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5.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68.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69.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70.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71.xml" ContentType="application/vnd.openxmlformats-officedocument.presentationml.notesSlide+xml"/>
  <Override PartName="/ppt/tags/tag18.xml" ContentType="application/vnd.openxmlformats-officedocument.presentationml.tags+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tags/tag19.xml" ContentType="application/vnd.openxmlformats-officedocument.presentationml.tags+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tags/tag20.xml" ContentType="application/vnd.openxmlformats-officedocument.presentationml.tags+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tags/tag21.xml" ContentType="application/vnd.openxmlformats-officedocument.presentationml.tags+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5"/>
  </p:notesMasterIdLst>
  <p:handoutMasterIdLst>
    <p:handoutMasterId r:id="rId116"/>
  </p:handoutMasterIdLst>
  <p:sldIdLst>
    <p:sldId id="1366" r:id="rId2"/>
    <p:sldId id="1138" r:id="rId3"/>
    <p:sldId id="1423" r:id="rId4"/>
    <p:sldId id="1424" r:id="rId5"/>
    <p:sldId id="1425" r:id="rId6"/>
    <p:sldId id="1379" r:id="rId7"/>
    <p:sldId id="1426" r:id="rId8"/>
    <p:sldId id="1427" r:id="rId9"/>
    <p:sldId id="1368" r:id="rId10"/>
    <p:sldId id="1428" r:id="rId11"/>
    <p:sldId id="1429" r:id="rId12"/>
    <p:sldId id="1430" r:id="rId13"/>
    <p:sldId id="1431" r:id="rId14"/>
    <p:sldId id="1400" r:id="rId15"/>
    <p:sldId id="1432" r:id="rId16"/>
    <p:sldId id="1382" r:id="rId17"/>
    <p:sldId id="1434" r:id="rId18"/>
    <p:sldId id="1435" r:id="rId19"/>
    <p:sldId id="1433" r:id="rId20"/>
    <p:sldId id="1401" r:id="rId21"/>
    <p:sldId id="1436" r:id="rId22"/>
    <p:sldId id="1437" r:id="rId23"/>
    <p:sldId id="1438" r:id="rId24"/>
    <p:sldId id="1439" r:id="rId25"/>
    <p:sldId id="1440" r:id="rId26"/>
    <p:sldId id="1441" r:id="rId27"/>
    <p:sldId id="1442" r:id="rId28"/>
    <p:sldId id="1443" r:id="rId29"/>
    <p:sldId id="1444" r:id="rId30"/>
    <p:sldId id="1445" r:id="rId31"/>
    <p:sldId id="1406" r:id="rId32"/>
    <p:sldId id="1446" r:id="rId33"/>
    <p:sldId id="1447" r:id="rId34"/>
    <p:sldId id="1448" r:id="rId35"/>
    <p:sldId id="1449" r:id="rId36"/>
    <p:sldId id="1450" r:id="rId37"/>
    <p:sldId id="1451" r:id="rId38"/>
    <p:sldId id="1380" r:id="rId39"/>
    <p:sldId id="1408" r:id="rId40"/>
    <p:sldId id="1452" r:id="rId41"/>
    <p:sldId id="1453" r:id="rId42"/>
    <p:sldId id="1390" r:id="rId43"/>
    <p:sldId id="1454" r:id="rId44"/>
    <p:sldId id="1455" r:id="rId45"/>
    <p:sldId id="1456" r:id="rId46"/>
    <p:sldId id="1372" r:id="rId47"/>
    <p:sldId id="1392" r:id="rId48"/>
    <p:sldId id="1398" r:id="rId49"/>
    <p:sldId id="1457" r:id="rId50"/>
    <p:sldId id="1458" r:id="rId51"/>
    <p:sldId id="1459" r:id="rId52"/>
    <p:sldId id="1460" r:id="rId53"/>
    <p:sldId id="1462" r:id="rId54"/>
    <p:sldId id="1461" r:id="rId55"/>
    <p:sldId id="1463" r:id="rId56"/>
    <p:sldId id="1464" r:id="rId57"/>
    <p:sldId id="1465" r:id="rId58"/>
    <p:sldId id="1466" r:id="rId59"/>
    <p:sldId id="1391" r:id="rId60"/>
    <p:sldId id="1467" r:id="rId61"/>
    <p:sldId id="1468" r:id="rId62"/>
    <p:sldId id="1469" r:id="rId63"/>
    <p:sldId id="1470" r:id="rId64"/>
    <p:sldId id="1471" r:id="rId65"/>
    <p:sldId id="1472" r:id="rId66"/>
    <p:sldId id="1473" r:id="rId67"/>
    <p:sldId id="1474" r:id="rId68"/>
    <p:sldId id="1475" r:id="rId69"/>
    <p:sldId id="1411" r:id="rId70"/>
    <p:sldId id="1476" r:id="rId71"/>
    <p:sldId id="1477" r:id="rId72"/>
    <p:sldId id="1478" r:id="rId73"/>
    <p:sldId id="1479" r:id="rId74"/>
    <p:sldId id="1480" r:id="rId75"/>
    <p:sldId id="1481" r:id="rId76"/>
    <p:sldId id="1482" r:id="rId77"/>
    <p:sldId id="1483" r:id="rId78"/>
    <p:sldId id="1484" r:id="rId79"/>
    <p:sldId id="1485" r:id="rId80"/>
    <p:sldId id="1486" r:id="rId81"/>
    <p:sldId id="1487" r:id="rId82"/>
    <p:sldId id="1488" r:id="rId83"/>
    <p:sldId id="1489" r:id="rId84"/>
    <p:sldId id="1415" r:id="rId85"/>
    <p:sldId id="1416" r:id="rId86"/>
    <p:sldId id="1490" r:id="rId87"/>
    <p:sldId id="1491" r:id="rId88"/>
    <p:sldId id="1492" r:id="rId89"/>
    <p:sldId id="1418" r:id="rId90"/>
    <p:sldId id="1494" r:id="rId91"/>
    <p:sldId id="1495" r:id="rId92"/>
    <p:sldId id="1496" r:id="rId93"/>
    <p:sldId id="1419" r:id="rId94"/>
    <p:sldId id="1497" r:id="rId95"/>
    <p:sldId id="1420" r:id="rId96"/>
    <p:sldId id="1498" r:id="rId97"/>
    <p:sldId id="1499" r:id="rId98"/>
    <p:sldId id="1500" r:id="rId99"/>
    <p:sldId id="1501" r:id="rId100"/>
    <p:sldId id="1502" r:id="rId101"/>
    <p:sldId id="1503" r:id="rId102"/>
    <p:sldId id="1504" r:id="rId103"/>
    <p:sldId id="1505" r:id="rId104"/>
    <p:sldId id="1506" r:id="rId105"/>
    <p:sldId id="1507" r:id="rId106"/>
    <p:sldId id="1508" r:id="rId107"/>
    <p:sldId id="1509" r:id="rId108"/>
    <p:sldId id="1510" r:id="rId109"/>
    <p:sldId id="1512" r:id="rId110"/>
    <p:sldId id="1511" r:id="rId111"/>
    <p:sldId id="1513" r:id="rId112"/>
    <p:sldId id="1514" r:id="rId113"/>
    <p:sldId id="1422" r:id="rId114"/>
  </p:sldIdLst>
  <p:sldSz cx="12196763" cy="6858000"/>
  <p:notesSz cx="6858000" cy="9144000"/>
  <p:custDataLst>
    <p:tags r:id="rId117"/>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pos="3841" userDrawn="1">
          <p15:clr>
            <a:srgbClr val="A4A3A4"/>
          </p15:clr>
        </p15:guide>
        <p15:guide id="2" pos="3842"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0D7"/>
    <a:srgbClr val="C1DDE1"/>
    <a:srgbClr val="2E9EB8"/>
    <a:srgbClr val="F0F0F0"/>
    <a:srgbClr val="FBFED2"/>
    <a:srgbClr val="1C435E"/>
    <a:srgbClr val="ECECEC"/>
    <a:srgbClr val="F2F2F2"/>
    <a:srgbClr val="F6F6F6"/>
    <a:srgbClr val="EBF4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723" autoAdjust="0"/>
    <p:restoredTop sz="96210" autoAdjust="0"/>
  </p:normalViewPr>
  <p:slideViewPr>
    <p:cSldViewPr snapToObjects="1">
      <p:cViewPr varScale="1">
        <p:scale>
          <a:sx n="96" d="100"/>
          <a:sy n="96" d="100"/>
        </p:scale>
        <p:origin x="68" y="140"/>
      </p:cViewPr>
      <p:guideLst>
        <p:guide pos="3841"/>
        <p:guide pos="3842"/>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tags" Target="tags/tag1.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presProps" Target="pres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viewProps" Target="view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ableStyles" Target="tableStyle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228848290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273317400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102</a:t>
            </a:fld>
            <a:endParaRPr lang="en-US">
              <a:solidFill>
                <a:prstClr val="black"/>
              </a:solidFill>
            </a:endParaRPr>
          </a:p>
        </p:txBody>
      </p:sp>
    </p:spTree>
    <p:extLst>
      <p:ext uri="{BB962C8B-B14F-4D97-AF65-F5344CB8AC3E}">
        <p14:creationId xmlns:p14="http://schemas.microsoft.com/office/powerpoint/2010/main" val="890691567"/>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103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693513974"/>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104</a:t>
            </a:fld>
            <a:endParaRPr lang="en-US">
              <a:solidFill>
                <a:prstClr val="black"/>
              </a:solidFill>
            </a:endParaRPr>
          </a:p>
        </p:txBody>
      </p:sp>
    </p:spTree>
    <p:extLst>
      <p:ext uri="{BB962C8B-B14F-4D97-AF65-F5344CB8AC3E}">
        <p14:creationId xmlns:p14="http://schemas.microsoft.com/office/powerpoint/2010/main" val="3287850442"/>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105</a:t>
            </a:fld>
            <a:endParaRPr lang="en-US">
              <a:solidFill>
                <a:prstClr val="black"/>
              </a:solidFill>
            </a:endParaRPr>
          </a:p>
        </p:txBody>
      </p:sp>
    </p:spTree>
    <p:extLst>
      <p:ext uri="{BB962C8B-B14F-4D97-AF65-F5344CB8AC3E}">
        <p14:creationId xmlns:p14="http://schemas.microsoft.com/office/powerpoint/2010/main" val="2610891441"/>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106</a:t>
            </a:fld>
            <a:endParaRPr lang="en-US">
              <a:solidFill>
                <a:prstClr val="black"/>
              </a:solidFill>
            </a:endParaRPr>
          </a:p>
        </p:txBody>
      </p:sp>
    </p:spTree>
    <p:extLst>
      <p:ext uri="{BB962C8B-B14F-4D97-AF65-F5344CB8AC3E}">
        <p14:creationId xmlns:p14="http://schemas.microsoft.com/office/powerpoint/2010/main" val="322921215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107</a:t>
            </a:fld>
            <a:endParaRPr lang="en-US">
              <a:solidFill>
                <a:prstClr val="black"/>
              </a:solidFill>
            </a:endParaRPr>
          </a:p>
        </p:txBody>
      </p:sp>
    </p:spTree>
    <p:extLst>
      <p:ext uri="{BB962C8B-B14F-4D97-AF65-F5344CB8AC3E}">
        <p14:creationId xmlns:p14="http://schemas.microsoft.com/office/powerpoint/2010/main" val="411474562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108</a:t>
            </a:fld>
            <a:endParaRPr lang="en-US">
              <a:solidFill>
                <a:prstClr val="black"/>
              </a:solidFill>
            </a:endParaRPr>
          </a:p>
        </p:txBody>
      </p:sp>
    </p:spTree>
    <p:extLst>
      <p:ext uri="{BB962C8B-B14F-4D97-AF65-F5344CB8AC3E}">
        <p14:creationId xmlns:p14="http://schemas.microsoft.com/office/powerpoint/2010/main" val="326771159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109</a:t>
            </a:fld>
            <a:endParaRPr lang="en-US">
              <a:solidFill>
                <a:prstClr val="black"/>
              </a:solidFill>
            </a:endParaRPr>
          </a:p>
        </p:txBody>
      </p:sp>
    </p:spTree>
    <p:extLst>
      <p:ext uri="{BB962C8B-B14F-4D97-AF65-F5344CB8AC3E}">
        <p14:creationId xmlns:p14="http://schemas.microsoft.com/office/powerpoint/2010/main" val="155763620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110</a:t>
            </a:fld>
            <a:endParaRPr lang="en-US">
              <a:solidFill>
                <a:prstClr val="black"/>
              </a:solidFill>
            </a:endParaRPr>
          </a:p>
        </p:txBody>
      </p:sp>
    </p:spTree>
    <p:extLst>
      <p:ext uri="{BB962C8B-B14F-4D97-AF65-F5344CB8AC3E}">
        <p14:creationId xmlns:p14="http://schemas.microsoft.com/office/powerpoint/2010/main" val="8292283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924106737"/>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111</a:t>
            </a:fld>
            <a:endParaRPr lang="en-US">
              <a:solidFill>
                <a:prstClr val="black"/>
              </a:solidFill>
            </a:endParaRPr>
          </a:p>
        </p:txBody>
      </p:sp>
    </p:spTree>
    <p:extLst>
      <p:ext uri="{BB962C8B-B14F-4D97-AF65-F5344CB8AC3E}">
        <p14:creationId xmlns:p14="http://schemas.microsoft.com/office/powerpoint/2010/main" val="2556523114"/>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113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9402293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7682439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907679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5325909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7252336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9339283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92509311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45582889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29035702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00958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9046119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0175925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4866573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41902644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9207082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6588863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5796605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830295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65582870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963815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0608868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41371322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42933850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5044187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2683057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91306019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21629576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341824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23893878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692985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694075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2633477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13553551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54662673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3295743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18650769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26222502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34517647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77167487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142786540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252461863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42490328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32355249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32129505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41578994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3020374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313623396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2059329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56</a:t>
            </a:fld>
            <a:endParaRPr lang="en-US">
              <a:solidFill>
                <a:prstClr val="black"/>
              </a:solidFill>
            </a:endParaRPr>
          </a:p>
        </p:txBody>
      </p:sp>
    </p:spTree>
    <p:extLst>
      <p:ext uri="{BB962C8B-B14F-4D97-AF65-F5344CB8AC3E}">
        <p14:creationId xmlns:p14="http://schemas.microsoft.com/office/powerpoint/2010/main" val="15942538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290939426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38901929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52430765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60</a:t>
            </a:fld>
            <a:endParaRPr lang="en-US">
              <a:solidFill>
                <a:prstClr val="black"/>
              </a:solidFill>
            </a:endParaRPr>
          </a:p>
        </p:txBody>
      </p:sp>
    </p:spTree>
    <p:extLst>
      <p:ext uri="{BB962C8B-B14F-4D97-AF65-F5344CB8AC3E}">
        <p14:creationId xmlns:p14="http://schemas.microsoft.com/office/powerpoint/2010/main" val="976094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432620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61</a:t>
            </a:fld>
            <a:endParaRPr lang="en-US">
              <a:solidFill>
                <a:prstClr val="black"/>
              </a:solidFill>
            </a:endParaRPr>
          </a:p>
        </p:txBody>
      </p:sp>
    </p:spTree>
    <p:extLst>
      <p:ext uri="{BB962C8B-B14F-4D97-AF65-F5344CB8AC3E}">
        <p14:creationId xmlns:p14="http://schemas.microsoft.com/office/powerpoint/2010/main" val="98885127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62</a:t>
            </a:fld>
            <a:endParaRPr lang="en-US">
              <a:solidFill>
                <a:prstClr val="black"/>
              </a:solidFill>
            </a:endParaRPr>
          </a:p>
        </p:txBody>
      </p:sp>
    </p:spTree>
    <p:extLst>
      <p:ext uri="{BB962C8B-B14F-4D97-AF65-F5344CB8AC3E}">
        <p14:creationId xmlns:p14="http://schemas.microsoft.com/office/powerpoint/2010/main" val="141389508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63</a:t>
            </a:fld>
            <a:endParaRPr lang="en-US">
              <a:solidFill>
                <a:prstClr val="black"/>
              </a:solidFill>
            </a:endParaRPr>
          </a:p>
        </p:txBody>
      </p:sp>
    </p:spTree>
    <p:extLst>
      <p:ext uri="{BB962C8B-B14F-4D97-AF65-F5344CB8AC3E}">
        <p14:creationId xmlns:p14="http://schemas.microsoft.com/office/powerpoint/2010/main" val="7506568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64</a:t>
            </a:fld>
            <a:endParaRPr lang="en-US">
              <a:solidFill>
                <a:prstClr val="black"/>
              </a:solidFill>
            </a:endParaRPr>
          </a:p>
        </p:txBody>
      </p:sp>
    </p:spTree>
    <p:extLst>
      <p:ext uri="{BB962C8B-B14F-4D97-AF65-F5344CB8AC3E}">
        <p14:creationId xmlns:p14="http://schemas.microsoft.com/office/powerpoint/2010/main" val="398571910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65</a:t>
            </a:fld>
            <a:endParaRPr lang="en-US">
              <a:solidFill>
                <a:prstClr val="black"/>
              </a:solidFill>
            </a:endParaRPr>
          </a:p>
        </p:txBody>
      </p:sp>
    </p:spTree>
    <p:extLst>
      <p:ext uri="{BB962C8B-B14F-4D97-AF65-F5344CB8AC3E}">
        <p14:creationId xmlns:p14="http://schemas.microsoft.com/office/powerpoint/2010/main" val="156166458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66</a:t>
            </a:fld>
            <a:endParaRPr lang="en-US">
              <a:solidFill>
                <a:prstClr val="black"/>
              </a:solidFill>
            </a:endParaRPr>
          </a:p>
        </p:txBody>
      </p:sp>
    </p:spTree>
    <p:extLst>
      <p:ext uri="{BB962C8B-B14F-4D97-AF65-F5344CB8AC3E}">
        <p14:creationId xmlns:p14="http://schemas.microsoft.com/office/powerpoint/2010/main" val="48469121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67</a:t>
            </a:fld>
            <a:endParaRPr lang="en-US">
              <a:solidFill>
                <a:prstClr val="black"/>
              </a:solidFill>
            </a:endParaRPr>
          </a:p>
        </p:txBody>
      </p:sp>
    </p:spTree>
    <p:extLst>
      <p:ext uri="{BB962C8B-B14F-4D97-AF65-F5344CB8AC3E}">
        <p14:creationId xmlns:p14="http://schemas.microsoft.com/office/powerpoint/2010/main" val="41942632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68</a:t>
            </a:fld>
            <a:endParaRPr lang="en-US">
              <a:solidFill>
                <a:prstClr val="black"/>
              </a:solidFill>
            </a:endParaRPr>
          </a:p>
        </p:txBody>
      </p:sp>
    </p:spTree>
    <p:extLst>
      <p:ext uri="{BB962C8B-B14F-4D97-AF65-F5344CB8AC3E}">
        <p14:creationId xmlns:p14="http://schemas.microsoft.com/office/powerpoint/2010/main" val="235205340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69</a:t>
            </a:fld>
            <a:endParaRPr lang="en-US">
              <a:solidFill>
                <a:prstClr val="black"/>
              </a:solidFill>
            </a:endParaRPr>
          </a:p>
        </p:txBody>
      </p:sp>
    </p:spTree>
    <p:extLst>
      <p:ext uri="{BB962C8B-B14F-4D97-AF65-F5344CB8AC3E}">
        <p14:creationId xmlns:p14="http://schemas.microsoft.com/office/powerpoint/2010/main" val="303122856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70</a:t>
            </a:fld>
            <a:endParaRPr lang="en-US">
              <a:solidFill>
                <a:prstClr val="black"/>
              </a:solidFill>
            </a:endParaRPr>
          </a:p>
        </p:txBody>
      </p:sp>
    </p:spTree>
    <p:extLst>
      <p:ext uri="{BB962C8B-B14F-4D97-AF65-F5344CB8AC3E}">
        <p14:creationId xmlns:p14="http://schemas.microsoft.com/office/powerpoint/2010/main" val="360336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489051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71</a:t>
            </a:fld>
            <a:endParaRPr lang="en-US">
              <a:solidFill>
                <a:prstClr val="black"/>
              </a:solidFill>
            </a:endParaRPr>
          </a:p>
        </p:txBody>
      </p:sp>
    </p:spTree>
    <p:extLst>
      <p:ext uri="{BB962C8B-B14F-4D97-AF65-F5344CB8AC3E}">
        <p14:creationId xmlns:p14="http://schemas.microsoft.com/office/powerpoint/2010/main" val="9266523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72</a:t>
            </a:fld>
            <a:endParaRPr lang="en-US">
              <a:solidFill>
                <a:prstClr val="black"/>
              </a:solidFill>
            </a:endParaRPr>
          </a:p>
        </p:txBody>
      </p:sp>
    </p:spTree>
    <p:extLst>
      <p:ext uri="{BB962C8B-B14F-4D97-AF65-F5344CB8AC3E}">
        <p14:creationId xmlns:p14="http://schemas.microsoft.com/office/powerpoint/2010/main" val="19093764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73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520014737"/>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74</a:t>
            </a:fld>
            <a:endParaRPr lang="en-US">
              <a:solidFill>
                <a:prstClr val="black"/>
              </a:solidFill>
            </a:endParaRPr>
          </a:p>
        </p:txBody>
      </p:sp>
    </p:spTree>
    <p:extLst>
      <p:ext uri="{BB962C8B-B14F-4D97-AF65-F5344CB8AC3E}">
        <p14:creationId xmlns:p14="http://schemas.microsoft.com/office/powerpoint/2010/main" val="2756789745"/>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75</a:t>
            </a:fld>
            <a:endParaRPr lang="en-US">
              <a:solidFill>
                <a:prstClr val="black"/>
              </a:solidFill>
            </a:endParaRPr>
          </a:p>
        </p:txBody>
      </p:sp>
    </p:spTree>
    <p:extLst>
      <p:ext uri="{BB962C8B-B14F-4D97-AF65-F5344CB8AC3E}">
        <p14:creationId xmlns:p14="http://schemas.microsoft.com/office/powerpoint/2010/main" val="2805217742"/>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76</a:t>
            </a:fld>
            <a:endParaRPr lang="en-US">
              <a:solidFill>
                <a:prstClr val="black"/>
              </a:solidFill>
            </a:endParaRPr>
          </a:p>
        </p:txBody>
      </p:sp>
    </p:spTree>
    <p:extLst>
      <p:ext uri="{BB962C8B-B14F-4D97-AF65-F5344CB8AC3E}">
        <p14:creationId xmlns:p14="http://schemas.microsoft.com/office/powerpoint/2010/main" val="106758537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77</a:t>
            </a:fld>
            <a:endParaRPr lang="en-US">
              <a:solidFill>
                <a:prstClr val="black"/>
              </a:solidFill>
            </a:endParaRPr>
          </a:p>
        </p:txBody>
      </p:sp>
    </p:spTree>
    <p:extLst>
      <p:ext uri="{BB962C8B-B14F-4D97-AF65-F5344CB8AC3E}">
        <p14:creationId xmlns:p14="http://schemas.microsoft.com/office/powerpoint/2010/main" val="1649087420"/>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78</a:t>
            </a:fld>
            <a:endParaRPr lang="en-US">
              <a:solidFill>
                <a:prstClr val="black"/>
              </a:solidFill>
            </a:endParaRPr>
          </a:p>
        </p:txBody>
      </p:sp>
    </p:spTree>
    <p:extLst>
      <p:ext uri="{BB962C8B-B14F-4D97-AF65-F5344CB8AC3E}">
        <p14:creationId xmlns:p14="http://schemas.microsoft.com/office/powerpoint/2010/main" val="48831118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79</a:t>
            </a:fld>
            <a:endParaRPr lang="en-US">
              <a:solidFill>
                <a:prstClr val="black"/>
              </a:solidFill>
            </a:endParaRPr>
          </a:p>
        </p:txBody>
      </p:sp>
    </p:spTree>
    <p:extLst>
      <p:ext uri="{BB962C8B-B14F-4D97-AF65-F5344CB8AC3E}">
        <p14:creationId xmlns:p14="http://schemas.microsoft.com/office/powerpoint/2010/main" val="317154299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80</a:t>
            </a:fld>
            <a:endParaRPr lang="en-US">
              <a:solidFill>
                <a:prstClr val="black"/>
              </a:solidFill>
            </a:endParaRPr>
          </a:p>
        </p:txBody>
      </p:sp>
    </p:spTree>
    <p:extLst>
      <p:ext uri="{BB962C8B-B14F-4D97-AF65-F5344CB8AC3E}">
        <p14:creationId xmlns:p14="http://schemas.microsoft.com/office/powerpoint/2010/main" val="39683260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02391062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81</a:t>
            </a:fld>
            <a:endParaRPr lang="en-US">
              <a:solidFill>
                <a:prstClr val="black"/>
              </a:solidFill>
            </a:endParaRPr>
          </a:p>
        </p:txBody>
      </p:sp>
    </p:spTree>
    <p:extLst>
      <p:ext uri="{BB962C8B-B14F-4D97-AF65-F5344CB8AC3E}">
        <p14:creationId xmlns:p14="http://schemas.microsoft.com/office/powerpoint/2010/main" val="21150275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82</a:t>
            </a:fld>
            <a:endParaRPr lang="en-US">
              <a:solidFill>
                <a:prstClr val="black"/>
              </a:solidFill>
            </a:endParaRPr>
          </a:p>
        </p:txBody>
      </p:sp>
    </p:spTree>
    <p:extLst>
      <p:ext uri="{BB962C8B-B14F-4D97-AF65-F5344CB8AC3E}">
        <p14:creationId xmlns:p14="http://schemas.microsoft.com/office/powerpoint/2010/main" val="208158923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77319413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84</a:t>
            </a:fld>
            <a:endParaRPr lang="en-US">
              <a:solidFill>
                <a:prstClr val="black"/>
              </a:solidFill>
            </a:endParaRPr>
          </a:p>
        </p:txBody>
      </p:sp>
    </p:spTree>
    <p:extLst>
      <p:ext uri="{BB962C8B-B14F-4D97-AF65-F5344CB8AC3E}">
        <p14:creationId xmlns:p14="http://schemas.microsoft.com/office/powerpoint/2010/main" val="161880633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85</a:t>
            </a:fld>
            <a:endParaRPr lang="en-US">
              <a:solidFill>
                <a:prstClr val="black"/>
              </a:solidFill>
            </a:endParaRPr>
          </a:p>
        </p:txBody>
      </p:sp>
    </p:spTree>
    <p:extLst>
      <p:ext uri="{BB962C8B-B14F-4D97-AF65-F5344CB8AC3E}">
        <p14:creationId xmlns:p14="http://schemas.microsoft.com/office/powerpoint/2010/main" val="21127218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86</a:t>
            </a:fld>
            <a:endParaRPr lang="en-US">
              <a:solidFill>
                <a:prstClr val="black"/>
              </a:solidFill>
            </a:endParaRPr>
          </a:p>
        </p:txBody>
      </p:sp>
    </p:spTree>
    <p:extLst>
      <p:ext uri="{BB962C8B-B14F-4D97-AF65-F5344CB8AC3E}">
        <p14:creationId xmlns:p14="http://schemas.microsoft.com/office/powerpoint/2010/main" val="6173106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87</a:t>
            </a:fld>
            <a:endParaRPr lang="en-US">
              <a:solidFill>
                <a:prstClr val="black"/>
              </a:solidFill>
            </a:endParaRPr>
          </a:p>
        </p:txBody>
      </p:sp>
    </p:spTree>
    <p:extLst>
      <p:ext uri="{BB962C8B-B14F-4D97-AF65-F5344CB8AC3E}">
        <p14:creationId xmlns:p14="http://schemas.microsoft.com/office/powerpoint/2010/main" val="1067087639"/>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418807991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89</a:t>
            </a:fld>
            <a:endParaRPr lang="en-US">
              <a:solidFill>
                <a:prstClr val="black"/>
              </a:solidFill>
            </a:endParaRPr>
          </a:p>
        </p:txBody>
      </p:sp>
    </p:spTree>
    <p:extLst>
      <p:ext uri="{BB962C8B-B14F-4D97-AF65-F5344CB8AC3E}">
        <p14:creationId xmlns:p14="http://schemas.microsoft.com/office/powerpoint/2010/main" val="4537060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90</a:t>
            </a:fld>
            <a:endParaRPr lang="en-US">
              <a:solidFill>
                <a:prstClr val="black"/>
              </a:solidFill>
            </a:endParaRPr>
          </a:p>
        </p:txBody>
      </p:sp>
    </p:spTree>
    <p:extLst>
      <p:ext uri="{BB962C8B-B14F-4D97-AF65-F5344CB8AC3E}">
        <p14:creationId xmlns:p14="http://schemas.microsoft.com/office/powerpoint/2010/main" val="37608001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01957452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91</a:t>
            </a:fld>
            <a:endParaRPr lang="en-US">
              <a:solidFill>
                <a:prstClr val="black"/>
              </a:solidFill>
            </a:endParaRPr>
          </a:p>
        </p:txBody>
      </p:sp>
    </p:spTree>
    <p:extLst>
      <p:ext uri="{BB962C8B-B14F-4D97-AF65-F5344CB8AC3E}">
        <p14:creationId xmlns:p14="http://schemas.microsoft.com/office/powerpoint/2010/main" val="8223040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92</a:t>
            </a:fld>
            <a:endParaRPr lang="en-US">
              <a:solidFill>
                <a:prstClr val="black"/>
              </a:solidFill>
            </a:endParaRPr>
          </a:p>
        </p:txBody>
      </p:sp>
    </p:spTree>
    <p:extLst>
      <p:ext uri="{BB962C8B-B14F-4D97-AF65-F5344CB8AC3E}">
        <p14:creationId xmlns:p14="http://schemas.microsoft.com/office/powerpoint/2010/main" val="891858170"/>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93</a:t>
            </a:fld>
            <a:endParaRPr lang="en-US">
              <a:solidFill>
                <a:prstClr val="black"/>
              </a:solidFill>
            </a:endParaRPr>
          </a:p>
        </p:txBody>
      </p:sp>
    </p:spTree>
    <p:extLst>
      <p:ext uri="{BB962C8B-B14F-4D97-AF65-F5344CB8AC3E}">
        <p14:creationId xmlns:p14="http://schemas.microsoft.com/office/powerpoint/2010/main" val="209348427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40230750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95</a:t>
            </a:fld>
            <a:endParaRPr lang="en-US">
              <a:solidFill>
                <a:prstClr val="black"/>
              </a:solidFill>
            </a:endParaRPr>
          </a:p>
        </p:txBody>
      </p:sp>
    </p:spTree>
    <p:extLst>
      <p:ext uri="{BB962C8B-B14F-4D97-AF65-F5344CB8AC3E}">
        <p14:creationId xmlns:p14="http://schemas.microsoft.com/office/powerpoint/2010/main" val="305989412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285727526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97</a:t>
            </a:fld>
            <a:endParaRPr lang="en-US">
              <a:solidFill>
                <a:prstClr val="black"/>
              </a:solidFill>
            </a:endParaRPr>
          </a:p>
        </p:txBody>
      </p:sp>
    </p:spTree>
    <p:extLst>
      <p:ext uri="{BB962C8B-B14F-4D97-AF65-F5344CB8AC3E}">
        <p14:creationId xmlns:p14="http://schemas.microsoft.com/office/powerpoint/2010/main" val="217786290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98</a:t>
            </a:fld>
            <a:endParaRPr lang="en-US">
              <a:solidFill>
                <a:prstClr val="black"/>
              </a:solidFill>
            </a:endParaRPr>
          </a:p>
        </p:txBody>
      </p:sp>
    </p:spTree>
    <p:extLst>
      <p:ext uri="{BB962C8B-B14F-4D97-AF65-F5344CB8AC3E}">
        <p14:creationId xmlns:p14="http://schemas.microsoft.com/office/powerpoint/2010/main" val="1389232304"/>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99</a:t>
            </a:fld>
            <a:endParaRPr lang="en-US">
              <a:solidFill>
                <a:prstClr val="black"/>
              </a:solidFill>
            </a:endParaRPr>
          </a:p>
        </p:txBody>
      </p:sp>
    </p:spTree>
    <p:extLst>
      <p:ext uri="{BB962C8B-B14F-4D97-AF65-F5344CB8AC3E}">
        <p14:creationId xmlns:p14="http://schemas.microsoft.com/office/powerpoint/2010/main" val="347117969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100</a:t>
            </a:fld>
            <a:endParaRPr lang="en-US">
              <a:solidFill>
                <a:prstClr val="black"/>
              </a:solidFill>
            </a:endParaRPr>
          </a:p>
        </p:txBody>
      </p:sp>
    </p:spTree>
    <p:extLst>
      <p:ext uri="{BB962C8B-B14F-4D97-AF65-F5344CB8AC3E}">
        <p14:creationId xmlns:p14="http://schemas.microsoft.com/office/powerpoint/2010/main" val="51240956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5.xml"/><Relationship Id="rId1" Type="http://schemas.openxmlformats.org/officeDocument/2006/relationships/tags" Target="../tags/tag21.xml"/><Relationship Id="rId5" Type="http://schemas.microsoft.com/office/2007/relationships/hdphoto" Target="../media/hdphoto1.wdp"/><Relationship Id="rId4" Type="http://schemas.openxmlformats.org/officeDocument/2006/relationships/image" Target="../media/image18.png"/></Relationships>
</file>

<file path=ppt/slides/_rels/slide10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22.png"/><Relationship Id="rId4" Type="http://schemas.openxmlformats.org/officeDocument/2006/relationships/image" Target="../media/image21.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5.xml"/><Relationship Id="rId1" Type="http://schemas.openxmlformats.org/officeDocument/2006/relationships/tags" Target="../tags/tag5.xml"/><Relationship Id="rId5" Type="http://schemas.microsoft.com/office/2007/relationships/hdphoto" Target="../media/hdphoto1.wdp"/><Relationship Id="rId4" Type="http://schemas.openxmlformats.org/officeDocument/2006/relationships/image" Target="../media/image18.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8.xml"/><Relationship Id="rId7" Type="http://schemas.openxmlformats.org/officeDocument/2006/relationships/image" Target="../media/image27.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26.jpeg"/><Relationship Id="rId5" Type="http://schemas.openxmlformats.org/officeDocument/2006/relationships/notesSlide" Target="../notesSlides/notesSlide68.xml"/><Relationship Id="rId10" Type="http://schemas.openxmlformats.org/officeDocument/2006/relationships/image" Target="../media/image28.jpeg"/><Relationship Id="rId4" Type="http://schemas.openxmlformats.org/officeDocument/2006/relationships/slideLayout" Target="../slideLayouts/slideLayout2.xml"/><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11.xml"/><Relationship Id="rId7" Type="http://schemas.openxmlformats.org/officeDocument/2006/relationships/image" Target="../media/image27.jpe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image" Target="../media/image26.jpeg"/><Relationship Id="rId5" Type="http://schemas.openxmlformats.org/officeDocument/2006/relationships/notesSlide" Target="../notesSlides/notesSlide69.xml"/><Relationship Id="rId10" Type="http://schemas.openxmlformats.org/officeDocument/2006/relationships/image" Target="../media/image28.jpeg"/><Relationship Id="rId4" Type="http://schemas.openxmlformats.org/officeDocument/2006/relationships/slideLayout" Target="../slideLayouts/slideLayout2.xml"/><Relationship Id="rId9" Type="http://schemas.openxmlformats.org/officeDocument/2006/relationships/image" Target="../media/image22.png"/></Relationships>
</file>

<file path=ppt/slides/_rels/slide7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14.xml"/><Relationship Id="rId7" Type="http://schemas.openxmlformats.org/officeDocument/2006/relationships/image" Target="../media/image27.jpeg"/><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26.jpeg"/><Relationship Id="rId5" Type="http://schemas.openxmlformats.org/officeDocument/2006/relationships/notesSlide" Target="../notesSlides/notesSlide70.xml"/><Relationship Id="rId10" Type="http://schemas.openxmlformats.org/officeDocument/2006/relationships/image" Target="../media/image28.jpeg"/><Relationship Id="rId4" Type="http://schemas.openxmlformats.org/officeDocument/2006/relationships/slideLayout" Target="../slideLayouts/slideLayout2.xml"/><Relationship Id="rId9" Type="http://schemas.openxmlformats.org/officeDocument/2006/relationships/image" Target="../media/image22.png"/></Relationships>
</file>

<file path=ppt/slides/_rels/slide72.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tags" Target="../tags/tag17.xml"/><Relationship Id="rId7" Type="http://schemas.openxmlformats.org/officeDocument/2006/relationships/image" Target="../media/image27.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26.jpeg"/><Relationship Id="rId5" Type="http://schemas.openxmlformats.org/officeDocument/2006/relationships/notesSlide" Target="../notesSlides/notesSlide71.xml"/><Relationship Id="rId10" Type="http://schemas.openxmlformats.org/officeDocument/2006/relationships/image" Target="../media/image28.jpeg"/><Relationship Id="rId4" Type="http://schemas.openxmlformats.org/officeDocument/2006/relationships/slideLayout" Target="../slideLayouts/slideLayout2.xml"/><Relationship Id="rId9" Type="http://schemas.openxmlformats.org/officeDocument/2006/relationships/image" Target="../media/image22.pn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5.xml"/><Relationship Id="rId1" Type="http://schemas.openxmlformats.org/officeDocument/2006/relationships/tags" Target="../tags/tag18.xml"/><Relationship Id="rId5" Type="http://schemas.microsoft.com/office/2007/relationships/hdphoto" Target="../media/hdphoto1.wdp"/><Relationship Id="rId4" Type="http://schemas.openxmlformats.org/officeDocument/2006/relationships/image" Target="../media/image18.png"/></Relationships>
</file>

<file path=ppt/slides/_rels/slide7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8.png"/></Relationships>
</file>

<file path=ppt/slides/_rels/slide8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5.xml"/><Relationship Id="rId1" Type="http://schemas.openxmlformats.org/officeDocument/2006/relationships/tags" Target="../tags/tag19.xml"/><Relationship Id="rId5" Type="http://schemas.microsoft.com/office/2007/relationships/hdphoto" Target="../media/hdphoto1.wdp"/><Relationship Id="rId4" Type="http://schemas.openxmlformats.org/officeDocument/2006/relationships/image" Target="../media/image18.png"/></Relationships>
</file>

<file path=ppt/slides/_rels/slide8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5.xml"/><Relationship Id="rId1" Type="http://schemas.openxmlformats.org/officeDocument/2006/relationships/tags" Target="../tags/tag20.xml"/><Relationship Id="rId5" Type="http://schemas.microsoft.com/office/2007/relationships/hdphoto" Target="../media/hdphoto1.wdp"/><Relationship Id="rId4" Type="http://schemas.openxmlformats.org/officeDocument/2006/relationships/image" Target="../media/image18.png"/></Relationships>
</file>

<file path=ppt/slides/_rels/slide8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1191076" y="2875002"/>
            <a:ext cx="8591478" cy="1107996"/>
          </a:xfrm>
          <a:prstGeom prst="rect">
            <a:avLst/>
          </a:prstGeom>
          <a:noFill/>
        </p:spPr>
        <p:txBody>
          <a:bodyPr wrap="square" rtlCol="0">
            <a:spAutoFit/>
          </a:bodyPr>
          <a:lstStyle/>
          <a:p>
            <a:r>
              <a:rPr lang="zh-CN" altLang="en-US" sz="6600" b="1" dirty="0">
                <a:latin typeface="+mj-ea"/>
                <a:ea typeface="+mj-ea"/>
              </a:rPr>
              <a:t>    </a:t>
            </a:r>
            <a:r>
              <a:rPr lang="zh-CN" altLang="en-US" sz="6600" b="1" dirty="0">
                <a:latin typeface="微软雅黑 Light" panose="020B0502040204020203" pitchFamily="34" charset="-122"/>
                <a:ea typeface="微软雅黑 Light" panose="020B0502040204020203" pitchFamily="34" charset="-122"/>
              </a:rPr>
              <a:t>支付结算法律制度</a:t>
            </a: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fade">
                                      <p:cBhvr>
                                        <p:cTn id="7" dur="1000"/>
                                        <p:tgtEl>
                                          <p:spTgt spid="49">
                                            <p:txEl>
                                              <p:pRg st="0" end="0"/>
                                            </p:txEl>
                                          </p:spTgt>
                                        </p:tgtEl>
                                      </p:cBhvr>
                                    </p:animEffect>
                                    <p:anim calcmode="lin" valueType="num">
                                      <p:cBhvr>
                                        <p:cTn id="8"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018261" y="1052736"/>
            <a:ext cx="7056956" cy="565785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a:t>
            </a:r>
            <a:r>
              <a:rPr lang="en-US" altLang="zh-CN" sz="2800" dirty="0">
                <a:solidFill>
                  <a:srgbClr val="3D3D3D"/>
                </a:solidFill>
                <a:latin typeface="微软雅黑 Light" panose="020B0502040204020203" pitchFamily="34" charset="-122"/>
                <a:ea typeface="微软雅黑 Light" panose="020B0502040204020203" pitchFamily="34" charset="-122"/>
              </a:rPr>
              <a:t>1.</a:t>
            </a:r>
            <a:r>
              <a:rPr lang="zh-CN" altLang="en-US" sz="2800" dirty="0">
                <a:solidFill>
                  <a:srgbClr val="3D3D3D"/>
                </a:solidFill>
                <a:latin typeface="微软雅黑 Light" panose="020B0502040204020203" pitchFamily="34" charset="-122"/>
                <a:ea typeface="微软雅黑 Light" panose="020B0502040204020203" pitchFamily="34" charset="-122"/>
              </a:rPr>
              <a:t>银行结算账户的开立</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存款人应在注册地或住所地开立银行结算账户。符合异地（跨省、市、县）开户条件的，也可以在异地开立银行结算账户。开立银行结算账户应遵循存款人自主原则，除国家法律、行政法规和国务院规定外，任何单位和个人不得强令存款人到指定银行开立银行结算账户。</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存款人申请开立银行结算账户时，应填制开立银行结算账户申请书。</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银行应对存款人的开户申请书填写的事项和相关证明文件的真实性、完整性、合规性进行认真审查。</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符合开立一般存款账户、其他专用存款账户和个人银行结算账户条件的，银行应办理开户手续，并向中国人民银行当地分支行备案。</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中国人民银行当地分支行应于</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个工作日内对开户银行报送的核准类账户的开户资料的合规性予以审核。</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      开户许可证是中国人民银行依法准予申请人在银行开立核准类银行结算账户的行政许可证件，是核准类银行结算账户合法性的有效证明。</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dirty="0">
                <a:solidFill>
                  <a:srgbClr val="3D3D3D"/>
                </a:solidFill>
                <a:latin typeface="微软雅黑 Light" panose="020B0502040204020203" pitchFamily="34" charset="-122"/>
                <a:ea typeface="微软雅黑 Light" panose="020B0502040204020203" pitchFamily="34" charset="-122"/>
              </a:rPr>
              <a:t>    </a:t>
            </a:r>
            <a:r>
              <a:rPr lang="zh-CN" altLang="en-US" dirty="0">
                <a:solidFill>
                  <a:srgbClr val="3D3D3D"/>
                </a:solidFill>
                <a:latin typeface="微软雅黑 Light" panose="020B0502040204020203" pitchFamily="34" charset="-122"/>
                <a:ea typeface="微软雅黑 Light" panose="020B0502040204020203" pitchFamily="34" charset="-122"/>
              </a:rPr>
              <a:t>开立银行结算账户时，银行应与存款人签订银行结算账户管理协议，明确双方的权利与义务。</a:t>
            </a:r>
            <a:endParaRPr lang="en-US" altLang="zh-CN"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1CA0AD3C-4EAC-455F-9189-146DEBCABF4A}"/>
              </a:ext>
            </a:extLst>
          </p:cNvPr>
          <p:cNvSpPr/>
          <p:nvPr/>
        </p:nvSpPr>
        <p:spPr>
          <a:xfrm>
            <a:off x="913805" y="168791"/>
            <a:ext cx="8640960"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银行结算账户的开立、变更和撤销</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227325800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）预付卡的发卡机构。预付卡发卡机构必须是经中国人民银行核准，取得</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支付业务许可证</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的支付机构。</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支付机构要严格按照核准的业务类型和业务覆盖范围从事预付卡业务。发卡机构要采取有效措施加强对购卡人和持卡人信息的保护，确保信息安全，防止信息泄露和滥用，未经购卡人和持卡人同意，不得用于与购卡人和持卡人的预付卡业务无关的目的。</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2.6.3  </a:t>
            </a:r>
            <a:r>
              <a:rPr lang="zh-CN" altLang="en-US" sz="3200" b="1" dirty="0">
                <a:latin typeface="微软雅黑 Light" panose="020B0502040204020203" pitchFamily="34" charset="-122"/>
                <a:ea typeface="微软雅黑 Light" panose="020B0502040204020203" pitchFamily="34" charset="-122"/>
              </a:rPr>
              <a:t>预 付 卡</a:t>
            </a:r>
          </a:p>
        </p:txBody>
      </p:sp>
    </p:spTree>
    <p:extLst>
      <p:ext uri="{BB962C8B-B14F-4D97-AF65-F5344CB8AC3E}">
        <p14:creationId xmlns:p14="http://schemas.microsoft.com/office/powerpoint/2010/main" val="2132581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国内信用证概念</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国内信用证（简称信用证）是适用于国内贸易的一种支付结算方式，是开证银行依照申请人（购货方）的申请向受益人（销货方）开出的有一定金额、在一定期限内凭信用证规定的单据支付款项的书面承诺。</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国内信用证的结算方式</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国内信用证结算方式只适用于国内企业之间商品交易产生的货款结算，并且只能用于转账结算，不得支取现金。</a:t>
            </a: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2.6.4  </a:t>
            </a:r>
            <a:r>
              <a:rPr lang="zh-CN" altLang="en-US" sz="3200" b="1" dirty="0">
                <a:latin typeface="微软雅黑 Light" panose="020B0502040204020203" pitchFamily="34" charset="-122"/>
                <a:ea typeface="微软雅黑 Light" panose="020B0502040204020203" pitchFamily="34" charset="-122"/>
              </a:rPr>
              <a:t>国内信用证</a:t>
            </a:r>
          </a:p>
        </p:txBody>
      </p:sp>
    </p:spTree>
    <p:extLst>
      <p:ext uri="{BB962C8B-B14F-4D97-AF65-F5344CB8AC3E}">
        <p14:creationId xmlns:p14="http://schemas.microsoft.com/office/powerpoint/2010/main" val="33719137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国内信用证办理的基本程序</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）开证（</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）保兑（</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）修改（</a:t>
            </a:r>
            <a:r>
              <a:rPr lang="en-US" altLang="zh-CN" sz="2000" dirty="0">
                <a:solidFill>
                  <a:srgbClr val="3D3D3D"/>
                </a:solidFill>
                <a:latin typeface="微软雅黑 Light" panose="020B0502040204020203" pitchFamily="34" charset="-122"/>
                <a:ea typeface="微软雅黑 Light" panose="020B0502040204020203" pitchFamily="34" charset="-122"/>
              </a:rPr>
              <a:t>4</a:t>
            </a:r>
            <a:r>
              <a:rPr lang="zh-CN" altLang="en-US" sz="2000" dirty="0">
                <a:solidFill>
                  <a:srgbClr val="3D3D3D"/>
                </a:solidFill>
                <a:latin typeface="微软雅黑 Light" panose="020B0502040204020203" pitchFamily="34" charset="-122"/>
                <a:ea typeface="微软雅黑 Light" panose="020B0502040204020203" pitchFamily="34" charset="-122"/>
              </a:rPr>
              <a:t>）通知（</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）转让</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6</a:t>
            </a:r>
            <a:r>
              <a:rPr lang="zh-CN" altLang="en-US" sz="2000" dirty="0">
                <a:solidFill>
                  <a:srgbClr val="3D3D3D"/>
                </a:solidFill>
                <a:latin typeface="微软雅黑 Light" panose="020B0502040204020203" pitchFamily="34" charset="-122"/>
                <a:ea typeface="微软雅黑 Light" panose="020B0502040204020203" pitchFamily="34" charset="-122"/>
              </a:rPr>
              <a:t>）议付（</a:t>
            </a:r>
            <a:r>
              <a:rPr lang="en-US" altLang="zh-CN" sz="2000" dirty="0">
                <a:solidFill>
                  <a:srgbClr val="3D3D3D"/>
                </a:solidFill>
                <a:latin typeface="微软雅黑 Light" panose="020B0502040204020203" pitchFamily="34" charset="-122"/>
                <a:ea typeface="微软雅黑 Light" panose="020B0502040204020203" pitchFamily="34" charset="-122"/>
              </a:rPr>
              <a:t>7</a:t>
            </a:r>
            <a:r>
              <a:rPr lang="zh-CN" altLang="en-US" sz="2000" dirty="0">
                <a:solidFill>
                  <a:srgbClr val="3D3D3D"/>
                </a:solidFill>
                <a:latin typeface="微软雅黑 Light" panose="020B0502040204020203" pitchFamily="34" charset="-122"/>
                <a:ea typeface="微软雅黑 Light" panose="020B0502040204020203" pitchFamily="34" charset="-122"/>
              </a:rPr>
              <a:t>）索偿（</a:t>
            </a:r>
            <a:r>
              <a:rPr lang="en-US" altLang="zh-CN" sz="2000" dirty="0">
                <a:solidFill>
                  <a:srgbClr val="3D3D3D"/>
                </a:solidFill>
                <a:latin typeface="微软雅黑 Light" panose="020B0502040204020203" pitchFamily="34" charset="-122"/>
                <a:ea typeface="微软雅黑 Light" panose="020B0502040204020203" pitchFamily="34" charset="-122"/>
              </a:rPr>
              <a:t>8</a:t>
            </a:r>
            <a:r>
              <a:rPr lang="zh-CN" altLang="en-US" sz="2000" dirty="0">
                <a:solidFill>
                  <a:srgbClr val="3D3D3D"/>
                </a:solidFill>
                <a:latin typeface="微软雅黑 Light" panose="020B0502040204020203" pitchFamily="34" charset="-122"/>
                <a:ea typeface="微软雅黑 Light" panose="020B0502040204020203" pitchFamily="34" charset="-122"/>
              </a:rPr>
              <a:t>）寄单索款（</a:t>
            </a:r>
            <a:r>
              <a:rPr lang="en-US" altLang="zh-CN" sz="2000" dirty="0">
                <a:solidFill>
                  <a:srgbClr val="3D3D3D"/>
                </a:solidFill>
                <a:latin typeface="微软雅黑 Light" panose="020B0502040204020203" pitchFamily="34" charset="-122"/>
                <a:ea typeface="微软雅黑 Light" panose="020B0502040204020203" pitchFamily="34" charset="-122"/>
              </a:rPr>
              <a:t>9</a:t>
            </a:r>
            <a:r>
              <a:rPr lang="zh-CN" altLang="en-US" sz="2000" dirty="0">
                <a:solidFill>
                  <a:srgbClr val="3D3D3D"/>
                </a:solidFill>
                <a:latin typeface="微软雅黑 Light" panose="020B0502040204020203" pitchFamily="34" charset="-122"/>
                <a:ea typeface="微软雅黑 Light" panose="020B0502040204020203" pitchFamily="34" charset="-122"/>
              </a:rPr>
              <a:t>）付款（</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）注销</a:t>
            </a:r>
            <a:endParaRPr lang="en-US" altLang="zh-CN"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2.6.4  </a:t>
            </a:r>
            <a:r>
              <a:rPr lang="zh-CN" altLang="en-US" sz="3200" b="1" dirty="0">
                <a:latin typeface="微软雅黑 Light" panose="020B0502040204020203" pitchFamily="34" charset="-122"/>
                <a:ea typeface="微软雅黑 Light" panose="020B0502040204020203" pitchFamily="34" charset="-122"/>
              </a:rPr>
              <a:t>国内信用证</a:t>
            </a:r>
          </a:p>
        </p:txBody>
      </p:sp>
    </p:spTree>
    <p:extLst>
      <p:ext uri="{BB962C8B-B14F-4D97-AF65-F5344CB8AC3E}">
        <p14:creationId xmlns:p14="http://schemas.microsoft.com/office/powerpoint/2010/main" val="415505713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45727" y="-289580"/>
            <a:ext cx="2675732"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7</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15563" y="3587407"/>
            <a:ext cx="5379221"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2.7</a:t>
            </a:r>
            <a:r>
              <a:rPr lang="zh-CN" altLang="en-US" sz="5400" b="1" dirty="0">
                <a:solidFill>
                  <a:schemeClr val="bg1"/>
                </a:solidFill>
                <a:latin typeface="微软雅黑" panose="020B0503020204020204" pitchFamily="34" charset="-122"/>
                <a:ea typeface="微软雅黑" panose="020B0503020204020204" pitchFamily="34" charset="-122"/>
              </a:rPr>
              <a:t>结算纪律与法律责任</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39883" y="4563025"/>
            <a:ext cx="5128715" cy="830997"/>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2.7.2</a:t>
            </a:r>
            <a:r>
              <a:rPr lang="zh-CN" altLang="en-US" sz="2400" dirty="0">
                <a:solidFill>
                  <a:schemeClr val="tx1"/>
                </a:solidFill>
                <a:latin typeface="微软雅黑 Light" panose="020B0502040204020203" pitchFamily="34" charset="-122"/>
                <a:ea typeface="微软雅黑 Light" panose="020B0502040204020203" pitchFamily="34" charset="-122"/>
              </a:rPr>
              <a:t>违反支付结算法律制度的法律责任</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47250" y="40404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2.7.1   </a:t>
            </a:r>
            <a:r>
              <a:rPr lang="zh-CN" altLang="en-US" sz="2400" dirty="0">
                <a:solidFill>
                  <a:schemeClr val="tx1"/>
                </a:solidFill>
                <a:latin typeface="微软雅黑 Light" panose="020B0502040204020203" pitchFamily="34" charset="-122"/>
                <a:ea typeface="微软雅黑 Light" panose="020B0502040204020203" pitchFamily="34" charset="-122"/>
              </a:rPr>
              <a:t>结算纪律</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597220" y="4139003"/>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11508" y="4756937"/>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2069"/>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682946" y="5383701"/>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8960823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结算纪律是银行、单位和个人办理支付结算业务所应遵守的基本规定。</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支付结算办法</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规定，单位和个人办理支付结算，不准签发没有资金保证的票据或远期支票，套取银行信用；不准签发、取得和转让没有真实交易和债权债务的票据，套取银行和他人资金；不准无理拒绝付款，任意占用他人资金；不准违反规定开立和使用账户。</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3406965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518457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银行、单位和个人违反结算纪律，要分别承担相应的法律责任。根据目前的法律、法规和规章的规定，对于下列行为，应依法分别承担民事、行政和刑事责任：</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签发空头支票、印章与预留印鉴不符支票，未构成犯罪行为的法律责任</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单位或个人签发空头支票或者签发与其预留的签章不符、使用支付密码但支付密码错误的支票，不以骗取财物为目的的，由中国人民银行处以票面金额</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但不低于</a:t>
            </a:r>
            <a:r>
              <a:rPr lang="en-US" altLang="zh-CN" sz="2000" dirty="0">
                <a:solidFill>
                  <a:srgbClr val="3D3D3D"/>
                </a:solidFill>
                <a:latin typeface="微软雅黑 Light" panose="020B0502040204020203" pitchFamily="34" charset="-122"/>
                <a:ea typeface="微软雅黑 Light" panose="020B0502040204020203" pitchFamily="34" charset="-122"/>
              </a:rPr>
              <a:t>1 000</a:t>
            </a:r>
            <a:r>
              <a:rPr lang="zh-CN" altLang="en-US" sz="2000" dirty="0">
                <a:solidFill>
                  <a:srgbClr val="3D3D3D"/>
                </a:solidFill>
                <a:latin typeface="微软雅黑 Light" panose="020B0502040204020203" pitchFamily="34" charset="-122"/>
                <a:ea typeface="微软雅黑 Light" panose="020B0502040204020203" pitchFamily="34" charset="-122"/>
              </a:rPr>
              <a:t>元的罚款；持票人有权要求出票人赔偿支票金额</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的赔偿金。屡次签发空头支票的，银行有权停止为其办理支票或全部支付结算业务。</a:t>
            </a:r>
          </a:p>
        </p:txBody>
      </p:sp>
      <p:sp>
        <p:nvSpPr>
          <p:cNvPr id="3" name="矩形 2"/>
          <p:cNvSpPr/>
          <p:nvPr/>
        </p:nvSpPr>
        <p:spPr>
          <a:xfrm>
            <a:off x="1011019" y="198993"/>
            <a:ext cx="897579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2.7.2  </a:t>
            </a:r>
            <a:r>
              <a:rPr lang="zh-CN" altLang="en-US" sz="3200" b="1" dirty="0">
                <a:latin typeface="微软雅黑 Light" panose="020B0502040204020203" pitchFamily="34" charset="-122"/>
                <a:ea typeface="微软雅黑 Light" panose="020B0502040204020203" pitchFamily="34" charset="-122"/>
              </a:rPr>
              <a:t>违反支付结算法律制度的法律责任</a:t>
            </a:r>
          </a:p>
        </p:txBody>
      </p:sp>
    </p:spTree>
    <p:extLst>
      <p:ext uri="{BB962C8B-B14F-4D97-AF65-F5344CB8AC3E}">
        <p14:creationId xmlns:p14="http://schemas.microsoft.com/office/powerpoint/2010/main" val="24566226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84537" y="833328"/>
            <a:ext cx="6659864" cy="562000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无理拒付，占用他人资金行为的法律责任</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商业承兑汇票的付款人对见票即付或者到期的票据，故意压票、退票、拖延支付的，按照规定处以压票、拖延支付期间内每日票据金额万分之七的罚款。</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违反账户规定行为的法律责任</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）存款人开立、撤销银行结算账户违反规定：</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①违反规定开立银行结算账户；</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②伪造、变造证明文件欺骗银行开立银行结算账户；</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③违反规定不及时撤销银行结算账户。属于非经营性存款人的，给予警告并处以</a:t>
            </a:r>
            <a:r>
              <a:rPr lang="en-US" altLang="zh-CN" sz="2000" dirty="0">
                <a:solidFill>
                  <a:srgbClr val="3D3D3D"/>
                </a:solidFill>
                <a:latin typeface="微软雅黑 Light" panose="020B0502040204020203" pitchFamily="34" charset="-122"/>
                <a:ea typeface="微软雅黑 Light" panose="020B0502040204020203" pitchFamily="34" charset="-122"/>
              </a:rPr>
              <a:t>1 000</a:t>
            </a:r>
            <a:r>
              <a:rPr lang="zh-CN" altLang="en-US" sz="2000" dirty="0">
                <a:solidFill>
                  <a:srgbClr val="3D3D3D"/>
                </a:solidFill>
                <a:latin typeface="微软雅黑 Light" panose="020B0502040204020203" pitchFamily="34" charset="-122"/>
                <a:ea typeface="微软雅黑 Light" panose="020B0502040204020203" pitchFamily="34" charset="-122"/>
              </a:rPr>
              <a:t>元的罚款；属于经营性存款人的，给予警告并处以</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万元以下的罚款；构成犯罪的，移交司法机关依法追究刑事责任。</a:t>
            </a: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44098249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046656" y="457575"/>
            <a:ext cx="6898148" cy="6205749"/>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）存款人使用银行结算账户违反规定：</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①违反规定将单位款项转人个人银行结算账户；</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②违反规定支取现金；</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③利用开立银行结算账户逃废银行债务；</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④出租、出借银行结算账户；</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⑤从基本存款账户之外的银行结算账户转账存入、将销货收入存入或现金存入单位信用卡账户；</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⑥法定代表人或主要负责人、存款人地址以及其他开户资料的变更事项未在规定期限内通知银行。非经营性的存款人有上述第①至⑤项行为的，给予警告并处以</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万元罚款；经营性的存款人有上述第①至⑤项行为的，给予警告并处以</a:t>
            </a:r>
            <a:r>
              <a:rPr lang="en-US" altLang="zh-CN" dirty="0">
                <a:solidFill>
                  <a:srgbClr val="3D3D3D"/>
                </a:solidFill>
                <a:latin typeface="微软雅黑 Light" panose="020B0502040204020203" pitchFamily="34" charset="-122"/>
                <a:ea typeface="微软雅黑 Light" panose="020B0502040204020203" pitchFamily="34" charset="-122"/>
              </a:rPr>
              <a:t>5 000</a:t>
            </a:r>
            <a:r>
              <a:rPr lang="zh-CN" altLang="en-US" dirty="0">
                <a:solidFill>
                  <a:srgbClr val="3D3D3D"/>
                </a:solidFill>
                <a:latin typeface="微软雅黑 Light" panose="020B0502040204020203" pitchFamily="34" charset="-122"/>
                <a:ea typeface="微软雅黑 Light" panose="020B0502040204020203" pitchFamily="34" charset="-122"/>
              </a:rPr>
              <a:t>元以上</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万元以下的罚款；存款人有上述所列第⑥项行为的，给予警告并处以</a:t>
            </a:r>
            <a:r>
              <a:rPr lang="en-US" altLang="zh-CN" dirty="0">
                <a:solidFill>
                  <a:srgbClr val="3D3D3D"/>
                </a:solidFill>
                <a:latin typeface="微软雅黑 Light" panose="020B0502040204020203" pitchFamily="34" charset="-122"/>
                <a:ea typeface="微软雅黑 Light" panose="020B0502040204020203" pitchFamily="34" charset="-122"/>
              </a:rPr>
              <a:t>1 000</a:t>
            </a:r>
            <a:r>
              <a:rPr lang="zh-CN" altLang="en-US" dirty="0">
                <a:solidFill>
                  <a:srgbClr val="3D3D3D"/>
                </a:solidFill>
                <a:latin typeface="微软雅黑 Light" panose="020B0502040204020203" pitchFamily="34" charset="-122"/>
                <a:ea typeface="微软雅黑 Light" panose="020B0502040204020203" pitchFamily="34" charset="-122"/>
              </a:rPr>
              <a:t>元的罚款。</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）伪造、变造、私自印制开户许可证的存款人，属非经营性的处以</a:t>
            </a:r>
            <a:r>
              <a:rPr lang="en-US" altLang="zh-CN" dirty="0">
                <a:solidFill>
                  <a:srgbClr val="3D3D3D"/>
                </a:solidFill>
                <a:latin typeface="微软雅黑 Light" panose="020B0502040204020203" pitchFamily="34" charset="-122"/>
                <a:ea typeface="微软雅黑 Light" panose="020B0502040204020203" pitchFamily="34" charset="-122"/>
              </a:rPr>
              <a:t>1 000</a:t>
            </a:r>
            <a:r>
              <a:rPr lang="zh-CN" altLang="en-US" dirty="0">
                <a:solidFill>
                  <a:srgbClr val="3D3D3D"/>
                </a:solidFill>
                <a:latin typeface="微软雅黑 Light" panose="020B0502040204020203" pitchFamily="34" charset="-122"/>
                <a:ea typeface="微软雅黑 Light" panose="020B0502040204020203" pitchFamily="34" charset="-122"/>
              </a:rPr>
              <a:t>元罚款；属经营性的处以</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万元以上</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万元以下的罚款；构成犯罪的，移交司法机关依法追究刑事责任。</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9698535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xEl>
                                              <p:pRg st="7" end="7"/>
                                            </p:txEl>
                                          </p:spTgt>
                                        </p:tgtEl>
                                        <p:attrNameLst>
                                          <p:attrName>style.visibility</p:attrName>
                                        </p:attrNameLst>
                                      </p:cBhvr>
                                      <p:to>
                                        <p:strVal val="visible"/>
                                      </p:to>
                                    </p:set>
                                    <p:anim calcmode="lin" valueType="num">
                                      <p:cBhvr additive="base">
                                        <p:cTn id="55" dur="500" fill="hold"/>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84537" y="833328"/>
            <a:ext cx="6659864" cy="562000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4.</a:t>
            </a:r>
            <a:r>
              <a:rPr lang="zh-CN" altLang="en-US" sz="2000" dirty="0">
                <a:solidFill>
                  <a:srgbClr val="3D3D3D"/>
                </a:solidFill>
                <a:latin typeface="微软雅黑 Light" panose="020B0502040204020203" pitchFamily="34" charset="-122"/>
                <a:ea typeface="微软雅黑 Light" panose="020B0502040204020203" pitchFamily="34" charset="-122"/>
              </a:rPr>
              <a:t>票据欺诈等行为的法律责任</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伪造、变造票据、托收凭证、汇款凭证、信用证，伪造信用卡等；故意使用伪造、变造的票据的；签发空头支票或者故意签发与其预留的本名签名式样或者印鉴不符的支票，骗取财物的；签发无可靠资金来源的汇票、本票，骗取资金的；汇票、本票的出票人在出票时作虛假记载，骗取财物的；冒用他人的票据，或者故意使用过期或者作废的票据，骗取财物的；付款人同出票人、持票人恶意串通，实施前六项行为之一的，依法追究刑事责任。有上述行为之一，情节轻微，不构成犯罪的，依照国家有关规定给予行政处罚</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261207545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84537" y="833328"/>
            <a:ext cx="6659864" cy="562000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其中，伪造、变造票据、托收凭证、汇款凭证、信用证，伪造信用卡的，处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年以下有期徒刑或者拘役，并处或者单处</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20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万元以下罚金；情节严重的，处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年以上</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年以下有期徒刑，并处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50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万元以下罚金；情节特别严重的，处</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年以上有期徒刑或者无期徒刑，并处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50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万元以下罚金或者没收财产。单位犯上述罪行的，对单位判处罚金，并对其直接负责的主管人员和其他责任人员，依照上述规定处罚。</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24682842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090269" y="1052736"/>
            <a:ext cx="6558635" cy="511256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存款人在申请开立单位银行结算账户时，其申请开立的银行结算账户的账户名称、出具的开户证明文件上记载的存款人名称以及预留银行签章中公章或财务专用章的名称应保持一致，但下列情况除外：（</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因注册验资开立的临时存款账户，其账户名称为市场监督管理机构核发的“企业名称预先核准通知书”或政府有关部门批文中注明的名称，其预留银行签章中公章或财务专用章的名称应是存款人与银行在银行结算账户管理协议中约定的出资人名称；（</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）预留银行签章中公章或财务专用章的名称依法可使用简称的，账户名称应与其保持一致；（</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）没有字号的个体工商户开立的银行结算账户，其预留签章中公章或财务专用章应是“个体户”字样加营业执照上载明的经营者的签字或盖章。</a:t>
            </a:r>
            <a:endParaRPr lang="en-US" altLang="zh-CN" dirty="0">
              <a:solidFill>
                <a:srgbClr val="3D3D3D"/>
              </a:solidFill>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913805" y="168791"/>
            <a:ext cx="8640960"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银行结算账户的开立、变更和撤销</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296385742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84537" y="833328"/>
            <a:ext cx="6659864" cy="562000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有下列情形之一，妨害信用卡管理的，处</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年以下有期徒刑或者拘役，并处或者单处</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万元以下罚金；数量巨大或者有其他严重情节的，处</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年以上</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年以下有期徒刑，并处</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20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明知是伪造的信用卡而持有、运输的，或者明知是伪造的空白信用卡而持有、运输，数量较大的；非法持有他人信用卡，数量较大的；使用虚假的身份证明骗领信用卡的；出售、购买、为他人提供伪造的信用卡或者以虚假的身份证明骗领信用卡的；窃取、收买或者非法提供他人信用卡信息资料的。</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7631539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84537" y="833328"/>
            <a:ext cx="6659864" cy="562000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有下列情形之一，进行信用卡诈骗活动，数额较大的，处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年以下有期徒刑或者拘役，并处</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20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万元以下罚金；数额巨大或者有其他严重情节的，处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年以上</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年以下有期徒刑，并处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50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万元以下罚金；数额特别巨大或者有其他特别严重情节的，处</a:t>
            </a:r>
            <a:r>
              <a:rPr lang="en-US" altLang="zh-CN" sz="2000" dirty="0">
                <a:solidFill>
                  <a:srgbClr val="3D3D3D"/>
                </a:solidFill>
                <a:latin typeface="微软雅黑 Light" panose="020B0502040204020203" pitchFamily="34" charset="-122"/>
                <a:ea typeface="微软雅黑 Light" panose="020B0502040204020203" pitchFamily="34" charset="-122"/>
              </a:rPr>
              <a:t>10</a:t>
            </a:r>
            <a:r>
              <a:rPr lang="zh-CN" altLang="en-US" sz="2000" dirty="0">
                <a:solidFill>
                  <a:srgbClr val="3D3D3D"/>
                </a:solidFill>
                <a:latin typeface="微软雅黑 Light" panose="020B0502040204020203" pitchFamily="34" charset="-122"/>
                <a:ea typeface="微软雅黑 Light" panose="020B0502040204020203" pitchFamily="34" charset="-122"/>
              </a:rPr>
              <a:t>年以上有期徒刑或者无期徒刑，并处</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万元以上</a:t>
            </a:r>
            <a:r>
              <a:rPr lang="en-US" altLang="zh-CN" sz="2000" dirty="0">
                <a:solidFill>
                  <a:srgbClr val="3D3D3D"/>
                </a:solidFill>
                <a:latin typeface="微软雅黑 Light" panose="020B0502040204020203" pitchFamily="34" charset="-122"/>
                <a:ea typeface="微软雅黑 Light" panose="020B0502040204020203" pitchFamily="34" charset="-122"/>
              </a:rPr>
              <a:t>50</a:t>
            </a:r>
            <a:r>
              <a:rPr lang="zh-CN" altLang="en-US" sz="2000" dirty="0">
                <a:solidFill>
                  <a:srgbClr val="3D3D3D"/>
                </a:solidFill>
                <a:latin typeface="微软雅黑 Light" panose="020B0502040204020203" pitchFamily="34" charset="-122"/>
                <a:ea typeface="微软雅黑 Light" panose="020B0502040204020203" pitchFamily="34" charset="-122"/>
              </a:rPr>
              <a:t>万元以下罚金或者没收财产；使用伪造的信用卡，或者使用以虚假的身份证明骗领的信用卡的；使用作废的信用卡的；冒用他人信用卡的；恶意透支的。</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Tree>
    <p:extLst>
      <p:ext uri="{BB962C8B-B14F-4D97-AF65-F5344CB8AC3E}">
        <p14:creationId xmlns:p14="http://schemas.microsoft.com/office/powerpoint/2010/main" val="353641766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9749" y="1556792"/>
            <a:ext cx="11449272" cy="3431709"/>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例题</a:t>
            </a:r>
          </a:p>
          <a:p>
            <a:pPr algn="ctr">
              <a:lnSpc>
                <a:spcPct val="150000"/>
              </a:lnSpc>
            </a:pPr>
            <a:r>
              <a:rPr lang="zh-CN" altLang="en-US" dirty="0"/>
              <a:t>           甲公司于</a:t>
            </a:r>
            <a:r>
              <a:rPr lang="en-US" altLang="zh-CN" dirty="0"/>
              <a:t>2015</a:t>
            </a:r>
            <a:r>
              <a:rPr lang="zh-CN" altLang="en-US" dirty="0"/>
              <a:t>年</a:t>
            </a:r>
            <a:r>
              <a:rPr lang="en-US" altLang="zh-CN" dirty="0"/>
              <a:t>1</a:t>
            </a:r>
            <a:r>
              <a:rPr lang="zh-CN" altLang="en-US" dirty="0"/>
              <a:t>月</a:t>
            </a:r>
            <a:r>
              <a:rPr lang="en-US" altLang="zh-CN" dirty="0"/>
              <a:t>1</a:t>
            </a:r>
            <a:r>
              <a:rPr lang="zh-CN" altLang="en-US" dirty="0"/>
              <a:t>日成立，王某为其法定代表人。为了日常结算，甲公司在</a:t>
            </a:r>
            <a:r>
              <a:rPr lang="en-US" altLang="zh-CN" dirty="0"/>
              <a:t>P</a:t>
            </a:r>
            <a:r>
              <a:rPr lang="zh-CN" altLang="en-US" dirty="0"/>
              <a:t>银行申请开立基本存款账户；之后在</a:t>
            </a:r>
            <a:r>
              <a:rPr lang="en-US" altLang="zh-CN" dirty="0"/>
              <a:t>Q</a:t>
            </a:r>
            <a:r>
              <a:rPr lang="zh-CN" altLang="en-US" dirty="0"/>
              <a:t>银行申请开立一般存款账户。</a:t>
            </a:r>
            <a:r>
              <a:rPr lang="en-US" altLang="zh-CN" dirty="0"/>
              <a:t>2021</a:t>
            </a:r>
            <a:r>
              <a:rPr lang="zh-CN" altLang="en-US" dirty="0"/>
              <a:t>年</a:t>
            </a:r>
            <a:r>
              <a:rPr lang="en-US" altLang="zh-CN" dirty="0"/>
              <a:t>10</a:t>
            </a:r>
            <a:r>
              <a:rPr lang="zh-CN" altLang="en-US" dirty="0"/>
              <a:t>月，甲公司因被吊销营业执照，而需撤销基本存款账户。</a:t>
            </a:r>
          </a:p>
          <a:p>
            <a:pPr>
              <a:lnSpc>
                <a:spcPct val="150000"/>
              </a:lnSpc>
            </a:pPr>
            <a:r>
              <a:rPr lang="en-US" altLang="zh-CN" dirty="0"/>
              <a:t>【</a:t>
            </a:r>
            <a:r>
              <a:rPr lang="zh-CN" altLang="en-US" dirty="0"/>
              <a:t>要求</a:t>
            </a:r>
            <a:r>
              <a:rPr lang="en-US" altLang="zh-CN" dirty="0"/>
              <a:t>】</a:t>
            </a:r>
          </a:p>
          <a:p>
            <a:pPr>
              <a:lnSpc>
                <a:spcPct val="150000"/>
              </a:lnSpc>
            </a:pPr>
            <a:r>
              <a:rPr lang="zh-CN" altLang="en-US" dirty="0"/>
              <a:t>（</a:t>
            </a:r>
            <a:r>
              <a:rPr lang="en-US" altLang="zh-CN" dirty="0"/>
              <a:t>1</a:t>
            </a:r>
            <a:r>
              <a:rPr lang="zh-CN" altLang="en-US" dirty="0"/>
              <a:t>）甲公司申请开立基本存款账户需要提供的开户证明文件是？</a:t>
            </a:r>
          </a:p>
          <a:p>
            <a:pPr>
              <a:lnSpc>
                <a:spcPct val="150000"/>
              </a:lnSpc>
            </a:pPr>
            <a:r>
              <a:rPr lang="zh-CN" altLang="en-US" dirty="0"/>
              <a:t>（</a:t>
            </a:r>
            <a:r>
              <a:rPr lang="en-US" altLang="zh-CN" dirty="0"/>
              <a:t>2</a:t>
            </a:r>
            <a:r>
              <a:rPr lang="zh-CN" altLang="en-US" dirty="0"/>
              <a:t>）甲公司开立基本存款账户可以预留的签章是？</a:t>
            </a:r>
          </a:p>
          <a:p>
            <a:pPr>
              <a:lnSpc>
                <a:spcPct val="150000"/>
              </a:lnSpc>
            </a:pPr>
            <a:r>
              <a:rPr lang="zh-CN" altLang="en-US" dirty="0"/>
              <a:t>（</a:t>
            </a:r>
            <a:r>
              <a:rPr lang="en-US" altLang="zh-CN" dirty="0"/>
              <a:t>3</a:t>
            </a:r>
            <a:r>
              <a:rPr lang="zh-CN" altLang="en-US" dirty="0"/>
              <a:t>）甲公司在</a:t>
            </a:r>
            <a:r>
              <a:rPr lang="en-US" altLang="zh-CN" dirty="0"/>
              <a:t>Q</a:t>
            </a:r>
            <a:r>
              <a:rPr lang="zh-CN" altLang="en-US" dirty="0"/>
              <a:t>银行开立的一般存款账户，可以用于？</a:t>
            </a:r>
          </a:p>
          <a:p>
            <a:pPr>
              <a:lnSpc>
                <a:spcPct val="150000"/>
              </a:lnSpc>
            </a:pPr>
            <a:r>
              <a:rPr lang="zh-CN" altLang="en-US" dirty="0"/>
              <a:t>（</a:t>
            </a:r>
            <a:r>
              <a:rPr lang="en-US" altLang="zh-CN" dirty="0"/>
              <a:t>4</a:t>
            </a:r>
            <a:r>
              <a:rPr lang="zh-CN" altLang="en-US" dirty="0"/>
              <a:t>）甲公司撤销基本存款账户需要办理的手续是？</a:t>
            </a:r>
          </a:p>
        </p:txBody>
      </p:sp>
      <p:sp>
        <p:nvSpPr>
          <p:cNvPr id="3" name="矩形 2">
            <a:extLst>
              <a:ext uri="{FF2B5EF4-FFF2-40B4-BE49-F238E27FC236}">
                <a16:creationId xmlns:a16="http://schemas.microsoft.com/office/drawing/2014/main" id="{95950A96-514E-42A0-9406-E5822ADDDB60}"/>
              </a:ext>
            </a:extLst>
          </p:cNvPr>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2.7.1  </a:t>
            </a:r>
            <a:r>
              <a:rPr lang="zh-CN" altLang="en-US" sz="3200" b="1" dirty="0">
                <a:latin typeface="微软雅黑 Light" panose="020B0502040204020203" pitchFamily="34" charset="-122"/>
                <a:ea typeface="微软雅黑 Light" panose="020B0502040204020203" pitchFamily="34" charset="-122"/>
              </a:rPr>
              <a:t>结算纪律</a:t>
            </a:r>
          </a:p>
        </p:txBody>
      </p:sp>
      <p:sp>
        <p:nvSpPr>
          <p:cNvPr id="4" name="Freeform 11">
            <a:extLst>
              <a:ext uri="{FF2B5EF4-FFF2-40B4-BE49-F238E27FC236}">
                <a16:creationId xmlns:a16="http://schemas.microsoft.com/office/drawing/2014/main" id="{518A1B14-41DC-41DB-8952-DD4D1E85C6AF}"/>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5977870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16" name="矩形 15">
            <a:extLst>
              <a:ext uri="{FF2B5EF4-FFF2-40B4-BE49-F238E27FC236}">
                <a16:creationId xmlns:a16="http://schemas.microsoft.com/office/drawing/2014/main" id="{AAE00423-4DEB-4235-B18D-FCD79DD3172A}"/>
              </a:ext>
            </a:extLst>
          </p:cNvPr>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p>
        </p:txBody>
      </p:sp>
      <p:sp>
        <p:nvSpPr>
          <p:cNvPr id="17" name="矩形 16">
            <a:extLst>
              <a:ext uri="{FF2B5EF4-FFF2-40B4-BE49-F238E27FC236}">
                <a16:creationId xmlns:a16="http://schemas.microsoft.com/office/drawing/2014/main" id="{063D1180-F43D-41E0-9FA0-EE221F571319}"/>
              </a:ext>
            </a:extLst>
          </p:cNvPr>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760345620"/>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090269" y="1052736"/>
            <a:ext cx="6558635" cy="511256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存款人开立单位银行结算账户，自正式开立之日起</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个工作日后，方可使用该账户办理付款业务。但注册验资的临时存款账户转为基本存款账户和因借款转存开立的一般存款账户除外。</a:t>
            </a:r>
            <a:endParaRPr lang="en-US" altLang="zh-CN" dirty="0">
              <a:solidFill>
                <a:srgbClr val="3D3D3D"/>
              </a:solidFill>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913805" y="168791"/>
            <a:ext cx="8640960"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银行结算账户的开立、变更和撤销</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224924679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162277" y="1052736"/>
            <a:ext cx="6270603" cy="5112568"/>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银行结算账户的变更</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变更是指存款人的账户信息资料发生变化或改变。</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存款人更改名称，但不改变开户银行及账号的，应于</a:t>
            </a:r>
            <a:r>
              <a:rPr lang="en-US" altLang="zh-CN" dirty="0">
                <a:solidFill>
                  <a:srgbClr val="3D3D3D"/>
                </a:solidFill>
                <a:latin typeface="微软雅黑 Light" panose="020B0502040204020203" pitchFamily="34" charset="-122"/>
                <a:ea typeface="微软雅黑 Light" panose="020B0502040204020203" pitchFamily="34" charset="-122"/>
              </a:rPr>
              <a:t>5</a:t>
            </a:r>
            <a:r>
              <a:rPr lang="zh-CN" altLang="en-US" dirty="0">
                <a:solidFill>
                  <a:srgbClr val="3D3D3D"/>
                </a:solidFill>
                <a:latin typeface="微软雅黑 Light" panose="020B0502040204020203" pitchFamily="34" charset="-122"/>
                <a:ea typeface="微软雅黑 Light" panose="020B0502040204020203" pitchFamily="34" charset="-122"/>
              </a:rPr>
              <a:t>个工作日内向开户银行提出银行结算账户的变更申请，并出具有关部门的证明文件。</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单位的法定代表人或主要负责人、住址以及其他开户资料发生变更时，应于</a:t>
            </a:r>
            <a:r>
              <a:rPr lang="en-US" altLang="zh-CN" dirty="0">
                <a:solidFill>
                  <a:srgbClr val="3D3D3D"/>
                </a:solidFill>
                <a:latin typeface="微软雅黑 Light" panose="020B0502040204020203" pitchFamily="34" charset="-122"/>
                <a:ea typeface="微软雅黑 Light" panose="020B0502040204020203" pitchFamily="34" charset="-122"/>
              </a:rPr>
              <a:t>5</a:t>
            </a:r>
            <a:r>
              <a:rPr lang="zh-CN" altLang="en-US" dirty="0">
                <a:solidFill>
                  <a:srgbClr val="3D3D3D"/>
                </a:solidFill>
                <a:latin typeface="微软雅黑 Light" panose="020B0502040204020203" pitchFamily="34" charset="-122"/>
                <a:ea typeface="微软雅黑 Light" panose="020B0502040204020203" pitchFamily="34" charset="-122"/>
              </a:rPr>
              <a:t>个工作日内书面通知开户银行并提供有关证明。</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属于变更开户许可证记载事项的，存款人办理变更手续时，应交回开户许可证，由中国人民银行当地分支行换发新的开户许可证。</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9" name="矩形 8">
            <a:extLst>
              <a:ext uri="{FF2B5EF4-FFF2-40B4-BE49-F238E27FC236}">
                <a16:creationId xmlns:a16="http://schemas.microsoft.com/office/drawing/2014/main" id="{1CA0AD3C-4EAC-455F-9189-146DEBCABF4A}"/>
              </a:ext>
            </a:extLst>
          </p:cNvPr>
          <p:cNvSpPr/>
          <p:nvPr/>
        </p:nvSpPr>
        <p:spPr>
          <a:xfrm>
            <a:off x="913805" y="168791"/>
            <a:ext cx="8640960"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银行结算账户的开立、变更和撤销</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39392782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6F6F6">
            <a:alpha val="69000"/>
          </a:srgbClr>
        </a:solid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p:nvPr/>
        </p:nvSpPr>
        <p:spPr>
          <a:xfrm>
            <a:off x="1505922" y="1457685"/>
            <a:ext cx="3175824" cy="461665"/>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银行结算账户的撤销</a:t>
            </a:r>
            <a:endParaRPr lang="en-US" altLang="zh-CN"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562678" y="2276872"/>
            <a:ext cx="5062312" cy="3493264"/>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根据</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人民币银行结算账户管理办法</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的规定，存款人有下列情形之一的，应向开户银行提出撤销银行结算账户和申请：</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）被撤并、解散、宣告破产或关闭的。</a:t>
            </a: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）注销、被吊销营业执照的。</a:t>
            </a: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）因迁址需要变更开户银行的。</a:t>
            </a: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）其他原因需要撤销银行结算账户的</a:t>
            </a:r>
            <a:r>
              <a:rPr lang="zh-CN" altLang="en-US" sz="2000" dirty="0">
                <a:latin typeface="微软雅黑 Light" panose="020B0502040204020203" pitchFamily="34" charset="-122"/>
                <a:ea typeface="微软雅黑 Light" panose="020B0502040204020203" pitchFamily="34" charset="-122"/>
              </a:rPr>
              <a:t>。</a:t>
            </a:r>
          </a:p>
          <a:p>
            <a:endParaRPr lang="zh-CN" altLang="en-US" sz="2000" dirty="0">
              <a:latin typeface="微软雅黑 Light" panose="020B0502040204020203" pitchFamily="34" charset="-122"/>
              <a:ea typeface="微软雅黑 Light" panose="020B0502040204020203" pitchFamily="34" charset="-122"/>
            </a:endParaRPr>
          </a:p>
        </p:txBody>
      </p:sp>
      <p:sp>
        <p:nvSpPr>
          <p:cNvPr id="12" name="矩形 11">
            <a:extLst>
              <a:ext uri="{FF2B5EF4-FFF2-40B4-BE49-F238E27FC236}">
                <a16:creationId xmlns:a16="http://schemas.microsoft.com/office/drawing/2014/main" id="{1CA0AD3C-4EAC-455F-9189-146DEBCABF4A}"/>
              </a:ext>
            </a:extLst>
          </p:cNvPr>
          <p:cNvSpPr/>
          <p:nvPr/>
        </p:nvSpPr>
        <p:spPr>
          <a:xfrm>
            <a:off x="913805" y="168791"/>
            <a:ext cx="8640960"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银行结算账户的开立、变更和撤销</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408192906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6063" y="1385644"/>
            <a:ext cx="5328592" cy="830997"/>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办理银行结算账户撤销手续应当注意的事项</a:t>
            </a:r>
          </a:p>
        </p:txBody>
      </p:sp>
      <p:sp>
        <p:nvSpPr>
          <p:cNvPr id="3" name="矩形 2"/>
          <p:cNvSpPr/>
          <p:nvPr/>
        </p:nvSpPr>
        <p:spPr>
          <a:xfrm>
            <a:off x="337741" y="2492896"/>
            <a:ext cx="6048672" cy="3970318"/>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）未获得工商部门核准登记的单位，申请撤销注册验资账户的，其账户资金退还给原汇款人。</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）存款人尚未清偿开户银行债务的，不得申请撤销。</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）存款人撤销存款账户，必须与开户银行核对银行结算账户存款余额，并交回各种重要空白票据及结算凭证和开户登记证，银行核对无误后办理销户手续。</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）开户行撤销账户后，应在其基本存款账户开户登记账证上注明销户日期并签章，同时于撤销账户之日起</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日内向中国人民银行报告。</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）开户银行对已开户的但一年内未发生任何业务的账户，应通知存款人自发出通知</a:t>
            </a:r>
            <a:r>
              <a:rPr lang="en-US" altLang="zh-CN" dirty="0">
                <a:latin typeface="微软雅黑 Light" panose="020B0502040204020203" pitchFamily="34" charset="-122"/>
                <a:ea typeface="微软雅黑 Light" panose="020B0502040204020203" pitchFamily="34" charset="-122"/>
              </a:rPr>
              <a:t>30</a:t>
            </a:r>
            <a:r>
              <a:rPr lang="zh-CN" altLang="en-US" dirty="0">
                <a:latin typeface="微软雅黑 Light" panose="020B0502040204020203" pitchFamily="34" charset="-122"/>
                <a:ea typeface="微软雅黑 Light" panose="020B0502040204020203" pitchFamily="34" charset="-122"/>
              </a:rPr>
              <a:t>日内到开户银行办理销户手续，逾期视同自愿销户，未划转款项列入久悬未取专户管理。</a:t>
            </a:r>
          </a:p>
          <a:p>
            <a:endParaRPr lang="zh-CN" altLang="en-US" dirty="0"/>
          </a:p>
        </p:txBody>
      </p:sp>
      <p:sp>
        <p:nvSpPr>
          <p:cNvPr id="4" name="矩形 3">
            <a:extLst>
              <a:ext uri="{FF2B5EF4-FFF2-40B4-BE49-F238E27FC236}">
                <a16:creationId xmlns:a16="http://schemas.microsoft.com/office/drawing/2014/main" id="{1CA0AD3C-4EAC-455F-9189-146DEBCABF4A}"/>
              </a:ext>
            </a:extLst>
          </p:cNvPr>
          <p:cNvSpPr/>
          <p:nvPr/>
        </p:nvSpPr>
        <p:spPr>
          <a:xfrm>
            <a:off x="913805" y="168791"/>
            <a:ext cx="8640960"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银行结算账户的开立、变更和撤销</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5"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7368936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949544" y="1382495"/>
            <a:ext cx="5616624" cy="423702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基本存款账户</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      </a:t>
            </a: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基本存款账户的开户要求。下列存款人可以申请开立基本存款账户：企业法人；非企业法人；机关、事业单位；团级（含）以上军队、武警部队及分散执勤的支（分）队；社会团体；民办非企业组织（如不以盈利为目的的民办学校、福利院、医院）；异地常设机构；外国驻华机构；个体工商户；居民社区委员会；单位设立的独立核算的附属机构（食堂、招待所、幼儿园）；其他组织等。</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5188" y="166079"/>
            <a:ext cx="8291052"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Tree>
    <p:extLst>
      <p:ext uri="{BB962C8B-B14F-4D97-AF65-F5344CB8AC3E}">
        <p14:creationId xmlns:p14="http://schemas.microsoft.com/office/powerpoint/2010/main" val="274525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846899" y="1045929"/>
            <a:ext cx="7200800" cy="554461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）开立基本存款账户所需的证明文件。</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①法人企业，应出具企业法人营业执照正本；</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②非法人企业，应出具企业营业执照正本；</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③机关和实行预算管理的事业单位，应出具政府人事部门或编制委员会的批文登记证书和财政部门同意其开户的证明；非预算管理的事业单位应出具政府人事部门或编制委员会的批文或者登记证书；</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④军队、武警团级（含）以上单位以及分散执勤的支（分）队应出具军队军级以上单位财务部门、武警总队财务部门的开户证明；</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⑤社会团体，应出具社会团体登记证书，宗教组织还应出具宗教事务管理部门的批文或证明；</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⑥民办非企业组织，应出具民办非企业登记证书；</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⑦外地常设机构，应出具其驻地政府主管部门的批文；</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⑧外国驻华机构，应出具国家有关主管部门的批文或证明；外资企业驻华代表处、办事处，应出具国家登记机关颁发的登记证；</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⑨个体工商户，应出具个体工商户营业执照正本；</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⑩居民委员会、村民委员会、社区委员会，应出具其主管部门的批文或证明；</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独立核算的附属机构，应出具其主管部门的基本存款账户开户登记证和批文；</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其他组织，应出具政府主管部门的批文或证明。</a:t>
            </a:r>
          </a:p>
        </p:txBody>
      </p:sp>
      <p:sp>
        <p:nvSpPr>
          <p:cNvPr id="3" name="矩形 2"/>
          <p:cNvSpPr/>
          <p:nvPr/>
        </p:nvSpPr>
        <p:spPr>
          <a:xfrm>
            <a:off x="885188" y="166079"/>
            <a:ext cx="8291052"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Tree>
    <p:extLst>
      <p:ext uri="{BB962C8B-B14F-4D97-AF65-F5344CB8AC3E}">
        <p14:creationId xmlns:p14="http://schemas.microsoft.com/office/powerpoint/2010/main" val="146448901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xEl>
                                              <p:pRg st="7" end="7"/>
                                            </p:txEl>
                                          </p:spTgt>
                                        </p:tgtEl>
                                        <p:attrNameLst>
                                          <p:attrName>style.visibility</p:attrName>
                                        </p:attrNameLst>
                                      </p:cBhvr>
                                      <p:to>
                                        <p:strVal val="visible"/>
                                      </p:to>
                                    </p:set>
                                    <p:anim calcmode="lin" valueType="num">
                                      <p:cBhvr additive="base">
                                        <p:cTn id="55" dur="500" fill="hold"/>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xEl>
                                              <p:pRg st="8" end="8"/>
                                            </p:txEl>
                                          </p:spTgt>
                                        </p:tgtEl>
                                        <p:attrNameLst>
                                          <p:attrName>style.visibility</p:attrName>
                                        </p:attrNameLst>
                                      </p:cBhvr>
                                      <p:to>
                                        <p:strVal val="visible"/>
                                      </p:to>
                                    </p:set>
                                    <p:anim calcmode="lin" valueType="num">
                                      <p:cBhvr additive="base">
                                        <p:cTn id="61" dur="500" fill="hold"/>
                                        <p:tgtEl>
                                          <p:spTgt spid="2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4">
                                            <p:txEl>
                                              <p:pRg st="9" end="9"/>
                                            </p:txEl>
                                          </p:spTgt>
                                        </p:tgtEl>
                                        <p:attrNameLst>
                                          <p:attrName>style.visibility</p:attrName>
                                        </p:attrNameLst>
                                      </p:cBhvr>
                                      <p:to>
                                        <p:strVal val="visible"/>
                                      </p:to>
                                    </p:set>
                                    <p:anim calcmode="lin" valueType="num">
                                      <p:cBhvr additive="base">
                                        <p:cTn id="67" dur="500" fill="hold"/>
                                        <p:tgtEl>
                                          <p:spTgt spid="24">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24">
                                            <p:txEl>
                                              <p:pRg st="10" end="10"/>
                                            </p:txEl>
                                          </p:spTgt>
                                        </p:tgtEl>
                                        <p:attrNameLst>
                                          <p:attrName>style.visibility</p:attrName>
                                        </p:attrNameLst>
                                      </p:cBhvr>
                                      <p:to>
                                        <p:strVal val="visible"/>
                                      </p:to>
                                    </p:set>
                                    <p:anim calcmode="lin" valueType="num">
                                      <p:cBhvr additive="base">
                                        <p:cTn id="73" dur="500" fill="hold"/>
                                        <p:tgtEl>
                                          <p:spTgt spid="24">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2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24">
                                            <p:txEl>
                                              <p:pRg st="11" end="11"/>
                                            </p:txEl>
                                          </p:spTgt>
                                        </p:tgtEl>
                                        <p:attrNameLst>
                                          <p:attrName>style.visibility</p:attrName>
                                        </p:attrNameLst>
                                      </p:cBhvr>
                                      <p:to>
                                        <p:strVal val="visible"/>
                                      </p:to>
                                    </p:set>
                                    <p:anim calcmode="lin" valueType="num">
                                      <p:cBhvr additive="base">
                                        <p:cTn id="79" dur="500" fill="hold"/>
                                        <p:tgtEl>
                                          <p:spTgt spid="24">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2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24">
                                            <p:txEl>
                                              <p:pRg st="12" end="12"/>
                                            </p:txEl>
                                          </p:spTgt>
                                        </p:tgtEl>
                                        <p:attrNameLst>
                                          <p:attrName>style.visibility</p:attrName>
                                        </p:attrNameLst>
                                      </p:cBhvr>
                                      <p:to>
                                        <p:strVal val="visible"/>
                                      </p:to>
                                    </p:set>
                                    <p:anim calcmode="lin" valueType="num">
                                      <p:cBhvr additive="base">
                                        <p:cTn id="85" dur="500" fill="hold"/>
                                        <p:tgtEl>
                                          <p:spTgt spid="24">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24">
                                            <p:txEl>
                                              <p:pRg st="12"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852518" y="1052736"/>
            <a:ext cx="6934495" cy="54006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）基本存款账户使用范围。基本存款账户是存款人的主办账户。存款人只能在银行开立一个基本存款账户。存款人日常经营活动的资金收付及其工资、奖金和现金的支取，应通过该账户办理。</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4</a:t>
            </a:r>
            <a:r>
              <a:rPr lang="zh-CN" altLang="en-US" dirty="0">
                <a:solidFill>
                  <a:srgbClr val="3D3D3D"/>
                </a:solidFill>
                <a:latin typeface="微软雅黑 Light" panose="020B0502040204020203" pitchFamily="34" charset="-122"/>
                <a:ea typeface="微软雅黑 Light" panose="020B0502040204020203" pitchFamily="34" charset="-122"/>
              </a:rPr>
              <a:t>）开立基本存款账户的程序。开立基本存款账户需要人民银行核准。存款人申请开立基本存款账户的，应填制开户申请书，提供规定的证明文件，送交盖有存款人印章的印鉴卡片，经开户行审核同意，将存款人的开户申请书、相关的证明文件和银行审核意见等开户资料报送中国人民银行当地分支行，经其核准后办理开户手续。</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中国人民银行应于</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个工作日内对银行报送的基本存款账户开户资料的合规性及唯一性进行审核，符合开户条件的，予以核准，颁发开户登记证；不符合开户条件的，应在开户申请书上签署意见，连同有关证明文件一并退回报送银行。</a:t>
            </a:r>
          </a:p>
          <a:p>
            <a:pPr lvl="0">
              <a:defRPr/>
            </a:pPr>
            <a:endParaRPr lang="en-US" altLang="zh-CN"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5188" y="166079"/>
            <a:ext cx="8291052"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Tree>
    <p:extLst>
      <p:ext uri="{BB962C8B-B14F-4D97-AF65-F5344CB8AC3E}">
        <p14:creationId xmlns:p14="http://schemas.microsoft.com/office/powerpoint/2010/main" val="281441727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852518" y="1052736"/>
            <a:ext cx="6934495" cy="54006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一般存款账户</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zh-CN" altLang="en-US" dirty="0">
                <a:solidFill>
                  <a:srgbClr val="3D3D3D"/>
                </a:solidFill>
                <a:latin typeface="微软雅黑 Light" panose="020B0502040204020203" pitchFamily="34" charset="-122"/>
                <a:ea typeface="微软雅黑 Light" panose="020B0502040204020203" pitchFamily="34" charset="-122"/>
              </a:rPr>
              <a:t>一般存款账户是指存款人因借款或其他结算需要，在基本户开户银行以外的银行营业机构开立的银行结算账户。</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）一般存款账户的使用范围。一般存款账户主要用于办理存款人借款转存，借款归还和其他结算的资金收付。该账户可以办理现金缴存，但不得办理现金支取。</a:t>
            </a:r>
            <a:endParaRPr lang="en-US" altLang="zh-CN"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）开立一般存款账户需要的资料。存款人申请开立一般存款账户，应向银行出具下列证明：</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①开立基本存款账户规定的证明文件</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②基本存款账户开户登记证</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③存款人因向银行借款需要，应出具借款合同</a:t>
            </a:r>
          </a:p>
          <a:p>
            <a:pPr lvl="0">
              <a:lnSpc>
                <a:spcPct val="150000"/>
              </a:lnSpc>
              <a:defRPr/>
            </a:pPr>
            <a:r>
              <a:rPr lang="zh-CN" altLang="en-US" dirty="0">
                <a:solidFill>
                  <a:srgbClr val="3D3D3D"/>
                </a:solidFill>
                <a:latin typeface="微软雅黑 Light" panose="020B0502040204020203" pitchFamily="34" charset="-122"/>
                <a:ea typeface="微软雅黑 Light" panose="020B0502040204020203" pitchFamily="34" charset="-122"/>
              </a:rPr>
              <a:t>    ④存款人因其他结算需要，应出具有关证明。 </a:t>
            </a:r>
            <a:endParaRPr lang="en-US" altLang="zh-CN"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5188" y="166079"/>
            <a:ext cx="8291052"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Tree>
    <p:extLst>
      <p:ext uri="{BB962C8B-B14F-4D97-AF65-F5344CB8AC3E}">
        <p14:creationId xmlns:p14="http://schemas.microsoft.com/office/powerpoint/2010/main" val="197143600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749" y="426749"/>
            <a:ext cx="4161062"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4238866" y="1431424"/>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a:extLst>
              <a:ext uri="{FF2B5EF4-FFF2-40B4-BE49-F238E27FC236}">
                <a16:creationId xmlns:a16="http://schemas.microsoft.com/office/drawing/2014/main" id="{31B01D0F-4136-4982-BCA0-35D8A802158F}"/>
              </a:ext>
            </a:extLst>
          </p:cNvPr>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3" name="Freeform 24">
            <a:extLst>
              <a:ext uri="{FF2B5EF4-FFF2-40B4-BE49-F238E27FC236}">
                <a16:creationId xmlns:a16="http://schemas.microsoft.com/office/drawing/2014/main" id="{3693C721-3AB3-4884-80F4-ACB45CE3DFBF}"/>
              </a:ext>
            </a:extLst>
          </p:cNvPr>
          <p:cNvSpPr>
            <a:spLocks/>
          </p:cNvSpPr>
          <p:nvPr/>
        </p:nvSpPr>
        <p:spPr bwMode="auto">
          <a:xfrm>
            <a:off x="6159635" y="440051"/>
            <a:ext cx="5184724" cy="594433"/>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2.1</a:t>
            </a:r>
            <a:r>
              <a:rPr lang="zh-CN" altLang="en-US" sz="3200" dirty="0">
                <a:latin typeface="微软雅黑 Light" panose="020B0502040204020203" pitchFamily="34" charset="-122"/>
                <a:ea typeface="微软雅黑 Light" panose="020B0502040204020203" pitchFamily="34" charset="-122"/>
              </a:rPr>
              <a:t>支付结算概述</a:t>
            </a:r>
          </a:p>
        </p:txBody>
      </p:sp>
      <p:sp>
        <p:nvSpPr>
          <p:cNvPr id="147" name="Freeform 24">
            <a:extLst>
              <a:ext uri="{FF2B5EF4-FFF2-40B4-BE49-F238E27FC236}">
                <a16:creationId xmlns:a16="http://schemas.microsoft.com/office/drawing/2014/main" id="{C5F24B5C-0F63-4A80-871D-55D74FEBDACD}"/>
              </a:ext>
            </a:extLst>
          </p:cNvPr>
          <p:cNvSpPr>
            <a:spLocks/>
          </p:cNvSpPr>
          <p:nvPr/>
        </p:nvSpPr>
        <p:spPr bwMode="auto">
          <a:xfrm>
            <a:off x="6159635" y="1390911"/>
            <a:ext cx="5182478" cy="586752"/>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2.2</a:t>
            </a:r>
            <a:r>
              <a:rPr lang="zh-CN" altLang="en-US" sz="3200" dirty="0">
                <a:latin typeface="微软雅黑 Light" panose="020B0502040204020203" pitchFamily="34" charset="-122"/>
                <a:ea typeface="微软雅黑 Light" panose="020B0502040204020203" pitchFamily="34" charset="-122"/>
              </a:rPr>
              <a:t>银行结算账户</a:t>
            </a:r>
          </a:p>
        </p:txBody>
      </p:sp>
      <p:sp>
        <p:nvSpPr>
          <p:cNvPr id="149" name="TextBox 58">
            <a:extLst>
              <a:ext uri="{FF2B5EF4-FFF2-40B4-BE49-F238E27FC236}">
                <a16:creationId xmlns:a16="http://schemas.microsoft.com/office/drawing/2014/main" id="{DCA65FD7-ECD5-429F-A87A-D3316AFF5E6E}"/>
              </a:ext>
            </a:extLst>
          </p:cNvPr>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1" name="Freeform 24">
            <a:extLst>
              <a:ext uri="{FF2B5EF4-FFF2-40B4-BE49-F238E27FC236}">
                <a16:creationId xmlns:a16="http://schemas.microsoft.com/office/drawing/2014/main" id="{566F7687-9FBA-4981-94B9-C881B6FE2AE4}"/>
              </a:ext>
            </a:extLst>
          </p:cNvPr>
          <p:cNvSpPr>
            <a:spLocks/>
          </p:cNvSpPr>
          <p:nvPr/>
        </p:nvSpPr>
        <p:spPr bwMode="auto">
          <a:xfrm>
            <a:off x="6136991" y="2377893"/>
            <a:ext cx="5184724" cy="544188"/>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2.3</a:t>
            </a:r>
            <a:r>
              <a:rPr lang="zh-CN" altLang="en-US" sz="3200" dirty="0">
                <a:latin typeface="微软雅黑 Light" panose="020B0502040204020203" pitchFamily="34" charset="-122"/>
                <a:ea typeface="微软雅黑 Light" panose="020B0502040204020203" pitchFamily="34" charset="-122"/>
              </a:rPr>
              <a:t>票据</a:t>
            </a:r>
          </a:p>
        </p:txBody>
      </p:sp>
      <p:sp>
        <p:nvSpPr>
          <p:cNvPr id="153" name="TextBox 58">
            <a:extLst>
              <a:ext uri="{FF2B5EF4-FFF2-40B4-BE49-F238E27FC236}">
                <a16:creationId xmlns:a16="http://schemas.microsoft.com/office/drawing/2014/main" id="{26790713-0573-490D-AE7B-D4C325952894}"/>
              </a:ext>
            </a:extLst>
          </p:cNvPr>
          <p:cNvSpPr txBox="1"/>
          <p:nvPr/>
        </p:nvSpPr>
        <p:spPr>
          <a:xfrm>
            <a:off x="5280615" y="3199234"/>
            <a:ext cx="492443" cy="646331"/>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none" rtlCol="0">
            <a:spAutoFit/>
          </a:bodyPr>
          <a:lstStyle/>
          <a:p>
            <a:pPr algn="ctr"/>
            <a:r>
              <a:rPr lang="en-US" altLang="zh-CN" sz="3600" b="1" dirty="0">
                <a:solidFill>
                  <a:schemeClr val="bg1"/>
                </a:solidFill>
                <a:latin typeface="Arial Black" panose="020B0A04020102020204" pitchFamily="34" charset="0"/>
                <a:ea typeface="Adobe 宋体 Std L" panose="02020300000000000000" pitchFamily="18" charset="-122"/>
              </a:rPr>
              <a:t>3</a:t>
            </a:r>
            <a:endParaRPr lang="zh-CN" altLang="en-US" sz="3600" b="1" dirty="0">
              <a:solidFill>
                <a:schemeClr val="bg1"/>
              </a:solidFill>
              <a:latin typeface="Arial Black" panose="020B0A04020102020204" pitchFamily="34" charset="0"/>
              <a:ea typeface="Adobe 宋体 Std L" panose="02020300000000000000" pitchFamily="18" charset="-122"/>
            </a:endParaRPr>
          </a:p>
        </p:txBody>
      </p:sp>
      <p:sp>
        <p:nvSpPr>
          <p:cNvPr id="18" name="Freeform 18">
            <a:extLst>
              <a:ext uri="{FF2B5EF4-FFF2-40B4-BE49-F238E27FC236}">
                <a16:creationId xmlns:a16="http://schemas.microsoft.com/office/drawing/2014/main" id="{FFEF5B10-8DB6-4564-954C-9524E4A1417B}"/>
              </a:ext>
            </a:extLst>
          </p:cNvPr>
          <p:cNvSpPr>
            <a:spLocks/>
          </p:cNvSpPr>
          <p:nvPr/>
        </p:nvSpPr>
        <p:spPr bwMode="auto">
          <a:xfrm>
            <a:off x="5283939" y="401434"/>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1</a:t>
            </a:r>
            <a:endParaRPr lang="zh-CN" altLang="en-US" sz="3600" dirty="0">
              <a:solidFill>
                <a:schemeClr val="bg1"/>
              </a:solidFill>
              <a:latin typeface="Arial Black" panose="020B0A04020102020204" pitchFamily="34" charset="0"/>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21" name="Freeform 24">
            <a:extLst>
              <a:ext uri="{FF2B5EF4-FFF2-40B4-BE49-F238E27FC236}">
                <a16:creationId xmlns:a16="http://schemas.microsoft.com/office/drawing/2014/main" id="{566F7687-9FBA-4981-94B9-C881B6FE2AE4}"/>
              </a:ext>
            </a:extLst>
          </p:cNvPr>
          <p:cNvSpPr>
            <a:spLocks/>
          </p:cNvSpPr>
          <p:nvPr/>
        </p:nvSpPr>
        <p:spPr bwMode="auto">
          <a:xfrm>
            <a:off x="6142832" y="4348006"/>
            <a:ext cx="5118159" cy="5338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2000" dirty="0"/>
              <a:t> </a:t>
            </a:r>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2.5</a:t>
            </a:r>
            <a:r>
              <a:rPr lang="zh-CN" altLang="en-US" sz="3200" dirty="0">
                <a:latin typeface="微软雅黑 Light" panose="020B0502040204020203" pitchFamily="34" charset="-122"/>
                <a:ea typeface="微软雅黑 Light" panose="020B0502040204020203" pitchFamily="34" charset="-122"/>
              </a:rPr>
              <a:t>网上支付</a:t>
            </a:r>
          </a:p>
        </p:txBody>
      </p:sp>
      <p:sp>
        <p:nvSpPr>
          <p:cNvPr id="22" name="Freeform 24">
            <a:extLst>
              <a:ext uri="{FF2B5EF4-FFF2-40B4-BE49-F238E27FC236}">
                <a16:creationId xmlns:a16="http://schemas.microsoft.com/office/drawing/2014/main" id="{566F7687-9FBA-4981-94B9-C881B6FE2AE4}"/>
              </a:ext>
            </a:extLst>
          </p:cNvPr>
          <p:cNvSpPr>
            <a:spLocks/>
          </p:cNvSpPr>
          <p:nvPr/>
        </p:nvSpPr>
        <p:spPr bwMode="auto">
          <a:xfrm>
            <a:off x="6153437" y="3387068"/>
            <a:ext cx="5188676" cy="592083"/>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2.4</a:t>
            </a:r>
            <a:r>
              <a:rPr lang="zh-CN" altLang="en-US" sz="3200" dirty="0">
                <a:latin typeface="微软雅黑 Light" panose="020B0502040204020203" pitchFamily="34" charset="-122"/>
                <a:ea typeface="微软雅黑 Light" panose="020B0502040204020203" pitchFamily="34" charset="-122"/>
              </a:rPr>
              <a:t>银行卡</a:t>
            </a:r>
          </a:p>
        </p:txBody>
      </p:sp>
      <p:sp>
        <p:nvSpPr>
          <p:cNvPr id="29" name="Freeform 18">
            <a:extLst>
              <a:ext uri="{FF2B5EF4-FFF2-40B4-BE49-F238E27FC236}">
                <a16:creationId xmlns:a16="http://schemas.microsoft.com/office/drawing/2014/main" id="{FFEF5B10-8DB6-4564-954C-9524E4A1417B}"/>
              </a:ext>
            </a:extLst>
          </p:cNvPr>
          <p:cNvSpPr>
            <a:spLocks/>
          </p:cNvSpPr>
          <p:nvPr/>
        </p:nvSpPr>
        <p:spPr bwMode="auto">
          <a:xfrm>
            <a:off x="5261467" y="1368837"/>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2</a:t>
            </a:r>
            <a:endParaRPr lang="zh-CN" altLang="en-US" sz="3600" dirty="0">
              <a:solidFill>
                <a:schemeClr val="bg1"/>
              </a:solidFill>
              <a:latin typeface="Arial Black" panose="020B0A04020102020204" pitchFamily="34" charset="0"/>
            </a:endParaRPr>
          </a:p>
        </p:txBody>
      </p:sp>
      <p:sp>
        <p:nvSpPr>
          <p:cNvPr id="30" name="Freeform 18">
            <a:extLst>
              <a:ext uri="{FF2B5EF4-FFF2-40B4-BE49-F238E27FC236}">
                <a16:creationId xmlns:a16="http://schemas.microsoft.com/office/drawing/2014/main" id="{FFEF5B10-8DB6-4564-954C-9524E4A1417B}"/>
              </a:ext>
            </a:extLst>
          </p:cNvPr>
          <p:cNvSpPr>
            <a:spLocks/>
          </p:cNvSpPr>
          <p:nvPr/>
        </p:nvSpPr>
        <p:spPr bwMode="auto">
          <a:xfrm>
            <a:off x="5289333" y="4344637"/>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5</a:t>
            </a:r>
            <a:endParaRPr lang="zh-CN" altLang="en-US" sz="3600" dirty="0">
              <a:solidFill>
                <a:schemeClr val="bg1"/>
              </a:solidFill>
              <a:latin typeface="Arial Black" panose="020B0A04020102020204" pitchFamily="34" charset="0"/>
            </a:endParaRPr>
          </a:p>
        </p:txBody>
      </p:sp>
      <p:sp>
        <p:nvSpPr>
          <p:cNvPr id="31" name="Freeform 18">
            <a:extLst>
              <a:ext uri="{FF2B5EF4-FFF2-40B4-BE49-F238E27FC236}">
                <a16:creationId xmlns:a16="http://schemas.microsoft.com/office/drawing/2014/main" id="{FFEF5B10-8DB6-4564-954C-9524E4A1417B}"/>
              </a:ext>
            </a:extLst>
          </p:cNvPr>
          <p:cNvSpPr>
            <a:spLocks/>
          </p:cNvSpPr>
          <p:nvPr/>
        </p:nvSpPr>
        <p:spPr bwMode="auto">
          <a:xfrm>
            <a:off x="5276815" y="3342984"/>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4</a:t>
            </a:r>
            <a:endParaRPr lang="zh-CN" altLang="en-US" sz="3600" dirty="0">
              <a:solidFill>
                <a:schemeClr val="bg1"/>
              </a:solidFill>
              <a:latin typeface="Arial Black" panose="020B0A04020102020204" pitchFamily="34" charset="0"/>
            </a:endParaRPr>
          </a:p>
        </p:txBody>
      </p:sp>
      <p:sp>
        <p:nvSpPr>
          <p:cNvPr id="32" name="Freeform 18">
            <a:extLst>
              <a:ext uri="{FF2B5EF4-FFF2-40B4-BE49-F238E27FC236}">
                <a16:creationId xmlns:a16="http://schemas.microsoft.com/office/drawing/2014/main" id="{FFEF5B10-8DB6-4564-954C-9524E4A1417B}"/>
              </a:ext>
            </a:extLst>
          </p:cNvPr>
          <p:cNvSpPr>
            <a:spLocks/>
          </p:cNvSpPr>
          <p:nvPr/>
        </p:nvSpPr>
        <p:spPr bwMode="auto">
          <a:xfrm>
            <a:off x="5259291" y="2384879"/>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3</a:t>
            </a:r>
            <a:endParaRPr lang="zh-CN" altLang="en-US" sz="3600" dirty="0">
              <a:solidFill>
                <a:schemeClr val="bg1"/>
              </a:solidFill>
              <a:latin typeface="Arial Black" panose="020B0A04020102020204" pitchFamily="34" charset="0"/>
            </a:endParaRPr>
          </a:p>
        </p:txBody>
      </p:sp>
      <p:sp>
        <p:nvSpPr>
          <p:cNvPr id="33" name="Freeform 18">
            <a:extLst>
              <a:ext uri="{FF2B5EF4-FFF2-40B4-BE49-F238E27FC236}">
                <a16:creationId xmlns:a16="http://schemas.microsoft.com/office/drawing/2014/main" id="{FFEF5B10-8DB6-4564-954C-9524E4A1417B}"/>
              </a:ext>
            </a:extLst>
          </p:cNvPr>
          <p:cNvSpPr>
            <a:spLocks/>
          </p:cNvSpPr>
          <p:nvPr/>
        </p:nvSpPr>
        <p:spPr bwMode="auto">
          <a:xfrm>
            <a:off x="5280615" y="5284159"/>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6</a:t>
            </a:r>
            <a:endParaRPr lang="zh-CN" altLang="en-US" sz="3600" dirty="0">
              <a:solidFill>
                <a:schemeClr val="bg1"/>
              </a:solidFill>
              <a:latin typeface="Arial Black" panose="020B0A04020102020204" pitchFamily="34" charset="0"/>
            </a:endParaRPr>
          </a:p>
        </p:txBody>
      </p:sp>
      <p:sp>
        <p:nvSpPr>
          <p:cNvPr id="34" name="Freeform 24">
            <a:extLst>
              <a:ext uri="{FF2B5EF4-FFF2-40B4-BE49-F238E27FC236}">
                <a16:creationId xmlns:a16="http://schemas.microsoft.com/office/drawing/2014/main" id="{566F7687-9FBA-4981-94B9-C881B6FE2AE4}"/>
              </a:ext>
            </a:extLst>
          </p:cNvPr>
          <p:cNvSpPr>
            <a:spLocks/>
          </p:cNvSpPr>
          <p:nvPr/>
        </p:nvSpPr>
        <p:spPr bwMode="auto">
          <a:xfrm>
            <a:off x="6148705" y="5328847"/>
            <a:ext cx="6063826" cy="5338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2.6</a:t>
            </a:r>
            <a:r>
              <a:rPr lang="zh-CN" altLang="en-US" sz="3200" dirty="0">
                <a:latin typeface="微软雅黑 Light" panose="020B0502040204020203" pitchFamily="34" charset="-122"/>
                <a:ea typeface="微软雅黑 Light" panose="020B0502040204020203" pitchFamily="34" charset="-122"/>
              </a:rPr>
              <a:t>结算方式和其他支付工具</a:t>
            </a:r>
          </a:p>
        </p:txBody>
      </p:sp>
      <p:sp>
        <p:nvSpPr>
          <p:cNvPr id="35" name="Freeform 18">
            <a:extLst>
              <a:ext uri="{FF2B5EF4-FFF2-40B4-BE49-F238E27FC236}">
                <a16:creationId xmlns:a16="http://schemas.microsoft.com/office/drawing/2014/main" id="{FFEF5B10-8DB6-4564-954C-9524E4A1417B}"/>
              </a:ext>
            </a:extLst>
          </p:cNvPr>
          <p:cNvSpPr>
            <a:spLocks/>
          </p:cNvSpPr>
          <p:nvPr/>
        </p:nvSpPr>
        <p:spPr bwMode="auto">
          <a:xfrm>
            <a:off x="5280615" y="6227855"/>
            <a:ext cx="685050" cy="623262"/>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7</a:t>
            </a:r>
            <a:endParaRPr lang="zh-CN" altLang="en-US" sz="3600" dirty="0">
              <a:solidFill>
                <a:schemeClr val="bg1"/>
              </a:solidFill>
              <a:latin typeface="Arial Black" panose="020B0A04020102020204" pitchFamily="34" charset="0"/>
            </a:endParaRPr>
          </a:p>
        </p:txBody>
      </p:sp>
      <p:sp>
        <p:nvSpPr>
          <p:cNvPr id="36" name="Freeform 24">
            <a:extLst>
              <a:ext uri="{FF2B5EF4-FFF2-40B4-BE49-F238E27FC236}">
                <a16:creationId xmlns:a16="http://schemas.microsoft.com/office/drawing/2014/main" id="{566F7687-9FBA-4981-94B9-C881B6FE2AE4}"/>
              </a:ext>
            </a:extLst>
          </p:cNvPr>
          <p:cNvSpPr>
            <a:spLocks/>
          </p:cNvSpPr>
          <p:nvPr/>
        </p:nvSpPr>
        <p:spPr bwMode="auto">
          <a:xfrm>
            <a:off x="6148705" y="6265056"/>
            <a:ext cx="5605073" cy="5338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2.7</a:t>
            </a:r>
            <a:r>
              <a:rPr lang="zh-CN" altLang="en-US" sz="3200" dirty="0">
                <a:latin typeface="微软雅黑 Light" panose="020B0502040204020203" pitchFamily="34" charset="-122"/>
                <a:ea typeface="微软雅黑 Light" panose="020B0502040204020203" pitchFamily="34" charset="-122"/>
              </a:rPr>
              <a:t> 结算纪律与法律责任</a:t>
            </a:r>
          </a:p>
        </p:txBody>
      </p:sp>
    </p:spTree>
    <p:extLst>
      <p:ext uri="{BB962C8B-B14F-4D97-AF65-F5344CB8AC3E}">
        <p14:creationId xmlns:p14="http://schemas.microsoft.com/office/powerpoint/2010/main" val="4122316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202954"/>
            <a:ext cx="2548067" cy="49241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3.</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专用存款账户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449634" y="1991000"/>
            <a:ext cx="5271560" cy="341632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专用存款账户的使用范围。专用存款账户适用于对下列资金的管理和使用：①基本建设资金；②更新改造资金；③粮、棉、油收购资金；④证券交易结算资金；⑤期货交易保证金；⑥信托基金；⑦政策性房地产开发资金；⑧单位银行卡备用金；⑨住房基金；⑩社会保障基金；收入汇缴资金和业务支出资金；党、团、工会设在单位的组织机构经费；其他需要专项管理和使用的资金。</a:t>
            </a:r>
          </a:p>
        </p:txBody>
      </p:sp>
    </p:spTree>
    <p:extLst>
      <p:ext uri="{BB962C8B-B14F-4D97-AF65-F5344CB8AC3E}">
        <p14:creationId xmlns:p14="http://schemas.microsoft.com/office/powerpoint/2010/main" val="58951451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420213" y="951008"/>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451933" y="330596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451933" y="1794711"/>
            <a:ext cx="2548067" cy="49241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3.</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专用存款账户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3119056" y="812829"/>
            <a:ext cx="8792157" cy="590931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）开立专用存款账户应出具的证明文件。存款人申请开立专用存款账户，应向银行出具其开立基本存款账户规定的证明文件、基本存款账户开户许可证或企业基本存款账户编号和下列证明文件：</a:t>
            </a:r>
          </a:p>
          <a:p>
            <a:pPr>
              <a:lnSpc>
                <a:spcPct val="150000"/>
              </a:lnSpc>
            </a:pPr>
            <a:r>
              <a:rPr lang="zh-CN" altLang="en-US" dirty="0">
                <a:latin typeface="微软雅黑 Light" panose="020B0502040204020203" pitchFamily="34" charset="-122"/>
                <a:ea typeface="微软雅黑 Light" panose="020B0502040204020203" pitchFamily="34" charset="-122"/>
              </a:rPr>
              <a:t>     ①基本建设资金、更新改造资金、政策性房地产开发资金、住房基金、社会保障基金，应出具主管部门批文。</a:t>
            </a:r>
          </a:p>
          <a:p>
            <a:pPr>
              <a:lnSpc>
                <a:spcPct val="150000"/>
              </a:lnSpc>
            </a:pPr>
            <a:r>
              <a:rPr lang="zh-CN" altLang="en-US" dirty="0">
                <a:latin typeface="微软雅黑 Light" panose="020B0502040204020203" pitchFamily="34" charset="-122"/>
                <a:ea typeface="微软雅黑 Light" panose="020B0502040204020203" pitchFamily="34" charset="-122"/>
              </a:rPr>
              <a:t>     ②粮、棉、油收购资金，应出具主管部门批文。</a:t>
            </a:r>
          </a:p>
          <a:p>
            <a:pPr>
              <a:lnSpc>
                <a:spcPct val="150000"/>
              </a:lnSpc>
            </a:pPr>
            <a:r>
              <a:rPr lang="zh-CN" altLang="en-US" dirty="0">
                <a:latin typeface="微软雅黑 Light" panose="020B0502040204020203" pitchFamily="34" charset="-122"/>
                <a:ea typeface="微软雅黑 Light" panose="020B0502040204020203" pitchFamily="34" charset="-122"/>
              </a:rPr>
              <a:t>     ③单位银行卡备用金，应按照中国人民银行批准的银行卡章程的规定出具有关证明和资料。</a:t>
            </a:r>
          </a:p>
          <a:p>
            <a:pPr>
              <a:lnSpc>
                <a:spcPct val="150000"/>
              </a:lnSpc>
            </a:pPr>
            <a:r>
              <a:rPr lang="zh-CN" altLang="en-US" dirty="0">
                <a:latin typeface="微软雅黑 Light" panose="020B0502040204020203" pitchFamily="34" charset="-122"/>
                <a:ea typeface="微软雅黑 Light" panose="020B0502040204020203" pitchFamily="34" charset="-122"/>
              </a:rPr>
              <a:t>     ④证券交易结算资金，应出具证券公司或证券管理部门的证明。</a:t>
            </a:r>
          </a:p>
          <a:p>
            <a:pPr>
              <a:lnSpc>
                <a:spcPct val="150000"/>
              </a:lnSpc>
            </a:pPr>
            <a:r>
              <a:rPr lang="zh-CN" altLang="en-US" dirty="0">
                <a:latin typeface="微软雅黑 Light" panose="020B0502040204020203" pitchFamily="34" charset="-122"/>
                <a:ea typeface="微软雅黑 Light" panose="020B0502040204020203" pitchFamily="34" charset="-122"/>
              </a:rPr>
              <a:t>     ⑤期货交易保证金，应出具期货公司或期货管理部门的证明。</a:t>
            </a:r>
          </a:p>
          <a:p>
            <a:pPr>
              <a:lnSpc>
                <a:spcPct val="150000"/>
              </a:lnSpc>
            </a:pPr>
            <a:r>
              <a:rPr lang="zh-CN" altLang="en-US" dirty="0">
                <a:latin typeface="微软雅黑 Light" panose="020B0502040204020203" pitchFamily="34" charset="-122"/>
                <a:ea typeface="微软雅黑 Light" panose="020B0502040204020203" pitchFamily="34" charset="-122"/>
              </a:rPr>
              <a:t>     ⑥收入汇缴资金和业务支出资金，应出具基本存款账户存款人有关的证明。</a:t>
            </a:r>
          </a:p>
          <a:p>
            <a:pPr>
              <a:lnSpc>
                <a:spcPct val="150000"/>
              </a:lnSpc>
            </a:pPr>
            <a:r>
              <a:rPr lang="zh-CN" altLang="en-US" dirty="0">
                <a:latin typeface="微软雅黑 Light" panose="020B0502040204020203" pitchFamily="34" charset="-122"/>
                <a:ea typeface="微软雅黑 Light" panose="020B0502040204020203" pitchFamily="34" charset="-122"/>
              </a:rPr>
              <a:t>     ⑦党、团、工会设在单位的组织机构经费，应出具该单位或有关部门的批文或证明。</a:t>
            </a:r>
          </a:p>
          <a:p>
            <a:pPr>
              <a:lnSpc>
                <a:spcPct val="150000"/>
              </a:lnSpc>
            </a:pPr>
            <a:r>
              <a:rPr lang="zh-CN" altLang="en-US" dirty="0">
                <a:latin typeface="微软雅黑 Light" panose="020B0502040204020203" pitchFamily="34" charset="-122"/>
                <a:ea typeface="微软雅黑 Light" panose="020B0502040204020203" pitchFamily="34" charset="-122"/>
              </a:rPr>
              <a:t>     ⑧其他按规定需要专项管理和使用的资金，应出具有关法规、规章或政府部门的有关文件。       </a:t>
            </a:r>
          </a:p>
        </p:txBody>
      </p:sp>
    </p:spTree>
    <p:extLst>
      <p:ext uri="{BB962C8B-B14F-4D97-AF65-F5344CB8AC3E}">
        <p14:creationId xmlns:p14="http://schemas.microsoft.com/office/powerpoint/2010/main" val="428527828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344345" y="1973856"/>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551518" y="1399575"/>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370038" y="3766775"/>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569989" y="3769908"/>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2595386" y="2243278"/>
            <a:ext cx="2548067" cy="49241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4.</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临时存款账户</a:t>
            </a:r>
            <a:endParaRPr lang="en-US" altLang="zh-CN"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5306293" y="1124744"/>
            <a:ext cx="6522789" cy="5493812"/>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）存款人有下列之一，可申请开立临时账户。</a:t>
            </a:r>
          </a:p>
          <a:p>
            <a:pPr>
              <a:lnSpc>
                <a:spcPct val="150000"/>
              </a:lnSpc>
            </a:pPr>
            <a:r>
              <a:rPr lang="zh-CN" altLang="en-US" dirty="0">
                <a:latin typeface="微软雅黑 Light" panose="020B0502040204020203" pitchFamily="34" charset="-122"/>
                <a:ea typeface="微软雅黑 Light" panose="020B0502040204020203" pitchFamily="34" charset="-122"/>
              </a:rPr>
              <a:t>①设立临时机构，如设立工程指挥部、摄制组、筹备领导小组等。</a:t>
            </a:r>
          </a:p>
          <a:p>
            <a:pPr>
              <a:lnSpc>
                <a:spcPct val="150000"/>
              </a:lnSpc>
            </a:pPr>
            <a:r>
              <a:rPr lang="zh-CN" altLang="en-US" dirty="0">
                <a:latin typeface="微软雅黑 Light" panose="020B0502040204020203" pitchFamily="34" charset="-122"/>
                <a:ea typeface="微软雅黑 Light" panose="020B0502040204020203" pitchFamily="34" charset="-122"/>
              </a:rPr>
              <a:t>②异地临时经营活动，如建筑施工及安装（不超过项目合同个数）单位等在异地的临时经营活动。</a:t>
            </a:r>
          </a:p>
          <a:p>
            <a:pPr>
              <a:lnSpc>
                <a:spcPct val="150000"/>
              </a:lnSpc>
            </a:pPr>
            <a:r>
              <a:rPr lang="zh-CN" altLang="en-US" dirty="0">
                <a:latin typeface="微软雅黑 Light" panose="020B0502040204020203" pitchFamily="34" charset="-122"/>
                <a:ea typeface="微软雅黑 Light" panose="020B0502040204020203" pitchFamily="34" charset="-122"/>
              </a:rPr>
              <a:t>③注册验资、增资。</a:t>
            </a:r>
          </a:p>
          <a:p>
            <a:pPr>
              <a:lnSpc>
                <a:spcPct val="150000"/>
              </a:lnSpc>
            </a:pPr>
            <a:r>
              <a:rPr lang="zh-CN" altLang="en-US" dirty="0">
                <a:latin typeface="微软雅黑 Light" panose="020B0502040204020203" pitchFamily="34" charset="-122"/>
                <a:ea typeface="微软雅黑 Light" panose="020B0502040204020203" pitchFamily="34" charset="-122"/>
              </a:rPr>
              <a:t>④军队、武警单位承担基本建设或者异地执行作战、演习、抢险救灾、应对突发事件等临时任务。</a:t>
            </a:r>
          </a:p>
          <a:p>
            <a:pPr>
              <a:lnSpc>
                <a:spcPct val="150000"/>
              </a:lnSpc>
            </a:pPr>
            <a:r>
              <a:rPr lang="zh-CN" altLang="en-US" dirty="0">
                <a:latin typeface="微软雅黑 Light" panose="020B0502040204020203" pitchFamily="34" charset="-122"/>
                <a:ea typeface="微软雅黑 Light" panose="020B0502040204020203" pitchFamily="34" charset="-122"/>
              </a:rPr>
              <a:t>存款人为临时机构的，只能在其驻地开立一个临时存款账户，不得开立其他银行结算账户；存款人在异地从事临时活动的，只能在其临时活动地开立一个临时存款账户；建筑施工及安装单位在异地同时承接多个项目的，可以根据建筑施工及安装合同开立不超过项目合同个数的临时存款账户。</a:t>
            </a:r>
          </a:p>
        </p:txBody>
      </p:sp>
    </p:spTree>
    <p:extLst>
      <p:ext uri="{BB962C8B-B14F-4D97-AF65-F5344CB8AC3E}">
        <p14:creationId xmlns:p14="http://schemas.microsoft.com/office/powerpoint/2010/main" val="798176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193725" y="878344"/>
            <a:ext cx="11717488" cy="5493812"/>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）开立临时存款账户需提供的证明文件。根据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人民银行结算账户管理办法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的规定，存款人申请开立临时存款账户，应向银行出具下列证明文件：</a:t>
            </a:r>
          </a:p>
          <a:p>
            <a:pPr>
              <a:lnSpc>
                <a:spcPct val="150000"/>
              </a:lnSpc>
            </a:pPr>
            <a:r>
              <a:rPr lang="zh-CN" altLang="en-US" dirty="0">
                <a:latin typeface="微软雅黑 Light" panose="020B0502040204020203" pitchFamily="34" charset="-122"/>
                <a:ea typeface="微软雅黑 Light" panose="020B0502040204020203" pitchFamily="34" charset="-122"/>
              </a:rPr>
              <a:t>①临时机构，应出具其驻在地主管部门同意设立临时机构的批文。</a:t>
            </a:r>
          </a:p>
          <a:p>
            <a:pPr>
              <a:lnSpc>
                <a:spcPct val="150000"/>
              </a:lnSpc>
            </a:pPr>
            <a:r>
              <a:rPr lang="zh-CN" altLang="en-US" dirty="0">
                <a:latin typeface="微软雅黑 Light" panose="020B0502040204020203" pitchFamily="34" charset="-122"/>
                <a:ea typeface="微软雅黑 Light" panose="020B0502040204020203" pitchFamily="34" charset="-122"/>
              </a:rPr>
              <a:t>②异地建筑施工及安装单位，应出具其营业执照正本或其隶属单位的营业执照正本，以及施工及安装地建设主管部门核发的许可证或建筑施工及安装合同，同时出具基本存款账户开户登记证。</a:t>
            </a:r>
          </a:p>
          <a:p>
            <a:pPr>
              <a:lnSpc>
                <a:spcPct val="150000"/>
              </a:lnSpc>
            </a:pPr>
            <a:r>
              <a:rPr lang="zh-CN" altLang="en-US" dirty="0">
                <a:latin typeface="微软雅黑 Light" panose="020B0502040204020203" pitchFamily="34" charset="-122"/>
                <a:ea typeface="微软雅黑 Light" panose="020B0502040204020203" pitchFamily="34" charset="-122"/>
              </a:rPr>
              <a:t>③异地从事临时经营活动的单位，应出具其营业执照正本以及临时经营地工商行政管理部门的批文，同时出具基本存款账户开户登记证。</a:t>
            </a:r>
          </a:p>
          <a:p>
            <a:pPr>
              <a:lnSpc>
                <a:spcPct val="150000"/>
              </a:lnSpc>
            </a:pPr>
            <a:r>
              <a:rPr lang="zh-CN" altLang="en-US" dirty="0">
                <a:latin typeface="微软雅黑 Light" panose="020B0502040204020203" pitchFamily="34" charset="-122"/>
                <a:ea typeface="微软雅黑 Light" panose="020B0502040204020203" pitchFamily="34" charset="-122"/>
              </a:rPr>
              <a:t>④境内单位在异地从事临时活动的，应出具政府有关部门批准其从事该项活动的证明文件。</a:t>
            </a:r>
          </a:p>
          <a:p>
            <a:pPr>
              <a:lnSpc>
                <a:spcPct val="150000"/>
              </a:lnSpc>
            </a:pPr>
            <a:r>
              <a:rPr lang="zh-CN" altLang="en-US" dirty="0">
                <a:latin typeface="微软雅黑 Light" panose="020B0502040204020203" pitchFamily="34" charset="-122"/>
                <a:ea typeface="微软雅黑 Light" panose="020B0502040204020203" pitchFamily="34" charset="-122"/>
              </a:rPr>
              <a:t>⑤境外（含港、澳、台地区）机构在境内从事经营活动的，应出具政府有关部门批准其从事该项活动的证明文件。</a:t>
            </a:r>
          </a:p>
          <a:p>
            <a:pPr>
              <a:lnSpc>
                <a:spcPct val="150000"/>
              </a:lnSpc>
            </a:pPr>
            <a:r>
              <a:rPr lang="zh-CN" altLang="en-US" dirty="0">
                <a:latin typeface="微软雅黑 Light" panose="020B0502040204020203" pitchFamily="34" charset="-122"/>
                <a:ea typeface="微软雅黑 Light" panose="020B0502040204020203" pitchFamily="34" charset="-122"/>
              </a:rPr>
              <a:t>⑥军队、武警单位因执行作战、演习、抢险救灾、应对突发事件等任务需要开立银行账户时，开户银行应当凭军队、武警团级以上单位后勤（联勤）部门出具的批件或证明，先予开户并同时启用，后补办相关手续。</a:t>
            </a:r>
          </a:p>
          <a:p>
            <a:pPr>
              <a:lnSpc>
                <a:spcPct val="150000"/>
              </a:lnSpc>
            </a:pPr>
            <a:r>
              <a:rPr lang="zh-CN" altLang="en-US" dirty="0">
                <a:latin typeface="微软雅黑 Light" panose="020B0502040204020203" pitchFamily="34" charset="-122"/>
                <a:ea typeface="微软雅黑 Light" panose="020B0502040204020203" pitchFamily="34" charset="-122"/>
              </a:rPr>
              <a:t>⑦注册验资资金，应出具市场监督管理部门核发的企业名称预先核准通知书或有关部门的批文。</a:t>
            </a:r>
          </a:p>
          <a:p>
            <a:pPr>
              <a:lnSpc>
                <a:spcPct val="150000"/>
              </a:lnSpc>
            </a:pPr>
            <a:r>
              <a:rPr lang="zh-CN" altLang="en-US" dirty="0">
                <a:latin typeface="微软雅黑 Light" panose="020B0502040204020203" pitchFamily="34" charset="-122"/>
                <a:ea typeface="微软雅黑 Light" panose="020B0502040204020203" pitchFamily="34" charset="-122"/>
              </a:rPr>
              <a:t>⑧增资验资资金，应出具股东会或董事会决议等证明文件。</a:t>
            </a:r>
          </a:p>
        </p:txBody>
      </p:sp>
    </p:spTree>
    <p:extLst>
      <p:ext uri="{BB962C8B-B14F-4D97-AF65-F5344CB8AC3E}">
        <p14:creationId xmlns:p14="http://schemas.microsoft.com/office/powerpoint/2010/main" val="30487946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202954"/>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5.</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个人银行结算账户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2397" y="1625789"/>
            <a:ext cx="5271560" cy="3831818"/>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）个人银行结算账户的概念。个人银行结算账户是指存款人因投资、消费、结算等需要而凭个人身份证件以自然人名称开立的银行结算账户。个人银行账户分为</a:t>
            </a:r>
            <a:r>
              <a:rPr lang="en-US" altLang="zh-CN" dirty="0">
                <a:latin typeface="微软雅黑 Light" panose="020B0502040204020203" pitchFamily="34" charset="-122"/>
                <a:ea typeface="微软雅黑 Light" panose="020B0502040204020203" pitchFamily="34" charset="-122"/>
              </a:rPr>
              <a:t>Ⅰ</a:t>
            </a:r>
            <a:r>
              <a:rPr lang="zh-CN" altLang="en-US" dirty="0">
                <a:latin typeface="微软雅黑 Light" panose="020B0502040204020203" pitchFamily="34" charset="-122"/>
                <a:ea typeface="微软雅黑 Light" panose="020B0502040204020203" pitchFamily="34" charset="-122"/>
              </a:rPr>
              <a:t>类银行账户、</a:t>
            </a:r>
            <a:r>
              <a:rPr lang="en-US" altLang="zh-CN" dirty="0">
                <a:latin typeface="微软雅黑 Light" panose="020B0502040204020203" pitchFamily="34" charset="-122"/>
                <a:ea typeface="微软雅黑 Light" panose="020B0502040204020203" pitchFamily="34" charset="-122"/>
              </a:rPr>
              <a:t>Ⅱ</a:t>
            </a:r>
            <a:r>
              <a:rPr lang="zh-CN" altLang="en-US" dirty="0">
                <a:latin typeface="微软雅黑 Light" panose="020B0502040204020203" pitchFamily="34" charset="-122"/>
                <a:ea typeface="微软雅黑 Light" panose="020B0502040204020203" pitchFamily="34" charset="-122"/>
              </a:rPr>
              <a:t>类银行账户和</a:t>
            </a:r>
            <a:r>
              <a:rPr lang="en-US" altLang="zh-CN" dirty="0">
                <a:latin typeface="微软雅黑 Light" panose="020B0502040204020203" pitchFamily="34" charset="-122"/>
                <a:ea typeface="微软雅黑 Light" panose="020B0502040204020203" pitchFamily="34" charset="-122"/>
              </a:rPr>
              <a:t>Ⅲ</a:t>
            </a:r>
            <a:r>
              <a:rPr lang="zh-CN" altLang="en-US" dirty="0">
                <a:latin typeface="微软雅黑 Light" panose="020B0502040204020203" pitchFamily="34" charset="-122"/>
                <a:ea typeface="微软雅黑 Light" panose="020B0502040204020203" pitchFamily="34" charset="-122"/>
              </a:rPr>
              <a:t>类银行账户（以下分别简称“</a:t>
            </a:r>
            <a:r>
              <a:rPr lang="en-US" altLang="zh-CN" dirty="0">
                <a:latin typeface="微软雅黑 Light" panose="020B0502040204020203" pitchFamily="34" charset="-122"/>
                <a:ea typeface="微软雅黑 Light" panose="020B0502040204020203" pitchFamily="34" charset="-122"/>
              </a:rPr>
              <a:t>Ⅰ</a:t>
            </a:r>
            <a:r>
              <a:rPr lang="zh-CN" altLang="en-US" dirty="0">
                <a:latin typeface="微软雅黑 Light" panose="020B0502040204020203" pitchFamily="34" charset="-122"/>
                <a:ea typeface="微软雅黑 Light" panose="020B0502040204020203" pitchFamily="34" charset="-122"/>
              </a:rPr>
              <a:t>类户”、“</a:t>
            </a:r>
            <a:r>
              <a:rPr lang="en-US" altLang="zh-CN" dirty="0">
                <a:latin typeface="微软雅黑 Light" panose="020B0502040204020203" pitchFamily="34" charset="-122"/>
                <a:ea typeface="微软雅黑 Light" panose="020B0502040204020203" pitchFamily="34" charset="-122"/>
              </a:rPr>
              <a:t>Ⅱ</a:t>
            </a:r>
            <a:r>
              <a:rPr lang="zh-CN" altLang="en-US" dirty="0">
                <a:latin typeface="微软雅黑 Light" panose="020B0502040204020203" pitchFamily="34" charset="-122"/>
                <a:ea typeface="微软雅黑 Light" panose="020B0502040204020203" pitchFamily="34" charset="-122"/>
              </a:rPr>
              <a:t>类户”和“</a:t>
            </a:r>
            <a:r>
              <a:rPr lang="en-US" altLang="zh-CN" dirty="0">
                <a:latin typeface="微软雅黑 Light" panose="020B0502040204020203" pitchFamily="34" charset="-122"/>
                <a:ea typeface="微软雅黑 Light" panose="020B0502040204020203" pitchFamily="34" charset="-122"/>
              </a:rPr>
              <a:t>Ⅲ</a:t>
            </a:r>
            <a:r>
              <a:rPr lang="zh-CN" altLang="en-US" dirty="0">
                <a:latin typeface="微软雅黑 Light" panose="020B0502040204020203" pitchFamily="34" charset="-122"/>
                <a:ea typeface="微软雅黑 Light" panose="020B0502040204020203" pitchFamily="34" charset="-122"/>
              </a:rPr>
              <a:t>类户”）。</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银行可通过</a:t>
            </a:r>
            <a:r>
              <a:rPr lang="en-US" altLang="zh-CN" dirty="0">
                <a:latin typeface="微软雅黑 Light" panose="020B0502040204020203" pitchFamily="34" charset="-122"/>
                <a:ea typeface="微软雅黑 Light" panose="020B0502040204020203" pitchFamily="34" charset="-122"/>
              </a:rPr>
              <a:t>Ⅰ</a:t>
            </a:r>
            <a:r>
              <a:rPr lang="zh-CN" altLang="en-US" dirty="0">
                <a:latin typeface="微软雅黑 Light" panose="020B0502040204020203" pitchFamily="34" charset="-122"/>
                <a:ea typeface="微软雅黑 Light" panose="020B0502040204020203" pitchFamily="34" charset="-122"/>
              </a:rPr>
              <a:t>类户为存款人提供存款、购买投资理财产品等金融产品、转账、消费和缴费支付、支取现金等服务。</a:t>
            </a:r>
          </a:p>
        </p:txBody>
      </p:sp>
    </p:spTree>
    <p:extLst>
      <p:ext uri="{BB962C8B-B14F-4D97-AF65-F5344CB8AC3E}">
        <p14:creationId xmlns:p14="http://schemas.microsoft.com/office/powerpoint/2010/main" val="29509249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660806" y="1831057"/>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858021" y="1256776"/>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648924" y="364502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858021" y="364502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2883711" y="206084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5.</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个人银行结算账户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5457468" y="875227"/>
            <a:ext cx="6401553" cy="590931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en-US" altLang="zh-CN" dirty="0">
                <a:latin typeface="微软雅黑 Light" panose="020B0502040204020203" pitchFamily="34" charset="-122"/>
                <a:ea typeface="微软雅黑 Light" panose="020B0502040204020203" pitchFamily="34" charset="-122"/>
              </a:rPr>
              <a:t>      Ⅱ</a:t>
            </a:r>
            <a:r>
              <a:rPr lang="zh-CN" altLang="en-US" dirty="0">
                <a:latin typeface="微软雅黑 Light" panose="020B0502040204020203" pitchFamily="34" charset="-122"/>
                <a:ea typeface="微软雅黑 Light" panose="020B0502040204020203" pitchFamily="34" charset="-122"/>
              </a:rPr>
              <a:t>类户可以办理存款、购买投资理财产品等金融产品、限额消费和缴费、限额向非绑定账户转出资金业务，可以配发银行卡实体卡片。经银行柜面、自助设备加以银行工作人员现场面对面确认身份的，</a:t>
            </a:r>
            <a:r>
              <a:rPr lang="en-US" altLang="zh-CN" dirty="0">
                <a:latin typeface="微软雅黑 Light" panose="020B0502040204020203" pitchFamily="34" charset="-122"/>
                <a:ea typeface="微软雅黑 Light" panose="020B0502040204020203" pitchFamily="34" charset="-122"/>
              </a:rPr>
              <a:t>Ⅱ</a:t>
            </a:r>
            <a:r>
              <a:rPr lang="zh-CN" altLang="en-US" dirty="0">
                <a:latin typeface="微软雅黑 Light" panose="020B0502040204020203" pitchFamily="34" charset="-122"/>
                <a:ea typeface="微软雅黑 Light" panose="020B0502040204020203" pitchFamily="34" charset="-122"/>
              </a:rPr>
              <a:t>类户还可以办理存取现金、非绑定账户资金转入业务，非绑定账户转入资金、存入现金日累计限额合计为</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万元、年累计限额合计为</a:t>
            </a:r>
            <a:r>
              <a:rPr lang="en-US" altLang="zh-CN" dirty="0">
                <a:latin typeface="微软雅黑 Light" panose="020B0502040204020203" pitchFamily="34" charset="-122"/>
                <a:ea typeface="微软雅黑 Light" panose="020B0502040204020203" pitchFamily="34" charset="-122"/>
              </a:rPr>
              <a:t>20</a:t>
            </a:r>
            <a:r>
              <a:rPr lang="zh-CN" altLang="en-US" dirty="0">
                <a:latin typeface="微软雅黑 Light" panose="020B0502040204020203" pitchFamily="34" charset="-122"/>
                <a:ea typeface="微软雅黑 Light" panose="020B0502040204020203" pitchFamily="34" charset="-122"/>
              </a:rPr>
              <a:t>万元；消费和缴费、向非绑定账户转出资金、取出现金日累计限额合计为</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万元、年累计限额合计为</a:t>
            </a:r>
            <a:r>
              <a:rPr lang="en-US" altLang="zh-CN" dirty="0">
                <a:latin typeface="微软雅黑 Light" panose="020B0502040204020203" pitchFamily="34" charset="-122"/>
                <a:ea typeface="微软雅黑 Light" panose="020B0502040204020203" pitchFamily="34" charset="-122"/>
              </a:rPr>
              <a:t>20</a:t>
            </a:r>
            <a:r>
              <a:rPr lang="zh-CN" altLang="en-US" dirty="0">
                <a:latin typeface="微软雅黑 Light" panose="020B0502040204020203" pitchFamily="34" charset="-122"/>
                <a:ea typeface="微软雅黑 Light" panose="020B0502040204020203" pitchFamily="34" charset="-122"/>
              </a:rPr>
              <a:t>万元。银行可以向</a:t>
            </a:r>
            <a:r>
              <a:rPr lang="en-US" altLang="zh-CN" dirty="0">
                <a:latin typeface="微软雅黑 Light" panose="020B0502040204020203" pitchFamily="34" charset="-122"/>
                <a:ea typeface="微软雅黑 Light" panose="020B0502040204020203" pitchFamily="34" charset="-122"/>
              </a:rPr>
              <a:t>Ⅱ</a:t>
            </a:r>
            <a:r>
              <a:rPr lang="zh-CN" altLang="en-US" dirty="0">
                <a:latin typeface="微软雅黑 Light" panose="020B0502040204020203" pitchFamily="34" charset="-122"/>
                <a:ea typeface="微软雅黑 Light" panose="020B0502040204020203" pitchFamily="34" charset="-122"/>
              </a:rPr>
              <a:t>类户发放本银行贷款资金并通过</a:t>
            </a:r>
            <a:r>
              <a:rPr lang="en-US" altLang="zh-CN" dirty="0">
                <a:latin typeface="微软雅黑 Light" panose="020B0502040204020203" pitchFamily="34" charset="-122"/>
                <a:ea typeface="微软雅黑 Light" panose="020B0502040204020203" pitchFamily="34" charset="-122"/>
              </a:rPr>
              <a:t>Ⅱ</a:t>
            </a:r>
            <a:r>
              <a:rPr lang="zh-CN" altLang="en-US" dirty="0">
                <a:latin typeface="微软雅黑 Light" panose="020B0502040204020203" pitchFamily="34" charset="-122"/>
                <a:ea typeface="微软雅黑 Light" panose="020B0502040204020203" pitchFamily="34" charset="-122"/>
              </a:rPr>
              <a:t>类户还款，发放贷款和贷款资金归还，不受转账限额规定。</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Ⅲ</a:t>
            </a:r>
            <a:r>
              <a:rPr lang="zh-CN" altLang="en-US" dirty="0">
                <a:latin typeface="微软雅黑 Light" panose="020B0502040204020203" pitchFamily="34" charset="-122"/>
                <a:ea typeface="微软雅黑 Light" panose="020B0502040204020203" pitchFamily="34" charset="-122"/>
              </a:rPr>
              <a:t>类户可以办理限额消费和缴费、限额向非绑定账户转出资金业务。经银行柜面、自助设备加以银行工作人员现场面对面确认身份的，</a:t>
            </a:r>
            <a:r>
              <a:rPr lang="en-US" altLang="zh-CN" dirty="0">
                <a:latin typeface="微软雅黑 Light" panose="020B0502040204020203" pitchFamily="34" charset="-122"/>
                <a:ea typeface="微软雅黑 Light" panose="020B0502040204020203" pitchFamily="34" charset="-122"/>
              </a:rPr>
              <a:t>Ⅲ</a:t>
            </a:r>
            <a:r>
              <a:rPr lang="zh-CN" altLang="en-US" dirty="0">
                <a:latin typeface="微软雅黑 Light" panose="020B0502040204020203" pitchFamily="34" charset="-122"/>
                <a:ea typeface="微软雅黑 Light" panose="020B0502040204020203" pitchFamily="34" charset="-122"/>
              </a:rPr>
              <a:t>类户还可以办理非绑定账户资金转入业务。</a:t>
            </a:r>
            <a:r>
              <a:rPr lang="en-US" altLang="zh-CN" dirty="0">
                <a:latin typeface="微软雅黑 Light" panose="020B0502040204020203" pitchFamily="34" charset="-122"/>
                <a:ea typeface="微软雅黑 Light" panose="020B0502040204020203" pitchFamily="34" charset="-122"/>
              </a:rPr>
              <a:t>Ⅲ</a:t>
            </a:r>
            <a:r>
              <a:rPr lang="zh-CN" altLang="en-US" dirty="0">
                <a:latin typeface="微软雅黑 Light" panose="020B0502040204020203" pitchFamily="34" charset="-122"/>
                <a:ea typeface="微软雅黑 Light" panose="020B0502040204020203" pitchFamily="34" charset="-122"/>
              </a:rPr>
              <a:t>类账户任一时点账户余额不得超过</a:t>
            </a:r>
            <a:r>
              <a:rPr lang="en-US" altLang="zh-CN" dirty="0">
                <a:latin typeface="微软雅黑 Light" panose="020B0502040204020203" pitchFamily="34" charset="-122"/>
                <a:ea typeface="微软雅黑 Light" panose="020B0502040204020203" pitchFamily="34" charset="-122"/>
              </a:rPr>
              <a:t>2 000</a:t>
            </a:r>
            <a:r>
              <a:rPr lang="zh-CN" altLang="en-US" dirty="0">
                <a:latin typeface="微软雅黑 Light" panose="020B0502040204020203" pitchFamily="34" charset="-122"/>
                <a:ea typeface="微软雅黑 Light" panose="020B0502040204020203" pitchFamily="34" charset="-122"/>
              </a:rPr>
              <a:t>元。</a:t>
            </a:r>
          </a:p>
        </p:txBody>
      </p:sp>
    </p:spTree>
    <p:extLst>
      <p:ext uri="{BB962C8B-B14F-4D97-AF65-F5344CB8AC3E}">
        <p14:creationId xmlns:p14="http://schemas.microsoft.com/office/powerpoint/2010/main" val="219667349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5.</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个人银行结算账户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1826" y="1470066"/>
            <a:ext cx="5616624" cy="4662815"/>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）开户方式</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①柜面开户</a:t>
            </a:r>
          </a:p>
          <a:p>
            <a:pPr>
              <a:lnSpc>
                <a:spcPct val="150000"/>
              </a:lnSpc>
            </a:pPr>
            <a:r>
              <a:rPr lang="zh-CN" altLang="en-US" dirty="0">
                <a:latin typeface="微软雅黑 Light" panose="020B0502040204020203" pitchFamily="34" charset="-122"/>
                <a:ea typeface="微软雅黑 Light" panose="020B0502040204020203" pitchFamily="34" charset="-122"/>
              </a:rPr>
              <a:t>       ②自助机具开户</a:t>
            </a:r>
          </a:p>
          <a:p>
            <a:pPr>
              <a:lnSpc>
                <a:spcPct val="150000"/>
              </a:lnSpc>
            </a:pPr>
            <a:r>
              <a:rPr lang="zh-CN" altLang="en-US" dirty="0">
                <a:latin typeface="微软雅黑 Light" panose="020B0502040204020203" pitchFamily="34" charset="-122"/>
                <a:ea typeface="微软雅黑 Light" panose="020B0502040204020203" pitchFamily="34" charset="-122"/>
              </a:rPr>
              <a:t>       ③银行可为开户申请人开立</a:t>
            </a:r>
            <a:r>
              <a:rPr lang="en-US" altLang="zh-CN" dirty="0">
                <a:latin typeface="微软雅黑 Light" panose="020B0502040204020203" pitchFamily="34" charset="-122"/>
                <a:ea typeface="微软雅黑 Light" panose="020B0502040204020203" pitchFamily="34" charset="-122"/>
              </a:rPr>
              <a:t>Ⅱ</a:t>
            </a:r>
            <a:r>
              <a:rPr lang="zh-CN" altLang="en-US" dirty="0">
                <a:latin typeface="微软雅黑 Light" panose="020B0502040204020203" pitchFamily="34" charset="-122"/>
                <a:ea typeface="微软雅黑 Light" panose="020B0502040204020203" pitchFamily="34" charset="-122"/>
              </a:rPr>
              <a:t>类户或</a:t>
            </a:r>
            <a:r>
              <a:rPr lang="en-US" altLang="zh-CN" dirty="0">
                <a:latin typeface="微软雅黑 Light" panose="020B0502040204020203" pitchFamily="34" charset="-122"/>
                <a:ea typeface="微软雅黑 Light" panose="020B0502040204020203" pitchFamily="34" charset="-122"/>
              </a:rPr>
              <a:t>Ⅲ</a:t>
            </a:r>
            <a:r>
              <a:rPr lang="zh-CN" altLang="en-US" dirty="0">
                <a:latin typeface="微软雅黑 Light" panose="020B0502040204020203" pitchFamily="34" charset="-122"/>
                <a:ea typeface="微软雅黑 Light" panose="020B0502040204020203" pitchFamily="34" charset="-122"/>
              </a:rPr>
              <a:t>类户</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）开户证明文件</a:t>
            </a:r>
          </a:p>
          <a:p>
            <a:pPr>
              <a:lnSpc>
                <a:spcPct val="150000"/>
              </a:lnSpc>
            </a:pPr>
            <a:r>
              <a:rPr lang="zh-CN" altLang="en-US" dirty="0">
                <a:latin typeface="微软雅黑 Light" panose="020B0502040204020203" pitchFamily="34" charset="-122"/>
                <a:ea typeface="微软雅黑 Light" panose="020B0502040204020203" pitchFamily="34" charset="-122"/>
              </a:rPr>
              <a:t>        根据个人银行账户实名制的要求，存款人申请开立个人银行账户时，应向银行出具本人有效身份证件，银行通过有效身份证件仍无法准确判断开户申请人身份的，应要求其出具辅助身份证明材料。</a:t>
            </a: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3947931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5.</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个人银行结算账户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1826" y="1470066"/>
            <a:ext cx="5616624" cy="424731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）个人银行结算账户的使用</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个人银行结算账户用于办理个人转账收付和现金存取。下列款项可以转入个人银行结算账户：①工资、奖金收入；②稿费、演出费等劳务收入；③债券、期货、信托等投资的本金和收益；④个人债权或产权转让收益；⑤个人贷款转存；⑥证券交易结算资金和期货交易保证金；⑦继承、赠与款项；⑧保险理赔、保费退还等款项；⑨纳税退还；⑩农、副、矿产品销售收入；其他合法款项。</a:t>
            </a: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7904422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5.</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个人银行结算账户</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1826" y="1470066"/>
            <a:ext cx="5616624" cy="424731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单位从其银行结算账户支付给个人银行结算账户的款项，每笔超过</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万元（不包含</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万元）的，应向其开户银行提供下列付款依据：①代发工资协议和收款人清单；②奖励证明；③新闻出版、演出主办等单位与收款人签订的劳务合同或支付给个人款项的证明；④证券公司、期货公司、信托投资公司、奖券发行或承销部门支付或退还给自然人款项的证明；⑤债权或产权转让协议；⑥借款合同；⑦保险公司的证明；⑧税收征管部门的证明；⑨农、副、矿产品购销合同；⑩其他合法款项的证明。</a:t>
            </a:r>
          </a:p>
        </p:txBody>
      </p:sp>
    </p:spTree>
    <p:extLst>
      <p:ext uri="{BB962C8B-B14F-4D97-AF65-F5344CB8AC3E}">
        <p14:creationId xmlns:p14="http://schemas.microsoft.com/office/powerpoint/2010/main" val="417691525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6.</a:t>
            </a:r>
            <a:r>
              <a:rPr lang="zh-CN" altLang="en-US" sz="2400" b="0">
                <a:solidFill>
                  <a:srgbClr val="FFFFFF"/>
                </a:solidFill>
                <a:effectLst/>
                <a:latin typeface="微软雅黑 Light" panose="020B0502040204020203" pitchFamily="34" charset="-122"/>
                <a:ea typeface="微软雅黑 Light" panose="020B0502040204020203" pitchFamily="34" charset="-122"/>
              </a:rPr>
              <a:t>异地银行结算账户</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120324" y="1014455"/>
            <a:ext cx="5616624" cy="5862182"/>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1</a:t>
            </a:r>
            <a:r>
              <a:rPr lang="zh-CN" altLang="en-US">
                <a:latin typeface="微软雅黑 Light" panose="020B0502040204020203" pitchFamily="34" charset="-122"/>
                <a:ea typeface="微软雅黑 Light" panose="020B0502040204020203" pitchFamily="34" charset="-122"/>
              </a:rPr>
              <a:t>）存款人有下列情形之一的，可以在异地开立有关银行结算账户。</a:t>
            </a:r>
          </a:p>
          <a:p>
            <a:pPr>
              <a:lnSpc>
                <a:spcPct val="150000"/>
              </a:lnSpc>
            </a:pPr>
            <a:r>
              <a:rPr lang="zh-CN" altLang="en-US">
                <a:latin typeface="微软雅黑 Light" panose="020B0502040204020203" pitchFamily="34" charset="-122"/>
                <a:ea typeface="微软雅黑 Light" panose="020B0502040204020203" pitchFamily="34" charset="-122"/>
              </a:rPr>
              <a:t>       ①营业执照注册地与经营地不在同一行政区域（跨省、市、县）需要开立基本存款账户的；</a:t>
            </a:r>
          </a:p>
          <a:p>
            <a:pPr>
              <a:lnSpc>
                <a:spcPct val="150000"/>
              </a:lnSpc>
            </a:pPr>
            <a:r>
              <a:rPr lang="zh-CN" altLang="en-US">
                <a:latin typeface="微软雅黑 Light" panose="020B0502040204020203" pitchFamily="34" charset="-122"/>
                <a:ea typeface="微软雅黑 Light" panose="020B0502040204020203" pitchFamily="34" charset="-122"/>
              </a:rPr>
              <a:t>       ②办理异地借款和其他结算需要开立一般存款账户的；</a:t>
            </a:r>
          </a:p>
          <a:p>
            <a:pPr>
              <a:lnSpc>
                <a:spcPct val="150000"/>
              </a:lnSpc>
            </a:pPr>
            <a:r>
              <a:rPr lang="zh-CN" altLang="en-US">
                <a:latin typeface="微软雅黑 Light" panose="020B0502040204020203" pitchFamily="34" charset="-122"/>
                <a:ea typeface="微软雅黑 Light" panose="020B0502040204020203" pitchFamily="34" charset="-122"/>
              </a:rPr>
              <a:t>       ③存款人因附属的非独立核算单位或派出机构发生的收入汇缴或业务支出需要开立专用存款账户的（如回笼异地货款、支付异地营销开支）；</a:t>
            </a:r>
          </a:p>
          <a:p>
            <a:pPr>
              <a:lnSpc>
                <a:spcPct val="150000"/>
              </a:lnSpc>
            </a:pPr>
            <a:r>
              <a:rPr lang="zh-CN" altLang="en-US">
                <a:latin typeface="微软雅黑 Light" panose="020B0502040204020203" pitchFamily="34" charset="-122"/>
                <a:ea typeface="微软雅黑 Light" panose="020B0502040204020203" pitchFamily="34" charset="-122"/>
              </a:rPr>
              <a:t>       ④异地临时经营活动需要开立临时存款账户的（如文艺团体在异地的演出活动、生产厂家在异地的展销活动等）；</a:t>
            </a:r>
          </a:p>
          <a:p>
            <a:pPr>
              <a:lnSpc>
                <a:spcPct val="150000"/>
              </a:lnSpc>
            </a:pPr>
            <a:r>
              <a:rPr lang="zh-CN" altLang="en-US">
                <a:latin typeface="微软雅黑 Light" panose="020B0502040204020203" pitchFamily="34" charset="-122"/>
                <a:ea typeface="微软雅黑 Light" panose="020B0502040204020203" pitchFamily="34" charset="-122"/>
              </a:rPr>
              <a:t>       ⑤自然人根据需要在异地开立个人银行结算账户的。</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0724186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816610" y="3546660"/>
            <a:ext cx="424847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2.1</a:t>
            </a:r>
            <a:r>
              <a:rPr lang="zh-CN" altLang="en-US" sz="5400" b="1" dirty="0">
                <a:solidFill>
                  <a:schemeClr val="bg1"/>
                </a:solidFill>
                <a:latin typeface="微软雅黑" panose="020B0503020204020204" pitchFamily="34" charset="-122"/>
                <a:ea typeface="微软雅黑" panose="020B0503020204020204" pitchFamily="34" charset="-122"/>
              </a:rPr>
              <a:t>支付结算概述</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46330" y="4590577"/>
            <a:ext cx="4394423"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2.1.2  </a:t>
            </a:r>
            <a:r>
              <a:rPr lang="zh-CN" altLang="en-US" sz="2400" dirty="0">
                <a:solidFill>
                  <a:schemeClr val="tx1"/>
                </a:solidFill>
                <a:latin typeface="微软雅黑 Light" panose="020B0502040204020203" pitchFamily="34" charset="-122"/>
                <a:ea typeface="微软雅黑 Light" panose="020B0502040204020203" pitchFamily="34" charset="-122"/>
              </a:rPr>
              <a:t>支付结算的工具</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47250" y="40404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2.1.1   </a:t>
            </a:r>
            <a:r>
              <a:rPr lang="zh-CN" altLang="en-US" sz="2400" dirty="0">
                <a:solidFill>
                  <a:schemeClr val="tx1"/>
                </a:solidFill>
                <a:latin typeface="微软雅黑 Light" panose="020B0502040204020203" pitchFamily="34" charset="-122"/>
                <a:ea typeface="微软雅黑 Light" panose="020B0502040204020203" pitchFamily="34" charset="-122"/>
              </a:rPr>
              <a:t>支付结算的概念</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984314" y="5103196"/>
            <a:ext cx="4318499" cy="458634"/>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2.1.3  </a:t>
            </a:r>
            <a:r>
              <a:rPr lang="zh-CN" altLang="en-US" sz="2400" dirty="0">
                <a:solidFill>
                  <a:schemeClr val="tx1"/>
                </a:solidFill>
                <a:latin typeface="微软雅黑 Light" panose="020B0502040204020203" pitchFamily="34" charset="-122"/>
                <a:ea typeface="微软雅黑 Light" panose="020B0502040204020203" pitchFamily="34" charset="-122"/>
              </a:rPr>
              <a:t>支付结算的原则</a:t>
            </a: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413189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73280" y="4631322"/>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673280" y="5184593"/>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2069"/>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701855" y="5092216"/>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a:off x="6674445" y="5602579"/>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23" name="组合 22">
            <a:extLst>
              <a:ext uri="{FF2B5EF4-FFF2-40B4-BE49-F238E27FC236}">
                <a16:creationId xmlns:a16="http://schemas.microsoft.com/office/drawing/2014/main" id="{D80EFFDF-6F36-49DF-8DF9-E03764F1BE4B}"/>
              </a:ext>
            </a:extLst>
          </p:cNvPr>
          <p:cNvGrpSpPr/>
          <p:nvPr/>
        </p:nvGrpSpPr>
        <p:grpSpPr>
          <a:xfrm>
            <a:off x="6682946" y="5674991"/>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FD0093D4-47F1-47BA-A217-7CC85BE56002}"/>
              </a:ext>
            </a:extLst>
          </p:cNvPr>
          <p:cNvCxnSpPr>
            <a:cxnSpLocks/>
          </p:cNvCxnSpPr>
          <p:nvPr/>
        </p:nvCxnSpPr>
        <p:spPr bwMode="auto">
          <a:xfrm>
            <a:off x="6714575" y="6042402"/>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946330" y="5627451"/>
            <a:ext cx="5032147"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2.1.4  </a:t>
            </a:r>
            <a:r>
              <a:rPr lang="zh-CN" altLang="en-US" sz="2400" dirty="0">
                <a:latin typeface="微软雅黑 Light" panose="020B0502040204020203" pitchFamily="34" charset="-122"/>
                <a:ea typeface="微软雅黑 Light" panose="020B0502040204020203" pitchFamily="34" charset="-122"/>
              </a:rPr>
              <a:t>办理支付结算的基本要求</a:t>
            </a:r>
          </a:p>
        </p:txBody>
      </p:sp>
    </p:spTree>
    <p:extLst>
      <p:ext uri="{BB962C8B-B14F-4D97-AF65-F5344CB8AC3E}">
        <p14:creationId xmlns:p14="http://schemas.microsoft.com/office/powerpoint/2010/main" val="5129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6.</a:t>
            </a:r>
            <a:r>
              <a:rPr lang="zh-CN" altLang="en-US" sz="2400" b="0">
                <a:solidFill>
                  <a:srgbClr val="FFFFFF"/>
                </a:solidFill>
                <a:effectLst/>
                <a:latin typeface="微软雅黑 Light" panose="020B0502040204020203" pitchFamily="34" charset="-122"/>
                <a:ea typeface="微软雅黑 Light" panose="020B0502040204020203" pitchFamily="34" charset="-122"/>
              </a:rPr>
              <a:t>异地银行结算账户</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2397" y="1650782"/>
            <a:ext cx="5616624" cy="378469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2</a:t>
            </a:r>
            <a:r>
              <a:rPr lang="zh-CN" altLang="en-US">
                <a:latin typeface="微软雅黑 Light" panose="020B0502040204020203" pitchFamily="34" charset="-122"/>
                <a:ea typeface="微软雅黑 Light" panose="020B0502040204020203" pitchFamily="34" charset="-122"/>
              </a:rPr>
              <a:t>）开立异地结算账户所需证明文件。</a:t>
            </a:r>
          </a:p>
          <a:p>
            <a:pPr>
              <a:lnSpc>
                <a:spcPct val="150000"/>
              </a:lnSpc>
            </a:pPr>
            <a:r>
              <a:rPr lang="zh-CN" altLang="en-US">
                <a:latin typeface="微软雅黑 Light" panose="020B0502040204020203" pitchFamily="34" charset="-122"/>
                <a:ea typeface="微软雅黑 Light" panose="020B0502040204020203" pitchFamily="34" charset="-122"/>
              </a:rPr>
              <a:t>       ①经营地与注册地不在同一行政区域的存款人，在异地开立基本存款账户的，应出具注册地中国人民银行分支行的未开立基本存款账户的证明；</a:t>
            </a:r>
          </a:p>
          <a:p>
            <a:pPr>
              <a:lnSpc>
                <a:spcPct val="150000"/>
              </a:lnSpc>
            </a:pPr>
            <a:r>
              <a:rPr lang="zh-CN" altLang="en-US">
                <a:latin typeface="微软雅黑 Light" panose="020B0502040204020203" pitchFamily="34" charset="-122"/>
                <a:ea typeface="微软雅黑 Light" panose="020B0502040204020203" pitchFamily="34" charset="-122"/>
              </a:rPr>
              <a:t>       ②异地借款的存款人，在异地开立一般存款账户的，应出具在异地取得贷款的借款合同；</a:t>
            </a:r>
          </a:p>
          <a:p>
            <a:pPr>
              <a:lnSpc>
                <a:spcPct val="150000"/>
              </a:lnSpc>
            </a:pPr>
            <a:r>
              <a:rPr lang="zh-CN" altLang="en-US">
                <a:latin typeface="微软雅黑 Light" panose="020B0502040204020203" pitchFamily="34" charset="-122"/>
                <a:ea typeface="微软雅黑 Light" panose="020B0502040204020203" pitchFamily="34" charset="-122"/>
              </a:rPr>
              <a:t>       ③因经营需要在异地办理收入汇缴和业务支出的存款人，在异地开立专用存款账户的，应出具隶属单位的证明。</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4507188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a:extLst>
              <a:ext uri="{FF2B5EF4-FFF2-40B4-BE49-F238E27FC236}">
                <a16:creationId xmlns:a16="http://schemas.microsoft.com/office/drawing/2014/main" id="{78C63FEE-086B-4503-86F7-9FE048FC818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9122717" y="729308"/>
            <a:ext cx="2816613" cy="1800200"/>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a:extLst>
              <a:ext uri="{FF2B5EF4-FFF2-40B4-BE49-F238E27FC236}">
                <a16:creationId xmlns:a16="http://schemas.microsoft.com/office/drawing/2014/main" id="{C1AD376E-70CD-4FC5-BC33-C4FFA33D8CE6}"/>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9122717" y="3336683"/>
            <a:ext cx="2816613" cy="1781643"/>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sp>
        <p:nvSpPr>
          <p:cNvPr id="27" name="PA_库_1">
            <a:extLst>
              <a:ext uri="{FF2B5EF4-FFF2-40B4-BE49-F238E27FC236}">
                <a16:creationId xmlns:a16="http://schemas.microsoft.com/office/drawing/2014/main" id="{8CD90895-EF73-4198-8D68-2A7BEC1E6FDF}"/>
              </a:ext>
            </a:extLst>
          </p:cNvPr>
          <p:cNvSpPr>
            <a:spLocks noChangeArrowheads="1"/>
          </p:cNvSpPr>
          <p:nvPr>
            <p:custDataLst>
              <p:tags r:id="rId1"/>
            </p:custDataLst>
          </p:nvPr>
        </p:nvSpPr>
        <p:spPr bwMode="auto">
          <a:xfrm>
            <a:off x="306448" y="980728"/>
            <a:ext cx="8087728" cy="5386089"/>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ctr" fontAlgn="auto">
              <a:lnSpc>
                <a:spcPct val="130000"/>
              </a:lnSpc>
              <a:spcBef>
                <a:spcPts val="0"/>
              </a:spcBef>
              <a:spcAft>
                <a:spcPts val="0"/>
              </a:spcAft>
              <a:defRPr/>
            </a:pPr>
            <a:endParaRPr lang="zh-CN" altLang="en-US" sz="2000" kern="0" dirty="0">
              <a:solidFill>
                <a:srgbClr val="3D3D3D"/>
              </a:solidFill>
              <a:latin typeface="Arial"/>
              <a:ea typeface="微软雅黑"/>
              <a:cs typeface="+mn-ea"/>
              <a:sym typeface="+mn-lt"/>
            </a:endParaRPr>
          </a:p>
        </p:txBody>
      </p:sp>
      <p:sp>
        <p:nvSpPr>
          <p:cNvPr id="2" name="矩形 1"/>
          <p:cNvSpPr/>
          <p:nvPr/>
        </p:nvSpPr>
        <p:spPr>
          <a:xfrm>
            <a:off x="320661" y="980728"/>
            <a:ext cx="8087728" cy="5386090"/>
          </a:xfrm>
          <a:prstGeom prst="rect">
            <a:avLst/>
          </a:prstGeom>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预算单位零余额账户</a:t>
            </a:r>
          </a:p>
          <a:p>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）预算单位使用财政性资金，应当按照规定的程序和要求，向财政部门提出设立零余额账户的申请，财政部门同意预算单位开设零余额账户后通知代理银行。</a:t>
            </a:r>
          </a:p>
          <a:p>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）代理银行根据</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人民币银行结算账户管理办法</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的规定，具体办理开设预算单位零余额账户业务，并将所开账户的开户银行名称、账号等详细情况书面报告财政部门和中国人民银行，并由财政部门通知一级预算单位。</a:t>
            </a:r>
          </a:p>
          <a:p>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）预算单位根据财政部门的开户通知，具体办理预留印鉴手续。印鉴卡内容如有变动，预算单位应及时通过一级预算单位向财政部门提出变更申请，办理印鉴卡更换手续。</a:t>
            </a:r>
          </a:p>
          <a:p>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）一个基层预算单位开设一个零余额账户。</a:t>
            </a:r>
          </a:p>
          <a:p>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预算单位零余额账户用于财政授权支付，可以办理转账、提取现金等结算业务，可以向本单位按账户管理规定保留的相应账户划拨工会经费、住房公积金及提租补贴，以及财政部门批准的特殊款项，不得违反规定向本单位其他账户和上级主管单位及所属下级单位账户划拨资金。</a:t>
            </a:r>
          </a:p>
        </p:txBody>
      </p:sp>
      <p:sp>
        <p:nvSpPr>
          <p:cNvPr id="7" name="矩形 6">
            <a:extLst>
              <a:ext uri="{FF2B5EF4-FFF2-40B4-BE49-F238E27FC236}">
                <a16:creationId xmlns:a16="http://schemas.microsoft.com/office/drawing/2014/main" id="{1CA0AD3C-4EAC-455F-9189-146DEBCABF4A}"/>
              </a:ext>
            </a:extLst>
          </p:cNvPr>
          <p:cNvSpPr/>
          <p:nvPr/>
        </p:nvSpPr>
        <p:spPr>
          <a:xfrm>
            <a:off x="779352" y="144533"/>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2.2.3  </a:t>
            </a:r>
            <a:r>
              <a:rPr lang="zh-CN" altLang="en-US" sz="3200" b="1" dirty="0">
                <a:latin typeface="微软雅黑 Light" panose="020B0502040204020203" pitchFamily="34" charset="-122"/>
                <a:ea typeface="微软雅黑 Light" panose="020B0502040204020203" pitchFamily="34" charset="-122"/>
              </a:rPr>
              <a:t>各类银行结算账户的开立和使用</a:t>
            </a:r>
          </a:p>
        </p:txBody>
      </p:sp>
      <p:sp>
        <p:nvSpPr>
          <p:cNvPr id="8" name="Freeform 11">
            <a:extLst>
              <a:ext uri="{FF2B5EF4-FFF2-40B4-BE49-F238E27FC236}">
                <a16:creationId xmlns:a16="http://schemas.microsoft.com/office/drawing/2014/main" id="{47EBD6DD-CB32-4311-A1A6-6A294ACE8CBB}"/>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42012571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2.2.4  </a:t>
            </a:r>
            <a:r>
              <a:rPr lang="zh-CN" altLang="en-US" sz="3200" b="1" dirty="0">
                <a:latin typeface="微软雅黑 Light" panose="020B0502040204020203" pitchFamily="34" charset="-122"/>
                <a:ea typeface="微软雅黑 Light" panose="020B0502040204020203" pitchFamily="34" charset="-122"/>
              </a:rPr>
              <a:t>银行结算账户的管理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1.</a:t>
            </a:r>
            <a:r>
              <a:rPr lang="zh-CN" altLang="en-US" sz="2400" b="0">
                <a:solidFill>
                  <a:srgbClr val="FFFFFF"/>
                </a:solidFill>
                <a:effectLst/>
                <a:latin typeface="微软雅黑 Light" panose="020B0502040204020203" pitchFamily="34" charset="-122"/>
                <a:ea typeface="微软雅黑 Light" panose="020B0502040204020203" pitchFamily="34" charset="-122"/>
              </a:rPr>
              <a:t>银行结算账户的实名制管理</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2397" y="1650782"/>
            <a:ext cx="5616624" cy="2585323"/>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）存款人应以实名开立银行结算账户，并对其出具的开户（变更、撤销）申请资料实质内容的真实性负责，法律、行政法规另有规定的除外。</a:t>
            </a: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）存款人应按照账户管理规定使用银行结算账户办理结算业务，不得出租、出借银行结算账户，不得利用银行结算账户套取银行信用或进行洗钱活动。</a:t>
            </a:r>
          </a:p>
        </p:txBody>
      </p:sp>
    </p:spTree>
    <p:extLst>
      <p:ext uri="{BB962C8B-B14F-4D97-AF65-F5344CB8AC3E}">
        <p14:creationId xmlns:p14="http://schemas.microsoft.com/office/powerpoint/2010/main" val="138889537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2.2.4  </a:t>
            </a:r>
            <a:r>
              <a:rPr lang="zh-CN" altLang="en-US" sz="3200" b="1" dirty="0">
                <a:latin typeface="微软雅黑 Light" panose="020B0502040204020203" pitchFamily="34" charset="-122"/>
                <a:ea typeface="微软雅黑 Light" panose="020B0502040204020203" pitchFamily="34" charset="-122"/>
              </a:rPr>
              <a:t>银行结算账户的管理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2.</a:t>
            </a:r>
            <a:r>
              <a:rPr lang="zh-CN" altLang="en-US" sz="2400" b="0">
                <a:solidFill>
                  <a:srgbClr val="FFFFFF"/>
                </a:solidFill>
                <a:effectLst/>
                <a:latin typeface="微软雅黑 Light" panose="020B0502040204020203" pitchFamily="34" charset="-122"/>
                <a:ea typeface="微软雅黑 Light" panose="020B0502040204020203" pitchFamily="34" charset="-122"/>
              </a:rPr>
              <a:t>银行结算账户变更事项的管理</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2397" y="1650782"/>
            <a:ext cx="5616624" cy="3369192"/>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存款人申请临时存款账户展期，变更、撤销单位银行结算账户以及补（换）发开户许可证时，可由法定代表人或单位负责人直接办理，也可授权他人办理。由法定代表人或单位负责人直接办理的，除出具相应的证明文件外，还应出具法定代表人或单位负责人的身份证件；授权他人办理的，除出具相应的证明文件外，还应出具法定代表人或单位负责人的身份证件及其出具的授权书，以及被授权人的身份证件。</a:t>
            </a:r>
          </a:p>
        </p:txBody>
      </p:sp>
    </p:spTree>
    <p:extLst>
      <p:ext uri="{BB962C8B-B14F-4D97-AF65-F5344CB8AC3E}">
        <p14:creationId xmlns:p14="http://schemas.microsoft.com/office/powerpoint/2010/main" val="39008050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2.2.4  </a:t>
            </a:r>
            <a:r>
              <a:rPr lang="zh-CN" altLang="en-US" sz="3200" b="1" dirty="0">
                <a:latin typeface="微软雅黑 Light" panose="020B0502040204020203" pitchFamily="34" charset="-122"/>
                <a:ea typeface="微软雅黑 Light" panose="020B0502040204020203" pitchFamily="34" charset="-122"/>
              </a:rPr>
              <a:t>银行结算账户的管理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2.</a:t>
            </a:r>
            <a:r>
              <a:rPr lang="zh-CN" altLang="en-US" sz="2400" b="0">
                <a:solidFill>
                  <a:srgbClr val="FFFFFF"/>
                </a:solidFill>
                <a:effectLst/>
                <a:latin typeface="微软雅黑 Light" panose="020B0502040204020203" pitchFamily="34" charset="-122"/>
                <a:ea typeface="微软雅黑 Light" panose="020B0502040204020203" pitchFamily="34" charset="-122"/>
              </a:rPr>
              <a:t>银行结算账户变更事项的管理</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2397" y="1650782"/>
            <a:ext cx="5616624" cy="3369192"/>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存款人申请临时存款账户展期，变更、撤销单位银行结算账户以及补（换）发开户许可证时，可由法定代表人或单位负责人直接办理，也可授权他人办理。由法定代表人或单位负责人直接办理的，除出具相应的证明文件外，还应出具法定代表人或单位负责人的身份证件；授权他人办理的，除出具相应的证明文件外，还应出具法定代表人或单位负责人的身份证件及其出具的授权书，以及被授权人的身份证件。</a:t>
            </a:r>
          </a:p>
        </p:txBody>
      </p:sp>
    </p:spTree>
    <p:extLst>
      <p:ext uri="{BB962C8B-B14F-4D97-AF65-F5344CB8AC3E}">
        <p14:creationId xmlns:p14="http://schemas.microsoft.com/office/powerpoint/2010/main" val="20678537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2.2.4  </a:t>
            </a:r>
            <a:r>
              <a:rPr lang="zh-CN" altLang="en-US" sz="3200" b="1" dirty="0">
                <a:latin typeface="微软雅黑 Light" panose="020B0502040204020203" pitchFamily="34" charset="-122"/>
                <a:ea typeface="微软雅黑 Light" panose="020B0502040204020203" pitchFamily="34" charset="-122"/>
              </a:rPr>
              <a:t>银行结算账户的管理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3.</a:t>
            </a:r>
            <a:r>
              <a:rPr lang="zh-CN" altLang="en-US" sz="2400" b="0">
                <a:solidFill>
                  <a:srgbClr val="FFFFFF"/>
                </a:solidFill>
                <a:effectLst/>
                <a:latin typeface="微软雅黑 Light" panose="020B0502040204020203" pitchFamily="34" charset="-122"/>
                <a:ea typeface="微软雅黑 Light" panose="020B0502040204020203" pitchFamily="34" charset="-122"/>
              </a:rPr>
              <a:t>存款人预留银行签章的管理</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242397" y="1650782"/>
            <a:ext cx="5616624" cy="341632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单位遗失预留公章或财务专用章的，应向开户银行出具书面申请、开户许可证、营业执照等相关证明文件；更换预留公章或财务专用章时，应向开户银行出具书面申请、原预留公章或财务专用章等相关证明文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）个人遗失或更换预留个人印章或更换签字人时，应向开户银行出具经签名确认的书面申请，以及原预留印章或签字人的个人身份证件。</a:t>
            </a:r>
          </a:p>
        </p:txBody>
      </p:sp>
    </p:spTree>
    <p:extLst>
      <p:ext uri="{BB962C8B-B14F-4D97-AF65-F5344CB8AC3E}">
        <p14:creationId xmlns:p14="http://schemas.microsoft.com/office/powerpoint/2010/main" val="15577888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849453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2.2.4  </a:t>
            </a:r>
            <a:r>
              <a:rPr lang="zh-CN" altLang="en-US" sz="3200" b="1" dirty="0">
                <a:latin typeface="微软雅黑 Light" panose="020B0502040204020203" pitchFamily="34" charset="-122"/>
                <a:ea typeface="微软雅黑 Light" panose="020B0502040204020203" pitchFamily="34" charset="-122"/>
              </a:rPr>
              <a:t>银行结算账户的管理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201837" y="1936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506093" y="135925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201837" y="380147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506093" y="380147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539175" y="2018288"/>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4.</a:t>
            </a:r>
            <a:r>
              <a:rPr lang="zh-CN" altLang="en-US" sz="2400" b="0">
                <a:solidFill>
                  <a:srgbClr val="FFFFFF"/>
                </a:solidFill>
                <a:effectLst/>
                <a:latin typeface="微软雅黑 Light" panose="020B0502040204020203" pitchFamily="34" charset="-122"/>
                <a:ea typeface="微软雅黑 Light" panose="020B0502040204020203" pitchFamily="34" charset="-122"/>
              </a:rPr>
              <a:t>银行结算账户的对账管理</a:t>
            </a:r>
            <a:endParaRPr lang="zh-CN" altLang="en-US" sz="2400" b="0" dirty="0">
              <a:solidFill>
                <a:srgbClr val="FFFFFF"/>
              </a:solidFill>
              <a:effectLst/>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6066461" y="2449160"/>
            <a:ext cx="5616624" cy="188660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sz="2000" dirty="0">
                <a:latin typeface="微软雅黑 Light" panose="020B0502040204020203" pitchFamily="34" charset="-122"/>
                <a:ea typeface="微软雅黑 Light" panose="020B0502040204020203" pitchFamily="34" charset="-122"/>
              </a:rPr>
              <a:t>       银行结算账户的存款人应与银行按规定核对账务。存款人收到对账单或对账信息后，应及时核对账务并在规定期限内向银行发出对账回单或确认信息。</a:t>
            </a:r>
          </a:p>
        </p:txBody>
      </p:sp>
    </p:spTree>
    <p:extLst>
      <p:ext uri="{BB962C8B-B14F-4D97-AF65-F5344CB8AC3E}">
        <p14:creationId xmlns:p14="http://schemas.microsoft.com/office/powerpoint/2010/main" val="35290385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816610" y="3546660"/>
            <a:ext cx="424847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2.3</a:t>
            </a:r>
            <a:r>
              <a:rPr lang="zh-CN" altLang="en-US" sz="5400" b="1" dirty="0">
                <a:solidFill>
                  <a:schemeClr val="bg1"/>
                </a:solidFill>
                <a:latin typeface="微软雅黑" panose="020B0503020204020204" pitchFamily="34" charset="-122"/>
                <a:ea typeface="微软雅黑" panose="020B0503020204020204" pitchFamily="34" charset="-122"/>
              </a:rPr>
              <a:t>票据</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399161" y="3934836"/>
            <a:ext cx="3164315" cy="40011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任务</a:t>
            </a:r>
            <a:r>
              <a:rPr lang="en-US" altLang="zh-CN" dirty="0">
                <a:solidFill>
                  <a:schemeClr val="tx1"/>
                </a:solidFill>
                <a:latin typeface="微软雅黑 Light" panose="020B0502040204020203" pitchFamily="34" charset="-122"/>
                <a:ea typeface="微软雅黑 Light" panose="020B0502040204020203" pitchFamily="34" charset="-122"/>
              </a:rPr>
              <a:t>2.3.2  </a:t>
            </a:r>
            <a:r>
              <a:rPr lang="zh-CN" altLang="en-US" dirty="0">
                <a:solidFill>
                  <a:schemeClr val="tx1"/>
                </a:solidFill>
                <a:latin typeface="微软雅黑 Light" panose="020B0502040204020203" pitchFamily="34" charset="-122"/>
                <a:ea typeface="微软雅黑 Light" panose="020B0502040204020203" pitchFamily="34" charset="-122"/>
              </a:rPr>
              <a:t>票据权利与责任</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399161" y="3405497"/>
            <a:ext cx="2863222" cy="40011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任务</a:t>
            </a:r>
            <a:r>
              <a:rPr lang="en-US" altLang="zh-CN" dirty="0">
                <a:solidFill>
                  <a:schemeClr val="tx1"/>
                </a:solidFill>
                <a:latin typeface="微软雅黑 Light" panose="020B0502040204020203" pitchFamily="34" charset="-122"/>
                <a:ea typeface="微软雅黑 Light" panose="020B0502040204020203" pitchFamily="34" charset="-122"/>
              </a:rPr>
              <a:t>2.3.1   </a:t>
            </a:r>
            <a:r>
              <a:rPr lang="zh-CN" altLang="en-US" dirty="0">
                <a:solidFill>
                  <a:schemeClr val="tx1"/>
                </a:solidFill>
                <a:latin typeface="微软雅黑 Light" panose="020B0502040204020203" pitchFamily="34" charset="-122"/>
                <a:ea typeface="微软雅黑 Light" panose="020B0502040204020203" pitchFamily="34" charset="-122"/>
              </a:rPr>
              <a:t>票据的概述</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422034" y="4378412"/>
            <a:ext cx="2947118" cy="400110"/>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任务</a:t>
            </a:r>
            <a:r>
              <a:rPr lang="en-US" altLang="zh-CN" dirty="0">
                <a:solidFill>
                  <a:schemeClr val="tx1"/>
                </a:solidFill>
                <a:latin typeface="微软雅黑 Light" panose="020B0502040204020203" pitchFamily="34" charset="-122"/>
                <a:ea typeface="微软雅黑 Light" panose="020B0502040204020203" pitchFamily="34" charset="-122"/>
              </a:rPr>
              <a:t>2.3.3  </a:t>
            </a:r>
            <a:r>
              <a:rPr lang="zh-CN" altLang="en-US" dirty="0">
                <a:solidFill>
                  <a:schemeClr val="tx1"/>
                </a:solidFill>
                <a:latin typeface="微软雅黑 Light" panose="020B0502040204020203" pitchFamily="34" charset="-122"/>
                <a:ea typeface="微软雅黑 Light" panose="020B0502040204020203" pitchFamily="34" charset="-122"/>
              </a:rPr>
              <a:t>票据行为</a:t>
            </a: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111681" y="346666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120409" y="3956211"/>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148984" y="4445757"/>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276781" y="3851443"/>
            <a:ext cx="3384198" cy="27997"/>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486104" y="4375956"/>
            <a:ext cx="2852637" cy="715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a:off x="6199064" y="4811805"/>
            <a:ext cx="325581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23" name="组合 22">
            <a:extLst>
              <a:ext uri="{FF2B5EF4-FFF2-40B4-BE49-F238E27FC236}">
                <a16:creationId xmlns:a16="http://schemas.microsoft.com/office/drawing/2014/main" id="{D80EFFDF-6F36-49DF-8DF9-E03764F1BE4B}"/>
              </a:ext>
            </a:extLst>
          </p:cNvPr>
          <p:cNvGrpSpPr/>
          <p:nvPr/>
        </p:nvGrpSpPr>
        <p:grpSpPr>
          <a:xfrm>
            <a:off x="6120481" y="4910302"/>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FD0093D4-47F1-47BA-A217-7CC85BE56002}"/>
              </a:ext>
            </a:extLst>
          </p:cNvPr>
          <p:cNvCxnSpPr>
            <a:cxnSpLocks/>
          </p:cNvCxnSpPr>
          <p:nvPr/>
        </p:nvCxnSpPr>
        <p:spPr bwMode="auto">
          <a:xfrm flipV="1">
            <a:off x="6468701" y="5240502"/>
            <a:ext cx="2870040" cy="2463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328301" y="4831147"/>
            <a:ext cx="252024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任务</a:t>
            </a:r>
            <a:r>
              <a:rPr lang="en-US" altLang="zh-CN" sz="2000" dirty="0">
                <a:latin typeface="微软雅黑 Light" panose="020B0502040204020203" pitchFamily="34" charset="-122"/>
                <a:ea typeface="微软雅黑 Light" panose="020B0502040204020203" pitchFamily="34" charset="-122"/>
              </a:rPr>
              <a:t>2.3.4  </a:t>
            </a:r>
            <a:r>
              <a:rPr lang="zh-CN" altLang="en-US" sz="2000" dirty="0">
                <a:latin typeface="微软雅黑 Light" panose="020B0502040204020203" pitchFamily="34" charset="-122"/>
                <a:ea typeface="微软雅黑 Light" panose="020B0502040204020203" pitchFamily="34" charset="-122"/>
              </a:rPr>
              <a:t>票据追索</a:t>
            </a:r>
          </a:p>
        </p:txBody>
      </p:sp>
      <p:grpSp>
        <p:nvGrpSpPr>
          <p:cNvPr id="62" name="组合 61">
            <a:extLst>
              <a:ext uri="{FF2B5EF4-FFF2-40B4-BE49-F238E27FC236}">
                <a16:creationId xmlns:a16="http://schemas.microsoft.com/office/drawing/2014/main" id="{12615218-40C2-461B-B850-FF3CA05CBE3F}"/>
              </a:ext>
            </a:extLst>
          </p:cNvPr>
          <p:cNvGrpSpPr/>
          <p:nvPr/>
        </p:nvGrpSpPr>
        <p:grpSpPr>
          <a:xfrm>
            <a:off x="9496791" y="3488567"/>
            <a:ext cx="330200" cy="330200"/>
            <a:chOff x="8186613" y="1546264"/>
            <a:chExt cx="330200" cy="330200"/>
          </a:xfrm>
          <a:solidFill>
            <a:schemeClr val="accent3"/>
          </a:solidFill>
        </p:grpSpPr>
        <p:sp>
          <p:nvSpPr>
            <p:cNvPr id="63"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4"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65" name="组合 64">
            <a:extLst>
              <a:ext uri="{FF2B5EF4-FFF2-40B4-BE49-F238E27FC236}">
                <a16:creationId xmlns:a16="http://schemas.microsoft.com/office/drawing/2014/main" id="{B82C40DB-9105-4671-BE90-9CE64C22AA23}"/>
              </a:ext>
            </a:extLst>
          </p:cNvPr>
          <p:cNvGrpSpPr/>
          <p:nvPr/>
        </p:nvGrpSpPr>
        <p:grpSpPr>
          <a:xfrm>
            <a:off x="9513570" y="3934836"/>
            <a:ext cx="330200" cy="330200"/>
            <a:chOff x="8186613" y="1546264"/>
            <a:chExt cx="330200" cy="330200"/>
          </a:xfrm>
          <a:solidFill>
            <a:schemeClr val="accent3"/>
          </a:solidFill>
        </p:grpSpPr>
        <p:sp>
          <p:nvSpPr>
            <p:cNvPr id="66"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67"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68" name="组合 67">
            <a:extLst>
              <a:ext uri="{FF2B5EF4-FFF2-40B4-BE49-F238E27FC236}">
                <a16:creationId xmlns:a16="http://schemas.microsoft.com/office/drawing/2014/main" id="{D80EFFDF-6F36-49DF-8DF9-E03764F1BE4B}"/>
              </a:ext>
            </a:extLst>
          </p:cNvPr>
          <p:cNvGrpSpPr/>
          <p:nvPr/>
        </p:nvGrpSpPr>
        <p:grpSpPr>
          <a:xfrm>
            <a:off x="9515507" y="4426796"/>
            <a:ext cx="330200" cy="330200"/>
            <a:chOff x="8186613" y="1546264"/>
            <a:chExt cx="330200" cy="330200"/>
          </a:xfrm>
          <a:solidFill>
            <a:schemeClr val="accent3"/>
          </a:solidFill>
        </p:grpSpPr>
        <p:sp>
          <p:nvSpPr>
            <p:cNvPr id="69"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0"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71" name="直接连接符 70">
            <a:extLst>
              <a:ext uri="{FF2B5EF4-FFF2-40B4-BE49-F238E27FC236}">
                <a16:creationId xmlns:a16="http://schemas.microsoft.com/office/drawing/2014/main" id="{55279EAB-80FF-458F-A856-FBEEDCE2BFF7}"/>
              </a:ext>
            </a:extLst>
          </p:cNvPr>
          <p:cNvCxnSpPr>
            <a:cxnSpLocks/>
          </p:cNvCxnSpPr>
          <p:nvPr/>
        </p:nvCxnSpPr>
        <p:spPr bwMode="auto">
          <a:xfrm flipV="1">
            <a:off x="9778216" y="3845031"/>
            <a:ext cx="3384198" cy="27997"/>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a:extLst>
              <a:ext uri="{FF2B5EF4-FFF2-40B4-BE49-F238E27FC236}">
                <a16:creationId xmlns:a16="http://schemas.microsoft.com/office/drawing/2014/main" id="{0EE867ED-ADD9-44CA-AD18-CA52836A0004}"/>
              </a:ext>
            </a:extLst>
          </p:cNvPr>
          <p:cNvCxnSpPr>
            <a:cxnSpLocks/>
          </p:cNvCxnSpPr>
          <p:nvPr/>
        </p:nvCxnSpPr>
        <p:spPr bwMode="auto">
          <a:xfrm>
            <a:off x="9987539" y="4369544"/>
            <a:ext cx="2852637" cy="715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a:extLst>
              <a:ext uri="{FF2B5EF4-FFF2-40B4-BE49-F238E27FC236}">
                <a16:creationId xmlns:a16="http://schemas.microsoft.com/office/drawing/2014/main" id="{FD0093D4-47F1-47BA-A217-7CC85BE56002}"/>
              </a:ext>
            </a:extLst>
          </p:cNvPr>
          <p:cNvCxnSpPr>
            <a:cxnSpLocks/>
          </p:cNvCxnSpPr>
          <p:nvPr/>
        </p:nvCxnSpPr>
        <p:spPr bwMode="auto">
          <a:xfrm>
            <a:off x="9700499" y="4805393"/>
            <a:ext cx="325581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74" name="组合 73">
            <a:extLst>
              <a:ext uri="{FF2B5EF4-FFF2-40B4-BE49-F238E27FC236}">
                <a16:creationId xmlns:a16="http://schemas.microsoft.com/office/drawing/2014/main" id="{D80EFFDF-6F36-49DF-8DF9-E03764F1BE4B}"/>
              </a:ext>
            </a:extLst>
          </p:cNvPr>
          <p:cNvGrpSpPr/>
          <p:nvPr/>
        </p:nvGrpSpPr>
        <p:grpSpPr>
          <a:xfrm>
            <a:off x="9532923" y="4887141"/>
            <a:ext cx="330200" cy="330200"/>
            <a:chOff x="8186613" y="1546264"/>
            <a:chExt cx="330200" cy="330200"/>
          </a:xfrm>
          <a:solidFill>
            <a:schemeClr val="accent3"/>
          </a:solidFill>
        </p:grpSpPr>
        <p:sp>
          <p:nvSpPr>
            <p:cNvPr id="75"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76"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77" name="直接连接符 76">
            <a:extLst>
              <a:ext uri="{FF2B5EF4-FFF2-40B4-BE49-F238E27FC236}">
                <a16:creationId xmlns:a16="http://schemas.microsoft.com/office/drawing/2014/main" id="{FD0093D4-47F1-47BA-A217-7CC85BE56002}"/>
              </a:ext>
            </a:extLst>
          </p:cNvPr>
          <p:cNvCxnSpPr>
            <a:cxnSpLocks/>
          </p:cNvCxnSpPr>
          <p:nvPr/>
        </p:nvCxnSpPr>
        <p:spPr bwMode="auto">
          <a:xfrm flipV="1">
            <a:off x="9769575" y="5262645"/>
            <a:ext cx="2870040" cy="2463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 name="矩形 77"/>
          <p:cNvSpPr/>
          <p:nvPr/>
        </p:nvSpPr>
        <p:spPr>
          <a:xfrm>
            <a:off x="9756502" y="4797061"/>
            <a:ext cx="2002471"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任务</a:t>
            </a:r>
            <a:r>
              <a:rPr lang="en-US" altLang="zh-CN" sz="2000" dirty="0">
                <a:latin typeface="微软雅黑 Light" panose="020B0502040204020203" pitchFamily="34" charset="-122"/>
                <a:ea typeface="微软雅黑 Light" panose="020B0502040204020203" pitchFamily="34" charset="-122"/>
              </a:rPr>
              <a:t>2.3.8  </a:t>
            </a:r>
            <a:r>
              <a:rPr lang="zh-CN" altLang="en-US" sz="2000" dirty="0">
                <a:latin typeface="微软雅黑 Light" panose="020B0502040204020203" pitchFamily="34" charset="-122"/>
                <a:ea typeface="微软雅黑 Light" panose="020B0502040204020203" pitchFamily="34" charset="-122"/>
              </a:rPr>
              <a:t>支票</a:t>
            </a:r>
          </a:p>
        </p:txBody>
      </p:sp>
      <p:sp>
        <p:nvSpPr>
          <p:cNvPr id="79" name="TextBox 69">
            <a:extLst>
              <a:ext uri="{FF2B5EF4-FFF2-40B4-BE49-F238E27FC236}">
                <a16:creationId xmlns:a16="http://schemas.microsoft.com/office/drawing/2014/main" id="{988D5AE5-7C04-4B7C-8376-12EB607BBCB8}"/>
              </a:ext>
            </a:extLst>
          </p:cNvPr>
          <p:cNvSpPr txBox="1"/>
          <p:nvPr/>
        </p:nvSpPr>
        <p:spPr>
          <a:xfrm>
            <a:off x="9817132" y="4393094"/>
            <a:ext cx="4585126" cy="40011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任务</a:t>
            </a:r>
            <a:r>
              <a:rPr lang="en-US" altLang="zh-CN" dirty="0">
                <a:solidFill>
                  <a:schemeClr val="tx1"/>
                </a:solidFill>
                <a:latin typeface="微软雅黑 Light" panose="020B0502040204020203" pitchFamily="34" charset="-122"/>
                <a:ea typeface="微软雅黑 Light" panose="020B0502040204020203" pitchFamily="34" charset="-122"/>
              </a:rPr>
              <a:t>2.3.7 </a:t>
            </a:r>
            <a:r>
              <a:rPr lang="zh-CN" altLang="en-US" dirty="0">
                <a:solidFill>
                  <a:schemeClr val="tx1"/>
                </a:solidFill>
                <a:latin typeface="微软雅黑 Light" panose="020B0502040204020203" pitchFamily="34" charset="-122"/>
                <a:ea typeface="微软雅黑 Light" panose="020B0502040204020203" pitchFamily="34" charset="-122"/>
              </a:rPr>
              <a:t>银行本票</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80" name="TextBox 69">
            <a:extLst>
              <a:ext uri="{FF2B5EF4-FFF2-40B4-BE49-F238E27FC236}">
                <a16:creationId xmlns:a16="http://schemas.microsoft.com/office/drawing/2014/main" id="{988D5AE5-7C04-4B7C-8376-12EB607BBCB8}"/>
              </a:ext>
            </a:extLst>
          </p:cNvPr>
          <p:cNvSpPr txBox="1"/>
          <p:nvPr/>
        </p:nvSpPr>
        <p:spPr>
          <a:xfrm>
            <a:off x="9815195" y="3934836"/>
            <a:ext cx="4585126" cy="40011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任务</a:t>
            </a:r>
            <a:r>
              <a:rPr lang="en-US" altLang="zh-CN" dirty="0">
                <a:solidFill>
                  <a:schemeClr val="tx1"/>
                </a:solidFill>
                <a:latin typeface="微软雅黑 Light" panose="020B0502040204020203" pitchFamily="34" charset="-122"/>
                <a:ea typeface="微软雅黑 Light" panose="020B0502040204020203" pitchFamily="34" charset="-122"/>
              </a:rPr>
              <a:t>2.3.6</a:t>
            </a:r>
            <a:r>
              <a:rPr lang="zh-CN" altLang="en-US" dirty="0">
                <a:solidFill>
                  <a:schemeClr val="tx1"/>
                </a:solidFill>
                <a:latin typeface="微软雅黑 Light" panose="020B0502040204020203" pitchFamily="34" charset="-122"/>
                <a:ea typeface="微软雅黑 Light" panose="020B0502040204020203" pitchFamily="34" charset="-122"/>
              </a:rPr>
              <a:t>银行汇票</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
        <p:nvSpPr>
          <p:cNvPr id="81" name="TextBox 69">
            <a:extLst>
              <a:ext uri="{FF2B5EF4-FFF2-40B4-BE49-F238E27FC236}">
                <a16:creationId xmlns:a16="http://schemas.microsoft.com/office/drawing/2014/main" id="{988D5AE5-7C04-4B7C-8376-12EB607BBCB8}"/>
              </a:ext>
            </a:extLst>
          </p:cNvPr>
          <p:cNvSpPr txBox="1"/>
          <p:nvPr/>
        </p:nvSpPr>
        <p:spPr>
          <a:xfrm>
            <a:off x="9788557" y="3469061"/>
            <a:ext cx="4585126" cy="400110"/>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dirty="0">
                <a:solidFill>
                  <a:schemeClr val="tx1"/>
                </a:solidFill>
                <a:latin typeface="微软雅黑 Light" panose="020B0502040204020203" pitchFamily="34" charset="-122"/>
                <a:ea typeface="微软雅黑 Light" panose="020B0502040204020203" pitchFamily="34" charset="-122"/>
              </a:rPr>
              <a:t>任务</a:t>
            </a:r>
            <a:r>
              <a:rPr lang="en-US" altLang="zh-CN" dirty="0">
                <a:solidFill>
                  <a:schemeClr val="tx1"/>
                </a:solidFill>
                <a:latin typeface="微软雅黑 Light" panose="020B0502040204020203" pitchFamily="34" charset="-122"/>
                <a:ea typeface="微软雅黑 Light" panose="020B0502040204020203" pitchFamily="34" charset="-122"/>
              </a:rPr>
              <a:t>2.3.5</a:t>
            </a:r>
            <a:r>
              <a:rPr lang="zh-CN" altLang="en-US" dirty="0">
                <a:solidFill>
                  <a:schemeClr val="tx1"/>
                </a:solidFill>
                <a:latin typeface="微软雅黑 Light" panose="020B0502040204020203" pitchFamily="34" charset="-122"/>
                <a:ea typeface="微软雅黑 Light" panose="020B0502040204020203" pitchFamily="34" charset="-122"/>
              </a:rPr>
              <a:t>银行本票</a:t>
            </a:r>
            <a:endParaRPr lang="zh-CN" altLang="en-US" sz="2400" dirty="0">
              <a:solidFill>
                <a:schemeClr val="tx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5454506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25159" y="166079"/>
            <a:ext cx="4822130"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2.3.1  </a:t>
            </a:r>
            <a:r>
              <a:rPr lang="zh-CN" altLang="en-US" sz="3200" b="1" dirty="0">
                <a:latin typeface="微软雅黑 Light" panose="020B0502040204020203" pitchFamily="34" charset="-122"/>
                <a:ea typeface="微软雅黑 Light" panose="020B0502040204020203" pitchFamily="34" charset="-122"/>
              </a:rPr>
              <a:t>票据的概述</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3868386" y="1974301"/>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6040059" y="1400020"/>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3867241" y="3862178"/>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6054091" y="3862178"/>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5896468" y="2175796"/>
            <a:ext cx="2833307" cy="49241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zh-CN" altLang="en-US" sz="2400" b="0" dirty="0">
                <a:solidFill>
                  <a:srgbClr val="FFFFFF"/>
                </a:solidFill>
                <a:effectLst/>
                <a:latin typeface="微软雅黑 Light" panose="020B0502040204020203" pitchFamily="34" charset="-122"/>
                <a:ea typeface="微软雅黑 Light" panose="020B0502040204020203" pitchFamily="34" charset="-122"/>
              </a:rPr>
              <a:t>（</a:t>
            </a:r>
            <a:r>
              <a:rPr lang="en-US" altLang="zh-CN" sz="2400" b="0" dirty="0">
                <a:solidFill>
                  <a:srgbClr val="FFFFFF"/>
                </a:solidFill>
                <a:effectLst/>
                <a:latin typeface="微软雅黑 Light" panose="020B0502040204020203" pitchFamily="34" charset="-122"/>
                <a:ea typeface="微软雅黑 Light" panose="020B0502040204020203" pitchFamily="34" charset="-122"/>
              </a:rPr>
              <a:t>1</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）票据的概念</a:t>
            </a:r>
            <a:r>
              <a:rPr lang="zh-CN" altLang="en-US" sz="2400" b="0" dirty="0">
                <a:solidFill>
                  <a:srgbClr val="FFFFFF"/>
                </a:solidFill>
                <a:effectLst/>
                <a:latin typeface="Lifeline JL" panose="00000400000000000000" pitchFamily="2" charset="0"/>
              </a:rPr>
              <a:t>。</a:t>
            </a:r>
            <a:endParaRPr kumimoji="0" lang="zh-CN" altLang="en-US" sz="2400" b="0" i="0" u="none" strike="noStrike" kern="0" cap="none" spc="0" normalizeH="0" baseline="0" noProof="0" dirty="0">
              <a:ln>
                <a:noFill/>
              </a:ln>
              <a:solidFill>
                <a:srgbClr val="FFFFFF"/>
              </a:solidFill>
              <a:effectLst/>
              <a:uLnTx/>
              <a:uFillTx/>
              <a:latin typeface="Lifeline JL" panose="00000400000000000000" pitchFamily="2" charset="0"/>
              <a:ea typeface="微软雅黑"/>
            </a:endParaRPr>
          </a:p>
        </p:txBody>
      </p:sp>
      <p:sp>
        <p:nvSpPr>
          <p:cNvPr id="27" name="文本框 26">
            <a:extLst>
              <a:ext uri="{FF2B5EF4-FFF2-40B4-BE49-F238E27FC236}">
                <a16:creationId xmlns:a16="http://schemas.microsoft.com/office/drawing/2014/main" id="{71522123-3F03-4551-81AE-88212B005BFD}"/>
              </a:ext>
            </a:extLst>
          </p:cNvPr>
          <p:cNvSpPr txBox="1"/>
          <p:nvPr/>
        </p:nvSpPr>
        <p:spPr>
          <a:xfrm flipH="1">
            <a:off x="4039079" y="4234563"/>
            <a:ext cx="1681871"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）票据的特征。</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8744018" y="1482373"/>
            <a:ext cx="2954105" cy="4194931"/>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sz="2000" dirty="0">
                <a:latin typeface="微软雅黑 Light" panose="020B0502040204020203" pitchFamily="34" charset="-122"/>
                <a:ea typeface="微软雅黑 Light" panose="020B0502040204020203" pitchFamily="34" charset="-122"/>
              </a:rPr>
              <a:t>      票据是指由出票人签发的、约定自己或者委托付款人在见票时或指定的日期向收款人或持票人无条件支付一定金额的有价证券。在我国，票据包括银行汇票、商业汇票、银行本票和支票。</a:t>
            </a:r>
          </a:p>
        </p:txBody>
      </p:sp>
      <p:sp>
        <p:nvSpPr>
          <p:cNvPr id="34" name="TextBox 22">
            <a:extLst>
              <a:ext uri="{FF2B5EF4-FFF2-40B4-BE49-F238E27FC236}">
                <a16:creationId xmlns:a16="http://schemas.microsoft.com/office/drawing/2014/main" id="{B2B687AA-8386-400F-ABFC-87862DECEFE2}"/>
              </a:ext>
            </a:extLst>
          </p:cNvPr>
          <p:cNvSpPr txBox="1"/>
          <p:nvPr/>
        </p:nvSpPr>
        <p:spPr>
          <a:xfrm flipH="1">
            <a:off x="139950" y="2175796"/>
            <a:ext cx="3655496" cy="4496616"/>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gn="l">
              <a:lnSpc>
                <a:spcPct val="150000"/>
              </a:lnSpc>
            </a:pPr>
            <a:r>
              <a:rPr lang="zh-CN" altLang="en-US" dirty="0">
                <a:latin typeface="微软雅黑 Light" panose="020B0502040204020203" pitchFamily="34" charset="-122"/>
                <a:ea typeface="微软雅黑 Light" panose="020B0502040204020203" pitchFamily="34" charset="-122"/>
              </a:rPr>
              <a:t>①票据是依法签发的有价证券。</a:t>
            </a:r>
            <a:endParaRPr lang="en-US" altLang="zh-CN" dirty="0">
              <a:latin typeface="微软雅黑 Light" panose="020B0502040204020203" pitchFamily="34" charset="-122"/>
              <a:ea typeface="微软雅黑 Light" panose="020B0502040204020203" pitchFamily="34" charset="-122"/>
            </a:endParaRPr>
          </a:p>
          <a:p>
            <a:pPr algn="l">
              <a:lnSpc>
                <a:spcPct val="150000"/>
              </a:lnSpc>
            </a:pPr>
            <a:r>
              <a:rPr lang="zh-CN" altLang="en-US" dirty="0">
                <a:latin typeface="微软雅黑 Light" panose="020B0502040204020203" pitchFamily="34" charset="-122"/>
                <a:ea typeface="微软雅黑 Light" panose="020B0502040204020203" pitchFamily="34" charset="-122"/>
              </a:rPr>
              <a:t>②票据所列示的权利与票据不可分离，票据权利的产生、转移和行使等均已票据的存在为前提。</a:t>
            </a:r>
            <a:endParaRPr lang="en-US" altLang="zh-CN" dirty="0">
              <a:latin typeface="微软雅黑 Light" panose="020B0502040204020203" pitchFamily="34" charset="-122"/>
              <a:ea typeface="微软雅黑 Light" panose="020B0502040204020203" pitchFamily="34" charset="-122"/>
            </a:endParaRPr>
          </a:p>
          <a:p>
            <a:pPr algn="l">
              <a:lnSpc>
                <a:spcPct val="150000"/>
              </a:lnSpc>
            </a:pPr>
            <a:r>
              <a:rPr lang="zh-CN" altLang="en-US" dirty="0">
                <a:latin typeface="微软雅黑 Light" panose="020B0502040204020203" pitchFamily="34" charset="-122"/>
                <a:ea typeface="微软雅黑 Light" panose="020B0502040204020203" pitchFamily="34" charset="-122"/>
              </a:rPr>
              <a:t>③票据是出票人做出的到期向持票人支付一定金额的承诺。</a:t>
            </a:r>
            <a:endParaRPr lang="en-US" altLang="zh-CN" dirty="0">
              <a:latin typeface="微软雅黑 Light" panose="020B0502040204020203" pitchFamily="34" charset="-122"/>
              <a:ea typeface="微软雅黑 Light" panose="020B0502040204020203" pitchFamily="34" charset="-122"/>
            </a:endParaRPr>
          </a:p>
          <a:p>
            <a:pPr algn="l">
              <a:lnSpc>
                <a:spcPct val="150000"/>
              </a:lnSpc>
            </a:pPr>
            <a:r>
              <a:rPr lang="zh-CN" altLang="en-US" dirty="0">
                <a:latin typeface="微软雅黑 Light" panose="020B0502040204020203" pitchFamily="34" charset="-122"/>
                <a:ea typeface="微软雅黑 Light" panose="020B0502040204020203" pitchFamily="34" charset="-122"/>
              </a:rPr>
              <a:t>④票据出票人做出的付款承诺是无条件的，出票人一旦开出票据，就必须到期支付规定的款项。</a:t>
            </a:r>
            <a:endParaRPr lang="en-US" altLang="zh-CN" dirty="0">
              <a:latin typeface="微软雅黑 Light" panose="020B0502040204020203" pitchFamily="34" charset="-122"/>
              <a:ea typeface="微软雅黑 Light" panose="020B0502040204020203" pitchFamily="34" charset="-122"/>
            </a:endParaRPr>
          </a:p>
          <a:p>
            <a:pPr algn="l"/>
            <a:endParaRPr lang="zh-CN" altLang="en-US" dirty="0">
              <a:latin typeface="微软雅黑 Light" panose="020B0502040204020203" pitchFamily="34" charset="-122"/>
              <a:ea typeface="微软雅黑 Light" panose="020B0502040204020203" pitchFamily="34" charset="-122"/>
            </a:endParaRPr>
          </a:p>
          <a:p>
            <a:pPr algn="l"/>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695239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2"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Pentagon 12">
            <a:extLst>
              <a:ext uri="{FF2B5EF4-FFF2-40B4-BE49-F238E27FC236}">
                <a16:creationId xmlns:a16="http://schemas.microsoft.com/office/drawing/2014/main" id="{C5198D30-C194-4C3C-9E36-E90AA38ABFA7}"/>
              </a:ext>
            </a:extLst>
          </p:cNvPr>
          <p:cNvSpPr>
            <a:spLocks noChangeArrowheads="1"/>
          </p:cNvSpPr>
          <p:nvPr/>
        </p:nvSpPr>
        <p:spPr bwMode="auto">
          <a:xfrm>
            <a:off x="481757" y="3482162"/>
            <a:ext cx="11147433"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zh-CN" altLang="en-US" sz="3200" dirty="0">
                <a:solidFill>
                  <a:srgbClr val="FFFFFF"/>
                </a:solidFill>
                <a:latin typeface="微软雅黑"/>
                <a:ea typeface="微软雅黑"/>
                <a:sym typeface="+mn-lt"/>
              </a:rPr>
              <a:t>（</a:t>
            </a:r>
            <a:r>
              <a:rPr lang="en-US" altLang="zh-CN" sz="3200" dirty="0">
                <a:solidFill>
                  <a:srgbClr val="FFFFFF"/>
                </a:solidFill>
                <a:latin typeface="微软雅黑"/>
                <a:ea typeface="微软雅黑"/>
                <a:sym typeface="+mn-lt"/>
              </a:rPr>
              <a:t>3</a:t>
            </a:r>
            <a:r>
              <a:rPr lang="zh-CN" altLang="en-US" sz="3200" dirty="0">
                <a:solidFill>
                  <a:srgbClr val="FFFFFF"/>
                </a:solidFill>
                <a:latin typeface="微软雅黑"/>
                <a:ea typeface="微软雅黑"/>
                <a:sym typeface="+mn-lt"/>
              </a:rPr>
              <a:t>）票 据 的 功 能</a:t>
            </a:r>
          </a:p>
        </p:txBody>
      </p:sp>
      <p:cxnSp>
        <p:nvCxnSpPr>
          <p:cNvPr id="23" name="直接连接符 22">
            <a:extLst>
              <a:ext uri="{FF2B5EF4-FFF2-40B4-BE49-F238E27FC236}">
                <a16:creationId xmlns:a16="http://schemas.microsoft.com/office/drawing/2014/main" id="{4704CC83-3810-4778-9B0F-03A887CDA7C9}"/>
              </a:ext>
            </a:extLst>
          </p:cNvPr>
          <p:cNvCxnSpPr/>
          <p:nvPr/>
        </p:nvCxnSpPr>
        <p:spPr bwMode="auto">
          <a:xfrm flipH="1">
            <a:off x="5865472" y="2208123"/>
            <a:ext cx="12818" cy="124778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26" name="直接连接符 25">
            <a:extLst>
              <a:ext uri="{FF2B5EF4-FFF2-40B4-BE49-F238E27FC236}">
                <a16:creationId xmlns:a16="http://schemas.microsoft.com/office/drawing/2014/main" id="{8ADAE6D2-3EC8-4203-BD0F-729D9BD60CE1}"/>
              </a:ext>
            </a:extLst>
          </p:cNvPr>
          <p:cNvCxnSpPr/>
          <p:nvPr/>
        </p:nvCxnSpPr>
        <p:spPr bwMode="auto">
          <a:xfrm>
            <a:off x="3866133" y="1849587"/>
            <a:ext cx="1" cy="163902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28" name="直接连接符 27">
            <a:extLst>
              <a:ext uri="{FF2B5EF4-FFF2-40B4-BE49-F238E27FC236}">
                <a16:creationId xmlns:a16="http://schemas.microsoft.com/office/drawing/2014/main" id="{02DA3DC8-4346-4B38-A975-84354AD9D737}"/>
              </a:ext>
            </a:extLst>
          </p:cNvPr>
          <p:cNvCxnSpPr/>
          <p:nvPr/>
        </p:nvCxnSpPr>
        <p:spPr bwMode="auto">
          <a:xfrm>
            <a:off x="1753323" y="1575070"/>
            <a:ext cx="18713" cy="1893844"/>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59" name="直接连接符 58">
            <a:extLst>
              <a:ext uri="{FF2B5EF4-FFF2-40B4-BE49-F238E27FC236}">
                <a16:creationId xmlns:a16="http://schemas.microsoft.com/office/drawing/2014/main" id="{7D22F711-BC0A-43BC-9FCC-C14DD02790D8}"/>
              </a:ext>
            </a:extLst>
          </p:cNvPr>
          <p:cNvCxnSpPr>
            <a:cxnSpLocks/>
          </p:cNvCxnSpPr>
          <p:nvPr/>
        </p:nvCxnSpPr>
        <p:spPr bwMode="auto">
          <a:xfrm>
            <a:off x="7897393" y="2739576"/>
            <a:ext cx="0" cy="729338"/>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3" name="矩形 2"/>
          <p:cNvSpPr/>
          <p:nvPr/>
        </p:nvSpPr>
        <p:spPr>
          <a:xfrm>
            <a:off x="982861" y="194098"/>
            <a:ext cx="4755480"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dirty="0">
                <a:latin typeface="微软雅黑 Light" panose="020B0502040204020203" pitchFamily="34" charset="-122"/>
                <a:ea typeface="微软雅黑 Light" panose="020B0502040204020203" pitchFamily="34" charset="-122"/>
              </a:rPr>
              <a:t>2.3.1  </a:t>
            </a:r>
            <a:r>
              <a:rPr lang="zh-CN" altLang="en-US" sz="3200" b="1" dirty="0">
                <a:latin typeface="微软雅黑 Light" panose="020B0502040204020203" pitchFamily="34" charset="-122"/>
                <a:ea typeface="微软雅黑 Light" panose="020B0502040204020203" pitchFamily="34" charset="-122"/>
              </a:rPr>
              <a:t>票据的概述</a:t>
            </a:r>
          </a:p>
        </p:txBody>
      </p:sp>
      <p:sp>
        <p:nvSpPr>
          <p:cNvPr id="8" name="矩形 7"/>
          <p:cNvSpPr/>
          <p:nvPr/>
        </p:nvSpPr>
        <p:spPr>
          <a:xfrm>
            <a:off x="946005" y="1091079"/>
            <a:ext cx="1698544" cy="523220"/>
          </a:xfrm>
          <a:prstGeom prst="rect">
            <a:avLst/>
          </a:prstGeom>
          <a:solidFill>
            <a:schemeClr val="bg1"/>
          </a:solidFill>
          <a:ln>
            <a:solidFill>
              <a:schemeClr val="tx1"/>
            </a:solidFill>
          </a:ln>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支付功能</a:t>
            </a:r>
          </a:p>
        </p:txBody>
      </p:sp>
      <p:sp>
        <p:nvSpPr>
          <p:cNvPr id="9" name="矩形 8"/>
          <p:cNvSpPr/>
          <p:nvPr/>
        </p:nvSpPr>
        <p:spPr>
          <a:xfrm>
            <a:off x="3055655" y="1360413"/>
            <a:ext cx="1620957" cy="523220"/>
          </a:xfrm>
          <a:prstGeom prst="rect">
            <a:avLst/>
          </a:prstGeom>
          <a:solidFill>
            <a:schemeClr val="bg1"/>
          </a:solidFill>
          <a:ln>
            <a:solidFill>
              <a:schemeClr val="tx1"/>
            </a:solidFill>
          </a:ln>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汇兑功能</a:t>
            </a:r>
          </a:p>
        </p:txBody>
      </p:sp>
      <p:sp>
        <p:nvSpPr>
          <p:cNvPr id="10" name="矩形 9"/>
          <p:cNvSpPr/>
          <p:nvPr/>
        </p:nvSpPr>
        <p:spPr>
          <a:xfrm>
            <a:off x="5108660" y="1684903"/>
            <a:ext cx="1620957" cy="523220"/>
          </a:xfrm>
          <a:prstGeom prst="rect">
            <a:avLst/>
          </a:prstGeom>
          <a:solidFill>
            <a:schemeClr val="bg1"/>
          </a:solidFill>
          <a:ln>
            <a:solidFill>
              <a:schemeClr val="tx1"/>
            </a:solidFill>
          </a:ln>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信用功能</a:t>
            </a:r>
          </a:p>
        </p:txBody>
      </p:sp>
      <p:sp>
        <p:nvSpPr>
          <p:cNvPr id="11" name="矩形 10"/>
          <p:cNvSpPr/>
          <p:nvPr/>
        </p:nvSpPr>
        <p:spPr>
          <a:xfrm>
            <a:off x="7106493" y="2229604"/>
            <a:ext cx="1620957" cy="523220"/>
          </a:xfrm>
          <a:prstGeom prst="rect">
            <a:avLst/>
          </a:prstGeom>
          <a:solidFill>
            <a:schemeClr val="bg1"/>
          </a:solidFill>
          <a:ln>
            <a:solidFill>
              <a:schemeClr val="tx1"/>
            </a:solidFill>
          </a:ln>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结算功能</a:t>
            </a:r>
          </a:p>
        </p:txBody>
      </p:sp>
      <p:sp>
        <p:nvSpPr>
          <p:cNvPr id="2" name="矩形 1"/>
          <p:cNvSpPr/>
          <p:nvPr/>
        </p:nvSpPr>
        <p:spPr>
          <a:xfrm>
            <a:off x="393035" y="4294534"/>
            <a:ext cx="5040162" cy="584775"/>
          </a:xfrm>
          <a:prstGeom prst="rect">
            <a:avLst/>
          </a:prstGeom>
        </p:spPr>
        <p:txBody>
          <a:bodyPr wrap="square">
            <a:spAutoFit/>
          </a:bodyPr>
          <a:lstStyle/>
          <a:p>
            <a:r>
              <a:rPr lang="en-US" altLang="zh-CN" sz="3200" dirty="0">
                <a:latin typeface="微软雅黑 Light" panose="020B0502040204020203" pitchFamily="34" charset="-122"/>
                <a:ea typeface="微软雅黑 Light" panose="020B0502040204020203" pitchFamily="34" charset="-122"/>
              </a:rPr>
              <a:t>2.</a:t>
            </a:r>
            <a:r>
              <a:rPr lang="zh-CN" altLang="en-US" sz="3200" dirty="0">
                <a:latin typeface="微软雅黑 Light" panose="020B0502040204020203" pitchFamily="34" charset="-122"/>
                <a:ea typeface="微软雅黑 Light" panose="020B0502040204020203" pitchFamily="34" charset="-122"/>
              </a:rPr>
              <a:t>票据的当事人</a:t>
            </a:r>
          </a:p>
        </p:txBody>
      </p:sp>
      <p:sp>
        <p:nvSpPr>
          <p:cNvPr id="12" name="矩形 11"/>
          <p:cNvSpPr/>
          <p:nvPr/>
        </p:nvSpPr>
        <p:spPr>
          <a:xfrm>
            <a:off x="662077" y="4971874"/>
            <a:ext cx="10967113"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）基本当事人：      ①出票人                ②付款人                          ③收款人</a:t>
            </a:r>
            <a:endParaRPr lang="en-US" altLang="zh-CN" sz="2400" dirty="0">
              <a:latin typeface="微软雅黑 Light" panose="020B0502040204020203" pitchFamily="34" charset="-122"/>
              <a:ea typeface="微软雅黑 Light" panose="020B0502040204020203" pitchFamily="34" charset="-122"/>
            </a:endParaRPr>
          </a:p>
          <a:p>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）非基本当事人：   ①承兑人                ②背书人与被背书人        ③保证人</a:t>
            </a:r>
          </a:p>
        </p:txBody>
      </p:sp>
      <p:cxnSp>
        <p:nvCxnSpPr>
          <p:cNvPr id="16" name="直接连接符 15">
            <a:extLst>
              <a:ext uri="{FF2B5EF4-FFF2-40B4-BE49-F238E27FC236}">
                <a16:creationId xmlns:a16="http://schemas.microsoft.com/office/drawing/2014/main" id="{7D22F711-BC0A-43BC-9FCC-C14DD02790D8}"/>
              </a:ext>
            </a:extLst>
          </p:cNvPr>
          <p:cNvCxnSpPr>
            <a:cxnSpLocks/>
          </p:cNvCxnSpPr>
          <p:nvPr/>
        </p:nvCxnSpPr>
        <p:spPr bwMode="auto">
          <a:xfrm>
            <a:off x="9957530" y="2905224"/>
            <a:ext cx="0" cy="599526"/>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20" name="矩形 19"/>
          <p:cNvSpPr/>
          <p:nvPr/>
        </p:nvSpPr>
        <p:spPr>
          <a:xfrm>
            <a:off x="9145174" y="2382004"/>
            <a:ext cx="1620957" cy="523220"/>
          </a:xfrm>
          <a:prstGeom prst="rect">
            <a:avLst/>
          </a:prstGeom>
          <a:solidFill>
            <a:schemeClr val="bg1"/>
          </a:solidFill>
          <a:ln>
            <a:solidFill>
              <a:schemeClr val="tx1"/>
            </a:solidFill>
          </a:ln>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融资功能</a:t>
            </a:r>
          </a:p>
        </p:txBody>
      </p:sp>
    </p:spTree>
    <p:extLst>
      <p:ext uri="{BB962C8B-B14F-4D97-AF65-F5344CB8AC3E}">
        <p14:creationId xmlns:p14="http://schemas.microsoft.com/office/powerpoint/2010/main" val="332594862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500" fill="hold"/>
                                        <p:tgtEl>
                                          <p:spTgt spid="12"/>
                                        </p:tgtEl>
                                        <p:attrNameLst>
                                          <p:attrName>ppt_x</p:attrName>
                                        </p:attrNameLst>
                                      </p:cBhvr>
                                      <p:tavLst>
                                        <p:tav tm="0">
                                          <p:val>
                                            <p:strVal val="#ppt_x"/>
                                          </p:val>
                                        </p:tav>
                                        <p:tav tm="100000">
                                          <p:val>
                                            <p:strVal val="#ppt_x"/>
                                          </p:val>
                                        </p:tav>
                                      </p:tavLst>
                                    </p:anim>
                                    <p:anim calcmode="lin" valueType="num">
                                      <p:cBhvr additive="base">
                                        <p:cTn id="4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2">
                                            <p:txEl>
                                              <p:pRg st="0" end="0"/>
                                            </p:txEl>
                                          </p:spTgt>
                                        </p:tgtEl>
                                        <p:attrNameLst>
                                          <p:attrName>style.visibility</p:attrName>
                                        </p:attrNameLst>
                                      </p:cBhvr>
                                      <p:to>
                                        <p:strVal val="visible"/>
                                      </p:to>
                                    </p:set>
                                    <p:anim calcmode="lin" valueType="num">
                                      <p:cBhvr additive="base">
                                        <p:cTn id="49"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2">
                                            <p:txEl>
                                              <p:pRg st="2" end="2"/>
                                            </p:txEl>
                                          </p:spTgt>
                                        </p:tgtEl>
                                        <p:attrNameLst>
                                          <p:attrName>style.visibility</p:attrName>
                                        </p:attrNameLst>
                                      </p:cBhvr>
                                      <p:to>
                                        <p:strVal val="visible"/>
                                      </p:to>
                                    </p:set>
                                    <p:anim calcmode="lin" valueType="num">
                                      <p:cBhvr additive="base">
                                        <p:cTn id="55"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2" grpId="0"/>
      <p:bldP spid="12" grpId="0"/>
      <p:bldP spid="2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29977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支付结算的概念</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35936" y="1777626"/>
            <a:ext cx="6009004" cy="273149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571512" y="1935417"/>
            <a:ext cx="5908490" cy="2122697"/>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支付结算是指单位、个人在社会经济活动中使用票据、银行卡和汇兑、托收承付、委托收款等结算方式进行货币给付及其资金清算的行为。支付结算作为社会经济金融活动的重要组成部分，其主要功能是完成资金从一方当事人向另一方当事人的转移。</a:t>
            </a:r>
          </a:p>
        </p:txBody>
      </p:sp>
    </p:spTree>
    <p:extLst>
      <p:ext uri="{BB962C8B-B14F-4D97-AF65-F5344CB8AC3E}">
        <p14:creationId xmlns:p14="http://schemas.microsoft.com/office/powerpoint/2010/main" val="222796234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25159" y="166079"/>
            <a:ext cx="618133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2.3.2  </a:t>
            </a:r>
            <a:r>
              <a:rPr lang="zh-CN" altLang="en-US" sz="3200" b="1" dirty="0">
                <a:latin typeface="微软雅黑 Light" panose="020B0502040204020203" pitchFamily="34" charset="-122"/>
                <a:ea typeface="微软雅黑 Light" panose="020B0502040204020203" pitchFamily="34" charset="-122"/>
              </a:rPr>
              <a:t>票据权利与责任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703435" y="1687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875108" y="1112879"/>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702290" y="3524350"/>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875108" y="3524350"/>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2738638" y="1956582"/>
            <a:ext cx="2833307" cy="49241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dirty="0">
                <a:solidFill>
                  <a:srgbClr val="FFFFFF"/>
                </a:solidFill>
                <a:effectLst/>
                <a:latin typeface="微软雅黑 Light" panose="020B0502040204020203" pitchFamily="34" charset="-122"/>
                <a:ea typeface="微软雅黑 Light" panose="020B0502040204020203" pitchFamily="34" charset="-122"/>
              </a:rPr>
              <a:t>1.</a:t>
            </a:r>
            <a:r>
              <a:rPr lang="zh-CN" altLang="en-US" sz="2400" b="0" dirty="0">
                <a:solidFill>
                  <a:srgbClr val="FFFFFF"/>
                </a:solidFill>
                <a:effectLst/>
                <a:latin typeface="微软雅黑 Light" panose="020B0502040204020203" pitchFamily="34" charset="-122"/>
                <a:ea typeface="微软雅黑 Light" panose="020B0502040204020203" pitchFamily="34" charset="-122"/>
              </a:rPr>
              <a:t>票据权利</a:t>
            </a:r>
            <a:endParaRPr kumimoji="0" lang="zh-CN" altLang="en-US" sz="2400" b="0" i="0" u="none" strike="noStrike" kern="0" cap="none" spc="0" normalizeH="0" baseline="0" noProof="0" dirty="0">
              <a:ln>
                <a:noFill/>
              </a:ln>
              <a:solidFill>
                <a:srgbClr val="FFFFFF"/>
              </a:solidFill>
              <a:effectLst/>
              <a:uLnTx/>
              <a:uFillTx/>
              <a:latin typeface="Lifeline JL" panose="00000400000000000000" pitchFamily="2" charset="0"/>
              <a:ea typeface="微软雅黑"/>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5571945" y="1377608"/>
            <a:ext cx="6331855" cy="4708981"/>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票据权利是指票据持票人向票据债务人请求支付票据金额的权利，包括付款请求权和追索权。</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①付款请求权。指持票人向汇票的承兑人、本票的出票人、支出的付款人出示票据要求付款的权利，是第一顺序权利，又称主要票据权利。</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②追索权。指票据当事人行使付款请求权遭到拒绝或有其他法定原因存在时，向其前手请求偿还票据金额及其他法定费用的权利，是第二顺序权利，又称偿还请求权利。</a:t>
            </a: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5397948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25159" y="166079"/>
            <a:ext cx="618133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2.3.2  </a:t>
            </a:r>
            <a:r>
              <a:rPr lang="zh-CN" altLang="en-US" sz="3200" b="1" dirty="0">
                <a:latin typeface="微软雅黑 Light" panose="020B0502040204020203" pitchFamily="34" charset="-122"/>
                <a:ea typeface="微软雅黑 Light" panose="020B0502040204020203" pitchFamily="34" charset="-122"/>
              </a:rPr>
              <a:t>票据权利与责任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703435" y="168716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875108" y="1112879"/>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702290" y="3524350"/>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875108" y="3524350"/>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2738638" y="1956582"/>
            <a:ext cx="2833307" cy="492412"/>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400" b="0">
                <a:solidFill>
                  <a:srgbClr val="FFFFFF"/>
                </a:solidFill>
                <a:effectLst/>
                <a:latin typeface="微软雅黑 Light" panose="020B0502040204020203" pitchFamily="34" charset="-122"/>
                <a:ea typeface="微软雅黑 Light" panose="020B0502040204020203" pitchFamily="34" charset="-122"/>
              </a:rPr>
              <a:t>2.</a:t>
            </a:r>
            <a:r>
              <a:rPr lang="zh-CN" altLang="en-US" sz="2400" b="0">
                <a:solidFill>
                  <a:srgbClr val="FFFFFF"/>
                </a:solidFill>
                <a:effectLst/>
                <a:latin typeface="微软雅黑 Light" panose="020B0502040204020203" pitchFamily="34" charset="-122"/>
                <a:ea typeface="微软雅黑 Light" panose="020B0502040204020203" pitchFamily="34" charset="-122"/>
              </a:rPr>
              <a:t>票据责任</a:t>
            </a:r>
            <a:endParaRPr kumimoji="0" lang="zh-CN" altLang="en-US" sz="2400" b="0" i="0" u="none" strike="noStrike" kern="0" cap="none" spc="0" normalizeH="0" baseline="0" noProof="0" dirty="0">
              <a:ln>
                <a:noFill/>
              </a:ln>
              <a:solidFill>
                <a:srgbClr val="FFFFFF"/>
              </a:solidFill>
              <a:effectLst/>
              <a:uLnTx/>
              <a:uFillTx/>
              <a:latin typeface="Lifeline JL" panose="00000400000000000000" pitchFamily="2" charset="0"/>
              <a:ea typeface="微软雅黑"/>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5571945" y="1377608"/>
            <a:ext cx="6331855" cy="4247317"/>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票据责任是指票据债务人向持票人支付票据金额的责任。实际工作中，票据债务人承担票据义务一般有四种情形：</a:t>
            </a:r>
          </a:p>
          <a:p>
            <a:pPr>
              <a:lnSpc>
                <a:spcPct val="150000"/>
              </a:lnSpc>
            </a:pPr>
            <a:r>
              <a:rPr lang="zh-CN" altLang="en-US" dirty="0">
                <a:latin typeface="微软雅黑 Light" panose="020B0502040204020203" pitchFamily="34" charset="-122"/>
                <a:ea typeface="微软雅黑 Light" panose="020B0502040204020203" pitchFamily="34" charset="-122"/>
              </a:rPr>
              <a:t>      汇票的承兑人因承兑而应承担付款义务；本票的出票人因出票而应承担自己付款的义务；支付的付款人在与出票人有资金关系时承担付款义务；汇票、本票、支票的背书人，汇票、支票的出票人、保证人，在票据不获承兑或不获付款时承担付款清偿义务。</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①提示付款。②付款人付款。③拒绝付款。④获得付款。</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⑤相关银行的责任。⑥票据责任解除。</a:t>
            </a: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3793001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000" t="-1000" r="-15000" b="-3000"/>
          </a:stretch>
        </a:blip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4" name="组合 23">
            <a:extLst>
              <a:ext uri="{FF2B5EF4-FFF2-40B4-BE49-F238E27FC236}">
                <a16:creationId xmlns:a16="http://schemas.microsoft.com/office/drawing/2014/main" id="{81028C1B-D085-4F94-A83D-65252700B712}"/>
              </a:ext>
            </a:extLst>
          </p:cNvPr>
          <p:cNvGrpSpPr/>
          <p:nvPr/>
        </p:nvGrpSpPr>
        <p:grpSpPr>
          <a:xfrm>
            <a:off x="525333" y="1827898"/>
            <a:ext cx="9217515" cy="3460163"/>
            <a:chOff x="1167807" y="1268760"/>
            <a:chExt cx="2043161" cy="1719345"/>
          </a:xfrm>
        </p:grpSpPr>
        <p:sp>
          <p:nvSpPr>
            <p:cNvPr id="25" name="矩形 24">
              <a:extLst>
                <a:ext uri="{FF2B5EF4-FFF2-40B4-BE49-F238E27FC236}">
                  <a16:creationId xmlns:a16="http://schemas.microsoft.com/office/drawing/2014/main" id="{2C3AABF9-065C-4CB2-A792-EA2690EB32FD}"/>
                </a:ext>
              </a:extLst>
            </p:cNvPr>
            <p:cNvSpPr/>
            <p:nvPr/>
          </p:nvSpPr>
          <p:spPr bwMode="auto">
            <a:xfrm>
              <a:off x="1172638" y="1268760"/>
              <a:ext cx="2038330" cy="244054"/>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7264D6B9-7781-4064-8C89-23A39B725C72}"/>
                </a:ext>
              </a:extLst>
            </p:cNvPr>
            <p:cNvSpPr/>
            <p:nvPr/>
          </p:nvSpPr>
          <p:spPr bwMode="auto">
            <a:xfrm>
              <a:off x="1167807" y="1465007"/>
              <a:ext cx="2043161" cy="1523098"/>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913805" y="14859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2.3.3  </a:t>
            </a:r>
            <a:r>
              <a:rPr lang="zh-CN" altLang="en-US" sz="3200" b="1" dirty="0">
                <a:latin typeface="微软雅黑 Light" panose="020B0502040204020203" pitchFamily="34" charset="-122"/>
                <a:ea typeface="微软雅黑 Light" panose="020B0502040204020203" pitchFamily="34" charset="-122"/>
              </a:rPr>
              <a:t>票据行为</a:t>
            </a:r>
          </a:p>
        </p:txBody>
      </p:sp>
      <p:sp>
        <p:nvSpPr>
          <p:cNvPr id="4" name="矩形 3"/>
          <p:cNvSpPr/>
          <p:nvPr/>
        </p:nvSpPr>
        <p:spPr>
          <a:xfrm>
            <a:off x="265733" y="794945"/>
            <a:ext cx="11520319"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票据行为是指票据当事人以发生票据债务为目的的，以在票据上签名或盖章为权利与义务成立要件的法律行为。</a:t>
            </a:r>
          </a:p>
        </p:txBody>
      </p:sp>
      <p:sp>
        <p:nvSpPr>
          <p:cNvPr id="5" name="矩形 4"/>
          <p:cNvSpPr/>
          <p:nvPr/>
        </p:nvSpPr>
        <p:spPr>
          <a:xfrm>
            <a:off x="553274" y="1798527"/>
            <a:ext cx="4536995" cy="461665"/>
          </a:xfrm>
          <a:prstGeom prst="rect">
            <a:avLst/>
          </a:prstGeom>
        </p:spPr>
        <p:txBody>
          <a:bodyPr wrap="square">
            <a:spAutoFit/>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票据行为包括</a:t>
            </a:r>
          </a:p>
        </p:txBody>
      </p:sp>
      <p:sp>
        <p:nvSpPr>
          <p:cNvPr id="7" name="矩形 6"/>
          <p:cNvSpPr/>
          <p:nvPr/>
        </p:nvSpPr>
        <p:spPr>
          <a:xfrm>
            <a:off x="534086" y="2260191"/>
            <a:ext cx="9236703" cy="4247317"/>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）出票：出票是指出票人签发票据并将其交付给收款人的票据行为。</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）背书：背书是指收款人或者持票人为将票据权利转让给他人或者将一定的票据权利授权于他人行使而在背面或者粘贴单上记载有关事项并签章的行为。</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背书按照目的不同分为转让背书和非转让背书。</a:t>
            </a: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en-US" altLang="zh-CN" dirty="0">
              <a:latin typeface="微软雅黑 Light" panose="020B0502040204020203" pitchFamily="34" charset="-122"/>
              <a:ea typeface="微软雅黑 Light" panose="020B0502040204020203" pitchFamily="34" charset="-122"/>
            </a:endParaRPr>
          </a:p>
          <a:p>
            <a:endParaRPr lang="zh-CN" altLang="en-US" dirty="0"/>
          </a:p>
          <a:p>
            <a:endParaRPr lang="zh-CN" altLang="en-US" dirty="0"/>
          </a:p>
          <a:p>
            <a:endParaRPr lang="zh-CN" altLang="en-US" dirty="0"/>
          </a:p>
        </p:txBody>
      </p:sp>
    </p:spTree>
    <p:extLst>
      <p:ext uri="{BB962C8B-B14F-4D97-AF65-F5344CB8AC3E}">
        <p14:creationId xmlns:p14="http://schemas.microsoft.com/office/powerpoint/2010/main" val="6635087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65" y="1277832"/>
            <a:ext cx="5832648" cy="4401205"/>
          </a:xfrm>
          <a:prstGeom prst="rect">
            <a:avLst/>
          </a:prstGeom>
          <a:solidFill>
            <a:srgbClr val="5FC0D7"/>
          </a:solid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背书行为中有以下特殊之处：</a:t>
            </a:r>
          </a:p>
          <a:p>
            <a:r>
              <a:rPr lang="zh-CN" altLang="en-US" sz="2000" dirty="0">
                <a:latin typeface="微软雅黑 Light" panose="020B0502040204020203" pitchFamily="34" charset="-122"/>
                <a:ea typeface="微软雅黑 Light" panose="020B0502040204020203" pitchFamily="34" charset="-122"/>
              </a:rPr>
              <a:t>   ①背书应当连续，不连续的背书视为无效背书。</a:t>
            </a:r>
          </a:p>
          <a:p>
            <a:r>
              <a:rPr lang="zh-CN" altLang="en-US" sz="2000" dirty="0">
                <a:latin typeface="微软雅黑 Light" panose="020B0502040204020203" pitchFamily="34" charset="-122"/>
                <a:ea typeface="微软雅黑 Light" panose="020B0502040204020203" pitchFamily="34" charset="-122"/>
              </a:rPr>
              <a:t>   ②背书未记载日期视为到期日前背书，不影响背书效力。未记载被背书人名称的，由被背书人自行填写，不影响背书效力。</a:t>
            </a:r>
          </a:p>
          <a:p>
            <a:r>
              <a:rPr lang="zh-CN" altLang="en-US" sz="2000" dirty="0">
                <a:latin typeface="微软雅黑 Light" panose="020B0502040204020203" pitchFamily="34" charset="-122"/>
                <a:ea typeface="微软雅黑 Light" panose="020B0502040204020203" pitchFamily="34" charset="-122"/>
              </a:rPr>
              <a:t>   ③背书不得附有条件，附条件背书，条件无效，背书行为有效，除“不得转让”条件有效。填写“不得转让”字样的背书当事人，对其后手的后手不承担票据责任。</a:t>
            </a:r>
          </a:p>
          <a:p>
            <a:r>
              <a:rPr lang="zh-CN" altLang="en-US" sz="2000" dirty="0">
                <a:latin typeface="微软雅黑 Light" panose="020B0502040204020203" pitchFamily="34" charset="-122"/>
                <a:ea typeface="微软雅黑 Light" panose="020B0502040204020203" pitchFamily="34" charset="-122"/>
              </a:rPr>
              <a:t>   ④不得多头背书或部分背书，多头或部分背书无效。</a:t>
            </a:r>
          </a:p>
          <a:p>
            <a:r>
              <a:rPr lang="zh-CN" altLang="en-US" sz="2000" dirty="0">
                <a:latin typeface="微软雅黑 Light" panose="020B0502040204020203" pitchFamily="34" charset="-122"/>
                <a:ea typeface="微软雅黑 Light" panose="020B0502040204020203" pitchFamily="34" charset="-122"/>
              </a:rPr>
              <a:t>   ⑤用于支取现金的现金支票、填明“现金”字样的银行汇票和银行本票不得背书转让。</a:t>
            </a:r>
          </a:p>
          <a:p>
            <a:r>
              <a:rPr lang="zh-CN" altLang="en-US" sz="2000" dirty="0">
                <a:latin typeface="微软雅黑 Light" panose="020B0502040204020203" pitchFamily="34" charset="-122"/>
                <a:ea typeface="微软雅黑 Light" panose="020B0502040204020203" pitchFamily="34" charset="-122"/>
              </a:rPr>
              <a:t>   ⑥法定禁止背书。</a:t>
            </a:r>
          </a:p>
        </p:txBody>
      </p:sp>
      <p:sp>
        <p:nvSpPr>
          <p:cNvPr id="5" name="矩形 4"/>
          <p:cNvSpPr/>
          <p:nvPr/>
        </p:nvSpPr>
        <p:spPr>
          <a:xfrm>
            <a:off x="779352"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2.3.3  </a:t>
            </a:r>
            <a:r>
              <a:rPr lang="zh-CN" altLang="en-US" sz="3200" b="1" dirty="0">
                <a:latin typeface="微软雅黑 Light" panose="020B0502040204020203" pitchFamily="34" charset="-122"/>
                <a:ea typeface="微软雅黑 Light" panose="020B0502040204020203" pitchFamily="34" charset="-122"/>
              </a:rPr>
              <a:t>票据行为</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97904226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65" y="1277832"/>
            <a:ext cx="5832648" cy="5016758"/>
          </a:xfrm>
          <a:prstGeom prst="rect">
            <a:avLst/>
          </a:prstGeom>
          <a:solidFill>
            <a:srgbClr val="5FC0D7"/>
          </a:solid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）承兑。承兑是指汇票付款人承诺在汇票到期日支付汇票金额并签章的行为，仅适用于商业汇票。</a:t>
            </a:r>
          </a:p>
          <a:p>
            <a:r>
              <a:rPr lang="zh-CN" altLang="en-US" sz="2000" dirty="0">
                <a:latin typeface="微软雅黑 Light" panose="020B0502040204020203" pitchFamily="34" charset="-122"/>
                <a:ea typeface="微软雅黑 Light" panose="020B0502040204020203" pitchFamily="34" charset="-122"/>
              </a:rPr>
              <a:t>      承兑程序包括提示承兑、受理承兑、记载承兑事项等。</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①提示承兑。持票人向付款人出示汇票，并要求付款人承诺付款的行为。</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②受理承兑。付款人收到持票人提示承兑的汇票时，应当向持票人签发收到汇票的回单。</a:t>
            </a:r>
            <a:endParaRPr lang="en-US" altLang="zh-CN" sz="2000" dirty="0">
              <a:latin typeface="微软雅黑 Light" panose="020B0502040204020203" pitchFamily="34" charset="-122"/>
              <a:ea typeface="微软雅黑 Light" panose="020B0502040204020203" pitchFamily="34" charset="-122"/>
            </a:endParaRPr>
          </a:p>
          <a:p>
            <a:r>
              <a:rPr lang="en-US" altLang="zh-CN" sz="20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③记载承兑事项。付款人承兑汇票的，应当在汇票正面记载“承兑”字样和承兑日期并签章；见票后定期付款的汇票，应当在承兑时记载付款日期。</a:t>
            </a:r>
            <a:endParaRPr lang="en-US" altLang="zh-CN" sz="2000" dirty="0">
              <a:latin typeface="微软雅黑 Light" panose="020B0502040204020203" pitchFamily="34" charset="-122"/>
              <a:ea typeface="微软雅黑 Light" panose="020B0502040204020203" pitchFamily="34" charset="-122"/>
            </a:endParaRPr>
          </a:p>
          <a:p>
            <a:r>
              <a:rPr lang="en-US" altLang="zh-CN" sz="20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④承兑效力。付款人承兑汇票，不得附有条件；承兑附有条件的，视为拒绝承兑。付款人承兑汇票后，应当承担到期付款的责任。</a:t>
            </a:r>
          </a:p>
          <a:p>
            <a:endParaRPr lang="zh-CN" altLang="en-US" sz="2000" dirty="0">
              <a:latin typeface="微软雅黑 Light" panose="020B0502040204020203" pitchFamily="34" charset="-122"/>
              <a:ea typeface="微软雅黑 Light" panose="020B0502040204020203" pitchFamily="34" charset="-122"/>
            </a:endParaRPr>
          </a:p>
        </p:txBody>
      </p:sp>
      <p:sp>
        <p:nvSpPr>
          <p:cNvPr id="5" name="矩形 4"/>
          <p:cNvSpPr/>
          <p:nvPr/>
        </p:nvSpPr>
        <p:spPr>
          <a:xfrm>
            <a:off x="779352"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2.3.3  </a:t>
            </a:r>
            <a:r>
              <a:rPr lang="zh-CN" altLang="en-US" sz="3200" b="1" dirty="0">
                <a:latin typeface="微软雅黑 Light" panose="020B0502040204020203" pitchFamily="34" charset="-122"/>
                <a:ea typeface="微软雅黑 Light" panose="020B0502040204020203" pitchFamily="34" charset="-122"/>
              </a:rPr>
              <a:t>票据行为</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0285503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65" y="1263893"/>
            <a:ext cx="5832648" cy="5078313"/>
          </a:xfrm>
          <a:prstGeom prst="rect">
            <a:avLst/>
          </a:prstGeom>
          <a:solidFill>
            <a:srgbClr val="5FC0D7"/>
          </a:solidFill>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）保证。保证是指票据债务人以外的人，为担保特定债务人履行票据债务而在票据上记载有关事项并签章的行为。</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国家机关、以公益为目的的事业单位、社会团体、企业法人的分支机构和职能部门作为票据保证人的，票据保证无效，但经国务院批准为使用外国政府或者国际经济组织贷款进行转贷，国家机关提供票据保证的，以及企业法人的分支机构在法人书面授权范围内提供票据保证的除外。</a:t>
            </a:r>
          </a:p>
          <a:p>
            <a:r>
              <a:rPr lang="zh-CN" altLang="en-US" dirty="0">
                <a:latin typeface="微软雅黑 Light" panose="020B0502040204020203" pitchFamily="34" charset="-122"/>
                <a:ea typeface="微软雅黑 Light" panose="020B0502040204020203" pitchFamily="34" charset="-122"/>
              </a:rPr>
              <a:t>      保证人必须在票据或者粘单上记载下列事项：表明“保证”的字样；保证人名称和住所；被保证人的名称；保证日期；保证人签章。</a:t>
            </a:r>
            <a:endParaRPr lang="en-US" altLang="zh-CN" dirty="0">
              <a:latin typeface="微软雅黑 Light" panose="020B0502040204020203" pitchFamily="34" charset="-122"/>
              <a:ea typeface="微软雅黑 Light" panose="020B0502040204020203" pitchFamily="34" charset="-122"/>
            </a:endParaRPr>
          </a:p>
          <a:p>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保证人在票据或者粘单上未记载“被保证人名称”的，已承兑的票据，承兑人为被保证人；未承兑的票据，出票人为被保证人。保证人在票据或者粘单上未记载“保证日期”的，出票日期为保证日期。</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被保证的票据，保证人应当与被保证人对持票人承担连带责任。</a:t>
            </a:r>
          </a:p>
        </p:txBody>
      </p:sp>
      <p:sp>
        <p:nvSpPr>
          <p:cNvPr id="5" name="矩形 4"/>
          <p:cNvSpPr/>
          <p:nvPr/>
        </p:nvSpPr>
        <p:spPr>
          <a:xfrm>
            <a:off x="779352"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2.3.3  </a:t>
            </a:r>
            <a:r>
              <a:rPr lang="zh-CN" altLang="en-US" sz="3200" b="1" dirty="0">
                <a:latin typeface="微软雅黑 Light" panose="020B0502040204020203" pitchFamily="34" charset="-122"/>
                <a:ea typeface="微软雅黑 Light" panose="020B0502040204020203" pitchFamily="34" charset="-122"/>
              </a:rPr>
              <a:t>票据行为</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72645279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Pentagon 12">
            <a:extLst>
              <a:ext uri="{FF2B5EF4-FFF2-40B4-BE49-F238E27FC236}">
                <a16:creationId xmlns:a16="http://schemas.microsoft.com/office/drawing/2014/main" id="{C5198D30-C194-4C3C-9E36-E90AA38ABFA7}"/>
              </a:ext>
            </a:extLst>
          </p:cNvPr>
          <p:cNvSpPr>
            <a:spLocks noChangeArrowheads="1"/>
          </p:cNvSpPr>
          <p:nvPr/>
        </p:nvSpPr>
        <p:spPr bwMode="auto">
          <a:xfrm>
            <a:off x="13943" y="1216720"/>
            <a:ext cx="10441160"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endParaRPr lang="zh-CN" altLang="en-US" sz="3200" dirty="0">
              <a:solidFill>
                <a:srgbClr val="FFFFFF"/>
              </a:solidFill>
              <a:latin typeface="微软雅黑"/>
              <a:ea typeface="微软雅黑"/>
              <a:sym typeface="+mn-lt"/>
            </a:endParaRPr>
          </a:p>
        </p:txBody>
      </p:sp>
      <p:sp>
        <p:nvSpPr>
          <p:cNvPr id="3" name="矩形 2"/>
          <p:cNvSpPr/>
          <p:nvPr/>
        </p:nvSpPr>
        <p:spPr>
          <a:xfrm>
            <a:off x="859729" y="156137"/>
            <a:ext cx="437455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2.3.4  </a:t>
            </a:r>
            <a:r>
              <a:rPr lang="zh-CN" altLang="en-US" sz="3200" b="1" dirty="0">
                <a:latin typeface="微软雅黑 Light" panose="020B0502040204020203" pitchFamily="34" charset="-122"/>
                <a:ea typeface="微软雅黑 Light" panose="020B0502040204020203" pitchFamily="34" charset="-122"/>
              </a:rPr>
              <a:t>票据追索</a:t>
            </a:r>
          </a:p>
        </p:txBody>
      </p:sp>
      <p:sp>
        <p:nvSpPr>
          <p:cNvPr id="4" name="矩形 3"/>
          <p:cNvSpPr/>
          <p:nvPr/>
        </p:nvSpPr>
        <p:spPr>
          <a:xfrm>
            <a:off x="13943" y="1305381"/>
            <a:ext cx="12097343" cy="400110"/>
          </a:xfrm>
          <a:prstGeom prst="rect">
            <a:avLst/>
          </a:prstGeom>
        </p:spPr>
        <p:txBody>
          <a:bodyPr wrap="square">
            <a:spAutoFit/>
          </a:bodyPr>
          <a:lstStyle/>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）票据追索适用的情形。票据追索适用于两种情形，分别为到期后追索和到期前追索</a:t>
            </a:r>
            <a:r>
              <a:rPr lang="zh-CN" altLang="en-US" dirty="0"/>
              <a:t>。</a:t>
            </a:r>
          </a:p>
        </p:txBody>
      </p:sp>
      <p:sp>
        <p:nvSpPr>
          <p:cNvPr id="5" name="矩形 4"/>
          <p:cNvSpPr/>
          <p:nvPr/>
        </p:nvSpPr>
        <p:spPr>
          <a:xfrm>
            <a:off x="0" y="1888785"/>
            <a:ext cx="11737303" cy="4194931"/>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）被追索人的确定。票据的出票人、背书人、承兑人和保证人对持票人承担连带责任。持票人行使追索权，可以不按照票据债务人的先后顺序，对其中任何一人、数人或者全体行使追索权。</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）追索的内容。</a:t>
            </a:r>
          </a:p>
          <a:p>
            <a:pPr>
              <a:lnSpc>
                <a:spcPct val="150000"/>
              </a:lnSpc>
            </a:pPr>
            <a:r>
              <a:rPr lang="zh-CN" altLang="en-US" sz="2000" dirty="0">
                <a:latin typeface="微软雅黑 Light" panose="020B0502040204020203" pitchFamily="34" charset="-122"/>
                <a:ea typeface="微软雅黑 Light" panose="020B0502040204020203" pitchFamily="34" charset="-122"/>
              </a:rPr>
              <a:t>        ①持票人行使追索权。</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        ②被追索人依照前述规定清偿后，可以向其他票据债务人行使再追索权。</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）追索权的行使。</a:t>
            </a:r>
          </a:p>
          <a:p>
            <a:pPr>
              <a:lnSpc>
                <a:spcPct val="150000"/>
              </a:lnSpc>
            </a:pPr>
            <a:r>
              <a:rPr lang="zh-CN" altLang="en-US" sz="2000" dirty="0">
                <a:latin typeface="微软雅黑 Light" panose="020B0502040204020203" pitchFamily="34" charset="-122"/>
                <a:ea typeface="微软雅黑 Light" panose="020B0502040204020203" pitchFamily="34" charset="-122"/>
              </a:rPr>
              <a:t>        ①获得有关证明。</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        ②行使追索。</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）追索的效力。被追索人依照规定清偿债务后，其责任解除，与持票人享有同一权利。</a:t>
            </a:r>
          </a:p>
        </p:txBody>
      </p:sp>
    </p:spTree>
    <p:extLst>
      <p:ext uri="{BB962C8B-B14F-4D97-AF65-F5344CB8AC3E}">
        <p14:creationId xmlns:p14="http://schemas.microsoft.com/office/powerpoint/2010/main" val="20920511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additive="base">
                                        <p:cTn id="2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additive="base">
                                        <p:cTn id="3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additive="base">
                                        <p:cTn id="3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5" end="5"/>
                                            </p:txEl>
                                          </p:spTgt>
                                        </p:tgtEl>
                                        <p:attrNameLst>
                                          <p:attrName>style.visibility</p:attrName>
                                        </p:attrNameLst>
                                      </p:cBhvr>
                                      <p:to>
                                        <p:strVal val="visible"/>
                                      </p:to>
                                    </p:set>
                                    <p:anim calcmode="lin" valueType="num">
                                      <p:cBhvr additive="base">
                                        <p:cTn id="4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6" end="6"/>
                                            </p:txEl>
                                          </p:spTgt>
                                        </p:tgtEl>
                                        <p:attrNameLst>
                                          <p:attrName>style.visibility</p:attrName>
                                        </p:attrNameLst>
                                      </p:cBhvr>
                                      <p:to>
                                        <p:strVal val="visible"/>
                                      </p:to>
                                    </p:set>
                                    <p:anim calcmode="lin" valueType="num">
                                      <p:cBhvr additive="base">
                                        <p:cTn id="4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7" end="7"/>
                                            </p:txEl>
                                          </p:spTgt>
                                        </p:tgtEl>
                                        <p:attrNameLst>
                                          <p:attrName>style.visibility</p:attrName>
                                        </p:attrNameLst>
                                      </p:cBhvr>
                                      <p:to>
                                        <p:strVal val="visible"/>
                                      </p:to>
                                    </p:set>
                                    <p:anim calcmode="lin" valueType="num">
                                      <p:cBhvr additive="base">
                                        <p:cTn id="5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3000"/>
            <a:lum/>
          </a:blip>
          <a:srcRect/>
          <a:stretch>
            <a:fillRect t="-1000" b="-8000"/>
          </a:stretch>
        </a:blip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199876" y="260456"/>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697781" y="196857"/>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2.3.5  </a:t>
            </a:r>
            <a:r>
              <a:rPr lang="zh-CN" altLang="en-US" sz="3200" b="1" dirty="0">
                <a:latin typeface="微软雅黑 Light" panose="020B0502040204020203" pitchFamily="34" charset="-122"/>
                <a:ea typeface="微软雅黑 Light" panose="020B0502040204020203" pitchFamily="34" charset="-122"/>
              </a:rPr>
              <a:t>银行本票</a:t>
            </a:r>
          </a:p>
        </p:txBody>
      </p:sp>
      <p:sp>
        <p:nvSpPr>
          <p:cNvPr id="3" name="矩形 2"/>
          <p:cNvSpPr/>
          <p:nvPr/>
        </p:nvSpPr>
        <p:spPr>
          <a:xfrm>
            <a:off x="393034" y="980728"/>
            <a:ext cx="11305256" cy="4955203"/>
          </a:xfrm>
          <a:prstGeom prst="rect">
            <a:avLst/>
          </a:prstGeom>
          <a:noFill/>
        </p:spPr>
        <p:txBody>
          <a:bodyPr wrap="square">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银行本票的概念</a:t>
            </a:r>
          </a:p>
          <a:p>
            <a:pPr>
              <a:lnSpc>
                <a:spcPct val="150000"/>
              </a:lnSpc>
            </a:pPr>
            <a:r>
              <a:rPr lang="zh-CN" altLang="en-US" sz="28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银行本票是银行签发的，承诺自己在见票时无条件支付确定的金额给收款人或持票人的票据。银行本票分为不定额本票和定额本票两种。定额本票面额分别为</a:t>
            </a:r>
            <a:r>
              <a:rPr lang="en-US" altLang="zh-CN" sz="2000" dirty="0">
                <a:latin typeface="微软雅黑 Light" panose="020B0502040204020203" pitchFamily="34" charset="-122"/>
                <a:ea typeface="微软雅黑 Light" panose="020B0502040204020203" pitchFamily="34" charset="-122"/>
              </a:rPr>
              <a:t>1 000</a:t>
            </a:r>
            <a:r>
              <a:rPr lang="zh-CN" altLang="en-US" sz="2000" dirty="0">
                <a:latin typeface="微软雅黑 Light" panose="020B0502040204020203" pitchFamily="34" charset="-122"/>
                <a:ea typeface="微软雅黑 Light" panose="020B0502040204020203" pitchFamily="34" charset="-122"/>
              </a:rPr>
              <a:t>元、</a:t>
            </a:r>
            <a:r>
              <a:rPr lang="en-US" altLang="zh-CN" sz="2000" dirty="0">
                <a:latin typeface="微软雅黑 Light" panose="020B0502040204020203" pitchFamily="34" charset="-122"/>
                <a:ea typeface="微软雅黑 Light" panose="020B0502040204020203" pitchFamily="34" charset="-122"/>
              </a:rPr>
              <a:t>5 000</a:t>
            </a:r>
            <a:r>
              <a:rPr lang="zh-CN" altLang="en-US" sz="2000" dirty="0">
                <a:latin typeface="微软雅黑 Light" panose="020B0502040204020203" pitchFamily="34" charset="-122"/>
                <a:ea typeface="微软雅黑 Light" panose="020B0502040204020203" pitchFamily="34" charset="-122"/>
              </a:rPr>
              <a:t>元、</a:t>
            </a:r>
            <a:r>
              <a:rPr lang="en-US" altLang="zh-CN" sz="2000" dirty="0">
                <a:latin typeface="微软雅黑 Light" panose="020B0502040204020203" pitchFamily="34" charset="-122"/>
                <a:ea typeface="微软雅黑 Light" panose="020B0502040204020203" pitchFamily="34" charset="-122"/>
              </a:rPr>
              <a:t>10 000</a:t>
            </a:r>
            <a:r>
              <a:rPr lang="zh-CN" altLang="en-US" sz="2000" dirty="0">
                <a:latin typeface="微软雅黑 Light" panose="020B0502040204020203" pitchFamily="34" charset="-122"/>
                <a:ea typeface="微软雅黑 Light" panose="020B0502040204020203" pitchFamily="34" charset="-122"/>
              </a:rPr>
              <a:t>元和</a:t>
            </a:r>
            <a:r>
              <a:rPr lang="en-US" altLang="zh-CN" sz="2000" dirty="0">
                <a:latin typeface="微软雅黑 Light" panose="020B0502040204020203" pitchFamily="34" charset="-122"/>
                <a:ea typeface="微软雅黑 Light" panose="020B0502040204020203" pitchFamily="34" charset="-122"/>
              </a:rPr>
              <a:t>50 000</a:t>
            </a:r>
            <a:r>
              <a:rPr lang="zh-CN" altLang="en-US" sz="2000" dirty="0">
                <a:latin typeface="微软雅黑 Light" panose="020B0502040204020203" pitchFamily="34" charset="-122"/>
                <a:ea typeface="微软雅黑 Light" panose="020B0502040204020203" pitchFamily="34" charset="-122"/>
              </a:rPr>
              <a:t>元四种。</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银行本票的适用范围</a:t>
            </a:r>
          </a:p>
          <a:p>
            <a:pPr>
              <a:lnSpc>
                <a:spcPct val="150000"/>
              </a:lnSpc>
            </a:pPr>
            <a:r>
              <a:rPr lang="zh-CN" altLang="en-US" sz="28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单位和个人在同一票据交换区域需要支付的各种款项，均可以使用银行本票。银行本票可以用于转账，注明“现金”字样的银行本票可以用于支取现金，但不可以背书转让。</a:t>
            </a:r>
          </a:p>
          <a:p>
            <a:endParaRPr lang="zh-CN" altLang="en-US" sz="2800" dirty="0"/>
          </a:p>
        </p:txBody>
      </p:sp>
      <p:sp>
        <p:nvSpPr>
          <p:cNvPr id="4" name="矩形 3"/>
          <p:cNvSpPr/>
          <p:nvPr/>
        </p:nvSpPr>
        <p:spPr>
          <a:xfrm>
            <a:off x="7034485" y="5373216"/>
            <a:ext cx="5721679" cy="369332"/>
          </a:xfrm>
          <a:prstGeom prst="rect">
            <a:avLst/>
          </a:prstGeom>
        </p:spPr>
        <p:txBody>
          <a:bodyPr wrap="square">
            <a:spAutoFit/>
          </a:bodyPr>
          <a:lstStyle/>
          <a:p>
            <a:r>
              <a:rPr lang="zh-CN" altLang="en-US" dirty="0"/>
              <a:t>       </a:t>
            </a:r>
          </a:p>
        </p:txBody>
      </p:sp>
    </p:spTree>
    <p:extLst>
      <p:ext uri="{BB962C8B-B14F-4D97-AF65-F5344CB8AC3E}">
        <p14:creationId xmlns:p14="http://schemas.microsoft.com/office/powerpoint/2010/main" val="416527462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5013" y="1683833"/>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5018261" y="1109552"/>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银行本票的记载事项</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15013" y="3525272"/>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4.</a:t>
            </a:r>
            <a:r>
              <a:rPr lang="zh-CN" altLang="en-US" sz="2400" dirty="0">
                <a:solidFill>
                  <a:srgbClr val="FFFFFF"/>
                </a:solidFill>
                <a:latin typeface="微软雅黑 Light" panose="020B0502040204020203" pitchFamily="34" charset="-122"/>
                <a:ea typeface="微软雅黑 Light" panose="020B0502040204020203" pitchFamily="34" charset="-122"/>
              </a:rPr>
              <a:t>银行本票的提示付款期限</a:t>
            </a: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5018261" y="3524338"/>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4" name="矩形 3"/>
          <p:cNvSpPr/>
          <p:nvPr/>
        </p:nvSpPr>
        <p:spPr>
          <a:xfrm>
            <a:off x="7750716" y="908720"/>
            <a:ext cx="4419044" cy="5632311"/>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）银行本票的绝对记载事项有。</a:t>
            </a:r>
          </a:p>
          <a:p>
            <a:pPr>
              <a:lnSpc>
                <a:spcPct val="150000"/>
              </a:lnSpc>
            </a:pPr>
            <a:r>
              <a:rPr lang="zh-CN" altLang="en-US" sz="2000" dirty="0">
                <a:latin typeface="微软雅黑 Light" panose="020B0502040204020203" pitchFamily="34" charset="-122"/>
                <a:ea typeface="微软雅黑 Light" panose="020B0502040204020203" pitchFamily="34" charset="-122"/>
              </a:rPr>
              <a:t>①表明“银行本票”的字样；</a:t>
            </a:r>
          </a:p>
          <a:p>
            <a:pPr>
              <a:lnSpc>
                <a:spcPct val="150000"/>
              </a:lnSpc>
            </a:pPr>
            <a:r>
              <a:rPr lang="zh-CN" altLang="en-US" sz="2000" dirty="0">
                <a:latin typeface="微软雅黑 Light" panose="020B0502040204020203" pitchFamily="34" charset="-122"/>
                <a:ea typeface="微软雅黑 Light" panose="020B0502040204020203" pitchFamily="34" charset="-122"/>
              </a:rPr>
              <a:t>②无条件支付的承诺；</a:t>
            </a:r>
          </a:p>
          <a:p>
            <a:pPr>
              <a:lnSpc>
                <a:spcPct val="150000"/>
              </a:lnSpc>
            </a:pPr>
            <a:r>
              <a:rPr lang="zh-CN" altLang="en-US" sz="2000" dirty="0">
                <a:latin typeface="微软雅黑 Light" panose="020B0502040204020203" pitchFamily="34" charset="-122"/>
                <a:ea typeface="微软雅黑 Light" panose="020B0502040204020203" pitchFamily="34" charset="-122"/>
              </a:rPr>
              <a:t>③确定的金额；</a:t>
            </a:r>
          </a:p>
          <a:p>
            <a:pPr>
              <a:lnSpc>
                <a:spcPct val="150000"/>
              </a:lnSpc>
            </a:pPr>
            <a:r>
              <a:rPr lang="zh-CN" altLang="en-US" sz="2000" dirty="0">
                <a:latin typeface="微软雅黑 Light" panose="020B0502040204020203" pitchFamily="34" charset="-122"/>
                <a:ea typeface="微软雅黑 Light" panose="020B0502040204020203" pitchFamily="34" charset="-122"/>
              </a:rPr>
              <a:t>④收款人的名称；</a:t>
            </a:r>
          </a:p>
          <a:p>
            <a:pPr>
              <a:lnSpc>
                <a:spcPct val="150000"/>
              </a:lnSpc>
            </a:pPr>
            <a:r>
              <a:rPr lang="zh-CN" altLang="en-US" sz="2000" dirty="0">
                <a:latin typeface="微软雅黑 Light" panose="020B0502040204020203" pitchFamily="34" charset="-122"/>
                <a:ea typeface="微软雅黑 Light" panose="020B0502040204020203" pitchFamily="34" charset="-122"/>
              </a:rPr>
              <a:t>⑤出票日期；</a:t>
            </a:r>
          </a:p>
          <a:p>
            <a:pPr>
              <a:lnSpc>
                <a:spcPct val="150000"/>
              </a:lnSpc>
            </a:pPr>
            <a:r>
              <a:rPr lang="zh-CN" altLang="en-US" sz="2000" dirty="0">
                <a:latin typeface="微软雅黑 Light" panose="020B0502040204020203" pitchFamily="34" charset="-122"/>
                <a:ea typeface="微软雅黑 Light" panose="020B0502040204020203" pitchFamily="34" charset="-122"/>
              </a:rPr>
              <a:t>⑥出票人签章。</a:t>
            </a:r>
          </a:p>
          <a:p>
            <a:pPr>
              <a:lnSpc>
                <a:spcPct val="150000"/>
              </a:lnSpc>
            </a:pPr>
            <a:r>
              <a:rPr lang="zh-CN" altLang="en-US" sz="2000" dirty="0">
                <a:latin typeface="微软雅黑 Light" panose="020B0502040204020203" pitchFamily="34" charset="-122"/>
                <a:ea typeface="微软雅黑 Light" panose="020B0502040204020203" pitchFamily="34" charset="-122"/>
              </a:rPr>
              <a:t>欠缺上列内容之一的，银行本票无效。</a:t>
            </a:r>
          </a:p>
          <a:p>
            <a:pPr>
              <a:lnSpc>
                <a:spcPct val="150000"/>
              </a:lnSpc>
            </a:pPr>
            <a:r>
              <a:rPr lang="zh-CN" altLang="en-US" sz="2000" dirty="0">
                <a:latin typeface="微软雅黑 Light" panose="020B0502040204020203" pitchFamily="34" charset="-122"/>
                <a:ea typeface="微软雅黑 Light" panose="020B0502040204020203" pitchFamily="34" charset="-122"/>
              </a:rPr>
              <a:t>申请人或收款人为单位的，不得申请签发现金银行本票。</a:t>
            </a: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）银行本票的相对记载事项有。</a:t>
            </a:r>
          </a:p>
          <a:p>
            <a:pPr>
              <a:lnSpc>
                <a:spcPct val="150000"/>
              </a:lnSpc>
            </a:pPr>
            <a:r>
              <a:rPr lang="zh-CN" altLang="en-US" sz="2000" dirty="0">
                <a:latin typeface="微软雅黑 Light" panose="020B0502040204020203" pitchFamily="34" charset="-122"/>
                <a:ea typeface="微软雅黑 Light" panose="020B0502040204020203" pitchFamily="34" charset="-122"/>
              </a:rPr>
              <a:t>①付款地②出票地</a:t>
            </a:r>
          </a:p>
        </p:txBody>
      </p:sp>
      <p:sp>
        <p:nvSpPr>
          <p:cNvPr id="5" name="矩形 4"/>
          <p:cNvSpPr/>
          <p:nvPr/>
        </p:nvSpPr>
        <p:spPr>
          <a:xfrm>
            <a:off x="211345" y="1683833"/>
            <a:ext cx="2575870" cy="4708981"/>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银行本票的提示付款期限自出票日起最长不得超过</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个月。持票人超过付款期限的提示付款的，代理付款人不予受理。</a:t>
            </a:r>
          </a:p>
          <a:p>
            <a:pPr>
              <a:lnSpc>
                <a:spcPct val="150000"/>
              </a:lnSpc>
            </a:pPr>
            <a:r>
              <a:rPr lang="zh-CN" altLang="en-US" sz="2000" dirty="0">
                <a:latin typeface="微软雅黑 Light" panose="020B0502040204020203" pitchFamily="34" charset="-122"/>
                <a:ea typeface="微软雅黑 Light" panose="020B0502040204020203" pitchFamily="34" charset="-122"/>
              </a:rPr>
              <a:t>      本票的持票人未按照规定期限提示见票的，丧失对出票人以外的前手的追索权。</a:t>
            </a:r>
          </a:p>
        </p:txBody>
      </p:sp>
      <p:sp>
        <p:nvSpPr>
          <p:cNvPr id="11" name="矩形 10"/>
          <p:cNvSpPr/>
          <p:nvPr/>
        </p:nvSpPr>
        <p:spPr>
          <a:xfrm>
            <a:off x="779352" y="196857"/>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2.3.5  </a:t>
            </a:r>
            <a:r>
              <a:rPr lang="zh-CN" altLang="en-US" sz="3200" b="1" dirty="0">
                <a:latin typeface="微软雅黑 Light" panose="020B0502040204020203" pitchFamily="34" charset="-122"/>
                <a:ea typeface="微软雅黑 Light" panose="020B0502040204020203" pitchFamily="34" charset="-122"/>
              </a:rPr>
              <a:t>银行本票</a:t>
            </a:r>
          </a:p>
        </p:txBody>
      </p:sp>
    </p:spTree>
    <p:extLst>
      <p:ext uri="{BB962C8B-B14F-4D97-AF65-F5344CB8AC3E}">
        <p14:creationId xmlns:p14="http://schemas.microsoft.com/office/powerpoint/2010/main" val="387800354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P spid="5" grpId="0"/>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1345853" y="1610115"/>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674369" y="103180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银行汇票的概念和适用范围</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1339445" y="3465500"/>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3674369" y="3465500"/>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6234737" y="1056476"/>
            <a:ext cx="5951791" cy="5632311"/>
          </a:xfrm>
          <a:prstGeom prst="rect">
            <a:avLst/>
          </a:prstGeom>
        </p:spPr>
        <p:txBody>
          <a:bodyPr wrap="square">
            <a:spAutoFit/>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银行汇票是由出票银行签发的，在见票时按照实际结算金额无条件支付给收款人或者持票人的票据。单位和个人在异地、同城或统一票据交换区域的各种款项结算，均可使用银行汇票。</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银行汇票一式四联，第一联为卡片，在承兑行支付票款时用作付出传票；第二联为银行汇票，与第三联解讫通知一并由汇款人自带，在兑付行兑付汇票后此联做联行往来账付出传票；第三联解讫通知，在兑付行兑付后随报单寄给签发行，由签发行做余款收入传票；第四联是多余款通知，并在签发行结清后交汇款人。</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66856633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29977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支付结算的工具</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09987" y="1777626"/>
            <a:ext cx="6009004" cy="273149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509987" y="2276872"/>
            <a:ext cx="5908490" cy="1291700"/>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传统的人民币非现金支付工具主要包括“三票一卡”和结算方式。“三票一卡”是指汇票、本票、支票和银行卡；结算方式是指汇兑、托收承付和委托收款。</a:t>
            </a:r>
          </a:p>
        </p:txBody>
      </p:sp>
    </p:spTree>
    <p:extLst>
      <p:ext uri="{BB962C8B-B14F-4D97-AF65-F5344CB8AC3E}">
        <p14:creationId xmlns:p14="http://schemas.microsoft.com/office/powerpoint/2010/main" val="360169058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318941"/>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63152" y="750854"/>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银行汇票的记载事项及使用规定</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79971" y="334782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34782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052736"/>
            <a:ext cx="6768008" cy="5124480"/>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）银行汇票的绝对记载事项。</a:t>
            </a:r>
          </a:p>
          <a:p>
            <a:pPr>
              <a:lnSpc>
                <a:spcPct val="150000"/>
              </a:lnSpc>
            </a:pPr>
            <a:r>
              <a:rPr lang="zh-CN" altLang="en-US" dirty="0">
                <a:latin typeface="微软雅黑 Light" panose="020B0502040204020203" pitchFamily="34" charset="-122"/>
                <a:ea typeface="微软雅黑 Light" panose="020B0502040204020203" pitchFamily="34" charset="-122"/>
              </a:rPr>
              <a:t>        ①表明“银行汇票”的字样；②无条件支付的承诺；③确定的金额；④付款人名称；⑤收款人名称； ⑥出票日期； ⑦出票人签章。</a:t>
            </a:r>
          </a:p>
          <a:p>
            <a:pPr>
              <a:lnSpc>
                <a:spcPct val="150000"/>
              </a:lnSpc>
            </a:pPr>
            <a:r>
              <a:rPr lang="zh-CN" altLang="en-US" dirty="0">
                <a:latin typeface="微软雅黑 Light" panose="020B0502040204020203" pitchFamily="34" charset="-122"/>
                <a:ea typeface="微软雅黑 Light" panose="020B0502040204020203" pitchFamily="34" charset="-122"/>
              </a:rPr>
              <a:t>        汇票上未记载上述事项之一的，汇票无效。</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）银行汇票的相对记载事项。</a:t>
            </a:r>
          </a:p>
          <a:p>
            <a:pPr>
              <a:lnSpc>
                <a:spcPct val="150000"/>
              </a:lnSpc>
            </a:pPr>
            <a:r>
              <a:rPr lang="zh-CN" altLang="en-US" dirty="0">
                <a:latin typeface="微软雅黑 Light" panose="020B0502040204020203" pitchFamily="34" charset="-122"/>
                <a:ea typeface="微软雅黑 Light" panose="020B0502040204020203" pitchFamily="34" charset="-122"/>
              </a:rPr>
              <a:t>        ①付款日期，未记载付款日期，视为见票即付；</a:t>
            </a:r>
          </a:p>
          <a:p>
            <a:pPr>
              <a:lnSpc>
                <a:spcPct val="150000"/>
              </a:lnSpc>
            </a:pPr>
            <a:r>
              <a:rPr lang="zh-CN" altLang="en-US" dirty="0">
                <a:latin typeface="微软雅黑 Light" panose="020B0502040204020203" pitchFamily="34" charset="-122"/>
                <a:ea typeface="微软雅黑 Light" panose="020B0502040204020203" pitchFamily="34" charset="-122"/>
              </a:rPr>
              <a:t>        ②付款地，未记载付款地，以付款人的营业场所、住所地或者经常居住地为付款地；</a:t>
            </a:r>
          </a:p>
          <a:p>
            <a:pPr>
              <a:lnSpc>
                <a:spcPct val="150000"/>
              </a:lnSpc>
            </a:pPr>
            <a:r>
              <a:rPr lang="zh-CN" altLang="en-US" dirty="0">
                <a:latin typeface="微软雅黑 Light" panose="020B0502040204020203" pitchFamily="34" charset="-122"/>
                <a:ea typeface="微软雅黑 Light" panose="020B0502040204020203" pitchFamily="34" charset="-122"/>
              </a:rPr>
              <a:t>       ③出票地，未记载出票地的，以付款人的营业场所、住所地或者经常居住地为出票地。</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3852393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318941"/>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63152" y="750854"/>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）银行汇票使用的基本规定。</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79971" y="3347824"/>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347824"/>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052736"/>
            <a:ext cx="6768008" cy="4662815"/>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①银行汇票可以用于转账，标明现金字样的“银行汇票”也可以提取现金。签发现金银行汇票，申请人和收款人必须均为个人，申请人或收款人为单位的不得签发现金银行汇票。</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②银行汇票的付款人为银行汇票的出票行，银行汇票的付款地为代理付款人或出票人所在地。</a:t>
            </a:r>
          </a:p>
          <a:p>
            <a:pPr>
              <a:lnSpc>
                <a:spcPct val="150000"/>
              </a:lnSpc>
            </a:pPr>
            <a:r>
              <a:rPr lang="zh-CN" altLang="en-US" dirty="0">
                <a:latin typeface="微软雅黑 Light" panose="020B0502040204020203" pitchFamily="34" charset="-122"/>
                <a:ea typeface="微软雅黑 Light" panose="020B0502040204020203" pitchFamily="34" charset="-122"/>
              </a:rPr>
              <a:t>      ③银行汇票的出票人在票据上的签章，应为经中国人民银行批准使用的该银行汇票专用章加其法定代表人或其授权经办人的签章或者盖章。</a:t>
            </a:r>
          </a:p>
          <a:p>
            <a:pPr>
              <a:lnSpc>
                <a:spcPct val="150000"/>
              </a:lnSpc>
            </a:pPr>
            <a:r>
              <a:rPr lang="zh-CN" altLang="en-US" dirty="0">
                <a:latin typeface="微软雅黑 Light" panose="020B0502040204020203" pitchFamily="34" charset="-122"/>
                <a:ea typeface="微软雅黑 Light" panose="020B0502040204020203" pitchFamily="34" charset="-122"/>
              </a:rPr>
              <a:t>     ④银行汇票的提示付款期限自出票日起一个月内。持票人超过付款期限提示付款的，代理付款人（银行）不予受理。</a:t>
            </a: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2712263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741582"/>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55160" y="1168005"/>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）银行汇票使用的基本规定。</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0543" y="3520709"/>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52070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177729"/>
            <a:ext cx="6768008" cy="3831818"/>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⑤银行汇票背书可以转让，但填明“现金”字样的银行汇票不得背书转让。银行汇票的背书转让以不超过出票金额的实际结算金额为准。未填写实际结算金额超过出票金额的银行汇票不得背书转让。</a:t>
            </a:r>
          </a:p>
          <a:p>
            <a:pPr>
              <a:lnSpc>
                <a:spcPct val="150000"/>
              </a:lnSpc>
            </a:pPr>
            <a:r>
              <a:rPr lang="zh-CN" altLang="en-US" dirty="0">
                <a:latin typeface="微软雅黑 Light" panose="020B0502040204020203" pitchFamily="34" charset="-122"/>
                <a:ea typeface="微软雅黑 Light" panose="020B0502040204020203" pitchFamily="34" charset="-122"/>
              </a:rPr>
              <a:t>      ⑥填明“现金”字样和代理付款人的银行汇票丧失，可以由失票人通知付款人或者代理付款人挂失止付。未填明“现金”字样和代理付款人的银行汇票丧失，不得挂失止付。</a:t>
            </a:r>
          </a:p>
          <a:p>
            <a:pPr>
              <a:lnSpc>
                <a:spcPct val="150000"/>
              </a:lnSpc>
            </a:pPr>
            <a:r>
              <a:rPr lang="zh-CN" altLang="en-US" dirty="0">
                <a:latin typeface="微软雅黑 Light" panose="020B0502040204020203" pitchFamily="34" charset="-122"/>
                <a:ea typeface="微软雅黑 Light" panose="020B0502040204020203" pitchFamily="34" charset="-122"/>
              </a:rPr>
              <a:t>     ⑦银行汇票丧失，失票人可以凭人民法院出具的其享有票据权利的证明，向出票行请求付款或者退款。</a:t>
            </a:r>
          </a:p>
        </p:txBody>
      </p:sp>
    </p:spTree>
    <p:extLst>
      <p:ext uri="{BB962C8B-B14F-4D97-AF65-F5344CB8AC3E}">
        <p14:creationId xmlns:p14="http://schemas.microsoft.com/office/powerpoint/2010/main" val="18881676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741582"/>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55160" y="1168005"/>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）银行汇票使用的基本规定。</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0543" y="3520709"/>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52070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177729"/>
            <a:ext cx="6768008" cy="3831818"/>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⑤银行汇票背书可以转让，但填明“现金”字样的银行汇票不得背书转让。银行汇票的背书转让以不超过出票金额的实际结算金额为准。未填写实际结算金额超过出票金额的银行汇票不得背书转让。</a:t>
            </a:r>
          </a:p>
          <a:p>
            <a:pPr>
              <a:lnSpc>
                <a:spcPct val="150000"/>
              </a:lnSpc>
            </a:pPr>
            <a:r>
              <a:rPr lang="zh-CN" altLang="en-US" dirty="0">
                <a:latin typeface="微软雅黑 Light" panose="020B0502040204020203" pitchFamily="34" charset="-122"/>
                <a:ea typeface="微软雅黑 Light" panose="020B0502040204020203" pitchFamily="34" charset="-122"/>
              </a:rPr>
              <a:t>      ⑥填明“现金”字样和代理付款人的银行汇票丧失，可以由失票人通知付款人或者代理付款人挂失止付。未填明“现金”字样和代理付款人的银行汇票丧失，不得挂失止付。</a:t>
            </a:r>
          </a:p>
          <a:p>
            <a:pPr>
              <a:lnSpc>
                <a:spcPct val="150000"/>
              </a:lnSpc>
            </a:pPr>
            <a:r>
              <a:rPr lang="zh-CN" altLang="en-US" dirty="0">
                <a:latin typeface="微软雅黑 Light" panose="020B0502040204020203" pitchFamily="34" charset="-122"/>
                <a:ea typeface="微软雅黑 Light" panose="020B0502040204020203" pitchFamily="34" charset="-122"/>
              </a:rPr>
              <a:t>     ⑦银行汇票丧失，失票人可以凭人民法院出具的其享有票据权利的证明，向出票行请求付款或者退款。</a:t>
            </a:r>
          </a:p>
        </p:txBody>
      </p:sp>
    </p:spTree>
    <p:extLst>
      <p:ext uri="{BB962C8B-B14F-4D97-AF65-F5344CB8AC3E}">
        <p14:creationId xmlns:p14="http://schemas.microsoft.com/office/powerpoint/2010/main" val="41412281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741582"/>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76684" y="1144773"/>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申办和兑付银行汇票的基本程序和规定</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0543" y="3520709"/>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52070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56604" y="1397050"/>
            <a:ext cx="6768008" cy="4247317"/>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收款人受理银行汇票依法审查无误后，应在出票金额以内，根据实际需要的款项办理结算，并将实际结算金额和多余金额填入银行汇票和解讫通知的有关栏内。未填明实际结算金额和多余金额或实际结算金额超过出票金额的，银行不予受理。银行汇票的实际结算金额不得更改，更改实际结算金额的银行汇票无效。</a:t>
            </a:r>
          </a:p>
          <a:p>
            <a:pPr>
              <a:lnSpc>
                <a:spcPct val="150000"/>
              </a:lnSpc>
            </a:pPr>
            <a:r>
              <a:rPr lang="zh-CN" altLang="en-US" dirty="0">
                <a:latin typeface="微软雅黑 Light" panose="020B0502040204020203" pitchFamily="34" charset="-122"/>
                <a:ea typeface="微软雅黑 Light" panose="020B0502040204020203" pitchFamily="34" charset="-122"/>
              </a:rPr>
              <a:t>       持票人向银行提示付款时，必须同时提交银行汇票和解讫通知，缺少任何一联，银行不予受理。</a:t>
            </a:r>
          </a:p>
          <a:p>
            <a:pPr>
              <a:lnSpc>
                <a:spcPct val="150000"/>
              </a:lnSpc>
            </a:pPr>
            <a:r>
              <a:rPr lang="zh-CN" altLang="en-US" dirty="0">
                <a:latin typeface="微软雅黑 Light" panose="020B0502040204020203" pitchFamily="34" charset="-122"/>
                <a:ea typeface="微软雅黑 Light" panose="020B0502040204020203" pitchFamily="34" charset="-122"/>
              </a:rPr>
              <a:t>       持票人超过提示付款期限向代理付款银行提示付款不获付款的，必须在票据权利时效内向出票银行做出说明，并提供本人身份证件或单位证明，持银行汇票和解讫通知向出票银行请求付款。</a:t>
            </a:r>
          </a:p>
        </p:txBody>
      </p:sp>
    </p:spTree>
    <p:extLst>
      <p:ext uri="{BB962C8B-B14F-4D97-AF65-F5344CB8AC3E}">
        <p14:creationId xmlns:p14="http://schemas.microsoft.com/office/powerpoint/2010/main" val="23049404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741582"/>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76684" y="1144773"/>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4.</a:t>
            </a:r>
            <a:r>
              <a:rPr lang="zh-CN" altLang="en-US" sz="2400" dirty="0">
                <a:solidFill>
                  <a:srgbClr val="FFFFFF"/>
                </a:solidFill>
                <a:latin typeface="微软雅黑 Light" panose="020B0502040204020203" pitchFamily="34" charset="-122"/>
                <a:ea typeface="微软雅黑 Light" panose="020B0502040204020203" pitchFamily="34" charset="-122"/>
              </a:rPr>
              <a:t>银行汇票背书</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0543" y="3520709"/>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52070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836113"/>
            <a:ext cx="6768008" cy="3369192"/>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被背书人受理银行汇票时，除按照收款人接受银行汇票进行相应的审查外，还应审查下列事项：①银行汇票是否记载实际结算金额，有无更改，其金额是否超过出票金额；②背书是否连续，背书人签章是否符合规定，背书使用粘单的是否按规定签章；③背书人为个人的身份证件。</a:t>
            </a:r>
          </a:p>
          <a:p>
            <a:pPr>
              <a:lnSpc>
                <a:spcPct val="150000"/>
              </a:lnSpc>
            </a:pPr>
            <a:r>
              <a:rPr lang="zh-CN" altLang="en-US" dirty="0">
                <a:latin typeface="微软雅黑 Light" panose="020B0502040204020203" pitchFamily="34" charset="-122"/>
                <a:ea typeface="微软雅黑 Light" panose="020B0502040204020203" pitchFamily="34" charset="-122"/>
              </a:rPr>
              <a:t>       银行汇票的背书转让以不超过出票金额的实际结算金额为准。未填写实际结算金额或实际结算金额超过出票金额的银行汇票不得背书转让。</a:t>
            </a:r>
          </a:p>
        </p:txBody>
      </p:sp>
    </p:spTree>
    <p:extLst>
      <p:ext uri="{BB962C8B-B14F-4D97-AF65-F5344CB8AC3E}">
        <p14:creationId xmlns:p14="http://schemas.microsoft.com/office/powerpoint/2010/main" val="196721039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741582"/>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76684" y="1144773"/>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5.</a:t>
            </a:r>
            <a:r>
              <a:rPr lang="zh-CN" altLang="en-US" sz="2400" dirty="0">
                <a:solidFill>
                  <a:srgbClr val="FFFFFF"/>
                </a:solidFill>
                <a:latin typeface="微软雅黑 Light" panose="020B0502040204020203" pitchFamily="34" charset="-122"/>
                <a:ea typeface="微软雅黑 Light" panose="020B0502040204020203" pitchFamily="34" charset="-122"/>
              </a:rPr>
              <a:t>银行汇票提示付款</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0543" y="3520709"/>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52070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836113"/>
            <a:ext cx="6768008" cy="2538195"/>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银行汇票的提示付款期限自出票日起</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个月。持票人超过付款期限提示付款的，代理付款人不予受理。持票人向银行提示付款时，须同时提交银行汇票和解讫通知，缺少任何一联，银行不予受理。持票人超过期限向代理付款银行提示付款却不获付款的，须在票据权利时效内向出票银行作出说明，并提供本人身份证件或单位证明，持银行汇票和解讫通知向出票银行请求付款。</a:t>
            </a:r>
          </a:p>
        </p:txBody>
      </p:sp>
    </p:spTree>
    <p:extLst>
      <p:ext uri="{BB962C8B-B14F-4D97-AF65-F5344CB8AC3E}">
        <p14:creationId xmlns:p14="http://schemas.microsoft.com/office/powerpoint/2010/main" val="24954785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81688" y="1741582"/>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2476684" y="1144773"/>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6.</a:t>
            </a:r>
            <a:r>
              <a:rPr lang="zh-CN" altLang="en-US" sz="2400" dirty="0">
                <a:solidFill>
                  <a:srgbClr val="FFFFFF"/>
                </a:solidFill>
                <a:latin typeface="微软雅黑 Light" panose="020B0502040204020203" pitchFamily="34" charset="-122"/>
                <a:ea typeface="微软雅黑 Light" panose="020B0502040204020203" pitchFamily="34" charset="-122"/>
              </a:rPr>
              <a:t>银行汇票退款和丧失</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80543" y="3520709"/>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2470261" y="3520709"/>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endParaRPr lang="zh-CN" altLang="en-US" sz="2000" dirty="0">
              <a:solidFill>
                <a:srgbClr val="FFFFFF"/>
              </a:solidFill>
              <a:latin typeface="微软雅黑"/>
              <a:ea typeface="微软雅黑"/>
            </a:endParaRPr>
          </a:p>
        </p:txBody>
      </p:sp>
      <p:sp>
        <p:nvSpPr>
          <p:cNvPr id="3" name="矩形 2"/>
          <p:cNvSpPr/>
          <p:nvPr/>
        </p:nvSpPr>
        <p:spPr>
          <a:xfrm>
            <a:off x="794228" y="166079"/>
            <a:ext cx="4187365"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2.3.6  </a:t>
            </a:r>
            <a:r>
              <a:rPr lang="zh-CN" altLang="en-US" sz="3200" b="1" dirty="0">
                <a:latin typeface="微软雅黑 Light" panose="020B0502040204020203" pitchFamily="34" charset="-122"/>
                <a:ea typeface="微软雅黑 Light" panose="020B0502040204020203" pitchFamily="34" charset="-122"/>
              </a:rPr>
              <a:t>银行汇票</a:t>
            </a:r>
          </a:p>
        </p:txBody>
      </p:sp>
      <p:sp>
        <p:nvSpPr>
          <p:cNvPr id="4" name="矩形 3"/>
          <p:cNvSpPr/>
          <p:nvPr/>
        </p:nvSpPr>
        <p:spPr>
          <a:xfrm>
            <a:off x="5037052" y="1836113"/>
            <a:ext cx="6768008" cy="3369192"/>
          </a:xfrm>
          <a:prstGeom prst="rect">
            <a:avLst/>
          </a:prstGeom>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申请人因银行汇票超过付款提示期限或其他原因要求退款时，应将银行汇票和解讫通知同时提交到出票银行。申请人为单位的，应出具该单位的证明；申请人为个人的，应出具本人的身份证件。对于代理付款银行查询的要求退款的银行汇票，应在汇票提示付款期满后方能办理退款。出票银行对于转账银行汇票的退款，只能转入原申请人账户；对于符合规定填明“现金”字样银行汇票的退款，才能退付现金。申请人缺少解讫通知要求退款的，出票银行应于银行汇票提示付款期满</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个月后办理。</a:t>
            </a:r>
          </a:p>
        </p:txBody>
      </p:sp>
    </p:spTree>
    <p:extLst>
      <p:ext uri="{BB962C8B-B14F-4D97-AF65-F5344CB8AC3E}">
        <p14:creationId xmlns:p14="http://schemas.microsoft.com/office/powerpoint/2010/main" val="339997896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 calcmode="lin" valueType="num">
                                      <p:cBhvr additive="base">
                                        <p:cTn id="7"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nodePh="1">
                                  <p:stCondLst>
                                    <p:cond delay="0"/>
                                  </p:stCondLst>
                                  <p:endCondLst>
                                    <p:cond evt="begin" delay="0">
                                      <p:tn val="11"/>
                                    </p:cond>
                                  </p:endCondLst>
                                  <p:childTnLst>
                                    <p:set>
                                      <p:cBhvr>
                                        <p:cTn id="12" dur="1" fill="hold">
                                          <p:stCondLst>
                                            <p:cond delay="0"/>
                                          </p:stCondLst>
                                        </p:cTn>
                                        <p:tgtEl>
                                          <p:spTgt spid="23">
                                            <p:txEl>
                                              <p:pRg st="0" end="0"/>
                                            </p:txEl>
                                          </p:spTgt>
                                        </p:tgtEl>
                                        <p:attrNameLst>
                                          <p:attrName>style.visibility</p:attrName>
                                        </p:attrNameLst>
                                      </p:cBhvr>
                                      <p:to>
                                        <p:strVal val="visible"/>
                                      </p:to>
                                    </p:set>
                                    <p:anim calcmode="lin" valueType="num">
                                      <p:cBhvr additive="base">
                                        <p:cTn id="13"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 calcmode="lin" valueType="num">
                                      <p:cBhvr additive="base">
                                        <p:cTn id="25" dur="500" fill="hold"/>
                                        <p:tgtEl>
                                          <p:spTgt spid="24"/>
                                        </p:tgtEl>
                                        <p:attrNameLst>
                                          <p:attrName>ppt_x</p:attrName>
                                        </p:attrNameLst>
                                      </p:cBhvr>
                                      <p:tavLst>
                                        <p:tav tm="0">
                                          <p:val>
                                            <p:strVal val="#ppt_x"/>
                                          </p:val>
                                        </p:tav>
                                        <p:tav tm="100000">
                                          <p:val>
                                            <p:strVal val="#ppt_x"/>
                                          </p:val>
                                        </p:tav>
                                      </p:tavLst>
                                    </p:anim>
                                    <p:anim calcmode="lin" valueType="num">
                                      <p:cBhvr additive="base">
                                        <p:cTn id="2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65" y="1301859"/>
            <a:ext cx="5976664" cy="4801314"/>
          </a:xfrm>
          <a:prstGeom prst="rect">
            <a:avLst/>
          </a:prstGeom>
          <a:solidFill>
            <a:srgbClr val="5FC0D7"/>
          </a:solidFill>
        </p:spPr>
        <p:txBody>
          <a:bodyPr wrap="square">
            <a:spAutoFit/>
          </a:bodyPr>
          <a:lstStyle/>
          <a:p>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商业汇票的概念和种类</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）商业汇票。商业汇票，是指出票人签发，委托付款人在见票时或者在指定日期无条件支付确定金额给收款人或者持票人的票据。</a:t>
            </a:r>
          </a:p>
          <a:p>
            <a:r>
              <a:rPr lang="zh-CN" altLang="en-US" dirty="0">
                <a:latin typeface="微软雅黑 Light" panose="020B0502040204020203" pitchFamily="34" charset="-122"/>
                <a:ea typeface="微软雅黑 Light" panose="020B0502040204020203" pitchFamily="34" charset="-122"/>
              </a:rPr>
              <a:t>      商业汇票适用于在银行开立存款账户的法人以及其他组织之间，个人不适用，必须具有真实的交易关系或债权债务关系，才能使用商业汇票。</a:t>
            </a:r>
            <a:endParaRPr lang="en-US" altLang="zh-CN" dirty="0">
              <a:latin typeface="微软雅黑 Light" panose="020B0502040204020203" pitchFamily="34" charset="-122"/>
              <a:ea typeface="微软雅黑 Light" panose="020B0502040204020203" pitchFamily="34" charset="-122"/>
            </a:endParaRPr>
          </a:p>
          <a:p>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商业汇票的付款期限，最长不得超过</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个月。</a:t>
            </a:r>
            <a:endParaRPr lang="en-US" altLang="zh-CN" dirty="0">
              <a:latin typeface="微软雅黑 Light" panose="020B0502040204020203" pitchFamily="34" charset="-122"/>
              <a:ea typeface="微软雅黑 Light" panose="020B0502040204020203" pitchFamily="34" charset="-122"/>
            </a:endParaRPr>
          </a:p>
          <a:p>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）商业汇票的种类。商业汇票按承兑人的不同，可以分为商业承兑汇票和银行承兑汇票两种。</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①商业承兑汇票，是指由收款人或付款人签发，经付款人承兑的汇票。</a:t>
            </a:r>
          </a:p>
          <a:p>
            <a:r>
              <a:rPr lang="zh-CN" altLang="en-US" dirty="0">
                <a:latin typeface="微软雅黑 Light" panose="020B0502040204020203" pitchFamily="34" charset="-122"/>
                <a:ea typeface="微软雅黑 Light" panose="020B0502040204020203" pitchFamily="34" charset="-122"/>
              </a:rPr>
              <a:t>      ②银行承兑汇票，是指收款人或承兑申请人签发，并由承兑申请人向开户银行提出申请，经银行审查同意承兑的汇票。当票据到期时银行承兑汇票的出票人未将足额票款存入银行账户，承兑银行必须进行垫付，同时按照开出票面额每天收万分之五的罚息。</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36305336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 calcmode="lin" valueType="num">
                                      <p:cBhvr additive="base">
                                        <p:cTn id="37"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5" end="5"/>
                                            </p:txEl>
                                          </p:spTgt>
                                        </p:tgtEl>
                                        <p:attrNameLst>
                                          <p:attrName>style.visibility</p:attrName>
                                        </p:attrNameLst>
                                      </p:cBhvr>
                                      <p:to>
                                        <p:strVal val="visible"/>
                                      </p:to>
                                    </p:set>
                                    <p:anim calcmode="lin" valueType="num">
                                      <p:cBhvr additive="base">
                                        <p:cTn id="43"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810349" y="1295166"/>
            <a:ext cx="6264696" cy="4708981"/>
          </a:xfrm>
          <a:prstGeom prst="rect">
            <a:avLst/>
          </a:prstGeom>
          <a:solidFill>
            <a:srgbClr val="5FC0D7"/>
          </a:solidFill>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商业汇票的出票</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）商业汇票的出票人。商业汇票的出票人，为在银行开立存款账户的法人以及其他组织，与付款人具有真实的委托付款关系，具有支付汇票金额的可靠资金来源。</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）商业汇票的绝对记载事项。签发商业汇票必须记载下列事项，欠缺记载下列事项之一的，商业汇票无效：</a:t>
            </a:r>
          </a:p>
          <a:p>
            <a:r>
              <a:rPr lang="zh-CN" altLang="en-US" sz="2000" dirty="0">
                <a:latin typeface="微软雅黑 Light" panose="020B0502040204020203" pitchFamily="34" charset="-122"/>
                <a:ea typeface="微软雅黑 Light" panose="020B0502040204020203" pitchFamily="34" charset="-122"/>
              </a:rPr>
              <a:t>①表明商业承兑汇票或银行承兑汇票的字样；</a:t>
            </a:r>
          </a:p>
          <a:p>
            <a:r>
              <a:rPr lang="zh-CN" altLang="en-US" sz="2000" dirty="0">
                <a:latin typeface="微软雅黑 Light" panose="020B0502040204020203" pitchFamily="34" charset="-122"/>
                <a:ea typeface="微软雅黑 Light" panose="020B0502040204020203" pitchFamily="34" charset="-122"/>
              </a:rPr>
              <a:t>②无条件支付的委托；</a:t>
            </a:r>
          </a:p>
          <a:p>
            <a:r>
              <a:rPr lang="zh-CN" altLang="en-US" sz="2000" dirty="0">
                <a:latin typeface="微软雅黑 Light" panose="020B0502040204020203" pitchFamily="34" charset="-122"/>
                <a:ea typeface="微软雅黑 Light" panose="020B0502040204020203" pitchFamily="34" charset="-122"/>
              </a:rPr>
              <a:t>③确定的金额；</a:t>
            </a:r>
          </a:p>
          <a:p>
            <a:r>
              <a:rPr lang="zh-CN" altLang="en-US" sz="2000" dirty="0">
                <a:latin typeface="微软雅黑 Light" panose="020B0502040204020203" pitchFamily="34" charset="-122"/>
                <a:ea typeface="微软雅黑 Light" panose="020B0502040204020203" pitchFamily="34" charset="-122"/>
              </a:rPr>
              <a:t>④付款人名称；</a:t>
            </a:r>
          </a:p>
          <a:p>
            <a:r>
              <a:rPr lang="zh-CN" altLang="en-US" sz="2000" dirty="0">
                <a:latin typeface="微软雅黑 Light" panose="020B0502040204020203" pitchFamily="34" charset="-122"/>
                <a:ea typeface="微软雅黑 Light" panose="020B0502040204020203" pitchFamily="34" charset="-122"/>
              </a:rPr>
              <a:t>⑤收款人名称；</a:t>
            </a:r>
          </a:p>
          <a:p>
            <a:r>
              <a:rPr lang="zh-CN" altLang="en-US" sz="2000" dirty="0">
                <a:latin typeface="微软雅黑 Light" panose="020B0502040204020203" pitchFamily="34" charset="-122"/>
                <a:ea typeface="微软雅黑 Light" panose="020B0502040204020203" pitchFamily="34" charset="-122"/>
              </a:rPr>
              <a:t>⑥出票日期；</a:t>
            </a:r>
          </a:p>
          <a:p>
            <a:r>
              <a:rPr lang="zh-CN" altLang="en-US" sz="2000" dirty="0">
                <a:latin typeface="微软雅黑 Light" panose="020B0502040204020203" pitchFamily="34" charset="-122"/>
                <a:ea typeface="微软雅黑 Light" panose="020B0502040204020203" pitchFamily="34" charset="-122"/>
              </a:rPr>
              <a:t>⑦出票人签章。</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4256468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 calcmode="lin" valueType="num">
                                      <p:cBhvr additive="base">
                                        <p:cTn id="7"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0" end="0"/>
                                            </p:txEl>
                                          </p:spTgt>
                                        </p:tgtEl>
                                        <p:attrNameLst>
                                          <p:attrName>style.visibility</p:attrName>
                                        </p:attrNameLst>
                                      </p:cBhvr>
                                      <p:to>
                                        <p:strVal val="visible"/>
                                      </p:to>
                                    </p:set>
                                    <p:anim calcmode="lin" valueType="num">
                                      <p:cBhvr additive="base">
                                        <p:cTn id="13"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913805" y="166079"/>
            <a:ext cx="544347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2.1.3  </a:t>
            </a:r>
            <a:r>
              <a:rPr lang="zh-CN" altLang="en-US" sz="3200" b="1" dirty="0">
                <a:latin typeface="微软雅黑 Light" panose="020B0502040204020203" pitchFamily="34" charset="-122"/>
                <a:ea typeface="微软雅黑 Light" panose="020B0502040204020203" pitchFamily="34" charset="-122"/>
              </a:rPr>
              <a:t>支付结算的原则</a:t>
            </a:r>
          </a:p>
        </p:txBody>
      </p:sp>
      <p:sp>
        <p:nvSpPr>
          <p:cNvPr id="10" name="Pentagon 12">
            <a:extLst>
              <a:ext uri="{FF2B5EF4-FFF2-40B4-BE49-F238E27FC236}">
                <a16:creationId xmlns:a16="http://schemas.microsoft.com/office/drawing/2014/main" id="{C5198D30-C194-4C3C-9E36-E90AA38ABFA7}"/>
              </a:ext>
            </a:extLst>
          </p:cNvPr>
          <p:cNvSpPr>
            <a:spLocks noChangeArrowheads="1"/>
          </p:cNvSpPr>
          <p:nvPr/>
        </p:nvSpPr>
        <p:spPr bwMode="auto">
          <a:xfrm>
            <a:off x="237368" y="860187"/>
            <a:ext cx="11147433"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zh-CN" altLang="en-US" sz="2800" dirty="0">
                <a:solidFill>
                  <a:srgbClr val="FFFFFF"/>
                </a:solidFill>
                <a:latin typeface="微软雅黑 Light" panose="020B0502040204020203" pitchFamily="34" charset="-122"/>
                <a:ea typeface="微软雅黑 Light" panose="020B0502040204020203" pitchFamily="34" charset="-122"/>
                <a:sym typeface="+mn-lt"/>
              </a:rPr>
              <a:t>具体包括以下内容</a:t>
            </a:r>
          </a:p>
        </p:txBody>
      </p:sp>
      <p:cxnSp>
        <p:nvCxnSpPr>
          <p:cNvPr id="11" name="直接连接符 10">
            <a:extLst>
              <a:ext uri="{FF2B5EF4-FFF2-40B4-BE49-F238E27FC236}">
                <a16:creationId xmlns:a16="http://schemas.microsoft.com/office/drawing/2014/main" id="{4704CC83-3810-4778-9B0F-03A887CDA7C9}"/>
              </a:ext>
            </a:extLst>
          </p:cNvPr>
          <p:cNvCxnSpPr/>
          <p:nvPr/>
        </p:nvCxnSpPr>
        <p:spPr bwMode="auto">
          <a:xfrm>
            <a:off x="9842797" y="1486332"/>
            <a:ext cx="0" cy="1198662"/>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2" name="直接连接符 11">
            <a:extLst>
              <a:ext uri="{FF2B5EF4-FFF2-40B4-BE49-F238E27FC236}">
                <a16:creationId xmlns:a16="http://schemas.microsoft.com/office/drawing/2014/main" id="{8ADAE6D2-3EC8-4203-BD0F-729D9BD60CE1}"/>
              </a:ext>
            </a:extLst>
          </p:cNvPr>
          <p:cNvCxnSpPr/>
          <p:nvPr/>
        </p:nvCxnSpPr>
        <p:spPr bwMode="auto">
          <a:xfrm>
            <a:off x="5808970" y="1465728"/>
            <a:ext cx="1" cy="163902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02DA3DC8-4346-4B38-A975-84354AD9D737}"/>
              </a:ext>
            </a:extLst>
          </p:cNvPr>
          <p:cNvCxnSpPr/>
          <p:nvPr/>
        </p:nvCxnSpPr>
        <p:spPr bwMode="auto">
          <a:xfrm>
            <a:off x="1751980" y="1471763"/>
            <a:ext cx="18713" cy="1893844"/>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15" name="矩形 14"/>
          <p:cNvSpPr/>
          <p:nvPr/>
        </p:nvSpPr>
        <p:spPr>
          <a:xfrm>
            <a:off x="800097" y="3104753"/>
            <a:ext cx="2021187" cy="830997"/>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恪守信用、履约付款原则</a:t>
            </a:r>
          </a:p>
        </p:txBody>
      </p:sp>
      <p:sp>
        <p:nvSpPr>
          <p:cNvPr id="17" name="矩形 16"/>
          <p:cNvSpPr/>
          <p:nvPr/>
        </p:nvSpPr>
        <p:spPr>
          <a:xfrm>
            <a:off x="4730229" y="2535381"/>
            <a:ext cx="2331228" cy="1200329"/>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谁的钱进谁的账，由谁支配原则</a:t>
            </a:r>
          </a:p>
        </p:txBody>
      </p:sp>
      <p:sp>
        <p:nvSpPr>
          <p:cNvPr id="18" name="矩形 17"/>
          <p:cNvSpPr/>
          <p:nvPr/>
        </p:nvSpPr>
        <p:spPr>
          <a:xfrm>
            <a:off x="8474645" y="2305844"/>
            <a:ext cx="2584362" cy="461665"/>
          </a:xfrm>
          <a:prstGeom prst="rect">
            <a:avLst/>
          </a:prstGeom>
          <a:solidFill>
            <a:schemeClr val="bg1"/>
          </a:solidFill>
          <a:ln>
            <a:solidFill>
              <a:schemeClr val="tx1"/>
            </a:solidFill>
          </a:ln>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银行不垫款原则</a:t>
            </a:r>
          </a:p>
        </p:txBody>
      </p:sp>
    </p:spTree>
    <p:extLst>
      <p:ext uri="{BB962C8B-B14F-4D97-AF65-F5344CB8AC3E}">
        <p14:creationId xmlns:p14="http://schemas.microsoft.com/office/powerpoint/2010/main" val="12060833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5" grpId="0" animBg="1"/>
      <p:bldP spid="17" grpId="0" animBg="1"/>
      <p:bldP spid="1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810349" y="1484784"/>
            <a:ext cx="6264696" cy="3785652"/>
          </a:xfrm>
          <a:prstGeom prst="rect">
            <a:avLst/>
          </a:prstGeom>
          <a:solidFill>
            <a:srgbClr val="5FC0D7"/>
          </a:solidFill>
        </p:spPr>
        <p:txBody>
          <a:bodyPr wrap="square">
            <a:spAutoFit/>
          </a:bodyPr>
          <a:lstStyle/>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3</a:t>
            </a:r>
            <a:r>
              <a:rPr lang="zh-CN" altLang="en-US" sz="2000">
                <a:latin typeface="微软雅黑 Light" panose="020B0502040204020203" pitchFamily="34" charset="-122"/>
                <a:ea typeface="微软雅黑 Light" panose="020B0502040204020203" pitchFamily="34" charset="-122"/>
              </a:rPr>
              <a:t>）商业汇票的相对记载事项。商业汇票的内容应当填写完整、规范，但部分事项未记载于汇票的，也可以通过法律的直接规定来补充确定，这并不影响汇票本身的效力，汇票依然有效。</a:t>
            </a:r>
          </a:p>
          <a:p>
            <a:r>
              <a:rPr lang="zh-CN" altLang="en-US" sz="2000">
                <a:latin typeface="微软雅黑 Light" panose="020B0502040204020203" pitchFamily="34" charset="-122"/>
                <a:ea typeface="微软雅黑 Light" panose="020B0502040204020203" pitchFamily="34" charset="-122"/>
              </a:rPr>
              <a:t>相对记载事项的内容主要包括：</a:t>
            </a:r>
          </a:p>
          <a:p>
            <a:r>
              <a:rPr lang="zh-CN" altLang="en-US" sz="2000">
                <a:latin typeface="微软雅黑 Light" panose="020B0502040204020203" pitchFamily="34" charset="-122"/>
                <a:ea typeface="微软雅黑 Light" panose="020B0502040204020203" pitchFamily="34" charset="-122"/>
              </a:rPr>
              <a:t>①汇票上未记载付款日期的，视为见票即付；</a:t>
            </a:r>
          </a:p>
          <a:p>
            <a:r>
              <a:rPr lang="zh-CN" altLang="en-US" sz="2000">
                <a:latin typeface="微软雅黑 Light" panose="020B0502040204020203" pitchFamily="34" charset="-122"/>
                <a:ea typeface="微软雅黑 Light" panose="020B0502040204020203" pitchFamily="34" charset="-122"/>
              </a:rPr>
              <a:t>②汇票上未记载付款地的，付款人的营业场所、住所或者经常居住地为付款地；</a:t>
            </a:r>
          </a:p>
          <a:p>
            <a:r>
              <a:rPr lang="zh-CN" altLang="en-US" sz="2000">
                <a:latin typeface="微软雅黑 Light" panose="020B0502040204020203" pitchFamily="34" charset="-122"/>
                <a:ea typeface="微软雅黑 Light" panose="020B0502040204020203" pitchFamily="34" charset="-122"/>
              </a:rPr>
              <a:t>③汇票上未记载出票地的，出票人的营业场所、住所或者经常居住地为出票地。</a:t>
            </a:r>
          </a:p>
          <a:p>
            <a:r>
              <a:rPr lang="zh-CN" altLang="en-US" sz="2000">
                <a:latin typeface="微软雅黑 Light" panose="020B0502040204020203" pitchFamily="34" charset="-122"/>
                <a:ea typeface="微软雅黑 Light" panose="020B0502040204020203" pitchFamily="34" charset="-122"/>
              </a:rPr>
              <a:t>此外，汇票上可以记载非法定记载事项，但这些事项不具有汇票上的效力。如合同号、用途等。</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8261385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810349" y="1484784"/>
            <a:ext cx="6264696" cy="4093428"/>
          </a:xfrm>
          <a:prstGeom prst="rect">
            <a:avLst/>
          </a:prstGeom>
          <a:solidFill>
            <a:srgbClr val="5FC0D7"/>
          </a:solid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）商业汇票的出票效力。出票人依照</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票据法</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的规定完成出票行为之后，即产生票据上的效力。这种效力主要包括：</a:t>
            </a:r>
          </a:p>
          <a:p>
            <a:r>
              <a:rPr lang="zh-CN" altLang="en-US" sz="2000" dirty="0">
                <a:latin typeface="微软雅黑 Light" panose="020B0502040204020203" pitchFamily="34" charset="-122"/>
                <a:ea typeface="微软雅黑 Light" panose="020B0502040204020203" pitchFamily="34" charset="-122"/>
              </a:rPr>
              <a:t>①对收款人的效力。收款人取得汇票后，即取得票据权利。收款人获得了票据权利，即付款请求权和追索权，以及依法转让票据的权利。</a:t>
            </a:r>
          </a:p>
          <a:p>
            <a:r>
              <a:rPr lang="zh-CN" altLang="en-US" sz="2000" dirty="0">
                <a:latin typeface="微软雅黑 Light" panose="020B0502040204020203" pitchFamily="34" charset="-122"/>
                <a:ea typeface="微软雅黑 Light" panose="020B0502040204020203" pitchFamily="34" charset="-122"/>
              </a:rPr>
              <a:t>②对付款人的效力。付款人在对汇票承兑后，即成为汇票上的主债务人。付款人只有“承兑后”才成为主债务人，如果付款人没有承兑，主债务人是“出票人”。</a:t>
            </a:r>
          </a:p>
          <a:p>
            <a:r>
              <a:rPr lang="zh-CN" altLang="en-US" sz="2000" dirty="0">
                <a:latin typeface="微软雅黑 Light" panose="020B0502040204020203" pitchFamily="34" charset="-122"/>
                <a:ea typeface="微软雅黑 Light" panose="020B0502040204020203" pitchFamily="34" charset="-122"/>
              </a:rPr>
              <a:t>③对出票人的效力。出票人签发汇票后，应承担保证该汇票承兑和付款的责任。出票人在汇票的不到承兑或者付款时，应当向持票人清偿法律规定的金额和费用。</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0626317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810349" y="1277832"/>
            <a:ext cx="6264696" cy="5016758"/>
          </a:xfrm>
          <a:prstGeom prst="rect">
            <a:avLst/>
          </a:prstGeom>
          <a:solidFill>
            <a:srgbClr val="5FC0D7"/>
          </a:solidFill>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商业汇票的承兑</a:t>
            </a:r>
          </a:p>
          <a:p>
            <a:r>
              <a:rPr lang="zh-CN" altLang="en-US" sz="2000" dirty="0">
                <a:latin typeface="微软雅黑 Light" panose="020B0502040204020203" pitchFamily="34" charset="-122"/>
                <a:ea typeface="微软雅黑 Light" panose="020B0502040204020203" pitchFamily="34" charset="-122"/>
              </a:rPr>
              <a:t>       承兑是指汇票付款人承诺在汇票到期日支付汇票金额的票据行为。承兑是商业汇票特有的制度，本票和支票都没有。商业承兑汇票可以由付款人签发并承兑，也可以由收款人签发交由付款人承兑。</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）承兑的程序。</a:t>
            </a:r>
          </a:p>
          <a:p>
            <a:r>
              <a:rPr lang="zh-CN" altLang="en-US" sz="2000" dirty="0">
                <a:latin typeface="微软雅黑 Light" panose="020B0502040204020203" pitchFamily="34" charset="-122"/>
                <a:ea typeface="微软雅黑 Light" panose="020B0502040204020203" pitchFamily="34" charset="-122"/>
              </a:rPr>
              <a:t>       ①提示承兑。是指持票人向付款人出示汇票，并要求付款人承诺付款的行为。因汇票付款日期的形式不同，提示承兑的期限也不一样。</a:t>
            </a:r>
          </a:p>
          <a:p>
            <a:r>
              <a:rPr lang="zh-CN" altLang="en-US" sz="2000" dirty="0">
                <a:latin typeface="微软雅黑 Light" panose="020B0502040204020203" pitchFamily="34" charset="-122"/>
                <a:ea typeface="微软雅黑 Light" panose="020B0502040204020203" pitchFamily="34" charset="-122"/>
              </a:rPr>
              <a:t>       商业汇票的付款期限记载有三种形式：定日付款的汇票付款期限自出票日起计算，并在汇票上记载具体的到期日。出票后定期付款的汇票付款期限自出票日起按月计算并在汇票上记载。见票后定期付款的汇票付款期限自承兑或拒绝承兑日起按月计算，并在汇票上记载。电子商业汇票的出票日是指出票人记载在电子商业汇票上的出票日期。</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74293214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65" y="1484784"/>
            <a:ext cx="5760640" cy="4093428"/>
          </a:xfrm>
          <a:prstGeom prst="rect">
            <a:avLst/>
          </a:prstGeom>
          <a:solidFill>
            <a:srgbClr val="5FC0D7"/>
          </a:solid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②承兑成立。</a:t>
            </a:r>
          </a:p>
          <a:p>
            <a:r>
              <a:rPr lang="zh-CN" altLang="en-US" sz="2000" dirty="0">
                <a:latin typeface="微软雅黑 Light" panose="020B0502040204020203" pitchFamily="34" charset="-122"/>
                <a:ea typeface="微软雅黑 Light" panose="020B0502040204020203" pitchFamily="34" charset="-122"/>
              </a:rPr>
              <a:t>● 承兑时间。付款人对向其提示承兑的汇票，应当自收到提示承兑的汇票之日起</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日内承兑或者拒绝承兑。</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接受承兑。付款人收到持票人提示承兑的汇票时，应当向持票人签发收到汇票的回单。</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承兑的格式。付款人承兑汇票的，应当在汇票正面记载“承兑”字样和承兑日期并签章；见票后定期付款的汇票，应当在承兑时记载付款日期。</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 退回已承兑的汇票。付款人依承兑格式填写完毕应记载事项后，只有将已承兑的汇票退回持票人后才产生承兑的效力。</a:t>
            </a:r>
          </a:p>
          <a:p>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11866191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57" y="1277832"/>
            <a:ext cx="5976672" cy="4708981"/>
          </a:xfrm>
          <a:prstGeom prst="rect">
            <a:avLst/>
          </a:prstGeom>
          <a:solidFill>
            <a:srgbClr val="5FC0D7"/>
          </a:solidFill>
        </p:spPr>
        <p:txBody>
          <a:bodyPr wrap="square">
            <a:spAutoFit/>
          </a:bodyPr>
          <a:lstStyle/>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2</a:t>
            </a:r>
            <a:r>
              <a:rPr lang="zh-CN" altLang="en-US" sz="2000">
                <a:latin typeface="微软雅黑 Light" panose="020B0502040204020203" pitchFamily="34" charset="-122"/>
                <a:ea typeface="微软雅黑 Light" panose="020B0502040204020203" pitchFamily="34" charset="-122"/>
              </a:rPr>
              <a:t>）承兑的效力。承兑生效后，即对付款人产生相应的效力，其应承担下列责任：</a:t>
            </a:r>
          </a:p>
          <a:p>
            <a:r>
              <a:rPr lang="zh-CN" altLang="en-US" sz="2000">
                <a:latin typeface="微软雅黑 Light" panose="020B0502040204020203" pitchFamily="34" charset="-122"/>
                <a:ea typeface="微软雅黑 Light" panose="020B0502040204020203" pitchFamily="34" charset="-122"/>
              </a:rPr>
              <a:t>①承兑人于汇票到期日必须向持票人无条件地支付汇票上的金额，否则其必须承担延迟付款责任；</a:t>
            </a:r>
          </a:p>
          <a:p>
            <a:r>
              <a:rPr lang="zh-CN" altLang="en-US" sz="2000">
                <a:latin typeface="微软雅黑 Light" panose="020B0502040204020203" pitchFamily="34" charset="-122"/>
                <a:ea typeface="微软雅黑 Light" panose="020B0502040204020203" pitchFamily="34" charset="-122"/>
              </a:rPr>
              <a:t>②承兑人必须对汇票上的一切权利人承担责任，该等权利人包括付款请求权人和追索权人；</a:t>
            </a:r>
          </a:p>
          <a:p>
            <a:r>
              <a:rPr lang="zh-CN" altLang="en-US" sz="2000">
                <a:latin typeface="微软雅黑 Light" panose="020B0502040204020203" pitchFamily="34" charset="-122"/>
                <a:ea typeface="微软雅黑 Light" panose="020B0502040204020203" pitchFamily="34" charset="-122"/>
              </a:rPr>
              <a:t>③承兑人不得以其与出票人之间的资金关系来对抗持票人，拒绝支付汇票金额；</a:t>
            </a:r>
          </a:p>
          <a:p>
            <a:r>
              <a:rPr lang="zh-CN" altLang="en-US" sz="2000">
                <a:latin typeface="微软雅黑 Light" panose="020B0502040204020203" pitchFamily="34" charset="-122"/>
                <a:ea typeface="微软雅黑 Light" panose="020B0502040204020203" pitchFamily="34" charset="-122"/>
              </a:rPr>
              <a:t>④承兑人的票据责任不因持票人未在法定期限提示付款而解除。</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3</a:t>
            </a:r>
            <a:r>
              <a:rPr lang="zh-CN" altLang="en-US" sz="2000">
                <a:latin typeface="微软雅黑 Light" panose="020B0502040204020203" pitchFamily="34" charset="-122"/>
                <a:ea typeface="微软雅黑 Light" panose="020B0502040204020203" pitchFamily="34" charset="-122"/>
              </a:rPr>
              <a:t>）承兑不得附有条件。付款人承兑商业汇票，不得附有条件；承兑附有条件的，视为拒绝承兑。银行承兑汇票的出票人若未在到期日前缴存足额款项的，银行承兑汇票的承兑银行应先行垫付，并按照票面金额向出票人每天收取万分之五的罚金。</a:t>
            </a:r>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3794739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57" y="1556792"/>
            <a:ext cx="5976672" cy="3477875"/>
          </a:xfrm>
          <a:prstGeom prst="rect">
            <a:avLst/>
          </a:prstGeom>
          <a:solidFill>
            <a:srgbClr val="5FC0D7"/>
          </a:solidFill>
        </p:spPr>
        <p:txBody>
          <a:bodyPr wrap="square">
            <a:spAutoFit/>
          </a:bodyPr>
          <a:lstStyle/>
          <a:p>
            <a:r>
              <a:rPr lang="en-US" altLang="zh-CN" sz="2000">
                <a:latin typeface="微软雅黑 Light" panose="020B0502040204020203" pitchFamily="34" charset="-122"/>
                <a:ea typeface="微软雅黑 Light" panose="020B0502040204020203" pitchFamily="34" charset="-122"/>
              </a:rPr>
              <a:t>4.</a:t>
            </a:r>
            <a:r>
              <a:rPr lang="zh-CN" altLang="en-US" sz="2000">
                <a:latin typeface="微软雅黑 Light" panose="020B0502040204020203" pitchFamily="34" charset="-122"/>
                <a:ea typeface="微软雅黑 Light" panose="020B0502040204020203" pitchFamily="34" charset="-122"/>
              </a:rPr>
              <a:t>商业汇票的付款</a:t>
            </a:r>
          </a:p>
          <a:p>
            <a:r>
              <a:rPr lang="zh-CN" altLang="en-US" sz="2000">
                <a:latin typeface="微软雅黑 Light" panose="020B0502040204020203" pitchFamily="34" charset="-122"/>
                <a:ea typeface="微软雅黑 Light" panose="020B0502040204020203" pitchFamily="34" charset="-122"/>
              </a:rPr>
              <a:t>商业汇票的付款，是指付款人依据票据文义支付票据金额，以消灭票据关系的行为。</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1</a:t>
            </a:r>
            <a:r>
              <a:rPr lang="zh-CN" altLang="en-US" sz="2000">
                <a:latin typeface="微软雅黑 Light" panose="020B0502040204020203" pitchFamily="34" charset="-122"/>
                <a:ea typeface="微软雅黑 Light" panose="020B0502040204020203" pitchFamily="34" charset="-122"/>
              </a:rPr>
              <a:t>）提示付款。提示付款是指持票人向付款人或承兑人出示票据，请求付款的行为。持票人只有在法定期限内提示付款的，才能产生法律效力。</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2</a:t>
            </a:r>
            <a:r>
              <a:rPr lang="zh-CN" altLang="en-US" sz="2000">
                <a:latin typeface="微软雅黑 Light" panose="020B0502040204020203" pitchFamily="34" charset="-122"/>
                <a:ea typeface="微软雅黑 Light" panose="020B0502040204020203" pitchFamily="34" charset="-122"/>
              </a:rPr>
              <a:t>）支付票款。持票人付款提示后，付款人依法审查无误后必须无条件地在当日按票据金额足额支付给持票人，否则应承担迟延付款的责任。</a:t>
            </a:r>
          </a:p>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3</a:t>
            </a:r>
            <a:r>
              <a:rPr lang="zh-CN" altLang="en-US" sz="2000">
                <a:latin typeface="微软雅黑 Light" panose="020B0502040204020203" pitchFamily="34" charset="-122"/>
                <a:ea typeface="微软雅黑 Light" panose="020B0502040204020203" pitchFamily="34" charset="-122"/>
              </a:rPr>
              <a:t>）付款的效力。付款人依法足额付款后，全体汇票债务人的责任解除。</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411411417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954357" y="1556792"/>
            <a:ext cx="5976672" cy="2400657"/>
          </a:xfrm>
          <a:prstGeom prst="rect">
            <a:avLst/>
          </a:prstGeom>
          <a:solidFill>
            <a:srgbClr val="5FC0D7"/>
          </a:solidFill>
        </p:spPr>
        <p:txBody>
          <a:bodyPr wrap="square">
            <a:spAutoFit/>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商业汇票的背书</a:t>
            </a:r>
          </a:p>
          <a:p>
            <a:pPr>
              <a:lnSpc>
                <a:spcPct val="150000"/>
              </a:lnSpc>
            </a:pPr>
            <a:r>
              <a:rPr lang="zh-CN" altLang="en-US" sz="2000" dirty="0">
                <a:latin typeface="微软雅黑 Light" panose="020B0502040204020203" pitchFamily="34" charset="-122"/>
                <a:ea typeface="微软雅黑 Light" panose="020B0502040204020203" pitchFamily="34" charset="-122"/>
              </a:rPr>
              <a:t>       商业汇票的背书，是指以转让商业汇票权利或者将一定的商业汇票权利授予他人行使为目的，按照法定的事项和方式在商业汇票背面或者粘单上记载有关事项并签章的票据行为。</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47218479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810349" y="1277832"/>
            <a:ext cx="6192688" cy="5324535"/>
          </a:xfrm>
          <a:prstGeom prst="rect">
            <a:avLst/>
          </a:prstGeom>
          <a:solidFill>
            <a:srgbClr val="5FC0D7"/>
          </a:solidFill>
        </p:spPr>
        <p:txBody>
          <a:bodyPr wrap="square">
            <a:spAutoFit/>
          </a:bodyPr>
          <a:lstStyle/>
          <a:p>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商业汇票的保证</a:t>
            </a:r>
          </a:p>
          <a:p>
            <a:r>
              <a:rPr lang="zh-CN" altLang="en-US" sz="2000" dirty="0">
                <a:latin typeface="微软雅黑 Light" panose="020B0502040204020203" pitchFamily="34" charset="-122"/>
                <a:ea typeface="微软雅黑 Light" panose="020B0502040204020203" pitchFamily="34" charset="-122"/>
              </a:rPr>
              <a:t>       票据的保证，是指票据债务人之外的人，为担保特定票据债务人的债务履行，以负担同一内容的票据债务为目的，在票据上记载有关事项并签章的票据行为。</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）保证的当事人。保证的当事人为保证人与被保证人。保证应由汇票债务人以外的他人承担。已成为票据债务人的，不得再充当票据上的保证人。</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）保证的格式。保证人必须在汇票或粘单上记载下列事项：</a:t>
            </a:r>
          </a:p>
          <a:p>
            <a:r>
              <a:rPr lang="zh-CN" altLang="en-US" sz="2000" dirty="0">
                <a:latin typeface="微软雅黑 Light" panose="020B0502040204020203" pitchFamily="34" charset="-122"/>
                <a:ea typeface="微软雅黑 Light" panose="020B0502040204020203" pitchFamily="34" charset="-122"/>
              </a:rPr>
              <a:t>①表明“保证”的字样；</a:t>
            </a:r>
          </a:p>
          <a:p>
            <a:r>
              <a:rPr lang="zh-CN" altLang="en-US" sz="2000" dirty="0">
                <a:latin typeface="微软雅黑 Light" panose="020B0502040204020203" pitchFamily="34" charset="-122"/>
                <a:ea typeface="微软雅黑 Light" panose="020B0502040204020203" pitchFamily="34" charset="-122"/>
              </a:rPr>
              <a:t>②保证人名称和住所；</a:t>
            </a:r>
          </a:p>
          <a:p>
            <a:r>
              <a:rPr lang="zh-CN" altLang="en-US" sz="2000" dirty="0">
                <a:latin typeface="微软雅黑 Light" panose="020B0502040204020203" pitchFamily="34" charset="-122"/>
                <a:ea typeface="微软雅黑 Light" panose="020B0502040204020203" pitchFamily="34" charset="-122"/>
              </a:rPr>
              <a:t>③被保证人的名称；</a:t>
            </a:r>
          </a:p>
          <a:p>
            <a:r>
              <a:rPr lang="zh-CN" altLang="en-US" sz="2000" dirty="0">
                <a:latin typeface="微软雅黑 Light" panose="020B0502040204020203" pitchFamily="34" charset="-122"/>
                <a:ea typeface="微软雅黑 Light" panose="020B0502040204020203" pitchFamily="34" charset="-122"/>
              </a:rPr>
              <a:t>④保证日期；</a:t>
            </a:r>
          </a:p>
          <a:p>
            <a:r>
              <a:rPr lang="zh-CN" altLang="en-US" sz="2000" dirty="0">
                <a:latin typeface="微软雅黑 Light" panose="020B0502040204020203" pitchFamily="34" charset="-122"/>
                <a:ea typeface="微软雅黑 Light" panose="020B0502040204020203" pitchFamily="34" charset="-122"/>
              </a:rPr>
              <a:t>⑤保证人签章。</a:t>
            </a:r>
          </a:p>
          <a:p>
            <a:r>
              <a:rPr lang="zh-CN" altLang="en-US" sz="2000" dirty="0">
                <a:latin typeface="微软雅黑 Light" panose="020B0502040204020203" pitchFamily="34" charset="-122"/>
                <a:ea typeface="微软雅黑 Light" panose="020B0502040204020203" pitchFamily="34" charset="-122"/>
              </a:rPr>
              <a:t>其中，保证的绝对记载事项为：“保证”字样和保证人签章。</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30988087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4">
                                            <p:txEl>
                                              <p:pRg st="6" end="6"/>
                                            </p:txEl>
                                          </p:spTgt>
                                        </p:tgtEl>
                                        <p:attrNameLst>
                                          <p:attrName>style.visibility</p:attrName>
                                        </p:attrNameLst>
                                      </p:cBhvr>
                                      <p:to>
                                        <p:strVal val="visible"/>
                                      </p:to>
                                    </p:set>
                                    <p:anim calcmode="lin" valueType="num">
                                      <p:cBhvr additive="base">
                                        <p:cTn id="43"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
                                            <p:txEl>
                                              <p:pRg st="7" end="7"/>
                                            </p:txEl>
                                          </p:spTgt>
                                        </p:tgtEl>
                                        <p:attrNameLst>
                                          <p:attrName>style.visibility</p:attrName>
                                        </p:attrNameLst>
                                      </p:cBhvr>
                                      <p:to>
                                        <p:strVal val="visible"/>
                                      </p:to>
                                    </p:set>
                                    <p:anim calcmode="lin" valueType="num">
                                      <p:cBhvr additive="base">
                                        <p:cTn id="49"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4">
                                            <p:txEl>
                                              <p:pRg st="8" end="8"/>
                                            </p:txEl>
                                          </p:spTgt>
                                        </p:tgtEl>
                                        <p:attrNameLst>
                                          <p:attrName>style.visibility</p:attrName>
                                        </p:attrNameLst>
                                      </p:cBhvr>
                                      <p:to>
                                        <p:strVal val="visible"/>
                                      </p:to>
                                    </p:set>
                                    <p:anim calcmode="lin" valueType="num">
                                      <p:cBhvr additive="base">
                                        <p:cTn id="55"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4">
                                            <p:txEl>
                                              <p:pRg st="9" end="9"/>
                                            </p:txEl>
                                          </p:spTgt>
                                        </p:tgtEl>
                                        <p:attrNameLst>
                                          <p:attrName>style.visibility</p:attrName>
                                        </p:attrNameLst>
                                      </p:cBhvr>
                                      <p:to>
                                        <p:strVal val="visible"/>
                                      </p:to>
                                    </p:set>
                                    <p:anim calcmode="lin" valueType="num">
                                      <p:cBhvr additive="base">
                                        <p:cTn id="61"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9709" y="1277832"/>
            <a:ext cx="5529542" cy="4581128"/>
          </a:xfrm>
          <a:prstGeom prst="rect">
            <a:avLst/>
          </a:prstGeom>
        </p:spPr>
      </p:pic>
      <p:sp>
        <p:nvSpPr>
          <p:cNvPr id="4" name="矩形 3"/>
          <p:cNvSpPr/>
          <p:nvPr/>
        </p:nvSpPr>
        <p:spPr>
          <a:xfrm>
            <a:off x="5802453" y="1772816"/>
            <a:ext cx="6192688" cy="2862322"/>
          </a:xfrm>
          <a:prstGeom prst="rect">
            <a:avLst/>
          </a:prstGeom>
          <a:solidFill>
            <a:srgbClr val="5FC0D7"/>
          </a:solidFill>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）保证的效力。</a:t>
            </a:r>
          </a:p>
          <a:p>
            <a:r>
              <a:rPr lang="zh-CN" altLang="en-US" sz="2000" dirty="0">
                <a:latin typeface="微软雅黑 Light" panose="020B0502040204020203" pitchFamily="34" charset="-122"/>
                <a:ea typeface="微软雅黑 Light" panose="020B0502040204020203" pitchFamily="34" charset="-122"/>
              </a:rPr>
              <a:t>       ①保证人的责任。被保证的汇票，保证人应当与被保证人对持票人承担连带责任。即汇票到期后得不到付款的，持票人有权向保证人请求付款，保证人应当足额付款。</a:t>
            </a:r>
          </a:p>
          <a:p>
            <a:r>
              <a:rPr lang="zh-CN" altLang="en-US" sz="2000" dirty="0">
                <a:latin typeface="微软雅黑 Light" panose="020B0502040204020203" pitchFamily="34" charset="-122"/>
                <a:ea typeface="微软雅黑 Light" panose="020B0502040204020203" pitchFamily="34" charset="-122"/>
              </a:rPr>
              <a:t>      ②共同保证人的责任。保证人为两人以上的，保证人之间承担连带责任。</a:t>
            </a:r>
          </a:p>
          <a:p>
            <a:r>
              <a:rPr lang="zh-CN" altLang="en-US" sz="2000" dirty="0">
                <a:latin typeface="微软雅黑 Light" panose="020B0502040204020203" pitchFamily="34" charset="-122"/>
                <a:ea typeface="微软雅黑 Light" panose="020B0502040204020203" pitchFamily="34" charset="-122"/>
              </a:rPr>
              <a:t>      ③保证人的追索权。保证人清偿汇票债务后，可以行使持票人对被保证人及其前手的追索权。</a:t>
            </a:r>
          </a:p>
        </p:txBody>
      </p:sp>
      <p:sp>
        <p:nvSpPr>
          <p:cNvPr id="3" name="矩形 2"/>
          <p:cNvSpPr/>
          <p:nvPr/>
        </p:nvSpPr>
        <p:spPr>
          <a:xfrm>
            <a:off x="921573" y="166079"/>
            <a:ext cx="4179349"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2.3.7  </a:t>
            </a:r>
            <a:r>
              <a:rPr lang="zh-CN" altLang="en-US" sz="3200" b="1" dirty="0">
                <a:latin typeface="微软雅黑 Light" panose="020B0502040204020203" pitchFamily="34" charset="-122"/>
                <a:ea typeface="微软雅黑 Light" panose="020B0502040204020203" pitchFamily="34" charset="-122"/>
              </a:rPr>
              <a:t>商业汇票</a:t>
            </a:r>
          </a:p>
        </p:txBody>
      </p:sp>
      <p:sp>
        <p:nvSpPr>
          <p:cNvPr id="6"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8460958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4836" y="188640"/>
            <a:ext cx="3529532"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 </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2.3.8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支票</a:t>
            </a:r>
          </a:p>
        </p:txBody>
      </p:sp>
      <p:pic>
        <p:nvPicPr>
          <p:cNvPr id="21" name="图片 20">
            <a:extLst>
              <a:ext uri="{FF2B5EF4-FFF2-40B4-BE49-F238E27FC236}">
                <a16:creationId xmlns:a16="http://schemas.microsoft.com/office/drawing/2014/main" id="{81DD3451-6432-494B-9411-74C8CAEE2FB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243971" y="2464030"/>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pic>
        <p:nvPicPr>
          <p:cNvPr id="23" name="图片 22">
            <a:extLst>
              <a:ext uri="{FF2B5EF4-FFF2-40B4-BE49-F238E27FC236}">
                <a16:creationId xmlns:a16="http://schemas.microsoft.com/office/drawing/2014/main" id="{15CCE205-5926-41E1-A420-B5970C8AE54F}"/>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3619332" y="728487"/>
            <a:ext cx="3172204"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a:extLst>
              <a:ext uri="{FF2B5EF4-FFF2-40B4-BE49-F238E27FC236}">
                <a16:creationId xmlns:a16="http://schemas.microsoft.com/office/drawing/2014/main" id="{78C63FEE-086B-4503-86F7-9FE048FC818A}"/>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890946" y="2464030"/>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a:extLst>
              <a:ext uri="{FF2B5EF4-FFF2-40B4-BE49-F238E27FC236}">
                <a16:creationId xmlns:a16="http://schemas.microsoft.com/office/drawing/2014/main" id="{C1AD376E-70CD-4FC5-BC33-C4FFA33D8CE6}"/>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6890946" y="4125283"/>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a:extLst>
              <a:ext uri="{FF2B5EF4-FFF2-40B4-BE49-F238E27FC236}">
                <a16:creationId xmlns:a16="http://schemas.microsoft.com/office/drawing/2014/main" id="{E099B0C2-44F5-4569-B734-C93DEE5A77D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890946" y="718956"/>
            <a:ext cx="2339254"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a:extLst>
              <a:ext uri="{FF2B5EF4-FFF2-40B4-BE49-F238E27FC236}">
                <a16:creationId xmlns:a16="http://schemas.microsoft.com/office/drawing/2014/main" id="{8CD90895-EF73-4198-8D68-2A7BEC1E6FDF}"/>
              </a:ext>
            </a:extLst>
          </p:cNvPr>
          <p:cNvSpPr>
            <a:spLocks noChangeArrowheads="1"/>
          </p:cNvSpPr>
          <p:nvPr>
            <p:custDataLst>
              <p:tags r:id="rId1"/>
            </p:custDataLst>
          </p:nvPr>
        </p:nvSpPr>
        <p:spPr bwMode="auto">
          <a:xfrm>
            <a:off x="91999" y="2439491"/>
            <a:ext cx="6727813" cy="4296501"/>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ctr" fontAlgn="auto">
              <a:lnSpc>
                <a:spcPct val="130000"/>
              </a:lnSpc>
              <a:spcBef>
                <a:spcPts val="0"/>
              </a:spcBef>
              <a:spcAft>
                <a:spcPts val="0"/>
              </a:spcAft>
              <a:defRPr/>
            </a:pPr>
            <a:endParaRPr lang="zh-CN" altLang="en-US" sz="2000" kern="0" dirty="0">
              <a:solidFill>
                <a:srgbClr val="3D3D3D"/>
              </a:solidFill>
              <a:latin typeface="Arial"/>
              <a:ea typeface="微软雅黑"/>
              <a:cs typeface="+mn-ea"/>
              <a:sym typeface="+mn-lt"/>
            </a:endParaRPr>
          </a:p>
        </p:txBody>
      </p:sp>
      <p:sp>
        <p:nvSpPr>
          <p:cNvPr id="28" name="PA_库_2">
            <a:extLst>
              <a:ext uri="{FF2B5EF4-FFF2-40B4-BE49-F238E27FC236}">
                <a16:creationId xmlns:a16="http://schemas.microsoft.com/office/drawing/2014/main" id="{00F3B00A-7A14-4F20-BE26-0A844D023E54}"/>
              </a:ext>
            </a:extLst>
          </p:cNvPr>
          <p:cNvSpPr>
            <a:spLocks noChangeArrowheads="1"/>
          </p:cNvSpPr>
          <p:nvPr>
            <p:custDataLst>
              <p:tags r:id="rId2"/>
            </p:custDataLst>
          </p:nvPr>
        </p:nvSpPr>
        <p:spPr bwMode="auto">
          <a:xfrm>
            <a:off x="6902468" y="5767326"/>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9" name="PA_库_3">
            <a:extLst>
              <a:ext uri="{FF2B5EF4-FFF2-40B4-BE49-F238E27FC236}">
                <a16:creationId xmlns:a16="http://schemas.microsoft.com/office/drawing/2014/main" id="{01337967-20C6-4DB4-A57C-DDF193DB23BE}"/>
              </a:ext>
            </a:extLst>
          </p:cNvPr>
          <p:cNvSpPr>
            <a:spLocks noChangeArrowheads="1"/>
          </p:cNvSpPr>
          <p:nvPr>
            <p:custDataLst>
              <p:tags r:id="rId3"/>
            </p:custDataLst>
          </p:nvPr>
        </p:nvSpPr>
        <p:spPr bwMode="auto">
          <a:xfrm>
            <a:off x="9410749" y="4587742"/>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 name="矩形 1"/>
          <p:cNvSpPr/>
          <p:nvPr/>
        </p:nvSpPr>
        <p:spPr>
          <a:xfrm>
            <a:off x="104851" y="2559159"/>
            <a:ext cx="6454081" cy="4216539"/>
          </a:xfrm>
          <a:prstGeom prst="rect">
            <a:avLst/>
          </a:prstGeom>
        </p:spPr>
        <p:txBody>
          <a:bodyPr wrap="squar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支票的概念及当事人</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）支票的概念。支票是指由出票人签发的、委托办理支票存款业务的银行在见票时无条件支付确定的金额给收款人或持票人的票据。</a:t>
            </a:r>
          </a:p>
          <a:p>
            <a:r>
              <a:rPr lang="zh-CN" altLang="en-US" sz="2000" dirty="0">
                <a:solidFill>
                  <a:schemeClr val="bg1"/>
                </a:solidFill>
                <a:latin typeface="微软雅黑 Light" panose="020B0502040204020203" pitchFamily="34" charset="-122"/>
                <a:ea typeface="微软雅黑 Light" panose="020B0502040204020203" pitchFamily="34" charset="-122"/>
              </a:rPr>
              <a:t>单位和个人的各种款项结算，均可使用支票。</a:t>
            </a: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）支票的基本当事人。支票的基本当事人包括出票人、付款人和收款人。</a:t>
            </a:r>
          </a:p>
          <a:p>
            <a:r>
              <a:rPr lang="zh-CN" altLang="en-US" sz="2000" dirty="0">
                <a:solidFill>
                  <a:schemeClr val="bg1"/>
                </a:solidFill>
                <a:latin typeface="微软雅黑 Light" panose="020B0502040204020203" pitchFamily="34" charset="-122"/>
                <a:ea typeface="微软雅黑 Light" panose="020B0502040204020203" pitchFamily="34" charset="-122"/>
              </a:rPr>
              <a:t>      ①出票人，是指在银行开立使用支票存款账户的单位和个人；</a:t>
            </a:r>
          </a:p>
          <a:p>
            <a:r>
              <a:rPr lang="zh-CN" altLang="en-US" sz="2000" dirty="0">
                <a:solidFill>
                  <a:schemeClr val="bg1"/>
                </a:solidFill>
                <a:latin typeface="微软雅黑 Light" panose="020B0502040204020203" pitchFamily="34" charset="-122"/>
                <a:ea typeface="微软雅黑 Light" panose="020B0502040204020203" pitchFamily="34" charset="-122"/>
              </a:rPr>
              <a:t>      ②付款人，是出票人的开户银行；</a:t>
            </a:r>
          </a:p>
          <a:p>
            <a:r>
              <a:rPr lang="zh-CN" altLang="en-US" sz="2000" dirty="0">
                <a:solidFill>
                  <a:schemeClr val="bg1"/>
                </a:solidFill>
                <a:latin typeface="微软雅黑 Light" panose="020B0502040204020203" pitchFamily="34" charset="-122"/>
                <a:ea typeface="微软雅黑 Light" panose="020B0502040204020203" pitchFamily="34" charset="-122"/>
              </a:rPr>
              <a:t>      ③收款人，是支票上填明的收款人，也可以是经背书转让的被背书人。</a:t>
            </a:r>
          </a:p>
          <a:p>
            <a:endParaRPr lang="zh-CN" altLang="en-US" sz="2800" dirty="0">
              <a:solidFill>
                <a:schemeClr val="bg1"/>
              </a:solidFill>
            </a:endParaRPr>
          </a:p>
        </p:txBody>
      </p:sp>
      <p:sp>
        <p:nvSpPr>
          <p:cNvPr id="12" name="Freeform 11">
            <a:extLst>
              <a:ext uri="{FF2B5EF4-FFF2-40B4-BE49-F238E27FC236}">
                <a16:creationId xmlns:a16="http://schemas.microsoft.com/office/drawing/2014/main" id="{2835CB35-A152-4864-95DA-F28C4699F61E}"/>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75565464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7027971"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办理支付结算的基本要求</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43553" y="194836"/>
            <a:ext cx="532868" cy="51492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09987" y="1777626"/>
            <a:ext cx="6009004" cy="352358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560244" y="1783475"/>
            <a:ext cx="5908490" cy="3831818"/>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按规定开立、使用账户。</a:t>
            </a:r>
          </a:p>
          <a:p>
            <a:pPr algn="just">
              <a:lnSpc>
                <a:spcPct val="150000"/>
              </a:lnSpc>
            </a:pP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必须使用规定的票据凭证和结算凭证。</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填写票据和结算凭证应全面规范。</a:t>
            </a:r>
            <a:endParaRPr lang="en-US" altLang="zh-CN" dirty="0">
              <a:latin typeface="微软雅黑 Light" panose="020B0502040204020203" pitchFamily="34" charset="-122"/>
              <a:ea typeface="微软雅黑 Light" panose="020B0502040204020203" pitchFamily="34" charset="-122"/>
            </a:endParaRPr>
          </a:p>
          <a:p>
            <a:pPr algn="just"/>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）填写票据和结算凭证应当全面规范，做到数字正确，要素齐全，不错不漏，字迹清楚，防止涂改。</a:t>
            </a:r>
            <a:endParaRPr lang="en-US" altLang="zh-CN" dirty="0">
              <a:latin typeface="微软雅黑 Light" panose="020B0502040204020203" pitchFamily="34" charset="-122"/>
              <a:ea typeface="微软雅黑 Light" panose="020B0502040204020203" pitchFamily="34" charset="-122"/>
            </a:endParaRPr>
          </a:p>
          <a:p>
            <a:pPr algn="just"/>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）票据和结算凭证上的签章和记载事项必须真实，不得伪造、变造。</a:t>
            </a:r>
          </a:p>
          <a:p>
            <a:pPr algn="just"/>
            <a:endParaRPr lang="en-US" altLang="zh-CN" dirty="0">
              <a:latin typeface="微软雅黑 Light" panose="020B0502040204020203" pitchFamily="34" charset="-122"/>
              <a:ea typeface="微软雅黑 Light" panose="020B0502040204020203" pitchFamily="34" charset="-122"/>
            </a:endParaRPr>
          </a:p>
          <a:p>
            <a:pPr algn="just"/>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021495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9352" y="166079"/>
            <a:ext cx="3529532"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 </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2.3.8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支票</a:t>
            </a:r>
          </a:p>
        </p:txBody>
      </p:sp>
      <p:pic>
        <p:nvPicPr>
          <p:cNvPr id="21" name="图片 20">
            <a:extLst>
              <a:ext uri="{FF2B5EF4-FFF2-40B4-BE49-F238E27FC236}">
                <a16:creationId xmlns:a16="http://schemas.microsoft.com/office/drawing/2014/main" id="{81DD3451-6432-494B-9411-74C8CAEE2FB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243971" y="2464030"/>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pic>
        <p:nvPicPr>
          <p:cNvPr id="23" name="图片 22">
            <a:extLst>
              <a:ext uri="{FF2B5EF4-FFF2-40B4-BE49-F238E27FC236}">
                <a16:creationId xmlns:a16="http://schemas.microsoft.com/office/drawing/2014/main" id="{15CCE205-5926-41E1-A420-B5970C8AE54F}"/>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3619332" y="728487"/>
            <a:ext cx="3172204"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a:extLst>
              <a:ext uri="{FF2B5EF4-FFF2-40B4-BE49-F238E27FC236}">
                <a16:creationId xmlns:a16="http://schemas.microsoft.com/office/drawing/2014/main" id="{78C63FEE-086B-4503-86F7-9FE048FC818A}"/>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890946" y="2464030"/>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a:extLst>
              <a:ext uri="{FF2B5EF4-FFF2-40B4-BE49-F238E27FC236}">
                <a16:creationId xmlns:a16="http://schemas.microsoft.com/office/drawing/2014/main" id="{C1AD376E-70CD-4FC5-BC33-C4FFA33D8CE6}"/>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6890946" y="4125283"/>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a:extLst>
              <a:ext uri="{FF2B5EF4-FFF2-40B4-BE49-F238E27FC236}">
                <a16:creationId xmlns:a16="http://schemas.microsoft.com/office/drawing/2014/main" id="{E099B0C2-44F5-4569-B734-C93DEE5A77D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890946" y="718956"/>
            <a:ext cx="2339254"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a:extLst>
              <a:ext uri="{FF2B5EF4-FFF2-40B4-BE49-F238E27FC236}">
                <a16:creationId xmlns:a16="http://schemas.microsoft.com/office/drawing/2014/main" id="{8CD90895-EF73-4198-8D68-2A7BEC1E6FDF}"/>
              </a:ext>
            </a:extLst>
          </p:cNvPr>
          <p:cNvSpPr>
            <a:spLocks noChangeArrowheads="1"/>
          </p:cNvSpPr>
          <p:nvPr>
            <p:custDataLst>
              <p:tags r:id="rId1"/>
            </p:custDataLst>
          </p:nvPr>
        </p:nvSpPr>
        <p:spPr bwMode="auto">
          <a:xfrm>
            <a:off x="91999" y="2439491"/>
            <a:ext cx="6727813" cy="4296501"/>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ctr" fontAlgn="auto">
              <a:lnSpc>
                <a:spcPct val="130000"/>
              </a:lnSpc>
              <a:spcBef>
                <a:spcPts val="0"/>
              </a:spcBef>
              <a:spcAft>
                <a:spcPts val="0"/>
              </a:spcAft>
              <a:defRPr/>
            </a:pPr>
            <a:endParaRPr lang="zh-CN" altLang="en-US" sz="2000" kern="0" dirty="0">
              <a:solidFill>
                <a:srgbClr val="3D3D3D"/>
              </a:solidFill>
              <a:latin typeface="Arial"/>
              <a:ea typeface="微软雅黑"/>
              <a:cs typeface="+mn-ea"/>
              <a:sym typeface="+mn-lt"/>
            </a:endParaRPr>
          </a:p>
        </p:txBody>
      </p:sp>
      <p:sp>
        <p:nvSpPr>
          <p:cNvPr id="28" name="PA_库_2">
            <a:extLst>
              <a:ext uri="{FF2B5EF4-FFF2-40B4-BE49-F238E27FC236}">
                <a16:creationId xmlns:a16="http://schemas.microsoft.com/office/drawing/2014/main" id="{00F3B00A-7A14-4F20-BE26-0A844D023E54}"/>
              </a:ext>
            </a:extLst>
          </p:cNvPr>
          <p:cNvSpPr>
            <a:spLocks noChangeArrowheads="1"/>
          </p:cNvSpPr>
          <p:nvPr>
            <p:custDataLst>
              <p:tags r:id="rId2"/>
            </p:custDataLst>
          </p:nvPr>
        </p:nvSpPr>
        <p:spPr bwMode="auto">
          <a:xfrm>
            <a:off x="6902468" y="5767326"/>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9" name="PA_库_3">
            <a:extLst>
              <a:ext uri="{FF2B5EF4-FFF2-40B4-BE49-F238E27FC236}">
                <a16:creationId xmlns:a16="http://schemas.microsoft.com/office/drawing/2014/main" id="{01337967-20C6-4DB4-A57C-DDF193DB23BE}"/>
              </a:ext>
            </a:extLst>
          </p:cNvPr>
          <p:cNvSpPr>
            <a:spLocks noChangeArrowheads="1"/>
          </p:cNvSpPr>
          <p:nvPr>
            <p:custDataLst>
              <p:tags r:id="rId3"/>
            </p:custDataLst>
          </p:nvPr>
        </p:nvSpPr>
        <p:spPr bwMode="auto">
          <a:xfrm>
            <a:off x="9410749" y="4587742"/>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 name="矩形 1"/>
          <p:cNvSpPr/>
          <p:nvPr/>
        </p:nvSpPr>
        <p:spPr>
          <a:xfrm>
            <a:off x="104851" y="2559159"/>
            <a:ext cx="6454081" cy="3477875"/>
          </a:xfrm>
          <a:prstGeom prst="rect">
            <a:avLst/>
          </a:prstGeom>
        </p:spPr>
        <p:txBody>
          <a:bodyPr wrap="squar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支票的种类</a:t>
            </a:r>
          </a:p>
          <a:p>
            <a:r>
              <a:rPr lang="zh-CN" altLang="en-US" sz="2000" dirty="0">
                <a:solidFill>
                  <a:schemeClr val="bg1"/>
                </a:solidFill>
                <a:latin typeface="微软雅黑 Light" panose="020B0502040204020203" pitchFamily="34" charset="-122"/>
                <a:ea typeface="微软雅黑 Light" panose="020B0502040204020203" pitchFamily="34" charset="-122"/>
              </a:rPr>
              <a:t>      按照支付票款的方式不同、支票可分为现金支票、转账支票和普通支票。</a:t>
            </a: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）支票上印有“现金”字样的支票为现金支票。现金支票只能用于支取现金，不得用于转账。</a:t>
            </a: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）支票上印有“转账”字样的支票为转账支票。转账支票只能用于转账，不得支取现金。</a:t>
            </a:r>
          </a:p>
          <a:p>
            <a:r>
              <a:rPr lang="zh-CN" altLang="en-US" sz="2000" dirty="0">
                <a:solidFill>
                  <a:schemeClr val="bg1"/>
                </a:solidFill>
                <a:latin typeface="微软雅黑 Light" panose="020B0502040204020203" pitchFamily="34" charset="-122"/>
                <a:ea typeface="微软雅黑 Light" panose="020B0502040204020203" pitchFamily="34" charset="-122"/>
              </a:rPr>
              <a:t>  （</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）支票上未印有“现金”或“转账”字样的为普通支票。普通支票可以用于支取现金，也可用于转账。在普通支票左上角划两条平行线的，为划线支票，划线支票只能用于转账，不能支取现金。</a:t>
            </a:r>
          </a:p>
        </p:txBody>
      </p:sp>
      <p:sp>
        <p:nvSpPr>
          <p:cNvPr id="12" name="Freeform 11">
            <a:extLst>
              <a:ext uri="{FF2B5EF4-FFF2-40B4-BE49-F238E27FC236}">
                <a16:creationId xmlns:a16="http://schemas.microsoft.com/office/drawing/2014/main" id="{2017DE73-EF7B-4E97-8753-06BCFCF0767C}"/>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61331051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9352" y="166079"/>
            <a:ext cx="34575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 </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2.3.8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支票</a:t>
            </a:r>
          </a:p>
        </p:txBody>
      </p:sp>
      <p:pic>
        <p:nvPicPr>
          <p:cNvPr id="21" name="图片 20">
            <a:extLst>
              <a:ext uri="{FF2B5EF4-FFF2-40B4-BE49-F238E27FC236}">
                <a16:creationId xmlns:a16="http://schemas.microsoft.com/office/drawing/2014/main" id="{81DD3451-6432-494B-9411-74C8CAEE2FB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243971" y="2464030"/>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pic>
        <p:nvPicPr>
          <p:cNvPr id="23" name="图片 22">
            <a:extLst>
              <a:ext uri="{FF2B5EF4-FFF2-40B4-BE49-F238E27FC236}">
                <a16:creationId xmlns:a16="http://schemas.microsoft.com/office/drawing/2014/main" id="{15CCE205-5926-41E1-A420-B5970C8AE54F}"/>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3619332" y="728487"/>
            <a:ext cx="3172204"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a:extLst>
              <a:ext uri="{FF2B5EF4-FFF2-40B4-BE49-F238E27FC236}">
                <a16:creationId xmlns:a16="http://schemas.microsoft.com/office/drawing/2014/main" id="{78C63FEE-086B-4503-86F7-9FE048FC818A}"/>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890946" y="2464030"/>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a:extLst>
              <a:ext uri="{FF2B5EF4-FFF2-40B4-BE49-F238E27FC236}">
                <a16:creationId xmlns:a16="http://schemas.microsoft.com/office/drawing/2014/main" id="{C1AD376E-70CD-4FC5-BC33-C4FFA33D8CE6}"/>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6890946" y="4125283"/>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a:extLst>
              <a:ext uri="{FF2B5EF4-FFF2-40B4-BE49-F238E27FC236}">
                <a16:creationId xmlns:a16="http://schemas.microsoft.com/office/drawing/2014/main" id="{E099B0C2-44F5-4569-B734-C93DEE5A77D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890946" y="718956"/>
            <a:ext cx="2339254"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a:extLst>
              <a:ext uri="{FF2B5EF4-FFF2-40B4-BE49-F238E27FC236}">
                <a16:creationId xmlns:a16="http://schemas.microsoft.com/office/drawing/2014/main" id="{8CD90895-EF73-4198-8D68-2A7BEC1E6FDF}"/>
              </a:ext>
            </a:extLst>
          </p:cNvPr>
          <p:cNvSpPr>
            <a:spLocks noChangeArrowheads="1"/>
          </p:cNvSpPr>
          <p:nvPr>
            <p:custDataLst>
              <p:tags r:id="rId1"/>
            </p:custDataLst>
          </p:nvPr>
        </p:nvSpPr>
        <p:spPr bwMode="auto">
          <a:xfrm>
            <a:off x="103521" y="2303734"/>
            <a:ext cx="6727813" cy="4296501"/>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ctr" fontAlgn="auto">
              <a:lnSpc>
                <a:spcPct val="130000"/>
              </a:lnSpc>
              <a:spcBef>
                <a:spcPts val="0"/>
              </a:spcBef>
              <a:spcAft>
                <a:spcPts val="0"/>
              </a:spcAft>
              <a:defRPr/>
            </a:pPr>
            <a:endParaRPr lang="zh-CN" altLang="en-US" sz="2000" kern="0" dirty="0">
              <a:solidFill>
                <a:srgbClr val="3D3D3D"/>
              </a:solidFill>
              <a:latin typeface="Arial"/>
              <a:ea typeface="微软雅黑"/>
              <a:cs typeface="+mn-ea"/>
              <a:sym typeface="+mn-lt"/>
            </a:endParaRPr>
          </a:p>
        </p:txBody>
      </p:sp>
      <p:sp>
        <p:nvSpPr>
          <p:cNvPr id="28" name="PA_库_2">
            <a:extLst>
              <a:ext uri="{FF2B5EF4-FFF2-40B4-BE49-F238E27FC236}">
                <a16:creationId xmlns:a16="http://schemas.microsoft.com/office/drawing/2014/main" id="{00F3B00A-7A14-4F20-BE26-0A844D023E54}"/>
              </a:ext>
            </a:extLst>
          </p:cNvPr>
          <p:cNvSpPr>
            <a:spLocks noChangeArrowheads="1"/>
          </p:cNvSpPr>
          <p:nvPr>
            <p:custDataLst>
              <p:tags r:id="rId2"/>
            </p:custDataLst>
          </p:nvPr>
        </p:nvSpPr>
        <p:spPr bwMode="auto">
          <a:xfrm>
            <a:off x="6902468" y="5767326"/>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9" name="PA_库_3">
            <a:extLst>
              <a:ext uri="{FF2B5EF4-FFF2-40B4-BE49-F238E27FC236}">
                <a16:creationId xmlns:a16="http://schemas.microsoft.com/office/drawing/2014/main" id="{01337967-20C6-4DB4-A57C-DDF193DB23BE}"/>
              </a:ext>
            </a:extLst>
          </p:cNvPr>
          <p:cNvSpPr>
            <a:spLocks noChangeArrowheads="1"/>
          </p:cNvSpPr>
          <p:nvPr>
            <p:custDataLst>
              <p:tags r:id="rId3"/>
            </p:custDataLst>
          </p:nvPr>
        </p:nvSpPr>
        <p:spPr bwMode="auto">
          <a:xfrm>
            <a:off x="9410749" y="4587742"/>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 name="矩形 1"/>
          <p:cNvSpPr/>
          <p:nvPr/>
        </p:nvSpPr>
        <p:spPr>
          <a:xfrm>
            <a:off x="193725" y="2464030"/>
            <a:ext cx="6454081" cy="3785652"/>
          </a:xfrm>
          <a:prstGeom prst="rect">
            <a:avLst/>
          </a:prstGeom>
        </p:spPr>
        <p:txBody>
          <a:bodyPr wrap="square">
            <a:spAutoFit/>
          </a:bodyPr>
          <a:lstStyle/>
          <a:p>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支票的出票及记载事项</a:t>
            </a: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1</a:t>
            </a:r>
            <a:r>
              <a:rPr lang="zh-CN" altLang="en-US" sz="2000" dirty="0">
                <a:solidFill>
                  <a:schemeClr val="bg1"/>
                </a:solidFill>
                <a:latin typeface="微软雅黑 Light" panose="020B0502040204020203" pitchFamily="34" charset="-122"/>
                <a:ea typeface="微软雅黑 Light" panose="020B0502040204020203" pitchFamily="34" charset="-122"/>
              </a:rPr>
              <a:t>）出票人签发支票并交付的行为即为出票。</a:t>
            </a:r>
            <a:endParaRPr lang="en-US" altLang="zh-CN" sz="2000" dirty="0">
              <a:solidFill>
                <a:schemeClr val="bg1"/>
              </a:solidFill>
              <a:latin typeface="微软雅黑 Light" panose="020B0502040204020203" pitchFamily="34" charset="-122"/>
              <a:ea typeface="微软雅黑 Light" panose="020B0502040204020203" pitchFamily="34" charset="-122"/>
            </a:endParaRP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2</a:t>
            </a:r>
            <a:r>
              <a:rPr lang="zh-CN" altLang="en-US" sz="2000" dirty="0">
                <a:solidFill>
                  <a:schemeClr val="bg1"/>
                </a:solidFill>
                <a:latin typeface="微软雅黑 Light" panose="020B0502040204020203" pitchFamily="34" charset="-122"/>
                <a:ea typeface="微软雅黑 Light" panose="020B0502040204020203" pitchFamily="34" charset="-122"/>
              </a:rPr>
              <a:t>）支票绝对记载事项。</a:t>
            </a:r>
          </a:p>
          <a:p>
            <a:r>
              <a:rPr lang="zh-CN" altLang="en-US" sz="2000" dirty="0">
                <a:solidFill>
                  <a:schemeClr val="bg1"/>
                </a:solidFill>
                <a:latin typeface="微软雅黑 Light" panose="020B0502040204020203" pitchFamily="34" charset="-122"/>
                <a:ea typeface="微软雅黑 Light" panose="020B0502040204020203" pitchFamily="34" charset="-122"/>
              </a:rPr>
              <a:t>      ①表明“支票”的字样；②无条件支付的委托；③确定的金额；④付款人名称；⑤出票日期；⑥出票人签章。</a:t>
            </a: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3</a:t>
            </a:r>
            <a:r>
              <a:rPr lang="zh-CN" altLang="en-US" sz="2000" dirty="0">
                <a:solidFill>
                  <a:schemeClr val="bg1"/>
                </a:solidFill>
                <a:latin typeface="微软雅黑 Light" panose="020B0502040204020203" pitchFamily="34" charset="-122"/>
                <a:ea typeface="微软雅黑 Light" panose="020B0502040204020203" pitchFamily="34" charset="-122"/>
              </a:rPr>
              <a:t>）支票的相对记载事项。支票的相对记载事项包括：</a:t>
            </a:r>
          </a:p>
          <a:p>
            <a:r>
              <a:rPr lang="zh-CN" altLang="en-US" sz="2000" dirty="0">
                <a:solidFill>
                  <a:schemeClr val="bg1"/>
                </a:solidFill>
                <a:latin typeface="微软雅黑 Light" panose="020B0502040204020203" pitchFamily="34" charset="-122"/>
                <a:ea typeface="微软雅黑 Light" panose="020B0502040204020203" pitchFamily="34" charset="-122"/>
              </a:rPr>
              <a:t>      ①付款地。②出票地。</a:t>
            </a:r>
          </a:p>
          <a:p>
            <a:r>
              <a:rPr lang="zh-CN" altLang="en-US" sz="2000" dirty="0">
                <a:solidFill>
                  <a:schemeClr val="bg1"/>
                </a:solidFill>
                <a:latin typeface="微软雅黑 Light" panose="020B0502040204020203" pitchFamily="34" charset="-122"/>
                <a:ea typeface="微软雅黑 Light" panose="020B0502040204020203" pitchFamily="34" charset="-122"/>
              </a:rPr>
              <a:t>（</a:t>
            </a:r>
            <a:r>
              <a:rPr lang="en-US" altLang="zh-CN" sz="2000" dirty="0">
                <a:solidFill>
                  <a:schemeClr val="bg1"/>
                </a:solidFill>
                <a:latin typeface="微软雅黑 Light" panose="020B0502040204020203" pitchFamily="34" charset="-122"/>
                <a:ea typeface="微软雅黑 Light" panose="020B0502040204020203" pitchFamily="34" charset="-122"/>
              </a:rPr>
              <a:t>4</a:t>
            </a:r>
            <a:r>
              <a:rPr lang="zh-CN" altLang="en-US" sz="2000" dirty="0">
                <a:solidFill>
                  <a:schemeClr val="bg1"/>
                </a:solidFill>
                <a:latin typeface="微软雅黑 Light" panose="020B0502040204020203" pitchFamily="34" charset="-122"/>
                <a:ea typeface="微软雅黑 Light" panose="020B0502040204020203" pitchFamily="34" charset="-122"/>
              </a:rPr>
              <a:t>）出票的效力。</a:t>
            </a:r>
          </a:p>
          <a:p>
            <a:r>
              <a:rPr lang="zh-CN" altLang="en-US" sz="2000" dirty="0">
                <a:solidFill>
                  <a:schemeClr val="bg1"/>
                </a:solidFill>
                <a:latin typeface="微软雅黑 Light" panose="020B0502040204020203" pitchFamily="34" charset="-122"/>
                <a:ea typeface="微软雅黑 Light" panose="020B0502040204020203" pitchFamily="34" charset="-122"/>
              </a:rPr>
              <a:t>      ①出票人做成支票并交付之后，出票人必须在付款人处存有足够可处分的资金，以保证支票票款的支付。</a:t>
            </a:r>
          </a:p>
          <a:p>
            <a:r>
              <a:rPr lang="zh-CN" altLang="en-US" sz="2000" dirty="0">
                <a:solidFill>
                  <a:schemeClr val="bg1"/>
                </a:solidFill>
                <a:latin typeface="微软雅黑 Light" panose="020B0502040204020203" pitchFamily="34" charset="-122"/>
                <a:ea typeface="微软雅黑 Light" panose="020B0502040204020203" pitchFamily="34" charset="-122"/>
              </a:rPr>
              <a:t>②当付款人对支票拒绝付款或者超过支票付款提示期限的，出票人应向持票人承担付款责任。</a:t>
            </a:r>
          </a:p>
        </p:txBody>
      </p:sp>
      <p:sp>
        <p:nvSpPr>
          <p:cNvPr id="12" name="Freeform 11">
            <a:extLst>
              <a:ext uri="{FF2B5EF4-FFF2-40B4-BE49-F238E27FC236}">
                <a16:creationId xmlns:a16="http://schemas.microsoft.com/office/drawing/2014/main" id="{5332B281-F598-4E12-BC2B-3EE84AF147F5}"/>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72089486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
                                            <p:txEl>
                                              <p:pRg st="5" end="5"/>
                                            </p:txEl>
                                          </p:spTgt>
                                        </p:tgtEl>
                                        <p:attrNameLst>
                                          <p:attrName>style.visibility</p:attrName>
                                        </p:attrNameLst>
                                      </p:cBhvr>
                                      <p:to>
                                        <p:strVal val="visible"/>
                                      </p:to>
                                    </p:set>
                                    <p:anim calcmode="lin" valueType="num">
                                      <p:cBhvr additive="base">
                                        <p:cTn id="37"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
                                            <p:txEl>
                                              <p:pRg st="6" end="6"/>
                                            </p:txEl>
                                          </p:spTgt>
                                        </p:tgtEl>
                                        <p:attrNameLst>
                                          <p:attrName>style.visibility</p:attrName>
                                        </p:attrNameLst>
                                      </p:cBhvr>
                                      <p:to>
                                        <p:strVal val="visible"/>
                                      </p:to>
                                    </p:set>
                                    <p:anim calcmode="lin" valueType="num">
                                      <p:cBhvr additive="base">
                                        <p:cTn id="43"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
                                            <p:txEl>
                                              <p:pRg st="7" end="7"/>
                                            </p:txEl>
                                          </p:spTgt>
                                        </p:tgtEl>
                                        <p:attrNameLst>
                                          <p:attrName>style.visibility</p:attrName>
                                        </p:attrNameLst>
                                      </p:cBhvr>
                                      <p:to>
                                        <p:strVal val="visible"/>
                                      </p:to>
                                    </p:set>
                                    <p:anim calcmode="lin" valueType="num">
                                      <p:cBhvr additive="base">
                                        <p:cTn id="49" dur="500" fill="hold"/>
                                        <p:tgtEl>
                                          <p:spTgt spid="2">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8" end="8"/>
                                            </p:txEl>
                                          </p:spTgt>
                                        </p:tgtEl>
                                        <p:attrNameLst>
                                          <p:attrName>style.visibility</p:attrName>
                                        </p:attrNameLst>
                                      </p:cBhvr>
                                      <p:to>
                                        <p:strVal val="visible"/>
                                      </p:to>
                                    </p:set>
                                    <p:anim calcmode="lin" valueType="num">
                                      <p:cBhvr additive="base">
                                        <p:cTn id="55" dur="500" fill="hold"/>
                                        <p:tgtEl>
                                          <p:spTgt spid="2">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9352" y="166929"/>
            <a:ext cx="34575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 </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2.3.8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支票</a:t>
            </a:r>
          </a:p>
        </p:txBody>
      </p:sp>
      <p:pic>
        <p:nvPicPr>
          <p:cNvPr id="21" name="图片 20">
            <a:extLst>
              <a:ext uri="{FF2B5EF4-FFF2-40B4-BE49-F238E27FC236}">
                <a16:creationId xmlns:a16="http://schemas.microsoft.com/office/drawing/2014/main" id="{81DD3451-6432-494B-9411-74C8CAEE2FB3}"/>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9243971" y="2464030"/>
            <a:ext cx="2986086" cy="1521412"/>
          </a:xfrm>
          <a:custGeom>
            <a:avLst/>
            <a:gdLst>
              <a:gd name="connsiteX0" fmla="*/ 0 w 2986086"/>
              <a:gd name="connsiteY0" fmla="*/ 0 h 1521412"/>
              <a:gd name="connsiteX1" fmla="*/ 2986086 w 2986086"/>
              <a:gd name="connsiteY1" fmla="*/ 0 h 1521412"/>
              <a:gd name="connsiteX2" fmla="*/ 2986086 w 2986086"/>
              <a:gd name="connsiteY2" fmla="*/ 1521412 h 1521412"/>
              <a:gd name="connsiteX3" fmla="*/ 0 w 2986086"/>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2986086" h="1521412">
                <a:moveTo>
                  <a:pt x="0" y="0"/>
                </a:moveTo>
                <a:lnTo>
                  <a:pt x="2986086" y="0"/>
                </a:lnTo>
                <a:lnTo>
                  <a:pt x="2986086" y="1521412"/>
                </a:lnTo>
                <a:lnTo>
                  <a:pt x="0" y="1521412"/>
                </a:lnTo>
                <a:close/>
              </a:path>
            </a:pathLst>
          </a:custGeom>
        </p:spPr>
      </p:pic>
      <p:pic>
        <p:nvPicPr>
          <p:cNvPr id="23" name="图片 22">
            <a:extLst>
              <a:ext uri="{FF2B5EF4-FFF2-40B4-BE49-F238E27FC236}">
                <a16:creationId xmlns:a16="http://schemas.microsoft.com/office/drawing/2014/main" id="{15CCE205-5926-41E1-A420-B5970C8AE54F}"/>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3619332" y="728487"/>
            <a:ext cx="3172204" cy="1521412"/>
          </a:xfrm>
          <a:custGeom>
            <a:avLst/>
            <a:gdLst>
              <a:gd name="connsiteX0" fmla="*/ 0 w 3172204"/>
              <a:gd name="connsiteY0" fmla="*/ 0 h 1521412"/>
              <a:gd name="connsiteX1" fmla="*/ 3172204 w 3172204"/>
              <a:gd name="connsiteY1" fmla="*/ 0 h 1521412"/>
              <a:gd name="connsiteX2" fmla="*/ 3172204 w 3172204"/>
              <a:gd name="connsiteY2" fmla="*/ 1521412 h 1521412"/>
              <a:gd name="connsiteX3" fmla="*/ 0 w 3172204"/>
              <a:gd name="connsiteY3" fmla="*/ 1521412 h 1521412"/>
            </a:gdLst>
            <a:ahLst/>
            <a:cxnLst>
              <a:cxn ang="0">
                <a:pos x="connsiteX0" y="connsiteY0"/>
              </a:cxn>
              <a:cxn ang="0">
                <a:pos x="connsiteX1" y="connsiteY1"/>
              </a:cxn>
              <a:cxn ang="0">
                <a:pos x="connsiteX2" y="connsiteY2"/>
              </a:cxn>
              <a:cxn ang="0">
                <a:pos x="connsiteX3" y="connsiteY3"/>
              </a:cxn>
            </a:cxnLst>
            <a:rect l="l" t="t" r="r" b="b"/>
            <a:pathLst>
              <a:path w="3172204" h="1521412">
                <a:moveTo>
                  <a:pt x="0" y="0"/>
                </a:moveTo>
                <a:lnTo>
                  <a:pt x="3172204" y="0"/>
                </a:lnTo>
                <a:lnTo>
                  <a:pt x="3172204" y="1521412"/>
                </a:lnTo>
                <a:lnTo>
                  <a:pt x="0" y="1521412"/>
                </a:lnTo>
                <a:close/>
              </a:path>
            </a:pathLst>
          </a:custGeom>
        </p:spPr>
      </p:pic>
      <p:pic>
        <p:nvPicPr>
          <p:cNvPr id="24" name="图片 23">
            <a:extLst>
              <a:ext uri="{FF2B5EF4-FFF2-40B4-BE49-F238E27FC236}">
                <a16:creationId xmlns:a16="http://schemas.microsoft.com/office/drawing/2014/main" id="{78C63FEE-086B-4503-86F7-9FE048FC818A}"/>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6890946" y="2464030"/>
            <a:ext cx="2353025" cy="1503904"/>
          </a:xfrm>
          <a:custGeom>
            <a:avLst/>
            <a:gdLst>
              <a:gd name="connsiteX0" fmla="*/ 0 w 2353025"/>
              <a:gd name="connsiteY0" fmla="*/ 0 h 1503904"/>
              <a:gd name="connsiteX1" fmla="*/ 2353025 w 2353025"/>
              <a:gd name="connsiteY1" fmla="*/ 0 h 1503904"/>
              <a:gd name="connsiteX2" fmla="*/ 2353025 w 2353025"/>
              <a:gd name="connsiteY2" fmla="*/ 1503904 h 1503904"/>
              <a:gd name="connsiteX3" fmla="*/ 0 w 2353025"/>
              <a:gd name="connsiteY3" fmla="*/ 1503904 h 1503904"/>
            </a:gdLst>
            <a:ahLst/>
            <a:cxnLst>
              <a:cxn ang="0">
                <a:pos x="connsiteX0" y="connsiteY0"/>
              </a:cxn>
              <a:cxn ang="0">
                <a:pos x="connsiteX1" y="connsiteY1"/>
              </a:cxn>
              <a:cxn ang="0">
                <a:pos x="connsiteX2" y="connsiteY2"/>
              </a:cxn>
              <a:cxn ang="0">
                <a:pos x="connsiteX3" y="connsiteY3"/>
              </a:cxn>
            </a:cxnLst>
            <a:rect l="l" t="t" r="r" b="b"/>
            <a:pathLst>
              <a:path w="2353025" h="1503904">
                <a:moveTo>
                  <a:pt x="0" y="0"/>
                </a:moveTo>
                <a:lnTo>
                  <a:pt x="2353025" y="0"/>
                </a:lnTo>
                <a:lnTo>
                  <a:pt x="2353025" y="1503904"/>
                </a:lnTo>
                <a:lnTo>
                  <a:pt x="0" y="1503904"/>
                </a:lnTo>
                <a:close/>
              </a:path>
            </a:pathLst>
          </a:custGeom>
        </p:spPr>
      </p:pic>
      <p:pic>
        <p:nvPicPr>
          <p:cNvPr id="25" name="图片 24">
            <a:extLst>
              <a:ext uri="{FF2B5EF4-FFF2-40B4-BE49-F238E27FC236}">
                <a16:creationId xmlns:a16="http://schemas.microsoft.com/office/drawing/2014/main" id="{C1AD376E-70CD-4FC5-BC33-C4FFA33D8CE6}"/>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6890946" y="4125283"/>
            <a:ext cx="2377535" cy="1503905"/>
          </a:xfrm>
          <a:custGeom>
            <a:avLst/>
            <a:gdLst>
              <a:gd name="connsiteX0" fmla="*/ 0 w 2377535"/>
              <a:gd name="connsiteY0" fmla="*/ 0 h 1503905"/>
              <a:gd name="connsiteX1" fmla="*/ 2377535 w 2377535"/>
              <a:gd name="connsiteY1" fmla="*/ 0 h 1503905"/>
              <a:gd name="connsiteX2" fmla="*/ 2377535 w 2377535"/>
              <a:gd name="connsiteY2" fmla="*/ 1503905 h 1503905"/>
              <a:gd name="connsiteX3" fmla="*/ 0 w 2377535"/>
              <a:gd name="connsiteY3" fmla="*/ 1503905 h 1503905"/>
            </a:gdLst>
            <a:ahLst/>
            <a:cxnLst>
              <a:cxn ang="0">
                <a:pos x="connsiteX0" y="connsiteY0"/>
              </a:cxn>
              <a:cxn ang="0">
                <a:pos x="connsiteX1" y="connsiteY1"/>
              </a:cxn>
              <a:cxn ang="0">
                <a:pos x="connsiteX2" y="connsiteY2"/>
              </a:cxn>
              <a:cxn ang="0">
                <a:pos x="connsiteX3" y="connsiteY3"/>
              </a:cxn>
            </a:cxnLst>
            <a:rect l="l" t="t" r="r" b="b"/>
            <a:pathLst>
              <a:path w="2377535" h="1503905">
                <a:moveTo>
                  <a:pt x="0" y="0"/>
                </a:moveTo>
                <a:lnTo>
                  <a:pt x="2377535" y="0"/>
                </a:lnTo>
                <a:lnTo>
                  <a:pt x="2377535" y="1503905"/>
                </a:lnTo>
                <a:lnTo>
                  <a:pt x="0" y="1503905"/>
                </a:lnTo>
                <a:close/>
              </a:path>
            </a:pathLst>
          </a:custGeom>
        </p:spPr>
      </p:pic>
      <p:pic>
        <p:nvPicPr>
          <p:cNvPr id="26" name="图片 25">
            <a:extLst>
              <a:ext uri="{FF2B5EF4-FFF2-40B4-BE49-F238E27FC236}">
                <a16:creationId xmlns:a16="http://schemas.microsoft.com/office/drawing/2014/main" id="{E099B0C2-44F5-4569-B734-C93DEE5A77D1}"/>
              </a:ext>
            </a:extLst>
          </p:cNvPr>
          <p:cNvPicPr>
            <a:picLocks noChangeAspect="1"/>
          </p:cNvPicPr>
          <p:nvPr/>
        </p:nvPicPr>
        <p:blipFill>
          <a:blip r:embed="rId10" cstate="screen">
            <a:extLst>
              <a:ext uri="{28A0092B-C50C-407E-A947-70E740481C1C}">
                <a14:useLocalDpi xmlns:a14="http://schemas.microsoft.com/office/drawing/2010/main"/>
              </a:ext>
            </a:extLst>
          </a:blip>
          <a:srcRect/>
          <a:stretch>
            <a:fillRect/>
          </a:stretch>
        </p:blipFill>
        <p:spPr>
          <a:xfrm>
            <a:off x="6890946" y="718956"/>
            <a:ext cx="2339254" cy="1521414"/>
          </a:xfrm>
          <a:custGeom>
            <a:avLst/>
            <a:gdLst>
              <a:gd name="connsiteX0" fmla="*/ 0 w 2339254"/>
              <a:gd name="connsiteY0" fmla="*/ 0 h 1521414"/>
              <a:gd name="connsiteX1" fmla="*/ 2339254 w 2339254"/>
              <a:gd name="connsiteY1" fmla="*/ 0 h 1521414"/>
              <a:gd name="connsiteX2" fmla="*/ 2339254 w 2339254"/>
              <a:gd name="connsiteY2" fmla="*/ 1521414 h 1521414"/>
              <a:gd name="connsiteX3" fmla="*/ 0 w 2339254"/>
              <a:gd name="connsiteY3" fmla="*/ 1521414 h 1521414"/>
            </a:gdLst>
            <a:ahLst/>
            <a:cxnLst>
              <a:cxn ang="0">
                <a:pos x="connsiteX0" y="connsiteY0"/>
              </a:cxn>
              <a:cxn ang="0">
                <a:pos x="connsiteX1" y="connsiteY1"/>
              </a:cxn>
              <a:cxn ang="0">
                <a:pos x="connsiteX2" y="connsiteY2"/>
              </a:cxn>
              <a:cxn ang="0">
                <a:pos x="connsiteX3" y="connsiteY3"/>
              </a:cxn>
            </a:cxnLst>
            <a:rect l="l" t="t" r="r" b="b"/>
            <a:pathLst>
              <a:path w="2339254" h="1521414">
                <a:moveTo>
                  <a:pt x="0" y="0"/>
                </a:moveTo>
                <a:lnTo>
                  <a:pt x="2339254" y="0"/>
                </a:lnTo>
                <a:lnTo>
                  <a:pt x="2339254" y="1521414"/>
                </a:lnTo>
                <a:lnTo>
                  <a:pt x="0" y="1521414"/>
                </a:lnTo>
                <a:close/>
              </a:path>
            </a:pathLst>
          </a:custGeom>
        </p:spPr>
      </p:pic>
      <p:sp>
        <p:nvSpPr>
          <p:cNvPr id="27" name="PA_库_1">
            <a:extLst>
              <a:ext uri="{FF2B5EF4-FFF2-40B4-BE49-F238E27FC236}">
                <a16:creationId xmlns:a16="http://schemas.microsoft.com/office/drawing/2014/main" id="{8CD90895-EF73-4198-8D68-2A7BEC1E6FDF}"/>
              </a:ext>
            </a:extLst>
          </p:cNvPr>
          <p:cNvSpPr>
            <a:spLocks noChangeArrowheads="1"/>
          </p:cNvSpPr>
          <p:nvPr>
            <p:custDataLst>
              <p:tags r:id="rId1"/>
            </p:custDataLst>
          </p:nvPr>
        </p:nvSpPr>
        <p:spPr bwMode="auto">
          <a:xfrm>
            <a:off x="103521" y="2303734"/>
            <a:ext cx="6727813" cy="4296501"/>
          </a:xfrm>
          <a:prstGeom prst="rect">
            <a:avLst/>
          </a:prstGeom>
          <a:solidFill>
            <a:schemeClr val="accent2"/>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fontAlgn="base">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lvl="0" algn="ctr" fontAlgn="auto">
              <a:lnSpc>
                <a:spcPct val="130000"/>
              </a:lnSpc>
              <a:spcBef>
                <a:spcPts val="0"/>
              </a:spcBef>
              <a:spcAft>
                <a:spcPts val="0"/>
              </a:spcAft>
              <a:defRPr/>
            </a:pPr>
            <a:endParaRPr lang="zh-CN" altLang="en-US" sz="2000" kern="0" dirty="0">
              <a:solidFill>
                <a:srgbClr val="3D3D3D"/>
              </a:solidFill>
              <a:latin typeface="Arial"/>
              <a:ea typeface="微软雅黑"/>
              <a:cs typeface="+mn-ea"/>
              <a:sym typeface="+mn-lt"/>
            </a:endParaRPr>
          </a:p>
        </p:txBody>
      </p:sp>
      <p:sp>
        <p:nvSpPr>
          <p:cNvPr id="28" name="PA_库_2">
            <a:extLst>
              <a:ext uri="{FF2B5EF4-FFF2-40B4-BE49-F238E27FC236}">
                <a16:creationId xmlns:a16="http://schemas.microsoft.com/office/drawing/2014/main" id="{00F3B00A-7A14-4F20-BE26-0A844D023E54}"/>
              </a:ext>
            </a:extLst>
          </p:cNvPr>
          <p:cNvSpPr>
            <a:spLocks noChangeArrowheads="1"/>
          </p:cNvSpPr>
          <p:nvPr>
            <p:custDataLst>
              <p:tags r:id="rId2"/>
            </p:custDataLst>
          </p:nvPr>
        </p:nvSpPr>
        <p:spPr bwMode="auto">
          <a:xfrm>
            <a:off x="6902468" y="5767326"/>
            <a:ext cx="2366430" cy="1071461"/>
          </a:xfrm>
          <a:prstGeom prst="rect">
            <a:avLst/>
          </a:prstGeom>
          <a:solidFill>
            <a:schemeClr val="accent3">
              <a:alpha val="20000"/>
            </a:schemeClr>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9" name="PA_库_3">
            <a:extLst>
              <a:ext uri="{FF2B5EF4-FFF2-40B4-BE49-F238E27FC236}">
                <a16:creationId xmlns:a16="http://schemas.microsoft.com/office/drawing/2014/main" id="{01337967-20C6-4DB4-A57C-DDF193DB23BE}"/>
              </a:ext>
            </a:extLst>
          </p:cNvPr>
          <p:cNvSpPr>
            <a:spLocks noChangeArrowheads="1"/>
          </p:cNvSpPr>
          <p:nvPr>
            <p:custDataLst>
              <p:tags r:id="rId3"/>
            </p:custDataLst>
          </p:nvPr>
        </p:nvSpPr>
        <p:spPr bwMode="auto">
          <a:xfrm>
            <a:off x="9410749" y="4587742"/>
            <a:ext cx="2377535" cy="302882"/>
          </a:xfrm>
          <a:prstGeom prst="rect">
            <a:avLst/>
          </a:prstGeom>
          <a:solidFill>
            <a:schemeClr val="accent1"/>
          </a:solidFill>
          <a:ln>
            <a:noFill/>
          </a:ln>
        </p:spPr>
        <p:txBody>
          <a:bodyPr anchor="ct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marL="0" marR="0" lvl="0" indent="0" algn="just" defTabSz="914400" rtl="0" eaLnBrk="1" fontAlgn="auto" latinLnBrk="0" hangingPunct="1">
              <a:lnSpc>
                <a:spcPct val="13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latin typeface="Arial"/>
              <a:ea typeface="微软雅黑"/>
              <a:cs typeface="+mn-ea"/>
              <a:sym typeface="+mn-lt"/>
            </a:endParaRPr>
          </a:p>
        </p:txBody>
      </p:sp>
      <p:sp>
        <p:nvSpPr>
          <p:cNvPr id="2" name="矩形 1"/>
          <p:cNvSpPr/>
          <p:nvPr/>
        </p:nvSpPr>
        <p:spPr>
          <a:xfrm>
            <a:off x="193725" y="2464030"/>
            <a:ext cx="6454081" cy="2246769"/>
          </a:xfrm>
          <a:prstGeom prst="rect">
            <a:avLst/>
          </a:prstGeom>
        </p:spPr>
        <p:txBody>
          <a:bodyPr wrap="square">
            <a:spAutoFit/>
          </a:bodyPr>
          <a:lstStyle/>
          <a:p>
            <a:r>
              <a:rPr lang="en-US" altLang="zh-CN" sz="2000">
                <a:solidFill>
                  <a:schemeClr val="bg1"/>
                </a:solidFill>
                <a:latin typeface="微软雅黑 Light" panose="020B0502040204020203" pitchFamily="34" charset="-122"/>
                <a:ea typeface="微软雅黑 Light" panose="020B0502040204020203" pitchFamily="34" charset="-122"/>
              </a:rPr>
              <a:t>4.</a:t>
            </a:r>
            <a:r>
              <a:rPr lang="zh-CN" altLang="en-US" sz="2000">
                <a:solidFill>
                  <a:schemeClr val="bg1"/>
                </a:solidFill>
                <a:latin typeface="微软雅黑 Light" panose="020B0502040204020203" pitchFamily="34" charset="-122"/>
                <a:ea typeface="微软雅黑 Light" panose="020B0502040204020203" pitchFamily="34" charset="-122"/>
              </a:rPr>
              <a:t>支票的付款</a:t>
            </a:r>
          </a:p>
          <a:p>
            <a:r>
              <a:rPr lang="zh-CN" altLang="en-US" sz="2000">
                <a:solidFill>
                  <a:schemeClr val="bg1"/>
                </a:solidFill>
                <a:latin typeface="微软雅黑 Light" panose="020B0502040204020203" pitchFamily="34" charset="-122"/>
                <a:ea typeface="微软雅黑 Light" panose="020B0502040204020203" pitchFamily="34" charset="-122"/>
              </a:rPr>
              <a:t>支票的付款是指付款人根据持票人的请求向其支付支票金额的行为。</a:t>
            </a:r>
          </a:p>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1</a:t>
            </a:r>
            <a:r>
              <a:rPr lang="zh-CN" altLang="en-US" sz="2000">
                <a:solidFill>
                  <a:schemeClr val="bg1"/>
                </a:solidFill>
                <a:latin typeface="微软雅黑 Light" panose="020B0502040204020203" pitchFamily="34" charset="-122"/>
                <a:ea typeface="微软雅黑 Light" panose="020B0502040204020203" pitchFamily="34" charset="-122"/>
              </a:rPr>
              <a:t>）提示付款期限。（</a:t>
            </a:r>
            <a:r>
              <a:rPr lang="en-US" altLang="zh-CN" sz="2000">
                <a:solidFill>
                  <a:schemeClr val="bg1"/>
                </a:solidFill>
                <a:latin typeface="微软雅黑 Light" panose="020B0502040204020203" pitchFamily="34" charset="-122"/>
                <a:ea typeface="微软雅黑 Light" panose="020B0502040204020203" pitchFamily="34" charset="-122"/>
              </a:rPr>
              <a:t>2</a:t>
            </a:r>
            <a:r>
              <a:rPr lang="zh-CN" altLang="en-US" sz="2000">
                <a:solidFill>
                  <a:schemeClr val="bg1"/>
                </a:solidFill>
                <a:latin typeface="微软雅黑 Light" panose="020B0502040204020203" pitchFamily="34" charset="-122"/>
                <a:ea typeface="微软雅黑 Light" panose="020B0502040204020203" pitchFamily="34" charset="-122"/>
              </a:rPr>
              <a:t>）付款责任。（</a:t>
            </a:r>
            <a:r>
              <a:rPr lang="en-US" altLang="zh-CN" sz="2000">
                <a:solidFill>
                  <a:schemeClr val="bg1"/>
                </a:solidFill>
                <a:latin typeface="微软雅黑 Light" panose="020B0502040204020203" pitchFamily="34" charset="-122"/>
                <a:ea typeface="微软雅黑 Light" panose="020B0502040204020203" pitchFamily="34" charset="-122"/>
              </a:rPr>
              <a:t>3</a:t>
            </a:r>
            <a:r>
              <a:rPr lang="zh-CN" altLang="en-US" sz="2000">
                <a:solidFill>
                  <a:schemeClr val="bg1"/>
                </a:solidFill>
                <a:latin typeface="微软雅黑 Light" panose="020B0502040204020203" pitchFamily="34" charset="-122"/>
                <a:ea typeface="微软雅黑 Light" panose="020B0502040204020203" pitchFamily="34" charset="-122"/>
              </a:rPr>
              <a:t>）付款责任的解除。</a:t>
            </a:r>
          </a:p>
          <a:p>
            <a:r>
              <a:rPr lang="en-US" altLang="zh-CN" sz="2000">
                <a:solidFill>
                  <a:schemeClr val="bg1"/>
                </a:solidFill>
                <a:latin typeface="微软雅黑 Light" panose="020B0502040204020203" pitchFamily="34" charset="-122"/>
                <a:ea typeface="微软雅黑 Light" panose="020B0502040204020203" pitchFamily="34" charset="-122"/>
              </a:rPr>
              <a:t>5.</a:t>
            </a:r>
            <a:r>
              <a:rPr lang="zh-CN" altLang="en-US" sz="2000">
                <a:solidFill>
                  <a:schemeClr val="bg1"/>
                </a:solidFill>
                <a:latin typeface="微软雅黑 Light" panose="020B0502040204020203" pitchFamily="34" charset="-122"/>
                <a:ea typeface="微软雅黑 Light" panose="020B0502040204020203" pitchFamily="34" charset="-122"/>
              </a:rPr>
              <a:t>支票的签发及使用要求</a:t>
            </a:r>
          </a:p>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1</a:t>
            </a:r>
            <a:r>
              <a:rPr lang="zh-CN" altLang="en-US" sz="2000">
                <a:solidFill>
                  <a:schemeClr val="bg1"/>
                </a:solidFill>
                <a:latin typeface="微软雅黑 Light" panose="020B0502040204020203" pitchFamily="34" charset="-122"/>
                <a:ea typeface="微软雅黑 Light" panose="020B0502040204020203" pitchFamily="34" charset="-122"/>
              </a:rPr>
              <a:t>）签发支票的要求。（</a:t>
            </a:r>
            <a:r>
              <a:rPr lang="en-US" altLang="zh-CN" sz="2000">
                <a:solidFill>
                  <a:schemeClr val="bg1"/>
                </a:solidFill>
                <a:latin typeface="微软雅黑 Light" panose="020B0502040204020203" pitchFamily="34" charset="-122"/>
                <a:ea typeface="微软雅黑 Light" panose="020B0502040204020203" pitchFamily="34" charset="-122"/>
              </a:rPr>
              <a:t>2</a:t>
            </a:r>
            <a:r>
              <a:rPr lang="zh-CN" altLang="en-US" sz="2000">
                <a:solidFill>
                  <a:schemeClr val="bg1"/>
                </a:solidFill>
                <a:latin typeface="微软雅黑 Light" panose="020B0502040204020203" pitchFamily="34" charset="-122"/>
                <a:ea typeface="微软雅黑 Light" panose="020B0502040204020203" pitchFamily="34" charset="-122"/>
              </a:rPr>
              <a:t>）兑付支票的要求。</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sp>
        <p:nvSpPr>
          <p:cNvPr id="12" name="Freeform 11">
            <a:extLst>
              <a:ext uri="{FF2B5EF4-FFF2-40B4-BE49-F238E27FC236}">
                <a16:creationId xmlns:a16="http://schemas.microsoft.com/office/drawing/2014/main" id="{F142CDC0-6A61-4B34-AEE7-8ECC1ABBE6DF}"/>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20976609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1" end="1"/>
                                            </p:txEl>
                                          </p:spTgt>
                                        </p:tgtEl>
                                        <p:attrNameLst>
                                          <p:attrName>style.visibility</p:attrName>
                                        </p:attrNameLst>
                                      </p:cBhvr>
                                      <p:to>
                                        <p:strVal val="visible"/>
                                      </p:to>
                                    </p:set>
                                    <p:anim calcmode="lin" valueType="num">
                                      <p:cBhvr additive="base">
                                        <p:cTn id="13"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anim calcmode="lin" valueType="num">
                                      <p:cBhvr additive="base">
                                        <p:cTn id="19"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3" end="3"/>
                                            </p:txEl>
                                          </p:spTgt>
                                        </p:tgtEl>
                                        <p:attrNameLst>
                                          <p:attrName>style.visibility</p:attrName>
                                        </p:attrNameLst>
                                      </p:cBhvr>
                                      <p:to>
                                        <p:strVal val="visible"/>
                                      </p:to>
                                    </p:set>
                                    <p:anim calcmode="lin" valueType="num">
                                      <p:cBhvr additive="base">
                                        <p:cTn id="2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
                                            <p:txEl>
                                              <p:pRg st="4" end="4"/>
                                            </p:txEl>
                                          </p:spTgt>
                                        </p:tgtEl>
                                        <p:attrNameLst>
                                          <p:attrName>style.visibility</p:attrName>
                                        </p:attrNameLst>
                                      </p:cBhvr>
                                      <p:to>
                                        <p:strVal val="visible"/>
                                      </p:to>
                                    </p:set>
                                    <p:anim calcmode="lin" valueType="num">
                                      <p:cBhvr additive="base">
                                        <p:cTn id="31"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002684" y="-289580"/>
            <a:ext cx="3361818"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15563" y="3587407"/>
            <a:ext cx="5379221"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2.4</a:t>
            </a:r>
            <a:r>
              <a:rPr lang="zh-CN" altLang="en-US" sz="5400" b="1" dirty="0">
                <a:solidFill>
                  <a:schemeClr val="bg1"/>
                </a:solidFill>
                <a:latin typeface="微软雅黑" panose="020B0503020204020204" pitchFamily="34" charset="-122"/>
                <a:ea typeface="微软雅黑" panose="020B0503020204020204" pitchFamily="34" charset="-122"/>
              </a:rPr>
              <a:t>银行卡</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46330" y="4590577"/>
            <a:ext cx="4394423"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2.4.2  </a:t>
            </a:r>
            <a:r>
              <a:rPr lang="zh-CN" altLang="en-US" sz="2400" dirty="0">
                <a:solidFill>
                  <a:schemeClr val="tx1"/>
                </a:solidFill>
                <a:latin typeface="微软雅黑 Light" panose="020B0502040204020203" pitchFamily="34" charset="-122"/>
                <a:ea typeface="微软雅黑 Light" panose="020B0502040204020203" pitchFamily="34" charset="-122"/>
              </a:rPr>
              <a:t>银行卡账户和交易</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47250" y="40404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2.4.1  </a:t>
            </a:r>
            <a:r>
              <a:rPr lang="zh-CN" altLang="en-US" sz="2400" dirty="0">
                <a:solidFill>
                  <a:schemeClr val="tx1"/>
                </a:solidFill>
                <a:latin typeface="微软雅黑 Light" panose="020B0502040204020203" pitchFamily="34" charset="-122"/>
                <a:ea typeface="微软雅黑 Light" panose="020B0502040204020203" pitchFamily="34" charset="-122"/>
              </a:rPr>
              <a:t>银行卡的概念和分类</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984314" y="5103196"/>
            <a:ext cx="4318499" cy="458634"/>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2.4.3  </a:t>
            </a:r>
            <a:r>
              <a:rPr lang="zh-CN" altLang="en-US" sz="2400" dirty="0">
                <a:solidFill>
                  <a:schemeClr val="tx1"/>
                </a:solidFill>
                <a:latin typeface="微软雅黑 Light" panose="020B0502040204020203" pitchFamily="34" charset="-122"/>
                <a:ea typeface="微软雅黑 Light" panose="020B0502040204020203" pitchFamily="34" charset="-122"/>
              </a:rPr>
              <a:t>银行卡计息与收费</a:t>
            </a: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413189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73280" y="4631322"/>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673280" y="5184593"/>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2069"/>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701855" y="5092216"/>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a:off x="6674445" y="5602579"/>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23" name="组合 22">
            <a:extLst>
              <a:ext uri="{FF2B5EF4-FFF2-40B4-BE49-F238E27FC236}">
                <a16:creationId xmlns:a16="http://schemas.microsoft.com/office/drawing/2014/main" id="{D80EFFDF-6F36-49DF-8DF9-E03764F1BE4B}"/>
              </a:ext>
            </a:extLst>
          </p:cNvPr>
          <p:cNvGrpSpPr/>
          <p:nvPr/>
        </p:nvGrpSpPr>
        <p:grpSpPr>
          <a:xfrm>
            <a:off x="6682946" y="5674991"/>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FD0093D4-47F1-47BA-A217-7CC85BE56002}"/>
              </a:ext>
            </a:extLst>
          </p:cNvPr>
          <p:cNvCxnSpPr>
            <a:cxnSpLocks/>
          </p:cNvCxnSpPr>
          <p:nvPr/>
        </p:nvCxnSpPr>
        <p:spPr bwMode="auto">
          <a:xfrm>
            <a:off x="6714575" y="6042402"/>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968445" y="5639603"/>
            <a:ext cx="378020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2.4.4 </a:t>
            </a:r>
            <a:r>
              <a:rPr lang="zh-CN" altLang="en-US" sz="2400" dirty="0">
                <a:latin typeface="微软雅黑 Light" panose="020B0502040204020203" pitchFamily="34" charset="-122"/>
                <a:ea typeface="微软雅黑 Light" panose="020B0502040204020203" pitchFamily="34" charset="-122"/>
              </a:rPr>
              <a:t>银行卡清算市场</a:t>
            </a:r>
          </a:p>
        </p:txBody>
      </p:sp>
      <p:grpSp>
        <p:nvGrpSpPr>
          <p:cNvPr id="27" name="组合 26">
            <a:extLst>
              <a:ext uri="{FF2B5EF4-FFF2-40B4-BE49-F238E27FC236}">
                <a16:creationId xmlns:a16="http://schemas.microsoft.com/office/drawing/2014/main" id="{D80EFFDF-6F36-49DF-8DF9-E03764F1BE4B}"/>
              </a:ext>
            </a:extLst>
          </p:cNvPr>
          <p:cNvGrpSpPr/>
          <p:nvPr/>
        </p:nvGrpSpPr>
        <p:grpSpPr>
          <a:xfrm>
            <a:off x="6674445" y="6160133"/>
            <a:ext cx="330200" cy="330200"/>
            <a:chOff x="8186613" y="1546264"/>
            <a:chExt cx="330200" cy="330200"/>
          </a:xfrm>
          <a:solidFill>
            <a:schemeClr val="accent3"/>
          </a:solidFill>
        </p:grpSpPr>
        <p:sp>
          <p:nvSpPr>
            <p:cNvPr id="28"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30" name="直接连接符 29">
            <a:extLst>
              <a:ext uri="{FF2B5EF4-FFF2-40B4-BE49-F238E27FC236}">
                <a16:creationId xmlns:a16="http://schemas.microsoft.com/office/drawing/2014/main" id="{FD0093D4-47F1-47BA-A217-7CC85BE56002}"/>
              </a:ext>
            </a:extLst>
          </p:cNvPr>
          <p:cNvCxnSpPr>
            <a:cxnSpLocks/>
          </p:cNvCxnSpPr>
          <p:nvPr/>
        </p:nvCxnSpPr>
        <p:spPr bwMode="auto">
          <a:xfrm>
            <a:off x="6848046" y="6490333"/>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矩形 30"/>
          <p:cNvSpPr/>
          <p:nvPr/>
        </p:nvSpPr>
        <p:spPr>
          <a:xfrm>
            <a:off x="6976070" y="6094400"/>
            <a:ext cx="3159839"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2.4.5 </a:t>
            </a:r>
            <a:r>
              <a:rPr lang="zh-CN" altLang="en-US" sz="2400" dirty="0">
                <a:latin typeface="微软雅黑 Light" panose="020B0502040204020203" pitchFamily="34" charset="-122"/>
                <a:ea typeface="微软雅黑 Light" panose="020B0502040204020203" pitchFamily="34" charset="-122"/>
              </a:rPr>
              <a:t>银行卡收单</a:t>
            </a:r>
          </a:p>
        </p:txBody>
      </p:sp>
    </p:spTree>
    <p:extLst>
      <p:ext uri="{BB962C8B-B14F-4D97-AF65-F5344CB8AC3E}">
        <p14:creationId xmlns:p14="http://schemas.microsoft.com/office/powerpoint/2010/main" val="22195481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627920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银行卡的概念和分类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27967" y="1196752"/>
            <a:ext cx="6279207" cy="51996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263455" y="1280979"/>
            <a:ext cx="6158446" cy="5031186"/>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银行卡的概念</a:t>
            </a:r>
          </a:p>
          <a:p>
            <a:pPr algn="just">
              <a:lnSpc>
                <a:spcPct val="150000"/>
              </a:lnSpc>
            </a:pPr>
            <a:r>
              <a:rPr lang="zh-CN" altLang="en-US" dirty="0">
                <a:latin typeface="微软雅黑 Light" panose="020B0502040204020203" pitchFamily="34" charset="-122"/>
                <a:ea typeface="微软雅黑 Light" panose="020B0502040204020203" pitchFamily="34" charset="-122"/>
              </a:rPr>
              <a:t>银行卡是指经批准由商业银行向社会发行的具有消费信用、转账结算、存取现金等全部或部分功能的信用支付工具。</a:t>
            </a:r>
          </a:p>
          <a:p>
            <a:pPr algn="just">
              <a:lnSpc>
                <a:spcPct val="150000"/>
              </a:lnSpc>
            </a:pP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银行卡的分类</a:t>
            </a:r>
          </a:p>
          <a:p>
            <a:pPr algn="just">
              <a:lnSpc>
                <a:spcPct val="150000"/>
              </a:lnSpc>
            </a:pPr>
            <a:r>
              <a:rPr lang="zh-CN" altLang="en-US" dirty="0">
                <a:latin typeface="微软雅黑 Light" panose="020B0502040204020203" pitchFamily="34" charset="-122"/>
                <a:ea typeface="微软雅黑 Light" panose="020B0502040204020203" pitchFamily="34" charset="-122"/>
              </a:rPr>
              <a:t>按不同标准，可以对银行卡做不同的分类。</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按是否具有透支功能分为信用卡和借记卡，前者可以透支，后者不具备透支功能。信用卡按是否向发卡银行交存备用金分为贷记卡、准贷记卡两类。贷记卡是指发卡银行给予持卡人一定的信用额度，持卡人可在信用额度内先消费、后还款的信用卡。准贷记卡是指持卡人须先按发卡银行要求交存一定金额的备用金，当备用金账户余额不足支付时，可在发卡银行规定的信用额度内透支的信用卡。</a:t>
            </a:r>
          </a:p>
        </p:txBody>
      </p:sp>
    </p:spTree>
    <p:extLst>
      <p:ext uri="{BB962C8B-B14F-4D97-AF65-F5344CB8AC3E}">
        <p14:creationId xmlns:p14="http://schemas.microsoft.com/office/powerpoint/2010/main" val="18465243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615844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银行卡的概念和分类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27967" y="1196752"/>
            <a:ext cx="6279207" cy="51996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48728" y="1465164"/>
            <a:ext cx="6158446" cy="4662815"/>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借记卡的主要功能包括消费、存取款、转账、代收付、外汇买卖、投资理财、网上支付等，按功能不同分为转账卡（含储蓄卡）、专用卡和储值卡。转账卡是实时扣账的借记卡，具有转账结算、存取现金和消费功能。专用卡是具有专门用途、在特定区域使用的借记卡，具有转账结算、存取现金功能。</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）按币种不同分为人民币卡、外币卡。</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）按发行对象不同分为单位卡（商务卡）、个人卡。</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）按信息载体不同分为磁条卡、芯片（</a:t>
            </a:r>
            <a:r>
              <a:rPr lang="en-US" altLang="zh-CN" dirty="0">
                <a:latin typeface="微软雅黑 Light" panose="020B0502040204020203" pitchFamily="34" charset="-122"/>
                <a:ea typeface="微软雅黑 Light" panose="020B0502040204020203" pitchFamily="34" charset="-122"/>
              </a:rPr>
              <a:t>IC</a:t>
            </a:r>
            <a:r>
              <a:rPr lang="zh-CN" altLang="en-US" dirty="0">
                <a:latin typeface="微软雅黑 Light" panose="020B0502040204020203" pitchFamily="34" charset="-122"/>
                <a:ea typeface="微软雅黑 Light" panose="020B0502040204020203" pitchFamily="34" charset="-122"/>
              </a:rPr>
              <a:t>）卡。</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25397503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银行卡账户和交易</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27967" y="1196752"/>
            <a:ext cx="6279207" cy="5199640"/>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48728" y="1465164"/>
            <a:ext cx="6158446" cy="4662815"/>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银行卡申领、注销和丧失</a:t>
            </a:r>
          </a:p>
          <a:p>
            <a:pPr algn="just">
              <a:lnSpc>
                <a:spcPct val="150000"/>
              </a:lnSpc>
            </a:pPr>
            <a:r>
              <a:rPr lang="zh-CN" altLang="en-US" dirty="0">
                <a:latin typeface="微软雅黑 Light" panose="020B0502040204020203" pitchFamily="34" charset="-122"/>
                <a:ea typeface="微软雅黑 Light" panose="020B0502040204020203" pitchFamily="34" charset="-122"/>
              </a:rPr>
              <a:t>       单位或个人申领信用卡，应按规定填制申请表，连同有关资料一并送交发卡银行。又发卡银行可根据申请人的资信程度，要求其提供担保。担保的方式可采用保证、抵押或质押。凡在中国境内金融机构开立基本存款账户的单位，应当凭中国人民银行核发的开户许可证或企业基本存款账户编号申领单位卡；个人申领银行卡（储值卡除外），应当向发卡银行提供公安部门规定的本人有效身份证件，经发卡银行审查合格后，为其开立记名账户。银行卡及其账户只限经发卡银行批准的持卡人本人使用，不得出租和转借。</a:t>
            </a: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3576480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银行卡账户和交易</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27967" y="1196752"/>
            <a:ext cx="6279207" cy="541566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288347" y="1247607"/>
            <a:ext cx="6158446" cy="5909310"/>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银行卡交易的基本规定</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）单位人民币卡可办理商品交易和劳务供应款项的结算，但不得透支。单位卡不得支取现金。</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）信用卡预借现金业务。包括现金提取、现金转账和现金充值。</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贷记卡持卡人非现金交易可享受免息还款期和最低还款额待遇，银行记账日到发卡银行规定的到期还款日之间为免息还款期，持卡人在到期还款日前偿还所使用全部银行款项有困难的，可按照发卡银行规定的最低还款额还款。</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）发卡银行通过下列途径追偿透支款项和诈骗款项：扣减持卡人保证金、依法处理抵押物和质物；向保证人追索透支款项；通过司法机关的诉讼程序进行追偿。</a:t>
            </a:r>
          </a:p>
          <a:p>
            <a:pPr algn="just">
              <a:lnSpc>
                <a:spcPct val="150000"/>
              </a:lnSpc>
            </a:pP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734094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银行卡计息与收费</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383193" y="1247607"/>
            <a:ext cx="5942422" cy="460851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772816"/>
            <a:ext cx="5738026" cy="3000821"/>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发卡银行对准贷记卡及借记卡（不含储值卡）账户内的存款，按照中国人民银行规定的同期同档次存款利率及计息办法计付利息。对信用卡透支利率实行上限和下限管理，透支利率上限为日利率万分之五，下限为日利率万分之五的</a:t>
            </a:r>
            <a:r>
              <a:rPr lang="en-US" altLang="zh-CN" dirty="0">
                <a:latin typeface="微软雅黑 Light" panose="020B0502040204020203" pitchFamily="34" charset="-122"/>
                <a:ea typeface="微软雅黑 Light" panose="020B0502040204020203" pitchFamily="34" charset="-122"/>
              </a:rPr>
              <a:t>0.7</a:t>
            </a:r>
            <a:r>
              <a:rPr lang="zh-CN" altLang="en-US" dirty="0">
                <a:latin typeface="微软雅黑 Light" panose="020B0502040204020203" pitchFamily="34" charset="-122"/>
                <a:ea typeface="微软雅黑 Light" panose="020B0502040204020203" pitchFamily="34" charset="-122"/>
              </a:rPr>
              <a:t>倍。信用卡透支的计结息方式，以及对信用卡溢缴款是否计付利息及其利率标准，由发卡机构自主确定。</a:t>
            </a:r>
          </a:p>
        </p:txBody>
      </p:sp>
    </p:spTree>
    <p:extLst>
      <p:ext uri="{BB962C8B-B14F-4D97-AF65-F5344CB8AC3E}">
        <p14:creationId xmlns:p14="http://schemas.microsoft.com/office/powerpoint/2010/main" val="5314169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银行卡清算市场</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383193" y="1247607"/>
            <a:ext cx="5942422" cy="460851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772816"/>
            <a:ext cx="5738026" cy="3369192"/>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自</a:t>
            </a:r>
            <a:r>
              <a:rPr lang="en-US" altLang="zh-CN" dirty="0">
                <a:latin typeface="微软雅黑 Light" panose="020B0502040204020203" pitchFamily="34" charset="-122"/>
                <a:ea typeface="微软雅黑 Light" panose="020B0502040204020203" pitchFamily="34" charset="-122"/>
              </a:rPr>
              <a:t>2015</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日起，我国放开银行卡清算市场，符合条件的内外资企业，均可申请在中国境内设立银行卡清算机构。在中国境内从事银行卡清算业务，境外支付机构、第三方支付机构、银行等符合条件的机构应当向中国人民银行提出申请，经中国人民银行征求中国银行业监督管理委员会同意后予以批准，依法取得“银行卡清算业务许可证”，申请成为银行卡清算机构的，注册资本不低于</a:t>
            </a:r>
            <a:r>
              <a:rPr lang="en-US" altLang="zh-CN" dirty="0">
                <a:latin typeface="微软雅黑 Light" panose="020B0502040204020203" pitchFamily="34" charset="-122"/>
                <a:ea typeface="微软雅黑 Light" panose="020B0502040204020203" pitchFamily="34" charset="-122"/>
              </a:rPr>
              <a:t>10</a:t>
            </a:r>
            <a:r>
              <a:rPr lang="zh-CN" altLang="en-US" dirty="0">
                <a:latin typeface="微软雅黑 Light" panose="020B0502040204020203" pitchFamily="34" charset="-122"/>
                <a:ea typeface="微软雅黑 Light" panose="020B0502040204020203" pitchFamily="34" charset="-122"/>
              </a:rPr>
              <a:t>亿元人民币。</a:t>
            </a:r>
          </a:p>
        </p:txBody>
      </p:sp>
    </p:spTree>
    <p:extLst>
      <p:ext uri="{BB962C8B-B14F-4D97-AF65-F5344CB8AC3E}">
        <p14:creationId xmlns:p14="http://schemas.microsoft.com/office/powerpoint/2010/main" val="208385814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816610" y="3546660"/>
            <a:ext cx="424847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2.2</a:t>
            </a:r>
            <a:r>
              <a:rPr lang="zh-CN" altLang="en-US" sz="5400" b="1" dirty="0">
                <a:solidFill>
                  <a:schemeClr val="bg1"/>
                </a:solidFill>
                <a:latin typeface="微软雅黑" panose="020B0503020204020204" pitchFamily="34" charset="-122"/>
                <a:ea typeface="微软雅黑" panose="020B0503020204020204" pitchFamily="34" charset="-122"/>
              </a:rPr>
              <a:t>银行结算账户</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74905" y="4299194"/>
            <a:ext cx="5372149" cy="830997"/>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2.2.2</a:t>
            </a:r>
            <a:r>
              <a:rPr lang="zh-CN" altLang="en-US" sz="2400" dirty="0">
                <a:solidFill>
                  <a:schemeClr val="tx1"/>
                </a:solidFill>
                <a:latin typeface="微软雅黑 Light" panose="020B0502040204020203" pitchFamily="34" charset="-122"/>
                <a:ea typeface="微软雅黑 Light" panose="020B0502040204020203" pitchFamily="34" charset="-122"/>
              </a:rPr>
              <a:t>银行结算账户的开立、变更和撤销</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78033" y="3750931"/>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2.2.1  </a:t>
            </a:r>
            <a:r>
              <a:rPr lang="zh-CN" altLang="en-US" sz="2400" dirty="0">
                <a:solidFill>
                  <a:schemeClr val="tx1"/>
                </a:solidFill>
                <a:latin typeface="微软雅黑 Light" panose="020B0502040204020203" pitchFamily="34" charset="-122"/>
                <a:ea typeface="微软雅黑 Light" panose="020B0502040204020203" pitchFamily="34" charset="-122"/>
              </a:rPr>
              <a:t>银行结算账户概述</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984314" y="5103196"/>
            <a:ext cx="4779817" cy="830997"/>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2.2.3</a:t>
            </a:r>
            <a:r>
              <a:rPr lang="zh-CN" altLang="en-US" sz="2400" dirty="0">
                <a:solidFill>
                  <a:schemeClr val="tx1"/>
                </a:solidFill>
                <a:latin typeface="微软雅黑 Light" panose="020B0502040204020203" pitchFamily="34" charset="-122"/>
                <a:ea typeface="微软雅黑 Light" panose="020B0502040204020203" pitchFamily="34" charset="-122"/>
              </a:rPr>
              <a:t>各类银行结算账户的开立和使用</a:t>
            </a: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58992" y="379686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58992" y="4544721"/>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658992" y="5404100"/>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43214" y="4225032"/>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701855" y="5092216"/>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a:off x="6674445" y="5934193"/>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23" name="组合 22">
            <a:extLst>
              <a:ext uri="{FF2B5EF4-FFF2-40B4-BE49-F238E27FC236}">
                <a16:creationId xmlns:a16="http://schemas.microsoft.com/office/drawing/2014/main" id="{D80EFFDF-6F36-49DF-8DF9-E03764F1BE4B}"/>
              </a:ext>
            </a:extLst>
          </p:cNvPr>
          <p:cNvGrpSpPr/>
          <p:nvPr/>
        </p:nvGrpSpPr>
        <p:grpSpPr>
          <a:xfrm>
            <a:off x="6654114" y="6062776"/>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FD0093D4-47F1-47BA-A217-7CC85BE56002}"/>
              </a:ext>
            </a:extLst>
          </p:cNvPr>
          <p:cNvCxnSpPr>
            <a:cxnSpLocks/>
          </p:cNvCxnSpPr>
          <p:nvPr/>
        </p:nvCxnSpPr>
        <p:spPr bwMode="auto">
          <a:xfrm>
            <a:off x="6824092" y="6525344"/>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824092" y="6013790"/>
            <a:ext cx="4482317"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 任务</a:t>
            </a:r>
            <a:r>
              <a:rPr lang="en-US" altLang="zh-CN" sz="2400" dirty="0">
                <a:latin typeface="微软雅黑 Light" panose="020B0502040204020203" pitchFamily="34" charset="-122"/>
                <a:ea typeface="微软雅黑 Light" panose="020B0502040204020203" pitchFamily="34" charset="-122"/>
              </a:rPr>
              <a:t>2.2.4 </a:t>
            </a:r>
            <a:r>
              <a:rPr lang="zh-CN" altLang="en-US" sz="2400" dirty="0">
                <a:latin typeface="微软雅黑 Light" panose="020B0502040204020203" pitchFamily="34" charset="-122"/>
                <a:ea typeface="微软雅黑 Light" panose="020B0502040204020203" pitchFamily="34" charset="-122"/>
              </a:rPr>
              <a:t>银行结算账户的管理</a:t>
            </a:r>
          </a:p>
        </p:txBody>
      </p:sp>
    </p:spTree>
    <p:extLst>
      <p:ext uri="{BB962C8B-B14F-4D97-AF65-F5344CB8AC3E}">
        <p14:creationId xmlns:p14="http://schemas.microsoft.com/office/powerpoint/2010/main" val="29461744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银行卡收单</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383193" y="1247607"/>
            <a:ext cx="5942422" cy="460851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772816"/>
            <a:ext cx="5738026" cy="2953694"/>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银行卡收单业务概念</a:t>
            </a:r>
          </a:p>
          <a:p>
            <a:pPr algn="just">
              <a:lnSpc>
                <a:spcPct val="150000"/>
              </a:lnSpc>
            </a:pPr>
            <a:r>
              <a:rPr lang="zh-CN" altLang="en-US" dirty="0">
                <a:latin typeface="微软雅黑 Light" panose="020B0502040204020203" pitchFamily="34" charset="-122"/>
                <a:ea typeface="微软雅黑 Light" panose="020B0502040204020203" pitchFamily="34" charset="-122"/>
              </a:rPr>
              <a:t>       银行卡收单业务，是指收单机构与特约商户签订银行卡受理协议，在特约商户按约定受理银行卡并与持卡人达成交易后，为特约商户提供交易资金结算服务的行为。通俗地讲就是持卡人在银行签约商户那里刷卡消费，银行将持卡人刷卡消费的资金在规定周期内结算给商户，并从中扣取一定比例的手续费。</a:t>
            </a:r>
          </a:p>
        </p:txBody>
      </p:sp>
    </p:spTree>
    <p:extLst>
      <p:ext uri="{BB962C8B-B14F-4D97-AF65-F5344CB8AC3E}">
        <p14:creationId xmlns:p14="http://schemas.microsoft.com/office/powerpoint/2010/main" val="8894773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银行卡收单</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383193" y="1247607"/>
            <a:ext cx="5942422" cy="460851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772816"/>
            <a:ext cx="5738026" cy="3000821"/>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银行卡收单业务管理规定</a:t>
            </a:r>
          </a:p>
          <a:p>
            <a:pPr algn="just">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）特约商户管理。收单机构拓展特约商户，应遵循“了解你的客户”原则，对特约商户实行实名制管理。</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）业务与风险管理。收单机构应当强化业务和风险管理措施，建立特约商户检查制度、资金结算风险管理制度、收单交易风险监测系统以及特约商户收单银行结算账户设置和变更审核制度等。</a:t>
            </a:r>
            <a:endParaRPr lang="en-US" altLang="zh-CN"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215634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98601" y="194836"/>
            <a:ext cx="587584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2.4.5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银行卡收单</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106493" y="1196752"/>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383193" y="1247607"/>
            <a:ext cx="5942422" cy="460851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249680"/>
            <a:ext cx="5738026" cy="4615687"/>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银行卡</a:t>
            </a:r>
            <a:r>
              <a:rPr lang="en-US" altLang="zh-CN" dirty="0">
                <a:latin typeface="微软雅黑 Light" panose="020B0502040204020203" pitchFamily="34" charset="-122"/>
                <a:ea typeface="微软雅黑 Light" panose="020B0502040204020203" pitchFamily="34" charset="-122"/>
              </a:rPr>
              <a:t>POS</a:t>
            </a:r>
            <a:r>
              <a:rPr lang="zh-CN" altLang="en-US" dirty="0">
                <a:latin typeface="微软雅黑 Light" panose="020B0502040204020203" pitchFamily="34" charset="-122"/>
                <a:ea typeface="微软雅黑 Light" panose="020B0502040204020203" pitchFamily="34" charset="-122"/>
              </a:rPr>
              <a:t>收单业务交易及结算流程</a:t>
            </a:r>
          </a:p>
          <a:p>
            <a:pPr algn="just">
              <a:lnSpc>
                <a:spcPct val="150000"/>
              </a:lnSpc>
            </a:pPr>
            <a:r>
              <a:rPr lang="zh-CN" altLang="en-US" dirty="0">
                <a:latin typeface="微软雅黑 Light" panose="020B0502040204020203" pitchFamily="34" charset="-122"/>
                <a:ea typeface="微软雅黑 Light" panose="020B0502040204020203" pitchFamily="34" charset="-122"/>
              </a:rPr>
              <a:t>      多功能终端（</a:t>
            </a:r>
            <a:r>
              <a:rPr lang="en-US" altLang="zh-CN" dirty="0">
                <a:latin typeface="微软雅黑 Light" panose="020B0502040204020203" pitchFamily="34" charset="-122"/>
                <a:ea typeface="微软雅黑 Light" panose="020B0502040204020203" pitchFamily="34" charset="-122"/>
              </a:rPr>
              <a:t>point of sale</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POS</a:t>
            </a:r>
            <a:r>
              <a:rPr lang="zh-CN" altLang="en-US" dirty="0">
                <a:latin typeface="微软雅黑 Light" panose="020B0502040204020203" pitchFamily="34" charset="-122"/>
                <a:ea typeface="微软雅黑 Light" panose="020B0502040204020203" pitchFamily="34" charset="-122"/>
              </a:rPr>
              <a:t>）是安装在特约商户内，为持卡人提供授权、消费、结算等服务的专用电子支付设备，也是能够保证银行交易处理信息安全的实体支付终端。目前国内银行卡</a:t>
            </a:r>
            <a:r>
              <a:rPr lang="en-US" altLang="zh-CN" dirty="0" err="1">
                <a:latin typeface="微软雅黑 Light" panose="020B0502040204020203" pitchFamily="34" charset="-122"/>
                <a:ea typeface="微软雅黑 Light" panose="020B0502040204020203" pitchFamily="34" charset="-122"/>
              </a:rPr>
              <a:t>PoS</a:t>
            </a:r>
            <a:r>
              <a:rPr lang="zh-CN" altLang="en-US" dirty="0">
                <a:latin typeface="微软雅黑 Light" panose="020B0502040204020203" pitchFamily="34" charset="-122"/>
                <a:ea typeface="微软雅黑 Light" panose="020B0502040204020203" pitchFamily="34" charset="-122"/>
              </a:rPr>
              <a:t>交易的转接和资金清算由中国银联负责。境外银行卡</a:t>
            </a:r>
            <a:r>
              <a:rPr lang="en-US" altLang="zh-CN" dirty="0">
                <a:latin typeface="微软雅黑 Light" panose="020B0502040204020203" pitchFamily="34" charset="-122"/>
                <a:ea typeface="微软雅黑 Light" panose="020B0502040204020203" pitchFamily="34" charset="-122"/>
              </a:rPr>
              <a:t>P0S</a:t>
            </a:r>
            <a:r>
              <a:rPr lang="zh-CN" altLang="en-US" dirty="0">
                <a:latin typeface="微软雅黑 Light" panose="020B0502040204020203" pitchFamily="34" charset="-122"/>
                <a:ea typeface="微软雅黑 Light" panose="020B0502040204020203" pitchFamily="34" charset="-122"/>
              </a:rPr>
              <a:t>交易的转接和转接清算由国际发卡组织负责（如维萨国际组织、万事达国际组织等）。</a:t>
            </a:r>
          </a:p>
          <a:p>
            <a:pPr algn="just">
              <a:lnSpc>
                <a:spcPct val="150000"/>
              </a:lnSpc>
            </a:pP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结算收费</a:t>
            </a:r>
          </a:p>
          <a:p>
            <a:pPr algn="just">
              <a:lnSpc>
                <a:spcPct val="150000"/>
              </a:lnSpc>
            </a:pPr>
            <a:r>
              <a:rPr lang="zh-CN" altLang="en-US" dirty="0">
                <a:latin typeface="微软雅黑 Light" panose="020B0502040204020203" pitchFamily="34" charset="-122"/>
                <a:ea typeface="微软雅黑 Light" panose="020B0502040204020203" pitchFamily="34" charset="-122"/>
              </a:rPr>
              <a:t>      收单机构向商户收取的收单服务费由收单机构与商户协商确定具体费率。</a:t>
            </a:r>
            <a:endParaRPr lang="en-US" altLang="zh-CN"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88893622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884863" y="-289580"/>
            <a:ext cx="3597460"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5</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15563" y="3587407"/>
            <a:ext cx="5379221"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2.5</a:t>
            </a:r>
            <a:r>
              <a:rPr lang="zh-CN" altLang="en-US" sz="5400" b="1" dirty="0">
                <a:solidFill>
                  <a:schemeClr val="bg1"/>
                </a:solidFill>
                <a:latin typeface="微软雅黑" panose="020B0503020204020204" pitchFamily="34" charset="-122"/>
                <a:ea typeface="微软雅黑" panose="020B0503020204020204" pitchFamily="34" charset="-122"/>
              </a:rPr>
              <a:t>网上支付</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46330" y="4590577"/>
            <a:ext cx="4394423"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2.5.2  </a:t>
            </a:r>
            <a:r>
              <a:rPr lang="zh-CN" altLang="en-US" sz="2400" dirty="0">
                <a:solidFill>
                  <a:schemeClr val="tx1"/>
                </a:solidFill>
                <a:latin typeface="微软雅黑 Light" panose="020B0502040204020203" pitchFamily="34" charset="-122"/>
                <a:ea typeface="微软雅黑 Light" panose="020B0502040204020203" pitchFamily="34" charset="-122"/>
              </a:rPr>
              <a:t>第三方支付</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47250" y="40404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2.5.1   </a:t>
            </a:r>
            <a:r>
              <a:rPr lang="zh-CN" altLang="en-US" sz="2400" dirty="0">
                <a:solidFill>
                  <a:schemeClr val="tx1"/>
                </a:solidFill>
                <a:latin typeface="微软雅黑 Light" panose="020B0502040204020203" pitchFamily="34" charset="-122"/>
                <a:ea typeface="微软雅黑 Light" panose="020B0502040204020203" pitchFamily="34" charset="-122"/>
              </a:rPr>
              <a:t>网上银行的概述</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413189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73280" y="4631322"/>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2069"/>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701855" y="5092216"/>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9590024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3000"/>
            <a:lum/>
          </a:blip>
          <a:srcRect/>
          <a:stretch>
            <a:fillRect l="-23000" r="-23000" b="-64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69149" y="157971"/>
            <a:ext cx="5345255"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2.5.1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网上银行的概述</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98085" y="143765"/>
            <a:ext cx="588595" cy="54762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513403" y="3039343"/>
            <a:ext cx="5129231" cy="461665"/>
          </a:xfrm>
          <a:prstGeom prst="rect">
            <a:avLst/>
          </a:prstGeom>
        </p:spPr>
        <p:txBody>
          <a:bodyPr wrap="square">
            <a:spAutoFit/>
          </a:bodyPr>
          <a:lstStyle/>
          <a:p>
            <a:r>
              <a:rPr lang="en-US" altLang="zh-CN" sz="2400" dirty="0">
                <a:solidFill>
                  <a:schemeClr val="tx1">
                    <a:lumMod val="75000"/>
                  </a:schemeClr>
                </a:solidFill>
                <a:latin typeface="微软雅黑 Light" panose="020B0502040204020203" pitchFamily="34" charset="-122"/>
                <a:ea typeface="微软雅黑 Light" panose="020B0502040204020203" pitchFamily="34" charset="-122"/>
              </a:rPr>
              <a:t>2.</a:t>
            </a:r>
            <a:r>
              <a:rPr lang="zh-CN" altLang="en-US" sz="2400" dirty="0">
                <a:solidFill>
                  <a:schemeClr val="tx1">
                    <a:lumMod val="75000"/>
                  </a:schemeClr>
                </a:solidFill>
                <a:latin typeface="微软雅黑 Light" panose="020B0502040204020203" pitchFamily="34" charset="-122"/>
                <a:ea typeface="微软雅黑 Light" panose="020B0502040204020203" pitchFamily="34" charset="-122"/>
              </a:rPr>
              <a:t>网上银行的分类算账户的种类</a:t>
            </a:r>
          </a:p>
        </p:txBody>
      </p:sp>
      <p:sp>
        <p:nvSpPr>
          <p:cNvPr id="4" name="矩形 3"/>
          <p:cNvSpPr/>
          <p:nvPr/>
        </p:nvSpPr>
        <p:spPr>
          <a:xfrm>
            <a:off x="318067" y="3501008"/>
            <a:ext cx="7911671" cy="963277"/>
          </a:xfrm>
          <a:prstGeom prst="rect">
            <a:avLst/>
          </a:prstGeom>
        </p:spPr>
        <p:txBody>
          <a:bodyPr wrap="square">
            <a:spAutoFit/>
          </a:bodyPr>
          <a:lstStyle/>
          <a:p>
            <a:pPr>
              <a:lnSpc>
                <a:spcPct val="150000"/>
              </a:lnSpc>
            </a:pPr>
            <a:r>
              <a:rPr lang="zh-CN" altLang="en-US" sz="2000" dirty="0">
                <a:solidFill>
                  <a:schemeClr val="tx1">
                    <a:lumMod val="75000"/>
                  </a:schemeClr>
                </a:solidFill>
                <a:latin typeface="微软雅黑 Light" panose="020B0502040204020203" pitchFamily="34" charset="-122"/>
                <a:ea typeface="微软雅黑 Light" panose="020B0502040204020203" pitchFamily="34" charset="-122"/>
              </a:rPr>
              <a:t> （</a:t>
            </a:r>
            <a:r>
              <a:rPr lang="en-US" altLang="zh-CN" sz="2000" dirty="0">
                <a:solidFill>
                  <a:schemeClr val="tx1">
                    <a:lumMod val="75000"/>
                  </a:schemeClr>
                </a:solidFill>
                <a:latin typeface="微软雅黑 Light" panose="020B0502040204020203" pitchFamily="34" charset="-122"/>
                <a:ea typeface="微软雅黑 Light" panose="020B0502040204020203" pitchFamily="34" charset="-122"/>
              </a:rPr>
              <a:t>1</a:t>
            </a:r>
            <a:r>
              <a:rPr lang="zh-CN" altLang="en-US" sz="2000" dirty="0">
                <a:solidFill>
                  <a:schemeClr val="tx1">
                    <a:lumMod val="75000"/>
                  </a:schemeClr>
                </a:solidFill>
                <a:latin typeface="微软雅黑 Light" panose="020B0502040204020203" pitchFamily="34" charset="-122"/>
                <a:ea typeface="微软雅黑 Light" panose="020B0502040204020203" pitchFamily="34" charset="-122"/>
              </a:rPr>
              <a:t>）按主要服务对象分为企业网上银行和个人网上银行</a:t>
            </a:r>
            <a:endParaRPr lang="en-US" altLang="zh-CN" sz="2000" dirty="0">
              <a:solidFill>
                <a:schemeClr val="tx1">
                  <a:lumMod val="75000"/>
                </a:schemeClr>
              </a:solidFill>
              <a:latin typeface="微软雅黑 Light" panose="020B0502040204020203" pitchFamily="34" charset="-122"/>
              <a:ea typeface="微软雅黑 Light" panose="020B0502040204020203" pitchFamily="34" charset="-122"/>
            </a:endParaRPr>
          </a:p>
          <a:p>
            <a:pPr>
              <a:lnSpc>
                <a:spcPct val="150000"/>
              </a:lnSpc>
            </a:pPr>
            <a:r>
              <a:rPr lang="zh-CN" altLang="en-US" sz="2000" dirty="0">
                <a:solidFill>
                  <a:schemeClr val="tx1">
                    <a:lumMod val="75000"/>
                  </a:schemeClr>
                </a:solidFill>
                <a:latin typeface="微软雅黑 Light" panose="020B0502040204020203" pitchFamily="34" charset="-122"/>
                <a:ea typeface="微软雅黑 Light" panose="020B0502040204020203" pitchFamily="34" charset="-122"/>
              </a:rPr>
              <a:t> （</a:t>
            </a:r>
            <a:r>
              <a:rPr lang="en-US" altLang="zh-CN" sz="2000" dirty="0">
                <a:solidFill>
                  <a:schemeClr val="tx1">
                    <a:lumMod val="75000"/>
                  </a:schemeClr>
                </a:solidFill>
                <a:latin typeface="微软雅黑 Light" panose="020B0502040204020203" pitchFamily="34" charset="-122"/>
                <a:ea typeface="微软雅黑 Light" panose="020B0502040204020203" pitchFamily="34" charset="-122"/>
              </a:rPr>
              <a:t>2</a:t>
            </a:r>
            <a:r>
              <a:rPr lang="zh-CN" altLang="en-US" sz="2000" dirty="0">
                <a:solidFill>
                  <a:schemeClr val="tx1">
                    <a:lumMod val="75000"/>
                  </a:schemeClr>
                </a:solidFill>
                <a:latin typeface="微软雅黑 Light" panose="020B0502040204020203" pitchFamily="34" charset="-122"/>
                <a:ea typeface="微软雅黑 Light" panose="020B0502040204020203" pitchFamily="34" charset="-122"/>
              </a:rPr>
              <a:t>）按经营组织分为分支型网上银行和纯网上银行</a:t>
            </a:r>
            <a:endParaRPr lang="zh-CN" altLang="en-US" sz="2400" dirty="0">
              <a:solidFill>
                <a:schemeClr val="tx1">
                  <a:lumMod val="75000"/>
                </a:schemeClr>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592382" y="935062"/>
            <a:ext cx="10133246" cy="1978940"/>
          </a:xfrm>
          <a:prstGeom prst="rect">
            <a:avLst/>
          </a:prstGeom>
        </p:spPr>
        <p:txBody>
          <a:bodyPr wrap="square">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网上银行的概念</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网上银行就是银行在互联网上设立虚拟银行柜台，使传统的银行服务不再通过物理的银行分支机构来实现，而是借助于网络与信息技术手段在互联网上实现，因此网上银行也称网络银行。</a:t>
            </a:r>
          </a:p>
        </p:txBody>
      </p:sp>
    </p:spTree>
    <p:extLst>
      <p:ext uri="{BB962C8B-B14F-4D97-AF65-F5344CB8AC3E}">
        <p14:creationId xmlns:p14="http://schemas.microsoft.com/office/powerpoint/2010/main" val="238478427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1000"/>
                                        <p:tgtEl>
                                          <p:spTgt spid="4">
                                            <p:txEl>
                                              <p:pRg st="0" end="0"/>
                                            </p:txEl>
                                          </p:spTgt>
                                        </p:tgtEl>
                                      </p:cBhvr>
                                    </p:animEffect>
                                    <p:anim calcmode="lin" valueType="num">
                                      <p:cBhvr>
                                        <p:cTn id="20"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4">
                                            <p:txEl>
                                              <p:pRg st="1" end="1"/>
                                            </p:txEl>
                                          </p:spTgt>
                                        </p:tgtEl>
                                        <p:attrNameLst>
                                          <p:attrName>style.visibility</p:attrName>
                                        </p:attrNameLst>
                                      </p:cBhvr>
                                      <p:to>
                                        <p:strVal val="visible"/>
                                      </p:to>
                                    </p:set>
                                    <p:anim calcmode="lin" valueType="num">
                                      <p:cBhvr additive="base">
                                        <p:cTn id="26"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4" name="矩形: 圆角 33">
            <a:extLst>
              <a:ext uri="{FF2B5EF4-FFF2-40B4-BE49-F238E27FC236}">
                <a16:creationId xmlns:a16="http://schemas.microsoft.com/office/drawing/2014/main" id="{75CB3D3B-4BC0-4399-9D77-249E6403C91E}"/>
              </a:ext>
            </a:extLst>
          </p:cNvPr>
          <p:cNvSpPr/>
          <p:nvPr/>
        </p:nvSpPr>
        <p:spPr bwMode="auto">
          <a:xfrm>
            <a:off x="386194" y="969846"/>
            <a:ext cx="10546814" cy="714151"/>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lvl="0" algn="ctr">
              <a:defRPr/>
            </a:pPr>
            <a:r>
              <a:rPr lang="zh-CN" altLang="en-US" sz="2800" dirty="0">
                <a:solidFill>
                  <a:srgbClr val="3D3D3D"/>
                </a:solidFill>
                <a:latin typeface="微软雅黑 Light" panose="020B0502040204020203" pitchFamily="34" charset="-122"/>
                <a:ea typeface="微软雅黑 Light" panose="020B0502040204020203" pitchFamily="34" charset="-122"/>
              </a:rPr>
              <a:t>（</a:t>
            </a:r>
            <a:r>
              <a:rPr lang="en-US" altLang="zh-CN" sz="2800" dirty="0">
                <a:solidFill>
                  <a:srgbClr val="3D3D3D"/>
                </a:solidFill>
                <a:latin typeface="微软雅黑 Light" panose="020B0502040204020203" pitchFamily="34" charset="-122"/>
                <a:ea typeface="微软雅黑 Light" panose="020B0502040204020203" pitchFamily="34" charset="-122"/>
              </a:rPr>
              <a:t>1</a:t>
            </a:r>
            <a:r>
              <a:rPr lang="zh-CN" altLang="en-US" sz="2800" dirty="0">
                <a:solidFill>
                  <a:srgbClr val="3D3D3D"/>
                </a:solidFill>
                <a:latin typeface="微软雅黑 Light" panose="020B0502040204020203" pitchFamily="34" charset="-122"/>
                <a:ea typeface="微软雅黑 Light" panose="020B0502040204020203" pitchFamily="34" charset="-122"/>
              </a:rPr>
              <a:t>）企业网上银行子系统</a:t>
            </a:r>
          </a:p>
        </p:txBody>
      </p:sp>
      <p:cxnSp>
        <p:nvCxnSpPr>
          <p:cNvPr id="48" name="直接连接符 47">
            <a:extLst>
              <a:ext uri="{FF2B5EF4-FFF2-40B4-BE49-F238E27FC236}">
                <a16:creationId xmlns:a16="http://schemas.microsoft.com/office/drawing/2014/main" id="{17DB3873-3F73-4B20-9B7C-4EB58EFB1A0A}"/>
              </a:ext>
            </a:extLst>
          </p:cNvPr>
          <p:cNvCxnSpPr>
            <a:cxnSpLocks/>
          </p:cNvCxnSpPr>
          <p:nvPr/>
        </p:nvCxnSpPr>
        <p:spPr bwMode="auto">
          <a:xfrm>
            <a:off x="10490869" y="1711003"/>
            <a:ext cx="0" cy="810415"/>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78">
            <a:extLst>
              <a:ext uri="{FF2B5EF4-FFF2-40B4-BE49-F238E27FC236}">
                <a16:creationId xmlns:a16="http://schemas.microsoft.com/office/drawing/2014/main" id="{1C4BBFA4-A2E0-47D4-88B5-DA4CCEECA174}"/>
              </a:ext>
            </a:extLst>
          </p:cNvPr>
          <p:cNvCxnSpPr>
            <a:cxnSpLocks/>
          </p:cNvCxnSpPr>
          <p:nvPr/>
        </p:nvCxnSpPr>
        <p:spPr bwMode="auto">
          <a:xfrm>
            <a:off x="4544591" y="1683997"/>
            <a:ext cx="0" cy="729652"/>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矩形: 圆角 79">
            <a:extLst>
              <a:ext uri="{FF2B5EF4-FFF2-40B4-BE49-F238E27FC236}">
                <a16:creationId xmlns:a16="http://schemas.microsoft.com/office/drawing/2014/main" id="{34554183-6C33-432F-8FA1-6DB962B6F76F}"/>
              </a:ext>
            </a:extLst>
          </p:cNvPr>
          <p:cNvSpPr/>
          <p:nvPr/>
        </p:nvSpPr>
        <p:spPr bwMode="auto">
          <a:xfrm>
            <a:off x="557386" y="2395672"/>
            <a:ext cx="2209310"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账户信息查询</a:t>
            </a:r>
          </a:p>
        </p:txBody>
      </p:sp>
      <p:sp>
        <p:nvSpPr>
          <p:cNvPr id="81" name="矩形: 圆角 80">
            <a:extLst>
              <a:ext uri="{FF2B5EF4-FFF2-40B4-BE49-F238E27FC236}">
                <a16:creationId xmlns:a16="http://schemas.microsoft.com/office/drawing/2014/main" id="{AFD24F7F-909D-4729-A85E-EB50E1689A91}"/>
              </a:ext>
            </a:extLst>
          </p:cNvPr>
          <p:cNvSpPr/>
          <p:nvPr/>
        </p:nvSpPr>
        <p:spPr bwMode="auto">
          <a:xfrm>
            <a:off x="3647658" y="2395788"/>
            <a:ext cx="1851932"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支付指令</a:t>
            </a:r>
          </a:p>
        </p:txBody>
      </p:sp>
      <p:sp>
        <p:nvSpPr>
          <p:cNvPr id="82" name="矩形: 圆角 81">
            <a:extLst>
              <a:ext uri="{FF2B5EF4-FFF2-40B4-BE49-F238E27FC236}">
                <a16:creationId xmlns:a16="http://schemas.microsoft.com/office/drawing/2014/main" id="{8AFE0F41-BBDB-45AE-A899-8BE36A8E8F87}"/>
              </a:ext>
            </a:extLst>
          </p:cNvPr>
          <p:cNvSpPr/>
          <p:nvPr/>
        </p:nvSpPr>
        <p:spPr bwMode="auto">
          <a:xfrm>
            <a:off x="6496856" y="2420160"/>
            <a:ext cx="2216117" cy="628241"/>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B2B</a:t>
            </a:r>
            <a:r>
              <a:rPr lang="zh-CN" altLang="en-US" sz="2400" dirty="0">
                <a:solidFill>
                  <a:schemeClr val="bg1"/>
                </a:solidFill>
                <a:latin typeface="微软雅黑 Light" panose="020B0502040204020203" pitchFamily="34" charset="-122"/>
                <a:ea typeface="微软雅黑 Light" panose="020B0502040204020203" pitchFamily="34" charset="-122"/>
              </a:rPr>
              <a:t>网上支付</a:t>
            </a:r>
          </a:p>
        </p:txBody>
      </p:sp>
      <p:sp>
        <p:nvSpPr>
          <p:cNvPr id="2" name="矩形 1"/>
          <p:cNvSpPr/>
          <p:nvPr/>
        </p:nvSpPr>
        <p:spPr>
          <a:xfrm>
            <a:off x="841797" y="171535"/>
            <a:ext cx="5341527" cy="584775"/>
          </a:xfrm>
          <a:prstGeom prst="rect">
            <a:avLst/>
          </a:prstGeom>
        </p:spPr>
        <p:txBody>
          <a:bodyPr wrap="non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2.5.1  </a:t>
            </a:r>
            <a:r>
              <a:rPr lang="zh-CN" altLang="en-US" sz="3200" b="1" dirty="0">
                <a:latin typeface="微软雅黑 Light" panose="020B0502040204020203" pitchFamily="34" charset="-122"/>
                <a:ea typeface="微软雅黑 Light" panose="020B0502040204020203" pitchFamily="34" charset="-122"/>
              </a:rPr>
              <a:t>网上银行的概述</a:t>
            </a:r>
          </a:p>
        </p:txBody>
      </p:sp>
      <p:sp>
        <p:nvSpPr>
          <p:cNvPr id="71" name="矩形: 圆角 81">
            <a:extLst>
              <a:ext uri="{FF2B5EF4-FFF2-40B4-BE49-F238E27FC236}">
                <a16:creationId xmlns:a16="http://schemas.microsoft.com/office/drawing/2014/main" id="{8AFE0F41-BBDB-45AE-A899-8BE36A8E8F87}"/>
              </a:ext>
            </a:extLst>
          </p:cNvPr>
          <p:cNvSpPr/>
          <p:nvPr/>
        </p:nvSpPr>
        <p:spPr bwMode="auto">
          <a:xfrm>
            <a:off x="9507292" y="2417886"/>
            <a:ext cx="2173583"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批量支付</a:t>
            </a:r>
          </a:p>
        </p:txBody>
      </p:sp>
      <p:pic>
        <p:nvPicPr>
          <p:cNvPr id="5" name="图片 4"/>
          <p:cNvPicPr>
            <a:picLocks noChangeAspect="1"/>
          </p:cNvPicPr>
          <p:nvPr/>
        </p:nvPicPr>
        <p:blipFill>
          <a:blip r:embed="rId3"/>
          <a:stretch>
            <a:fillRect/>
          </a:stretch>
        </p:blipFill>
        <p:spPr>
          <a:xfrm>
            <a:off x="7517811" y="1706833"/>
            <a:ext cx="144320" cy="810415"/>
          </a:xfrm>
          <a:prstGeom prst="rect">
            <a:avLst/>
          </a:prstGeom>
        </p:spPr>
      </p:pic>
      <p:cxnSp>
        <p:nvCxnSpPr>
          <p:cNvPr id="16" name="直接连接符 15">
            <a:extLst>
              <a:ext uri="{FF2B5EF4-FFF2-40B4-BE49-F238E27FC236}">
                <a16:creationId xmlns:a16="http://schemas.microsoft.com/office/drawing/2014/main" id="{17DB3873-3F73-4B20-9B7C-4EB58EFB1A0A}"/>
              </a:ext>
            </a:extLst>
          </p:cNvPr>
          <p:cNvCxnSpPr>
            <a:cxnSpLocks/>
          </p:cNvCxnSpPr>
          <p:nvPr/>
        </p:nvCxnSpPr>
        <p:spPr bwMode="auto">
          <a:xfrm>
            <a:off x="1606525" y="1683997"/>
            <a:ext cx="0" cy="810415"/>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矩形: 圆角 33">
            <a:extLst>
              <a:ext uri="{FF2B5EF4-FFF2-40B4-BE49-F238E27FC236}">
                <a16:creationId xmlns:a16="http://schemas.microsoft.com/office/drawing/2014/main" id="{75CB3D3B-4BC0-4399-9D77-249E6403C91E}"/>
              </a:ext>
            </a:extLst>
          </p:cNvPr>
          <p:cNvSpPr/>
          <p:nvPr/>
        </p:nvSpPr>
        <p:spPr bwMode="auto">
          <a:xfrm>
            <a:off x="376103" y="3573016"/>
            <a:ext cx="10546814" cy="714151"/>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lvl="0" algn="ctr">
              <a:defRPr/>
            </a:pPr>
            <a:r>
              <a:rPr lang="zh-CN" altLang="en-US" sz="2800" dirty="0">
                <a:solidFill>
                  <a:srgbClr val="3D3D3D"/>
                </a:solidFill>
                <a:latin typeface="微软雅黑 Light" panose="020B0502040204020203" pitchFamily="34" charset="-122"/>
                <a:ea typeface="微软雅黑 Light" panose="020B0502040204020203" pitchFamily="34" charset="-122"/>
              </a:rPr>
              <a:t>（</a:t>
            </a:r>
            <a:r>
              <a:rPr lang="en-US" altLang="zh-CN" sz="2800" dirty="0">
                <a:solidFill>
                  <a:srgbClr val="3D3D3D"/>
                </a:solidFill>
                <a:latin typeface="微软雅黑 Light" panose="020B0502040204020203" pitchFamily="34" charset="-122"/>
                <a:ea typeface="微软雅黑 Light" panose="020B0502040204020203" pitchFamily="34" charset="-122"/>
              </a:rPr>
              <a:t>2</a:t>
            </a:r>
            <a:r>
              <a:rPr lang="zh-CN" altLang="en-US" sz="2800" dirty="0">
                <a:solidFill>
                  <a:srgbClr val="3D3D3D"/>
                </a:solidFill>
                <a:latin typeface="微软雅黑 Light" panose="020B0502040204020203" pitchFamily="34" charset="-122"/>
                <a:ea typeface="微软雅黑 Light" panose="020B0502040204020203" pitchFamily="34" charset="-122"/>
              </a:rPr>
              <a:t>）个人网上银行子系统</a:t>
            </a:r>
          </a:p>
        </p:txBody>
      </p:sp>
      <p:cxnSp>
        <p:nvCxnSpPr>
          <p:cNvPr id="9" name="直接连接符 8"/>
          <p:cNvCxnSpPr/>
          <p:nvPr/>
        </p:nvCxnSpPr>
        <p:spPr bwMode="auto">
          <a:xfrm flipH="1">
            <a:off x="968693" y="4294117"/>
            <a:ext cx="346218" cy="94203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flipH="1">
            <a:off x="2766695" y="4284691"/>
            <a:ext cx="1" cy="1784365"/>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连接符 12"/>
          <p:cNvCxnSpPr/>
          <p:nvPr/>
        </p:nvCxnSpPr>
        <p:spPr bwMode="auto">
          <a:xfrm>
            <a:off x="4766144" y="4310003"/>
            <a:ext cx="0" cy="116748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p:cNvCxnSpPr/>
          <p:nvPr/>
        </p:nvCxnSpPr>
        <p:spPr bwMode="auto">
          <a:xfrm>
            <a:off x="7517811" y="4310003"/>
            <a:ext cx="0" cy="1052653"/>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直接连接符 18"/>
          <p:cNvCxnSpPr/>
          <p:nvPr/>
        </p:nvCxnSpPr>
        <p:spPr bwMode="auto">
          <a:xfrm>
            <a:off x="10490869" y="4310003"/>
            <a:ext cx="555485" cy="906029"/>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直接连接符 20"/>
          <p:cNvCxnSpPr/>
          <p:nvPr/>
        </p:nvCxnSpPr>
        <p:spPr bwMode="auto">
          <a:xfrm>
            <a:off x="9404077" y="4310003"/>
            <a:ext cx="0" cy="149048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矩形: 圆角 79">
            <a:extLst>
              <a:ext uri="{FF2B5EF4-FFF2-40B4-BE49-F238E27FC236}">
                <a16:creationId xmlns:a16="http://schemas.microsoft.com/office/drawing/2014/main" id="{34554183-6C33-432F-8FA1-6DB962B6F76F}"/>
              </a:ext>
            </a:extLst>
          </p:cNvPr>
          <p:cNvSpPr/>
          <p:nvPr/>
        </p:nvSpPr>
        <p:spPr bwMode="auto">
          <a:xfrm>
            <a:off x="8402637" y="5765328"/>
            <a:ext cx="2209310"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账户管理业务</a:t>
            </a:r>
          </a:p>
        </p:txBody>
      </p:sp>
      <p:sp>
        <p:nvSpPr>
          <p:cNvPr id="33" name="矩形: 圆角 79">
            <a:extLst>
              <a:ext uri="{FF2B5EF4-FFF2-40B4-BE49-F238E27FC236}">
                <a16:creationId xmlns:a16="http://schemas.microsoft.com/office/drawing/2014/main" id="{34554183-6C33-432F-8FA1-6DB962B6F76F}"/>
              </a:ext>
            </a:extLst>
          </p:cNvPr>
          <p:cNvSpPr/>
          <p:nvPr/>
        </p:nvSpPr>
        <p:spPr bwMode="auto">
          <a:xfrm>
            <a:off x="9988867" y="4946579"/>
            <a:ext cx="2209310"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微软雅黑 Light" panose="020B0502040204020203" pitchFamily="34" charset="-122"/>
                <a:ea typeface="微软雅黑 Light" panose="020B0502040204020203" pitchFamily="34" charset="-122"/>
              </a:rPr>
              <a:t>B2C</a:t>
            </a:r>
            <a:r>
              <a:rPr lang="zh-CN" altLang="en-US" sz="2400" dirty="0">
                <a:solidFill>
                  <a:schemeClr val="bg1"/>
                </a:solidFill>
                <a:latin typeface="微软雅黑 Light" panose="020B0502040204020203" pitchFamily="34" charset="-122"/>
                <a:ea typeface="微软雅黑 Light" panose="020B0502040204020203" pitchFamily="34" charset="-122"/>
              </a:rPr>
              <a:t>网上支付</a:t>
            </a:r>
          </a:p>
        </p:txBody>
      </p:sp>
      <p:sp>
        <p:nvSpPr>
          <p:cNvPr id="35" name="矩形: 圆角 79">
            <a:extLst>
              <a:ext uri="{FF2B5EF4-FFF2-40B4-BE49-F238E27FC236}">
                <a16:creationId xmlns:a16="http://schemas.microsoft.com/office/drawing/2014/main" id="{34554183-6C33-432F-8FA1-6DB962B6F76F}"/>
              </a:ext>
            </a:extLst>
          </p:cNvPr>
          <p:cNvSpPr/>
          <p:nvPr/>
        </p:nvSpPr>
        <p:spPr bwMode="auto">
          <a:xfrm>
            <a:off x="6485315" y="4963190"/>
            <a:ext cx="2209310"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外汇买卖业务</a:t>
            </a:r>
          </a:p>
        </p:txBody>
      </p:sp>
      <p:sp>
        <p:nvSpPr>
          <p:cNvPr id="36" name="矩形: 圆角 79">
            <a:extLst>
              <a:ext uri="{FF2B5EF4-FFF2-40B4-BE49-F238E27FC236}">
                <a16:creationId xmlns:a16="http://schemas.microsoft.com/office/drawing/2014/main" id="{34554183-6C33-432F-8FA1-6DB962B6F76F}"/>
              </a:ext>
            </a:extLst>
          </p:cNvPr>
          <p:cNvSpPr/>
          <p:nvPr/>
        </p:nvSpPr>
        <p:spPr bwMode="auto">
          <a:xfrm>
            <a:off x="3765895" y="4946580"/>
            <a:ext cx="2209310"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银证转账业务</a:t>
            </a:r>
          </a:p>
        </p:txBody>
      </p:sp>
      <p:sp>
        <p:nvSpPr>
          <p:cNvPr id="38" name="矩形: 圆角 79">
            <a:extLst>
              <a:ext uri="{FF2B5EF4-FFF2-40B4-BE49-F238E27FC236}">
                <a16:creationId xmlns:a16="http://schemas.microsoft.com/office/drawing/2014/main" id="{34554183-6C33-432F-8FA1-6DB962B6F76F}"/>
              </a:ext>
            </a:extLst>
          </p:cNvPr>
          <p:cNvSpPr/>
          <p:nvPr/>
        </p:nvSpPr>
        <p:spPr bwMode="auto">
          <a:xfrm>
            <a:off x="1746990" y="5823659"/>
            <a:ext cx="2209310" cy="640728"/>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人民币转账业务</a:t>
            </a:r>
          </a:p>
        </p:txBody>
      </p:sp>
      <p:sp>
        <p:nvSpPr>
          <p:cNvPr id="40" name="矩形: 圆角 79">
            <a:extLst>
              <a:ext uri="{FF2B5EF4-FFF2-40B4-BE49-F238E27FC236}">
                <a16:creationId xmlns:a16="http://schemas.microsoft.com/office/drawing/2014/main" id="{34554183-6C33-432F-8FA1-6DB962B6F76F}"/>
              </a:ext>
            </a:extLst>
          </p:cNvPr>
          <p:cNvSpPr/>
          <p:nvPr/>
        </p:nvSpPr>
        <p:spPr bwMode="auto">
          <a:xfrm>
            <a:off x="6604" y="4958465"/>
            <a:ext cx="1890335" cy="640728"/>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账户信息查询</a:t>
            </a:r>
          </a:p>
        </p:txBody>
      </p:sp>
      <p:sp>
        <p:nvSpPr>
          <p:cNvPr id="3" name="矩形 2"/>
          <p:cNvSpPr/>
          <p:nvPr/>
        </p:nvSpPr>
        <p:spPr>
          <a:xfrm>
            <a:off x="7216926" y="416505"/>
            <a:ext cx="3716082" cy="523220"/>
          </a:xfrm>
          <a:prstGeom prst="rect">
            <a:avLst/>
          </a:prstGeom>
        </p:spPr>
        <p:txBody>
          <a:bodyPr wrap="none">
            <a:spAutoFit/>
          </a:bodyPr>
          <a:lstStyle/>
          <a:p>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网上银行的主要功能</a:t>
            </a:r>
          </a:p>
        </p:txBody>
      </p:sp>
    </p:spTree>
    <p:extLst>
      <p:ext uri="{BB962C8B-B14F-4D97-AF65-F5344CB8AC3E}">
        <p14:creationId xmlns:p14="http://schemas.microsoft.com/office/powerpoint/2010/main" val="9370925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fill="hold"/>
                                        <p:tgtEl>
                                          <p:spTgt spid="16"/>
                                        </p:tgtEl>
                                        <p:attrNameLst>
                                          <p:attrName>ppt_x</p:attrName>
                                        </p:attrNameLst>
                                      </p:cBhvr>
                                      <p:tavLst>
                                        <p:tav tm="0">
                                          <p:val>
                                            <p:strVal val="#ppt_x"/>
                                          </p:val>
                                        </p:tav>
                                        <p:tav tm="100000">
                                          <p:val>
                                            <p:strVal val="#ppt_x"/>
                                          </p:val>
                                        </p:tav>
                                      </p:tavLst>
                                    </p:anim>
                                    <p:anim calcmode="lin" valueType="num">
                                      <p:cBhvr additive="base">
                                        <p:cTn id="1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0"/>
                                        </p:tgtEl>
                                        <p:attrNameLst>
                                          <p:attrName>style.visibility</p:attrName>
                                        </p:attrNameLst>
                                      </p:cBhvr>
                                      <p:to>
                                        <p:strVal val="visible"/>
                                      </p:to>
                                    </p:set>
                                    <p:anim calcmode="lin" valueType="num">
                                      <p:cBhvr additive="base">
                                        <p:cTn id="19" dur="500" fill="hold"/>
                                        <p:tgtEl>
                                          <p:spTgt spid="80"/>
                                        </p:tgtEl>
                                        <p:attrNameLst>
                                          <p:attrName>ppt_x</p:attrName>
                                        </p:attrNameLst>
                                      </p:cBhvr>
                                      <p:tavLst>
                                        <p:tav tm="0">
                                          <p:val>
                                            <p:strVal val="#ppt_x"/>
                                          </p:val>
                                        </p:tav>
                                        <p:tav tm="100000">
                                          <p:val>
                                            <p:strVal val="#ppt_x"/>
                                          </p:val>
                                        </p:tav>
                                      </p:tavLst>
                                    </p:anim>
                                    <p:anim calcmode="lin" valueType="num">
                                      <p:cBhvr additive="base">
                                        <p:cTn id="20" dur="500" fill="hold"/>
                                        <p:tgtEl>
                                          <p:spTgt spid="8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additive="base">
                                        <p:cTn id="25" dur="500" fill="hold"/>
                                        <p:tgtEl>
                                          <p:spTgt spid="79"/>
                                        </p:tgtEl>
                                        <p:attrNameLst>
                                          <p:attrName>ppt_x</p:attrName>
                                        </p:attrNameLst>
                                      </p:cBhvr>
                                      <p:tavLst>
                                        <p:tav tm="0">
                                          <p:val>
                                            <p:strVal val="#ppt_x"/>
                                          </p:val>
                                        </p:tav>
                                        <p:tav tm="100000">
                                          <p:val>
                                            <p:strVal val="#ppt_x"/>
                                          </p:val>
                                        </p:tav>
                                      </p:tavLst>
                                    </p:anim>
                                    <p:anim calcmode="lin" valueType="num">
                                      <p:cBhvr additive="base">
                                        <p:cTn id="26"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1"/>
                                        </p:tgtEl>
                                        <p:attrNameLst>
                                          <p:attrName>style.visibility</p:attrName>
                                        </p:attrNameLst>
                                      </p:cBhvr>
                                      <p:to>
                                        <p:strVal val="visible"/>
                                      </p:to>
                                    </p:set>
                                    <p:anim calcmode="lin" valueType="num">
                                      <p:cBhvr additive="base">
                                        <p:cTn id="31" dur="500" fill="hold"/>
                                        <p:tgtEl>
                                          <p:spTgt spid="81"/>
                                        </p:tgtEl>
                                        <p:attrNameLst>
                                          <p:attrName>ppt_x</p:attrName>
                                        </p:attrNameLst>
                                      </p:cBhvr>
                                      <p:tavLst>
                                        <p:tav tm="0">
                                          <p:val>
                                            <p:strVal val="#ppt_x"/>
                                          </p:val>
                                        </p:tav>
                                        <p:tav tm="100000">
                                          <p:val>
                                            <p:strVal val="#ppt_x"/>
                                          </p:val>
                                        </p:tav>
                                      </p:tavLst>
                                    </p:anim>
                                    <p:anim calcmode="lin" valueType="num">
                                      <p:cBhvr additive="base">
                                        <p:cTn id="32"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ppt_x"/>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2"/>
                                        </p:tgtEl>
                                        <p:attrNameLst>
                                          <p:attrName>style.visibility</p:attrName>
                                        </p:attrNameLst>
                                      </p:cBhvr>
                                      <p:to>
                                        <p:strVal val="visible"/>
                                      </p:to>
                                    </p:set>
                                    <p:anim calcmode="lin" valueType="num">
                                      <p:cBhvr additive="base">
                                        <p:cTn id="43" dur="500" fill="hold"/>
                                        <p:tgtEl>
                                          <p:spTgt spid="82"/>
                                        </p:tgtEl>
                                        <p:attrNameLst>
                                          <p:attrName>ppt_x</p:attrName>
                                        </p:attrNameLst>
                                      </p:cBhvr>
                                      <p:tavLst>
                                        <p:tav tm="0">
                                          <p:val>
                                            <p:strVal val="#ppt_x"/>
                                          </p:val>
                                        </p:tav>
                                        <p:tav tm="100000">
                                          <p:val>
                                            <p:strVal val="#ppt_x"/>
                                          </p:val>
                                        </p:tav>
                                      </p:tavLst>
                                    </p:anim>
                                    <p:anim calcmode="lin" valueType="num">
                                      <p:cBhvr additive="base">
                                        <p:cTn id="44" dur="500" fill="hold"/>
                                        <p:tgtEl>
                                          <p:spTgt spid="8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71"/>
                                        </p:tgtEl>
                                        <p:attrNameLst>
                                          <p:attrName>style.visibility</p:attrName>
                                        </p:attrNameLst>
                                      </p:cBhvr>
                                      <p:to>
                                        <p:strVal val="visible"/>
                                      </p:to>
                                    </p:set>
                                    <p:anim calcmode="lin" valueType="num">
                                      <p:cBhvr additive="base">
                                        <p:cTn id="55" dur="500" fill="hold"/>
                                        <p:tgtEl>
                                          <p:spTgt spid="71"/>
                                        </p:tgtEl>
                                        <p:attrNameLst>
                                          <p:attrName>ppt_x</p:attrName>
                                        </p:attrNameLst>
                                      </p:cBhvr>
                                      <p:tavLst>
                                        <p:tav tm="0">
                                          <p:val>
                                            <p:strVal val="#ppt_x"/>
                                          </p:val>
                                        </p:tav>
                                        <p:tav tm="100000">
                                          <p:val>
                                            <p:strVal val="#ppt_x"/>
                                          </p:val>
                                        </p:tav>
                                      </p:tavLst>
                                    </p:anim>
                                    <p:anim calcmode="lin" valueType="num">
                                      <p:cBhvr additive="base">
                                        <p:cTn id="56"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additive="base">
                                        <p:cTn id="73" dur="500" fill="hold"/>
                                        <p:tgtEl>
                                          <p:spTgt spid="40"/>
                                        </p:tgtEl>
                                        <p:attrNameLst>
                                          <p:attrName>ppt_x</p:attrName>
                                        </p:attrNameLst>
                                      </p:cBhvr>
                                      <p:tavLst>
                                        <p:tav tm="0">
                                          <p:val>
                                            <p:strVal val="#ppt_x"/>
                                          </p:val>
                                        </p:tav>
                                        <p:tav tm="100000">
                                          <p:val>
                                            <p:strVal val="#ppt_x"/>
                                          </p:val>
                                        </p:tav>
                                      </p:tavLst>
                                    </p:anim>
                                    <p:anim calcmode="lin" valueType="num">
                                      <p:cBhvr additive="base">
                                        <p:cTn id="7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11"/>
                                        </p:tgtEl>
                                        <p:attrNameLst>
                                          <p:attrName>style.visibility</p:attrName>
                                        </p:attrNameLst>
                                      </p:cBhvr>
                                      <p:to>
                                        <p:strVal val="visible"/>
                                      </p:to>
                                    </p:set>
                                    <p:anim calcmode="lin" valueType="num">
                                      <p:cBhvr additive="base">
                                        <p:cTn id="79" dur="500" fill="hold"/>
                                        <p:tgtEl>
                                          <p:spTgt spid="11"/>
                                        </p:tgtEl>
                                        <p:attrNameLst>
                                          <p:attrName>ppt_x</p:attrName>
                                        </p:attrNameLst>
                                      </p:cBhvr>
                                      <p:tavLst>
                                        <p:tav tm="0">
                                          <p:val>
                                            <p:strVal val="#ppt_x"/>
                                          </p:val>
                                        </p:tav>
                                        <p:tav tm="100000">
                                          <p:val>
                                            <p:strVal val="#ppt_x"/>
                                          </p:val>
                                        </p:tav>
                                      </p:tavLst>
                                    </p:anim>
                                    <p:anim calcmode="lin" valueType="num">
                                      <p:cBhvr additive="base">
                                        <p:cTn id="8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8"/>
                                        </p:tgtEl>
                                        <p:attrNameLst>
                                          <p:attrName>style.visibility</p:attrName>
                                        </p:attrNameLst>
                                      </p:cBhvr>
                                      <p:to>
                                        <p:strVal val="visible"/>
                                      </p:to>
                                    </p:set>
                                    <p:anim calcmode="lin" valueType="num">
                                      <p:cBhvr additive="base">
                                        <p:cTn id="85" dur="500" fill="hold"/>
                                        <p:tgtEl>
                                          <p:spTgt spid="38"/>
                                        </p:tgtEl>
                                        <p:attrNameLst>
                                          <p:attrName>ppt_x</p:attrName>
                                        </p:attrNameLst>
                                      </p:cBhvr>
                                      <p:tavLst>
                                        <p:tav tm="0">
                                          <p:val>
                                            <p:strVal val="#ppt_x"/>
                                          </p:val>
                                        </p:tav>
                                        <p:tav tm="100000">
                                          <p:val>
                                            <p:strVal val="#ppt_x"/>
                                          </p:val>
                                        </p:tav>
                                      </p:tavLst>
                                    </p:anim>
                                    <p:anim calcmode="lin" valueType="num">
                                      <p:cBhvr additive="base">
                                        <p:cTn id="8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nodeType="click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ppt_x"/>
                                          </p:val>
                                        </p:tav>
                                        <p:tav tm="100000">
                                          <p:val>
                                            <p:strVal val="#ppt_x"/>
                                          </p:val>
                                        </p:tav>
                                      </p:tavLst>
                                    </p:anim>
                                    <p:anim calcmode="lin" valueType="num">
                                      <p:cBhvr additive="base">
                                        <p:cTn id="9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6"/>
                                        </p:tgtEl>
                                        <p:attrNameLst>
                                          <p:attrName>style.visibility</p:attrName>
                                        </p:attrNameLst>
                                      </p:cBhvr>
                                      <p:to>
                                        <p:strVal val="visible"/>
                                      </p:to>
                                    </p:set>
                                    <p:anim calcmode="lin" valueType="num">
                                      <p:cBhvr additive="base">
                                        <p:cTn id="97" dur="500" fill="hold"/>
                                        <p:tgtEl>
                                          <p:spTgt spid="36"/>
                                        </p:tgtEl>
                                        <p:attrNameLst>
                                          <p:attrName>ppt_x</p:attrName>
                                        </p:attrNameLst>
                                      </p:cBhvr>
                                      <p:tavLst>
                                        <p:tav tm="0">
                                          <p:val>
                                            <p:strVal val="#ppt_x"/>
                                          </p:val>
                                        </p:tav>
                                        <p:tav tm="100000">
                                          <p:val>
                                            <p:strVal val="#ppt_x"/>
                                          </p:val>
                                        </p:tav>
                                      </p:tavLst>
                                    </p:anim>
                                    <p:anim calcmode="lin" valueType="num">
                                      <p:cBhvr additive="base">
                                        <p:cTn id="98"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nodeType="clickEffect">
                                  <p:stCondLst>
                                    <p:cond delay="0"/>
                                  </p:stCondLst>
                                  <p:childTnLst>
                                    <p:set>
                                      <p:cBhvr>
                                        <p:cTn id="102" dur="1" fill="hold">
                                          <p:stCondLst>
                                            <p:cond delay="0"/>
                                          </p:stCondLst>
                                        </p:cTn>
                                        <p:tgtEl>
                                          <p:spTgt spid="15"/>
                                        </p:tgtEl>
                                        <p:attrNameLst>
                                          <p:attrName>style.visibility</p:attrName>
                                        </p:attrNameLst>
                                      </p:cBhvr>
                                      <p:to>
                                        <p:strVal val="visible"/>
                                      </p:to>
                                    </p:set>
                                    <p:anim calcmode="lin" valueType="num">
                                      <p:cBhvr additive="base">
                                        <p:cTn id="103" dur="500" fill="hold"/>
                                        <p:tgtEl>
                                          <p:spTgt spid="15"/>
                                        </p:tgtEl>
                                        <p:attrNameLst>
                                          <p:attrName>ppt_x</p:attrName>
                                        </p:attrNameLst>
                                      </p:cBhvr>
                                      <p:tavLst>
                                        <p:tav tm="0">
                                          <p:val>
                                            <p:strVal val="#ppt_x"/>
                                          </p:val>
                                        </p:tav>
                                        <p:tav tm="100000">
                                          <p:val>
                                            <p:strVal val="#ppt_x"/>
                                          </p:val>
                                        </p:tav>
                                      </p:tavLst>
                                    </p:anim>
                                    <p:anim calcmode="lin" valueType="num">
                                      <p:cBhvr additive="base">
                                        <p:cTn id="10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35"/>
                                        </p:tgtEl>
                                        <p:attrNameLst>
                                          <p:attrName>style.visibility</p:attrName>
                                        </p:attrNameLst>
                                      </p:cBhvr>
                                      <p:to>
                                        <p:strVal val="visible"/>
                                      </p:to>
                                    </p:set>
                                    <p:anim calcmode="lin" valueType="num">
                                      <p:cBhvr additive="base">
                                        <p:cTn id="109" dur="500" fill="hold"/>
                                        <p:tgtEl>
                                          <p:spTgt spid="35"/>
                                        </p:tgtEl>
                                        <p:attrNameLst>
                                          <p:attrName>ppt_x</p:attrName>
                                        </p:attrNameLst>
                                      </p:cBhvr>
                                      <p:tavLst>
                                        <p:tav tm="0">
                                          <p:val>
                                            <p:strVal val="#ppt_x"/>
                                          </p:val>
                                        </p:tav>
                                        <p:tav tm="100000">
                                          <p:val>
                                            <p:strVal val="#ppt_x"/>
                                          </p:val>
                                        </p:tav>
                                      </p:tavLst>
                                    </p:anim>
                                    <p:anim calcmode="lin" valueType="num">
                                      <p:cBhvr additive="base">
                                        <p:cTn id="11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nodeType="clickEffect">
                                  <p:stCondLst>
                                    <p:cond delay="0"/>
                                  </p:stCondLst>
                                  <p:childTnLst>
                                    <p:set>
                                      <p:cBhvr>
                                        <p:cTn id="114" dur="1" fill="hold">
                                          <p:stCondLst>
                                            <p:cond delay="0"/>
                                          </p:stCondLst>
                                        </p:cTn>
                                        <p:tgtEl>
                                          <p:spTgt spid="21"/>
                                        </p:tgtEl>
                                        <p:attrNameLst>
                                          <p:attrName>style.visibility</p:attrName>
                                        </p:attrNameLst>
                                      </p:cBhvr>
                                      <p:to>
                                        <p:strVal val="visible"/>
                                      </p:to>
                                    </p:set>
                                    <p:anim calcmode="lin" valueType="num">
                                      <p:cBhvr additive="base">
                                        <p:cTn id="115" dur="500" fill="hold"/>
                                        <p:tgtEl>
                                          <p:spTgt spid="21"/>
                                        </p:tgtEl>
                                        <p:attrNameLst>
                                          <p:attrName>ppt_x</p:attrName>
                                        </p:attrNameLst>
                                      </p:cBhvr>
                                      <p:tavLst>
                                        <p:tav tm="0">
                                          <p:val>
                                            <p:strVal val="#ppt_x"/>
                                          </p:val>
                                        </p:tav>
                                        <p:tav tm="100000">
                                          <p:val>
                                            <p:strVal val="#ppt_x"/>
                                          </p:val>
                                        </p:tav>
                                      </p:tavLst>
                                    </p:anim>
                                    <p:anim calcmode="lin" valueType="num">
                                      <p:cBhvr additive="base">
                                        <p:cTn id="116"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32"/>
                                        </p:tgtEl>
                                        <p:attrNameLst>
                                          <p:attrName>style.visibility</p:attrName>
                                        </p:attrNameLst>
                                      </p:cBhvr>
                                      <p:to>
                                        <p:strVal val="visible"/>
                                      </p:to>
                                    </p:set>
                                    <p:anim calcmode="lin" valueType="num">
                                      <p:cBhvr additive="base">
                                        <p:cTn id="121" dur="500" fill="hold"/>
                                        <p:tgtEl>
                                          <p:spTgt spid="32"/>
                                        </p:tgtEl>
                                        <p:attrNameLst>
                                          <p:attrName>ppt_x</p:attrName>
                                        </p:attrNameLst>
                                      </p:cBhvr>
                                      <p:tavLst>
                                        <p:tav tm="0">
                                          <p:val>
                                            <p:strVal val="#ppt_x"/>
                                          </p:val>
                                        </p:tav>
                                        <p:tav tm="100000">
                                          <p:val>
                                            <p:strVal val="#ppt_x"/>
                                          </p:val>
                                        </p:tav>
                                      </p:tavLst>
                                    </p:anim>
                                    <p:anim calcmode="lin" valueType="num">
                                      <p:cBhvr additive="base">
                                        <p:cTn id="122"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nodeType="clickEffect">
                                  <p:stCondLst>
                                    <p:cond delay="0"/>
                                  </p:stCondLst>
                                  <p:childTnLst>
                                    <p:set>
                                      <p:cBhvr>
                                        <p:cTn id="126" dur="1" fill="hold">
                                          <p:stCondLst>
                                            <p:cond delay="0"/>
                                          </p:stCondLst>
                                        </p:cTn>
                                        <p:tgtEl>
                                          <p:spTgt spid="19"/>
                                        </p:tgtEl>
                                        <p:attrNameLst>
                                          <p:attrName>style.visibility</p:attrName>
                                        </p:attrNameLst>
                                      </p:cBhvr>
                                      <p:to>
                                        <p:strVal val="visible"/>
                                      </p:to>
                                    </p:set>
                                    <p:anim calcmode="lin" valueType="num">
                                      <p:cBhvr additive="base">
                                        <p:cTn id="127" dur="500" fill="hold"/>
                                        <p:tgtEl>
                                          <p:spTgt spid="19"/>
                                        </p:tgtEl>
                                        <p:attrNameLst>
                                          <p:attrName>ppt_x</p:attrName>
                                        </p:attrNameLst>
                                      </p:cBhvr>
                                      <p:tavLst>
                                        <p:tav tm="0">
                                          <p:val>
                                            <p:strVal val="#ppt_x"/>
                                          </p:val>
                                        </p:tav>
                                        <p:tav tm="100000">
                                          <p:val>
                                            <p:strVal val="#ppt_x"/>
                                          </p:val>
                                        </p:tav>
                                      </p:tavLst>
                                    </p:anim>
                                    <p:anim calcmode="lin" valueType="num">
                                      <p:cBhvr additive="base">
                                        <p:cTn id="12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33"/>
                                        </p:tgtEl>
                                        <p:attrNameLst>
                                          <p:attrName>style.visibility</p:attrName>
                                        </p:attrNameLst>
                                      </p:cBhvr>
                                      <p:to>
                                        <p:strVal val="visible"/>
                                      </p:to>
                                    </p:set>
                                    <p:anim calcmode="lin" valueType="num">
                                      <p:cBhvr additive="base">
                                        <p:cTn id="133" dur="500" fill="hold"/>
                                        <p:tgtEl>
                                          <p:spTgt spid="33"/>
                                        </p:tgtEl>
                                        <p:attrNameLst>
                                          <p:attrName>ppt_x</p:attrName>
                                        </p:attrNameLst>
                                      </p:cBhvr>
                                      <p:tavLst>
                                        <p:tav tm="0">
                                          <p:val>
                                            <p:strVal val="#ppt_x"/>
                                          </p:val>
                                        </p:tav>
                                        <p:tav tm="100000">
                                          <p:val>
                                            <p:strVal val="#ppt_x"/>
                                          </p:val>
                                        </p:tav>
                                      </p:tavLst>
                                    </p:anim>
                                    <p:anim calcmode="lin" valueType="num">
                                      <p:cBhvr additive="base">
                                        <p:cTn id="134"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80" grpId="0" animBg="1"/>
      <p:bldP spid="81" grpId="0" animBg="1"/>
      <p:bldP spid="82" grpId="0" animBg="1"/>
      <p:bldP spid="71" grpId="0" animBg="1"/>
      <p:bldP spid="17" grpId="0" animBg="1"/>
      <p:bldP spid="32" grpId="0" animBg="1"/>
      <p:bldP spid="33" grpId="0" animBg="1"/>
      <p:bldP spid="35" grpId="0" animBg="1"/>
      <p:bldP spid="36" grpId="0" animBg="1"/>
      <p:bldP spid="38" grpId="0" animBg="1"/>
      <p:bldP spid="40" grpId="0" animBg="1"/>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69149" y="157971"/>
            <a:ext cx="5345255"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2.5.1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网上银行的概述</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98085" y="143765"/>
            <a:ext cx="588595" cy="54762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768226" y="1052736"/>
            <a:ext cx="10133246" cy="4801314"/>
          </a:xfrm>
          <a:prstGeom prst="rect">
            <a:avLst/>
          </a:prstGeom>
        </p:spPr>
        <p:txBody>
          <a:bodyPr wrap="square">
            <a:spAutoFit/>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网上银行主要业务流程</a:t>
            </a:r>
          </a:p>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）客户开户流程。客户开通网上银行有两种方式：一是客户前往银行柜台办理；二是客户先网上自助申请，后到柜台签约。</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）网上银行的交易流程。网上银行的具体交易流程如下：</a:t>
            </a:r>
          </a:p>
          <a:p>
            <a:pPr>
              <a:lnSpc>
                <a:spcPct val="150000"/>
              </a:lnSpc>
            </a:pPr>
            <a:r>
              <a:rPr lang="zh-CN" altLang="en-US" sz="2000" dirty="0">
                <a:latin typeface="微软雅黑 Light" panose="020B0502040204020203" pitchFamily="34" charset="-122"/>
                <a:ea typeface="微软雅黑 Light" panose="020B0502040204020203" pitchFamily="34" charset="-122"/>
              </a:rPr>
              <a:t>①网上银行客户使用浏览器通过</a:t>
            </a:r>
            <a:r>
              <a:rPr lang="en-US" altLang="zh-CN" sz="2000" dirty="0">
                <a:latin typeface="微软雅黑 Light" panose="020B0502040204020203" pitchFamily="34" charset="-122"/>
                <a:ea typeface="微软雅黑 Light" panose="020B0502040204020203" pitchFamily="34" charset="-122"/>
              </a:rPr>
              <a:t>Internet</a:t>
            </a:r>
            <a:r>
              <a:rPr lang="zh-CN" altLang="en-US" sz="2000" dirty="0">
                <a:latin typeface="微软雅黑 Light" panose="020B0502040204020203" pitchFamily="34" charset="-122"/>
                <a:ea typeface="微软雅黑 Light" panose="020B0502040204020203" pitchFamily="34" charset="-122"/>
              </a:rPr>
              <a:t>网连接到网银中心，并发出网上交易请求。</a:t>
            </a:r>
          </a:p>
          <a:p>
            <a:pPr>
              <a:lnSpc>
                <a:spcPct val="150000"/>
              </a:lnSpc>
            </a:pPr>
            <a:r>
              <a:rPr lang="zh-CN" altLang="en-US" sz="2000" dirty="0">
                <a:latin typeface="微软雅黑 Light" panose="020B0502040204020203" pitchFamily="34" charset="-122"/>
                <a:ea typeface="微软雅黑 Light" panose="020B0502040204020203" pitchFamily="34" charset="-122"/>
              </a:rPr>
              <a:t>②网银中心接收、审核客户的交易请求，经过通信格式转换，然后将交易请求转发给相应成员行的业务主机。</a:t>
            </a:r>
          </a:p>
          <a:p>
            <a:pPr>
              <a:lnSpc>
                <a:spcPct val="150000"/>
              </a:lnSpc>
            </a:pPr>
            <a:r>
              <a:rPr lang="zh-CN" altLang="en-US" sz="2000" dirty="0">
                <a:latin typeface="微软雅黑 Light" panose="020B0502040204020203" pitchFamily="34" charset="-122"/>
                <a:ea typeface="微软雅黑 Light" panose="020B0502040204020203" pitchFamily="34" charset="-122"/>
              </a:rPr>
              <a:t>③成员行业务主机完成交易处理，并返回处理结果给网银中心。</a:t>
            </a:r>
          </a:p>
          <a:p>
            <a:pPr>
              <a:lnSpc>
                <a:spcPct val="150000"/>
              </a:lnSpc>
            </a:pPr>
            <a:r>
              <a:rPr lang="zh-CN" altLang="en-US" sz="2000" dirty="0">
                <a:latin typeface="微软雅黑 Light" panose="020B0502040204020203" pitchFamily="34" charset="-122"/>
                <a:ea typeface="微软雅黑 Light" panose="020B0502040204020203" pitchFamily="34" charset="-122"/>
              </a:rPr>
              <a:t>④网银中心对交易结果进行再处理后，返回相应信息给客户。</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474321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69150" y="157971"/>
            <a:ext cx="5038154" cy="584775"/>
          </a:xfrm>
          <a:prstGeom prst="rect">
            <a:avLst/>
          </a:prstGeom>
          <a:noFill/>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2.5.2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第三方支付</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98085" y="143765"/>
            <a:ext cx="588595" cy="54762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 name="矩形 1"/>
          <p:cNvSpPr/>
          <p:nvPr/>
        </p:nvSpPr>
        <p:spPr>
          <a:xfrm>
            <a:off x="298085" y="1052736"/>
            <a:ext cx="11449271" cy="5632311"/>
          </a:xfrm>
          <a:prstGeom prst="rect">
            <a:avLst/>
          </a:prstGeom>
        </p:spPr>
        <p:txBody>
          <a:bodyPr wrap="square">
            <a:spAutoFit/>
          </a:bodyPr>
          <a:lstStyle/>
          <a:p>
            <a:pPr>
              <a:lnSpc>
                <a:spcPct val="150000"/>
              </a:lnSpc>
            </a:pP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第三方支付的概念</a:t>
            </a:r>
          </a:p>
          <a:p>
            <a:pPr>
              <a:lnSpc>
                <a:spcPct val="150000"/>
              </a:lnSpc>
            </a:pPr>
            <a:r>
              <a:rPr lang="zh-CN" altLang="en-US" sz="2000" dirty="0">
                <a:latin typeface="微软雅黑 Light" panose="020B0502040204020203" pitchFamily="34" charset="-122"/>
                <a:ea typeface="微软雅黑 Light" panose="020B0502040204020203" pitchFamily="34" charset="-122"/>
              </a:rPr>
              <a:t>      从狭义上讲，第三方支付是指具备一定实力和信誉保障的非银行机构，通过与网联对接而促成交易双方进行交易的网络支付模式。在手机端进行的互联网支付，又称为移动支付。通过这个平台实现资金在不同支付机构账户或银行账户间的划拨和转移。第三方支付的特点是独立于商户和银行，为客户提供支付结算服务，具有方便快捷、安全可靠、开放创新的优势。</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第三方支付的开户要求</a:t>
            </a:r>
          </a:p>
          <a:p>
            <a:pPr>
              <a:lnSpc>
                <a:spcPct val="150000"/>
              </a:lnSpc>
            </a:pPr>
            <a:r>
              <a:rPr lang="zh-CN" altLang="en-US" sz="2000" dirty="0">
                <a:latin typeface="微软雅黑 Light" panose="020B0502040204020203" pitchFamily="34" charset="-122"/>
                <a:ea typeface="微软雅黑 Light" panose="020B0502040204020203" pitchFamily="34" charset="-122"/>
              </a:rPr>
              <a:t>非银行支付机构（以下简称“支付机构”）为个人开立支付账户的，同一个人在同一家支付机构只能开立一个</a:t>
            </a:r>
            <a:r>
              <a:rPr lang="en-US" altLang="zh-CN" sz="2000" dirty="0">
                <a:latin typeface="微软雅黑 Light" panose="020B0502040204020203" pitchFamily="34" charset="-122"/>
                <a:ea typeface="微软雅黑 Light" panose="020B0502040204020203" pitchFamily="34" charset="-122"/>
              </a:rPr>
              <a:t>Ⅲ</a:t>
            </a:r>
            <a:r>
              <a:rPr lang="zh-CN" altLang="en-US" sz="2000" dirty="0">
                <a:latin typeface="微软雅黑 Light" panose="020B0502040204020203" pitchFamily="34" charset="-122"/>
                <a:ea typeface="微软雅黑 Light" panose="020B0502040204020203" pitchFamily="34" charset="-122"/>
              </a:rPr>
              <a:t>类账户。</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第三方支付的种类</a:t>
            </a:r>
          </a:p>
          <a:p>
            <a:pPr>
              <a:lnSpc>
                <a:spcPct val="150000"/>
              </a:lnSpc>
            </a:pPr>
            <a:r>
              <a:rPr lang="zh-CN" altLang="en-US" sz="2000" dirty="0">
                <a:latin typeface="微软雅黑 Light" panose="020B0502040204020203" pitchFamily="34" charset="-122"/>
                <a:ea typeface="微软雅黑 Light" panose="020B0502040204020203" pitchFamily="34" charset="-122"/>
              </a:rPr>
              <a:t>线上支付是指通过互联网实现的用户和商户、商户和商户之间在线货币支付、资金划拨的是虚拟的资金。真正的实体资金还需要通过实际支付层来完成。</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7556903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868833" y="-289580"/>
            <a:ext cx="3629520"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6</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15563" y="3587407"/>
            <a:ext cx="5379221"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2.6</a:t>
            </a:r>
            <a:r>
              <a:rPr lang="zh-CN" altLang="en-US" sz="5400" b="1" dirty="0">
                <a:solidFill>
                  <a:schemeClr val="bg1"/>
                </a:solidFill>
                <a:latin typeface="微软雅黑" panose="020B0503020204020204" pitchFamily="34" charset="-122"/>
                <a:ea typeface="微软雅黑" panose="020B0503020204020204" pitchFamily="34" charset="-122"/>
              </a:rPr>
              <a:t>结算方式和其他支付工具</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46330" y="4590577"/>
            <a:ext cx="4394423"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2.6.2  </a:t>
            </a:r>
            <a:r>
              <a:rPr lang="zh-CN" altLang="en-US" sz="2400" dirty="0">
                <a:solidFill>
                  <a:schemeClr val="tx1"/>
                </a:solidFill>
                <a:latin typeface="微软雅黑 Light" panose="020B0502040204020203" pitchFamily="34" charset="-122"/>
                <a:ea typeface="微软雅黑 Light" panose="020B0502040204020203" pitchFamily="34" charset="-122"/>
              </a:rPr>
              <a:t>委托收款</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47250" y="40404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2.6.1   </a:t>
            </a:r>
            <a:r>
              <a:rPr lang="zh-CN" altLang="en-US" sz="2400" dirty="0">
                <a:solidFill>
                  <a:schemeClr val="tx1"/>
                </a:solidFill>
                <a:latin typeface="微软雅黑 Light" panose="020B0502040204020203" pitchFamily="34" charset="-122"/>
                <a:ea typeface="微软雅黑 Light" panose="020B0502040204020203" pitchFamily="34" charset="-122"/>
              </a:rPr>
              <a:t>汇兑</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6" name="TextBox 70">
            <a:extLst>
              <a:ext uri="{FF2B5EF4-FFF2-40B4-BE49-F238E27FC236}">
                <a16:creationId xmlns:a16="http://schemas.microsoft.com/office/drawing/2014/main" id="{BBE30012-FA35-4721-8927-0DD36AFD87C8}"/>
              </a:ext>
            </a:extLst>
          </p:cNvPr>
          <p:cNvSpPr txBox="1"/>
          <p:nvPr/>
        </p:nvSpPr>
        <p:spPr>
          <a:xfrm>
            <a:off x="6984314" y="5103196"/>
            <a:ext cx="4318499" cy="458634"/>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2.6.3  </a:t>
            </a:r>
            <a:r>
              <a:rPr lang="zh-CN" altLang="en-US" sz="2400" dirty="0">
                <a:solidFill>
                  <a:schemeClr val="tx1"/>
                </a:solidFill>
                <a:latin typeface="微软雅黑 Light" panose="020B0502040204020203" pitchFamily="34" charset="-122"/>
                <a:ea typeface="微软雅黑 Light" panose="020B0502040204020203" pitchFamily="34" charset="-122"/>
              </a:rPr>
              <a:t>预付卡</a:t>
            </a: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413189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73280" y="4631322"/>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6" name="组合 105">
            <a:extLst>
              <a:ext uri="{FF2B5EF4-FFF2-40B4-BE49-F238E27FC236}">
                <a16:creationId xmlns:a16="http://schemas.microsoft.com/office/drawing/2014/main" id="{D80EFFDF-6F36-49DF-8DF9-E03764F1BE4B}"/>
              </a:ext>
            </a:extLst>
          </p:cNvPr>
          <p:cNvGrpSpPr/>
          <p:nvPr/>
        </p:nvGrpSpPr>
        <p:grpSpPr>
          <a:xfrm>
            <a:off x="6673280" y="5184593"/>
            <a:ext cx="330200" cy="330200"/>
            <a:chOff x="8186613" y="1546264"/>
            <a:chExt cx="330200" cy="330200"/>
          </a:xfrm>
          <a:solidFill>
            <a:schemeClr val="accent3"/>
          </a:solidFill>
        </p:grpSpPr>
        <p:sp>
          <p:nvSpPr>
            <p:cNvPr id="107"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8"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2069"/>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701855" y="5092216"/>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5" name="直接连接符 114">
            <a:extLst>
              <a:ext uri="{FF2B5EF4-FFF2-40B4-BE49-F238E27FC236}">
                <a16:creationId xmlns:a16="http://schemas.microsoft.com/office/drawing/2014/main" id="{FD0093D4-47F1-47BA-A217-7CC85BE56002}"/>
              </a:ext>
            </a:extLst>
          </p:cNvPr>
          <p:cNvCxnSpPr>
            <a:cxnSpLocks/>
          </p:cNvCxnSpPr>
          <p:nvPr/>
        </p:nvCxnSpPr>
        <p:spPr bwMode="auto">
          <a:xfrm>
            <a:off x="6674445" y="5602579"/>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23" name="组合 22">
            <a:extLst>
              <a:ext uri="{FF2B5EF4-FFF2-40B4-BE49-F238E27FC236}">
                <a16:creationId xmlns:a16="http://schemas.microsoft.com/office/drawing/2014/main" id="{D80EFFDF-6F36-49DF-8DF9-E03764F1BE4B}"/>
              </a:ext>
            </a:extLst>
          </p:cNvPr>
          <p:cNvGrpSpPr/>
          <p:nvPr/>
        </p:nvGrpSpPr>
        <p:grpSpPr>
          <a:xfrm>
            <a:off x="6682946" y="5674991"/>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6911BABC-A758-4374-8A38-3788CAE3A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25BE5EDF-6CA7-4F43-A112-CE92FE3324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FD0093D4-47F1-47BA-A217-7CC85BE56002}"/>
              </a:ext>
            </a:extLst>
          </p:cNvPr>
          <p:cNvCxnSpPr>
            <a:cxnSpLocks/>
          </p:cNvCxnSpPr>
          <p:nvPr/>
        </p:nvCxnSpPr>
        <p:spPr bwMode="auto">
          <a:xfrm>
            <a:off x="6714575" y="6042402"/>
            <a:ext cx="485793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矩形 1"/>
          <p:cNvSpPr/>
          <p:nvPr/>
        </p:nvSpPr>
        <p:spPr>
          <a:xfrm>
            <a:off x="6968445" y="5639603"/>
            <a:ext cx="3159839"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2.6.4 </a:t>
            </a:r>
            <a:r>
              <a:rPr lang="zh-CN" altLang="en-US" sz="2400" dirty="0">
                <a:latin typeface="微软雅黑 Light" panose="020B0502040204020203" pitchFamily="34" charset="-122"/>
                <a:ea typeface="微软雅黑 Light" panose="020B0502040204020203" pitchFamily="34" charset="-122"/>
              </a:rPr>
              <a:t>国内信用证</a:t>
            </a:r>
          </a:p>
        </p:txBody>
      </p:sp>
    </p:spTree>
    <p:extLst>
      <p:ext uri="{BB962C8B-B14F-4D97-AF65-F5344CB8AC3E}">
        <p14:creationId xmlns:p14="http://schemas.microsoft.com/office/powerpoint/2010/main" val="1642888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16432" y="143064"/>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2.6.1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汇兑</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143064"/>
            <a:ext cx="520770" cy="486344"/>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1" y="1368113"/>
            <a:ext cx="5200124" cy="497957"/>
          </a:xfrm>
          <a:prstGeom prst="rect">
            <a:avLst/>
          </a:prstGeom>
          <a:solidFill>
            <a:schemeClr val="accent3"/>
          </a:solidFill>
        </p:spPr>
        <p:txBody>
          <a:bodyPr wrap="square">
            <a:spAutoFit/>
          </a:bodyPr>
          <a:lstStyle/>
          <a:p>
            <a:pPr algn="ctr">
              <a:lnSpc>
                <a:spcPct val="120000"/>
              </a:lnSpc>
            </a:pPr>
            <a:r>
              <a:rPr lang="en-US" altLang="zh-CN" sz="2400" b="1" dirty="0">
                <a:solidFill>
                  <a:schemeClr val="bg1"/>
                </a:solidFill>
                <a:latin typeface="微软雅黑 Light" panose="020B0502040204020203" pitchFamily="34" charset="-122"/>
                <a:ea typeface="微软雅黑 Light" panose="020B0502040204020203" pitchFamily="34" charset="-122"/>
              </a:rPr>
              <a:t>1.</a:t>
            </a:r>
            <a:r>
              <a:rPr lang="zh-CN" altLang="en-US" sz="2400" b="1" dirty="0">
                <a:solidFill>
                  <a:schemeClr val="bg1"/>
                </a:solidFill>
                <a:latin typeface="微软雅黑 Light" panose="020B0502040204020203" pitchFamily="34" charset="-122"/>
                <a:ea typeface="微软雅黑 Light" panose="020B0502040204020203" pitchFamily="34" charset="-122"/>
              </a:rPr>
              <a:t>汇兑的概念和分类</a:t>
            </a:r>
          </a:p>
        </p:txBody>
      </p:sp>
      <p:sp>
        <p:nvSpPr>
          <p:cNvPr id="2" name="矩形 1"/>
          <p:cNvSpPr/>
          <p:nvPr/>
        </p:nvSpPr>
        <p:spPr bwMode="auto">
          <a:xfrm>
            <a:off x="6026373" y="1171150"/>
            <a:ext cx="5400600" cy="5181613"/>
          </a:xfrm>
          <a:prstGeom prst="rect">
            <a:avLst/>
          </a:prstGeom>
          <a:solidFill>
            <a:srgbClr val="5FC0D7"/>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20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）汇兑。汇兑，是指汇款人委托银行将其款项支付给收款人的结算方式。汇兑结算适用于各种经济内容的异地提现和结算，可以广泛用于同城、异地结算行为，单位、个人均可。</a:t>
            </a:r>
          </a:p>
          <a:p>
            <a:pPr>
              <a:lnSpc>
                <a:spcPct val="20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）分类。汇兑分为信汇（邮寄方式）和电汇（电报方式）两种。汇款人可以根据实际需要选择汇兑种类进行结算。</a:t>
            </a:r>
          </a:p>
        </p:txBody>
      </p:sp>
    </p:spTree>
    <p:extLst>
      <p:ext uri="{BB962C8B-B14F-4D97-AF65-F5344CB8AC3E}">
        <p14:creationId xmlns:p14="http://schemas.microsoft.com/office/powerpoint/2010/main" val="1540014180"/>
      </p:ext>
    </p:extLst>
  </p:cSld>
  <p:clrMapOvr>
    <a:masterClrMapping/>
  </p:clrMapOvr>
  <p:transition spd="slow" advTm="9652">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697781" y="156967"/>
            <a:ext cx="5779702" cy="584775"/>
          </a:xfrm>
          <a:prstGeom prst="rect">
            <a:avLst/>
          </a:prstGeom>
          <a:noFill/>
        </p:spPr>
        <p:txBody>
          <a:bodyPr wrap="square">
            <a:spAutoFit/>
          </a:bodyPr>
          <a:lstStyle/>
          <a:p>
            <a:r>
              <a:rPr lang="en-US" altLang="zh-CN" sz="2800" b="1" kern="100" dirty="0">
                <a:latin typeface="+mj-ea"/>
                <a:ea typeface="+mj-ea"/>
                <a:cs typeface="Times New Roman" panose="02020603050405020304" pitchFamily="18" charset="0"/>
              </a:rPr>
              <a:t> </a:t>
            </a:r>
            <a:r>
              <a:rPr lang="en-US" altLang="zh-CN" sz="3200" kern="100" dirty="0">
                <a:latin typeface="+mj-ea"/>
                <a:ea typeface="+mj-ea"/>
                <a:cs typeface="Times New Roman" panose="02020603050405020304" pitchFamily="18" charset="0"/>
              </a:rPr>
              <a:t> </a:t>
            </a:r>
            <a:r>
              <a:rPr lang="zh-CN" altLang="en-US" sz="3200" kern="100" dirty="0">
                <a:latin typeface="+mj-ea"/>
                <a:ea typeface="+mj-ea"/>
                <a:cs typeface="Times New Roman" panose="02020603050405020304" pitchFamily="18" charset="0"/>
              </a:rPr>
              <a:t>子</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2.2.1</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银行结算账户概述</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98085" y="143765"/>
            <a:ext cx="588595" cy="547621"/>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362081" y="1668407"/>
            <a:ext cx="3669017" cy="4600373"/>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1097078" y="1642648"/>
            <a:ext cx="3916846" cy="3660520"/>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528129" y="2391756"/>
            <a:ext cx="2215667" cy="830997"/>
          </a:xfrm>
          <a:prstGeom prst="rect">
            <a:avLst/>
          </a:prstGeom>
        </p:spPr>
        <p:txBody>
          <a:bodyPr wrap="square">
            <a:spAutoFit/>
          </a:bodyPr>
          <a:lstStyle/>
          <a:p>
            <a:r>
              <a:rPr lang="en-US" altLang="zh-CN" sz="2400" dirty="0">
                <a:solidFill>
                  <a:schemeClr val="tx1">
                    <a:lumMod val="75000"/>
                  </a:schemeClr>
                </a:solidFill>
                <a:latin typeface="微软雅黑 Light" panose="020B0502040204020203" pitchFamily="34" charset="-122"/>
                <a:ea typeface="微软雅黑 Light" panose="020B0502040204020203" pitchFamily="34" charset="-122"/>
              </a:rPr>
              <a:t>2.</a:t>
            </a:r>
            <a:r>
              <a:rPr lang="zh-CN" altLang="en-US" sz="2400" dirty="0">
                <a:solidFill>
                  <a:schemeClr val="tx1">
                    <a:lumMod val="75000"/>
                  </a:schemeClr>
                </a:solidFill>
                <a:latin typeface="微软雅黑 Light" panose="020B0502040204020203" pitchFamily="34" charset="-122"/>
                <a:ea typeface="微软雅黑 Light" panose="020B0502040204020203" pitchFamily="34" charset="-122"/>
              </a:rPr>
              <a:t>银行结算账户的种类</a:t>
            </a:r>
          </a:p>
        </p:txBody>
      </p:sp>
      <p:sp>
        <p:nvSpPr>
          <p:cNvPr id="4" name="矩形 3"/>
          <p:cNvSpPr/>
          <p:nvPr/>
        </p:nvSpPr>
        <p:spPr>
          <a:xfrm>
            <a:off x="418958" y="4349223"/>
            <a:ext cx="3591191" cy="1292662"/>
          </a:xfrm>
          <a:prstGeom prst="rect">
            <a:avLst/>
          </a:prstGeom>
        </p:spPr>
        <p:txBody>
          <a:bodyPr wrap="square">
            <a:spAutoFit/>
          </a:bodyPr>
          <a:lstStyle/>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1</a:t>
            </a:r>
            <a:r>
              <a:rPr lang="zh-CN" altLang="en-US" sz="2000" dirty="0">
                <a:solidFill>
                  <a:srgbClr val="0070C0"/>
                </a:solidFill>
                <a:latin typeface="微软雅黑 Light" panose="020B0502040204020203" pitchFamily="34" charset="-122"/>
                <a:ea typeface="微软雅黑 Light" panose="020B0502040204020203" pitchFamily="34" charset="-122"/>
              </a:rPr>
              <a:t>）银行结算账户按存款人不同，分单位银行结算账户和个人银行结算账户。</a:t>
            </a:r>
            <a:endParaRPr lang="en-US" altLang="zh-CN" sz="2000" dirty="0">
              <a:solidFill>
                <a:srgbClr val="0070C0"/>
              </a:solidFill>
              <a:latin typeface="微软雅黑 Light" panose="020B0502040204020203" pitchFamily="34" charset="-122"/>
              <a:ea typeface="微软雅黑 Light" panose="020B0502040204020203" pitchFamily="34" charset="-122"/>
            </a:endParaRPr>
          </a:p>
          <a:p>
            <a:endParaRPr lang="zh-CN" altLang="en-US" dirty="0">
              <a:solidFill>
                <a:srgbClr val="0070C0"/>
              </a:solidFill>
              <a:latin typeface="黑体" panose="02010609060101010101" pitchFamily="49" charset="-122"/>
              <a:ea typeface="黑体" panose="02010609060101010101" pitchFamily="49" charset="-122"/>
            </a:endParaRPr>
          </a:p>
        </p:txBody>
      </p:sp>
      <p:grpSp>
        <p:nvGrpSpPr>
          <p:cNvPr id="40" name="组合 39">
            <a:extLst>
              <a:ext uri="{FF2B5EF4-FFF2-40B4-BE49-F238E27FC236}">
                <a16:creationId xmlns:a16="http://schemas.microsoft.com/office/drawing/2014/main" id="{E4D913AA-DCB7-4E31-9821-D4CD1F3CE738}"/>
              </a:ext>
            </a:extLst>
          </p:cNvPr>
          <p:cNvGrpSpPr/>
          <p:nvPr/>
        </p:nvGrpSpPr>
        <p:grpSpPr>
          <a:xfrm>
            <a:off x="4528841" y="1684057"/>
            <a:ext cx="3669017" cy="4600373"/>
            <a:chOff x="-1790650" y="999771"/>
            <a:chExt cx="4158587" cy="5398938"/>
          </a:xfrm>
        </p:grpSpPr>
        <p:grpSp>
          <p:nvGrpSpPr>
            <p:cNvPr id="41" name="组合 40">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55"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5"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2" name="矩形 41">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3" name="矩形 42">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6" name="矩形 45">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9" name="矩形 48">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0" name="矩形 49">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1" name="矩形 50">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2" name="矩形 51">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66" name="组合 65">
            <a:extLst>
              <a:ext uri="{FF2B5EF4-FFF2-40B4-BE49-F238E27FC236}">
                <a16:creationId xmlns:a16="http://schemas.microsoft.com/office/drawing/2014/main" id="{E4D913AA-DCB7-4E31-9821-D4CD1F3CE738}"/>
              </a:ext>
            </a:extLst>
          </p:cNvPr>
          <p:cNvGrpSpPr/>
          <p:nvPr/>
        </p:nvGrpSpPr>
        <p:grpSpPr>
          <a:xfrm>
            <a:off x="8473290" y="1642648"/>
            <a:ext cx="3669017" cy="4600373"/>
            <a:chOff x="-1790650" y="999771"/>
            <a:chExt cx="4158587" cy="5398938"/>
          </a:xfrm>
        </p:grpSpPr>
        <p:grpSp>
          <p:nvGrpSpPr>
            <p:cNvPr id="67" name="组合 66">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76"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7"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8" name="矩形 67">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9" name="矩形 68">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0" name="矩形 69">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1" name="矩形 70">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2" name="矩形 71">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3" name="矩形 72">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4" name="矩形 73">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5" name="矩形 74">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88" name="组合 87">
            <a:extLst>
              <a:ext uri="{FF2B5EF4-FFF2-40B4-BE49-F238E27FC236}">
                <a16:creationId xmlns:a16="http://schemas.microsoft.com/office/drawing/2014/main" id="{D1BA5C95-722C-4817-971C-9B2EF8562DE3}"/>
              </a:ext>
            </a:extLst>
          </p:cNvPr>
          <p:cNvGrpSpPr/>
          <p:nvPr/>
        </p:nvGrpSpPr>
        <p:grpSpPr>
          <a:xfrm rot="10800000">
            <a:off x="9020707" y="68740"/>
            <a:ext cx="3903241" cy="3777088"/>
            <a:chOff x="2177483" y="3378200"/>
            <a:chExt cx="1682750" cy="1620838"/>
          </a:xfrm>
        </p:grpSpPr>
        <p:sp>
          <p:nvSpPr>
            <p:cNvPr id="89"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0"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1"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2"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3"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4"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5"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6"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7"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 name="矩形 5"/>
          <p:cNvSpPr/>
          <p:nvPr/>
        </p:nvSpPr>
        <p:spPr>
          <a:xfrm>
            <a:off x="4651082" y="2386543"/>
            <a:ext cx="3477712" cy="1323439"/>
          </a:xfrm>
          <a:prstGeom prst="rect">
            <a:avLst/>
          </a:prstGeom>
        </p:spPr>
        <p:txBody>
          <a:bodyPr wrap="square">
            <a:spAutoFit/>
          </a:bodyPr>
          <a:lstStyle/>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2</a:t>
            </a:r>
            <a:r>
              <a:rPr lang="zh-CN" altLang="en-US" sz="2000" dirty="0">
                <a:solidFill>
                  <a:srgbClr val="0070C0"/>
                </a:solidFill>
                <a:latin typeface="微软雅黑 Light" panose="020B0502040204020203" pitchFamily="34" charset="-122"/>
                <a:ea typeface="微软雅黑 Light" panose="020B0502040204020203" pitchFamily="34" charset="-122"/>
              </a:rPr>
              <a:t>）银行结算账户按照用途不同，分为基本存款账户、一般存款账户、专用存款账户、临时存款账户。</a:t>
            </a:r>
          </a:p>
        </p:txBody>
      </p:sp>
      <p:sp>
        <p:nvSpPr>
          <p:cNvPr id="7" name="矩形 6"/>
          <p:cNvSpPr/>
          <p:nvPr/>
        </p:nvSpPr>
        <p:spPr>
          <a:xfrm>
            <a:off x="4644252" y="4007423"/>
            <a:ext cx="3204900" cy="1323439"/>
          </a:xfrm>
          <a:prstGeom prst="rect">
            <a:avLst/>
          </a:prstGeom>
        </p:spPr>
        <p:txBody>
          <a:bodyPr wrap="square">
            <a:spAutoFit/>
          </a:bodyPr>
          <a:lstStyle/>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3</a:t>
            </a:r>
            <a:r>
              <a:rPr lang="zh-CN" altLang="en-US" sz="2000" dirty="0">
                <a:solidFill>
                  <a:srgbClr val="0070C0"/>
                </a:solidFill>
                <a:latin typeface="微软雅黑 Light" panose="020B0502040204020203" pitchFamily="34" charset="-122"/>
                <a:ea typeface="微软雅黑 Light" panose="020B0502040204020203" pitchFamily="34" charset="-122"/>
              </a:rPr>
              <a:t>）银行结算账户根据开户地的不同分为本地银行结算账户和异地银行结算账户。</a:t>
            </a:r>
            <a:endParaRPr lang="zh-CN" altLang="en-US" sz="2000" b="1" dirty="0">
              <a:solidFill>
                <a:srgbClr val="0070C0"/>
              </a:solidFill>
              <a:latin typeface="微软雅黑 Light" panose="020B0502040204020203" pitchFamily="34" charset="-122"/>
              <a:ea typeface="微软雅黑 Light" panose="020B0502040204020203" pitchFamily="34" charset="-122"/>
            </a:endParaRPr>
          </a:p>
        </p:txBody>
      </p:sp>
      <p:sp>
        <p:nvSpPr>
          <p:cNvPr id="5" name="矩形 4"/>
          <p:cNvSpPr/>
          <p:nvPr/>
        </p:nvSpPr>
        <p:spPr>
          <a:xfrm>
            <a:off x="293087" y="864101"/>
            <a:ext cx="11208710"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银行结算账户是指存款人在经办银行开立的办理资金收付计算的人民币活期存款账户。</a:t>
            </a:r>
          </a:p>
        </p:txBody>
      </p:sp>
      <p:sp>
        <p:nvSpPr>
          <p:cNvPr id="8" name="矩形 7"/>
          <p:cNvSpPr/>
          <p:nvPr/>
        </p:nvSpPr>
        <p:spPr>
          <a:xfrm>
            <a:off x="9339715" y="1978145"/>
            <a:ext cx="1976475" cy="1200329"/>
          </a:xfrm>
          <a:prstGeom prst="rect">
            <a:avLst/>
          </a:prstGeom>
        </p:spPr>
        <p:txBody>
          <a:bodyPr wrap="square">
            <a:spAutoFit/>
          </a:bodyPr>
          <a:lstStyle/>
          <a:p>
            <a:r>
              <a:rPr lang="en-US" altLang="zh-CN" sz="2400" b="1" dirty="0">
                <a:latin typeface="微软雅黑 Light" panose="020B0502040204020203" pitchFamily="34" charset="-122"/>
                <a:ea typeface="微软雅黑 Light" panose="020B0502040204020203" pitchFamily="34" charset="-122"/>
              </a:rPr>
              <a:t>3.</a:t>
            </a:r>
            <a:r>
              <a:rPr lang="zh-CN" altLang="en-US" sz="2400" b="1" dirty="0">
                <a:latin typeface="微软雅黑 Light" panose="020B0502040204020203" pitchFamily="34" charset="-122"/>
                <a:ea typeface="微软雅黑 Light" panose="020B0502040204020203" pitchFamily="34" charset="-122"/>
              </a:rPr>
              <a:t>银行结算账 户管理的基本原则</a:t>
            </a:r>
          </a:p>
        </p:txBody>
      </p:sp>
      <p:sp>
        <p:nvSpPr>
          <p:cNvPr id="11" name="矩形 10"/>
          <p:cNvSpPr/>
          <p:nvPr/>
        </p:nvSpPr>
        <p:spPr>
          <a:xfrm>
            <a:off x="8821452" y="3971847"/>
            <a:ext cx="3153427" cy="1323439"/>
          </a:xfrm>
          <a:prstGeom prst="rect">
            <a:avLst/>
          </a:prstGeom>
        </p:spPr>
        <p:txBody>
          <a:bodyPr wrap="none">
            <a:spAutoFit/>
          </a:bodyPr>
          <a:lstStyle/>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1</a:t>
            </a:r>
            <a:r>
              <a:rPr lang="zh-CN" altLang="en-US" sz="2000" dirty="0">
                <a:solidFill>
                  <a:srgbClr val="0070C0"/>
                </a:solidFill>
                <a:latin typeface="微软雅黑 Light" panose="020B0502040204020203" pitchFamily="34" charset="-122"/>
                <a:ea typeface="微软雅黑 Light" panose="020B0502040204020203" pitchFamily="34" charset="-122"/>
              </a:rPr>
              <a:t>）一个基本账户原则。</a:t>
            </a:r>
            <a:endParaRPr lang="en-US" altLang="zh-CN" sz="2000" dirty="0">
              <a:solidFill>
                <a:srgbClr val="0070C0"/>
              </a:solidFill>
              <a:latin typeface="微软雅黑 Light" panose="020B0502040204020203" pitchFamily="34" charset="-122"/>
              <a:ea typeface="微软雅黑 Light" panose="020B0502040204020203" pitchFamily="34" charset="-122"/>
            </a:endParaRPr>
          </a:p>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2</a:t>
            </a:r>
            <a:r>
              <a:rPr lang="zh-CN" altLang="en-US" sz="2000" dirty="0">
                <a:solidFill>
                  <a:srgbClr val="0070C0"/>
                </a:solidFill>
                <a:latin typeface="微软雅黑 Light" panose="020B0502040204020203" pitchFamily="34" charset="-122"/>
                <a:ea typeface="微软雅黑 Light" panose="020B0502040204020203" pitchFamily="34" charset="-122"/>
              </a:rPr>
              <a:t>）自主选择原则。</a:t>
            </a:r>
            <a:endParaRPr lang="en-US" altLang="zh-CN" sz="2000" dirty="0">
              <a:solidFill>
                <a:srgbClr val="0070C0"/>
              </a:solidFill>
              <a:latin typeface="微软雅黑 Light" panose="020B0502040204020203" pitchFamily="34" charset="-122"/>
              <a:ea typeface="微软雅黑 Light" panose="020B0502040204020203" pitchFamily="34" charset="-122"/>
            </a:endParaRPr>
          </a:p>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3</a:t>
            </a:r>
            <a:r>
              <a:rPr lang="zh-CN" altLang="en-US" sz="2000" dirty="0">
                <a:solidFill>
                  <a:srgbClr val="0070C0"/>
                </a:solidFill>
                <a:latin typeface="微软雅黑 Light" panose="020B0502040204020203" pitchFamily="34" charset="-122"/>
                <a:ea typeface="微软雅黑 Light" panose="020B0502040204020203" pitchFamily="34" charset="-122"/>
              </a:rPr>
              <a:t>）守法合规原则。</a:t>
            </a:r>
            <a:endParaRPr lang="en-US" altLang="zh-CN" sz="2000" dirty="0">
              <a:solidFill>
                <a:srgbClr val="0070C0"/>
              </a:solidFill>
              <a:latin typeface="微软雅黑 Light" panose="020B0502040204020203" pitchFamily="34" charset="-122"/>
              <a:ea typeface="微软雅黑 Light" panose="020B0502040204020203" pitchFamily="34" charset="-122"/>
            </a:endParaRPr>
          </a:p>
          <a:p>
            <a:r>
              <a:rPr lang="zh-CN" altLang="en-US" sz="2000" dirty="0">
                <a:solidFill>
                  <a:srgbClr val="0070C0"/>
                </a:solidFill>
                <a:latin typeface="微软雅黑 Light" panose="020B0502040204020203" pitchFamily="34" charset="-122"/>
                <a:ea typeface="微软雅黑 Light" panose="020B0502040204020203" pitchFamily="34" charset="-122"/>
              </a:rPr>
              <a:t>（</a:t>
            </a:r>
            <a:r>
              <a:rPr lang="en-US" altLang="zh-CN" sz="2000" dirty="0">
                <a:solidFill>
                  <a:srgbClr val="0070C0"/>
                </a:solidFill>
                <a:latin typeface="微软雅黑 Light" panose="020B0502040204020203" pitchFamily="34" charset="-122"/>
                <a:ea typeface="微软雅黑 Light" panose="020B0502040204020203" pitchFamily="34" charset="-122"/>
              </a:rPr>
              <a:t>4</a:t>
            </a:r>
            <a:r>
              <a:rPr lang="zh-CN" altLang="en-US" sz="2000" dirty="0">
                <a:solidFill>
                  <a:srgbClr val="0070C0"/>
                </a:solidFill>
                <a:latin typeface="微软雅黑 Light" panose="020B0502040204020203" pitchFamily="34" charset="-122"/>
                <a:ea typeface="微软雅黑 Light" panose="020B0502040204020203" pitchFamily="34" charset="-122"/>
              </a:rPr>
              <a:t>）存款信息保密原则。</a:t>
            </a:r>
          </a:p>
        </p:txBody>
      </p:sp>
    </p:spTree>
    <p:extLst>
      <p:ext uri="{BB962C8B-B14F-4D97-AF65-F5344CB8AC3E}">
        <p14:creationId xmlns:p14="http://schemas.microsoft.com/office/powerpoint/2010/main" val="10978826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 calcmode="lin" valueType="num">
                                      <p:cBhvr additive="base">
                                        <p:cTn id="19"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 calcmode="lin" valueType="num">
                                      <p:cBhvr additive="base">
                                        <p:cTn id="25"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xEl>
                                              <p:pRg st="0" end="0"/>
                                            </p:txEl>
                                          </p:spTgt>
                                        </p:tgtEl>
                                        <p:attrNameLst>
                                          <p:attrName>style.visibility</p:attrName>
                                        </p:attrNameLst>
                                      </p:cBhvr>
                                      <p:to>
                                        <p:strVal val="visible"/>
                                      </p:to>
                                    </p:set>
                                    <p:anim calcmode="lin" valueType="num">
                                      <p:cBhvr additive="base">
                                        <p:cTn id="3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0" end="0"/>
                                            </p:txEl>
                                          </p:spTgt>
                                        </p:tgtEl>
                                        <p:attrNameLst>
                                          <p:attrName>style.visibility</p:attrName>
                                        </p:attrNameLst>
                                      </p:cBhvr>
                                      <p:to>
                                        <p:strVal val="visible"/>
                                      </p:to>
                                    </p:set>
                                    <p:anim calcmode="lin" valueType="num">
                                      <p:cBhvr additive="base">
                                        <p:cTn id="3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1"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16432" y="143064"/>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2.6.1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汇兑</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143064"/>
            <a:ext cx="520770" cy="486344"/>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4770" y="1359999"/>
            <a:ext cx="5200124" cy="497957"/>
          </a:xfrm>
          <a:prstGeom prst="rect">
            <a:avLst/>
          </a:prstGeom>
          <a:solidFill>
            <a:schemeClr val="accent3"/>
          </a:solidFill>
        </p:spPr>
        <p:txBody>
          <a:bodyPr wrap="square">
            <a:spAutoFit/>
          </a:bodyPr>
          <a:lstStyle/>
          <a:p>
            <a:pPr algn="ctr">
              <a:lnSpc>
                <a:spcPct val="120000"/>
              </a:lnSpc>
            </a:pPr>
            <a:r>
              <a:rPr lang="en-US" altLang="zh-CN" sz="2400" b="1" dirty="0">
                <a:solidFill>
                  <a:schemeClr val="bg1"/>
                </a:solidFill>
                <a:latin typeface="微软雅黑 Light" panose="020B0502040204020203" pitchFamily="34" charset="-122"/>
                <a:ea typeface="微软雅黑 Light" panose="020B0502040204020203" pitchFamily="34" charset="-122"/>
              </a:rPr>
              <a:t>2.</a:t>
            </a:r>
            <a:r>
              <a:rPr lang="zh-CN" altLang="en-US" sz="2400" b="1" dirty="0">
                <a:solidFill>
                  <a:schemeClr val="bg1"/>
                </a:solidFill>
                <a:latin typeface="微软雅黑 Light" panose="020B0502040204020203" pitchFamily="34" charset="-122"/>
                <a:ea typeface="微软雅黑 Light" panose="020B0502040204020203" pitchFamily="34" charset="-122"/>
              </a:rPr>
              <a:t>办理汇兑的程序</a:t>
            </a:r>
          </a:p>
        </p:txBody>
      </p:sp>
      <p:sp>
        <p:nvSpPr>
          <p:cNvPr id="2" name="矩形 1"/>
          <p:cNvSpPr/>
          <p:nvPr/>
        </p:nvSpPr>
        <p:spPr bwMode="auto">
          <a:xfrm>
            <a:off x="6026373" y="1171150"/>
            <a:ext cx="5400600" cy="5181613"/>
          </a:xfrm>
          <a:prstGeom prst="rect">
            <a:avLst/>
          </a:prstGeom>
          <a:solidFill>
            <a:srgbClr val="5FC0D7"/>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）签发汇兑凭证。根据</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支付结算办法</a:t>
            </a:r>
            <a:r>
              <a:rPr lang="en-US" altLang="zh-CN" sz="2000" dirty="0">
                <a:latin typeface="微软雅黑 Light" panose="020B0502040204020203" pitchFamily="34" charset="-122"/>
                <a:ea typeface="微软雅黑 Light" panose="020B0502040204020203" pitchFamily="34" charset="-122"/>
              </a:rPr>
              <a:t>》</a:t>
            </a:r>
            <a:r>
              <a:rPr lang="zh-CN" altLang="en-US" sz="2000" dirty="0">
                <a:latin typeface="微软雅黑 Light" panose="020B0502040204020203" pitchFamily="34" charset="-122"/>
                <a:ea typeface="微软雅黑 Light" panose="020B0502040204020203" pitchFamily="34" charset="-122"/>
              </a:rPr>
              <a:t>的规定，签发办理汇兑必须记载以下事项：</a:t>
            </a:r>
          </a:p>
          <a:p>
            <a:r>
              <a:rPr lang="zh-CN" altLang="en-US" sz="2000" dirty="0">
                <a:latin typeface="微软雅黑 Light" panose="020B0502040204020203" pitchFamily="34" charset="-122"/>
                <a:ea typeface="微软雅黑 Light" panose="020B0502040204020203" pitchFamily="34" charset="-122"/>
              </a:rPr>
              <a:t>①表明“信汇”或“电汇”的字样；</a:t>
            </a:r>
          </a:p>
          <a:p>
            <a:r>
              <a:rPr lang="zh-CN" altLang="en-US" sz="2000" dirty="0">
                <a:latin typeface="微软雅黑 Light" panose="020B0502040204020203" pitchFamily="34" charset="-122"/>
                <a:ea typeface="微软雅黑 Light" panose="020B0502040204020203" pitchFamily="34" charset="-122"/>
              </a:rPr>
              <a:t>②无条件支付的委托；</a:t>
            </a:r>
          </a:p>
          <a:p>
            <a:r>
              <a:rPr lang="zh-CN" altLang="en-US" sz="2000" dirty="0">
                <a:latin typeface="微软雅黑 Light" panose="020B0502040204020203" pitchFamily="34" charset="-122"/>
                <a:ea typeface="微软雅黑 Light" panose="020B0502040204020203" pitchFamily="34" charset="-122"/>
              </a:rPr>
              <a:t>③确定的金额；</a:t>
            </a:r>
          </a:p>
          <a:p>
            <a:r>
              <a:rPr lang="zh-CN" altLang="en-US" sz="2000" dirty="0">
                <a:latin typeface="微软雅黑 Light" panose="020B0502040204020203" pitchFamily="34" charset="-122"/>
                <a:ea typeface="微软雅黑 Light" panose="020B0502040204020203" pitchFamily="34" charset="-122"/>
              </a:rPr>
              <a:t>④收款人名称；</a:t>
            </a:r>
          </a:p>
          <a:p>
            <a:r>
              <a:rPr lang="zh-CN" altLang="en-US" sz="2000" dirty="0">
                <a:latin typeface="微软雅黑 Light" panose="020B0502040204020203" pitchFamily="34" charset="-122"/>
                <a:ea typeface="微软雅黑 Light" panose="020B0502040204020203" pitchFamily="34" charset="-122"/>
              </a:rPr>
              <a:t>⑤汇款人名称；</a:t>
            </a:r>
          </a:p>
          <a:p>
            <a:r>
              <a:rPr lang="zh-CN" altLang="en-US" sz="2000" dirty="0">
                <a:latin typeface="微软雅黑 Light" panose="020B0502040204020203" pitchFamily="34" charset="-122"/>
                <a:ea typeface="微软雅黑 Light" panose="020B0502040204020203" pitchFamily="34" charset="-122"/>
              </a:rPr>
              <a:t>⑥汇入地点、汇入行名称；</a:t>
            </a:r>
          </a:p>
          <a:p>
            <a:r>
              <a:rPr lang="zh-CN" altLang="en-US" sz="2000" dirty="0">
                <a:latin typeface="微软雅黑 Light" panose="020B0502040204020203" pitchFamily="34" charset="-122"/>
                <a:ea typeface="微软雅黑 Light" panose="020B0502040204020203" pitchFamily="34" charset="-122"/>
              </a:rPr>
              <a:t>⑦汇出地点、汇出行名称；</a:t>
            </a:r>
          </a:p>
          <a:p>
            <a:r>
              <a:rPr lang="zh-CN" altLang="en-US" sz="2000" dirty="0">
                <a:latin typeface="微软雅黑 Light" panose="020B0502040204020203" pitchFamily="34" charset="-122"/>
                <a:ea typeface="微软雅黑 Light" panose="020B0502040204020203" pitchFamily="34" charset="-122"/>
              </a:rPr>
              <a:t>⑧委托日期；</a:t>
            </a:r>
          </a:p>
          <a:p>
            <a:r>
              <a:rPr lang="zh-CN" altLang="en-US" sz="2000" dirty="0">
                <a:latin typeface="微软雅黑 Light" panose="020B0502040204020203" pitchFamily="34" charset="-122"/>
                <a:ea typeface="微软雅黑 Light" panose="020B0502040204020203" pitchFamily="34" charset="-122"/>
              </a:rPr>
              <a:t>⑨汇款人签章。</a:t>
            </a:r>
          </a:p>
          <a:p>
            <a:r>
              <a:rPr lang="zh-CN" altLang="en-US" sz="2000" dirty="0">
                <a:latin typeface="微软雅黑 Light" panose="020B0502040204020203" pitchFamily="34" charset="-122"/>
                <a:ea typeface="微软雅黑 Light" panose="020B0502040204020203" pitchFamily="34" charset="-122"/>
              </a:rPr>
              <a:t>汇兑凭证记载的汇款人、收款人在银行开立存款账户的，必须记载其账号。汇款人和收款人均为个人，需要在汇入银行支取现金的，应在信、电汇凭证的汇款金额大写栏，先填写“现金”字样，后填写汇款金额。</a:t>
            </a:r>
          </a:p>
        </p:txBody>
      </p:sp>
    </p:spTree>
    <p:extLst>
      <p:ext uri="{BB962C8B-B14F-4D97-AF65-F5344CB8AC3E}">
        <p14:creationId xmlns:p14="http://schemas.microsoft.com/office/powerpoint/2010/main" val="814335076"/>
      </p:ext>
    </p:extLst>
  </p:cSld>
  <p:clrMapOvr>
    <a:masterClrMapping/>
  </p:clrMapOvr>
  <p:transition spd="slow" advTm="9652">
    <p:push dir="u"/>
  </p:transition>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16432" y="143064"/>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2.6.1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汇兑</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143064"/>
            <a:ext cx="520770" cy="486344"/>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4770" y="1359999"/>
            <a:ext cx="5200124" cy="497957"/>
          </a:xfrm>
          <a:prstGeom prst="rect">
            <a:avLst/>
          </a:prstGeom>
          <a:solidFill>
            <a:schemeClr val="accent3"/>
          </a:solidFill>
        </p:spPr>
        <p:txBody>
          <a:bodyPr wrap="square">
            <a:spAutoFit/>
          </a:bodyPr>
          <a:lstStyle/>
          <a:p>
            <a:pPr algn="ctr">
              <a:lnSpc>
                <a:spcPct val="120000"/>
              </a:lnSpc>
            </a:pPr>
            <a:r>
              <a:rPr lang="en-US" altLang="zh-CN" sz="2400" b="1" dirty="0">
                <a:solidFill>
                  <a:schemeClr val="bg1"/>
                </a:solidFill>
                <a:latin typeface="微软雅黑 Light" panose="020B0502040204020203" pitchFamily="34" charset="-122"/>
                <a:ea typeface="微软雅黑 Light" panose="020B0502040204020203" pitchFamily="34" charset="-122"/>
              </a:rPr>
              <a:t>2.</a:t>
            </a:r>
            <a:r>
              <a:rPr lang="zh-CN" altLang="en-US" sz="2400" b="1" dirty="0">
                <a:solidFill>
                  <a:schemeClr val="bg1"/>
                </a:solidFill>
                <a:latin typeface="微软雅黑 Light" panose="020B0502040204020203" pitchFamily="34" charset="-122"/>
                <a:ea typeface="微软雅黑 Light" panose="020B0502040204020203" pitchFamily="34" charset="-122"/>
              </a:rPr>
              <a:t>办理汇兑的程序</a:t>
            </a:r>
          </a:p>
        </p:txBody>
      </p:sp>
      <p:sp>
        <p:nvSpPr>
          <p:cNvPr id="2" name="矩形 1"/>
          <p:cNvSpPr/>
          <p:nvPr/>
        </p:nvSpPr>
        <p:spPr bwMode="auto">
          <a:xfrm>
            <a:off x="6026373" y="1171150"/>
            <a:ext cx="5400600" cy="5181613"/>
          </a:xfrm>
          <a:prstGeom prst="rect">
            <a:avLst/>
          </a:prstGeom>
          <a:solidFill>
            <a:srgbClr val="5FC0D7"/>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银行受理。汇出银行受理汇款人签发的汇兑凭证，经审查无误后，应及时向汇入银行办理汇款，并向汇款人签发汇款回单。汇款回单只能作为汇出银行受理汇款的依据，不能作为该笔汇款已转入收款人账户的证明。</a:t>
            </a:r>
          </a:p>
          <a:p>
            <a:pPr>
              <a:lnSpc>
                <a:spcPct val="150000"/>
              </a:lnSpc>
            </a:pPr>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）汇入处理。汇入银行对开立存款账户的收款人，应将汇入款项直接转入收款人账户，并向其发出收账通知。收账通知是银行将款项确已收入收款人账户的凭据。</a:t>
            </a:r>
          </a:p>
        </p:txBody>
      </p:sp>
    </p:spTree>
    <p:extLst>
      <p:ext uri="{BB962C8B-B14F-4D97-AF65-F5344CB8AC3E}">
        <p14:creationId xmlns:p14="http://schemas.microsoft.com/office/powerpoint/2010/main" val="3311460032"/>
      </p:ext>
    </p:extLst>
  </p:cSld>
  <p:clrMapOvr>
    <a:masterClrMapping/>
  </p:clrMapOvr>
  <p:transition spd="slow" advTm="9652">
    <p:push dir="u"/>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16432" y="143064"/>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2.6.1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汇兑</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143064"/>
            <a:ext cx="520770" cy="486344"/>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171150"/>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4770" y="1359999"/>
            <a:ext cx="5200124" cy="500393"/>
          </a:xfrm>
          <a:prstGeom prst="rect">
            <a:avLst/>
          </a:prstGeom>
          <a:solidFill>
            <a:schemeClr val="accent3"/>
          </a:solidFill>
        </p:spPr>
        <p:txBody>
          <a:bodyPr wrap="square">
            <a:spAutoFit/>
          </a:bodyPr>
          <a:lstStyle/>
          <a:p>
            <a:pPr algn="ctr">
              <a:lnSpc>
                <a:spcPct val="120000"/>
              </a:lnSpc>
            </a:pPr>
            <a:r>
              <a:rPr lang="en-US" altLang="zh-CN" sz="2400" b="1">
                <a:solidFill>
                  <a:schemeClr val="bg1"/>
                </a:solidFill>
                <a:latin typeface="微软雅黑 Light" panose="020B0502040204020203" pitchFamily="34" charset="-122"/>
                <a:ea typeface="微软雅黑 Light" panose="020B0502040204020203" pitchFamily="34" charset="-122"/>
              </a:rPr>
              <a:t>3.</a:t>
            </a:r>
            <a:r>
              <a:rPr lang="zh-CN" altLang="en-US" sz="2400" b="1">
                <a:solidFill>
                  <a:schemeClr val="bg1"/>
                </a:solidFill>
                <a:latin typeface="微软雅黑 Light" panose="020B0502040204020203" pitchFamily="34" charset="-122"/>
                <a:ea typeface="微软雅黑 Light" panose="020B0502040204020203" pitchFamily="34" charset="-122"/>
              </a:rPr>
              <a:t>汇兑的撤销和退汇</a:t>
            </a:r>
            <a:endParaRPr lang="zh-CN" altLang="en-US" sz="2400" b="1" dirty="0">
              <a:solidFill>
                <a:schemeClr val="bg1"/>
              </a:solidFill>
              <a:latin typeface="微软雅黑 Light" panose="020B0502040204020203" pitchFamily="34" charset="-122"/>
              <a:ea typeface="微软雅黑 Light" panose="020B0502040204020203" pitchFamily="34" charset="-122"/>
            </a:endParaRPr>
          </a:p>
        </p:txBody>
      </p:sp>
      <p:sp>
        <p:nvSpPr>
          <p:cNvPr id="2" name="矩形 1"/>
          <p:cNvSpPr/>
          <p:nvPr/>
        </p:nvSpPr>
        <p:spPr bwMode="auto">
          <a:xfrm>
            <a:off x="6026373" y="1171150"/>
            <a:ext cx="5400600" cy="5181613"/>
          </a:xfrm>
          <a:prstGeom prst="rect">
            <a:avLst/>
          </a:prstGeom>
          <a:solidFill>
            <a:srgbClr val="5FC0D7"/>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）汇兑的撤销。汇款人对汇出银行尚未汇出的款项可以申请撤销。申请撤销时，应出具正式函件或本人身份证件及原信、电汇回单。汇出银行查明确未汇出款项的，收回原信、电汇回单，方可办理撤销。</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）汇兑的退汇。汇款人对汇出银行已经汇出的款项申请退汇的行为。转汇银行不得受理汇款人或汇出银行对汇款的撤销或退汇。</a:t>
            </a:r>
          </a:p>
          <a:p>
            <a:pPr>
              <a:lnSpc>
                <a:spcPct val="150000"/>
              </a:lnSpc>
            </a:pP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84466005"/>
      </p:ext>
    </p:extLst>
  </p:cSld>
  <p:clrMapOvr>
    <a:masterClrMapping/>
  </p:clrMapOvr>
  <p:transition spd="slow" advTm="9652">
    <p:push dir="u"/>
  </p:transition>
</p:sld>
</file>

<file path=ppt/slides/slide93.xml><?xml version="1.0" encoding="utf-8"?>
<p:sld xmlns:a="http://schemas.openxmlformats.org/drawingml/2006/main" xmlns:r="http://schemas.openxmlformats.org/officeDocument/2006/relationships" xmlns:p="http://schemas.openxmlformats.org/presentationml/2006/main">
  <p:cSld>
    <p:bg>
      <p:bgPr>
        <a:pattFill prst="sphere">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74224" y="188792"/>
            <a:ext cx="479210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2.6.2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委托收款</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a:extLst>
              <a:ext uri="{FF2B5EF4-FFF2-40B4-BE49-F238E27FC236}">
                <a16:creationId xmlns:a16="http://schemas.microsoft.com/office/drawing/2014/main" id="{B18D5BCD-68C2-42C2-A894-B8C7D72AA64C}"/>
              </a:ext>
            </a:extLst>
          </p:cNvPr>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6" name="矩形: 圆角 45">
            <a:extLst>
              <a:ext uri="{FF2B5EF4-FFF2-40B4-BE49-F238E27FC236}">
                <a16:creationId xmlns:a16="http://schemas.microsoft.com/office/drawing/2014/main" id="{902AB83C-5140-4CC2-843C-D55A348B5FC4}"/>
              </a:ext>
            </a:extLst>
          </p:cNvPr>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a:extLst>
              <a:ext uri="{FF2B5EF4-FFF2-40B4-BE49-F238E27FC236}">
                <a16:creationId xmlns:a16="http://schemas.microsoft.com/office/drawing/2014/main" id="{A24C8A81-08BA-422C-964B-0DB268F4D60B}"/>
              </a:ext>
            </a:extLst>
          </p:cNvPr>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cxnSp>
        <p:nvCxnSpPr>
          <p:cNvPr id="88" name="直接连接符 87">
            <a:extLst>
              <a:ext uri="{FF2B5EF4-FFF2-40B4-BE49-F238E27FC236}">
                <a16:creationId xmlns:a16="http://schemas.microsoft.com/office/drawing/2014/main" id="{4B7E57CD-FC55-432A-B9F7-C57DE17E62F5}"/>
              </a:ext>
            </a:extLst>
          </p:cNvPr>
          <p:cNvCxnSpPr>
            <a:cxnSpLocks/>
          </p:cNvCxnSpPr>
          <p:nvPr/>
        </p:nvCxnSpPr>
        <p:spPr bwMode="auto">
          <a:xfrm>
            <a:off x="5943229" y="1776406"/>
            <a:ext cx="0" cy="4305162"/>
          </a:xfrm>
          <a:prstGeom prst="line">
            <a:avLst/>
          </a:prstGeom>
          <a:solidFill>
            <a:schemeClr val="accent1"/>
          </a:solidFill>
          <a:ln w="9525" cap="flat" cmpd="sng" algn="ctr">
            <a:solidFill>
              <a:schemeClr val="accent5"/>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0" name="文本框 89">
            <a:extLst>
              <a:ext uri="{FF2B5EF4-FFF2-40B4-BE49-F238E27FC236}">
                <a16:creationId xmlns:a16="http://schemas.microsoft.com/office/drawing/2014/main" id="{71ED83A3-501F-405F-9DD8-41497533127B}"/>
              </a:ext>
            </a:extLst>
          </p:cNvPr>
          <p:cNvSpPr txBox="1"/>
          <p:nvPr/>
        </p:nvSpPr>
        <p:spPr>
          <a:xfrm>
            <a:off x="7328015" y="959570"/>
            <a:ext cx="3209533" cy="461665"/>
          </a:xfrm>
          <a:prstGeom prst="rect">
            <a:avLst/>
          </a:prstGeom>
          <a:noFill/>
        </p:spPr>
        <p:txBody>
          <a:bodyPr wrap="none" rtlCol="0">
            <a:spAutoFit/>
          </a:bodyPr>
          <a:lstStyle/>
          <a:p>
            <a:pPr lvl="0" algn="ctr">
              <a:defRPr/>
            </a:pP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委托收款的记载事项</a:t>
            </a:r>
          </a:p>
        </p:txBody>
      </p:sp>
      <p:sp>
        <p:nvSpPr>
          <p:cNvPr id="91" name="标题 1">
            <a:extLst>
              <a:ext uri="{FF2B5EF4-FFF2-40B4-BE49-F238E27FC236}">
                <a16:creationId xmlns:a16="http://schemas.microsoft.com/office/drawing/2014/main" id="{EE22B681-0BC7-40A6-97DD-1F55372344D4}"/>
              </a:ext>
            </a:extLst>
          </p:cNvPr>
          <p:cNvSpPr txBox="1">
            <a:spLocks noChangeArrowheads="1"/>
          </p:cNvSpPr>
          <p:nvPr/>
        </p:nvSpPr>
        <p:spPr bwMode="auto">
          <a:xfrm>
            <a:off x="564397" y="965918"/>
            <a:ext cx="2626351" cy="46166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rtlCol="0">
            <a:spAutoFit/>
          </a:bodyPr>
          <a:lstStyle>
            <a:defPPr>
              <a:defRPr lang="zh-CN"/>
            </a:defPPr>
            <a:lvl1pPr algn="ctr">
              <a:defRPr sz="1800">
                <a:solidFill>
                  <a:schemeClr val="accent1"/>
                </a:solidFill>
                <a:latin typeface="+mn-ea"/>
                <a:ea typeface="+mn-ea"/>
              </a:defRPr>
            </a:lvl1pPr>
            <a:lvl2pPr marL="742950" indent="-285750" eaLnBrk="0" hangingPunct="0">
              <a:spcBef>
                <a:spcPct val="20000"/>
              </a:spcBef>
              <a:buChar char="–"/>
              <a:defRPr sz="2000">
                <a:solidFill>
                  <a:schemeClr val="accent1"/>
                </a:solidFill>
                <a:latin typeface="+mn-lt"/>
                <a:ea typeface="仿宋_GB2312" pitchFamily="49" charset="-122"/>
              </a:defRPr>
            </a:lvl2pPr>
            <a:lvl3pPr marL="1143000" indent="-228600" eaLnBrk="0" hangingPunct="0">
              <a:spcBef>
                <a:spcPct val="20000"/>
              </a:spcBef>
              <a:buChar char="•"/>
              <a:defRPr sz="2400">
                <a:solidFill>
                  <a:schemeClr val="accent1"/>
                </a:solidFill>
                <a:latin typeface="+mn-lt"/>
              </a:defRPr>
            </a:lvl3pPr>
            <a:lvl4pPr marL="1600200" indent="-228600" eaLnBrk="0" hangingPunct="0">
              <a:spcBef>
                <a:spcPct val="20000"/>
              </a:spcBef>
              <a:buChar char="–"/>
              <a:defRPr sz="2000">
                <a:solidFill>
                  <a:schemeClr val="accent1"/>
                </a:solidFill>
                <a:latin typeface="+mn-lt"/>
              </a:defRPr>
            </a:lvl4pPr>
            <a:lvl5pPr marL="2057400" indent="-228600" eaLnBrk="0" hangingPunct="0">
              <a:spcBef>
                <a:spcPct val="20000"/>
              </a:spcBef>
              <a:buChar char="»"/>
              <a:defRPr sz="2000">
                <a:solidFill>
                  <a:schemeClr val="accent1"/>
                </a:solidFill>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委托收款的概念</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2" name="矩形 1"/>
          <p:cNvSpPr/>
          <p:nvPr/>
        </p:nvSpPr>
        <p:spPr>
          <a:xfrm>
            <a:off x="393035" y="2202276"/>
            <a:ext cx="5129282" cy="3877985"/>
          </a:xfrm>
          <a:prstGeom prst="rect">
            <a:avLst/>
          </a:prstGeom>
          <a:solidFill>
            <a:srgbClr val="5FC0D7"/>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委托收款是指收款人委托银行向付款人收取款项的结算方式。</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单位和个人凭已承兑的商业汇票、债券、存单等付款人债务证明办理款项的结算，均可以使用委托收款结算方式。</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委托收款在同城、异地均可以使用，其结算款项的划回方式分为邮寄和电报两种，由收款人选用。</a:t>
            </a:r>
          </a:p>
        </p:txBody>
      </p:sp>
      <p:sp>
        <p:nvSpPr>
          <p:cNvPr id="3" name="矩形 2"/>
          <p:cNvSpPr/>
          <p:nvPr/>
        </p:nvSpPr>
        <p:spPr bwMode="auto">
          <a:xfrm>
            <a:off x="6868198" y="2204863"/>
            <a:ext cx="4742973" cy="3875397"/>
          </a:xfrm>
          <a:prstGeom prst="rect">
            <a:avLst/>
          </a:prstGeom>
          <a:solidFill>
            <a:srgbClr val="5FC0D7"/>
          </a:solidFill>
          <a:ln w="9525"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dirty="0">
                <a:latin typeface="微软雅黑 Light" panose="020B0502040204020203" pitchFamily="34" charset="-122"/>
                <a:ea typeface="微软雅黑 Light" panose="020B0502040204020203" pitchFamily="34" charset="-122"/>
              </a:rPr>
              <a:t>欠缺记载下列事项之一的，银行不予受理。</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）表明“委托收款”的字样。</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）确定的金额。</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）付款人名称。</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）收款人名称。</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）委托收款凭据名称及附寄单证张数。</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）委托日期。</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7</a:t>
            </a:r>
            <a:r>
              <a:rPr lang="zh-CN" altLang="en-US" dirty="0">
                <a:latin typeface="微软雅黑 Light" panose="020B0502040204020203" pitchFamily="34" charset="-122"/>
                <a:ea typeface="微软雅黑 Light" panose="020B0502040204020203" pitchFamily="34" charset="-122"/>
              </a:rPr>
              <a:t>）收款人签章。</a:t>
            </a:r>
          </a:p>
        </p:txBody>
      </p:sp>
    </p:spTree>
    <p:extLst>
      <p:ext uri="{BB962C8B-B14F-4D97-AF65-F5344CB8AC3E}">
        <p14:creationId xmlns:p14="http://schemas.microsoft.com/office/powerpoint/2010/main" val="137383091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0" end="0"/>
                                            </p:txEl>
                                          </p:spTgt>
                                        </p:tgtEl>
                                        <p:attrNameLst>
                                          <p:attrName>style.visibility</p:attrName>
                                        </p:attrNameLst>
                                      </p:cBhvr>
                                      <p:to>
                                        <p:strVal val="visible"/>
                                      </p:to>
                                    </p:set>
                                    <p:anim calcmode="lin" valueType="num">
                                      <p:cBhvr additive="base">
                                        <p:cTn id="13"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fill="hold"/>
                                        <p:tgtEl>
                                          <p:spTgt spid="90"/>
                                        </p:tgtEl>
                                        <p:attrNameLst>
                                          <p:attrName>ppt_x</p:attrName>
                                        </p:attrNameLst>
                                      </p:cBhvr>
                                      <p:tavLst>
                                        <p:tav tm="0">
                                          <p:val>
                                            <p:strVal val="#ppt_x"/>
                                          </p:val>
                                        </p:tav>
                                        <p:tav tm="100000">
                                          <p:val>
                                            <p:strVal val="#ppt_x"/>
                                          </p:val>
                                        </p:tav>
                                      </p:tavLst>
                                    </p:anim>
                                    <p:anim calcmode="lin" valueType="num">
                                      <p:cBhvr additive="base">
                                        <p:cTn id="20"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234285" y="1268760"/>
            <a:ext cx="6587856" cy="489654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dirty="0">
                <a:solidFill>
                  <a:srgbClr val="3D3D3D"/>
                </a:solidFill>
                <a:latin typeface="微软雅黑 Light" panose="020B0502040204020203" pitchFamily="34" charset="-122"/>
                <a:ea typeface="微软雅黑 Light" panose="020B0502040204020203" pitchFamily="34" charset="-122"/>
              </a:rPr>
              <a:t>3.</a:t>
            </a:r>
            <a:r>
              <a:rPr lang="zh-CN" altLang="en-US" dirty="0">
                <a:solidFill>
                  <a:srgbClr val="3D3D3D"/>
                </a:solidFill>
                <a:latin typeface="微软雅黑 Light" panose="020B0502040204020203" pitchFamily="34" charset="-122"/>
                <a:ea typeface="微软雅黑 Light" panose="020B0502040204020203" pitchFamily="34" charset="-122"/>
              </a:rPr>
              <a:t>委托收款的结算规定</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1</a:t>
            </a:r>
            <a:r>
              <a:rPr lang="zh-CN" altLang="en-US" dirty="0">
                <a:solidFill>
                  <a:srgbClr val="3D3D3D"/>
                </a:solidFill>
                <a:latin typeface="微软雅黑 Light" panose="020B0502040204020203" pitchFamily="34" charset="-122"/>
                <a:ea typeface="微软雅黑 Light" panose="020B0502040204020203" pitchFamily="34" charset="-122"/>
              </a:rPr>
              <a:t>）委托收款办理方法。</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①收款人办理委托收款应向银行提交委托收款凭证和有关的债务证明；银行接到寄来的委托收款及债务证明，审查无误办理付款。</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②以银行为付款人的，银行应在当日将款项主动支付给收款人。</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③以单位为付款人的，银行通知付款人后，付款人应于接到通知当日书面通知银行付款。</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④银行在办理划款时，付款人存款账户不能足额支付的，应通知被委托银行向收款人发出未付款项通知书。</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a:t>
            </a:r>
            <a:r>
              <a:rPr lang="en-US" altLang="zh-CN" dirty="0">
                <a:solidFill>
                  <a:srgbClr val="3D3D3D"/>
                </a:solidFill>
                <a:latin typeface="微软雅黑 Light" panose="020B0502040204020203" pitchFamily="34" charset="-122"/>
                <a:ea typeface="微软雅黑 Light" panose="020B0502040204020203" pitchFamily="34" charset="-122"/>
              </a:rPr>
              <a:t>2</a:t>
            </a:r>
            <a:r>
              <a:rPr lang="zh-CN" altLang="en-US" dirty="0">
                <a:solidFill>
                  <a:srgbClr val="3D3D3D"/>
                </a:solidFill>
                <a:latin typeface="微软雅黑 Light" panose="020B0502040204020203" pitchFamily="34" charset="-122"/>
                <a:ea typeface="微软雅黑 Light" panose="020B0502040204020203" pitchFamily="34" charset="-122"/>
              </a:rPr>
              <a:t>）委托收款注意事项。</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①付款人审查有关债务证明后，对收款人委托收取的款项有法定拒绝付款情形时，有权提出拒绝付款；</a:t>
            </a:r>
          </a:p>
          <a:p>
            <a:pPr lvl="0">
              <a:defRPr/>
            </a:pPr>
            <a:r>
              <a:rPr lang="zh-CN" altLang="en-US" dirty="0">
                <a:solidFill>
                  <a:srgbClr val="3D3D3D"/>
                </a:solidFill>
                <a:latin typeface="微软雅黑 Light" panose="020B0502040204020203" pitchFamily="34" charset="-122"/>
                <a:ea typeface="微软雅黑 Light" panose="020B0502040204020203" pitchFamily="34" charset="-122"/>
              </a:rPr>
              <a:t>②收款人收取公用事业费，必须具有收付双方事先签订的经济合同，由付款人向开户银行授权，并经开户银行同意，报经中国人民银行当地分支行批准，可以使用同城特约委托收款。</a:t>
            </a:r>
          </a:p>
        </p:txBody>
      </p:sp>
      <p:sp>
        <p:nvSpPr>
          <p:cNvPr id="8" name="矩形 7">
            <a:extLst>
              <a:ext uri="{FF2B5EF4-FFF2-40B4-BE49-F238E27FC236}">
                <a16:creationId xmlns:a16="http://schemas.microsoft.com/office/drawing/2014/main" id="{1CA0AD3C-4EAC-455F-9189-146DEBCABF4A}"/>
              </a:ext>
            </a:extLst>
          </p:cNvPr>
          <p:cNvSpPr/>
          <p:nvPr/>
        </p:nvSpPr>
        <p:spPr>
          <a:xfrm>
            <a:off x="871240" y="181063"/>
            <a:ext cx="479210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2.6.2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委托收款</a:t>
            </a:r>
          </a:p>
        </p:txBody>
      </p:sp>
    </p:spTree>
    <p:extLst>
      <p:ext uri="{BB962C8B-B14F-4D97-AF65-F5344CB8AC3E}">
        <p14:creationId xmlns:p14="http://schemas.microsoft.com/office/powerpoint/2010/main" val="382520398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3" end="3"/>
                                            </p:txEl>
                                          </p:spTgt>
                                        </p:tgtEl>
                                        <p:attrNameLst>
                                          <p:attrName>style.visibility</p:attrName>
                                        </p:attrNameLst>
                                      </p:cBhvr>
                                      <p:to>
                                        <p:strVal val="visible"/>
                                      </p:to>
                                    </p:set>
                                    <p:anim calcmode="lin" valueType="num">
                                      <p:cBhvr additive="base">
                                        <p:cTn id="31"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4" end="4"/>
                                            </p:txEl>
                                          </p:spTgt>
                                        </p:tgtEl>
                                        <p:attrNameLst>
                                          <p:attrName>style.visibility</p:attrName>
                                        </p:attrNameLst>
                                      </p:cBhvr>
                                      <p:to>
                                        <p:strVal val="visible"/>
                                      </p:to>
                                    </p:set>
                                    <p:anim calcmode="lin" valueType="num">
                                      <p:cBhvr additive="base">
                                        <p:cTn id="37"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5" end="5"/>
                                            </p:txEl>
                                          </p:spTgt>
                                        </p:tgtEl>
                                        <p:attrNameLst>
                                          <p:attrName>style.visibility</p:attrName>
                                        </p:attrNameLst>
                                      </p:cBhvr>
                                      <p:to>
                                        <p:strVal val="visible"/>
                                      </p:to>
                                    </p:set>
                                    <p:anim calcmode="lin" valueType="num">
                                      <p:cBhvr additive="base">
                                        <p:cTn id="43"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6" end="6"/>
                                            </p:txEl>
                                          </p:spTgt>
                                        </p:tgtEl>
                                        <p:attrNameLst>
                                          <p:attrName>style.visibility</p:attrName>
                                        </p:attrNameLst>
                                      </p:cBhvr>
                                      <p:to>
                                        <p:strVal val="visible"/>
                                      </p:to>
                                    </p:set>
                                    <p:anim calcmode="lin" valueType="num">
                                      <p:cBhvr additive="base">
                                        <p:cTn id="49"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xEl>
                                              <p:pRg st="7" end="7"/>
                                            </p:txEl>
                                          </p:spTgt>
                                        </p:tgtEl>
                                        <p:attrNameLst>
                                          <p:attrName>style.visibility</p:attrName>
                                        </p:attrNameLst>
                                      </p:cBhvr>
                                      <p:to>
                                        <p:strVal val="visible"/>
                                      </p:to>
                                    </p:set>
                                    <p:anim calcmode="lin" valueType="num">
                                      <p:cBhvr additive="base">
                                        <p:cTn id="55" dur="500" fill="hold"/>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xEl>
                                              <p:pRg st="8" end="8"/>
                                            </p:txEl>
                                          </p:spTgt>
                                        </p:tgtEl>
                                        <p:attrNameLst>
                                          <p:attrName>style.visibility</p:attrName>
                                        </p:attrNameLst>
                                      </p:cBhvr>
                                      <p:to>
                                        <p:strVal val="visible"/>
                                      </p:to>
                                    </p:set>
                                    <p:anim calcmode="lin" valueType="num">
                                      <p:cBhvr additive="base">
                                        <p:cTn id="61" dur="500" fill="hold"/>
                                        <p:tgtEl>
                                          <p:spTgt spid="24">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预付卡的概念和分类</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预付卡是指发卡机构以特定载体和形式发行的、可在发卡机构之外购买商品或服务的预付价值。</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目前市场上预付卡有两类：一类是专营发卡机构发行，可跨地区、跨行业、跨法人使用的多用途预付卡；另一类是商业企业发行，只在本企业或同一品牌连锁商业企业购买商品、服务的单用途预付卡</a:t>
            </a:r>
            <a:r>
              <a:rPr lang="zh-CN" altLang="en-US" sz="2400" dirty="0">
                <a:solidFill>
                  <a:srgbClr val="3D3D3D"/>
                </a:solidFill>
                <a:latin typeface="微软雅黑 Light" panose="020B0502040204020203" pitchFamily="34" charset="-122"/>
                <a:ea typeface="微软雅黑 Light" panose="020B0502040204020203" pitchFamily="34" charset="-122"/>
              </a:rPr>
              <a:t>。</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2.6.3  </a:t>
            </a:r>
            <a:r>
              <a:rPr lang="zh-CN" altLang="en-US" sz="3200" b="1" dirty="0">
                <a:latin typeface="微软雅黑 Light" panose="020B0502040204020203" pitchFamily="34" charset="-122"/>
                <a:ea typeface="微软雅黑 Light" panose="020B0502040204020203" pitchFamily="34" charset="-122"/>
              </a:rPr>
              <a:t>预 付 卡</a:t>
            </a:r>
          </a:p>
        </p:txBody>
      </p:sp>
    </p:spTree>
    <p:extLst>
      <p:ext uri="{BB962C8B-B14F-4D97-AF65-F5344CB8AC3E}">
        <p14:creationId xmlns:p14="http://schemas.microsoft.com/office/powerpoint/2010/main" val="20991742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预付卡的相关规定</a:t>
            </a: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）预付卡的限额。预付卡以人民币计价，不具有透支功能。单张记名预付卡资金限额不得超过</a:t>
            </a:r>
            <a:r>
              <a:rPr lang="en-US" altLang="zh-CN" sz="2000" dirty="0">
                <a:solidFill>
                  <a:srgbClr val="3D3D3D"/>
                </a:solidFill>
                <a:latin typeface="微软雅黑 Light" panose="020B0502040204020203" pitchFamily="34" charset="-122"/>
                <a:ea typeface="微软雅黑 Light" panose="020B0502040204020203" pitchFamily="34" charset="-122"/>
              </a:rPr>
              <a:t>5 000</a:t>
            </a:r>
            <a:r>
              <a:rPr lang="zh-CN" altLang="en-US" sz="2000" dirty="0">
                <a:solidFill>
                  <a:srgbClr val="3D3D3D"/>
                </a:solidFill>
                <a:latin typeface="微软雅黑 Light" panose="020B0502040204020203" pitchFamily="34" charset="-122"/>
                <a:ea typeface="微软雅黑 Light" panose="020B0502040204020203" pitchFamily="34" charset="-122"/>
              </a:rPr>
              <a:t>元，单张不记名预付卡资金限额不得超过</a:t>
            </a:r>
            <a:r>
              <a:rPr lang="en-US" altLang="zh-CN" sz="2000" dirty="0">
                <a:solidFill>
                  <a:srgbClr val="3D3D3D"/>
                </a:solidFill>
                <a:latin typeface="微软雅黑 Light" panose="020B0502040204020203" pitchFamily="34" charset="-122"/>
                <a:ea typeface="微软雅黑 Light" panose="020B0502040204020203" pitchFamily="34" charset="-122"/>
              </a:rPr>
              <a:t>1 000</a:t>
            </a:r>
            <a:r>
              <a:rPr lang="zh-CN" altLang="en-US" sz="2000" dirty="0">
                <a:solidFill>
                  <a:srgbClr val="3D3D3D"/>
                </a:solidFill>
                <a:latin typeface="微软雅黑 Light" panose="020B0502040204020203" pitchFamily="34" charset="-122"/>
                <a:ea typeface="微软雅黑 Light" panose="020B0502040204020203" pitchFamily="34" charset="-122"/>
              </a:rPr>
              <a:t>元。</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）预付卡的期限。预付卡卡面记载有效期限或有效期截止日。记名预付卡可挂失，可赎回，不得设置有效期；不记名预付卡不挂失，不赎回，另有规定的除外。不记名预付款有效期不得低于</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年。超过有效期尚有资金余额的预付卡，可通过延期、激活、换卡等方式继续使用。</a:t>
            </a: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2.6.3  </a:t>
            </a:r>
            <a:r>
              <a:rPr lang="zh-CN" altLang="en-US" sz="3200" b="1" dirty="0">
                <a:latin typeface="微软雅黑 Light" panose="020B0502040204020203" pitchFamily="34" charset="-122"/>
                <a:ea typeface="微软雅黑 Light" panose="020B0502040204020203" pitchFamily="34" charset="-122"/>
              </a:rPr>
              <a:t>预 付 卡</a:t>
            </a:r>
          </a:p>
        </p:txBody>
      </p:sp>
    </p:spTree>
    <p:extLst>
      <p:ext uri="{BB962C8B-B14F-4D97-AF65-F5344CB8AC3E}">
        <p14:creationId xmlns:p14="http://schemas.microsoft.com/office/powerpoint/2010/main" val="38920951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2" end="2"/>
                                            </p:txEl>
                                          </p:spTgt>
                                        </p:tgtEl>
                                        <p:attrNameLst>
                                          <p:attrName>style.visibility</p:attrName>
                                        </p:attrNameLst>
                                      </p:cBhvr>
                                      <p:to>
                                        <p:strVal val="visible"/>
                                      </p:to>
                                    </p:set>
                                    <p:anim calcmode="lin" valueType="num">
                                      <p:cBhvr additive="base">
                                        <p:cTn id="25"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3</a:t>
            </a:r>
            <a:r>
              <a:rPr lang="zh-CN" altLang="en-US" sz="2000">
                <a:solidFill>
                  <a:srgbClr val="3D3D3D"/>
                </a:solidFill>
                <a:latin typeface="微软雅黑 Light" panose="020B0502040204020203" pitchFamily="34" charset="-122"/>
                <a:ea typeface="微软雅黑 Light" panose="020B0502040204020203" pitchFamily="34" charset="-122"/>
              </a:rPr>
              <a:t>）预付卡的办理。个人或单位购买记名预付卡或一次性购买不记名预付卡</a:t>
            </a:r>
            <a:r>
              <a:rPr lang="en-US" altLang="zh-CN" sz="2000">
                <a:solidFill>
                  <a:srgbClr val="3D3D3D"/>
                </a:solidFill>
                <a:latin typeface="微软雅黑 Light" panose="020B0502040204020203" pitchFamily="34" charset="-122"/>
                <a:ea typeface="微软雅黑 Light" panose="020B0502040204020203" pitchFamily="34" charset="-122"/>
              </a:rPr>
              <a:t>1</a:t>
            </a:r>
            <a:r>
              <a:rPr lang="zh-CN" altLang="en-US" sz="2000">
                <a:solidFill>
                  <a:srgbClr val="3D3D3D"/>
                </a:solidFill>
                <a:latin typeface="微软雅黑 Light" panose="020B0502040204020203" pitchFamily="34" charset="-122"/>
                <a:ea typeface="微软雅黑 Light" panose="020B0502040204020203" pitchFamily="34" charset="-122"/>
              </a:rPr>
              <a:t>万元以上的，应当使用实名并向发卡机构提供有效身份证件。发卡机构应当识别购卡人、单位经办人的身份，核对有效身份证件，登记身份基本信息，并留存有效身份证件的复印件或影印件。代理他人购买预付卡的，发卡机构应当采取合理方式确认代理关系，核对代理人和被代理人的有效身份证件，登记代理人和被代理人的身份基本信息，并留存代理人和被代理人的有效身份证件的复印件或影印件。</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2.6.3  </a:t>
            </a:r>
            <a:r>
              <a:rPr lang="zh-CN" altLang="en-US" sz="3200" b="1" dirty="0">
                <a:latin typeface="微软雅黑 Light" panose="020B0502040204020203" pitchFamily="34" charset="-122"/>
                <a:ea typeface="微软雅黑 Light" panose="020B0502040204020203" pitchFamily="34" charset="-122"/>
              </a:rPr>
              <a:t>预 付 卡</a:t>
            </a:r>
          </a:p>
        </p:txBody>
      </p:sp>
    </p:spTree>
    <p:extLst>
      <p:ext uri="{BB962C8B-B14F-4D97-AF65-F5344CB8AC3E}">
        <p14:creationId xmlns:p14="http://schemas.microsoft.com/office/powerpoint/2010/main" val="15685866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4</a:t>
            </a:r>
            <a:r>
              <a:rPr lang="zh-CN" altLang="en-US" sz="2000">
                <a:solidFill>
                  <a:srgbClr val="3D3D3D"/>
                </a:solidFill>
                <a:latin typeface="微软雅黑 Light" panose="020B0502040204020203" pitchFamily="34" charset="-122"/>
                <a:ea typeface="微软雅黑 Light" panose="020B0502040204020203" pitchFamily="34" charset="-122"/>
              </a:rPr>
              <a:t>）预付卡的充值。预付卡只能通过现金或银行转账方式进行充值，不得使用信用卡为预付卡充值。一次性充值金额</a:t>
            </a:r>
            <a:r>
              <a:rPr lang="en-US" altLang="zh-CN" sz="2000">
                <a:solidFill>
                  <a:srgbClr val="3D3D3D"/>
                </a:solidFill>
                <a:latin typeface="微软雅黑 Light" panose="020B0502040204020203" pitchFamily="34" charset="-122"/>
                <a:ea typeface="微软雅黑 Light" panose="020B0502040204020203" pitchFamily="34" charset="-122"/>
              </a:rPr>
              <a:t>5 000</a:t>
            </a:r>
            <a:r>
              <a:rPr lang="zh-CN" altLang="en-US" sz="2000">
                <a:solidFill>
                  <a:srgbClr val="3D3D3D"/>
                </a:solidFill>
                <a:latin typeface="微软雅黑 Light" panose="020B0502040204020203" pitchFamily="34" charset="-122"/>
                <a:ea typeface="微软雅黑 Light" panose="020B0502040204020203" pitchFamily="34" charset="-122"/>
              </a:rPr>
              <a:t>元以上的，不得使用现金。单张预付卡充值后的资金余额不得超过规定限额。预付卡现金充值通过发卡机构网点进行，但单张预付卡同日累计现金充值在</a:t>
            </a:r>
            <a:r>
              <a:rPr lang="en-US" altLang="zh-CN" sz="2000">
                <a:solidFill>
                  <a:srgbClr val="3D3D3D"/>
                </a:solidFill>
                <a:latin typeface="微软雅黑 Light" panose="020B0502040204020203" pitchFamily="34" charset="-122"/>
                <a:ea typeface="微软雅黑 Light" panose="020B0502040204020203" pitchFamily="34" charset="-122"/>
              </a:rPr>
              <a:t>200</a:t>
            </a:r>
            <a:r>
              <a:rPr lang="zh-CN" altLang="en-US" sz="2000">
                <a:solidFill>
                  <a:srgbClr val="3D3D3D"/>
                </a:solidFill>
                <a:latin typeface="微软雅黑 Light" panose="020B0502040204020203" pitchFamily="34" charset="-122"/>
                <a:ea typeface="微软雅黑 Light" panose="020B0502040204020203" pitchFamily="34" charset="-122"/>
              </a:rPr>
              <a:t>元以下的，可通过自助充值终端、销售合作机构代理等方式充值。</a:t>
            </a: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2.6.3  </a:t>
            </a:r>
            <a:r>
              <a:rPr lang="zh-CN" altLang="en-US" sz="3200" b="1" dirty="0">
                <a:latin typeface="微软雅黑 Light" panose="020B0502040204020203" pitchFamily="34" charset="-122"/>
                <a:ea typeface="微软雅黑 Light" panose="020B0502040204020203" pitchFamily="34" charset="-122"/>
              </a:rPr>
              <a:t>预 付 卡</a:t>
            </a:r>
          </a:p>
        </p:txBody>
      </p:sp>
    </p:spTree>
    <p:extLst>
      <p:ext uri="{BB962C8B-B14F-4D97-AF65-F5344CB8AC3E}">
        <p14:creationId xmlns:p14="http://schemas.microsoft.com/office/powerpoint/2010/main" val="286282575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56364" y="980728"/>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85437" y="1268760"/>
            <a:ext cx="6336704" cy="453650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5</a:t>
            </a:r>
            <a:r>
              <a:rPr lang="zh-CN" altLang="en-US" sz="2000">
                <a:solidFill>
                  <a:srgbClr val="3D3D3D"/>
                </a:solidFill>
                <a:latin typeface="微软雅黑 Light" panose="020B0502040204020203" pitchFamily="34" charset="-122"/>
                <a:ea typeface="微软雅黑 Light" panose="020B0502040204020203" pitchFamily="34" charset="-122"/>
              </a:rPr>
              <a:t>）预付卡的使用。预付卡在发卡机构拓展、签约的特约商户中使用，不得用于或变相用于提取现金，不得用于购买、交换非本发卡机构发行的预付卡、单一行业卡及其他商业预付卡或向其充值，卡内资金不得向银行账户或向非本发卡机构开立的网络支付账户转移。</a:t>
            </a:r>
          </a:p>
          <a:p>
            <a:pPr lvl="0">
              <a:lnSpc>
                <a:spcPct val="150000"/>
              </a:lnSpc>
              <a:defRPr/>
            </a:pPr>
            <a:r>
              <a:rPr lang="zh-CN" altLang="en-US" sz="2000">
                <a:solidFill>
                  <a:srgbClr val="3D3D3D"/>
                </a:solidFill>
                <a:latin typeface="微软雅黑 Light" panose="020B0502040204020203" pitchFamily="34" charset="-122"/>
                <a:ea typeface="微软雅黑 Light" panose="020B0502040204020203" pitchFamily="34" charset="-122"/>
              </a:rPr>
              <a:t>（</a:t>
            </a:r>
            <a:r>
              <a:rPr lang="en-US" altLang="zh-CN" sz="2000">
                <a:solidFill>
                  <a:srgbClr val="3D3D3D"/>
                </a:solidFill>
                <a:latin typeface="微软雅黑 Light" panose="020B0502040204020203" pitchFamily="34" charset="-122"/>
                <a:ea typeface="微软雅黑 Light" panose="020B0502040204020203" pitchFamily="34" charset="-122"/>
              </a:rPr>
              <a:t>6</a:t>
            </a:r>
            <a:r>
              <a:rPr lang="zh-CN" altLang="en-US" sz="2000">
                <a:solidFill>
                  <a:srgbClr val="3D3D3D"/>
                </a:solidFill>
                <a:latin typeface="微软雅黑 Light" panose="020B0502040204020203" pitchFamily="34" charset="-122"/>
                <a:ea typeface="微软雅黑 Light" panose="020B0502040204020203" pitchFamily="34" charset="-122"/>
              </a:rPr>
              <a:t>）预付卡的赎回。记名预付卡可在购卡</a:t>
            </a:r>
            <a:r>
              <a:rPr lang="en-US" altLang="zh-CN" sz="2000">
                <a:solidFill>
                  <a:srgbClr val="3D3D3D"/>
                </a:solidFill>
                <a:latin typeface="微软雅黑 Light" panose="020B0502040204020203" pitchFamily="34" charset="-122"/>
                <a:ea typeface="微软雅黑 Light" panose="020B0502040204020203" pitchFamily="34" charset="-122"/>
              </a:rPr>
              <a:t>3</a:t>
            </a:r>
            <a:r>
              <a:rPr lang="zh-CN" altLang="en-US" sz="2000">
                <a:solidFill>
                  <a:srgbClr val="3D3D3D"/>
                </a:solidFill>
                <a:latin typeface="微软雅黑 Light" panose="020B0502040204020203" pitchFamily="34" charset="-122"/>
                <a:ea typeface="微软雅黑 Light" panose="020B0502040204020203" pitchFamily="34" charset="-122"/>
              </a:rPr>
              <a:t>个月后办理赎回。赎回时，持卡人应当出示预付卡及持卡人和购卡人的有效身份证件。由他人代理赎回的，应当同时出示代理人和被代理人的有效身份证件。单位购买的记名预付卡，只能由单位办理赎回。</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1011019" y="198993"/>
            <a:ext cx="593327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a:t>
            </a:r>
            <a:r>
              <a:rPr lang="zh-CN" altLang="en-US" sz="3200" b="1" dirty="0">
                <a:latin typeface="微软雅黑 Light" panose="020B0502040204020203" pitchFamily="34" charset="-122"/>
                <a:ea typeface="微软雅黑 Light" panose="020B0502040204020203" pitchFamily="34" charset="-122"/>
              </a:rPr>
              <a:t>任务</a:t>
            </a:r>
            <a:r>
              <a:rPr lang="en-US" altLang="zh-CN" sz="3200" b="1" dirty="0">
                <a:latin typeface="微软雅黑 Light" panose="020B0502040204020203" pitchFamily="34" charset="-122"/>
                <a:ea typeface="微软雅黑 Light" panose="020B0502040204020203" pitchFamily="34" charset="-122"/>
              </a:rPr>
              <a:t>2.6.3  </a:t>
            </a:r>
            <a:r>
              <a:rPr lang="zh-CN" altLang="en-US" sz="3200" b="1" dirty="0">
                <a:latin typeface="微软雅黑 Light" panose="020B0502040204020203" pitchFamily="34" charset="-122"/>
                <a:ea typeface="微软雅黑 Light" panose="020B0502040204020203" pitchFamily="34" charset="-122"/>
              </a:rPr>
              <a:t>预 付 卡</a:t>
            </a:r>
          </a:p>
        </p:txBody>
      </p:sp>
    </p:spTree>
    <p:extLst>
      <p:ext uri="{BB962C8B-B14F-4D97-AF65-F5344CB8AC3E}">
        <p14:creationId xmlns:p14="http://schemas.microsoft.com/office/powerpoint/2010/main" val="131389448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1" end="1"/>
                                            </p:txEl>
                                          </p:spTgt>
                                        </p:tgtEl>
                                        <p:attrNameLst>
                                          <p:attrName>style.visibility</p:attrName>
                                        </p:attrNameLst>
                                      </p:cBhvr>
                                      <p:to>
                                        <p:strVal val="visible"/>
                                      </p:to>
                                    </p:set>
                                    <p:anim calcmode="lin" valueType="num">
                                      <p:cBhvr additive="base">
                                        <p:cTn id="19"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2"/>
  <p:tag name="PA" val="v4.0.0"/>
</p:tagLst>
</file>

<file path=ppt/tags/tag11.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3"/>
  <p:tag name="PA" val="v4.0.0"/>
</p:tagLst>
</file>

<file path=ppt/tags/tag12.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SubTitle"/>
  <p:tag name="MH_ORDER" val="1"/>
  <p:tag name="PA" val="v4.0.0"/>
</p:tagLst>
</file>

<file path=ppt/tags/tag13.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2"/>
  <p:tag name="PA" val="v4.0.0"/>
</p:tagLst>
</file>

<file path=ppt/tags/tag14.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3"/>
  <p:tag name="PA" val="v4.0.0"/>
</p:tagLst>
</file>

<file path=ppt/tags/tag15.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SubTitle"/>
  <p:tag name="MH_ORDER" val="1"/>
  <p:tag name="PA" val="v4.0.0"/>
</p:tagLst>
</file>

<file path=ppt/tags/tag16.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2"/>
  <p:tag name="PA" val="v4.0.0"/>
</p:tagLst>
</file>

<file path=ppt/tags/tag17.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3"/>
  <p:tag name="PA" val="v4.0.0"/>
</p:tagLst>
</file>

<file path=ppt/tags/tag18.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19.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20.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21.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4.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SubTitle"/>
  <p:tag name="MH_ORDER" val="1"/>
  <p:tag name="PA" val="v4.0.0"/>
</p:tagLst>
</file>

<file path=ppt/tags/tag5.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6.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SubTitle"/>
  <p:tag name="MH_ORDER" val="1"/>
  <p:tag name="PA" val="v4.0.0"/>
</p:tagLst>
</file>

<file path=ppt/tags/tag7.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2"/>
  <p:tag name="PA" val="v4.0.0"/>
</p:tagLst>
</file>

<file path=ppt/tags/tag8.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Other"/>
  <p:tag name="MH_ORDER" val="3"/>
  <p:tag name="PA" val="v4.0.0"/>
</p:tagLst>
</file>

<file path=ppt/tags/tag9.xml><?xml version="1.0" encoding="utf-8"?>
<p:tagLst xmlns:a="http://schemas.openxmlformats.org/drawingml/2006/main" xmlns:r="http://schemas.openxmlformats.org/officeDocument/2006/relationships" xmlns:p="http://schemas.openxmlformats.org/presentationml/2006/main">
  <p:tag name="MH" val="20170812225107"/>
  <p:tag name="MH_LIBRARY" val="GRAPHIC"/>
  <p:tag name="MH_TYPE" val="SubTitle"/>
  <p:tag name="MH_ORDER" val="1"/>
  <p:tag name="PA" val="v4.0.0"/>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内页导航式</Template>
  <TotalTime>1753</TotalTime>
  <Pages>0</Pages>
  <Words>15042</Words>
  <Characters>0</Characters>
  <Application>Microsoft Office PowerPoint</Application>
  <DocSecurity>0</DocSecurity>
  <PresentationFormat>自定义</PresentationFormat>
  <Lines>0</Lines>
  <Paragraphs>793</Paragraphs>
  <Slides>113</Slides>
  <Notes>111</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113</vt:i4>
      </vt:variant>
    </vt:vector>
  </HeadingPairs>
  <TitlesOfParts>
    <vt:vector size="123" baseType="lpstr">
      <vt:lpstr>Lifeline JL</vt:lpstr>
      <vt:lpstr>黑体</vt:lpstr>
      <vt:lpstr>微软雅黑</vt:lpstr>
      <vt:lpstr>微软雅黑</vt:lpstr>
      <vt:lpstr>微软雅黑 Light</vt:lpstr>
      <vt:lpstr>Arial</vt:lpstr>
      <vt:lpstr>Arial Black</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崔 玟灿</cp:lastModifiedBy>
  <cp:revision>285</cp:revision>
  <dcterms:created xsi:type="dcterms:W3CDTF">2019-03-11T07:59:52Z</dcterms:created>
  <dcterms:modified xsi:type="dcterms:W3CDTF">2021-06-05T12:40:09Z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