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3.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tags/tag4.xml" ContentType="application/vnd.openxmlformats-officedocument.presentationml.tags+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48"/>
  </p:notesMasterIdLst>
  <p:handoutMasterIdLst>
    <p:handoutMasterId r:id="rId149"/>
  </p:handoutMasterIdLst>
  <p:sldIdLst>
    <p:sldId id="1366" r:id="rId2"/>
    <p:sldId id="1138" r:id="rId3"/>
    <p:sldId id="1416" r:id="rId4"/>
    <p:sldId id="1378" r:id="rId5"/>
    <p:sldId id="1379" r:id="rId6"/>
    <p:sldId id="1388" r:id="rId7"/>
    <p:sldId id="1389" r:id="rId8"/>
    <p:sldId id="1417" r:id="rId9"/>
    <p:sldId id="1418" r:id="rId10"/>
    <p:sldId id="1419" r:id="rId11"/>
    <p:sldId id="1420" r:id="rId12"/>
    <p:sldId id="1421" r:id="rId13"/>
    <p:sldId id="1422" r:id="rId14"/>
    <p:sldId id="1368" r:id="rId15"/>
    <p:sldId id="1376" r:id="rId16"/>
    <p:sldId id="1423" r:id="rId17"/>
    <p:sldId id="1424" r:id="rId18"/>
    <p:sldId id="1425" r:id="rId19"/>
    <p:sldId id="1426" r:id="rId20"/>
    <p:sldId id="1427" r:id="rId21"/>
    <p:sldId id="1428" r:id="rId22"/>
    <p:sldId id="1430" r:id="rId23"/>
    <p:sldId id="1431" r:id="rId24"/>
    <p:sldId id="1432" r:id="rId25"/>
    <p:sldId id="1433" r:id="rId26"/>
    <p:sldId id="1434" r:id="rId27"/>
    <p:sldId id="1435" r:id="rId28"/>
    <p:sldId id="1436" r:id="rId29"/>
    <p:sldId id="1437" r:id="rId30"/>
    <p:sldId id="1438" r:id="rId31"/>
    <p:sldId id="1439" r:id="rId32"/>
    <p:sldId id="1395" r:id="rId33"/>
    <p:sldId id="1440" r:id="rId34"/>
    <p:sldId id="1441" r:id="rId35"/>
    <p:sldId id="1442" r:id="rId36"/>
    <p:sldId id="1443" r:id="rId37"/>
    <p:sldId id="1444" r:id="rId38"/>
    <p:sldId id="1445" r:id="rId39"/>
    <p:sldId id="1446" r:id="rId40"/>
    <p:sldId id="1447" r:id="rId41"/>
    <p:sldId id="1448" r:id="rId42"/>
    <p:sldId id="1449" r:id="rId43"/>
    <p:sldId id="1450" r:id="rId44"/>
    <p:sldId id="1451" r:id="rId45"/>
    <p:sldId id="1452" r:id="rId46"/>
    <p:sldId id="1400" r:id="rId47"/>
    <p:sldId id="1401" r:id="rId48"/>
    <p:sldId id="1453" r:id="rId49"/>
    <p:sldId id="1454" r:id="rId50"/>
    <p:sldId id="1455" r:id="rId51"/>
    <p:sldId id="1456" r:id="rId52"/>
    <p:sldId id="1457" r:id="rId53"/>
    <p:sldId id="1458" r:id="rId54"/>
    <p:sldId id="1459" r:id="rId55"/>
    <p:sldId id="1370" r:id="rId56"/>
    <p:sldId id="1460" r:id="rId57"/>
    <p:sldId id="1461" r:id="rId58"/>
    <p:sldId id="1462" r:id="rId59"/>
    <p:sldId id="1463" r:id="rId60"/>
    <p:sldId id="1464" r:id="rId61"/>
    <p:sldId id="1465" r:id="rId62"/>
    <p:sldId id="1405" r:id="rId63"/>
    <p:sldId id="1466" r:id="rId64"/>
    <p:sldId id="1467" r:id="rId65"/>
    <p:sldId id="1468" r:id="rId66"/>
    <p:sldId id="1469" r:id="rId67"/>
    <p:sldId id="1470" r:id="rId68"/>
    <p:sldId id="1471" r:id="rId69"/>
    <p:sldId id="1472" r:id="rId70"/>
    <p:sldId id="1473" r:id="rId71"/>
    <p:sldId id="1474" r:id="rId72"/>
    <p:sldId id="1475" r:id="rId73"/>
    <p:sldId id="1476" r:id="rId74"/>
    <p:sldId id="1477" r:id="rId75"/>
    <p:sldId id="1478" r:id="rId76"/>
    <p:sldId id="1479" r:id="rId77"/>
    <p:sldId id="1480" r:id="rId78"/>
    <p:sldId id="1381" r:id="rId79"/>
    <p:sldId id="1408" r:id="rId80"/>
    <p:sldId id="1481" r:id="rId81"/>
    <p:sldId id="1482" r:id="rId82"/>
    <p:sldId id="1483" r:id="rId83"/>
    <p:sldId id="1484" r:id="rId84"/>
    <p:sldId id="1485" r:id="rId85"/>
    <p:sldId id="1486" r:id="rId86"/>
    <p:sldId id="1487" r:id="rId87"/>
    <p:sldId id="1488" r:id="rId88"/>
    <p:sldId id="1489" r:id="rId89"/>
    <p:sldId id="1490" r:id="rId90"/>
    <p:sldId id="1491" r:id="rId91"/>
    <p:sldId id="1372" r:id="rId92"/>
    <p:sldId id="1492" r:id="rId93"/>
    <p:sldId id="1493" r:id="rId94"/>
    <p:sldId id="1494" r:id="rId95"/>
    <p:sldId id="1495" r:id="rId96"/>
    <p:sldId id="1496" r:id="rId97"/>
    <p:sldId id="1497" r:id="rId98"/>
    <p:sldId id="1498" r:id="rId99"/>
    <p:sldId id="1499" r:id="rId100"/>
    <p:sldId id="1500" r:id="rId101"/>
    <p:sldId id="1501" r:id="rId102"/>
    <p:sldId id="1502" r:id="rId103"/>
    <p:sldId id="1503" r:id="rId104"/>
    <p:sldId id="1504" r:id="rId105"/>
    <p:sldId id="1505" r:id="rId106"/>
    <p:sldId id="1506" r:id="rId107"/>
    <p:sldId id="1413" r:id="rId108"/>
    <p:sldId id="1507" r:id="rId109"/>
    <p:sldId id="1508" r:id="rId110"/>
    <p:sldId id="1509" r:id="rId111"/>
    <p:sldId id="1510" r:id="rId112"/>
    <p:sldId id="1511" r:id="rId113"/>
    <p:sldId id="1512" r:id="rId114"/>
    <p:sldId id="1513" r:id="rId115"/>
    <p:sldId id="1514" r:id="rId116"/>
    <p:sldId id="1515" r:id="rId117"/>
    <p:sldId id="1516" r:id="rId118"/>
    <p:sldId id="1517" r:id="rId119"/>
    <p:sldId id="1518" r:id="rId120"/>
    <p:sldId id="1519" r:id="rId121"/>
    <p:sldId id="1520" r:id="rId122"/>
    <p:sldId id="1521" r:id="rId123"/>
    <p:sldId id="1522" r:id="rId124"/>
    <p:sldId id="1523" r:id="rId125"/>
    <p:sldId id="1524" r:id="rId126"/>
    <p:sldId id="1525" r:id="rId127"/>
    <p:sldId id="1526" r:id="rId128"/>
    <p:sldId id="1527" r:id="rId129"/>
    <p:sldId id="1528" r:id="rId130"/>
    <p:sldId id="1529" r:id="rId131"/>
    <p:sldId id="1530" r:id="rId132"/>
    <p:sldId id="1531" r:id="rId133"/>
    <p:sldId id="1532" r:id="rId134"/>
    <p:sldId id="1533" r:id="rId135"/>
    <p:sldId id="1534" r:id="rId136"/>
    <p:sldId id="1535" r:id="rId137"/>
    <p:sldId id="1536" r:id="rId138"/>
    <p:sldId id="1537" r:id="rId139"/>
    <p:sldId id="1538" r:id="rId140"/>
    <p:sldId id="1539" r:id="rId141"/>
    <p:sldId id="1540" r:id="rId142"/>
    <p:sldId id="1541" r:id="rId143"/>
    <p:sldId id="1542" r:id="rId144"/>
    <p:sldId id="1543" r:id="rId145"/>
    <p:sldId id="1544" r:id="rId146"/>
    <p:sldId id="1336" r:id="rId147"/>
  </p:sldIdLst>
  <p:sldSz cx="12196763" cy="6858000"/>
  <p:notesSz cx="6858000" cy="9144000"/>
  <p:custDataLst>
    <p:tags r:id="rId150"/>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0D7"/>
    <a:srgbClr val="1C435E"/>
    <a:srgbClr val="ECECEC"/>
    <a:srgbClr val="F0F0F0"/>
    <a:srgbClr val="F2F2F2"/>
    <a:srgbClr val="F6F6F6"/>
    <a:srgbClr val="EBF4F5"/>
    <a:srgbClr val="C1DDE1"/>
    <a:srgbClr val="2E9EB8"/>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0" autoAdjust="0"/>
  </p:normalViewPr>
  <p:slideViewPr>
    <p:cSldViewPr snapToObjects="1">
      <p:cViewPr varScale="1">
        <p:scale>
          <a:sx n="60" d="100"/>
          <a:sy n="60" d="100"/>
        </p:scale>
        <p:origin x="108" y="13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handoutMaster" Target="handoutMasters/handoutMaster1.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tags" Target="tags/tag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862980645"/>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103</a:t>
            </a:fld>
            <a:endParaRPr lang="en-US">
              <a:solidFill>
                <a:prstClr val="black"/>
              </a:solidFill>
            </a:endParaRPr>
          </a:p>
        </p:txBody>
      </p:sp>
    </p:spTree>
    <p:extLst>
      <p:ext uri="{BB962C8B-B14F-4D97-AF65-F5344CB8AC3E}">
        <p14:creationId xmlns:p14="http://schemas.microsoft.com/office/powerpoint/2010/main" val="304690582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46167277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89117177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53006970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29004199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108</a:t>
            </a:fld>
            <a:endParaRPr lang="en-US">
              <a:solidFill>
                <a:prstClr val="black"/>
              </a:solidFill>
            </a:endParaRPr>
          </a:p>
        </p:txBody>
      </p:sp>
    </p:spTree>
    <p:extLst>
      <p:ext uri="{BB962C8B-B14F-4D97-AF65-F5344CB8AC3E}">
        <p14:creationId xmlns:p14="http://schemas.microsoft.com/office/powerpoint/2010/main" val="308753774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221461420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27705519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112</a:t>
            </a:fld>
            <a:endParaRPr lang="en-US">
              <a:solidFill>
                <a:prstClr val="black"/>
              </a:solidFill>
            </a:endParaRPr>
          </a:p>
        </p:txBody>
      </p:sp>
    </p:spTree>
    <p:extLst>
      <p:ext uri="{BB962C8B-B14F-4D97-AF65-F5344CB8AC3E}">
        <p14:creationId xmlns:p14="http://schemas.microsoft.com/office/powerpoint/2010/main" val="144547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113</a:t>
            </a:fld>
            <a:endParaRPr lang="en-US">
              <a:solidFill>
                <a:prstClr val="black"/>
              </a:solidFill>
            </a:endParaRPr>
          </a:p>
        </p:txBody>
      </p:sp>
    </p:spTree>
    <p:extLst>
      <p:ext uri="{BB962C8B-B14F-4D97-AF65-F5344CB8AC3E}">
        <p14:creationId xmlns:p14="http://schemas.microsoft.com/office/powerpoint/2010/main" val="1428509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414985055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114</a:t>
            </a:fld>
            <a:endParaRPr lang="en-US">
              <a:solidFill>
                <a:prstClr val="black"/>
              </a:solidFill>
            </a:endParaRPr>
          </a:p>
        </p:txBody>
      </p:sp>
    </p:spTree>
    <p:extLst>
      <p:ext uri="{BB962C8B-B14F-4D97-AF65-F5344CB8AC3E}">
        <p14:creationId xmlns:p14="http://schemas.microsoft.com/office/powerpoint/2010/main" val="267083429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115</a:t>
            </a:fld>
            <a:endParaRPr lang="en-US">
              <a:solidFill>
                <a:prstClr val="black"/>
              </a:solidFill>
            </a:endParaRPr>
          </a:p>
        </p:txBody>
      </p:sp>
    </p:spTree>
    <p:extLst>
      <p:ext uri="{BB962C8B-B14F-4D97-AF65-F5344CB8AC3E}">
        <p14:creationId xmlns:p14="http://schemas.microsoft.com/office/powerpoint/2010/main" val="86919119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116</a:t>
            </a:fld>
            <a:endParaRPr lang="en-US">
              <a:solidFill>
                <a:prstClr val="black"/>
              </a:solidFill>
            </a:endParaRPr>
          </a:p>
        </p:txBody>
      </p:sp>
    </p:spTree>
    <p:extLst>
      <p:ext uri="{BB962C8B-B14F-4D97-AF65-F5344CB8AC3E}">
        <p14:creationId xmlns:p14="http://schemas.microsoft.com/office/powerpoint/2010/main" val="3782151003"/>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117</a:t>
            </a:fld>
            <a:endParaRPr lang="en-US">
              <a:solidFill>
                <a:prstClr val="black"/>
              </a:solidFill>
            </a:endParaRPr>
          </a:p>
        </p:txBody>
      </p:sp>
    </p:spTree>
    <p:extLst>
      <p:ext uri="{BB962C8B-B14F-4D97-AF65-F5344CB8AC3E}">
        <p14:creationId xmlns:p14="http://schemas.microsoft.com/office/powerpoint/2010/main" val="1545632894"/>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118</a:t>
            </a:fld>
            <a:endParaRPr lang="en-US">
              <a:solidFill>
                <a:prstClr val="black"/>
              </a:solidFill>
            </a:endParaRPr>
          </a:p>
        </p:txBody>
      </p:sp>
    </p:spTree>
    <p:extLst>
      <p:ext uri="{BB962C8B-B14F-4D97-AF65-F5344CB8AC3E}">
        <p14:creationId xmlns:p14="http://schemas.microsoft.com/office/powerpoint/2010/main" val="295960048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119</a:t>
            </a:fld>
            <a:endParaRPr lang="en-US">
              <a:solidFill>
                <a:prstClr val="black"/>
              </a:solidFill>
            </a:endParaRPr>
          </a:p>
        </p:txBody>
      </p:sp>
    </p:spTree>
    <p:extLst>
      <p:ext uri="{BB962C8B-B14F-4D97-AF65-F5344CB8AC3E}">
        <p14:creationId xmlns:p14="http://schemas.microsoft.com/office/powerpoint/2010/main" val="4003584666"/>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120</a:t>
            </a:fld>
            <a:endParaRPr lang="en-US">
              <a:solidFill>
                <a:prstClr val="black"/>
              </a:solidFill>
            </a:endParaRPr>
          </a:p>
        </p:txBody>
      </p:sp>
    </p:spTree>
    <p:extLst>
      <p:ext uri="{BB962C8B-B14F-4D97-AF65-F5344CB8AC3E}">
        <p14:creationId xmlns:p14="http://schemas.microsoft.com/office/powerpoint/2010/main" val="85135143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121</a:t>
            </a:fld>
            <a:endParaRPr lang="en-US">
              <a:solidFill>
                <a:prstClr val="black"/>
              </a:solidFill>
            </a:endParaRPr>
          </a:p>
        </p:txBody>
      </p:sp>
    </p:spTree>
    <p:extLst>
      <p:ext uri="{BB962C8B-B14F-4D97-AF65-F5344CB8AC3E}">
        <p14:creationId xmlns:p14="http://schemas.microsoft.com/office/powerpoint/2010/main" val="2180483566"/>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122</a:t>
            </a:fld>
            <a:endParaRPr lang="en-US">
              <a:solidFill>
                <a:prstClr val="black"/>
              </a:solidFill>
            </a:endParaRPr>
          </a:p>
        </p:txBody>
      </p:sp>
    </p:spTree>
    <p:extLst>
      <p:ext uri="{BB962C8B-B14F-4D97-AF65-F5344CB8AC3E}">
        <p14:creationId xmlns:p14="http://schemas.microsoft.com/office/powerpoint/2010/main" val="1170528450"/>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123</a:t>
            </a:fld>
            <a:endParaRPr lang="en-US">
              <a:solidFill>
                <a:prstClr val="black"/>
              </a:solidFill>
            </a:endParaRPr>
          </a:p>
        </p:txBody>
      </p:sp>
    </p:spTree>
    <p:extLst>
      <p:ext uri="{BB962C8B-B14F-4D97-AF65-F5344CB8AC3E}">
        <p14:creationId xmlns:p14="http://schemas.microsoft.com/office/powerpoint/2010/main" val="29040682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08625904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125</a:t>
            </a:fld>
            <a:endParaRPr lang="en-US">
              <a:solidFill>
                <a:prstClr val="black"/>
              </a:solidFill>
            </a:endParaRPr>
          </a:p>
        </p:txBody>
      </p:sp>
    </p:spTree>
    <p:extLst>
      <p:ext uri="{BB962C8B-B14F-4D97-AF65-F5344CB8AC3E}">
        <p14:creationId xmlns:p14="http://schemas.microsoft.com/office/powerpoint/2010/main" val="2115087118"/>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126</a:t>
            </a:fld>
            <a:endParaRPr lang="en-US">
              <a:solidFill>
                <a:prstClr val="black"/>
              </a:solidFill>
            </a:endParaRPr>
          </a:p>
        </p:txBody>
      </p:sp>
    </p:spTree>
    <p:extLst>
      <p:ext uri="{BB962C8B-B14F-4D97-AF65-F5344CB8AC3E}">
        <p14:creationId xmlns:p14="http://schemas.microsoft.com/office/powerpoint/2010/main" val="3493773976"/>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127</a:t>
            </a:fld>
            <a:endParaRPr lang="en-US">
              <a:solidFill>
                <a:prstClr val="black"/>
              </a:solidFill>
            </a:endParaRPr>
          </a:p>
        </p:txBody>
      </p:sp>
    </p:spTree>
    <p:extLst>
      <p:ext uri="{BB962C8B-B14F-4D97-AF65-F5344CB8AC3E}">
        <p14:creationId xmlns:p14="http://schemas.microsoft.com/office/powerpoint/2010/main" val="115654438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128</a:t>
            </a:fld>
            <a:endParaRPr lang="en-US">
              <a:solidFill>
                <a:prstClr val="black"/>
              </a:solidFill>
            </a:endParaRPr>
          </a:p>
        </p:txBody>
      </p:sp>
    </p:spTree>
    <p:extLst>
      <p:ext uri="{BB962C8B-B14F-4D97-AF65-F5344CB8AC3E}">
        <p14:creationId xmlns:p14="http://schemas.microsoft.com/office/powerpoint/2010/main" val="3550135148"/>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129</a:t>
            </a:fld>
            <a:endParaRPr lang="en-US">
              <a:solidFill>
                <a:prstClr val="black"/>
              </a:solidFill>
            </a:endParaRPr>
          </a:p>
        </p:txBody>
      </p:sp>
    </p:spTree>
    <p:extLst>
      <p:ext uri="{BB962C8B-B14F-4D97-AF65-F5344CB8AC3E}">
        <p14:creationId xmlns:p14="http://schemas.microsoft.com/office/powerpoint/2010/main" val="314635488"/>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130</a:t>
            </a:fld>
            <a:endParaRPr lang="en-US">
              <a:solidFill>
                <a:prstClr val="black"/>
              </a:solidFill>
            </a:endParaRPr>
          </a:p>
        </p:txBody>
      </p:sp>
    </p:spTree>
    <p:extLst>
      <p:ext uri="{BB962C8B-B14F-4D97-AF65-F5344CB8AC3E}">
        <p14:creationId xmlns:p14="http://schemas.microsoft.com/office/powerpoint/2010/main" val="178580244"/>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131</a:t>
            </a:fld>
            <a:endParaRPr lang="en-US">
              <a:solidFill>
                <a:prstClr val="black"/>
              </a:solidFill>
            </a:endParaRPr>
          </a:p>
        </p:txBody>
      </p:sp>
    </p:spTree>
    <p:extLst>
      <p:ext uri="{BB962C8B-B14F-4D97-AF65-F5344CB8AC3E}">
        <p14:creationId xmlns:p14="http://schemas.microsoft.com/office/powerpoint/2010/main" val="298479172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132</a:t>
            </a:fld>
            <a:endParaRPr lang="en-US">
              <a:solidFill>
                <a:prstClr val="black"/>
              </a:solidFill>
            </a:endParaRPr>
          </a:p>
        </p:txBody>
      </p:sp>
    </p:spTree>
    <p:extLst>
      <p:ext uri="{BB962C8B-B14F-4D97-AF65-F5344CB8AC3E}">
        <p14:creationId xmlns:p14="http://schemas.microsoft.com/office/powerpoint/2010/main" val="91823160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133</a:t>
            </a:fld>
            <a:endParaRPr lang="en-US">
              <a:solidFill>
                <a:prstClr val="black"/>
              </a:solidFill>
            </a:endParaRPr>
          </a:p>
        </p:txBody>
      </p:sp>
    </p:spTree>
    <p:extLst>
      <p:ext uri="{BB962C8B-B14F-4D97-AF65-F5344CB8AC3E}">
        <p14:creationId xmlns:p14="http://schemas.microsoft.com/office/powerpoint/2010/main" val="2167074620"/>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134</a:t>
            </a:fld>
            <a:endParaRPr lang="en-US">
              <a:solidFill>
                <a:prstClr val="black"/>
              </a:solidFill>
            </a:endParaRPr>
          </a:p>
        </p:txBody>
      </p:sp>
    </p:spTree>
    <p:extLst>
      <p:ext uri="{BB962C8B-B14F-4D97-AF65-F5344CB8AC3E}">
        <p14:creationId xmlns:p14="http://schemas.microsoft.com/office/powerpoint/2010/main" val="952567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77511240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135</a:t>
            </a:fld>
            <a:endParaRPr lang="en-US">
              <a:solidFill>
                <a:prstClr val="black"/>
              </a:solidFill>
            </a:endParaRPr>
          </a:p>
        </p:txBody>
      </p:sp>
    </p:spTree>
    <p:extLst>
      <p:ext uri="{BB962C8B-B14F-4D97-AF65-F5344CB8AC3E}">
        <p14:creationId xmlns:p14="http://schemas.microsoft.com/office/powerpoint/2010/main" val="3345855059"/>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136</a:t>
            </a:fld>
            <a:endParaRPr lang="en-US">
              <a:solidFill>
                <a:prstClr val="black"/>
              </a:solidFill>
            </a:endParaRPr>
          </a:p>
        </p:txBody>
      </p:sp>
    </p:spTree>
    <p:extLst>
      <p:ext uri="{BB962C8B-B14F-4D97-AF65-F5344CB8AC3E}">
        <p14:creationId xmlns:p14="http://schemas.microsoft.com/office/powerpoint/2010/main" val="124737743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137</a:t>
            </a:fld>
            <a:endParaRPr lang="en-US">
              <a:solidFill>
                <a:prstClr val="black"/>
              </a:solidFill>
            </a:endParaRPr>
          </a:p>
        </p:txBody>
      </p:sp>
    </p:spTree>
    <p:extLst>
      <p:ext uri="{BB962C8B-B14F-4D97-AF65-F5344CB8AC3E}">
        <p14:creationId xmlns:p14="http://schemas.microsoft.com/office/powerpoint/2010/main" val="126486973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138</a:t>
            </a:fld>
            <a:endParaRPr lang="en-US">
              <a:solidFill>
                <a:prstClr val="black"/>
              </a:solidFill>
            </a:endParaRPr>
          </a:p>
        </p:txBody>
      </p:sp>
    </p:spTree>
    <p:extLst>
      <p:ext uri="{BB962C8B-B14F-4D97-AF65-F5344CB8AC3E}">
        <p14:creationId xmlns:p14="http://schemas.microsoft.com/office/powerpoint/2010/main" val="947076444"/>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139</a:t>
            </a:fld>
            <a:endParaRPr lang="en-US">
              <a:solidFill>
                <a:prstClr val="black"/>
              </a:solidFill>
            </a:endParaRPr>
          </a:p>
        </p:txBody>
      </p:sp>
    </p:spTree>
    <p:extLst>
      <p:ext uri="{BB962C8B-B14F-4D97-AF65-F5344CB8AC3E}">
        <p14:creationId xmlns:p14="http://schemas.microsoft.com/office/powerpoint/2010/main" val="1119821972"/>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140</a:t>
            </a:fld>
            <a:endParaRPr lang="en-US">
              <a:solidFill>
                <a:prstClr val="black"/>
              </a:solidFill>
            </a:endParaRPr>
          </a:p>
        </p:txBody>
      </p:sp>
    </p:spTree>
    <p:extLst>
      <p:ext uri="{BB962C8B-B14F-4D97-AF65-F5344CB8AC3E}">
        <p14:creationId xmlns:p14="http://schemas.microsoft.com/office/powerpoint/2010/main" val="378918303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141</a:t>
            </a:fld>
            <a:endParaRPr lang="en-US">
              <a:solidFill>
                <a:prstClr val="black"/>
              </a:solidFill>
            </a:endParaRPr>
          </a:p>
        </p:txBody>
      </p:sp>
    </p:spTree>
    <p:extLst>
      <p:ext uri="{BB962C8B-B14F-4D97-AF65-F5344CB8AC3E}">
        <p14:creationId xmlns:p14="http://schemas.microsoft.com/office/powerpoint/2010/main" val="154650391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142</a:t>
            </a:fld>
            <a:endParaRPr lang="en-US">
              <a:solidFill>
                <a:prstClr val="black"/>
              </a:solidFill>
            </a:endParaRPr>
          </a:p>
        </p:txBody>
      </p:sp>
    </p:spTree>
    <p:extLst>
      <p:ext uri="{BB962C8B-B14F-4D97-AF65-F5344CB8AC3E}">
        <p14:creationId xmlns:p14="http://schemas.microsoft.com/office/powerpoint/2010/main" val="1444695155"/>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143</a:t>
            </a:fld>
            <a:endParaRPr lang="en-US">
              <a:solidFill>
                <a:prstClr val="black"/>
              </a:solidFill>
            </a:endParaRPr>
          </a:p>
        </p:txBody>
      </p:sp>
    </p:spTree>
    <p:extLst>
      <p:ext uri="{BB962C8B-B14F-4D97-AF65-F5344CB8AC3E}">
        <p14:creationId xmlns:p14="http://schemas.microsoft.com/office/powerpoint/2010/main" val="349604792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144</a:t>
            </a:fld>
            <a:endParaRPr lang="en-US">
              <a:solidFill>
                <a:prstClr val="black"/>
              </a:solidFill>
            </a:endParaRPr>
          </a:p>
        </p:txBody>
      </p:sp>
    </p:spTree>
    <p:extLst>
      <p:ext uri="{BB962C8B-B14F-4D97-AF65-F5344CB8AC3E}">
        <p14:creationId xmlns:p14="http://schemas.microsoft.com/office/powerpoint/2010/main" val="2175169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019574520"/>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145</a:t>
            </a:fld>
            <a:endParaRPr lang="en-US">
              <a:solidFill>
                <a:prstClr val="black"/>
              </a:solidFill>
            </a:endParaRPr>
          </a:p>
        </p:txBody>
      </p:sp>
    </p:spTree>
    <p:extLst>
      <p:ext uri="{BB962C8B-B14F-4D97-AF65-F5344CB8AC3E}">
        <p14:creationId xmlns:p14="http://schemas.microsoft.com/office/powerpoint/2010/main" val="107921896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146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22819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4105487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43824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32455681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9578930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7328108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6157651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807981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8544973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5390941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6904131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34764909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9474117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9072202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1920656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233752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4442412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2892412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6680625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0677400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9703094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36723728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1796052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180461721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512710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44398305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297918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09883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425829012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20993308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69939996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943695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257980374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9431648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9064569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9229642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228590081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38985045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231044608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1862682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21799648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1873760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915071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40093030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07526156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396913517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14541278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8247318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4844010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308064949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594740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351685970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1164295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135352254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32682115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34330157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49203147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302251302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2667704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8626587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73</a:t>
            </a:fld>
            <a:endParaRPr lang="en-US">
              <a:solidFill>
                <a:prstClr val="black"/>
              </a:solidFill>
            </a:endParaRPr>
          </a:p>
        </p:txBody>
      </p:sp>
    </p:spTree>
    <p:extLst>
      <p:ext uri="{BB962C8B-B14F-4D97-AF65-F5344CB8AC3E}">
        <p14:creationId xmlns:p14="http://schemas.microsoft.com/office/powerpoint/2010/main" val="25792537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302153119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33962054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5601000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243549386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30210721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405720427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239097827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89430255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737546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8649177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83</a:t>
            </a:fld>
            <a:endParaRPr lang="en-US">
              <a:solidFill>
                <a:prstClr val="black"/>
              </a:solidFill>
            </a:endParaRPr>
          </a:p>
        </p:txBody>
      </p:sp>
    </p:spTree>
    <p:extLst>
      <p:ext uri="{BB962C8B-B14F-4D97-AF65-F5344CB8AC3E}">
        <p14:creationId xmlns:p14="http://schemas.microsoft.com/office/powerpoint/2010/main" val="160868187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320120606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30158943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196461790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32364600"/>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88</a:t>
            </a:fld>
            <a:endParaRPr lang="en-US">
              <a:solidFill>
                <a:prstClr val="black"/>
              </a:solidFill>
            </a:endParaRPr>
          </a:p>
        </p:txBody>
      </p:sp>
    </p:spTree>
    <p:extLst>
      <p:ext uri="{BB962C8B-B14F-4D97-AF65-F5344CB8AC3E}">
        <p14:creationId xmlns:p14="http://schemas.microsoft.com/office/powerpoint/2010/main" val="14716925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273168696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87059555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345176476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3449819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991042948"/>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273239091"/>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03837075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368990770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158626053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187561666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2921292889"/>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120161629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3642203901"/>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376998476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29347145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3.xml"/><Relationship Id="rId4" Type="http://schemas.openxmlformats.org/officeDocument/2006/relationships/image" Target="../media/image18.png"/></Relationships>
</file>

<file path=ppt/slides/_rels/slide13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13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3.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4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5.xml"/><Relationship Id="rId1" Type="http://schemas.openxmlformats.org/officeDocument/2006/relationships/tags" Target="../tags/tag4.xml"/><Relationship Id="rId4" Type="http://schemas.openxmlformats.org/officeDocument/2006/relationships/image" Target="../media/image18.png"/></Relationships>
</file>

<file path=ppt/slides/_rels/slide8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2833585" y="3030217"/>
            <a:ext cx="7367342" cy="1015663"/>
          </a:xfrm>
          <a:prstGeom prst="rect">
            <a:avLst/>
          </a:prstGeom>
          <a:noFill/>
        </p:spPr>
        <p:txBody>
          <a:bodyPr wrap="square" rtlCol="0">
            <a:spAutoFit/>
          </a:bodyPr>
          <a:lstStyle/>
          <a:p>
            <a:r>
              <a:rPr lang="zh-CN" altLang="en-US" sz="6000" b="1" dirty="0">
                <a:latin typeface="微软雅黑 Light" panose="020B0502040204020203" pitchFamily="34" charset="-122"/>
                <a:ea typeface="微软雅黑 Light" panose="020B0502040204020203" pitchFamily="34" charset="-122"/>
              </a:rPr>
              <a:t>流转税制度</a:t>
            </a:r>
            <a:endParaRPr lang="zh-CN" altLang="en-US" sz="6600" b="1" dirty="0">
              <a:latin typeface="微软雅黑 Light" panose="020B0502040204020203" pitchFamily="34" charset="-122"/>
              <a:ea typeface="微软雅黑 Light" panose="020B0502040204020203" pitchFamily="34" charset="-122"/>
            </a:endParaRP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timing>
    <p:tnLst>
      <p:par>
        <p:cTn id="1" dur="indefinite" restart="never" nodeType="tmRoot"/>
      </p:par>
    </p:tnLst>
  </p:timing>
  <p:extLst mod="1">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317082" y="1094318"/>
            <a:ext cx="6285355" cy="55238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5</a:t>
            </a:r>
            <a:r>
              <a:rPr lang="zh-CN" altLang="en-US" sz="2000" dirty="0" smtClean="0">
                <a:latin typeface="微软雅黑 Light" panose="020B0502040204020203" pitchFamily="34" charset="-122"/>
                <a:ea typeface="微软雅黑 Light" panose="020B0502040204020203" pitchFamily="34" charset="-122"/>
              </a:rPr>
              <a:t>）计税依据。计税依据又称课税依据，是计算应纳税额的根据。</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①</a:t>
            </a:r>
            <a:r>
              <a:rPr lang="zh-CN" altLang="en-US" sz="2000" dirty="0">
                <a:latin typeface="微软雅黑 Light" panose="020B0502040204020203" pitchFamily="34" charset="-122"/>
                <a:ea typeface="微软雅黑 Light" panose="020B0502040204020203" pitchFamily="34" charset="-122"/>
              </a:rPr>
              <a:t>从价计征。从价计征，是以计税金额为计税依据，计税金额是指征税对象的数量乘以计税价格的数额</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②</a:t>
            </a:r>
            <a:r>
              <a:rPr lang="zh-CN" altLang="en-US" sz="2000" dirty="0">
                <a:latin typeface="微软雅黑 Light" panose="020B0502040204020203" pitchFamily="34" charset="-122"/>
                <a:ea typeface="微软雅黑 Light" panose="020B0502040204020203" pitchFamily="34" charset="-122"/>
              </a:rPr>
              <a:t>从量计征。从量计征，是以征税对象的重量、体积、数量等为计税依据</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③</a:t>
            </a:r>
            <a:r>
              <a:rPr lang="zh-CN" altLang="en-US" sz="2000" dirty="0">
                <a:latin typeface="微软雅黑 Light" panose="020B0502040204020203" pitchFamily="34" charset="-122"/>
                <a:ea typeface="微软雅黑 Light" panose="020B0502040204020203" pitchFamily="34" charset="-122"/>
              </a:rPr>
              <a:t>复合计征。如我国现行的消费税中的卷烟、粮食白酒、薯类白酒等。</a:t>
            </a:r>
          </a:p>
          <a:p>
            <a:pPr>
              <a:lnSpc>
                <a:spcPct val="150000"/>
              </a:lnSpc>
            </a:pP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30327816"/>
      </p:ext>
    </p:extLst>
  </p:cSld>
  <p:clrMapOvr>
    <a:masterClrMapping/>
  </p:clrMapOvr>
  <p:transition spd="slow" advTm="9652">
    <p:push dir="u"/>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石脑油。石脑油又叫化工轻油，是以原油或其他原料加工生产的用于化工原料的轻质油。石脑油的征收范围包括除汽油、柴油、航空煤油、溶剂油以外的各种轻质油。非标汽油、重整生成油、拔头油、戊烷原料油、轻裂解料（减压柴油</a:t>
            </a:r>
            <a:r>
              <a:rPr lang="en-US" altLang="zh-CN" sz="2000" dirty="0">
                <a:latin typeface="微软雅黑 Light" panose="020B0502040204020203" pitchFamily="34" charset="-122"/>
                <a:ea typeface="微软雅黑 Light" panose="020B0502040204020203" pitchFamily="34" charset="-122"/>
              </a:rPr>
              <a:t>VGO</a:t>
            </a:r>
            <a:r>
              <a:rPr lang="zh-CN" altLang="en-US" sz="2000" dirty="0">
                <a:latin typeface="微软雅黑 Light" panose="020B0502040204020203" pitchFamily="34" charset="-122"/>
                <a:ea typeface="微软雅黑 Light" panose="020B0502040204020203" pitchFamily="34" charset="-122"/>
              </a:rPr>
              <a:t>和常压柴油</a:t>
            </a:r>
            <a:r>
              <a:rPr lang="en-US" altLang="zh-CN" sz="2000" dirty="0">
                <a:latin typeface="微软雅黑 Light" panose="020B0502040204020203" pitchFamily="34" charset="-122"/>
                <a:ea typeface="微软雅黑 Light" panose="020B0502040204020203" pitchFamily="34" charset="-122"/>
              </a:rPr>
              <a:t>AGO</a:t>
            </a:r>
            <a:r>
              <a:rPr lang="zh-CN" altLang="en-US" sz="2000" dirty="0">
                <a:latin typeface="微软雅黑 Light" panose="020B0502040204020203" pitchFamily="34" charset="-122"/>
                <a:ea typeface="微软雅黑 Light" panose="020B0502040204020203" pitchFamily="34" charset="-122"/>
              </a:rPr>
              <a:t>）、重裂解料、加氢裂化尾油、芳烃抽余油均属轻质油，属于石脑油征收范围。</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）溶剂油。溶剂油是用原油或其他原料加工生产的用于涂料、油漆、食用油、印刷油墨、皮革、农药、橡胶、化妆品生产和机楲清洗、胶粘行业的轻质油。</a:t>
            </a:r>
          </a:p>
          <a:p>
            <a:r>
              <a:rPr lang="zh-CN" altLang="en-US" sz="2000" dirty="0">
                <a:latin typeface="微软雅黑 Light" panose="020B0502040204020203" pitchFamily="34" charset="-122"/>
                <a:ea typeface="微软雅黑 Light" panose="020B0502040204020203" pitchFamily="34" charset="-122"/>
              </a:rPr>
              <a:t>橡胶填充油、溶剂油原料，属于溶剂油征收范围</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）航空煤油。空煤油也叫喷气燃料，是用原油或其他原料加工生产的用作喷气发动机和喷气推进系统燃料的各种轻质油。航空煤油的消费税暂缓征收。</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25245850"/>
      </p:ext>
    </p:extLst>
  </p:cSld>
  <p:clrMapOvr>
    <a:masterClrMapping/>
  </p:clrMapOvr>
  <p:transition spd="slow" advTm="9652">
    <p:push dir="u"/>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0501"/>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）润滑油。润滑油是用原油或其他原料加工生产的用于内燃机、机械加工过程的润滑产品。润滑油分为矿物性润滑油、植物性润滑油、动物性润滑油和化工原料合成润滑油。</a:t>
            </a:r>
          </a:p>
          <a:p>
            <a:r>
              <a:rPr lang="zh-CN" altLang="en-US" sz="2000" dirty="0">
                <a:latin typeface="微软雅黑 Light" panose="020B0502040204020203" pitchFamily="34" charset="-122"/>
                <a:ea typeface="微软雅黑 Light" panose="020B0502040204020203" pitchFamily="34" charset="-122"/>
              </a:rPr>
              <a:t>润滑油的征收范围包括矿物性润滑油、矿物性润滑油基础油、植物性润滑油、动物性润滑油和化工原料合成润滑油。以植物性、动物性和矿物性基础油（或矿物性润滑油）混合掺配而成的“混合性”润滑油，不论矿物性基础油（或矿物性润滑油）所占比例高低，均属润滑油的征收范围</a:t>
            </a:r>
            <a:r>
              <a:rPr lang="zh-CN" altLang="en-US" sz="2000" dirty="0" smtClean="0">
                <a:latin typeface="微软雅黑 Light" panose="020B0502040204020203" pitchFamily="34" charset="-122"/>
                <a:ea typeface="微软雅黑 Light" panose="020B0502040204020203" pitchFamily="34" charset="-122"/>
              </a:rPr>
              <a:t>。 </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）燃料油。燃料油也称重油、渣油，是用原油或其他原料加工生产，主要用作电厂发电、锅炉用燃料、加热炉燃料、冶金和其他工业炉燃料。臢油、船用重油、常压重油、减压重油、</a:t>
            </a:r>
            <a:r>
              <a:rPr lang="en-US" altLang="zh-CN" sz="2000" dirty="0">
                <a:latin typeface="微软雅黑 Light" panose="020B0502040204020203" pitchFamily="34" charset="-122"/>
                <a:ea typeface="微软雅黑 Light" panose="020B0502040204020203" pitchFamily="34" charset="-122"/>
              </a:rPr>
              <a:t>180CTS</a:t>
            </a:r>
            <a:r>
              <a:rPr lang="zh-CN" altLang="en-US" sz="2000" dirty="0">
                <a:latin typeface="微软雅黑 Light" panose="020B0502040204020203" pitchFamily="34" charset="-122"/>
                <a:ea typeface="微软雅黑 Light" panose="020B0502040204020203" pitchFamily="34" charset="-122"/>
              </a:rPr>
              <a:t>燃料油、</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号燃料油、糠醛油、工业燃料、</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号燃料油等油品的主要用途是作为燃料燃烧，属于燃料油征收范围。</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94405042"/>
      </p:ext>
    </p:extLst>
  </p:cSld>
  <p:clrMapOvr>
    <a:masterClrMapping/>
  </p:clrMapOvr>
  <p:transition spd="slow" advTm="9652">
    <p:push dir="u"/>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0501"/>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小汽车</a:t>
            </a:r>
          </a:p>
          <a:p>
            <a:r>
              <a:rPr lang="zh-CN" altLang="en-US" sz="2000" dirty="0" smtClean="0">
                <a:latin typeface="微软雅黑 Light" panose="020B0502040204020203" pitchFamily="34" charset="-122"/>
                <a:ea typeface="微软雅黑 Light" panose="020B0502040204020203" pitchFamily="34" charset="-122"/>
              </a:rPr>
              <a:t>  汽车</a:t>
            </a:r>
            <a:r>
              <a:rPr lang="zh-CN" altLang="en-US" sz="2000" dirty="0">
                <a:latin typeface="微软雅黑 Light" panose="020B0502040204020203" pitchFamily="34" charset="-122"/>
                <a:ea typeface="微软雅黑 Light" panose="020B0502040204020203" pitchFamily="34" charset="-122"/>
              </a:rPr>
              <a:t>是指由动力驱动，具有四个或四个以上车轮的非轨道承载的车辆。</a:t>
            </a:r>
          </a:p>
          <a:p>
            <a:r>
              <a:rPr lang="zh-CN" altLang="en-US" sz="2000" dirty="0">
                <a:latin typeface="微软雅黑 Light" panose="020B0502040204020203" pitchFamily="34" charset="-122"/>
                <a:ea typeface="微软雅黑 Light" panose="020B0502040204020203" pitchFamily="34" charset="-122"/>
              </a:rPr>
              <a:t>本税目征收范围包括含驾驶员座位在内最多不超过</a:t>
            </a:r>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个座位（含）的，在设计和技术特性上用于载运乘客和货物的各类乘用车和含驾驶员座位在内的座位数在</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23</a:t>
            </a:r>
            <a:r>
              <a:rPr lang="zh-CN" altLang="en-US" sz="2000" dirty="0">
                <a:latin typeface="微软雅黑 Light" panose="020B0502040204020203" pitchFamily="34" charset="-122"/>
                <a:ea typeface="微软雅黑 Light" panose="020B0502040204020203" pitchFamily="34" charset="-122"/>
              </a:rPr>
              <a:t>座（含</a:t>
            </a:r>
            <a:r>
              <a:rPr lang="en-US" altLang="zh-CN" sz="2000" dirty="0">
                <a:latin typeface="微软雅黑 Light" panose="020B0502040204020203" pitchFamily="34" charset="-122"/>
                <a:ea typeface="微软雅黑 Light" panose="020B0502040204020203" pitchFamily="34" charset="-122"/>
              </a:rPr>
              <a:t>23</a:t>
            </a:r>
            <a:r>
              <a:rPr lang="zh-CN" altLang="en-US" sz="2000" dirty="0">
                <a:latin typeface="微软雅黑 Light" panose="020B0502040204020203" pitchFamily="34" charset="-122"/>
                <a:ea typeface="微软雅黑 Light" panose="020B0502040204020203" pitchFamily="34" charset="-122"/>
              </a:rPr>
              <a:t>座）的在设计和技术特性上用于载运乘客和货物的各类中轻型商用客车</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en-US" altLang="zh-CN" sz="2000" dirty="0" smtClean="0">
                <a:latin typeface="微软雅黑 Light" panose="020B0502040204020203" pitchFamily="34" charset="-122"/>
                <a:ea typeface="微软雅黑 Light" panose="020B0502040204020203" pitchFamily="34" charset="-122"/>
              </a:rPr>
              <a:t>8</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摩托车</a:t>
            </a:r>
          </a:p>
          <a:p>
            <a:r>
              <a:rPr lang="zh-CN" altLang="en-US" sz="2000" dirty="0" smtClean="0">
                <a:latin typeface="微软雅黑 Light" panose="020B0502040204020203" pitchFamily="34" charset="-122"/>
                <a:ea typeface="微软雅黑 Light" panose="020B0502040204020203" pitchFamily="34" charset="-122"/>
              </a:rPr>
              <a:t>  包括</a:t>
            </a:r>
            <a:r>
              <a:rPr lang="zh-CN" altLang="en-US" sz="2000" dirty="0">
                <a:latin typeface="微软雅黑 Light" panose="020B0502040204020203" pitchFamily="34" charset="-122"/>
                <a:ea typeface="微软雅黑 Light" panose="020B0502040204020203" pitchFamily="34" charset="-122"/>
              </a:rPr>
              <a:t>轻便摩托车和摩托车两种。对最大设计车速不超过</a:t>
            </a:r>
            <a:r>
              <a:rPr lang="en-US" altLang="zh-CN" sz="2000" dirty="0">
                <a:latin typeface="微软雅黑 Light" panose="020B0502040204020203" pitchFamily="34" charset="-122"/>
                <a:ea typeface="微软雅黑 Light" panose="020B0502040204020203" pitchFamily="34" charset="-122"/>
              </a:rPr>
              <a:t>50km/h</a:t>
            </a:r>
            <a:r>
              <a:rPr lang="zh-CN" altLang="en-US" sz="2000" dirty="0">
                <a:latin typeface="微软雅黑 Light" panose="020B0502040204020203" pitchFamily="34" charset="-122"/>
                <a:ea typeface="微软雅黑 Light" panose="020B0502040204020203" pitchFamily="34" charset="-122"/>
              </a:rPr>
              <a:t>，发动机汽缸总工作容量不超过</a:t>
            </a:r>
            <a:r>
              <a:rPr lang="en-US" altLang="zh-CN" sz="2000" dirty="0">
                <a:latin typeface="微软雅黑 Light" panose="020B0502040204020203" pitchFamily="34" charset="-122"/>
                <a:ea typeface="微软雅黑 Light" panose="020B0502040204020203" pitchFamily="34" charset="-122"/>
              </a:rPr>
              <a:t>50ml</a:t>
            </a:r>
            <a:r>
              <a:rPr lang="zh-CN" altLang="en-US" sz="2000" dirty="0">
                <a:latin typeface="微软雅黑 Light" panose="020B0502040204020203" pitchFamily="34" charset="-122"/>
                <a:ea typeface="微软雅黑 Light" panose="020B0502040204020203" pitchFamily="34" charset="-122"/>
              </a:rPr>
              <a:t>的三轮摩托车不征收消费税。</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85426999"/>
      </p:ext>
    </p:extLst>
  </p:cSld>
  <p:clrMapOvr>
    <a:masterClrMapping/>
  </p:clrMapOvr>
  <p:transition spd="slow" advTm="9652">
    <p:push dir="u"/>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0501"/>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高尔夫球及球具</a:t>
            </a:r>
          </a:p>
          <a:p>
            <a:r>
              <a:rPr lang="zh-CN" altLang="en-US" sz="2000" dirty="0" smtClean="0">
                <a:latin typeface="微软雅黑 Light" panose="020B0502040204020203" pitchFamily="34" charset="-122"/>
                <a:ea typeface="微软雅黑 Light" panose="020B0502040204020203" pitchFamily="34" charset="-122"/>
              </a:rPr>
              <a:t>   高尔夫球</a:t>
            </a:r>
            <a:r>
              <a:rPr lang="zh-CN" altLang="en-US" sz="2000" dirty="0">
                <a:latin typeface="微软雅黑 Light" panose="020B0502040204020203" pitchFamily="34" charset="-122"/>
                <a:ea typeface="微软雅黑 Light" panose="020B0502040204020203" pitchFamily="34" charset="-122"/>
              </a:rPr>
              <a:t>及球具是指从事高尔夫球运动所需的各种专用装备，包括高尔夫球、高尔夫球杆及高尔夫球包（袋）等。</a:t>
            </a:r>
          </a:p>
          <a:p>
            <a:r>
              <a:rPr lang="zh-CN" altLang="en-US" sz="2000" dirty="0" smtClean="0">
                <a:latin typeface="微软雅黑 Light" panose="020B0502040204020203" pitchFamily="34" charset="-122"/>
                <a:ea typeface="微软雅黑 Light" panose="020B0502040204020203" pitchFamily="34" charset="-122"/>
              </a:rPr>
              <a:t>  高尔夫球</a:t>
            </a:r>
            <a:r>
              <a:rPr lang="zh-CN" altLang="en-US" sz="2000" dirty="0">
                <a:latin typeface="微软雅黑 Light" panose="020B0502040204020203" pitchFamily="34" charset="-122"/>
                <a:ea typeface="微软雅黑 Light" panose="020B0502040204020203" pitchFamily="34" charset="-122"/>
              </a:rPr>
              <a:t>是指重量不超过</a:t>
            </a:r>
            <a:r>
              <a:rPr lang="en-US" altLang="zh-CN" sz="2000" dirty="0">
                <a:latin typeface="微软雅黑 Light" panose="020B0502040204020203" pitchFamily="34" charset="-122"/>
                <a:ea typeface="微软雅黑 Light" panose="020B0502040204020203" pitchFamily="34" charset="-122"/>
              </a:rPr>
              <a:t>45.93</a:t>
            </a:r>
            <a:r>
              <a:rPr lang="zh-CN" altLang="en-US" sz="2000" dirty="0">
                <a:latin typeface="微软雅黑 Light" panose="020B0502040204020203" pitchFamily="34" charset="-122"/>
                <a:ea typeface="微软雅黑 Light" panose="020B0502040204020203" pitchFamily="34" charset="-122"/>
              </a:rPr>
              <a:t>克、直径不超过</a:t>
            </a:r>
            <a:r>
              <a:rPr lang="en-US" altLang="zh-CN" sz="2000" dirty="0">
                <a:latin typeface="微软雅黑 Light" panose="020B0502040204020203" pitchFamily="34" charset="-122"/>
                <a:ea typeface="微软雅黑 Light" panose="020B0502040204020203" pitchFamily="34" charset="-122"/>
              </a:rPr>
              <a:t>42.67</a:t>
            </a:r>
            <a:r>
              <a:rPr lang="zh-CN" altLang="en-US" sz="2000" dirty="0">
                <a:latin typeface="微软雅黑 Light" panose="020B0502040204020203" pitchFamily="34" charset="-122"/>
                <a:ea typeface="微软雅黑 Light" panose="020B0502040204020203" pitchFamily="34" charset="-122"/>
              </a:rPr>
              <a:t>毫米的高尔夫球运动比赛、练习用球；高尔夫球杆是指被设计用来打高尔夫球的工具，由杆头、杆身和握把三部分组成；高尔夫球包（袋）是指专用于盛装高尔夫球及球杆的包（袋）。</a:t>
            </a:r>
          </a:p>
          <a:p>
            <a:r>
              <a:rPr lang="zh-CN" altLang="en-US" sz="2000" dirty="0" smtClean="0">
                <a:latin typeface="微软雅黑 Light" panose="020B0502040204020203" pitchFamily="34" charset="-122"/>
                <a:ea typeface="微软雅黑 Light" panose="020B0502040204020203" pitchFamily="34" charset="-122"/>
              </a:rPr>
              <a:t>   本</a:t>
            </a:r>
            <a:r>
              <a:rPr lang="zh-CN" altLang="en-US" sz="2000" dirty="0">
                <a:latin typeface="微软雅黑 Light" panose="020B0502040204020203" pitchFamily="34" charset="-122"/>
                <a:ea typeface="微软雅黑 Light" panose="020B0502040204020203" pitchFamily="34" charset="-122"/>
              </a:rPr>
              <a:t>税目征收范围包括高尔夫球、高尔夫球杆、高尔夫球包（袋）。高尔夫球杆的杆头、杆身和握把属于本税目的征收范围</a:t>
            </a:r>
            <a:r>
              <a:rPr lang="zh-CN" altLang="en-US" sz="2000" dirty="0" smtClean="0">
                <a:latin typeface="微软雅黑 Light" panose="020B0502040204020203" pitchFamily="34" charset="-122"/>
                <a:ea typeface="微软雅黑 Light" panose="020B0502040204020203" pitchFamily="34" charset="-122"/>
              </a:rPr>
              <a:t>。 </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47597650"/>
      </p:ext>
    </p:extLst>
  </p:cSld>
  <p:clrMapOvr>
    <a:masterClrMapping/>
  </p:clrMapOvr>
  <p:transition spd="slow" advTm="9652">
    <p:push dir="u"/>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094318"/>
            <a:ext cx="6463256" cy="557504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高档手表</a:t>
            </a:r>
          </a:p>
          <a:p>
            <a:r>
              <a:rPr lang="zh-CN" altLang="en-US" sz="2000" dirty="0">
                <a:latin typeface="微软雅黑 Light" panose="020B0502040204020203" pitchFamily="34" charset="-122"/>
                <a:ea typeface="微软雅黑 Light" panose="020B0502040204020203" pitchFamily="34" charset="-122"/>
              </a:rPr>
              <a:t>高档手表是指销售价格（不含增值税）每只在</a:t>
            </a:r>
            <a:r>
              <a:rPr lang="en-US" altLang="zh-CN" sz="2000" dirty="0">
                <a:latin typeface="微软雅黑 Light" panose="020B0502040204020203" pitchFamily="34" charset="-122"/>
                <a:ea typeface="微软雅黑 Light" panose="020B0502040204020203" pitchFamily="34" charset="-122"/>
              </a:rPr>
              <a:t>10 000</a:t>
            </a:r>
            <a:r>
              <a:rPr lang="zh-CN" altLang="en-US" sz="2000" dirty="0">
                <a:latin typeface="微软雅黑 Light" panose="020B0502040204020203" pitchFamily="34" charset="-122"/>
                <a:ea typeface="微软雅黑 Light" panose="020B0502040204020203" pitchFamily="34" charset="-122"/>
              </a:rPr>
              <a:t>元（含）以上的各类手表。</a:t>
            </a:r>
          </a:p>
          <a:p>
            <a:r>
              <a:rPr lang="en-US" altLang="zh-CN" sz="2000" dirty="0">
                <a:latin typeface="微软雅黑 Light" panose="020B0502040204020203" pitchFamily="34" charset="-122"/>
                <a:ea typeface="微软雅黑 Light" panose="020B0502040204020203" pitchFamily="34" charset="-122"/>
              </a:rPr>
              <a:t>11.</a:t>
            </a:r>
            <a:r>
              <a:rPr lang="zh-CN" altLang="en-US" sz="2000" dirty="0">
                <a:latin typeface="微软雅黑 Light" panose="020B0502040204020203" pitchFamily="34" charset="-122"/>
                <a:ea typeface="微软雅黑 Light" panose="020B0502040204020203" pitchFamily="34" charset="-122"/>
              </a:rPr>
              <a:t>游艇</a:t>
            </a:r>
          </a:p>
          <a:p>
            <a:r>
              <a:rPr lang="zh-CN" altLang="en-US" sz="2000" dirty="0">
                <a:latin typeface="微软雅黑 Light" panose="020B0502040204020203" pitchFamily="34" charset="-122"/>
                <a:ea typeface="微软雅黑 Light" panose="020B0502040204020203" pitchFamily="34" charset="-122"/>
              </a:rPr>
              <a:t>游艇是指长度大于</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米小于</a:t>
            </a:r>
            <a:r>
              <a:rPr lang="en-US" altLang="zh-CN" sz="2000" dirty="0">
                <a:latin typeface="微软雅黑 Light" panose="020B0502040204020203" pitchFamily="34" charset="-122"/>
                <a:ea typeface="微软雅黑 Light" panose="020B0502040204020203" pitchFamily="34" charset="-122"/>
              </a:rPr>
              <a:t>90</a:t>
            </a:r>
            <a:r>
              <a:rPr lang="zh-CN" altLang="en-US" sz="2000" dirty="0">
                <a:latin typeface="微软雅黑 Light" panose="020B0502040204020203" pitchFamily="34" charset="-122"/>
                <a:ea typeface="微软雅黑 Light" panose="020B0502040204020203" pitchFamily="34" charset="-122"/>
              </a:rPr>
              <a:t>米，船体由玻璃钢、钢、铝合金、塑料等多种材料制作，可以在水上移动的水上浮载体。按照动力划分，游艇分为无动力艇、帆艇和机动艇。</a:t>
            </a:r>
          </a:p>
          <a:p>
            <a:r>
              <a:rPr lang="zh-CN" altLang="en-US" sz="2000" dirty="0">
                <a:latin typeface="微软雅黑 Light" panose="020B0502040204020203" pitchFamily="34" charset="-122"/>
                <a:ea typeface="微软雅黑 Light" panose="020B0502040204020203" pitchFamily="34" charset="-122"/>
              </a:rPr>
              <a:t>本税目征收范围包括艇身长度大于</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米（含）小于</a:t>
            </a:r>
            <a:r>
              <a:rPr lang="en-US" altLang="zh-CN" sz="2000" dirty="0">
                <a:latin typeface="微软雅黑 Light" panose="020B0502040204020203" pitchFamily="34" charset="-122"/>
                <a:ea typeface="微软雅黑 Light" panose="020B0502040204020203" pitchFamily="34" charset="-122"/>
              </a:rPr>
              <a:t>90</a:t>
            </a:r>
            <a:r>
              <a:rPr lang="zh-CN" altLang="en-US" sz="2000" dirty="0">
                <a:latin typeface="微软雅黑 Light" panose="020B0502040204020203" pitchFamily="34" charset="-122"/>
                <a:ea typeface="微软雅黑 Light" panose="020B0502040204020203" pitchFamily="34" charset="-122"/>
              </a:rPr>
              <a:t>米（含），内置发动机，可以在水上移动，一般为私人或团体购置，主要用于水上运动和休闲娱乐等非牟利活动的各类机动艇</a:t>
            </a:r>
            <a:r>
              <a:rPr lang="zh-CN" altLang="en-US" sz="2000" dirty="0" smtClean="0">
                <a:latin typeface="微软雅黑 Light" panose="020B0502040204020203" pitchFamily="34" charset="-122"/>
                <a:ea typeface="微软雅黑 Light" panose="020B0502040204020203" pitchFamily="34" charset="-122"/>
              </a:rPr>
              <a:t>。</a:t>
            </a:r>
          </a:p>
          <a:p>
            <a:r>
              <a:rPr lang="en-US" altLang="zh-CN" sz="2000" dirty="0" smtClean="0">
                <a:latin typeface="微软雅黑 Light" panose="020B0502040204020203" pitchFamily="34" charset="-122"/>
                <a:ea typeface="微软雅黑 Light" panose="020B0502040204020203" pitchFamily="34" charset="-122"/>
              </a:rPr>
              <a:t>12.</a:t>
            </a:r>
            <a:r>
              <a:rPr lang="zh-CN" altLang="en-US" sz="2000" dirty="0" smtClean="0">
                <a:latin typeface="微软雅黑 Light" panose="020B0502040204020203" pitchFamily="34" charset="-122"/>
                <a:ea typeface="微软雅黑 Light" panose="020B0502040204020203" pitchFamily="34" charset="-122"/>
              </a:rPr>
              <a:t>木制一次性筷子</a:t>
            </a:r>
          </a:p>
          <a:p>
            <a:r>
              <a:rPr lang="zh-CN" altLang="en-US" sz="2000" dirty="0" smtClean="0">
                <a:latin typeface="微软雅黑 Light" panose="020B0502040204020203" pitchFamily="34" charset="-122"/>
                <a:ea typeface="微软雅黑 Light" panose="020B0502040204020203" pitchFamily="34" charset="-122"/>
              </a:rPr>
              <a:t>木制一次性筷子，又称卫生筷子，是指以木材为原料经过锯段、浸泡、旋切、刨切、烘干、筛选、打磨、倒角、包装等环节加工而成的各类一次性使用的筷子。</a:t>
            </a:r>
          </a:p>
          <a:p>
            <a:r>
              <a:rPr lang="zh-CN" altLang="en-US" sz="2000" dirty="0" smtClean="0">
                <a:latin typeface="微软雅黑 Light" panose="020B0502040204020203" pitchFamily="34" charset="-122"/>
                <a:ea typeface="微软雅黑 Light" panose="020B0502040204020203" pitchFamily="34" charset="-122"/>
              </a:rPr>
              <a:t>本税目征收范围包括各种规格的木制一次性筷子。未经打磨、倒角的木制一次性筷子属于本税目征税范围。</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56110547"/>
      </p:ext>
    </p:extLst>
  </p:cSld>
  <p:clrMapOvr>
    <a:masterClrMapping/>
  </p:clrMapOvr>
  <p:transition spd="slow" advTm="9652">
    <p:push dir="u"/>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094318"/>
            <a:ext cx="6463256" cy="557504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实木地板</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实</a:t>
            </a:r>
            <a:r>
              <a:rPr lang="zh-CN" altLang="en-US" sz="2000" dirty="0">
                <a:latin typeface="微软雅黑 Light" panose="020B0502040204020203" pitchFamily="34" charset="-122"/>
                <a:ea typeface="微软雅黑 Light" panose="020B0502040204020203" pitchFamily="34" charset="-122"/>
              </a:rPr>
              <a:t>木地板是指以木材为原料，经锯割、干燥、刨光、截断、开榫、涂漆等工序加工而成的块状或条状的地面装饰材料。实木地板按生产工艺不同，可分为独板（块）实木地板、实木指接地板、实木复合地板三类；按表面处理状态不同，可分为未涂饰地板（白坯板、素板）和漆饰地板两类。</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本</a:t>
            </a:r>
            <a:r>
              <a:rPr lang="zh-CN" altLang="en-US" sz="2000" dirty="0">
                <a:latin typeface="微软雅黑 Light" panose="020B0502040204020203" pitchFamily="34" charset="-122"/>
                <a:ea typeface="微软雅黑 Light" panose="020B0502040204020203" pitchFamily="34" charset="-122"/>
              </a:rPr>
              <a:t>税目征收范围包括各类规格的实木地板、实木指接地板、实木复合地板及用于装饰墙壁、天棚的侧端面为榫、槽的实木装饰板。未经涂饰的素板也属于本税目征税</a:t>
            </a:r>
            <a:r>
              <a:rPr lang="zh-CN" altLang="en-US" sz="2000" dirty="0" smtClean="0">
                <a:latin typeface="微软雅黑 Light" panose="020B0502040204020203" pitchFamily="34" charset="-122"/>
                <a:ea typeface="微软雅黑 Light" panose="020B0502040204020203" pitchFamily="34" charset="-122"/>
              </a:rPr>
              <a:t>范围。</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69351797"/>
      </p:ext>
    </p:extLst>
  </p:cSld>
  <p:clrMapOvr>
    <a:masterClrMapping/>
  </p:clrMapOvr>
  <p:transition spd="slow" advTm="9652">
    <p:push dir="u"/>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094318"/>
            <a:ext cx="6463256" cy="557504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14.</a:t>
            </a:r>
            <a:r>
              <a:rPr lang="zh-CN" altLang="en-US" sz="2000" dirty="0">
                <a:latin typeface="微软雅黑 Light" panose="020B0502040204020203" pitchFamily="34" charset="-122"/>
                <a:ea typeface="微软雅黑 Light" panose="020B0502040204020203" pitchFamily="34" charset="-122"/>
              </a:rPr>
              <a:t>电池</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电池</a:t>
            </a:r>
            <a:r>
              <a:rPr lang="zh-CN" altLang="en-US" sz="2000" dirty="0">
                <a:latin typeface="微软雅黑 Light" panose="020B0502040204020203" pitchFamily="34" charset="-122"/>
                <a:ea typeface="微软雅黑 Light" panose="020B0502040204020203" pitchFamily="34" charset="-122"/>
              </a:rPr>
              <a:t>是一种将化学能、光能等直接转换为电能的装置，一般由电极、电解质、容器、极端，通常还有隔离层组成的基本功能单元，以及用一个或多个基本功能单元装配成的电池组。范围包括：原电池、蓄电池、燃料电池、太阳能电池和其他电池</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涂料</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涂料</a:t>
            </a:r>
            <a:r>
              <a:rPr lang="zh-CN" altLang="en-US" sz="2000" dirty="0">
                <a:latin typeface="微软雅黑 Light" panose="020B0502040204020203" pitchFamily="34" charset="-122"/>
                <a:ea typeface="微软雅黑 Light" panose="020B0502040204020203" pitchFamily="34" charset="-122"/>
              </a:rPr>
              <a:t>是指涂于物体表面能形成具有保护、装饰或特殊性能的固态涂膜的一类液体或固体材料之总称。自</a:t>
            </a:r>
            <a:r>
              <a:rPr lang="en-US" altLang="zh-CN" sz="2000" dirty="0">
                <a:latin typeface="微软雅黑 Light" panose="020B0502040204020203" pitchFamily="34" charset="-122"/>
                <a:ea typeface="微软雅黑 Light" panose="020B0502040204020203" pitchFamily="34" charset="-122"/>
              </a:rPr>
              <a:t>2015</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日起对涂料征收消费税，施工状态下挥发性有机物（</a:t>
            </a:r>
            <a:r>
              <a:rPr lang="en-US" altLang="zh-CN" sz="2000" dirty="0">
                <a:latin typeface="微软雅黑 Light" panose="020B0502040204020203" pitchFamily="34" charset="-122"/>
                <a:ea typeface="微软雅黑 Light" panose="020B0502040204020203" pitchFamily="34" charset="-122"/>
              </a:rPr>
              <a:t>Volatile Organic Compounds</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VOC</a:t>
            </a:r>
            <a:r>
              <a:rPr lang="zh-CN" altLang="en-US" sz="2000" dirty="0">
                <a:latin typeface="微软雅黑 Light" panose="020B0502040204020203" pitchFamily="34" charset="-122"/>
                <a:ea typeface="微软雅黑 Light" panose="020B0502040204020203" pitchFamily="34" charset="-122"/>
              </a:rPr>
              <a:t>）含量低于</a:t>
            </a:r>
            <a:r>
              <a:rPr lang="en-US" altLang="zh-CN" sz="2000" dirty="0">
                <a:latin typeface="微软雅黑 Light" panose="020B0502040204020203" pitchFamily="34" charset="-122"/>
                <a:ea typeface="微软雅黑 Light" panose="020B0502040204020203" pitchFamily="34" charset="-122"/>
              </a:rPr>
              <a:t>420</a:t>
            </a:r>
            <a:r>
              <a:rPr lang="zh-CN" altLang="en-US" sz="2000" dirty="0">
                <a:latin typeface="微软雅黑 Light" panose="020B0502040204020203" pitchFamily="34" charset="-122"/>
                <a:ea typeface="微软雅黑 Light" panose="020B0502040204020203" pitchFamily="34" charset="-122"/>
              </a:rPr>
              <a:t>克</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升（含）的涂料免征消费税。</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91959113"/>
      </p:ext>
    </p:extLst>
  </p:cSld>
  <p:clrMapOvr>
    <a:masterClrMapping/>
  </p:clrMapOvr>
  <p:transition spd="slow" advTm="9652">
    <p:push dir="u"/>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86888" y="194186"/>
            <a:ext cx="6745109" cy="584775"/>
          </a:xfrm>
          <a:prstGeom prst="rect">
            <a:avLst/>
          </a:prstGeom>
          <a:noFill/>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3.3.5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消费税应纳税额的计算</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98085" y="143765"/>
            <a:ext cx="588595" cy="54762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1305645" y="1269352"/>
            <a:ext cx="3669017" cy="4600373"/>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230376" y="1269353"/>
            <a:ext cx="3916846" cy="3660520"/>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1741693" y="2202470"/>
            <a:ext cx="2215667" cy="461665"/>
          </a:xfrm>
          <a:prstGeom prst="rect">
            <a:avLst/>
          </a:prstGeom>
        </p:spPr>
        <p:txBody>
          <a:bodyPr wrap="square">
            <a:spAutoFit/>
          </a:bodyPr>
          <a:lstStyle/>
          <a:p>
            <a:r>
              <a:rPr lang="en-US" altLang="zh-CN" sz="2400" b="1" dirty="0">
                <a:solidFill>
                  <a:schemeClr val="tx1">
                    <a:lumMod val="75000"/>
                  </a:schemeClr>
                </a:solidFill>
                <a:latin typeface="微软雅黑 Light" panose="020B0502040204020203" pitchFamily="34" charset="-122"/>
                <a:ea typeface="微软雅黑 Light" panose="020B0502040204020203" pitchFamily="34" charset="-122"/>
              </a:rPr>
              <a:t>1.</a:t>
            </a:r>
            <a:r>
              <a:rPr lang="zh-CN" altLang="en-US" sz="2400" b="1" dirty="0">
                <a:solidFill>
                  <a:schemeClr val="tx1">
                    <a:lumMod val="75000"/>
                  </a:schemeClr>
                </a:solidFill>
                <a:latin typeface="微软雅黑 Light" panose="020B0502040204020203" pitchFamily="34" charset="-122"/>
                <a:ea typeface="微软雅黑 Light" panose="020B0502040204020203" pitchFamily="34" charset="-122"/>
              </a:rPr>
              <a:t>销售额的确定</a:t>
            </a:r>
          </a:p>
        </p:txBody>
      </p:sp>
      <p:sp>
        <p:nvSpPr>
          <p:cNvPr id="4" name="矩形 3"/>
          <p:cNvSpPr/>
          <p:nvPr/>
        </p:nvSpPr>
        <p:spPr>
          <a:xfrm>
            <a:off x="1431297" y="4117510"/>
            <a:ext cx="3591191" cy="1323439"/>
          </a:xfrm>
          <a:prstGeom prst="rect">
            <a:avLst/>
          </a:prstGeom>
        </p:spPr>
        <p:txBody>
          <a:bodyPr wrap="squar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      根据</a:t>
            </a:r>
            <a:r>
              <a:rPr lang="en-US" altLang="zh-CN" sz="2000" dirty="0">
                <a:solidFill>
                  <a:srgbClr val="0070C0"/>
                </a:solidFill>
                <a:latin typeface="微软雅黑 Light" panose="020B0502040204020203" pitchFamily="34" charset="-122"/>
                <a:ea typeface="微软雅黑 Light" panose="020B0502040204020203" pitchFamily="34" charset="-122"/>
              </a:rPr>
              <a:t>《</a:t>
            </a:r>
            <a:r>
              <a:rPr lang="zh-CN" altLang="en-US" sz="2000" dirty="0">
                <a:solidFill>
                  <a:srgbClr val="0070C0"/>
                </a:solidFill>
                <a:latin typeface="微软雅黑 Light" panose="020B0502040204020203" pitchFamily="34" charset="-122"/>
                <a:ea typeface="微软雅黑 Light" panose="020B0502040204020203" pitchFamily="34" charset="-122"/>
              </a:rPr>
              <a:t>消费税暂行条例</a:t>
            </a:r>
            <a:r>
              <a:rPr lang="en-US" altLang="zh-CN" sz="2000" dirty="0">
                <a:solidFill>
                  <a:srgbClr val="0070C0"/>
                </a:solidFill>
                <a:latin typeface="微软雅黑 Light" panose="020B0502040204020203" pitchFamily="34" charset="-122"/>
                <a:ea typeface="微软雅黑 Light" panose="020B0502040204020203" pitchFamily="34" charset="-122"/>
              </a:rPr>
              <a:t>》</a:t>
            </a:r>
            <a:r>
              <a:rPr lang="zh-CN" altLang="en-US" sz="2000" dirty="0">
                <a:solidFill>
                  <a:srgbClr val="0070C0"/>
                </a:solidFill>
                <a:latin typeface="微软雅黑 Light" panose="020B0502040204020203" pitchFamily="34" charset="-122"/>
                <a:ea typeface="微软雅黑 Light" panose="020B0502040204020203" pitchFamily="34" charset="-122"/>
              </a:rPr>
              <a:t>的规定，消费税应纳税额的计算分为从价计征、从量计征和从价从量复合计征三种方法。</a:t>
            </a:r>
            <a:endParaRPr lang="zh-CN" altLang="en-US" dirty="0">
              <a:solidFill>
                <a:srgbClr val="0070C0"/>
              </a:solidFill>
              <a:latin typeface="微软雅黑 Light" panose="020B0502040204020203" pitchFamily="34" charset="-122"/>
              <a:ea typeface="微软雅黑 Light" panose="020B0502040204020203" pitchFamily="34" charset="-122"/>
            </a:endParaRP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7017053" y="1269353"/>
            <a:ext cx="3669017" cy="4600373"/>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55"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5"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1" name="矩形 50">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2" name="矩形 51">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 name="矩形 5"/>
          <p:cNvSpPr/>
          <p:nvPr/>
        </p:nvSpPr>
        <p:spPr>
          <a:xfrm>
            <a:off x="7112705" y="2476695"/>
            <a:ext cx="3477712" cy="2862322"/>
          </a:xfrm>
          <a:prstGeom prst="rect">
            <a:avLst/>
          </a:prstGeom>
        </p:spPr>
        <p:txBody>
          <a:bodyPr wrap="squar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      ①销售额，是指纳税人销售应税消费品向购买方收取的全部价款和价外费用，不包括应向购买方收取的增值税税款。</a:t>
            </a:r>
            <a:endParaRPr lang="en-US" altLang="zh-CN" sz="2000" dirty="0">
              <a:solidFill>
                <a:srgbClr val="0070C0"/>
              </a:solidFill>
              <a:latin typeface="微软雅黑 Light" panose="020B0502040204020203" pitchFamily="34" charset="-122"/>
              <a:ea typeface="微软雅黑 Light" panose="020B0502040204020203" pitchFamily="34" charset="-122"/>
            </a:endParaRPr>
          </a:p>
          <a:p>
            <a:r>
              <a:rPr lang="en-US" altLang="zh-CN" sz="2000" dirty="0">
                <a:solidFill>
                  <a:srgbClr val="0070C0"/>
                </a:solidFill>
                <a:latin typeface="微软雅黑 Light" panose="020B0502040204020203" pitchFamily="34" charset="-122"/>
                <a:ea typeface="微软雅黑 Light" panose="020B0502040204020203" pitchFamily="34" charset="-122"/>
              </a:rPr>
              <a:t>      </a:t>
            </a:r>
            <a:r>
              <a:rPr lang="zh-CN" altLang="en-US" sz="2000" dirty="0">
                <a:solidFill>
                  <a:srgbClr val="0070C0"/>
                </a:solidFill>
                <a:latin typeface="微软雅黑 Light" panose="020B0502040204020203" pitchFamily="34" charset="-122"/>
                <a:ea typeface="微软雅黑 Light" panose="020B0502040204020203" pitchFamily="34" charset="-122"/>
              </a:rPr>
              <a:t>②含增值税销售额的换算</a:t>
            </a:r>
            <a:r>
              <a:rPr lang="zh-CN" altLang="en-US" sz="2000" dirty="0" smtClean="0">
                <a:solidFill>
                  <a:srgbClr val="0070C0"/>
                </a:solidFill>
                <a:latin typeface="微软雅黑 Light" panose="020B0502040204020203" pitchFamily="34" charset="-122"/>
                <a:ea typeface="微软雅黑 Light" panose="020B0502040204020203" pitchFamily="34" charset="-122"/>
              </a:rPr>
              <a:t>。</a:t>
            </a:r>
            <a:endParaRPr lang="en-US" altLang="zh-CN" sz="2000" dirty="0" smtClean="0">
              <a:solidFill>
                <a:srgbClr val="0070C0"/>
              </a:solidFill>
              <a:latin typeface="微软雅黑 Light" panose="020B0502040204020203" pitchFamily="34" charset="-122"/>
              <a:ea typeface="微软雅黑 Light" panose="020B0502040204020203" pitchFamily="34" charset="-122"/>
            </a:endParaRPr>
          </a:p>
          <a:p>
            <a:r>
              <a:rPr lang="zh-CN" altLang="en-US" sz="2000" dirty="0">
                <a:solidFill>
                  <a:srgbClr val="0070C0"/>
                </a:solidFill>
                <a:latin typeface="微软雅黑 Light" panose="020B0502040204020203" pitchFamily="34" charset="-122"/>
                <a:ea typeface="微软雅黑 Light" panose="020B0502040204020203" pitchFamily="34" charset="-122"/>
              </a:rPr>
              <a:t>应税消费品在缴纳消费税的同时，与一般货物一样，还应缴纳增值税。</a:t>
            </a:r>
            <a:endParaRPr lang="zh-CN" altLang="en-US" sz="2000" dirty="0">
              <a:solidFill>
                <a:srgbClr val="0070C0"/>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7131465" y="1856766"/>
            <a:ext cx="3429466" cy="400110"/>
          </a:xfrm>
          <a:prstGeom prst="rect">
            <a:avLst/>
          </a:prstGeom>
          <a:solidFill>
            <a:srgbClr val="5FC0D7"/>
          </a:solidFill>
          <a:ln>
            <a:solidFill>
              <a:schemeClr val="bg1"/>
            </a:solidFill>
          </a:ln>
        </p:spPr>
        <p:style>
          <a:lnRef idx="2">
            <a:schemeClr val="dk1">
              <a:shade val="50000"/>
            </a:schemeClr>
          </a:lnRef>
          <a:fillRef idx="1">
            <a:schemeClr val="dk1"/>
          </a:fillRef>
          <a:effectRef idx="0">
            <a:schemeClr val="dk1"/>
          </a:effectRef>
          <a:fontRef idx="minor">
            <a:schemeClr val="lt1"/>
          </a:fontRef>
        </p:style>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）从价计征销售额的确定。</a:t>
            </a:r>
          </a:p>
        </p:txBody>
      </p:sp>
    </p:spTree>
    <p:extLst>
      <p:ext uri="{BB962C8B-B14F-4D97-AF65-F5344CB8AC3E}">
        <p14:creationId xmlns:p14="http://schemas.microsoft.com/office/powerpoint/2010/main" val="282839560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2"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914136" y="1171150"/>
            <a:ext cx="5928424" cy="537857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      按照</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消费税暂行条例实施细则</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的规定，应税消费品的销售额，不包括应向购货方收取的增值税税款。如果纳税人应税消费品的销售额中未扣除增值税税款或者因不得开具增值税专用发票而发生价款和增值税税款合并收取的，在计算消费税时，应将含增值税的销售额换算为不含增值税税款的销售额。其换算公式为：</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应税消费品的销售额＝含增值税的销售额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＋增值税税率或征收率）</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在</a:t>
            </a:r>
            <a:r>
              <a:rPr lang="zh-CN" altLang="en-US" sz="2000" dirty="0">
                <a:solidFill>
                  <a:schemeClr val="bg1"/>
                </a:solidFill>
                <a:latin typeface="微软雅黑 Light" panose="020B0502040204020203" pitchFamily="34" charset="-122"/>
                <a:ea typeface="微软雅黑 Light" panose="020B0502040204020203" pitchFamily="34" charset="-122"/>
              </a:rPr>
              <a:t>使用换算公式时，应根据纳税人的具体情况分别使用增值税税率或征收率。如果消费税的纳税人同时又是增值税一般纳税人的，应适用</a:t>
            </a:r>
            <a:r>
              <a:rPr lang="en-US" altLang="zh-CN" sz="2000" dirty="0">
                <a:solidFill>
                  <a:schemeClr val="bg1"/>
                </a:solidFill>
                <a:latin typeface="微软雅黑 Light" panose="020B0502040204020203" pitchFamily="34" charset="-122"/>
                <a:ea typeface="微软雅黑 Light" panose="020B0502040204020203" pitchFamily="34" charset="-122"/>
              </a:rPr>
              <a:t>13%</a:t>
            </a:r>
            <a:r>
              <a:rPr lang="zh-CN" altLang="en-US" sz="2000" dirty="0">
                <a:solidFill>
                  <a:schemeClr val="bg1"/>
                </a:solidFill>
                <a:latin typeface="微软雅黑 Light" panose="020B0502040204020203" pitchFamily="34" charset="-122"/>
                <a:ea typeface="微软雅黑 Light" panose="020B0502040204020203" pitchFamily="34" charset="-122"/>
              </a:rPr>
              <a:t>的增值税税率；如果消费税的纳税人是增值税小规模纳税人的，应适用</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的征收率</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8488777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914136" y="1171150"/>
            <a:ext cx="5928424" cy="537857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）从量计征销售数量的确定。</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①</a:t>
            </a:r>
            <a:r>
              <a:rPr lang="zh-CN" altLang="en-US" sz="2000" dirty="0">
                <a:solidFill>
                  <a:schemeClr val="bg1"/>
                </a:solidFill>
                <a:latin typeface="微软雅黑 Light" panose="020B0502040204020203" pitchFamily="34" charset="-122"/>
                <a:ea typeface="微软雅黑 Light" panose="020B0502040204020203" pitchFamily="34" charset="-122"/>
              </a:rPr>
              <a:t>销售数量，是指纳税人生产、加工和进口应税消费品的数量。具体规定为：</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第一</a:t>
            </a:r>
            <a:r>
              <a:rPr lang="zh-CN" altLang="en-US" sz="2000" dirty="0">
                <a:solidFill>
                  <a:schemeClr val="bg1"/>
                </a:solidFill>
                <a:latin typeface="微软雅黑 Light" panose="020B0502040204020203" pitchFamily="34" charset="-122"/>
                <a:ea typeface="微软雅黑 Light" panose="020B0502040204020203" pitchFamily="34" charset="-122"/>
              </a:rPr>
              <a:t>，销售应税消费品的，为应税消费品的销售数量。</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第二</a:t>
            </a:r>
            <a:r>
              <a:rPr lang="zh-CN" altLang="en-US" sz="2000" dirty="0">
                <a:solidFill>
                  <a:schemeClr val="bg1"/>
                </a:solidFill>
                <a:latin typeface="微软雅黑 Light" panose="020B0502040204020203" pitchFamily="34" charset="-122"/>
                <a:ea typeface="微软雅黑 Light" panose="020B0502040204020203" pitchFamily="34" charset="-122"/>
              </a:rPr>
              <a:t>，自产自用应税消费品的，为应税消费品的移送使用数量。</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第三</a:t>
            </a:r>
            <a:r>
              <a:rPr lang="zh-CN" altLang="en-US" sz="2000" dirty="0">
                <a:solidFill>
                  <a:schemeClr val="bg1"/>
                </a:solidFill>
                <a:latin typeface="微软雅黑 Light" panose="020B0502040204020203" pitchFamily="34" charset="-122"/>
                <a:ea typeface="微软雅黑 Light" panose="020B0502040204020203" pitchFamily="34" charset="-122"/>
              </a:rPr>
              <a:t>，委托加工应税消费品的，为纳税人收回的应税消费品数量。</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第四</a:t>
            </a:r>
            <a:r>
              <a:rPr lang="zh-CN" altLang="en-US" sz="2000" dirty="0">
                <a:solidFill>
                  <a:schemeClr val="bg1"/>
                </a:solidFill>
                <a:latin typeface="微软雅黑 Light" panose="020B0502040204020203" pitchFamily="34" charset="-122"/>
                <a:ea typeface="微软雅黑 Light" panose="020B0502040204020203" pitchFamily="34" charset="-122"/>
              </a:rPr>
              <a:t>，进口应税消费品的，为海关核定的应税消费品进口征税数量</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endParaRPr lang="zh-CN" altLang="en-US"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       ②</a:t>
            </a:r>
            <a:r>
              <a:rPr lang="zh-CN" altLang="en-US" sz="2000" dirty="0">
                <a:solidFill>
                  <a:schemeClr val="bg1"/>
                </a:solidFill>
                <a:latin typeface="微软雅黑 Light" panose="020B0502040204020203" pitchFamily="34" charset="-122"/>
                <a:ea typeface="微软雅黑 Light" panose="020B0502040204020203" pitchFamily="34" charset="-122"/>
              </a:rPr>
              <a:t>从量定额的换算标准。</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为了</a:t>
            </a:r>
            <a:r>
              <a:rPr lang="zh-CN" altLang="en-US" sz="2000" dirty="0">
                <a:solidFill>
                  <a:schemeClr val="bg1"/>
                </a:solidFill>
                <a:latin typeface="微软雅黑 Light" panose="020B0502040204020203" pitchFamily="34" charset="-122"/>
                <a:ea typeface="微软雅黑 Light" panose="020B0502040204020203" pitchFamily="34" charset="-122"/>
              </a:rPr>
              <a:t>规范不同产品的计量单位，以准确计算应纳税额，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消费税暂行条例实施细则</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规定了吨与升两个计量单位的换算标准，具体标准如表</a:t>
            </a:r>
            <a:r>
              <a:rPr lang="en-US" altLang="zh-CN" sz="2000" dirty="0">
                <a:solidFill>
                  <a:schemeClr val="bg1"/>
                </a:solidFill>
                <a:latin typeface="微软雅黑 Light" panose="020B0502040204020203" pitchFamily="34" charset="-122"/>
                <a:ea typeface="微软雅黑 Light" panose="020B0502040204020203" pitchFamily="34" charset="-122"/>
              </a:rPr>
              <a:t>3-2</a:t>
            </a:r>
            <a:r>
              <a:rPr lang="zh-CN" altLang="en-US" sz="2000" dirty="0">
                <a:solidFill>
                  <a:schemeClr val="bg1"/>
                </a:solidFill>
                <a:latin typeface="微软雅黑 Light" panose="020B0502040204020203" pitchFamily="34" charset="-122"/>
                <a:ea typeface="微软雅黑 Light" panose="020B0502040204020203" pitchFamily="34" charset="-122"/>
              </a:rPr>
              <a:t>所示</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816380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317082" y="1094318"/>
            <a:ext cx="6285355" cy="55238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）纳税环节。纳税环节是指按税法规定对处于不断运动中的纳税对象选定的应当征税的</a:t>
            </a:r>
            <a:r>
              <a:rPr lang="zh-CN" altLang="en-US" sz="2000" dirty="0" smtClean="0">
                <a:latin typeface="微软雅黑 Light" panose="020B0502040204020203" pitchFamily="34" charset="-122"/>
                <a:ea typeface="微软雅黑 Light" panose="020B0502040204020203" pitchFamily="34" charset="-122"/>
              </a:rPr>
              <a:t>环节。</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）纳税期限。纳税期限是指纳税人的纳税义务发生后应依法缴纳税款的期限</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）纳税地点。纳税地点是指税法规定的纳税人缴纳税款的具体地点</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税收优惠。税收优惠是指国家对某些纳税人和征税对象给予鼓励和照顾的一种特殊规定。制定这种特殊规定，一方面是为了鼓励和支持某些行业或项目的发展，另一方面是为了照顾某些纳税人的特殊困难。主要包括以下内容：</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15020826"/>
      </p:ext>
    </p:extLst>
  </p:cSld>
  <p:clrMapOvr>
    <a:masterClrMapping/>
  </p:clrMapOvr>
  <p:transition spd="slow" advTm="9652">
    <p:push dir="u"/>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1" y="0"/>
            <a:ext cx="12196762" cy="6858000"/>
          </a:xfrm>
          <a:prstGeom prst="rect">
            <a:avLst/>
          </a:prstGeom>
        </p:spPr>
      </p:pic>
    </p:spTree>
    <p:extLst>
      <p:ext uri="{BB962C8B-B14F-4D97-AF65-F5344CB8AC3E}">
        <p14:creationId xmlns:p14="http://schemas.microsoft.com/office/powerpoint/2010/main" val="3309658361"/>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914136" y="1171150"/>
            <a:ext cx="5928424" cy="4490098"/>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3</a:t>
            </a:r>
            <a:r>
              <a:rPr lang="zh-CN" altLang="en-US" sz="2000">
                <a:solidFill>
                  <a:schemeClr val="bg1"/>
                </a:solidFill>
                <a:latin typeface="微软雅黑 Light" panose="020B0502040204020203" pitchFamily="34" charset="-122"/>
                <a:ea typeface="微软雅黑 Light" panose="020B0502040204020203" pitchFamily="34" charset="-122"/>
              </a:rPr>
              <a:t>）复合计征销售额和销售数量的确定。卷烟和白酒实行从价定率和从量定额相结合的复合计征办法征收消费税。</a:t>
            </a:r>
          </a:p>
          <a:p>
            <a:r>
              <a:rPr lang="zh-CN" altLang="en-US" sz="2000">
                <a:solidFill>
                  <a:schemeClr val="bg1"/>
                </a:solidFill>
                <a:latin typeface="微软雅黑 Light" panose="020B0502040204020203" pitchFamily="34" charset="-122"/>
                <a:ea typeface="微软雅黑 Light" panose="020B0502040204020203" pitchFamily="34" charset="-122"/>
              </a:rPr>
              <a:t>销售额为纳税人生产销售卷烟、白酒向购买方收取的全部价款和价外费用。销售数量为纳税人生产销售、进口、委托加工、自产自用卷烟、白酒的销售数量、海关核定数量、委托方收回数量和移送使用数量。</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4503267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738341" y="1205394"/>
            <a:ext cx="6320243" cy="496855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4</a:t>
            </a:r>
            <a:r>
              <a:rPr lang="zh-CN" altLang="en-US" sz="2000">
                <a:solidFill>
                  <a:schemeClr val="bg1"/>
                </a:solidFill>
                <a:latin typeface="微软雅黑 Light" panose="020B0502040204020203" pitchFamily="34" charset="-122"/>
                <a:ea typeface="微软雅黑 Light" panose="020B0502040204020203" pitchFamily="34" charset="-122"/>
              </a:rPr>
              <a:t>）特殊情形下销售额和销售数量的确定。</a:t>
            </a:r>
          </a:p>
          <a:p>
            <a:r>
              <a:rPr lang="zh-CN" altLang="en-US" sz="2000">
                <a:solidFill>
                  <a:schemeClr val="bg1"/>
                </a:solidFill>
                <a:latin typeface="微软雅黑 Light" panose="020B0502040204020203" pitchFamily="34" charset="-122"/>
                <a:ea typeface="微软雅黑 Light" panose="020B0502040204020203" pitchFamily="34" charset="-122"/>
              </a:rPr>
              <a:t>①纳税人应税消费品的计税价格明显偏低并无正当理由的，由税务机关核定计税价格。其核定权限规定如下：</a:t>
            </a:r>
          </a:p>
          <a:p>
            <a:r>
              <a:rPr lang="zh-CN" altLang="en-US" sz="2000">
                <a:solidFill>
                  <a:schemeClr val="bg1"/>
                </a:solidFill>
                <a:latin typeface="微软雅黑 Light" panose="020B0502040204020203" pitchFamily="34" charset="-122"/>
                <a:ea typeface="微软雅黑 Light" panose="020B0502040204020203" pitchFamily="34" charset="-122"/>
              </a:rPr>
              <a:t>第一，卷烟、白酒和小汽车的计税价格由国家税务总局核定，送财政部备案。</a:t>
            </a:r>
          </a:p>
          <a:p>
            <a:r>
              <a:rPr lang="zh-CN" altLang="en-US" sz="2000">
                <a:solidFill>
                  <a:schemeClr val="bg1"/>
                </a:solidFill>
                <a:latin typeface="微软雅黑 Light" panose="020B0502040204020203" pitchFamily="34" charset="-122"/>
                <a:ea typeface="微软雅黑 Light" panose="020B0502040204020203" pitchFamily="34" charset="-122"/>
              </a:rPr>
              <a:t>第二，其他应税消费品的计税价格由省、自治区和直辖市税务局核定。</a:t>
            </a:r>
          </a:p>
          <a:p>
            <a:r>
              <a:rPr lang="zh-CN" altLang="en-US" sz="2000">
                <a:solidFill>
                  <a:schemeClr val="bg1"/>
                </a:solidFill>
                <a:latin typeface="微软雅黑 Light" panose="020B0502040204020203" pitchFamily="34" charset="-122"/>
                <a:ea typeface="微软雅黑 Light" panose="020B0502040204020203" pitchFamily="34" charset="-122"/>
              </a:rPr>
              <a:t>第三，进口的应税消费品的计税价格由海关核定。</a:t>
            </a:r>
          </a:p>
          <a:p>
            <a:r>
              <a:rPr lang="zh-CN" altLang="en-US" sz="2000">
                <a:solidFill>
                  <a:schemeClr val="bg1"/>
                </a:solidFill>
                <a:latin typeface="微软雅黑 Light" panose="020B0502040204020203" pitchFamily="34" charset="-122"/>
                <a:ea typeface="微软雅黑 Light" panose="020B0502040204020203" pitchFamily="34" charset="-122"/>
              </a:rPr>
              <a:t>②纳税人通过自设非独立核算门市部销售的自产应税消费品，应当按照门市部对外销售额或者销售数量征收消费税。</a:t>
            </a:r>
          </a:p>
          <a:p>
            <a:r>
              <a:rPr lang="zh-CN" altLang="en-US" sz="2000">
                <a:solidFill>
                  <a:schemeClr val="bg1"/>
                </a:solidFill>
                <a:latin typeface="微软雅黑 Light" panose="020B0502040204020203" pitchFamily="34" charset="-122"/>
                <a:ea typeface="微软雅黑 Light" panose="020B0502040204020203" pitchFamily="34" charset="-122"/>
              </a:rPr>
              <a:t>③纳税人用于换取生产资料和消费资料、投资入股和抵偿债务等方面的应税消费品，应当以纳税人同类应税消费品的最高销售价格作为计税依据计算消费税。</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3399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214133"/>
            <a:ext cx="6320243" cy="529261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      ④</a:t>
            </a:r>
            <a:r>
              <a:rPr lang="zh-CN" altLang="en-US" sz="2000" dirty="0">
                <a:solidFill>
                  <a:schemeClr val="bg1"/>
                </a:solidFill>
                <a:latin typeface="微软雅黑 Light" panose="020B0502040204020203" pitchFamily="34" charset="-122"/>
                <a:ea typeface="微软雅黑 Light" panose="020B0502040204020203" pitchFamily="34" charset="-122"/>
              </a:rPr>
              <a:t>白酒生产企业向商业销售单位收取的“品牌使用费”是随着应税白酒的销售而向购货方收取的，属于应税白酒销售价款的组成部分，因此，不论企业采取何种方式或以何种名义收取价款，均应并入白酒的销售额中缴纳消费税。</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⑤</a:t>
            </a:r>
            <a:r>
              <a:rPr lang="zh-CN" altLang="en-US" sz="2000" dirty="0">
                <a:solidFill>
                  <a:schemeClr val="bg1"/>
                </a:solidFill>
                <a:latin typeface="微软雅黑 Light" panose="020B0502040204020203" pitchFamily="34" charset="-122"/>
                <a:ea typeface="微软雅黑 Light" panose="020B0502040204020203" pitchFamily="34" charset="-122"/>
              </a:rPr>
              <a:t>实行从价计征办法征收消费税的应税消费品连同包装销售的，无论包装物是否单独计价以及在会计上如何核算，均应并入应税消费品的销售额中缴纳消费税</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      如果</a:t>
            </a:r>
            <a:r>
              <a:rPr lang="zh-CN" altLang="en-US" sz="2000" dirty="0">
                <a:solidFill>
                  <a:schemeClr val="bg1"/>
                </a:solidFill>
                <a:latin typeface="微软雅黑 Light" panose="020B0502040204020203" pitchFamily="34" charset="-122"/>
                <a:ea typeface="微软雅黑 Light" panose="020B0502040204020203" pitchFamily="34" charset="-122"/>
              </a:rPr>
              <a:t>包装物不作价随同产品销售，而是收取押金，此项押金则不应并入应税消费品的销售额中征税。但对因逾期未收回的包装物不再退还的或者已收取的时间超过</a:t>
            </a:r>
            <a:r>
              <a:rPr lang="en-US" altLang="zh-CN" sz="2000" dirty="0">
                <a:solidFill>
                  <a:schemeClr val="bg1"/>
                </a:solidFill>
                <a:latin typeface="微软雅黑 Light" panose="020B0502040204020203" pitchFamily="34" charset="-122"/>
                <a:ea typeface="微软雅黑 Light" panose="020B0502040204020203" pitchFamily="34" charset="-122"/>
              </a:rPr>
              <a:t>12</a:t>
            </a:r>
            <a:r>
              <a:rPr lang="zh-CN" altLang="en-US" sz="2000" dirty="0">
                <a:solidFill>
                  <a:schemeClr val="bg1"/>
                </a:solidFill>
                <a:latin typeface="微软雅黑 Light" panose="020B0502040204020203" pitchFamily="34" charset="-122"/>
                <a:ea typeface="微软雅黑 Light" panose="020B0502040204020203" pitchFamily="34" charset="-122"/>
              </a:rPr>
              <a:t>个月的押金，应并入应税消费品的销售额，缴纳消费税。对包装物既作价随同应税消费品销售，又另外收取押金的包装物的押金，凡纳税人在规定的期限内没有退还的，均应并入应税消费品的销售额，按照应税消费品的适用税率缴纳消费税</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4571483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214133"/>
            <a:ext cx="6320243" cy="529261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对酒类生产企业销售酒类产品而收取的包装物押金，无论押金是否返还及会计上如何核算，均应并入酒类产品销售额，征收消费税。</a:t>
            </a:r>
          </a:p>
          <a:p>
            <a:r>
              <a:rPr lang="zh-CN" altLang="en-US" sz="2000">
                <a:solidFill>
                  <a:schemeClr val="bg1"/>
                </a:solidFill>
                <a:latin typeface="微软雅黑 Light" panose="020B0502040204020203" pitchFamily="34" charset="-122"/>
                <a:ea typeface="微软雅黑 Light" panose="020B0502040204020203" pitchFamily="34" charset="-122"/>
              </a:rPr>
              <a:t>⑥纳税人采用以旧换新（含翻新改制）方式销售的金银首饰，应按实际收取的不含增值税的全部价款确定计税依据征收消费税。</a:t>
            </a:r>
          </a:p>
          <a:p>
            <a:r>
              <a:rPr lang="zh-CN" altLang="en-US" sz="2000">
                <a:solidFill>
                  <a:schemeClr val="bg1"/>
                </a:solidFill>
                <a:latin typeface="微软雅黑 Light" panose="020B0502040204020203" pitchFamily="34" charset="-122"/>
                <a:ea typeface="微软雅黑 Light" panose="020B0502040204020203" pitchFamily="34" charset="-122"/>
              </a:rPr>
              <a:t>对既销售金银首饰，又销售非金银首饰的生产、经营单位，应将两类商品划分清楚，分别核算销售额。凡划分不清楚或不能分别核算的并在生产环节销售的，一律从高适用税率征收消费税；在零售环节销售的，一律按金银首饰征收消费税。</a:t>
            </a:r>
          </a:p>
          <a:p>
            <a:r>
              <a:rPr lang="zh-CN" altLang="en-US" sz="2000">
                <a:solidFill>
                  <a:schemeClr val="bg1"/>
                </a:solidFill>
                <a:latin typeface="微软雅黑 Light" panose="020B0502040204020203" pitchFamily="34" charset="-122"/>
                <a:ea typeface="微软雅黑 Light" panose="020B0502040204020203" pitchFamily="34" charset="-122"/>
              </a:rPr>
              <a:t>金银首饰与其他产品组成成套消费品销售的，应按销售额全额征收消费税。</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705110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214133"/>
            <a:ext cx="6320243" cy="529261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      金银</a:t>
            </a:r>
            <a:r>
              <a:rPr lang="zh-CN" altLang="en-US" sz="2000" dirty="0">
                <a:solidFill>
                  <a:schemeClr val="bg1"/>
                </a:solidFill>
                <a:latin typeface="微软雅黑 Light" panose="020B0502040204020203" pitchFamily="34" charset="-122"/>
                <a:ea typeface="微软雅黑 Light" panose="020B0502040204020203" pitchFamily="34" charset="-122"/>
              </a:rPr>
              <a:t>首饰连同包装物销售的，无论包装是否单独计价，也无论会计上如何核算，均应并入金银首饰的销售额计征消费税。</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带</a:t>
            </a:r>
            <a:r>
              <a:rPr lang="zh-CN" altLang="en-US" sz="2000" dirty="0">
                <a:solidFill>
                  <a:schemeClr val="bg1"/>
                </a:solidFill>
                <a:latin typeface="微软雅黑 Light" panose="020B0502040204020203" pitchFamily="34" charset="-122"/>
                <a:ea typeface="微软雅黑 Light" panose="020B0502040204020203" pitchFamily="34" charset="-122"/>
              </a:rPr>
              <a:t>料加工的金银首饰，应按受托方销售同类金银首饰的销售价格确定计税依据征收消费税。没有同类金银首饰销售价格的，按照组成计税价格计算纳税。</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⑦</a:t>
            </a:r>
            <a:r>
              <a:rPr lang="zh-CN" altLang="en-US" sz="2000" dirty="0">
                <a:solidFill>
                  <a:schemeClr val="bg1"/>
                </a:solidFill>
                <a:latin typeface="微软雅黑 Light" panose="020B0502040204020203" pitchFamily="34" charset="-122"/>
                <a:ea typeface="微软雅黑 Light" panose="020B0502040204020203" pitchFamily="34" charset="-122"/>
              </a:rPr>
              <a:t>纳税人销售的应税消费品，以人民币以外的货币结算销售额的，其销售额的人民币折合率可以选择销售额发生的当天或者当月</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日的人民币汇率中间价。纳税人应在事先确定采取何种折合率，确定后</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年内不得变更</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8035938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214133"/>
            <a:ext cx="6320243" cy="5292610"/>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en-US" altLang="zh-CN" sz="2000" dirty="0" smtClean="0">
                <a:solidFill>
                  <a:schemeClr val="bg1"/>
                </a:solidFill>
                <a:latin typeface="微软雅黑 Light" panose="020B0502040204020203" pitchFamily="34" charset="-122"/>
                <a:ea typeface="微软雅黑 Light" panose="020B0502040204020203" pitchFamily="34" charset="-122"/>
              </a:rPr>
              <a:t>     2  .</a:t>
            </a:r>
            <a:r>
              <a:rPr lang="zh-CN" altLang="en-US" sz="2000" dirty="0">
                <a:solidFill>
                  <a:schemeClr val="bg1"/>
                </a:solidFill>
                <a:latin typeface="微软雅黑 Light" panose="020B0502040204020203" pitchFamily="34" charset="-122"/>
                <a:ea typeface="微软雅黑 Light" panose="020B0502040204020203" pitchFamily="34" charset="-122"/>
              </a:rPr>
              <a:t>应按税额的计算</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）生产销售应纳消费税的计算。</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①</a:t>
            </a:r>
            <a:r>
              <a:rPr lang="zh-CN" altLang="en-US" sz="2000" dirty="0">
                <a:solidFill>
                  <a:schemeClr val="bg1"/>
                </a:solidFill>
                <a:latin typeface="微软雅黑 Light" panose="020B0502040204020203" pitchFamily="34" charset="-122"/>
                <a:ea typeface="微软雅黑 Light" panose="020B0502040204020203" pitchFamily="34" charset="-122"/>
              </a:rPr>
              <a:t>从价计税应税消费品应纳消费税计算。其应纳税额计算公式如下：</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应纳税额＝销售额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smtClean="0">
                <a:solidFill>
                  <a:schemeClr val="bg1"/>
                </a:solidFill>
                <a:latin typeface="微软雅黑 Light" panose="020B0502040204020203" pitchFamily="34" charset="-122"/>
                <a:ea typeface="微软雅黑 Light" panose="020B0502040204020203" pitchFamily="34" charset="-122"/>
              </a:rPr>
              <a:t>      由于</a:t>
            </a:r>
            <a:r>
              <a:rPr lang="zh-CN" altLang="en-US" sz="2000" dirty="0">
                <a:solidFill>
                  <a:schemeClr val="bg1"/>
                </a:solidFill>
                <a:latin typeface="微软雅黑 Light" panose="020B0502040204020203" pitchFamily="34" charset="-122"/>
                <a:ea typeface="微软雅黑 Light" panose="020B0502040204020203" pitchFamily="34" charset="-122"/>
              </a:rPr>
              <a:t>我国现行税制对消费税和增值税实行交叉征收，因此，在从价计税情况下，消费税的计税依据与增值税的计税依据相同，均指纳税人销售应税消费品向购买方收取的全部价款和价外费用。其中，价款包含消费税，但不含增值税；价外费用的内容与增值税规定相同。</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2138351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3-12】</a:t>
            </a:r>
            <a:r>
              <a:rPr lang="zh-CN" altLang="en-US" sz="2400" dirty="0">
                <a:latin typeface="微软雅黑 Light" panose="020B0502040204020203" pitchFamily="34" charset="-122"/>
                <a:ea typeface="微软雅黑 Light" panose="020B0502040204020203" pitchFamily="34" charset="-122"/>
              </a:rPr>
              <a:t>友达鞭炮厂为增值税一般纳税人，</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月销售各类鞭炮，开具增值税专用发票注明的销售额</a:t>
            </a:r>
            <a:r>
              <a:rPr lang="en-US" altLang="zh-CN" sz="2400" dirty="0">
                <a:latin typeface="微软雅黑 Light" panose="020B0502040204020203" pitchFamily="34" charset="-122"/>
                <a:ea typeface="微软雅黑 Light" panose="020B0502040204020203" pitchFamily="34" charset="-122"/>
              </a:rPr>
              <a:t>200 000</a:t>
            </a:r>
            <a:r>
              <a:rPr lang="zh-CN" altLang="en-US" sz="2400" dirty="0">
                <a:latin typeface="微软雅黑 Light" panose="020B0502040204020203" pitchFamily="34" charset="-122"/>
                <a:ea typeface="微软雅黑 Light" panose="020B0502040204020203" pitchFamily="34" charset="-122"/>
              </a:rPr>
              <a:t>元；开具普通发票注明的销售额为</a:t>
            </a:r>
            <a:r>
              <a:rPr lang="en-US" altLang="zh-CN" sz="2400" dirty="0">
                <a:latin typeface="微软雅黑 Light" panose="020B0502040204020203" pitchFamily="34" charset="-122"/>
                <a:ea typeface="微软雅黑 Light" panose="020B0502040204020203" pitchFamily="34" charset="-122"/>
              </a:rPr>
              <a:t>4 5200</a:t>
            </a:r>
            <a:r>
              <a:rPr lang="zh-CN" altLang="en-US" sz="2400" dirty="0">
                <a:latin typeface="微软雅黑 Light" panose="020B0502040204020203" pitchFamily="34" charset="-122"/>
                <a:ea typeface="微软雅黑 Light" panose="020B0502040204020203" pitchFamily="34" charset="-122"/>
              </a:rPr>
              <a:t>元。该鞭炮厂上述业务该如何缴纳增值税和消费税并进行账务处理。</a:t>
            </a:r>
          </a:p>
        </p:txBody>
      </p:sp>
      <p:sp>
        <p:nvSpPr>
          <p:cNvPr id="4" name="矩形 3"/>
          <p:cNvSpPr/>
          <p:nvPr/>
        </p:nvSpPr>
        <p:spPr>
          <a:xfrm>
            <a:off x="298939" y="2524541"/>
            <a:ext cx="11371465" cy="1938992"/>
          </a:xfrm>
          <a:prstGeom prst="rect">
            <a:avLst/>
          </a:prstGeom>
        </p:spPr>
        <p:txBody>
          <a:bodyPr wrap="square">
            <a:spAutoFit/>
          </a:bodyPr>
          <a:lstStyle/>
          <a:p>
            <a:pPr algn="ctr"/>
            <a:r>
              <a:rPr lang="zh-CN" altLang="en-US" sz="2400" dirty="0">
                <a:latin typeface="微软雅黑 Light" panose="020B0502040204020203" pitchFamily="34" charset="-122"/>
                <a:ea typeface="微软雅黑 Light" panose="020B0502040204020203" pitchFamily="34" charset="-122"/>
              </a:rPr>
              <a:t>增值税计税依据＝消费税计税依据＝</a:t>
            </a:r>
            <a:r>
              <a:rPr lang="en-US" altLang="zh-CN" sz="2400" dirty="0">
                <a:latin typeface="微软雅黑 Light" panose="020B0502040204020203" pitchFamily="34" charset="-122"/>
                <a:ea typeface="微软雅黑 Light" panose="020B0502040204020203" pitchFamily="34" charset="-122"/>
              </a:rPr>
              <a:t>200 000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45 200÷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240 000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增值税销项税额＝</a:t>
            </a:r>
            <a:r>
              <a:rPr lang="en-US" altLang="zh-CN" sz="2400" dirty="0">
                <a:latin typeface="微软雅黑 Light" panose="020B0502040204020203" pitchFamily="34" charset="-122"/>
                <a:ea typeface="微软雅黑 Light" panose="020B0502040204020203" pitchFamily="34" charset="-122"/>
              </a:rPr>
              <a:t>240 000×13%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31 200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应纳消费税税额＝</a:t>
            </a:r>
            <a:r>
              <a:rPr lang="en-US" altLang="zh-CN" sz="2400" dirty="0">
                <a:latin typeface="微软雅黑 Light" panose="020B0502040204020203" pitchFamily="34" charset="-122"/>
                <a:ea typeface="微软雅黑 Light" panose="020B0502040204020203" pitchFamily="34" charset="-122"/>
              </a:rPr>
              <a:t>240 000×15%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36 000</a:t>
            </a:r>
            <a:r>
              <a:rPr lang="zh-CN" altLang="en-US" sz="2400" dirty="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元）</a:t>
            </a:r>
          </a:p>
          <a:p>
            <a:r>
              <a:rPr lang="zh-CN" altLang="en-US" sz="2400" dirty="0" smtClean="0">
                <a:latin typeface="微软雅黑 Light" panose="020B0502040204020203" pitchFamily="34" charset="-122"/>
                <a:ea typeface="微软雅黑 Light" panose="020B0502040204020203" pitchFamily="34" charset="-122"/>
              </a:rPr>
              <a:t>②从量计税应税消费品应纳消费税计算。其应纳税额计算公式如下：</a:t>
            </a:r>
          </a:p>
          <a:p>
            <a:r>
              <a:rPr lang="zh-CN" altLang="en-US" sz="2400" dirty="0" smtClean="0">
                <a:latin typeface="微软雅黑 Light" panose="020B0502040204020203" pitchFamily="34" charset="-122"/>
                <a:ea typeface="微软雅黑 Light" panose="020B0502040204020203" pitchFamily="34" charset="-122"/>
              </a:rPr>
              <a:t>应纳税额＝销售数量</a:t>
            </a: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smtClean="0">
                <a:latin typeface="微软雅黑 Light" panose="020B0502040204020203" pitchFamily="34" charset="-122"/>
                <a:ea typeface="微软雅黑 Light" panose="020B0502040204020203" pitchFamily="34" charset="-122"/>
              </a:rPr>
              <a:t>定额税率</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023712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958407"/>
            <a:ext cx="6320243" cy="273632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②从量计税应税消费品应纳消费税计算。其应纳税额计算公式如下：</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应纳税额＝销售数量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412096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3-13】</a:t>
            </a:r>
            <a:r>
              <a:rPr lang="zh-CN" altLang="en-US" sz="2400" dirty="0">
                <a:latin typeface="微软雅黑 Light" panose="020B0502040204020203" pitchFamily="34" charset="-122"/>
                <a:ea typeface="微软雅黑 Light" panose="020B0502040204020203" pitchFamily="34" charset="-122"/>
              </a:rPr>
              <a:t>银湖酒业为增值税一般纳税人，</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月销售自产</a:t>
            </a:r>
            <a:r>
              <a:rPr lang="en-US" altLang="zh-CN" sz="2400" dirty="0">
                <a:latin typeface="微软雅黑 Light" panose="020B0502040204020203" pitchFamily="34" charset="-122"/>
                <a:ea typeface="微软雅黑 Light" panose="020B0502040204020203" pitchFamily="34" charset="-122"/>
              </a:rPr>
              <a:t>A</a:t>
            </a:r>
            <a:r>
              <a:rPr lang="zh-CN" altLang="en-US" sz="2400" dirty="0">
                <a:latin typeface="微软雅黑 Light" panose="020B0502040204020203" pitchFamily="34" charset="-122"/>
                <a:ea typeface="微软雅黑 Light" panose="020B0502040204020203" pitchFamily="34" charset="-122"/>
              </a:rPr>
              <a:t>牌号啤酒</a:t>
            </a:r>
            <a:r>
              <a:rPr lang="en-US" altLang="zh-CN" sz="2400" dirty="0">
                <a:latin typeface="微软雅黑 Light" panose="020B0502040204020203" pitchFamily="34" charset="-122"/>
                <a:ea typeface="微软雅黑 Light" panose="020B0502040204020203" pitchFamily="34" charset="-122"/>
              </a:rPr>
              <a:t>30</a:t>
            </a:r>
            <a:r>
              <a:rPr lang="zh-CN" altLang="en-US" sz="2400" dirty="0">
                <a:latin typeface="微软雅黑 Light" panose="020B0502040204020203" pitchFamily="34" charset="-122"/>
                <a:ea typeface="微软雅黑 Light" panose="020B0502040204020203" pitchFamily="34" charset="-122"/>
              </a:rPr>
              <a:t>吨。啤酒出厂不含税价每吨</a:t>
            </a:r>
            <a:r>
              <a:rPr lang="en-US" altLang="zh-CN" sz="2400" dirty="0">
                <a:latin typeface="微软雅黑 Light" panose="020B0502040204020203" pitchFamily="34" charset="-122"/>
                <a:ea typeface="微软雅黑 Light" panose="020B0502040204020203" pitchFamily="34" charset="-122"/>
              </a:rPr>
              <a:t>3 200</a:t>
            </a:r>
            <a:r>
              <a:rPr lang="zh-CN" altLang="en-US" sz="2400" dirty="0">
                <a:latin typeface="微软雅黑 Light" panose="020B0502040204020203" pitchFamily="34" charset="-122"/>
                <a:ea typeface="微软雅黑 Light" panose="020B0502040204020203" pitchFamily="34" charset="-122"/>
              </a:rPr>
              <a:t>元。银湖酒业</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月份上述业务应缴纳多少增值税和消费税？</a:t>
            </a:r>
          </a:p>
        </p:txBody>
      </p:sp>
      <p:sp>
        <p:nvSpPr>
          <p:cNvPr id="4" name="矩形 3"/>
          <p:cNvSpPr/>
          <p:nvPr/>
        </p:nvSpPr>
        <p:spPr>
          <a:xfrm>
            <a:off x="298939" y="2524541"/>
            <a:ext cx="11371465" cy="1200329"/>
          </a:xfrm>
          <a:prstGeom prst="rect">
            <a:avLst/>
          </a:prstGeom>
        </p:spPr>
        <p:txBody>
          <a:bodyPr wrap="square">
            <a:spAutoFit/>
          </a:bodyPr>
          <a:lstStyle/>
          <a:p>
            <a:pPr algn="ctr"/>
            <a:r>
              <a:rPr lang="zh-CN" altLang="en-US" sz="2400">
                <a:latin typeface="微软雅黑 Light" panose="020B0502040204020203" pitchFamily="34" charset="-122"/>
                <a:ea typeface="微软雅黑 Light" panose="020B0502040204020203" pitchFamily="34" charset="-122"/>
              </a:rPr>
              <a:t>出厂不含税价格</a:t>
            </a:r>
            <a:r>
              <a:rPr lang="en-US" altLang="zh-CN" sz="2400">
                <a:latin typeface="微软雅黑 Light" panose="020B0502040204020203" pitchFamily="34" charset="-122"/>
                <a:ea typeface="微软雅黑 Light" panose="020B0502040204020203" pitchFamily="34" charset="-122"/>
              </a:rPr>
              <a:t>3 000</a:t>
            </a:r>
            <a:r>
              <a:rPr lang="zh-CN" altLang="en-US" sz="2400">
                <a:latin typeface="微软雅黑 Light" panose="020B0502040204020203" pitchFamily="34" charset="-122"/>
                <a:ea typeface="微软雅黑 Light" panose="020B0502040204020203" pitchFamily="34" charset="-122"/>
              </a:rPr>
              <a:t>元以上的为甲类啤酒，其消费税税率为</a:t>
            </a:r>
            <a:r>
              <a:rPr lang="en-US" altLang="zh-CN" sz="2400">
                <a:latin typeface="微软雅黑 Light" panose="020B0502040204020203" pitchFamily="34" charset="-122"/>
                <a:ea typeface="微软雅黑 Light" panose="020B0502040204020203" pitchFamily="34" charset="-122"/>
              </a:rPr>
              <a:t>250</a:t>
            </a:r>
            <a:r>
              <a:rPr lang="zh-CN" altLang="en-US" sz="2400">
                <a:latin typeface="微软雅黑 Light" panose="020B0502040204020203" pitchFamily="34" charset="-122"/>
                <a:ea typeface="微软雅黑 Light" panose="020B0502040204020203" pitchFamily="34" charset="-122"/>
              </a:rPr>
              <a:t>元</a:t>
            </a:r>
            <a:r>
              <a:rPr lang="en-US" altLang="zh-CN" sz="2400">
                <a:latin typeface="微软雅黑 Light" panose="020B0502040204020203" pitchFamily="34" charset="-122"/>
                <a:ea typeface="微软雅黑 Light" panose="020B0502040204020203" pitchFamily="34" charset="-122"/>
              </a:rPr>
              <a:t>/</a:t>
            </a:r>
            <a:r>
              <a:rPr lang="zh-CN" altLang="en-US" sz="2400">
                <a:latin typeface="微软雅黑 Light" panose="020B0502040204020203" pitchFamily="34" charset="-122"/>
                <a:ea typeface="微软雅黑 Light" panose="020B0502040204020203" pitchFamily="34" charset="-122"/>
              </a:rPr>
              <a:t>吨。</a:t>
            </a:r>
          </a:p>
          <a:p>
            <a:pPr algn="ctr"/>
            <a:r>
              <a:rPr lang="zh-CN" altLang="en-US" sz="2400">
                <a:latin typeface="微软雅黑 Light" panose="020B0502040204020203" pitchFamily="34" charset="-122"/>
                <a:ea typeface="微软雅黑 Light" panose="020B0502040204020203" pitchFamily="34" charset="-122"/>
              </a:rPr>
              <a:t>       增值税销项税额＝</a:t>
            </a:r>
            <a:r>
              <a:rPr lang="en-US" altLang="zh-CN" sz="2400">
                <a:latin typeface="微软雅黑 Light" panose="020B0502040204020203" pitchFamily="34" charset="-122"/>
                <a:ea typeface="微软雅黑 Light" panose="020B0502040204020203" pitchFamily="34" charset="-122"/>
              </a:rPr>
              <a:t>30×3 200×13%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12 480</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应纳消费税税＝</a:t>
            </a:r>
            <a:r>
              <a:rPr lang="en-US" altLang="zh-CN" sz="2400">
                <a:latin typeface="微软雅黑 Light" panose="020B0502040204020203" pitchFamily="34" charset="-122"/>
                <a:ea typeface="微软雅黑 Light" panose="020B0502040204020203" pitchFamily="34" charset="-122"/>
              </a:rPr>
              <a:t>30×250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7 500</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883086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409749" y="1374669"/>
            <a:ext cx="6030147" cy="443059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dirty="0" smtClean="0">
                <a:latin typeface="微软雅黑 Light" panose="020B0502040204020203" pitchFamily="34" charset="-122"/>
                <a:ea typeface="微软雅黑 Light" panose="020B0502040204020203" pitchFamily="34" charset="-122"/>
              </a:rPr>
              <a:t>      </a:t>
            </a:r>
            <a:r>
              <a:rPr lang="zh-CN" altLang="en-US" sz="2000" dirty="0" smtClean="0">
                <a:latin typeface="微软雅黑 Light" panose="020B0502040204020203" pitchFamily="34" charset="-122"/>
                <a:ea typeface="微软雅黑 Light" panose="020B0502040204020203" pitchFamily="34" charset="-122"/>
              </a:rPr>
              <a:t>①</a:t>
            </a:r>
            <a:r>
              <a:rPr lang="zh-CN" altLang="en-US" sz="2000" dirty="0">
                <a:latin typeface="微软雅黑 Light" panose="020B0502040204020203" pitchFamily="34" charset="-122"/>
                <a:ea typeface="微软雅黑 Light" panose="020B0502040204020203" pitchFamily="34" charset="-122"/>
              </a:rPr>
              <a:t>减税和免税。减税是指对应征税款减少征收部分税款。免税是对按规定应征收的税款给予免除。减税和免税具体又分两种情况，一种是税法直接规定的长期减免税项目，另一种是依法给予的一定期限内的减免税措施，期满之后仍依规定纳税。</a:t>
            </a:r>
          </a:p>
          <a:p>
            <a:r>
              <a:rPr lang="zh-CN" altLang="en-US" sz="2000" dirty="0" smtClean="0">
                <a:latin typeface="微软雅黑 Light" panose="020B0502040204020203" pitchFamily="34" charset="-122"/>
                <a:ea typeface="微软雅黑 Light" panose="020B0502040204020203" pitchFamily="34" charset="-122"/>
              </a:rPr>
              <a:t>      ②</a:t>
            </a:r>
            <a:r>
              <a:rPr lang="zh-CN" altLang="en-US" sz="2000" dirty="0">
                <a:latin typeface="微软雅黑 Light" panose="020B0502040204020203" pitchFamily="34" charset="-122"/>
                <a:ea typeface="微软雅黑 Light" panose="020B0502040204020203" pitchFamily="34" charset="-122"/>
              </a:rPr>
              <a:t>起征点。也称“征税起点”，是指对征税对象开始征税的数额界限。征税对象的数额没有达到规定起征点的不征税；达到或超过起征点的，就其全部数额征税。</a:t>
            </a:r>
          </a:p>
          <a:p>
            <a:r>
              <a:rPr lang="zh-CN" altLang="en-US" sz="2000" dirty="0" smtClean="0">
                <a:latin typeface="微软雅黑 Light" panose="020B0502040204020203" pitchFamily="34" charset="-122"/>
                <a:ea typeface="微软雅黑 Light" panose="020B0502040204020203" pitchFamily="34" charset="-122"/>
              </a:rPr>
              <a:t>      ③</a:t>
            </a:r>
            <a:r>
              <a:rPr lang="zh-CN" altLang="en-US" sz="2000" dirty="0">
                <a:latin typeface="微软雅黑 Light" panose="020B0502040204020203" pitchFamily="34" charset="-122"/>
                <a:ea typeface="微软雅黑 Light" panose="020B0502040204020203" pitchFamily="34" charset="-122"/>
              </a:rPr>
              <a:t>免征额。免征额是指对征税对象总额中免予征税的数额。即对纳税对象中的一部分给予减免，只就减除后的剩余部分计征税款。</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）法律责任。法律责任是指对违反国家税法规定的行为人采取的处罚措施。一般包括违法行为和因违法而应承担的法律责任两部分内容</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30085440"/>
      </p:ext>
    </p:extLst>
  </p:cSld>
  <p:clrMapOvr>
    <a:masterClrMapping/>
  </p:clrMapOvr>
  <p:transition spd="slow" advTm="9652">
    <p:push dir="u"/>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958407"/>
            <a:ext cx="6320243" cy="2736326"/>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      ③</a:t>
            </a:r>
            <a:r>
              <a:rPr lang="zh-CN" altLang="en-US" sz="2000" dirty="0">
                <a:solidFill>
                  <a:schemeClr val="bg1"/>
                </a:solidFill>
                <a:latin typeface="微软雅黑 Light" panose="020B0502040204020203" pitchFamily="34" charset="-122"/>
                <a:ea typeface="微软雅黑 Light" panose="020B0502040204020203" pitchFamily="34" charset="-122"/>
              </a:rPr>
              <a:t>复合计税应税消费品应纳消费税计算。其应纳税额计算公式如下：</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应纳税额＝销售数量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定额税率＋销售额</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2582625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3-14】</a:t>
            </a:r>
            <a:r>
              <a:rPr lang="zh-CN" altLang="en-US" sz="2400" dirty="0">
                <a:latin typeface="微软雅黑 Light" panose="020B0502040204020203" pitchFamily="34" charset="-122"/>
                <a:ea typeface="微软雅黑 Light" panose="020B0502040204020203" pitchFamily="34" charset="-122"/>
              </a:rPr>
              <a:t>接</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3-13】</a:t>
            </a:r>
            <a:r>
              <a:rPr lang="zh-CN" altLang="en-US" sz="2400" dirty="0">
                <a:latin typeface="微软雅黑 Light" panose="020B0502040204020203" pitchFamily="34" charset="-122"/>
                <a:ea typeface="微软雅黑 Light" panose="020B0502040204020203" pitchFamily="34" charset="-122"/>
              </a:rPr>
              <a:t>资料，该酒厂</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月销售散装粮食白酒</a:t>
            </a:r>
            <a:r>
              <a:rPr lang="en-US" altLang="zh-CN" sz="2400" dirty="0">
                <a:latin typeface="微软雅黑 Light" panose="020B0502040204020203" pitchFamily="34" charset="-122"/>
                <a:ea typeface="微软雅黑 Light" panose="020B0502040204020203" pitchFamily="34" charset="-122"/>
              </a:rPr>
              <a:t>8 000</a:t>
            </a:r>
            <a:r>
              <a:rPr lang="zh-CN" altLang="en-US" sz="2400" dirty="0">
                <a:latin typeface="微软雅黑 Light" panose="020B0502040204020203" pitchFamily="34" charset="-122"/>
                <a:ea typeface="微软雅黑 Light" panose="020B0502040204020203" pitchFamily="34" charset="-122"/>
              </a:rPr>
              <a:t>斤，开具的增值税专用发票注明的销售额为</a:t>
            </a:r>
            <a:r>
              <a:rPr lang="en-US" altLang="zh-CN" sz="2400" dirty="0">
                <a:latin typeface="微软雅黑 Light" panose="020B0502040204020203" pitchFamily="34" charset="-122"/>
                <a:ea typeface="微软雅黑 Light" panose="020B0502040204020203" pitchFamily="34" charset="-122"/>
              </a:rPr>
              <a:t>25 000</a:t>
            </a:r>
            <a:r>
              <a:rPr lang="zh-CN" altLang="en-US" sz="2400" dirty="0">
                <a:latin typeface="微软雅黑 Light" panose="020B0502040204020203" pitchFamily="34" charset="-122"/>
                <a:ea typeface="微软雅黑 Light" panose="020B0502040204020203" pitchFamily="34" charset="-122"/>
              </a:rPr>
              <a:t>元。银湖酒业上述业务应该缴纳多少增值税和消费税</a:t>
            </a:r>
            <a:r>
              <a:rPr lang="en-US" altLang="zh-CN" sz="2400" dirty="0">
                <a:latin typeface="微软雅黑 Light" panose="020B0502040204020203" pitchFamily="34" charset="-122"/>
                <a:ea typeface="微软雅黑 Light" panose="020B0502040204020203" pitchFamily="34" charset="-122"/>
              </a:rPr>
              <a:t>?</a:t>
            </a:r>
          </a:p>
        </p:txBody>
      </p:sp>
      <p:sp>
        <p:nvSpPr>
          <p:cNvPr id="4" name="矩形 3"/>
          <p:cNvSpPr/>
          <p:nvPr/>
        </p:nvSpPr>
        <p:spPr>
          <a:xfrm>
            <a:off x="298939" y="2524541"/>
            <a:ext cx="11371465" cy="830997"/>
          </a:xfrm>
          <a:prstGeom prst="rect">
            <a:avLst/>
          </a:prstGeom>
        </p:spPr>
        <p:txBody>
          <a:bodyPr wrap="square">
            <a:spAutoFit/>
          </a:bodyPr>
          <a:lstStyle/>
          <a:p>
            <a:pPr algn="ctr"/>
            <a:r>
              <a:rPr lang="zh-CN" altLang="en-US" sz="2400">
                <a:latin typeface="微软雅黑 Light" panose="020B0502040204020203" pitchFamily="34" charset="-122"/>
                <a:ea typeface="微软雅黑 Light" panose="020B0502040204020203" pitchFamily="34" charset="-122"/>
              </a:rPr>
              <a:t>增值税销项税额＝</a:t>
            </a:r>
            <a:r>
              <a:rPr lang="en-US" altLang="zh-CN" sz="2400">
                <a:latin typeface="微软雅黑 Light" panose="020B0502040204020203" pitchFamily="34" charset="-122"/>
                <a:ea typeface="微软雅黑 Light" panose="020B0502040204020203" pitchFamily="34" charset="-122"/>
              </a:rPr>
              <a:t>25 000×13%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3 250</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应纳消费税税额＝</a:t>
            </a:r>
            <a:r>
              <a:rPr lang="en-US" altLang="zh-CN" sz="2400">
                <a:latin typeface="微软雅黑 Light" panose="020B0502040204020203" pitchFamily="34" charset="-122"/>
                <a:ea typeface="微软雅黑 Light" panose="020B0502040204020203" pitchFamily="34" charset="-122"/>
              </a:rPr>
              <a:t>8 000×0.5</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25 000×20%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9 000</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804920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412776"/>
            <a:ext cx="6320243" cy="460851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自产自用应纳消费税的计算。自产自用是指纳税人生产应税消费品后，不是用于直接对外销售，而是用于连续生产应税消费品或用于其他方面。所谓“用于其他方面”，是指用于生产非应税消费品、在建工程、管理部门、非生产机构、提供劳务以及用于馈赠、赞助、投资、广告、样品、职工福利、奖励等方面。</a:t>
            </a:r>
          </a:p>
          <a:p>
            <a:r>
              <a:rPr lang="zh-CN" altLang="en-US" sz="2000" dirty="0">
                <a:solidFill>
                  <a:schemeClr val="bg1"/>
                </a:solidFill>
                <a:latin typeface="微软雅黑 Light" panose="020B0502040204020203" pitchFamily="34" charset="-122"/>
                <a:ea typeface="微软雅黑 Light" panose="020B0502040204020203" pitchFamily="34" charset="-122"/>
              </a:rPr>
              <a:t>消费税法规规定，纳税人自产自用应税消费品，用于连续生产应税消费品的，不缴纳消费税；用于其他方面的，于移送使用时计征消费税</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自产自用应税消费品应纳消费税税额的计算，根据计税方法不同有以下几种情况：</a:t>
            </a: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902394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412776"/>
            <a:ext cx="6320243" cy="460851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①从价定率征税的应纳税税额的计算。</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应纳税额＝自产自用应税消费品销售额或组成计税价格</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消费税税率</a:t>
            </a:r>
          </a:p>
          <a:p>
            <a:r>
              <a:rPr lang="zh-CN" altLang="en-US" sz="2000" dirty="0">
                <a:solidFill>
                  <a:schemeClr val="bg1"/>
                </a:solidFill>
                <a:latin typeface="微软雅黑 Light" panose="020B0502040204020203" pitchFamily="34" charset="-122"/>
                <a:ea typeface="微软雅黑 Light" panose="020B0502040204020203" pitchFamily="34" charset="-122"/>
              </a:rPr>
              <a:t>自产自用应税消费品，其消费税计税依据的确定方法与增值税视同销售行为的确定原则基本相同，即纳税人有同类货物销售价格的以同类货物的平均销售价格为计税依据；无同类货物销售价格的以组成计税价格为计税依据。</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组成计税价格＝成本</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＋成本利润率）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a:solidFill>
                  <a:schemeClr val="bg1"/>
                </a:solidFill>
                <a:latin typeface="微软雅黑 Light" panose="020B0502040204020203" pitchFamily="34" charset="-122"/>
                <a:ea typeface="微软雅黑 Light" panose="020B0502040204020203" pitchFamily="34" charset="-122"/>
              </a:rPr>
              <a:t>公式中的“成本”，是指应税消费品的成产成本；“成本利润率”是指根据应税消费品的全国平均成本利润率确定，具体如表</a:t>
            </a:r>
            <a:r>
              <a:rPr lang="en-US" altLang="zh-CN" sz="2000" dirty="0">
                <a:solidFill>
                  <a:schemeClr val="bg1"/>
                </a:solidFill>
                <a:latin typeface="微软雅黑 Light" panose="020B0502040204020203" pitchFamily="34" charset="-122"/>
                <a:ea typeface="微软雅黑 Light" panose="020B0502040204020203" pitchFamily="34" charset="-122"/>
              </a:rPr>
              <a:t>3-3</a:t>
            </a:r>
            <a:r>
              <a:rPr lang="zh-CN" altLang="en-US" sz="2000" dirty="0">
                <a:solidFill>
                  <a:schemeClr val="bg1"/>
                </a:solidFill>
                <a:latin typeface="微软雅黑 Light" panose="020B0502040204020203" pitchFamily="34" charset="-122"/>
                <a:ea typeface="微软雅黑 Light" panose="020B0502040204020203" pitchFamily="34" charset="-122"/>
              </a:rPr>
              <a:t>所示。</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7533921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stretch>
            <a:fillRect/>
          </a:stretch>
        </p:blipFill>
        <p:spPr>
          <a:xfrm>
            <a:off x="0" y="0"/>
            <a:ext cx="12196763" cy="6858000"/>
          </a:xfrm>
          <a:prstGeom prst="rect">
            <a:avLst/>
          </a:prstGeom>
        </p:spPr>
      </p:pic>
    </p:spTree>
    <p:extLst>
      <p:ext uri="{BB962C8B-B14F-4D97-AF65-F5344CB8AC3E}">
        <p14:creationId xmlns:p14="http://schemas.microsoft.com/office/powerpoint/2010/main" val="1156539041"/>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3-15】</a:t>
            </a:r>
            <a:r>
              <a:rPr lang="zh-CN" altLang="en-US" sz="2400" dirty="0">
                <a:latin typeface="微软雅黑 Light" panose="020B0502040204020203" pitchFamily="34" charset="-122"/>
                <a:ea typeface="微软雅黑 Light" panose="020B0502040204020203" pitchFamily="34" charset="-122"/>
              </a:rPr>
              <a:t>玉丽日化厂将一批新研制的化妆品发给本厂女职工作为“三八”妇女节的福利。该化妆品尚未对外公开销售，无同类产品销售价格，经查其生产成本为</a:t>
            </a:r>
            <a:r>
              <a:rPr lang="en-US" altLang="zh-CN" sz="2400" dirty="0">
                <a:latin typeface="微软雅黑 Light" panose="020B0502040204020203" pitchFamily="34" charset="-122"/>
                <a:ea typeface="微软雅黑 Light" panose="020B0502040204020203" pitchFamily="34" charset="-122"/>
              </a:rPr>
              <a:t>15 000</a:t>
            </a:r>
            <a:r>
              <a:rPr lang="zh-CN" altLang="en-US" sz="2400" dirty="0">
                <a:latin typeface="微软雅黑 Light" panose="020B0502040204020203" pitchFamily="34" charset="-122"/>
                <a:ea typeface="微软雅黑 Light" panose="020B0502040204020203" pitchFamily="34" charset="-122"/>
              </a:rPr>
              <a:t>元。请问上述业务是否需要缴纳增值税和消费税</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如果需要，其金额是多少</a:t>
            </a:r>
            <a:r>
              <a:rPr lang="en-US" altLang="zh-CN" sz="2400" dirty="0">
                <a:latin typeface="微软雅黑 Light" panose="020B0502040204020203" pitchFamily="34" charset="-122"/>
                <a:ea typeface="微软雅黑 Light" panose="020B0502040204020203" pitchFamily="34" charset="-122"/>
              </a:rPr>
              <a:t>?</a:t>
            </a:r>
          </a:p>
        </p:txBody>
      </p:sp>
      <p:sp>
        <p:nvSpPr>
          <p:cNvPr id="4" name="矩形 3"/>
          <p:cNvSpPr/>
          <p:nvPr/>
        </p:nvSpPr>
        <p:spPr>
          <a:xfrm>
            <a:off x="298939" y="2524541"/>
            <a:ext cx="11371465" cy="1569660"/>
          </a:xfrm>
          <a:prstGeom prst="rect">
            <a:avLst/>
          </a:prstGeom>
        </p:spPr>
        <p:txBody>
          <a:bodyPr wrap="square">
            <a:spAutoFit/>
          </a:bodyPr>
          <a:lstStyle/>
          <a:p>
            <a:pPr algn="ctr"/>
            <a:r>
              <a:rPr lang="zh-CN" altLang="en-US" sz="2400">
                <a:latin typeface="微软雅黑 Light" panose="020B0502040204020203" pitchFamily="34" charset="-122"/>
                <a:ea typeface="微软雅黑 Light" panose="020B0502040204020203" pitchFamily="34" charset="-122"/>
              </a:rPr>
              <a:t>解析：根据税法规定，自产货物用于职工福利的，应视同销售计征增值税和消费税，无同类货物销售价格的，按组成计税价格计税。</a:t>
            </a:r>
          </a:p>
          <a:p>
            <a:pPr algn="ctr"/>
            <a:r>
              <a:rPr lang="zh-CN" altLang="en-US" sz="2400">
                <a:latin typeface="微软雅黑 Light" panose="020B0502040204020203" pitchFamily="34" charset="-122"/>
                <a:ea typeface="微软雅黑 Light" panose="020B0502040204020203" pitchFamily="34" charset="-122"/>
              </a:rPr>
              <a:t>组成计税价格＝</a:t>
            </a:r>
            <a:r>
              <a:rPr lang="en-US" altLang="zh-CN" sz="2400">
                <a:latin typeface="微软雅黑 Light" panose="020B0502040204020203" pitchFamily="34" charset="-122"/>
                <a:ea typeface="微软雅黑 Light" panose="020B0502040204020203" pitchFamily="34" charset="-122"/>
              </a:rPr>
              <a:t>15 000×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5%</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22 500</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增值税销项税额＝</a:t>
            </a:r>
            <a:r>
              <a:rPr lang="en-US" altLang="zh-CN" sz="2400">
                <a:latin typeface="微软雅黑 Light" panose="020B0502040204020203" pitchFamily="34" charset="-122"/>
                <a:ea typeface="微软雅黑 Light" panose="020B0502040204020203" pitchFamily="34" charset="-122"/>
              </a:rPr>
              <a:t>22 500×13%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2 925</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0101705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412776"/>
            <a:ext cx="6320243" cy="2016224"/>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smtClean="0">
                <a:solidFill>
                  <a:schemeClr val="bg1"/>
                </a:solidFill>
                <a:latin typeface="微软雅黑 Light" panose="020B0502040204020203" pitchFamily="34" charset="-122"/>
                <a:ea typeface="微软雅黑 Light" panose="020B0502040204020203" pitchFamily="34" charset="-122"/>
              </a:rPr>
              <a:t>  ②</a:t>
            </a:r>
            <a:r>
              <a:rPr lang="zh-CN" altLang="en-US" sz="2000" dirty="0">
                <a:solidFill>
                  <a:schemeClr val="bg1"/>
                </a:solidFill>
                <a:latin typeface="微软雅黑 Light" panose="020B0502040204020203" pitchFamily="34" charset="-122"/>
                <a:ea typeface="微软雅黑 Light" panose="020B0502040204020203" pitchFamily="34" charset="-122"/>
              </a:rPr>
              <a:t>从量定额征税应纳税额的计算。</a:t>
            </a:r>
          </a:p>
          <a:p>
            <a:pPr algn="ctr"/>
            <a:r>
              <a:rPr lang="zh-CN" altLang="en-US" sz="2000" dirty="0">
                <a:solidFill>
                  <a:schemeClr val="bg1"/>
                </a:solidFill>
                <a:latin typeface="微软雅黑 Light" panose="020B0502040204020203" pitchFamily="34" charset="-122"/>
                <a:ea typeface="微软雅黑 Light" panose="020B0502040204020203" pitchFamily="34" charset="-122"/>
              </a:rPr>
              <a:t>应纳税额＝应税消费品移送使用数量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消费税单位税额</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4376670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3-16】</a:t>
            </a:r>
            <a:r>
              <a:rPr lang="zh-CN" altLang="en-US" sz="2400" dirty="0">
                <a:latin typeface="微软雅黑 Light" panose="020B0502040204020203" pitchFamily="34" charset="-122"/>
                <a:ea typeface="微软雅黑 Light" panose="020B0502040204020203" pitchFamily="34" charset="-122"/>
              </a:rPr>
              <a:t>接</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3-13】</a:t>
            </a:r>
            <a:r>
              <a:rPr lang="zh-CN" altLang="en-US" sz="2400" dirty="0">
                <a:latin typeface="微软雅黑 Light" panose="020B0502040204020203" pitchFamily="34" charset="-122"/>
                <a:ea typeface="微软雅黑 Light" panose="020B0502040204020203" pitchFamily="34" charset="-122"/>
              </a:rPr>
              <a:t>资料，银湖酒业</a:t>
            </a: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月份将自产的</a:t>
            </a:r>
            <a:r>
              <a:rPr lang="en-US" altLang="zh-CN" sz="2400" dirty="0">
                <a:latin typeface="微软雅黑 Light" panose="020B0502040204020203" pitchFamily="34" charset="-122"/>
                <a:ea typeface="微软雅黑 Light" panose="020B0502040204020203" pitchFamily="34" charset="-122"/>
              </a:rPr>
              <a:t>A</a:t>
            </a:r>
            <a:r>
              <a:rPr lang="zh-CN" altLang="en-US" sz="2400" dirty="0">
                <a:latin typeface="微软雅黑 Light" panose="020B0502040204020203" pitchFamily="34" charset="-122"/>
                <a:ea typeface="微软雅黑 Light" panose="020B0502040204020203" pitchFamily="34" charset="-122"/>
              </a:rPr>
              <a:t>牌号啤酒</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吨捐赠给某大型超市。假设每吨啤酒的成本为</a:t>
            </a:r>
            <a:r>
              <a:rPr lang="en-US" altLang="zh-CN" sz="2400" dirty="0">
                <a:latin typeface="微软雅黑 Light" panose="020B0502040204020203" pitchFamily="34" charset="-122"/>
                <a:ea typeface="微软雅黑 Light" panose="020B0502040204020203" pitchFamily="34" charset="-122"/>
              </a:rPr>
              <a:t>2 000</a:t>
            </a:r>
            <a:r>
              <a:rPr lang="zh-CN" altLang="en-US" sz="2400" dirty="0">
                <a:latin typeface="微软雅黑 Light" panose="020B0502040204020203" pitchFamily="34" charset="-122"/>
                <a:ea typeface="微软雅黑 Light" panose="020B0502040204020203" pitchFamily="34" charset="-122"/>
              </a:rPr>
              <a:t>元。请问此项业务是否需要缴纳增值税和消费税</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如果需要，其税额是多少</a:t>
            </a:r>
            <a:r>
              <a:rPr lang="en-US" altLang="zh-CN" sz="2400" dirty="0">
                <a:latin typeface="微软雅黑 Light" panose="020B0502040204020203" pitchFamily="34" charset="-122"/>
                <a:ea typeface="微软雅黑 Light" panose="020B0502040204020203" pitchFamily="34" charset="-122"/>
              </a:rPr>
              <a:t>?</a:t>
            </a:r>
          </a:p>
        </p:txBody>
      </p:sp>
      <p:sp>
        <p:nvSpPr>
          <p:cNvPr id="4" name="矩形 3"/>
          <p:cNvSpPr/>
          <p:nvPr/>
        </p:nvSpPr>
        <p:spPr>
          <a:xfrm>
            <a:off x="298939" y="2524541"/>
            <a:ext cx="11371465" cy="1569660"/>
          </a:xfrm>
          <a:prstGeom prst="rect">
            <a:avLst/>
          </a:prstGeom>
        </p:spPr>
        <p:txBody>
          <a:bodyPr wrap="square">
            <a:spAutoFit/>
          </a:bodyPr>
          <a:lstStyle/>
          <a:p>
            <a:pPr algn="ctr"/>
            <a:r>
              <a:rPr lang="zh-CN" altLang="en-US" sz="2400">
                <a:latin typeface="微软雅黑 Light" panose="020B0502040204020203" pitchFamily="34" charset="-122"/>
                <a:ea typeface="微软雅黑 Light" panose="020B0502040204020203" pitchFamily="34" charset="-122"/>
              </a:rPr>
              <a:t>解析：根据税法规定，自产货物用于对外捐赠的，应视同销售计征增值税和消费税。</a:t>
            </a:r>
          </a:p>
          <a:p>
            <a:pPr algn="ctr"/>
            <a:r>
              <a:rPr lang="zh-CN" altLang="en-US" sz="2400">
                <a:latin typeface="微软雅黑 Light" panose="020B0502040204020203" pitchFamily="34" charset="-122"/>
                <a:ea typeface="微软雅黑 Light" panose="020B0502040204020203" pitchFamily="34" charset="-122"/>
              </a:rPr>
              <a:t>因此银湖酒业的上述业务应缴纳增值税和消费税。</a:t>
            </a:r>
          </a:p>
          <a:p>
            <a:pPr algn="ctr"/>
            <a:r>
              <a:rPr lang="zh-CN" altLang="en-US" sz="2400">
                <a:latin typeface="微软雅黑 Light" panose="020B0502040204020203" pitchFamily="34" charset="-122"/>
                <a:ea typeface="微软雅黑 Light" panose="020B0502040204020203" pitchFamily="34" charset="-122"/>
              </a:rPr>
              <a:t>增值税销项税额＝</a:t>
            </a:r>
            <a:r>
              <a:rPr lang="en-US" altLang="zh-CN" sz="2400">
                <a:latin typeface="微软雅黑 Light" panose="020B0502040204020203" pitchFamily="34" charset="-122"/>
                <a:ea typeface="微软雅黑 Light" panose="020B0502040204020203" pitchFamily="34" charset="-122"/>
              </a:rPr>
              <a:t>2×3 200×13%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832</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应纳消费税＝</a:t>
            </a:r>
            <a:r>
              <a:rPr lang="en-US" altLang="zh-CN" sz="2400">
                <a:latin typeface="微软雅黑 Light" panose="020B0502040204020203" pitchFamily="34" charset="-122"/>
                <a:ea typeface="微软雅黑 Light" panose="020B0502040204020203" pitchFamily="34" charset="-122"/>
              </a:rPr>
              <a:t>2×250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500</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8706098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94325" y="1625630"/>
            <a:ext cx="6320243" cy="396360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③复合计税应税消费品应纳消费税计算。自产自用复合计税的应税消费品，应按纳税人生产的同类消费品的销售价格和移送使用数量双重标准计算缴纳消费税；没有同类消费品销售价格的，应按组成计税价格确定销售额。组成计税价格计算公式为</a:t>
            </a:r>
          </a:p>
          <a:p>
            <a:r>
              <a:rPr lang="zh-CN" altLang="en-US" sz="2000" dirty="0">
                <a:solidFill>
                  <a:schemeClr val="bg1"/>
                </a:solidFill>
                <a:latin typeface="微软雅黑 Light" panose="020B0502040204020203" pitchFamily="34" charset="-122"/>
                <a:ea typeface="微软雅黑 Light" panose="020B0502040204020203" pitchFamily="34" charset="-122"/>
              </a:rPr>
              <a:t>       组成计税价格＝（成本＋利润＋移送使用数量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smtClean="0">
                <a:solidFill>
                  <a:schemeClr val="bg1"/>
                </a:solidFill>
                <a:latin typeface="微软雅黑 Light" panose="020B0502040204020203" pitchFamily="34" charset="-122"/>
                <a:ea typeface="微软雅黑 Light" panose="020B0502040204020203" pitchFamily="34" charset="-122"/>
              </a:rPr>
              <a:t>定额            税率</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zh-CN" altLang="en-US" sz="2000" dirty="0" smtClean="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成本</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＋成本利润率）＋</a:t>
            </a:r>
            <a:r>
              <a:rPr lang="zh-CN" altLang="en-US" sz="2000" dirty="0" smtClean="0">
                <a:solidFill>
                  <a:schemeClr val="bg1"/>
                </a:solidFill>
                <a:latin typeface="微软雅黑 Light" panose="020B0502040204020203" pitchFamily="34" charset="-122"/>
                <a:ea typeface="微软雅黑 Light" panose="020B0502040204020203" pitchFamily="34" charset="-122"/>
              </a:rPr>
              <a:t>移送使用</a:t>
            </a:r>
            <a:r>
              <a:rPr lang="zh-CN" altLang="en-US" sz="2000" dirty="0">
                <a:solidFill>
                  <a:schemeClr val="bg1"/>
                </a:solidFill>
                <a:latin typeface="微软雅黑 Light" panose="020B0502040204020203" pitchFamily="34" charset="-122"/>
                <a:ea typeface="微软雅黑 Light" panose="020B0502040204020203" pitchFamily="34" charset="-122"/>
              </a:rPr>
              <a:t>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9158751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11658" y="269532"/>
            <a:ext cx="11255124" cy="2245487"/>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3-17】</a:t>
            </a:r>
            <a:r>
              <a:rPr lang="zh-CN" altLang="en-US" sz="2400" dirty="0">
                <a:latin typeface="微软雅黑 Light" panose="020B0502040204020203" pitchFamily="34" charset="-122"/>
                <a:ea typeface="微软雅黑 Light" panose="020B0502040204020203" pitchFamily="34" charset="-122"/>
              </a:rPr>
              <a:t>接</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9</a:t>
            </a:r>
            <a:r>
              <a:rPr lang="zh-CN" altLang="en-US" sz="2400" dirty="0">
                <a:latin typeface="微软雅黑 Light" panose="020B0502040204020203" pitchFamily="34" charset="-122"/>
                <a:ea typeface="微软雅黑 Light" panose="020B0502040204020203" pitchFamily="34" charset="-122"/>
              </a:rPr>
              <a:t>月份，银湖酒业将自产瓶装粮食类白酒</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吨发给职工作福利。此型号白酒为本企业新产品，尚无同类产品销售价格，其生产成本为</a:t>
            </a:r>
            <a:r>
              <a:rPr lang="en-US" altLang="zh-CN" sz="2400" dirty="0">
                <a:latin typeface="微软雅黑 Light" panose="020B0502040204020203" pitchFamily="34" charset="-122"/>
                <a:ea typeface="微软雅黑 Light" panose="020B0502040204020203" pitchFamily="34" charset="-122"/>
              </a:rPr>
              <a:t>4 000</a:t>
            </a:r>
            <a:r>
              <a:rPr lang="zh-CN" altLang="en-US" sz="2400" dirty="0">
                <a:latin typeface="微软雅黑 Light" panose="020B0502040204020203" pitchFamily="34" charset="-122"/>
                <a:ea typeface="微软雅黑 Light" panose="020B0502040204020203" pitchFamily="34" charset="-122"/>
              </a:rPr>
              <a:t>元</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吨，成本利润率为</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。请问上述业务是否需要缴纳增值税和消费税</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如果缴纳，请计算其金额。</a:t>
            </a:r>
          </a:p>
        </p:txBody>
      </p:sp>
      <p:sp>
        <p:nvSpPr>
          <p:cNvPr id="4" name="矩形 3"/>
          <p:cNvSpPr/>
          <p:nvPr/>
        </p:nvSpPr>
        <p:spPr>
          <a:xfrm>
            <a:off x="486711" y="2959288"/>
            <a:ext cx="11371465" cy="1938992"/>
          </a:xfrm>
          <a:prstGeom prst="rect">
            <a:avLst/>
          </a:prstGeom>
        </p:spPr>
        <p:txBody>
          <a:bodyPr wrap="square">
            <a:spAutoFit/>
          </a:bodyPr>
          <a:lstStyle/>
          <a:p>
            <a:pPr algn="ctr"/>
            <a:r>
              <a:rPr lang="zh-CN" altLang="en-US" sz="2400">
                <a:latin typeface="微软雅黑 Light" panose="020B0502040204020203" pitchFamily="34" charset="-122"/>
                <a:ea typeface="微软雅黑 Light" panose="020B0502040204020203" pitchFamily="34" charset="-122"/>
              </a:rPr>
              <a:t>解析：根据税法规定，自产货物用于职工福利的，应作为销售计征增值税和消费税。</a:t>
            </a:r>
          </a:p>
          <a:p>
            <a:pPr algn="ctr"/>
            <a:r>
              <a:rPr lang="zh-CN" altLang="en-US" sz="2400">
                <a:latin typeface="微软雅黑 Light" panose="020B0502040204020203" pitchFamily="34" charset="-122"/>
                <a:ea typeface="微软雅黑 Light" panose="020B0502040204020203" pitchFamily="34" charset="-122"/>
              </a:rPr>
              <a:t>因此银湖酒业的上述业务应缴纳增值税和消费税。</a:t>
            </a:r>
          </a:p>
          <a:p>
            <a:pPr algn="ctr"/>
            <a:r>
              <a:rPr lang="zh-CN" altLang="en-US" sz="2400">
                <a:latin typeface="微软雅黑 Light" panose="020B0502040204020203" pitchFamily="34" charset="-122"/>
                <a:ea typeface="微软雅黑 Light" panose="020B0502040204020203" pitchFamily="34" charset="-122"/>
              </a:rPr>
              <a:t>组成计税价格＝</a:t>
            </a:r>
            <a:r>
              <a:rPr lang="en-US" altLang="zh-CN" sz="2400">
                <a:latin typeface="微软雅黑 Light" panose="020B0502040204020203" pitchFamily="34" charset="-122"/>
                <a:ea typeface="微软雅黑 Light" panose="020B0502040204020203" pitchFamily="34" charset="-122"/>
              </a:rPr>
              <a:t>[4 000×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2 000×0.5]÷</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6 750</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应纳消费税税额＝</a:t>
            </a:r>
            <a:r>
              <a:rPr lang="en-US" altLang="zh-CN" sz="2400">
                <a:latin typeface="微软雅黑 Light" panose="020B0502040204020203" pitchFamily="34" charset="-122"/>
                <a:ea typeface="微软雅黑 Light" panose="020B0502040204020203" pitchFamily="34" charset="-122"/>
              </a:rPr>
              <a:t>2 000×0.5</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6 750×20%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2 350</a:t>
            </a:r>
            <a:r>
              <a:rPr lang="zh-CN" altLang="en-US" sz="2400">
                <a:latin typeface="微软雅黑 Light" panose="020B0502040204020203" pitchFamily="34" charset="-122"/>
                <a:ea typeface="微软雅黑 Light" panose="020B0502040204020203" pitchFamily="34" charset="-122"/>
              </a:rPr>
              <a:t>（元）</a:t>
            </a:r>
          </a:p>
          <a:p>
            <a:pPr algn="ctr"/>
            <a:r>
              <a:rPr lang="zh-CN" altLang="en-US" sz="2400">
                <a:latin typeface="微软雅黑 Light" panose="020B0502040204020203" pitchFamily="34" charset="-122"/>
                <a:ea typeface="微软雅黑 Light" panose="020B0502040204020203" pitchFamily="34" charset="-122"/>
              </a:rPr>
              <a:t>增值税销项税额＝</a:t>
            </a:r>
            <a:r>
              <a:rPr lang="en-US" altLang="zh-CN" sz="2400">
                <a:latin typeface="微软雅黑 Light" panose="020B0502040204020203" pitchFamily="34" charset="-122"/>
                <a:ea typeface="微软雅黑 Light" panose="020B0502040204020203" pitchFamily="34" charset="-122"/>
              </a:rPr>
              <a:t>6 750×13%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877.5</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3072570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504588" y="3563211"/>
            <a:ext cx="424847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smtClean="0">
                <a:solidFill>
                  <a:schemeClr val="bg1"/>
                </a:solidFill>
                <a:latin typeface="微软雅黑" panose="020B0503020204020204" pitchFamily="34" charset="-122"/>
                <a:ea typeface="微软雅黑" panose="020B0503020204020204" pitchFamily="34" charset="-122"/>
              </a:rPr>
              <a:t>任务</a:t>
            </a:r>
            <a:r>
              <a:rPr lang="en-US" altLang="zh-CN" sz="5400" b="1" dirty="0" smtClean="0">
                <a:solidFill>
                  <a:schemeClr val="bg1"/>
                </a:solidFill>
                <a:latin typeface="微软雅黑" panose="020B0503020204020204" pitchFamily="34" charset="-122"/>
                <a:ea typeface="微软雅黑" panose="020B0503020204020204" pitchFamily="34" charset="-122"/>
              </a:rPr>
              <a:t>3</a:t>
            </a:r>
            <a:r>
              <a:rPr lang="en-US" altLang="zh-CN" sz="5400" b="1" dirty="0" smtClean="0">
                <a:solidFill>
                  <a:schemeClr val="bg1"/>
                </a:solidFill>
                <a:latin typeface="微软雅黑" panose="020B0503020204020204" pitchFamily="34" charset="-122"/>
                <a:ea typeface="微软雅黑" panose="020B0503020204020204" pitchFamily="34" charset="-122"/>
              </a:rPr>
              <a:t>.2</a:t>
            </a:r>
          </a:p>
          <a:p>
            <a:pPr algn="ctr" eaLnBrk="1" hangingPunct="1">
              <a:defRPr/>
            </a:pPr>
            <a:r>
              <a:rPr lang="zh-CN" altLang="en-US" sz="5400" b="1" dirty="0" smtClean="0">
                <a:solidFill>
                  <a:schemeClr val="bg1"/>
                </a:solidFill>
                <a:latin typeface="微软雅黑" panose="020B0503020204020204" pitchFamily="34" charset="-122"/>
                <a:ea typeface="微软雅黑" panose="020B0503020204020204" pitchFamily="34" charset="-122"/>
              </a:rPr>
              <a:t>增值税</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93" name="TextBox 66">
            <a:extLst>
              <a:ext uri="{FF2B5EF4-FFF2-40B4-BE49-F238E27FC236}">
                <a16:creationId xmlns:a16="http://schemas.microsoft.com/office/drawing/2014/main" id="{867ADD4E-B730-4466-9DBD-376F67F6DE47}"/>
              </a:ext>
            </a:extLst>
          </p:cNvPr>
          <p:cNvSpPr txBox="1"/>
          <p:nvPr/>
        </p:nvSpPr>
        <p:spPr>
          <a:xfrm>
            <a:off x="6399161" y="3934836"/>
            <a:ext cx="3164315" cy="646331"/>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a:solidFill>
                  <a:schemeClr val="tx1"/>
                </a:solidFill>
                <a:latin typeface="微软雅黑 Light" panose="020B0502040204020203" pitchFamily="34" charset="-122"/>
                <a:ea typeface="微软雅黑 Light" panose="020B0502040204020203" pitchFamily="34" charset="-122"/>
              </a:rPr>
              <a:t>子</a:t>
            </a:r>
            <a:r>
              <a:rPr lang="zh-CN" altLang="en-US" sz="1800" dirty="0" smtClean="0">
                <a:solidFill>
                  <a:schemeClr val="tx1"/>
                </a:solidFill>
                <a:latin typeface="微软雅黑 Light" panose="020B0502040204020203" pitchFamily="34" charset="-122"/>
                <a:ea typeface="微软雅黑 Light" panose="020B0502040204020203" pitchFamily="34" charset="-122"/>
              </a:rPr>
              <a:t>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.3.2 </a:t>
            </a:r>
            <a:r>
              <a:rPr lang="zh-CN" altLang="en-US" sz="1800" dirty="0" smtClean="0">
                <a:solidFill>
                  <a:schemeClr val="tx1"/>
                </a:solidFill>
                <a:latin typeface="微软雅黑 Light" panose="020B0502040204020203" pitchFamily="34" charset="-122"/>
                <a:ea typeface="微软雅黑 Light" panose="020B0502040204020203" pitchFamily="34" charset="-122"/>
              </a:rPr>
              <a:t>增值税</a:t>
            </a:r>
            <a:r>
              <a:rPr lang="zh-CN" altLang="en-US" sz="1800" dirty="0">
                <a:solidFill>
                  <a:schemeClr val="tx1"/>
                </a:solidFill>
                <a:latin typeface="微软雅黑 Light" panose="020B0502040204020203" pitchFamily="34" charset="-122"/>
                <a:ea typeface="微软雅黑 Light" panose="020B0502040204020203" pitchFamily="34" charset="-122"/>
              </a:rPr>
              <a:t>的</a:t>
            </a:r>
            <a:r>
              <a:rPr lang="zh-CN" altLang="en-US" sz="1800" dirty="0" smtClean="0">
                <a:solidFill>
                  <a:schemeClr val="tx1"/>
                </a:solidFill>
                <a:latin typeface="微软雅黑 Light" panose="020B0502040204020203" pitchFamily="34" charset="-122"/>
                <a:ea typeface="微软雅黑 Light" panose="020B0502040204020203" pitchFamily="34" charset="-122"/>
              </a:rPr>
              <a:t>征</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税</a:t>
            </a:r>
            <a:r>
              <a:rPr lang="zh-CN" altLang="en-US" sz="1800" dirty="0">
                <a:solidFill>
                  <a:schemeClr val="tx1"/>
                </a:solidFill>
                <a:latin typeface="微软雅黑 Light" panose="020B0502040204020203" pitchFamily="34" charset="-122"/>
                <a:ea typeface="微软雅黑 Light" panose="020B0502040204020203" pitchFamily="34" charset="-122"/>
              </a:rPr>
              <a:t>范围</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sp>
        <p:nvSpPr>
          <p:cNvPr id="94" name="TextBox 69">
            <a:extLst>
              <a:ext uri="{FF2B5EF4-FFF2-40B4-BE49-F238E27FC236}">
                <a16:creationId xmlns:a16="http://schemas.microsoft.com/office/drawing/2014/main" id="{988D5AE5-7C04-4B7C-8376-12EB607BBCB8}"/>
              </a:ext>
            </a:extLst>
          </p:cNvPr>
          <p:cNvSpPr txBox="1"/>
          <p:nvPr/>
        </p:nvSpPr>
        <p:spPr>
          <a:xfrm>
            <a:off x="6447939" y="3297164"/>
            <a:ext cx="2733786" cy="646331"/>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.3.1 </a:t>
            </a:r>
            <a:r>
              <a:rPr lang="zh-CN" altLang="en-US" sz="1800" dirty="0" smtClean="0">
                <a:solidFill>
                  <a:schemeClr val="tx1"/>
                </a:solidFill>
                <a:latin typeface="微软雅黑 Light" panose="020B0502040204020203" pitchFamily="34" charset="-122"/>
                <a:ea typeface="微软雅黑 Light" panose="020B0502040204020203" pitchFamily="34" charset="-122"/>
              </a:rPr>
              <a:t>增值税</a:t>
            </a:r>
            <a:r>
              <a:rPr lang="zh-CN" altLang="en-US" sz="1800" dirty="0">
                <a:solidFill>
                  <a:schemeClr val="tx1"/>
                </a:solidFill>
                <a:latin typeface="微软雅黑 Light" panose="020B0502040204020203" pitchFamily="34" charset="-122"/>
                <a:ea typeface="微软雅黑 Light" panose="020B0502040204020203" pitchFamily="34" charset="-122"/>
              </a:rPr>
              <a:t>的</a:t>
            </a:r>
            <a:r>
              <a:rPr lang="zh-CN" altLang="en-US" sz="1800" dirty="0" smtClean="0">
                <a:solidFill>
                  <a:schemeClr val="tx1"/>
                </a:solidFill>
                <a:latin typeface="微软雅黑 Light" panose="020B0502040204020203" pitchFamily="34" charset="-122"/>
                <a:ea typeface="微软雅黑 Light" panose="020B0502040204020203" pitchFamily="34" charset="-122"/>
              </a:rPr>
              <a:t>概</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念</a:t>
            </a:r>
            <a:r>
              <a:rPr lang="zh-CN" altLang="en-US" sz="1800" dirty="0">
                <a:solidFill>
                  <a:schemeClr val="tx1"/>
                </a:solidFill>
                <a:latin typeface="微软雅黑 Light" panose="020B0502040204020203" pitchFamily="34" charset="-122"/>
                <a:ea typeface="微软雅黑 Light" panose="020B0502040204020203" pitchFamily="34" charset="-122"/>
              </a:rPr>
              <a:t>和特点</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396627" y="4610670"/>
            <a:ext cx="2947118" cy="646331"/>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.3.3</a:t>
            </a:r>
            <a:r>
              <a:rPr lang="zh-CN" altLang="en-US" sz="1800" dirty="0">
                <a:solidFill>
                  <a:schemeClr val="tx1"/>
                </a:solidFill>
                <a:latin typeface="微软雅黑 Light" panose="020B0502040204020203" pitchFamily="34" charset="-122"/>
                <a:ea typeface="微软雅黑 Light" panose="020B0502040204020203" pitchFamily="34" charset="-122"/>
              </a:rPr>
              <a:t>增值税的</a:t>
            </a:r>
            <a:r>
              <a:rPr lang="zh-CN" altLang="en-US" sz="1800" dirty="0" smtClean="0">
                <a:solidFill>
                  <a:schemeClr val="tx1"/>
                </a:solidFill>
                <a:latin typeface="微软雅黑 Light" panose="020B0502040204020203" pitchFamily="34" charset="-122"/>
                <a:ea typeface="微软雅黑 Light" panose="020B0502040204020203" pitchFamily="34" charset="-122"/>
              </a:rPr>
              <a:t>纳</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税</a:t>
            </a:r>
            <a:r>
              <a:rPr lang="zh-CN" altLang="en-US" sz="1800" dirty="0">
                <a:solidFill>
                  <a:schemeClr val="tx1"/>
                </a:solidFill>
                <a:latin typeface="微软雅黑 Light" panose="020B0502040204020203" pitchFamily="34" charset="-122"/>
                <a:ea typeface="微软雅黑 Light" panose="020B0502040204020203" pitchFamily="34" charset="-122"/>
              </a:rPr>
              <a:t>人</a:t>
            </a:r>
            <a:endParaRPr lang="zh-CN" altLang="en-US" sz="1800" dirty="0">
              <a:solidFill>
                <a:schemeClr val="tx1"/>
              </a:solidFill>
              <a:latin typeface="微软雅黑 Light" panose="020B0502040204020203" pitchFamily="34" charset="-122"/>
              <a:ea typeface="微软雅黑 Light" panose="020B0502040204020203" pitchFamily="34" charset="-122"/>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111681" y="346666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093482" y="4046497"/>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103656" y="4688101"/>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276781" y="3869171"/>
            <a:ext cx="3384198" cy="2799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347183" y="4543459"/>
            <a:ext cx="2719199" cy="252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199064" y="5239863"/>
            <a:ext cx="325581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110112" y="5320603"/>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flipV="1">
            <a:off x="6400385" y="5839036"/>
            <a:ext cx="2870040" cy="2463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361766" y="5217341"/>
            <a:ext cx="2608406" cy="677108"/>
          </a:xfrm>
          <a:prstGeom prst="rect">
            <a:avLst/>
          </a:prstGeom>
        </p:spPr>
        <p:txBody>
          <a:bodyPr wrap="none">
            <a:spAutoFit/>
          </a:bodyPr>
          <a:lstStyle/>
          <a:p>
            <a:r>
              <a:rPr lang="zh-CN" altLang="en-US" sz="2000" dirty="0" smtClean="0">
                <a:latin typeface="微软雅黑 Light" panose="020B0502040204020203" pitchFamily="34" charset="-122"/>
                <a:ea typeface="微软雅黑 Light" panose="020B0502040204020203" pitchFamily="34" charset="-122"/>
              </a:rPr>
              <a:t> </a:t>
            </a:r>
            <a:r>
              <a:rPr lang="zh-CN" altLang="en-US" dirty="0" smtClean="0">
                <a:latin typeface="微软雅黑 Light" panose="020B0502040204020203" pitchFamily="34" charset="-122"/>
                <a:ea typeface="微软雅黑 Light" panose="020B0502040204020203" pitchFamily="34" charset="-122"/>
              </a:rPr>
              <a:t>任务</a:t>
            </a:r>
            <a:r>
              <a:rPr lang="en-US" altLang="zh-CN" dirty="0" smtClean="0">
                <a:latin typeface="微软雅黑 Light" panose="020B0502040204020203" pitchFamily="34" charset="-122"/>
                <a:ea typeface="微软雅黑 Light" panose="020B0502040204020203" pitchFamily="34" charset="-122"/>
              </a:rPr>
              <a:t>3</a:t>
            </a:r>
            <a:r>
              <a:rPr lang="en-US" altLang="zh-CN" dirty="0" smtClean="0">
                <a:latin typeface="微软雅黑 Light" panose="020B0502040204020203" pitchFamily="34" charset="-122"/>
                <a:ea typeface="微软雅黑 Light" panose="020B0502040204020203" pitchFamily="34" charset="-122"/>
              </a:rPr>
              <a:t>.3.4</a:t>
            </a:r>
            <a:r>
              <a:rPr lang="zh-CN" altLang="en-US" dirty="0">
                <a:latin typeface="微软雅黑 Light" panose="020B0502040204020203" pitchFamily="34" charset="-122"/>
                <a:ea typeface="微软雅黑 Light" panose="020B0502040204020203" pitchFamily="34" charset="-122"/>
              </a:rPr>
              <a:t>增值税的</a:t>
            </a:r>
            <a:r>
              <a:rPr lang="zh-CN" altLang="en-US" dirty="0" smtClean="0">
                <a:latin typeface="微软雅黑 Light" panose="020B0502040204020203" pitchFamily="34" charset="-122"/>
                <a:ea typeface="微软雅黑 Light" panose="020B0502040204020203" pitchFamily="34" charset="-122"/>
              </a:rPr>
              <a:t>扣缴</a:t>
            </a:r>
            <a:endParaRPr lang="en-US" altLang="zh-CN" dirty="0" smtClean="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义务</a:t>
            </a:r>
            <a:r>
              <a:rPr lang="zh-CN" altLang="en-US" dirty="0">
                <a:latin typeface="微软雅黑 Light" panose="020B0502040204020203" pitchFamily="34" charset="-122"/>
                <a:ea typeface="微软雅黑 Light" panose="020B0502040204020203" pitchFamily="34" charset="-122"/>
              </a:rPr>
              <a:t>人</a:t>
            </a:r>
            <a:endParaRPr lang="zh-CN" altLang="en-US" dirty="0">
              <a:latin typeface="微软雅黑 Light" panose="020B0502040204020203" pitchFamily="34" charset="-122"/>
              <a:ea typeface="微软雅黑 Light" panose="020B0502040204020203" pitchFamily="34" charset="-122"/>
            </a:endParaRPr>
          </a:p>
        </p:txBody>
      </p:sp>
      <p:grpSp>
        <p:nvGrpSpPr>
          <p:cNvPr id="62" name="组合 61">
            <a:extLst>
              <a:ext uri="{FF2B5EF4-FFF2-40B4-BE49-F238E27FC236}">
                <a16:creationId xmlns:a16="http://schemas.microsoft.com/office/drawing/2014/main" id="{12615218-40C2-461B-B850-FF3CA05CBE3F}"/>
              </a:ext>
            </a:extLst>
          </p:cNvPr>
          <p:cNvGrpSpPr/>
          <p:nvPr/>
        </p:nvGrpSpPr>
        <p:grpSpPr>
          <a:xfrm>
            <a:off x="9500168" y="3443310"/>
            <a:ext cx="330200" cy="330200"/>
            <a:chOff x="8186613" y="1546264"/>
            <a:chExt cx="330200" cy="330200"/>
          </a:xfrm>
          <a:solidFill>
            <a:schemeClr val="accent3"/>
          </a:solidFill>
        </p:grpSpPr>
        <p:sp>
          <p:nvSpPr>
            <p:cNvPr id="63"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64"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65" name="组合 64">
            <a:extLst>
              <a:ext uri="{FF2B5EF4-FFF2-40B4-BE49-F238E27FC236}">
                <a16:creationId xmlns:a16="http://schemas.microsoft.com/office/drawing/2014/main" id="{B82C40DB-9105-4671-BE90-9CE64C22AA23}"/>
              </a:ext>
            </a:extLst>
          </p:cNvPr>
          <p:cNvGrpSpPr/>
          <p:nvPr/>
        </p:nvGrpSpPr>
        <p:grpSpPr>
          <a:xfrm>
            <a:off x="9450354" y="4180417"/>
            <a:ext cx="330200" cy="330200"/>
            <a:chOff x="8186613" y="1546264"/>
            <a:chExt cx="330200" cy="330200"/>
          </a:xfrm>
          <a:solidFill>
            <a:schemeClr val="accent3"/>
          </a:solidFill>
        </p:grpSpPr>
        <p:sp>
          <p:nvSpPr>
            <p:cNvPr id="66"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67"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68" name="组合 67">
            <a:extLst>
              <a:ext uri="{FF2B5EF4-FFF2-40B4-BE49-F238E27FC236}">
                <a16:creationId xmlns:a16="http://schemas.microsoft.com/office/drawing/2014/main" id="{D80EFFDF-6F36-49DF-8DF9-E03764F1BE4B}"/>
              </a:ext>
            </a:extLst>
          </p:cNvPr>
          <p:cNvGrpSpPr/>
          <p:nvPr/>
        </p:nvGrpSpPr>
        <p:grpSpPr>
          <a:xfrm>
            <a:off x="9452223" y="4825560"/>
            <a:ext cx="330200" cy="330200"/>
            <a:chOff x="8186613" y="1546264"/>
            <a:chExt cx="330200" cy="330200"/>
          </a:xfrm>
          <a:solidFill>
            <a:schemeClr val="accent3"/>
          </a:solidFill>
        </p:grpSpPr>
        <p:sp>
          <p:nvSpPr>
            <p:cNvPr id="69"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70"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cxnSp>
        <p:nvCxnSpPr>
          <p:cNvPr id="71" name="直接连接符 70">
            <a:extLst>
              <a:ext uri="{FF2B5EF4-FFF2-40B4-BE49-F238E27FC236}">
                <a16:creationId xmlns:a16="http://schemas.microsoft.com/office/drawing/2014/main" id="{55279EAB-80FF-458F-A856-FBEEDCE2BFF7}"/>
              </a:ext>
            </a:extLst>
          </p:cNvPr>
          <p:cNvCxnSpPr>
            <a:cxnSpLocks/>
          </p:cNvCxnSpPr>
          <p:nvPr/>
        </p:nvCxnSpPr>
        <p:spPr bwMode="auto">
          <a:xfrm flipV="1">
            <a:off x="9778216" y="3845031"/>
            <a:ext cx="3384198" cy="2799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id="{0EE867ED-ADD9-44CA-AD18-CA52836A0004}"/>
              </a:ext>
            </a:extLst>
          </p:cNvPr>
          <p:cNvCxnSpPr>
            <a:cxnSpLocks/>
          </p:cNvCxnSpPr>
          <p:nvPr/>
        </p:nvCxnSpPr>
        <p:spPr bwMode="auto">
          <a:xfrm>
            <a:off x="9151817" y="4550367"/>
            <a:ext cx="2852637" cy="715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id="{FD0093D4-47F1-47BA-A217-7CC85BE56002}"/>
              </a:ext>
            </a:extLst>
          </p:cNvPr>
          <p:cNvCxnSpPr>
            <a:cxnSpLocks/>
          </p:cNvCxnSpPr>
          <p:nvPr/>
        </p:nvCxnSpPr>
        <p:spPr bwMode="auto">
          <a:xfrm>
            <a:off x="9454877" y="5239863"/>
            <a:ext cx="325581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4" name="组合 73">
            <a:extLst>
              <a:ext uri="{FF2B5EF4-FFF2-40B4-BE49-F238E27FC236}">
                <a16:creationId xmlns:a16="http://schemas.microsoft.com/office/drawing/2014/main" id="{D80EFFDF-6F36-49DF-8DF9-E03764F1BE4B}"/>
              </a:ext>
            </a:extLst>
          </p:cNvPr>
          <p:cNvGrpSpPr/>
          <p:nvPr/>
        </p:nvGrpSpPr>
        <p:grpSpPr>
          <a:xfrm>
            <a:off x="9486932" y="5390795"/>
            <a:ext cx="330200" cy="330200"/>
            <a:chOff x="8186613" y="1546264"/>
            <a:chExt cx="330200" cy="330200"/>
          </a:xfrm>
          <a:solidFill>
            <a:schemeClr val="accent3"/>
          </a:solidFill>
        </p:grpSpPr>
        <p:sp>
          <p:nvSpPr>
            <p:cNvPr id="75"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76"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cxnSp>
        <p:nvCxnSpPr>
          <p:cNvPr id="77" name="直接连接符 76">
            <a:extLst>
              <a:ext uri="{FF2B5EF4-FFF2-40B4-BE49-F238E27FC236}">
                <a16:creationId xmlns:a16="http://schemas.microsoft.com/office/drawing/2014/main" id="{FD0093D4-47F1-47BA-A217-7CC85BE56002}"/>
              </a:ext>
            </a:extLst>
          </p:cNvPr>
          <p:cNvCxnSpPr>
            <a:cxnSpLocks/>
          </p:cNvCxnSpPr>
          <p:nvPr/>
        </p:nvCxnSpPr>
        <p:spPr bwMode="auto">
          <a:xfrm flipV="1">
            <a:off x="9716092" y="5814457"/>
            <a:ext cx="2870040" cy="2463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矩形 77"/>
          <p:cNvSpPr/>
          <p:nvPr/>
        </p:nvSpPr>
        <p:spPr>
          <a:xfrm>
            <a:off x="9786620" y="5257001"/>
            <a:ext cx="2366353" cy="646331"/>
          </a:xfrm>
          <a:prstGeom prst="rect">
            <a:avLst/>
          </a:prstGeom>
        </p:spPr>
        <p:txBody>
          <a:bodyPr wrap="none">
            <a:spAutoFit/>
          </a:bodyPr>
          <a:lstStyle/>
          <a:p>
            <a:r>
              <a:rPr lang="zh-CN" altLang="en-US" dirty="0" smtClean="0">
                <a:latin typeface="微软雅黑 Light" panose="020B0502040204020203" pitchFamily="34" charset="-122"/>
                <a:ea typeface="微软雅黑 Light" panose="020B0502040204020203" pitchFamily="34" charset="-122"/>
              </a:rPr>
              <a:t> </a:t>
            </a:r>
            <a:r>
              <a:rPr lang="zh-CN" altLang="en-US" dirty="0" smtClean="0">
                <a:latin typeface="微软雅黑 Light" panose="020B0502040204020203" pitchFamily="34" charset="-122"/>
                <a:ea typeface="微软雅黑 Light" panose="020B0502040204020203" pitchFamily="34" charset="-122"/>
              </a:rPr>
              <a:t>子任务</a:t>
            </a:r>
            <a:r>
              <a:rPr lang="en-US" altLang="zh-CN" dirty="0" smtClean="0">
                <a:latin typeface="微软雅黑 Light" panose="020B0502040204020203" pitchFamily="34" charset="-122"/>
                <a:ea typeface="微软雅黑 Light" panose="020B0502040204020203" pitchFamily="34" charset="-122"/>
              </a:rPr>
              <a:t>3</a:t>
            </a:r>
            <a:r>
              <a:rPr lang="en-US" altLang="zh-CN" dirty="0" smtClean="0">
                <a:latin typeface="微软雅黑 Light" panose="020B0502040204020203" pitchFamily="34" charset="-122"/>
                <a:ea typeface="微软雅黑 Light" panose="020B0502040204020203" pitchFamily="34" charset="-122"/>
              </a:rPr>
              <a:t>.3.8</a:t>
            </a:r>
            <a:r>
              <a:rPr lang="zh-CN" altLang="en-US" dirty="0">
                <a:latin typeface="微软雅黑 Light" panose="020B0502040204020203" pitchFamily="34" charset="-122"/>
                <a:ea typeface="微软雅黑 Light" panose="020B0502040204020203" pitchFamily="34" charset="-122"/>
              </a:rPr>
              <a:t>增值税</a:t>
            </a:r>
            <a:r>
              <a:rPr lang="zh-CN" altLang="en-US" dirty="0" smtClean="0">
                <a:latin typeface="微软雅黑 Light" panose="020B0502040204020203" pitchFamily="34" charset="-122"/>
                <a:ea typeface="微软雅黑 Light" panose="020B0502040204020203" pitchFamily="34" charset="-122"/>
              </a:rPr>
              <a:t>的</a:t>
            </a:r>
            <a:endParaRPr lang="en-US" altLang="zh-CN" dirty="0" smtClean="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征收</a:t>
            </a:r>
            <a:r>
              <a:rPr lang="zh-CN" altLang="en-US" dirty="0">
                <a:latin typeface="微软雅黑 Light" panose="020B0502040204020203" pitchFamily="34" charset="-122"/>
                <a:ea typeface="微软雅黑 Light" panose="020B0502040204020203" pitchFamily="34" charset="-122"/>
              </a:rPr>
              <a:t>管理</a:t>
            </a:r>
            <a:endParaRPr lang="zh-CN" altLang="en-US" dirty="0">
              <a:latin typeface="微软雅黑 Light" panose="020B0502040204020203" pitchFamily="34" charset="-122"/>
              <a:ea typeface="微软雅黑 Light" panose="020B0502040204020203" pitchFamily="34" charset="-122"/>
            </a:endParaRPr>
          </a:p>
        </p:txBody>
      </p:sp>
      <p:sp>
        <p:nvSpPr>
          <p:cNvPr id="79" name="TextBox 69">
            <a:extLst>
              <a:ext uri="{FF2B5EF4-FFF2-40B4-BE49-F238E27FC236}">
                <a16:creationId xmlns:a16="http://schemas.microsoft.com/office/drawing/2014/main" id="{988D5AE5-7C04-4B7C-8376-12EB607BBCB8}"/>
              </a:ext>
            </a:extLst>
          </p:cNvPr>
          <p:cNvSpPr txBox="1"/>
          <p:nvPr/>
        </p:nvSpPr>
        <p:spPr>
          <a:xfrm>
            <a:off x="9830368" y="4667494"/>
            <a:ext cx="4585126" cy="646331"/>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.3.7</a:t>
            </a:r>
            <a:r>
              <a:rPr lang="zh-CN" altLang="en-US" sz="1800" dirty="0">
                <a:solidFill>
                  <a:schemeClr val="tx1"/>
                </a:solidFill>
                <a:latin typeface="微软雅黑 Light" panose="020B0502040204020203" pitchFamily="34" charset="-122"/>
                <a:ea typeface="微软雅黑 Light" panose="020B0502040204020203" pitchFamily="34" charset="-122"/>
              </a:rPr>
              <a:t>增值税</a:t>
            </a:r>
            <a:r>
              <a:rPr lang="zh-CN" altLang="en-US" sz="1800" dirty="0" smtClean="0">
                <a:solidFill>
                  <a:schemeClr val="tx1"/>
                </a:solidFill>
                <a:latin typeface="微软雅黑 Light" panose="020B0502040204020203" pitchFamily="34" charset="-122"/>
                <a:ea typeface="微软雅黑 Light" panose="020B0502040204020203" pitchFamily="34" charset="-122"/>
              </a:rPr>
              <a:t>的</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税收</a:t>
            </a:r>
            <a:r>
              <a:rPr lang="zh-CN" altLang="en-US" sz="1800" dirty="0">
                <a:solidFill>
                  <a:schemeClr val="tx1"/>
                </a:solidFill>
                <a:latin typeface="微软雅黑 Light" panose="020B0502040204020203" pitchFamily="34" charset="-122"/>
                <a:ea typeface="微软雅黑 Light" panose="020B0502040204020203" pitchFamily="34" charset="-122"/>
              </a:rPr>
              <a:t>优惠</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80" name="TextBox 69">
            <a:extLst>
              <a:ext uri="{FF2B5EF4-FFF2-40B4-BE49-F238E27FC236}">
                <a16:creationId xmlns:a16="http://schemas.microsoft.com/office/drawing/2014/main" id="{988D5AE5-7C04-4B7C-8376-12EB607BBCB8}"/>
              </a:ext>
            </a:extLst>
          </p:cNvPr>
          <p:cNvSpPr txBox="1"/>
          <p:nvPr/>
        </p:nvSpPr>
        <p:spPr>
          <a:xfrm>
            <a:off x="9743073" y="3927156"/>
            <a:ext cx="4585126" cy="646331"/>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.3.6</a:t>
            </a:r>
            <a:r>
              <a:rPr lang="zh-CN" altLang="en-US" sz="1800" dirty="0">
                <a:solidFill>
                  <a:schemeClr val="tx1"/>
                </a:solidFill>
                <a:latin typeface="微软雅黑 Light" panose="020B0502040204020203" pitchFamily="34" charset="-122"/>
                <a:ea typeface="微软雅黑 Light" panose="020B0502040204020203" pitchFamily="34" charset="-122"/>
              </a:rPr>
              <a:t>增值税</a:t>
            </a:r>
            <a:r>
              <a:rPr lang="zh-CN" altLang="en-US" sz="1800" dirty="0" smtClean="0">
                <a:solidFill>
                  <a:schemeClr val="tx1"/>
                </a:solidFill>
                <a:latin typeface="微软雅黑 Light" panose="020B0502040204020203" pitchFamily="34" charset="-122"/>
                <a:ea typeface="微软雅黑 Light" panose="020B0502040204020203" pitchFamily="34" charset="-122"/>
              </a:rPr>
              <a:t>一般</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纳税人</a:t>
            </a:r>
            <a:r>
              <a:rPr lang="zh-CN" altLang="en-US" sz="1800" dirty="0">
                <a:solidFill>
                  <a:schemeClr val="tx1"/>
                </a:solidFill>
                <a:latin typeface="微软雅黑 Light" panose="020B0502040204020203" pitchFamily="34" charset="-122"/>
                <a:ea typeface="微软雅黑 Light" panose="020B0502040204020203" pitchFamily="34" charset="-122"/>
              </a:rPr>
              <a:t>应纳税额的计算</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81" name="TextBox 69">
            <a:extLst>
              <a:ext uri="{FF2B5EF4-FFF2-40B4-BE49-F238E27FC236}">
                <a16:creationId xmlns:a16="http://schemas.microsoft.com/office/drawing/2014/main" id="{988D5AE5-7C04-4B7C-8376-12EB607BBCB8}"/>
              </a:ext>
            </a:extLst>
          </p:cNvPr>
          <p:cNvSpPr txBox="1"/>
          <p:nvPr/>
        </p:nvSpPr>
        <p:spPr>
          <a:xfrm>
            <a:off x="9831503" y="3268335"/>
            <a:ext cx="4560425" cy="646331"/>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子任务</a:t>
            </a:r>
            <a:r>
              <a:rPr lang="en-US" altLang="zh-CN" sz="1800" dirty="0" smtClean="0">
                <a:solidFill>
                  <a:schemeClr val="tx1"/>
                </a:solidFill>
                <a:latin typeface="微软雅黑 Light" panose="020B0502040204020203" pitchFamily="34" charset="-122"/>
                <a:ea typeface="微软雅黑 Light" panose="020B0502040204020203" pitchFamily="34" charset="-122"/>
              </a:rPr>
              <a:t>3</a:t>
            </a:r>
            <a:r>
              <a:rPr lang="en-US" altLang="zh-CN" sz="1800" dirty="0" smtClean="0">
                <a:solidFill>
                  <a:schemeClr val="tx1"/>
                </a:solidFill>
                <a:latin typeface="微软雅黑 Light" panose="020B0502040204020203" pitchFamily="34" charset="-122"/>
                <a:ea typeface="微软雅黑 Light" panose="020B0502040204020203" pitchFamily="34" charset="-122"/>
              </a:rPr>
              <a:t>.3.5</a:t>
            </a:r>
            <a:r>
              <a:rPr lang="zh-CN" altLang="en-US" sz="1800" dirty="0">
                <a:solidFill>
                  <a:schemeClr val="tx1"/>
                </a:solidFill>
                <a:latin typeface="微软雅黑 Light" panose="020B0502040204020203" pitchFamily="34" charset="-122"/>
                <a:ea typeface="微软雅黑 Light" panose="020B0502040204020203" pitchFamily="34" charset="-122"/>
              </a:rPr>
              <a:t>增值税</a:t>
            </a:r>
            <a:r>
              <a:rPr lang="zh-CN" altLang="en-US" sz="1800" dirty="0" smtClean="0">
                <a:solidFill>
                  <a:schemeClr val="tx1"/>
                </a:solidFill>
                <a:latin typeface="微软雅黑 Light" panose="020B0502040204020203" pitchFamily="34" charset="-122"/>
                <a:ea typeface="微软雅黑 Light" panose="020B0502040204020203" pitchFamily="34" charset="-122"/>
              </a:rPr>
              <a:t>税率</a:t>
            </a:r>
            <a:endParaRPr lang="en-US" altLang="zh-CN" sz="1800" dirty="0" smtClean="0">
              <a:solidFill>
                <a:schemeClr val="tx1"/>
              </a:solidFill>
              <a:latin typeface="微软雅黑 Light" panose="020B0502040204020203" pitchFamily="34" charset="-122"/>
              <a:ea typeface="微软雅黑 Light" panose="020B0502040204020203" pitchFamily="34" charset="-122"/>
            </a:endParaRPr>
          </a:p>
          <a:p>
            <a:pPr>
              <a:defRPr/>
            </a:pPr>
            <a:r>
              <a:rPr lang="zh-CN" altLang="en-US" sz="1800" dirty="0" smtClean="0">
                <a:solidFill>
                  <a:schemeClr val="tx1"/>
                </a:solidFill>
                <a:latin typeface="微软雅黑 Light" panose="020B0502040204020203" pitchFamily="34" charset="-122"/>
                <a:ea typeface="微软雅黑 Light" panose="020B0502040204020203" pitchFamily="34" charset="-122"/>
              </a:rPr>
              <a:t>和</a:t>
            </a:r>
            <a:r>
              <a:rPr lang="zh-CN" altLang="en-US" sz="1800" dirty="0">
                <a:solidFill>
                  <a:schemeClr val="tx1"/>
                </a:solidFill>
                <a:latin typeface="微软雅黑 Light" panose="020B0502040204020203" pitchFamily="34" charset="-122"/>
                <a:ea typeface="微软雅黑 Light" panose="020B0502040204020203" pitchFamily="34" charset="-122"/>
              </a:rPr>
              <a:t>征收率</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1662568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580882" y="1625630"/>
            <a:ext cx="6320243" cy="396360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3</a:t>
            </a:r>
            <a:r>
              <a:rPr lang="zh-CN" altLang="en-US" sz="2000">
                <a:solidFill>
                  <a:schemeClr val="bg1"/>
                </a:solidFill>
                <a:latin typeface="微软雅黑 Light" panose="020B0502040204020203" pitchFamily="34" charset="-122"/>
                <a:ea typeface="微软雅黑 Light" panose="020B0502040204020203" pitchFamily="34" charset="-122"/>
              </a:rPr>
              <a:t>）委托加工应纳消费税的计算。委托加工的应税消费品，按照受托方的同类消费品的销售价格计算纳税，没有同类消费品销售价格的，按照组成计税价格计算纳税。</a:t>
            </a:r>
          </a:p>
          <a:p>
            <a:r>
              <a:rPr lang="zh-CN" altLang="en-US" sz="2000">
                <a:solidFill>
                  <a:schemeClr val="bg1"/>
                </a:solidFill>
                <a:latin typeface="微软雅黑 Light" panose="020B0502040204020203" pitchFamily="34" charset="-122"/>
                <a:ea typeface="微软雅黑 Light" panose="020B0502040204020203" pitchFamily="34" charset="-122"/>
              </a:rPr>
              <a:t>①实行从价定率办法计征消费税的，其计算公式为</a:t>
            </a:r>
          </a:p>
          <a:p>
            <a:r>
              <a:rPr lang="zh-CN" altLang="en-US" sz="2000">
                <a:solidFill>
                  <a:schemeClr val="bg1"/>
                </a:solidFill>
                <a:latin typeface="微软雅黑 Light" panose="020B0502040204020203" pitchFamily="34" charset="-122"/>
                <a:ea typeface="微软雅黑 Light" panose="020B0502040204020203" pitchFamily="34" charset="-122"/>
              </a:rPr>
              <a:t>组成计税价格＝（材料成本＋加工费）</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1</a:t>
            </a:r>
            <a:r>
              <a:rPr lang="zh-CN" altLang="en-US" sz="2000">
                <a:solidFill>
                  <a:schemeClr val="bg1"/>
                </a:solidFill>
                <a:latin typeface="微软雅黑 Light" panose="020B0502040204020203" pitchFamily="34" charset="-122"/>
                <a:ea typeface="微软雅黑 Light" panose="020B0502040204020203" pitchFamily="34" charset="-122"/>
              </a:rPr>
              <a:t>－比例税率）</a:t>
            </a:r>
          </a:p>
          <a:p>
            <a:r>
              <a:rPr lang="zh-CN" altLang="en-US" sz="2000">
                <a:solidFill>
                  <a:schemeClr val="bg1"/>
                </a:solidFill>
                <a:latin typeface="微软雅黑 Light" panose="020B0502040204020203" pitchFamily="34" charset="-122"/>
                <a:ea typeface="微软雅黑 Light" panose="020B0502040204020203" pitchFamily="34" charset="-122"/>
              </a:rPr>
              <a:t>应纳税额＝组成计税价格</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比例税率</a:t>
            </a:r>
          </a:p>
          <a:p>
            <a:r>
              <a:rPr lang="zh-CN" altLang="en-US" sz="2000">
                <a:solidFill>
                  <a:schemeClr val="bg1"/>
                </a:solidFill>
                <a:latin typeface="微软雅黑 Light" panose="020B0502040204020203" pitchFamily="34" charset="-122"/>
                <a:ea typeface="微软雅黑 Light" panose="020B0502040204020203" pitchFamily="34" charset="-122"/>
              </a:rPr>
              <a:t>②实行复合计税办法计征消费税的，其计算公式为</a:t>
            </a:r>
          </a:p>
          <a:p>
            <a:r>
              <a:rPr lang="zh-CN" altLang="en-US" sz="2000">
                <a:solidFill>
                  <a:schemeClr val="bg1"/>
                </a:solidFill>
                <a:latin typeface="微软雅黑 Light" panose="020B0502040204020203" pitchFamily="34" charset="-122"/>
                <a:ea typeface="微软雅黑 Light" panose="020B0502040204020203" pitchFamily="34" charset="-122"/>
              </a:rPr>
              <a:t>组成计税价格＝（材料成本＋加工费＋委托加工数量</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定额税率）</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1</a:t>
            </a:r>
            <a:r>
              <a:rPr lang="zh-CN" altLang="en-US" sz="2000">
                <a:solidFill>
                  <a:schemeClr val="bg1"/>
                </a:solidFill>
                <a:latin typeface="微软雅黑 Light" panose="020B0502040204020203" pitchFamily="34" charset="-122"/>
                <a:ea typeface="微软雅黑 Light" panose="020B0502040204020203" pitchFamily="34" charset="-122"/>
              </a:rPr>
              <a:t>－比例税率）</a:t>
            </a:r>
          </a:p>
          <a:p>
            <a:r>
              <a:rPr lang="zh-CN" altLang="en-US" sz="2000">
                <a:solidFill>
                  <a:schemeClr val="bg1"/>
                </a:solidFill>
                <a:latin typeface="微软雅黑 Light" panose="020B0502040204020203" pitchFamily="34" charset="-122"/>
                <a:ea typeface="微软雅黑 Light" panose="020B0502040204020203" pitchFamily="34" charset="-122"/>
              </a:rPr>
              <a:t>应纳税额＝组成计税价格</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比例税率＋委托加工数量</a:t>
            </a:r>
            <a:r>
              <a:rPr lang="en-US" altLang="zh-CN" sz="2000">
                <a:solidFill>
                  <a:schemeClr val="bg1"/>
                </a:solidFill>
                <a:latin typeface="微软雅黑 Light" panose="020B0502040204020203" pitchFamily="34" charset="-122"/>
                <a:ea typeface="微软雅黑 Light" panose="020B0502040204020203" pitchFamily="34" charset="-122"/>
              </a:rPr>
              <a:t>×</a:t>
            </a:r>
            <a:r>
              <a:rPr lang="zh-CN" altLang="en-US" sz="2000">
                <a:solidFill>
                  <a:schemeClr val="bg1"/>
                </a:solidFill>
                <a:latin typeface="微软雅黑 Light" panose="020B0502040204020203" pitchFamily="34" charset="-122"/>
                <a:ea typeface="微软雅黑 Light" panose="020B0502040204020203" pitchFamily="34" charset="-122"/>
              </a:rPr>
              <a:t>定额税率</a:t>
            </a:r>
          </a:p>
          <a:p>
            <a:r>
              <a:rPr lang="zh-CN" altLang="en-US" sz="2000">
                <a:solidFill>
                  <a:schemeClr val="bg1"/>
                </a:solidFill>
                <a:latin typeface="微软雅黑 Light" panose="020B0502040204020203" pitchFamily="34" charset="-122"/>
                <a:ea typeface="微软雅黑 Light" panose="020B0502040204020203" pitchFamily="34" charset="-122"/>
              </a:rPr>
              <a:t>材料成本，是指委托方所提供加工材料的实际成本。</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6499661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11658" y="269532"/>
            <a:ext cx="11255124" cy="2245487"/>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3-18】</a:t>
            </a:r>
            <a:r>
              <a:rPr lang="zh-CN" altLang="en-US" sz="2400" dirty="0">
                <a:latin typeface="微软雅黑 Light" panose="020B0502040204020203" pitchFamily="34" charset="-122"/>
                <a:ea typeface="微软雅黑 Light" panose="020B0502040204020203" pitchFamily="34" charset="-122"/>
              </a:rPr>
              <a:t>某化妆品企业</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月受托为某商场加工一批高档化妆品，收取不含增值税的加工费</a:t>
            </a:r>
            <a:r>
              <a:rPr lang="en-US" altLang="zh-CN" sz="2400" dirty="0">
                <a:latin typeface="微软雅黑 Light" panose="020B0502040204020203" pitchFamily="34" charset="-122"/>
                <a:ea typeface="微软雅黑 Light" panose="020B0502040204020203" pitchFamily="34" charset="-122"/>
              </a:rPr>
              <a:t>130 000</a:t>
            </a:r>
            <a:r>
              <a:rPr lang="zh-CN" altLang="en-US" sz="2400" dirty="0">
                <a:latin typeface="微软雅黑 Light" panose="020B0502040204020203" pitchFamily="34" charset="-122"/>
                <a:ea typeface="微软雅黑 Light" panose="020B0502040204020203" pitchFamily="34" charset="-122"/>
              </a:rPr>
              <a:t>元，商场提供的原材料金额为</a:t>
            </a:r>
            <a:r>
              <a:rPr lang="en-US" altLang="zh-CN" sz="2400" dirty="0">
                <a:latin typeface="微软雅黑 Light" panose="020B0502040204020203" pitchFamily="34" charset="-122"/>
                <a:ea typeface="微软雅黑 Light" panose="020B0502040204020203" pitchFamily="34" charset="-122"/>
              </a:rPr>
              <a:t>720 000</a:t>
            </a:r>
            <a:r>
              <a:rPr lang="zh-CN" altLang="en-US" sz="2400" dirty="0">
                <a:latin typeface="微软雅黑 Light" panose="020B0502040204020203" pitchFamily="34" charset="-122"/>
                <a:ea typeface="微软雅黑 Light" panose="020B0502040204020203" pitchFamily="34" charset="-122"/>
              </a:rPr>
              <a:t>元。已知该化妆品企业无同类产品销售价格，消费税税率为</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。计算该化妆品企业应代收代缴的消费税。</a:t>
            </a:r>
          </a:p>
        </p:txBody>
      </p:sp>
      <p:sp>
        <p:nvSpPr>
          <p:cNvPr id="4" name="矩形 3"/>
          <p:cNvSpPr/>
          <p:nvPr/>
        </p:nvSpPr>
        <p:spPr>
          <a:xfrm>
            <a:off x="545959" y="2930795"/>
            <a:ext cx="11371465" cy="1938992"/>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根据</a:t>
            </a:r>
            <a:r>
              <a:rPr lang="zh-CN" altLang="en-US" sz="2400" dirty="0">
                <a:latin typeface="微软雅黑 Light" panose="020B0502040204020203" pitchFamily="34" charset="-122"/>
                <a:ea typeface="微软雅黑 Light" panose="020B0502040204020203" pitchFamily="34" charset="-122"/>
              </a:rPr>
              <a:t>消费税法律制度的规定，委托加工的应税消费品，应按照受托方的同类消费品的销售价格计算缴纳消费税，没有同类消费品销售价格的，按照组成计税价格计算纳税。计算过程：</a:t>
            </a:r>
          </a:p>
          <a:p>
            <a:pPr algn="ctr"/>
            <a:r>
              <a:rPr lang="zh-CN" altLang="en-US" sz="2400" dirty="0">
                <a:latin typeface="微软雅黑 Light" panose="020B0502040204020203" pitchFamily="34" charset="-122"/>
                <a:ea typeface="微软雅黑 Light" panose="020B0502040204020203" pitchFamily="34" charset="-122"/>
              </a:rPr>
              <a:t>组成计税价格＝（</a:t>
            </a:r>
            <a:r>
              <a:rPr lang="en-US" altLang="zh-CN" sz="2400" dirty="0">
                <a:latin typeface="微软雅黑 Light" panose="020B0502040204020203" pitchFamily="34" charset="-122"/>
                <a:ea typeface="微软雅黑 Light" panose="020B0502040204020203" pitchFamily="34" charset="-122"/>
              </a:rPr>
              <a:t>720 000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1 000 000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应代收代缴消费税＝</a:t>
            </a:r>
            <a:r>
              <a:rPr lang="en-US" altLang="zh-CN" sz="2400" dirty="0">
                <a:latin typeface="微软雅黑 Light" panose="020B0502040204020203" pitchFamily="34" charset="-122"/>
                <a:ea typeface="微软雅黑 Light" panose="020B0502040204020203" pitchFamily="34" charset="-122"/>
              </a:rPr>
              <a:t>1 000 000×15%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150 000</a:t>
            </a:r>
            <a:r>
              <a:rPr lang="zh-CN" altLang="en-US" sz="24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330411787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327357"/>
            <a:ext cx="6522824" cy="5066162"/>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4</a:t>
            </a:r>
            <a:r>
              <a:rPr lang="zh-CN" altLang="en-US" sz="2000" dirty="0">
                <a:solidFill>
                  <a:schemeClr val="bg1"/>
                </a:solidFill>
                <a:latin typeface="微软雅黑 Light" panose="020B0502040204020203" pitchFamily="34" charset="-122"/>
                <a:ea typeface="微软雅黑 Light" panose="020B0502040204020203" pitchFamily="34" charset="-122"/>
              </a:rPr>
              <a:t>）进口环节应纳消费税的计算。纳税人进口应税消费品，按照组成计税价格和规定的税率计算应纳税额。</a:t>
            </a:r>
          </a:p>
          <a:p>
            <a:r>
              <a:rPr lang="zh-CN" altLang="en-US" sz="2000" dirty="0">
                <a:solidFill>
                  <a:schemeClr val="bg1"/>
                </a:solidFill>
                <a:latin typeface="微软雅黑 Light" panose="020B0502040204020203" pitchFamily="34" charset="-122"/>
                <a:ea typeface="微软雅黑 Light" panose="020B0502040204020203" pitchFamily="34" charset="-122"/>
              </a:rPr>
              <a:t>①从价计税的进口应税消费品，应以组成计税价格为计税依据计算应纳消费税。其计算公式为</a:t>
            </a:r>
          </a:p>
          <a:p>
            <a:r>
              <a:rPr lang="zh-CN" altLang="en-US" sz="2000" dirty="0">
                <a:solidFill>
                  <a:schemeClr val="bg1"/>
                </a:solidFill>
                <a:latin typeface="微软雅黑 Light" panose="020B0502040204020203" pitchFamily="34" charset="-122"/>
                <a:ea typeface="微软雅黑 Light" panose="020B0502040204020203" pitchFamily="34" charset="-122"/>
              </a:rPr>
              <a:t>组成计税价格＝（关税完税价格＋关税）</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a:solidFill>
                  <a:schemeClr val="bg1"/>
                </a:solidFill>
                <a:latin typeface="微软雅黑 Light" panose="020B0502040204020203" pitchFamily="34" charset="-122"/>
                <a:ea typeface="微软雅黑 Light" panose="020B0502040204020203" pitchFamily="34" charset="-122"/>
              </a:rPr>
              <a:t>应纳税额＝组成计税价格</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a:solidFill>
                  <a:schemeClr val="bg1"/>
                </a:solidFill>
                <a:latin typeface="微软雅黑 Light" panose="020B0502040204020203" pitchFamily="34" charset="-122"/>
                <a:ea typeface="微软雅黑 Light" panose="020B0502040204020203" pitchFamily="34" charset="-122"/>
              </a:rPr>
              <a:t>②从量计税的进口应税消费品，应以海关核定的进口数量为计税依据计算应纳消费税额，其计算公式为</a:t>
            </a:r>
          </a:p>
          <a:p>
            <a:r>
              <a:rPr lang="zh-CN" altLang="en-US" sz="2000" dirty="0">
                <a:solidFill>
                  <a:schemeClr val="bg1"/>
                </a:solidFill>
                <a:latin typeface="微软雅黑 Light" panose="020B0502040204020203" pitchFamily="34" charset="-122"/>
                <a:ea typeface="微软雅黑 Light" panose="020B0502040204020203" pitchFamily="34" charset="-122"/>
              </a:rPr>
              <a:t>应纳税额＝进口数量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a:t>
            </a:r>
          </a:p>
          <a:p>
            <a:r>
              <a:rPr lang="zh-CN" altLang="en-US" sz="2000" dirty="0">
                <a:solidFill>
                  <a:schemeClr val="bg1"/>
                </a:solidFill>
                <a:latin typeface="微软雅黑 Light" panose="020B0502040204020203" pitchFamily="34" charset="-122"/>
                <a:ea typeface="微软雅黑 Light" panose="020B0502040204020203" pitchFamily="34" charset="-122"/>
              </a:rPr>
              <a:t>③复合计税的进口应税消费品，应以组成计税价格和进口数量双重标准为计税依据计算应纳消费税。其计算公式为</a:t>
            </a:r>
          </a:p>
          <a:p>
            <a:r>
              <a:rPr lang="zh-CN" altLang="en-US" sz="2000" dirty="0">
                <a:solidFill>
                  <a:schemeClr val="bg1"/>
                </a:solidFill>
                <a:latin typeface="微软雅黑 Light" panose="020B0502040204020203" pitchFamily="34" charset="-122"/>
                <a:ea typeface="微软雅黑 Light" panose="020B0502040204020203" pitchFamily="34" charset="-122"/>
              </a:rPr>
              <a:t>组成计税价格＝（关税完税价格＋关税＋进口数量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－比例税率）</a:t>
            </a:r>
          </a:p>
          <a:p>
            <a:r>
              <a:rPr lang="zh-CN" altLang="en-US" sz="2000" dirty="0">
                <a:solidFill>
                  <a:schemeClr val="bg1"/>
                </a:solidFill>
                <a:latin typeface="微软雅黑 Light" panose="020B0502040204020203" pitchFamily="34" charset="-122"/>
                <a:ea typeface="微软雅黑 Light" panose="020B0502040204020203" pitchFamily="34" charset="-122"/>
              </a:rPr>
              <a:t>应纳税额＝组成计税价格</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比例税率＋进口数量</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定额税率</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85562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11658" y="269532"/>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3-19】</a:t>
            </a:r>
            <a:r>
              <a:rPr lang="zh-CN" altLang="en-US" sz="2400" dirty="0">
                <a:latin typeface="微软雅黑 Light" panose="020B0502040204020203" pitchFamily="34" charset="-122"/>
                <a:ea typeface="微软雅黑 Light" panose="020B0502040204020203" pitchFamily="34" charset="-122"/>
              </a:rPr>
              <a:t>某汽车贸易公司</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月从国外进口小汽车</a:t>
            </a:r>
            <a:r>
              <a:rPr lang="en-US" altLang="zh-CN" sz="2400" dirty="0">
                <a:latin typeface="微软雅黑 Light" panose="020B0502040204020203" pitchFamily="34" charset="-122"/>
                <a:ea typeface="微软雅黑 Light" panose="020B0502040204020203" pitchFamily="34" charset="-122"/>
              </a:rPr>
              <a:t>50</a:t>
            </a:r>
            <a:r>
              <a:rPr lang="zh-CN" altLang="en-US" sz="2400" dirty="0">
                <a:latin typeface="微软雅黑 Light" panose="020B0502040204020203" pitchFamily="34" charset="-122"/>
                <a:ea typeface="微软雅黑 Light" panose="020B0502040204020203" pitchFamily="34" charset="-122"/>
              </a:rPr>
              <a:t>辆，海关核定的每辆小汽车关税完税价为</a:t>
            </a:r>
            <a:r>
              <a:rPr lang="en-US" altLang="zh-CN" sz="2400" dirty="0">
                <a:latin typeface="微软雅黑 Light" panose="020B0502040204020203" pitchFamily="34" charset="-122"/>
                <a:ea typeface="微软雅黑 Light" panose="020B0502040204020203" pitchFamily="34" charset="-122"/>
              </a:rPr>
              <a:t>250 000</a:t>
            </a:r>
            <a:r>
              <a:rPr lang="zh-CN" altLang="en-US" sz="2400" dirty="0">
                <a:latin typeface="微软雅黑 Light" panose="020B0502040204020203" pitchFamily="34" charset="-122"/>
                <a:ea typeface="微软雅黑 Light" panose="020B0502040204020203" pitchFamily="34" charset="-122"/>
              </a:rPr>
              <a:t>元，已知小汽车关税税率为</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，消费税税率为</a:t>
            </a:r>
            <a:r>
              <a:rPr lang="en-US" altLang="zh-CN" sz="2400" dirty="0">
                <a:latin typeface="微软雅黑 Light" panose="020B0502040204020203" pitchFamily="34" charset="-122"/>
                <a:ea typeface="微软雅黑 Light" panose="020B0502040204020203" pitchFamily="34" charset="-122"/>
              </a:rPr>
              <a:t>25%</a:t>
            </a:r>
            <a:r>
              <a:rPr lang="zh-CN" altLang="en-US" sz="2400" dirty="0">
                <a:latin typeface="微软雅黑 Light" panose="020B0502040204020203" pitchFamily="34" charset="-122"/>
                <a:ea typeface="微软雅黑 Light" panose="020B0502040204020203" pitchFamily="34" charset="-122"/>
              </a:rPr>
              <a:t>。计算该公司进口小汽车应纳消费税税额。</a:t>
            </a:r>
          </a:p>
        </p:txBody>
      </p:sp>
      <p:sp>
        <p:nvSpPr>
          <p:cNvPr id="4" name="矩形 3"/>
          <p:cNvSpPr/>
          <p:nvPr/>
        </p:nvSpPr>
        <p:spPr>
          <a:xfrm>
            <a:off x="545959" y="2930795"/>
            <a:ext cx="11371465" cy="1938992"/>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解析：根据消费税法律制度的规定，纳税人进口应税消费品，按照组成计税价格和规定的税率计算应纳税额。计算过程：</a:t>
            </a:r>
          </a:p>
          <a:p>
            <a:pPr algn="ctr"/>
            <a:r>
              <a:rPr lang="zh-CN" altLang="en-US" sz="2400" dirty="0">
                <a:latin typeface="微软雅黑 Light" panose="020B0502040204020203" pitchFamily="34" charset="-122"/>
                <a:ea typeface="微软雅黑 Light" panose="020B0502040204020203" pitchFamily="34" charset="-122"/>
              </a:rPr>
              <a:t>应纳关税税额＝</a:t>
            </a:r>
            <a:r>
              <a:rPr lang="en-US" altLang="zh-CN" sz="2400" dirty="0">
                <a:latin typeface="微软雅黑 Light" panose="020B0502040204020203" pitchFamily="34" charset="-122"/>
                <a:ea typeface="微软雅黑 Light" panose="020B0502040204020203" pitchFamily="34" charset="-122"/>
              </a:rPr>
              <a:t>50×250 000×20%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2 500 000 </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组成计税价格＝（</a:t>
            </a:r>
            <a:r>
              <a:rPr lang="en-US" altLang="zh-CN" sz="2400" dirty="0">
                <a:latin typeface="微软雅黑 Light" panose="020B0502040204020203" pitchFamily="34" charset="-122"/>
                <a:ea typeface="微软雅黑 Light" panose="020B0502040204020203" pitchFamily="34" charset="-122"/>
              </a:rPr>
              <a:t>50×250 000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2 500 000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20 000 000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应纳消费税税额＝</a:t>
            </a:r>
            <a:r>
              <a:rPr lang="en-US" altLang="zh-CN" sz="2400" dirty="0">
                <a:latin typeface="微软雅黑 Light" panose="020B0502040204020203" pitchFamily="34" charset="-122"/>
                <a:ea typeface="微软雅黑 Light" panose="020B0502040204020203" pitchFamily="34" charset="-122"/>
              </a:rPr>
              <a:t>20 000 000×25%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5 000 000</a:t>
            </a:r>
            <a:r>
              <a:rPr lang="zh-CN" altLang="en-US" sz="24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14281708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171150"/>
            <a:ext cx="6522824" cy="522236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5</a:t>
            </a:r>
            <a:r>
              <a:rPr lang="zh-CN" altLang="en-US" sz="2000" dirty="0">
                <a:solidFill>
                  <a:schemeClr val="bg1"/>
                </a:solidFill>
                <a:latin typeface="微软雅黑 Light" panose="020B0502040204020203" pitchFamily="34" charset="-122"/>
                <a:ea typeface="微软雅黑 Light" panose="020B0502040204020203" pitchFamily="34" charset="-122"/>
              </a:rPr>
              <a:t>）已纳消费税税额扣除的会计核算。根据税法规定，外购或委托加工收回应税下列应税消费品时，用于连续生产应税消费品的。对外购或委托加工环节已经缴纳的消费税税额，准予从应纳税额中扣除已纳消费税税额。</a:t>
            </a:r>
          </a:p>
          <a:p>
            <a:r>
              <a:rPr lang="zh-CN" altLang="en-US" sz="2000" dirty="0">
                <a:solidFill>
                  <a:schemeClr val="bg1"/>
                </a:solidFill>
                <a:latin typeface="微软雅黑 Light" panose="020B0502040204020203" pitchFamily="34" charset="-122"/>
                <a:ea typeface="微软雅黑 Light" panose="020B0502040204020203" pitchFamily="34" charset="-122"/>
              </a:rPr>
              <a:t>①外购或委托加工应税消费品已纳消费税扣除的具体规定：● 用外购或委托加工收回的烟丝为原料生产的卷烟</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 用外购或委托加工收回的已税化妆品为原料生产的化妆品；</a:t>
            </a:r>
          </a:p>
          <a:p>
            <a:r>
              <a:rPr lang="zh-CN" altLang="en-US" sz="2000" dirty="0">
                <a:solidFill>
                  <a:schemeClr val="bg1"/>
                </a:solidFill>
                <a:latin typeface="微软雅黑 Light" panose="020B0502040204020203" pitchFamily="34" charset="-122"/>
                <a:ea typeface="微软雅黑 Light" panose="020B0502040204020203" pitchFamily="34" charset="-122"/>
              </a:rPr>
              <a:t>● 用外购或委托加工收回的已税珠宝、玉石为原料生产的贵重首饰及珠宝、玉石；</a:t>
            </a:r>
          </a:p>
          <a:p>
            <a:r>
              <a:rPr lang="zh-CN" altLang="en-US" sz="2000" dirty="0">
                <a:solidFill>
                  <a:schemeClr val="bg1"/>
                </a:solidFill>
                <a:latin typeface="微软雅黑 Light" panose="020B0502040204020203" pitchFamily="34" charset="-122"/>
                <a:ea typeface="微软雅黑 Light" panose="020B0502040204020203" pitchFamily="34" charset="-122"/>
              </a:rPr>
              <a:t>● 用外购或委托加工收回的已税鞭炮、焰火为原料生产的鞭炮、焰火；</a:t>
            </a:r>
          </a:p>
          <a:p>
            <a:r>
              <a:rPr lang="zh-CN" altLang="en-US" sz="2000" dirty="0">
                <a:solidFill>
                  <a:schemeClr val="bg1"/>
                </a:solidFill>
                <a:latin typeface="微软雅黑 Light" panose="020B0502040204020203" pitchFamily="34" charset="-122"/>
                <a:ea typeface="微软雅黑 Light" panose="020B0502040204020203" pitchFamily="34" charset="-122"/>
              </a:rPr>
              <a:t>● 用外购或委托加工收回的巳税汽车轮胎（内胎或外胎）为原料生产的汽车轮胎；</a:t>
            </a: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8561618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171150"/>
            <a:ext cx="6522824" cy="522236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用外购或委托加工收回的已税摩托车为原料生产的摩托车；</a:t>
            </a:r>
          </a:p>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用外购或委托加工收回的已税杆头、杆身和握把为原料生产的高尔夫球球杆；</a:t>
            </a:r>
          </a:p>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用外购或委托加工收回的已税木制一次性筷子为原料生产的木制一次性筷子；</a:t>
            </a:r>
          </a:p>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用外购或委托加工收回的已税实木地板为原料生产的实木地板；</a:t>
            </a:r>
          </a:p>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用外购或委托加工收回的已税石脑油为原料生产的应税消费品；</a:t>
            </a:r>
          </a:p>
          <a:p>
            <a:r>
              <a:rPr lang="zh-CN" altLang="en-US" sz="2000">
                <a:solidFill>
                  <a:schemeClr val="bg1"/>
                </a:solidFill>
                <a:latin typeface="微软雅黑 Light" panose="020B0502040204020203" pitchFamily="34" charset="-122"/>
                <a:ea typeface="微软雅黑 Light" panose="020B0502040204020203" pitchFamily="34" charset="-122"/>
              </a:rPr>
              <a:t>● 用外购或委托加工收回的已税润滑油为原料生产的润滑油。</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7586163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171150"/>
            <a:ext cx="6522824" cy="522236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税收实务中，对上述扣税范围的应用应注意以下问题：</a:t>
            </a:r>
          </a:p>
          <a:p>
            <a:r>
              <a:rPr lang="zh-CN" altLang="en-US" sz="2000">
                <a:solidFill>
                  <a:schemeClr val="bg1"/>
                </a:solidFill>
                <a:latin typeface="微软雅黑 Light" panose="020B0502040204020203" pitchFamily="34" charset="-122"/>
                <a:ea typeface="微软雅黑 Light" panose="020B0502040204020203" pitchFamily="34" charset="-122"/>
              </a:rPr>
              <a:t>● 上述允许扣除税额的税目，从大类上看不包括酒类、小汽车、高档手表、游艇；</a:t>
            </a:r>
          </a:p>
          <a:p>
            <a:r>
              <a:rPr lang="zh-CN" altLang="en-US" sz="2000">
                <a:solidFill>
                  <a:schemeClr val="bg1"/>
                </a:solidFill>
                <a:latin typeface="微软雅黑 Light" panose="020B0502040204020203" pitchFamily="34" charset="-122"/>
                <a:ea typeface="微软雅黑 Light" panose="020B0502040204020203" pitchFamily="34" charset="-122"/>
              </a:rPr>
              <a:t>● 允许扣税的只涉及同一大税目中的购入应税消费品的连续加工，不能跨税目抵扣（石脑油例外）；</a:t>
            </a:r>
          </a:p>
          <a:p>
            <a:r>
              <a:rPr lang="zh-CN" altLang="en-US" sz="2000">
                <a:solidFill>
                  <a:schemeClr val="bg1"/>
                </a:solidFill>
                <a:latin typeface="微软雅黑 Light" panose="020B0502040204020203" pitchFamily="34" charset="-122"/>
                <a:ea typeface="微软雅黑 Light" panose="020B0502040204020203" pitchFamily="34" charset="-122"/>
              </a:rPr>
              <a:t>● 允许扣除的应税消费品只限于从工业企业购进和进口的应税消费品，对从境内商业企业购进的应税消费品的已纳税额一律不得扣除。</a:t>
            </a:r>
          </a:p>
          <a:p>
            <a:r>
              <a:rPr lang="zh-CN" altLang="en-US" sz="2000">
                <a:solidFill>
                  <a:schemeClr val="bg1"/>
                </a:solidFill>
                <a:latin typeface="微软雅黑 Light" panose="020B0502040204020203" pitchFamily="34" charset="-122"/>
                <a:ea typeface="微软雅黑 Light" panose="020B0502040204020203" pitchFamily="34" charset="-122"/>
              </a:rPr>
              <a:t>● 在零售环节纳税的金银首饰、钻石及钻石饰品不得抵扣外购珠宝、玉石的已纳税额。</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3911005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171150"/>
            <a:ext cx="6522824" cy="522236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②</a:t>
            </a:r>
            <a:r>
              <a:rPr lang="zh-CN" altLang="en-US" sz="2000" dirty="0">
                <a:solidFill>
                  <a:schemeClr val="bg1"/>
                </a:solidFill>
                <a:latin typeface="微软雅黑 Light" panose="020B0502040204020203" pitchFamily="34" charset="-122"/>
                <a:ea typeface="微软雅黑 Light" panose="020B0502040204020203" pitchFamily="34" charset="-122"/>
              </a:rPr>
              <a:t>扣除税额的计算。</a:t>
            </a:r>
          </a:p>
          <a:p>
            <a:r>
              <a:rPr lang="zh-CN" altLang="en-US" sz="2000" dirty="0">
                <a:solidFill>
                  <a:schemeClr val="bg1"/>
                </a:solidFill>
                <a:latin typeface="微软雅黑 Light" panose="020B0502040204020203" pitchFamily="34" charset="-122"/>
                <a:ea typeface="微软雅黑 Light" panose="020B0502040204020203" pitchFamily="34" charset="-122"/>
              </a:rPr>
              <a:t>消费税扣除额计算的总原则是按生产领用量抵扣。它不同于增值税的购进扣税法。</a:t>
            </a:r>
          </a:p>
          <a:p>
            <a:r>
              <a:rPr lang="zh-CN" altLang="en-US" sz="2000" dirty="0">
                <a:solidFill>
                  <a:schemeClr val="bg1"/>
                </a:solidFill>
                <a:latin typeface="微软雅黑 Light" panose="020B0502040204020203" pitchFamily="34" charset="-122"/>
                <a:ea typeface="微软雅黑 Light" panose="020B0502040204020203" pitchFamily="34" charset="-122"/>
              </a:rPr>
              <a:t>以外购应税消费品连续生产应税消费品允许扣除消费税税额的计算。其计算公式如下</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上述</a:t>
            </a:r>
            <a:r>
              <a:rPr lang="zh-CN" altLang="en-US" sz="2000" dirty="0">
                <a:solidFill>
                  <a:schemeClr val="bg1"/>
                </a:solidFill>
                <a:latin typeface="微软雅黑 Light" panose="020B0502040204020203" pitchFamily="34" charset="-122"/>
                <a:ea typeface="微软雅黑 Light" panose="020B0502040204020203" pitchFamily="34" charset="-122"/>
              </a:rPr>
              <a:t>“买价”是指购货发票上注明的不含增值税销售额。</a:t>
            </a: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pic>
        <p:nvPicPr>
          <p:cNvPr id="2" name="图片 1"/>
          <p:cNvPicPr>
            <a:picLocks noChangeAspect="1"/>
          </p:cNvPicPr>
          <p:nvPr/>
        </p:nvPicPr>
        <p:blipFill rotWithShape="1">
          <a:blip r:embed="rId4"/>
          <a:srcRect b="6156"/>
          <a:stretch/>
        </p:blipFill>
        <p:spPr>
          <a:xfrm>
            <a:off x="5397726" y="3465708"/>
            <a:ext cx="6513838" cy="2195540"/>
          </a:xfrm>
          <a:prstGeom prst="rect">
            <a:avLst/>
          </a:prstGeom>
        </p:spPr>
      </p:pic>
    </p:spTree>
    <p:extLst>
      <p:ext uri="{BB962C8B-B14F-4D97-AF65-F5344CB8AC3E}">
        <p14:creationId xmlns:p14="http://schemas.microsoft.com/office/powerpoint/2010/main" val="12952962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Freeform 6">
            <a:extLst>
              <a:ext uri="{FF2B5EF4-FFF2-40B4-BE49-F238E27FC236}">
                <a16:creationId xmlns:a16="http://schemas.microsoft.com/office/drawing/2014/main" id="{82E587EB-479B-4FBF-AE65-B81E803C364C}"/>
              </a:ext>
            </a:extLst>
          </p:cNvPr>
          <p:cNvSpPr>
            <a:spLocks/>
          </p:cNvSpPr>
          <p:nvPr/>
        </p:nvSpPr>
        <p:spPr bwMode="auto">
          <a:xfrm>
            <a:off x="5388740" y="1171150"/>
            <a:ext cx="6522824" cy="5222369"/>
          </a:xfrm>
          <a:custGeom>
            <a:avLst/>
            <a:gdLst>
              <a:gd name="T0" fmla="*/ 102 w 2688"/>
              <a:gd name="T1" fmla="*/ 0 h 978"/>
              <a:gd name="T2" fmla="*/ 2586 w 2688"/>
              <a:gd name="T3" fmla="*/ 0 h 978"/>
              <a:gd name="T4" fmla="*/ 2688 w 2688"/>
              <a:gd name="T5" fmla="*/ 102 h 978"/>
              <a:gd name="T6" fmla="*/ 2688 w 2688"/>
              <a:gd name="T7" fmla="*/ 875 h 978"/>
              <a:gd name="T8" fmla="*/ 2586 w 2688"/>
              <a:gd name="T9" fmla="*/ 978 h 978"/>
              <a:gd name="T10" fmla="*/ 102 w 2688"/>
              <a:gd name="T11" fmla="*/ 978 h 978"/>
              <a:gd name="T12" fmla="*/ 0 w 2688"/>
              <a:gd name="T13" fmla="*/ 875 h 978"/>
              <a:gd name="T14" fmla="*/ 0 w 2688"/>
              <a:gd name="T15" fmla="*/ 102 h 978"/>
              <a:gd name="T16" fmla="*/ 102 w 2688"/>
              <a:gd name="T17" fmla="*/ 0 h 9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88" h="978">
                <a:moveTo>
                  <a:pt x="102" y="0"/>
                </a:moveTo>
                <a:lnTo>
                  <a:pt x="2586" y="0"/>
                </a:lnTo>
                <a:cubicBezTo>
                  <a:pt x="2642" y="0"/>
                  <a:pt x="2688" y="46"/>
                  <a:pt x="2688" y="102"/>
                </a:cubicBezTo>
                <a:lnTo>
                  <a:pt x="2688" y="875"/>
                </a:lnTo>
                <a:cubicBezTo>
                  <a:pt x="2688" y="931"/>
                  <a:pt x="2642" y="978"/>
                  <a:pt x="2586" y="978"/>
                </a:cubicBezTo>
                <a:lnTo>
                  <a:pt x="102" y="978"/>
                </a:lnTo>
                <a:cubicBezTo>
                  <a:pt x="46" y="978"/>
                  <a:pt x="0" y="931"/>
                  <a:pt x="0" y="875"/>
                </a:cubicBezTo>
                <a:lnTo>
                  <a:pt x="0" y="102"/>
                </a:lnTo>
                <a:cubicBezTo>
                  <a:pt x="0" y="46"/>
                  <a:pt x="46" y="0"/>
                  <a:pt x="102" y="0"/>
                </a:cubicBezTo>
                <a:close/>
              </a:path>
            </a:pathLst>
          </a:cu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③</a:t>
            </a:r>
            <a:r>
              <a:rPr lang="zh-CN" altLang="en-US" sz="2000" dirty="0">
                <a:solidFill>
                  <a:schemeClr val="bg1"/>
                </a:solidFill>
                <a:latin typeface="微软雅黑 Light" panose="020B0502040204020203" pitchFamily="34" charset="-122"/>
                <a:ea typeface="微软雅黑 Light" panose="020B0502040204020203" pitchFamily="34" charset="-122"/>
              </a:rPr>
              <a:t>以委托加工收回应税消费品连续生产应税消费品允许扣除消费税税额的计算，其计算公式如下</a:t>
            </a:r>
            <a:r>
              <a:rPr lang="zh-CN" altLang="en-US" sz="2000" dirty="0" smtClean="0">
                <a:solidFill>
                  <a:schemeClr val="bg1"/>
                </a:solidFill>
                <a:latin typeface="微软雅黑 Light" panose="020B0502040204020203" pitchFamily="34" charset="-122"/>
                <a:ea typeface="微软雅黑 Light" panose="020B0502040204020203" pitchFamily="34" charset="-122"/>
              </a:rPr>
              <a:t>：</a:t>
            </a:r>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smtClean="0">
                <a:solidFill>
                  <a:schemeClr val="bg1"/>
                </a:solidFill>
                <a:latin typeface="微软雅黑 Light" panose="020B0502040204020203" pitchFamily="34" charset="-122"/>
                <a:ea typeface="微软雅黑 Light" panose="020B0502040204020203" pitchFamily="34" charset="-122"/>
              </a:rPr>
              <a:t>纳税人</a:t>
            </a:r>
            <a:r>
              <a:rPr lang="zh-CN" altLang="en-US" sz="2000" dirty="0">
                <a:solidFill>
                  <a:schemeClr val="bg1"/>
                </a:solidFill>
                <a:latin typeface="微软雅黑 Light" panose="020B0502040204020203" pitchFamily="34" charset="-122"/>
                <a:ea typeface="微软雅黑 Light" panose="020B0502040204020203" pitchFamily="34" charset="-122"/>
              </a:rPr>
              <a:t>以委托加工收回的已税消费品连续生产应税消费品的，应在纳税申报时提供</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代扣代缴税款凭证</a:t>
            </a:r>
            <a:r>
              <a:rPr lang="en-US" altLang="zh-CN" sz="2000" dirty="0">
                <a:solidFill>
                  <a:schemeClr val="bg1"/>
                </a:solidFill>
                <a:latin typeface="微软雅黑 Light" panose="020B0502040204020203" pitchFamily="34" charset="-122"/>
                <a:ea typeface="微软雅黑 Light" panose="020B0502040204020203" pitchFamily="34" charset="-122"/>
              </a:rPr>
              <a:t>》</a:t>
            </a:r>
            <a:r>
              <a:rPr lang="zh-CN" altLang="en-US" sz="2000" dirty="0">
                <a:solidFill>
                  <a:schemeClr val="bg1"/>
                </a:solidFill>
                <a:latin typeface="微软雅黑 Light" panose="020B0502040204020203" pitchFamily="34" charset="-122"/>
                <a:ea typeface="微软雅黑 Light" panose="020B0502040204020203" pitchFamily="34" charset="-122"/>
              </a:rPr>
              <a:t>原件和复印件，未能提供的，一律不予扣除受托方代收代缴的消费税。</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en-US" altLang="zh-CN" sz="2000" dirty="0">
              <a:solidFill>
                <a:schemeClr val="bg1"/>
              </a:solidFill>
              <a:latin typeface="微软雅黑 Light" panose="020B0502040204020203" pitchFamily="34" charset="-122"/>
              <a:ea typeface="微软雅黑 Light" panose="020B0502040204020203" pitchFamily="34" charset="-122"/>
            </a:endParaRPr>
          </a:p>
          <a:p>
            <a:endParaRPr lang="en-US" altLang="zh-CN" sz="2000" dirty="0" smtClean="0">
              <a:solidFill>
                <a:schemeClr val="bg1"/>
              </a:solidFill>
              <a:latin typeface="微软雅黑 Light" panose="020B0502040204020203" pitchFamily="34" charset="-122"/>
              <a:ea typeface="微软雅黑 Light" panose="020B0502040204020203" pitchFamily="34" charset="-122"/>
            </a:endParaRPr>
          </a:p>
          <a:p>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3" name="矩形 2"/>
          <p:cNvSpPr/>
          <p:nvPr/>
        </p:nvSpPr>
        <p:spPr bwMode="auto">
          <a:xfrm>
            <a:off x="0" y="1628800"/>
            <a:ext cx="5185610" cy="36004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4" name="矩形 3"/>
          <p:cNvSpPr/>
          <p:nvPr/>
        </p:nvSpPr>
        <p:spPr bwMode="auto">
          <a:xfrm>
            <a:off x="0" y="1988840"/>
            <a:ext cx="5185610" cy="346069"/>
          </a:xfrm>
          <a:prstGeom prst="rect">
            <a:avLst/>
          </a:prstGeom>
          <a:solidFill>
            <a:schemeClr val="accent3"/>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smtClean="0">
              <a:ln>
                <a:noFill/>
              </a:ln>
              <a:solidFill>
                <a:schemeClr val="tx1"/>
              </a:solidFill>
              <a:effectLst/>
              <a:latin typeface="Arial" pitchFamily="34" charset="0"/>
              <a:ea typeface="宋体" pitchFamily="2" charset="-122"/>
            </a:endParaRPr>
          </a:p>
        </p:txBody>
      </p:sp>
      <p:sp>
        <p:nvSpPr>
          <p:cNvPr id="8" name="矩形 7"/>
          <p:cNvSpPr/>
          <p:nvPr/>
        </p:nvSpPr>
        <p:spPr>
          <a:xfrm>
            <a:off x="896001" y="195506"/>
            <a:ext cx="6426516" cy="523220"/>
          </a:xfrm>
          <a:prstGeom prst="rect">
            <a:avLst/>
          </a:prstGeom>
        </p:spPr>
        <p:txBody>
          <a:bodyPr wrap="square">
            <a:spAutoFit/>
          </a:bodyPr>
          <a:lstStyle/>
          <a:p>
            <a:r>
              <a:rPr lang="zh-CN" altLang="en-US" sz="2800" b="1">
                <a:latin typeface="微软雅黑 Light" panose="020B0502040204020203" pitchFamily="34" charset="-122"/>
                <a:ea typeface="微软雅黑 Light" panose="020B0502040204020203" pitchFamily="34" charset="-122"/>
              </a:rPr>
              <a:t>子任务</a:t>
            </a:r>
            <a:r>
              <a:rPr lang="en-US" altLang="zh-CN" sz="2800" b="1">
                <a:latin typeface="微软雅黑 Light" panose="020B0502040204020203" pitchFamily="34" charset="-122"/>
                <a:ea typeface="微软雅黑 Light" panose="020B0502040204020203" pitchFamily="34" charset="-122"/>
              </a:rPr>
              <a:t>3.3.5  </a:t>
            </a:r>
            <a:r>
              <a:rPr lang="zh-CN" altLang="en-US" sz="2800" b="1">
                <a:latin typeface="微软雅黑 Light" panose="020B0502040204020203" pitchFamily="34" charset="-122"/>
                <a:ea typeface="微软雅黑 Light" panose="020B0502040204020203" pitchFamily="34" charset="-122"/>
              </a:rPr>
              <a:t>消费税应纳税额的计算</a:t>
            </a:r>
            <a:endParaRPr lang="zh-CN" altLang="en-US" sz="2800" b="1" dirty="0">
              <a:latin typeface="微软雅黑 Light" panose="020B0502040204020203" pitchFamily="34" charset="-122"/>
              <a:ea typeface="微软雅黑 Light" panose="020B0502040204020203" pitchFamily="34" charset="-122"/>
            </a:endParaRPr>
          </a:p>
        </p:txBody>
      </p:sp>
      <p:pic>
        <p:nvPicPr>
          <p:cNvPr id="5" name="图片 4"/>
          <p:cNvPicPr>
            <a:picLocks noChangeAspect="1"/>
          </p:cNvPicPr>
          <p:nvPr/>
        </p:nvPicPr>
        <p:blipFill>
          <a:blip r:embed="rId4"/>
          <a:stretch>
            <a:fillRect/>
          </a:stretch>
        </p:blipFill>
        <p:spPr>
          <a:xfrm>
            <a:off x="5388740" y="2564904"/>
            <a:ext cx="6522824" cy="1737345"/>
          </a:xfrm>
          <a:prstGeom prst="rect">
            <a:avLst/>
          </a:prstGeom>
        </p:spPr>
      </p:pic>
    </p:spTree>
    <p:extLst>
      <p:ext uri="{BB962C8B-B14F-4D97-AF65-F5344CB8AC3E}">
        <p14:creationId xmlns:p14="http://schemas.microsoft.com/office/powerpoint/2010/main" val="96472810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消费税纳税义务发生时间</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生产的应税消费品于销售时纳税，进口消费品应当于应税消费品报关进口环节纳税，但金银首饰、钻石及钻石饰品在零售环节纳税。消费税纳税义务发生的时间，以货款结算方式或行为发生时间分别确定</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）纳税人销售的应税消费品，其纳税义务的发生时间为：</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①</a:t>
            </a:r>
            <a:r>
              <a:rPr lang="zh-CN" altLang="en-US" sz="2000" dirty="0">
                <a:solidFill>
                  <a:srgbClr val="3D3D3D"/>
                </a:solidFill>
                <a:latin typeface="微软雅黑 Light" panose="020B0502040204020203" pitchFamily="34" charset="-122"/>
                <a:ea typeface="微软雅黑 Light" panose="020B0502040204020203" pitchFamily="34" charset="-122"/>
              </a:rPr>
              <a:t>纳税人采取赊销和分期收款结算方式的，其纳税义务的发生时间，为销售合同规定的收款日期的当天。</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7660988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9352" y="202210"/>
            <a:ext cx="6903205"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增值税的概念和特点</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193725" y="202210"/>
            <a:ext cx="513619" cy="52230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6" name="矩形 55">
            <a:extLst>
              <a:ext uri="{FF2B5EF4-FFF2-40B4-BE49-F238E27FC236}">
                <a16:creationId xmlns:a16="http://schemas.microsoft.com/office/drawing/2014/main" id="{19A5F725-53A7-4C82-AD5E-85B763AF8E1D}"/>
              </a:ext>
            </a:extLst>
          </p:cNvPr>
          <p:cNvSpPr/>
          <p:nvPr/>
        </p:nvSpPr>
        <p:spPr>
          <a:xfrm>
            <a:off x="5919873" y="1093669"/>
            <a:ext cx="3307728" cy="584775"/>
          </a:xfrm>
          <a:prstGeom prst="rect">
            <a:avLst/>
          </a:prstGeom>
          <a:noFill/>
        </p:spPr>
        <p:txBody>
          <a:bodyPr wrap="square" rtlCol="0">
            <a:spAutoFit/>
          </a:bodyPr>
          <a:lstStyle/>
          <a:p>
            <a:pPr lvl="0" algn="ctr">
              <a:defRPr/>
            </a:pPr>
            <a:r>
              <a:rPr lang="en-US" altLang="zh-CN" sz="3200" dirty="0">
                <a:latin typeface="微软雅黑 Light" panose="020B0502040204020203" pitchFamily="34" charset="-122"/>
                <a:ea typeface="微软雅黑 Light" panose="020B0502040204020203" pitchFamily="34" charset="-122"/>
                <a:cs typeface="+mn-ea"/>
                <a:sym typeface="+mn-lt"/>
              </a:rPr>
              <a:t>2.</a:t>
            </a:r>
            <a:r>
              <a:rPr lang="zh-CN" altLang="en-US" sz="3200" dirty="0">
                <a:latin typeface="微软雅黑 Light" panose="020B0502040204020203" pitchFamily="34" charset="-122"/>
                <a:ea typeface="微软雅黑 Light" panose="020B0502040204020203" pitchFamily="34" charset="-122"/>
                <a:cs typeface="+mn-ea"/>
                <a:sym typeface="+mn-lt"/>
              </a:rPr>
              <a:t>增值税的特点</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5984495" y="2050166"/>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985641" y="2871329"/>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59" name="椭圆 58">
            <a:extLst>
              <a:ext uri="{FF2B5EF4-FFF2-40B4-BE49-F238E27FC236}">
                <a16:creationId xmlns:a16="http://schemas.microsoft.com/office/drawing/2014/main" id="{FF1967EB-1510-4278-A0B6-B9F2A7BBCD8E}"/>
              </a:ext>
            </a:extLst>
          </p:cNvPr>
          <p:cNvSpPr/>
          <p:nvPr/>
        </p:nvSpPr>
        <p:spPr bwMode="auto">
          <a:xfrm>
            <a:off x="5985641" y="380508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sp>
        <p:nvSpPr>
          <p:cNvPr id="60" name="椭圆 59">
            <a:extLst>
              <a:ext uri="{FF2B5EF4-FFF2-40B4-BE49-F238E27FC236}">
                <a16:creationId xmlns:a16="http://schemas.microsoft.com/office/drawing/2014/main" id="{31EEB3FC-3A0F-4AC2-B751-CBEFE81E5AEF}"/>
              </a:ext>
            </a:extLst>
          </p:cNvPr>
          <p:cNvSpPr/>
          <p:nvPr/>
        </p:nvSpPr>
        <p:spPr bwMode="auto">
          <a:xfrm>
            <a:off x="5985641" y="474237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sp>
        <p:nvSpPr>
          <p:cNvPr id="61" name="矩形 60">
            <a:extLst>
              <a:ext uri="{FF2B5EF4-FFF2-40B4-BE49-F238E27FC236}">
                <a16:creationId xmlns:a16="http://schemas.microsoft.com/office/drawing/2014/main" id="{0745658B-75FF-4AA0-9421-4022A5825B31}"/>
              </a:ext>
            </a:extLst>
          </p:cNvPr>
          <p:cNvSpPr/>
          <p:nvPr/>
        </p:nvSpPr>
        <p:spPr>
          <a:xfrm>
            <a:off x="6746453" y="2084400"/>
            <a:ext cx="2698175"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普遍征收</a:t>
            </a:r>
          </a:p>
        </p:txBody>
      </p:sp>
      <p:sp>
        <p:nvSpPr>
          <p:cNvPr id="62" name="矩形 61">
            <a:extLst>
              <a:ext uri="{FF2B5EF4-FFF2-40B4-BE49-F238E27FC236}">
                <a16:creationId xmlns:a16="http://schemas.microsoft.com/office/drawing/2014/main" id="{024F7727-197A-4FF6-9730-B9E17231F39E}"/>
              </a:ext>
            </a:extLst>
          </p:cNvPr>
          <p:cNvSpPr/>
          <p:nvPr/>
        </p:nvSpPr>
        <p:spPr>
          <a:xfrm>
            <a:off x="6596282" y="2927099"/>
            <a:ext cx="414872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税收负担可以转嫁</a:t>
            </a:r>
          </a:p>
        </p:txBody>
      </p:sp>
      <p:sp>
        <p:nvSpPr>
          <p:cNvPr id="63" name="矩形 62">
            <a:extLst>
              <a:ext uri="{FF2B5EF4-FFF2-40B4-BE49-F238E27FC236}">
                <a16:creationId xmlns:a16="http://schemas.microsoft.com/office/drawing/2014/main" id="{1E2494E2-4C40-4A67-A5E2-ED3DDF09AFFF}"/>
              </a:ext>
            </a:extLst>
          </p:cNvPr>
          <p:cNvSpPr/>
          <p:nvPr/>
        </p:nvSpPr>
        <p:spPr>
          <a:xfrm>
            <a:off x="6584109" y="3891303"/>
            <a:ext cx="378868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价外计征</a:t>
            </a:r>
          </a:p>
        </p:txBody>
      </p:sp>
      <p:sp>
        <p:nvSpPr>
          <p:cNvPr id="64" name="矩形 63">
            <a:extLst>
              <a:ext uri="{FF2B5EF4-FFF2-40B4-BE49-F238E27FC236}">
                <a16:creationId xmlns:a16="http://schemas.microsoft.com/office/drawing/2014/main" id="{F6FC45B4-A932-4EC4-B174-B1A95E76540A}"/>
              </a:ext>
            </a:extLst>
          </p:cNvPr>
          <p:cNvSpPr/>
          <p:nvPr/>
        </p:nvSpPr>
        <p:spPr>
          <a:xfrm>
            <a:off x="6598024" y="4855507"/>
            <a:ext cx="414872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保持税收中性</a:t>
            </a:r>
          </a:p>
        </p:txBody>
      </p:sp>
      <p:sp>
        <p:nvSpPr>
          <p:cNvPr id="2" name="矩形 1"/>
          <p:cNvSpPr/>
          <p:nvPr/>
        </p:nvSpPr>
        <p:spPr>
          <a:xfrm>
            <a:off x="472156" y="1752963"/>
            <a:ext cx="4585420" cy="2348272"/>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增值税是指对在我国境内从事销售货物，提供加工、修理修配劳务及进口货物的单位和个人，就其应税货物和应税劳务的增值额为计税依据计算征收的一种流转税。</a:t>
            </a:r>
          </a:p>
        </p:txBody>
      </p:sp>
      <p:sp>
        <p:nvSpPr>
          <p:cNvPr id="40" name="椭圆 39">
            <a:extLst>
              <a:ext uri="{FF2B5EF4-FFF2-40B4-BE49-F238E27FC236}">
                <a16:creationId xmlns:a16="http://schemas.microsoft.com/office/drawing/2014/main" id="{31EEB3FC-3A0F-4AC2-B751-CBEFE81E5AEF}"/>
              </a:ext>
            </a:extLst>
          </p:cNvPr>
          <p:cNvSpPr/>
          <p:nvPr/>
        </p:nvSpPr>
        <p:spPr bwMode="auto">
          <a:xfrm>
            <a:off x="5984495" y="563187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sp>
        <p:nvSpPr>
          <p:cNvPr id="3" name="矩形 2"/>
          <p:cNvSpPr/>
          <p:nvPr/>
        </p:nvSpPr>
        <p:spPr>
          <a:xfrm>
            <a:off x="6640103" y="5687648"/>
            <a:ext cx="2646878"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实行税款抵扣制度</a:t>
            </a:r>
          </a:p>
        </p:txBody>
      </p:sp>
      <p:sp>
        <p:nvSpPr>
          <p:cNvPr id="41" name="椭圆 40">
            <a:extLst>
              <a:ext uri="{FF2B5EF4-FFF2-40B4-BE49-F238E27FC236}">
                <a16:creationId xmlns:a16="http://schemas.microsoft.com/office/drawing/2014/main" id="{31EEB3FC-3A0F-4AC2-B751-CBEFE81E5AEF}"/>
              </a:ext>
            </a:extLst>
          </p:cNvPr>
          <p:cNvSpPr/>
          <p:nvPr/>
        </p:nvSpPr>
        <p:spPr bwMode="auto">
          <a:xfrm>
            <a:off x="9060174" y="2050166"/>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6</a:t>
            </a:r>
            <a:endParaRPr lang="zh-CN" altLang="en-US" sz="2400" dirty="0">
              <a:solidFill>
                <a:schemeClr val="bg1"/>
              </a:solidFill>
              <a:latin typeface="+mj-ea"/>
              <a:ea typeface="+mj-ea"/>
            </a:endParaRPr>
          </a:p>
        </p:txBody>
      </p:sp>
      <p:sp>
        <p:nvSpPr>
          <p:cNvPr id="4" name="矩形 3"/>
          <p:cNvSpPr/>
          <p:nvPr/>
        </p:nvSpPr>
        <p:spPr>
          <a:xfrm>
            <a:off x="9782649" y="2078236"/>
            <a:ext cx="2031325"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实行比例税率</a:t>
            </a:r>
          </a:p>
        </p:txBody>
      </p:sp>
      <p:sp>
        <p:nvSpPr>
          <p:cNvPr id="42" name="文本框 41">
            <a:extLst>
              <a:ext uri="{FF2B5EF4-FFF2-40B4-BE49-F238E27FC236}">
                <a16:creationId xmlns:a16="http://schemas.microsoft.com/office/drawing/2014/main" id="{0BE86805-23B7-4EE1-B32D-760512785098}"/>
              </a:ext>
            </a:extLst>
          </p:cNvPr>
          <p:cNvSpPr txBox="1"/>
          <p:nvPr/>
        </p:nvSpPr>
        <p:spPr>
          <a:xfrm>
            <a:off x="621425" y="1201453"/>
            <a:ext cx="6125028" cy="584775"/>
          </a:xfrm>
          <a:prstGeom prst="rect">
            <a:avLst/>
          </a:prstGeom>
          <a:noFill/>
        </p:spPr>
        <p:txBody>
          <a:bodyPr wrap="square">
            <a:spAutoFit/>
          </a:bodyPr>
          <a:lstStyle/>
          <a:p>
            <a:r>
              <a:rPr lang="en-US" altLang="zh-CN" sz="3200" dirty="0">
                <a:latin typeface="微软雅黑 Light" panose="020B0502040204020203" pitchFamily="34" charset="-122"/>
                <a:ea typeface="微软雅黑 Light" panose="020B0502040204020203" pitchFamily="34" charset="-122"/>
              </a:rPr>
              <a:t>1.</a:t>
            </a:r>
            <a:r>
              <a:rPr lang="zh-CN" altLang="en-US" sz="3200" dirty="0">
                <a:latin typeface="微软雅黑 Light" panose="020B0502040204020203" pitchFamily="34" charset="-122"/>
                <a:ea typeface="微软雅黑 Light" panose="020B0502040204020203" pitchFamily="34" charset="-122"/>
              </a:rPr>
              <a:t>增值税的概念</a:t>
            </a:r>
          </a:p>
        </p:txBody>
      </p:sp>
    </p:spTree>
    <p:extLst>
      <p:ext uri="{BB962C8B-B14F-4D97-AF65-F5344CB8AC3E}">
        <p14:creationId xmlns:p14="http://schemas.microsoft.com/office/powerpoint/2010/main" val="10978826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
                                            <p:txEl>
                                              <p:pRg st="0" end="0"/>
                                            </p:txEl>
                                          </p:spTgt>
                                        </p:tgtEl>
                                        <p:attrNameLst>
                                          <p:attrName>style.visibility</p:attrName>
                                        </p:attrNameLst>
                                      </p:cBhvr>
                                      <p:to>
                                        <p:strVal val="visible"/>
                                      </p:to>
                                    </p:set>
                                    <p:anim calcmode="lin" valueType="num">
                                      <p:cBhvr additive="base">
                                        <p:cTn id="25"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2">
                                            <p:txEl>
                                              <p:pRg st="0" end="0"/>
                                            </p:txEl>
                                          </p:spTgt>
                                        </p:tgtEl>
                                        <p:attrNameLst>
                                          <p:attrName>style.visibility</p:attrName>
                                        </p:attrNameLst>
                                      </p:cBhvr>
                                      <p:to>
                                        <p:strVal val="visible"/>
                                      </p:to>
                                    </p:set>
                                    <p:anim calcmode="lin" valueType="num">
                                      <p:cBhvr additive="base">
                                        <p:cTn id="37" dur="500" fill="hold"/>
                                        <p:tgtEl>
                                          <p:spTgt spid="62">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ppt_x"/>
                                          </p:val>
                                        </p:tav>
                                        <p:tav tm="100000">
                                          <p:val>
                                            <p:strVal val="#ppt_x"/>
                                          </p:val>
                                        </p:tav>
                                      </p:tavLst>
                                    </p:anim>
                                    <p:anim calcmode="lin" valueType="num">
                                      <p:cBhvr additive="base">
                                        <p:cTn id="44"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additive="base">
                                        <p:cTn id="49" dur="500" fill="hold"/>
                                        <p:tgtEl>
                                          <p:spTgt spid="63"/>
                                        </p:tgtEl>
                                        <p:attrNameLst>
                                          <p:attrName>ppt_x</p:attrName>
                                        </p:attrNameLst>
                                      </p:cBhvr>
                                      <p:tavLst>
                                        <p:tav tm="0">
                                          <p:val>
                                            <p:strVal val="#ppt_x"/>
                                          </p:val>
                                        </p:tav>
                                        <p:tav tm="100000">
                                          <p:val>
                                            <p:strVal val="#ppt_x"/>
                                          </p:val>
                                        </p:tav>
                                      </p:tavLst>
                                    </p:anim>
                                    <p:anim calcmode="lin" valueType="num">
                                      <p:cBhvr additive="base">
                                        <p:cTn id="50"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4">
                                            <p:txEl>
                                              <p:pRg st="0" end="0"/>
                                            </p:txEl>
                                          </p:spTgt>
                                        </p:tgtEl>
                                        <p:attrNameLst>
                                          <p:attrName>style.visibility</p:attrName>
                                        </p:attrNameLst>
                                      </p:cBhvr>
                                      <p:to>
                                        <p:strVal val="visible"/>
                                      </p:to>
                                    </p:set>
                                    <p:anim calcmode="lin" valueType="num">
                                      <p:cBhvr additive="base">
                                        <p:cTn id="6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1"/>
                                        </p:tgtEl>
                                        <p:attrNameLst>
                                          <p:attrName>style.visibility</p:attrName>
                                        </p:attrNameLst>
                                      </p:cBhvr>
                                      <p:to>
                                        <p:strVal val="visible"/>
                                      </p:to>
                                    </p:set>
                                    <p:anim calcmode="lin" valueType="num">
                                      <p:cBhvr additive="base">
                                        <p:cTn id="79" dur="500" fill="hold"/>
                                        <p:tgtEl>
                                          <p:spTgt spid="41"/>
                                        </p:tgtEl>
                                        <p:attrNameLst>
                                          <p:attrName>ppt_x</p:attrName>
                                        </p:attrNameLst>
                                      </p:cBhvr>
                                      <p:tavLst>
                                        <p:tav tm="0">
                                          <p:val>
                                            <p:strVal val="#ppt_x"/>
                                          </p:val>
                                        </p:tav>
                                        <p:tav tm="100000">
                                          <p:val>
                                            <p:strVal val="#ppt_x"/>
                                          </p:val>
                                        </p:tav>
                                      </p:tavLst>
                                    </p:anim>
                                    <p:anim calcmode="lin" valueType="num">
                                      <p:cBhvr additive="base">
                                        <p:cTn id="8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xEl>
                                              <p:pRg st="0" end="0"/>
                                            </p:txEl>
                                          </p:spTgt>
                                        </p:tgtEl>
                                        <p:attrNameLst>
                                          <p:attrName>style.visibility</p:attrName>
                                        </p:attrNameLst>
                                      </p:cBhvr>
                                      <p:to>
                                        <p:strVal val="visible"/>
                                      </p:to>
                                    </p:set>
                                    <p:anim calcmode="lin" valueType="num">
                                      <p:cBhvr additive="base">
                                        <p:cTn id="8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59" grpId="0" animBg="1"/>
      <p:bldP spid="60" grpId="0" animBg="1"/>
      <p:bldP spid="63" grpId="0"/>
      <p:bldP spid="2" grpId="0"/>
      <p:bldP spid="40" grpId="0" animBg="1"/>
      <p:bldP spid="3" grpId="0"/>
      <p:bldP spid="41" grpId="0" animBg="1"/>
    </p:bld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58183" y="767336"/>
            <a:ext cx="6944854" cy="5974032"/>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②纳税人采取预收货款结算方式的，其纳税义务的发生时间，为发出应税消费品的当天。</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③纳税人采取托收承付和委托银行收款方式销售的应税消费品，其纳税义务的发生时间，为发出应税消费品并办妥托收手续的当天。</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④纳税人采取其他结算方式的，其纳税义务的发生时间，为收讫销售款或者取得索取销售款的凭据的当天。</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2</a:t>
            </a:r>
            <a:r>
              <a:rPr lang="zh-CN" altLang="en-US" sz="2000">
                <a:solidFill>
                  <a:srgbClr val="3D3D3D"/>
                </a:solidFill>
                <a:latin typeface="微软雅黑 Light" panose="020B0502040204020203" pitchFamily="34" charset="-122"/>
                <a:ea typeface="微软雅黑 Light" panose="020B0502040204020203" pitchFamily="34" charset="-122"/>
              </a:rPr>
              <a:t>）纳税人自产自用的应税消费品，其纳税义务的发生时间，为移送使用的当天。</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）纳税人委托加工的应税消费品，其纳税义务的发生时间，为纳税人提货的当天。</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4</a:t>
            </a:r>
            <a:r>
              <a:rPr lang="zh-CN" altLang="en-US" sz="2000">
                <a:solidFill>
                  <a:srgbClr val="3D3D3D"/>
                </a:solidFill>
                <a:latin typeface="微软雅黑 Light" panose="020B0502040204020203" pitchFamily="34" charset="-122"/>
                <a:ea typeface="微软雅黑 Light" panose="020B0502040204020203" pitchFamily="34" charset="-122"/>
              </a:rPr>
              <a:t>）纳税人进口的应税消费品，其纳税义务的发生时间，为报关进口的当天。</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9970073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220108"/>
            <a:ext cx="6512806" cy="510993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a:solidFill>
                  <a:srgbClr val="3D3D3D"/>
                </a:solidFill>
                <a:latin typeface="微软雅黑 Light" panose="020B0502040204020203" pitchFamily="34" charset="-122"/>
                <a:ea typeface="微软雅黑 Light" panose="020B0502040204020203" pitchFamily="34" charset="-122"/>
              </a:rPr>
              <a:t>2.</a:t>
            </a:r>
            <a:r>
              <a:rPr lang="zh-CN" altLang="en-US" sz="2000">
                <a:solidFill>
                  <a:srgbClr val="3D3D3D"/>
                </a:solidFill>
                <a:latin typeface="微软雅黑 Light" panose="020B0502040204020203" pitchFamily="34" charset="-122"/>
                <a:ea typeface="微软雅黑 Light" panose="020B0502040204020203" pitchFamily="34" charset="-122"/>
              </a:rPr>
              <a:t>消费税的纳税地点</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1</a:t>
            </a:r>
            <a:r>
              <a:rPr lang="zh-CN" altLang="en-US" sz="2000">
                <a:solidFill>
                  <a:srgbClr val="3D3D3D"/>
                </a:solidFill>
                <a:latin typeface="微软雅黑 Light" panose="020B0502040204020203" pitchFamily="34" charset="-122"/>
                <a:ea typeface="微软雅黑 Light" panose="020B0502040204020203" pitchFamily="34" charset="-122"/>
              </a:rPr>
              <a:t>）纳税人销售的应税消费品，以及自产自用的应税消费品，除国家另有规定外，应当向纳税人机构所在地或居住地主管税务机关申报纳税；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2</a:t>
            </a:r>
            <a:r>
              <a:rPr lang="zh-CN" altLang="en-US" sz="2000">
                <a:solidFill>
                  <a:srgbClr val="3D3D3D"/>
                </a:solidFill>
                <a:latin typeface="微软雅黑 Light" panose="020B0502040204020203" pitchFamily="34" charset="-122"/>
                <a:ea typeface="微软雅黑 Light" panose="020B0502040204020203" pitchFamily="34" charset="-122"/>
              </a:rPr>
              <a:t>）委托加工的应税消费品，由受托方所在地主管税务机关代收代缴；委托个人加工的应税消费品，由委托方向其机构所在地或居住地主管税务机关申报纳税；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）进口的应税消费品，由进口人或其代理人向报关地海关申报纳税；</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77530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220108"/>
            <a:ext cx="6512806" cy="55212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4</a:t>
            </a:r>
            <a:r>
              <a:rPr lang="zh-CN" altLang="en-US" sz="2000">
                <a:solidFill>
                  <a:srgbClr val="3D3D3D"/>
                </a:solidFill>
                <a:latin typeface="微软雅黑 Light" panose="020B0502040204020203" pitchFamily="34" charset="-122"/>
                <a:ea typeface="微软雅黑 Light" panose="020B0502040204020203" pitchFamily="34" charset="-122"/>
              </a:rPr>
              <a:t>）纳税人到外县（市）销售或委托外县（市）代销自产应税消费品的，于应税消费品销售后，回纳税人机构所在地或居住地缴纳消费税；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5</a:t>
            </a:r>
            <a:r>
              <a:rPr lang="zh-CN" altLang="en-US" sz="2000">
                <a:solidFill>
                  <a:srgbClr val="3D3D3D"/>
                </a:solidFill>
                <a:latin typeface="微软雅黑 Light" panose="020B0502040204020203" pitchFamily="34" charset="-122"/>
                <a:ea typeface="微软雅黑 Light" panose="020B0502040204020203" pitchFamily="34" charset="-122"/>
              </a:rPr>
              <a:t>）纳税人总机构与分支机构不在同一县（市）的，应分别向各自机构所在地的主管税务机关申报纳税，但经财政部、国家税务总局或其授权的财政、税务机关批准，可以由总机构汇总向总机构所在地的主管税务机关申报纳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6</a:t>
            </a:r>
            <a:r>
              <a:rPr lang="zh-CN" altLang="en-US" sz="2000">
                <a:solidFill>
                  <a:srgbClr val="3D3D3D"/>
                </a:solidFill>
                <a:latin typeface="微软雅黑 Light" panose="020B0502040204020203" pitchFamily="34" charset="-122"/>
                <a:ea typeface="微软雅黑 Light" panose="020B0502040204020203" pitchFamily="34" charset="-122"/>
              </a:rPr>
              <a:t>）纳税人销售的应税消费品，如因质量等原因由购买者退回的，经机构所在地或居住地主管税务机关审核批准后，可退还已缴纳的消费税税款，但不能自行直接抵减应纳税款。</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88569326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12258" y="980728"/>
            <a:ext cx="6512806" cy="55212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7</a:t>
            </a:r>
            <a:r>
              <a:rPr lang="zh-CN" altLang="en-US" sz="2000">
                <a:solidFill>
                  <a:srgbClr val="3D3D3D"/>
                </a:solidFill>
                <a:latin typeface="微软雅黑 Light" panose="020B0502040204020203" pitchFamily="34" charset="-122"/>
                <a:ea typeface="微软雅黑 Light" panose="020B0502040204020203" pitchFamily="34" charset="-122"/>
              </a:rPr>
              <a:t>）出口的应税消费品办理退税后，发生退关，或者国外退货进口时予以免税的，报关出口者必须及时向其机构所在地或者居住地税务机关申报补缴已退还的消费税税款。</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纳税人直接出口的应税消费品办理免税后，发生退关或者国外退货，进口时已予以免税的，经机构所在地或者居住地税务机关批准，可暂不办理补税，待其转为国内销售时，再申报补缴消费税。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8</a:t>
            </a:r>
            <a:r>
              <a:rPr lang="zh-CN" altLang="en-US" sz="2000">
                <a:solidFill>
                  <a:srgbClr val="3D3D3D"/>
                </a:solidFill>
                <a:latin typeface="微软雅黑 Light" panose="020B0502040204020203" pitchFamily="34" charset="-122"/>
                <a:ea typeface="微软雅黑 Light" panose="020B0502040204020203" pitchFamily="34" charset="-122"/>
              </a:rPr>
              <a:t>）个人携带或者邮寄进境的应税消费品的消费税，连同关税一并计征，具体办法由国务院关税税则委员会会同有关部门制定。</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240475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46656" y="1052736"/>
            <a:ext cx="6624736" cy="475252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消费税的纳税期限</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按照</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消费税暂行条例</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规定，消费税的纳税期限分别为</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个月或者</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个季度；纳税人的具体纳税期限，由主管税务机关根据纳税人应纳税额的大小分别核定；不能按照固定期限纳税的，可以按次纳税。</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以</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个月或</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个季度为一期纳税的，自期满之日起</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smtClean="0">
                <a:solidFill>
                  <a:srgbClr val="3D3D3D"/>
                </a:solidFill>
                <a:latin typeface="微软雅黑 Light" panose="020B0502040204020203" pitchFamily="34" charset="-122"/>
                <a:ea typeface="微软雅黑 Light" panose="020B0502040204020203" pitchFamily="34" charset="-122"/>
              </a:rPr>
              <a:t>日内申报</a:t>
            </a:r>
            <a:r>
              <a:rPr lang="zh-CN" altLang="en-US" sz="2000" dirty="0">
                <a:solidFill>
                  <a:srgbClr val="3D3D3D"/>
                </a:solidFill>
                <a:latin typeface="微软雅黑 Light" panose="020B0502040204020203" pitchFamily="34" charset="-122"/>
                <a:ea typeface="微软雅黑 Light" panose="020B0502040204020203" pitchFamily="34" charset="-122"/>
              </a:rPr>
              <a:t>纳税；以</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日、</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日或者</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日为一期纳税的，自期满之日起</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日内预缴税款，于次月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日起至</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日内申报纳税并结清上月应纳税款。</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进口应税消费品，应当自海关填发海关进口消费税专用缴款书之日起</a:t>
            </a:r>
            <a:r>
              <a:rPr lang="en-US" altLang="zh-CN" sz="2000" dirty="0">
                <a:solidFill>
                  <a:srgbClr val="3D3D3D"/>
                </a:solidFill>
                <a:latin typeface="微软雅黑 Light" panose="020B0502040204020203" pitchFamily="34" charset="-122"/>
                <a:ea typeface="微软雅黑 Light" panose="020B0502040204020203" pitchFamily="34" charset="-122"/>
              </a:rPr>
              <a:t>15</a:t>
            </a:r>
            <a:r>
              <a:rPr lang="zh-CN" altLang="en-US" sz="2000" dirty="0">
                <a:solidFill>
                  <a:srgbClr val="3D3D3D"/>
                </a:solidFill>
                <a:latin typeface="微软雅黑 Light" panose="020B0502040204020203" pitchFamily="34" charset="-122"/>
                <a:ea typeface="微软雅黑 Light" panose="020B0502040204020203" pitchFamily="34" charset="-122"/>
              </a:rPr>
              <a:t>日内缴纳税款。</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如果</a:t>
            </a:r>
            <a:r>
              <a:rPr lang="zh-CN" altLang="en-US" sz="2000" dirty="0">
                <a:solidFill>
                  <a:srgbClr val="3D3D3D"/>
                </a:solidFill>
                <a:latin typeface="微软雅黑 Light" panose="020B0502040204020203" pitchFamily="34" charset="-122"/>
                <a:ea typeface="微软雅黑 Light" panose="020B0502040204020203" pitchFamily="34" charset="-122"/>
              </a:rPr>
              <a:t>纳税人不能按照规定的纳税期限依法纳税，将按</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税收征收管理法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的有关规定处理。</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3.3.6  </a:t>
            </a:r>
            <a:r>
              <a:rPr lang="zh-CN" altLang="en-US" sz="3200" b="1">
                <a:latin typeface="微软雅黑 Light" panose="020B0502040204020203" pitchFamily="34" charset="-122"/>
                <a:ea typeface="微软雅黑 Light" panose="020B0502040204020203" pitchFamily="34" charset="-122"/>
              </a:rPr>
              <a:t>消费税征收管理</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1277844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11658" y="269532"/>
            <a:ext cx="11255124" cy="6123471"/>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资料</a:t>
            </a:r>
            <a:r>
              <a:rPr lang="en-US" altLang="zh-CN" sz="2400" dirty="0">
                <a:latin typeface="微软雅黑 Light" panose="020B0502040204020203" pitchFamily="34" charset="-122"/>
                <a:ea typeface="微软雅黑 Light" panose="020B0502040204020203" pitchFamily="34" charset="-122"/>
              </a:rPr>
              <a:t>】</a:t>
            </a:r>
          </a:p>
          <a:p>
            <a:pPr>
              <a:lnSpc>
                <a:spcPct val="150000"/>
              </a:lnSpc>
            </a:pPr>
            <a:r>
              <a:rPr lang="en-US" altLang="zh-CN" sz="2400" dirty="0">
                <a:latin typeface="微软雅黑 Light" panose="020B0502040204020203" pitchFamily="34" charset="-122"/>
                <a:ea typeface="微软雅黑 Light" panose="020B0502040204020203" pitchFamily="34" charset="-122"/>
              </a:rPr>
              <a:t>A</a:t>
            </a:r>
            <a:r>
              <a:rPr lang="zh-CN" altLang="en-US" sz="2400" dirty="0">
                <a:latin typeface="微软雅黑 Light" panose="020B0502040204020203" pitchFamily="34" charset="-122"/>
                <a:ea typeface="微软雅黑 Light" panose="020B0502040204020203" pitchFamily="34" charset="-122"/>
              </a:rPr>
              <a:t>公司为居民企业，</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年度有关财务收支情况如下（不考虑其他因素）：</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）销售商品收入</a:t>
            </a:r>
            <a:r>
              <a:rPr lang="en-US" altLang="zh-CN" sz="2400" dirty="0">
                <a:latin typeface="微软雅黑 Light" panose="020B0502040204020203" pitchFamily="34" charset="-122"/>
                <a:ea typeface="微软雅黑 Light" panose="020B0502040204020203" pitchFamily="34" charset="-122"/>
              </a:rPr>
              <a:t>50 000 000</a:t>
            </a:r>
            <a:r>
              <a:rPr lang="zh-CN" altLang="en-US" sz="2400" dirty="0">
                <a:latin typeface="微软雅黑 Light" panose="020B0502040204020203" pitchFamily="34" charset="-122"/>
                <a:ea typeface="微软雅黑 Light" panose="020B0502040204020203" pitchFamily="34" charset="-122"/>
              </a:rPr>
              <a:t>元，出售一台设备收入</a:t>
            </a:r>
            <a:r>
              <a:rPr lang="en-US" altLang="zh-CN" sz="2400" dirty="0">
                <a:latin typeface="微软雅黑 Light" panose="020B0502040204020203" pitchFamily="34" charset="-122"/>
                <a:ea typeface="微软雅黑 Light" panose="020B0502040204020203" pitchFamily="34" charset="-122"/>
              </a:rPr>
              <a:t>200 000</a:t>
            </a:r>
            <a:r>
              <a:rPr lang="zh-CN" altLang="en-US" sz="2400" dirty="0">
                <a:latin typeface="微软雅黑 Light" panose="020B0502040204020203" pitchFamily="34" charset="-122"/>
                <a:ea typeface="微软雅黑 Light" panose="020B0502040204020203" pitchFamily="34" charset="-122"/>
              </a:rPr>
              <a:t>元，转让一宗土地使用权收入</a:t>
            </a:r>
            <a:r>
              <a:rPr lang="en-US" altLang="zh-CN" sz="2400" dirty="0">
                <a:latin typeface="微软雅黑 Light" panose="020B0502040204020203" pitchFamily="34" charset="-122"/>
                <a:ea typeface="微软雅黑 Light" panose="020B0502040204020203" pitchFamily="34" charset="-122"/>
              </a:rPr>
              <a:t>3 000 000</a:t>
            </a:r>
            <a:r>
              <a:rPr lang="zh-CN" altLang="en-US" sz="2400" dirty="0">
                <a:latin typeface="微软雅黑 Light" panose="020B0502040204020203" pitchFamily="34" charset="-122"/>
                <a:ea typeface="微软雅黑 Light" panose="020B0502040204020203" pitchFamily="34" charset="-122"/>
              </a:rPr>
              <a:t>元，从其直接投资的未上市居民企业分回股息收益</a:t>
            </a:r>
            <a:r>
              <a:rPr lang="en-US" altLang="zh-CN" sz="2400" dirty="0">
                <a:latin typeface="微软雅黑 Light" panose="020B0502040204020203" pitchFamily="34" charset="-122"/>
                <a:ea typeface="微软雅黑 Light" panose="020B0502040204020203" pitchFamily="34" charset="-122"/>
              </a:rPr>
              <a:t>800 000</a:t>
            </a:r>
            <a:r>
              <a:rPr lang="zh-CN" altLang="en-US" sz="2400" dirty="0">
                <a:latin typeface="微软雅黑 Light" panose="020B0502040204020203" pitchFamily="34" charset="-122"/>
                <a:ea typeface="微软雅黑 Light" panose="020B0502040204020203" pitchFamily="34" charset="-122"/>
              </a:rPr>
              <a:t>元。</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）税收滞纳金</a:t>
            </a:r>
            <a:r>
              <a:rPr lang="en-US" altLang="zh-CN" sz="2400" dirty="0">
                <a:latin typeface="微软雅黑 Light" panose="020B0502040204020203" pitchFamily="34" charset="-122"/>
                <a:ea typeface="微软雅黑 Light" panose="020B0502040204020203" pitchFamily="34" charset="-122"/>
              </a:rPr>
              <a:t>50 000</a:t>
            </a:r>
            <a:r>
              <a:rPr lang="zh-CN" altLang="en-US" sz="2400" dirty="0">
                <a:latin typeface="微软雅黑 Light" panose="020B0502040204020203" pitchFamily="34" charset="-122"/>
                <a:ea typeface="微软雅黑 Light" panose="020B0502040204020203" pitchFamily="34" charset="-122"/>
              </a:rPr>
              <a:t>元，赞助支出</a:t>
            </a:r>
            <a:r>
              <a:rPr lang="en-US" altLang="zh-CN" sz="2400" dirty="0">
                <a:latin typeface="微软雅黑 Light" panose="020B0502040204020203" pitchFamily="34" charset="-122"/>
                <a:ea typeface="微软雅黑 Light" panose="020B0502040204020203" pitchFamily="34" charset="-122"/>
              </a:rPr>
              <a:t>300 000</a:t>
            </a:r>
            <a:r>
              <a:rPr lang="zh-CN" altLang="en-US" sz="2400" dirty="0">
                <a:latin typeface="微软雅黑 Light" panose="020B0502040204020203" pitchFamily="34" charset="-122"/>
                <a:ea typeface="微软雅黑 Light" panose="020B0502040204020203" pitchFamily="34" charset="-122"/>
              </a:rPr>
              <a:t>元，被没收财物的损失</a:t>
            </a:r>
            <a:r>
              <a:rPr lang="en-US" altLang="zh-CN" sz="2400" dirty="0">
                <a:latin typeface="微软雅黑 Light" panose="020B0502040204020203" pitchFamily="34" charset="-122"/>
                <a:ea typeface="微软雅黑 Light" panose="020B0502040204020203" pitchFamily="34" charset="-122"/>
              </a:rPr>
              <a:t>100 000</a:t>
            </a:r>
            <a:r>
              <a:rPr lang="zh-CN" altLang="en-US" sz="2400" dirty="0">
                <a:latin typeface="微软雅黑 Light" panose="020B0502040204020203" pitchFamily="34" charset="-122"/>
                <a:ea typeface="微软雅黑 Light" panose="020B0502040204020203" pitchFamily="34" charset="-122"/>
              </a:rPr>
              <a:t>元，环保罚款</a:t>
            </a:r>
            <a:r>
              <a:rPr lang="en-US" altLang="zh-CN" sz="2400" dirty="0">
                <a:latin typeface="微软雅黑 Light" panose="020B0502040204020203" pitchFamily="34" charset="-122"/>
                <a:ea typeface="微软雅黑 Light" panose="020B0502040204020203" pitchFamily="34" charset="-122"/>
              </a:rPr>
              <a:t>500 000</a:t>
            </a:r>
            <a:r>
              <a:rPr lang="zh-CN" altLang="en-US" sz="2400" dirty="0">
                <a:latin typeface="微软雅黑 Light" panose="020B0502040204020203" pitchFamily="34" charset="-122"/>
                <a:ea typeface="微软雅黑 Light" panose="020B0502040204020203" pitchFamily="34" charset="-122"/>
              </a:rPr>
              <a:t>元，合同违约金支出</a:t>
            </a:r>
            <a:r>
              <a:rPr lang="en-US" altLang="zh-CN" sz="2400" dirty="0">
                <a:latin typeface="微软雅黑 Light" panose="020B0502040204020203" pitchFamily="34" charset="-122"/>
                <a:ea typeface="微软雅黑 Light" panose="020B0502040204020203" pitchFamily="34" charset="-122"/>
              </a:rPr>
              <a:t>200 000</a:t>
            </a:r>
            <a:r>
              <a:rPr lang="zh-CN" altLang="en-US" sz="2400" dirty="0">
                <a:latin typeface="微软雅黑 Light" panose="020B0502040204020203" pitchFamily="34" charset="-122"/>
                <a:ea typeface="微软雅黑 Light" panose="020B0502040204020203" pitchFamily="34" charset="-122"/>
              </a:rPr>
              <a:t>元。</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）实际发生与生产经营有关的业务招待费</a:t>
            </a:r>
            <a:r>
              <a:rPr lang="en-US" altLang="zh-CN" sz="2400" dirty="0">
                <a:latin typeface="微软雅黑 Light" panose="020B0502040204020203" pitchFamily="34" charset="-122"/>
                <a:ea typeface="微软雅黑 Light" panose="020B0502040204020203" pitchFamily="34" charset="-122"/>
              </a:rPr>
              <a:t>700 000</a:t>
            </a:r>
            <a:r>
              <a:rPr lang="zh-CN" altLang="en-US" sz="2400" dirty="0">
                <a:latin typeface="微软雅黑 Light" panose="020B0502040204020203" pitchFamily="34" charset="-122"/>
                <a:ea typeface="微软雅黑 Light" panose="020B0502040204020203" pitchFamily="34" charset="-122"/>
              </a:rPr>
              <a:t>元。</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）其他可在企业所得税前扣除的成本、费用、税金合计</a:t>
            </a:r>
            <a:r>
              <a:rPr lang="en-US" altLang="zh-CN" sz="2400" dirty="0">
                <a:latin typeface="微软雅黑 Light" panose="020B0502040204020203" pitchFamily="34" charset="-122"/>
                <a:ea typeface="微软雅黑 Light" panose="020B0502040204020203" pitchFamily="34" charset="-122"/>
              </a:rPr>
              <a:t>35 000 000</a:t>
            </a:r>
            <a:r>
              <a:rPr lang="zh-CN" altLang="en-US" sz="2400" dirty="0">
                <a:latin typeface="微软雅黑 Light" panose="020B0502040204020203" pitchFamily="34" charset="-122"/>
                <a:ea typeface="微软雅黑 Light" panose="020B0502040204020203" pitchFamily="34" charset="-122"/>
              </a:rPr>
              <a:t>元。</a:t>
            </a:r>
          </a:p>
          <a:p>
            <a:pPr>
              <a:lnSpc>
                <a:spcPct val="150000"/>
              </a:lnSpc>
            </a:pP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要求</a:t>
            </a:r>
            <a:r>
              <a:rPr lang="en-US" altLang="zh-CN" sz="2400" dirty="0">
                <a:latin typeface="微软雅黑 Light" panose="020B0502040204020203" pitchFamily="34" charset="-122"/>
                <a:ea typeface="微软雅黑 Light" panose="020B0502040204020203" pitchFamily="34" charset="-122"/>
              </a:rPr>
              <a:t>】</a:t>
            </a:r>
          </a:p>
          <a:p>
            <a:pPr>
              <a:lnSpc>
                <a:spcPct val="150000"/>
              </a:lnSpc>
            </a:pPr>
            <a:r>
              <a:rPr lang="zh-CN" altLang="en-US" sz="2400" dirty="0">
                <a:latin typeface="微软雅黑 Light" panose="020B0502040204020203" pitchFamily="34" charset="-122"/>
                <a:ea typeface="微软雅黑 Light" panose="020B0502040204020203" pitchFamily="34" charset="-122"/>
              </a:rPr>
              <a:t>计算</a:t>
            </a:r>
            <a:r>
              <a:rPr lang="en-US" altLang="zh-CN" sz="2400" dirty="0">
                <a:latin typeface="微软雅黑 Light" panose="020B0502040204020203" pitchFamily="34" charset="-122"/>
                <a:ea typeface="微软雅黑 Light" panose="020B0502040204020203" pitchFamily="34" charset="-122"/>
              </a:rPr>
              <a:t>A</a:t>
            </a:r>
            <a:r>
              <a:rPr lang="zh-CN" altLang="en-US" sz="2400" dirty="0">
                <a:latin typeface="微软雅黑 Light" panose="020B0502040204020203" pitchFamily="34" charset="-122"/>
                <a:ea typeface="微软雅黑 Light" panose="020B0502040204020203" pitchFamily="34" charset="-122"/>
              </a:rPr>
              <a:t>公司</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年度企业所得税应纳税所得额。</a:t>
            </a:r>
          </a:p>
        </p:txBody>
      </p:sp>
    </p:spTree>
    <p:extLst>
      <p:ext uri="{BB962C8B-B14F-4D97-AF65-F5344CB8AC3E}">
        <p14:creationId xmlns:p14="http://schemas.microsoft.com/office/powerpoint/2010/main" val="171328562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2557149"/>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timing>
    <p:tnLst>
      <p:par>
        <p:cTn id="1" dur="indefinite" restart="never" nodeType="tmRoot"/>
      </p:par>
    </p:tnLst>
  </p:timing>
  <p:extLst>
    <p:ext uri="{E180D4A7-C9FB-4DFB-919C-405C955672EB}">
      <p14:showEvtLst xmlns:p14="http://schemas.microsoft.com/office/powerpoint/2010/main">
        <p14:playEvt time="0" objId="23"/>
      </p14:showEvtLst>
    </p:ext>
  </p:extLs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29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TextBox 6">
            <a:extLst>
              <a:ext uri="{FF2B5EF4-FFF2-40B4-BE49-F238E27FC236}">
                <a16:creationId xmlns:a16="http://schemas.microsoft.com/office/drawing/2014/main" id="{7EBEAD3E-3149-47C8-97EF-EF19AE883D54}"/>
              </a:ext>
            </a:extLst>
          </p:cNvPr>
          <p:cNvSpPr txBox="1"/>
          <p:nvPr/>
        </p:nvSpPr>
        <p:spPr>
          <a:xfrm>
            <a:off x="837008" y="1416697"/>
            <a:ext cx="3147016" cy="461665"/>
          </a:xfrm>
          <a:prstGeom prst="rect">
            <a:avLst/>
          </a:prstGeom>
          <a:noFill/>
        </p:spPr>
        <p:txBody>
          <a:bodyPr wrap="none" rtlCol="0">
            <a:spAutoFit/>
          </a:bodyPr>
          <a:lstStyle/>
          <a:p>
            <a:pPr lvl="0" algn="r">
              <a:defRPr/>
            </a:pPr>
            <a:r>
              <a:rPr lang="en-US" altLang="zh-CN" sz="2400" b="1" dirty="0">
                <a:solidFill>
                  <a:srgbClr val="3D3D3D"/>
                </a:solidFill>
                <a:latin typeface="微软雅黑 Light" panose="020B0502040204020203" pitchFamily="34" charset="-122"/>
                <a:ea typeface="微软雅黑 Light" panose="020B0502040204020203" pitchFamily="34" charset="-122"/>
              </a:rPr>
              <a:t>1.</a:t>
            </a:r>
            <a:r>
              <a:rPr lang="zh-CN" altLang="en-US" sz="2400" b="1" dirty="0">
                <a:solidFill>
                  <a:srgbClr val="3D3D3D"/>
                </a:solidFill>
                <a:latin typeface="微软雅黑 Light" panose="020B0502040204020203" pitchFamily="34" charset="-122"/>
                <a:ea typeface="微软雅黑 Light" panose="020B0502040204020203" pitchFamily="34" charset="-122"/>
              </a:rPr>
              <a:t>征税范围的一般规定</a:t>
            </a:r>
          </a:p>
        </p:txBody>
      </p:sp>
      <p:sp>
        <p:nvSpPr>
          <p:cNvPr id="26" name="TextBox 8">
            <a:extLst>
              <a:ext uri="{FF2B5EF4-FFF2-40B4-BE49-F238E27FC236}">
                <a16:creationId xmlns:a16="http://schemas.microsoft.com/office/drawing/2014/main" id="{B310FF88-B753-40E2-B728-D3A0EF64BD3E}"/>
              </a:ext>
            </a:extLst>
          </p:cNvPr>
          <p:cNvSpPr txBox="1"/>
          <p:nvPr/>
        </p:nvSpPr>
        <p:spPr>
          <a:xfrm>
            <a:off x="337695" y="2024844"/>
            <a:ext cx="4625226" cy="1909690"/>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en-US" altLang="zh-CN" sz="1800" dirty="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中华人民共和国增值税暂行条例</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规定：“增值税的征税范围是在中华人民共和国境内销售货物或者劳务，销售服务、无形资产、不动产以及进口货物。”具体包括：</a:t>
            </a:r>
          </a:p>
        </p:txBody>
      </p:sp>
      <p:sp>
        <p:nvSpPr>
          <p:cNvPr id="4" name="矩形 3"/>
          <p:cNvSpPr/>
          <p:nvPr/>
        </p:nvSpPr>
        <p:spPr>
          <a:xfrm>
            <a:off x="6741137" y="2024844"/>
            <a:ext cx="4824536" cy="2862322"/>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）销售货物。</a:t>
            </a:r>
          </a:p>
          <a:p>
            <a:r>
              <a:rPr lang="zh-CN" altLang="en-US" sz="2000" dirty="0">
                <a:latin typeface="微软雅黑 Light" panose="020B0502040204020203" pitchFamily="34" charset="-122"/>
                <a:ea typeface="微软雅黑 Light" panose="020B0502040204020203" pitchFamily="34" charset="-122"/>
              </a:rPr>
              <a:t>       销售货物是指有偿转让货物的所有权。货物是指有形动产，包括电力、热力、气体在内，不包括无形资产和不动产。境内销售货物是指货物的起运地或者所在地在境内</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）提供应税劳务。在中国境内销售劳务，是指提供的劳务发生地在境内。</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020077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0" end="0"/>
                                            </p:txEl>
                                          </p:spTgt>
                                        </p:tgtEl>
                                        <p:attrNameLst>
                                          <p:attrName>style.visibility</p:attrName>
                                        </p:attrNameLst>
                                      </p:cBhvr>
                                      <p:to>
                                        <p:strVal val="visible"/>
                                      </p:to>
                                    </p:set>
                                    <p:anim calcmode="lin" valueType="num">
                                      <p:cBhvr additive="base">
                                        <p:cTn id="13"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80154" y="1412776"/>
            <a:ext cx="4625226" cy="474591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a:t>
            </a:r>
            <a:r>
              <a:rPr lang="en-US" altLang="zh-CN" sz="1800" dirty="0">
                <a:solidFill>
                  <a:srgbClr val="3D3D3D"/>
                </a:solidFill>
                <a:latin typeface="微软雅黑 Light" panose="020B0502040204020203" pitchFamily="34" charset="-122"/>
                <a:ea typeface="微软雅黑 Light" panose="020B0502040204020203" pitchFamily="34" charset="-122"/>
              </a:rPr>
              <a:t>3</a:t>
            </a:r>
            <a:r>
              <a:rPr lang="zh-CN" altLang="en-US" sz="1800" dirty="0">
                <a:solidFill>
                  <a:srgbClr val="3D3D3D"/>
                </a:solidFill>
                <a:latin typeface="微软雅黑 Light" panose="020B0502040204020203" pitchFamily="34" charset="-122"/>
                <a:ea typeface="微软雅黑 Light" panose="020B0502040204020203" pitchFamily="34" charset="-122"/>
              </a:rPr>
              <a:t>）在境内提供应税服务。提供应税服务是指提供交通运输服务、邮政服务、电信服务、建筑服务、金融服务、现代服务、生活服务</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      ①</a:t>
            </a:r>
            <a:r>
              <a:rPr lang="zh-CN" altLang="en-US" sz="1800" dirty="0">
                <a:solidFill>
                  <a:srgbClr val="3D3D3D"/>
                </a:solidFill>
                <a:latin typeface="微软雅黑 Light" panose="020B0502040204020203" pitchFamily="34" charset="-122"/>
                <a:ea typeface="微软雅黑 Light" panose="020B0502040204020203" pitchFamily="34" charset="-122"/>
              </a:rPr>
              <a:t>交通运输业。交通运输业是指使用运输工具将货物或者旅客送达目的地，使其空间位置得到转移的业务活动。它包括陆路运输服务、水路运输服务、航空运输服务和管道运输服务</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 </a:t>
            </a:r>
            <a:r>
              <a:rPr lang="zh-CN" altLang="en-US" sz="1800" dirty="0">
                <a:solidFill>
                  <a:srgbClr val="3D3D3D"/>
                </a:solidFill>
                <a:latin typeface="微软雅黑 Light" panose="020B0502040204020203" pitchFamily="34" charset="-122"/>
                <a:ea typeface="微软雅黑 Light" panose="020B0502040204020203" pitchFamily="34" charset="-122"/>
              </a:rPr>
              <a:t>陆路运输服务，是指通过陆路（地上或者地下）运送货物或者旅客的运输业务活动，包括铁路运输和其他陆路运输服务。</a:t>
            </a:r>
          </a:p>
          <a:p>
            <a:pPr lvl="0">
              <a:defRPr/>
            </a:pPr>
            <a:endParaRPr lang="zh-CN" altLang="en-US" sz="18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18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530429" y="1416315"/>
            <a:ext cx="4824536" cy="5139869"/>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水路运输服务是指通过江、河、湖、川等天然、人工水道或者海洋航道运送货物或者旅客的运输业务活动</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航空运输服务是指通过空中航线运送货物或者旅客的运输业务活动</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管道运输服务是指提供管道设施输送液体、固体、气体物质运输业务活动。</a:t>
            </a:r>
          </a:p>
          <a:p>
            <a:r>
              <a:rPr lang="zh-CN" altLang="en-US" dirty="0">
                <a:latin typeface="微软雅黑 Light" panose="020B0502040204020203" pitchFamily="34" charset="-122"/>
                <a:ea typeface="微软雅黑 Light" panose="020B0502040204020203" pitchFamily="34" charset="-122"/>
              </a:rPr>
              <a:t>● 自</a:t>
            </a:r>
            <a:r>
              <a:rPr lang="en-US" altLang="zh-CN" dirty="0">
                <a:latin typeface="微软雅黑 Light" panose="020B0502040204020203" pitchFamily="34" charset="-122"/>
                <a:ea typeface="微软雅黑 Light" panose="020B0502040204020203" pitchFamily="34" charset="-122"/>
              </a:rPr>
              <a:t>2018</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日起，纳税人已售票但客户逾期未消费取得的运输逾期票证收入，按照“交通运输服务”缴纳增值税</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      ②</a:t>
            </a:r>
            <a:r>
              <a:rPr lang="zh-CN" altLang="en-US" dirty="0">
                <a:latin typeface="微软雅黑 Light" panose="020B0502040204020203" pitchFamily="34" charset="-122"/>
                <a:ea typeface="微软雅黑 Light" panose="020B0502040204020203" pitchFamily="34" charset="-122"/>
              </a:rPr>
              <a:t>邮政服务业。邮政业是指中国邮政集团公司及其所属邮政企业提供邮件寄递、邮政汇兑、机要通讯和邮政代理等邮政基本服务的业务活动。包括邮政普遍服务、邮政特殊服务和其他邮政服务。</a:t>
            </a:r>
          </a:p>
          <a:p>
            <a:endParaRPr lang="zh-CN" altLang="en-US" dirty="0">
              <a:latin typeface="微软雅黑 Light" panose="020B0502040204020203" pitchFamily="34" charset="-122"/>
              <a:ea typeface="微软雅黑 Light" panose="020B0502040204020203" pitchFamily="34" charset="-122"/>
            </a:endParaRPr>
          </a:p>
          <a:p>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
        <p:nvSpPr>
          <p:cNvPr id="11" name="矩形 10">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344105132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80154" y="1412776"/>
            <a:ext cx="4625226" cy="4413516"/>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邮政普遍服务</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邮政特殊服务</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其他邮政服务。</a:t>
            </a:r>
          </a:p>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      ③</a:t>
            </a:r>
            <a:r>
              <a:rPr lang="zh-CN" altLang="en-US" sz="1800" dirty="0">
                <a:solidFill>
                  <a:srgbClr val="3D3D3D"/>
                </a:solidFill>
                <a:latin typeface="微软雅黑 Light" panose="020B0502040204020203" pitchFamily="34" charset="-122"/>
                <a:ea typeface="微软雅黑 Light" panose="020B0502040204020203" pitchFamily="34" charset="-122"/>
              </a:rPr>
              <a:t>电信服务业。电信业是指利用有线、无线的电磁系统或者光电系统等各种通信网络资源，提供语音通话服务，传送、发射、接受或者应用图像、短信等电子数据和信息的业务活动。包括基础电信服务和增值电信</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基础电信服务是指利用固网、移动网、卫星、互联网，提供语音通话服务的业务活动，以及出租或者出售带宽、波长等网络元素的业务活动</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zh-CN" altLang="en-US" sz="18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530429" y="1416315"/>
            <a:ext cx="4824536" cy="4801314"/>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增值电信服务是指利用固网、移动网、卫星、互联网、有线电视网络，提供短信和彩信服务、电子数据和信息的传输及应用服务、互联网接入服务等业务活动。卫星电视信号落地转接服务，按照增值电信服务计算缴纳增值税</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smtClean="0">
                <a:latin typeface="微软雅黑 Light" panose="020B0502040204020203" pitchFamily="34" charset="-122"/>
                <a:ea typeface="微软雅黑 Light" panose="020B0502040204020203" pitchFamily="34" charset="-122"/>
              </a:rPr>
              <a:t>      ④</a:t>
            </a:r>
            <a:r>
              <a:rPr lang="zh-CN" altLang="en-US" dirty="0">
                <a:latin typeface="微软雅黑 Light" panose="020B0502040204020203" pitchFamily="34" charset="-122"/>
                <a:ea typeface="微软雅黑 Light" panose="020B0502040204020203" pitchFamily="34" charset="-122"/>
              </a:rPr>
              <a:t>建筑服务业。建筑服务是指各类建筑物、构筑物及其附属设施的建造、修缮、装饰，线路、管道、设备、设施等的安装以及其他工程作业的业务活动。包括工程服务、安装服务、修缮服务、装饰服务和其他建筑服务。</a:t>
            </a:r>
          </a:p>
          <a:p>
            <a:r>
              <a:rPr lang="zh-CN" altLang="en-US" dirty="0">
                <a:latin typeface="微软雅黑 Light" panose="020B0502040204020203" pitchFamily="34" charset="-122"/>
                <a:ea typeface="微软雅黑 Light" panose="020B0502040204020203" pitchFamily="34" charset="-122"/>
              </a:rPr>
              <a:t>● 工程服务。工程服务是指新建、改建各种建筑物、构筑物的工程作业，包括与建筑物相连的各种设备或者支柱、操作平台的安装或者装设工程作业，以及各种窑炉和金属结构工程作业。</a:t>
            </a:r>
          </a:p>
          <a:p>
            <a:endParaRPr lang="en-US" altLang="zh-CN" dirty="0" smtClean="0">
              <a:latin typeface="微软雅黑 Light" panose="020B0502040204020203" pitchFamily="34" charset="-122"/>
              <a:ea typeface="微软雅黑 Light" panose="020B0502040204020203" pitchFamily="34" charset="-122"/>
            </a:endParaRPr>
          </a:p>
          <a:p>
            <a:endParaRPr lang="zh-CN" altLang="en-US" dirty="0">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361528695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3" end="3"/>
                                            </p:txEl>
                                          </p:spTgt>
                                        </p:tgtEl>
                                        <p:attrNameLst>
                                          <p:attrName>style.visibility</p:attrName>
                                        </p:attrNameLst>
                                      </p:cBhvr>
                                      <p:to>
                                        <p:strVal val="visible"/>
                                      </p:to>
                                    </p:set>
                                    <p:anim calcmode="lin" valueType="num">
                                      <p:cBhvr additive="base">
                                        <p:cTn id="25"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4" end="4"/>
                                            </p:txEl>
                                          </p:spTgt>
                                        </p:tgtEl>
                                        <p:attrNameLst>
                                          <p:attrName>style.visibility</p:attrName>
                                        </p:attrNameLst>
                                      </p:cBhvr>
                                      <p:to>
                                        <p:strVal val="visible"/>
                                      </p:to>
                                    </p:set>
                                    <p:anim calcmode="lin" valueType="num">
                                      <p:cBhvr additive="base">
                                        <p:cTn id="31"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80154" y="1412776"/>
            <a:ext cx="4625226" cy="5078313"/>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安装服务。安装服务是指生产设备、动力设备、起重设备、运输设备、传动设备、医疗实验设备以及其他各种设备、设施的装配、安置工程作业，包括与被安装设备相连的工作台、梯子、栏杆的装设工程作业，以及被安装设备的绝缘、防腐、保温、油漆等工程作业</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修缮服务。修缮服务是指对建筑物、构筑物进行修补、加固、养护、改善，使之恢复原来的使用价值或者延长其使用期限的工程作业。</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装饰服务。装饰服务是指对建筑物、构筑物进行修饰装修，使之美观或者具有特定用途的工程作业。</a:t>
            </a:r>
          </a:p>
          <a:p>
            <a:pPr lvl="0">
              <a:defRPr/>
            </a:pPr>
            <a:endParaRPr lang="zh-CN" altLang="en-US" sz="18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530429" y="1416315"/>
            <a:ext cx="4824536" cy="452431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其他建筑服务。其他建筑服务，是指上列工程作业之外的各种工程作业服务，如钻井（打井）、拆除建筑物或者构筑物、平整土地、园林绿化、疏浚（不包括航道疏浚）、建筑物平移、搭脚手架、爆破、矿山穿孔、表面附着物（包括岩层、土层、沙层等）剥离和清理等工程作业。</a:t>
            </a:r>
          </a:p>
          <a:p>
            <a:r>
              <a:rPr lang="zh-CN" altLang="en-US" dirty="0" smtClean="0">
                <a:latin typeface="微软雅黑 Light" panose="020B0502040204020203" pitchFamily="34" charset="-122"/>
                <a:ea typeface="微软雅黑 Light" panose="020B0502040204020203" pitchFamily="34" charset="-122"/>
              </a:rPr>
              <a:t>      ⑤</a:t>
            </a:r>
            <a:r>
              <a:rPr lang="zh-CN" altLang="en-US" dirty="0">
                <a:latin typeface="微软雅黑 Light" panose="020B0502040204020203" pitchFamily="34" charset="-122"/>
                <a:ea typeface="微软雅黑 Light" panose="020B0502040204020203" pitchFamily="34" charset="-122"/>
              </a:rPr>
              <a:t>金融服务。金融服务是指经营金融保险的业务活动。包括贷款服务、直接收费金融服务、保险服务和金融商品转让</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贷款服务。贷款，是指将资金贷予他人使用而取得利息收入的业务活动。</a:t>
            </a:r>
          </a:p>
          <a:p>
            <a:r>
              <a:rPr lang="zh-CN" altLang="en-US" dirty="0">
                <a:latin typeface="微软雅黑 Light" panose="020B0502040204020203" pitchFamily="34" charset="-122"/>
                <a:ea typeface="微软雅黑 Light" panose="020B0502040204020203" pitchFamily="34" charset="-122"/>
              </a:rPr>
              <a:t>● 直接收费金融服务。直接收费金融服务，是指为货币资金融通及其他金融业务提供相关服务并且收取费用的业务活动</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endParaRPr lang="zh-CN" altLang="en-US" dirty="0">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10208031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80154" y="1412776"/>
            <a:ext cx="4625226" cy="4387163"/>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a:solidFill>
                  <a:srgbClr val="3D3D3D"/>
                </a:solidFill>
                <a:latin typeface="微软雅黑 Light" panose="020B0502040204020203" pitchFamily="34" charset="-122"/>
                <a:ea typeface="微软雅黑 Light" panose="020B0502040204020203" pitchFamily="34" charset="-122"/>
              </a:rPr>
              <a:t>● 保险服务。保险服务，是指投保人根据合同约定，向保险人支付保险费，保险人对于合同约定的可能发生的事故因其发生所造成的财产损失承担赔偿保险金责任，或者当被保险人死亡、伤残、疾病或者达到合同约定的年龄、期限等条件时承担给付保险金责任的商业保险行为。包括人身保险服务和财产保险服务。</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金融商品转让。金融商品转让，是指转让外汇、有价证券、非货物期货和其他金融商品所有权的业务活动。其他金融商品转让包括基金、信托、理财产品等各类资产管理产品和各种金融衍生品的转让。</a:t>
            </a:r>
          </a:p>
        </p:txBody>
      </p:sp>
      <p:sp>
        <p:nvSpPr>
          <p:cNvPr id="4" name="矩形 3"/>
          <p:cNvSpPr/>
          <p:nvPr/>
        </p:nvSpPr>
        <p:spPr>
          <a:xfrm>
            <a:off x="6530429" y="1416315"/>
            <a:ext cx="4824536" cy="4524315"/>
          </a:xfrm>
          <a:prstGeom prst="rect">
            <a:avLst/>
          </a:prstGeom>
        </p:spPr>
        <p:txBody>
          <a:bodyPr wrap="square">
            <a:spAutoFit/>
          </a:bodyPr>
          <a:lstStyle/>
          <a:p>
            <a:r>
              <a:rPr lang="zh-CN" altLang="en-US" dirty="0" smtClean="0">
                <a:latin typeface="微软雅黑 Light" panose="020B0502040204020203" pitchFamily="34" charset="-122"/>
                <a:ea typeface="微软雅黑 Light" panose="020B0502040204020203" pitchFamily="34" charset="-122"/>
              </a:rPr>
              <a:t>      ⑥</a:t>
            </a:r>
            <a:r>
              <a:rPr lang="zh-CN" altLang="en-US" dirty="0">
                <a:latin typeface="微软雅黑 Light" panose="020B0502040204020203" pitchFamily="34" charset="-122"/>
                <a:ea typeface="微软雅黑 Light" panose="020B0502040204020203" pitchFamily="34" charset="-122"/>
              </a:rPr>
              <a:t>现代服务业。它是指围绕制造业、文化产业、现代物流产业等提供技术性、知识性服务的业务活动。包括研发和技术服务、信息技术服务、文化创意服务、物流辅助服务、有形动产租赁服务、鉴证咨询服务、广播影视服务。</a:t>
            </a:r>
          </a:p>
          <a:p>
            <a:r>
              <a:rPr lang="zh-CN" altLang="en-US" dirty="0">
                <a:latin typeface="微软雅黑 Light" panose="020B0502040204020203" pitchFamily="34" charset="-122"/>
                <a:ea typeface="微软雅黑 Light" panose="020B0502040204020203" pitchFamily="34" charset="-122"/>
              </a:rPr>
              <a:t>● 研发和技术服务包括研发服务、技术转让服务、技术咨询服务、合同能源管理服务、工程勘察勘探服务。</a:t>
            </a:r>
          </a:p>
          <a:p>
            <a:r>
              <a:rPr lang="zh-CN" altLang="en-US" dirty="0">
                <a:latin typeface="微软雅黑 Light" panose="020B0502040204020203" pitchFamily="34" charset="-122"/>
                <a:ea typeface="微软雅黑 Light" panose="020B0502040204020203" pitchFamily="34" charset="-122"/>
              </a:rPr>
              <a:t>● 信息技术服务是指利用计算机、通信网络等技术对信息进行生产、收集、处理、加工、存储、运输、检索和利用，并提供信息服务的业务活动。包括软件服务、电路设计及测试服务、信息系统服务和业务流程管理服务。</a:t>
            </a:r>
          </a:p>
          <a:p>
            <a:r>
              <a:rPr lang="zh-CN" altLang="en-US" dirty="0">
                <a:latin typeface="微软雅黑 Light" panose="020B0502040204020203" pitchFamily="34" charset="-122"/>
                <a:ea typeface="微软雅黑 Light" panose="020B0502040204020203" pitchFamily="34" charset="-122"/>
              </a:rPr>
              <a:t>● 文化创意服务包括设计服务、商标和著作权转让服务、知识产权服务、广告服务和会议展览服务。</a:t>
            </a: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21464666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8" y="426749"/>
            <a:ext cx="4216853"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3862826" y="147424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3892188" y="1925608"/>
            <a:ext cx="677108" cy="3376116"/>
          </a:xfrm>
          <a:prstGeom prst="rect">
            <a:avLst/>
          </a:prstGeom>
          <a:noFill/>
        </p:spPr>
        <p:txBody>
          <a:bodyPr vert="eaVert"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p>
        </p:txBody>
      </p:sp>
      <p:sp>
        <p:nvSpPr>
          <p:cNvPr id="2" name="矩形 1"/>
          <p:cNvSpPr/>
          <p:nvPr/>
        </p:nvSpPr>
        <p:spPr>
          <a:xfrm>
            <a:off x="5666333" y="3244334"/>
            <a:ext cx="584502" cy="369332"/>
          </a:xfrm>
          <a:prstGeom prst="rect">
            <a:avLst/>
          </a:prstGeom>
        </p:spPr>
        <p:txBody>
          <a:bodyPr wrap="squar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5" name="矩形 4"/>
          <p:cNvSpPr/>
          <p:nvPr/>
        </p:nvSpPr>
        <p:spPr bwMode="auto">
          <a:xfrm>
            <a:off x="4758017" y="431259"/>
            <a:ext cx="970145" cy="8000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smtClean="0">
                <a:solidFill>
                  <a:schemeClr val="bg1"/>
                </a:solidFill>
                <a:latin typeface="Arial Black" panose="020B0A04020102020204" pitchFamily="34" charset="0"/>
              </a:rPr>
              <a:t>1</a:t>
            </a:r>
            <a:endParaRPr kumimoji="0" lang="zh-CN" altLang="en-US" sz="4000" b="1" i="0" u="none" strike="noStrike" cap="none" normalizeH="0" baseline="0" dirty="0">
              <a:ln>
                <a:noFill/>
              </a:ln>
              <a:solidFill>
                <a:schemeClr val="tx1"/>
              </a:solidFill>
              <a:effectLst/>
              <a:latin typeface="Arial Black" panose="020B0A04020102020204" pitchFamily="34" charset="0"/>
            </a:endParaRPr>
          </a:p>
        </p:txBody>
      </p:sp>
      <p:sp>
        <p:nvSpPr>
          <p:cNvPr id="6" name="矩形 5"/>
          <p:cNvSpPr/>
          <p:nvPr/>
        </p:nvSpPr>
        <p:spPr bwMode="auto">
          <a:xfrm>
            <a:off x="6098381" y="504955"/>
            <a:ext cx="5923394" cy="6436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3200" b="1" dirty="0">
                <a:latin typeface="微软雅黑 Light" panose="020B0502040204020203" pitchFamily="34" charset="-122"/>
                <a:ea typeface="微软雅黑 Light" panose="020B0502040204020203" pitchFamily="34" charset="-122"/>
              </a:rPr>
              <a:t> </a:t>
            </a:r>
            <a:r>
              <a:rPr lang="zh-CN" altLang="en-US"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3.1</a:t>
            </a:r>
            <a:r>
              <a:rPr lang="zh-CN" altLang="en-US" sz="3200" b="1" dirty="0" smtClean="0">
                <a:latin typeface="微软雅黑 Light" panose="020B0502040204020203" pitchFamily="34" charset="-122"/>
                <a:ea typeface="微软雅黑 Light" panose="020B0502040204020203" pitchFamily="34" charset="-122"/>
              </a:rPr>
              <a:t> </a:t>
            </a:r>
            <a:r>
              <a:rPr lang="zh-CN" altLang="en-US" sz="3200" b="1" dirty="0">
                <a:latin typeface="微软雅黑 Light" panose="020B0502040204020203" pitchFamily="34" charset="-122"/>
                <a:ea typeface="微软雅黑 Light" panose="020B0502040204020203" pitchFamily="34" charset="-122"/>
              </a:rPr>
              <a:t>税收概述</a:t>
            </a:r>
            <a:endParaRPr kumimoji="0" lang="zh-CN" altLang="en-US" sz="3200" b="1"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9" name="矩形 8"/>
          <p:cNvSpPr/>
          <p:nvPr/>
        </p:nvSpPr>
        <p:spPr bwMode="auto">
          <a:xfrm>
            <a:off x="6093866" y="4950319"/>
            <a:ext cx="5905582" cy="627259"/>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  </a:t>
            </a:r>
            <a:r>
              <a:rPr lang="zh-CN" altLang="en-US" sz="3000" b="1" dirty="0" smtClean="0">
                <a:latin typeface="微软雅黑 Light" panose="020B0502040204020203" pitchFamily="34" charset="-122"/>
                <a:ea typeface="微软雅黑 Light" panose="020B0502040204020203" pitchFamily="34" charset="-122"/>
              </a:rPr>
              <a:t>任务</a:t>
            </a:r>
            <a:r>
              <a:rPr lang="en-US" altLang="zh-CN" sz="3000" b="1" dirty="0" smtClean="0">
                <a:latin typeface="微软雅黑 Light" panose="020B0502040204020203" pitchFamily="34" charset="-122"/>
                <a:ea typeface="微软雅黑 Light" panose="020B0502040204020203" pitchFamily="34" charset="-122"/>
              </a:rPr>
              <a:t>3.3</a:t>
            </a:r>
            <a:r>
              <a:rPr lang="zh-CN" altLang="en-US" sz="3000" b="1" dirty="0" smtClean="0">
                <a:latin typeface="微软雅黑 Light" panose="020B0502040204020203" pitchFamily="34" charset="-122"/>
                <a:ea typeface="微软雅黑 Light" panose="020B0502040204020203" pitchFamily="34" charset="-122"/>
              </a:rPr>
              <a:t>消费税</a:t>
            </a:r>
            <a:endParaRPr kumimoji="0" lang="zh-CN" altLang="en-US" sz="3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1" name="矩形 10"/>
          <p:cNvSpPr/>
          <p:nvPr/>
        </p:nvSpPr>
        <p:spPr bwMode="auto">
          <a:xfrm>
            <a:off x="6093866" y="2750298"/>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3200" b="1" dirty="0">
                <a:latin typeface="微软雅黑 Light" panose="020B0502040204020203" pitchFamily="34" charset="-122"/>
                <a:ea typeface="微软雅黑 Light" panose="020B0502040204020203" pitchFamily="34" charset="-122"/>
              </a:rPr>
              <a:t>  </a:t>
            </a:r>
            <a:r>
              <a:rPr lang="zh-CN" altLang="en-US"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3.2</a:t>
            </a:r>
            <a:r>
              <a:rPr lang="zh-CN" altLang="en-US" sz="3200" b="1" dirty="0" smtClean="0">
                <a:latin typeface="微软雅黑 Light" panose="020B0502040204020203" pitchFamily="34" charset="-122"/>
                <a:ea typeface="微软雅黑 Light" panose="020B0502040204020203" pitchFamily="34" charset="-122"/>
              </a:rPr>
              <a:t>增值税</a:t>
            </a:r>
            <a:endParaRPr kumimoji="0" lang="zh-CN" altLang="en-US" sz="32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3" name="矩形 12"/>
          <p:cNvSpPr/>
          <p:nvPr/>
        </p:nvSpPr>
        <p:spPr bwMode="auto">
          <a:xfrm>
            <a:off x="4730070" y="2690433"/>
            <a:ext cx="1072199"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smtClean="0">
                <a:solidFill>
                  <a:schemeClr val="bg1"/>
                </a:solidFill>
                <a:latin typeface="Arial Black" panose="020B0A04020102020204" pitchFamily="34" charset="0"/>
              </a:rPr>
              <a:t>2</a:t>
            </a:r>
            <a:endParaRPr kumimoji="0" lang="zh-CN" altLang="en-US" sz="4000" b="1" i="0" u="none" strike="noStrike" cap="none" normalizeH="0" baseline="0" dirty="0">
              <a:ln>
                <a:noFill/>
              </a:ln>
              <a:solidFill>
                <a:schemeClr val="tx1"/>
              </a:solidFill>
              <a:effectLst/>
              <a:latin typeface="Arial Black" panose="020B0A04020102020204" pitchFamily="34" charset="0"/>
            </a:endParaRPr>
          </a:p>
        </p:txBody>
      </p:sp>
      <p:sp>
        <p:nvSpPr>
          <p:cNvPr id="14" name="矩形 13"/>
          <p:cNvSpPr/>
          <p:nvPr/>
        </p:nvSpPr>
        <p:spPr bwMode="auto">
          <a:xfrm>
            <a:off x="4758017" y="4797152"/>
            <a:ext cx="1016307" cy="881581"/>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smtClean="0">
                <a:solidFill>
                  <a:schemeClr val="bg1"/>
                </a:solidFill>
                <a:latin typeface="Arial Black" panose="020B0A04020102020204" pitchFamily="34" charset="0"/>
              </a:rPr>
              <a:t>3</a:t>
            </a:r>
            <a:endParaRPr kumimoji="0" lang="zh-CN" altLang="en-US" sz="4000" b="1" i="0" u="none" strike="noStrike" cap="none" normalizeH="0" baseline="0" dirty="0">
              <a:ln>
                <a:noFill/>
              </a:ln>
              <a:solidFill>
                <a:schemeClr val="tx1"/>
              </a:solidFill>
              <a:effectLst/>
              <a:latin typeface="Arial Black" panose="020B0A04020102020204" pitchFamily="34" charset="0"/>
            </a:endParaRP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09616" y="1218056"/>
            <a:ext cx="4625226" cy="5384359"/>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物流辅助服务包括航空服务、港口码头服务、货运客运场站服务、打捞救助服务、货物运输代理服务、代理报关服务、仓储服务和装卸搬运服务和收派服务。</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 租赁服务，包括融资租赁服务和经营性租赁服务。</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水路运输的光租业务、航空运输的干租业务，属于经营性租赁。</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光租业务，是指运输企业将船舶在约定的时间内出租给他人使用，不配备操作人员，不承担运输过程中发生的各项费用，只收取固定租赁费的业务活动。</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干租业务，是指航空运输企业将飞机在约定的时间内出租给他人使用，不配备机组人员，不承担运输过程中发生的各项费用，只收取固定租赁费的业务活动</a:t>
            </a:r>
            <a:r>
              <a:rPr lang="zh-CN" altLang="en-US" sz="1800" dirty="0" smtClean="0">
                <a:solidFill>
                  <a:srgbClr val="3D3D3D"/>
                </a:solidFill>
                <a:latin typeface="微软雅黑 Light" panose="020B0502040204020203" pitchFamily="34" charset="-122"/>
                <a:ea typeface="微软雅黑 Light" panose="020B0502040204020203" pitchFamily="34" charset="-122"/>
              </a:rPr>
              <a:t>。</a:t>
            </a:r>
            <a:endParaRPr lang="zh-CN" altLang="en-US" sz="18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530429" y="1416315"/>
            <a:ext cx="4824536" cy="4801314"/>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鉴证咨询服务，包括认证服务、鉴证服务和咨询服务</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●广播影视服务包括广播影视节目（作品）的制作服务、发行服务和播映（含放映）服务。</a:t>
            </a:r>
          </a:p>
          <a:p>
            <a:r>
              <a:rPr lang="zh-CN" altLang="en-US" dirty="0">
                <a:latin typeface="微软雅黑 Light" panose="020B0502040204020203" pitchFamily="34" charset="-122"/>
                <a:ea typeface="微软雅黑 Light" panose="020B0502040204020203" pitchFamily="34" charset="-122"/>
              </a:rPr>
              <a:t>●商务辅助服务，商务辅助服务，包括企业管理服务、经纪代理服务、人力资源服务、安全保护服务。</a:t>
            </a:r>
          </a:p>
          <a:p>
            <a:r>
              <a:rPr lang="zh-CN" altLang="en-US" dirty="0">
                <a:latin typeface="微软雅黑 Light" panose="020B0502040204020203" pitchFamily="34" charset="-122"/>
                <a:ea typeface="微软雅黑 Light" panose="020B0502040204020203" pitchFamily="34" charset="-122"/>
              </a:rPr>
              <a:t>●其他现代服务，其他现代服务，是指除研发和技术服务、信息技术服务、文化创意服务、物流辅助服务、租赁服务、鉴证咨询服务、广播影视服务和商务辅助服务以外的现代服务。</a:t>
            </a:r>
          </a:p>
          <a:p>
            <a:r>
              <a:rPr lang="zh-CN" altLang="en-US" dirty="0" smtClean="0">
                <a:latin typeface="微软雅黑 Light" panose="020B0502040204020203" pitchFamily="34" charset="-122"/>
                <a:ea typeface="微软雅黑 Light" panose="020B0502040204020203" pitchFamily="34" charset="-122"/>
              </a:rPr>
              <a:t>      ⑦</a:t>
            </a:r>
            <a:r>
              <a:rPr lang="zh-CN" altLang="en-US" dirty="0">
                <a:latin typeface="微软雅黑 Light" panose="020B0502040204020203" pitchFamily="34" charset="-122"/>
                <a:ea typeface="微软雅黑 Light" panose="020B0502040204020203" pitchFamily="34" charset="-122"/>
              </a:rPr>
              <a:t>生活服务。生活服务是指为满足城乡居民日常生活需求提供的各类服务活动。包括文化体育服务、教育医疗服务、旅游娱乐服务、餐饮住宿服务、居民日常服务和其他生活服务。</a:t>
            </a:r>
          </a:p>
          <a:p>
            <a:endParaRPr lang="en-US" altLang="zh-CN" dirty="0" smtClean="0">
              <a:latin typeface="微软雅黑 Light" panose="020B0502040204020203" pitchFamily="34" charset="-122"/>
              <a:ea typeface="微软雅黑 Light" panose="020B0502040204020203" pitchFamily="34" charset="-122"/>
            </a:endParaRPr>
          </a:p>
          <a:p>
            <a:endParaRPr lang="zh-CN" altLang="en-US" dirty="0">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9831938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3" end="3"/>
                                            </p:txEl>
                                          </p:spTgt>
                                        </p:tgtEl>
                                        <p:attrNameLst>
                                          <p:attrName>style.visibility</p:attrName>
                                        </p:attrNameLst>
                                      </p:cBhvr>
                                      <p:to>
                                        <p:strVal val="visible"/>
                                      </p:to>
                                    </p:set>
                                    <p:anim calcmode="lin" valueType="num">
                                      <p:cBhvr additive="base">
                                        <p:cTn id="25"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4" end="4"/>
                                            </p:txEl>
                                          </p:spTgt>
                                        </p:tgtEl>
                                        <p:attrNameLst>
                                          <p:attrName>style.visibility</p:attrName>
                                        </p:attrNameLst>
                                      </p:cBhvr>
                                      <p:to>
                                        <p:strVal val="visible"/>
                                      </p:to>
                                    </p:set>
                                    <p:anim calcmode="lin" valueType="num">
                                      <p:cBhvr additive="base">
                                        <p:cTn id="31"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6" name="TextBox 8">
            <a:extLst>
              <a:ext uri="{FF2B5EF4-FFF2-40B4-BE49-F238E27FC236}">
                <a16:creationId xmlns:a16="http://schemas.microsoft.com/office/drawing/2014/main" id="{B310FF88-B753-40E2-B728-D3A0EF64BD3E}"/>
              </a:ext>
            </a:extLst>
          </p:cNvPr>
          <p:cNvSpPr txBox="1"/>
          <p:nvPr/>
        </p:nvSpPr>
        <p:spPr>
          <a:xfrm>
            <a:off x="587575" y="1408257"/>
            <a:ext cx="4625226" cy="4745915"/>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文化</a:t>
            </a:r>
            <a:r>
              <a:rPr lang="zh-CN" altLang="en-US" sz="1800" dirty="0">
                <a:solidFill>
                  <a:srgbClr val="3D3D3D"/>
                </a:solidFill>
                <a:latin typeface="微软雅黑 Light" panose="020B0502040204020203" pitchFamily="34" charset="-122"/>
                <a:ea typeface="微软雅黑 Light" panose="020B0502040204020203" pitchFamily="34" charset="-122"/>
              </a:rPr>
              <a:t>体育</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服务、教育</a:t>
            </a:r>
            <a:r>
              <a:rPr lang="zh-CN" altLang="en-US" sz="1800" dirty="0">
                <a:solidFill>
                  <a:srgbClr val="3D3D3D"/>
                </a:solidFill>
                <a:latin typeface="微软雅黑 Light" panose="020B0502040204020203" pitchFamily="34" charset="-122"/>
                <a:ea typeface="微软雅黑 Light" panose="020B0502040204020203" pitchFamily="34" charset="-122"/>
              </a:rPr>
              <a:t>医疗</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旅游</a:t>
            </a:r>
            <a:r>
              <a:rPr lang="zh-CN" altLang="en-US" sz="1800" dirty="0">
                <a:solidFill>
                  <a:srgbClr val="3D3D3D"/>
                </a:solidFill>
                <a:latin typeface="微软雅黑 Light" panose="020B0502040204020203" pitchFamily="34" charset="-122"/>
                <a:ea typeface="微软雅黑 Light" panose="020B0502040204020203" pitchFamily="34" charset="-122"/>
              </a:rPr>
              <a:t>娱乐</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服务、餐饮</a:t>
            </a:r>
            <a:r>
              <a:rPr lang="zh-CN" altLang="en-US" sz="1800" dirty="0">
                <a:solidFill>
                  <a:srgbClr val="3D3D3D"/>
                </a:solidFill>
                <a:latin typeface="微软雅黑 Light" panose="020B0502040204020203" pitchFamily="34" charset="-122"/>
                <a:ea typeface="微软雅黑 Light" panose="020B0502040204020203" pitchFamily="34" charset="-122"/>
              </a:rPr>
              <a:t>住宿</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smtClean="0">
                <a:solidFill>
                  <a:srgbClr val="3D3D3D"/>
                </a:solidFill>
                <a:latin typeface="微软雅黑 Light" panose="020B0502040204020203" pitchFamily="34" charset="-122"/>
                <a:ea typeface="微软雅黑 Light" panose="020B0502040204020203" pitchFamily="34" charset="-122"/>
              </a:rPr>
              <a:t>居民</a:t>
            </a:r>
            <a:r>
              <a:rPr lang="zh-CN" altLang="en-US" sz="1800" dirty="0">
                <a:solidFill>
                  <a:srgbClr val="3D3D3D"/>
                </a:solidFill>
                <a:latin typeface="微软雅黑 Light" panose="020B0502040204020203" pitchFamily="34" charset="-122"/>
                <a:ea typeface="微软雅黑 Light" panose="020B0502040204020203" pitchFamily="34" charset="-122"/>
              </a:rPr>
              <a:t>日常</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服务、其他</a:t>
            </a:r>
            <a:r>
              <a:rPr lang="zh-CN" altLang="en-US" sz="1800" dirty="0">
                <a:solidFill>
                  <a:srgbClr val="3D3D3D"/>
                </a:solidFill>
                <a:latin typeface="微软雅黑 Light" panose="020B0502040204020203" pitchFamily="34" charset="-122"/>
                <a:ea typeface="微软雅黑 Light" panose="020B0502040204020203" pitchFamily="34" charset="-122"/>
              </a:rPr>
              <a:t>生活</a:t>
            </a:r>
            <a:r>
              <a:rPr lang="zh-CN" altLang="en-US" sz="1800" dirty="0" smtClean="0">
                <a:solidFill>
                  <a:srgbClr val="3D3D3D"/>
                </a:solidFill>
                <a:latin typeface="微软雅黑 Light" panose="020B0502040204020203" pitchFamily="34" charset="-122"/>
                <a:ea typeface="微软雅黑 Light" panose="020B0502040204020203" pitchFamily="34" charset="-122"/>
              </a:rPr>
              <a:t>服务</a:t>
            </a:r>
            <a:endParaRPr lang="en-US" altLang="zh-CN" sz="18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a:t>
            </a:r>
            <a:r>
              <a:rPr lang="en-US" altLang="zh-CN" sz="1800" dirty="0">
                <a:solidFill>
                  <a:srgbClr val="3D3D3D"/>
                </a:solidFill>
                <a:latin typeface="微软雅黑 Light" panose="020B0502040204020203" pitchFamily="34" charset="-122"/>
                <a:ea typeface="微软雅黑 Light" panose="020B0502040204020203" pitchFamily="34" charset="-122"/>
              </a:rPr>
              <a:t>4</a:t>
            </a:r>
            <a:r>
              <a:rPr lang="zh-CN" altLang="en-US" sz="1800" dirty="0">
                <a:solidFill>
                  <a:srgbClr val="3D3D3D"/>
                </a:solidFill>
                <a:latin typeface="微软雅黑 Light" panose="020B0502040204020203" pitchFamily="34" charset="-122"/>
                <a:ea typeface="微软雅黑 Light" panose="020B0502040204020203" pitchFamily="34" charset="-122"/>
              </a:rPr>
              <a:t>）进口货物。凡报关进口的应税货物，无论进口后是自用还是销售，均应在进口环节征收增值税（享受税收优惠政策的货物除外）。</a:t>
            </a:r>
          </a:p>
          <a:p>
            <a:pPr lvl="0">
              <a:defRPr/>
            </a:pPr>
            <a:r>
              <a:rPr lang="zh-CN" altLang="en-US" sz="1800" dirty="0">
                <a:solidFill>
                  <a:srgbClr val="3D3D3D"/>
                </a:solidFill>
                <a:latin typeface="微软雅黑 Light" panose="020B0502040204020203" pitchFamily="34" charset="-122"/>
                <a:ea typeface="微软雅黑 Light" panose="020B0502040204020203" pitchFamily="34" charset="-122"/>
              </a:rPr>
              <a:t>（</a:t>
            </a:r>
            <a:r>
              <a:rPr lang="en-US" altLang="zh-CN" sz="1800" dirty="0">
                <a:solidFill>
                  <a:srgbClr val="3D3D3D"/>
                </a:solidFill>
                <a:latin typeface="微软雅黑 Light" panose="020B0502040204020203" pitchFamily="34" charset="-122"/>
                <a:ea typeface="微软雅黑 Light" panose="020B0502040204020203" pitchFamily="34" charset="-122"/>
              </a:rPr>
              <a:t>5</a:t>
            </a:r>
            <a:r>
              <a:rPr lang="zh-CN" altLang="en-US" sz="1800" dirty="0">
                <a:solidFill>
                  <a:srgbClr val="3D3D3D"/>
                </a:solidFill>
                <a:latin typeface="微软雅黑 Light" panose="020B0502040204020203" pitchFamily="34" charset="-122"/>
                <a:ea typeface="微软雅黑 Light" panose="020B0502040204020203" pitchFamily="34" charset="-122"/>
              </a:rPr>
              <a:t>）销售无形资产。销售无形资产是指有偿转让无形资产，是转让无形资产所有权或者使用权的业务活动。无形资产，是指不具实物形态，但能带来经济利益的资产，包括技术、商标、著作权、商誉、自然资源使用权和其他权益性无形资产。</a:t>
            </a:r>
          </a:p>
          <a:p>
            <a:pPr lvl="0">
              <a:defRPr/>
            </a:pPr>
            <a:endParaRPr lang="zh-CN" altLang="en-US" sz="1800" dirty="0">
              <a:solidFill>
                <a:srgbClr val="3D3D3D"/>
              </a:solidFill>
              <a:latin typeface="微软雅黑 Light" panose="020B0502040204020203" pitchFamily="34" charset="-122"/>
              <a:ea typeface="微软雅黑 Light" panose="020B0502040204020203" pitchFamily="34" charset="-122"/>
            </a:endParaRPr>
          </a:p>
        </p:txBody>
      </p:sp>
      <p:sp>
        <p:nvSpPr>
          <p:cNvPr id="4" name="矩形 3"/>
          <p:cNvSpPr/>
          <p:nvPr/>
        </p:nvSpPr>
        <p:spPr>
          <a:xfrm>
            <a:off x="6530429" y="1416315"/>
            <a:ext cx="4824536" cy="3693319"/>
          </a:xfrm>
          <a:prstGeom prst="rect">
            <a:avLst/>
          </a:prstGeom>
        </p:spPr>
        <p:txBody>
          <a:bodyPr wrap="square">
            <a:spAutoFit/>
          </a:bodyPr>
          <a:lstStyle/>
          <a:p>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6</a:t>
            </a:r>
            <a:r>
              <a:rPr lang="zh-CN" altLang="en-US">
                <a:latin typeface="微软雅黑 Light" panose="020B0502040204020203" pitchFamily="34" charset="-122"/>
                <a:ea typeface="微软雅黑 Light" panose="020B0502040204020203" pitchFamily="34" charset="-122"/>
              </a:rPr>
              <a:t>）销售不动产。销售不动产是指有偿转让不动产，是转让不动产所有权的业务活动。</a:t>
            </a:r>
          </a:p>
          <a:p>
            <a:r>
              <a:rPr lang="zh-CN" altLang="en-US">
                <a:latin typeface="微软雅黑 Light" panose="020B0502040204020203" pitchFamily="34" charset="-122"/>
                <a:ea typeface="微软雅黑 Light" panose="020B0502040204020203" pitchFamily="34" charset="-122"/>
              </a:rPr>
              <a:t>不动产是指不能移动或者移动后会引起性质、形状改变的财产，包括建筑物、构筑物等。</a:t>
            </a:r>
          </a:p>
          <a:p>
            <a:r>
              <a:rPr lang="zh-CN" altLang="en-US">
                <a:latin typeface="微软雅黑 Light" panose="020B0502040204020203" pitchFamily="34" charset="-122"/>
                <a:ea typeface="微软雅黑 Light" panose="020B0502040204020203" pitchFamily="34" charset="-122"/>
              </a:rPr>
              <a:t>建筑物，包括住宅、商业营业用房、办公楼等可供居住、工作或者进行其他活动的建造物。</a:t>
            </a:r>
          </a:p>
          <a:p>
            <a:r>
              <a:rPr lang="zh-CN" altLang="en-US">
                <a:latin typeface="微软雅黑 Light" panose="020B0502040204020203" pitchFamily="34" charset="-122"/>
                <a:ea typeface="微软雅黑 Light" panose="020B0502040204020203" pitchFamily="34" charset="-122"/>
              </a:rPr>
              <a:t>构筑物，包括道路、桥梁、隧道、水坝等建造物。</a:t>
            </a:r>
          </a:p>
          <a:p>
            <a:r>
              <a:rPr lang="zh-CN" altLang="en-US">
                <a:latin typeface="微软雅黑 Light" panose="020B0502040204020203" pitchFamily="34" charset="-122"/>
                <a:ea typeface="微软雅黑 Light" panose="020B0502040204020203" pitchFamily="34" charset="-122"/>
              </a:rPr>
              <a:t>转让建筑物有限产权或者永久使用权的，转让在建的建筑物或者构筑物所有权的，以及在转让建筑物或者构筑物时一并转让其所占土地的使用权的，按照销售不动产缴纳增值税。</a:t>
            </a:r>
          </a:p>
          <a:p>
            <a:r>
              <a:rPr lang="zh-CN" altLang="en-US">
                <a:latin typeface="微软雅黑 Light" panose="020B0502040204020203" pitchFamily="34" charset="-122"/>
                <a:ea typeface="微软雅黑 Light" panose="020B0502040204020203" pitchFamily="34" charset="-122"/>
              </a:rPr>
              <a:t>有偿是指取得货币、货物或者其他经济利益。</a:t>
            </a:r>
            <a:endParaRPr lang="zh-CN" altLang="en-US" dirty="0">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270727985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3" end="3"/>
                                            </p:txEl>
                                          </p:spTgt>
                                        </p:tgtEl>
                                        <p:attrNameLst>
                                          <p:attrName>style.visibility</p:attrName>
                                        </p:attrNameLst>
                                      </p:cBhvr>
                                      <p:to>
                                        <p:strVal val="visible"/>
                                      </p:to>
                                    </p:set>
                                    <p:anim calcmode="lin" valueType="num">
                                      <p:cBhvr additive="base">
                                        <p:cTn id="25"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4" end="4"/>
                                            </p:txEl>
                                          </p:spTgt>
                                        </p:tgtEl>
                                        <p:attrNameLst>
                                          <p:attrName>style.visibility</p:attrName>
                                        </p:attrNameLst>
                                      </p:cBhvr>
                                      <p:to>
                                        <p:strVal val="visible"/>
                                      </p:to>
                                    </p:set>
                                    <p:anim calcmode="lin" valueType="num">
                                      <p:cBhvr additive="base">
                                        <p:cTn id="31"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additive="base">
                                        <p:cTn id="37" dur="500" fill="hold"/>
                                        <p:tgtEl>
                                          <p:spTgt spid="4"/>
                                        </p:tgtEl>
                                        <p:attrNameLst>
                                          <p:attrName>ppt_x</p:attrName>
                                        </p:attrNameLst>
                                      </p:cBhvr>
                                      <p:tavLst>
                                        <p:tav tm="0">
                                          <p:val>
                                            <p:strVal val="#ppt_x"/>
                                          </p:val>
                                        </p:tav>
                                        <p:tav tm="100000">
                                          <p:val>
                                            <p:strVal val="#ppt_x"/>
                                          </p:val>
                                        </p:tav>
                                      </p:tavLst>
                                    </p:anim>
                                    <p:anim calcmode="lin" valueType="num">
                                      <p:cBhvr additive="base">
                                        <p:cTn id="3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8">
            <a:extLst>
              <a:ext uri="{FF2B5EF4-FFF2-40B4-BE49-F238E27FC236}">
                <a16:creationId xmlns:a16="http://schemas.microsoft.com/office/drawing/2014/main" id="{B310FF88-B753-40E2-B728-D3A0EF64BD3E}"/>
              </a:ext>
            </a:extLst>
          </p:cNvPr>
          <p:cNvSpPr txBox="1"/>
          <p:nvPr/>
        </p:nvSpPr>
        <p:spPr>
          <a:xfrm>
            <a:off x="570717" y="980728"/>
            <a:ext cx="10767390" cy="5603009"/>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增值税征税范围的特殊规定</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）增值税视同销售行为。视同销售行为它是指作为业务本身不是销售，但按照税法规定应当视同销售计征增值税的行为。我国增值税法规规定，单位和个人的下列行为应视同销售货物计征增值税：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①将货物交付其他单位或个人代销；</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②销售代销货物；</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③设有两个以上机构并实行统一核算的纳税人，将货物从一个机构移送至其他机构用于销售，但相关机构设在同一县（市）的除外；</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④将自产或委托加工的货物用于非增值税应税项目；</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⑤将自产或委托加工的货物用于集体福利或个人消费；</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⑥将自产、委托加工或购买的货物作为投资提供给其他单位或个体工商户；</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⑦将自产、委托加工或购买的货物分配给股东或投资者；</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⑧将自产、委托加工或购买的货物无偿赠送其他单位或个人；</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⑨向其他单位或者个人无偿提供交通运输业、邮政业、电信业和部分现代服务业服务，但以公益活动为目的或者以社会公众为对象的除外。</a:t>
            </a: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22933237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6">
                                            <p:txEl>
                                              <p:pRg st="2" end="2"/>
                                            </p:txEl>
                                          </p:spTgt>
                                        </p:tgtEl>
                                        <p:attrNameLst>
                                          <p:attrName>style.visibility</p:attrName>
                                        </p:attrNameLst>
                                      </p:cBhvr>
                                      <p:to>
                                        <p:strVal val="visible"/>
                                      </p:to>
                                    </p:set>
                                    <p:anim calcmode="lin" valueType="num">
                                      <p:cBhvr additive="base">
                                        <p:cTn id="19"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6">
                                            <p:txEl>
                                              <p:pRg st="3" end="3"/>
                                            </p:txEl>
                                          </p:spTgt>
                                        </p:tgtEl>
                                        <p:attrNameLst>
                                          <p:attrName>style.visibility</p:attrName>
                                        </p:attrNameLst>
                                      </p:cBhvr>
                                      <p:to>
                                        <p:strVal val="visible"/>
                                      </p:to>
                                    </p:set>
                                    <p:anim calcmode="lin" valueType="num">
                                      <p:cBhvr additive="base">
                                        <p:cTn id="25"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4" end="4"/>
                                            </p:txEl>
                                          </p:spTgt>
                                        </p:tgtEl>
                                        <p:attrNameLst>
                                          <p:attrName>style.visibility</p:attrName>
                                        </p:attrNameLst>
                                      </p:cBhvr>
                                      <p:to>
                                        <p:strVal val="visible"/>
                                      </p:to>
                                    </p:set>
                                    <p:anim calcmode="lin" valueType="num">
                                      <p:cBhvr additive="base">
                                        <p:cTn id="31" dur="500" fill="hold"/>
                                        <p:tgtEl>
                                          <p:spTgt spid="2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xEl>
                                              <p:pRg st="5" end="5"/>
                                            </p:txEl>
                                          </p:spTgt>
                                        </p:tgtEl>
                                        <p:attrNameLst>
                                          <p:attrName>style.visibility</p:attrName>
                                        </p:attrNameLst>
                                      </p:cBhvr>
                                      <p:to>
                                        <p:strVal val="visible"/>
                                      </p:to>
                                    </p:set>
                                    <p:anim calcmode="lin" valueType="num">
                                      <p:cBhvr additive="base">
                                        <p:cTn id="37" dur="500" fill="hold"/>
                                        <p:tgtEl>
                                          <p:spTgt spid="2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6">
                                            <p:txEl>
                                              <p:pRg st="6" end="6"/>
                                            </p:txEl>
                                          </p:spTgt>
                                        </p:tgtEl>
                                        <p:attrNameLst>
                                          <p:attrName>style.visibility</p:attrName>
                                        </p:attrNameLst>
                                      </p:cBhvr>
                                      <p:to>
                                        <p:strVal val="visible"/>
                                      </p:to>
                                    </p:set>
                                    <p:anim calcmode="lin" valueType="num">
                                      <p:cBhvr additive="base">
                                        <p:cTn id="43" dur="500" fill="hold"/>
                                        <p:tgtEl>
                                          <p:spTgt spid="2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
                                            <p:txEl>
                                              <p:pRg st="7" end="7"/>
                                            </p:txEl>
                                          </p:spTgt>
                                        </p:tgtEl>
                                        <p:attrNameLst>
                                          <p:attrName>style.visibility</p:attrName>
                                        </p:attrNameLst>
                                      </p:cBhvr>
                                      <p:to>
                                        <p:strVal val="visible"/>
                                      </p:to>
                                    </p:set>
                                    <p:anim calcmode="lin" valueType="num">
                                      <p:cBhvr additive="base">
                                        <p:cTn id="49" dur="500" fill="hold"/>
                                        <p:tgtEl>
                                          <p:spTgt spid="2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6">
                                            <p:txEl>
                                              <p:pRg st="8" end="8"/>
                                            </p:txEl>
                                          </p:spTgt>
                                        </p:tgtEl>
                                        <p:attrNameLst>
                                          <p:attrName>style.visibility</p:attrName>
                                        </p:attrNameLst>
                                      </p:cBhvr>
                                      <p:to>
                                        <p:strVal val="visible"/>
                                      </p:to>
                                    </p:set>
                                    <p:anim calcmode="lin" valueType="num">
                                      <p:cBhvr additive="base">
                                        <p:cTn id="55" dur="500" fill="hold"/>
                                        <p:tgtEl>
                                          <p:spTgt spid="2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6">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6">
                                            <p:txEl>
                                              <p:pRg st="9" end="9"/>
                                            </p:txEl>
                                          </p:spTgt>
                                        </p:tgtEl>
                                        <p:attrNameLst>
                                          <p:attrName>style.visibility</p:attrName>
                                        </p:attrNameLst>
                                      </p:cBhvr>
                                      <p:to>
                                        <p:strVal val="visible"/>
                                      </p:to>
                                    </p:set>
                                    <p:anim calcmode="lin" valueType="num">
                                      <p:cBhvr additive="base">
                                        <p:cTn id="61" dur="500" fill="hold"/>
                                        <p:tgtEl>
                                          <p:spTgt spid="26">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6">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6">
                                            <p:txEl>
                                              <p:pRg st="10" end="10"/>
                                            </p:txEl>
                                          </p:spTgt>
                                        </p:tgtEl>
                                        <p:attrNameLst>
                                          <p:attrName>style.visibility</p:attrName>
                                        </p:attrNameLst>
                                      </p:cBhvr>
                                      <p:to>
                                        <p:strVal val="visible"/>
                                      </p:to>
                                    </p:set>
                                    <p:anim calcmode="lin" valueType="num">
                                      <p:cBhvr additive="base">
                                        <p:cTn id="67" dur="500" fill="hold"/>
                                        <p:tgtEl>
                                          <p:spTgt spid="26">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TextBox 8">
            <a:extLst>
              <a:ext uri="{FF2B5EF4-FFF2-40B4-BE49-F238E27FC236}">
                <a16:creationId xmlns:a16="http://schemas.microsoft.com/office/drawing/2014/main" id="{B310FF88-B753-40E2-B728-D3A0EF64BD3E}"/>
              </a:ext>
            </a:extLst>
          </p:cNvPr>
          <p:cNvSpPr txBox="1"/>
          <p:nvPr/>
        </p:nvSpPr>
        <p:spPr>
          <a:xfrm>
            <a:off x="586193" y="1340768"/>
            <a:ext cx="9328612" cy="3387017"/>
          </a:xfrm>
          <a:prstGeom prst="rect">
            <a:avLst/>
          </a:prstGeom>
          <a:noFill/>
        </p:spPr>
        <p:txBody>
          <a:bodyPr wrap="square" rtlCol="0">
            <a:spAutoFit/>
          </a:bodyPr>
          <a:lstStyle>
            <a:defPPr>
              <a:defRPr lang="zh-CN"/>
            </a:defPPr>
            <a:lvl1pPr algn="just">
              <a:lnSpc>
                <a:spcPct val="120000"/>
              </a:lnSpc>
              <a:defRPr sz="1600">
                <a:latin typeface="+mj-ea"/>
                <a:ea typeface="+mj-ea"/>
              </a:defRPr>
            </a:lvl1pPr>
          </a:lstStyle>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）混合销售行为。根据</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增值税暂行条例实施细则</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的规定，一项销售行为如果既涉及货物又涉及非增值税应税劳务，为混合销售行为。除</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增值税暂行条例实施细则</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第六条的规定外，从事货物的生产、批发或者零售的企业、企业性单位和个体工商户的混合销售行为，视为销售货物，应当缴纳增值税；其他单位和个人的混合销售行为，视为销售非增值税应税劳务，不缴纳增值税</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）兼营非应税劳务行为。它是纳税人的经营范围既包括销售货物和应税劳务，又包括提供非应税劳务，但销售货物或应税劳务与提供非应税劳务不同时发生在同一购买者身上，即不发生在同一项销售行为中。</a:t>
            </a: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772195" y="220321"/>
            <a:ext cx="6694338"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增值税的征税范围</a:t>
            </a:r>
          </a:p>
        </p:txBody>
      </p:sp>
    </p:spTree>
    <p:extLst>
      <p:ext uri="{BB962C8B-B14F-4D97-AF65-F5344CB8AC3E}">
        <p14:creationId xmlns:p14="http://schemas.microsoft.com/office/powerpoint/2010/main" val="12058505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 calcmode="lin" valueType="num">
                                      <p:cBhvr additive="base">
                                        <p:cTn id="7"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6">
                                            <p:txEl>
                                              <p:pRg st="1" end="1"/>
                                            </p:txEl>
                                          </p:spTgt>
                                        </p:tgtEl>
                                        <p:attrNameLst>
                                          <p:attrName>style.visibility</p:attrName>
                                        </p:attrNameLst>
                                      </p:cBhvr>
                                      <p:to>
                                        <p:strVal val="visible"/>
                                      </p:to>
                                    </p:set>
                                    <p:anim calcmode="lin" valueType="num">
                                      <p:cBhvr additive="base">
                                        <p:cTn id="13"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增值税征税范围的特殊项目</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1</a:t>
            </a:r>
            <a:r>
              <a:rPr lang="zh-CN" altLang="en-US" sz="2000">
                <a:solidFill>
                  <a:srgbClr val="3D3D3D"/>
                </a:solidFill>
                <a:latin typeface="微软雅黑 Light" panose="020B0502040204020203" pitchFamily="34" charset="-122"/>
                <a:ea typeface="微软雅黑 Light" panose="020B0502040204020203" pitchFamily="34" charset="-122"/>
              </a:rPr>
              <a:t>）货物期货（包括商品期货和贵金属期货），在期货的实物交割环节纳税。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2</a:t>
            </a:r>
            <a:r>
              <a:rPr lang="zh-CN" altLang="en-US" sz="2000">
                <a:solidFill>
                  <a:srgbClr val="3D3D3D"/>
                </a:solidFill>
                <a:latin typeface="微软雅黑 Light" panose="020B0502040204020203" pitchFamily="34" charset="-122"/>
                <a:ea typeface="微软雅黑 Light" panose="020B0502040204020203" pitchFamily="34" charset="-122"/>
              </a:rPr>
              <a:t>）银行销售金银的业务。</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）集邮商品的生产、销售以及邮政部门以外的其他单位和个人销售集邮商品。</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1077218"/>
          </a:xfrm>
          <a:prstGeom prst="rect">
            <a:avLst/>
          </a:prstGeom>
        </p:spPr>
        <p:txBody>
          <a:bodyPr wrap="square">
            <a:spAutoFit/>
          </a:bodyPr>
          <a:lstStyle/>
          <a:p>
            <a:r>
              <a:rPr lang="zh-CN" altLang="en-US" sz="3200" b="1" dirty="0" smtClean="0">
                <a:latin typeface="微软雅黑 Light" panose="020B0502040204020203" pitchFamily="34" charset="-122"/>
                <a:ea typeface="微软雅黑 Light" panose="020B0502040204020203" pitchFamily="34" charset="-122"/>
              </a:rPr>
              <a:t>任务</a:t>
            </a:r>
            <a:r>
              <a:rPr lang="en-US" altLang="zh-CN" sz="3200" b="1" dirty="0" smtClean="0">
                <a:latin typeface="微软雅黑 Light" panose="020B0502040204020203" pitchFamily="34" charset="-122"/>
                <a:ea typeface="微软雅黑 Light" panose="020B0502040204020203" pitchFamily="34" charset="-122"/>
              </a:rPr>
              <a:t>3.2.2</a:t>
            </a:r>
            <a:r>
              <a:rPr lang="zh-CN" altLang="en-US" sz="3200" b="1" dirty="0">
                <a:latin typeface="微软雅黑 Light" panose="020B0502040204020203" pitchFamily="34" charset="-122"/>
                <a:ea typeface="微软雅黑 Light" panose="020B0502040204020203" pitchFamily="34" charset="-122"/>
              </a:rPr>
              <a:t>增值税的征税范围</a:t>
            </a:r>
          </a:p>
          <a:p>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731299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按</a:t>
            </a:r>
            <a:r>
              <a:rPr lang="zh-CN" altLang="en-US" sz="2000" dirty="0">
                <a:solidFill>
                  <a:srgbClr val="3D3D3D"/>
                </a:solidFill>
                <a:latin typeface="微软雅黑 Light" panose="020B0502040204020203" pitchFamily="34" charset="-122"/>
                <a:ea typeface="微软雅黑 Light" panose="020B0502040204020203" pitchFamily="34" charset="-122"/>
              </a:rPr>
              <a:t>根据</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中华人民共和国增值税暂行条例</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和</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中华人民共和国增值税暂行条例实施细则</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规定，凡是在我国境内销售货物或提供加工、修理修配劳务以及进口货物的单位和个人，都是增值税的纳税义务人。</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为</a:t>
            </a:r>
            <a:r>
              <a:rPr lang="zh-CN" altLang="en-US" sz="2000" dirty="0">
                <a:solidFill>
                  <a:srgbClr val="3D3D3D"/>
                </a:solidFill>
                <a:latin typeface="微软雅黑 Light" panose="020B0502040204020203" pitchFamily="34" charset="-122"/>
                <a:ea typeface="微软雅黑 Light" panose="020B0502040204020203" pitchFamily="34" charset="-122"/>
              </a:rPr>
              <a:t>加强税收征收管理，税法按经营规模的大小及会计核算是否健全，将增值税纳税人分为一般纳税人和小规模纳税人。对一般纳税人实行凭票扣税的计税方法（也称抵扣制）；对于小规模纳税人实行按销售额和征收率简易计税的征收管理办法。</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3.2.3  </a:t>
            </a:r>
            <a:r>
              <a:rPr lang="zh-CN" altLang="en-US" sz="3200" b="1">
                <a:latin typeface="微软雅黑 Light" panose="020B0502040204020203" pitchFamily="34" charset="-122"/>
                <a:ea typeface="微软雅黑 Light" panose="020B0502040204020203" pitchFamily="34" charset="-122"/>
              </a:rPr>
              <a:t>增值税的纳税人</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3808841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小规模纳税人的认定及管理</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小规模</a:t>
            </a:r>
            <a:r>
              <a:rPr lang="zh-CN" altLang="en-US" dirty="0">
                <a:solidFill>
                  <a:srgbClr val="3D3D3D"/>
                </a:solidFill>
                <a:latin typeface="微软雅黑 Light" panose="020B0502040204020203" pitchFamily="34" charset="-122"/>
                <a:ea typeface="微软雅黑 Light" panose="020B0502040204020203" pitchFamily="34" charset="-122"/>
              </a:rPr>
              <a:t>纳税人是指年应税销售额或服务额在规定标准以下，并且会计核算不健全，不能按规定报送有关税务资料的增值税纳税人。根据规定，凡符合下列条件的视为小规模纳税人：</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）从事货物生产或提供应税劳务的纳税人，以及以从事货物生产或提供应税劳务为主，并兼营货物批发或零售的纳税人，年应税销售额在</a:t>
            </a:r>
            <a:r>
              <a:rPr lang="en-US" altLang="zh-CN" dirty="0">
                <a:solidFill>
                  <a:srgbClr val="3D3D3D"/>
                </a:solidFill>
                <a:latin typeface="微软雅黑 Light" panose="020B0502040204020203" pitchFamily="34" charset="-122"/>
                <a:ea typeface="微软雅黑 Light" panose="020B0502040204020203" pitchFamily="34" charset="-122"/>
              </a:rPr>
              <a:t>50</a:t>
            </a:r>
            <a:r>
              <a:rPr lang="zh-CN" altLang="en-US" dirty="0">
                <a:solidFill>
                  <a:srgbClr val="3D3D3D"/>
                </a:solidFill>
                <a:latin typeface="微软雅黑 Light" panose="020B0502040204020203" pitchFamily="34" charset="-122"/>
                <a:ea typeface="微软雅黑 Light" panose="020B0502040204020203" pitchFamily="34" charset="-122"/>
              </a:rPr>
              <a:t>万元（含）以下的。</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）从事货物批发或零售的纳税人，年应税销售额在</a:t>
            </a:r>
            <a:r>
              <a:rPr lang="en-US" altLang="zh-CN" dirty="0">
                <a:solidFill>
                  <a:srgbClr val="3D3D3D"/>
                </a:solidFill>
                <a:latin typeface="微软雅黑 Light" panose="020B0502040204020203" pitchFamily="34" charset="-122"/>
                <a:ea typeface="微软雅黑 Light" panose="020B0502040204020203" pitchFamily="34" charset="-122"/>
              </a:rPr>
              <a:t>100</a:t>
            </a:r>
            <a:r>
              <a:rPr lang="zh-CN" altLang="en-US" dirty="0">
                <a:solidFill>
                  <a:srgbClr val="3D3D3D"/>
                </a:solidFill>
                <a:latin typeface="微软雅黑 Light" panose="020B0502040204020203" pitchFamily="34" charset="-122"/>
                <a:ea typeface="微软雅黑 Light" panose="020B0502040204020203" pitchFamily="34" charset="-122"/>
              </a:rPr>
              <a:t>万元（含）以下的。</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smtClean="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）交通运输业、邮电通讯业和部分现代服务业纳税人，应税服务年销售额在</a:t>
            </a:r>
            <a:r>
              <a:rPr lang="en-US" altLang="zh-CN" dirty="0">
                <a:solidFill>
                  <a:srgbClr val="3D3D3D"/>
                </a:solidFill>
                <a:latin typeface="微软雅黑 Light" panose="020B0502040204020203" pitchFamily="34" charset="-122"/>
                <a:ea typeface="微软雅黑 Light" panose="020B0502040204020203" pitchFamily="34" charset="-122"/>
              </a:rPr>
              <a:t>500</a:t>
            </a:r>
            <a:r>
              <a:rPr lang="zh-CN" altLang="en-US" dirty="0">
                <a:solidFill>
                  <a:srgbClr val="3D3D3D"/>
                </a:solidFill>
                <a:latin typeface="微软雅黑 Light" panose="020B0502040204020203" pitchFamily="34" charset="-122"/>
                <a:ea typeface="微软雅黑 Light" panose="020B0502040204020203" pitchFamily="34" charset="-122"/>
              </a:rPr>
              <a:t>万元以下的。</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）年应税销售额超过小规模纳税人标准的个人、非企业性单位以及不经常发生应税行为的企业和个体工商户，一律不得认定为一般纳税人。</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小规模纳税人实行简易方法征收增值税，一般不使用增值税专用发票。</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3.2.3  </a:t>
            </a:r>
            <a:r>
              <a:rPr lang="zh-CN" altLang="en-US" sz="3200" b="1">
                <a:latin typeface="微软雅黑 Light" panose="020B0502040204020203" pitchFamily="34" charset="-122"/>
                <a:ea typeface="微软雅黑 Light" panose="020B0502040204020203" pitchFamily="34" charset="-122"/>
              </a:rPr>
              <a:t>增值税的纳税人</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1795522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一般纳税人的认定及管理</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一般</a:t>
            </a:r>
            <a:r>
              <a:rPr lang="zh-CN" altLang="en-US" dirty="0">
                <a:solidFill>
                  <a:srgbClr val="3D3D3D"/>
                </a:solidFill>
                <a:latin typeface="微软雅黑 Light" panose="020B0502040204020203" pitchFamily="34" charset="-122"/>
                <a:ea typeface="微软雅黑 Light" panose="020B0502040204020203" pitchFamily="34" charset="-122"/>
              </a:rPr>
              <a:t>纳税人是指年应税销售额超过小规模纳税人标准，并且会计核算健全，能够提供准确税务资料的企业和企业性单位。根据规定，一般纳税人的认定范围如下：</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）年应税销售额超过小规模纳税人标准的，除另有规定外，应当向主管税务机关申请一般纳税人资格认定。</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年应税销售额未超过小规模纳税人标准，以及新开业的纳税人，有固定的生产经营场所，能够按照国家统一的会计制度规定设置账簿，根据合法、有效凭证核实，能够提供准确税务资料的，可以向主管税务机关申请一般纳税人资格认定。</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）对从事成品油销售的加油站，无论其年应税销售额是否超过</a:t>
            </a:r>
            <a:r>
              <a:rPr lang="en-US" altLang="zh-CN" dirty="0">
                <a:solidFill>
                  <a:srgbClr val="3D3D3D"/>
                </a:solidFill>
                <a:latin typeface="微软雅黑 Light" panose="020B0502040204020203" pitchFamily="34" charset="-122"/>
                <a:ea typeface="微软雅黑 Light" panose="020B0502040204020203" pitchFamily="34" charset="-122"/>
              </a:rPr>
              <a:t>80</a:t>
            </a:r>
            <a:r>
              <a:rPr lang="zh-CN" altLang="en-US" dirty="0">
                <a:solidFill>
                  <a:srgbClr val="3D3D3D"/>
                </a:solidFill>
                <a:latin typeface="微软雅黑 Light" panose="020B0502040204020203" pitchFamily="34" charset="-122"/>
                <a:ea typeface="微软雅黑 Light" panose="020B0502040204020203" pitchFamily="34" charset="-122"/>
              </a:rPr>
              <a:t>万元，一律按一般纳税人计税。</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）一般纳税人总分支机构不在同一县（市）的，应分别向其机构所在地主管税务机关申请办理一般纳税人认定手续。</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3.2.3  </a:t>
            </a:r>
            <a:r>
              <a:rPr lang="zh-CN" altLang="en-US" sz="3200" b="1">
                <a:latin typeface="微软雅黑 Light" panose="020B0502040204020203" pitchFamily="34" charset="-122"/>
                <a:ea typeface="微软雅黑 Light" panose="020B0502040204020203" pitchFamily="34" charset="-122"/>
              </a:rPr>
              <a:t>增值税的纳税人</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959190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63428" y="1736812"/>
            <a:ext cx="6336704" cy="338437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400" dirty="0" smtClean="0">
                <a:solidFill>
                  <a:srgbClr val="3D3D3D"/>
                </a:solidFill>
                <a:latin typeface="微软雅黑 Light" panose="020B0502040204020203" pitchFamily="34" charset="-122"/>
                <a:ea typeface="微软雅黑 Light" panose="020B0502040204020203" pitchFamily="34" charset="-122"/>
              </a:rPr>
              <a:t>      中华人民共和国</a:t>
            </a:r>
            <a:r>
              <a:rPr lang="zh-CN" altLang="en-US" sz="2400" dirty="0">
                <a:solidFill>
                  <a:srgbClr val="3D3D3D"/>
                </a:solidFill>
                <a:latin typeface="微软雅黑 Light" panose="020B0502040204020203" pitchFamily="34" charset="-122"/>
                <a:ea typeface="微软雅黑 Light" panose="020B0502040204020203" pitchFamily="34" charset="-122"/>
              </a:rPr>
              <a:t>境外的单位或者个人在境内销售劳务，在境内未设有经营机构的，以其境内代理人为扣缴义务人；在境内没有代理人的，以购买方为扣缴义务人</a:t>
            </a:r>
            <a:r>
              <a:rPr lang="zh-CN" altLang="en-US" dirty="0">
                <a:solidFill>
                  <a:srgbClr val="3D3D3D"/>
                </a:solidFill>
                <a:latin typeface="微软雅黑 Light" panose="020B0502040204020203" pitchFamily="34" charset="-122"/>
                <a:ea typeface="微软雅黑 Light" panose="020B0502040204020203" pitchFamily="34" charset="-122"/>
              </a:rPr>
              <a:t>。</a:t>
            </a:r>
          </a:p>
        </p:txBody>
      </p:sp>
      <p:sp>
        <p:nvSpPr>
          <p:cNvPr id="3" name="矩形 2"/>
          <p:cNvSpPr/>
          <p:nvPr/>
        </p:nvSpPr>
        <p:spPr>
          <a:xfrm>
            <a:off x="1011019" y="198993"/>
            <a:ext cx="6527522"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3.2.4  </a:t>
            </a:r>
            <a:r>
              <a:rPr lang="zh-CN" altLang="en-US" sz="3200" b="1">
                <a:latin typeface="微软雅黑 Light" panose="020B0502040204020203" pitchFamily="34" charset="-122"/>
                <a:ea typeface="微软雅黑 Light" panose="020B0502040204020203" pitchFamily="34" charset="-122"/>
              </a:rPr>
              <a:t>增值税的扣缴义务人</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800036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为了</a:t>
            </a:r>
            <a:r>
              <a:rPr lang="zh-CN" altLang="en-US" dirty="0">
                <a:solidFill>
                  <a:srgbClr val="3D3D3D"/>
                </a:solidFill>
                <a:latin typeface="微软雅黑 Light" panose="020B0502040204020203" pitchFamily="34" charset="-122"/>
                <a:ea typeface="微软雅黑 Light" panose="020B0502040204020203" pitchFamily="34" charset="-122"/>
              </a:rPr>
              <a:t>适应市场经济发展的要求，增值税税率的设计遵循了中性和简便的原则，现行增值税使用了税率和按简易办法计税的征收率</a:t>
            </a:r>
            <a:r>
              <a:rPr lang="zh-CN" altLang="en-US" dirty="0" smtClean="0">
                <a:solidFill>
                  <a:srgbClr val="3D3D3D"/>
                </a:solidFill>
                <a:latin typeface="微软雅黑 Light" panose="020B0502040204020203" pitchFamily="34" charset="-122"/>
                <a:ea typeface="微软雅黑 Light" panose="020B0502040204020203" pitchFamily="34" charset="-122"/>
              </a:rPr>
              <a:t>。</a:t>
            </a:r>
            <a:endParaRPr lang="en-US" altLang="zh-CN"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dirty="0" smtClean="0">
                <a:solidFill>
                  <a:srgbClr val="3D3D3D"/>
                </a:solidFill>
                <a:latin typeface="微软雅黑 Light" panose="020B0502040204020203" pitchFamily="34" charset="-122"/>
                <a:ea typeface="微软雅黑 Light" panose="020B0502040204020203" pitchFamily="34" charset="-122"/>
              </a:rPr>
              <a:t>      1</a:t>
            </a:r>
            <a:r>
              <a:rPr lang="en-US" altLang="zh-CN" dirty="0">
                <a:solidFill>
                  <a:srgbClr val="3D3D3D"/>
                </a:solidFill>
                <a:latin typeface="微软雅黑 Light" panose="020B0502040204020203" pitchFamily="34" charset="-122"/>
                <a:ea typeface="微软雅黑 Light" panose="020B0502040204020203" pitchFamily="34" charset="-122"/>
              </a:rPr>
              <a:t>.</a:t>
            </a:r>
            <a:r>
              <a:rPr lang="zh-CN" altLang="en-US" dirty="0">
                <a:solidFill>
                  <a:srgbClr val="3D3D3D"/>
                </a:solidFill>
                <a:latin typeface="微软雅黑 Light" panose="020B0502040204020203" pitchFamily="34" charset="-122"/>
                <a:ea typeface="微软雅黑 Light" panose="020B0502040204020203" pitchFamily="34" charset="-122"/>
              </a:rPr>
              <a:t>税率</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）基本税率。一般纳税人销售或进口货物，提供加工、修理修配劳务，除有特殊规定外，增值税适用税率一律为</a:t>
            </a:r>
            <a:r>
              <a:rPr lang="en-US" altLang="zh-CN" dirty="0">
                <a:solidFill>
                  <a:srgbClr val="3D3D3D"/>
                </a:solidFill>
                <a:latin typeface="微软雅黑 Light" panose="020B0502040204020203" pitchFamily="34" charset="-122"/>
                <a:ea typeface="微软雅黑 Light" panose="020B0502040204020203" pitchFamily="34" charset="-122"/>
              </a:rPr>
              <a:t>13%</a:t>
            </a:r>
            <a:r>
              <a:rPr lang="zh-CN" altLang="en-US" dirty="0">
                <a:solidFill>
                  <a:srgbClr val="3D3D3D"/>
                </a:solidFill>
                <a:latin typeface="微软雅黑 Light" panose="020B0502040204020203" pitchFamily="34" charset="-122"/>
                <a:ea typeface="微软雅黑 Light" panose="020B0502040204020203" pitchFamily="34" charset="-122"/>
              </a:rPr>
              <a:t>。</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）低税率。</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①</a:t>
            </a:r>
            <a:r>
              <a:rPr lang="zh-CN" altLang="en-US" dirty="0">
                <a:solidFill>
                  <a:srgbClr val="3D3D3D"/>
                </a:solidFill>
                <a:latin typeface="微软雅黑 Light" panose="020B0502040204020203" pitchFamily="34" charset="-122"/>
                <a:ea typeface="微软雅黑 Light" panose="020B0502040204020203" pitchFamily="34" charset="-122"/>
              </a:rPr>
              <a:t>一般纳税人销售或者进口下列货物，税率为</a:t>
            </a:r>
            <a:r>
              <a:rPr lang="en-US" altLang="zh-CN" dirty="0">
                <a:solidFill>
                  <a:srgbClr val="3D3D3D"/>
                </a:solidFill>
                <a:latin typeface="微软雅黑 Light" panose="020B0502040204020203" pitchFamily="34" charset="-122"/>
                <a:ea typeface="微软雅黑 Light" panose="020B0502040204020203" pitchFamily="34" charset="-122"/>
              </a:rPr>
              <a:t>9%</a:t>
            </a:r>
            <a:r>
              <a:rPr lang="zh-CN" altLang="en-US" dirty="0">
                <a:solidFill>
                  <a:srgbClr val="3D3D3D"/>
                </a:solidFill>
                <a:latin typeface="微软雅黑 Light" panose="020B0502040204020203" pitchFamily="34" charset="-122"/>
                <a:ea typeface="微软雅黑 Light" panose="020B0502040204020203" pitchFamily="34" charset="-122"/>
              </a:rPr>
              <a:t>。</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 </a:t>
            </a:r>
            <a:r>
              <a:rPr lang="zh-CN" altLang="en-US" dirty="0">
                <a:solidFill>
                  <a:srgbClr val="3D3D3D"/>
                </a:solidFill>
                <a:latin typeface="微软雅黑 Light" panose="020B0502040204020203" pitchFamily="34" charset="-122"/>
                <a:ea typeface="微软雅黑 Light" panose="020B0502040204020203" pitchFamily="34" charset="-122"/>
              </a:rPr>
              <a:t>粮食等农产品、食用植物油、食用盐；</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 </a:t>
            </a:r>
            <a:r>
              <a:rPr lang="zh-CN" altLang="en-US" dirty="0">
                <a:solidFill>
                  <a:srgbClr val="3D3D3D"/>
                </a:solidFill>
                <a:latin typeface="微软雅黑 Light" panose="020B0502040204020203" pitchFamily="34" charset="-122"/>
                <a:ea typeface="微软雅黑 Light" panose="020B0502040204020203" pitchFamily="34" charset="-122"/>
              </a:rPr>
              <a:t>自来水、暖气、冷气、热水、煤气、石油液化气、天然气、二甲醚、沼气、居民用煤炭制品；</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 </a:t>
            </a:r>
            <a:r>
              <a:rPr lang="zh-CN" altLang="en-US" dirty="0">
                <a:solidFill>
                  <a:srgbClr val="3D3D3D"/>
                </a:solidFill>
                <a:latin typeface="微软雅黑 Light" panose="020B0502040204020203" pitchFamily="34" charset="-122"/>
                <a:ea typeface="微软雅黑 Light" panose="020B0502040204020203" pitchFamily="34" charset="-122"/>
              </a:rPr>
              <a:t>图书、报纸、杂志、音像制品、电子出版物；</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 </a:t>
            </a:r>
            <a:r>
              <a:rPr lang="zh-CN" altLang="en-US" dirty="0">
                <a:solidFill>
                  <a:srgbClr val="3D3D3D"/>
                </a:solidFill>
                <a:latin typeface="微软雅黑 Light" panose="020B0502040204020203" pitchFamily="34" charset="-122"/>
                <a:ea typeface="微软雅黑 Light" panose="020B0502040204020203" pitchFamily="34" charset="-122"/>
              </a:rPr>
              <a:t>饲料、化肥、农药、农机、农膜；</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 </a:t>
            </a:r>
            <a:r>
              <a:rPr lang="zh-CN" altLang="en-US" dirty="0">
                <a:solidFill>
                  <a:srgbClr val="3D3D3D"/>
                </a:solidFill>
                <a:latin typeface="微软雅黑 Light" panose="020B0502040204020203" pitchFamily="34" charset="-122"/>
                <a:ea typeface="微软雅黑 Light" panose="020B0502040204020203" pitchFamily="34" charset="-122"/>
              </a:rPr>
              <a:t>国务院规定的其他货物。</a:t>
            </a:r>
          </a:p>
          <a:p>
            <a:pPr lvl="0">
              <a:defRPr/>
            </a:pPr>
            <a:endParaRPr lang="zh-CN" altLang="en-US"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6527522"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3.2.5  </a:t>
            </a:r>
            <a:r>
              <a:rPr lang="zh-CN" altLang="en-US" sz="3200" b="1">
                <a:latin typeface="微软雅黑 Light" panose="020B0502040204020203" pitchFamily="34" charset="-122"/>
                <a:ea typeface="微软雅黑 Light" panose="020B0502040204020203" pitchFamily="34" charset="-122"/>
              </a:rPr>
              <a:t>增值税税率和征收率</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8973114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 calcmode="lin" valueType="num">
                                      <p:cBhvr additive="base">
                                        <p:cTn id="55"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xEl>
                                              <p:pRg st="8" end="8"/>
                                            </p:txEl>
                                          </p:spTgt>
                                        </p:tgtEl>
                                        <p:attrNameLst>
                                          <p:attrName>style.visibility</p:attrName>
                                        </p:attrNameLst>
                                      </p:cBhvr>
                                      <p:to>
                                        <p:strVal val="visible"/>
                                      </p:to>
                                    </p:set>
                                    <p:anim calcmode="lin" valueType="num">
                                      <p:cBhvr additive="base">
                                        <p:cTn id="61" dur="500" fill="hold"/>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4">
                                            <p:txEl>
                                              <p:pRg st="9" end="9"/>
                                            </p:txEl>
                                          </p:spTgt>
                                        </p:tgtEl>
                                        <p:attrNameLst>
                                          <p:attrName>style.visibility</p:attrName>
                                        </p:attrNameLst>
                                      </p:cBhvr>
                                      <p:to>
                                        <p:strVal val="visible"/>
                                      </p:to>
                                    </p:set>
                                    <p:anim calcmode="lin" valueType="num">
                                      <p:cBhvr additive="base">
                                        <p:cTn id="67" dur="500" fill="hold"/>
                                        <p:tgtEl>
                                          <p:spTgt spid="2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1399032" y="3568280"/>
            <a:ext cx="3240360"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400" b="1" dirty="0" smtClean="0">
                <a:solidFill>
                  <a:schemeClr val="bg1"/>
                </a:solidFill>
                <a:latin typeface="微软雅黑" panose="020B0503020204020204" pitchFamily="34" charset="-122"/>
                <a:ea typeface="微软雅黑" panose="020B0503020204020204" pitchFamily="34" charset="-122"/>
              </a:rPr>
              <a:t>任务</a:t>
            </a:r>
            <a:r>
              <a:rPr lang="en-US" altLang="zh-CN" sz="4400" b="1" dirty="0" smtClean="0">
                <a:solidFill>
                  <a:schemeClr val="bg1"/>
                </a:solidFill>
                <a:latin typeface="微软雅黑" panose="020B0503020204020204" pitchFamily="34" charset="-122"/>
                <a:ea typeface="微软雅黑" panose="020B0503020204020204" pitchFamily="34" charset="-122"/>
              </a:rPr>
              <a:t>3.1</a:t>
            </a:r>
            <a:r>
              <a:rPr lang="zh-CN" altLang="en-US" sz="4400" b="1" dirty="0">
                <a:solidFill>
                  <a:schemeClr val="bg1"/>
                </a:solidFill>
                <a:latin typeface="微软雅黑" panose="020B0503020204020204" pitchFamily="34" charset="-122"/>
                <a:ea typeface="微软雅黑" panose="020B0503020204020204" pitchFamily="34" charset="-122"/>
              </a:rPr>
              <a:t>税收概述</a:t>
            </a:r>
            <a:r>
              <a:rPr lang="zh-CN" altLang="en-US" sz="4400" b="1" dirty="0">
                <a:solidFill>
                  <a:schemeClr val="bg1"/>
                </a:solidFill>
                <a:latin typeface="微软雅黑" panose="020B0503020204020204" pitchFamily="34" charset="-122"/>
                <a:ea typeface="微软雅黑" panose="020B0503020204020204" pitchFamily="34" charset="-122"/>
              </a:rPr>
              <a:t> </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65055" y="4110690"/>
            <a:ext cx="3553224" cy="830997"/>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子任务</a:t>
            </a:r>
            <a:r>
              <a:rPr lang="en-US" altLang="zh-CN" sz="2400" dirty="0">
                <a:solidFill>
                  <a:schemeClr val="tx1"/>
                </a:solidFill>
                <a:latin typeface="微软雅黑 Light" panose="020B0502040204020203" pitchFamily="34" charset="-122"/>
                <a:ea typeface="微软雅黑 Light" panose="020B0502040204020203" pitchFamily="34" charset="-122"/>
              </a:rPr>
              <a:t>3.1.2  </a:t>
            </a:r>
            <a:r>
              <a:rPr lang="zh-CN" altLang="en-US" sz="2400" dirty="0">
                <a:solidFill>
                  <a:schemeClr val="tx1"/>
                </a:solidFill>
                <a:latin typeface="微软雅黑 Light" panose="020B0502040204020203" pitchFamily="34" charset="-122"/>
                <a:ea typeface="微软雅黑 Light" panose="020B0502040204020203" pitchFamily="34" charset="-122"/>
              </a:rPr>
              <a:t>税法及其构成要素</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673280" y="3617878"/>
            <a:ext cx="330200" cy="330200"/>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a:off x="6701855" y="4007695"/>
            <a:ext cx="29249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9564"/>
            <a:ext cx="2924918" cy="1912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6995530" y="3608821"/>
            <a:ext cx="4309193" cy="461665"/>
          </a:xfrm>
          <a:prstGeom prst="rect">
            <a:avLst/>
          </a:prstGeom>
        </p:spPr>
        <p:txBody>
          <a:bodyPr wrap="none">
            <a:spAutoFit/>
          </a:bodyPr>
          <a:lstStyle/>
          <a:p>
            <a:r>
              <a:rPr lang="zh-CN" altLang="en-US" sz="2400" dirty="0" smtClean="0">
                <a:latin typeface="微软雅黑 Light" panose="020B0502040204020203" pitchFamily="34" charset="-122"/>
                <a:ea typeface="微软雅黑 Light" panose="020B0502040204020203" pitchFamily="34" charset="-122"/>
              </a:rPr>
              <a:t>子任务</a:t>
            </a:r>
            <a:r>
              <a:rPr lang="en-US" altLang="zh-CN" sz="2400" dirty="0">
                <a:latin typeface="微软雅黑 Light" panose="020B0502040204020203" pitchFamily="34" charset="-122"/>
                <a:ea typeface="微软雅黑 Light" panose="020B0502040204020203" pitchFamily="34" charset="-122"/>
              </a:rPr>
              <a:t>3.1.1  </a:t>
            </a:r>
            <a:r>
              <a:rPr lang="zh-CN" altLang="en-US" sz="2400" dirty="0">
                <a:latin typeface="微软雅黑 Light" panose="020B0502040204020203" pitchFamily="34" charset="-122"/>
                <a:ea typeface="微软雅黑 Light" panose="020B0502040204020203" pitchFamily="34" charset="-122"/>
              </a:rPr>
              <a:t>税收的概念与分类</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10639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②</a:t>
            </a:r>
            <a:r>
              <a:rPr lang="zh-CN" altLang="en-US" dirty="0">
                <a:solidFill>
                  <a:srgbClr val="3D3D3D"/>
                </a:solidFill>
                <a:latin typeface="微软雅黑 Light" panose="020B0502040204020203" pitchFamily="34" charset="-122"/>
                <a:ea typeface="微软雅黑 Light" panose="020B0502040204020203" pitchFamily="34" charset="-122"/>
              </a:rPr>
              <a:t>一般纳税人提供交通运输、邮政、基础电信、建筑、不动产租赁服务，销售不动产，转让土地使用权，税率为</a:t>
            </a:r>
            <a:r>
              <a:rPr lang="en-US" altLang="zh-CN" dirty="0">
                <a:solidFill>
                  <a:srgbClr val="3D3D3D"/>
                </a:solidFill>
                <a:latin typeface="微软雅黑 Light" panose="020B0502040204020203" pitchFamily="34" charset="-122"/>
                <a:ea typeface="微软雅黑 Light" panose="020B0502040204020203" pitchFamily="34" charset="-122"/>
              </a:rPr>
              <a:t>9%</a:t>
            </a:r>
            <a:r>
              <a:rPr lang="zh-CN" altLang="en-US" dirty="0">
                <a:solidFill>
                  <a:srgbClr val="3D3D3D"/>
                </a:solidFill>
                <a:latin typeface="微软雅黑 Light" panose="020B0502040204020203" pitchFamily="34" charset="-122"/>
                <a:ea typeface="微软雅黑 Light" panose="020B0502040204020203" pitchFamily="34" charset="-122"/>
              </a:rPr>
              <a:t>。</a:t>
            </a:r>
          </a:p>
          <a:p>
            <a:pPr lvl="0">
              <a:lnSpc>
                <a:spcPct val="150000"/>
              </a:lnSpc>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③</a:t>
            </a:r>
            <a:r>
              <a:rPr lang="zh-CN" altLang="en-US" dirty="0">
                <a:solidFill>
                  <a:srgbClr val="3D3D3D"/>
                </a:solidFill>
                <a:latin typeface="微软雅黑 Light" panose="020B0502040204020203" pitchFamily="34" charset="-122"/>
                <a:ea typeface="微软雅黑 Light" panose="020B0502040204020203" pitchFamily="34" charset="-122"/>
              </a:rPr>
              <a:t>一般纳税人提供增值电信、金融、现代服务（除有形动产租赁服务和不动产租赁服务外）、生活服务，销售无形资产（除转让土地使用权外），税率为</a:t>
            </a:r>
            <a:r>
              <a:rPr lang="en-US" altLang="zh-CN" dirty="0">
                <a:solidFill>
                  <a:srgbClr val="3D3D3D"/>
                </a:solidFill>
                <a:latin typeface="微软雅黑 Light" panose="020B0502040204020203" pitchFamily="34" charset="-122"/>
                <a:ea typeface="微软雅黑 Light" panose="020B0502040204020203" pitchFamily="34" charset="-122"/>
              </a:rPr>
              <a:t>6%</a:t>
            </a:r>
            <a:r>
              <a:rPr lang="zh-CN" altLang="en-US" dirty="0">
                <a:solidFill>
                  <a:srgbClr val="3D3D3D"/>
                </a:solidFill>
                <a:latin typeface="微软雅黑 Light" panose="020B0502040204020203" pitchFamily="34" charset="-122"/>
                <a:ea typeface="微软雅黑 Light" panose="020B0502040204020203" pitchFamily="34" charset="-122"/>
              </a:rPr>
              <a:t>。</a:t>
            </a:r>
          </a:p>
          <a:p>
            <a:pPr lvl="0">
              <a:lnSpc>
                <a:spcPct val="150000"/>
              </a:lnSpc>
              <a:defRPr/>
            </a:pPr>
            <a:r>
              <a:rPr lang="zh-CN" altLang="en-US" dirty="0" smtClean="0">
                <a:solidFill>
                  <a:srgbClr val="3D3D3D"/>
                </a:solidFill>
                <a:latin typeface="微软雅黑 Light" panose="020B0502040204020203" pitchFamily="34" charset="-122"/>
                <a:ea typeface="微软雅黑 Light" panose="020B0502040204020203" pitchFamily="34" charset="-122"/>
              </a:rPr>
              <a:t>      提示</a:t>
            </a:r>
            <a:r>
              <a:rPr lang="zh-CN" altLang="en-US" dirty="0">
                <a:solidFill>
                  <a:srgbClr val="3D3D3D"/>
                </a:solidFill>
                <a:latin typeface="微软雅黑 Light" panose="020B0502040204020203" pitchFamily="34" charset="-122"/>
                <a:ea typeface="微软雅黑 Light" panose="020B0502040204020203" pitchFamily="34" charset="-122"/>
              </a:rPr>
              <a:t>：自</a:t>
            </a:r>
            <a:r>
              <a:rPr lang="en-US" altLang="zh-CN" dirty="0">
                <a:solidFill>
                  <a:srgbClr val="3D3D3D"/>
                </a:solidFill>
                <a:latin typeface="微软雅黑 Light" panose="020B0502040204020203" pitchFamily="34" charset="-122"/>
                <a:ea typeface="微软雅黑 Light" panose="020B0502040204020203" pitchFamily="34" charset="-122"/>
              </a:rPr>
              <a:t>2009</a:t>
            </a:r>
            <a:r>
              <a:rPr lang="zh-CN" altLang="en-US" dirty="0">
                <a:solidFill>
                  <a:srgbClr val="3D3D3D"/>
                </a:solidFill>
                <a:latin typeface="微软雅黑 Light" panose="020B0502040204020203" pitchFamily="34" charset="-122"/>
                <a:ea typeface="微软雅黑 Light" panose="020B0502040204020203" pitchFamily="34" charset="-122"/>
              </a:rPr>
              <a:t>年</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月</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日起，工业用盐的增值税税率由</a:t>
            </a:r>
            <a:r>
              <a:rPr lang="en-US" altLang="zh-CN" dirty="0">
                <a:solidFill>
                  <a:srgbClr val="3D3D3D"/>
                </a:solidFill>
                <a:latin typeface="微软雅黑 Light" panose="020B0502040204020203" pitchFamily="34" charset="-122"/>
                <a:ea typeface="微软雅黑 Light" panose="020B0502040204020203" pitchFamily="34" charset="-122"/>
              </a:rPr>
              <a:t>9%</a:t>
            </a:r>
            <a:r>
              <a:rPr lang="zh-CN" altLang="en-US" dirty="0">
                <a:solidFill>
                  <a:srgbClr val="3D3D3D"/>
                </a:solidFill>
                <a:latin typeface="微软雅黑 Light" panose="020B0502040204020203" pitchFamily="34" charset="-122"/>
                <a:ea typeface="微软雅黑 Light" panose="020B0502040204020203" pitchFamily="34" charset="-122"/>
              </a:rPr>
              <a:t>恢复到</a:t>
            </a:r>
            <a:r>
              <a:rPr lang="en-US" altLang="zh-CN" dirty="0">
                <a:solidFill>
                  <a:srgbClr val="3D3D3D"/>
                </a:solidFill>
                <a:latin typeface="微软雅黑 Light" panose="020B0502040204020203" pitchFamily="34" charset="-122"/>
                <a:ea typeface="微软雅黑 Light" panose="020B0502040204020203" pitchFamily="34" charset="-122"/>
              </a:rPr>
              <a:t>13%</a:t>
            </a:r>
            <a:r>
              <a:rPr lang="zh-CN" altLang="en-US" dirty="0">
                <a:solidFill>
                  <a:srgbClr val="3D3D3D"/>
                </a:solidFill>
                <a:latin typeface="微软雅黑 Light" panose="020B0502040204020203" pitchFamily="34" charset="-122"/>
                <a:ea typeface="微软雅黑 Light" panose="020B0502040204020203" pitchFamily="34" charset="-122"/>
              </a:rPr>
              <a:t>，食用盐继续沿用</a:t>
            </a:r>
            <a:r>
              <a:rPr lang="en-US" altLang="zh-CN" dirty="0">
                <a:solidFill>
                  <a:srgbClr val="3D3D3D"/>
                </a:solidFill>
                <a:latin typeface="微软雅黑 Light" panose="020B0502040204020203" pitchFamily="34" charset="-122"/>
                <a:ea typeface="微软雅黑 Light" panose="020B0502040204020203" pitchFamily="34" charset="-122"/>
              </a:rPr>
              <a:t>9%</a:t>
            </a:r>
            <a:r>
              <a:rPr lang="zh-CN" altLang="en-US" dirty="0">
                <a:solidFill>
                  <a:srgbClr val="3D3D3D"/>
                </a:solidFill>
                <a:latin typeface="微软雅黑 Light" panose="020B0502040204020203" pitchFamily="34" charset="-122"/>
                <a:ea typeface="微软雅黑 Light" panose="020B0502040204020203" pitchFamily="34" charset="-122"/>
              </a:rPr>
              <a:t>的低税率。</a:t>
            </a:r>
          </a:p>
        </p:txBody>
      </p:sp>
      <p:sp>
        <p:nvSpPr>
          <p:cNvPr id="3" name="矩形 2"/>
          <p:cNvSpPr/>
          <p:nvPr/>
        </p:nvSpPr>
        <p:spPr>
          <a:xfrm>
            <a:off x="1011019" y="198993"/>
            <a:ext cx="6527522"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3.2.5  </a:t>
            </a:r>
            <a:r>
              <a:rPr lang="zh-CN" altLang="en-US" sz="3200" b="1">
                <a:latin typeface="微软雅黑 Light" panose="020B0502040204020203" pitchFamily="34" charset="-122"/>
                <a:ea typeface="微软雅黑 Light" panose="020B0502040204020203" pitchFamily="34" charset="-122"/>
              </a:rPr>
              <a:t>增值税税率和征收率</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390427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）零税率。出口货物和发生的跨境应税行为，税率为零。</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出口</a:t>
            </a:r>
            <a:r>
              <a:rPr lang="zh-CN" altLang="en-US" dirty="0">
                <a:solidFill>
                  <a:srgbClr val="3D3D3D"/>
                </a:solidFill>
                <a:latin typeface="微软雅黑 Light" panose="020B0502040204020203" pitchFamily="34" charset="-122"/>
                <a:ea typeface="微软雅黑 Light" panose="020B0502040204020203" pitchFamily="34" charset="-122"/>
              </a:rPr>
              <a:t>货物（国务院另有规定的除外）包括报关出境货物和输往海关管理的保税工厂、保税仓库和保税区的货物。</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跨境应税行为指：</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①</a:t>
            </a:r>
            <a:r>
              <a:rPr lang="zh-CN" altLang="en-US" dirty="0">
                <a:solidFill>
                  <a:srgbClr val="3D3D3D"/>
                </a:solidFill>
                <a:latin typeface="微软雅黑 Light" panose="020B0502040204020203" pitchFamily="34" charset="-122"/>
                <a:ea typeface="微软雅黑 Light" panose="020B0502040204020203" pitchFamily="34" charset="-122"/>
              </a:rPr>
              <a:t>国际运输服务。</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②</a:t>
            </a:r>
            <a:r>
              <a:rPr lang="zh-CN" altLang="en-US" dirty="0">
                <a:solidFill>
                  <a:srgbClr val="3D3D3D"/>
                </a:solidFill>
                <a:latin typeface="微软雅黑 Light" panose="020B0502040204020203" pitchFamily="34" charset="-122"/>
                <a:ea typeface="微软雅黑 Light" panose="020B0502040204020203" pitchFamily="34" charset="-122"/>
              </a:rPr>
              <a:t>航天运输服务。</a:t>
            </a:r>
          </a:p>
          <a:p>
            <a:pPr lvl="0">
              <a:defRPr/>
            </a:pPr>
            <a:r>
              <a:rPr lang="zh-CN" altLang="en-US" dirty="0" smtClean="0">
                <a:solidFill>
                  <a:srgbClr val="3D3D3D"/>
                </a:solidFill>
                <a:latin typeface="微软雅黑 Light" panose="020B0502040204020203" pitchFamily="34" charset="-122"/>
                <a:ea typeface="微软雅黑 Light" panose="020B0502040204020203" pitchFamily="34" charset="-122"/>
              </a:rPr>
              <a:t>      ③</a:t>
            </a:r>
            <a:r>
              <a:rPr lang="zh-CN" altLang="en-US" dirty="0">
                <a:solidFill>
                  <a:srgbClr val="3D3D3D"/>
                </a:solidFill>
                <a:latin typeface="微软雅黑 Light" panose="020B0502040204020203" pitchFamily="34" charset="-122"/>
                <a:ea typeface="微软雅黑 Light" panose="020B0502040204020203" pitchFamily="34" charset="-122"/>
              </a:rPr>
              <a:t>向境外单位提供的完全在境外消费的下列服务：研发服务；合同能源管理服务；设计服务；广播影视节目（作品）的制作和发行服务；软件服务；电路设计及测试服务；信息系统服务；业务流程管理服务；离岸服务外包业务服务；转让技术服务；国务院规定的其他服务。</a:t>
            </a:r>
          </a:p>
        </p:txBody>
      </p:sp>
      <p:sp>
        <p:nvSpPr>
          <p:cNvPr id="3" name="矩形 2"/>
          <p:cNvSpPr/>
          <p:nvPr/>
        </p:nvSpPr>
        <p:spPr>
          <a:xfrm>
            <a:off x="1011019" y="198993"/>
            <a:ext cx="6527522"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3.2.5  </a:t>
            </a:r>
            <a:r>
              <a:rPr lang="zh-CN" altLang="en-US" sz="3200" b="1">
                <a:latin typeface="微软雅黑 Light" panose="020B0502040204020203" pitchFamily="34" charset="-122"/>
                <a:ea typeface="微软雅黑 Light" panose="020B0502040204020203" pitchFamily="34" charset="-122"/>
              </a:rPr>
              <a:t>增值税税率和征收率</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7653213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05678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增值税税率和征收率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192101" y="1085979"/>
            <a:ext cx="2520280" cy="523220"/>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征收</a:t>
            </a:r>
            <a:r>
              <a:rPr lang="zh-CN" altLang="en-US" sz="2800" dirty="0">
                <a:latin typeface="微软雅黑 Light" panose="020B0502040204020203" pitchFamily="34" charset="-122"/>
                <a:ea typeface="微软雅黑 Light" panose="020B0502040204020203" pitchFamily="34" charset="-122"/>
              </a:rPr>
              <a:t>率</a:t>
            </a:r>
          </a:p>
        </p:txBody>
      </p:sp>
      <p:sp>
        <p:nvSpPr>
          <p:cNvPr id="2" name="矩形 1"/>
          <p:cNvSpPr/>
          <p:nvPr/>
        </p:nvSpPr>
        <p:spPr>
          <a:xfrm>
            <a:off x="892436" y="2355613"/>
            <a:ext cx="9166385" cy="234827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）小规模纳税人。</a:t>
            </a:r>
          </a:p>
          <a:p>
            <a:pPr>
              <a:lnSpc>
                <a:spcPct val="150000"/>
              </a:lnSpc>
            </a:pPr>
            <a:r>
              <a:rPr lang="zh-CN" altLang="en-US" sz="2000" dirty="0">
                <a:latin typeface="微软雅黑 Light" panose="020B0502040204020203" pitchFamily="34" charset="-122"/>
                <a:ea typeface="微软雅黑 Light" panose="020B0502040204020203" pitchFamily="34" charset="-122"/>
              </a:rPr>
              <a:t>       从</a:t>
            </a:r>
            <a:r>
              <a:rPr lang="en-US" altLang="zh-CN" sz="2000" dirty="0">
                <a:latin typeface="微软雅黑 Light" panose="020B0502040204020203" pitchFamily="34" charset="-122"/>
                <a:ea typeface="微软雅黑 Light" panose="020B0502040204020203" pitchFamily="34" charset="-122"/>
              </a:rPr>
              <a:t>2009</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日起，小规模纳税人销售货物或提供应税劳务、应税服务的征收率为</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；小规模纳税人销售自己使用过的固定资产，减按</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征收率征收增值税；从</a:t>
            </a:r>
            <a:r>
              <a:rPr lang="en-US" altLang="zh-CN" sz="2000" dirty="0">
                <a:latin typeface="微软雅黑 Light" panose="020B0502040204020203" pitchFamily="34" charset="-122"/>
                <a:ea typeface="微软雅黑 Light" panose="020B0502040204020203" pitchFamily="34" charset="-122"/>
              </a:rPr>
              <a:t>2014</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日起，销售旧货，按照简易办法依照</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征收率减按</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征收增值税。</a:t>
            </a:r>
          </a:p>
        </p:txBody>
      </p:sp>
      <p:cxnSp>
        <p:nvCxnSpPr>
          <p:cNvPr id="5" name="直接连接符 4"/>
          <p:cNvCxnSpPr>
            <a:stCxn id="3" idx="2"/>
            <a:endCxn id="2" idx="0"/>
          </p:cNvCxnSpPr>
          <p:nvPr/>
        </p:nvCxnSpPr>
        <p:spPr bwMode="auto">
          <a:xfrm>
            <a:off x="5452241" y="1609199"/>
            <a:ext cx="23388" cy="74641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9142767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05678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增值税税率和征收率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215489" y="870938"/>
            <a:ext cx="2520280" cy="523220"/>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征收</a:t>
            </a:r>
            <a:r>
              <a:rPr lang="zh-CN" altLang="en-US" sz="2800" dirty="0">
                <a:latin typeface="微软雅黑 Light" panose="020B0502040204020203" pitchFamily="34" charset="-122"/>
                <a:ea typeface="微软雅黑 Light" panose="020B0502040204020203" pitchFamily="34" charset="-122"/>
              </a:rPr>
              <a:t>率</a:t>
            </a:r>
          </a:p>
        </p:txBody>
      </p:sp>
      <p:sp>
        <p:nvSpPr>
          <p:cNvPr id="2" name="矩形 1"/>
          <p:cNvSpPr/>
          <p:nvPr/>
        </p:nvSpPr>
        <p:spPr>
          <a:xfrm>
            <a:off x="455288" y="1540280"/>
            <a:ext cx="11110601" cy="517064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）一般纳税人。</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①</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征收率。从</a:t>
            </a:r>
            <a:r>
              <a:rPr lang="en-US" altLang="zh-CN" sz="2000" dirty="0">
                <a:latin typeface="微软雅黑 Light" panose="020B0502040204020203" pitchFamily="34" charset="-122"/>
                <a:ea typeface="微软雅黑 Light" panose="020B0502040204020203" pitchFamily="34" charset="-122"/>
              </a:rPr>
              <a:t>2014</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日起，一般纳税人销售自产的下列货物，可选择按简易办法依</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征收率计征增值税。</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销售</a:t>
            </a:r>
            <a:r>
              <a:rPr lang="zh-CN" altLang="en-US" sz="2000" dirty="0">
                <a:latin typeface="微软雅黑 Light" panose="020B0502040204020203" pitchFamily="34" charset="-122"/>
                <a:ea typeface="微软雅黑 Light" panose="020B0502040204020203" pitchFamily="34" charset="-122"/>
              </a:rPr>
              <a:t>自产的用微生物、微生物代谢产物、动物毒素、人或动物的血液或组织制成的生物制品；寄售商店代销寄售物品（包括居民个人寄售的物品在内）；典当业销售死当物品；销售自产的县级及县级以下小型水力发电单位生产的电力；销售自产的自来水；销售自产的建筑用和生产建筑材料所用的砂、土、石料；销售自产的以自己采掘的砂、土、石料或其他矿物连续生产的砖、瓦、石灰（不含粘土实心砖、瓦）；销售自产的商品混凝土（仅限于以水泥为原料生产的水泥混凝土）；单采血浆站销售非临床用人体血液；药品经营企业销售生物制品，兽用药品经营企业销售兽用生物制品；提供物业管理服务的纳税人，向服务接受方收取的自来水水费，以扣除其对外支付的自来水水费后的余额为销售额，按照简易计税方法依</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的征收率计算缴纳增值税。</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818659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05678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增值税税率和征收率</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215489" y="870938"/>
            <a:ext cx="2520280" cy="523220"/>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smtClean="0">
                <a:latin typeface="微软雅黑 Light" panose="020B0502040204020203" pitchFamily="34" charset="-122"/>
                <a:ea typeface="微软雅黑 Light" panose="020B0502040204020203" pitchFamily="34" charset="-122"/>
              </a:rPr>
              <a:t>2.</a:t>
            </a:r>
            <a:r>
              <a:rPr lang="zh-CN" altLang="en-US" sz="2800" dirty="0" smtClean="0">
                <a:latin typeface="微软雅黑 Light" panose="020B0502040204020203" pitchFamily="34" charset="-122"/>
                <a:ea typeface="微软雅黑 Light" panose="020B0502040204020203" pitchFamily="34" charset="-122"/>
              </a:rPr>
              <a:t>征收</a:t>
            </a:r>
            <a:r>
              <a:rPr lang="zh-CN" altLang="en-US" sz="2800" dirty="0">
                <a:latin typeface="微软雅黑 Light" panose="020B0502040204020203" pitchFamily="34" charset="-122"/>
                <a:ea typeface="微软雅黑 Light" panose="020B0502040204020203" pitchFamily="34" charset="-122"/>
              </a:rPr>
              <a:t>率</a:t>
            </a:r>
          </a:p>
        </p:txBody>
      </p:sp>
      <p:sp>
        <p:nvSpPr>
          <p:cNvPr id="2" name="矩形 1"/>
          <p:cNvSpPr/>
          <p:nvPr/>
        </p:nvSpPr>
        <p:spPr>
          <a:xfrm>
            <a:off x="455288" y="1540280"/>
            <a:ext cx="11110601" cy="5170646"/>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②</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征收率减按</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征收。</a:t>
            </a: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2008</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日以前未纳入扩大增值税抵扣范围试点的纳税人，销售自己使用过的</a:t>
            </a:r>
            <a:r>
              <a:rPr lang="en-US" altLang="zh-CN" sz="2000" dirty="0">
                <a:latin typeface="微软雅黑 Light" panose="020B0502040204020203" pitchFamily="34" charset="-122"/>
                <a:ea typeface="微软雅黑 Light" panose="020B0502040204020203" pitchFamily="34" charset="-122"/>
              </a:rPr>
              <a:t>2008</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日以前购进或者自制的固定资产。</a:t>
            </a: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2008</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日以前已纳入扩大增值税抵扣范围试点的纳税人，销售自己使用过的在本地区扩大增值税抵扣范围试点以前购进或者自制的固定资产。</a:t>
            </a:r>
          </a:p>
          <a:p>
            <a:pPr>
              <a:lnSpc>
                <a:spcPct val="150000"/>
              </a:lnSpc>
            </a:pPr>
            <a:r>
              <a:rPr lang="zh-CN" altLang="en-US" sz="2000" dirty="0">
                <a:latin typeface="微软雅黑 Light" panose="020B0502040204020203" pitchFamily="34" charset="-122"/>
                <a:ea typeface="微软雅黑 Light" panose="020B0502040204020203" pitchFamily="34" charset="-122"/>
              </a:rPr>
              <a:t>● 销售自己使用过的属于条例第十条规定不得抵扣且未抵扣进项税额的固定资产。</a:t>
            </a:r>
          </a:p>
          <a:p>
            <a:pPr>
              <a:lnSpc>
                <a:spcPct val="150000"/>
              </a:lnSpc>
            </a:pPr>
            <a:r>
              <a:rPr lang="zh-CN" altLang="en-US" sz="2000" dirty="0">
                <a:latin typeface="微软雅黑 Light" panose="020B0502040204020203" pitchFamily="34" charset="-122"/>
                <a:ea typeface="微软雅黑 Light" panose="020B0502040204020203" pitchFamily="34" charset="-122"/>
              </a:rPr>
              <a:t>● 纳税人购进或者自制固定资产时为小规模纳税人，认定为一般纳税人后销售该固定资产。</a:t>
            </a:r>
          </a:p>
          <a:p>
            <a:pPr>
              <a:lnSpc>
                <a:spcPct val="150000"/>
              </a:lnSpc>
            </a:pPr>
            <a:r>
              <a:rPr lang="zh-CN" altLang="en-US" sz="2000" dirty="0">
                <a:latin typeface="微软雅黑 Light" panose="020B0502040204020203" pitchFamily="34" charset="-122"/>
                <a:ea typeface="微软雅黑 Light" panose="020B0502040204020203" pitchFamily="34" charset="-122"/>
              </a:rPr>
              <a:t>● 一般纳税人销售自己使用过的、纳入营改增试点之日前取得的固定资产。</a:t>
            </a:r>
          </a:p>
          <a:p>
            <a:pPr>
              <a:lnSpc>
                <a:spcPct val="150000"/>
              </a:lnSpc>
            </a:pPr>
            <a:r>
              <a:rPr lang="zh-CN" altLang="en-US" sz="2000" dirty="0">
                <a:latin typeface="微软雅黑 Light" panose="020B0502040204020203" pitchFamily="34" charset="-122"/>
                <a:ea typeface="微软雅黑 Light" panose="020B0502040204020203" pitchFamily="34" charset="-122"/>
              </a:rPr>
              <a:t>以上销售自己使用过的固定资产，适用简易办法依照</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征收率减按</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征收增值税政策的，可以放弃减税，按照简易办法依照</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征收率缴纳增值税，并可以开具增值税专用发票。</a:t>
            </a:r>
          </a:p>
          <a:p>
            <a:pPr>
              <a:lnSpc>
                <a:spcPct val="150000"/>
              </a:lnSpc>
            </a:pPr>
            <a:r>
              <a:rPr lang="zh-CN" altLang="en-US" sz="2000" dirty="0">
                <a:latin typeface="微软雅黑 Light" panose="020B0502040204020203" pitchFamily="34" charset="-122"/>
                <a:ea typeface="微软雅黑 Light" panose="020B0502040204020203" pitchFamily="34" charset="-122"/>
              </a:rPr>
              <a:t>● 纳税人销售旧货。</a:t>
            </a:r>
          </a:p>
        </p:txBody>
      </p:sp>
    </p:spTree>
    <p:extLst>
      <p:ext uri="{BB962C8B-B14F-4D97-AF65-F5344CB8AC3E}">
        <p14:creationId xmlns:p14="http://schemas.microsoft.com/office/powerpoint/2010/main" val="12476412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增值税</a:t>
            </a:r>
            <a:r>
              <a:rPr lang="zh-CN" altLang="en-US" sz="2000" dirty="0">
                <a:solidFill>
                  <a:srgbClr val="3D3D3D"/>
                </a:solidFill>
                <a:latin typeface="微软雅黑 Light" panose="020B0502040204020203" pitchFamily="34" charset="-122"/>
                <a:ea typeface="微软雅黑 Light" panose="020B0502040204020203" pitchFamily="34" charset="-122"/>
              </a:rPr>
              <a:t>法规规定，一般纳税人增值税应纳税额采用税款抵扣的方法计算确定，用公式表示为</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当</a:t>
            </a:r>
            <a:r>
              <a:rPr lang="zh-CN" altLang="en-US" sz="2000" dirty="0">
                <a:solidFill>
                  <a:srgbClr val="3D3D3D"/>
                </a:solidFill>
                <a:latin typeface="微软雅黑 Light" panose="020B0502040204020203" pitchFamily="34" charset="-122"/>
                <a:ea typeface="微软雅黑 Light" panose="020B0502040204020203" pitchFamily="34" charset="-122"/>
              </a:rPr>
              <a:t>期应纳税额＝当期销项税额－当期进项</a:t>
            </a:r>
            <a:r>
              <a:rPr lang="zh-CN" altLang="en-US" sz="2000" dirty="0" smtClean="0">
                <a:solidFill>
                  <a:srgbClr val="3D3D3D"/>
                </a:solidFill>
                <a:latin typeface="微软雅黑 Light" panose="020B0502040204020203" pitchFamily="34" charset="-122"/>
                <a:ea typeface="微软雅黑 Light" panose="020B0502040204020203" pitchFamily="34" charset="-122"/>
              </a:rPr>
              <a:t>税额</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销项税额的计算</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销</a:t>
            </a:r>
            <a:r>
              <a:rPr lang="zh-CN" altLang="en-US" sz="2000" dirty="0">
                <a:solidFill>
                  <a:srgbClr val="3D3D3D"/>
                </a:solidFill>
                <a:latin typeface="微软雅黑 Light" panose="020B0502040204020203" pitchFamily="34" charset="-122"/>
                <a:ea typeface="微软雅黑 Light" panose="020B0502040204020203" pitchFamily="34" charset="-122"/>
              </a:rPr>
              <a:t>项税额是指纳税人销售货物或提供应税劳务按照销售额或应税劳务营业额和规定的税率计算并向购买方收取的增值税额。其计算公式为</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销</a:t>
            </a:r>
            <a:r>
              <a:rPr lang="zh-CN" altLang="en-US" sz="2000" dirty="0">
                <a:solidFill>
                  <a:srgbClr val="3D3D3D"/>
                </a:solidFill>
                <a:latin typeface="微软雅黑 Light" panose="020B0502040204020203" pitchFamily="34" charset="-122"/>
                <a:ea typeface="微软雅黑 Light" panose="020B0502040204020203" pitchFamily="34" charset="-122"/>
              </a:rPr>
              <a:t>项税额＝销售额</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增值税税率</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9119810"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0234043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公式</a:t>
            </a:r>
            <a:r>
              <a:rPr lang="zh-CN" altLang="en-US" sz="2000" dirty="0">
                <a:solidFill>
                  <a:srgbClr val="3D3D3D"/>
                </a:solidFill>
                <a:latin typeface="微软雅黑 Light" panose="020B0502040204020203" pitchFamily="34" charset="-122"/>
                <a:ea typeface="微软雅黑 Light" panose="020B0502040204020203" pitchFamily="34" charset="-122"/>
              </a:rPr>
              <a:t>中的销售额为不含增值税的销售额。实际业务中，如果取得含税销售额，可按下列公式进行换算：</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不</a:t>
            </a:r>
            <a:r>
              <a:rPr lang="zh-CN" altLang="en-US" sz="2000" dirty="0">
                <a:solidFill>
                  <a:srgbClr val="3D3D3D"/>
                </a:solidFill>
                <a:latin typeface="微软雅黑 Light" panose="020B0502040204020203" pitchFamily="34" charset="-122"/>
                <a:ea typeface="微软雅黑 Light" panose="020B0502040204020203" pitchFamily="34" charset="-122"/>
              </a:rPr>
              <a:t>含税销售额＝含税销售额</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＋增值税税率</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一般销售方式下销售额的确定。一般销售（或视同销售）方式下的销售额是指纳税人销售货物或者提供应税劳务向购买方（承受应税劳务也视为购买方）收取的全部价款和价外费用，但是不包括收取的销项税额。</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9119810"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779738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358770"/>
            <a:ext cx="6120680" cy="414046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所谓</a:t>
            </a:r>
            <a:r>
              <a:rPr lang="zh-CN" altLang="en-US" sz="2000" dirty="0">
                <a:solidFill>
                  <a:srgbClr val="3D3D3D"/>
                </a:solidFill>
                <a:latin typeface="微软雅黑 Light" panose="020B0502040204020203" pitchFamily="34" charset="-122"/>
                <a:ea typeface="微软雅黑 Light" panose="020B0502040204020203" pitchFamily="34" charset="-122"/>
              </a:rPr>
              <a:t>价外费用是指随同货物销售价外向购买方收取的手续费、补贴、基金、集资费、返还利润、奖励费、违约金、滞纳金、延期付款利息、赔偿金、包装费、包装物租金、储备费、优质费、运输装卸费、代收款项、代垫款项及其他各种性质的价外收费。凡随同销售货物、劳务或提供应税服务向购买方收取的价外费用，无论其会计如何核算，均应并入销售额计算应纳税额。</a:t>
            </a:r>
          </a:p>
        </p:txBody>
      </p:sp>
      <p:sp>
        <p:nvSpPr>
          <p:cNvPr id="3" name="矩形 2"/>
          <p:cNvSpPr/>
          <p:nvPr/>
        </p:nvSpPr>
        <p:spPr>
          <a:xfrm>
            <a:off x="1011019" y="198993"/>
            <a:ext cx="9119810"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761384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268760"/>
            <a:ext cx="6120680" cy="509456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但下列项目不认定为价外费用：</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①受托加工应征消费税的消费品所代收代缴的消费税；</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②以委托方名义开具发票代委托方收取的款项；</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③同时符合以下条件的代为收取的政府性基金或行政事业性收费：由国务院或财政部批准设立的政府性基金；由国务院或省级人民政府及其财政、价格主管部门批准设立的行政事业性收费；收取时开具省级以上财政部门印制的财政票据；所收款项全额上缴财政；</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④销售货物的同时代办保险等而向购买方收取的保险费，以及向购买方收取的代购买方缴纳的车辆购置税、车辆牌照费。</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9119810"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p>
        </p:txBody>
      </p:sp>
    </p:spTree>
    <p:extLst>
      <p:ext uri="{BB962C8B-B14F-4D97-AF65-F5344CB8AC3E}">
        <p14:creationId xmlns:p14="http://schemas.microsoft.com/office/powerpoint/2010/main" val="253219381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1627" y="764704"/>
            <a:ext cx="11645800" cy="2554545"/>
          </a:xfrm>
          <a:prstGeom prst="rect">
            <a:avLst/>
          </a:prstGeom>
        </p:spPr>
        <p:txBody>
          <a:bodyPr wrap="square">
            <a:spAutoFit/>
          </a:bodyPr>
          <a:lstStyle/>
          <a:p>
            <a:pPr>
              <a:lnSpc>
                <a:spcPct val="200000"/>
              </a:lnSpc>
            </a:pP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情景</a:t>
            </a:r>
            <a:r>
              <a:rPr lang="en-US" altLang="zh-CN" sz="2000" dirty="0">
                <a:latin typeface="微软雅黑 Light" panose="020B0502040204020203" pitchFamily="34" charset="-122"/>
                <a:ea typeface="微软雅黑 Light" panose="020B0502040204020203" pitchFamily="34" charset="-122"/>
              </a:rPr>
              <a:t>3-1】</a:t>
            </a:r>
            <a:r>
              <a:rPr lang="zh-CN" altLang="en-US" sz="2000" dirty="0">
                <a:latin typeface="微软雅黑 Light" panose="020B0502040204020203" pitchFamily="34" charset="-122"/>
                <a:ea typeface="微软雅黑 Light" panose="020B0502040204020203" pitchFamily="34" charset="-122"/>
              </a:rPr>
              <a:t>大华商场为增值税一般纳税人，本月向个人消费者销售空调</a:t>
            </a:r>
            <a:r>
              <a:rPr lang="en-US" altLang="zh-CN" sz="2000" dirty="0">
                <a:latin typeface="微软雅黑 Light" panose="020B0502040204020203" pitchFamily="34" charset="-122"/>
                <a:ea typeface="微软雅黑 Light" panose="020B0502040204020203" pitchFamily="34" charset="-122"/>
              </a:rPr>
              <a:t>30</a:t>
            </a:r>
            <a:r>
              <a:rPr lang="zh-CN" altLang="en-US" sz="2000" dirty="0">
                <a:latin typeface="微软雅黑 Light" panose="020B0502040204020203" pitchFamily="34" charset="-122"/>
                <a:ea typeface="微软雅黑 Light" panose="020B0502040204020203" pitchFamily="34" charset="-122"/>
              </a:rPr>
              <a:t>台，收取货款</a:t>
            </a:r>
            <a:r>
              <a:rPr lang="en-US" altLang="zh-CN" sz="2000" dirty="0">
                <a:latin typeface="微软雅黑 Light" panose="020B0502040204020203" pitchFamily="34" charset="-122"/>
                <a:ea typeface="微软雅黑 Light" panose="020B0502040204020203" pitchFamily="34" charset="-122"/>
              </a:rPr>
              <a:t>105 300</a:t>
            </a:r>
            <a:r>
              <a:rPr lang="zh-CN" altLang="en-US" sz="2000" dirty="0">
                <a:latin typeface="微软雅黑 Light" panose="020B0502040204020203" pitchFamily="34" charset="-122"/>
                <a:ea typeface="微软雅黑 Light" panose="020B0502040204020203" pitchFamily="34" charset="-122"/>
              </a:rPr>
              <a:t>元，另收取安装费</a:t>
            </a:r>
            <a:r>
              <a:rPr lang="en-US" altLang="zh-CN" sz="2000" dirty="0">
                <a:latin typeface="微软雅黑 Light" panose="020B0502040204020203" pitchFamily="34" charset="-122"/>
                <a:ea typeface="微软雅黑 Light" panose="020B0502040204020203" pitchFamily="34" charset="-122"/>
              </a:rPr>
              <a:t>6 000</a:t>
            </a:r>
            <a:r>
              <a:rPr lang="zh-CN" altLang="en-US" sz="2000" dirty="0">
                <a:latin typeface="微软雅黑 Light" panose="020B0502040204020203" pitchFamily="34" charset="-122"/>
                <a:ea typeface="微软雅黑 Light" panose="020B0502040204020203" pitchFamily="34" charset="-122"/>
              </a:rPr>
              <a:t>元，全部开具普通发票。计算该商场销售空调业务的增值税</a:t>
            </a:r>
            <a:r>
              <a:rPr lang="en-US" altLang="zh-CN" sz="2000" dirty="0">
                <a:latin typeface="微软雅黑 Light" panose="020B0502040204020203" pitchFamily="34" charset="-122"/>
                <a:ea typeface="微软雅黑 Light" panose="020B0502040204020203" pitchFamily="34" charset="-122"/>
              </a:rPr>
              <a:t>?</a:t>
            </a:r>
          </a:p>
          <a:p>
            <a:pPr>
              <a:lnSpc>
                <a:spcPct val="200000"/>
              </a:lnSpc>
            </a:pPr>
            <a:r>
              <a:rPr lang="zh-CN" altLang="en-US" sz="2000" dirty="0" smtClean="0">
                <a:latin typeface="微软雅黑 Light" panose="020B0502040204020203" pitchFamily="34" charset="-122"/>
                <a:ea typeface="微软雅黑 Light" panose="020B0502040204020203" pitchFamily="34" charset="-122"/>
              </a:rPr>
              <a:t>        商场</a:t>
            </a:r>
            <a:r>
              <a:rPr lang="zh-CN" altLang="en-US" sz="2000" dirty="0">
                <a:latin typeface="微软雅黑 Light" panose="020B0502040204020203" pitchFamily="34" charset="-122"/>
                <a:ea typeface="微软雅黑 Light" panose="020B0502040204020203" pitchFamily="34" charset="-122"/>
              </a:rPr>
              <a:t>销售空调开具普通发票，其货款为含税价，收取的安装费为价外费用，视同含税收入。</a:t>
            </a:r>
          </a:p>
          <a:p>
            <a:pPr>
              <a:lnSpc>
                <a:spcPct val="200000"/>
              </a:lnSpc>
            </a:pPr>
            <a:r>
              <a:rPr lang="zh-CN" altLang="en-US" sz="2000" dirty="0" smtClean="0">
                <a:latin typeface="微软雅黑 Light" panose="020B0502040204020203" pitchFamily="34" charset="-122"/>
                <a:ea typeface="微软雅黑 Light" panose="020B0502040204020203" pitchFamily="34" charset="-122"/>
              </a:rPr>
              <a:t>                  销</a:t>
            </a:r>
            <a:r>
              <a:rPr lang="zh-CN" altLang="en-US" sz="2000" dirty="0">
                <a:latin typeface="微软雅黑 Light" panose="020B0502040204020203" pitchFamily="34" charset="-122"/>
                <a:ea typeface="微软雅黑 Light" panose="020B0502040204020203" pitchFamily="34" charset="-122"/>
              </a:rPr>
              <a:t>项税额＝（</a:t>
            </a:r>
            <a:r>
              <a:rPr lang="en-US" altLang="zh-CN" sz="2000" dirty="0">
                <a:latin typeface="微软雅黑 Light" panose="020B0502040204020203" pitchFamily="34" charset="-122"/>
                <a:ea typeface="微软雅黑 Light" panose="020B0502040204020203" pitchFamily="34" charset="-122"/>
              </a:rPr>
              <a:t>105 300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12 804.42</a:t>
            </a:r>
            <a:r>
              <a:rPr lang="zh-CN" altLang="en-US" sz="20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2905673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6098381" y="3681504"/>
            <a:ext cx="2832214"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2.</a:t>
            </a:r>
            <a:r>
              <a:rPr lang="zh-CN" altLang="en-US" sz="2400" dirty="0" smtClean="0">
                <a:solidFill>
                  <a:schemeClr val="bg1"/>
                </a:solidFill>
                <a:latin typeface="微软雅黑 Light" panose="020B0502040204020203" pitchFamily="34" charset="-122"/>
                <a:ea typeface="微软雅黑 Light" panose="020B0502040204020203" pitchFamily="34" charset="-122"/>
              </a:rPr>
              <a:t>税收</a:t>
            </a:r>
            <a:r>
              <a:rPr lang="zh-CN" altLang="en-US" sz="2400" dirty="0">
                <a:solidFill>
                  <a:schemeClr val="bg1"/>
                </a:solidFill>
                <a:latin typeface="微软雅黑 Light" panose="020B0502040204020203" pitchFamily="34" charset="-122"/>
                <a:ea typeface="微软雅黑 Light" panose="020B0502040204020203" pitchFamily="34" charset="-122"/>
              </a:rPr>
              <a:t>的分类</a:t>
            </a:r>
            <a:endParaRPr lang="en-US" altLang="zh-CN" sz="2400" dirty="0">
              <a:solidFill>
                <a:schemeClr val="bg1"/>
              </a:solidFill>
              <a:latin typeface="微软雅黑 Light" panose="020B0502040204020203" pitchFamily="34" charset="-122"/>
              <a:ea typeface="微软雅黑 Light" panose="020B0502040204020203" pitchFamily="34" charset="-122"/>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586193" y="153768"/>
            <a:ext cx="6160260" cy="683264"/>
          </a:xfrm>
          <a:prstGeom prst="rect">
            <a:avLst/>
          </a:prstGeom>
          <a:noFill/>
        </p:spPr>
        <p:txBody>
          <a:bodyPr wrap="square">
            <a:spAutoFit/>
          </a:bodyPr>
          <a:lstStyle/>
          <a:p>
            <a:pPr algn="ctr">
              <a:lnSpc>
                <a:spcPct val="120000"/>
              </a:lnSpc>
            </a:pPr>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smtClean="0">
                <a:latin typeface="微软雅黑 Light" panose="020B0502040204020203" pitchFamily="34" charset="-122"/>
                <a:ea typeface="微软雅黑 Light" panose="020B0502040204020203" pitchFamily="34" charset="-122"/>
              </a:rPr>
              <a:t>3.1.1  </a:t>
            </a:r>
            <a:r>
              <a:rPr lang="zh-CN" altLang="en-US" sz="3200" b="1" dirty="0">
                <a:latin typeface="微软雅黑 Light" panose="020B0502040204020203" pitchFamily="34" charset="-122"/>
                <a:ea typeface="微软雅黑 Light" panose="020B0502040204020203" pitchFamily="34" charset="-122"/>
              </a:rPr>
              <a:t>税收的概念与分类</a:t>
            </a:r>
          </a:p>
        </p:txBody>
      </p:sp>
      <p:sp>
        <p:nvSpPr>
          <p:cNvPr id="2" name="矩形 1"/>
          <p:cNvSpPr/>
          <p:nvPr/>
        </p:nvSpPr>
        <p:spPr>
          <a:xfrm>
            <a:off x="6014271" y="4294293"/>
            <a:ext cx="5544616" cy="1384995"/>
          </a:xfrm>
          <a:prstGeom prst="rect">
            <a:avLst/>
          </a:prstGeom>
          <a:no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）按征税对象的不同来分类，是税收最基本和最主要的分类方法。</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①流转税。②所得税。③财产税。④行为税。⑤资源税。⑥特定目的税。⑦烟叶税</a:t>
            </a:r>
            <a:r>
              <a:rPr lang="zh-CN" altLang="en-US" sz="2400" dirty="0">
                <a:latin typeface="微软雅黑 Light" panose="020B0502040204020203" pitchFamily="34" charset="-122"/>
                <a:ea typeface="微软雅黑 Light" panose="020B0502040204020203" pitchFamily="34" charset="-122"/>
              </a:rPr>
              <a:t>。</a:t>
            </a:r>
            <a:endParaRPr lang="en-US" altLang="zh-CN" sz="2400" dirty="0">
              <a:latin typeface="微软雅黑 Light" panose="020B0502040204020203" pitchFamily="34" charset="-122"/>
              <a:ea typeface="微软雅黑 Light" panose="020B0502040204020203" pitchFamily="34" charset="-122"/>
            </a:endParaRPr>
          </a:p>
        </p:txBody>
      </p:sp>
      <p:sp>
        <p:nvSpPr>
          <p:cNvPr id="8" name="矩形: 圆角 7">
            <a:extLst>
              <a:ext uri="{FF2B5EF4-FFF2-40B4-BE49-F238E27FC236}">
                <a16:creationId xmlns:a16="http://schemas.microsoft.com/office/drawing/2014/main" id="{F00698AC-D675-48D9-A3B4-F5318CF7385B}"/>
              </a:ext>
            </a:extLst>
          </p:cNvPr>
          <p:cNvSpPr/>
          <p:nvPr/>
        </p:nvSpPr>
        <p:spPr bwMode="auto">
          <a:xfrm>
            <a:off x="5954365" y="991851"/>
            <a:ext cx="2832214" cy="543194"/>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2400" dirty="0" smtClean="0">
                <a:solidFill>
                  <a:schemeClr val="bg1"/>
                </a:solidFill>
                <a:latin typeface="微软雅黑 Light" panose="020B0502040204020203" pitchFamily="34" charset="-122"/>
                <a:ea typeface="微软雅黑 Light" panose="020B0502040204020203" pitchFamily="34" charset="-122"/>
              </a:rPr>
              <a:t>1.</a:t>
            </a:r>
            <a:r>
              <a:rPr lang="zh-CN" altLang="en-US" sz="2400" dirty="0" smtClean="0">
                <a:solidFill>
                  <a:schemeClr val="bg1"/>
                </a:solidFill>
                <a:latin typeface="微软雅黑 Light" panose="020B0502040204020203" pitchFamily="34" charset="-122"/>
                <a:ea typeface="微软雅黑 Light" panose="020B0502040204020203" pitchFamily="34" charset="-122"/>
              </a:rPr>
              <a:t>税收</a:t>
            </a:r>
            <a:r>
              <a:rPr lang="zh-CN" altLang="en-US" sz="2400" dirty="0">
                <a:solidFill>
                  <a:schemeClr val="bg1"/>
                </a:solidFill>
                <a:latin typeface="微软雅黑 Light" panose="020B0502040204020203" pitchFamily="34" charset="-122"/>
                <a:ea typeface="微软雅黑 Light" panose="020B0502040204020203" pitchFamily="34" charset="-122"/>
              </a:rPr>
              <a:t>的概念</a:t>
            </a:r>
            <a:endParaRPr lang="en-US" altLang="zh-CN" sz="2400" dirty="0">
              <a:solidFill>
                <a:schemeClr val="bg1"/>
              </a:solidFill>
              <a:latin typeface="微软雅黑 Light" panose="020B0502040204020203" pitchFamily="34" charset="-122"/>
              <a:ea typeface="微软雅黑 Light" panose="020B0502040204020203" pitchFamily="34" charset="-122"/>
            </a:endParaRPr>
          </a:p>
        </p:txBody>
      </p:sp>
      <p:sp>
        <p:nvSpPr>
          <p:cNvPr id="10" name="文本框 9">
            <a:extLst>
              <a:ext uri="{FF2B5EF4-FFF2-40B4-BE49-F238E27FC236}">
                <a16:creationId xmlns:a16="http://schemas.microsoft.com/office/drawing/2014/main" id="{5E699D73-3DC5-4955-ACDA-ECD271CA049B}"/>
              </a:ext>
            </a:extLst>
          </p:cNvPr>
          <p:cNvSpPr txBox="1"/>
          <p:nvPr/>
        </p:nvSpPr>
        <p:spPr>
          <a:xfrm>
            <a:off x="5992287" y="1700909"/>
            <a:ext cx="5544616" cy="1323439"/>
          </a:xfrm>
          <a:prstGeom prst="rect">
            <a:avLst/>
          </a:prstGeom>
          <a:noFill/>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税收</a:t>
            </a:r>
            <a:r>
              <a:rPr lang="zh-CN" altLang="en-US" sz="2000" dirty="0">
                <a:latin typeface="微软雅黑 Light" panose="020B0502040204020203" pitchFamily="34" charset="-122"/>
                <a:ea typeface="微软雅黑 Light" panose="020B0502040204020203" pitchFamily="34" charset="-122"/>
              </a:rPr>
              <a:t>是国家为实现其公共财政职能，基于政治权力和法律规定的标准，由政府专门机构向居民和非居民就其财产或特定行为实施强制、无偿的金钱或实物课征，是一种财政收入的形式。</a:t>
            </a:r>
          </a:p>
        </p:txBody>
      </p:sp>
    </p:spTree>
    <p:extLst>
      <p:ext uri="{BB962C8B-B14F-4D97-AF65-F5344CB8AC3E}">
        <p14:creationId xmlns:p14="http://schemas.microsoft.com/office/powerpoint/2010/main" val="73123184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 calcmode="lin" valueType="num">
                                      <p:cBhvr additive="base">
                                        <p:cTn id="25"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p:bldP spid="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014455"/>
            <a:ext cx="5616624" cy="5031186"/>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在</a:t>
            </a:r>
            <a:r>
              <a:rPr lang="zh-CN" altLang="en-US" dirty="0">
                <a:latin typeface="微软雅黑 Light" panose="020B0502040204020203" pitchFamily="34" charset="-122"/>
                <a:ea typeface="微软雅黑 Light" panose="020B0502040204020203" pitchFamily="34" charset="-122"/>
              </a:rPr>
              <a:t>销售活动中，纳税人为了提高销售额会采用多种销售方式。由于销售方式的不同，纳税人的销售额的确定方式也会有所不同。</a:t>
            </a:r>
          </a:p>
          <a:p>
            <a:pPr>
              <a:lnSpc>
                <a:spcPct val="150000"/>
              </a:lnSpc>
            </a:pPr>
            <a:r>
              <a:rPr lang="zh-CN" altLang="en-US" dirty="0" smtClean="0">
                <a:latin typeface="微软雅黑 Light" panose="020B0502040204020203" pitchFamily="34" charset="-122"/>
                <a:ea typeface="微软雅黑 Light" panose="020B0502040204020203" pitchFamily="34" charset="-122"/>
              </a:rPr>
              <a:t>       ①</a:t>
            </a:r>
            <a:r>
              <a:rPr lang="zh-CN" altLang="en-US" dirty="0">
                <a:latin typeface="微软雅黑 Light" panose="020B0502040204020203" pitchFamily="34" charset="-122"/>
                <a:ea typeface="微软雅黑 Light" panose="020B0502040204020203" pitchFamily="34" charset="-122"/>
              </a:rPr>
              <a:t>视同销售行为销售额的确定。</a:t>
            </a:r>
          </a:p>
          <a:p>
            <a:pPr>
              <a:lnSpc>
                <a:spcPct val="150000"/>
              </a:lnSpc>
            </a:pPr>
            <a:r>
              <a:rPr lang="zh-CN" altLang="en-US" dirty="0" smtClean="0">
                <a:latin typeface="微软雅黑 Light" panose="020B0502040204020203" pitchFamily="34" charset="-122"/>
                <a:ea typeface="微软雅黑 Light" panose="020B0502040204020203" pitchFamily="34" charset="-122"/>
              </a:rPr>
              <a:t>       增值税</a:t>
            </a:r>
            <a:r>
              <a:rPr lang="zh-CN" altLang="en-US" dirty="0">
                <a:latin typeface="微软雅黑 Light" panose="020B0502040204020203" pitchFamily="34" charset="-122"/>
                <a:ea typeface="微软雅黑 Light" panose="020B0502040204020203" pitchFamily="34" charset="-122"/>
              </a:rPr>
              <a:t>法规规定：发生视同销售行为而无销售额的，税务机关有权按下列顺序确定其销售额：</a:t>
            </a: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按纳税人最近时期同类货物的平均销售价格确定；</a:t>
            </a: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按其他纳税人最近时期同类货物的平均销售价格确定；</a:t>
            </a: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按组成计税价格确定。其计算公式为</a:t>
            </a:r>
          </a:p>
          <a:p>
            <a:pPr algn="ctr">
              <a:lnSpc>
                <a:spcPct val="150000"/>
              </a:lnSpc>
            </a:pPr>
            <a:r>
              <a:rPr lang="zh-CN" altLang="en-US" dirty="0">
                <a:latin typeface="微软雅黑 Light" panose="020B0502040204020203" pitchFamily="34" charset="-122"/>
                <a:ea typeface="微软雅黑 Light" panose="020B0502040204020203" pitchFamily="34" charset="-122"/>
              </a:rPr>
              <a:t>组成计税价格＝成本＋利润＋消费税</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91869211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461568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或</a:t>
            </a:r>
            <a:r>
              <a:rPr lang="zh-CN" altLang="en-US" dirty="0">
                <a:latin typeface="微软雅黑 Light" panose="020B0502040204020203" pitchFamily="34" charset="-122"/>
                <a:ea typeface="微软雅黑 Light" panose="020B0502040204020203" pitchFamily="34" charset="-122"/>
              </a:rPr>
              <a:t>：组成计税价格＝成本</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＋成本利润率）＋消费税</a:t>
            </a:r>
          </a:p>
          <a:p>
            <a:pPr>
              <a:lnSpc>
                <a:spcPct val="150000"/>
              </a:lnSpc>
            </a:pPr>
            <a:r>
              <a:rPr lang="zh-CN" altLang="en-US" dirty="0" smtClean="0">
                <a:latin typeface="微软雅黑 Light" panose="020B0502040204020203" pitchFamily="34" charset="-122"/>
                <a:ea typeface="微软雅黑 Light" panose="020B0502040204020203" pitchFamily="34" charset="-122"/>
              </a:rPr>
              <a:t>       公式</a:t>
            </a:r>
            <a:r>
              <a:rPr lang="zh-CN" altLang="en-US" dirty="0">
                <a:latin typeface="微软雅黑 Light" panose="020B0502040204020203" pitchFamily="34" charset="-122"/>
                <a:ea typeface="微软雅黑 Light" panose="020B0502040204020203" pitchFamily="34" charset="-122"/>
              </a:rPr>
              <a:t>中，“成本”的核算存在以下两种情况：销售自产货物的，为实际生产成本；销售外购货物的，为实际采购成本。公式中的“成本利润率”，由国家税务总局确定，除特殊规定外，一律按</a:t>
            </a:r>
            <a:r>
              <a:rPr lang="en-US" altLang="zh-CN" dirty="0">
                <a:latin typeface="微软雅黑 Light" panose="020B0502040204020203" pitchFamily="34" charset="-122"/>
                <a:ea typeface="微软雅黑 Light" panose="020B0502040204020203" pitchFamily="34" charset="-122"/>
              </a:rPr>
              <a:t>10%</a:t>
            </a:r>
            <a:r>
              <a:rPr lang="zh-CN" altLang="en-US" dirty="0">
                <a:latin typeface="微软雅黑 Light" panose="020B0502040204020203" pitchFamily="34" charset="-122"/>
                <a:ea typeface="微软雅黑 Light" panose="020B0502040204020203" pitchFamily="34" charset="-122"/>
              </a:rPr>
              <a:t>计算。</a:t>
            </a:r>
          </a:p>
          <a:p>
            <a:pPr>
              <a:lnSpc>
                <a:spcPct val="150000"/>
              </a:lnSpc>
            </a:pPr>
            <a:r>
              <a:rPr lang="zh-CN" altLang="en-US" dirty="0" smtClean="0">
                <a:latin typeface="微软雅黑 Light" panose="020B0502040204020203" pitchFamily="34" charset="-122"/>
                <a:ea typeface="微软雅黑 Light" panose="020B0502040204020203" pitchFamily="34" charset="-122"/>
              </a:rPr>
              <a:t>       如果</a:t>
            </a:r>
            <a:r>
              <a:rPr lang="zh-CN" altLang="en-US" dirty="0">
                <a:latin typeface="微软雅黑 Light" panose="020B0502040204020203" pitchFamily="34" charset="-122"/>
                <a:ea typeface="微软雅黑 Light" panose="020B0502040204020203" pitchFamily="34" charset="-122"/>
              </a:rPr>
              <a:t>征收增值税的货物同时又征收消费税，组成计税价格应包括消费税。</a:t>
            </a:r>
          </a:p>
          <a:p>
            <a:pPr>
              <a:lnSpc>
                <a:spcPct val="150000"/>
              </a:lnSpc>
            </a:pPr>
            <a:r>
              <a:rPr lang="zh-CN" altLang="en-US" dirty="0" smtClean="0">
                <a:latin typeface="微软雅黑 Light" panose="020B0502040204020203" pitchFamily="34" charset="-122"/>
                <a:ea typeface="微软雅黑 Light" panose="020B0502040204020203" pitchFamily="34" charset="-122"/>
              </a:rPr>
              <a:t>       纳税人</a:t>
            </a:r>
            <a:r>
              <a:rPr lang="zh-CN" altLang="en-US" dirty="0">
                <a:latin typeface="微软雅黑 Light" panose="020B0502040204020203" pitchFamily="34" charset="-122"/>
                <a:ea typeface="微软雅黑 Light" panose="020B0502040204020203" pitchFamily="34" charset="-122"/>
              </a:rPr>
              <a:t>销售货物或提供应税劳务的价格明显偏低并无正当理由的，税务机关有权按上述视同销售行为同样的方法核定销售额。</a:t>
            </a:r>
          </a:p>
        </p:txBody>
      </p:sp>
    </p:spTree>
    <p:extLst>
      <p:ext uri="{BB962C8B-B14F-4D97-AF65-F5344CB8AC3E}">
        <p14:creationId xmlns:p14="http://schemas.microsoft.com/office/powerpoint/2010/main" val="2851407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7741" y="980728"/>
            <a:ext cx="11349956" cy="3170099"/>
          </a:xfrm>
          <a:prstGeom prst="rect">
            <a:avLst/>
          </a:prstGeom>
        </p:spPr>
        <p:txBody>
          <a:bodyPr wrap="square">
            <a:spAutoFit/>
          </a:bodyPr>
          <a:lstStyle/>
          <a:p>
            <a:pPr>
              <a:lnSpc>
                <a:spcPct val="200000"/>
              </a:lnSpc>
            </a:pP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情景</a:t>
            </a:r>
            <a:r>
              <a:rPr lang="en-US" altLang="zh-CN" sz="2000" dirty="0">
                <a:latin typeface="微软雅黑 Light" panose="020B0502040204020203" pitchFamily="34" charset="-122"/>
                <a:ea typeface="微软雅黑 Light" panose="020B0502040204020203" pitchFamily="34" charset="-122"/>
              </a:rPr>
              <a:t>3-2】</a:t>
            </a:r>
            <a:r>
              <a:rPr lang="zh-CN" altLang="en-US" sz="2000" dirty="0">
                <a:latin typeface="微软雅黑 Light" panose="020B0502040204020203" pitchFamily="34" charset="-122"/>
                <a:ea typeface="微软雅黑 Light" panose="020B0502040204020203" pitchFamily="34" charset="-122"/>
              </a:rPr>
              <a:t>维意服装厂为增值税一般纳税人，</a:t>
            </a:r>
            <a:r>
              <a:rPr lang="en-US" altLang="zh-CN" sz="2000" dirty="0">
                <a:latin typeface="微软雅黑 Light" panose="020B0502040204020203" pitchFamily="34" charset="-122"/>
                <a:ea typeface="微软雅黑 Light" panose="020B0502040204020203" pitchFamily="34" charset="-122"/>
              </a:rPr>
              <a:t>2021</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月专门为本厂职工特制一批服装并免费分发给职工。账务资料显示该批服装的生产成本</a:t>
            </a:r>
            <a:r>
              <a:rPr lang="en-US" altLang="zh-CN" sz="2000" dirty="0">
                <a:latin typeface="微软雅黑 Light" panose="020B0502040204020203" pitchFamily="34" charset="-122"/>
                <a:ea typeface="微软雅黑 Light" panose="020B0502040204020203" pitchFamily="34" charset="-122"/>
              </a:rPr>
              <a:t>300 000</a:t>
            </a:r>
            <a:r>
              <a:rPr lang="zh-CN" altLang="en-US" sz="2000" dirty="0">
                <a:latin typeface="微软雅黑 Light" panose="020B0502040204020203" pitchFamily="34" charset="-122"/>
                <a:ea typeface="微软雅黑 Light" panose="020B0502040204020203" pitchFamily="34" charset="-122"/>
              </a:rPr>
              <a:t>元。请计算相关税额。</a:t>
            </a:r>
          </a:p>
          <a:p>
            <a:pPr>
              <a:lnSpc>
                <a:spcPct val="200000"/>
              </a:lnSpc>
            </a:pPr>
            <a:r>
              <a:rPr lang="zh-CN" altLang="en-US" sz="2000" dirty="0" smtClean="0">
                <a:latin typeface="微软雅黑 Light" panose="020B0502040204020203" pitchFamily="34" charset="-122"/>
                <a:ea typeface="微软雅黑 Light" panose="020B0502040204020203" pitchFamily="34" charset="-122"/>
              </a:rPr>
              <a:t>        根据</a:t>
            </a:r>
            <a:r>
              <a:rPr lang="zh-CN" altLang="en-US" sz="2000" dirty="0">
                <a:latin typeface="微软雅黑 Light" panose="020B0502040204020203" pitchFamily="34" charset="-122"/>
                <a:ea typeface="微软雅黑 Light" panose="020B0502040204020203" pitchFamily="34" charset="-122"/>
              </a:rPr>
              <a:t>增值税法规规定，企业将自产货物用于职工福利的应视同销售计征增值税，无同类产品销售额或价格明显偏低的，应按组成计税价格计税。</a:t>
            </a:r>
          </a:p>
          <a:p>
            <a:pPr>
              <a:lnSpc>
                <a:spcPct val="200000"/>
              </a:lnSpc>
            </a:pPr>
            <a:r>
              <a:rPr lang="zh-CN" altLang="en-US" sz="2000" dirty="0" smtClean="0">
                <a:latin typeface="微软雅黑 Light" panose="020B0502040204020203" pitchFamily="34" charset="-122"/>
                <a:ea typeface="微软雅黑 Light" panose="020B0502040204020203" pitchFamily="34" charset="-122"/>
              </a:rPr>
              <a:t>                                     销</a:t>
            </a:r>
            <a:r>
              <a:rPr lang="zh-CN" altLang="en-US" sz="2000" dirty="0">
                <a:latin typeface="微软雅黑 Light" panose="020B0502040204020203" pitchFamily="34" charset="-122"/>
                <a:ea typeface="微软雅黑 Light" panose="020B0502040204020203" pitchFamily="34" charset="-122"/>
              </a:rPr>
              <a:t>项税额＝</a:t>
            </a:r>
            <a:r>
              <a:rPr lang="en-US" altLang="zh-CN" sz="2000" dirty="0">
                <a:latin typeface="微软雅黑 Light" panose="020B0502040204020203" pitchFamily="34" charset="-122"/>
                <a:ea typeface="微软雅黑 Light" panose="020B0502040204020203" pitchFamily="34" charset="-122"/>
              </a:rPr>
              <a:t>300 000×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39 000</a:t>
            </a:r>
            <a:r>
              <a:rPr lang="zh-CN" altLang="en-US" sz="20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219475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a:latin typeface="微软雅黑 Light" panose="020B0502040204020203" pitchFamily="34" charset="-122"/>
                <a:ea typeface="微软雅黑 Light" panose="020B0502040204020203" pitchFamily="34" charset="-122"/>
              </a:rPr>
              <a:t>3.2.6  </a:t>
            </a:r>
            <a:r>
              <a:rPr lang="zh-CN" altLang="en-US" sz="3200" b="1">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5031186"/>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②</a:t>
            </a:r>
            <a:r>
              <a:rPr lang="zh-CN" altLang="en-US" dirty="0">
                <a:latin typeface="微软雅黑 Light" panose="020B0502040204020203" pitchFamily="34" charset="-122"/>
                <a:ea typeface="微软雅黑 Light" panose="020B0502040204020203" pitchFamily="34" charset="-122"/>
              </a:rPr>
              <a:t>包装物押金的处理。纳税人为销售货物出租、出借包装物收取的押金，单独记账核算的，时间在一年以内，又未过期的，不并入销售额征税，但对因逾期未收回包装物不再退还的押金，应按所包装货物的适用税率计算销项税额。“逾期”是指按合同约定实际逾期或以</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年为期限，对收取</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年以上的押金，无论是否退还均并入销售额征税。</a:t>
            </a:r>
          </a:p>
          <a:p>
            <a:pPr>
              <a:lnSpc>
                <a:spcPct val="150000"/>
              </a:lnSpc>
            </a:pPr>
            <a:r>
              <a:rPr lang="zh-CN" altLang="en-US" dirty="0" smtClean="0">
                <a:latin typeface="微软雅黑 Light" panose="020B0502040204020203" pitchFamily="34" charset="-122"/>
                <a:ea typeface="微软雅黑 Light" panose="020B0502040204020203" pitchFamily="34" charset="-122"/>
              </a:rPr>
              <a:t>       对</a:t>
            </a:r>
            <a:r>
              <a:rPr lang="zh-CN" altLang="en-US" dirty="0">
                <a:latin typeface="微软雅黑 Light" panose="020B0502040204020203" pitchFamily="34" charset="-122"/>
                <a:ea typeface="微软雅黑 Light" panose="020B0502040204020203" pitchFamily="34" charset="-122"/>
              </a:rPr>
              <a:t>销售除啤酒、黄酒外的其他酒类产品而收取的包装物押金，无论是否返还以及会计上如何核算，均应在收取押金当期计征增值税。</a:t>
            </a:r>
          </a:p>
          <a:p>
            <a:pPr>
              <a:lnSpc>
                <a:spcPct val="150000"/>
              </a:lnSpc>
            </a:pPr>
            <a:r>
              <a:rPr lang="zh-CN" altLang="en-US" dirty="0" smtClean="0">
                <a:latin typeface="微软雅黑 Light" panose="020B0502040204020203" pitchFamily="34" charset="-122"/>
                <a:ea typeface="微软雅黑 Light" panose="020B0502040204020203" pitchFamily="34" charset="-122"/>
              </a:rPr>
              <a:t>       销售</a:t>
            </a:r>
            <a:r>
              <a:rPr lang="zh-CN" altLang="en-US" dirty="0">
                <a:latin typeface="微软雅黑 Light" panose="020B0502040204020203" pitchFamily="34" charset="-122"/>
                <a:ea typeface="微软雅黑 Light" panose="020B0502040204020203" pitchFamily="34" charset="-122"/>
              </a:rPr>
              <a:t>啤酒、黄酒所收取的包装物押金，按上述销售一般货物的相关规定处理。</a:t>
            </a:r>
          </a:p>
        </p:txBody>
      </p:sp>
    </p:spTree>
    <p:extLst>
      <p:ext uri="{BB962C8B-B14F-4D97-AF65-F5344CB8AC3E}">
        <p14:creationId xmlns:p14="http://schemas.microsoft.com/office/powerpoint/2010/main" val="39548171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3725" y="260648"/>
            <a:ext cx="11881320" cy="4708981"/>
          </a:xfrm>
          <a:prstGeom prst="rect">
            <a:avLst/>
          </a:prstGeom>
        </p:spPr>
        <p:txBody>
          <a:bodyPr wrap="square">
            <a:spAutoFit/>
          </a:bodyPr>
          <a:lstStyle/>
          <a:p>
            <a:pPr>
              <a:lnSpc>
                <a:spcPct val="150000"/>
              </a:lnSpc>
            </a:pPr>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情景</a:t>
            </a:r>
            <a:r>
              <a:rPr lang="en-US" altLang="zh-CN" sz="2000" dirty="0">
                <a:latin typeface="微软雅黑 Light" panose="020B0502040204020203" pitchFamily="34" charset="-122"/>
                <a:ea typeface="微软雅黑 Light" panose="020B0502040204020203" pitchFamily="34" charset="-122"/>
              </a:rPr>
              <a:t>3-3】</a:t>
            </a:r>
            <a:r>
              <a:rPr lang="zh-CN" altLang="en-US" sz="2000" dirty="0">
                <a:latin typeface="微软雅黑 Light" panose="020B0502040204020203" pitchFamily="34" charset="-122"/>
                <a:ea typeface="微软雅黑 Light" panose="020B0502040204020203" pitchFamily="34" charset="-122"/>
              </a:rPr>
              <a:t>某商贸公司为增值税一般纳税人，本月销售一批白酒给小规模纳税人，开具普通发票注明的价款为</a:t>
            </a:r>
            <a:r>
              <a:rPr lang="en-US" altLang="zh-CN" sz="2000" dirty="0">
                <a:latin typeface="微软雅黑 Light" panose="020B0502040204020203" pitchFamily="34" charset="-122"/>
                <a:ea typeface="微软雅黑 Light" panose="020B0502040204020203" pitchFamily="34" charset="-122"/>
              </a:rPr>
              <a:t>50 000</a:t>
            </a:r>
            <a:r>
              <a:rPr lang="zh-CN" altLang="en-US" sz="2000" dirty="0">
                <a:latin typeface="微软雅黑 Light" panose="020B0502040204020203" pitchFamily="34" charset="-122"/>
                <a:ea typeface="微软雅黑 Light" panose="020B0502040204020203" pitchFamily="34" charset="-122"/>
              </a:rPr>
              <a:t>元，同时收取包装物押金</a:t>
            </a:r>
            <a:r>
              <a:rPr lang="en-US" altLang="zh-CN" sz="2000" dirty="0">
                <a:latin typeface="微软雅黑 Light" panose="020B0502040204020203" pitchFamily="34" charset="-122"/>
                <a:ea typeface="微软雅黑 Light" panose="020B0502040204020203" pitchFamily="34" charset="-122"/>
              </a:rPr>
              <a:t>4 240</a:t>
            </a:r>
            <a:r>
              <a:rPr lang="zh-CN" altLang="en-US" sz="2000" dirty="0">
                <a:latin typeface="微软雅黑 Light" panose="020B0502040204020203" pitchFamily="34" charset="-122"/>
                <a:ea typeface="微软雅黑 Light" panose="020B0502040204020203" pitchFamily="34" charset="-122"/>
              </a:rPr>
              <a:t>元，约定</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个月后返还；销售啤酒一批给某商场，开具增值税专用发票注明的价款为</a:t>
            </a:r>
            <a:r>
              <a:rPr lang="en-US" altLang="zh-CN" sz="2000" dirty="0">
                <a:latin typeface="微软雅黑 Light" panose="020B0502040204020203" pitchFamily="34" charset="-122"/>
                <a:ea typeface="微软雅黑 Light" panose="020B0502040204020203" pitchFamily="34" charset="-122"/>
              </a:rPr>
              <a:t>30 000</a:t>
            </a:r>
            <a:r>
              <a:rPr lang="zh-CN" altLang="en-US" sz="2000" dirty="0">
                <a:latin typeface="微软雅黑 Light" panose="020B0502040204020203" pitchFamily="34" charset="-122"/>
                <a:ea typeface="微软雅黑 Light" panose="020B0502040204020203" pitchFamily="34" charset="-122"/>
              </a:rPr>
              <a:t>元，同时收取包装物押金</a:t>
            </a:r>
            <a:r>
              <a:rPr lang="en-US" altLang="zh-CN" sz="2000" dirty="0">
                <a:latin typeface="微软雅黑 Light" panose="020B0502040204020203" pitchFamily="34" charset="-122"/>
                <a:ea typeface="微软雅黑 Light" panose="020B0502040204020203" pitchFamily="34" charset="-122"/>
              </a:rPr>
              <a:t>1 000</a:t>
            </a:r>
            <a:r>
              <a:rPr lang="zh-CN" altLang="en-US" sz="2000" dirty="0">
                <a:latin typeface="微软雅黑 Light" panose="020B0502040204020203" pitchFamily="34" charset="-122"/>
                <a:ea typeface="微软雅黑 Light" panose="020B0502040204020203" pitchFamily="34" charset="-122"/>
              </a:rPr>
              <a:t>元，约定</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个月后返还。计算该商贸公司本月的计税销售额和销项税额。</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因</a:t>
            </a:r>
            <a:r>
              <a:rPr lang="zh-CN" altLang="en-US" sz="2000" dirty="0">
                <a:latin typeface="微软雅黑 Light" panose="020B0502040204020203" pitchFamily="34" charset="-122"/>
                <a:ea typeface="微软雅黑 Light" panose="020B0502040204020203" pitchFamily="34" charset="-122"/>
              </a:rPr>
              <a:t>销售白酒收取的包装物押金，收取时即并入销售额征税；因销售啤酒收取的包装物押金，收取时不并入销售额征税，待逾期时征税。</a:t>
            </a:r>
          </a:p>
          <a:p>
            <a:pPr algn="ctr">
              <a:lnSpc>
                <a:spcPct val="150000"/>
              </a:lnSpc>
            </a:pPr>
            <a:r>
              <a:rPr lang="zh-CN" altLang="en-US" sz="2000" dirty="0">
                <a:latin typeface="微软雅黑 Light" panose="020B0502040204020203" pitchFamily="34" charset="-122"/>
                <a:ea typeface="微软雅黑 Light" panose="020B0502040204020203" pitchFamily="34" charset="-122"/>
              </a:rPr>
              <a:t>　　销售白酒的销售额＝（</a:t>
            </a:r>
            <a:r>
              <a:rPr lang="en-US" altLang="zh-CN" sz="2000" dirty="0">
                <a:latin typeface="微软雅黑 Light" panose="020B0502040204020203" pitchFamily="34" charset="-122"/>
                <a:ea typeface="微软雅黑 Light" panose="020B0502040204020203" pitchFamily="34" charset="-122"/>
              </a:rPr>
              <a:t>50 000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4 240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48 000</a:t>
            </a:r>
            <a:r>
              <a:rPr lang="zh-CN" altLang="en-US" sz="2000" dirty="0">
                <a:latin typeface="微软雅黑 Light" panose="020B0502040204020203" pitchFamily="34" charset="-122"/>
                <a:ea typeface="微软雅黑 Light" panose="020B0502040204020203" pitchFamily="34" charset="-122"/>
              </a:rPr>
              <a:t>（元）</a:t>
            </a:r>
          </a:p>
          <a:p>
            <a:pPr algn="ctr">
              <a:lnSpc>
                <a:spcPct val="150000"/>
              </a:lnSpc>
            </a:pPr>
            <a:r>
              <a:rPr lang="zh-CN" altLang="en-US" sz="2000" dirty="0">
                <a:latin typeface="微软雅黑 Light" panose="020B0502040204020203" pitchFamily="34" charset="-122"/>
                <a:ea typeface="微软雅黑 Light" panose="020B0502040204020203" pitchFamily="34" charset="-122"/>
              </a:rPr>
              <a:t>　　销售啤酒的销售额＝</a:t>
            </a:r>
            <a:r>
              <a:rPr lang="en-US" altLang="zh-CN" sz="2000" dirty="0">
                <a:latin typeface="微软雅黑 Light" panose="020B0502040204020203" pitchFamily="34" charset="-122"/>
                <a:ea typeface="微软雅黑 Light" panose="020B0502040204020203" pitchFamily="34" charset="-122"/>
              </a:rPr>
              <a:t>30 000</a:t>
            </a:r>
            <a:r>
              <a:rPr lang="zh-CN" altLang="en-US" sz="2000" dirty="0">
                <a:latin typeface="微软雅黑 Light" panose="020B0502040204020203" pitchFamily="34" charset="-122"/>
                <a:ea typeface="微软雅黑 Light" panose="020B0502040204020203" pitchFamily="34" charset="-122"/>
              </a:rPr>
              <a:t>（元）</a:t>
            </a:r>
          </a:p>
          <a:p>
            <a:pPr algn="ctr">
              <a:lnSpc>
                <a:spcPct val="150000"/>
              </a:lnSpc>
            </a:pPr>
            <a:r>
              <a:rPr lang="zh-CN" altLang="en-US" sz="2000" dirty="0">
                <a:latin typeface="微软雅黑 Light" panose="020B0502040204020203" pitchFamily="34" charset="-122"/>
                <a:ea typeface="微软雅黑 Light" panose="020B0502040204020203" pitchFamily="34" charset="-122"/>
              </a:rPr>
              <a:t>　　计税销售额＝</a:t>
            </a:r>
            <a:r>
              <a:rPr lang="en-US" altLang="zh-CN" sz="2000" dirty="0">
                <a:latin typeface="微软雅黑 Light" panose="020B0502040204020203" pitchFamily="34" charset="-122"/>
                <a:ea typeface="微软雅黑 Light" panose="020B0502040204020203" pitchFamily="34" charset="-122"/>
              </a:rPr>
              <a:t>48 000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30 000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78 000</a:t>
            </a:r>
            <a:r>
              <a:rPr lang="zh-CN" altLang="en-US" sz="2000" dirty="0">
                <a:latin typeface="微软雅黑 Light" panose="020B0502040204020203" pitchFamily="34" charset="-122"/>
                <a:ea typeface="微软雅黑 Light" panose="020B0502040204020203" pitchFamily="34" charset="-122"/>
              </a:rPr>
              <a:t>（元）</a:t>
            </a:r>
          </a:p>
          <a:p>
            <a:pPr algn="ctr">
              <a:lnSpc>
                <a:spcPct val="150000"/>
              </a:lnSpc>
            </a:pPr>
            <a:r>
              <a:rPr lang="zh-CN" altLang="en-US" sz="2000" dirty="0">
                <a:latin typeface="微软雅黑 Light" panose="020B0502040204020203" pitchFamily="34" charset="-122"/>
                <a:ea typeface="微软雅黑 Light" panose="020B0502040204020203" pitchFamily="34" charset="-122"/>
              </a:rPr>
              <a:t>　　增值税销项税额＝</a:t>
            </a:r>
            <a:r>
              <a:rPr lang="en-US" altLang="zh-CN" sz="2000" dirty="0">
                <a:latin typeface="微软雅黑 Light" panose="020B0502040204020203" pitchFamily="34" charset="-122"/>
                <a:ea typeface="微软雅黑 Light" panose="020B0502040204020203" pitchFamily="34" charset="-122"/>
              </a:rPr>
              <a:t>78 000×13%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10 140</a:t>
            </a:r>
            <a:r>
              <a:rPr lang="zh-CN" altLang="en-US" sz="20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3915108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anim calcmode="lin" valueType="num">
                                      <p:cBhvr additive="base">
                                        <p:cTn id="25"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5" end="5"/>
                                            </p:txEl>
                                          </p:spTgt>
                                        </p:tgtEl>
                                        <p:attrNameLst>
                                          <p:attrName>style.visibility</p:attrName>
                                        </p:attrNameLst>
                                      </p:cBhvr>
                                      <p:to>
                                        <p:strVal val="visible"/>
                                      </p:to>
                                    </p:set>
                                    <p:anim calcmode="lin" valueType="num">
                                      <p:cBhvr additive="base">
                                        <p:cTn id="31"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4662815"/>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③</a:t>
            </a:r>
            <a:r>
              <a:rPr lang="zh-CN" altLang="en-US" dirty="0">
                <a:latin typeface="微软雅黑 Light" panose="020B0502040204020203" pitchFamily="34" charset="-122"/>
                <a:ea typeface="微软雅黑 Light" panose="020B0502040204020203" pitchFamily="34" charset="-122"/>
              </a:rPr>
              <a:t>折扣方式销售额的确定。</a:t>
            </a: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折扣销售也称商业折扣，是指销货方在销售货物时，因购买方购货数量较大等原因而给予购货方的价格优惠</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现金折扣是指销货方在销售货物或提供应税劳务时，为了鼓励购货方及早付款，以协议的形式给予购货方的一种折扣</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 </a:t>
            </a:r>
            <a:r>
              <a:rPr lang="zh-CN" altLang="en-US" dirty="0">
                <a:latin typeface="微软雅黑 Light" panose="020B0502040204020203" pitchFamily="34" charset="-122"/>
                <a:ea typeface="微软雅黑 Light" panose="020B0502040204020203" pitchFamily="34" charset="-122"/>
              </a:rPr>
              <a:t>销售折扣又不同于销售折让。销售折让，是指企业因售出商品的质量不合格等原因而在售价上给予的减让。</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79053467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cxnSp>
        <p:nvCxnSpPr>
          <p:cNvPr id="88" name="直接连接符 87">
            <a:extLst>
              <a:ext uri="{FF2B5EF4-FFF2-40B4-BE49-F238E27FC236}">
                <a16:creationId xmlns:a16="http://schemas.microsoft.com/office/drawing/2014/main" id="{4B7E57CD-FC55-432A-B9F7-C57DE17E62F5}"/>
              </a:ext>
            </a:extLst>
          </p:cNvPr>
          <p:cNvCxnSpPr>
            <a:cxnSpLocks/>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2944870" y="1094800"/>
            <a:ext cx="6336991" cy="523220"/>
          </a:xfrm>
          <a:prstGeom prst="rect">
            <a:avLst/>
          </a:prstGeom>
        </p:spPr>
        <p:txBody>
          <a:bodyPr wrap="none">
            <a:spAutoFit/>
          </a:bodyPr>
          <a:lstStyle/>
          <a:p>
            <a:r>
              <a:rPr lang="en-US" altLang="zh-CN" sz="2800" dirty="0">
                <a:latin typeface="微软雅黑 Light" panose="020B0502040204020203" pitchFamily="34" charset="-122"/>
                <a:ea typeface="微软雅黑 Light" panose="020B0502040204020203" pitchFamily="34" charset="-122"/>
              </a:rPr>
              <a:t> </a:t>
            </a:r>
            <a:r>
              <a:rPr lang="zh-CN" altLang="en-US" sz="2800" dirty="0">
                <a:latin typeface="微软雅黑 Light" panose="020B0502040204020203" pitchFamily="34" charset="-122"/>
                <a:ea typeface="微软雅黑 Light" panose="020B0502040204020203" pitchFamily="34" charset="-122"/>
              </a:rPr>
              <a:t>表</a:t>
            </a:r>
            <a:r>
              <a:rPr lang="en-US" altLang="zh-CN" sz="2800" dirty="0">
                <a:latin typeface="微软雅黑 Light" panose="020B0502040204020203" pitchFamily="34" charset="-122"/>
                <a:ea typeface="微软雅黑 Light" panose="020B0502040204020203" pitchFamily="34" charset="-122"/>
              </a:rPr>
              <a:t>3-1 </a:t>
            </a:r>
            <a:r>
              <a:rPr lang="zh-CN" altLang="en-US" sz="2800" dirty="0">
                <a:latin typeface="微软雅黑 Light" panose="020B0502040204020203" pitchFamily="34" charset="-122"/>
                <a:ea typeface="微软雅黑 Light" panose="020B0502040204020203" pitchFamily="34" charset="-122"/>
              </a:rPr>
              <a:t>折扣销售、销售折扣与销售折让</a:t>
            </a:r>
          </a:p>
        </p:txBody>
      </p:sp>
      <p:graphicFrame>
        <p:nvGraphicFramePr>
          <p:cNvPr id="3" name="表格 2"/>
          <p:cNvGraphicFramePr>
            <a:graphicFrameLocks noGrp="1"/>
          </p:cNvGraphicFramePr>
          <p:nvPr>
            <p:extLst>
              <p:ext uri="{D42A27DB-BD31-4B8C-83A1-F6EECF244321}">
                <p14:modId xmlns:p14="http://schemas.microsoft.com/office/powerpoint/2010/main" val="339682122"/>
              </p:ext>
            </p:extLst>
          </p:nvPr>
        </p:nvGraphicFramePr>
        <p:xfrm>
          <a:off x="883401" y="1618020"/>
          <a:ext cx="10355396" cy="4463548"/>
        </p:xfrm>
        <a:graphic>
          <a:graphicData uri="http://schemas.openxmlformats.org/drawingml/2006/table">
            <a:tbl>
              <a:tblPr firstRow="1" bandRow="1">
                <a:tableStyleId>{21E4AEA4-8DFA-4A89-87EB-49C32662AFE0}</a:tableStyleId>
              </a:tblPr>
              <a:tblGrid>
                <a:gridCol w="3283732">
                  <a:extLst>
                    <a:ext uri="{9D8B030D-6E8A-4147-A177-3AD203B41FA5}">
                      <a16:colId xmlns:a16="http://schemas.microsoft.com/office/drawing/2014/main" val="1658199431"/>
                    </a:ext>
                  </a:extLst>
                </a:gridCol>
                <a:gridCol w="4065452">
                  <a:extLst>
                    <a:ext uri="{9D8B030D-6E8A-4147-A177-3AD203B41FA5}">
                      <a16:colId xmlns:a16="http://schemas.microsoft.com/office/drawing/2014/main" val="1252432660"/>
                    </a:ext>
                  </a:extLst>
                </a:gridCol>
                <a:gridCol w="3006212">
                  <a:extLst>
                    <a:ext uri="{9D8B030D-6E8A-4147-A177-3AD203B41FA5}">
                      <a16:colId xmlns:a16="http://schemas.microsoft.com/office/drawing/2014/main" val="781943967"/>
                    </a:ext>
                  </a:extLst>
                </a:gridCol>
              </a:tblGrid>
              <a:tr h="824799">
                <a:tc>
                  <a:txBody>
                    <a:bodyPr/>
                    <a:lstStyle/>
                    <a:p>
                      <a:pPr algn="ctr"/>
                      <a:endParaRPr lang="en-US" altLang="zh-CN" sz="2400" dirty="0"/>
                    </a:p>
                    <a:p>
                      <a:pPr algn="ctr"/>
                      <a:r>
                        <a:rPr lang="zh-CN" altLang="en-US" sz="2400" dirty="0"/>
                        <a:t>折扣方式</a:t>
                      </a:r>
                    </a:p>
                    <a:p>
                      <a:pPr algn="ct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ctr"/>
                      <a:endParaRPr lang="en-US" altLang="zh-CN" sz="2400" dirty="0"/>
                    </a:p>
                    <a:p>
                      <a:pPr algn="ctr"/>
                      <a:r>
                        <a:rPr lang="zh-CN" altLang="en-US" sz="2400" dirty="0"/>
                        <a:t>折扣目的</a:t>
                      </a:r>
                      <a:endParaRPr lang="zh-CN" altLang="en-US" sz="2400" dirty="0">
                        <a:latin typeface="微软雅黑 Light" panose="020B0502040204020203" pitchFamily="34" charset="-122"/>
                        <a:ea typeface="微软雅黑 Light" panose="020B0502040204020203" pitchFamily="34" charset="-122"/>
                      </a:endParaRPr>
                    </a:p>
                  </a:txBody>
                  <a:tcPr/>
                </a:tc>
                <a:tc>
                  <a:txBody>
                    <a:bodyPr/>
                    <a:lstStyle/>
                    <a:p>
                      <a:pPr algn="ctr"/>
                      <a:endParaRPr lang="en-US" altLang="zh-CN" sz="2400" dirty="0"/>
                    </a:p>
                    <a:p>
                      <a:pPr algn="ctr"/>
                      <a:r>
                        <a:rPr lang="zh-CN" altLang="en-US" sz="2400" dirty="0"/>
                        <a:t>税务处理</a:t>
                      </a:r>
                      <a:endParaRPr lang="zh-CN" altLang="en-US" sz="24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226494518"/>
                  </a:ext>
                </a:extLst>
              </a:tr>
              <a:tr h="1019308">
                <a:tc>
                  <a:txBody>
                    <a:bodyPr/>
                    <a:lstStyle/>
                    <a:p>
                      <a:pPr algn="ctr"/>
                      <a:r>
                        <a:rPr lang="zh-CN" altLang="en-US" sz="2000" dirty="0"/>
                        <a:t>折扣销售</a:t>
                      </a:r>
                      <a:endParaRPr lang="en-US" altLang="zh-CN" sz="2000" dirty="0"/>
                    </a:p>
                    <a:p>
                      <a:pPr algn="ctr"/>
                      <a:r>
                        <a:rPr lang="zh-CN" altLang="en-US" sz="2000" dirty="0"/>
                        <a:t>（商业折扣）</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r>
                        <a:rPr lang="zh-CN" altLang="en-US" sz="2000" dirty="0"/>
                        <a:t>     为促销对购买数量大等原因而给予的价格优惠。该折扣在销售实现时发生并确定。</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pPr algn="l"/>
                      <a:r>
                        <a:rPr lang="zh-CN" altLang="en-US" sz="2000" dirty="0"/>
                        <a:t>    只要开具的票据符合要求，折扣额可以从销售额中扣除</a:t>
                      </a:r>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998442033"/>
                  </a:ext>
                </a:extLst>
              </a:tr>
              <a:tr h="824799">
                <a:tc>
                  <a:txBody>
                    <a:bodyPr/>
                    <a:lstStyle/>
                    <a:p>
                      <a:pPr algn="ctr"/>
                      <a:r>
                        <a:rPr lang="zh-CN" altLang="en-US" sz="2000" dirty="0"/>
                        <a:t>销售折扣</a:t>
                      </a:r>
                      <a:endParaRPr lang="en-US" altLang="zh-CN" sz="2000" dirty="0"/>
                    </a:p>
                    <a:p>
                      <a:pPr algn="ctr"/>
                      <a:r>
                        <a:rPr lang="zh-CN" altLang="en-US" sz="2000" dirty="0"/>
                        <a:t>（现金折扣）</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r>
                        <a:rPr lang="zh-CN" altLang="en-US" sz="2000" dirty="0"/>
                        <a:t>     为鼓励购买方及早偿还贷款而给予的金额优惠。该折扣只有在收到货款时才能确定</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r>
                        <a:rPr lang="zh-CN" altLang="en-US" sz="2000" dirty="0"/>
                        <a:t>     折扣额不得从销售额中扣除。</a:t>
                      </a:r>
                      <a:endParaRPr lang="zh-CN" altLang="en-US" sz="2000" dirty="0">
                        <a:solidFill>
                          <a:schemeClr val="tx1"/>
                        </a:solidFill>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049100088"/>
                  </a:ext>
                </a:extLst>
              </a:tr>
              <a:tr h="824799">
                <a:tc>
                  <a:txBody>
                    <a:bodyPr/>
                    <a:lstStyle/>
                    <a:p>
                      <a:pPr algn="ctr"/>
                      <a:endParaRPr lang="en-US" altLang="zh-CN" sz="2000" dirty="0"/>
                    </a:p>
                    <a:p>
                      <a:pPr algn="ctr"/>
                      <a:r>
                        <a:rPr lang="zh-CN" altLang="en-US" sz="2000" dirty="0"/>
                        <a:t>销售折让</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r>
                        <a:rPr lang="zh-CN" altLang="en-US" sz="2000" dirty="0"/>
                        <a:t>     为保商业信誉，对已售商品存在质量、品种不符合总是而给予购买方的金额补偿。该折扣发生在货物销售之后</a:t>
                      </a:r>
                      <a:endParaRPr lang="zh-CN" altLang="en-US" sz="2000" dirty="0">
                        <a:latin typeface="微软雅黑 Light" panose="020B0502040204020203" pitchFamily="34" charset="-122"/>
                        <a:ea typeface="微软雅黑 Light" panose="020B0502040204020203" pitchFamily="34" charset="-122"/>
                      </a:endParaRPr>
                    </a:p>
                  </a:txBody>
                  <a:tcPr/>
                </a:tc>
                <a:tc>
                  <a:txBody>
                    <a:bodyPr/>
                    <a:lstStyle/>
                    <a:p>
                      <a:r>
                        <a:rPr lang="zh-CN" altLang="en-US" sz="2000" dirty="0"/>
                        <a:t>折让额可以从折让当期销售额中扣除</a:t>
                      </a:r>
                      <a:endParaRPr lang="zh-CN" altLang="en-US" sz="2000" dirty="0">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1821839780"/>
                  </a:ext>
                </a:extLst>
              </a:tr>
            </a:tbl>
          </a:graphicData>
        </a:graphic>
      </p:graphicFrame>
      <p:sp>
        <p:nvSpPr>
          <p:cNvPr id="20" name="矩形 19">
            <a:extLst>
              <a:ext uri="{FF2B5EF4-FFF2-40B4-BE49-F238E27FC236}">
                <a16:creationId xmlns:a16="http://schemas.microsoft.com/office/drawing/2014/main" id="{1CA0AD3C-4EAC-455F-9189-146DEBCABF4A}"/>
              </a:ext>
            </a:extLst>
          </p:cNvPr>
          <p:cNvSpPr/>
          <p:nvPr/>
        </p:nvSpPr>
        <p:spPr>
          <a:xfrm>
            <a:off x="362182"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628941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412051" y="332656"/>
            <a:ext cx="11255124" cy="2862322"/>
          </a:xfrm>
          <a:prstGeom prst="rect">
            <a:avLst/>
          </a:prstGeom>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3-4】</a:t>
            </a:r>
            <a:r>
              <a:rPr lang="zh-CN" altLang="en-US" sz="2400" dirty="0" smtClean="0">
                <a:latin typeface="微软雅黑 Light" panose="020B0502040204020203" pitchFamily="34" charset="-122"/>
                <a:ea typeface="微软雅黑 Light" panose="020B0502040204020203" pitchFamily="34" charset="-122"/>
              </a:rPr>
              <a:t>宏达</a:t>
            </a:r>
            <a:r>
              <a:rPr lang="zh-CN" altLang="en-US" sz="2400" dirty="0">
                <a:latin typeface="微软雅黑 Light" panose="020B0502040204020203" pitchFamily="34" charset="-122"/>
                <a:ea typeface="微软雅黑 Light" panose="020B0502040204020203" pitchFamily="34" charset="-122"/>
              </a:rPr>
              <a:t>商场为增值税一般纳税人，</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月</a:t>
            </a:r>
            <a:r>
              <a:rPr lang="en-US" altLang="zh-CN" sz="2400" dirty="0">
                <a:latin typeface="微软雅黑 Light" panose="020B0502040204020203" pitchFamily="34" charset="-122"/>
                <a:ea typeface="微软雅黑 Light" panose="020B0502040204020203" pitchFamily="34" charset="-122"/>
              </a:rPr>
              <a:t>12</a:t>
            </a:r>
            <a:r>
              <a:rPr lang="zh-CN" altLang="en-US" sz="2400" dirty="0">
                <a:latin typeface="微软雅黑 Light" panose="020B0502040204020203" pitchFamily="34" charset="-122"/>
                <a:ea typeface="微软雅黑 Light" panose="020B0502040204020203" pitchFamily="34" charset="-122"/>
              </a:rPr>
              <a:t>日批发销售给远大企业电脑</a:t>
            </a:r>
            <a:r>
              <a:rPr lang="en-US" altLang="zh-CN" sz="2400" dirty="0">
                <a:latin typeface="微软雅黑 Light" panose="020B0502040204020203" pitchFamily="34" charset="-122"/>
                <a:ea typeface="微软雅黑 Light" panose="020B0502040204020203" pitchFamily="34" charset="-122"/>
              </a:rPr>
              <a:t>100</a:t>
            </a:r>
            <a:r>
              <a:rPr lang="zh-CN" altLang="en-US" sz="2400" dirty="0">
                <a:latin typeface="微软雅黑 Light" panose="020B0502040204020203" pitchFamily="34" charset="-122"/>
                <a:ea typeface="微软雅黑 Light" panose="020B0502040204020203" pitchFamily="34" charset="-122"/>
              </a:rPr>
              <a:t>台，每台标价（不含税）</a:t>
            </a:r>
            <a:r>
              <a:rPr lang="en-US" altLang="zh-CN" sz="2400" dirty="0">
                <a:latin typeface="微软雅黑 Light" panose="020B0502040204020203" pitchFamily="34" charset="-122"/>
                <a:ea typeface="微软雅黑 Light" panose="020B0502040204020203" pitchFamily="34" charset="-122"/>
              </a:rPr>
              <a:t>3 500</a:t>
            </a:r>
            <a:r>
              <a:rPr lang="zh-CN" altLang="en-US" sz="2400" dirty="0">
                <a:latin typeface="微软雅黑 Light" panose="020B0502040204020203" pitchFamily="34" charset="-122"/>
                <a:ea typeface="微软雅黑 Light" panose="020B0502040204020203" pitchFamily="34" charset="-122"/>
              </a:rPr>
              <a:t>元，由于购买数量较大，给予购买方七折优惠，并将折扣额与销售额开在同一张专用发票上。同时约定付款条件为“</a:t>
            </a:r>
            <a:r>
              <a:rPr lang="en-US" altLang="zh-CN" sz="2400" dirty="0">
                <a:latin typeface="微软雅黑 Light" panose="020B0502040204020203" pitchFamily="34" charset="-122"/>
                <a:ea typeface="微软雅黑 Light" panose="020B0502040204020203" pitchFamily="34" charset="-122"/>
              </a:rPr>
              <a:t>2/10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1/20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n/30”</a:t>
            </a:r>
            <a:r>
              <a:rPr lang="zh-CN" altLang="en-US" sz="2400" dirty="0">
                <a:latin typeface="微软雅黑 Light" panose="020B0502040204020203" pitchFamily="34" charset="-122"/>
                <a:ea typeface="微软雅黑 Light" panose="020B0502040204020203" pitchFamily="34" charset="-122"/>
              </a:rPr>
              <a:t>。当月</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日收到</a:t>
            </a:r>
            <a:r>
              <a:rPr lang="en-US" altLang="zh-CN" sz="2400" dirty="0">
                <a:latin typeface="微软雅黑 Light" panose="020B0502040204020203" pitchFamily="34" charset="-122"/>
                <a:ea typeface="微软雅黑 Light" panose="020B0502040204020203" pitchFamily="34" charset="-122"/>
              </a:rPr>
              <a:t>A</a:t>
            </a:r>
            <a:r>
              <a:rPr lang="zh-CN" altLang="en-US" sz="2400" dirty="0">
                <a:latin typeface="微软雅黑 Light" panose="020B0502040204020203" pitchFamily="34" charset="-122"/>
                <a:ea typeface="微软雅黑 Light" panose="020B0502040204020203" pitchFamily="34" charset="-122"/>
              </a:rPr>
              <a:t>企业支付的全部货款。计算商场上述销售业务应申报的增值税销项税额。</a:t>
            </a:r>
          </a:p>
        </p:txBody>
      </p:sp>
      <p:sp>
        <p:nvSpPr>
          <p:cNvPr id="4" name="矩形 3"/>
          <p:cNvSpPr/>
          <p:nvPr/>
        </p:nvSpPr>
        <p:spPr>
          <a:xfrm>
            <a:off x="2124042" y="3349430"/>
            <a:ext cx="8004114"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销项税额＝</a:t>
            </a:r>
            <a:r>
              <a:rPr lang="en-US" altLang="zh-CN" sz="2800" dirty="0">
                <a:latin typeface="微软雅黑 Light" panose="020B0502040204020203" pitchFamily="34" charset="-122"/>
                <a:ea typeface="微软雅黑 Light" panose="020B0502040204020203" pitchFamily="34" charset="-122"/>
              </a:rPr>
              <a:t>100×3 500×70%×13%</a:t>
            </a:r>
            <a:r>
              <a:rPr lang="zh-CN" altLang="en-US" sz="2800" dirty="0">
                <a:latin typeface="微软雅黑 Light" panose="020B0502040204020203" pitchFamily="34" charset="-122"/>
                <a:ea typeface="微软雅黑 Light" panose="020B0502040204020203" pitchFamily="34" charset="-122"/>
              </a:rPr>
              <a:t>＝</a:t>
            </a:r>
            <a:r>
              <a:rPr lang="en-US" altLang="zh-CN" sz="2800" dirty="0">
                <a:latin typeface="微软雅黑 Light" panose="020B0502040204020203" pitchFamily="34" charset="-122"/>
                <a:ea typeface="微软雅黑 Light" panose="020B0502040204020203" pitchFamily="34" charset="-122"/>
              </a:rPr>
              <a:t>31 850</a:t>
            </a:r>
            <a:r>
              <a:rPr lang="zh-CN" altLang="en-US" sz="28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354590392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2953694"/>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④</a:t>
            </a:r>
            <a:r>
              <a:rPr lang="zh-CN" altLang="en-US" dirty="0">
                <a:latin typeface="微软雅黑 Light" panose="020B0502040204020203" pitchFamily="34" charset="-122"/>
                <a:ea typeface="微软雅黑 Light" panose="020B0502040204020203" pitchFamily="34" charset="-122"/>
              </a:rPr>
              <a:t>以旧换新销售额的确定。以旧换新是指纳税人在销售新货物的同时有偿收回旧货物的行为。增值税法规定：除金银首饰外的货物以旧换新销售，应按新货物的同期销售价格确定销售额，不得扣减旧货物的收购价格。但对金银首饰以旧换新业务，可扣除旧金银首饰的回收价格，即按销售方实际收取的不含增值税的全部价款征收增值税。</a:t>
            </a:r>
          </a:p>
        </p:txBody>
      </p:sp>
    </p:spTree>
    <p:extLst>
      <p:ext uri="{BB962C8B-B14F-4D97-AF65-F5344CB8AC3E}">
        <p14:creationId xmlns:p14="http://schemas.microsoft.com/office/powerpoint/2010/main" val="213131822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476672"/>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3-5】</a:t>
            </a:r>
            <a:r>
              <a:rPr lang="zh-CN" altLang="en-US" sz="2400" dirty="0">
                <a:latin typeface="微软雅黑 Light" panose="020B0502040204020203" pitchFamily="34" charset="-122"/>
                <a:ea typeface="微软雅黑 Light" panose="020B0502040204020203" pitchFamily="34" charset="-122"/>
              </a:rPr>
              <a:t>某电器商场系增值税一般纳税人，</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月采取“以旧换新”方式销售家用电器商品，共取得现金收入</a:t>
            </a:r>
            <a:r>
              <a:rPr lang="en-US" altLang="zh-CN" sz="2400" dirty="0">
                <a:latin typeface="微软雅黑 Light" panose="020B0502040204020203" pitchFamily="34" charset="-122"/>
                <a:ea typeface="微软雅黑 Light" panose="020B0502040204020203" pitchFamily="34" charset="-122"/>
              </a:rPr>
              <a:t>9 360 000</a:t>
            </a:r>
            <a:r>
              <a:rPr lang="zh-CN" altLang="en-US" sz="2400" dirty="0">
                <a:latin typeface="微软雅黑 Light" panose="020B0502040204020203" pitchFamily="34" charset="-122"/>
                <a:ea typeface="微软雅黑 Light" panose="020B0502040204020203" pitchFamily="34" charset="-122"/>
              </a:rPr>
              <a:t>元，旧货抵价金额为</a:t>
            </a:r>
            <a:r>
              <a:rPr lang="en-US" altLang="zh-CN" sz="2400" dirty="0">
                <a:latin typeface="微软雅黑 Light" panose="020B0502040204020203" pitchFamily="34" charset="-122"/>
                <a:ea typeface="微软雅黑 Light" panose="020B0502040204020203" pitchFamily="34" charset="-122"/>
              </a:rPr>
              <a:t>2 340 000</a:t>
            </a:r>
            <a:r>
              <a:rPr lang="zh-CN" altLang="en-US" sz="2400" dirty="0">
                <a:latin typeface="微软雅黑 Light" panose="020B0502040204020203" pitchFamily="34" charset="-122"/>
                <a:ea typeface="微软雅黑 Light" panose="020B0502040204020203" pitchFamily="34" charset="-122"/>
              </a:rPr>
              <a:t>元，上述价款均为含税价。请计算上述业务应申报的增值税销项税额。</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298939" y="2601877"/>
            <a:ext cx="11761553" cy="1138773"/>
          </a:xfrm>
          <a:prstGeom prst="rect">
            <a:avLst/>
          </a:prstGeom>
        </p:spPr>
        <p:txBody>
          <a:bodyPr wrap="none">
            <a:spAutoFit/>
          </a:bodyPr>
          <a:lstStyle/>
          <a:p>
            <a:pPr algn="ctr"/>
            <a:r>
              <a:rPr lang="zh-CN" altLang="en-US" sz="2400" dirty="0">
                <a:latin typeface="微软雅黑 Light" panose="020B0502040204020203" pitchFamily="34" charset="-122"/>
                <a:ea typeface="微软雅黑 Light" panose="020B0502040204020203" pitchFamily="34" charset="-122"/>
              </a:rPr>
              <a:t>全新货物不含税销售额＝（</a:t>
            </a:r>
            <a:r>
              <a:rPr lang="en-US" altLang="zh-CN" sz="2400" dirty="0">
                <a:latin typeface="微软雅黑 Light" panose="020B0502040204020203" pitchFamily="34" charset="-122"/>
                <a:ea typeface="微软雅黑 Light" panose="020B0502040204020203" pitchFamily="34" charset="-122"/>
              </a:rPr>
              <a:t>9 360 000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2 340 000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10 354 000</a:t>
            </a:r>
            <a:r>
              <a:rPr lang="zh-CN" altLang="en-US" sz="2400" dirty="0">
                <a:latin typeface="微软雅黑 Light" panose="020B0502040204020203" pitchFamily="34" charset="-122"/>
                <a:ea typeface="微软雅黑 Light" panose="020B0502040204020203" pitchFamily="34" charset="-122"/>
              </a:rPr>
              <a:t>（元</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gn="ctr"/>
            <a:r>
              <a:rPr lang="zh-CN" altLang="en-US" sz="2400" dirty="0" smtClean="0">
                <a:latin typeface="微软雅黑 Light" panose="020B0502040204020203" pitchFamily="34" charset="-122"/>
                <a:ea typeface="微软雅黑 Light" panose="020B0502040204020203" pitchFamily="34" charset="-122"/>
              </a:rPr>
              <a:t>                               销</a:t>
            </a:r>
            <a:r>
              <a:rPr lang="zh-CN" altLang="en-US" sz="2400" dirty="0">
                <a:latin typeface="微软雅黑 Light" panose="020B0502040204020203" pitchFamily="34" charset="-122"/>
                <a:ea typeface="微软雅黑 Light" panose="020B0502040204020203" pitchFamily="34" charset="-122"/>
              </a:rPr>
              <a:t>项税额＝</a:t>
            </a:r>
            <a:r>
              <a:rPr lang="en-US" altLang="zh-CN" sz="2400" dirty="0">
                <a:latin typeface="微软雅黑 Light" panose="020B0502040204020203" pitchFamily="34" charset="-122"/>
                <a:ea typeface="微软雅黑 Light" panose="020B0502040204020203" pitchFamily="34" charset="-122"/>
              </a:rPr>
              <a:t>10 354 000×13%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1 346 020</a:t>
            </a:r>
            <a:r>
              <a:rPr lang="zh-CN" altLang="en-US" sz="2400" dirty="0">
                <a:latin typeface="微软雅黑 Light" panose="020B0502040204020203" pitchFamily="34" charset="-122"/>
                <a:ea typeface="微软雅黑 Light" panose="020B0502040204020203" pitchFamily="34" charset="-122"/>
              </a:rPr>
              <a:t>（元）</a:t>
            </a:r>
          </a:p>
          <a:p>
            <a:pPr algn="ct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63681894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74723" y="254062"/>
            <a:ext cx="621980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税收的概念与分类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4" name="左中括号 3"/>
          <p:cNvSpPr/>
          <p:nvPr/>
        </p:nvSpPr>
        <p:spPr bwMode="auto">
          <a:xfrm>
            <a:off x="458985" y="1554358"/>
            <a:ext cx="313210" cy="4955624"/>
          </a:xfrm>
          <a:prstGeom prst="leftBracke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矩形 5"/>
          <p:cNvSpPr/>
          <p:nvPr/>
        </p:nvSpPr>
        <p:spPr bwMode="auto">
          <a:xfrm>
            <a:off x="1368300" y="1690693"/>
            <a:ext cx="4464496" cy="468295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）按税负能否转嫁分类。按税负能否转嫁，税收可以分为直接税和间接税</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）按计税依据分类。按计税依据不同，税收可以分为从量税、从价税和复合税</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）按税收管理与使用权限分类。按税收管理与使用权限不同，税收可以分为中央税、地方税、中央地方共享税</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）按税收与价格的关系分类。按税收与价格的关系不同，税收可以分为价内税和价外税。</a:t>
            </a:r>
          </a:p>
          <a:p>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a:p>
            <a:endParaRPr kumimoji="0" lang="zh-CN" altLang="en-US" sz="2000" b="0"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212269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⑤</a:t>
            </a:r>
            <a:r>
              <a:rPr lang="zh-CN" altLang="en-US" dirty="0">
                <a:latin typeface="微软雅黑 Light" panose="020B0502040204020203" pitchFamily="34" charset="-122"/>
                <a:ea typeface="微软雅黑 Light" panose="020B0502040204020203" pitchFamily="34" charset="-122"/>
              </a:rPr>
              <a:t>还本销售销售额的确定。还本销售是指纳税人销售货物后，到一定期限由销售方一次或分次退还给购货方全部或部分货款的一种销售方式。增值税法规定，采取还本销售方式销售货物的，以所售货物的销售价格核定销售额，不得扣除还本支出。</a:t>
            </a:r>
          </a:p>
        </p:txBody>
      </p:sp>
    </p:spTree>
    <p:extLst>
      <p:ext uri="{BB962C8B-B14F-4D97-AF65-F5344CB8AC3E}">
        <p14:creationId xmlns:p14="http://schemas.microsoft.com/office/powerpoint/2010/main" val="152597669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476672"/>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smtClean="0">
                <a:latin typeface="微软雅黑 Light" panose="020B0502040204020203" pitchFamily="34" charset="-122"/>
                <a:ea typeface="微软雅黑 Light" panose="020B0502040204020203" pitchFamily="34" charset="-122"/>
              </a:rPr>
              <a:t>情景</a:t>
            </a:r>
            <a:r>
              <a:rPr lang="en-US" altLang="zh-CN" sz="2400" dirty="0" smtClean="0">
                <a:latin typeface="微软雅黑 Light" panose="020B0502040204020203" pitchFamily="34" charset="-122"/>
                <a:ea typeface="微软雅黑 Light" panose="020B0502040204020203" pitchFamily="34" charset="-122"/>
              </a:rPr>
              <a:t>3-6】</a:t>
            </a:r>
            <a:r>
              <a:rPr lang="zh-CN" altLang="en-US" sz="2400" dirty="0">
                <a:latin typeface="微软雅黑 Light" panose="020B0502040204020203" pitchFamily="34" charset="-122"/>
                <a:ea typeface="微软雅黑 Light" panose="020B0502040204020203" pitchFamily="34" charset="-122"/>
              </a:rPr>
              <a:t>某家具生产厂与某商场签订家具购销合同，双方约定商场购入家具</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套，每套含税价为</a:t>
            </a:r>
            <a:r>
              <a:rPr lang="en-US" altLang="zh-CN" sz="2400" dirty="0">
                <a:latin typeface="微软雅黑 Light" panose="020B0502040204020203" pitchFamily="34" charset="-122"/>
                <a:ea typeface="微软雅黑 Light" panose="020B0502040204020203" pitchFamily="34" charset="-122"/>
              </a:rPr>
              <a:t>16 950</a:t>
            </a:r>
            <a:r>
              <a:rPr lang="zh-CN" altLang="en-US" sz="2400" dirty="0">
                <a:latin typeface="微软雅黑 Light" panose="020B0502040204020203" pitchFamily="34" charset="-122"/>
                <a:ea typeface="微软雅黑 Light" panose="020B0502040204020203" pitchFamily="34" charset="-122"/>
              </a:rPr>
              <a:t>元，商场在购货时一次付清全部货款，工厂在货物销售后的</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个月全部返还货款。请问上述业务申报的增值税销项税额是多少</a:t>
            </a:r>
            <a:r>
              <a:rPr lang="en-US" altLang="zh-CN" sz="2400" dirty="0">
                <a:latin typeface="微软雅黑 Light" panose="020B0502040204020203" pitchFamily="34" charset="-122"/>
                <a:ea typeface="微软雅黑 Light" panose="020B0502040204020203" pitchFamily="34" charset="-122"/>
              </a:rPr>
              <a:t>?</a:t>
            </a:r>
          </a:p>
        </p:txBody>
      </p:sp>
      <p:sp>
        <p:nvSpPr>
          <p:cNvPr id="4" name="矩形 3"/>
          <p:cNvSpPr/>
          <p:nvPr/>
        </p:nvSpPr>
        <p:spPr>
          <a:xfrm>
            <a:off x="383943" y="2588891"/>
            <a:ext cx="11577002" cy="1200329"/>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增值税</a:t>
            </a:r>
            <a:r>
              <a:rPr lang="zh-CN" altLang="en-US" sz="2400" dirty="0">
                <a:latin typeface="微软雅黑 Light" panose="020B0502040204020203" pitchFamily="34" charset="-122"/>
                <a:ea typeface="微软雅黑 Light" panose="020B0502040204020203" pitchFamily="34" charset="-122"/>
              </a:rPr>
              <a:t>法规规定，还本销售业务的增值税计税依据为货物的全部销售额，不得扣除还本支出。</a:t>
            </a:r>
          </a:p>
          <a:p>
            <a:pPr algn="ctr"/>
            <a:r>
              <a:rPr lang="zh-CN" altLang="en-US" sz="2400" dirty="0">
                <a:latin typeface="微软雅黑 Light" panose="020B0502040204020203" pitchFamily="34" charset="-122"/>
                <a:ea typeface="微软雅黑 Light" panose="020B0502040204020203" pitchFamily="34" charset="-122"/>
              </a:rPr>
              <a:t>销项税额＝</a:t>
            </a:r>
            <a:r>
              <a:rPr lang="en-US" altLang="zh-CN" sz="2400" dirty="0">
                <a:latin typeface="微软雅黑 Light" panose="020B0502040204020203" pitchFamily="34" charset="-122"/>
                <a:ea typeface="微软雅黑 Light" panose="020B0502040204020203" pitchFamily="34" charset="-122"/>
              </a:rPr>
              <a:t>16 950÷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9 750</a:t>
            </a:r>
            <a:r>
              <a:rPr lang="zh-CN" altLang="en-US" sz="24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90389452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4200189"/>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⑥</a:t>
            </a:r>
            <a:r>
              <a:rPr lang="zh-CN" altLang="en-US" dirty="0">
                <a:latin typeface="微软雅黑 Light" panose="020B0502040204020203" pitchFamily="34" charset="-122"/>
                <a:ea typeface="微软雅黑 Light" panose="020B0502040204020203" pitchFamily="34" charset="-122"/>
              </a:rPr>
              <a:t>以物易物方式销售额的确定。以物易物是一种较为特殊的购销活动，是指购销双方不是以货币结算，而是以同等价款的货物相互结算、实现货物销售的一种方式。增值税法规定：采取以物易物方式销售货物的，以物易物双方均应作正常的购销业务处理，以各自发出的货物核算销售额，并计算销项税，以各自收到的货物按规定核算购货额并计算进项税。应注意的是，在以物易物活动中，应分别开具合法的票据，如收到的货物不能取得相应的增值税专用发票或其他合法凭证，不能抵扣进项税额。</a:t>
            </a:r>
          </a:p>
        </p:txBody>
      </p:sp>
    </p:spTree>
    <p:extLst>
      <p:ext uri="{BB962C8B-B14F-4D97-AF65-F5344CB8AC3E}">
        <p14:creationId xmlns:p14="http://schemas.microsoft.com/office/powerpoint/2010/main" val="189195233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a:ea typeface="微软雅黑"/>
              </a:rPr>
              <a:t>（</a:t>
            </a:r>
            <a:r>
              <a:rPr lang="en-US" altLang="zh-CN" sz="2400" dirty="0">
                <a:solidFill>
                  <a:srgbClr val="FFFFFF"/>
                </a:solidFill>
                <a:latin typeface="微软雅黑"/>
                <a:ea typeface="微软雅黑"/>
              </a:rPr>
              <a:t>2</a:t>
            </a:r>
            <a:r>
              <a:rPr lang="zh-CN" altLang="en-US" sz="2400" dirty="0">
                <a:solidFill>
                  <a:srgbClr val="FFFFFF"/>
                </a:solidFill>
                <a:latin typeface="微软雅黑"/>
                <a:ea typeface="微软雅黑"/>
              </a:rPr>
              <a:t>）特殊销售方式下销售额的确定</a:t>
            </a:r>
            <a:endParaRPr kumimoji="0" lang="zh-CN" altLang="en-US" sz="2400" b="0" i="0" u="none" strike="noStrike" kern="1200" cap="none" spc="0" normalizeH="0" baseline="0" noProof="0" dirty="0">
              <a:ln>
                <a:noFill/>
              </a:ln>
              <a:solidFill>
                <a:srgbClr val="FFFFFF"/>
              </a:solidFill>
              <a:effectLst/>
              <a:uLnTx/>
              <a:uFillTx/>
              <a:latin typeface="微软雅黑"/>
              <a:ea typeface="微软雅黑"/>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233854"/>
            <a:ext cx="5616624" cy="2953694"/>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⑦</a:t>
            </a:r>
            <a:r>
              <a:rPr lang="zh-CN" altLang="en-US" dirty="0">
                <a:latin typeface="微软雅黑 Light" panose="020B0502040204020203" pitchFamily="34" charset="-122"/>
                <a:ea typeface="微软雅黑 Light" panose="020B0502040204020203" pitchFamily="34" charset="-122"/>
              </a:rPr>
              <a:t>混合销售行为。混合销售行为如属于应当征收增值税的，其销售额应是货物与非应税劳务的销售额合计，该非应税劳务的销售额应视为含税销售额，需先换算为不含税销售额再并入销售额征税；且该混合销售行为涉及的非增值税应税劳务所用购进货物的进项税额，凡符合</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增值税暂行条例</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规定的，在计算该混合销售行为增值税时，准予从销项税额中抵扣。</a:t>
            </a:r>
          </a:p>
        </p:txBody>
      </p:sp>
    </p:spTree>
    <p:extLst>
      <p:ext uri="{BB962C8B-B14F-4D97-AF65-F5344CB8AC3E}">
        <p14:creationId xmlns:p14="http://schemas.microsoft.com/office/powerpoint/2010/main" val="26226157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2245487"/>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3-7】</a:t>
            </a:r>
            <a:r>
              <a:rPr lang="zh-CN" altLang="en-US" sz="2400" dirty="0">
                <a:latin typeface="微软雅黑 Light" panose="020B0502040204020203" pitchFamily="34" charset="-122"/>
                <a:ea typeface="微软雅黑 Light" panose="020B0502040204020203" pitchFamily="34" charset="-122"/>
              </a:rPr>
              <a:t>北京市鼎盛股份有限公司为增值税一般纳税人，本月向乙企业销售大型设备一台，开具增值税专用发票注明货款</a:t>
            </a:r>
            <a:r>
              <a:rPr lang="en-US" altLang="zh-CN" sz="2400" dirty="0">
                <a:latin typeface="微软雅黑 Light" panose="020B0502040204020203" pitchFamily="34" charset="-122"/>
                <a:ea typeface="微软雅黑 Light" panose="020B0502040204020203" pitchFamily="34" charset="-122"/>
              </a:rPr>
              <a:t>180 000</a:t>
            </a:r>
            <a:r>
              <a:rPr lang="zh-CN" altLang="en-US" sz="2400" dirty="0">
                <a:latin typeface="微软雅黑 Light" panose="020B0502040204020203" pitchFamily="34" charset="-122"/>
                <a:ea typeface="微软雅黑 Light" panose="020B0502040204020203" pitchFamily="34" charset="-122"/>
              </a:rPr>
              <a:t>元，设备需安装调试，由北京市鼎盛股份有限公司负责，北京市鼎盛股份有限公司收取安装调试费</a:t>
            </a:r>
            <a:r>
              <a:rPr lang="en-US" altLang="zh-CN" sz="2400" dirty="0">
                <a:latin typeface="微软雅黑 Light" panose="020B0502040204020203" pitchFamily="34" charset="-122"/>
                <a:ea typeface="微软雅黑 Light" panose="020B0502040204020203" pitchFamily="34" charset="-122"/>
              </a:rPr>
              <a:t>5 085</a:t>
            </a:r>
            <a:r>
              <a:rPr lang="zh-CN" altLang="en-US" sz="2400" dirty="0">
                <a:latin typeface="微软雅黑 Light" panose="020B0502040204020203" pitchFamily="34" charset="-122"/>
                <a:ea typeface="微软雅黑 Light" panose="020B0502040204020203" pitchFamily="34" charset="-122"/>
              </a:rPr>
              <a:t>元。</a:t>
            </a:r>
          </a:p>
          <a:p>
            <a:pPr>
              <a:lnSpc>
                <a:spcPct val="150000"/>
              </a:lnSpc>
            </a:pPr>
            <a:r>
              <a:rPr lang="zh-CN" altLang="en-US" sz="2400" dirty="0" smtClean="0">
                <a:latin typeface="微软雅黑 Light" panose="020B0502040204020203" pitchFamily="34" charset="-122"/>
                <a:ea typeface="微软雅黑 Light" panose="020B0502040204020203" pitchFamily="34" charset="-122"/>
              </a:rPr>
              <a:t>      问题</a:t>
            </a:r>
            <a:r>
              <a:rPr lang="zh-CN" altLang="en-US" sz="2400" dirty="0">
                <a:latin typeface="微软雅黑 Light" panose="020B0502040204020203" pitchFamily="34" charset="-122"/>
                <a:ea typeface="微软雅黑 Light" panose="020B0502040204020203" pitchFamily="34" charset="-122"/>
              </a:rPr>
              <a:t>：请计算北京市鼎盛股份有限公司该业务的计税销售额和销项税额。</a:t>
            </a:r>
          </a:p>
        </p:txBody>
      </p:sp>
      <p:sp>
        <p:nvSpPr>
          <p:cNvPr id="4" name="矩形 3"/>
          <p:cNvSpPr/>
          <p:nvPr/>
        </p:nvSpPr>
        <p:spPr>
          <a:xfrm>
            <a:off x="340422" y="3060952"/>
            <a:ext cx="11577002" cy="1569660"/>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解析</a:t>
            </a:r>
            <a:r>
              <a:rPr lang="zh-CN" altLang="en-US" sz="2400" dirty="0">
                <a:latin typeface="微软雅黑 Light" panose="020B0502040204020203" pitchFamily="34" charset="-122"/>
                <a:ea typeface="微软雅黑 Light" panose="020B0502040204020203" pitchFamily="34" charset="-122"/>
              </a:rPr>
              <a:t>：销售设备并同时提供安装调试劳务，属于混合销售行为。因北京市鼎盛股份有限公司的主营业务是交增值税的，因此该混合销售行为一并征收增值税。</a:t>
            </a:r>
          </a:p>
          <a:p>
            <a:pPr algn="ctr"/>
            <a:r>
              <a:rPr lang="zh-CN" altLang="en-US" sz="2400" dirty="0">
                <a:latin typeface="微软雅黑 Light" panose="020B0502040204020203" pitchFamily="34" charset="-122"/>
                <a:ea typeface="微软雅黑 Light" panose="020B0502040204020203" pitchFamily="34" charset="-122"/>
              </a:rPr>
              <a:t>混合销售的销售额＝</a:t>
            </a:r>
            <a:r>
              <a:rPr lang="en-US" altLang="zh-CN" sz="2400" dirty="0">
                <a:latin typeface="微软雅黑 Light" panose="020B0502040204020203" pitchFamily="34" charset="-122"/>
                <a:ea typeface="微软雅黑 Light" panose="020B0502040204020203" pitchFamily="34" charset="-122"/>
              </a:rPr>
              <a:t>180 000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5 085÷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184 500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销项税额＝</a:t>
            </a:r>
            <a:r>
              <a:rPr lang="en-US" altLang="zh-CN" sz="2400" dirty="0">
                <a:latin typeface="微软雅黑 Light" panose="020B0502040204020203" pitchFamily="34" charset="-122"/>
                <a:ea typeface="微软雅黑 Light" panose="020B0502040204020203" pitchFamily="34" charset="-122"/>
              </a:rPr>
              <a:t>184 500×13%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23 985</a:t>
            </a:r>
            <a:r>
              <a:rPr lang="zh-CN" altLang="en-US" sz="24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8281603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gradFill>
        <a:effectLst/>
      </p:bgPr>
    </p:bg>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val="80280231"/>
              </p:ext>
            </p:extLst>
          </p:nvPr>
        </p:nvGraphicFramePr>
        <p:xfrm>
          <a:off x="237870" y="1272190"/>
          <a:ext cx="11721021" cy="5525592"/>
        </p:xfrm>
        <a:graphic>
          <a:graphicData uri="http://schemas.openxmlformats.org/drawingml/2006/table">
            <a:tbl>
              <a:tblPr firstRow="1" bandRow="1">
                <a:tableStyleId>{21E4AEA4-8DFA-4A89-87EB-49C32662AFE0}</a:tableStyleId>
              </a:tblPr>
              <a:tblGrid>
                <a:gridCol w="11721021">
                  <a:extLst>
                    <a:ext uri="{9D8B030D-6E8A-4147-A177-3AD203B41FA5}">
                      <a16:colId xmlns:a16="http://schemas.microsoft.com/office/drawing/2014/main" val="927400976"/>
                    </a:ext>
                  </a:extLst>
                </a:gridCol>
              </a:tblGrid>
              <a:tr h="510181">
                <a:tc>
                  <a:txBody>
                    <a:bodyPr/>
                    <a:lstStyle/>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）销售货物或应税劳务， 为收到销货款或取得索取销货款凭据的当天；先开具发票的，为开具发票当天</a:t>
                      </a:r>
                      <a:endParaRPr lang="zh-CN" altLang="en-US" sz="2000" b="0" dirty="0">
                        <a:solidFill>
                          <a:schemeClr val="bg1"/>
                        </a:solidFill>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276898721"/>
                  </a:ext>
                </a:extLst>
              </a:tr>
              <a:tr h="419703">
                <a:tc>
                  <a:txBody>
                    <a:bodyPr/>
                    <a:lstStyle/>
                    <a:p>
                      <a:pPr algn="l"/>
                      <a:r>
                        <a:rPr lang="zh-CN" altLang="en-US" sz="2000" dirty="0">
                          <a:latin typeface="微软雅黑 Light" panose="020B0502040204020203" pitchFamily="34" charset="-122"/>
                          <a:ea typeface="微软雅黑 Light" panose="020B0502040204020203" pitchFamily="34" charset="-122"/>
                        </a:rPr>
                        <a:t>①采取直接收款方式销售货物，为收到销货款或取得索取销货款凭据的当天</a:t>
                      </a:r>
                    </a:p>
                  </a:txBody>
                  <a:tcPr/>
                </a:tc>
                <a:extLst>
                  <a:ext uri="{0D108BD9-81ED-4DB2-BD59-A6C34878D82A}">
                    <a16:rowId xmlns:a16="http://schemas.microsoft.com/office/drawing/2014/main" val="2009154541"/>
                  </a:ext>
                </a:extLst>
              </a:tr>
              <a:tr h="419703">
                <a:tc>
                  <a:txBody>
                    <a:bodyPr/>
                    <a:lstStyle/>
                    <a:p>
                      <a:pPr algn="l"/>
                      <a:r>
                        <a:rPr lang="zh-CN" altLang="en-US" sz="2000" dirty="0">
                          <a:latin typeface="微软雅黑 Light" panose="020B0502040204020203" pitchFamily="34" charset="-122"/>
                          <a:ea typeface="微软雅黑 Light" panose="020B0502040204020203" pitchFamily="34" charset="-122"/>
                        </a:rPr>
                        <a:t>②取托收承付和委托收款方式销售货物，为发出货物并办妥托收手续的当天</a:t>
                      </a:r>
                    </a:p>
                  </a:txBody>
                  <a:tcPr/>
                </a:tc>
                <a:extLst>
                  <a:ext uri="{0D108BD9-81ED-4DB2-BD59-A6C34878D82A}">
                    <a16:rowId xmlns:a16="http://schemas.microsoft.com/office/drawing/2014/main" val="1805158655"/>
                  </a:ext>
                </a:extLst>
              </a:tr>
              <a:tr h="744786">
                <a:tc>
                  <a:txBody>
                    <a:bodyPr/>
                    <a:lstStyle/>
                    <a:p>
                      <a:pPr algn="l"/>
                      <a:r>
                        <a:rPr lang="zh-CN" altLang="en-US" sz="2000" dirty="0">
                          <a:latin typeface="微软雅黑 Light" panose="020B0502040204020203" pitchFamily="34" charset="-122"/>
                          <a:ea typeface="微软雅黑 Light" panose="020B0502040204020203" pitchFamily="34" charset="-122"/>
                        </a:rPr>
                        <a:t>③采取赊销和分期收款方式销售货物的，为书面合同约定收款日期的当天；无书面合同或书面合同未约定收款日期的，为货物发出的当天；</a:t>
                      </a:r>
                    </a:p>
                  </a:txBody>
                  <a:tcPr/>
                </a:tc>
                <a:extLst>
                  <a:ext uri="{0D108BD9-81ED-4DB2-BD59-A6C34878D82A}">
                    <a16:rowId xmlns:a16="http://schemas.microsoft.com/office/drawing/2014/main" val="663972781"/>
                  </a:ext>
                </a:extLst>
              </a:tr>
              <a:tr h="792088">
                <a:tc>
                  <a:txBody>
                    <a:bodyPr/>
                    <a:lstStyle/>
                    <a:p>
                      <a:pPr algn="l"/>
                      <a:r>
                        <a:rPr lang="zh-CN" altLang="en-US" sz="2000" dirty="0">
                          <a:latin typeface="微软雅黑 Light" panose="020B0502040204020203" pitchFamily="34" charset="-122"/>
                          <a:ea typeface="微软雅黑 Light" panose="020B0502040204020203" pitchFamily="34" charset="-122"/>
                        </a:rPr>
                        <a:t>④采取预收货款方式销售货物的，为货物发出的当天。但生产销售工期超过</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个月的大型机械设备、船舶、飞机等货物，为收到预收款或书面合同约定的收款日期的当天；</a:t>
                      </a:r>
                    </a:p>
                  </a:txBody>
                  <a:tcPr/>
                </a:tc>
                <a:extLst>
                  <a:ext uri="{0D108BD9-81ED-4DB2-BD59-A6C34878D82A}">
                    <a16:rowId xmlns:a16="http://schemas.microsoft.com/office/drawing/2014/main" val="1870748738"/>
                  </a:ext>
                </a:extLst>
              </a:tr>
              <a:tr h="706448">
                <a:tc>
                  <a:txBody>
                    <a:bodyPr/>
                    <a:lstStyle/>
                    <a:p>
                      <a:pPr algn="l"/>
                      <a:r>
                        <a:rPr lang="zh-CN" altLang="en-US" sz="2000" dirty="0">
                          <a:latin typeface="微软雅黑 Light" panose="020B0502040204020203" pitchFamily="34" charset="-122"/>
                          <a:ea typeface="微软雅黑 Light" panose="020B0502040204020203" pitchFamily="34" charset="-122"/>
                        </a:rPr>
                        <a:t>⑤委托其他纳税人代销货物，为收到代销清单或收到全部或部分货款的当天；未收到代销清单及货款的，为发出代销货物满</a:t>
                      </a:r>
                      <a:r>
                        <a:rPr lang="en-US" altLang="zh-CN" sz="2000" dirty="0">
                          <a:latin typeface="微软雅黑 Light" panose="020B0502040204020203" pitchFamily="34" charset="-122"/>
                          <a:ea typeface="微软雅黑 Light" panose="020B0502040204020203" pitchFamily="34" charset="-122"/>
                        </a:rPr>
                        <a:t>180</a:t>
                      </a:r>
                      <a:r>
                        <a:rPr lang="zh-CN" altLang="en-US" sz="2000" dirty="0">
                          <a:latin typeface="微软雅黑 Light" panose="020B0502040204020203" pitchFamily="34" charset="-122"/>
                          <a:ea typeface="微软雅黑 Light" panose="020B0502040204020203" pitchFamily="34" charset="-122"/>
                        </a:rPr>
                        <a:t>天的当天；</a:t>
                      </a:r>
                    </a:p>
                  </a:txBody>
                  <a:tcPr/>
                </a:tc>
                <a:extLst>
                  <a:ext uri="{0D108BD9-81ED-4DB2-BD59-A6C34878D82A}">
                    <a16:rowId xmlns:a16="http://schemas.microsoft.com/office/drawing/2014/main" val="2732737451"/>
                  </a:ext>
                </a:extLst>
              </a:tr>
              <a:tr h="445680">
                <a:tc>
                  <a:txBody>
                    <a:bodyPr/>
                    <a:lstStyle/>
                    <a:p>
                      <a:pPr algn="l"/>
                      <a:r>
                        <a:rPr lang="zh-CN" altLang="en-US" sz="2000" dirty="0">
                          <a:latin typeface="微软雅黑 Light" panose="020B0502040204020203" pitchFamily="34" charset="-122"/>
                          <a:ea typeface="微软雅黑 Light" panose="020B0502040204020203" pitchFamily="34" charset="-122"/>
                        </a:rPr>
                        <a:t>⑥销售应税劳务，为提供劳务同时收到销售款或取得索取销售款凭据的当天；</a:t>
                      </a:r>
                    </a:p>
                  </a:txBody>
                  <a:tcPr/>
                </a:tc>
                <a:extLst>
                  <a:ext uri="{0D108BD9-81ED-4DB2-BD59-A6C34878D82A}">
                    <a16:rowId xmlns:a16="http://schemas.microsoft.com/office/drawing/2014/main" val="747587802"/>
                  </a:ext>
                </a:extLst>
              </a:tr>
              <a:tr h="432048">
                <a:tc>
                  <a:txBody>
                    <a:bodyPr/>
                    <a:lstStyle/>
                    <a:p>
                      <a:pPr algn="l"/>
                      <a:r>
                        <a:rPr lang="zh-CN" altLang="en-US" sz="2000" dirty="0">
                          <a:latin typeface="微软雅黑 Light" panose="020B0502040204020203" pitchFamily="34" charset="-122"/>
                          <a:ea typeface="微软雅黑 Light" panose="020B0502040204020203" pitchFamily="34" charset="-122"/>
                        </a:rPr>
                        <a:t>⑦发生视同销售货物行为，为货物移送的当天</a:t>
                      </a:r>
                    </a:p>
                  </a:txBody>
                  <a:tcPr/>
                </a:tc>
                <a:extLst>
                  <a:ext uri="{0D108BD9-81ED-4DB2-BD59-A6C34878D82A}">
                    <a16:rowId xmlns:a16="http://schemas.microsoft.com/office/drawing/2014/main" val="1771095574"/>
                  </a:ext>
                </a:extLst>
              </a:tr>
              <a:tr h="432048">
                <a:tc>
                  <a:txBody>
                    <a:bodyPr/>
                    <a:lstStyle/>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）进口货物，为报关进口的当天。</a:t>
                      </a:r>
                      <a:endParaRPr lang="zh-CN" altLang="en-US" sz="2000" dirty="0">
                        <a:solidFill>
                          <a:schemeClr val="bg1"/>
                        </a:solidFill>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1769150077"/>
                  </a:ext>
                </a:extLst>
              </a:tr>
              <a:tr h="432048">
                <a:tc>
                  <a:txBody>
                    <a:bodyPr/>
                    <a:lstStyle/>
                    <a:p>
                      <a:pPr algn="l"/>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）增值税扣缴义务发生时间为纳税人增值税纳税义务发生的当天。</a:t>
                      </a:r>
                      <a:endParaRPr lang="zh-CN" altLang="en-US" sz="2000" dirty="0">
                        <a:solidFill>
                          <a:schemeClr val="bg1"/>
                        </a:solidFill>
                        <a:latin typeface="微软雅黑 Light" panose="020B0502040204020203" pitchFamily="34" charset="-122"/>
                        <a:ea typeface="微软雅黑 Light" panose="020B0502040204020203" pitchFamily="34" charset="-122"/>
                      </a:endParaRPr>
                    </a:p>
                  </a:txBody>
                  <a:tcPr/>
                </a:tc>
                <a:extLst>
                  <a:ext uri="{0D108BD9-81ED-4DB2-BD59-A6C34878D82A}">
                    <a16:rowId xmlns:a16="http://schemas.microsoft.com/office/drawing/2014/main" val="2377174719"/>
                  </a:ext>
                </a:extLst>
              </a:tr>
            </a:tbl>
          </a:graphicData>
        </a:graphic>
      </p:graphicFrame>
      <p:sp>
        <p:nvSpPr>
          <p:cNvPr id="4" name="矩形 3"/>
          <p:cNvSpPr/>
          <p:nvPr/>
        </p:nvSpPr>
        <p:spPr>
          <a:xfrm>
            <a:off x="4146892" y="737548"/>
            <a:ext cx="319991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销项税额的时间限定</a:t>
            </a:r>
          </a:p>
        </p:txBody>
      </p:sp>
      <p:sp>
        <p:nvSpPr>
          <p:cNvPr id="5" name="Freeform 11">
            <a:extLst>
              <a:ext uri="{FF2B5EF4-FFF2-40B4-BE49-F238E27FC236}">
                <a16:creationId xmlns:a16="http://schemas.microsoft.com/office/drawing/2014/main" id="{FAD86F10-E3BD-4B1B-BEE5-331F4C2481C2}"/>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7" name="矩形 6">
            <a:extLst>
              <a:ext uri="{FF2B5EF4-FFF2-40B4-BE49-F238E27FC236}">
                <a16:creationId xmlns:a16="http://schemas.microsoft.com/office/drawing/2014/main" id="{1CA0AD3C-4EAC-455F-9189-146DEBCABF4A}"/>
              </a:ext>
            </a:extLst>
          </p:cNvPr>
          <p:cNvSpPr/>
          <p:nvPr/>
        </p:nvSpPr>
        <p:spPr>
          <a:xfrm>
            <a:off x="803945" y="166079"/>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689642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3.</a:t>
            </a:r>
            <a:r>
              <a:rPr lang="zh-CN" altLang="en-US" sz="2400" dirty="0">
                <a:solidFill>
                  <a:srgbClr val="FFFFFF"/>
                </a:solidFill>
                <a:latin typeface="微软雅黑"/>
                <a:ea typeface="微软雅黑"/>
              </a:rPr>
              <a:t>进项税额的计算</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5"/>
            <a:ext cx="5616624" cy="424731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进项</a:t>
            </a:r>
            <a:r>
              <a:rPr lang="zh-CN" altLang="en-US" dirty="0">
                <a:latin typeface="微软雅黑 Light" panose="020B0502040204020203" pitchFamily="34" charset="-122"/>
                <a:ea typeface="微软雅黑 Light" panose="020B0502040204020203" pitchFamily="34" charset="-122"/>
              </a:rPr>
              <a:t>税额是指纳税人购进货物或接受应税劳务所支付的增值税税额。在同一项购销业务中，进项税额与销项税额是相互对应的，即销售方收取的销项税额就是购买方支付的进项税额</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）准予抵扣的进项税额。</a:t>
            </a:r>
          </a:p>
          <a:p>
            <a:pPr>
              <a:lnSpc>
                <a:spcPct val="150000"/>
              </a:lnSpc>
            </a:pPr>
            <a:r>
              <a:rPr lang="zh-CN" altLang="en-US" dirty="0" smtClean="0">
                <a:latin typeface="微软雅黑 Light" panose="020B0502040204020203" pitchFamily="34" charset="-122"/>
                <a:ea typeface="微软雅黑 Light" panose="020B0502040204020203" pitchFamily="34" charset="-122"/>
              </a:rPr>
              <a:t>     ①</a:t>
            </a:r>
            <a:r>
              <a:rPr lang="zh-CN" altLang="en-US" dirty="0">
                <a:latin typeface="微软雅黑 Light" panose="020B0502040204020203" pitchFamily="34" charset="-122"/>
                <a:ea typeface="微软雅黑 Light" panose="020B0502040204020203" pitchFamily="34" charset="-122"/>
              </a:rPr>
              <a:t>从销售方取得的增值税专用发票（含货物运输业增值税专用发票、税控机动车销售统一发票）上注明的增值税额。</a:t>
            </a:r>
          </a:p>
          <a:p>
            <a:pPr>
              <a:lnSpc>
                <a:spcPct val="150000"/>
              </a:lnSpc>
            </a:pPr>
            <a:r>
              <a:rPr lang="zh-CN" altLang="en-US" dirty="0" smtClean="0">
                <a:latin typeface="微软雅黑 Light" panose="020B0502040204020203" pitchFamily="34" charset="-122"/>
                <a:ea typeface="微软雅黑 Light" panose="020B0502040204020203" pitchFamily="34" charset="-122"/>
              </a:rPr>
              <a:t>     ②</a:t>
            </a:r>
            <a:r>
              <a:rPr lang="zh-CN" altLang="en-US" dirty="0">
                <a:latin typeface="微软雅黑 Light" panose="020B0502040204020203" pitchFamily="34" charset="-122"/>
                <a:ea typeface="微软雅黑 Light" panose="020B0502040204020203" pitchFamily="34" charset="-122"/>
              </a:rPr>
              <a:t>从海关取得的完税凭证上注明的增值税额。</a:t>
            </a: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635920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3.</a:t>
            </a:r>
            <a:r>
              <a:rPr lang="zh-CN" altLang="en-US" sz="2400" dirty="0">
                <a:solidFill>
                  <a:srgbClr val="FFFFFF"/>
                </a:solidFill>
                <a:latin typeface="微软雅黑"/>
                <a:ea typeface="微软雅黑"/>
              </a:rPr>
              <a:t>进项税额的计算</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5"/>
            <a:ext cx="5616624" cy="2953694"/>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③</a:t>
            </a:r>
            <a:r>
              <a:rPr lang="zh-CN" altLang="en-US" dirty="0">
                <a:latin typeface="微软雅黑 Light" panose="020B0502040204020203" pitchFamily="34" charset="-122"/>
                <a:ea typeface="微软雅黑 Light" panose="020B0502040204020203" pitchFamily="34" charset="-122"/>
              </a:rPr>
              <a:t>购进免税农产品进项税额的确定与抵扣。</a:t>
            </a:r>
          </a:p>
          <a:p>
            <a:pPr>
              <a:lnSpc>
                <a:spcPct val="150000"/>
              </a:lnSpc>
            </a:pPr>
            <a:r>
              <a:rPr lang="zh-CN" altLang="en-US" dirty="0" smtClean="0">
                <a:latin typeface="微软雅黑 Light" panose="020B0502040204020203" pitchFamily="34" charset="-122"/>
                <a:ea typeface="微软雅黑 Light" panose="020B0502040204020203" pitchFamily="34" charset="-122"/>
              </a:rPr>
              <a:t>     自</a:t>
            </a:r>
            <a:r>
              <a:rPr lang="en-US" altLang="zh-CN" dirty="0">
                <a:latin typeface="微软雅黑 Light" panose="020B0502040204020203" pitchFamily="34" charset="-122"/>
                <a:ea typeface="微软雅黑 Light" panose="020B0502040204020203" pitchFamily="34" charset="-122"/>
              </a:rPr>
              <a:t>2002</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日起，增值税一般纳税人购进农业生产者销售的免税农产品，或者从小规模纳税人处购进的农产品，按农产品收购发票或者销售发票上注明的农产品买价和</a:t>
            </a:r>
            <a:r>
              <a:rPr lang="en-US" altLang="zh-CN" dirty="0">
                <a:latin typeface="微软雅黑 Light" panose="020B0502040204020203" pitchFamily="34" charset="-122"/>
                <a:ea typeface="微软雅黑 Light" panose="020B0502040204020203" pitchFamily="34" charset="-122"/>
              </a:rPr>
              <a:t>9%</a:t>
            </a:r>
            <a:r>
              <a:rPr lang="zh-CN" altLang="en-US" dirty="0">
                <a:latin typeface="微软雅黑 Light" panose="020B0502040204020203" pitchFamily="34" charset="-122"/>
                <a:ea typeface="微软雅黑 Light" panose="020B0502040204020203" pitchFamily="34" charset="-122"/>
              </a:rPr>
              <a:t>的扣除率计算抵扣进项税额。计算公式为</a:t>
            </a:r>
          </a:p>
          <a:p>
            <a:pPr algn="ctr">
              <a:lnSpc>
                <a:spcPct val="150000"/>
              </a:lnSpc>
            </a:pPr>
            <a:r>
              <a:rPr lang="zh-CN" altLang="en-US" dirty="0">
                <a:latin typeface="微软雅黑 Light" panose="020B0502040204020203" pitchFamily="34" charset="-122"/>
                <a:ea typeface="微软雅黑 Light" panose="020B0502040204020203" pitchFamily="34" charset="-122"/>
              </a:rPr>
              <a:t>进项税额＝买价</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扣除率</a:t>
            </a:r>
          </a:p>
        </p:txBody>
      </p:sp>
    </p:spTree>
    <p:extLst>
      <p:ext uri="{BB962C8B-B14F-4D97-AF65-F5344CB8AC3E}">
        <p14:creationId xmlns:p14="http://schemas.microsoft.com/office/powerpoint/2010/main" val="304857508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3.</a:t>
            </a:r>
            <a:r>
              <a:rPr lang="zh-CN" altLang="en-US" sz="2400" dirty="0">
                <a:solidFill>
                  <a:srgbClr val="FFFFFF"/>
                </a:solidFill>
                <a:latin typeface="微软雅黑"/>
                <a:ea typeface="微软雅黑"/>
              </a:rPr>
              <a:t>进项税额的计算</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5"/>
            <a:ext cx="5616624" cy="5031186"/>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④</a:t>
            </a:r>
            <a:r>
              <a:rPr lang="zh-CN" altLang="en-US" dirty="0">
                <a:latin typeface="微软雅黑 Light" panose="020B0502040204020203" pitchFamily="34" charset="-122"/>
                <a:ea typeface="微软雅黑 Light" panose="020B0502040204020203" pitchFamily="34" charset="-122"/>
              </a:rPr>
              <a:t>运输费用进项税额的确定与抵扣。增值税一般纳税人外购或销售货物以及生产经营过程中接受交通运输服务业所支付的运输费用（代垫运费除外），准予按规定抵扣进项税额。</a:t>
            </a:r>
          </a:p>
          <a:p>
            <a:pPr>
              <a:lnSpc>
                <a:spcPct val="150000"/>
              </a:lnSpc>
            </a:pPr>
            <a:r>
              <a:rPr lang="zh-CN" altLang="en-US" dirty="0" smtClean="0">
                <a:latin typeface="微软雅黑 Light" panose="020B0502040204020203" pitchFamily="34" charset="-122"/>
                <a:ea typeface="微软雅黑 Light" panose="020B0502040204020203" pitchFamily="34" charset="-122"/>
              </a:rPr>
              <a:t>       在</a:t>
            </a:r>
            <a:r>
              <a:rPr lang="zh-CN" altLang="en-US" dirty="0">
                <a:latin typeface="微软雅黑 Light" panose="020B0502040204020203" pitchFamily="34" charset="-122"/>
                <a:ea typeface="微软雅黑 Light" panose="020B0502040204020203" pitchFamily="34" charset="-122"/>
              </a:rPr>
              <a:t>营业税改征增值税以前接受的运输劳务，取得运输劳务提供方开具的运费结算单据，可按运输费用结算单据上注明的运费金额和</a:t>
            </a:r>
            <a:r>
              <a:rPr lang="en-US" altLang="zh-CN" dirty="0">
                <a:latin typeface="微软雅黑 Light" panose="020B0502040204020203" pitchFamily="34" charset="-122"/>
                <a:ea typeface="微软雅黑 Light" panose="020B0502040204020203" pitchFamily="34" charset="-122"/>
              </a:rPr>
              <a:t>9%</a:t>
            </a:r>
            <a:r>
              <a:rPr lang="zh-CN" altLang="en-US" dirty="0">
                <a:latin typeface="微软雅黑 Light" panose="020B0502040204020203" pitchFamily="34" charset="-122"/>
                <a:ea typeface="微软雅黑 Light" panose="020B0502040204020203" pitchFamily="34" charset="-122"/>
              </a:rPr>
              <a:t>扣除率计算进项税额抵扣。</a:t>
            </a:r>
          </a:p>
          <a:p>
            <a:pPr algn="ctr">
              <a:lnSpc>
                <a:spcPct val="150000"/>
              </a:lnSpc>
            </a:pPr>
            <a:r>
              <a:rPr lang="zh-CN" altLang="en-US" dirty="0">
                <a:latin typeface="微软雅黑 Light" panose="020B0502040204020203" pitchFamily="34" charset="-122"/>
                <a:ea typeface="微软雅黑 Light" panose="020B0502040204020203" pitchFamily="34" charset="-122"/>
              </a:rPr>
              <a:t>进项税额＝运输费用金额</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扣除率</a:t>
            </a:r>
          </a:p>
          <a:p>
            <a:pPr>
              <a:lnSpc>
                <a:spcPct val="150000"/>
              </a:lnSpc>
            </a:pPr>
            <a:r>
              <a:rPr lang="zh-CN" altLang="en-US" dirty="0" smtClean="0">
                <a:latin typeface="微软雅黑 Light" panose="020B0502040204020203" pitchFamily="34" charset="-122"/>
                <a:ea typeface="微软雅黑 Light" panose="020B0502040204020203" pitchFamily="34" charset="-122"/>
              </a:rPr>
              <a:t>       这里</a:t>
            </a:r>
            <a:r>
              <a:rPr lang="zh-CN" altLang="en-US" dirty="0">
                <a:latin typeface="微软雅黑 Light" panose="020B0502040204020203" pitchFamily="34" charset="-122"/>
                <a:ea typeface="微软雅黑 Light" panose="020B0502040204020203" pitchFamily="34" charset="-122"/>
              </a:rPr>
              <a:t>所称的准予抵扣的运输费用金额是指在运输单位开具的货票上注明的运费、建设基金，但不包括随同运费支付的装卸费、保险费等其他杂费</a:t>
            </a:r>
            <a:r>
              <a:rPr lang="zh-CN" altLang="en-US" dirty="0" smtClean="0">
                <a:latin typeface="微软雅黑 Light" panose="020B0502040204020203" pitchFamily="34" charset="-122"/>
                <a:ea typeface="微软雅黑 Light" panose="020B0502040204020203" pitchFamily="34" charset="-122"/>
              </a:rPr>
              <a:t>。    </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860969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3.</a:t>
            </a:r>
            <a:r>
              <a:rPr lang="zh-CN" altLang="en-US" sz="2400" dirty="0">
                <a:solidFill>
                  <a:srgbClr val="FFFFFF"/>
                </a:solidFill>
                <a:latin typeface="微软雅黑"/>
                <a:ea typeface="微软雅黑"/>
              </a:rPr>
              <a:t>进项税额的计算</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5"/>
            <a:ext cx="5616624" cy="378469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⑤</a:t>
            </a:r>
            <a:r>
              <a:rPr lang="zh-CN" altLang="en-US" dirty="0">
                <a:latin typeface="微软雅黑 Light" panose="020B0502040204020203" pitchFamily="34" charset="-122"/>
                <a:ea typeface="微软雅黑 Light" panose="020B0502040204020203" pitchFamily="34" charset="-122"/>
              </a:rPr>
              <a:t>企业购置增值税防伪税控系统专用设备和通用设备，可凭购货所取得的专用发票所注明的税额从增值税销项税额中抵扣。其中，专用设备包括税控金税卡、税控</a:t>
            </a:r>
            <a:r>
              <a:rPr lang="en-US" altLang="zh-CN" dirty="0">
                <a:latin typeface="微软雅黑 Light" panose="020B0502040204020203" pitchFamily="34" charset="-122"/>
                <a:ea typeface="微软雅黑 Light" panose="020B0502040204020203" pitchFamily="34" charset="-122"/>
              </a:rPr>
              <a:t>IC</a:t>
            </a:r>
            <a:r>
              <a:rPr lang="zh-CN" altLang="en-US" dirty="0">
                <a:latin typeface="微软雅黑 Light" panose="020B0502040204020203" pitchFamily="34" charset="-122"/>
                <a:ea typeface="微软雅黑 Light" panose="020B0502040204020203" pitchFamily="34" charset="-122"/>
              </a:rPr>
              <a:t>卡和读卡器；通用设备包括用于防伪税控系统开具专用发票的计算机和打印机。增值税一般纳税人用于采集增值税专用发票抵扣联信息的扫描器具和计算机，属于防伪税控通用设备。对纳税人购置上述设备取得的增值税专用发票所注明的增值税税额，计入当期增值税进项税额（国税函</a:t>
            </a:r>
            <a:r>
              <a:rPr lang="en-US" altLang="zh-CN" dirty="0">
                <a:latin typeface="微软雅黑 Light" panose="020B0502040204020203" pitchFamily="34" charset="-122"/>
                <a:ea typeface="微软雅黑 Light" panose="020B0502040204020203" pitchFamily="34" charset="-122"/>
              </a:rPr>
              <a:t>[2006]1248</a:t>
            </a:r>
            <a:r>
              <a:rPr lang="zh-CN" altLang="en-US" dirty="0">
                <a:latin typeface="微软雅黑 Light" panose="020B0502040204020203" pitchFamily="34" charset="-122"/>
                <a:ea typeface="微软雅黑 Light" panose="020B0502040204020203" pitchFamily="34" charset="-122"/>
              </a:rPr>
              <a:t>号）。</a:t>
            </a:r>
          </a:p>
        </p:txBody>
      </p:sp>
    </p:spTree>
    <p:extLst>
      <p:ext uri="{BB962C8B-B14F-4D97-AF65-F5344CB8AC3E}">
        <p14:creationId xmlns:p14="http://schemas.microsoft.com/office/powerpoint/2010/main" val="39135338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税收的概念与分类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4" name="左中括号 3"/>
          <p:cNvSpPr/>
          <p:nvPr/>
        </p:nvSpPr>
        <p:spPr bwMode="auto">
          <a:xfrm>
            <a:off x="458985" y="1554358"/>
            <a:ext cx="313210" cy="4955624"/>
          </a:xfrm>
          <a:prstGeom prst="leftBracke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6" name="矩形 5"/>
          <p:cNvSpPr/>
          <p:nvPr/>
        </p:nvSpPr>
        <p:spPr bwMode="auto">
          <a:xfrm>
            <a:off x="1162532" y="1554358"/>
            <a:ext cx="4464496" cy="410689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）按会计核算中使用的会计科目分类。按会计核算中使用的会计科目不同，税收可分为销售税金、费用性税金、资本性税金、所得税及增值税。</a:t>
            </a:r>
          </a:p>
        </p:txBody>
      </p:sp>
    </p:spTree>
    <p:extLst>
      <p:ext uri="{BB962C8B-B14F-4D97-AF65-F5344CB8AC3E}">
        <p14:creationId xmlns:p14="http://schemas.microsoft.com/office/powerpoint/2010/main" val="36293322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 calcmode="lin" valueType="num">
                                      <p:cBhvr additive="base">
                                        <p:cTn id="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3.</a:t>
            </a:r>
            <a:r>
              <a:rPr lang="zh-CN" altLang="en-US" sz="2400" dirty="0">
                <a:solidFill>
                  <a:srgbClr val="FFFFFF"/>
                </a:solidFill>
                <a:latin typeface="微软雅黑"/>
                <a:ea typeface="微软雅黑"/>
              </a:rPr>
              <a:t>进项税额的计算</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5"/>
            <a:ext cx="5616624" cy="336919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⑥</a:t>
            </a:r>
            <a:r>
              <a:rPr lang="zh-CN" altLang="en-US" dirty="0">
                <a:latin typeface="微软雅黑 Light" panose="020B0502040204020203" pitchFamily="34" charset="-122"/>
                <a:ea typeface="微软雅黑 Light" panose="020B0502040204020203" pitchFamily="34" charset="-122"/>
              </a:rPr>
              <a:t>自</a:t>
            </a:r>
            <a:r>
              <a:rPr lang="en-US" altLang="zh-CN" dirty="0">
                <a:latin typeface="微软雅黑 Light" panose="020B0502040204020203" pitchFamily="34" charset="-122"/>
                <a:ea typeface="微软雅黑 Light" panose="020B0502040204020203" pitchFamily="34" charset="-122"/>
              </a:rPr>
              <a:t>2004</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12</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起，增值税一般纳税人购进税控收款机所支付的增值税额（以购进税控收款机取得的增值税专用发票上注明的增值税额为准），准予在企业当期销项税额中抵扣。需要强调的是，纳税人购进的税控收款机不论是否达到固定资产标准，其取得的增值税专用发票上注明的增值税额均可以从当期销项税额中抵扣；但如果购进税控收款机时未取得增值税专用发票，则不得抵扣进项税额。</a:t>
            </a:r>
          </a:p>
        </p:txBody>
      </p:sp>
    </p:spTree>
    <p:extLst>
      <p:ext uri="{BB962C8B-B14F-4D97-AF65-F5344CB8AC3E}">
        <p14:creationId xmlns:p14="http://schemas.microsoft.com/office/powerpoint/2010/main" val="13874570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3-8】</a:t>
            </a:r>
            <a:r>
              <a:rPr lang="zh-CN" altLang="en-US" sz="2400" dirty="0">
                <a:latin typeface="微软雅黑 Light" panose="020B0502040204020203" pitchFamily="34" charset="-122"/>
                <a:ea typeface="微软雅黑 Light" panose="020B0502040204020203" pitchFamily="34" charset="-122"/>
              </a:rPr>
              <a:t>某卷烟厂</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6</a:t>
            </a:r>
            <a:r>
              <a:rPr lang="zh-CN" altLang="en-US" sz="2400" dirty="0">
                <a:latin typeface="微软雅黑 Light" panose="020B0502040204020203" pitchFamily="34" charset="-122"/>
                <a:ea typeface="微软雅黑 Light" panose="020B0502040204020203" pitchFamily="34" charset="-122"/>
              </a:rPr>
              <a:t>月向烟农收购烟叶以备生产卷烟，开具收购发票上注明的价款为</a:t>
            </a:r>
            <a:r>
              <a:rPr lang="en-US" altLang="zh-CN" sz="2400" dirty="0">
                <a:latin typeface="微软雅黑 Light" panose="020B0502040204020203" pitchFamily="34" charset="-122"/>
                <a:ea typeface="微软雅黑 Light" panose="020B0502040204020203" pitchFamily="34" charset="-122"/>
              </a:rPr>
              <a:t>1 200 000</a:t>
            </a:r>
            <a:r>
              <a:rPr lang="zh-CN" altLang="en-US" sz="2400" dirty="0">
                <a:latin typeface="微软雅黑 Light" panose="020B0502040204020203" pitchFamily="34" charset="-122"/>
                <a:ea typeface="微软雅黑 Light" panose="020B0502040204020203" pitchFamily="34" charset="-122"/>
              </a:rPr>
              <a:t>元，并向烟农支付了规定的价外补贴款。计算卷烟厂收购烟叶准予抵扣的进项税额，并确定烟叶的采购成本。</a:t>
            </a:r>
          </a:p>
        </p:txBody>
      </p:sp>
      <p:sp>
        <p:nvSpPr>
          <p:cNvPr id="4" name="矩形 3"/>
          <p:cNvSpPr/>
          <p:nvPr/>
        </p:nvSpPr>
        <p:spPr>
          <a:xfrm>
            <a:off x="311275" y="2553535"/>
            <a:ext cx="11577002" cy="1569660"/>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根据</a:t>
            </a:r>
            <a:r>
              <a:rPr lang="zh-CN" altLang="en-US" sz="2400" dirty="0">
                <a:latin typeface="微软雅黑 Light" panose="020B0502040204020203" pitchFamily="34" charset="-122"/>
                <a:ea typeface="微软雅黑 Light" panose="020B0502040204020203" pitchFamily="34" charset="-122"/>
              </a:rPr>
              <a:t>税收法规规定，外购烟叶准予抵扣进项税额的计税依据包括支付的收购金额、负担的烟叶税和支付的价外补贴三部分。</a:t>
            </a:r>
          </a:p>
          <a:p>
            <a:pPr algn="ctr"/>
            <a:r>
              <a:rPr lang="zh-CN" altLang="en-US" sz="2400" dirty="0">
                <a:latin typeface="微软雅黑 Light" panose="020B0502040204020203" pitchFamily="34" charset="-122"/>
                <a:ea typeface="微软雅黑 Light" panose="020B0502040204020203" pitchFamily="34" charset="-122"/>
              </a:rPr>
              <a:t>进项税额＝</a:t>
            </a:r>
            <a:r>
              <a:rPr lang="en-US" altLang="zh-CN" sz="2400" dirty="0">
                <a:latin typeface="微软雅黑 Light" panose="020B0502040204020203" pitchFamily="34" charset="-122"/>
                <a:ea typeface="微软雅黑 Light" panose="020B0502040204020203" pitchFamily="34" charset="-122"/>
              </a:rPr>
              <a:t>1 200 000×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205 920</a:t>
            </a:r>
            <a:r>
              <a:rPr lang="zh-CN" altLang="en-US" sz="2400" dirty="0">
                <a:latin typeface="微软雅黑 Light" panose="020B0502040204020203" pitchFamily="34" charset="-122"/>
                <a:ea typeface="微软雅黑 Light" panose="020B0502040204020203" pitchFamily="34" charset="-122"/>
              </a:rPr>
              <a:t>（元）</a:t>
            </a:r>
          </a:p>
          <a:p>
            <a:pPr algn="ctr"/>
            <a:r>
              <a:rPr lang="zh-CN" altLang="en-US" sz="2400" dirty="0">
                <a:latin typeface="微软雅黑 Light" panose="020B0502040204020203" pitchFamily="34" charset="-122"/>
                <a:ea typeface="微软雅黑 Light" panose="020B0502040204020203" pitchFamily="34" charset="-122"/>
              </a:rPr>
              <a:t>烟叶采购成本＝</a:t>
            </a:r>
            <a:r>
              <a:rPr lang="en-US" altLang="zh-CN" sz="2400" dirty="0">
                <a:latin typeface="微软雅黑 Light" panose="020B0502040204020203" pitchFamily="34" charset="-122"/>
                <a:ea typeface="微软雅黑 Light" panose="020B0502040204020203" pitchFamily="34" charset="-122"/>
              </a:rPr>
              <a:t>1 200 000×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1 378 080</a:t>
            </a:r>
            <a:r>
              <a:rPr lang="zh-CN" altLang="en-US" sz="24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385510262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798864" y="946151"/>
            <a:ext cx="7056956" cy="5657850"/>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defRPr/>
            </a:pPr>
            <a:r>
              <a:rPr lang="zh-CN" altLang="en-US" sz="2400" dirty="0">
                <a:solidFill>
                  <a:srgbClr val="3D3D3D"/>
                </a:solidFill>
              </a:rPr>
              <a:t>（</a:t>
            </a:r>
            <a:r>
              <a:rPr lang="en-US" altLang="zh-CN" sz="2400" dirty="0">
                <a:solidFill>
                  <a:srgbClr val="3D3D3D"/>
                </a:solidFill>
              </a:rPr>
              <a:t>2</a:t>
            </a:r>
            <a:r>
              <a:rPr lang="zh-CN" altLang="en-US" sz="2400" dirty="0">
                <a:solidFill>
                  <a:srgbClr val="3D3D3D"/>
                </a:solidFill>
              </a:rPr>
              <a:t>）不得抵扣的进项税</a:t>
            </a:r>
            <a:endParaRPr lang="en-US" altLang="zh-CN" sz="2400" dirty="0">
              <a:solidFill>
                <a:srgbClr val="3D3D3D"/>
              </a:solidFill>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①纳税人购进货物或者应税劳务，未按照规定取得并保存增值税扣税凭证，或者增值税扣税凭证上未按照规定注明增值税额及其他有关事项</a:t>
            </a:r>
            <a:r>
              <a:rPr lang="zh-CN" altLang="en-US" sz="2000" dirty="0" smtClean="0">
                <a:solidFill>
                  <a:srgbClr val="3D3D3D"/>
                </a:solidFill>
                <a:latin typeface="微软雅黑 Light" panose="020B0502040204020203" pitchFamily="34" charset="-122"/>
                <a:ea typeface="微软雅黑 Light" panose="020B0502040204020203" pitchFamily="34" charset="-122"/>
              </a:rPr>
              <a:t>的，其</a:t>
            </a:r>
            <a:r>
              <a:rPr lang="zh-CN" altLang="en-US" sz="2000" dirty="0">
                <a:solidFill>
                  <a:srgbClr val="3D3D3D"/>
                </a:solidFill>
                <a:latin typeface="微软雅黑 Light" panose="020B0502040204020203" pitchFamily="34" charset="-122"/>
                <a:ea typeface="微软雅黑 Light" panose="020B0502040204020203" pitchFamily="34" charset="-122"/>
              </a:rPr>
              <a:t>进项税额不得从销项税额中抵扣。</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sz="2000" dirty="0">
                <a:solidFill>
                  <a:srgbClr val="3D3D3D"/>
                </a:solidFill>
                <a:latin typeface="微软雅黑 Light" panose="020B0502040204020203" pitchFamily="34" charset="-122"/>
                <a:ea typeface="微软雅黑 Light" panose="020B0502040204020203" pitchFamily="34" charset="-122"/>
              </a:rPr>
              <a:t>      </a:t>
            </a:r>
            <a:r>
              <a:rPr lang="zh-CN" altLang="en-US" sz="2000" dirty="0">
                <a:solidFill>
                  <a:srgbClr val="3D3D3D"/>
                </a:solidFill>
                <a:latin typeface="微软雅黑 Light" panose="020B0502040204020203" pitchFamily="34" charset="-122"/>
                <a:ea typeface="微软雅黑 Light" panose="020B0502040204020203" pitchFamily="34" charset="-122"/>
              </a:rPr>
              <a:t>②一般纳税人有下列情形之一者，应按销售额依照增值税税率计算应纳税额，不得抵扣进项税额，也不得使用增值税专用发票：会计核算不健全，或者不能够提供准确税务资料的。符合一般纳税人条件，但不申请办理一般纳税人认定手续的。</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③用于非应税项目的购进货物或者应税劳务。</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④用于免税项目的购进货物或者应税劳务。</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⑤用于集体福利或者个人消费的购进货物或者应税劳务。</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⑥非正常损失的购进货物。</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⑦非正常损失的在产品、产成品所耗用的购进货物或者应税劳务。</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⑧纳税人购买或销售免税货物或固定资产所发生的运输费用，因本身不准抵扣，所以其运输费用也不得计算进项税额抵扣，增值税一般纳税人采取邮寄方式销售、购买货物所支付的邮寄费，不允许计算进项税额抵扣。</a:t>
            </a: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8055476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 calcmode="lin" valueType="num">
                                      <p:cBhvr additive="base">
                                        <p:cTn id="55"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xEl>
                                              <p:pRg st="8" end="8"/>
                                            </p:txEl>
                                          </p:spTgt>
                                        </p:tgtEl>
                                        <p:attrNameLst>
                                          <p:attrName>style.visibility</p:attrName>
                                        </p:attrNameLst>
                                      </p:cBhvr>
                                      <p:to>
                                        <p:strVal val="visible"/>
                                      </p:to>
                                    </p:set>
                                    <p:anim calcmode="lin" valueType="num">
                                      <p:cBhvr additive="base">
                                        <p:cTn id="61" dur="500" fill="hold"/>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25158" y="322988"/>
            <a:ext cx="11708404" cy="1938992"/>
          </a:xfrm>
          <a:prstGeom prst="rect">
            <a:avLst/>
          </a:prstGeom>
        </p:spPr>
        <p:txBody>
          <a:bodyPr wrap="square">
            <a:spAutoFit/>
          </a:bodyPr>
          <a:lstStyle/>
          <a:p>
            <a:r>
              <a:rPr lang="en-US" altLang="zh-CN" sz="2000" dirty="0" smtClean="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情景</a:t>
            </a:r>
            <a:r>
              <a:rPr lang="en-US" altLang="zh-CN" sz="2000" dirty="0">
                <a:latin typeface="微软雅黑 Light" panose="020B0502040204020203" pitchFamily="34" charset="-122"/>
                <a:ea typeface="微软雅黑 Light" panose="020B0502040204020203" pitchFamily="34" charset="-122"/>
              </a:rPr>
              <a:t>3-9】</a:t>
            </a:r>
            <a:r>
              <a:rPr lang="zh-CN" altLang="en-US" sz="2000" dirty="0">
                <a:latin typeface="微软雅黑 Light" panose="020B0502040204020203" pitchFamily="34" charset="-122"/>
                <a:ea typeface="微软雅黑 Light" panose="020B0502040204020203" pitchFamily="34" charset="-122"/>
              </a:rPr>
              <a:t>某企业为增值税一般纳税人，</a:t>
            </a:r>
            <a:r>
              <a:rPr lang="en-US" altLang="zh-CN" sz="2000" dirty="0">
                <a:latin typeface="微软雅黑 Light" panose="020B0502040204020203" pitchFamily="34" charset="-122"/>
                <a:ea typeface="微软雅黑 Light" panose="020B0502040204020203" pitchFamily="34" charset="-122"/>
              </a:rPr>
              <a:t>2020</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月有关生产经营业务如下：</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smtClean="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日，外购货物一批，取得增值税专用发票，注明增值税款</a:t>
            </a:r>
            <a:r>
              <a:rPr lang="en-US" altLang="zh-CN" sz="2000" dirty="0">
                <a:latin typeface="微软雅黑 Light" panose="020B0502040204020203" pitchFamily="34" charset="-122"/>
                <a:ea typeface="微软雅黑 Light" panose="020B0502040204020203" pitchFamily="34" charset="-122"/>
              </a:rPr>
              <a:t>240 000</a:t>
            </a:r>
            <a:r>
              <a:rPr lang="zh-CN" altLang="en-US" sz="2000" dirty="0">
                <a:latin typeface="微软雅黑 Light" panose="020B0502040204020203" pitchFamily="34" charset="-122"/>
                <a:ea typeface="微软雅黑 Light" panose="020B0502040204020203" pitchFamily="34" charset="-122"/>
              </a:rPr>
              <a:t>元；下旬，因管理不善造成该批货物一部分发生霉烂变质，经核实造成</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损失。</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日，建造职工活动中心领用生产用原材料一批，这批原材料的账面成本为</a:t>
            </a:r>
            <a:r>
              <a:rPr lang="en-US" altLang="zh-CN" sz="2000" dirty="0">
                <a:latin typeface="微软雅黑 Light" panose="020B0502040204020203" pitchFamily="34" charset="-122"/>
                <a:ea typeface="微软雅黑 Light" panose="020B0502040204020203" pitchFamily="34" charset="-122"/>
              </a:rPr>
              <a:t>300 000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21</a:t>
            </a:r>
            <a:r>
              <a:rPr lang="zh-CN" altLang="en-US" sz="2000" dirty="0">
                <a:latin typeface="微软雅黑 Light" panose="020B0502040204020203" pitchFamily="34" charset="-122"/>
                <a:ea typeface="微软雅黑 Light" panose="020B0502040204020203" pitchFamily="34" charset="-122"/>
              </a:rPr>
              <a:t>日，购入月饼一批，取得普通发票，价税合计支出</a:t>
            </a:r>
            <a:r>
              <a:rPr lang="en-US" altLang="zh-CN" sz="2000" dirty="0">
                <a:latin typeface="微软雅黑 Light" panose="020B0502040204020203" pitchFamily="34" charset="-122"/>
                <a:ea typeface="微软雅黑 Light" panose="020B0502040204020203" pitchFamily="34" charset="-122"/>
              </a:rPr>
              <a:t>50 000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smtClean="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23</a:t>
            </a:r>
            <a:r>
              <a:rPr lang="zh-CN" altLang="en-US" sz="2000" dirty="0">
                <a:latin typeface="微软雅黑 Light" panose="020B0502040204020203" pitchFamily="34" charset="-122"/>
                <a:ea typeface="微软雅黑 Light" panose="020B0502040204020203" pitchFamily="34" charset="-122"/>
              </a:rPr>
              <a:t>日，将购入的月饼作为福利发给职工。计算该企业当月可以抵扣的进项税额。</a:t>
            </a:r>
          </a:p>
        </p:txBody>
      </p:sp>
      <p:sp>
        <p:nvSpPr>
          <p:cNvPr id="4" name="矩形 3"/>
          <p:cNvSpPr/>
          <p:nvPr/>
        </p:nvSpPr>
        <p:spPr>
          <a:xfrm>
            <a:off x="404580" y="2492896"/>
            <a:ext cx="11577002" cy="2554545"/>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smtClean="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）外购货物取得专用发票，可以凭票抵扣；但因管理不善造成购进货物发生非正常损失的部分，其进项税额不能抵扣。</a:t>
            </a:r>
          </a:p>
          <a:p>
            <a:pPr algn="ctr"/>
            <a:r>
              <a:rPr lang="zh-CN" altLang="en-US" sz="2000" dirty="0">
                <a:latin typeface="微软雅黑 Light" panose="020B0502040204020203" pitchFamily="34" charset="-122"/>
                <a:ea typeface="微软雅黑 Light" panose="020B0502040204020203" pitchFamily="34" charset="-122"/>
              </a:rPr>
              <a:t>进项税额＝</a:t>
            </a:r>
            <a:r>
              <a:rPr lang="en-US" altLang="zh-CN" sz="2000" dirty="0">
                <a:latin typeface="微软雅黑 Light" panose="020B0502040204020203" pitchFamily="34" charset="-122"/>
                <a:ea typeface="微软雅黑 Light" panose="020B0502040204020203" pitchFamily="34" charset="-122"/>
              </a:rPr>
              <a:t>240 000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240 000×1/5</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192 000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）已做进项税额抵扣的购进货物事后改变用途，用于非应税项目，应将进项税额转出。</a:t>
            </a:r>
          </a:p>
          <a:p>
            <a:pPr algn="ctr"/>
            <a:r>
              <a:rPr lang="zh-CN" altLang="en-US" sz="2000" dirty="0">
                <a:latin typeface="微软雅黑 Light" panose="020B0502040204020203" pitchFamily="34" charset="-122"/>
                <a:ea typeface="微软雅黑 Light" panose="020B0502040204020203" pitchFamily="34" charset="-122"/>
              </a:rPr>
              <a:t>进项税额转出＝</a:t>
            </a:r>
            <a:r>
              <a:rPr lang="en-US" altLang="zh-CN" sz="2000" dirty="0">
                <a:latin typeface="微软雅黑 Light" panose="020B0502040204020203" pitchFamily="34" charset="-122"/>
                <a:ea typeface="微软雅黑 Light" panose="020B0502040204020203" pitchFamily="34" charset="-122"/>
              </a:rPr>
              <a:t>300 000×13%</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39 000</a:t>
            </a:r>
            <a:r>
              <a:rPr lang="zh-CN" altLang="en-US" sz="2000" dirty="0">
                <a:latin typeface="微软雅黑 Light" panose="020B0502040204020203" pitchFamily="34" charset="-122"/>
                <a:ea typeface="微软雅黑 Light" panose="020B0502040204020203" pitchFamily="34" charset="-122"/>
              </a:rPr>
              <a:t>（元）</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）购入月饼用于职工福利，不论取得专用发票还是普通发票，都不能抵扣进项税额。</a:t>
            </a:r>
          </a:p>
          <a:p>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）将外购的货物用于职工福利，不能抵扣进项税。</a:t>
            </a:r>
          </a:p>
          <a:p>
            <a:pPr algn="ctr"/>
            <a:r>
              <a:rPr lang="zh-CN" altLang="en-US" sz="2000" dirty="0">
                <a:latin typeface="微软雅黑 Light" panose="020B0502040204020203" pitchFamily="34" charset="-122"/>
                <a:ea typeface="微软雅黑 Light" panose="020B0502040204020203" pitchFamily="34" charset="-122"/>
              </a:rPr>
              <a:t>当月可以抵扣的进项税额＝</a:t>
            </a:r>
            <a:r>
              <a:rPr lang="en-US" altLang="zh-CN" sz="2000" dirty="0">
                <a:latin typeface="微软雅黑 Light" panose="020B0502040204020203" pitchFamily="34" charset="-122"/>
                <a:ea typeface="微软雅黑 Light" panose="020B0502040204020203" pitchFamily="34" charset="-122"/>
              </a:rPr>
              <a:t>192 000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39 000</a:t>
            </a: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153 000</a:t>
            </a:r>
            <a:r>
              <a:rPr lang="zh-CN" altLang="en-US" sz="2000"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92693404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4"/>
            <a:ext cx="5616624" cy="3831818"/>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）适用一般计税方法的纳税人，兼营简易计税方法计税项目、免征增值税项目而无法划分不得抵扣的进项税额，按照下列公式计算不得抵扣的进项税额</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smtClean="0">
              <a:latin typeface="微软雅黑 Light" panose="020B0502040204020203" pitchFamily="34" charset="-122"/>
              <a:ea typeface="微软雅黑 Light" panose="020B0502040204020203" pitchFamily="34" charset="-122"/>
            </a:endParaRPr>
          </a:p>
          <a:p>
            <a:pPr>
              <a:lnSpc>
                <a:spcPct val="150000"/>
              </a:lnSpc>
            </a:pPr>
            <a:r>
              <a:rPr lang="zh-CN" altLang="en-US" dirty="0" smtClean="0">
                <a:latin typeface="微软雅黑 Light" panose="020B0502040204020203" pitchFamily="34" charset="-122"/>
                <a:ea typeface="微软雅黑 Light" panose="020B0502040204020203" pitchFamily="34" charset="-122"/>
              </a:rPr>
              <a:t>       自</a:t>
            </a:r>
            <a:r>
              <a:rPr lang="en-US" altLang="zh-CN" dirty="0">
                <a:latin typeface="微软雅黑 Light" panose="020B0502040204020203" pitchFamily="34" charset="-122"/>
                <a:ea typeface="微软雅黑 Light" panose="020B0502040204020203" pitchFamily="34" charset="-122"/>
              </a:rPr>
              <a:t>2018</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日起，纳税人租入固定资产、不动产，既用于一般计税方法计税项目，又用于简易计税方法计税项目、免征增值税项目、集体福利或者个人消费的，其进项税额准予从销项税额中全额抵扣</a:t>
            </a:r>
            <a:r>
              <a:rPr lang="zh-CN" altLang="en-US" dirty="0" smtClean="0">
                <a:latin typeface="微软雅黑 Light" panose="020B0502040204020203" pitchFamily="34" charset="-122"/>
                <a:ea typeface="微软雅黑 Light" panose="020B0502040204020203" pitchFamily="34" charset="-122"/>
              </a:rPr>
              <a:t>。</a:t>
            </a:r>
            <a:endParaRPr lang="zh-CN" altLang="en-US" dirty="0">
              <a:latin typeface="微软雅黑 Light" panose="020B0502040204020203" pitchFamily="34" charset="-122"/>
              <a:ea typeface="微软雅黑 Light" panose="020B0502040204020203" pitchFamily="34" charset="-122"/>
            </a:endParaRPr>
          </a:p>
        </p:txBody>
      </p:sp>
      <p:pic>
        <p:nvPicPr>
          <p:cNvPr id="3" name="图片 2"/>
          <p:cNvPicPr>
            <a:picLocks noChangeAspect="1"/>
          </p:cNvPicPr>
          <p:nvPr/>
        </p:nvPicPr>
        <p:blipFill>
          <a:blip r:embed="rId3"/>
          <a:stretch>
            <a:fillRect/>
          </a:stretch>
        </p:blipFill>
        <p:spPr>
          <a:xfrm>
            <a:off x="6066461" y="2906298"/>
            <a:ext cx="5791702" cy="688908"/>
          </a:xfrm>
          <a:prstGeom prst="rect">
            <a:avLst/>
          </a:prstGeom>
        </p:spPr>
      </p:pic>
    </p:spTree>
    <p:extLst>
      <p:ext uri="{BB962C8B-B14F-4D97-AF65-F5344CB8AC3E}">
        <p14:creationId xmlns:p14="http://schemas.microsoft.com/office/powerpoint/2010/main" val="37842088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4"/>
            <a:ext cx="5616624" cy="378469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增值税暂行条例实施细则</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一般纳税人当期购进的货物或应税劳务用于生产经营，其进项税额在当期销项税额中予以抵扣。但已抵扣进项税额的购进货物或应税劳务如果事后改变用途，用于集体福利或者个人消费、购进货物发生非正常损失、在产品或产成品发生非正常损失等，应当将该项购进货物或者应税劳务的进项税额从当期的进项税额中扣减；无法确定该项进项税额的，按当期外购项目的实际成本计算应扣减的进项税额。</a:t>
            </a:r>
          </a:p>
        </p:txBody>
      </p:sp>
    </p:spTree>
    <p:extLst>
      <p:ext uri="{BB962C8B-B14F-4D97-AF65-F5344CB8AC3E}">
        <p14:creationId xmlns:p14="http://schemas.microsoft.com/office/powerpoint/2010/main" val="361323140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4"/>
            <a:ext cx="5616624" cy="378469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增值税暂行条例实施细则</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一般纳税人当期购进的货物或应税劳务用于生产经营，其进项税额在当期销项税额中予以抵扣。但已抵扣进项税额的购进货物或应税劳务如果事后改变用途，用于集体福利或者个人消费、购进货物发生非正常损失、在产品或产成品发生非正常损失等，应当将该项购进货物或者应税劳务的进项税额从当期的进项税额中扣减；无法确定该项进项税额的，按当期外购项目的实际成本计算应扣减的进项税额。</a:t>
            </a:r>
          </a:p>
        </p:txBody>
      </p:sp>
    </p:spTree>
    <p:extLst>
      <p:ext uri="{BB962C8B-B14F-4D97-AF65-F5344CB8AC3E}">
        <p14:creationId xmlns:p14="http://schemas.microsoft.com/office/powerpoint/2010/main" val="312239895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4"/>
            <a:ext cx="5616624" cy="4662815"/>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已抵扣进项税额的购进服务，发生不得从销项税额中抵扣情形（简易计税方法计税项目、免征增值税项目除外）的，应当将该进项税额从当期进项税额中扣减；无法确定该进项税额的，按照当期实际成本计算应扣减的进项税额。</a:t>
            </a:r>
          </a:p>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）已抵扣进项税额的无形资产或者固定资产，发生不得从销项税额中抵扣情形的，按照下列公式计算不得抵扣的进项税额</a:t>
            </a:r>
            <a:r>
              <a:rPr lang="zh-CN" altLang="en-US" dirty="0" smtClean="0">
                <a:latin typeface="微软雅黑 Light" panose="020B0502040204020203" pitchFamily="34" charset="-122"/>
                <a:ea typeface="微软雅黑 Light" panose="020B0502040204020203" pitchFamily="34" charset="-122"/>
              </a:rPr>
              <a:t>：</a:t>
            </a:r>
            <a:endParaRPr lang="en-US" altLang="zh-CN" dirty="0" smtClean="0">
              <a:latin typeface="微软雅黑 Light" panose="020B0502040204020203" pitchFamily="34" charset="-122"/>
              <a:ea typeface="微软雅黑 Light" panose="020B0502040204020203" pitchFamily="34" charset="-122"/>
            </a:endParaRPr>
          </a:p>
          <a:p>
            <a:pPr algn="ctr">
              <a:lnSpc>
                <a:spcPct val="150000"/>
              </a:lnSpc>
            </a:pPr>
            <a:r>
              <a:rPr lang="zh-CN" altLang="en-US" dirty="0">
                <a:latin typeface="微软雅黑 Light" panose="020B0502040204020203" pitchFamily="34" charset="-122"/>
                <a:ea typeface="微软雅黑 Light" panose="020B0502040204020203" pitchFamily="34" charset="-122"/>
              </a:rPr>
              <a:t>不得抵扣的进项税额＝无形资产或者固定资产净值</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适用税率</a:t>
            </a: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687805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512464"/>
            <a:ext cx="5616624" cy="378469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）纳税人适用一般计税方法计税的，因销售折让、中止或者退回而退还给购买方的增值税税额，应当从当期的销项税额中扣减；因销售折让、中止或者退回而收回的增值税税额，应当从当期的进项税额中扣减。</a:t>
            </a:r>
          </a:p>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有下列情形之一者，应当按照销售额和增值税税率计算应纳税额，不得抵扣进项税额，也不得使用增值税专用发票：一般纳税人会计核算不健全，或者不能够提供准确税务资料的；应当办理一般纳税人资格登记而未办理的。</a:t>
            </a:r>
          </a:p>
        </p:txBody>
      </p:sp>
    </p:spTree>
    <p:extLst>
      <p:ext uri="{BB962C8B-B14F-4D97-AF65-F5344CB8AC3E}">
        <p14:creationId xmlns:p14="http://schemas.microsoft.com/office/powerpoint/2010/main" val="21016190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a:ea typeface="微软雅黑"/>
              </a:rPr>
              <a:t>4.</a:t>
            </a:r>
            <a:r>
              <a:rPr lang="zh-CN" altLang="en-US" sz="2400" dirty="0">
                <a:solidFill>
                  <a:srgbClr val="FFFFFF"/>
                </a:solidFill>
                <a:latin typeface="微软雅黑"/>
                <a:ea typeface="微软雅黑"/>
              </a:rPr>
              <a:t>特殊问题的处理</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46441" y="1101850"/>
            <a:ext cx="5616624" cy="5446684"/>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smtClean="0">
                <a:latin typeface="微软雅黑 Light" panose="020B0502040204020203" pitchFamily="34" charset="-122"/>
                <a:ea typeface="微软雅黑 Light" panose="020B0502040204020203" pitchFamily="34" charset="-122"/>
              </a:rPr>
              <a:t>7</a:t>
            </a:r>
            <a:r>
              <a:rPr lang="zh-CN" altLang="en-US" dirty="0">
                <a:latin typeface="微软雅黑 Light" panose="020B0502040204020203" pitchFamily="34" charset="-122"/>
                <a:ea typeface="微软雅黑 Light" panose="020B0502040204020203" pitchFamily="34" charset="-122"/>
              </a:rPr>
              <a:t>）适用一般计税方法的试点纳税人，</a:t>
            </a:r>
            <a:r>
              <a:rPr lang="en-US" altLang="zh-CN" dirty="0">
                <a:latin typeface="微软雅黑 Light" panose="020B0502040204020203" pitchFamily="34" charset="-122"/>
                <a:ea typeface="微软雅黑 Light" panose="020B0502040204020203" pitchFamily="34" charset="-122"/>
              </a:rPr>
              <a:t>2016</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日后取得并在会计制度上按固定资产核算的不动产或者</a:t>
            </a:r>
            <a:r>
              <a:rPr lang="en-US" altLang="zh-CN" dirty="0">
                <a:latin typeface="微软雅黑 Light" panose="020B0502040204020203" pitchFamily="34" charset="-122"/>
                <a:ea typeface="微软雅黑 Light" panose="020B0502040204020203" pitchFamily="34" charset="-122"/>
              </a:rPr>
              <a:t>2016</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日后取得的不动产在建工程，其进项税额应自取得之日起分两年从销项税额中抵扣，第一年抵扣比例为</a:t>
            </a:r>
            <a:r>
              <a:rPr lang="en-US" altLang="zh-CN" dirty="0">
                <a:latin typeface="微软雅黑 Light" panose="020B0502040204020203" pitchFamily="34" charset="-122"/>
                <a:ea typeface="微软雅黑 Light" panose="020B0502040204020203" pitchFamily="34" charset="-122"/>
              </a:rPr>
              <a:t>60%</a:t>
            </a:r>
            <a:r>
              <a:rPr lang="zh-CN" altLang="en-US" dirty="0">
                <a:latin typeface="微软雅黑 Light" panose="020B0502040204020203" pitchFamily="34" charset="-122"/>
                <a:ea typeface="微软雅黑 Light" panose="020B0502040204020203" pitchFamily="34" charset="-122"/>
              </a:rPr>
              <a:t>，第二年抵扣比例为</a:t>
            </a:r>
            <a:r>
              <a:rPr lang="en-US" altLang="zh-CN" dirty="0">
                <a:latin typeface="微软雅黑 Light" panose="020B0502040204020203" pitchFamily="34" charset="-122"/>
                <a:ea typeface="微软雅黑 Light" panose="020B0502040204020203" pitchFamily="34" charset="-122"/>
              </a:rPr>
              <a:t>40%</a:t>
            </a:r>
            <a:r>
              <a:rPr lang="zh-CN" altLang="en-US" dirty="0">
                <a:latin typeface="微软雅黑 Light" panose="020B0502040204020203" pitchFamily="34" charset="-122"/>
                <a:ea typeface="微软雅黑 Light" panose="020B0502040204020203" pitchFamily="34" charset="-122"/>
              </a:rPr>
              <a:t>。</a:t>
            </a:r>
          </a:p>
          <a:p>
            <a:pPr>
              <a:lnSpc>
                <a:spcPct val="150000"/>
              </a:lnSpc>
            </a:pPr>
            <a:r>
              <a:rPr lang="zh-CN" altLang="en-US" dirty="0" smtClean="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8</a:t>
            </a:r>
            <a:r>
              <a:rPr lang="zh-CN" altLang="en-US" dirty="0">
                <a:latin typeface="微软雅黑 Light" panose="020B0502040204020203" pitchFamily="34" charset="-122"/>
                <a:ea typeface="微软雅黑 Light" panose="020B0502040204020203" pitchFamily="34" charset="-122"/>
              </a:rPr>
              <a:t>）按照相关规定，不得抵扣且未抵扣进项税额的固定资产、无形资产、不动产，发生用途改变，用于允许抵扣进项税额的应税项目，可在用途改变的次月按照下列公式，计算可以抵扣的进项税额：</a:t>
            </a:r>
          </a:p>
          <a:p>
            <a:pPr algn="ctr">
              <a:lnSpc>
                <a:spcPct val="150000"/>
              </a:lnSpc>
            </a:pPr>
            <a:r>
              <a:rPr lang="zh-CN" altLang="en-US" dirty="0">
                <a:latin typeface="微软雅黑 Light" panose="020B0502040204020203" pitchFamily="34" charset="-122"/>
                <a:ea typeface="微软雅黑 Light" panose="020B0502040204020203" pitchFamily="34" charset="-122"/>
              </a:rPr>
              <a:t>可抵扣进项税额＝增值税扣税凭证注明或计算的进项税额</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不动产净值率</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9</a:t>
            </a:r>
            <a:r>
              <a:rPr lang="zh-CN" altLang="en-US" dirty="0">
                <a:latin typeface="微软雅黑 Light" panose="020B0502040204020203" pitchFamily="34" charset="-122"/>
                <a:ea typeface="微软雅黑 Light" panose="020B0502040204020203" pitchFamily="34" charset="-122"/>
              </a:rPr>
              <a:t>）一般纳税人发生特殊应税行为可以选择适用简易计税方法计税，不允许抵扣进项税额。</a:t>
            </a:r>
          </a:p>
        </p:txBody>
      </p:sp>
    </p:spTree>
    <p:extLst>
      <p:ext uri="{BB962C8B-B14F-4D97-AF65-F5344CB8AC3E}">
        <p14:creationId xmlns:p14="http://schemas.microsoft.com/office/powerpoint/2010/main" val="367646631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04626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6" name="矩形 55">
            <a:extLst>
              <a:ext uri="{FF2B5EF4-FFF2-40B4-BE49-F238E27FC236}">
                <a16:creationId xmlns:a16="http://schemas.microsoft.com/office/drawing/2014/main" id="{19A5F725-53A7-4C82-AD5E-85B763AF8E1D}"/>
              </a:ext>
            </a:extLst>
          </p:cNvPr>
          <p:cNvSpPr/>
          <p:nvPr/>
        </p:nvSpPr>
        <p:spPr>
          <a:xfrm>
            <a:off x="5911643" y="855726"/>
            <a:ext cx="3352454" cy="523220"/>
          </a:xfrm>
          <a:prstGeom prst="rect">
            <a:avLst/>
          </a:prstGeom>
          <a:noFill/>
        </p:spPr>
        <p:txBody>
          <a:bodyPr wrap="square" rtlCol="0">
            <a:spAutoFit/>
          </a:bodyPr>
          <a:lstStyle/>
          <a:p>
            <a:pPr lvl="0" algn="ctr">
              <a:defRPr/>
            </a:pPr>
            <a:r>
              <a:rPr lang="en-US" altLang="zh-CN" sz="2800" dirty="0">
                <a:latin typeface="微软雅黑 Light" panose="020B0502040204020203" pitchFamily="34" charset="-122"/>
                <a:ea typeface="微软雅黑 Light" panose="020B0502040204020203" pitchFamily="34" charset="-122"/>
                <a:cs typeface="+mn-ea"/>
                <a:sym typeface="+mn-lt"/>
              </a:rPr>
              <a:t>2.</a:t>
            </a:r>
            <a:r>
              <a:rPr lang="zh-CN" altLang="en-US" sz="2800" dirty="0">
                <a:latin typeface="微软雅黑 Light" panose="020B0502040204020203" pitchFamily="34" charset="-122"/>
                <a:ea typeface="微软雅黑 Light" panose="020B0502040204020203" pitchFamily="34" charset="-122"/>
                <a:cs typeface="+mn-ea"/>
                <a:sym typeface="+mn-lt"/>
              </a:rPr>
              <a:t>税法的构成要素</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5911643" y="1805903"/>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912978" y="2854276"/>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59" name="椭圆 58">
            <a:extLst>
              <a:ext uri="{FF2B5EF4-FFF2-40B4-BE49-F238E27FC236}">
                <a16:creationId xmlns:a16="http://schemas.microsoft.com/office/drawing/2014/main" id="{FF1967EB-1510-4278-A0B6-B9F2A7BBCD8E}"/>
              </a:ext>
            </a:extLst>
          </p:cNvPr>
          <p:cNvSpPr/>
          <p:nvPr/>
        </p:nvSpPr>
        <p:spPr bwMode="auto">
          <a:xfrm>
            <a:off x="5927365" y="3735699"/>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a:solidFill>
                  <a:schemeClr val="bg1"/>
                </a:solidFill>
                <a:latin typeface="+mj-ea"/>
                <a:ea typeface="+mj-ea"/>
              </a:rPr>
              <a:t>3</a:t>
            </a:r>
            <a:endParaRPr lang="zh-CN" altLang="en-US" sz="2400">
              <a:solidFill>
                <a:schemeClr val="bg1"/>
              </a:solidFill>
              <a:latin typeface="+mj-ea"/>
              <a:ea typeface="+mj-ea"/>
            </a:endParaRPr>
          </a:p>
        </p:txBody>
      </p:sp>
      <p:sp>
        <p:nvSpPr>
          <p:cNvPr id="60" name="椭圆 59">
            <a:extLst>
              <a:ext uri="{FF2B5EF4-FFF2-40B4-BE49-F238E27FC236}">
                <a16:creationId xmlns:a16="http://schemas.microsoft.com/office/drawing/2014/main" id="{31EEB3FC-3A0F-4AC2-B751-CBEFE81E5AEF}"/>
              </a:ext>
            </a:extLst>
          </p:cNvPr>
          <p:cNvSpPr/>
          <p:nvPr/>
        </p:nvSpPr>
        <p:spPr bwMode="auto">
          <a:xfrm>
            <a:off x="5941752" y="4724021"/>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sp>
        <p:nvSpPr>
          <p:cNvPr id="61" name="矩形 60">
            <a:extLst>
              <a:ext uri="{FF2B5EF4-FFF2-40B4-BE49-F238E27FC236}">
                <a16:creationId xmlns:a16="http://schemas.microsoft.com/office/drawing/2014/main" id="{0745658B-75FF-4AA0-9421-4022A5825B31}"/>
              </a:ext>
            </a:extLst>
          </p:cNvPr>
          <p:cNvSpPr/>
          <p:nvPr/>
        </p:nvSpPr>
        <p:spPr>
          <a:xfrm>
            <a:off x="6545551" y="1954704"/>
            <a:ext cx="2698175"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纳税人</a:t>
            </a:r>
          </a:p>
        </p:txBody>
      </p:sp>
      <p:sp>
        <p:nvSpPr>
          <p:cNvPr id="62" name="矩形 61">
            <a:extLst>
              <a:ext uri="{FF2B5EF4-FFF2-40B4-BE49-F238E27FC236}">
                <a16:creationId xmlns:a16="http://schemas.microsoft.com/office/drawing/2014/main" id="{024F7727-197A-4FF6-9730-B9E17231F39E}"/>
              </a:ext>
            </a:extLst>
          </p:cNvPr>
          <p:cNvSpPr/>
          <p:nvPr/>
        </p:nvSpPr>
        <p:spPr>
          <a:xfrm>
            <a:off x="6545551" y="2910047"/>
            <a:ext cx="414872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征税对象</a:t>
            </a:r>
          </a:p>
        </p:txBody>
      </p:sp>
      <p:sp>
        <p:nvSpPr>
          <p:cNvPr id="63" name="矩形 62">
            <a:extLst>
              <a:ext uri="{FF2B5EF4-FFF2-40B4-BE49-F238E27FC236}">
                <a16:creationId xmlns:a16="http://schemas.microsoft.com/office/drawing/2014/main" id="{1E2494E2-4C40-4A67-A5E2-ED3DDF09AFFF}"/>
              </a:ext>
            </a:extLst>
          </p:cNvPr>
          <p:cNvSpPr/>
          <p:nvPr/>
        </p:nvSpPr>
        <p:spPr>
          <a:xfrm>
            <a:off x="6573973" y="3817732"/>
            <a:ext cx="378868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税目</a:t>
            </a:r>
          </a:p>
        </p:txBody>
      </p:sp>
      <p:sp>
        <p:nvSpPr>
          <p:cNvPr id="64" name="矩形 63">
            <a:extLst>
              <a:ext uri="{FF2B5EF4-FFF2-40B4-BE49-F238E27FC236}">
                <a16:creationId xmlns:a16="http://schemas.microsoft.com/office/drawing/2014/main" id="{F6FC45B4-A932-4EC4-B174-B1A95E76540A}"/>
              </a:ext>
            </a:extLst>
          </p:cNvPr>
          <p:cNvSpPr/>
          <p:nvPr/>
        </p:nvSpPr>
        <p:spPr>
          <a:xfrm>
            <a:off x="6554127" y="4809925"/>
            <a:ext cx="4148729" cy="461665"/>
          </a:xfrm>
          <a:prstGeom prst="rect">
            <a:avLst/>
          </a:prstGeom>
          <a:noFill/>
        </p:spPr>
        <p:txBody>
          <a:bodyPr wrap="square" rtlCol="0">
            <a:spAutoFit/>
          </a:bodyPr>
          <a:lstStyle/>
          <a:p>
            <a:r>
              <a:rPr lang="zh-CN" altLang="en-US" sz="2400" dirty="0">
                <a:solidFill>
                  <a:srgbClr val="3D3D3D"/>
                </a:solidFill>
                <a:latin typeface="微软雅黑 Light" panose="020B0502040204020203" pitchFamily="34" charset="-122"/>
                <a:ea typeface="微软雅黑 Light" panose="020B0502040204020203" pitchFamily="34" charset="-122"/>
              </a:rPr>
              <a:t>税率</a:t>
            </a:r>
          </a:p>
        </p:txBody>
      </p:sp>
      <p:sp>
        <p:nvSpPr>
          <p:cNvPr id="2" name="矩形 1"/>
          <p:cNvSpPr/>
          <p:nvPr/>
        </p:nvSpPr>
        <p:spPr>
          <a:xfrm>
            <a:off x="288986" y="1624886"/>
            <a:ext cx="4670957" cy="1978940"/>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税法是调整国家征税机关与纳税人之间税收征纳关系的法律规范的总称，其调整对象是税收分配中形成的权利义务关系，而不直接调整税收分配关系。</a:t>
            </a:r>
          </a:p>
        </p:txBody>
      </p:sp>
      <p:sp>
        <p:nvSpPr>
          <p:cNvPr id="40" name="椭圆 39">
            <a:extLst>
              <a:ext uri="{FF2B5EF4-FFF2-40B4-BE49-F238E27FC236}">
                <a16:creationId xmlns:a16="http://schemas.microsoft.com/office/drawing/2014/main" id="{31EEB3FC-3A0F-4AC2-B751-CBEFE81E5AEF}"/>
              </a:ext>
            </a:extLst>
          </p:cNvPr>
          <p:cNvSpPr/>
          <p:nvPr/>
        </p:nvSpPr>
        <p:spPr bwMode="auto">
          <a:xfrm>
            <a:off x="5927365" y="5580763"/>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sp>
        <p:nvSpPr>
          <p:cNvPr id="3" name="矩形 2"/>
          <p:cNvSpPr/>
          <p:nvPr/>
        </p:nvSpPr>
        <p:spPr>
          <a:xfrm>
            <a:off x="6573973" y="5636533"/>
            <a:ext cx="141577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计税依据</a:t>
            </a:r>
          </a:p>
        </p:txBody>
      </p:sp>
      <p:sp>
        <p:nvSpPr>
          <p:cNvPr id="42" name="椭圆 41">
            <a:extLst>
              <a:ext uri="{FF2B5EF4-FFF2-40B4-BE49-F238E27FC236}">
                <a16:creationId xmlns:a16="http://schemas.microsoft.com/office/drawing/2014/main" id="{EAA6FFAA-880A-4A0A-B537-DF0AFB2185BB}"/>
              </a:ext>
            </a:extLst>
          </p:cNvPr>
          <p:cNvSpPr/>
          <p:nvPr/>
        </p:nvSpPr>
        <p:spPr bwMode="auto">
          <a:xfrm>
            <a:off x="8670520" y="187262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6</a:t>
            </a:r>
            <a:endParaRPr lang="zh-CN" altLang="en-US" sz="2400" dirty="0">
              <a:solidFill>
                <a:schemeClr val="bg1"/>
              </a:solidFill>
              <a:latin typeface="+mj-ea"/>
              <a:ea typeface="+mj-ea"/>
            </a:endParaRPr>
          </a:p>
        </p:txBody>
      </p:sp>
      <p:sp>
        <p:nvSpPr>
          <p:cNvPr id="46" name="椭圆 45">
            <a:extLst>
              <a:ext uri="{FF2B5EF4-FFF2-40B4-BE49-F238E27FC236}">
                <a16:creationId xmlns:a16="http://schemas.microsoft.com/office/drawing/2014/main" id="{EAA6FFAA-880A-4A0A-B537-DF0AFB2185BB}"/>
              </a:ext>
            </a:extLst>
          </p:cNvPr>
          <p:cNvSpPr/>
          <p:nvPr/>
        </p:nvSpPr>
        <p:spPr bwMode="auto">
          <a:xfrm>
            <a:off x="8670520" y="372749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8</a:t>
            </a:r>
            <a:endParaRPr lang="zh-CN" altLang="en-US" sz="2400" dirty="0">
              <a:solidFill>
                <a:schemeClr val="bg1"/>
              </a:solidFill>
              <a:latin typeface="+mj-ea"/>
              <a:ea typeface="+mj-ea"/>
            </a:endParaRPr>
          </a:p>
        </p:txBody>
      </p:sp>
      <p:sp>
        <p:nvSpPr>
          <p:cNvPr id="49" name="椭圆 48">
            <a:extLst>
              <a:ext uri="{FF2B5EF4-FFF2-40B4-BE49-F238E27FC236}">
                <a16:creationId xmlns:a16="http://schemas.microsoft.com/office/drawing/2014/main" id="{EAA6FFAA-880A-4A0A-B537-DF0AFB2185BB}"/>
              </a:ext>
            </a:extLst>
          </p:cNvPr>
          <p:cNvSpPr/>
          <p:nvPr/>
        </p:nvSpPr>
        <p:spPr bwMode="auto">
          <a:xfrm>
            <a:off x="8670520" y="2771537"/>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7</a:t>
            </a:r>
            <a:endParaRPr lang="zh-CN" altLang="en-US" sz="2400" dirty="0">
              <a:solidFill>
                <a:schemeClr val="bg1"/>
              </a:solidFill>
              <a:latin typeface="+mj-ea"/>
              <a:ea typeface="+mj-ea"/>
            </a:endParaRPr>
          </a:p>
        </p:txBody>
      </p:sp>
      <p:sp>
        <p:nvSpPr>
          <p:cNvPr id="50" name="椭圆 49">
            <a:extLst>
              <a:ext uri="{FF2B5EF4-FFF2-40B4-BE49-F238E27FC236}">
                <a16:creationId xmlns:a16="http://schemas.microsoft.com/office/drawing/2014/main" id="{EAA6FFAA-880A-4A0A-B537-DF0AFB2185BB}"/>
              </a:ext>
            </a:extLst>
          </p:cNvPr>
          <p:cNvSpPr/>
          <p:nvPr/>
        </p:nvSpPr>
        <p:spPr bwMode="auto">
          <a:xfrm>
            <a:off x="8680731" y="4722084"/>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9</a:t>
            </a:r>
            <a:endParaRPr lang="zh-CN" altLang="en-US" sz="2400" dirty="0">
              <a:solidFill>
                <a:schemeClr val="bg1"/>
              </a:solidFill>
              <a:latin typeface="+mj-ea"/>
              <a:ea typeface="+mj-ea"/>
            </a:endParaRPr>
          </a:p>
        </p:txBody>
      </p:sp>
      <p:sp>
        <p:nvSpPr>
          <p:cNvPr id="4" name="矩形 3"/>
          <p:cNvSpPr/>
          <p:nvPr/>
        </p:nvSpPr>
        <p:spPr>
          <a:xfrm>
            <a:off x="9410749" y="1928394"/>
            <a:ext cx="141577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纳税环节</a:t>
            </a:r>
          </a:p>
        </p:txBody>
      </p:sp>
      <p:sp>
        <p:nvSpPr>
          <p:cNvPr id="5" name="矩形 4"/>
          <p:cNvSpPr/>
          <p:nvPr/>
        </p:nvSpPr>
        <p:spPr>
          <a:xfrm>
            <a:off x="9410749" y="2912311"/>
            <a:ext cx="141577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纳税期限</a:t>
            </a:r>
          </a:p>
        </p:txBody>
      </p:sp>
      <p:sp>
        <p:nvSpPr>
          <p:cNvPr id="6" name="矩形 5"/>
          <p:cNvSpPr/>
          <p:nvPr/>
        </p:nvSpPr>
        <p:spPr>
          <a:xfrm>
            <a:off x="9408167" y="3783260"/>
            <a:ext cx="141577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纳税地点</a:t>
            </a:r>
          </a:p>
        </p:txBody>
      </p:sp>
      <p:sp>
        <p:nvSpPr>
          <p:cNvPr id="7" name="矩形 6"/>
          <p:cNvSpPr/>
          <p:nvPr/>
        </p:nvSpPr>
        <p:spPr>
          <a:xfrm>
            <a:off x="9410749" y="4770224"/>
            <a:ext cx="1415772" cy="461665"/>
          </a:xfrm>
          <a:prstGeom prst="rect">
            <a:avLst/>
          </a:prstGeom>
        </p:spPr>
        <p:txBody>
          <a:bodyPr wrap="none">
            <a:spAutoFit/>
          </a:bodyPr>
          <a:lstStyle/>
          <a:p>
            <a:r>
              <a:rPr lang="zh-CN" altLang="en-US" sz="2400" dirty="0">
                <a:latin typeface="新宋体" panose="02010609030101010101" pitchFamily="49" charset="-122"/>
                <a:ea typeface="新宋体" panose="02010609030101010101" pitchFamily="49" charset="-122"/>
              </a:rPr>
              <a:t>税收优惠</a:t>
            </a:r>
            <a:endParaRPr lang="zh-CN" altLang="en-US" dirty="0"/>
          </a:p>
        </p:txBody>
      </p:sp>
      <p:sp>
        <p:nvSpPr>
          <p:cNvPr id="51" name="文本框 50">
            <a:extLst>
              <a:ext uri="{FF2B5EF4-FFF2-40B4-BE49-F238E27FC236}">
                <a16:creationId xmlns:a16="http://schemas.microsoft.com/office/drawing/2014/main" id="{C3622198-8088-4272-83AC-C0D15BB656D4}"/>
              </a:ext>
            </a:extLst>
          </p:cNvPr>
          <p:cNvSpPr txBox="1"/>
          <p:nvPr/>
        </p:nvSpPr>
        <p:spPr>
          <a:xfrm>
            <a:off x="737973" y="1101666"/>
            <a:ext cx="2582725" cy="523220"/>
          </a:xfrm>
          <a:prstGeom prst="rect">
            <a:avLst/>
          </a:prstGeom>
          <a:noFill/>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税法的概念</a:t>
            </a:r>
          </a:p>
        </p:txBody>
      </p:sp>
    </p:spTree>
    <p:extLst>
      <p:ext uri="{BB962C8B-B14F-4D97-AF65-F5344CB8AC3E}">
        <p14:creationId xmlns:p14="http://schemas.microsoft.com/office/powerpoint/2010/main" val="7822871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fill="hold"/>
                                        <p:tgtEl>
                                          <p:spTgt spid="56"/>
                                        </p:tgtEl>
                                        <p:attrNameLst>
                                          <p:attrName>ppt_x</p:attrName>
                                        </p:attrNameLst>
                                      </p:cBhvr>
                                      <p:tavLst>
                                        <p:tav tm="0">
                                          <p:val>
                                            <p:strVal val="#ppt_x"/>
                                          </p:val>
                                        </p:tav>
                                        <p:tav tm="100000">
                                          <p:val>
                                            <p:strVal val="#ppt_x"/>
                                          </p:val>
                                        </p:tav>
                                      </p:tavLst>
                                    </p:anim>
                                    <p:anim calcmode="lin" valueType="num">
                                      <p:cBhvr additive="base">
                                        <p:cTn id="14"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7"/>
                                        </p:tgtEl>
                                        <p:attrNameLst>
                                          <p:attrName>style.visibility</p:attrName>
                                        </p:attrNameLst>
                                      </p:cBhvr>
                                      <p:to>
                                        <p:strVal val="visible"/>
                                      </p:to>
                                    </p:set>
                                    <p:anim calcmode="lin" valueType="num">
                                      <p:cBhvr additive="base">
                                        <p:cTn id="19" dur="500" fill="hold"/>
                                        <p:tgtEl>
                                          <p:spTgt spid="57"/>
                                        </p:tgtEl>
                                        <p:attrNameLst>
                                          <p:attrName>ppt_x</p:attrName>
                                        </p:attrNameLst>
                                      </p:cBhvr>
                                      <p:tavLst>
                                        <p:tav tm="0">
                                          <p:val>
                                            <p:strVal val="#ppt_x"/>
                                          </p:val>
                                        </p:tav>
                                        <p:tav tm="100000">
                                          <p:val>
                                            <p:strVal val="#ppt_x"/>
                                          </p:val>
                                        </p:tav>
                                      </p:tavLst>
                                    </p:anim>
                                    <p:anim calcmode="lin" valueType="num">
                                      <p:cBhvr additive="base">
                                        <p:cTn id="20"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1">
                                            <p:txEl>
                                              <p:pRg st="0" end="0"/>
                                            </p:txEl>
                                          </p:spTgt>
                                        </p:tgtEl>
                                        <p:attrNameLst>
                                          <p:attrName>style.visibility</p:attrName>
                                        </p:attrNameLst>
                                      </p:cBhvr>
                                      <p:to>
                                        <p:strVal val="visible"/>
                                      </p:to>
                                    </p:set>
                                    <p:anim calcmode="lin" valueType="num">
                                      <p:cBhvr additive="base">
                                        <p:cTn id="25" dur="500" fill="hold"/>
                                        <p:tgtEl>
                                          <p:spTgt spid="6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fill="hold"/>
                                        <p:tgtEl>
                                          <p:spTgt spid="58"/>
                                        </p:tgtEl>
                                        <p:attrNameLst>
                                          <p:attrName>ppt_x</p:attrName>
                                        </p:attrNameLst>
                                      </p:cBhvr>
                                      <p:tavLst>
                                        <p:tav tm="0">
                                          <p:val>
                                            <p:strVal val="#ppt_x"/>
                                          </p:val>
                                        </p:tav>
                                        <p:tav tm="100000">
                                          <p:val>
                                            <p:strVal val="#ppt_x"/>
                                          </p:val>
                                        </p:tav>
                                      </p:tavLst>
                                    </p:anim>
                                    <p:anim calcmode="lin" valueType="num">
                                      <p:cBhvr additive="base">
                                        <p:cTn id="32"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fill="hold"/>
                                        <p:tgtEl>
                                          <p:spTgt spid="62"/>
                                        </p:tgtEl>
                                        <p:attrNameLst>
                                          <p:attrName>ppt_x</p:attrName>
                                        </p:attrNameLst>
                                      </p:cBhvr>
                                      <p:tavLst>
                                        <p:tav tm="0">
                                          <p:val>
                                            <p:strVal val="#ppt_x"/>
                                          </p:val>
                                        </p:tav>
                                        <p:tav tm="100000">
                                          <p:val>
                                            <p:strVal val="#ppt_x"/>
                                          </p:val>
                                        </p:tav>
                                      </p:tavLst>
                                    </p:anim>
                                    <p:anim calcmode="lin" valueType="num">
                                      <p:cBhvr additive="base">
                                        <p:cTn id="38"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 calcmode="lin" valueType="num">
                                      <p:cBhvr additive="base">
                                        <p:cTn id="43" dur="500" fill="hold"/>
                                        <p:tgtEl>
                                          <p:spTgt spid="59"/>
                                        </p:tgtEl>
                                        <p:attrNameLst>
                                          <p:attrName>ppt_x</p:attrName>
                                        </p:attrNameLst>
                                      </p:cBhvr>
                                      <p:tavLst>
                                        <p:tav tm="0">
                                          <p:val>
                                            <p:strVal val="#ppt_x"/>
                                          </p:val>
                                        </p:tav>
                                        <p:tav tm="100000">
                                          <p:val>
                                            <p:strVal val="#ppt_x"/>
                                          </p:val>
                                        </p:tav>
                                      </p:tavLst>
                                    </p:anim>
                                    <p:anim calcmode="lin" valueType="num">
                                      <p:cBhvr additive="base">
                                        <p:cTn id="44" dur="500" fill="hold"/>
                                        <p:tgtEl>
                                          <p:spTgt spid="5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3">
                                            <p:txEl>
                                              <p:pRg st="0" end="0"/>
                                            </p:txEl>
                                          </p:spTgt>
                                        </p:tgtEl>
                                        <p:attrNameLst>
                                          <p:attrName>style.visibility</p:attrName>
                                        </p:attrNameLst>
                                      </p:cBhvr>
                                      <p:to>
                                        <p:strVal val="visible"/>
                                      </p:to>
                                    </p:set>
                                    <p:anim calcmode="lin" valueType="num">
                                      <p:cBhvr additive="base">
                                        <p:cTn id="49" dur="500" fill="hold"/>
                                        <p:tgtEl>
                                          <p:spTgt spid="63">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0"/>
                                        </p:tgtEl>
                                        <p:attrNameLst>
                                          <p:attrName>style.visibility</p:attrName>
                                        </p:attrNameLst>
                                      </p:cBhvr>
                                      <p:to>
                                        <p:strVal val="visible"/>
                                      </p:to>
                                    </p:set>
                                    <p:anim calcmode="lin" valueType="num">
                                      <p:cBhvr additive="base">
                                        <p:cTn id="55" dur="500" fill="hold"/>
                                        <p:tgtEl>
                                          <p:spTgt spid="60"/>
                                        </p:tgtEl>
                                        <p:attrNameLst>
                                          <p:attrName>ppt_x</p:attrName>
                                        </p:attrNameLst>
                                      </p:cBhvr>
                                      <p:tavLst>
                                        <p:tav tm="0">
                                          <p:val>
                                            <p:strVal val="#ppt_x"/>
                                          </p:val>
                                        </p:tav>
                                        <p:tav tm="100000">
                                          <p:val>
                                            <p:strVal val="#ppt_x"/>
                                          </p:val>
                                        </p:tav>
                                      </p:tavLst>
                                    </p:anim>
                                    <p:anim calcmode="lin" valueType="num">
                                      <p:cBhvr additive="base">
                                        <p:cTn id="56" dur="500" fill="hold"/>
                                        <p:tgtEl>
                                          <p:spTgt spid="6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64">
                                            <p:txEl>
                                              <p:pRg st="0" end="0"/>
                                            </p:txEl>
                                          </p:spTgt>
                                        </p:tgtEl>
                                        <p:attrNameLst>
                                          <p:attrName>style.visibility</p:attrName>
                                        </p:attrNameLst>
                                      </p:cBhvr>
                                      <p:to>
                                        <p:strVal val="visible"/>
                                      </p:to>
                                    </p:set>
                                    <p:anim calcmode="lin" valueType="num">
                                      <p:cBhvr additive="base">
                                        <p:cTn id="61" dur="500" fill="hold"/>
                                        <p:tgtEl>
                                          <p:spTgt spid="64">
                                            <p:txEl>
                                              <p:pRg st="0" end="0"/>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additive="base">
                                        <p:cTn id="67" dur="500" fill="hold"/>
                                        <p:tgtEl>
                                          <p:spTgt spid="40"/>
                                        </p:tgtEl>
                                        <p:attrNameLst>
                                          <p:attrName>ppt_x</p:attrName>
                                        </p:attrNameLst>
                                      </p:cBhvr>
                                      <p:tavLst>
                                        <p:tav tm="0">
                                          <p:val>
                                            <p:strVal val="#ppt_x"/>
                                          </p:val>
                                        </p:tav>
                                        <p:tav tm="100000">
                                          <p:val>
                                            <p:strVal val="#ppt_x"/>
                                          </p:val>
                                        </p:tav>
                                      </p:tavLst>
                                    </p:anim>
                                    <p:anim calcmode="lin" valueType="num">
                                      <p:cBhvr additive="base">
                                        <p:cTn id="6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gtEl>
                                        <p:attrNameLst>
                                          <p:attrName>style.visibility</p:attrName>
                                        </p:attrNameLst>
                                      </p:cBhvr>
                                      <p:to>
                                        <p:strVal val="visible"/>
                                      </p:to>
                                    </p:set>
                                    <p:anim calcmode="lin" valueType="num">
                                      <p:cBhvr additive="base">
                                        <p:cTn id="73" dur="500" fill="hold"/>
                                        <p:tgtEl>
                                          <p:spTgt spid="3"/>
                                        </p:tgtEl>
                                        <p:attrNameLst>
                                          <p:attrName>ppt_x</p:attrName>
                                        </p:attrNameLst>
                                      </p:cBhvr>
                                      <p:tavLst>
                                        <p:tav tm="0">
                                          <p:val>
                                            <p:strVal val="#ppt_x"/>
                                          </p:val>
                                        </p:tav>
                                        <p:tav tm="100000">
                                          <p:val>
                                            <p:strVal val="#ppt_x"/>
                                          </p:val>
                                        </p:tav>
                                      </p:tavLst>
                                    </p:anim>
                                    <p:anim calcmode="lin" valueType="num">
                                      <p:cBhvr additive="base">
                                        <p:cTn id="7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500" fill="hold"/>
                                        <p:tgtEl>
                                          <p:spTgt spid="42"/>
                                        </p:tgtEl>
                                        <p:attrNameLst>
                                          <p:attrName>ppt_x</p:attrName>
                                        </p:attrNameLst>
                                      </p:cBhvr>
                                      <p:tavLst>
                                        <p:tav tm="0">
                                          <p:val>
                                            <p:strVal val="#ppt_x"/>
                                          </p:val>
                                        </p:tav>
                                        <p:tav tm="100000">
                                          <p:val>
                                            <p:strVal val="#ppt_x"/>
                                          </p:val>
                                        </p:tav>
                                      </p:tavLst>
                                    </p:anim>
                                    <p:anim calcmode="lin" valueType="num">
                                      <p:cBhvr additive="base">
                                        <p:cTn id="8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4">
                                            <p:txEl>
                                              <p:pRg st="0" end="0"/>
                                            </p:txEl>
                                          </p:spTgt>
                                        </p:tgtEl>
                                        <p:attrNameLst>
                                          <p:attrName>style.visibility</p:attrName>
                                        </p:attrNameLst>
                                      </p:cBhvr>
                                      <p:to>
                                        <p:strVal val="visible"/>
                                      </p:to>
                                    </p:set>
                                    <p:anim calcmode="lin" valueType="num">
                                      <p:cBhvr additive="base">
                                        <p:cTn id="85"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49"/>
                                        </p:tgtEl>
                                        <p:attrNameLst>
                                          <p:attrName>style.visibility</p:attrName>
                                        </p:attrNameLst>
                                      </p:cBhvr>
                                      <p:to>
                                        <p:strVal val="visible"/>
                                      </p:to>
                                    </p:set>
                                    <p:anim calcmode="lin" valueType="num">
                                      <p:cBhvr additive="base">
                                        <p:cTn id="91" dur="500" fill="hold"/>
                                        <p:tgtEl>
                                          <p:spTgt spid="49"/>
                                        </p:tgtEl>
                                        <p:attrNameLst>
                                          <p:attrName>ppt_x</p:attrName>
                                        </p:attrNameLst>
                                      </p:cBhvr>
                                      <p:tavLst>
                                        <p:tav tm="0">
                                          <p:val>
                                            <p:strVal val="#ppt_x"/>
                                          </p:val>
                                        </p:tav>
                                        <p:tav tm="100000">
                                          <p:val>
                                            <p:strVal val="#ppt_x"/>
                                          </p:val>
                                        </p:tav>
                                      </p:tavLst>
                                    </p:anim>
                                    <p:anim calcmode="lin" valueType="num">
                                      <p:cBhvr additive="base">
                                        <p:cTn id="92"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5"/>
                                        </p:tgtEl>
                                        <p:attrNameLst>
                                          <p:attrName>style.visibility</p:attrName>
                                        </p:attrNameLst>
                                      </p:cBhvr>
                                      <p:to>
                                        <p:strVal val="visible"/>
                                      </p:to>
                                    </p:set>
                                    <p:anim calcmode="lin" valueType="num">
                                      <p:cBhvr additive="base">
                                        <p:cTn id="97" dur="500" fill="hold"/>
                                        <p:tgtEl>
                                          <p:spTgt spid="5"/>
                                        </p:tgtEl>
                                        <p:attrNameLst>
                                          <p:attrName>ppt_x</p:attrName>
                                        </p:attrNameLst>
                                      </p:cBhvr>
                                      <p:tavLst>
                                        <p:tav tm="0">
                                          <p:val>
                                            <p:strVal val="#ppt_x"/>
                                          </p:val>
                                        </p:tav>
                                        <p:tav tm="100000">
                                          <p:val>
                                            <p:strVal val="#ppt_x"/>
                                          </p:val>
                                        </p:tav>
                                      </p:tavLst>
                                    </p:anim>
                                    <p:anim calcmode="lin" valueType="num">
                                      <p:cBhvr additive="base">
                                        <p:cTn id="9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fill="hold"/>
                                        <p:tgtEl>
                                          <p:spTgt spid="46"/>
                                        </p:tgtEl>
                                        <p:attrNameLst>
                                          <p:attrName>ppt_x</p:attrName>
                                        </p:attrNameLst>
                                      </p:cBhvr>
                                      <p:tavLst>
                                        <p:tav tm="0">
                                          <p:val>
                                            <p:strVal val="#ppt_x"/>
                                          </p:val>
                                        </p:tav>
                                        <p:tav tm="100000">
                                          <p:val>
                                            <p:strVal val="#ppt_x"/>
                                          </p:val>
                                        </p:tav>
                                      </p:tavLst>
                                    </p:anim>
                                    <p:anim calcmode="lin" valueType="num">
                                      <p:cBhvr additive="base">
                                        <p:cTn id="104"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6"/>
                                        </p:tgtEl>
                                        <p:attrNameLst>
                                          <p:attrName>style.visibility</p:attrName>
                                        </p:attrNameLst>
                                      </p:cBhvr>
                                      <p:to>
                                        <p:strVal val="visible"/>
                                      </p:to>
                                    </p:set>
                                    <p:anim calcmode="lin" valueType="num">
                                      <p:cBhvr additive="base">
                                        <p:cTn id="109" dur="500" fill="hold"/>
                                        <p:tgtEl>
                                          <p:spTgt spid="6"/>
                                        </p:tgtEl>
                                        <p:attrNameLst>
                                          <p:attrName>ppt_x</p:attrName>
                                        </p:attrNameLst>
                                      </p:cBhvr>
                                      <p:tavLst>
                                        <p:tav tm="0">
                                          <p:val>
                                            <p:strVal val="#ppt_x"/>
                                          </p:val>
                                        </p:tav>
                                        <p:tav tm="100000">
                                          <p:val>
                                            <p:strVal val="#ppt_x"/>
                                          </p:val>
                                        </p:tav>
                                      </p:tavLst>
                                    </p:anim>
                                    <p:anim calcmode="lin" valueType="num">
                                      <p:cBhvr additive="base">
                                        <p:cTn id="11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50"/>
                                        </p:tgtEl>
                                        <p:attrNameLst>
                                          <p:attrName>style.visibility</p:attrName>
                                        </p:attrNameLst>
                                      </p:cBhvr>
                                      <p:to>
                                        <p:strVal val="visible"/>
                                      </p:to>
                                    </p:set>
                                    <p:anim calcmode="lin" valueType="num">
                                      <p:cBhvr additive="base">
                                        <p:cTn id="115" dur="500" fill="hold"/>
                                        <p:tgtEl>
                                          <p:spTgt spid="50"/>
                                        </p:tgtEl>
                                        <p:attrNameLst>
                                          <p:attrName>ppt_x</p:attrName>
                                        </p:attrNameLst>
                                      </p:cBhvr>
                                      <p:tavLst>
                                        <p:tav tm="0">
                                          <p:val>
                                            <p:strVal val="#ppt_x"/>
                                          </p:val>
                                        </p:tav>
                                        <p:tav tm="100000">
                                          <p:val>
                                            <p:strVal val="#ppt_x"/>
                                          </p:val>
                                        </p:tav>
                                      </p:tavLst>
                                    </p:anim>
                                    <p:anim calcmode="lin" valueType="num">
                                      <p:cBhvr additive="base">
                                        <p:cTn id="11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7"/>
                                        </p:tgtEl>
                                        <p:attrNameLst>
                                          <p:attrName>style.visibility</p:attrName>
                                        </p:attrNameLst>
                                      </p:cBhvr>
                                      <p:to>
                                        <p:strVal val="visible"/>
                                      </p:to>
                                    </p:set>
                                    <p:anim calcmode="lin" valueType="num">
                                      <p:cBhvr additive="base">
                                        <p:cTn id="121" dur="500" fill="hold"/>
                                        <p:tgtEl>
                                          <p:spTgt spid="7"/>
                                        </p:tgtEl>
                                        <p:attrNameLst>
                                          <p:attrName>ppt_x</p:attrName>
                                        </p:attrNameLst>
                                      </p:cBhvr>
                                      <p:tavLst>
                                        <p:tav tm="0">
                                          <p:val>
                                            <p:strVal val="#ppt_x"/>
                                          </p:val>
                                        </p:tav>
                                        <p:tav tm="100000">
                                          <p:val>
                                            <p:strVal val="#ppt_x"/>
                                          </p:val>
                                        </p:tav>
                                      </p:tavLst>
                                    </p:anim>
                                    <p:anim calcmode="lin" valueType="num">
                                      <p:cBhvr additive="base">
                                        <p:cTn id="1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59" grpId="0" animBg="1"/>
      <p:bldP spid="60" grpId="0" animBg="1"/>
      <p:bldP spid="62" grpId="0"/>
      <p:bldP spid="2" grpId="0"/>
      <p:bldP spid="40" grpId="0" animBg="1"/>
      <p:bldP spid="3" grpId="0"/>
      <p:bldP spid="42" grpId="0" animBg="1"/>
      <p:bldP spid="46" grpId="0" animBg="1"/>
      <p:bldP spid="49" grpId="0" animBg="1"/>
      <p:bldP spid="50" grpId="0" animBg="1"/>
      <p:bldP spid="5" grpId="0"/>
      <p:bldP spid="6" grpId="0"/>
      <p:bldP spid="7"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62277" y="1197545"/>
            <a:ext cx="6340077" cy="4606925"/>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smtClean="0">
                <a:solidFill>
                  <a:srgbClr val="3D3D3D"/>
                </a:solidFill>
                <a:latin typeface="微软雅黑 Light" panose="020B0502040204020203" pitchFamily="34" charset="-122"/>
                <a:ea typeface="微软雅黑 Light" panose="020B0502040204020203" pitchFamily="34" charset="-122"/>
              </a:rPr>
              <a:t>     5</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进项税额抵扣时限的确定</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smtClean="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）自</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日起，增值税一般纳税人取得的</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日及以后开具的增值税专用发票和机动车销售统一发票，应当自开具之日起</a:t>
            </a:r>
            <a:r>
              <a:rPr lang="en-US" altLang="zh-CN" sz="2000" dirty="0">
                <a:solidFill>
                  <a:srgbClr val="3D3D3D"/>
                </a:solidFill>
                <a:latin typeface="微软雅黑 Light" panose="020B0502040204020203" pitchFamily="34" charset="-122"/>
                <a:ea typeface="微软雅黑 Light" panose="020B0502040204020203" pitchFamily="34" charset="-122"/>
              </a:rPr>
              <a:t>360</a:t>
            </a:r>
            <a:r>
              <a:rPr lang="zh-CN" altLang="en-US" sz="2000" dirty="0">
                <a:solidFill>
                  <a:srgbClr val="3D3D3D"/>
                </a:solidFill>
                <a:latin typeface="微软雅黑 Light" panose="020B0502040204020203" pitchFamily="34" charset="-122"/>
                <a:ea typeface="微软雅黑 Light" panose="020B0502040204020203" pitchFamily="34" charset="-122"/>
              </a:rPr>
              <a:t>日内认证或登录增值税发票选择确认平台进行确认，并在规定的纳税申报期内，向主管国税机关申报抵扣进项税额。</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）增值税一般纳税人取得的</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日及以后开具的海关进口增值税专用缴款书，应自开具之日起</a:t>
            </a:r>
            <a:r>
              <a:rPr lang="en-US" altLang="zh-CN" sz="2000" dirty="0">
                <a:solidFill>
                  <a:srgbClr val="3D3D3D"/>
                </a:solidFill>
                <a:latin typeface="微软雅黑 Light" panose="020B0502040204020203" pitchFamily="34" charset="-122"/>
                <a:ea typeface="微软雅黑 Light" panose="020B0502040204020203" pitchFamily="34" charset="-122"/>
              </a:rPr>
              <a:t>360</a:t>
            </a:r>
            <a:r>
              <a:rPr lang="zh-CN" altLang="en-US" sz="2000" dirty="0">
                <a:solidFill>
                  <a:srgbClr val="3D3D3D"/>
                </a:solidFill>
                <a:latin typeface="微软雅黑 Light" panose="020B0502040204020203" pitchFamily="34" charset="-122"/>
                <a:ea typeface="微软雅黑 Light" panose="020B0502040204020203" pitchFamily="34" charset="-122"/>
              </a:rPr>
              <a:t>日内向主管国税机关报送</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海关完税凭证抵扣清单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，申请稽核比对。</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422073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62277" y="1197545"/>
            <a:ext cx="6340077" cy="4606925"/>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smtClean="0">
                <a:solidFill>
                  <a:srgbClr val="3D3D3D"/>
                </a:solidFill>
                <a:latin typeface="微软雅黑 Light" panose="020B0502040204020203" pitchFamily="34" charset="-122"/>
                <a:ea typeface="微软雅黑 Light" panose="020B0502040204020203" pitchFamily="34" charset="-122"/>
              </a:rPr>
              <a:t>     5</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进项税额抵扣时限的确定</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smtClean="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）自</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日起，增值税一般纳税人取得的</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日及以后开具的增值税专用发票和机动车销售统一发票，应当自开具之日起</a:t>
            </a:r>
            <a:r>
              <a:rPr lang="en-US" altLang="zh-CN" sz="2000" dirty="0">
                <a:solidFill>
                  <a:srgbClr val="3D3D3D"/>
                </a:solidFill>
                <a:latin typeface="微软雅黑 Light" panose="020B0502040204020203" pitchFamily="34" charset="-122"/>
                <a:ea typeface="微软雅黑 Light" panose="020B0502040204020203" pitchFamily="34" charset="-122"/>
              </a:rPr>
              <a:t>360</a:t>
            </a:r>
            <a:r>
              <a:rPr lang="zh-CN" altLang="en-US" sz="2000" dirty="0">
                <a:solidFill>
                  <a:srgbClr val="3D3D3D"/>
                </a:solidFill>
                <a:latin typeface="微软雅黑 Light" panose="020B0502040204020203" pitchFamily="34" charset="-122"/>
                <a:ea typeface="微软雅黑 Light" panose="020B0502040204020203" pitchFamily="34" charset="-122"/>
              </a:rPr>
              <a:t>日内认证或登录增值税发票选择确认平台进行确认，并在规定的纳税申报期内，向主管国税机关申报抵扣进项税额。</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）增值税一般纳税人取得的</a:t>
            </a:r>
            <a:r>
              <a:rPr lang="en-US" altLang="zh-CN" sz="2000" dirty="0">
                <a:solidFill>
                  <a:srgbClr val="3D3D3D"/>
                </a:solidFill>
                <a:latin typeface="微软雅黑 Light" panose="020B0502040204020203" pitchFamily="34" charset="-122"/>
                <a:ea typeface="微软雅黑 Light" panose="020B0502040204020203" pitchFamily="34" charset="-122"/>
              </a:rPr>
              <a:t>2017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日及以后开具的海关进口增值税专用缴款书，应自开具之日起</a:t>
            </a:r>
            <a:r>
              <a:rPr lang="en-US" altLang="zh-CN" sz="2000" dirty="0">
                <a:solidFill>
                  <a:srgbClr val="3D3D3D"/>
                </a:solidFill>
                <a:latin typeface="微软雅黑 Light" panose="020B0502040204020203" pitchFamily="34" charset="-122"/>
                <a:ea typeface="微软雅黑 Light" panose="020B0502040204020203" pitchFamily="34" charset="-122"/>
              </a:rPr>
              <a:t>360</a:t>
            </a:r>
            <a:r>
              <a:rPr lang="zh-CN" altLang="en-US" sz="2000" dirty="0">
                <a:solidFill>
                  <a:srgbClr val="3D3D3D"/>
                </a:solidFill>
                <a:latin typeface="微软雅黑 Light" panose="020B0502040204020203" pitchFamily="34" charset="-122"/>
                <a:ea typeface="微软雅黑 Light" panose="020B0502040204020203" pitchFamily="34" charset="-122"/>
              </a:rPr>
              <a:t>日内向主管国税机关报送</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海关完税凭证抵扣清单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，申请稽核比对。</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690405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62277" y="1003164"/>
            <a:ext cx="6696744" cy="5543823"/>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smtClean="0">
                <a:solidFill>
                  <a:srgbClr val="3D3D3D"/>
                </a:solidFill>
                <a:latin typeface="微软雅黑 Light" panose="020B0502040204020203" pitchFamily="34" charset="-122"/>
                <a:ea typeface="微软雅黑 Light" panose="020B0502040204020203" pitchFamily="34" charset="-122"/>
              </a:rPr>
              <a:t>  6</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一般纳税人增值税应纳税额的计算</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一般</a:t>
            </a:r>
            <a:r>
              <a:rPr lang="zh-CN" altLang="en-US" sz="2000" dirty="0">
                <a:solidFill>
                  <a:srgbClr val="3D3D3D"/>
                </a:solidFill>
                <a:latin typeface="微软雅黑 Light" panose="020B0502040204020203" pitchFamily="34" charset="-122"/>
                <a:ea typeface="微软雅黑 Light" panose="020B0502040204020203" pitchFamily="34" charset="-122"/>
              </a:rPr>
              <a:t>纳税人增值税应纳税额的基本计算步骤如下：</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）计算当期销项税额；</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）分析确定或计算确定当期允许抵扣的进项税额（包括进项税额转出）；</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）根据“当期应纳税额＝当期销项税额－当期进项税额”公式，计算当期实际应纳税额。</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上述</a:t>
            </a:r>
            <a:r>
              <a:rPr lang="zh-CN" altLang="en-US" sz="2000" dirty="0">
                <a:solidFill>
                  <a:srgbClr val="3D3D3D"/>
                </a:solidFill>
                <a:latin typeface="微软雅黑 Light" panose="020B0502040204020203" pitchFamily="34" charset="-122"/>
                <a:ea typeface="微软雅黑 Light" panose="020B0502040204020203" pitchFamily="34" charset="-122"/>
              </a:rPr>
              <a:t>计算结果得正数，为当期应纳税额；如果计算结果为负数，则形成留抵税额，待下期抵扣，下期应纳税额的计算公式</a:t>
            </a:r>
            <a:r>
              <a:rPr lang="zh-CN" altLang="en-US" sz="2000" dirty="0" smtClean="0">
                <a:solidFill>
                  <a:srgbClr val="3D3D3D"/>
                </a:solidFill>
                <a:latin typeface="微软雅黑 Light" panose="020B0502040204020203" pitchFamily="34" charset="-122"/>
                <a:ea typeface="微软雅黑 Light" panose="020B0502040204020203" pitchFamily="34" charset="-122"/>
              </a:rPr>
              <a:t>变为：</a:t>
            </a:r>
            <a:endParaRPr lang="zh-CN" altLang="en-US" sz="2000" dirty="0">
              <a:solidFill>
                <a:srgbClr val="3D3D3D"/>
              </a:solidFill>
              <a:latin typeface="微软雅黑 Light" panose="020B0502040204020203" pitchFamily="34" charset="-122"/>
              <a:ea typeface="微软雅黑 Light" panose="020B0502040204020203" pitchFamily="34" charset="-122"/>
            </a:endParaRPr>
          </a:p>
          <a:p>
            <a:pPr lvl="0" algn="ctr">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当期应纳税额＝当期销项税额－当期进项税额－上期留抵税额</a:t>
            </a: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7607323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62277" y="1003164"/>
            <a:ext cx="6696744" cy="5543823"/>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进口货物应纳税额的计算</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增值税</a:t>
            </a:r>
            <a:r>
              <a:rPr lang="zh-CN" altLang="en-US" sz="2000" dirty="0">
                <a:solidFill>
                  <a:srgbClr val="3D3D3D"/>
                </a:solidFill>
                <a:latin typeface="微软雅黑 Light" panose="020B0502040204020203" pitchFamily="34" charset="-122"/>
                <a:ea typeface="微软雅黑 Light" panose="020B0502040204020203" pitchFamily="34" charset="-122"/>
              </a:rPr>
              <a:t>法规规定：无论是一般纳税人还是小规模纳税人申报进口货物都应缴纳进口环节的增值税。纳税人进口货物，应当以组成计税价格为计税依据计算应纳增值税税额，具体计算公式</a:t>
            </a:r>
            <a:r>
              <a:rPr lang="zh-CN" altLang="en-US" sz="2000" dirty="0" smtClean="0">
                <a:solidFill>
                  <a:srgbClr val="3D3D3D"/>
                </a:solidFill>
                <a:latin typeface="微软雅黑 Light" panose="020B0502040204020203" pitchFamily="34" charset="-122"/>
                <a:ea typeface="微软雅黑 Light" panose="020B0502040204020203" pitchFamily="34" charset="-122"/>
              </a:rPr>
              <a:t>如下：</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组成</a:t>
            </a:r>
            <a:r>
              <a:rPr lang="zh-CN" altLang="en-US" sz="2000" dirty="0">
                <a:solidFill>
                  <a:srgbClr val="3D3D3D"/>
                </a:solidFill>
                <a:latin typeface="微软雅黑 Light" panose="020B0502040204020203" pitchFamily="34" charset="-122"/>
                <a:ea typeface="微软雅黑 Light" panose="020B0502040204020203" pitchFamily="34" charset="-122"/>
              </a:rPr>
              <a:t>计税价格＝关税完税价格＋关税＋消费税</a:t>
            </a:r>
          </a:p>
          <a:p>
            <a:pPr lvl="0" algn="ctr">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zh-CN" altLang="en-US" sz="2000" dirty="0">
                <a:solidFill>
                  <a:srgbClr val="3D3D3D"/>
                </a:solidFill>
                <a:latin typeface="微软雅黑 Light" panose="020B0502040204020203" pitchFamily="34" charset="-122"/>
                <a:ea typeface="微软雅黑 Light" panose="020B0502040204020203" pitchFamily="34" charset="-122"/>
              </a:rPr>
              <a:t>关税完税价格</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＋关税税率）</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－消费税税率）</a:t>
            </a:r>
          </a:p>
          <a:p>
            <a:pPr lvl="0" algn="ctr">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应纳税额</a:t>
            </a:r>
            <a:r>
              <a:rPr lang="zh-CN" altLang="en-US" sz="2000" dirty="0" smtClean="0">
                <a:solidFill>
                  <a:srgbClr val="3D3D3D"/>
                </a:solidFill>
                <a:latin typeface="微软雅黑 Light" panose="020B0502040204020203" pitchFamily="34" charset="-122"/>
                <a:ea typeface="微软雅黑 Light" panose="020B0502040204020203" pitchFamily="34" charset="-122"/>
              </a:rPr>
              <a:t>＝ 组成</a:t>
            </a:r>
            <a:r>
              <a:rPr lang="zh-CN" altLang="en-US" sz="2000" dirty="0">
                <a:solidFill>
                  <a:srgbClr val="3D3D3D"/>
                </a:solidFill>
                <a:latin typeface="微软雅黑 Light" panose="020B0502040204020203" pitchFamily="34" charset="-122"/>
                <a:ea typeface="微软雅黑 Light" panose="020B0502040204020203" pitchFamily="34" charset="-122"/>
              </a:rPr>
              <a:t>计税价格</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增值税税率</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进口</a:t>
            </a:r>
            <a:r>
              <a:rPr lang="zh-CN" altLang="en-US" sz="2000" dirty="0">
                <a:solidFill>
                  <a:srgbClr val="3D3D3D"/>
                </a:solidFill>
                <a:latin typeface="微软雅黑 Light" panose="020B0502040204020203" pitchFamily="34" charset="-122"/>
                <a:ea typeface="微软雅黑 Light" panose="020B0502040204020203" pitchFamily="34" charset="-122"/>
              </a:rPr>
              <a:t>货物的增值税由海关代征，并由海关向进口人开具进口增值税专用缴款书。纳税人取得的进口增值税专用缴款书，是计算增值税进项税额的唯一依据。</a:t>
            </a: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6471146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691489"/>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3-10】</a:t>
            </a:r>
            <a:r>
              <a:rPr lang="zh-CN" altLang="en-US" sz="2400" dirty="0">
                <a:latin typeface="微软雅黑 Light" panose="020B0502040204020203" pitchFamily="34" charset="-122"/>
                <a:ea typeface="微软雅黑 Light" panose="020B0502040204020203" pitchFamily="34" charset="-122"/>
              </a:rPr>
              <a:t>某公司为增值税一般纳税人，</a:t>
            </a:r>
            <a:r>
              <a:rPr lang="en-US" altLang="zh-CN" sz="2400" dirty="0">
                <a:latin typeface="微软雅黑 Light" panose="020B0502040204020203" pitchFamily="34" charset="-122"/>
                <a:ea typeface="微软雅黑 Light" panose="020B0502040204020203" pitchFamily="34" charset="-122"/>
              </a:rPr>
              <a:t>2020</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月从国外进口一批高档化妆品，海关核定的关税完税价格为</a:t>
            </a:r>
            <a:r>
              <a:rPr lang="en-US" altLang="zh-CN" sz="2400" dirty="0">
                <a:latin typeface="微软雅黑 Light" panose="020B0502040204020203" pitchFamily="34" charset="-122"/>
                <a:ea typeface="微软雅黑 Light" panose="020B0502040204020203" pitchFamily="34" charset="-122"/>
              </a:rPr>
              <a:t>3 000 000</a:t>
            </a:r>
            <a:r>
              <a:rPr lang="zh-CN" altLang="en-US" sz="2400" dirty="0">
                <a:latin typeface="微软雅黑 Light" panose="020B0502040204020203" pitchFamily="34" charset="-122"/>
                <a:ea typeface="微软雅黑 Light" panose="020B0502040204020203" pitchFamily="34" charset="-122"/>
              </a:rPr>
              <a:t>元，已纳关税</a:t>
            </a:r>
            <a:r>
              <a:rPr lang="en-US" altLang="zh-CN" sz="2400" dirty="0">
                <a:latin typeface="微软雅黑 Light" panose="020B0502040204020203" pitchFamily="34" charset="-122"/>
                <a:ea typeface="微软雅黑 Light" panose="020B0502040204020203" pitchFamily="34" charset="-122"/>
              </a:rPr>
              <a:t>400 000</a:t>
            </a:r>
            <a:r>
              <a:rPr lang="zh-CN" altLang="en-US" sz="2400" dirty="0">
                <a:latin typeface="微软雅黑 Light" panose="020B0502040204020203" pitchFamily="34" charset="-122"/>
                <a:ea typeface="微软雅黑 Light" panose="020B0502040204020203" pitchFamily="34" charset="-122"/>
              </a:rPr>
              <a:t>元。已知消费税税率为</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，增值税税率为</a:t>
            </a:r>
            <a:r>
              <a:rPr lang="en-US" altLang="zh-CN" sz="2400" dirty="0">
                <a:latin typeface="微软雅黑 Light" panose="020B0502040204020203" pitchFamily="34" charset="-122"/>
                <a:ea typeface="微软雅黑 Light" panose="020B0502040204020203" pitchFamily="34" charset="-122"/>
              </a:rPr>
              <a:t>13%</a:t>
            </a:r>
            <a:r>
              <a:rPr lang="zh-CN" altLang="en-US" sz="2400" dirty="0">
                <a:latin typeface="微软雅黑 Light" panose="020B0502040204020203" pitchFamily="34" charset="-122"/>
                <a:ea typeface="微软雅黑 Light" panose="020B0502040204020203" pitchFamily="34" charset="-122"/>
              </a:rPr>
              <a:t>。计算该公司进口环节应纳增值税税额。</a:t>
            </a:r>
          </a:p>
        </p:txBody>
      </p:sp>
      <p:sp>
        <p:nvSpPr>
          <p:cNvPr id="4" name="矩形 3"/>
          <p:cNvSpPr/>
          <p:nvPr/>
        </p:nvSpPr>
        <p:spPr>
          <a:xfrm>
            <a:off x="298939" y="2348880"/>
            <a:ext cx="11577002" cy="1569660"/>
          </a:xfrm>
          <a:prstGeom prst="rect">
            <a:avLst/>
          </a:prstGeom>
        </p:spPr>
        <p:txBody>
          <a:bodyPr wrap="square">
            <a:spAutoFit/>
          </a:bodyPr>
          <a:lstStyle/>
          <a:p>
            <a:r>
              <a:rPr lang="zh-CN" altLang="en-US" sz="2400" dirty="0" smtClean="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）进口环节应纳消费税税额＝（</a:t>
            </a:r>
            <a:r>
              <a:rPr lang="en-US" altLang="zh-CN" sz="2400" dirty="0">
                <a:latin typeface="微软雅黑 Light" panose="020B0502040204020203" pitchFamily="34" charset="-122"/>
                <a:ea typeface="微软雅黑 Light" panose="020B0502040204020203" pitchFamily="34" charset="-122"/>
              </a:rPr>
              <a:t>3 000 000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4 000 000×15%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600 000 </a:t>
            </a:r>
            <a:r>
              <a:rPr lang="zh-CN" altLang="en-US" sz="2400" dirty="0">
                <a:latin typeface="微软雅黑 Light" panose="020B0502040204020203" pitchFamily="34" charset="-122"/>
                <a:ea typeface="微软雅黑 Light" panose="020B0502040204020203" pitchFamily="34" charset="-122"/>
              </a:rPr>
              <a:t>（元）</a:t>
            </a:r>
          </a:p>
          <a:p>
            <a:r>
              <a:rPr lang="zh-CN" altLang="en-US" sz="2400" dirty="0" smtClean="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）组成计税价格＝</a:t>
            </a:r>
            <a:r>
              <a:rPr lang="en-US" altLang="zh-CN" sz="2400" dirty="0">
                <a:latin typeface="微软雅黑 Light" panose="020B0502040204020203" pitchFamily="34" charset="-122"/>
                <a:ea typeface="微软雅黑 Light" panose="020B0502040204020203" pitchFamily="34" charset="-122"/>
              </a:rPr>
              <a:t>3 000 000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600 000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4 000 000 </a:t>
            </a:r>
            <a:r>
              <a:rPr lang="zh-CN" altLang="en-US" sz="2400" dirty="0">
                <a:latin typeface="微软雅黑 Light" panose="020B0502040204020203" pitchFamily="34" charset="-122"/>
                <a:ea typeface="微软雅黑 Light" panose="020B0502040204020203" pitchFamily="34" charset="-122"/>
              </a:rPr>
              <a:t>（元）</a:t>
            </a:r>
          </a:p>
          <a:p>
            <a:r>
              <a:rPr lang="zh-CN" altLang="en-US" sz="2400" dirty="0" smtClean="0">
                <a:latin typeface="微软雅黑 Light" panose="020B0502040204020203" pitchFamily="34" charset="-122"/>
                <a:ea typeface="微软雅黑 Light" panose="020B0502040204020203" pitchFamily="34" charset="-122"/>
              </a:rPr>
              <a:t>    （</a:t>
            </a:r>
            <a:r>
              <a:rPr lang="en-US" altLang="zh-CN" sz="2400" dirty="0" smtClean="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）进口环节应纳增值税税额＝</a:t>
            </a:r>
            <a:r>
              <a:rPr lang="en-US" altLang="zh-CN" sz="2400" dirty="0">
                <a:latin typeface="微软雅黑 Light" panose="020B0502040204020203" pitchFamily="34" charset="-122"/>
                <a:ea typeface="微软雅黑 Light" panose="020B0502040204020203" pitchFamily="34" charset="-122"/>
              </a:rPr>
              <a:t>4 000 000×13%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520 000</a:t>
            </a:r>
            <a:r>
              <a:rPr lang="zh-CN" altLang="en-US" sz="2400" dirty="0">
                <a:latin typeface="微软雅黑 Light" panose="020B0502040204020203" pitchFamily="34" charset="-122"/>
                <a:ea typeface="微软雅黑 Light" panose="020B0502040204020203" pitchFamily="34" charset="-122"/>
              </a:rPr>
              <a:t>（元</a:t>
            </a:r>
            <a:r>
              <a:rPr lang="zh-CN" altLang="en-US" sz="2400" dirty="0" smtClean="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863805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15347" y="1399368"/>
            <a:ext cx="6264696" cy="4549912"/>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8.</a:t>
            </a:r>
            <a:r>
              <a:rPr lang="zh-CN" altLang="en-US" sz="2000" dirty="0">
                <a:solidFill>
                  <a:srgbClr val="3D3D3D"/>
                </a:solidFill>
                <a:latin typeface="微软雅黑 Light" panose="020B0502040204020203" pitchFamily="34" charset="-122"/>
                <a:ea typeface="微软雅黑 Light" panose="020B0502040204020203" pitchFamily="34" charset="-122"/>
              </a:rPr>
              <a:t>小规模纳税人应纳税额的计算</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小规模</a:t>
            </a:r>
            <a:r>
              <a:rPr lang="zh-CN" altLang="en-US" sz="2000" dirty="0">
                <a:solidFill>
                  <a:srgbClr val="3D3D3D"/>
                </a:solidFill>
                <a:latin typeface="微软雅黑 Light" panose="020B0502040204020203" pitchFamily="34" charset="-122"/>
                <a:ea typeface="微软雅黑 Light" panose="020B0502040204020203" pitchFamily="34" charset="-122"/>
              </a:rPr>
              <a:t>纳税人销售货物或者提供应税劳务，实行按照销售额和征收率计算应纳税额的简易办法，不得抵扣进项税额。其应纳税额计算公式是</a:t>
            </a:r>
          </a:p>
          <a:p>
            <a:pPr lvl="0" algn="ctr">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应纳税额＝销售额</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征收率</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按照</a:t>
            </a:r>
            <a:r>
              <a:rPr lang="zh-CN" altLang="en-US" sz="2000" dirty="0">
                <a:solidFill>
                  <a:srgbClr val="3D3D3D"/>
                </a:solidFill>
                <a:latin typeface="微软雅黑 Light" panose="020B0502040204020203" pitchFamily="34" charset="-122"/>
                <a:ea typeface="微软雅黑 Light" panose="020B0502040204020203" pitchFamily="34" charset="-122"/>
              </a:rPr>
              <a:t>税法规定，小规模纳税人销售货物只能开具普通发票，不能使用增值税专用发票，其购进货物不论是否取得增值税专用发票，都不能抵扣进项税额，但购进税控收款机除外</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05471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15347" y="1399368"/>
            <a:ext cx="6264696" cy="4549912"/>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小规模</a:t>
            </a:r>
            <a:r>
              <a:rPr lang="zh-CN" altLang="en-US" sz="2000" dirty="0">
                <a:solidFill>
                  <a:srgbClr val="3D3D3D"/>
                </a:solidFill>
                <a:latin typeface="微软雅黑 Light" panose="020B0502040204020203" pitchFamily="34" charset="-122"/>
                <a:ea typeface="微软雅黑 Light" panose="020B0502040204020203" pitchFamily="34" charset="-122"/>
              </a:rPr>
              <a:t>纳税人的销售额一般均为含税的，应先换算为不含税的销售额，征收率</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，其计算公式为</a:t>
            </a:r>
          </a:p>
          <a:p>
            <a:pPr lvl="0" algn="ctr">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应纳税额＝含税销售额</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p>
          <a:p>
            <a:pPr lvl="0">
              <a:lnSpc>
                <a:spcPct val="150000"/>
              </a:lnSpc>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提供的适用简易计税方法计税的应税服务，因服务中止或者折让而退还给接受方的销售额，应当从当期销售额中扣减。扣减当期销售额后仍有余额造成多缴的税款，可以从以后的应纳税额中扣减。</a:t>
            </a:r>
          </a:p>
        </p:txBody>
      </p:sp>
      <p:sp>
        <p:nvSpPr>
          <p:cNvPr id="8" name="矩形 7">
            <a:extLst>
              <a:ext uri="{FF2B5EF4-FFF2-40B4-BE49-F238E27FC236}">
                <a16:creationId xmlns:a16="http://schemas.microsoft.com/office/drawing/2014/main" id="{1CA0AD3C-4EAC-455F-9189-146DEBCABF4A}"/>
              </a:ext>
            </a:extLst>
          </p:cNvPr>
          <p:cNvSpPr/>
          <p:nvPr/>
        </p:nvSpPr>
        <p:spPr>
          <a:xfrm>
            <a:off x="772194" y="220321"/>
            <a:ext cx="9286627"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3.2.6  </a:t>
            </a:r>
            <a:r>
              <a:rPr lang="zh-CN" altLang="en-US" sz="3200" b="1" dirty="0">
                <a:latin typeface="微软雅黑 Light" panose="020B0502040204020203" pitchFamily="34" charset="-122"/>
                <a:ea typeface="微软雅黑 Light" panose="020B0502040204020203" pitchFamily="34" charset="-122"/>
              </a:rPr>
              <a:t>增值税一般纳税人应纳税额的计算</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2539028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2" name="矩形 1"/>
          <p:cNvSpPr/>
          <p:nvPr/>
        </p:nvSpPr>
        <p:spPr>
          <a:xfrm>
            <a:off x="298939" y="343404"/>
            <a:ext cx="11255124" cy="1137491"/>
          </a:xfrm>
          <a:prstGeom prst="rect">
            <a:avLst/>
          </a:prstGeom>
        </p:spPr>
        <p:txBody>
          <a:bodyPr wrap="square">
            <a:spAutoFit/>
          </a:bodyPr>
          <a:lstStyle/>
          <a:p>
            <a:pPr>
              <a:lnSpc>
                <a:spcPct val="150000"/>
              </a:lnSpc>
            </a:pPr>
            <a:r>
              <a:rPr lang="en-US" altLang="zh-CN" sz="2400" dirty="0" smtClean="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情景</a:t>
            </a:r>
            <a:r>
              <a:rPr lang="en-US" altLang="zh-CN" sz="2400" dirty="0">
                <a:latin typeface="微软雅黑 Light" panose="020B0502040204020203" pitchFamily="34" charset="-122"/>
                <a:ea typeface="微软雅黑 Light" panose="020B0502040204020203" pitchFamily="34" charset="-122"/>
              </a:rPr>
              <a:t>3-11】</a:t>
            </a:r>
            <a:r>
              <a:rPr lang="zh-CN" altLang="en-US" sz="2400" dirty="0">
                <a:latin typeface="微软雅黑 Light" panose="020B0502040204020203" pitchFamily="34" charset="-122"/>
                <a:ea typeface="微软雅黑 Light" panose="020B0502040204020203" pitchFamily="34" charset="-122"/>
              </a:rPr>
              <a:t>阳光超市为增值税小规模纳税人，</a:t>
            </a:r>
            <a:r>
              <a:rPr lang="en-US" altLang="zh-CN" sz="2400" dirty="0">
                <a:latin typeface="微软雅黑 Light" panose="020B0502040204020203" pitchFamily="34" charset="-122"/>
                <a:ea typeface="微软雅黑 Light" panose="020B0502040204020203" pitchFamily="34" charset="-122"/>
              </a:rPr>
              <a:t>2021</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8</a:t>
            </a:r>
            <a:r>
              <a:rPr lang="zh-CN" altLang="en-US" sz="2400" dirty="0">
                <a:latin typeface="微软雅黑 Light" panose="020B0502040204020203" pitchFamily="34" charset="-122"/>
                <a:ea typeface="微软雅黑 Light" panose="020B0502040204020203" pitchFamily="34" charset="-122"/>
              </a:rPr>
              <a:t>月取得收入</a:t>
            </a:r>
            <a:r>
              <a:rPr lang="en-US" altLang="zh-CN" sz="2400" dirty="0">
                <a:latin typeface="微软雅黑 Light" panose="020B0502040204020203" pitchFamily="34" charset="-122"/>
                <a:ea typeface="微软雅黑 Light" panose="020B0502040204020203" pitchFamily="34" charset="-122"/>
              </a:rPr>
              <a:t>206 000</a:t>
            </a:r>
            <a:r>
              <a:rPr lang="zh-CN" altLang="en-US" sz="2400" dirty="0">
                <a:latin typeface="微软雅黑 Light" panose="020B0502040204020203" pitchFamily="34" charset="-122"/>
                <a:ea typeface="微软雅黑 Light" panose="020B0502040204020203" pitchFamily="34" charset="-122"/>
              </a:rPr>
              <a:t>元，当月购进商品共支付买价</a:t>
            </a:r>
            <a:r>
              <a:rPr lang="en-US" altLang="zh-CN" sz="2400" dirty="0">
                <a:latin typeface="微软雅黑 Light" panose="020B0502040204020203" pitchFamily="34" charset="-122"/>
                <a:ea typeface="微软雅黑 Light" panose="020B0502040204020203" pitchFamily="34" charset="-122"/>
              </a:rPr>
              <a:t>160 000</a:t>
            </a:r>
            <a:r>
              <a:rPr lang="zh-CN" altLang="en-US" sz="2400" dirty="0">
                <a:latin typeface="微软雅黑 Light" panose="020B0502040204020203" pitchFamily="34" charset="-122"/>
                <a:ea typeface="微软雅黑 Light" panose="020B0502040204020203" pitchFamily="34" charset="-122"/>
              </a:rPr>
              <a:t>元。计算阳光超市当月应纳增值税税额。</a:t>
            </a:r>
          </a:p>
        </p:txBody>
      </p:sp>
      <p:sp>
        <p:nvSpPr>
          <p:cNvPr id="4" name="矩形 3"/>
          <p:cNvSpPr/>
          <p:nvPr/>
        </p:nvSpPr>
        <p:spPr>
          <a:xfrm>
            <a:off x="1681866" y="2579712"/>
            <a:ext cx="11577002" cy="461665"/>
          </a:xfrm>
          <a:prstGeom prst="rect">
            <a:avLst/>
          </a:prstGeom>
        </p:spPr>
        <p:txBody>
          <a:bodyPr wrap="square">
            <a:spAutoFit/>
          </a:bodyPr>
          <a:lstStyle/>
          <a:p>
            <a:r>
              <a:rPr lang="zh-CN" altLang="en-US" sz="2400">
                <a:latin typeface="微软雅黑 Light" panose="020B0502040204020203" pitchFamily="34" charset="-122"/>
                <a:ea typeface="微软雅黑 Light" panose="020B0502040204020203" pitchFamily="34" charset="-122"/>
              </a:rPr>
              <a:t>当月应纳增值税额＝</a:t>
            </a:r>
            <a:r>
              <a:rPr lang="en-US" altLang="zh-CN" sz="2400">
                <a:latin typeface="微软雅黑 Light" panose="020B0502040204020203" pitchFamily="34" charset="-122"/>
                <a:ea typeface="微软雅黑 Light" panose="020B0502040204020203" pitchFamily="34" charset="-122"/>
              </a:rPr>
              <a:t>206 000÷</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a:t>
            </a:r>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6 000</a:t>
            </a:r>
            <a:r>
              <a:rPr lang="zh-CN" altLang="en-US" sz="2400">
                <a:latin typeface="微软雅黑 Light" panose="020B0502040204020203" pitchFamily="34" charset="-122"/>
                <a:ea typeface="微软雅黑 Light" panose="020B0502040204020203" pitchFamily="34" charset="-122"/>
              </a:rPr>
              <a:t>（元）</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1893601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83835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增值税的税收优惠</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6"/>
            <a:ext cx="9207461" cy="5789591"/>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0808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63483"/>
              <a:ext cx="2043161" cy="167344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913805" y="1066078"/>
            <a:ext cx="2839239" cy="461665"/>
          </a:xfrm>
          <a:prstGeom prst="rect">
            <a:avLst/>
          </a:prstGeom>
          <a:noFill/>
        </p:spPr>
        <p:txBody>
          <a:bodyPr wrap="none" rtlCol="0">
            <a:spAutoFit/>
          </a:bodyPr>
          <a:lstStyle/>
          <a:p>
            <a:pPr lvl="0" algn="ctr">
              <a:defRPr/>
            </a:pPr>
            <a:r>
              <a:rPr lang="en-US" altLang="zh-CN" sz="2400">
                <a:solidFill>
                  <a:srgbClr val="FFFFFF"/>
                </a:solidFill>
                <a:latin typeface="微软雅黑 Light" panose="020B0502040204020203" pitchFamily="34" charset="-122"/>
                <a:ea typeface="微软雅黑 Light" panose="020B0502040204020203" pitchFamily="34" charset="-122"/>
              </a:rPr>
              <a:t>1.</a:t>
            </a:r>
            <a:r>
              <a:rPr lang="zh-CN" altLang="en-US" sz="2400">
                <a:solidFill>
                  <a:srgbClr val="FFFFFF"/>
                </a:solidFill>
                <a:latin typeface="微软雅黑 Light" panose="020B0502040204020203" pitchFamily="34" charset="-122"/>
                <a:ea typeface="微软雅黑 Light" panose="020B0502040204020203" pitchFamily="34" charset="-122"/>
              </a:rPr>
              <a:t>增值税的免税规定</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44" name="文本框 43">
            <a:extLst>
              <a:ext uri="{FF2B5EF4-FFF2-40B4-BE49-F238E27FC236}">
                <a16:creationId xmlns:a16="http://schemas.microsoft.com/office/drawing/2014/main" id="{6E798E52-5EB3-4E63-9297-FAC05373EE1E}"/>
              </a:ext>
            </a:extLst>
          </p:cNvPr>
          <p:cNvSpPr txBox="1"/>
          <p:nvPr/>
        </p:nvSpPr>
        <p:spPr>
          <a:xfrm>
            <a:off x="765042" y="1944584"/>
            <a:ext cx="8856984" cy="4708981"/>
          </a:xfrm>
          <a:prstGeom prst="rect">
            <a:avLst/>
          </a:prstGeom>
          <a:noFill/>
        </p:spPr>
        <p:txBody>
          <a:bodyPr wrap="square" rtlCol="0">
            <a:spAutoFit/>
          </a:bodyPr>
          <a:lstStyle/>
          <a:p>
            <a:pPr lvl="0">
              <a:defRPr/>
            </a:pPr>
            <a:r>
              <a:rPr lang="en-US" altLang="zh-CN" sz="2000" dirty="0" smtClean="0">
                <a:solidFill>
                  <a:srgbClr val="3D3D3D"/>
                </a:solidFill>
                <a:latin typeface="微软雅黑 Light" panose="020B0502040204020203" pitchFamily="34" charset="-122"/>
                <a:ea typeface="微软雅黑 Light" panose="020B0502040204020203" pitchFamily="34" charset="-122"/>
              </a:rPr>
              <a:t>《</a:t>
            </a:r>
            <a:r>
              <a:rPr lang="zh-CN" altLang="en-US" sz="2000" dirty="0" smtClean="0">
                <a:solidFill>
                  <a:srgbClr val="3D3D3D"/>
                </a:solidFill>
                <a:latin typeface="微软雅黑 Light" panose="020B0502040204020203" pitchFamily="34" charset="-122"/>
                <a:ea typeface="微软雅黑 Light" panose="020B0502040204020203" pitchFamily="34" charset="-122"/>
              </a:rPr>
              <a:t>中华人民共和国增值税暂行条例</a:t>
            </a:r>
            <a:r>
              <a:rPr lang="en-US" altLang="zh-CN" sz="2000" dirty="0" smtClean="0">
                <a:solidFill>
                  <a:srgbClr val="3D3D3D"/>
                </a:solidFill>
                <a:latin typeface="微软雅黑 Light" panose="020B0502040204020203" pitchFamily="34" charset="-122"/>
                <a:ea typeface="微软雅黑 Light" panose="020B0502040204020203" pitchFamily="34" charset="-122"/>
              </a:rPr>
              <a:t>》</a:t>
            </a:r>
            <a:r>
              <a:rPr lang="zh-CN" altLang="en-US" sz="2000" dirty="0" smtClean="0">
                <a:solidFill>
                  <a:srgbClr val="3D3D3D"/>
                </a:solidFill>
                <a:latin typeface="微软雅黑 Light" panose="020B0502040204020203" pitchFamily="34" charset="-122"/>
                <a:ea typeface="微软雅黑 Light" panose="020B0502040204020203" pitchFamily="34" charset="-122"/>
              </a:rPr>
              <a:t>规定下列项目免征增值税：</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1</a:t>
            </a:r>
            <a:r>
              <a:rPr lang="zh-CN" altLang="en-US" sz="2000" dirty="0" smtClean="0">
                <a:solidFill>
                  <a:srgbClr val="3D3D3D"/>
                </a:solidFill>
                <a:latin typeface="微软雅黑 Light" panose="020B0502040204020203" pitchFamily="34" charset="-122"/>
                <a:ea typeface="微软雅黑 Light" panose="020B0502040204020203" pitchFamily="34" charset="-122"/>
              </a:rPr>
              <a:t>）农业生产者销售的自产农业产品。</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2</a:t>
            </a:r>
            <a:r>
              <a:rPr lang="zh-CN" altLang="en-US" sz="2000" dirty="0" smtClean="0">
                <a:solidFill>
                  <a:srgbClr val="3D3D3D"/>
                </a:solidFill>
                <a:latin typeface="微软雅黑 Light" panose="020B0502040204020203" pitchFamily="34" charset="-122"/>
                <a:ea typeface="微软雅黑 Light" panose="020B0502040204020203" pitchFamily="34" charset="-122"/>
              </a:rPr>
              <a:t>）避孕药品和用具。</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3</a:t>
            </a:r>
            <a:r>
              <a:rPr lang="zh-CN" altLang="en-US" sz="2000" dirty="0" smtClean="0">
                <a:solidFill>
                  <a:srgbClr val="3D3D3D"/>
                </a:solidFill>
                <a:latin typeface="微软雅黑 Light" panose="020B0502040204020203" pitchFamily="34" charset="-122"/>
                <a:ea typeface="微软雅黑 Light" panose="020B0502040204020203" pitchFamily="34" charset="-122"/>
              </a:rPr>
              <a:t>）古旧图书。</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4</a:t>
            </a:r>
            <a:r>
              <a:rPr lang="zh-CN" altLang="en-US" sz="2000" dirty="0" smtClean="0">
                <a:solidFill>
                  <a:srgbClr val="3D3D3D"/>
                </a:solidFill>
                <a:latin typeface="微软雅黑 Light" panose="020B0502040204020203" pitchFamily="34" charset="-122"/>
                <a:ea typeface="微软雅黑 Light" panose="020B0502040204020203" pitchFamily="34" charset="-122"/>
              </a:rPr>
              <a:t>）直接用于科学研究、科学试验和教学的进口仪器、设备。</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5</a:t>
            </a:r>
            <a:r>
              <a:rPr lang="zh-CN" altLang="en-US" sz="2000" dirty="0" smtClean="0">
                <a:solidFill>
                  <a:srgbClr val="3D3D3D"/>
                </a:solidFill>
                <a:latin typeface="微软雅黑 Light" panose="020B0502040204020203" pitchFamily="34" charset="-122"/>
                <a:ea typeface="微软雅黑 Light" panose="020B0502040204020203" pitchFamily="34" charset="-122"/>
              </a:rPr>
              <a:t>）外国政府、国际组织无偿援助的进口物资和设备。</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6</a:t>
            </a:r>
            <a:r>
              <a:rPr lang="zh-CN" altLang="en-US" sz="2000" dirty="0" smtClean="0">
                <a:solidFill>
                  <a:srgbClr val="3D3D3D"/>
                </a:solidFill>
                <a:latin typeface="微软雅黑 Light" panose="020B0502040204020203" pitchFamily="34" charset="-122"/>
                <a:ea typeface="微软雅黑 Light" panose="020B0502040204020203" pitchFamily="34" charset="-122"/>
              </a:rPr>
              <a:t>）由残疾人组织直接进口供残疾人专用的物品。</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a:t>
            </a:r>
            <a:r>
              <a:rPr lang="en-US" altLang="zh-CN" sz="2000" dirty="0" smtClean="0">
                <a:solidFill>
                  <a:srgbClr val="3D3D3D"/>
                </a:solidFill>
                <a:latin typeface="微软雅黑 Light" panose="020B0502040204020203" pitchFamily="34" charset="-122"/>
                <a:ea typeface="微软雅黑 Light" panose="020B0502040204020203" pitchFamily="34" charset="-122"/>
              </a:rPr>
              <a:t>7</a:t>
            </a:r>
            <a:r>
              <a:rPr lang="zh-CN" altLang="en-US" sz="2000" dirty="0" smtClean="0">
                <a:solidFill>
                  <a:srgbClr val="3D3D3D"/>
                </a:solidFill>
                <a:latin typeface="微软雅黑 Light" panose="020B0502040204020203" pitchFamily="34" charset="-122"/>
                <a:ea typeface="微软雅黑 Light" panose="020B0502040204020203" pitchFamily="34" charset="-122"/>
              </a:rPr>
              <a:t>）销售个人（不包括个体工商户）自己使用过的物品。</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除</a:t>
            </a:r>
            <a:r>
              <a:rPr lang="zh-CN" altLang="en-US" sz="2000" dirty="0">
                <a:solidFill>
                  <a:srgbClr val="3D3D3D"/>
                </a:solidFill>
                <a:latin typeface="微软雅黑 Light" panose="020B0502040204020203" pitchFamily="34" charset="-122"/>
                <a:ea typeface="微软雅黑 Light" panose="020B0502040204020203" pitchFamily="34" charset="-122"/>
              </a:rPr>
              <a:t>上述规定外，增值税的免税、减税项目由国务院规定。任何地区、部门均不得规定免税</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减税</a:t>
            </a:r>
            <a:r>
              <a:rPr lang="zh-CN" altLang="en-US" sz="2000" dirty="0">
                <a:solidFill>
                  <a:srgbClr val="3D3D3D"/>
                </a:solidFill>
                <a:latin typeface="微软雅黑 Light" panose="020B0502040204020203" pitchFamily="34" charset="-122"/>
                <a:ea typeface="微软雅黑 Light" panose="020B0502040204020203" pitchFamily="34" charset="-122"/>
              </a:rPr>
              <a:t>项目。</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兼营免税、减税项目的，应当分别核算免税、减税项目的销售额；未分别核算销售额的</a:t>
            </a:r>
            <a:r>
              <a:rPr lang="zh-CN" altLang="en-US" sz="2000" dirty="0" smtClean="0">
                <a:solidFill>
                  <a:srgbClr val="3D3D3D"/>
                </a:solidFill>
                <a:latin typeface="微软雅黑 Light" panose="020B0502040204020203" pitchFamily="34" charset="-122"/>
                <a:ea typeface="微软雅黑 Light" panose="020B0502040204020203" pitchFamily="34" charset="-122"/>
              </a:rPr>
              <a:t>，</a:t>
            </a:r>
            <a:endParaRPr lang="en-US" altLang="zh-CN" sz="2000" dirty="0" smtClean="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不得</a:t>
            </a:r>
            <a:r>
              <a:rPr lang="zh-CN" altLang="en-US" sz="2000" dirty="0">
                <a:solidFill>
                  <a:srgbClr val="3D3D3D"/>
                </a:solidFill>
                <a:latin typeface="微软雅黑 Light" panose="020B0502040204020203" pitchFamily="34" charset="-122"/>
                <a:ea typeface="微软雅黑 Light" panose="020B0502040204020203" pitchFamily="34" charset="-122"/>
              </a:rPr>
              <a:t>免税、减税。</a:t>
            </a: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546191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7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6"/>
            <a:ext cx="9595298" cy="5645575"/>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54993"/>
              <a:ext cx="2049348" cy="168193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913805" y="1109444"/>
            <a:ext cx="2276585" cy="461665"/>
          </a:xfrm>
          <a:prstGeom prst="rect">
            <a:avLst/>
          </a:prstGeom>
          <a:noFill/>
        </p:spPr>
        <p:txBody>
          <a:bodyPr wrap="none" rtlCol="0">
            <a:spAutoFit/>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补充免税项目</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838153" y="1946936"/>
            <a:ext cx="9321990" cy="4093428"/>
          </a:xfrm>
          <a:prstGeom prst="rect">
            <a:avLst/>
          </a:prstGeom>
          <a:noFill/>
        </p:spPr>
        <p:txBody>
          <a:bodyPr wrap="square" rtlCol="0">
            <a:spAutoFit/>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）对销售下列自产货物实行免征增值税政策：</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①再生水；</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②以废旧轮胎为全部生产原料生产的胶粉；</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③翻新轮胎；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zh-CN" altLang="en-US" sz="2000" dirty="0">
                <a:solidFill>
                  <a:srgbClr val="3D3D3D"/>
                </a:solidFill>
                <a:latin typeface="微软雅黑 Light" panose="020B0502040204020203" pitchFamily="34" charset="-122"/>
                <a:ea typeface="微软雅黑 Light" panose="020B0502040204020203" pitchFamily="34" charset="-122"/>
              </a:rPr>
              <a:t>④生产原料中掺兑废渣比例不低于</a:t>
            </a:r>
            <a:r>
              <a:rPr lang="en-US" altLang="zh-CN" sz="2000" dirty="0">
                <a:solidFill>
                  <a:srgbClr val="3D3D3D"/>
                </a:solidFill>
                <a:latin typeface="微软雅黑 Light" panose="020B0502040204020203" pitchFamily="34" charset="-122"/>
                <a:ea typeface="微软雅黑 Light" panose="020B0502040204020203" pitchFamily="34" charset="-122"/>
              </a:rPr>
              <a:t>30%</a:t>
            </a:r>
            <a:r>
              <a:rPr lang="zh-CN" altLang="en-US" sz="2000" dirty="0">
                <a:solidFill>
                  <a:srgbClr val="3D3D3D"/>
                </a:solidFill>
                <a:latin typeface="微软雅黑 Light" panose="020B0502040204020203" pitchFamily="34" charset="-122"/>
                <a:ea typeface="微软雅黑 Light" panose="020B0502040204020203" pitchFamily="34" charset="-122"/>
              </a:rPr>
              <a:t>的特定建材产品。</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）对污水处理劳务免征增值税；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）对残疾人个人提供的加工、修理、修配劳务免征增值税；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）自</a:t>
            </a:r>
            <a:r>
              <a:rPr lang="en-US" altLang="zh-CN" sz="2000" dirty="0">
                <a:solidFill>
                  <a:srgbClr val="3D3D3D"/>
                </a:solidFill>
                <a:latin typeface="微软雅黑 Light" panose="020B0502040204020203" pitchFamily="34" charset="-122"/>
                <a:ea typeface="微软雅黑 Light" panose="020B0502040204020203" pitchFamily="34" charset="-122"/>
              </a:rPr>
              <a:t>2007</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日起，纳税人生产销售和批发、零售滴灌带和滴灌管产品免征增值税；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）自</a:t>
            </a:r>
            <a:r>
              <a:rPr lang="en-US" altLang="zh-CN" sz="2000" dirty="0">
                <a:solidFill>
                  <a:srgbClr val="3D3D3D"/>
                </a:solidFill>
                <a:latin typeface="微软雅黑 Light" panose="020B0502040204020203" pitchFamily="34" charset="-122"/>
                <a:ea typeface="微软雅黑 Light" panose="020B0502040204020203" pitchFamily="34" charset="-122"/>
              </a:rPr>
              <a:t>2009</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日起，单位和个人销售再生资源，应当依法缴纳增值税。但个人（不含个体工商户）销售自己使用过的废旧物品免征增值税；</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）自</a:t>
            </a:r>
            <a:r>
              <a:rPr lang="en-US" altLang="zh-CN" sz="2000" dirty="0">
                <a:solidFill>
                  <a:srgbClr val="3D3D3D"/>
                </a:solidFill>
                <a:latin typeface="微软雅黑 Light" panose="020B0502040204020203" pitchFamily="34" charset="-122"/>
                <a:ea typeface="微软雅黑 Light" panose="020B0502040204020203" pitchFamily="34" charset="-122"/>
              </a:rPr>
              <a:t>2013</a:t>
            </a:r>
            <a:r>
              <a:rPr lang="zh-CN" altLang="en-US" sz="2000" dirty="0">
                <a:solidFill>
                  <a:srgbClr val="3D3D3D"/>
                </a:solidFill>
                <a:latin typeface="微软雅黑 Light" panose="020B0502040204020203" pitchFamily="34" charset="-122"/>
                <a:ea typeface="微软雅黑 Light" panose="020B0502040204020203" pitchFamily="34" charset="-122"/>
              </a:rPr>
              <a:t>年</a:t>
            </a:r>
            <a:r>
              <a:rPr lang="en-US" altLang="zh-CN" sz="2000" dirty="0">
                <a:solidFill>
                  <a:srgbClr val="3D3D3D"/>
                </a:solidFill>
                <a:latin typeface="微软雅黑 Light" panose="020B0502040204020203" pitchFamily="34" charset="-122"/>
                <a:ea typeface="微软雅黑 Light" panose="020B0502040204020203" pitchFamily="34" charset="-122"/>
              </a:rPr>
              <a:t>8</a:t>
            </a:r>
            <a:r>
              <a:rPr lang="zh-CN" altLang="en-US" sz="2000" dirty="0">
                <a:solidFill>
                  <a:srgbClr val="3D3D3D"/>
                </a:solidFill>
                <a:latin typeface="微软雅黑 Light" panose="020B0502040204020203" pitchFamily="34" charset="-122"/>
                <a:ea typeface="微软雅黑 Light" panose="020B0502040204020203" pitchFamily="34" charset="-122"/>
              </a:rPr>
              <a:t>月</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日起，对增值税小规模纳税人月销售额不超过</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万元的企业或非企业性单位，暂免征收增值税。</a:t>
            </a:r>
          </a:p>
        </p:txBody>
      </p:sp>
      <p:sp>
        <p:nvSpPr>
          <p:cNvPr id="10" name="矩形 9">
            <a:extLst>
              <a:ext uri="{FF2B5EF4-FFF2-40B4-BE49-F238E27FC236}">
                <a16:creationId xmlns:a16="http://schemas.microsoft.com/office/drawing/2014/main" id="{1CA0AD3C-4EAC-455F-9189-146DEBCABF4A}"/>
              </a:ext>
            </a:extLst>
          </p:cNvPr>
          <p:cNvSpPr/>
          <p:nvPr/>
        </p:nvSpPr>
        <p:spPr>
          <a:xfrm>
            <a:off x="838153" y="166079"/>
            <a:ext cx="683835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增值税的税收优惠</a:t>
            </a:r>
          </a:p>
        </p:txBody>
      </p:sp>
    </p:spTree>
    <p:extLst>
      <p:ext uri="{BB962C8B-B14F-4D97-AF65-F5344CB8AC3E}">
        <p14:creationId xmlns:p14="http://schemas.microsoft.com/office/powerpoint/2010/main" val="14767892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1162532" y="1554358"/>
            <a:ext cx="4464496" cy="410689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）纳税人。纳税义务人简称纳税人，又称纳税主体，可以是单位或个人，是应当缴纳税款的主体</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）征税对象。征税对象又称纳税对象。即征税的目的物，是征税因为什么对象而向纳税人征税，也是纳税义务人缴纳税款的客体</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）税目。税目是纳税对象的具体化，各个税种所规定的具体征税项目。</a:t>
            </a:r>
          </a:p>
        </p:txBody>
      </p:sp>
    </p:spTree>
    <p:extLst>
      <p:ext uri="{BB962C8B-B14F-4D97-AF65-F5344CB8AC3E}">
        <p14:creationId xmlns:p14="http://schemas.microsoft.com/office/powerpoint/2010/main" val="2342699521"/>
      </p:ext>
    </p:extLst>
  </p:cSld>
  <p:clrMapOvr>
    <a:masterClrMapping/>
  </p:clrMapOvr>
  <p:transition spd="slow" advTm="9652">
    <p:push dir="u"/>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751555" y="951777"/>
            <a:ext cx="9408588" cy="5213528"/>
            <a:chOff x="1176959" y="1268760"/>
            <a:chExt cx="2049348" cy="1968171"/>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54993"/>
              <a:ext cx="2049348" cy="168193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950956" y="1167379"/>
            <a:ext cx="1353255" cy="461665"/>
          </a:xfrm>
          <a:prstGeom prst="rect">
            <a:avLst/>
          </a:prstGeom>
          <a:noFill/>
        </p:spPr>
        <p:txBody>
          <a:bodyPr wrap="none" rtlCol="0">
            <a:spAutoFit/>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起征点</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44" name="文本框 43">
            <a:extLst>
              <a:ext uri="{FF2B5EF4-FFF2-40B4-BE49-F238E27FC236}">
                <a16:creationId xmlns:a16="http://schemas.microsoft.com/office/drawing/2014/main" id="{6E798E52-5EB3-4E63-9297-FAC05373EE1E}"/>
              </a:ext>
            </a:extLst>
          </p:cNvPr>
          <p:cNvSpPr txBox="1"/>
          <p:nvPr/>
        </p:nvSpPr>
        <p:spPr>
          <a:xfrm>
            <a:off x="838153" y="1946936"/>
            <a:ext cx="9321990" cy="2862322"/>
          </a:xfrm>
          <a:prstGeom prst="rect">
            <a:avLst/>
          </a:prstGeom>
          <a:noFill/>
        </p:spPr>
        <p:txBody>
          <a:bodyPr wrap="square" rtlCol="0">
            <a:spAutoFit/>
          </a:bodyPr>
          <a:lstStyle/>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纳税人</a:t>
            </a:r>
            <a:r>
              <a:rPr lang="zh-CN" altLang="en-US" sz="2000" dirty="0">
                <a:solidFill>
                  <a:srgbClr val="3D3D3D"/>
                </a:solidFill>
                <a:latin typeface="微软雅黑 Light" panose="020B0502040204020203" pitchFamily="34" charset="-122"/>
                <a:ea typeface="微软雅黑 Light" panose="020B0502040204020203" pitchFamily="34" charset="-122"/>
              </a:rPr>
              <a:t>发生应税销售行为的销售额未达到增值税起征点的，免征增值税；达到起征点的，全额计算缴纳增值税。</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增值税</a:t>
            </a:r>
            <a:r>
              <a:rPr lang="zh-CN" altLang="en-US" sz="2000" dirty="0">
                <a:solidFill>
                  <a:srgbClr val="3D3D3D"/>
                </a:solidFill>
                <a:latin typeface="微软雅黑 Light" panose="020B0502040204020203" pitchFamily="34" charset="-122"/>
                <a:ea typeface="微软雅黑 Light" panose="020B0502040204020203" pitchFamily="34" charset="-122"/>
              </a:rPr>
              <a:t>起征点的适用范围限于个人，且不适用于登记为一般纳税人的个体工商户。起征点的幅度规定如下：</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smtClean="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）按期纳税的，为月销售额</a:t>
            </a:r>
            <a:r>
              <a:rPr lang="en-US" altLang="zh-CN" sz="2000" dirty="0">
                <a:solidFill>
                  <a:srgbClr val="3D3D3D"/>
                </a:solidFill>
                <a:latin typeface="微软雅黑 Light" panose="020B0502040204020203" pitchFamily="34" charset="-122"/>
                <a:ea typeface="微软雅黑 Light" panose="020B0502040204020203" pitchFamily="34" charset="-122"/>
              </a:rPr>
              <a:t>5 000</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20 000</a:t>
            </a:r>
            <a:r>
              <a:rPr lang="zh-CN" altLang="en-US" sz="2000" dirty="0">
                <a:solidFill>
                  <a:srgbClr val="3D3D3D"/>
                </a:solidFill>
                <a:latin typeface="微软雅黑 Light" panose="020B0502040204020203" pitchFamily="34" charset="-122"/>
                <a:ea typeface="微软雅黑 Light" panose="020B0502040204020203" pitchFamily="34" charset="-122"/>
              </a:rPr>
              <a:t>元（含本数）。</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）按次纳税的，为每次（日）销售额</a:t>
            </a:r>
            <a:r>
              <a:rPr lang="en-US" altLang="zh-CN" sz="2000" dirty="0">
                <a:solidFill>
                  <a:srgbClr val="3D3D3D"/>
                </a:solidFill>
                <a:latin typeface="微软雅黑 Light" panose="020B0502040204020203" pitchFamily="34" charset="-122"/>
                <a:ea typeface="微软雅黑 Light" panose="020B0502040204020203" pitchFamily="34" charset="-122"/>
              </a:rPr>
              <a:t>300</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500</a:t>
            </a:r>
            <a:r>
              <a:rPr lang="zh-CN" altLang="en-US" sz="2000" dirty="0">
                <a:solidFill>
                  <a:srgbClr val="3D3D3D"/>
                </a:solidFill>
                <a:latin typeface="微软雅黑 Light" panose="020B0502040204020203" pitchFamily="34" charset="-122"/>
                <a:ea typeface="微软雅黑 Light" panose="020B0502040204020203" pitchFamily="34" charset="-122"/>
              </a:rPr>
              <a:t>元（含本数）。</a:t>
            </a:r>
          </a:p>
          <a:p>
            <a:pPr lvl="0">
              <a:defRPr/>
            </a:pPr>
            <a:r>
              <a:rPr lang="zh-CN" altLang="en-US" sz="2000" dirty="0" smtClean="0">
                <a:solidFill>
                  <a:srgbClr val="3D3D3D"/>
                </a:solidFill>
                <a:latin typeface="微软雅黑 Light" panose="020B0502040204020203" pitchFamily="34" charset="-122"/>
                <a:ea typeface="微软雅黑 Light" panose="020B0502040204020203" pitchFamily="34" charset="-122"/>
              </a:rPr>
              <a:t>       起</a:t>
            </a:r>
            <a:r>
              <a:rPr lang="zh-CN" altLang="en-US" sz="2000" dirty="0">
                <a:solidFill>
                  <a:srgbClr val="3D3D3D"/>
                </a:solidFill>
                <a:latin typeface="微软雅黑 Light" panose="020B0502040204020203" pitchFamily="34" charset="-122"/>
                <a:ea typeface="微软雅黑 Light" panose="020B0502040204020203" pitchFamily="34" charset="-122"/>
              </a:rPr>
              <a:t>征点的调整由财政部和国家税务总局规定。省、自治区、直辖市财政厅（局）和税务局应当在规定的幅度内，根据实际情况确定本地区适用的起征点，并报财政部和国家税务总局备案。</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10" name="矩形 9">
            <a:extLst>
              <a:ext uri="{FF2B5EF4-FFF2-40B4-BE49-F238E27FC236}">
                <a16:creationId xmlns:a16="http://schemas.microsoft.com/office/drawing/2014/main" id="{1CA0AD3C-4EAC-455F-9189-146DEBCABF4A}"/>
              </a:ext>
            </a:extLst>
          </p:cNvPr>
          <p:cNvSpPr/>
          <p:nvPr/>
        </p:nvSpPr>
        <p:spPr>
          <a:xfrm>
            <a:off x="838153" y="166079"/>
            <a:ext cx="6838354" cy="584775"/>
          </a:xfrm>
          <a:prstGeom prst="rect">
            <a:avLst/>
          </a:prstGeom>
        </p:spPr>
        <p:txBody>
          <a:bodyPr wrap="square">
            <a:spAutoFit/>
          </a:bodyPr>
          <a:lstStyle/>
          <a:p>
            <a:r>
              <a:rPr lang="zh-CN" altLang="en-US"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smtClean="0">
                <a:latin typeface="微软雅黑 Light" panose="020B0502040204020203" pitchFamily="34" charset="-122"/>
                <a:ea typeface="微软雅黑 Light" panose="020B0502040204020203" pitchFamily="34" charset="-122"/>
                <a:cs typeface="Times New Roman" panose="02020603050405020304" pitchFamily="18" charset="0"/>
              </a:rPr>
              <a:t>3.2.7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增值税的税收优惠</a:t>
            </a:r>
          </a:p>
        </p:txBody>
      </p:sp>
    </p:spTree>
    <p:extLst>
      <p:ext uri="{BB962C8B-B14F-4D97-AF65-F5344CB8AC3E}">
        <p14:creationId xmlns:p14="http://schemas.microsoft.com/office/powerpoint/2010/main" val="40355838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additive="base">
                                        <p:cTn id="13" dur="500" fill="hold"/>
                                        <p:tgtEl>
                                          <p:spTgt spid="44"/>
                                        </p:tgtEl>
                                        <p:attrNameLst>
                                          <p:attrName>ppt_x</p:attrName>
                                        </p:attrNameLst>
                                      </p:cBhvr>
                                      <p:tavLst>
                                        <p:tav tm="0">
                                          <p:val>
                                            <p:strVal val="#ppt_x"/>
                                          </p:val>
                                        </p:tav>
                                        <p:tav tm="100000">
                                          <p:val>
                                            <p:strVal val="#ppt_x"/>
                                          </p:val>
                                        </p:tav>
                                      </p:tavLst>
                                    </p:anim>
                                    <p:anim calcmode="lin" valueType="num">
                                      <p:cBhvr additive="base">
                                        <p:cTn id="1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6242397" y="1277832"/>
            <a:ext cx="5616624" cy="4708981"/>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纳税义务发生时间</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）纳税人发生应税销售行为，为收讫销售款项或者取得索取销售款项凭据的当天；</a:t>
            </a:r>
          </a:p>
          <a:p>
            <a:r>
              <a:rPr lang="zh-CN" altLang="en-US" sz="2000" dirty="0">
                <a:latin typeface="微软雅黑 Light" panose="020B0502040204020203" pitchFamily="34" charset="-122"/>
                <a:ea typeface="微软雅黑 Light" panose="020B0502040204020203" pitchFamily="34" charset="-122"/>
              </a:rPr>
              <a:t>先开具发票的，为开具发票的当天。具体为：</a:t>
            </a:r>
          </a:p>
          <a:p>
            <a:r>
              <a:rPr lang="zh-CN" altLang="en-US" sz="2000" dirty="0" smtClean="0">
                <a:latin typeface="微软雅黑 Light" panose="020B0502040204020203" pitchFamily="34" charset="-122"/>
                <a:ea typeface="微软雅黑 Light" panose="020B0502040204020203" pitchFamily="34" charset="-122"/>
              </a:rPr>
              <a:t>  ①</a:t>
            </a:r>
            <a:r>
              <a:rPr lang="zh-CN" altLang="en-US" sz="2000" dirty="0">
                <a:latin typeface="微软雅黑 Light" panose="020B0502040204020203" pitchFamily="34" charset="-122"/>
                <a:ea typeface="微软雅黑 Light" panose="020B0502040204020203" pitchFamily="34" charset="-122"/>
              </a:rPr>
              <a:t>采取直接收款方式销售货物，不论货物是否发出，均为收到销售款或者取得索取销售款凭据的当天。</a:t>
            </a:r>
          </a:p>
          <a:p>
            <a:r>
              <a:rPr lang="zh-CN" altLang="en-US" sz="2000" dirty="0">
                <a:latin typeface="微软雅黑 Light" panose="020B0502040204020203" pitchFamily="34" charset="-122"/>
                <a:ea typeface="微软雅黑 Light" panose="020B0502040204020203" pitchFamily="34" charset="-122"/>
              </a:rPr>
              <a:t>纳税人生产经营活动中采取直接收款方式销售货物，已将货物移送对方并暂估销售收入人账，但既未取得销售款或取得索取销售款凭据也未开具销售发票的，其纳税义务发生时间为取得销售款或取得索取销售款凭据的当天；先开具发票的，为开具发票的当天。</a:t>
            </a:r>
          </a:p>
          <a:p>
            <a:r>
              <a:rPr lang="zh-CN" altLang="en-US" sz="2000" dirty="0" smtClean="0">
                <a:latin typeface="微软雅黑 Light" panose="020B0502040204020203" pitchFamily="34" charset="-122"/>
                <a:ea typeface="微软雅黑 Light" panose="020B0502040204020203" pitchFamily="34" charset="-122"/>
              </a:rPr>
              <a:t>  ②</a:t>
            </a:r>
            <a:r>
              <a:rPr lang="zh-CN" altLang="en-US" sz="2000" dirty="0">
                <a:latin typeface="微软雅黑 Light" panose="020B0502040204020203" pitchFamily="34" charset="-122"/>
                <a:ea typeface="微软雅黑 Light" panose="020B0502040204020203" pitchFamily="34" charset="-122"/>
              </a:rPr>
              <a:t>采取托收承付和委托银行收款方式销售货物，为发出货物并办妥托收手续的当天</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1689000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400600" cy="4581128"/>
          </a:xfrm>
          <a:prstGeom prst="rect">
            <a:avLst/>
          </a:prstGeom>
        </p:spPr>
      </p:pic>
      <p:sp>
        <p:nvSpPr>
          <p:cNvPr id="4" name="矩形 3"/>
          <p:cNvSpPr/>
          <p:nvPr/>
        </p:nvSpPr>
        <p:spPr>
          <a:xfrm>
            <a:off x="6026373" y="1277832"/>
            <a:ext cx="5807619" cy="4708981"/>
          </a:xfrm>
          <a:prstGeom prst="rect">
            <a:avLst/>
          </a:prstGeom>
          <a:solidFill>
            <a:srgbClr val="5FC0D7"/>
          </a:solidFill>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③</a:t>
            </a:r>
            <a:r>
              <a:rPr lang="zh-CN" altLang="en-US" sz="2000" dirty="0">
                <a:latin typeface="微软雅黑 Light" panose="020B0502040204020203" pitchFamily="34" charset="-122"/>
                <a:ea typeface="微软雅黑 Light" panose="020B0502040204020203" pitchFamily="34" charset="-122"/>
              </a:rPr>
              <a:t>采取赊销和分期收款方式销售货物，为书面合同约定的收款日期的当天，无书面合同的或者书面合同没有约定收款日期的，为货物发出的当天</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  ④</a:t>
            </a:r>
            <a:r>
              <a:rPr lang="zh-CN" altLang="en-US" sz="2000" dirty="0">
                <a:latin typeface="微软雅黑 Light" panose="020B0502040204020203" pitchFamily="34" charset="-122"/>
                <a:ea typeface="微软雅黑 Light" panose="020B0502040204020203" pitchFamily="34" charset="-122"/>
              </a:rPr>
              <a:t>采取预收货款方式销售货物，为货物发出的当天，但生产销售生产工期超过</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个月的大型机械设备、船舶、飞机等货物，为收到预收款或者书面合同约定的收款日期的当天。</a:t>
            </a:r>
          </a:p>
          <a:p>
            <a:r>
              <a:rPr lang="zh-CN" altLang="en-US" sz="2000" dirty="0" smtClean="0">
                <a:latin typeface="微软雅黑 Light" panose="020B0502040204020203" pitchFamily="34" charset="-122"/>
                <a:ea typeface="微软雅黑 Light" panose="020B0502040204020203" pitchFamily="34" charset="-122"/>
              </a:rPr>
              <a:t>  ⑤</a:t>
            </a:r>
            <a:r>
              <a:rPr lang="zh-CN" altLang="en-US" sz="2000" dirty="0">
                <a:latin typeface="微软雅黑 Light" panose="020B0502040204020203" pitchFamily="34" charset="-122"/>
                <a:ea typeface="微软雅黑 Light" panose="020B0502040204020203" pitchFamily="34" charset="-122"/>
              </a:rPr>
              <a:t>委托其他纳税人代销货物，为收到代销单位的代销清单或者收到全部或部分货款的当天。未收到代销清单及货款的，为发出代销货物满</a:t>
            </a:r>
            <a:r>
              <a:rPr lang="en-US" altLang="zh-CN" sz="2000" dirty="0">
                <a:latin typeface="微软雅黑 Light" panose="020B0502040204020203" pitchFamily="34" charset="-122"/>
                <a:ea typeface="微软雅黑 Light" panose="020B0502040204020203" pitchFamily="34" charset="-122"/>
              </a:rPr>
              <a:t>180</a:t>
            </a:r>
            <a:r>
              <a:rPr lang="zh-CN" altLang="en-US" sz="2000" dirty="0">
                <a:latin typeface="微软雅黑 Light" panose="020B0502040204020203" pitchFamily="34" charset="-122"/>
                <a:ea typeface="微软雅黑 Light" panose="020B0502040204020203" pitchFamily="34" charset="-122"/>
              </a:rPr>
              <a:t>天的当天。</a:t>
            </a:r>
          </a:p>
          <a:p>
            <a:r>
              <a:rPr lang="zh-CN" altLang="en-US" sz="2000" dirty="0" smtClean="0">
                <a:latin typeface="微软雅黑 Light" panose="020B0502040204020203" pitchFamily="34" charset="-122"/>
                <a:ea typeface="微软雅黑 Light" panose="020B0502040204020203" pitchFamily="34" charset="-122"/>
              </a:rPr>
              <a:t>  ⑥</a:t>
            </a:r>
            <a:r>
              <a:rPr lang="zh-CN" altLang="en-US" sz="2000" dirty="0">
                <a:latin typeface="微软雅黑 Light" panose="020B0502040204020203" pitchFamily="34" charset="-122"/>
                <a:ea typeface="微软雅黑 Light" panose="020B0502040204020203" pitchFamily="34" charset="-122"/>
              </a:rPr>
              <a:t>纳税人提供租赁服务采取预收款方式的，其纳税义务发生时间为收到预收款的当天。</a:t>
            </a:r>
          </a:p>
          <a:p>
            <a:r>
              <a:rPr lang="zh-CN" altLang="en-US" sz="2000" dirty="0" smtClean="0">
                <a:latin typeface="微软雅黑 Light" panose="020B0502040204020203" pitchFamily="34" charset="-122"/>
                <a:ea typeface="微软雅黑 Light" panose="020B0502040204020203" pitchFamily="34" charset="-122"/>
              </a:rPr>
              <a:t>  ⑦</a:t>
            </a:r>
            <a:r>
              <a:rPr lang="zh-CN" altLang="en-US" sz="2000" dirty="0">
                <a:latin typeface="微软雅黑 Light" panose="020B0502040204020203" pitchFamily="34" charset="-122"/>
                <a:ea typeface="微软雅黑 Light" panose="020B0502040204020203" pitchFamily="34" charset="-122"/>
              </a:rPr>
              <a:t>纳税人从事金融商品转让的，为金融商品所有权转移的当天</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6168453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400600" cy="4581128"/>
          </a:xfrm>
          <a:prstGeom prst="rect">
            <a:avLst/>
          </a:prstGeom>
        </p:spPr>
      </p:pic>
      <p:sp>
        <p:nvSpPr>
          <p:cNvPr id="4" name="矩形 3"/>
          <p:cNvSpPr/>
          <p:nvPr/>
        </p:nvSpPr>
        <p:spPr>
          <a:xfrm>
            <a:off x="6004001" y="1628800"/>
            <a:ext cx="5807619" cy="3170099"/>
          </a:xfrm>
          <a:prstGeom prst="rect">
            <a:avLst/>
          </a:prstGeom>
          <a:solidFill>
            <a:srgbClr val="5FC0D7"/>
          </a:solidFill>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  ⑧</a:t>
            </a:r>
            <a:r>
              <a:rPr lang="zh-CN" altLang="en-US" sz="2000" dirty="0">
                <a:latin typeface="微软雅黑 Light" panose="020B0502040204020203" pitchFamily="34" charset="-122"/>
                <a:ea typeface="微软雅黑 Light" panose="020B0502040204020203" pitchFamily="34" charset="-122"/>
              </a:rPr>
              <a:t>纳税人发生相关视同销售货物行为，为货物移送的当天。</a:t>
            </a:r>
          </a:p>
          <a:p>
            <a:r>
              <a:rPr lang="zh-CN" altLang="en-US" sz="2000" dirty="0" smtClean="0">
                <a:latin typeface="微软雅黑 Light" panose="020B0502040204020203" pitchFamily="34" charset="-122"/>
                <a:ea typeface="微软雅黑 Light" panose="020B0502040204020203" pitchFamily="34" charset="-122"/>
              </a:rPr>
              <a:t>  ⑨</a:t>
            </a:r>
            <a:r>
              <a:rPr lang="zh-CN" altLang="en-US" sz="2000" dirty="0">
                <a:latin typeface="微软雅黑 Light" panose="020B0502040204020203" pitchFamily="34" charset="-122"/>
                <a:ea typeface="微软雅黑 Light" panose="020B0502040204020203" pitchFamily="34" charset="-122"/>
              </a:rPr>
              <a:t>纳税人发生视同销售劳务、服务、无形资产、不动产情形的，其纳税义务发生时间为劳务、服务、无形资产转让完成的当天或者不动产权属变更的当天。</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）纳税人进口货物，其纳税义务发生时间为报关进口的当天。</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）增值税扣缴义务发生时间为纳税人增值税纳税义务发生的当天。</a:t>
            </a: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420265602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400600" cy="4581128"/>
          </a:xfrm>
          <a:prstGeom prst="rect">
            <a:avLst/>
          </a:prstGeom>
        </p:spPr>
      </p:pic>
      <p:sp>
        <p:nvSpPr>
          <p:cNvPr id="4" name="矩形 3"/>
          <p:cNvSpPr/>
          <p:nvPr/>
        </p:nvSpPr>
        <p:spPr>
          <a:xfrm>
            <a:off x="6004001" y="1628800"/>
            <a:ext cx="5807619" cy="4708981"/>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纳税地点</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固定业户应当向其机构所在地的税务机关申报纳税。总机构和分支机构不在同一县（市）的，应当分别向各自所在地的税务机关申报纳税；经国务院财政、税务部门或者其授权的财政、税务机关批准，可以由总机构汇总向总机构所在地的税务机关申报</a:t>
            </a:r>
            <a:r>
              <a:rPr lang="zh-CN" altLang="en-US" sz="2000" dirty="0" smtClean="0">
                <a:latin typeface="微软雅黑 Light" panose="020B0502040204020203" pitchFamily="34" charset="-122"/>
                <a:ea typeface="微软雅黑 Light" panose="020B0502040204020203" pitchFamily="34" charset="-122"/>
              </a:rPr>
              <a:t>纳税。</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a:t>
            </a:r>
            <a:r>
              <a:rPr lang="en-US" altLang="zh-CN" sz="2000" dirty="0" smtClean="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固定业户到外县（市）销售货物或者劳务，应当向其机构所在地的税务机关报告外出经营事项，并向其机构所在地的税务机关申报纳税；未报告的，应当向销售地或者劳务发生地的税务机关申报纳税；未向销售地或者劳务发生地的税务机关申报纳税的，由其机构所在地的税务机关补征税款。</a:t>
            </a:r>
          </a:p>
          <a:p>
            <a:endParaRPr lang="en-US" altLang="zh-CN" sz="2000" dirty="0" smtClean="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78719750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400600" cy="4581128"/>
          </a:xfrm>
          <a:prstGeom prst="rect">
            <a:avLst/>
          </a:prstGeom>
        </p:spPr>
      </p:pic>
      <p:sp>
        <p:nvSpPr>
          <p:cNvPr id="4" name="矩形 3"/>
          <p:cNvSpPr/>
          <p:nvPr/>
        </p:nvSpPr>
        <p:spPr>
          <a:xfrm>
            <a:off x="6025546" y="1277832"/>
            <a:ext cx="5041388" cy="4093428"/>
          </a:xfrm>
          <a:prstGeom prst="rect">
            <a:avLst/>
          </a:prstGeom>
          <a:solidFill>
            <a:srgbClr val="5FC0D7"/>
          </a:solidFill>
        </p:spPr>
        <p:txBody>
          <a:bodyPr wrap="square">
            <a:spAutoFit/>
          </a:bodyPr>
          <a:lstStyle/>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rPr>
              <a:t>）非固定业户销售货物或者劳务，应当向销售地或者劳务发生地的税务机关申报纳税；未向销售地或者劳务发生地的税务机关申报纳税的，由其机构所在地或者居住地的税务机关补征税款。</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4</a:t>
            </a:r>
            <a:r>
              <a:rPr lang="zh-CN" altLang="en-US" sz="2000">
                <a:latin typeface="微软雅黑 Light" panose="020B0502040204020203" pitchFamily="34" charset="-122"/>
                <a:ea typeface="微软雅黑 Light" panose="020B0502040204020203" pitchFamily="34" charset="-122"/>
              </a:rPr>
              <a:t>）进口货物，应当向报关地海关申报纳税。</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5</a:t>
            </a:r>
            <a:r>
              <a:rPr lang="zh-CN" altLang="en-US" sz="2000">
                <a:latin typeface="微软雅黑 Light" panose="020B0502040204020203" pitchFamily="34" charset="-122"/>
                <a:ea typeface="微软雅黑 Light" panose="020B0502040204020203" pitchFamily="34" charset="-122"/>
              </a:rPr>
              <a:t>）其他个人提供建筑服务，销售或者租赁不动产，转让自然资源使用权，应向建筑服务发生地、不动产所在地、自然资源所在地税务机关申报纳税。</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6</a:t>
            </a:r>
            <a:r>
              <a:rPr lang="zh-CN" altLang="en-US" sz="2000">
                <a:latin typeface="微软雅黑 Light" panose="020B0502040204020203" pitchFamily="34" charset="-122"/>
                <a:ea typeface="微软雅黑 Light" panose="020B0502040204020203" pitchFamily="34" charset="-122"/>
              </a:rPr>
              <a:t>）扣缴义务人应当向其机构所在地或者居住地的税务机关申报缴纳其扣缴的税款。</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9414124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400600" cy="4581128"/>
          </a:xfrm>
          <a:prstGeom prst="rect">
            <a:avLst/>
          </a:prstGeom>
        </p:spPr>
      </p:pic>
      <p:sp>
        <p:nvSpPr>
          <p:cNvPr id="4" name="矩形 3"/>
          <p:cNvSpPr/>
          <p:nvPr/>
        </p:nvSpPr>
        <p:spPr>
          <a:xfrm>
            <a:off x="5738341" y="1124744"/>
            <a:ext cx="6171217" cy="5324535"/>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纳税期限</a:t>
            </a:r>
          </a:p>
          <a:p>
            <a:r>
              <a:rPr lang="zh-CN" altLang="en-US" sz="2000" dirty="0" smtClean="0">
                <a:latin typeface="微软雅黑 Light" panose="020B0502040204020203" pitchFamily="34" charset="-122"/>
                <a:ea typeface="微软雅黑 Light" panose="020B0502040204020203" pitchFamily="34" charset="-122"/>
              </a:rPr>
              <a:t>     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增值税暂行条例</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及其实施细则和</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营业税改征增值税试点实施办法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的规定，增值税的纳税期限分别为</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个月或者</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个季度。</a:t>
            </a:r>
          </a:p>
          <a:p>
            <a:r>
              <a:rPr lang="zh-CN" altLang="en-US" sz="2000" dirty="0" smtClean="0">
                <a:latin typeface="微软雅黑 Light" panose="020B0502040204020203" pitchFamily="34" charset="-122"/>
                <a:ea typeface="微软雅黑 Light" panose="020B0502040204020203" pitchFamily="34" charset="-122"/>
              </a:rPr>
              <a:t>     纳税人</a:t>
            </a:r>
            <a:r>
              <a:rPr lang="zh-CN" altLang="en-US" sz="2000" dirty="0">
                <a:latin typeface="微软雅黑 Light" panose="020B0502040204020203" pitchFamily="34" charset="-122"/>
                <a:ea typeface="微软雅黑 Light" panose="020B0502040204020203" pitchFamily="34" charset="-122"/>
              </a:rPr>
              <a:t>的具体纳税期限，由税务机关根据纳税人应纳税额的大小分别核定；不能按照固定期限纳税的，可以按次纳税。以</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个季度为纳税期限的规定适用于小规模纳税人、银行、财务公司、信托投资公司、信用社，以及财政部和国家税务总局规定的其他纳税人。</a:t>
            </a:r>
          </a:p>
          <a:p>
            <a:r>
              <a:rPr lang="zh-CN" altLang="en-US" sz="2000" dirty="0" smtClean="0">
                <a:latin typeface="微软雅黑 Light" panose="020B0502040204020203" pitchFamily="34" charset="-122"/>
                <a:ea typeface="微软雅黑 Light" panose="020B0502040204020203" pitchFamily="34" charset="-122"/>
              </a:rPr>
              <a:t>     纳税人</a:t>
            </a:r>
            <a:r>
              <a:rPr lang="zh-CN" altLang="en-US" sz="2000" dirty="0">
                <a:latin typeface="微软雅黑 Light" panose="020B0502040204020203" pitchFamily="34" charset="-122"/>
                <a:ea typeface="微软雅黑 Light" panose="020B0502040204020203" pitchFamily="34" charset="-122"/>
              </a:rPr>
              <a:t>以</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个月或者</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个季度为</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个纳税期的，自期满之日起</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日内申报纳税；以</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日、</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日或者</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日为</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个纳税期的，自期满之日起</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日内预缴税款，于次月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日内申报纳税并结清上月应纳税款。</a:t>
            </a:r>
          </a:p>
          <a:p>
            <a:r>
              <a:rPr lang="zh-CN" altLang="en-US" sz="2000" dirty="0" smtClean="0">
                <a:latin typeface="微软雅黑 Light" panose="020B0502040204020203" pitchFamily="34" charset="-122"/>
                <a:ea typeface="微软雅黑 Light" panose="020B0502040204020203" pitchFamily="34" charset="-122"/>
              </a:rPr>
              <a:t>     扣缴</a:t>
            </a:r>
            <a:r>
              <a:rPr lang="zh-CN" altLang="en-US" sz="2000" dirty="0">
                <a:latin typeface="微软雅黑 Light" panose="020B0502040204020203" pitchFamily="34" charset="-122"/>
                <a:ea typeface="微软雅黑 Light" panose="020B0502040204020203" pitchFamily="34" charset="-122"/>
              </a:rPr>
              <a:t>义务人解缴税款的期限，依照上述规定执行。纳税人进口货物，应当自海关填发进口增值税专用缴款书之日起</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日内缴纳税款</a:t>
            </a:r>
            <a:r>
              <a:rPr lang="zh-CN" altLang="en-US" sz="2000" dirty="0" smtClean="0">
                <a:latin typeface="微软雅黑 Light" panose="020B0502040204020203" pitchFamily="34" charset="-122"/>
                <a:ea typeface="微软雅黑 Light" panose="020B0502040204020203" pitchFamily="34" charset="-122"/>
              </a:rPr>
              <a:t>。  </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5828840" cy="584775"/>
          </a:xfrm>
          <a:prstGeom prst="rect">
            <a:avLst/>
          </a:prstGeom>
        </p:spPr>
        <p:txBody>
          <a:bodyPr wrap="none">
            <a:spAutoFit/>
          </a:bodyPr>
          <a:lstStyle/>
          <a:p>
            <a:r>
              <a:rPr lang="zh-CN" altLang="en-US" sz="3200" b="1">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3.2.8  </a:t>
            </a:r>
            <a:r>
              <a:rPr lang="zh-CN" altLang="en-US" sz="3200" b="1" dirty="0">
                <a:latin typeface="微软雅黑 Light" panose="020B0502040204020203" pitchFamily="34" charset="-122"/>
                <a:ea typeface="微软雅黑 Light" panose="020B0502040204020203" pitchFamily="34" charset="-122"/>
              </a:rPr>
              <a:t>增值税的征收管理</a:t>
            </a:r>
            <a:endParaRPr lang="zh-CN" altLang="en-US" sz="3200" b="1" dirty="0">
              <a:latin typeface="微软雅黑 Light" panose="020B0502040204020203" pitchFamily="34" charset="-122"/>
              <a:ea typeface="微软雅黑 Light" panose="020B0502040204020203" pitchFamily="34" charset="-122"/>
            </a:endParaRP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97189140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771078" y="3549186"/>
            <a:ext cx="3744416"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800" b="1" dirty="0" smtClean="0">
                <a:solidFill>
                  <a:schemeClr val="bg1"/>
                </a:solidFill>
                <a:latin typeface="微软雅黑" panose="020B0503020204020204" pitchFamily="34" charset="-122"/>
                <a:ea typeface="微软雅黑" panose="020B0503020204020204" pitchFamily="34" charset="-122"/>
              </a:rPr>
              <a:t> 任务</a:t>
            </a:r>
            <a:r>
              <a:rPr lang="en-US" altLang="zh-CN" sz="4800" b="1" dirty="0" smtClean="0">
                <a:solidFill>
                  <a:schemeClr val="bg1"/>
                </a:solidFill>
                <a:latin typeface="微软雅黑" panose="020B0503020204020204" pitchFamily="34" charset="-122"/>
                <a:ea typeface="微软雅黑" panose="020B0503020204020204" pitchFamily="34" charset="-122"/>
              </a:rPr>
              <a:t>3.3</a:t>
            </a:r>
            <a:r>
              <a:rPr lang="en-US" altLang="zh-CN" sz="4800" b="1" dirty="0">
                <a:solidFill>
                  <a:schemeClr val="bg1"/>
                </a:solidFill>
                <a:latin typeface="微软雅黑" panose="020B0503020204020204" pitchFamily="34" charset="-122"/>
                <a:ea typeface="微软雅黑" panose="020B0503020204020204" pitchFamily="34" charset="-122"/>
              </a:rPr>
              <a:t> </a:t>
            </a:r>
            <a:endParaRPr lang="en-US" altLang="zh-CN" sz="4800" b="1" dirty="0" smtClean="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4800" b="1" dirty="0" smtClean="0">
                <a:solidFill>
                  <a:schemeClr val="bg1"/>
                </a:solidFill>
                <a:latin typeface="微软雅黑" panose="020B0503020204020204" pitchFamily="34" charset="-122"/>
                <a:ea typeface="微软雅黑" panose="020B0503020204020204" pitchFamily="34" charset="-122"/>
              </a:rPr>
              <a:t>消费税</a:t>
            </a:r>
            <a:endParaRPr lang="zh-CN" altLang="en-US" sz="4800" b="1" dirty="0">
              <a:solidFill>
                <a:schemeClr val="bg1"/>
              </a:solidFill>
              <a:latin typeface="微软雅黑" panose="020B0503020204020204" pitchFamily="34" charset="-122"/>
              <a:ea typeface="微软雅黑" panose="020B0503020204020204" pitchFamily="34" charset="-122"/>
            </a:endParaRPr>
          </a:p>
        </p:txBody>
      </p:sp>
      <p:sp>
        <p:nvSpPr>
          <p:cNvPr id="92" name="TextBox 65">
            <a:extLst>
              <a:ext uri="{FF2B5EF4-FFF2-40B4-BE49-F238E27FC236}">
                <a16:creationId xmlns:a16="http://schemas.microsoft.com/office/drawing/2014/main" id="{6C516193-C6A3-4E98-AC22-1C81C6093903}"/>
              </a:ext>
            </a:extLst>
          </p:cNvPr>
          <p:cNvSpPr txBox="1"/>
          <p:nvPr/>
        </p:nvSpPr>
        <p:spPr>
          <a:xfrm>
            <a:off x="6898245" y="3362509"/>
            <a:ext cx="4394223" cy="400110"/>
          </a:xfrm>
          <a:prstGeom prst="rect">
            <a:avLst/>
          </a:prstGeom>
          <a:noFill/>
        </p:spPr>
        <p:txBody>
          <a:bodyPr wrap="square" rtlCol="0">
            <a:spAutoFit/>
          </a:bodyPr>
          <a:lstStyle/>
          <a:p>
            <a:pPr>
              <a:defRPr/>
            </a:pPr>
            <a:r>
              <a:rPr lang="zh-CN" altLang="en-US" sz="2000" dirty="0" smtClean="0">
                <a:latin typeface="微软雅黑 Light" panose="020B0502040204020203" pitchFamily="34" charset="-122"/>
                <a:ea typeface="微软雅黑 Light" panose="020B0502040204020203" pitchFamily="34" charset="-122"/>
              </a:rPr>
              <a:t>子任务</a:t>
            </a:r>
            <a:r>
              <a:rPr lang="en-US" altLang="zh-CN" sz="2000" dirty="0" smtClean="0">
                <a:latin typeface="微软雅黑 Light" panose="020B0502040204020203" pitchFamily="34" charset="-122"/>
                <a:ea typeface="微软雅黑 Light" panose="020B0502040204020203" pitchFamily="34" charset="-122"/>
              </a:rPr>
              <a:t>3.3.1   </a:t>
            </a:r>
            <a:r>
              <a:rPr lang="zh-CN" altLang="en-US" sz="2000" dirty="0" smtClean="0">
                <a:latin typeface="微软雅黑 Light" panose="020B0502040204020203" pitchFamily="34" charset="-122"/>
                <a:ea typeface="微软雅黑 Light" panose="020B0502040204020203" pitchFamily="34" charset="-122"/>
              </a:rPr>
              <a:t>消费税</a:t>
            </a:r>
            <a:r>
              <a:rPr lang="zh-CN" altLang="en-US" sz="2000" dirty="0">
                <a:latin typeface="微软雅黑 Light" panose="020B0502040204020203" pitchFamily="34" charset="-122"/>
                <a:ea typeface="微软雅黑 Light" panose="020B0502040204020203" pitchFamily="34" charset="-122"/>
              </a:rPr>
              <a:t>的概念及特点</a:t>
            </a:r>
          </a:p>
        </p:txBody>
      </p:sp>
      <p:sp>
        <p:nvSpPr>
          <p:cNvPr id="95" name="TextBox 70">
            <a:extLst>
              <a:ext uri="{FF2B5EF4-FFF2-40B4-BE49-F238E27FC236}">
                <a16:creationId xmlns:a16="http://schemas.microsoft.com/office/drawing/2014/main" id="{CDA8130A-CF55-4CEE-94E2-4BB58563C5B6}"/>
              </a:ext>
            </a:extLst>
          </p:cNvPr>
          <p:cNvSpPr txBox="1"/>
          <p:nvPr/>
        </p:nvSpPr>
        <p:spPr>
          <a:xfrm>
            <a:off x="6933591" y="3815213"/>
            <a:ext cx="4830127" cy="40011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子任务</a:t>
            </a:r>
            <a:r>
              <a:rPr lang="en-US" altLang="zh-CN" dirty="0" smtClean="0">
                <a:solidFill>
                  <a:schemeClr val="tx1"/>
                </a:solidFill>
                <a:latin typeface="微软雅黑 Light" panose="020B0502040204020203" pitchFamily="34" charset="-122"/>
                <a:ea typeface="微软雅黑 Light" panose="020B0502040204020203" pitchFamily="34" charset="-122"/>
              </a:rPr>
              <a:t>3.3.2  </a:t>
            </a:r>
            <a:r>
              <a:rPr lang="zh-CN" altLang="en-US" dirty="0" smtClean="0">
                <a:solidFill>
                  <a:schemeClr val="tx1"/>
                </a:solidFill>
                <a:latin typeface="微软雅黑 Light" panose="020B0502040204020203" pitchFamily="34" charset="-122"/>
                <a:ea typeface="微软雅黑 Light" panose="020B0502040204020203" pitchFamily="34" charset="-122"/>
              </a:rPr>
              <a:t>消费税</a:t>
            </a:r>
            <a:r>
              <a:rPr lang="zh-CN" altLang="en-US" dirty="0">
                <a:solidFill>
                  <a:schemeClr val="tx1"/>
                </a:solidFill>
                <a:latin typeface="微软雅黑 Light" panose="020B0502040204020203" pitchFamily="34" charset="-122"/>
                <a:ea typeface="微软雅黑 Light" panose="020B0502040204020203" pitchFamily="34" charset="-122"/>
              </a:rPr>
              <a:t>的征税范围</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944019" y="5645614"/>
            <a:ext cx="4575908" cy="40011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dirty="0" smtClean="0">
                <a:solidFill>
                  <a:schemeClr val="tx1">
                    <a:lumMod val="50000"/>
                  </a:schemeClr>
                </a:solidFill>
                <a:latin typeface="微软雅黑 Light" panose="020B0502040204020203" pitchFamily="34" charset="-122"/>
                <a:ea typeface="微软雅黑 Light" panose="020B0502040204020203" pitchFamily="34" charset="-122"/>
              </a:rPr>
              <a:t>子任务</a:t>
            </a:r>
            <a:r>
              <a:rPr lang="en-US" altLang="zh-CN" dirty="0" smtClean="0">
                <a:solidFill>
                  <a:schemeClr val="tx1">
                    <a:lumMod val="50000"/>
                  </a:schemeClr>
                </a:solidFill>
                <a:latin typeface="微软雅黑 Light" panose="020B0502040204020203" pitchFamily="34" charset="-122"/>
                <a:ea typeface="微软雅黑 Light" panose="020B0502040204020203" pitchFamily="34" charset="-122"/>
              </a:rPr>
              <a:t>3.3.6  </a:t>
            </a:r>
            <a:r>
              <a:rPr lang="zh-CN" altLang="en-US" dirty="0" smtClean="0">
                <a:solidFill>
                  <a:schemeClr val="tx1"/>
                </a:solidFill>
                <a:latin typeface="微软雅黑 Light" panose="020B0502040204020203" pitchFamily="34" charset="-122"/>
                <a:ea typeface="微软雅黑 Light" panose="020B0502040204020203" pitchFamily="34" charset="-122"/>
              </a:rPr>
              <a:t>消费税</a:t>
            </a:r>
            <a:r>
              <a:rPr lang="zh-CN" altLang="en-US" dirty="0">
                <a:solidFill>
                  <a:schemeClr val="tx1"/>
                </a:solidFill>
                <a:latin typeface="微软雅黑 Light" panose="020B0502040204020203" pitchFamily="34" charset="-122"/>
                <a:ea typeface="微软雅黑 Light" panose="020B0502040204020203" pitchFamily="34" charset="-122"/>
              </a:rPr>
              <a:t>征收管理</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565330" y="3407916"/>
            <a:ext cx="330200" cy="330200"/>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0" name="组合 99">
            <a:extLst>
              <a:ext uri="{FF2B5EF4-FFF2-40B4-BE49-F238E27FC236}">
                <a16:creationId xmlns:a16="http://schemas.microsoft.com/office/drawing/2014/main" id="{12615218-40C2-461B-B850-FF3CA05CBE3F}"/>
              </a:ext>
            </a:extLst>
          </p:cNvPr>
          <p:cNvGrpSpPr/>
          <p:nvPr/>
        </p:nvGrpSpPr>
        <p:grpSpPr>
          <a:xfrm>
            <a:off x="6565330" y="3888718"/>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05114" y="5228959"/>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592783" y="5695410"/>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9" name="组合 108">
            <a:extLst>
              <a:ext uri="{FF2B5EF4-FFF2-40B4-BE49-F238E27FC236}">
                <a16:creationId xmlns:a16="http://schemas.microsoft.com/office/drawing/2014/main" id="{A8119933-1835-4F92-89EC-B4669B547058}"/>
              </a:ext>
            </a:extLst>
          </p:cNvPr>
          <p:cNvGrpSpPr/>
          <p:nvPr/>
        </p:nvGrpSpPr>
        <p:grpSpPr>
          <a:xfrm>
            <a:off x="6566518" y="4325280"/>
            <a:ext cx="330200" cy="330200"/>
            <a:chOff x="8186613" y="1546264"/>
            <a:chExt cx="330200" cy="330200"/>
          </a:xfrm>
          <a:solidFill>
            <a:schemeClr val="accent3"/>
          </a:solidFill>
        </p:grpSpPr>
        <p:sp>
          <p:nvSpPr>
            <p:cNvPr id="110" name="Oval 5">
              <a:extLst>
                <a:ext uri="{FF2B5EF4-FFF2-40B4-BE49-F238E27FC236}">
                  <a16:creationId xmlns:a16="http://schemas.microsoft.com/office/drawing/2014/main" id="{3E5538F6-554A-48BB-A403-ABF3930D2920}"/>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flipV="1">
            <a:off x="7028894" y="3738116"/>
            <a:ext cx="4182055" cy="2450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940588" y="4659526"/>
            <a:ext cx="4595819" cy="51128"/>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flipV="1">
            <a:off x="6914688" y="5559159"/>
            <a:ext cx="4951919" cy="1998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flipV="1">
            <a:off x="6838380" y="6026141"/>
            <a:ext cx="5020641" cy="3409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38" name="TextBox 65">
            <a:extLst>
              <a:ext uri="{FF2B5EF4-FFF2-40B4-BE49-F238E27FC236}">
                <a16:creationId xmlns:a16="http://schemas.microsoft.com/office/drawing/2014/main" id="{FEC35915-D051-47B6-B654-01CC5498ED69}"/>
              </a:ext>
            </a:extLst>
          </p:cNvPr>
          <p:cNvSpPr txBox="1"/>
          <p:nvPr/>
        </p:nvSpPr>
        <p:spPr>
          <a:xfrm>
            <a:off x="6940588" y="4301620"/>
            <a:ext cx="5053259" cy="400110"/>
          </a:xfrm>
          <a:prstGeom prst="rect">
            <a:avLst/>
          </a:prstGeom>
          <a:noFill/>
        </p:spPr>
        <p:txBody>
          <a:bodyPr wrap="square" rtlCol="0">
            <a:spAutoFit/>
          </a:bodyPr>
          <a:lstStyle>
            <a:defPPr>
              <a:defRPr lang="zh-CN"/>
            </a:defPPr>
            <a:lvl1pPr>
              <a:defRPr sz="2000">
                <a:solidFill>
                  <a:schemeClr val="accent2"/>
                </a:solidFill>
                <a:latin typeface="+mj-ea"/>
                <a:ea typeface="+mj-ea"/>
              </a:defRPr>
            </a:lvl1pPr>
          </a:lstStyle>
          <a:p>
            <a:r>
              <a:rPr lang="zh-CN" altLang="en-US" dirty="0">
                <a:solidFill>
                  <a:schemeClr val="tx1"/>
                </a:solidFill>
                <a:latin typeface="微软雅黑 Light" panose="020B0502040204020203" pitchFamily="34" charset="-122"/>
                <a:ea typeface="微软雅黑 Light" panose="020B0502040204020203" pitchFamily="34" charset="-122"/>
              </a:rPr>
              <a:t>子任务</a:t>
            </a:r>
            <a:r>
              <a:rPr lang="en-US" altLang="zh-CN" dirty="0" smtClean="0">
                <a:solidFill>
                  <a:schemeClr val="tx1"/>
                </a:solidFill>
                <a:latin typeface="微软雅黑 Light" panose="020B0502040204020203" pitchFamily="34" charset="-122"/>
                <a:ea typeface="微软雅黑 Light" panose="020B0502040204020203" pitchFamily="34" charset="-122"/>
              </a:rPr>
              <a:t>3.3.3  </a:t>
            </a:r>
            <a:r>
              <a:rPr lang="zh-CN" altLang="en-US" dirty="0" smtClean="0">
                <a:solidFill>
                  <a:schemeClr val="tx1"/>
                </a:solidFill>
                <a:latin typeface="微软雅黑 Light" panose="020B0502040204020203" pitchFamily="34" charset="-122"/>
                <a:ea typeface="微软雅黑 Light" panose="020B0502040204020203" pitchFamily="34" charset="-122"/>
              </a:rPr>
              <a:t>消费税</a:t>
            </a:r>
            <a:r>
              <a:rPr lang="zh-CN" altLang="en-US" dirty="0">
                <a:solidFill>
                  <a:schemeClr val="tx1"/>
                </a:solidFill>
                <a:latin typeface="微软雅黑 Light" panose="020B0502040204020203" pitchFamily="34" charset="-122"/>
                <a:ea typeface="微软雅黑 Light" panose="020B0502040204020203" pitchFamily="34" charset="-122"/>
              </a:rPr>
              <a:t>纳税人</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sp>
        <p:nvSpPr>
          <p:cNvPr id="40" name="TextBox 69">
            <a:extLst>
              <a:ext uri="{FF2B5EF4-FFF2-40B4-BE49-F238E27FC236}">
                <a16:creationId xmlns:a16="http://schemas.microsoft.com/office/drawing/2014/main" id="{277B0BA3-D2C9-432C-AC29-E75DDF5AEBD3}"/>
              </a:ext>
            </a:extLst>
          </p:cNvPr>
          <p:cNvSpPr txBox="1"/>
          <p:nvPr/>
        </p:nvSpPr>
        <p:spPr>
          <a:xfrm>
            <a:off x="6949400" y="5188137"/>
            <a:ext cx="4992491"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smtClean="0">
                <a:solidFill>
                  <a:schemeClr val="tx1"/>
                </a:solidFill>
                <a:latin typeface="微软雅黑 Light" panose="020B0502040204020203" pitchFamily="34" charset="-122"/>
                <a:ea typeface="微软雅黑 Light" panose="020B0502040204020203" pitchFamily="34" charset="-122"/>
              </a:rPr>
              <a:t>子任务</a:t>
            </a:r>
            <a:r>
              <a:rPr lang="en-US" altLang="zh-CN" dirty="0" smtClean="0">
                <a:solidFill>
                  <a:schemeClr val="tx1"/>
                </a:solidFill>
                <a:latin typeface="微软雅黑 Light" panose="020B0502040204020203" pitchFamily="34" charset="-122"/>
                <a:ea typeface="微软雅黑 Light" panose="020B0502040204020203" pitchFamily="34" charset="-122"/>
              </a:rPr>
              <a:t>3.3.5  </a:t>
            </a:r>
            <a:r>
              <a:rPr lang="zh-CN" altLang="en-US" dirty="0" smtClean="0">
                <a:solidFill>
                  <a:schemeClr val="tx1"/>
                </a:solidFill>
                <a:latin typeface="微软雅黑 Light" panose="020B0502040204020203" pitchFamily="34" charset="-122"/>
                <a:ea typeface="微软雅黑 Light" panose="020B0502040204020203" pitchFamily="34" charset="-122"/>
              </a:rPr>
              <a:t>消费税</a:t>
            </a:r>
            <a:r>
              <a:rPr lang="zh-CN" altLang="en-US" dirty="0">
                <a:solidFill>
                  <a:schemeClr val="tx1"/>
                </a:solidFill>
                <a:latin typeface="微软雅黑 Light" panose="020B0502040204020203" pitchFamily="34" charset="-122"/>
                <a:ea typeface="微软雅黑 Light" panose="020B0502040204020203" pitchFamily="34" charset="-122"/>
              </a:rPr>
              <a:t>应纳税额的计算</a:t>
            </a:r>
            <a:endParaRPr lang="zh-CN" altLang="en-US" dirty="0">
              <a:solidFill>
                <a:schemeClr val="tx1"/>
              </a:solidFill>
              <a:latin typeface="微软雅黑 Light" panose="020B0502040204020203" pitchFamily="34" charset="-122"/>
              <a:ea typeface="微软雅黑 Light" panose="020B0502040204020203" pitchFamily="34" charset="-122"/>
            </a:endParaRPr>
          </a:p>
        </p:txBody>
      </p:sp>
      <p:grpSp>
        <p:nvGrpSpPr>
          <p:cNvPr id="43" name="组合 42">
            <a:extLst>
              <a:ext uri="{FF2B5EF4-FFF2-40B4-BE49-F238E27FC236}">
                <a16:creationId xmlns:a16="http://schemas.microsoft.com/office/drawing/2014/main" id="{9876F81F-BA34-46E4-A752-C22E22A0F2FF}"/>
              </a:ext>
            </a:extLst>
          </p:cNvPr>
          <p:cNvGrpSpPr/>
          <p:nvPr/>
        </p:nvGrpSpPr>
        <p:grpSpPr>
          <a:xfrm>
            <a:off x="6570056" y="4815733"/>
            <a:ext cx="330200" cy="330200"/>
            <a:chOff x="8186613" y="1546264"/>
            <a:chExt cx="330200" cy="330200"/>
          </a:xfrm>
          <a:solidFill>
            <a:schemeClr val="accent3"/>
          </a:solidFill>
        </p:grpSpPr>
        <p:sp>
          <p:nvSpPr>
            <p:cNvPr id="44" name="Oval 5">
              <a:extLst>
                <a:ext uri="{FF2B5EF4-FFF2-40B4-BE49-F238E27FC236}">
                  <a16:creationId xmlns:a16="http://schemas.microsoft.com/office/drawing/2014/main" id="{204F86C7-4560-4838-B1D2-51F8A583303C}"/>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45" name="Freeform 6">
              <a:extLst>
                <a:ext uri="{FF2B5EF4-FFF2-40B4-BE49-F238E27FC236}">
                  <a16:creationId xmlns:a16="http://schemas.microsoft.com/office/drawing/2014/main" id="{0C5AAFE0-A0EE-4F13-AADD-E26B81BE5CB4}"/>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58" name="直接连接符 57">
            <a:extLst>
              <a:ext uri="{FF2B5EF4-FFF2-40B4-BE49-F238E27FC236}">
                <a16:creationId xmlns:a16="http://schemas.microsoft.com/office/drawing/2014/main" id="{920705A9-776C-421A-8E29-2336B60F6CE9}"/>
              </a:ext>
            </a:extLst>
          </p:cNvPr>
          <p:cNvCxnSpPr>
            <a:cxnSpLocks/>
          </p:cNvCxnSpPr>
          <p:nvPr/>
        </p:nvCxnSpPr>
        <p:spPr bwMode="auto">
          <a:xfrm flipV="1">
            <a:off x="7092813" y="5172609"/>
            <a:ext cx="4622192" cy="4550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a:extLst>
              <a:ext uri="{FF2B5EF4-FFF2-40B4-BE49-F238E27FC236}">
                <a16:creationId xmlns:a16="http://schemas.microsoft.com/office/drawing/2014/main" id="{59542215-758E-40C0-9C4E-17370E6A57F2}"/>
              </a:ext>
            </a:extLst>
          </p:cNvPr>
          <p:cNvCxnSpPr>
            <a:cxnSpLocks/>
          </p:cNvCxnSpPr>
          <p:nvPr/>
        </p:nvCxnSpPr>
        <p:spPr bwMode="auto">
          <a:xfrm flipV="1">
            <a:off x="7083342" y="4210265"/>
            <a:ext cx="4127607" cy="24671"/>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940588" y="4777825"/>
            <a:ext cx="5026364" cy="400110"/>
          </a:xfrm>
          <a:prstGeom prst="rect">
            <a:avLst/>
          </a:prstGeom>
        </p:spPr>
        <p:txBody>
          <a:bodyPr wrap="square">
            <a:spAutoFit/>
          </a:bodyPr>
          <a:lstStyle/>
          <a:p>
            <a:r>
              <a:rPr lang="zh-CN" altLang="en-US" sz="2000" dirty="0" smtClean="0">
                <a:latin typeface="微软雅黑 Light" panose="020B0502040204020203" pitchFamily="34" charset="-122"/>
                <a:ea typeface="微软雅黑 Light" panose="020B0502040204020203" pitchFamily="34" charset="-122"/>
              </a:rPr>
              <a:t>子任务</a:t>
            </a:r>
            <a:r>
              <a:rPr lang="en-US" altLang="zh-CN" sz="2000" dirty="0" smtClean="0">
                <a:latin typeface="微软雅黑 Light" panose="020B0502040204020203" pitchFamily="34" charset="-122"/>
                <a:ea typeface="微软雅黑 Light" panose="020B0502040204020203" pitchFamily="34" charset="-122"/>
              </a:rPr>
              <a:t>3.3.4  </a:t>
            </a:r>
            <a:r>
              <a:rPr lang="zh-CN" altLang="en-US" sz="2000" dirty="0" smtClean="0">
                <a:latin typeface="微软雅黑 Light" panose="020B0502040204020203" pitchFamily="34" charset="-122"/>
                <a:ea typeface="微软雅黑 Light" panose="020B0502040204020203" pitchFamily="34" charset="-122"/>
              </a:rPr>
              <a:t>消费税</a:t>
            </a:r>
            <a:r>
              <a:rPr lang="zh-CN" altLang="en-US" sz="2000" dirty="0">
                <a:latin typeface="微软雅黑 Light" panose="020B0502040204020203" pitchFamily="34" charset="-122"/>
                <a:ea typeface="微软雅黑 Light" panose="020B0502040204020203" pitchFamily="34" charset="-122"/>
              </a:rPr>
              <a:t>的税目与税率</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818904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3.3.1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消费税的概念及特点</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554358"/>
            <a:ext cx="6103216" cy="446693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消费税的概念</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消费税</a:t>
            </a:r>
            <a:r>
              <a:rPr lang="zh-CN" altLang="en-US" sz="2000" dirty="0">
                <a:latin typeface="微软雅黑 Light" panose="020B0502040204020203" pitchFamily="34" charset="-122"/>
                <a:ea typeface="微软雅黑 Light" panose="020B0502040204020203" pitchFamily="34" charset="-122"/>
              </a:rPr>
              <a:t>是对在我国境内从事生产、委托加工和进口应税消费品的单位和个人征收的一种流转税</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消费税的特点</a:t>
            </a: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）征税范围的选择性。我国现行消费税法规以正列举的方式选择了</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个消费税征税项目。从征税范围看，消费税应税消费品的范围小于增值税应税货物的范围，凡征收消费税的货物都应征收增值税，但征收增值税的货物并不一定征收消费税。</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47557184"/>
      </p:ext>
    </p:extLst>
  </p:cSld>
  <p:clrMapOvr>
    <a:masterClrMapping/>
  </p:clrMapOvr>
  <p:transition spd="slow" advTm="9652">
    <p:push dir="u"/>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3.3.1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消费税的概念及特点</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554358"/>
            <a:ext cx="6103216" cy="468295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征税环节的单一性。消费税一般只在货物的生产、委托加工、进口环节一次征收，以后的批发环节（卷烟除外）、零售环节（金银首饰、钻石饰品除外）不再征收，而增值税应在货物生产、流通各环节道道征收。</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征收方法的灵活性。消费税在征收方法上，既可以采用对消费品制定的单位税额，依消费品的数量实行从量定额的征收方法，也可以对消费品既实行从价征收又从量征收的复合征税方法。目前，对烟和酒采用复合计税法。</a:t>
            </a:r>
          </a:p>
        </p:txBody>
      </p:sp>
    </p:spTree>
    <p:extLst>
      <p:ext uri="{BB962C8B-B14F-4D97-AF65-F5344CB8AC3E}">
        <p14:creationId xmlns:p14="http://schemas.microsoft.com/office/powerpoint/2010/main" val="2051519402"/>
      </p:ext>
    </p:extLst>
  </p:cSld>
  <p:clrMapOvr>
    <a:masterClrMapping/>
  </p:clrMapOvr>
  <p:transition spd="slow" advTm="9652">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0804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3.1.2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税法及其构成要素</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317082" y="1094318"/>
            <a:ext cx="6285355" cy="5523825"/>
          </a:xfrm>
          <a:prstGeom prst="rect">
            <a:avLst/>
          </a:prstGeom>
          <a:solidFill>
            <a:schemeClr val="bg1"/>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）税率。税率是衡量税负轻重与否的重要标志，是税法的核心要素。</a:t>
            </a:r>
          </a:p>
          <a:p>
            <a:pPr>
              <a:lnSpc>
                <a:spcPct val="150000"/>
              </a:lnSpc>
            </a:pPr>
            <a:r>
              <a:rPr lang="zh-CN" altLang="en-US" sz="2000" dirty="0">
                <a:latin typeface="微软雅黑 Light" panose="020B0502040204020203" pitchFamily="34" charset="-122"/>
                <a:ea typeface="微软雅黑 Light" panose="020B0502040204020203" pitchFamily="34" charset="-122"/>
              </a:rPr>
              <a:t>我国现行使用的税率主要有：比例税率、定额税率、累进税率等。</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①</a:t>
            </a:r>
            <a:r>
              <a:rPr lang="zh-CN" altLang="en-US" sz="2000" dirty="0">
                <a:latin typeface="微软雅黑 Light" panose="020B0502040204020203" pitchFamily="34" charset="-122"/>
                <a:ea typeface="微软雅黑 Light" panose="020B0502040204020203" pitchFamily="34" charset="-122"/>
              </a:rPr>
              <a:t>比例税率。比例税率是指对同一征税对象，不论其数额大小，均按同一个比例征税的税率。税率本身是应征税额与计税金额之间的比例</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②</a:t>
            </a:r>
            <a:r>
              <a:rPr lang="zh-CN" altLang="en-US" sz="2000" dirty="0">
                <a:latin typeface="微软雅黑 Light" panose="020B0502040204020203" pitchFamily="34" charset="-122"/>
                <a:ea typeface="微软雅黑 Light" panose="020B0502040204020203" pitchFamily="34" charset="-122"/>
              </a:rPr>
              <a:t>定额税率。定额税率又称固定税额，是指按征税对象的一定单位直接规定固定的税额，而不采取百分比的形式</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③累进税率。累进税率是根据征税对象数额的逐渐增大，按不同等级逐步提高的税率。</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05428882"/>
      </p:ext>
    </p:extLst>
  </p:cSld>
  <p:clrMapOvr>
    <a:masterClrMapping/>
  </p:clrMapOvr>
  <p:transition spd="slow" advTm="9652">
    <p:push dir="u"/>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3.3.1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消费税的概念及特点</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99588" y="1268760"/>
            <a:ext cx="6103216" cy="468295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）税收调节的特殊性。消费税属于国家运用税收杠杆对某些消费品实行特殊调节的税种。这一特殊性表现在两个方面：一是采用增值税与消费税双重调节；二是不同的征税项目税负差异大。</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）税收负担具有转嫁性。消费税为价内税，不论在哪一个环节征收，消费品价格中所含的消费税税款最终都要转嫁到消费者身上，由消费者负担，税负具有转嫁性。</a:t>
            </a:r>
          </a:p>
        </p:txBody>
      </p:sp>
    </p:spTree>
    <p:extLst>
      <p:ext uri="{BB962C8B-B14F-4D97-AF65-F5344CB8AC3E}">
        <p14:creationId xmlns:p14="http://schemas.microsoft.com/office/powerpoint/2010/main" val="2614801482"/>
      </p:ext>
    </p:extLst>
  </p:cSld>
  <p:clrMapOvr>
    <a:masterClrMapping/>
  </p:clrMapOvr>
  <p:transition spd="slow" advTm="9652">
    <p:push dir="u"/>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97181" y="199565"/>
            <a:ext cx="6497344"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3.3.2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消费税的征税范围</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21" name="Pentagon 12">
            <a:extLst>
              <a:ext uri="{FF2B5EF4-FFF2-40B4-BE49-F238E27FC236}">
                <a16:creationId xmlns:a16="http://schemas.microsoft.com/office/drawing/2014/main" id="{C5198D30-C194-4C3C-9E36-E90AA38ABFA7}"/>
              </a:ext>
            </a:extLst>
          </p:cNvPr>
          <p:cNvSpPr>
            <a:spLocks noChangeArrowheads="1"/>
          </p:cNvSpPr>
          <p:nvPr/>
        </p:nvSpPr>
        <p:spPr bwMode="auto">
          <a:xfrm>
            <a:off x="624878" y="1262946"/>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sym typeface="+mn-lt"/>
              </a:rPr>
              <a:t>消费税的征税范围</a:t>
            </a:r>
          </a:p>
        </p:txBody>
      </p:sp>
      <p:sp>
        <p:nvSpPr>
          <p:cNvPr id="3" name="矩形 2"/>
          <p:cNvSpPr/>
          <p:nvPr/>
        </p:nvSpPr>
        <p:spPr>
          <a:xfrm>
            <a:off x="1891686" y="3444714"/>
            <a:ext cx="2954655"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dirty="0">
                <a:latin typeface="微软雅黑 Light" panose="020B0502040204020203" pitchFamily="34" charset="-122"/>
                <a:ea typeface="微软雅黑 Light" panose="020B0502040204020203" pitchFamily="34" charset="-122"/>
              </a:rPr>
              <a:t>委托加工应税消费品</a:t>
            </a:r>
          </a:p>
        </p:txBody>
      </p:sp>
      <p:sp>
        <p:nvSpPr>
          <p:cNvPr id="41" name="矩形 40"/>
          <p:cNvSpPr/>
          <p:nvPr/>
        </p:nvSpPr>
        <p:spPr>
          <a:xfrm>
            <a:off x="387086" y="2485217"/>
            <a:ext cx="2339102"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dirty="0">
                <a:latin typeface="微软雅黑 Light" panose="020B0502040204020203" pitchFamily="34" charset="-122"/>
                <a:ea typeface="微软雅黑 Light" panose="020B0502040204020203" pitchFamily="34" charset="-122"/>
              </a:rPr>
              <a:t>生产应税消费品</a:t>
            </a:r>
          </a:p>
        </p:txBody>
      </p:sp>
      <p:cxnSp>
        <p:nvCxnSpPr>
          <p:cNvPr id="5" name="直接连接符 4"/>
          <p:cNvCxnSpPr/>
          <p:nvPr/>
        </p:nvCxnSpPr>
        <p:spPr bwMode="auto">
          <a:xfrm>
            <a:off x="1497768" y="1874522"/>
            <a:ext cx="0" cy="66711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直接连接符 6"/>
          <p:cNvCxnSpPr/>
          <p:nvPr/>
        </p:nvCxnSpPr>
        <p:spPr bwMode="auto">
          <a:xfrm>
            <a:off x="3369013" y="1874522"/>
            <a:ext cx="1" cy="1570192"/>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矩形 51"/>
          <p:cNvSpPr/>
          <p:nvPr/>
        </p:nvSpPr>
        <p:spPr>
          <a:xfrm>
            <a:off x="4944658" y="2468329"/>
            <a:ext cx="2339102"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dirty="0">
                <a:latin typeface="微软雅黑 Light" panose="020B0502040204020203" pitchFamily="34" charset="-122"/>
                <a:ea typeface="微软雅黑 Light" panose="020B0502040204020203" pitchFamily="34" charset="-122"/>
              </a:rPr>
              <a:t>进口应税消费品</a:t>
            </a:r>
          </a:p>
        </p:txBody>
      </p:sp>
      <p:cxnSp>
        <p:nvCxnSpPr>
          <p:cNvPr id="10" name="直接连接符 9"/>
          <p:cNvCxnSpPr/>
          <p:nvPr/>
        </p:nvCxnSpPr>
        <p:spPr bwMode="auto">
          <a:xfrm>
            <a:off x="6098381" y="1874522"/>
            <a:ext cx="0" cy="62216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矩形 68"/>
          <p:cNvSpPr/>
          <p:nvPr/>
        </p:nvSpPr>
        <p:spPr>
          <a:xfrm>
            <a:off x="9998949" y="2485217"/>
            <a:ext cx="2031325"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dirty="0">
                <a:latin typeface="微软雅黑 Light" panose="020B0502040204020203" pitchFamily="34" charset="-122"/>
                <a:ea typeface="微软雅黑 Light" panose="020B0502040204020203" pitchFamily="34" charset="-122"/>
              </a:rPr>
              <a:t>批发销售卷烟</a:t>
            </a:r>
          </a:p>
        </p:txBody>
      </p:sp>
      <p:sp>
        <p:nvSpPr>
          <p:cNvPr id="70" name="矩形 69"/>
          <p:cNvSpPr/>
          <p:nvPr/>
        </p:nvSpPr>
        <p:spPr>
          <a:xfrm>
            <a:off x="7638564" y="3444713"/>
            <a:ext cx="2339102" cy="461665"/>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r>
              <a:rPr lang="zh-CN" altLang="en-US" sz="2400" dirty="0">
                <a:latin typeface="微软雅黑 Light" panose="020B0502040204020203" pitchFamily="34" charset="-122"/>
                <a:ea typeface="微软雅黑 Light" panose="020B0502040204020203" pitchFamily="34" charset="-122"/>
              </a:rPr>
              <a:t>零售应税消费品</a:t>
            </a:r>
          </a:p>
        </p:txBody>
      </p:sp>
      <p:cxnSp>
        <p:nvCxnSpPr>
          <p:cNvPr id="14" name="直接连接符 13"/>
          <p:cNvCxnSpPr>
            <a:endCxn id="70" idx="0"/>
          </p:cNvCxnSpPr>
          <p:nvPr/>
        </p:nvCxnSpPr>
        <p:spPr bwMode="auto">
          <a:xfrm>
            <a:off x="8808115" y="1874522"/>
            <a:ext cx="0" cy="157019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a:off x="10975186" y="1710170"/>
            <a:ext cx="0" cy="775047"/>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0920511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2"/>
                                        </p:tgtEl>
                                        <p:attrNameLst>
                                          <p:attrName>style.visibility</p:attrName>
                                        </p:attrNameLst>
                                      </p:cBhvr>
                                      <p:to>
                                        <p:strVal val="visible"/>
                                      </p:to>
                                    </p:set>
                                    <p:anim calcmode="lin" valueType="num">
                                      <p:cBhvr additive="base">
                                        <p:cTn id="43" dur="500" fill="hold"/>
                                        <p:tgtEl>
                                          <p:spTgt spid="52"/>
                                        </p:tgtEl>
                                        <p:attrNameLst>
                                          <p:attrName>ppt_x</p:attrName>
                                        </p:attrNameLst>
                                      </p:cBhvr>
                                      <p:tavLst>
                                        <p:tav tm="0">
                                          <p:val>
                                            <p:strVal val="#ppt_x"/>
                                          </p:val>
                                        </p:tav>
                                        <p:tav tm="100000">
                                          <p:val>
                                            <p:strVal val="#ppt_x"/>
                                          </p:val>
                                        </p:tav>
                                      </p:tavLst>
                                    </p:anim>
                                    <p:anim calcmode="lin" valueType="num">
                                      <p:cBhvr additive="base">
                                        <p:cTn id="44"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0"/>
                                        </p:tgtEl>
                                        <p:attrNameLst>
                                          <p:attrName>style.visibility</p:attrName>
                                        </p:attrNameLst>
                                      </p:cBhvr>
                                      <p:to>
                                        <p:strVal val="visible"/>
                                      </p:to>
                                    </p:set>
                                    <p:anim calcmode="lin" valueType="num">
                                      <p:cBhvr additive="base">
                                        <p:cTn id="55" dur="500" fill="hold"/>
                                        <p:tgtEl>
                                          <p:spTgt spid="70"/>
                                        </p:tgtEl>
                                        <p:attrNameLst>
                                          <p:attrName>ppt_x</p:attrName>
                                        </p:attrNameLst>
                                      </p:cBhvr>
                                      <p:tavLst>
                                        <p:tav tm="0">
                                          <p:val>
                                            <p:strVal val="#ppt_x"/>
                                          </p:val>
                                        </p:tav>
                                        <p:tav tm="100000">
                                          <p:val>
                                            <p:strVal val="#ppt_x"/>
                                          </p:val>
                                        </p:tav>
                                      </p:tavLst>
                                    </p:anim>
                                    <p:anim calcmode="lin" valueType="num">
                                      <p:cBhvr additive="base">
                                        <p:cTn id="56"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500" fill="hold"/>
                                        <p:tgtEl>
                                          <p:spTgt spid="69"/>
                                        </p:tgtEl>
                                        <p:attrNameLst>
                                          <p:attrName>ppt_x</p:attrName>
                                        </p:attrNameLst>
                                      </p:cBhvr>
                                      <p:tavLst>
                                        <p:tav tm="0">
                                          <p:val>
                                            <p:strVal val="#ppt_x"/>
                                          </p:val>
                                        </p:tav>
                                        <p:tav tm="100000">
                                          <p:val>
                                            <p:strVal val="#ppt_x"/>
                                          </p:val>
                                        </p:tav>
                                      </p:tavLst>
                                    </p:anim>
                                    <p:anim calcmode="lin" valueType="num">
                                      <p:cBhvr additive="base">
                                        <p:cTn id="68"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 grpId="0" animBg="1"/>
      <p:bldP spid="41" grpId="0" animBg="1"/>
      <p:bldP spid="52" grpId="0" animBg="1"/>
      <p:bldP spid="69" grpId="0" animBg="1"/>
      <p:bldP spid="70" grpId="0" animBg="1"/>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3.3.3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消费税纳税人</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99587" y="1268760"/>
            <a:ext cx="6374857" cy="524122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消费税暂行条例</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的规定，消费税的纳税人为：在中华人民共和国境内生产、委托加工和进口应税消费品的单位和个人。自</a:t>
            </a:r>
            <a:r>
              <a:rPr lang="en-US" altLang="zh-CN" sz="2000" dirty="0">
                <a:latin typeface="微软雅黑 Light" panose="020B0502040204020203" pitchFamily="34" charset="-122"/>
                <a:ea typeface="微软雅黑 Light" panose="020B0502040204020203" pitchFamily="34" charset="-122"/>
              </a:rPr>
              <a:t>2009</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日起，增加了国务院确定的销售应税消费品的其他单位和个人。具体来说，消费税纳税人包括：生产应税消费品的单位和个人；进口应税消费品的单位和个人；委托加工应税消费品的单位和个人；自</a:t>
            </a:r>
            <a:r>
              <a:rPr lang="en-US" altLang="zh-CN" sz="2000" dirty="0">
                <a:latin typeface="微软雅黑 Light" panose="020B0502040204020203" pitchFamily="34" charset="-122"/>
                <a:ea typeface="微软雅黑 Light" panose="020B0502040204020203" pitchFamily="34" charset="-122"/>
              </a:rPr>
              <a:t>2009</a:t>
            </a:r>
            <a:r>
              <a:rPr lang="zh-CN" altLang="en-US" sz="2000" dirty="0">
                <a:latin typeface="微软雅黑 Light" panose="020B0502040204020203" pitchFamily="34" charset="-122"/>
                <a:ea typeface="微软雅黑 Light" panose="020B0502040204020203" pitchFamily="34" charset="-122"/>
              </a:rPr>
              <a:t>年</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月</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日起，国务院确定的销售应税消费品的单位和个人。其中委托加工的应税消费品由受托方于委托方提货时代扣代缴（受托方为个体经营者除外），自产自用的应税消费品，由自产自用单位和个人在移送使用时缴纳消费税</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04766731"/>
      </p:ext>
    </p:extLst>
  </p:cSld>
  <p:clrMapOvr>
    <a:masterClrMapping/>
  </p:clrMapOvr>
  <p:transition spd="slow" advTm="9652">
    <p:push dir="u"/>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3.3.3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消费税纳税人</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348412" y="1556792"/>
            <a:ext cx="5870802" cy="370283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进口</a:t>
            </a:r>
            <a:r>
              <a:rPr lang="zh-CN" altLang="en-US" sz="2000" dirty="0">
                <a:latin typeface="微软雅黑 Light" panose="020B0502040204020203" pitchFamily="34" charset="-122"/>
                <a:ea typeface="微软雅黑 Light" panose="020B0502040204020203" pitchFamily="34" charset="-122"/>
              </a:rPr>
              <a:t>的应税消费品，尽管其产制地不在我国境内，但在我国境内销售或消费，为了平衡进口应税消费品与本国应税消费品的税负，必须由从事进口应税消费品的进口人或其代理人按照规定缴纳消费税。个人携带或者邮寄入境的应税消费品的消费税连同关税一并计征，由携带入境者或者收件人缴纳消费税。</a:t>
            </a:r>
          </a:p>
        </p:txBody>
      </p:sp>
    </p:spTree>
    <p:extLst>
      <p:ext uri="{BB962C8B-B14F-4D97-AF65-F5344CB8AC3E}">
        <p14:creationId xmlns:p14="http://schemas.microsoft.com/office/powerpoint/2010/main" val="3173206645"/>
      </p:ext>
    </p:extLst>
  </p:cSld>
  <p:clrMapOvr>
    <a:masterClrMapping/>
  </p:clrMapOvr>
  <p:transition spd="slow" advTm="9652">
    <p:push dir="u"/>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smtClean="0">
                <a:latin typeface="微软雅黑 Light" panose="020B0502040204020203" pitchFamily="34" charset="-122"/>
                <a:ea typeface="微软雅黑 Light" panose="020B0502040204020203" pitchFamily="34" charset="-122"/>
              </a:rPr>
              <a:t>      我国</a:t>
            </a:r>
            <a:r>
              <a:rPr lang="zh-CN" altLang="en-US" sz="2000" dirty="0">
                <a:latin typeface="微软雅黑 Light" panose="020B0502040204020203" pitchFamily="34" charset="-122"/>
                <a:ea typeface="微软雅黑 Light" panose="020B0502040204020203" pitchFamily="34" charset="-122"/>
              </a:rPr>
              <a:t>现行消费税的征税范围共分为</a:t>
            </a:r>
            <a:r>
              <a:rPr lang="en-US" altLang="zh-CN" sz="2000" dirty="0">
                <a:latin typeface="微软雅黑 Light" panose="020B0502040204020203" pitchFamily="34" charset="-122"/>
                <a:ea typeface="微软雅黑 Light" panose="020B0502040204020203" pitchFamily="34" charset="-122"/>
              </a:rPr>
              <a:t>15</a:t>
            </a:r>
            <a:r>
              <a:rPr lang="zh-CN" altLang="en-US" sz="2000" dirty="0">
                <a:latin typeface="微软雅黑 Light" panose="020B0502040204020203" pitchFamily="34" charset="-122"/>
                <a:ea typeface="微软雅黑 Light" panose="020B0502040204020203" pitchFamily="34" charset="-122"/>
              </a:rPr>
              <a:t>个税目，包括：烟（包括卷烟、雪茄烟和烟丝等子目）、酒及酒精（包括粮食白酒、薯类白酒、黄酒、啤酒、其他酒和酒精等子目）、高档化妆品、贵重首饰及珠宝玉石、鞭炮和焰火、成品油（包括汽油、柴油、石脑油、溶剂油、润滑油、燃料油、航空煤油等子目）、摩托车、小汽车（包括乘用车、中轻型商用客车、超豪华小汽车等子目）、高尔夫球及球具、高档手表、游艇、木制一次性筷子、实木地板、电池和涂料等。有的税目还可进一步划分若干子目。其具体范围如下：</a:t>
            </a:r>
          </a:p>
        </p:txBody>
      </p:sp>
    </p:spTree>
    <p:extLst>
      <p:ext uri="{BB962C8B-B14F-4D97-AF65-F5344CB8AC3E}">
        <p14:creationId xmlns:p14="http://schemas.microsoft.com/office/powerpoint/2010/main" val="1298631756"/>
      </p:ext>
    </p:extLst>
  </p:cSld>
  <p:clrMapOvr>
    <a:masterClrMapping/>
  </p:clrMapOvr>
  <p:transition spd="slow" advTm="9652">
    <p:push dir="u"/>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烟</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本</a:t>
            </a:r>
            <a:r>
              <a:rPr lang="zh-CN" altLang="en-US" sz="2000" dirty="0">
                <a:latin typeface="微软雅黑 Light" panose="020B0502040204020203" pitchFamily="34" charset="-122"/>
                <a:ea typeface="微软雅黑 Light" panose="020B0502040204020203" pitchFamily="34" charset="-122"/>
              </a:rPr>
              <a:t>税目下设卷烟（分生产环节和批发环节）、雪茄烟和烟丝</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类。</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卷烟</a:t>
            </a:r>
            <a:r>
              <a:rPr lang="zh-CN" altLang="en-US" sz="2000" dirty="0">
                <a:latin typeface="微软雅黑 Light" panose="020B0502040204020203" pitchFamily="34" charset="-122"/>
                <a:ea typeface="微软雅黑 Light" panose="020B0502040204020203" pitchFamily="34" charset="-122"/>
              </a:rPr>
              <a:t>的征税范围包括各种规格、型号的国产卷烟、进口卷烟、白包卷烟、手工卷烟等；雪茄烟的征税范围包括各种规格、型号的雪茄烟；烟丝的征税范围包括以烟叶为原料加工生产的不经卷制的散装烟，如斗烟、莫合烟、烟末、水烟、黄红烟丝等。</a:t>
            </a:r>
          </a:p>
        </p:txBody>
      </p:sp>
    </p:spTree>
    <p:extLst>
      <p:ext uri="{BB962C8B-B14F-4D97-AF65-F5344CB8AC3E}">
        <p14:creationId xmlns:p14="http://schemas.microsoft.com/office/powerpoint/2010/main" val="2246921649"/>
      </p:ext>
    </p:extLst>
  </p:cSld>
  <p:clrMapOvr>
    <a:masterClrMapping/>
  </p:clrMapOvr>
  <p:transition spd="slow" advTm="9652">
    <p:push dir="u"/>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酒</a:t>
            </a:r>
          </a:p>
          <a:p>
            <a:pPr>
              <a:lnSpc>
                <a:spcPct val="150000"/>
              </a:lnSpc>
            </a:pPr>
            <a:r>
              <a:rPr lang="zh-CN" altLang="en-US" sz="2000" dirty="0" smtClean="0">
                <a:latin typeface="微软雅黑 Light" panose="020B0502040204020203" pitchFamily="34" charset="-122"/>
                <a:ea typeface="微软雅黑 Light" panose="020B0502040204020203" pitchFamily="34" charset="-122"/>
              </a:rPr>
              <a:t>     酒</a:t>
            </a:r>
            <a:r>
              <a:rPr lang="zh-CN" altLang="en-US" sz="2000" dirty="0">
                <a:latin typeface="微软雅黑 Light" panose="020B0502040204020203" pitchFamily="34" charset="-122"/>
                <a:ea typeface="微软雅黑 Light" panose="020B0502040204020203" pitchFamily="34" charset="-122"/>
              </a:rPr>
              <a:t>是酒精度在</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度以上的各种酒类饮料，包括白酒、黄酒、啤酒和其他酒。</a:t>
            </a:r>
          </a:p>
          <a:p>
            <a:pPr>
              <a:lnSpc>
                <a:spcPct val="150000"/>
              </a:lnSpc>
            </a:pPr>
            <a:r>
              <a:rPr lang="zh-CN" altLang="en-US" sz="2000" dirty="0">
                <a:latin typeface="微软雅黑 Light" panose="020B0502040204020203" pitchFamily="34" charset="-122"/>
                <a:ea typeface="微软雅黑 Light" panose="020B0502040204020203" pitchFamily="34" charset="-122"/>
              </a:rPr>
              <a:t>啤酒每吨出厂价（含包装物及包装物押金）在</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元（含</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元，不含增值税）以上的是甲类啤酒，每吨出厂价（含包装物及包装物押金）在</a:t>
            </a:r>
            <a:r>
              <a:rPr lang="en-US" altLang="zh-CN" sz="2000" dirty="0">
                <a:latin typeface="微软雅黑 Light" panose="020B0502040204020203" pitchFamily="34" charset="-122"/>
                <a:ea typeface="微软雅黑 Light" panose="020B0502040204020203" pitchFamily="34" charset="-122"/>
              </a:rPr>
              <a:t>3 000</a:t>
            </a:r>
            <a:r>
              <a:rPr lang="zh-CN" altLang="en-US" sz="2000" dirty="0">
                <a:latin typeface="微软雅黑 Light" panose="020B0502040204020203" pitchFamily="34" charset="-122"/>
                <a:ea typeface="微软雅黑 Light" panose="020B0502040204020203" pitchFamily="34" charset="-122"/>
              </a:rPr>
              <a:t>元（不含增值税）以下的是乙类啤酒。包装物押金不包括重复使用的塑料周转箱的押金。对饮食业、商业、娱乐业举办的啤酒屋（啤酒坊）利用啤酒生产设备生产的啤酒，应当征收消费税。果啤属于啤酒，按啤酒征收消费税</a:t>
            </a:r>
            <a:r>
              <a:rPr lang="zh-CN" altLang="en-US" sz="2000" dirty="0" smtClean="0">
                <a:latin typeface="微软雅黑 Light" panose="020B0502040204020203" pitchFamily="34" charset="-122"/>
                <a:ea typeface="微软雅黑 Light" panose="020B0502040204020203" pitchFamily="34" charset="-122"/>
              </a:rPr>
              <a:t>。</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49274197"/>
      </p:ext>
    </p:extLst>
  </p:cSld>
  <p:clrMapOvr>
    <a:masterClrMapping/>
  </p:clrMapOvr>
  <p:transition spd="slow" advTm="9652">
    <p:push dir="u"/>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000">
                <a:latin typeface="微软雅黑 Light" panose="020B0502040204020203" pitchFamily="34" charset="-122"/>
                <a:ea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rPr>
              <a:t>化妆品</a:t>
            </a:r>
          </a:p>
          <a:p>
            <a:pPr>
              <a:lnSpc>
                <a:spcPct val="150000"/>
              </a:lnSpc>
            </a:pPr>
            <a:r>
              <a:rPr lang="zh-CN" altLang="en-US" sz="2000">
                <a:latin typeface="微软雅黑 Light" panose="020B0502040204020203" pitchFamily="34" charset="-122"/>
                <a:ea typeface="微软雅黑 Light" panose="020B0502040204020203" pitchFamily="34" charset="-122"/>
              </a:rPr>
              <a:t>本税目征收范围包括各类美容、修饰类化妆品、高档护肤类化妆品和成套化妆品。</a:t>
            </a:r>
          </a:p>
          <a:p>
            <a:pPr>
              <a:lnSpc>
                <a:spcPct val="150000"/>
              </a:lnSpc>
            </a:pPr>
            <a:r>
              <a:rPr lang="zh-CN" altLang="en-US" sz="2000">
                <a:latin typeface="微软雅黑 Light" panose="020B0502040204020203" pitchFamily="34" charset="-122"/>
                <a:ea typeface="微软雅黑 Light" panose="020B0502040204020203" pitchFamily="34" charset="-122"/>
              </a:rPr>
              <a:t>美容、修饰类化妆品是指香水、香水精、香粉、口红、指甲油、胭脂、眉笔、唇笔、蓝眼油、眼睫毛以及成套化妆品。</a:t>
            </a:r>
          </a:p>
          <a:p>
            <a:pPr>
              <a:lnSpc>
                <a:spcPct val="150000"/>
              </a:lnSpc>
            </a:pPr>
            <a:r>
              <a:rPr lang="zh-CN" altLang="en-US" sz="2000">
                <a:latin typeface="微软雅黑 Light" panose="020B0502040204020203" pitchFamily="34" charset="-122"/>
                <a:ea typeface="微软雅黑 Light" panose="020B0502040204020203" pitchFamily="34" charset="-122"/>
              </a:rPr>
              <a:t>舞台、戏剧、影视演员化妆用的上妆油、卸装油、油彩、不属于本税目的征收范围。</a:t>
            </a:r>
          </a:p>
          <a:p>
            <a:pPr>
              <a:lnSpc>
                <a:spcPct val="150000"/>
              </a:lnSpc>
            </a:pPr>
            <a:r>
              <a:rPr lang="zh-CN" altLang="en-US" sz="2000">
                <a:latin typeface="微软雅黑 Light" panose="020B0502040204020203" pitchFamily="34" charset="-122"/>
                <a:ea typeface="微软雅黑 Light" panose="020B0502040204020203" pitchFamily="34" charset="-122"/>
              </a:rPr>
              <a:t>高档护肤类化妆品征收范围另行制定。</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02410603"/>
      </p:ext>
    </p:extLst>
  </p:cSld>
  <p:clrMapOvr>
    <a:masterClrMapping/>
  </p:clrMapOvr>
  <p:transition spd="slow" advTm="9652">
    <p:push dir="u"/>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409749" y="1426754"/>
            <a:ext cx="5887192" cy="432223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贵重首饰及珠宝玉石</a:t>
            </a:r>
          </a:p>
          <a:p>
            <a:r>
              <a:rPr lang="zh-CN" altLang="en-US" sz="2000" dirty="0" smtClean="0">
                <a:latin typeface="微软雅黑 Light" panose="020B0502040204020203" pitchFamily="34" charset="-122"/>
                <a:ea typeface="微软雅黑 Light" panose="020B0502040204020203" pitchFamily="34" charset="-122"/>
              </a:rPr>
              <a:t>    包括</a:t>
            </a:r>
            <a:r>
              <a:rPr lang="zh-CN" altLang="en-US" sz="2000" dirty="0">
                <a:latin typeface="微软雅黑 Light" panose="020B0502040204020203" pitchFamily="34" charset="-122"/>
                <a:ea typeface="微软雅黑 Light" panose="020B0502040204020203" pitchFamily="34" charset="-122"/>
              </a:rPr>
              <a:t>：凡以金、银、白金、宝石、珍珠、钻石、翡翠、珊瑚、玛瑙等髙贵稀有物质以及其他金属、人造宝石等制作的各种纯金银首饰及镶嵌首饰和经采掘、打磨、加工的各种珠宝玉石。对出国人员免税商店销售的金银首饰征收消费税。</a:t>
            </a:r>
          </a:p>
          <a:p>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鞭炮、焰火</a:t>
            </a:r>
          </a:p>
          <a:p>
            <a:r>
              <a:rPr lang="zh-CN" altLang="en-US" sz="2000" dirty="0" smtClean="0">
                <a:latin typeface="微软雅黑 Light" panose="020B0502040204020203" pitchFamily="34" charset="-122"/>
                <a:ea typeface="微软雅黑 Light" panose="020B0502040204020203" pitchFamily="34" charset="-122"/>
              </a:rPr>
              <a:t>    包括</a:t>
            </a:r>
            <a:r>
              <a:rPr lang="zh-CN" altLang="en-US" sz="2000" dirty="0">
                <a:latin typeface="微软雅黑 Light" panose="020B0502040204020203" pitchFamily="34" charset="-122"/>
                <a:ea typeface="微软雅黑 Light" panose="020B0502040204020203" pitchFamily="34" charset="-122"/>
              </a:rPr>
              <a:t>：各种鞭炮、焰火，具体包括喷花类、旋转类、旋转升空类、火箭类、吐珠类、线香类、小礼花类、烟雾类、造型玩具类、炮竹类、摩擦炮类、组合烟花类、礼花弹类等</a:t>
            </a:r>
            <a:r>
              <a:rPr lang="zh-CN" altLang="en-US" sz="2000" dirty="0" smtClean="0">
                <a:latin typeface="微软雅黑 Light" panose="020B0502040204020203" pitchFamily="34" charset="-122"/>
                <a:ea typeface="微软雅黑 Light" panose="020B0502040204020203" pitchFamily="34" charset="-122"/>
              </a:rPr>
              <a:t>。</a:t>
            </a:r>
            <a:endParaRPr lang="en-US" altLang="zh-CN" sz="2000" dirty="0" smtClean="0">
              <a:latin typeface="微软雅黑 Light" panose="020B0502040204020203" pitchFamily="34" charset="-122"/>
              <a:ea typeface="微软雅黑 Light" panose="020B0502040204020203" pitchFamily="34" charset="-122"/>
            </a:endParaRPr>
          </a:p>
          <a:p>
            <a:r>
              <a:rPr lang="zh-CN" altLang="en-US" sz="2000" dirty="0" smtClean="0">
                <a:latin typeface="微软雅黑 Light" panose="020B0502040204020203" pitchFamily="34" charset="-122"/>
                <a:ea typeface="微软雅黑 Light" panose="020B0502040204020203" pitchFamily="34" charset="-122"/>
              </a:rPr>
              <a:t>体育</a:t>
            </a:r>
            <a:r>
              <a:rPr lang="zh-CN" altLang="en-US" sz="2000" dirty="0">
                <a:latin typeface="微软雅黑 Light" panose="020B0502040204020203" pitchFamily="34" charset="-122"/>
                <a:ea typeface="微软雅黑 Light" panose="020B0502040204020203" pitchFamily="34" charset="-122"/>
              </a:rPr>
              <a:t>上用的发令纸、鞭炮药引线，不按本税目征收。</a:t>
            </a:r>
          </a:p>
        </p:txBody>
      </p:sp>
    </p:spTree>
    <p:extLst>
      <p:ext uri="{BB962C8B-B14F-4D97-AF65-F5344CB8AC3E}">
        <p14:creationId xmlns:p14="http://schemas.microsoft.com/office/powerpoint/2010/main" val="1381652671"/>
      </p:ext>
    </p:extLst>
  </p:cSld>
  <p:clrMapOvr>
    <a:masterClrMapping/>
  </p:clrMapOvr>
  <p:transition spd="slow" advTm="9652">
    <p:push dir="u"/>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91276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3.3.4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消费税的税目与税率</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339019"/>
            <a:ext cx="6254025" cy="49262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成品油</a:t>
            </a:r>
          </a:p>
          <a:p>
            <a:r>
              <a:rPr lang="zh-CN" altLang="en-US" sz="2000" dirty="0">
                <a:latin typeface="微软雅黑 Light" panose="020B0502040204020203" pitchFamily="34" charset="-122"/>
                <a:ea typeface="微软雅黑 Light" panose="020B0502040204020203" pitchFamily="34" charset="-122"/>
              </a:rPr>
              <a:t>税目包括汽油、柴油、石脑油、溶剂油、航空煤油、润滑油、燃料油</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个子目；航空煤油暂缓征收。</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）汽油。汽油是指用原油或其他原料加工生产的辛烷值不小于</a:t>
            </a:r>
            <a:r>
              <a:rPr lang="en-US" altLang="zh-CN" sz="2000" dirty="0">
                <a:latin typeface="微软雅黑 Light" panose="020B0502040204020203" pitchFamily="34" charset="-122"/>
                <a:ea typeface="微软雅黑 Light" panose="020B0502040204020203" pitchFamily="34" charset="-122"/>
              </a:rPr>
              <a:t>66</a:t>
            </a:r>
            <a:r>
              <a:rPr lang="zh-CN" altLang="en-US" sz="2000" dirty="0">
                <a:latin typeface="微软雅黑 Light" panose="020B0502040204020203" pitchFamily="34" charset="-122"/>
                <a:ea typeface="微软雅黑 Light" panose="020B0502040204020203" pitchFamily="34" charset="-122"/>
              </a:rPr>
              <a:t>的可用作汽油发动机燃料的各种轻质油。取消车用含铅汽油消费税，汽油税目不再划分二级子目，统一按照无铅汽油税率征收消费税。</a:t>
            </a:r>
          </a:p>
          <a:p>
            <a:r>
              <a:rPr lang="zh-CN" altLang="en-US" sz="2000" dirty="0">
                <a:latin typeface="微软雅黑 Light" panose="020B0502040204020203" pitchFamily="34" charset="-122"/>
                <a:ea typeface="微软雅黑 Light" panose="020B0502040204020203" pitchFamily="34" charset="-122"/>
              </a:rPr>
              <a:t>以汽油、汽油组分调和生产的甲醇汽油、乙醇汽油也属于本税目征收范围。</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）柴油。柴油是指用原油或其他原料加工生产的倾点或凝点在</a:t>
            </a:r>
            <a:r>
              <a:rPr lang="en-US" altLang="zh-CN" sz="2000" dirty="0">
                <a:latin typeface="微软雅黑 Light" panose="020B0502040204020203" pitchFamily="34" charset="-122"/>
                <a:ea typeface="微软雅黑 Light" panose="020B0502040204020203" pitchFamily="34" charset="-122"/>
              </a:rPr>
              <a:t>-50</a:t>
            </a:r>
            <a:r>
              <a:rPr lang="zh-CN" altLang="en-US" sz="2000" dirty="0">
                <a:latin typeface="微软雅黑 Light" panose="020B0502040204020203" pitchFamily="34" charset="-122"/>
                <a:ea typeface="微软雅黑 Light" panose="020B0502040204020203" pitchFamily="34" charset="-122"/>
              </a:rPr>
              <a:t>号至</a:t>
            </a:r>
            <a:r>
              <a:rPr lang="en-US" altLang="zh-CN" sz="2000" dirty="0">
                <a:latin typeface="微软雅黑 Light" panose="020B0502040204020203" pitchFamily="34" charset="-122"/>
                <a:ea typeface="微软雅黑 Light" panose="020B0502040204020203" pitchFamily="34" charset="-122"/>
              </a:rPr>
              <a:t>30</a:t>
            </a:r>
            <a:r>
              <a:rPr lang="zh-CN" altLang="en-US" sz="2000" dirty="0">
                <a:latin typeface="微软雅黑 Light" panose="020B0502040204020203" pitchFamily="34" charset="-122"/>
                <a:ea typeface="微软雅黑 Light" panose="020B0502040204020203" pitchFamily="34" charset="-122"/>
              </a:rPr>
              <a:t>号的可用作柴油发动机燃料的各种轻质油和以柴油组分为主、经调和精制可用作柴油发动机燃料的非标油。</a:t>
            </a:r>
          </a:p>
          <a:p>
            <a:r>
              <a:rPr lang="zh-CN" altLang="en-US" sz="2000" dirty="0">
                <a:latin typeface="微软雅黑 Light" panose="020B0502040204020203" pitchFamily="34" charset="-122"/>
                <a:ea typeface="微软雅黑 Light" panose="020B0502040204020203" pitchFamily="34" charset="-122"/>
              </a:rPr>
              <a:t>以柴油、柴油组分调和生产的生物柴油也属于本税目征收范围。</a:t>
            </a:r>
          </a:p>
        </p:txBody>
      </p:sp>
    </p:spTree>
    <p:extLst>
      <p:ext uri="{BB962C8B-B14F-4D97-AF65-F5344CB8AC3E}">
        <p14:creationId xmlns:p14="http://schemas.microsoft.com/office/powerpoint/2010/main" val="347723431"/>
      </p:ext>
    </p:extLst>
  </p:cSld>
  <p:clrMapOvr>
    <a:masterClrMapping/>
  </p:clrMapOvr>
  <p:transition spd="slow" advTm="9652">
    <p:push dir="u"/>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1064</TotalTime>
  <Pages>0</Pages>
  <Words>21024</Words>
  <Characters>0</Characters>
  <Application>Microsoft Office PowerPoint</Application>
  <DocSecurity>0</DocSecurity>
  <PresentationFormat>自定义</PresentationFormat>
  <Lines>0</Lines>
  <Paragraphs>1008</Paragraphs>
  <Slides>146</Slides>
  <Notes>141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146</vt:i4>
      </vt:variant>
    </vt:vector>
  </HeadingPairs>
  <TitlesOfParts>
    <vt:vector size="159" baseType="lpstr">
      <vt:lpstr>DFKai-SB</vt:lpstr>
      <vt:lpstr>仿宋_GB2312</vt:lpstr>
      <vt:lpstr>宋体</vt:lpstr>
      <vt:lpstr>微软雅黑</vt:lpstr>
      <vt:lpstr>微软雅黑</vt:lpstr>
      <vt:lpstr>微软雅黑 Light</vt:lpstr>
      <vt:lpstr>新宋体</vt:lpstr>
      <vt:lpstr>Arial</vt:lpstr>
      <vt:lpstr>Arial Black</vt:lpstr>
      <vt:lpstr>Calibri</vt:lpstr>
      <vt:lpstr>Impact</vt:lpstr>
      <vt:lpstr>Times New Roman</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微软用户</cp:lastModifiedBy>
  <cp:revision>151</cp:revision>
  <dcterms:created xsi:type="dcterms:W3CDTF">2019-03-11T07:59:52Z</dcterms:created>
  <dcterms:modified xsi:type="dcterms:W3CDTF">2021-06-05T13:23:23Z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