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4.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tags/tag5.xml" ContentType="application/vnd.openxmlformats-officedocument.presentationml.tags+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tags/tag6.xml" ContentType="application/vnd.openxmlformats-officedocument.presentationml.tags+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tags/tag7.xml" ContentType="application/vnd.openxmlformats-officedocument.presentationml.tags+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62"/>
  </p:notesMasterIdLst>
  <p:handoutMasterIdLst>
    <p:handoutMasterId r:id="rId63"/>
  </p:handoutMasterIdLst>
  <p:sldIdLst>
    <p:sldId id="1366" r:id="rId2"/>
    <p:sldId id="1138" r:id="rId3"/>
    <p:sldId id="1129" r:id="rId4"/>
    <p:sldId id="1400" r:id="rId5"/>
    <p:sldId id="1401" r:id="rId6"/>
    <p:sldId id="1402" r:id="rId7"/>
    <p:sldId id="1403" r:id="rId8"/>
    <p:sldId id="1404" r:id="rId9"/>
    <p:sldId id="1405" r:id="rId10"/>
    <p:sldId id="1406" r:id="rId11"/>
    <p:sldId id="1407" r:id="rId12"/>
    <p:sldId id="1368" r:id="rId13"/>
    <p:sldId id="1408" r:id="rId14"/>
    <p:sldId id="1382" r:id="rId15"/>
    <p:sldId id="1409" r:id="rId16"/>
    <p:sldId id="1410" r:id="rId17"/>
    <p:sldId id="1380" r:id="rId18"/>
    <p:sldId id="1411" r:id="rId19"/>
    <p:sldId id="1412" r:id="rId20"/>
    <p:sldId id="1413" r:id="rId21"/>
    <p:sldId id="1414" r:id="rId22"/>
    <p:sldId id="1415" r:id="rId23"/>
    <p:sldId id="1416" r:id="rId24"/>
    <p:sldId id="1372" r:id="rId25"/>
    <p:sldId id="1417" r:id="rId26"/>
    <p:sldId id="1418" r:id="rId27"/>
    <p:sldId id="1419" r:id="rId28"/>
    <p:sldId id="1420" r:id="rId29"/>
    <p:sldId id="1398" r:id="rId30"/>
    <p:sldId id="1391" r:id="rId31"/>
    <p:sldId id="1421" r:id="rId32"/>
    <p:sldId id="1422" r:id="rId33"/>
    <p:sldId id="1423" r:id="rId34"/>
    <p:sldId id="1424" r:id="rId35"/>
    <p:sldId id="1425" r:id="rId36"/>
    <p:sldId id="1426" r:id="rId37"/>
    <p:sldId id="1427" r:id="rId38"/>
    <p:sldId id="1428" r:id="rId39"/>
    <p:sldId id="1429" r:id="rId40"/>
    <p:sldId id="1430" r:id="rId41"/>
    <p:sldId id="1431" r:id="rId42"/>
    <p:sldId id="1432" r:id="rId43"/>
    <p:sldId id="1433" r:id="rId44"/>
    <p:sldId id="1434" r:id="rId45"/>
    <p:sldId id="1435" r:id="rId46"/>
    <p:sldId id="1436" r:id="rId47"/>
    <p:sldId id="1384" r:id="rId48"/>
    <p:sldId id="1438" r:id="rId49"/>
    <p:sldId id="1437" r:id="rId50"/>
    <p:sldId id="1374" r:id="rId51"/>
    <p:sldId id="1399" r:id="rId52"/>
    <p:sldId id="1439" r:id="rId53"/>
    <p:sldId id="1440" r:id="rId54"/>
    <p:sldId id="1441" r:id="rId55"/>
    <p:sldId id="1442" r:id="rId56"/>
    <p:sldId id="1395" r:id="rId57"/>
    <p:sldId id="1443" r:id="rId58"/>
    <p:sldId id="1444" r:id="rId59"/>
    <p:sldId id="1396" r:id="rId60"/>
    <p:sldId id="1397" r:id="rId61"/>
  </p:sldIdLst>
  <p:sldSz cx="12196763" cy="6858000"/>
  <p:notesSz cx="6858000" cy="9144000"/>
  <p:custDataLst>
    <p:tags r:id="rId64"/>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pos="3841" userDrawn="1">
          <p15:clr>
            <a:srgbClr val="A4A3A4"/>
          </p15:clr>
        </p15:guide>
        <p15:guide id="2" pos="3842" userDrawn="1">
          <p15:clr>
            <a:srgbClr val="A4A3A4"/>
          </p15:clr>
        </p15:guide>
        <p15:guide id="3" orient="horz" pos="216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C435E"/>
    <a:srgbClr val="2E9EB8"/>
    <a:srgbClr val="5FC0D7"/>
    <a:srgbClr val="F0F0F0"/>
    <a:srgbClr val="FBFED2"/>
    <a:srgbClr val="ECECEC"/>
    <a:srgbClr val="F2F2F2"/>
    <a:srgbClr val="F6F6F6"/>
    <a:srgbClr val="EBF4F5"/>
    <a:srgbClr val="C1DDE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1484" autoAdjust="0"/>
    <p:restoredTop sz="96210" autoAdjust="0"/>
  </p:normalViewPr>
  <p:slideViewPr>
    <p:cSldViewPr snapToObjects="1">
      <p:cViewPr varScale="1">
        <p:scale>
          <a:sx n="85" d="100"/>
          <a:sy n="85" d="100"/>
        </p:scale>
        <p:origin x="76" y="380"/>
      </p:cViewPr>
      <p:guideLst>
        <p:guide pos="3841"/>
        <p:guide pos="3842"/>
        <p:guide orient="horz" pos="216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2021/6/5</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564344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5796669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0402519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019574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2755844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7252336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4913661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211853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3893878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8880136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8579361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00958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40311292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9730076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18828834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12636376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34517647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4029623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1294397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17853127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3676327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14278654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3306262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52430765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10455614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102561637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1587589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6416949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93950486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365130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23364059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173690988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3557269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8024093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332605556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36679947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30466506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19599556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28592300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338595862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788628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345844095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23104371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49</a:t>
            </a:fld>
            <a:endParaRPr lang="en-US">
              <a:solidFill>
                <a:prstClr val="black"/>
              </a:solidFill>
            </a:endParaRPr>
          </a:p>
        </p:txBody>
      </p:sp>
    </p:spTree>
    <p:extLst>
      <p:ext uri="{BB962C8B-B14F-4D97-AF65-F5344CB8AC3E}">
        <p14:creationId xmlns:p14="http://schemas.microsoft.com/office/powerpoint/2010/main" val="16473065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5080288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18426419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51</a:t>
            </a:fld>
            <a:endParaRPr lang="en-US">
              <a:solidFill>
                <a:prstClr val="black"/>
              </a:solidFill>
            </a:endParaRPr>
          </a:p>
        </p:txBody>
      </p:sp>
    </p:spTree>
    <p:extLst>
      <p:ext uri="{BB962C8B-B14F-4D97-AF65-F5344CB8AC3E}">
        <p14:creationId xmlns:p14="http://schemas.microsoft.com/office/powerpoint/2010/main" val="40949104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52</a:t>
            </a:fld>
            <a:endParaRPr lang="en-US">
              <a:solidFill>
                <a:prstClr val="black"/>
              </a:solidFill>
            </a:endParaRPr>
          </a:p>
        </p:txBody>
      </p:sp>
    </p:spTree>
    <p:extLst>
      <p:ext uri="{BB962C8B-B14F-4D97-AF65-F5344CB8AC3E}">
        <p14:creationId xmlns:p14="http://schemas.microsoft.com/office/powerpoint/2010/main" val="41350296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53</a:t>
            </a:fld>
            <a:endParaRPr lang="en-US">
              <a:solidFill>
                <a:prstClr val="black"/>
              </a:solidFill>
            </a:endParaRPr>
          </a:p>
        </p:txBody>
      </p:sp>
    </p:spTree>
    <p:extLst>
      <p:ext uri="{BB962C8B-B14F-4D97-AF65-F5344CB8AC3E}">
        <p14:creationId xmlns:p14="http://schemas.microsoft.com/office/powerpoint/2010/main" val="417991035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54</a:t>
            </a:fld>
            <a:endParaRPr lang="en-US">
              <a:solidFill>
                <a:prstClr val="black"/>
              </a:solidFill>
            </a:endParaRPr>
          </a:p>
        </p:txBody>
      </p:sp>
    </p:spTree>
    <p:extLst>
      <p:ext uri="{BB962C8B-B14F-4D97-AF65-F5344CB8AC3E}">
        <p14:creationId xmlns:p14="http://schemas.microsoft.com/office/powerpoint/2010/main" val="18026615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55</a:t>
            </a:fld>
            <a:endParaRPr lang="en-US">
              <a:solidFill>
                <a:prstClr val="black"/>
              </a:solidFill>
            </a:endParaRPr>
          </a:p>
        </p:txBody>
      </p:sp>
    </p:spTree>
    <p:extLst>
      <p:ext uri="{BB962C8B-B14F-4D97-AF65-F5344CB8AC3E}">
        <p14:creationId xmlns:p14="http://schemas.microsoft.com/office/powerpoint/2010/main" val="1197210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56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69338090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57</a:t>
            </a:fld>
            <a:endParaRPr lang="en-US">
              <a:solidFill>
                <a:prstClr val="black"/>
              </a:solidFill>
            </a:endParaRPr>
          </a:p>
        </p:txBody>
      </p:sp>
    </p:spTree>
    <p:extLst>
      <p:ext uri="{BB962C8B-B14F-4D97-AF65-F5344CB8AC3E}">
        <p14:creationId xmlns:p14="http://schemas.microsoft.com/office/powerpoint/2010/main" val="397922525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58</a:t>
            </a:fld>
            <a:endParaRPr lang="en-US">
              <a:solidFill>
                <a:prstClr val="black"/>
              </a:solidFill>
            </a:endParaRPr>
          </a:p>
        </p:txBody>
      </p:sp>
    </p:spTree>
    <p:extLst>
      <p:ext uri="{BB962C8B-B14F-4D97-AF65-F5344CB8AC3E}">
        <p14:creationId xmlns:p14="http://schemas.microsoft.com/office/powerpoint/2010/main" val="268601410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59</a:t>
            </a:fld>
            <a:endParaRPr lang="en-US">
              <a:solidFill>
                <a:prstClr val="black"/>
              </a:solidFill>
            </a:endParaRPr>
          </a:p>
        </p:txBody>
      </p:sp>
    </p:spTree>
    <p:extLst>
      <p:ext uri="{BB962C8B-B14F-4D97-AF65-F5344CB8AC3E}">
        <p14:creationId xmlns:p14="http://schemas.microsoft.com/office/powerpoint/2010/main" val="2148242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03263823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60</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044165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928540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0426859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127864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B2C7B1E-E4EC-45A9-872D-40AC5D7E3AEA}"/>
              </a:ext>
            </a:extLst>
          </p:cNvPr>
          <p:cNvPicPr>
            <a:picLocks noChangeAspect="1"/>
          </p:cNvPicPr>
          <p:nvPr userDrawn="1"/>
        </p:nvPicPr>
        <p:blipFill>
          <a:blip r:embed="rId2"/>
          <a:stretch>
            <a:fillRect/>
          </a:stretch>
        </p:blipFill>
        <p:spPr>
          <a:xfrm>
            <a:off x="-1" y="375"/>
            <a:ext cx="12196763" cy="6857250"/>
          </a:xfrm>
          <a:prstGeom prst="rect">
            <a:avLst/>
          </a:prstGeom>
        </p:spPr>
      </p:pic>
    </p:spTree>
    <p:extLst>
      <p:ext uri="{BB962C8B-B14F-4D97-AF65-F5344CB8AC3E}">
        <p14:creationId xmlns:p14="http://schemas.microsoft.com/office/powerpoint/2010/main" val="338886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E88D0633-9972-4F53-9908-589E75497320}"/>
              </a:ext>
            </a:extLst>
          </p:cNvPr>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a:extLst>
              <a:ext uri="{FF2B5EF4-FFF2-40B4-BE49-F238E27FC236}">
                <a16:creationId xmlns:a16="http://schemas.microsoft.com/office/drawing/2014/main" id="{1423DA9E-4969-49EF-AA94-0DF900568DF6}"/>
              </a:ext>
            </a:extLst>
          </p:cNvPr>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Microsoft YaHei"/>
                <a:ea typeface="Microsoft YaHei"/>
              </a:rPr>
              <a:pPr algn="ctr"/>
              <a:t>‹#›</a:t>
            </a:fld>
            <a:endParaRPr lang="zh-CN" altLang="en-US" sz="1400" dirty="0">
              <a:solidFill>
                <a:srgbClr val="FFFFFF"/>
              </a:solidFill>
              <a:latin typeface="Microsoft YaHei"/>
              <a:ea typeface="Microsoft YaHei"/>
            </a:endParaRPr>
          </a:p>
        </p:txBody>
      </p:sp>
    </p:spTree>
    <p:extLst>
      <p:ext uri="{BB962C8B-B14F-4D97-AF65-F5344CB8AC3E}">
        <p14:creationId xmlns:p14="http://schemas.microsoft.com/office/powerpoint/2010/main" val="3646121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54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itchFamily="34" charset="0"/>
          <a:ea typeface="微软雅黑" pitchFamily="34" charset="-122"/>
        </a:defRPr>
      </a:lvl2pPr>
      <a:lvl3pPr algn="l" rtl="0" eaLnBrk="1" fontAlgn="base" hangingPunct="1">
        <a:spcBef>
          <a:spcPct val="0"/>
        </a:spcBef>
        <a:spcAft>
          <a:spcPct val="0"/>
        </a:spcAft>
        <a:defRPr sz="2400">
          <a:solidFill>
            <a:schemeClr val="tx2"/>
          </a:solidFill>
          <a:latin typeface="Arial" pitchFamily="34" charset="0"/>
          <a:ea typeface="微软雅黑" pitchFamily="34" charset="-122"/>
        </a:defRPr>
      </a:lvl3pPr>
      <a:lvl4pPr algn="l" rtl="0" eaLnBrk="1" fontAlgn="base" hangingPunct="1">
        <a:spcBef>
          <a:spcPct val="0"/>
        </a:spcBef>
        <a:spcAft>
          <a:spcPct val="0"/>
        </a:spcAft>
        <a:defRPr sz="2400">
          <a:solidFill>
            <a:schemeClr val="tx2"/>
          </a:solidFill>
          <a:latin typeface="Arial" pitchFamily="34" charset="0"/>
          <a:ea typeface="微软雅黑" pitchFamily="34" charset="-122"/>
        </a:defRPr>
      </a:lvl4pPr>
      <a:lvl5pPr algn="l" rtl="0" eaLnBrk="1" fontAlgn="base" hangingPunct="1">
        <a:spcBef>
          <a:spcPct val="0"/>
        </a:spcBef>
        <a:spcAft>
          <a:spcPct val="0"/>
        </a:spcAft>
        <a:defRPr sz="2400">
          <a:solidFill>
            <a:schemeClr val="tx2"/>
          </a:solidFill>
          <a:latin typeface="Arial" pitchFamily="34" charset="0"/>
          <a:ea typeface="微软雅黑" pitchFamily="34" charset="-122"/>
        </a:defRPr>
      </a:lvl5pPr>
      <a:lvl6pPr marL="457200" algn="l" rtl="0" eaLnBrk="1" fontAlgn="base" hangingPunct="1">
        <a:spcBef>
          <a:spcPct val="0"/>
        </a:spcBef>
        <a:spcAft>
          <a:spcPct val="0"/>
        </a:spcAft>
        <a:defRPr sz="2400">
          <a:solidFill>
            <a:schemeClr val="tx2"/>
          </a:solidFill>
          <a:latin typeface="Arial" pitchFamily="34" charset="0"/>
          <a:ea typeface="微软雅黑" pitchFamily="34" charset="-122"/>
        </a:defRPr>
      </a:lvl6pPr>
      <a:lvl7pPr marL="914400" algn="l" rtl="0" eaLnBrk="1" fontAlgn="base" hangingPunct="1">
        <a:spcBef>
          <a:spcPct val="0"/>
        </a:spcBef>
        <a:spcAft>
          <a:spcPct val="0"/>
        </a:spcAft>
        <a:defRPr sz="2400">
          <a:solidFill>
            <a:schemeClr val="tx2"/>
          </a:solidFill>
          <a:latin typeface="Arial" pitchFamily="34" charset="0"/>
          <a:ea typeface="微软雅黑" pitchFamily="34" charset="-122"/>
        </a:defRPr>
      </a:lvl7pPr>
      <a:lvl8pPr marL="1371600" algn="l" rtl="0" eaLnBrk="1" fontAlgn="base" hangingPunct="1">
        <a:spcBef>
          <a:spcPct val="0"/>
        </a:spcBef>
        <a:spcAft>
          <a:spcPct val="0"/>
        </a:spcAft>
        <a:defRPr sz="2400">
          <a:solidFill>
            <a:schemeClr val="tx2"/>
          </a:solidFill>
          <a:latin typeface="Arial" pitchFamily="34" charset="0"/>
          <a:ea typeface="微软雅黑" pitchFamily="34" charset="-122"/>
        </a:defRPr>
      </a:lvl8pPr>
      <a:lvl9pPr marL="1828800" algn="l" rtl="0" eaLnBrk="1" fontAlgn="base" hangingPunct="1">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3.xml"/><Relationship Id="rId5" Type="http://schemas.microsoft.com/office/2007/relationships/hdphoto" Target="../media/hdphoto1.wdp"/><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5.xml"/><Relationship Id="rId1" Type="http://schemas.openxmlformats.org/officeDocument/2006/relationships/tags" Target="../tags/tag4.xml"/><Relationship Id="rId5" Type="http://schemas.microsoft.com/office/2007/relationships/hdphoto" Target="../media/hdphoto1.wdp"/><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5.xml"/><Relationship Id="rId1" Type="http://schemas.openxmlformats.org/officeDocument/2006/relationships/tags" Target="../tags/tag5.xml"/><Relationship Id="rId5" Type="http://schemas.microsoft.com/office/2007/relationships/hdphoto" Target="../media/hdphoto1.wdp"/><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5.xml"/><Relationship Id="rId1" Type="http://schemas.openxmlformats.org/officeDocument/2006/relationships/tags" Target="../tags/tag6.xml"/><Relationship Id="rId5" Type="http://schemas.microsoft.com/office/2007/relationships/hdphoto" Target="../media/hdphoto1.wdp"/><Relationship Id="rId4" Type="http://schemas.openxmlformats.org/officeDocument/2006/relationships/image" Target="../media/image18.png"/></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5.xml"/><Relationship Id="rId1" Type="http://schemas.openxmlformats.org/officeDocument/2006/relationships/tags" Target="../tags/tag7.xml"/><Relationship Id="rId5" Type="http://schemas.microsoft.com/office/2007/relationships/hdphoto" Target="../media/hdphoto1.wdp"/><Relationship Id="rId4" Type="http://schemas.openxmlformats.org/officeDocument/2006/relationships/image" Target="../media/image18.png"/></Relationships>
</file>

<file path=ppt/slides/_rels/slide5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8" name="Freeform 5">
            <a:extLst>
              <a:ext uri="{FF2B5EF4-FFF2-40B4-BE49-F238E27FC236}">
                <a16:creationId xmlns:a16="http://schemas.microsoft.com/office/drawing/2014/main" id="{2881C842-014F-4ECE-AA75-589082AD1028}"/>
              </a:ext>
            </a:extLst>
          </p:cNvPr>
          <p:cNvSpPr>
            <a:spLocks/>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文本框 48">
            <a:extLst>
              <a:ext uri="{FF2B5EF4-FFF2-40B4-BE49-F238E27FC236}">
                <a16:creationId xmlns:a16="http://schemas.microsoft.com/office/drawing/2014/main" id="{6666EF00-9BE4-45CD-A03A-F71241FA2924}"/>
              </a:ext>
            </a:extLst>
          </p:cNvPr>
          <p:cNvSpPr txBox="1"/>
          <p:nvPr/>
        </p:nvSpPr>
        <p:spPr>
          <a:xfrm>
            <a:off x="1387684" y="3013501"/>
            <a:ext cx="6820613" cy="830997"/>
          </a:xfrm>
          <a:prstGeom prst="rect">
            <a:avLst/>
          </a:prstGeom>
          <a:noFill/>
        </p:spPr>
        <p:txBody>
          <a:bodyPr wrap="square" rtlCol="0">
            <a:spAutoFit/>
          </a:bodyPr>
          <a:lstStyle/>
          <a:p>
            <a:r>
              <a:rPr lang="zh-CN" altLang="en-US" sz="4800" b="1" dirty="0">
                <a:latin typeface="+mj-ea"/>
                <a:ea typeface="+mj-ea"/>
              </a:rPr>
              <a:t>     </a:t>
            </a:r>
            <a:r>
              <a:rPr lang="zh-CN" altLang="en-US" sz="4800" b="1" dirty="0">
                <a:latin typeface="微软雅黑 Light" panose="020B0502040204020203" pitchFamily="34" charset="-122"/>
                <a:ea typeface="微软雅黑 Light" panose="020B0502040204020203" pitchFamily="34" charset="-122"/>
              </a:rPr>
              <a:t>会 计 法 律 制 度</a:t>
            </a:r>
          </a:p>
        </p:txBody>
      </p:sp>
      <p:sp>
        <p:nvSpPr>
          <p:cNvPr id="54" name="Rectangle 4">
            <a:extLst>
              <a:ext uri="{FF2B5EF4-FFF2-40B4-BE49-F238E27FC236}">
                <a16:creationId xmlns:a16="http://schemas.microsoft.com/office/drawing/2014/main" id="{9C6D07D9-1BA2-4490-96C5-62B14DBD6707}"/>
              </a:ext>
            </a:extLst>
          </p:cNvPr>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extLst>
      <p:ext uri="{BB962C8B-B14F-4D97-AF65-F5344CB8AC3E}">
        <p14:creationId xmlns:p14="http://schemas.microsoft.com/office/powerpoint/2010/main" val="608630294"/>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9">
                                            <p:txEl>
                                              <p:pRg st="0" end="0"/>
                                            </p:txEl>
                                          </p:spTgt>
                                        </p:tgtEl>
                                        <p:attrNameLst>
                                          <p:attrName>style.visibility</p:attrName>
                                        </p:attrNameLst>
                                      </p:cBhvr>
                                      <p:to>
                                        <p:strVal val="visible"/>
                                      </p:to>
                                    </p:set>
                                    <p:animEffect transition="in" filter="fade">
                                      <p:cBhvr>
                                        <p:cTn id="7" dur="1000"/>
                                        <p:tgtEl>
                                          <p:spTgt spid="49">
                                            <p:txEl>
                                              <p:pRg st="0" end="0"/>
                                            </p:txEl>
                                          </p:spTgt>
                                        </p:tgtEl>
                                      </p:cBhvr>
                                    </p:animEffect>
                                    <p:anim calcmode="lin" valueType="num">
                                      <p:cBhvr>
                                        <p:cTn id="8" dur="1000" fill="hold"/>
                                        <p:tgtEl>
                                          <p:spTgt spid="4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9">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extLst>
    <p:ext uri="{E180D4A7-C9FB-4DFB-919C-405C955672EB}">
      <p14:showEvtLst xmlns:p14="http://schemas.microsoft.com/office/powerpoint/2010/main">
        <p14:playEvt time="0" objId="2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368667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08458" y="2240230"/>
            <a:ext cx="5764474" cy="2122697"/>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会计规范性文件是指国务院财政部门，就会计工作中某些方面所制定的。如财政部发布的</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企业会计准则第</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号</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存货</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等</a:t>
            </a:r>
            <a:r>
              <a:rPr lang="en-US" altLang="zh-CN" dirty="0">
                <a:latin typeface="微软雅黑 Light" panose="020B0502040204020203" pitchFamily="34" charset="-122"/>
                <a:ea typeface="微软雅黑 Light" panose="020B0502040204020203" pitchFamily="34" charset="-122"/>
              </a:rPr>
              <a:t>38</a:t>
            </a:r>
            <a:r>
              <a:rPr lang="zh-CN" altLang="en-US" dirty="0">
                <a:latin typeface="微软雅黑 Light" panose="020B0502040204020203" pitchFamily="34" charset="-122"/>
                <a:ea typeface="微软雅黑 Light" panose="020B0502040204020203" pitchFamily="34" charset="-122"/>
              </a:rPr>
              <a:t>项具体准则、</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小企业会计制度</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以及</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会计基础工作规范</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会计档案管理办法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等。</a:t>
            </a:r>
          </a:p>
          <a:p>
            <a:pPr algn="just">
              <a:lnSpc>
                <a:spcPct val="150000"/>
              </a:lnSpc>
            </a:pPr>
            <a:endParaRPr lang="zh-CN" altLang="en-US" dirty="0">
              <a:latin typeface="微软雅黑 Light" panose="020B0502040204020203" pitchFamily="34" charset="-122"/>
              <a:ea typeface="微软雅黑 Light" panose="020B0502040204020203" pitchFamily="34" charset="-122"/>
            </a:endParaRPr>
          </a:p>
        </p:txBody>
      </p:sp>
      <p:sp>
        <p:nvSpPr>
          <p:cNvPr id="25" name="矩形: 圆角 24">
            <a:extLst>
              <a:ext uri="{FF2B5EF4-FFF2-40B4-BE49-F238E27FC236}">
                <a16:creationId xmlns:a16="http://schemas.microsoft.com/office/drawing/2014/main" id="{0C7895BB-00B8-41BB-9A40-9A7131E58BDE}"/>
              </a:ext>
            </a:extLst>
          </p:cNvPr>
          <p:cNvSpPr/>
          <p:nvPr/>
        </p:nvSpPr>
        <p:spPr bwMode="auto">
          <a:xfrm>
            <a:off x="556998" y="1647735"/>
            <a:ext cx="364160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  5.</a:t>
            </a:r>
            <a:r>
              <a:rPr lang="zh-CN" altLang="en-US" sz="2400" dirty="0">
                <a:solidFill>
                  <a:schemeClr val="bg1"/>
                </a:solidFill>
                <a:latin typeface="微软雅黑 Light" panose="020B0502040204020203" pitchFamily="34" charset="-122"/>
                <a:ea typeface="微软雅黑 Light" panose="020B0502040204020203" pitchFamily="34" charset="-122"/>
              </a:rPr>
              <a:t>会计规范性文件</a:t>
            </a:r>
          </a:p>
        </p:txBody>
      </p:sp>
      <p:sp>
        <p:nvSpPr>
          <p:cNvPr id="10" name="矩形 9"/>
          <p:cNvSpPr/>
          <p:nvPr/>
        </p:nvSpPr>
        <p:spPr>
          <a:xfrm>
            <a:off x="926740" y="203767"/>
            <a:ext cx="6098144"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1.1.2  </a:t>
            </a:r>
            <a:r>
              <a:rPr lang="zh-CN" altLang="en-US" sz="3200" b="1" dirty="0">
                <a:latin typeface="微软雅黑 Light" panose="020B0502040204020203" pitchFamily="34" charset="-122"/>
                <a:ea typeface="微软雅黑 Light" panose="020B0502040204020203" pitchFamily="34" charset="-122"/>
              </a:rPr>
              <a:t>会计法律制度的构成</a:t>
            </a:r>
          </a:p>
        </p:txBody>
      </p:sp>
    </p:spTree>
    <p:extLst>
      <p:ext uri="{BB962C8B-B14F-4D97-AF65-F5344CB8AC3E}">
        <p14:creationId xmlns:p14="http://schemas.microsoft.com/office/powerpoint/2010/main" val="293106130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94669" y="-289580"/>
            <a:ext cx="3377849"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377620" y="3504594"/>
            <a:ext cx="4628702"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1.2</a:t>
            </a:r>
            <a:r>
              <a:rPr lang="zh-CN" altLang="en-US" sz="5400" b="1" dirty="0">
                <a:solidFill>
                  <a:schemeClr val="bg1"/>
                </a:solidFill>
                <a:latin typeface="微软雅黑" panose="020B0503020204020204" pitchFamily="34" charset="-122"/>
                <a:ea typeface="微软雅黑" panose="020B0503020204020204" pitchFamily="34" charset="-122"/>
              </a:rPr>
              <a:t>会计工作管理体制</a:t>
            </a:r>
          </a:p>
        </p:txBody>
      </p:sp>
      <p:sp>
        <p:nvSpPr>
          <p:cNvPr id="93" name="TextBox 66">
            <a:extLst>
              <a:ext uri="{FF2B5EF4-FFF2-40B4-BE49-F238E27FC236}">
                <a16:creationId xmlns:a16="http://schemas.microsoft.com/office/drawing/2014/main" id="{867ADD4E-B730-4466-9DBD-376F67F6DE47}"/>
              </a:ext>
            </a:extLst>
          </p:cNvPr>
          <p:cNvSpPr txBox="1"/>
          <p:nvPr/>
        </p:nvSpPr>
        <p:spPr>
          <a:xfrm>
            <a:off x="6946330" y="4590577"/>
            <a:ext cx="458604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1.2.2   </a:t>
            </a:r>
            <a:r>
              <a:rPr lang="zh-CN" altLang="en-US" sz="2400" dirty="0">
                <a:solidFill>
                  <a:schemeClr val="tx1"/>
                </a:solidFill>
                <a:latin typeface="微软雅黑 Light" panose="020B0502040204020203" pitchFamily="34" charset="-122"/>
                <a:ea typeface="微软雅黑 Light" panose="020B0502040204020203" pitchFamily="34" charset="-122"/>
              </a:rPr>
              <a:t>会计工作的自律管理</a:t>
            </a:r>
          </a:p>
        </p:txBody>
      </p:sp>
      <p:sp>
        <p:nvSpPr>
          <p:cNvPr id="94" name="TextBox 69">
            <a:extLst>
              <a:ext uri="{FF2B5EF4-FFF2-40B4-BE49-F238E27FC236}">
                <a16:creationId xmlns:a16="http://schemas.microsoft.com/office/drawing/2014/main" id="{988D5AE5-7C04-4B7C-8376-12EB607BBCB8}"/>
              </a:ext>
            </a:extLst>
          </p:cNvPr>
          <p:cNvSpPr txBox="1"/>
          <p:nvPr/>
        </p:nvSpPr>
        <p:spPr>
          <a:xfrm>
            <a:off x="6947250" y="4040404"/>
            <a:ext cx="458512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1.2.1   </a:t>
            </a:r>
            <a:r>
              <a:rPr lang="zh-CN" altLang="en-US" sz="2400" dirty="0">
                <a:solidFill>
                  <a:schemeClr val="tx1"/>
                </a:solidFill>
                <a:latin typeface="微软雅黑 Light" panose="020B0502040204020203" pitchFamily="34" charset="-122"/>
                <a:ea typeface="微软雅黑 Light" panose="020B0502040204020203" pitchFamily="34" charset="-122"/>
              </a:rPr>
              <a:t>会计工作的行政管理</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95" name="TextBox 70">
            <a:extLst>
              <a:ext uri="{FF2B5EF4-FFF2-40B4-BE49-F238E27FC236}">
                <a16:creationId xmlns:a16="http://schemas.microsoft.com/office/drawing/2014/main" id="{CDA8130A-CF55-4CEE-94E2-4BB58563C5B6}"/>
              </a:ext>
            </a:extLst>
          </p:cNvPr>
          <p:cNvSpPr txBox="1"/>
          <p:nvPr/>
        </p:nvSpPr>
        <p:spPr>
          <a:xfrm>
            <a:off x="9144266" y="3605904"/>
            <a:ext cx="1838668" cy="369332"/>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endParaRPr lang="zh-CN" altLang="en-US" sz="1800" dirty="0">
              <a:solidFill>
                <a:schemeClr val="tx1"/>
              </a:solidFill>
            </a:endParaRP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673280" y="4131895"/>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73280" y="4631322"/>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701855" y="4502069"/>
            <a:ext cx="4830521" cy="2662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701855" y="5092216"/>
            <a:ext cx="47251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7961382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6610831" cy="1015663"/>
          </a:xfrm>
          <a:prstGeom prst="rect">
            <a:avLst/>
          </a:prstGeom>
          <a:noFill/>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任务 </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1.2.1</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会计工作的行政管理</a:t>
            </a:r>
            <a:endParaRPr lang="zh-CN" altLang="en-US" sz="36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a:p>
            <a:endParaRPr lang="zh-CN" altLang="en-US" sz="2800" b="1" kern="100" dirty="0">
              <a:latin typeface="+mj-ea"/>
              <a:ea typeface="+mj-ea"/>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E4D913AA-DCB7-4E31-9821-D4CD1F3CE738}"/>
              </a:ext>
            </a:extLst>
          </p:cNvPr>
          <p:cNvGrpSpPr/>
          <p:nvPr/>
        </p:nvGrpSpPr>
        <p:grpSpPr>
          <a:xfrm>
            <a:off x="384156" y="1286534"/>
            <a:ext cx="3669017" cy="4600373"/>
            <a:chOff x="-1790650" y="999771"/>
            <a:chExt cx="4158587" cy="5398938"/>
          </a:xfrm>
        </p:grpSpPr>
        <p:grpSp>
          <p:nvGrpSpPr>
            <p:cNvPr id="22" name="组合 21">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31"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3" name="矩形 22">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矩形 23">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5" name="矩形 24">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7" name="矩形 26">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8" name="矩形 27">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9" name="矩形 28">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0" name="矩形 29">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33" name="组合 32">
            <a:extLst>
              <a:ext uri="{FF2B5EF4-FFF2-40B4-BE49-F238E27FC236}">
                <a16:creationId xmlns:a16="http://schemas.microsoft.com/office/drawing/2014/main" id="{D1BA5C95-722C-4817-971C-9B2EF8562DE3}"/>
              </a:ext>
            </a:extLst>
          </p:cNvPr>
          <p:cNvGrpSpPr/>
          <p:nvPr/>
        </p:nvGrpSpPr>
        <p:grpSpPr>
          <a:xfrm>
            <a:off x="-958319" y="1636707"/>
            <a:ext cx="3916846" cy="3660520"/>
            <a:chOff x="2177483" y="3378200"/>
            <a:chExt cx="1682750" cy="1620838"/>
          </a:xfrm>
        </p:grpSpPr>
        <p:sp>
          <p:nvSpPr>
            <p:cNvPr id="34"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5"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6"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7"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4"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5"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7"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8"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4"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592383" y="2374371"/>
            <a:ext cx="2215667" cy="830997"/>
          </a:xfrm>
          <a:prstGeom prst="rect">
            <a:avLst/>
          </a:prstGeom>
        </p:spPr>
        <p:txBody>
          <a:bodyPr wrap="square">
            <a:spAutoFit/>
          </a:bodyPr>
          <a:lstStyle/>
          <a:p>
            <a:r>
              <a:rPr lang="en-US" altLang="zh-CN" sz="2400" b="1" dirty="0">
                <a:solidFill>
                  <a:srgbClr val="0070C0"/>
                </a:solidFill>
                <a:latin typeface="+mj-ea"/>
                <a:ea typeface="+mj-ea"/>
              </a:rPr>
              <a:t> </a:t>
            </a:r>
            <a:r>
              <a:rPr lang="en-US" altLang="zh-CN" sz="2400" b="1" dirty="0">
                <a:solidFill>
                  <a:schemeClr val="tx1">
                    <a:lumMod val="75000"/>
                  </a:schemeClr>
                </a:solidFill>
                <a:latin typeface="微软雅黑 Light" panose="020B0502040204020203" pitchFamily="34" charset="-122"/>
                <a:ea typeface="微软雅黑 Light" panose="020B0502040204020203" pitchFamily="34" charset="-122"/>
              </a:rPr>
              <a:t>1.</a:t>
            </a:r>
            <a:r>
              <a:rPr lang="zh-CN" altLang="en-US" sz="2400" b="1" dirty="0">
                <a:solidFill>
                  <a:schemeClr val="tx1">
                    <a:lumMod val="75000"/>
                  </a:schemeClr>
                </a:solidFill>
                <a:latin typeface="微软雅黑 Light" panose="020B0502040204020203" pitchFamily="34" charset="-122"/>
                <a:ea typeface="微软雅黑 Light" panose="020B0502040204020203" pitchFamily="34" charset="-122"/>
              </a:rPr>
              <a:t>财政部门主管会计工作。</a:t>
            </a:r>
          </a:p>
        </p:txBody>
      </p:sp>
      <p:sp>
        <p:nvSpPr>
          <p:cNvPr id="4" name="矩形 3"/>
          <p:cNvSpPr/>
          <p:nvPr/>
        </p:nvSpPr>
        <p:spPr>
          <a:xfrm>
            <a:off x="426247" y="4352880"/>
            <a:ext cx="3591191" cy="1200329"/>
          </a:xfrm>
          <a:prstGeom prst="rect">
            <a:avLst/>
          </a:prstGeom>
        </p:spPr>
        <p:txBody>
          <a:bodyPr wrap="square">
            <a:spAutoFit/>
          </a:bodyPr>
          <a:lstStyle/>
          <a:p>
            <a:r>
              <a:rPr lang="en-US" altLang="zh-CN" dirty="0"/>
              <a:t> </a:t>
            </a:r>
            <a:r>
              <a:rPr lang="en-US" altLang="zh-CN" dirty="0">
                <a:solidFill>
                  <a:srgbClr val="0070C0"/>
                </a:solidFill>
                <a:latin typeface="微软雅黑 Light" panose="020B0502040204020203" pitchFamily="34" charset="-122"/>
                <a:ea typeface="微软雅黑 Light" panose="020B0502040204020203" pitchFamily="34" charset="-122"/>
              </a:rPr>
              <a:t>《</a:t>
            </a:r>
            <a:r>
              <a:rPr lang="zh-CN" altLang="en-US" dirty="0">
                <a:solidFill>
                  <a:srgbClr val="0070C0"/>
                </a:solidFill>
                <a:latin typeface="微软雅黑 Light" panose="020B0502040204020203" pitchFamily="34" charset="-122"/>
                <a:ea typeface="微软雅黑 Light" panose="020B0502040204020203" pitchFamily="34" charset="-122"/>
              </a:rPr>
              <a:t>会计法</a:t>
            </a:r>
            <a:r>
              <a:rPr lang="en-US" altLang="zh-CN" dirty="0">
                <a:solidFill>
                  <a:srgbClr val="0070C0"/>
                </a:solidFill>
                <a:latin typeface="微软雅黑 Light" panose="020B0502040204020203" pitchFamily="34" charset="-122"/>
                <a:ea typeface="微软雅黑 Light" panose="020B0502040204020203" pitchFamily="34" charset="-122"/>
              </a:rPr>
              <a:t>》</a:t>
            </a:r>
            <a:r>
              <a:rPr lang="zh-CN" altLang="en-US" dirty="0">
                <a:solidFill>
                  <a:srgbClr val="0070C0"/>
                </a:solidFill>
                <a:latin typeface="微软雅黑 Light" panose="020B0502040204020203" pitchFamily="34" charset="-122"/>
                <a:ea typeface="微软雅黑 Light" panose="020B0502040204020203" pitchFamily="34" charset="-122"/>
              </a:rPr>
              <a:t>规定：“国务院财政部门主管全国的会计工作，县级以上地方各级人民政府财政部门管理本行政区域内的会计工作。”</a:t>
            </a:r>
          </a:p>
        </p:txBody>
      </p:sp>
      <p:grpSp>
        <p:nvGrpSpPr>
          <p:cNvPr id="40" name="组合 39">
            <a:extLst>
              <a:ext uri="{FF2B5EF4-FFF2-40B4-BE49-F238E27FC236}">
                <a16:creationId xmlns:a16="http://schemas.microsoft.com/office/drawing/2014/main" id="{E4D913AA-DCB7-4E31-9821-D4CD1F3CE738}"/>
              </a:ext>
            </a:extLst>
          </p:cNvPr>
          <p:cNvGrpSpPr/>
          <p:nvPr/>
        </p:nvGrpSpPr>
        <p:grpSpPr>
          <a:xfrm>
            <a:off x="4560836" y="1292108"/>
            <a:ext cx="3669017" cy="4600373"/>
            <a:chOff x="-1790650" y="999771"/>
            <a:chExt cx="4158587" cy="5398938"/>
          </a:xfrm>
        </p:grpSpPr>
        <p:grpSp>
          <p:nvGrpSpPr>
            <p:cNvPr id="41" name="组合 40">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55"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5"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42" name="矩形 41">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3" name="矩形 42">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6" name="矩形 45">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9" name="矩形 48">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0" name="矩形 49">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1" name="矩形 50">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2" name="矩形 51">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3" name="矩形 52">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66" name="组合 65">
            <a:extLst>
              <a:ext uri="{FF2B5EF4-FFF2-40B4-BE49-F238E27FC236}">
                <a16:creationId xmlns:a16="http://schemas.microsoft.com/office/drawing/2014/main" id="{E4D913AA-DCB7-4E31-9821-D4CD1F3CE738}"/>
              </a:ext>
            </a:extLst>
          </p:cNvPr>
          <p:cNvGrpSpPr/>
          <p:nvPr/>
        </p:nvGrpSpPr>
        <p:grpSpPr>
          <a:xfrm>
            <a:off x="8515699" y="1302189"/>
            <a:ext cx="3669017" cy="4600373"/>
            <a:chOff x="-1790650" y="999771"/>
            <a:chExt cx="4158587" cy="5398938"/>
          </a:xfrm>
        </p:grpSpPr>
        <p:grpSp>
          <p:nvGrpSpPr>
            <p:cNvPr id="67" name="组合 66">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76"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7"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68" name="矩形 67">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9" name="矩形 68">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0" name="矩形 69">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1" name="矩形 70">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2" name="矩形 71">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3" name="矩形 72">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4" name="矩形 73">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5" name="矩形 74">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88" name="组合 87">
            <a:extLst>
              <a:ext uri="{FF2B5EF4-FFF2-40B4-BE49-F238E27FC236}">
                <a16:creationId xmlns:a16="http://schemas.microsoft.com/office/drawing/2014/main" id="{D1BA5C95-722C-4817-971C-9B2EF8562DE3}"/>
              </a:ext>
            </a:extLst>
          </p:cNvPr>
          <p:cNvGrpSpPr/>
          <p:nvPr/>
        </p:nvGrpSpPr>
        <p:grpSpPr>
          <a:xfrm rot="10116394">
            <a:off x="8979125" y="-602103"/>
            <a:ext cx="4237886" cy="3799283"/>
            <a:chOff x="2177483" y="3378200"/>
            <a:chExt cx="1682750" cy="1620838"/>
          </a:xfrm>
        </p:grpSpPr>
        <p:sp>
          <p:nvSpPr>
            <p:cNvPr id="89"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0"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1"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2"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3"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4"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5"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6"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7"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6" name="矩形 5"/>
          <p:cNvSpPr/>
          <p:nvPr/>
        </p:nvSpPr>
        <p:spPr>
          <a:xfrm>
            <a:off x="4568573" y="1766336"/>
            <a:ext cx="3477712" cy="830997"/>
          </a:xfrm>
          <a:prstGeom prst="rect">
            <a:avLst/>
          </a:prstGeom>
        </p:spPr>
        <p:txBody>
          <a:bodyPr wrap="square">
            <a:spAutoFit/>
          </a:bodyPr>
          <a:lstStyle/>
          <a:p>
            <a:r>
              <a:rPr lang="en-US" altLang="zh-CN" b="1" dirty="0">
                <a:solidFill>
                  <a:srgbClr val="5FC0D7"/>
                </a:solidFill>
                <a:latin typeface="+mj-ea"/>
                <a:ea typeface="+mj-ea"/>
              </a:rPr>
              <a:t> </a:t>
            </a:r>
            <a:r>
              <a:rPr lang="en-US" altLang="zh-CN" sz="2400" b="1" dirty="0">
                <a:solidFill>
                  <a:schemeClr val="tx1">
                    <a:lumMod val="75000"/>
                  </a:schemeClr>
                </a:solidFill>
                <a:latin typeface="微软雅黑 Light" panose="020B0502040204020203" pitchFamily="34" charset="-122"/>
                <a:ea typeface="微软雅黑 Light" panose="020B0502040204020203" pitchFamily="34" charset="-122"/>
              </a:rPr>
              <a:t>2.</a:t>
            </a:r>
            <a:r>
              <a:rPr lang="zh-CN" altLang="en-US" sz="2400" b="1" dirty="0">
                <a:solidFill>
                  <a:schemeClr val="tx1">
                    <a:lumMod val="75000"/>
                  </a:schemeClr>
                </a:solidFill>
                <a:latin typeface="微软雅黑 Light" panose="020B0502040204020203" pitchFamily="34" charset="-122"/>
                <a:ea typeface="微软雅黑 Light" panose="020B0502040204020203" pitchFamily="34" charset="-122"/>
              </a:rPr>
              <a:t>实行统一领导、分级管理的管理体制</a:t>
            </a:r>
          </a:p>
        </p:txBody>
      </p:sp>
      <p:sp>
        <p:nvSpPr>
          <p:cNvPr id="7" name="矩形 6"/>
          <p:cNvSpPr/>
          <p:nvPr/>
        </p:nvSpPr>
        <p:spPr>
          <a:xfrm>
            <a:off x="4740431" y="2921727"/>
            <a:ext cx="3204900" cy="2308324"/>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r>
              <a:rPr lang="en-US" altLang="zh-CN" dirty="0">
                <a:solidFill>
                  <a:srgbClr val="0070C0"/>
                </a:solidFill>
                <a:latin typeface="微软雅黑 Light" panose="020B0502040204020203" pitchFamily="34" charset="-122"/>
                <a:ea typeface="微软雅黑 Light" panose="020B0502040204020203" pitchFamily="34" charset="-122"/>
              </a:rPr>
              <a:t>《</a:t>
            </a:r>
            <a:r>
              <a:rPr lang="zh-CN" altLang="en-US" dirty="0">
                <a:solidFill>
                  <a:srgbClr val="0070C0"/>
                </a:solidFill>
                <a:latin typeface="微软雅黑 Light" panose="020B0502040204020203" pitchFamily="34" charset="-122"/>
                <a:ea typeface="微软雅黑 Light" panose="020B0502040204020203" pitchFamily="34" charset="-122"/>
              </a:rPr>
              <a:t>会计法</a:t>
            </a:r>
            <a:r>
              <a:rPr lang="en-US" altLang="zh-CN" dirty="0">
                <a:solidFill>
                  <a:srgbClr val="0070C0"/>
                </a:solidFill>
                <a:latin typeface="微软雅黑 Light" panose="020B0502040204020203" pitchFamily="34" charset="-122"/>
                <a:ea typeface="微软雅黑 Light" panose="020B0502040204020203" pitchFamily="34" charset="-122"/>
              </a:rPr>
              <a:t>》</a:t>
            </a:r>
            <a:r>
              <a:rPr lang="zh-CN" altLang="en-US" dirty="0">
                <a:solidFill>
                  <a:srgbClr val="0070C0"/>
                </a:solidFill>
                <a:latin typeface="微软雅黑 Light" panose="020B0502040204020203" pitchFamily="34" charset="-122"/>
                <a:ea typeface="微软雅黑 Light" panose="020B0502040204020203" pitchFamily="34" charset="-122"/>
              </a:rPr>
              <a:t>规定，县级以上地方各级人民政府财政部门管理本行政区域的会计工作。中央、省、地（市）、县各级人民政府财政部门之间应遵循“统一领导，分级管理”的原则，这是划分会计工作管理权责的重要原则。</a:t>
            </a:r>
          </a:p>
        </p:txBody>
      </p:sp>
      <p:sp>
        <p:nvSpPr>
          <p:cNvPr id="9" name="矩形 8"/>
          <p:cNvSpPr/>
          <p:nvPr/>
        </p:nvSpPr>
        <p:spPr>
          <a:xfrm flipH="1">
            <a:off x="9332432" y="1238666"/>
            <a:ext cx="2270641" cy="1569660"/>
          </a:xfrm>
          <a:prstGeom prst="rect">
            <a:avLst/>
          </a:prstGeom>
        </p:spPr>
        <p:txBody>
          <a:bodyPr wrap="square">
            <a:spAutoFit/>
          </a:bodyPr>
          <a:lstStyle/>
          <a:p>
            <a:r>
              <a:rPr lang="en-US" altLang="zh-CN" dirty="0"/>
              <a:t>  </a:t>
            </a:r>
            <a:r>
              <a:rPr lang="en-US" altLang="zh-CN" sz="2400" b="1" dirty="0">
                <a:solidFill>
                  <a:schemeClr val="tx1">
                    <a:lumMod val="75000"/>
                  </a:schemeClr>
                </a:solidFill>
                <a:latin typeface="微软雅黑 Light" panose="020B0502040204020203" pitchFamily="34" charset="-122"/>
                <a:ea typeface="微软雅黑 Light" panose="020B0502040204020203" pitchFamily="34" charset="-122"/>
              </a:rPr>
              <a:t>3. </a:t>
            </a:r>
            <a:r>
              <a:rPr lang="zh-CN" altLang="en-US" sz="2400" b="1" dirty="0">
                <a:solidFill>
                  <a:schemeClr val="tx1">
                    <a:lumMod val="75000"/>
                  </a:schemeClr>
                </a:solidFill>
                <a:latin typeface="微软雅黑 Light" panose="020B0502040204020203" pitchFamily="34" charset="-122"/>
                <a:ea typeface="微软雅黑 Light" panose="020B0502040204020203" pitchFamily="34" charset="-122"/>
              </a:rPr>
              <a:t>其他政府管理部门依据其职责对会计工作进行的监管。</a:t>
            </a:r>
          </a:p>
        </p:txBody>
      </p:sp>
      <p:sp>
        <p:nvSpPr>
          <p:cNvPr id="10" name="矩形 9"/>
          <p:cNvSpPr/>
          <p:nvPr/>
        </p:nvSpPr>
        <p:spPr>
          <a:xfrm>
            <a:off x="8978701" y="3398580"/>
            <a:ext cx="2739839" cy="2031325"/>
          </a:xfrm>
          <a:prstGeom prst="rect">
            <a:avLst/>
          </a:prstGeom>
        </p:spPr>
        <p:txBody>
          <a:bodyPr wrap="square">
            <a:spAutoFit/>
          </a:bodyPr>
          <a:lstStyle/>
          <a:p>
            <a:r>
              <a:rPr lang="en-US" altLang="zh-CN" dirty="0"/>
              <a:t>    </a:t>
            </a:r>
            <a:r>
              <a:rPr lang="en-US" altLang="zh-CN" dirty="0">
                <a:solidFill>
                  <a:srgbClr val="0070C0"/>
                </a:solidFill>
                <a:latin typeface="微软雅黑 Light" panose="020B0502040204020203" pitchFamily="34" charset="-122"/>
                <a:ea typeface="微软雅黑 Light" panose="020B0502040204020203" pitchFamily="34" charset="-122"/>
              </a:rPr>
              <a:t>《</a:t>
            </a:r>
            <a:r>
              <a:rPr lang="zh-CN" altLang="en-US" dirty="0">
                <a:solidFill>
                  <a:srgbClr val="0070C0"/>
                </a:solidFill>
                <a:latin typeface="微软雅黑 Light" panose="020B0502040204020203" pitchFamily="34" charset="-122"/>
                <a:ea typeface="微软雅黑 Light" panose="020B0502040204020203" pitchFamily="34" charset="-122"/>
              </a:rPr>
              <a:t>会计法</a:t>
            </a:r>
            <a:r>
              <a:rPr lang="en-US" altLang="zh-CN" dirty="0">
                <a:solidFill>
                  <a:srgbClr val="0070C0"/>
                </a:solidFill>
                <a:latin typeface="微软雅黑 Light" panose="020B0502040204020203" pitchFamily="34" charset="-122"/>
                <a:ea typeface="微软雅黑 Light" panose="020B0502040204020203" pitchFamily="34" charset="-122"/>
              </a:rPr>
              <a:t>》</a:t>
            </a:r>
            <a:r>
              <a:rPr lang="zh-CN" altLang="en-US" dirty="0">
                <a:solidFill>
                  <a:srgbClr val="0070C0"/>
                </a:solidFill>
                <a:latin typeface="微软雅黑 Light" panose="020B0502040204020203" pitchFamily="34" charset="-122"/>
                <a:ea typeface="微软雅黑 Light" panose="020B0502040204020203" pitchFamily="34" charset="-122"/>
              </a:rPr>
              <a:t>规定：“财政、审计、税务、人民银行、证券监管、保险监管等部门应当依照有关法律、行政法规规定的职责，对有关单位的会计资料实施监督检查。”</a:t>
            </a:r>
          </a:p>
        </p:txBody>
      </p:sp>
    </p:spTree>
    <p:extLst>
      <p:ext uri="{BB962C8B-B14F-4D97-AF65-F5344CB8AC3E}">
        <p14:creationId xmlns:p14="http://schemas.microsoft.com/office/powerpoint/2010/main" val="109788266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 calcmode="lin" valueType="num">
                                      <p:cBhvr additive="base">
                                        <p:cTn id="4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 grpId="0"/>
      <p:bldP spid="4" grpId="0"/>
      <p:bldP spid="6" grpId="0"/>
      <p:bldP spid="7"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6118274" cy="584775"/>
          </a:xfrm>
          <a:prstGeom prst="rect">
            <a:avLst/>
          </a:prstGeom>
          <a:noFill/>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1.2.2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会计工作的自律管理</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E4D913AA-DCB7-4E31-9821-D4CD1F3CE738}"/>
              </a:ext>
            </a:extLst>
          </p:cNvPr>
          <p:cNvGrpSpPr/>
          <p:nvPr/>
        </p:nvGrpSpPr>
        <p:grpSpPr>
          <a:xfrm>
            <a:off x="384156" y="1286534"/>
            <a:ext cx="3669017" cy="4600373"/>
            <a:chOff x="-1790650" y="999771"/>
            <a:chExt cx="4158587" cy="5398938"/>
          </a:xfrm>
        </p:grpSpPr>
        <p:grpSp>
          <p:nvGrpSpPr>
            <p:cNvPr id="22" name="组合 21">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31"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3" name="矩形 22">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矩形 23">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5" name="矩形 24">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7" name="矩形 26">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8" name="矩形 27">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9" name="矩形 28">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0" name="矩形 29">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33" name="组合 32">
            <a:extLst>
              <a:ext uri="{FF2B5EF4-FFF2-40B4-BE49-F238E27FC236}">
                <a16:creationId xmlns:a16="http://schemas.microsoft.com/office/drawing/2014/main" id="{D1BA5C95-722C-4817-971C-9B2EF8562DE3}"/>
              </a:ext>
            </a:extLst>
          </p:cNvPr>
          <p:cNvGrpSpPr/>
          <p:nvPr/>
        </p:nvGrpSpPr>
        <p:grpSpPr>
          <a:xfrm>
            <a:off x="-958319" y="1636707"/>
            <a:ext cx="3916846" cy="3660520"/>
            <a:chOff x="2177483" y="3378200"/>
            <a:chExt cx="1682750" cy="1620838"/>
          </a:xfrm>
        </p:grpSpPr>
        <p:sp>
          <p:nvSpPr>
            <p:cNvPr id="34"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5"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6"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7"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4"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5"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7"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8"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4"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537513" y="2427685"/>
            <a:ext cx="2215667" cy="830997"/>
          </a:xfrm>
          <a:prstGeom prst="rect">
            <a:avLst/>
          </a:prstGeom>
        </p:spPr>
        <p:txBody>
          <a:bodyPr wrap="square">
            <a:spAutoFit/>
          </a:bodyPr>
          <a:lstStyle/>
          <a:p>
            <a:pPr algn="ctr"/>
            <a:r>
              <a:rPr lang="en-US" altLang="zh-CN" sz="2400" b="1" dirty="0">
                <a:latin typeface="微软雅黑 Light" panose="020B0502040204020203" pitchFamily="34" charset="-122"/>
                <a:ea typeface="微软雅黑 Light" panose="020B0502040204020203" pitchFamily="34" charset="-122"/>
              </a:rPr>
              <a:t>1.</a:t>
            </a:r>
            <a:r>
              <a:rPr lang="zh-CN" altLang="en-US" sz="2400" b="1" dirty="0">
                <a:latin typeface="微软雅黑 Light" panose="020B0502040204020203" pitchFamily="34" charset="-122"/>
                <a:ea typeface="微软雅黑 Light" panose="020B0502040204020203" pitchFamily="34" charset="-122"/>
              </a:rPr>
              <a:t>中国注册会    计师协会</a:t>
            </a:r>
          </a:p>
        </p:txBody>
      </p:sp>
      <p:sp>
        <p:nvSpPr>
          <p:cNvPr id="4" name="矩形 3"/>
          <p:cNvSpPr/>
          <p:nvPr/>
        </p:nvSpPr>
        <p:spPr>
          <a:xfrm>
            <a:off x="426247" y="4153771"/>
            <a:ext cx="3591191" cy="1754326"/>
          </a:xfrm>
          <a:prstGeom prst="rect">
            <a:avLst/>
          </a:prstGeom>
        </p:spPr>
        <p:txBody>
          <a:bodyPr wrap="square">
            <a:spAutoFit/>
          </a:bodyPr>
          <a:lstStyle/>
          <a:p>
            <a:r>
              <a:rPr lang="zh-CN" altLang="en-US" dirty="0">
                <a:solidFill>
                  <a:srgbClr val="0070C0"/>
                </a:solidFill>
              </a:rPr>
              <a:t>    </a:t>
            </a:r>
            <a:r>
              <a:rPr lang="zh-CN" altLang="en-US" dirty="0">
                <a:solidFill>
                  <a:srgbClr val="0070C0"/>
                </a:solidFill>
                <a:latin typeface="微软雅黑 Light" panose="020B0502040204020203" pitchFamily="34" charset="-122"/>
                <a:ea typeface="微软雅黑 Light" panose="020B0502040204020203" pitchFamily="34" charset="-122"/>
              </a:rPr>
              <a:t>注册会计是协会是由注册会计师组成的社会团体。中国注册会计师协会是注册会计师的全国组织，省、自治区、直辖市注册会计师协会是注册会计师的地方组织。</a:t>
            </a:r>
          </a:p>
        </p:txBody>
      </p:sp>
      <p:grpSp>
        <p:nvGrpSpPr>
          <p:cNvPr id="40" name="组合 39">
            <a:extLst>
              <a:ext uri="{FF2B5EF4-FFF2-40B4-BE49-F238E27FC236}">
                <a16:creationId xmlns:a16="http://schemas.microsoft.com/office/drawing/2014/main" id="{E4D913AA-DCB7-4E31-9821-D4CD1F3CE738}"/>
              </a:ext>
            </a:extLst>
          </p:cNvPr>
          <p:cNvGrpSpPr/>
          <p:nvPr/>
        </p:nvGrpSpPr>
        <p:grpSpPr>
          <a:xfrm>
            <a:off x="4560836" y="1292108"/>
            <a:ext cx="3669017" cy="4600373"/>
            <a:chOff x="-1790650" y="999771"/>
            <a:chExt cx="4158587" cy="5398938"/>
          </a:xfrm>
        </p:grpSpPr>
        <p:grpSp>
          <p:nvGrpSpPr>
            <p:cNvPr id="41" name="组合 40">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55"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5"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42" name="矩形 41">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3" name="矩形 42">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6" name="矩形 45">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9" name="矩形 48">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0" name="矩形 49">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1" name="矩形 50">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2" name="矩形 51">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3" name="矩形 52">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66" name="组合 65">
            <a:extLst>
              <a:ext uri="{FF2B5EF4-FFF2-40B4-BE49-F238E27FC236}">
                <a16:creationId xmlns:a16="http://schemas.microsoft.com/office/drawing/2014/main" id="{E4D913AA-DCB7-4E31-9821-D4CD1F3CE738}"/>
              </a:ext>
            </a:extLst>
          </p:cNvPr>
          <p:cNvGrpSpPr/>
          <p:nvPr/>
        </p:nvGrpSpPr>
        <p:grpSpPr>
          <a:xfrm>
            <a:off x="8515699" y="1302189"/>
            <a:ext cx="3669017" cy="4600373"/>
            <a:chOff x="-1790650" y="999771"/>
            <a:chExt cx="4158587" cy="5398938"/>
          </a:xfrm>
        </p:grpSpPr>
        <p:grpSp>
          <p:nvGrpSpPr>
            <p:cNvPr id="67" name="组合 66">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76"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7"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68" name="矩形 67">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9" name="矩形 68">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0" name="矩形 69">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1" name="矩形 70">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2" name="矩形 71">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3" name="矩形 72">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4" name="矩形 73">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5" name="矩形 74">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88" name="组合 87">
            <a:extLst>
              <a:ext uri="{FF2B5EF4-FFF2-40B4-BE49-F238E27FC236}">
                <a16:creationId xmlns:a16="http://schemas.microsoft.com/office/drawing/2014/main" id="{D1BA5C95-722C-4817-971C-9B2EF8562DE3}"/>
              </a:ext>
            </a:extLst>
          </p:cNvPr>
          <p:cNvGrpSpPr/>
          <p:nvPr/>
        </p:nvGrpSpPr>
        <p:grpSpPr>
          <a:xfrm rot="10116394">
            <a:off x="8940593" y="-547129"/>
            <a:ext cx="3903241" cy="3777088"/>
            <a:chOff x="2177483" y="3378200"/>
            <a:chExt cx="1682750" cy="1620838"/>
          </a:xfrm>
        </p:grpSpPr>
        <p:sp>
          <p:nvSpPr>
            <p:cNvPr id="89"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0"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1"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2"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3"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4"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5"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6"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97"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6" name="矩形 5"/>
          <p:cNvSpPr/>
          <p:nvPr/>
        </p:nvSpPr>
        <p:spPr>
          <a:xfrm>
            <a:off x="4555639" y="1805078"/>
            <a:ext cx="3477712" cy="461665"/>
          </a:xfrm>
          <a:prstGeom prst="rect">
            <a:avLst/>
          </a:prstGeom>
        </p:spPr>
        <p:txBody>
          <a:bodyPr wrap="square">
            <a:spAutoFit/>
          </a:bodyPr>
          <a:lstStyle/>
          <a:p>
            <a:r>
              <a:rPr lang="en-US" altLang="zh-CN" sz="2400" b="1" dirty="0">
                <a:latin typeface="微软雅黑 Light" panose="020B0502040204020203" pitchFamily="34" charset="-122"/>
                <a:ea typeface="微软雅黑 Light" panose="020B0502040204020203" pitchFamily="34" charset="-122"/>
              </a:rPr>
              <a:t>2.</a:t>
            </a:r>
            <a:r>
              <a:rPr lang="zh-CN" altLang="en-US" sz="2400" b="1" dirty="0">
                <a:latin typeface="微软雅黑 Light" panose="020B0502040204020203" pitchFamily="34" charset="-122"/>
                <a:ea typeface="微软雅黑 Light" panose="020B0502040204020203" pitchFamily="34" charset="-122"/>
              </a:rPr>
              <a:t>中国会计学会</a:t>
            </a:r>
          </a:p>
        </p:txBody>
      </p:sp>
      <p:sp>
        <p:nvSpPr>
          <p:cNvPr id="7" name="矩形 6"/>
          <p:cNvSpPr/>
          <p:nvPr/>
        </p:nvSpPr>
        <p:spPr>
          <a:xfrm>
            <a:off x="4792894" y="2843183"/>
            <a:ext cx="3204900" cy="3139321"/>
          </a:xfrm>
          <a:prstGeom prst="rect">
            <a:avLst/>
          </a:prstGeom>
        </p:spPr>
        <p:txBody>
          <a:bodyPr wrap="square">
            <a:spAutoFit/>
          </a:bodyPr>
          <a:lstStyle/>
          <a:p>
            <a:r>
              <a:rPr lang="zh-CN" altLang="en-US" dirty="0">
                <a:solidFill>
                  <a:srgbClr val="0070C0"/>
                </a:solidFill>
                <a:latin typeface="微软雅黑 Light" panose="020B0502040204020203" pitchFamily="34" charset="-122"/>
                <a:ea typeface="微软雅黑 Light" panose="020B0502040204020203" pitchFamily="34" charset="-122"/>
              </a:rPr>
              <a:t>     中国会计学会创建于</a:t>
            </a:r>
            <a:r>
              <a:rPr lang="en-US" altLang="zh-CN" dirty="0">
                <a:solidFill>
                  <a:srgbClr val="0070C0"/>
                </a:solidFill>
                <a:latin typeface="微软雅黑 Light" panose="020B0502040204020203" pitchFamily="34" charset="-122"/>
                <a:ea typeface="微软雅黑 Light" panose="020B0502040204020203" pitchFamily="34" charset="-122"/>
              </a:rPr>
              <a:t>1980</a:t>
            </a:r>
            <a:r>
              <a:rPr lang="zh-CN" altLang="en-US" dirty="0">
                <a:solidFill>
                  <a:srgbClr val="0070C0"/>
                </a:solidFill>
                <a:latin typeface="微软雅黑 Light" panose="020B0502040204020203" pitchFamily="34" charset="-122"/>
                <a:ea typeface="微软雅黑 Light" panose="020B0502040204020203" pitchFamily="34" charset="-122"/>
              </a:rPr>
              <a:t>年</a:t>
            </a:r>
            <a:r>
              <a:rPr lang="en-US" altLang="zh-CN" dirty="0">
                <a:solidFill>
                  <a:srgbClr val="0070C0"/>
                </a:solidFill>
                <a:latin typeface="微软雅黑 Light" panose="020B0502040204020203" pitchFamily="34" charset="-122"/>
                <a:ea typeface="微软雅黑 Light" panose="020B0502040204020203" pitchFamily="34" charset="-122"/>
              </a:rPr>
              <a:t>1</a:t>
            </a:r>
            <a:r>
              <a:rPr lang="zh-CN" altLang="en-US" dirty="0">
                <a:solidFill>
                  <a:srgbClr val="0070C0"/>
                </a:solidFill>
                <a:latin typeface="微软雅黑 Light" panose="020B0502040204020203" pitchFamily="34" charset="-122"/>
                <a:ea typeface="微软雅黑 Light" panose="020B0502040204020203" pitchFamily="34" charset="-122"/>
              </a:rPr>
              <a:t>月，是全国会计领域各类专业组织和个人自愿结成的学术性、专业性、非营利性社会组织。中国会计学会接受财政部的业务指导、监督和管理。各省、自治区、直辖市和计划单列市会计学会和全国性专业会计学会可申请成为中国会计学会的会员。</a:t>
            </a:r>
          </a:p>
          <a:p>
            <a:endParaRPr lang="zh-CN" altLang="en-US" b="1" dirty="0">
              <a:solidFill>
                <a:srgbClr val="0070C0"/>
              </a:solidFill>
              <a:latin typeface="微软雅黑 Light" panose="020B0502040204020203" pitchFamily="34" charset="-122"/>
              <a:ea typeface="微软雅黑 Light" panose="020B0502040204020203" pitchFamily="34" charset="-122"/>
            </a:endParaRPr>
          </a:p>
        </p:txBody>
      </p:sp>
      <p:sp>
        <p:nvSpPr>
          <p:cNvPr id="9" name="矩形 8"/>
          <p:cNvSpPr/>
          <p:nvPr/>
        </p:nvSpPr>
        <p:spPr>
          <a:xfrm flipH="1">
            <a:off x="9299776" y="1688110"/>
            <a:ext cx="2135710" cy="830997"/>
          </a:xfrm>
          <a:prstGeom prst="rect">
            <a:avLst/>
          </a:prstGeom>
        </p:spPr>
        <p:txBody>
          <a:bodyPr wrap="square">
            <a:spAutoFit/>
          </a:bodyPr>
          <a:lstStyle/>
          <a:p>
            <a:pPr algn="ctr"/>
            <a:r>
              <a:rPr lang="en-US" altLang="zh-CN" sz="2400" b="1" dirty="0">
                <a:latin typeface="微软雅黑 Light" panose="020B0502040204020203" pitchFamily="34" charset="-122"/>
                <a:ea typeface="微软雅黑 Light" panose="020B0502040204020203" pitchFamily="34" charset="-122"/>
              </a:rPr>
              <a:t>3.</a:t>
            </a:r>
            <a:r>
              <a:rPr lang="zh-CN" altLang="en-US" sz="2400" b="1" dirty="0">
                <a:latin typeface="微软雅黑 Light" panose="020B0502040204020203" pitchFamily="34" charset="-122"/>
                <a:ea typeface="微软雅黑 Light" panose="020B0502040204020203" pitchFamily="34" charset="-122"/>
              </a:rPr>
              <a:t>中国总会计师协会</a:t>
            </a:r>
            <a:endParaRPr lang="zh-CN" altLang="en-US" sz="2400" b="1" dirty="0">
              <a:solidFill>
                <a:schemeClr val="tx1">
                  <a:lumMod val="75000"/>
                </a:schemeClr>
              </a:solidFill>
              <a:latin typeface="微软雅黑 Light" panose="020B0502040204020203" pitchFamily="34" charset="-122"/>
              <a:ea typeface="微软雅黑 Light" panose="020B0502040204020203" pitchFamily="34" charset="-122"/>
            </a:endParaRPr>
          </a:p>
        </p:txBody>
      </p:sp>
      <p:sp>
        <p:nvSpPr>
          <p:cNvPr id="10" name="矩形 9"/>
          <p:cNvSpPr/>
          <p:nvPr/>
        </p:nvSpPr>
        <p:spPr>
          <a:xfrm>
            <a:off x="8969574" y="3487068"/>
            <a:ext cx="2952328" cy="2031325"/>
          </a:xfrm>
          <a:prstGeom prst="rect">
            <a:avLst/>
          </a:prstGeom>
        </p:spPr>
        <p:txBody>
          <a:bodyPr wrap="square">
            <a:spAutoFit/>
          </a:bodyPr>
          <a:lstStyle/>
          <a:p>
            <a:r>
              <a:rPr lang="zh-CN" altLang="en-US" dirty="0"/>
              <a:t>      </a:t>
            </a:r>
            <a:r>
              <a:rPr lang="zh-CN" altLang="en-US" dirty="0">
                <a:solidFill>
                  <a:srgbClr val="0070C0"/>
                </a:solidFill>
                <a:latin typeface="微软雅黑 Light" panose="020B0502040204020203" pitchFamily="34" charset="-122"/>
                <a:ea typeface="微软雅黑 Light" panose="020B0502040204020203" pitchFamily="34" charset="-122"/>
              </a:rPr>
              <a:t>中国总会计师协会是财政部审核同意、民政部正式批准，依法注册登记成立的跨地区、跨部门、跨行业、跨所有制的非营利性国家一级社团组织，是总会计师行业的全国性自律组织。</a:t>
            </a:r>
          </a:p>
        </p:txBody>
      </p:sp>
    </p:spTree>
    <p:extLst>
      <p:ext uri="{BB962C8B-B14F-4D97-AF65-F5344CB8AC3E}">
        <p14:creationId xmlns:p14="http://schemas.microsoft.com/office/powerpoint/2010/main" val="188996831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fill="hold"/>
                                        <p:tgtEl>
                                          <p:spTgt spid="9"/>
                                        </p:tgtEl>
                                        <p:attrNameLst>
                                          <p:attrName>ppt_x</p:attrName>
                                        </p:attrNameLst>
                                      </p:cBhvr>
                                      <p:tavLst>
                                        <p:tav tm="0">
                                          <p:val>
                                            <p:strVal val="#ppt_x"/>
                                          </p:val>
                                        </p:tav>
                                        <p:tav tm="100000">
                                          <p:val>
                                            <p:strVal val="#ppt_x"/>
                                          </p:val>
                                        </p:tav>
                                      </p:tavLst>
                                    </p:anim>
                                    <p:anim calcmode="lin" valueType="num">
                                      <p:cBhvr additive="base">
                                        <p:cTn id="3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0">
                                            <p:txEl>
                                              <p:pRg st="0" end="0"/>
                                            </p:txEl>
                                          </p:spTgt>
                                        </p:tgtEl>
                                        <p:attrNameLst>
                                          <p:attrName>style.visibility</p:attrName>
                                        </p:attrNameLst>
                                      </p:cBhvr>
                                      <p:to>
                                        <p:strVal val="visible"/>
                                      </p:to>
                                    </p:set>
                                    <p:anim calcmode="lin" valueType="num">
                                      <p:cBhvr additive="base">
                                        <p:cTn id="43"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 grpId="0"/>
      <p:bldP spid="4" grpId="0"/>
      <p:bldP spid="6" grpId="0"/>
      <p:bldP spid="7"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9410" y="1175482"/>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4946253" y="1175482"/>
            <a:ext cx="6480720" cy="506183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我国财政部门对会计工作的管理是一种社会管理，属于外部管理活动，而单位作为法人独立进行的会计工作则属于单位内部管理活动。单位对会计工作的管理主要包括单位会计工作管理的责任主体、会计人员的管理制度、会计人员的任职资格以及单位内部会计管理制度。</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    </a:t>
            </a:r>
          </a:p>
          <a:p>
            <a:pPr lvl="0">
              <a:lnSpc>
                <a:spcPct val="150000"/>
              </a:lnSpc>
              <a:defRPr/>
            </a:pP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单位负责人的职责</a:t>
            </a:r>
          </a:p>
          <a:p>
            <a:pPr>
              <a:lnSpc>
                <a:spcPct val="150000"/>
              </a:lnSpc>
            </a:pPr>
            <a:r>
              <a:rPr lang="en-US" altLang="zh-CN" sz="2000" dirty="0">
                <a:solidFill>
                  <a:srgbClr val="3D3D3D"/>
                </a:solidFill>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单位会计工作管理的责任主体是单位负责人。单位负责人是指单位法定代表人或者法律、行政法规规定代表单位行使职权的主要负责人。单位负责人主要有两类：</a:t>
            </a:r>
            <a:endParaRPr lang="en-US" altLang="zh-CN" sz="2000" dirty="0">
              <a:latin typeface="微软雅黑 Light" panose="020B0502040204020203" pitchFamily="34" charset="-122"/>
              <a:ea typeface="微软雅黑 Light" panose="020B0502040204020203" pitchFamily="34" charset="-122"/>
            </a:endParaRPr>
          </a:p>
          <a:p>
            <a:pPr lvl="0">
              <a:lnSpc>
                <a:spcPct val="150000"/>
              </a:lnSpc>
              <a:defRPr/>
            </a:pPr>
            <a:endParaRPr kumimoji="0" lang="zh-CN" altLang="en-US" sz="1800" b="0" i="0" u="none" strike="noStrike" kern="1200" cap="none" spc="0" normalizeH="0" baseline="0" noProof="0" dirty="0">
              <a:ln>
                <a:noFill/>
              </a:ln>
              <a:solidFill>
                <a:srgbClr val="3D3D3D"/>
              </a:solidFill>
              <a:effectLst/>
              <a:uLnTx/>
              <a:uFillTx/>
              <a:latin typeface="Arial" pitchFamily="34" charset="0"/>
              <a:ea typeface="宋体" pitchFamily="2" charset="-122"/>
              <a:cs typeface="+mn-cs"/>
            </a:endParaRPr>
          </a:p>
        </p:txBody>
      </p:sp>
      <p:sp>
        <p:nvSpPr>
          <p:cNvPr id="2" name="矩形 1"/>
          <p:cNvSpPr/>
          <p:nvPr/>
        </p:nvSpPr>
        <p:spPr>
          <a:xfrm>
            <a:off x="838279" y="196857"/>
            <a:ext cx="7060302"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1.2.3</a:t>
            </a:r>
            <a:r>
              <a:rPr lang="zh-CN" altLang="en-US" sz="3200" b="1" dirty="0">
                <a:latin typeface="微软雅黑 Light" panose="020B0502040204020203" pitchFamily="34" charset="-122"/>
                <a:ea typeface="微软雅黑 Light" panose="020B0502040204020203" pitchFamily="34" charset="-122"/>
              </a:rPr>
              <a:t>单位内部的会计工作管理</a:t>
            </a:r>
          </a:p>
        </p:txBody>
      </p:sp>
    </p:spTree>
    <p:extLst>
      <p:ext uri="{BB962C8B-B14F-4D97-AF65-F5344CB8AC3E}">
        <p14:creationId xmlns:p14="http://schemas.microsoft.com/office/powerpoint/2010/main" val="2745254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89410" y="1175482"/>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4913610" y="1109699"/>
            <a:ext cx="7056956" cy="515445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en-US" altLang="zh-CN" sz="2000" dirty="0">
                <a:solidFill>
                  <a:srgbClr val="3D3D3D"/>
                </a:solidFill>
                <a:latin typeface="微软雅黑 Light" panose="020B0502040204020203" pitchFamily="34" charset="-122"/>
                <a:ea typeface="微软雅黑 Light" panose="020B0502040204020203" pitchFamily="34" charset="-122"/>
              </a:rPr>
              <a:t> 2.</a:t>
            </a:r>
            <a:r>
              <a:rPr lang="zh-CN" altLang="en-US" sz="2000" dirty="0">
                <a:solidFill>
                  <a:srgbClr val="3D3D3D"/>
                </a:solidFill>
                <a:latin typeface="微软雅黑 Light" panose="020B0502040204020203" pitchFamily="34" charset="-122"/>
                <a:ea typeface="微软雅黑 Light" panose="020B0502040204020203" pitchFamily="34" charset="-122"/>
              </a:rPr>
              <a:t>会计人员的选拔任用</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会计人员隶属于所在单位。会计人员的任免、轮岗、提拔和调用都由所在单位负责，由所在单位进行奖惩考核。</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会计人员的管理制度。会计人员的管理制度是指会计行政管理部门与基层会计核算单位、各级会计管理部门之间在会计人员管理方面的权责关系，主要包括会计人员任职资格管理、会计人员任免管理、会计人员调迁管理、会计人员评优表彰奖惩管理、会计专业技术职务资格管理和会计人员继续教育管理等。</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2</a:t>
            </a:r>
            <a:r>
              <a:rPr lang="zh-CN" altLang="en-US" sz="2000" dirty="0">
                <a:solidFill>
                  <a:srgbClr val="3D3D3D"/>
                </a:solidFill>
                <a:latin typeface="微软雅黑 Light" panose="020B0502040204020203" pitchFamily="34" charset="-122"/>
                <a:ea typeface="微软雅黑 Light" panose="020B0502040204020203" pitchFamily="34" charset="-122"/>
              </a:rPr>
              <a:t>）会计人员的任职资格。财政部对从事会计工作人员的相关资格条件进行统一规定，如会计人员应当具备从事会计工作所需要的专业能力，遵守职业道德；担任单位会计机构负责人（或主管会计人员）的，应当具备会计师以上专业技术职务或者从事会计工作</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年以上经历。</a:t>
            </a:r>
          </a:p>
        </p:txBody>
      </p:sp>
      <p:sp>
        <p:nvSpPr>
          <p:cNvPr id="2" name="矩形 1"/>
          <p:cNvSpPr/>
          <p:nvPr/>
        </p:nvSpPr>
        <p:spPr>
          <a:xfrm>
            <a:off x="838279" y="196857"/>
            <a:ext cx="6772270"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1.2.3</a:t>
            </a:r>
            <a:r>
              <a:rPr lang="zh-CN" altLang="en-US" sz="3200" b="1" dirty="0">
                <a:latin typeface="微软雅黑 Light" panose="020B0502040204020203" pitchFamily="34" charset="-122"/>
                <a:ea typeface="微软雅黑 Light" panose="020B0502040204020203" pitchFamily="34" charset="-122"/>
              </a:rPr>
              <a:t>单位内部的会计工作管理</a:t>
            </a:r>
          </a:p>
        </p:txBody>
      </p:sp>
    </p:spTree>
    <p:extLst>
      <p:ext uri="{BB962C8B-B14F-4D97-AF65-F5344CB8AC3E}">
        <p14:creationId xmlns:p14="http://schemas.microsoft.com/office/powerpoint/2010/main" val="226495028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04901" y="-289580"/>
            <a:ext cx="3557385"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377620" y="3504594"/>
            <a:ext cx="4628702"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a:solidFill>
                  <a:schemeClr val="bg1"/>
                </a:solidFill>
                <a:latin typeface="微软雅黑" panose="020B0503020204020204" pitchFamily="34" charset="-122"/>
                <a:ea typeface="微软雅黑" panose="020B0503020204020204" pitchFamily="34" charset="-122"/>
              </a:rPr>
              <a:t>任务</a:t>
            </a:r>
            <a:r>
              <a:rPr lang="en-US" altLang="zh-CN" sz="5400" b="1">
                <a:solidFill>
                  <a:schemeClr val="bg1"/>
                </a:solidFill>
                <a:latin typeface="微软雅黑" panose="020B0503020204020204" pitchFamily="34" charset="-122"/>
                <a:ea typeface="微软雅黑" panose="020B0503020204020204" pitchFamily="34" charset="-122"/>
              </a:rPr>
              <a:t>1.3</a:t>
            </a:r>
            <a:r>
              <a:rPr lang="zh-CN" altLang="en-US" sz="5400" b="1">
                <a:solidFill>
                  <a:schemeClr val="bg1"/>
                </a:solidFill>
                <a:latin typeface="微软雅黑" panose="020B0503020204020204" pitchFamily="34" charset="-122"/>
                <a:ea typeface="微软雅黑" panose="020B0503020204020204" pitchFamily="34" charset="-122"/>
              </a:rPr>
              <a:t>会计核算</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93" name="TextBox 66">
            <a:extLst>
              <a:ext uri="{FF2B5EF4-FFF2-40B4-BE49-F238E27FC236}">
                <a16:creationId xmlns:a16="http://schemas.microsoft.com/office/drawing/2014/main" id="{867ADD4E-B730-4466-9DBD-376F67F6DE47}"/>
              </a:ext>
            </a:extLst>
          </p:cNvPr>
          <p:cNvSpPr txBox="1"/>
          <p:nvPr/>
        </p:nvSpPr>
        <p:spPr>
          <a:xfrm>
            <a:off x="6920371" y="4194647"/>
            <a:ext cx="458604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 任务</a:t>
            </a:r>
            <a:r>
              <a:rPr lang="en-US" altLang="zh-CN" sz="2400" dirty="0">
                <a:solidFill>
                  <a:schemeClr val="tx1"/>
                </a:solidFill>
                <a:latin typeface="微软雅黑 Light" panose="020B0502040204020203" pitchFamily="34" charset="-122"/>
                <a:ea typeface="微软雅黑 Light" panose="020B0502040204020203" pitchFamily="34" charset="-122"/>
              </a:rPr>
              <a:t>1.3.2  </a:t>
            </a:r>
            <a:r>
              <a:rPr lang="zh-CN" altLang="en-US" sz="2400" dirty="0">
                <a:solidFill>
                  <a:schemeClr val="tx1"/>
                </a:solidFill>
                <a:latin typeface="微软雅黑 Light" panose="020B0502040204020203" pitchFamily="34" charset="-122"/>
                <a:ea typeface="微软雅黑 Light" panose="020B0502040204020203" pitchFamily="34" charset="-122"/>
              </a:rPr>
              <a:t>会计凭证</a:t>
            </a:r>
          </a:p>
        </p:txBody>
      </p:sp>
      <p:sp>
        <p:nvSpPr>
          <p:cNvPr id="94" name="TextBox 69">
            <a:extLst>
              <a:ext uri="{FF2B5EF4-FFF2-40B4-BE49-F238E27FC236}">
                <a16:creationId xmlns:a16="http://schemas.microsoft.com/office/drawing/2014/main" id="{988D5AE5-7C04-4B7C-8376-12EB607BBCB8}"/>
              </a:ext>
            </a:extLst>
          </p:cNvPr>
          <p:cNvSpPr txBox="1"/>
          <p:nvPr/>
        </p:nvSpPr>
        <p:spPr>
          <a:xfrm>
            <a:off x="7032055" y="3605904"/>
            <a:ext cx="458512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1.3.1  </a:t>
            </a:r>
            <a:r>
              <a:rPr lang="zh-CN" altLang="en-US" sz="2400" dirty="0">
                <a:solidFill>
                  <a:schemeClr val="tx1"/>
                </a:solidFill>
                <a:latin typeface="微软雅黑 Light" panose="020B0502040204020203" pitchFamily="34" charset="-122"/>
                <a:ea typeface="微软雅黑 Light" panose="020B0502040204020203" pitchFamily="34" charset="-122"/>
              </a:rPr>
              <a:t>会计核算的总体要求</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95" name="TextBox 70">
            <a:extLst>
              <a:ext uri="{FF2B5EF4-FFF2-40B4-BE49-F238E27FC236}">
                <a16:creationId xmlns:a16="http://schemas.microsoft.com/office/drawing/2014/main" id="{CDA8130A-CF55-4CEE-94E2-4BB58563C5B6}"/>
              </a:ext>
            </a:extLst>
          </p:cNvPr>
          <p:cNvSpPr txBox="1"/>
          <p:nvPr/>
        </p:nvSpPr>
        <p:spPr>
          <a:xfrm>
            <a:off x="9144266" y="3605904"/>
            <a:ext cx="1838668" cy="369332"/>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endParaRPr lang="zh-CN" altLang="en-US" sz="1800" dirty="0">
              <a:solidFill>
                <a:schemeClr val="tx1"/>
              </a:solidFill>
            </a:endParaRP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673280" y="3661842"/>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83370" y="4283059"/>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722813" y="4057210"/>
            <a:ext cx="4830521" cy="2662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694238" y="4676710"/>
            <a:ext cx="47251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18" name="组合 17">
            <a:extLst>
              <a:ext uri="{FF2B5EF4-FFF2-40B4-BE49-F238E27FC236}">
                <a16:creationId xmlns:a16="http://schemas.microsoft.com/office/drawing/2014/main" id="{12615218-40C2-461B-B850-FF3CA05CBE3F}"/>
              </a:ext>
            </a:extLst>
          </p:cNvPr>
          <p:cNvGrpSpPr/>
          <p:nvPr/>
        </p:nvGrpSpPr>
        <p:grpSpPr>
          <a:xfrm>
            <a:off x="6700753" y="4818744"/>
            <a:ext cx="330200" cy="330200"/>
            <a:chOff x="8186613" y="1546264"/>
            <a:chExt cx="330200" cy="330200"/>
          </a:xfrm>
          <a:solidFill>
            <a:schemeClr val="accent3"/>
          </a:solidFill>
        </p:grpSpPr>
        <p:sp>
          <p:nvSpPr>
            <p:cNvPr id="19"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1" name="组合 20">
            <a:extLst>
              <a:ext uri="{FF2B5EF4-FFF2-40B4-BE49-F238E27FC236}">
                <a16:creationId xmlns:a16="http://schemas.microsoft.com/office/drawing/2014/main" id="{12615218-40C2-461B-B850-FF3CA05CBE3F}"/>
              </a:ext>
            </a:extLst>
          </p:cNvPr>
          <p:cNvGrpSpPr/>
          <p:nvPr/>
        </p:nvGrpSpPr>
        <p:grpSpPr>
          <a:xfrm>
            <a:off x="6702621" y="5373828"/>
            <a:ext cx="330200" cy="330200"/>
            <a:chOff x="8186613" y="1546264"/>
            <a:chExt cx="330200" cy="330200"/>
          </a:xfrm>
          <a:solidFill>
            <a:schemeClr val="accent3"/>
          </a:solidFill>
        </p:grpSpPr>
        <p:sp>
          <p:nvSpPr>
            <p:cNvPr id="22"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4" name="直接连接符 23">
            <a:extLst>
              <a:ext uri="{FF2B5EF4-FFF2-40B4-BE49-F238E27FC236}">
                <a16:creationId xmlns:a16="http://schemas.microsoft.com/office/drawing/2014/main" id="{0EE867ED-ADD9-44CA-AD18-CA52836A0004}"/>
              </a:ext>
            </a:extLst>
          </p:cNvPr>
          <p:cNvCxnSpPr>
            <a:cxnSpLocks/>
          </p:cNvCxnSpPr>
          <p:nvPr/>
        </p:nvCxnSpPr>
        <p:spPr bwMode="auto">
          <a:xfrm flipV="1">
            <a:off x="7002393" y="5723750"/>
            <a:ext cx="4714242" cy="36591"/>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a:extLst>
              <a:ext uri="{FF2B5EF4-FFF2-40B4-BE49-F238E27FC236}">
                <a16:creationId xmlns:a16="http://schemas.microsoft.com/office/drawing/2014/main" id="{0EE867ED-ADD9-44CA-AD18-CA52836A0004}"/>
              </a:ext>
            </a:extLst>
          </p:cNvPr>
          <p:cNvCxnSpPr>
            <a:cxnSpLocks/>
            <a:stCxn id="19" idx="4"/>
          </p:cNvCxnSpPr>
          <p:nvPr/>
        </p:nvCxnSpPr>
        <p:spPr bwMode="auto">
          <a:xfrm flipV="1">
            <a:off x="6865853" y="5143428"/>
            <a:ext cx="4695083" cy="5516"/>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66">
            <a:extLst>
              <a:ext uri="{FF2B5EF4-FFF2-40B4-BE49-F238E27FC236}">
                <a16:creationId xmlns:a16="http://schemas.microsoft.com/office/drawing/2014/main" id="{867ADD4E-B730-4466-9DBD-376F67F6DE47}"/>
              </a:ext>
            </a:extLst>
          </p:cNvPr>
          <p:cNvSpPr txBox="1"/>
          <p:nvPr/>
        </p:nvSpPr>
        <p:spPr>
          <a:xfrm>
            <a:off x="6930955" y="4769453"/>
            <a:ext cx="458604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 任务</a:t>
            </a:r>
            <a:r>
              <a:rPr lang="en-US" altLang="zh-CN" sz="2400" dirty="0">
                <a:solidFill>
                  <a:schemeClr val="tx1"/>
                </a:solidFill>
                <a:latin typeface="微软雅黑 Light" panose="020B0502040204020203" pitchFamily="34" charset="-122"/>
                <a:ea typeface="微软雅黑 Light" panose="020B0502040204020203" pitchFamily="34" charset="-122"/>
              </a:rPr>
              <a:t>1.3.3  </a:t>
            </a:r>
            <a:r>
              <a:rPr lang="zh-CN" altLang="en-US" sz="2400" dirty="0">
                <a:solidFill>
                  <a:schemeClr val="tx1"/>
                </a:solidFill>
                <a:latin typeface="微软雅黑 Light" panose="020B0502040204020203" pitchFamily="34" charset="-122"/>
                <a:ea typeface="微软雅黑 Light" panose="020B0502040204020203" pitchFamily="34" charset="-122"/>
              </a:rPr>
              <a:t>会计账簿</a:t>
            </a:r>
          </a:p>
        </p:txBody>
      </p:sp>
      <p:sp>
        <p:nvSpPr>
          <p:cNvPr id="32" name="TextBox 66">
            <a:extLst>
              <a:ext uri="{FF2B5EF4-FFF2-40B4-BE49-F238E27FC236}">
                <a16:creationId xmlns:a16="http://schemas.microsoft.com/office/drawing/2014/main" id="{867ADD4E-B730-4466-9DBD-376F67F6DE47}"/>
              </a:ext>
            </a:extLst>
          </p:cNvPr>
          <p:cNvSpPr txBox="1"/>
          <p:nvPr/>
        </p:nvSpPr>
        <p:spPr>
          <a:xfrm>
            <a:off x="6930955" y="5281984"/>
            <a:ext cx="458604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 任务</a:t>
            </a:r>
            <a:r>
              <a:rPr lang="en-US" altLang="zh-CN" sz="2400" dirty="0">
                <a:solidFill>
                  <a:schemeClr val="tx1"/>
                </a:solidFill>
                <a:latin typeface="微软雅黑 Light" panose="020B0502040204020203" pitchFamily="34" charset="-122"/>
                <a:ea typeface="微软雅黑 Light" panose="020B0502040204020203" pitchFamily="34" charset="-122"/>
              </a:rPr>
              <a:t>1.3.4  </a:t>
            </a:r>
            <a:r>
              <a:rPr lang="zh-CN" altLang="en-US" sz="2400" dirty="0">
                <a:solidFill>
                  <a:schemeClr val="tx1"/>
                </a:solidFill>
                <a:latin typeface="微软雅黑 Light" panose="020B0502040204020203" pitchFamily="34" charset="-122"/>
                <a:ea typeface="微软雅黑 Light" panose="020B0502040204020203" pitchFamily="34" charset="-122"/>
              </a:rPr>
              <a:t>财务报表</a:t>
            </a:r>
          </a:p>
        </p:txBody>
      </p:sp>
      <p:grpSp>
        <p:nvGrpSpPr>
          <p:cNvPr id="33" name="组合 32">
            <a:extLst>
              <a:ext uri="{FF2B5EF4-FFF2-40B4-BE49-F238E27FC236}">
                <a16:creationId xmlns:a16="http://schemas.microsoft.com/office/drawing/2014/main" id="{12615218-40C2-461B-B850-FF3CA05CBE3F}"/>
              </a:ext>
            </a:extLst>
          </p:cNvPr>
          <p:cNvGrpSpPr/>
          <p:nvPr/>
        </p:nvGrpSpPr>
        <p:grpSpPr>
          <a:xfrm>
            <a:off x="6702621" y="5929401"/>
            <a:ext cx="330200" cy="330200"/>
            <a:chOff x="8186613" y="1546264"/>
            <a:chExt cx="330200" cy="330200"/>
          </a:xfrm>
          <a:solidFill>
            <a:schemeClr val="accent3"/>
          </a:solidFill>
        </p:grpSpPr>
        <p:sp>
          <p:nvSpPr>
            <p:cNvPr id="34"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5"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39" name="TextBox 66">
            <a:extLst>
              <a:ext uri="{FF2B5EF4-FFF2-40B4-BE49-F238E27FC236}">
                <a16:creationId xmlns:a16="http://schemas.microsoft.com/office/drawing/2014/main" id="{867ADD4E-B730-4466-9DBD-376F67F6DE47}"/>
              </a:ext>
            </a:extLst>
          </p:cNvPr>
          <p:cNvSpPr txBox="1"/>
          <p:nvPr/>
        </p:nvSpPr>
        <p:spPr>
          <a:xfrm>
            <a:off x="6956420" y="5867337"/>
            <a:ext cx="458604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 任务</a:t>
            </a:r>
            <a:r>
              <a:rPr lang="en-US" altLang="zh-CN" sz="2400" dirty="0">
                <a:solidFill>
                  <a:schemeClr val="tx1"/>
                </a:solidFill>
                <a:latin typeface="微软雅黑 Light" panose="020B0502040204020203" pitchFamily="34" charset="-122"/>
                <a:ea typeface="微软雅黑 Light" panose="020B0502040204020203" pitchFamily="34" charset="-122"/>
              </a:rPr>
              <a:t>1.3.5 </a:t>
            </a:r>
            <a:r>
              <a:rPr lang="zh-CN" altLang="en-US" sz="2400" dirty="0">
                <a:solidFill>
                  <a:schemeClr val="tx1"/>
                </a:solidFill>
                <a:latin typeface="微软雅黑 Light" panose="020B0502040204020203" pitchFamily="34" charset="-122"/>
                <a:ea typeface="微软雅黑 Light" panose="020B0502040204020203" pitchFamily="34" charset="-122"/>
              </a:rPr>
              <a:t>会计档案管理</a:t>
            </a:r>
          </a:p>
        </p:txBody>
      </p:sp>
      <p:cxnSp>
        <p:nvCxnSpPr>
          <p:cNvPr id="40" name="直接连接符 39">
            <a:extLst>
              <a:ext uri="{FF2B5EF4-FFF2-40B4-BE49-F238E27FC236}">
                <a16:creationId xmlns:a16="http://schemas.microsoft.com/office/drawing/2014/main" id="{0EE867ED-ADD9-44CA-AD18-CA52836A0004}"/>
              </a:ext>
            </a:extLst>
          </p:cNvPr>
          <p:cNvCxnSpPr>
            <a:cxnSpLocks/>
          </p:cNvCxnSpPr>
          <p:nvPr/>
        </p:nvCxnSpPr>
        <p:spPr bwMode="auto">
          <a:xfrm>
            <a:off x="6973803" y="6276293"/>
            <a:ext cx="47251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4719727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88571" y="166079"/>
            <a:ext cx="6173906"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1.3.1  </a:t>
            </a:r>
            <a:r>
              <a:rPr lang="zh-CN" altLang="en-US" sz="3200" b="1" dirty="0">
                <a:latin typeface="微软雅黑 Light" panose="020B0502040204020203" pitchFamily="34" charset="-122"/>
                <a:ea typeface="微软雅黑 Light" panose="020B0502040204020203" pitchFamily="34" charset="-122"/>
              </a:rPr>
              <a:t>会计核算的总体要求</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3623713" y="1689741"/>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5873945" y="1115460"/>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3622568" y="3507876"/>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5873945" y="3520048"/>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5886246" y="1774497"/>
            <a:ext cx="2548067" cy="861744"/>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marL="0" marR="0" lvl="0" indent="0" algn="ctr" defTabSz="1245235" rtl="0" eaLnBrk="1" fontAlgn="base" latinLnBrk="0" hangingPunct="1">
              <a:lnSpc>
                <a:spcPct val="100000"/>
              </a:lnSpc>
              <a:spcBef>
                <a:spcPts val="0"/>
              </a:spcBef>
              <a:spcAft>
                <a:spcPts val="0"/>
              </a:spcAft>
              <a:buClrTx/>
              <a:buSzTx/>
              <a:buFont typeface="Arial" pitchFamily="34" charset="0"/>
              <a:buNone/>
              <a:tabLst/>
              <a:defRPr/>
            </a:pPr>
            <a:r>
              <a:rPr kumimoji="0" lang="en-US" altLang="zh-CN" sz="2400" b="0"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1.</a:t>
            </a:r>
            <a:r>
              <a:rPr kumimoji="0" lang="zh-CN" altLang="en-US" sz="2400" b="0" i="0" u="none" strike="noStrike" kern="0" cap="none" spc="0" normalizeH="0" baseline="0" noProof="0" dirty="0">
                <a:ln>
                  <a:noFill/>
                </a:ln>
                <a:solidFill>
                  <a:srgbClr val="FFFFFF"/>
                </a:solidFill>
                <a:effectLst/>
                <a:uLnTx/>
                <a:uFillTx/>
                <a:latin typeface="微软雅黑 Light" panose="020B0502040204020203" pitchFamily="34" charset="-122"/>
                <a:ea typeface="微软雅黑 Light" panose="020B0502040204020203" pitchFamily="34" charset="-122"/>
              </a:rPr>
              <a:t>会计核算的依据</a:t>
            </a:r>
          </a:p>
        </p:txBody>
      </p:sp>
      <p:sp>
        <p:nvSpPr>
          <p:cNvPr id="27" name="文本框 26">
            <a:extLst>
              <a:ext uri="{FF2B5EF4-FFF2-40B4-BE49-F238E27FC236}">
                <a16:creationId xmlns:a16="http://schemas.microsoft.com/office/drawing/2014/main" id="{71522123-3F03-4551-81AE-88212B005BFD}"/>
              </a:ext>
            </a:extLst>
          </p:cNvPr>
          <p:cNvSpPr txBox="1"/>
          <p:nvPr/>
        </p:nvSpPr>
        <p:spPr>
          <a:xfrm flipH="1">
            <a:off x="3816616" y="3695595"/>
            <a:ext cx="1681871" cy="1231076"/>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对会计核算的基本要求</a:t>
            </a:r>
            <a:endParaRPr lang="en-US" altLang="zh-CN" sz="2400" dirty="0">
              <a:latin typeface="微软雅黑 Light" panose="020B0502040204020203" pitchFamily="34" charset="-122"/>
              <a:ea typeface="微软雅黑 Light" panose="020B0502040204020203" pitchFamily="34" charset="-122"/>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8807398" y="1433538"/>
            <a:ext cx="2787220" cy="3000821"/>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dirty="0">
                <a:latin typeface="微软雅黑 Light" panose="020B0502040204020203" pitchFamily="34" charset="-122"/>
                <a:ea typeface="微软雅黑 Light" panose="020B0502040204020203" pitchFamily="34" charset="-122"/>
              </a:rPr>
              <a:t>      各单位必须根据实际发生的经济业务事项进行会计核算，填制会计凭证，登记会计账簿，编制财务会计报告。任何单位不得以虚假的经济业务事项或者资料进行会计核算。</a:t>
            </a:r>
          </a:p>
        </p:txBody>
      </p:sp>
      <p:sp>
        <p:nvSpPr>
          <p:cNvPr id="34" name="TextBox 22">
            <a:extLst>
              <a:ext uri="{FF2B5EF4-FFF2-40B4-BE49-F238E27FC236}">
                <a16:creationId xmlns:a16="http://schemas.microsoft.com/office/drawing/2014/main" id="{B2B687AA-8386-400F-ABFC-87862DECEFE2}"/>
              </a:ext>
            </a:extLst>
          </p:cNvPr>
          <p:cNvSpPr txBox="1"/>
          <p:nvPr/>
        </p:nvSpPr>
        <p:spPr>
          <a:xfrm flipH="1">
            <a:off x="241550" y="2963463"/>
            <a:ext cx="3360031" cy="3416320"/>
          </a:xfrm>
          <a:prstGeom prst="rect">
            <a:avLst/>
          </a:prstGeom>
          <a:noFill/>
        </p:spPr>
        <p:txBody>
          <a:bodyPr wrap="square" rtlCol="0">
            <a:spAutoFit/>
          </a:bodyPr>
          <a:lstStyle>
            <a:defPPr>
              <a:defRPr lang="zh-CN"/>
            </a:defPPr>
            <a:lvl1pPr algn="just">
              <a:lnSpc>
                <a:spcPct val="120000"/>
              </a:lnSpc>
              <a:defRPr sz="1800">
                <a:latin typeface="+mj-ea"/>
                <a:ea typeface="+mj-ea"/>
              </a:defRPr>
            </a:lvl1pPr>
          </a:lstStyle>
          <a:p>
            <a:pPr algn="l">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）各单位必须依法建账</a:t>
            </a: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）对会计资料的基本要</a:t>
            </a:r>
            <a:endParaRPr lang="en-US" altLang="zh-CN" dirty="0">
              <a:latin typeface="微软雅黑 Light" panose="020B0502040204020203" pitchFamily="34" charset="-122"/>
              <a:ea typeface="微软雅黑 Light" panose="020B0502040204020203" pitchFamily="34" charset="-122"/>
            </a:endParaRPr>
          </a:p>
          <a:p>
            <a:pPr algn="l">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）正确采用会计处理办法                                                            （</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）正确使用会计记录文字。（</a:t>
            </a:r>
            <a:r>
              <a:rPr lang="en-US" altLang="zh-CN" dirty="0">
                <a:latin typeface="微软雅黑 Light" panose="020B0502040204020203" pitchFamily="34" charset="-122"/>
                <a:ea typeface="微软雅黑 Light" panose="020B0502040204020203" pitchFamily="34" charset="-122"/>
              </a:rPr>
              <a:t>5</a:t>
            </a:r>
            <a:r>
              <a:rPr lang="zh-CN" altLang="en-US" dirty="0">
                <a:latin typeface="微软雅黑 Light" panose="020B0502040204020203" pitchFamily="34" charset="-122"/>
                <a:ea typeface="微软雅黑 Light" panose="020B0502040204020203" pitchFamily="34" charset="-122"/>
              </a:rPr>
              <a:t>）使用电子计算机进行了会计核算必须符合法律规定                （</a:t>
            </a:r>
            <a:r>
              <a:rPr lang="en-US" altLang="zh-CN" dirty="0">
                <a:latin typeface="微软雅黑 Light" panose="020B0502040204020203" pitchFamily="34" charset="-122"/>
                <a:ea typeface="微软雅黑 Light" panose="020B0502040204020203" pitchFamily="34" charset="-122"/>
              </a:rPr>
              <a:t>6</a:t>
            </a:r>
            <a:r>
              <a:rPr lang="zh-CN" altLang="en-US" dirty="0">
                <a:latin typeface="微软雅黑 Light" panose="020B0502040204020203" pitchFamily="34" charset="-122"/>
                <a:ea typeface="微软雅黑 Light" panose="020B0502040204020203" pitchFamily="34" charset="-122"/>
              </a:rPr>
              <a:t>）会计年度的规定。</a:t>
            </a:r>
            <a:endParaRPr lang="en-US" altLang="zh-CN" dirty="0">
              <a:latin typeface="微软雅黑 Light" panose="020B0502040204020203" pitchFamily="34" charset="-122"/>
              <a:ea typeface="微软雅黑 Light" panose="020B0502040204020203" pitchFamily="34" charset="-122"/>
            </a:endParaRPr>
          </a:p>
          <a:p>
            <a:pPr algn="l">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7</a:t>
            </a:r>
            <a:r>
              <a:rPr lang="zh-CN" altLang="en-US" dirty="0">
                <a:latin typeface="微软雅黑 Light" panose="020B0502040204020203" pitchFamily="34" charset="-122"/>
                <a:ea typeface="微软雅黑 Light" panose="020B0502040204020203" pitchFamily="34" charset="-122"/>
              </a:rPr>
              <a:t>）记账本位币的规定</a:t>
            </a:r>
          </a:p>
        </p:txBody>
      </p:sp>
    </p:spTree>
    <p:extLst>
      <p:ext uri="{BB962C8B-B14F-4D97-AF65-F5344CB8AC3E}">
        <p14:creationId xmlns:p14="http://schemas.microsoft.com/office/powerpoint/2010/main" val="96952393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500" fill="hold"/>
                                        <p:tgtEl>
                                          <p:spTgt spid="27"/>
                                        </p:tgtEl>
                                        <p:attrNameLst>
                                          <p:attrName>ppt_x</p:attrName>
                                        </p:attrNameLst>
                                      </p:cBhvr>
                                      <p:tavLst>
                                        <p:tav tm="0">
                                          <p:val>
                                            <p:strVal val="#ppt_x"/>
                                          </p:val>
                                        </p:tav>
                                        <p:tav tm="100000">
                                          <p:val>
                                            <p:strVal val="#ppt_x"/>
                                          </p:val>
                                        </p:tav>
                                      </p:tavLst>
                                    </p:anim>
                                    <p:anim calcmode="lin" valueType="num">
                                      <p:cBhvr additive="base">
                                        <p:cTn id="2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7" grpId="0"/>
      <p:bldP spid="32" grpId="0"/>
      <p:bldP spid="3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368667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08458" y="2150515"/>
            <a:ext cx="5764474" cy="2953694"/>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原始凭证（单据）是指在经济业务发生时，由业务经办人员直接取得或者填制，用以表明某项经济业务已经发生或者完成情况，并明确有关经济责任的凭据。</a:t>
            </a:r>
          </a:p>
          <a:p>
            <a:pPr algn="just">
              <a:lnSpc>
                <a:spcPct val="150000"/>
              </a:lnSpc>
            </a:pPr>
            <a:r>
              <a:rPr lang="zh-CN" altLang="en-US" dirty="0">
                <a:latin typeface="微软雅黑 Light" panose="020B0502040204020203" pitchFamily="34" charset="-122"/>
                <a:ea typeface="微软雅黑 Light" panose="020B0502040204020203" pitchFamily="34" charset="-122"/>
              </a:rPr>
              <a:t>      它是会计核算的原始依据，来源于实际发生的经济业务事项。原始凭证有来自单位外部的，也有单位自制的；有国家统一印制的具有固定格式的票据，也有由发生经济业务事项双方认可并自行填制的凭据等。</a:t>
            </a:r>
          </a:p>
        </p:txBody>
      </p:sp>
      <p:sp>
        <p:nvSpPr>
          <p:cNvPr id="25" name="矩形: 圆角 24">
            <a:extLst>
              <a:ext uri="{FF2B5EF4-FFF2-40B4-BE49-F238E27FC236}">
                <a16:creationId xmlns:a16="http://schemas.microsoft.com/office/drawing/2014/main" id="{0C7895BB-00B8-41BB-9A40-9A7131E58BDE}"/>
              </a:ext>
            </a:extLst>
          </p:cNvPr>
          <p:cNvSpPr/>
          <p:nvPr/>
        </p:nvSpPr>
        <p:spPr bwMode="auto">
          <a:xfrm>
            <a:off x="586193" y="1492352"/>
            <a:ext cx="4076206"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 1.</a:t>
            </a:r>
            <a:r>
              <a:rPr lang="zh-CN" altLang="en-US" sz="2400" dirty="0">
                <a:solidFill>
                  <a:schemeClr val="bg1"/>
                </a:solidFill>
                <a:latin typeface="微软雅黑 Light" panose="020B0502040204020203" pitchFamily="34" charset="-122"/>
                <a:ea typeface="微软雅黑 Light" panose="020B0502040204020203" pitchFamily="34" charset="-122"/>
              </a:rPr>
              <a:t>原始凭证填制的基本要求</a:t>
            </a:r>
          </a:p>
        </p:txBody>
      </p:sp>
      <p:sp>
        <p:nvSpPr>
          <p:cNvPr id="10" name="矩形 9"/>
          <p:cNvSpPr/>
          <p:nvPr/>
        </p:nvSpPr>
        <p:spPr>
          <a:xfrm>
            <a:off x="926740" y="203767"/>
            <a:ext cx="4116833"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1.3.2  </a:t>
            </a:r>
            <a:r>
              <a:rPr lang="zh-CN" altLang="en-US" sz="3200" b="1" dirty="0">
                <a:latin typeface="微软雅黑 Light" panose="020B0502040204020203" pitchFamily="34" charset="-122"/>
                <a:ea typeface="微软雅黑 Light" panose="020B0502040204020203" pitchFamily="34" charset="-122"/>
              </a:rPr>
              <a:t>会计凭证</a:t>
            </a:r>
          </a:p>
        </p:txBody>
      </p:sp>
    </p:spTree>
    <p:extLst>
      <p:ext uri="{BB962C8B-B14F-4D97-AF65-F5344CB8AC3E}">
        <p14:creationId xmlns:p14="http://schemas.microsoft.com/office/powerpoint/2010/main" val="105046133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368667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574251" y="1920317"/>
            <a:ext cx="5764474" cy="2953694"/>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①原始凭证名称；</a:t>
            </a:r>
          </a:p>
          <a:p>
            <a:pPr algn="just">
              <a:lnSpc>
                <a:spcPct val="150000"/>
              </a:lnSpc>
            </a:pPr>
            <a:r>
              <a:rPr lang="zh-CN" altLang="en-US" dirty="0">
                <a:latin typeface="微软雅黑 Light" panose="020B0502040204020203" pitchFamily="34" charset="-122"/>
                <a:ea typeface="微软雅黑 Light" panose="020B0502040204020203" pitchFamily="34" charset="-122"/>
              </a:rPr>
              <a:t>       ②填制原始凭证的日期；</a:t>
            </a:r>
          </a:p>
          <a:p>
            <a:pPr algn="just">
              <a:lnSpc>
                <a:spcPct val="150000"/>
              </a:lnSpc>
            </a:pPr>
            <a:r>
              <a:rPr lang="zh-CN" altLang="en-US" dirty="0">
                <a:latin typeface="微软雅黑 Light" panose="020B0502040204020203" pitchFamily="34" charset="-122"/>
                <a:ea typeface="微软雅黑 Light" panose="020B0502040204020203" pitchFamily="34" charset="-122"/>
              </a:rPr>
              <a:t>       ③填制原始凭证的单位名称或者填制人员的姓名；</a:t>
            </a:r>
          </a:p>
          <a:p>
            <a:pPr algn="just">
              <a:lnSpc>
                <a:spcPct val="150000"/>
              </a:lnSpc>
            </a:pPr>
            <a:r>
              <a:rPr lang="zh-CN" altLang="en-US" dirty="0">
                <a:latin typeface="微软雅黑 Light" panose="020B0502040204020203" pitchFamily="34" charset="-122"/>
                <a:ea typeface="微软雅黑 Light" panose="020B0502040204020203" pitchFamily="34" charset="-122"/>
              </a:rPr>
              <a:t>       ④接受原始凭证的单位；</a:t>
            </a:r>
          </a:p>
          <a:p>
            <a:pPr algn="just">
              <a:lnSpc>
                <a:spcPct val="150000"/>
              </a:lnSpc>
            </a:pPr>
            <a:r>
              <a:rPr lang="zh-CN" altLang="en-US" dirty="0">
                <a:latin typeface="微软雅黑 Light" panose="020B0502040204020203" pitchFamily="34" charset="-122"/>
                <a:ea typeface="微软雅黑 Light" panose="020B0502040204020203" pitchFamily="34" charset="-122"/>
              </a:rPr>
              <a:t>       ⑤经济业务事项名称；</a:t>
            </a:r>
          </a:p>
          <a:p>
            <a:pPr algn="just">
              <a:lnSpc>
                <a:spcPct val="150000"/>
              </a:lnSpc>
            </a:pPr>
            <a:r>
              <a:rPr lang="zh-CN" altLang="en-US" dirty="0">
                <a:latin typeface="微软雅黑 Light" panose="020B0502040204020203" pitchFamily="34" charset="-122"/>
                <a:ea typeface="微软雅黑 Light" panose="020B0502040204020203" pitchFamily="34" charset="-122"/>
              </a:rPr>
              <a:t>       ⑥经济业务事项的数量、单价和金额 </a:t>
            </a:r>
            <a:r>
              <a:rPr lang="en-US" altLang="zh-CN" dirty="0">
                <a:latin typeface="微软雅黑 Light" panose="020B0502040204020203" pitchFamily="34" charset="-122"/>
                <a:ea typeface="微软雅黑 Light" panose="020B0502040204020203" pitchFamily="34" charset="-122"/>
              </a:rPr>
              <a:t>.                                  </a:t>
            </a:r>
          </a:p>
          <a:p>
            <a:pPr algn="just">
              <a:lnSpc>
                <a:spcPct val="150000"/>
              </a:lnSpc>
            </a:pPr>
            <a:r>
              <a:rPr lang="en-US" altLang="zh-CN" dirty="0">
                <a:latin typeface="微软雅黑 Light" panose="020B0502040204020203" pitchFamily="34" charset="-122"/>
                <a:ea typeface="微软雅黑 Light" panose="020B0502040204020203" pitchFamily="34" charset="-122"/>
              </a:rPr>
              <a:t>       ⑦</a:t>
            </a:r>
            <a:r>
              <a:rPr lang="zh-CN" altLang="en-US" dirty="0">
                <a:latin typeface="微软雅黑 Light" panose="020B0502040204020203" pitchFamily="34" charset="-122"/>
                <a:ea typeface="微软雅黑 Light" panose="020B0502040204020203" pitchFamily="34" charset="-122"/>
              </a:rPr>
              <a:t>经办经济业务事项人员的签名或盖章。</a:t>
            </a:r>
          </a:p>
        </p:txBody>
      </p:sp>
      <p:sp>
        <p:nvSpPr>
          <p:cNvPr id="25" name="矩形: 圆角 24">
            <a:extLst>
              <a:ext uri="{FF2B5EF4-FFF2-40B4-BE49-F238E27FC236}">
                <a16:creationId xmlns:a16="http://schemas.microsoft.com/office/drawing/2014/main" id="{0C7895BB-00B8-41BB-9A40-9A7131E58BDE}"/>
              </a:ext>
            </a:extLst>
          </p:cNvPr>
          <p:cNvSpPr/>
          <p:nvPr/>
        </p:nvSpPr>
        <p:spPr bwMode="auto">
          <a:xfrm>
            <a:off x="586193" y="1492352"/>
            <a:ext cx="4076206"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a:solidFill>
                  <a:schemeClr val="bg1"/>
                </a:solidFill>
                <a:latin typeface="微软雅黑 Light" panose="020B0502040204020203" pitchFamily="34" charset="-122"/>
                <a:ea typeface="微软雅黑 Light" panose="020B0502040204020203" pitchFamily="34" charset="-122"/>
              </a:rPr>
              <a:t>2. </a:t>
            </a:r>
            <a:r>
              <a:rPr lang="zh-CN" altLang="en-US" sz="2400">
                <a:solidFill>
                  <a:schemeClr val="bg1"/>
                </a:solidFill>
                <a:latin typeface="微软雅黑 Light" panose="020B0502040204020203" pitchFamily="34" charset="-122"/>
                <a:ea typeface="微软雅黑 Light" panose="020B0502040204020203" pitchFamily="34" charset="-122"/>
              </a:rPr>
              <a:t>原始凭证的内容</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10" name="矩形 9"/>
          <p:cNvSpPr/>
          <p:nvPr/>
        </p:nvSpPr>
        <p:spPr>
          <a:xfrm>
            <a:off x="926740" y="203767"/>
            <a:ext cx="4116833"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1.3.2  </a:t>
            </a:r>
            <a:r>
              <a:rPr lang="zh-CN" altLang="en-US" sz="3200" b="1" dirty="0">
                <a:latin typeface="微软雅黑 Light" panose="020B0502040204020203" pitchFamily="34" charset="-122"/>
                <a:ea typeface="微软雅黑 Light" panose="020B0502040204020203" pitchFamily="34" charset="-122"/>
              </a:rPr>
              <a:t>会计凭证</a:t>
            </a:r>
          </a:p>
        </p:txBody>
      </p:sp>
    </p:spTree>
    <p:extLst>
      <p:ext uri="{BB962C8B-B14F-4D97-AF65-F5344CB8AC3E}">
        <p14:creationId xmlns:p14="http://schemas.microsoft.com/office/powerpoint/2010/main" val="158177517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B57F534B-A902-475B-A6FD-74DF44B776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09749" y="426749"/>
            <a:ext cx="4161062" cy="6004502"/>
          </a:xfrm>
          <a:prstGeom prst="rect">
            <a:avLst/>
          </a:prstGeom>
        </p:spPr>
      </p:pic>
      <p:sp>
        <p:nvSpPr>
          <p:cNvPr id="139" name="矩形 138">
            <a:extLst>
              <a:ext uri="{FF2B5EF4-FFF2-40B4-BE49-F238E27FC236}">
                <a16:creationId xmlns:a16="http://schemas.microsoft.com/office/drawing/2014/main" id="{AA3F1B7A-45C6-490F-A5B5-FA6311E1435C}"/>
              </a:ext>
            </a:extLst>
          </p:cNvPr>
          <p:cNvSpPr/>
          <p:nvPr/>
        </p:nvSpPr>
        <p:spPr bwMode="auto">
          <a:xfrm>
            <a:off x="4238866" y="1431424"/>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40" name="TextBox 58">
            <a:extLst>
              <a:ext uri="{FF2B5EF4-FFF2-40B4-BE49-F238E27FC236}">
                <a16:creationId xmlns:a16="http://schemas.microsoft.com/office/drawing/2014/main" id="{7A8BDDC6-C4B7-4411-8327-7B05BFF50FD0}"/>
              </a:ext>
            </a:extLst>
          </p:cNvPr>
          <p:cNvSpPr txBox="1"/>
          <p:nvPr/>
        </p:nvSpPr>
        <p:spPr>
          <a:xfrm>
            <a:off x="4202689" y="1925092"/>
            <a:ext cx="677108" cy="1034899"/>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i="0" u="none" strike="noStrike" kern="1200" cap="none" spc="0" normalizeH="0" baseline="0" noProof="0">
                <a:ln>
                  <a:noFill/>
                </a:ln>
                <a:solidFill>
                  <a:schemeClr val="bg1"/>
                </a:solidFill>
                <a:uLnTx/>
                <a:uFillTx/>
                <a:latin typeface="微软雅黑 Light" panose="020B0502040204020203" pitchFamily="34" charset="-122"/>
                <a:ea typeface="微软雅黑 Light" panose="020B0502040204020203" pitchFamily="34" charset="-122"/>
              </a:rPr>
              <a:t>目 录</a:t>
            </a:r>
            <a:endPar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1" name="TextBox 58">
            <a:extLst>
              <a:ext uri="{FF2B5EF4-FFF2-40B4-BE49-F238E27FC236}">
                <a16:creationId xmlns:a16="http://schemas.microsoft.com/office/drawing/2014/main" id="{31B01D0F-4136-4982-BCA0-35D8A802158F}"/>
              </a:ext>
            </a:extLst>
          </p:cNvPr>
          <p:cNvSpPr txBox="1"/>
          <p:nvPr/>
        </p:nvSpPr>
        <p:spPr>
          <a:xfrm>
            <a:off x="4199941" y="3048039"/>
            <a:ext cx="615553" cy="1955342"/>
          </a:xfrm>
          <a:prstGeom prst="rect">
            <a:avLst/>
          </a:prstGeom>
          <a:noFill/>
        </p:spPr>
        <p:txBody>
          <a:bodyPr vert="eaVert" wrap="non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CONTENTS</a:t>
            </a:r>
            <a:endParaRPr kumimoji="0" lang="zh-CN" altLang="en-US" sz="2800" b="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endParaRPr>
          </a:p>
        </p:txBody>
      </p:sp>
      <p:sp>
        <p:nvSpPr>
          <p:cNvPr id="142" name="Freeform 18">
            <a:extLst>
              <a:ext uri="{FF2B5EF4-FFF2-40B4-BE49-F238E27FC236}">
                <a16:creationId xmlns:a16="http://schemas.microsoft.com/office/drawing/2014/main" id="{E4E42C34-D955-4799-96DD-ADA6FA00F59B}"/>
              </a:ext>
            </a:extLst>
          </p:cNvPr>
          <p:cNvSpPr>
            <a:spLocks/>
          </p:cNvSpPr>
          <p:nvPr/>
        </p:nvSpPr>
        <p:spPr bwMode="auto">
          <a:xfrm>
            <a:off x="5327257" y="1373108"/>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400">
              <a:solidFill>
                <a:schemeClr val="bg1"/>
              </a:solidFill>
              <a:latin typeface="+mj-ea"/>
              <a:ea typeface="+mj-ea"/>
            </a:endParaRPr>
          </a:p>
        </p:txBody>
      </p:sp>
      <p:sp>
        <p:nvSpPr>
          <p:cNvPr id="143" name="Freeform 24">
            <a:extLst>
              <a:ext uri="{FF2B5EF4-FFF2-40B4-BE49-F238E27FC236}">
                <a16:creationId xmlns:a16="http://schemas.microsoft.com/office/drawing/2014/main" id="{3693C721-3AB3-4884-80F4-ACB45CE3DFBF}"/>
              </a:ext>
            </a:extLst>
          </p:cNvPr>
          <p:cNvSpPr>
            <a:spLocks/>
          </p:cNvSpPr>
          <p:nvPr/>
        </p:nvSpPr>
        <p:spPr bwMode="auto">
          <a:xfrm>
            <a:off x="6138966" y="1431423"/>
            <a:ext cx="5462311" cy="594433"/>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44" name="TextBox 47">
            <a:extLst>
              <a:ext uri="{FF2B5EF4-FFF2-40B4-BE49-F238E27FC236}">
                <a16:creationId xmlns:a16="http://schemas.microsoft.com/office/drawing/2014/main" id="{345EF58A-A80F-4962-B952-D2C527500094}"/>
              </a:ext>
            </a:extLst>
          </p:cNvPr>
          <p:cNvSpPr txBox="1"/>
          <p:nvPr/>
        </p:nvSpPr>
        <p:spPr>
          <a:xfrm>
            <a:off x="6027007" y="1456606"/>
            <a:ext cx="5725580" cy="5355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itchFamily="34" charset="-122"/>
                <a:ea typeface="微软雅黑" pitchFamily="34" charset="-122"/>
              </a:defRPr>
            </a:lvl1pPr>
          </a:lstStyle>
          <a:p>
            <a:r>
              <a:rPr lang="en-US" altLang="zh-CN" sz="2800" b="0" dirty="0">
                <a:solidFill>
                  <a:schemeClr val="tx1"/>
                </a:solidFill>
                <a:latin typeface="微软雅黑 Light" panose="020B0502040204020203" pitchFamily="34" charset="-122"/>
                <a:ea typeface="微软雅黑 Light" panose="020B0502040204020203" pitchFamily="34" charset="-122"/>
              </a:rPr>
              <a:t> </a:t>
            </a:r>
            <a:r>
              <a:rPr lang="zh-CN" altLang="en-US" b="0" dirty="0">
                <a:solidFill>
                  <a:schemeClr val="tx1"/>
                </a:solidFill>
                <a:latin typeface="微软雅黑 Light" panose="020B0502040204020203" pitchFamily="34" charset="-122"/>
                <a:ea typeface="微软雅黑 Light" panose="020B0502040204020203" pitchFamily="34" charset="-122"/>
              </a:rPr>
              <a:t>任务</a:t>
            </a:r>
            <a:r>
              <a:rPr lang="en-US" altLang="zh-CN" b="0" dirty="0">
                <a:solidFill>
                  <a:schemeClr val="tx1"/>
                </a:solidFill>
                <a:latin typeface="微软雅黑 Light" panose="020B0502040204020203" pitchFamily="34" charset="-122"/>
                <a:ea typeface="微软雅黑 Light" panose="020B0502040204020203" pitchFamily="34" charset="-122"/>
              </a:rPr>
              <a:t>1.1 </a:t>
            </a:r>
            <a:r>
              <a:rPr lang="zh-CN" altLang="en-US" b="0" dirty="0">
                <a:solidFill>
                  <a:schemeClr val="tx1"/>
                </a:solidFill>
                <a:latin typeface="微软雅黑 Light" panose="020B0502040204020203" pitchFamily="34" charset="-122"/>
                <a:ea typeface="微软雅黑 Light" panose="020B0502040204020203" pitchFamily="34" charset="-122"/>
              </a:rPr>
              <a:t>会计法律制度与构成</a:t>
            </a:r>
          </a:p>
        </p:txBody>
      </p:sp>
      <p:sp>
        <p:nvSpPr>
          <p:cNvPr id="145" name="TextBox 58">
            <a:extLst>
              <a:ext uri="{FF2B5EF4-FFF2-40B4-BE49-F238E27FC236}">
                <a16:creationId xmlns:a16="http://schemas.microsoft.com/office/drawing/2014/main" id="{967C8B3A-ECE0-4AD7-ADE5-F4EC4519574D}"/>
              </a:ext>
            </a:extLst>
          </p:cNvPr>
          <p:cNvSpPr txBox="1"/>
          <p:nvPr/>
        </p:nvSpPr>
        <p:spPr>
          <a:xfrm>
            <a:off x="5423559" y="1405569"/>
            <a:ext cx="492444" cy="646331"/>
          </a:xfrm>
          <a:prstGeom prst="rect">
            <a:avLst/>
          </a:prstGeom>
          <a:noFill/>
        </p:spPr>
        <p:txBody>
          <a:bodyPr wrap="none" rtlCol="0">
            <a:spAutoFit/>
          </a:bodyPr>
          <a:lstStyle/>
          <a:p>
            <a:pPr algn="ctr"/>
            <a:r>
              <a:rPr lang="en-US" altLang="zh-CN" sz="3600" dirty="0">
                <a:solidFill>
                  <a:schemeClr val="bg1"/>
                </a:solidFill>
                <a:latin typeface="Arial Black" panose="020B0A04020102020204" pitchFamily="34" charset="0"/>
                <a:ea typeface="微软雅黑 Light" panose="020B0502040204020203" pitchFamily="34" charset="-122"/>
              </a:rPr>
              <a:t>1</a:t>
            </a:r>
            <a:endParaRPr lang="zh-CN" altLang="en-US" sz="3600" dirty="0">
              <a:solidFill>
                <a:schemeClr val="bg1"/>
              </a:solidFill>
              <a:latin typeface="Arial Black" panose="020B0A04020102020204" pitchFamily="34" charset="0"/>
              <a:ea typeface="微软雅黑 Light" panose="020B0502040204020203" pitchFamily="34" charset="-122"/>
            </a:endParaRPr>
          </a:p>
        </p:txBody>
      </p:sp>
      <p:sp>
        <p:nvSpPr>
          <p:cNvPr id="146" name="Freeform 18">
            <a:extLst>
              <a:ext uri="{FF2B5EF4-FFF2-40B4-BE49-F238E27FC236}">
                <a16:creationId xmlns:a16="http://schemas.microsoft.com/office/drawing/2014/main" id="{238B6357-26AE-4DE4-A7E8-2F47289AB9F2}"/>
              </a:ext>
            </a:extLst>
          </p:cNvPr>
          <p:cNvSpPr>
            <a:spLocks/>
          </p:cNvSpPr>
          <p:nvPr/>
        </p:nvSpPr>
        <p:spPr bwMode="auto">
          <a:xfrm>
            <a:off x="5310733" y="2267363"/>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rgbClr val="1C435E"/>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3600" b="1" dirty="0">
                <a:solidFill>
                  <a:schemeClr val="bg1"/>
                </a:solidFill>
                <a:latin typeface="Arial Black" panose="020B0A04020102020204" pitchFamily="34" charset="0"/>
                <a:ea typeface="Adobe 宋体 Std L" panose="02020300000000000000" pitchFamily="18" charset="-122"/>
              </a:rPr>
              <a:t>2</a:t>
            </a:r>
            <a:endParaRPr lang="zh-CN" altLang="en-US" sz="3600" b="1" dirty="0">
              <a:solidFill>
                <a:schemeClr val="bg1"/>
              </a:solidFill>
              <a:latin typeface="Arial Black" panose="020B0A04020102020204" pitchFamily="34" charset="0"/>
              <a:ea typeface="Adobe 宋体 Std L" panose="02020300000000000000" pitchFamily="18" charset="-122"/>
            </a:endParaRPr>
          </a:p>
        </p:txBody>
      </p:sp>
      <p:sp>
        <p:nvSpPr>
          <p:cNvPr id="147" name="Freeform 24">
            <a:extLst>
              <a:ext uri="{FF2B5EF4-FFF2-40B4-BE49-F238E27FC236}">
                <a16:creationId xmlns:a16="http://schemas.microsoft.com/office/drawing/2014/main" id="{C5F24B5C-0F63-4A80-871D-55D74FEBDACD}"/>
              </a:ext>
            </a:extLst>
          </p:cNvPr>
          <p:cNvSpPr>
            <a:spLocks/>
          </p:cNvSpPr>
          <p:nvPr/>
        </p:nvSpPr>
        <p:spPr bwMode="auto">
          <a:xfrm>
            <a:off x="6141213" y="2315774"/>
            <a:ext cx="5182478" cy="586752"/>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148" name="TextBox 47">
            <a:extLst>
              <a:ext uri="{FF2B5EF4-FFF2-40B4-BE49-F238E27FC236}">
                <a16:creationId xmlns:a16="http://schemas.microsoft.com/office/drawing/2014/main" id="{32F59477-6DD2-4CE2-964D-4A0E4FD354BB}"/>
              </a:ext>
            </a:extLst>
          </p:cNvPr>
          <p:cNvSpPr txBox="1"/>
          <p:nvPr/>
        </p:nvSpPr>
        <p:spPr>
          <a:xfrm>
            <a:off x="6108338" y="2346247"/>
            <a:ext cx="5422962" cy="5355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itchFamily="34" charset="-122"/>
                <a:ea typeface="微软雅黑" pitchFamily="34" charset="-122"/>
              </a:defRPr>
            </a:lvl1pPr>
          </a:lstStyle>
          <a:p>
            <a:r>
              <a:rPr lang="zh-CN" altLang="en-US" b="0" dirty="0">
                <a:solidFill>
                  <a:schemeClr val="tx1"/>
                </a:solidFill>
                <a:latin typeface="微软雅黑 Light" panose="020B0502040204020203" pitchFamily="34" charset="-122"/>
                <a:ea typeface="微软雅黑 Light" panose="020B0502040204020203" pitchFamily="34" charset="-122"/>
              </a:rPr>
              <a:t>任务</a:t>
            </a:r>
            <a:r>
              <a:rPr lang="en-US" altLang="zh-CN" b="0" dirty="0">
                <a:solidFill>
                  <a:schemeClr val="tx1"/>
                </a:solidFill>
                <a:latin typeface="微软雅黑 Light" panose="020B0502040204020203" pitchFamily="34" charset="-122"/>
                <a:ea typeface="微软雅黑 Light" panose="020B0502040204020203" pitchFamily="34" charset="-122"/>
              </a:rPr>
              <a:t>1.2 </a:t>
            </a:r>
            <a:r>
              <a:rPr lang="zh-CN" altLang="en-US" b="0" dirty="0">
                <a:solidFill>
                  <a:schemeClr val="tx1"/>
                </a:solidFill>
                <a:latin typeface="微软雅黑 Light" panose="020B0502040204020203" pitchFamily="34" charset="-122"/>
                <a:ea typeface="微软雅黑 Light" panose="020B0502040204020203" pitchFamily="34" charset="-122"/>
              </a:rPr>
              <a:t>会计工作管理体制</a:t>
            </a:r>
          </a:p>
        </p:txBody>
      </p:sp>
      <p:sp>
        <p:nvSpPr>
          <p:cNvPr id="149" name="TextBox 58">
            <a:extLst>
              <a:ext uri="{FF2B5EF4-FFF2-40B4-BE49-F238E27FC236}">
                <a16:creationId xmlns:a16="http://schemas.microsoft.com/office/drawing/2014/main" id="{DCA65FD7-ECD5-429F-A87A-D3316AFF5E6E}"/>
              </a:ext>
            </a:extLst>
          </p:cNvPr>
          <p:cNvSpPr txBox="1"/>
          <p:nvPr/>
        </p:nvSpPr>
        <p:spPr>
          <a:xfrm>
            <a:off x="5482135" y="3137776"/>
            <a:ext cx="417102" cy="646331"/>
          </a:xfrm>
          <a:prstGeom prst="rect">
            <a:avLst/>
          </a:prstGeom>
          <a:noFill/>
        </p:spPr>
        <p:txBody>
          <a:bodyPr wrap="none" rtlCol="0">
            <a:spAutoFit/>
          </a:bodyPr>
          <a:lstStyle/>
          <a:p>
            <a:pPr algn="ctr"/>
            <a:r>
              <a:rPr lang="en-US" altLang="zh-CN" sz="3600" dirty="0">
                <a:solidFill>
                  <a:schemeClr val="bg1"/>
                </a:solidFill>
                <a:latin typeface="Impact" panose="020B0806030902050204" pitchFamily="34" charset="0"/>
                <a:ea typeface="+mj-ea"/>
              </a:rPr>
              <a:t>2</a:t>
            </a:r>
            <a:endParaRPr lang="zh-CN" altLang="en-US" sz="3600" dirty="0">
              <a:solidFill>
                <a:schemeClr val="bg1"/>
              </a:solidFill>
              <a:latin typeface="Impact" panose="020B0806030902050204" pitchFamily="34" charset="0"/>
              <a:ea typeface="+mj-ea"/>
            </a:endParaRPr>
          </a:p>
        </p:txBody>
      </p:sp>
      <p:sp>
        <p:nvSpPr>
          <p:cNvPr id="150" name="Freeform 18">
            <a:extLst>
              <a:ext uri="{FF2B5EF4-FFF2-40B4-BE49-F238E27FC236}">
                <a16:creationId xmlns:a16="http://schemas.microsoft.com/office/drawing/2014/main" id="{FFEF5B10-8DB6-4564-954C-9524E4A1417B}"/>
              </a:ext>
            </a:extLst>
          </p:cNvPr>
          <p:cNvSpPr>
            <a:spLocks/>
          </p:cNvSpPr>
          <p:nvPr/>
        </p:nvSpPr>
        <p:spPr bwMode="auto">
          <a:xfrm>
            <a:off x="5327256" y="3208662"/>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400" dirty="0">
              <a:solidFill>
                <a:schemeClr val="bg1"/>
              </a:solidFill>
              <a:latin typeface="+mj-ea"/>
              <a:ea typeface="+mj-ea"/>
            </a:endParaRPr>
          </a:p>
        </p:txBody>
      </p:sp>
      <p:sp>
        <p:nvSpPr>
          <p:cNvPr id="151" name="Freeform 24">
            <a:extLst>
              <a:ext uri="{FF2B5EF4-FFF2-40B4-BE49-F238E27FC236}">
                <a16:creationId xmlns:a16="http://schemas.microsoft.com/office/drawing/2014/main" id="{566F7687-9FBA-4981-94B9-C881B6FE2AE4}"/>
              </a:ext>
            </a:extLst>
          </p:cNvPr>
          <p:cNvSpPr>
            <a:spLocks/>
          </p:cNvSpPr>
          <p:nvPr/>
        </p:nvSpPr>
        <p:spPr bwMode="auto">
          <a:xfrm>
            <a:off x="6135015" y="3250306"/>
            <a:ext cx="5184724" cy="544188"/>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800" dirty="0">
              <a:latin typeface="Adobe 宋体 Std L" panose="02020300000000000000" pitchFamily="18" charset="-122"/>
              <a:ea typeface="Adobe 宋体 Std L" panose="02020300000000000000" pitchFamily="18" charset="-122"/>
            </a:endParaRPr>
          </a:p>
        </p:txBody>
      </p:sp>
      <p:sp>
        <p:nvSpPr>
          <p:cNvPr id="153" name="TextBox 58">
            <a:extLst>
              <a:ext uri="{FF2B5EF4-FFF2-40B4-BE49-F238E27FC236}">
                <a16:creationId xmlns:a16="http://schemas.microsoft.com/office/drawing/2014/main" id="{26790713-0573-490D-AE7B-D4C325952894}"/>
              </a:ext>
            </a:extLst>
          </p:cNvPr>
          <p:cNvSpPr txBox="1"/>
          <p:nvPr/>
        </p:nvSpPr>
        <p:spPr>
          <a:xfrm>
            <a:off x="5413621" y="3201662"/>
            <a:ext cx="492443" cy="646331"/>
          </a:xfrm>
          <a:prstGeom prst="rect">
            <a:avLst/>
          </a:prstGeom>
          <a:noFill/>
          <a:extLst>
            <a:ext uri="{91240B29-F687-4F45-9708-019B960494DF}">
              <a14:hiddenLine xmlns:a14="http://schemas.microsoft.com/office/drawing/2010/main" w="9525">
                <a:solidFill>
                  <a:srgbClr val="000000"/>
                </a:solidFill>
                <a:round/>
                <a:headEnd/>
                <a:tailEnd/>
              </a14:hiddenLine>
            </a:ext>
          </a:extLst>
        </p:spPr>
        <p:txBody>
          <a:bodyPr wrap="none" rtlCol="0">
            <a:spAutoFit/>
          </a:bodyPr>
          <a:lstStyle/>
          <a:p>
            <a:pPr algn="ctr"/>
            <a:r>
              <a:rPr lang="en-US" altLang="zh-CN" sz="3600" b="1" dirty="0">
                <a:solidFill>
                  <a:schemeClr val="bg1"/>
                </a:solidFill>
                <a:latin typeface="Arial Black" panose="020B0A04020102020204" pitchFamily="34" charset="0"/>
                <a:ea typeface="Adobe 宋体 Std L" panose="02020300000000000000" pitchFamily="18" charset="-122"/>
              </a:rPr>
              <a:t>3</a:t>
            </a:r>
            <a:endParaRPr lang="zh-CN" altLang="en-US" sz="3600" b="1" dirty="0">
              <a:solidFill>
                <a:schemeClr val="bg1"/>
              </a:solidFill>
              <a:latin typeface="Arial Black" panose="020B0A04020102020204" pitchFamily="34" charset="0"/>
              <a:ea typeface="Adobe 宋体 Std L" panose="02020300000000000000" pitchFamily="18" charset="-122"/>
            </a:endParaRPr>
          </a:p>
        </p:txBody>
      </p:sp>
      <p:sp>
        <p:nvSpPr>
          <p:cNvPr id="18" name="Freeform 18">
            <a:extLst>
              <a:ext uri="{FF2B5EF4-FFF2-40B4-BE49-F238E27FC236}">
                <a16:creationId xmlns:a16="http://schemas.microsoft.com/office/drawing/2014/main" id="{FFEF5B10-8DB6-4564-954C-9524E4A1417B}"/>
              </a:ext>
            </a:extLst>
          </p:cNvPr>
          <p:cNvSpPr>
            <a:spLocks/>
          </p:cNvSpPr>
          <p:nvPr/>
        </p:nvSpPr>
        <p:spPr bwMode="auto">
          <a:xfrm>
            <a:off x="5327257" y="4102917"/>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en-US" altLang="zh-CN" sz="3600" dirty="0">
                <a:solidFill>
                  <a:schemeClr val="bg1"/>
                </a:solidFill>
                <a:latin typeface="Arial Black" panose="020B0A04020102020204" pitchFamily="34" charset="0"/>
              </a:rPr>
              <a:t>4</a:t>
            </a:r>
            <a:endParaRPr lang="zh-CN" altLang="en-US" sz="3600" dirty="0">
              <a:solidFill>
                <a:schemeClr val="bg1"/>
              </a:solidFill>
              <a:latin typeface="Arial Black" panose="020B0A04020102020204" pitchFamily="34" charset="0"/>
            </a:endParaRPr>
          </a:p>
        </p:txBody>
      </p:sp>
      <p:sp>
        <p:nvSpPr>
          <p:cNvPr id="19" name="Freeform 18">
            <a:extLst>
              <a:ext uri="{FF2B5EF4-FFF2-40B4-BE49-F238E27FC236}">
                <a16:creationId xmlns:a16="http://schemas.microsoft.com/office/drawing/2014/main" id="{E4E42C34-D955-4799-96DD-ADA6FA00F59B}"/>
              </a:ext>
            </a:extLst>
          </p:cNvPr>
          <p:cNvSpPr>
            <a:spLocks/>
          </p:cNvSpPr>
          <p:nvPr/>
        </p:nvSpPr>
        <p:spPr bwMode="auto">
          <a:xfrm>
            <a:off x="5317317" y="5004173"/>
            <a:ext cx="685050" cy="652749"/>
          </a:xfrm>
          <a:custGeom>
            <a:avLst/>
            <a:gdLst>
              <a:gd name="T0" fmla="*/ 56 w 826"/>
              <a:gd name="T1" fmla="*/ 0 h 826"/>
              <a:gd name="T2" fmla="*/ 771 w 826"/>
              <a:gd name="T3" fmla="*/ 0 h 826"/>
              <a:gd name="T4" fmla="*/ 826 w 826"/>
              <a:gd name="T5" fmla="*/ 55 h 826"/>
              <a:gd name="T6" fmla="*/ 826 w 826"/>
              <a:gd name="T7" fmla="*/ 770 h 826"/>
              <a:gd name="T8" fmla="*/ 771 w 826"/>
              <a:gd name="T9" fmla="*/ 826 h 826"/>
              <a:gd name="T10" fmla="*/ 56 w 826"/>
              <a:gd name="T11" fmla="*/ 826 h 826"/>
              <a:gd name="T12" fmla="*/ 0 w 826"/>
              <a:gd name="T13" fmla="*/ 770 h 826"/>
              <a:gd name="T14" fmla="*/ 0 w 826"/>
              <a:gd name="T15" fmla="*/ 55 h 826"/>
              <a:gd name="T16" fmla="*/ 56 w 826"/>
              <a:gd name="T17" fmla="*/ 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6" h="826">
                <a:moveTo>
                  <a:pt x="56" y="0"/>
                </a:moveTo>
                <a:lnTo>
                  <a:pt x="771" y="0"/>
                </a:lnTo>
                <a:cubicBezTo>
                  <a:pt x="801" y="0"/>
                  <a:pt x="826" y="25"/>
                  <a:pt x="826" y="55"/>
                </a:cubicBezTo>
                <a:lnTo>
                  <a:pt x="826" y="770"/>
                </a:lnTo>
                <a:cubicBezTo>
                  <a:pt x="826" y="801"/>
                  <a:pt x="801" y="826"/>
                  <a:pt x="771" y="826"/>
                </a:cubicBezTo>
                <a:lnTo>
                  <a:pt x="56" y="826"/>
                </a:lnTo>
                <a:cubicBezTo>
                  <a:pt x="25" y="826"/>
                  <a:pt x="0" y="801"/>
                  <a:pt x="0" y="770"/>
                </a:cubicBezTo>
                <a:lnTo>
                  <a:pt x="0" y="55"/>
                </a:lnTo>
                <a:cubicBezTo>
                  <a:pt x="0" y="25"/>
                  <a:pt x="25" y="0"/>
                  <a:pt x="56" y="0"/>
                </a:cubicBezTo>
                <a:close/>
              </a:path>
            </a:pathLst>
          </a:custGeom>
          <a:solidFill>
            <a:schemeClr val="accent1"/>
          </a:solidFill>
          <a:ln w="9525"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r>
              <a:rPr lang="en-US" altLang="zh-CN" sz="3600" dirty="0">
                <a:solidFill>
                  <a:srgbClr val="FFFFFF"/>
                </a:solidFill>
                <a:latin typeface="Arial Black" panose="020B0A04020102020204" pitchFamily="34" charset="0"/>
                <a:ea typeface="微软雅黑"/>
              </a:rPr>
              <a:t>5</a:t>
            </a:r>
            <a:endParaRPr lang="zh-CN" altLang="en-US" sz="3600" dirty="0">
              <a:solidFill>
                <a:srgbClr val="FFFFFF"/>
              </a:solidFill>
              <a:latin typeface="Arial Black" panose="020B0A04020102020204" pitchFamily="34" charset="0"/>
              <a:ea typeface="微软雅黑"/>
            </a:endParaRPr>
          </a:p>
        </p:txBody>
      </p:sp>
      <p:sp>
        <p:nvSpPr>
          <p:cNvPr id="2" name="矩形 1"/>
          <p:cNvSpPr/>
          <p:nvPr/>
        </p:nvSpPr>
        <p:spPr>
          <a:xfrm>
            <a:off x="5944341" y="3244334"/>
            <a:ext cx="306494" cy="369332"/>
          </a:xfrm>
          <a:prstGeom prst="rect">
            <a:avLst/>
          </a:prstGeom>
        </p:spPr>
        <p:txBody>
          <a:bodyPr wrap="non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
        <p:nvSpPr>
          <p:cNvPr id="21" name="Freeform 24">
            <a:extLst>
              <a:ext uri="{FF2B5EF4-FFF2-40B4-BE49-F238E27FC236}">
                <a16:creationId xmlns:a16="http://schemas.microsoft.com/office/drawing/2014/main" id="{566F7687-9FBA-4981-94B9-C881B6FE2AE4}"/>
              </a:ext>
            </a:extLst>
          </p:cNvPr>
          <p:cNvSpPr>
            <a:spLocks/>
          </p:cNvSpPr>
          <p:nvPr/>
        </p:nvSpPr>
        <p:spPr bwMode="auto">
          <a:xfrm>
            <a:off x="6170273" y="5063604"/>
            <a:ext cx="5256700" cy="533886"/>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2" name="Freeform 24">
            <a:extLst>
              <a:ext uri="{FF2B5EF4-FFF2-40B4-BE49-F238E27FC236}">
                <a16:creationId xmlns:a16="http://schemas.microsoft.com/office/drawing/2014/main" id="{566F7687-9FBA-4981-94B9-C881B6FE2AE4}"/>
              </a:ext>
            </a:extLst>
          </p:cNvPr>
          <p:cNvSpPr>
            <a:spLocks/>
          </p:cNvSpPr>
          <p:nvPr/>
        </p:nvSpPr>
        <p:spPr bwMode="auto">
          <a:xfrm>
            <a:off x="6131063" y="4130544"/>
            <a:ext cx="5188676" cy="592083"/>
          </a:xfrm>
          <a:custGeom>
            <a:avLst/>
            <a:gdLst>
              <a:gd name="T0" fmla="*/ 91 w 8683"/>
              <a:gd name="T1" fmla="*/ 0 h 865"/>
              <a:gd name="T2" fmla="*/ 8591 w 8683"/>
              <a:gd name="T3" fmla="*/ 0 h 865"/>
              <a:gd name="T4" fmla="*/ 8683 w 8683"/>
              <a:gd name="T5" fmla="*/ 91 h 865"/>
              <a:gd name="T6" fmla="*/ 8683 w 8683"/>
              <a:gd name="T7" fmla="*/ 774 h 865"/>
              <a:gd name="T8" fmla="*/ 8591 w 8683"/>
              <a:gd name="T9" fmla="*/ 865 h 865"/>
              <a:gd name="T10" fmla="*/ 91 w 8683"/>
              <a:gd name="T11" fmla="*/ 865 h 865"/>
              <a:gd name="T12" fmla="*/ 0 w 8683"/>
              <a:gd name="T13" fmla="*/ 774 h 865"/>
              <a:gd name="T14" fmla="*/ 0 w 8683"/>
              <a:gd name="T15" fmla="*/ 91 h 865"/>
              <a:gd name="T16" fmla="*/ 91 w 8683"/>
              <a:gd name="T17" fmla="*/ 0 h 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3" h="865">
                <a:moveTo>
                  <a:pt x="91" y="0"/>
                </a:moveTo>
                <a:lnTo>
                  <a:pt x="8591" y="0"/>
                </a:lnTo>
                <a:cubicBezTo>
                  <a:pt x="8642" y="0"/>
                  <a:pt x="8683" y="41"/>
                  <a:pt x="8683" y="91"/>
                </a:cubicBezTo>
                <a:lnTo>
                  <a:pt x="8683" y="774"/>
                </a:lnTo>
                <a:cubicBezTo>
                  <a:pt x="8683" y="824"/>
                  <a:pt x="8642" y="865"/>
                  <a:pt x="8591" y="865"/>
                </a:cubicBezTo>
                <a:lnTo>
                  <a:pt x="91" y="865"/>
                </a:lnTo>
                <a:cubicBezTo>
                  <a:pt x="41" y="865"/>
                  <a:pt x="0" y="824"/>
                  <a:pt x="0" y="774"/>
                </a:cubicBezTo>
                <a:lnTo>
                  <a:pt x="0" y="91"/>
                </a:lnTo>
                <a:cubicBezTo>
                  <a:pt x="0" y="41"/>
                  <a:pt x="41" y="0"/>
                  <a:pt x="91" y="0"/>
                </a:cubicBezTo>
                <a:close/>
              </a:path>
            </a:pathLst>
          </a:custGeom>
          <a:solidFill>
            <a:srgbClr val="FFFFFF"/>
          </a:solidFill>
          <a:ln w="9525" cap="flat">
            <a:solidFill>
              <a:schemeClr val="accent5">
                <a:lumMod val="75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sz="2000"/>
          </a:p>
        </p:txBody>
      </p:sp>
      <p:sp>
        <p:nvSpPr>
          <p:cNvPr id="25" name="TextBox 47">
            <a:extLst>
              <a:ext uri="{FF2B5EF4-FFF2-40B4-BE49-F238E27FC236}">
                <a16:creationId xmlns:a16="http://schemas.microsoft.com/office/drawing/2014/main" id="{345EF58A-A80F-4962-B952-D2C527500094}"/>
              </a:ext>
            </a:extLst>
          </p:cNvPr>
          <p:cNvSpPr txBox="1"/>
          <p:nvPr/>
        </p:nvSpPr>
        <p:spPr>
          <a:xfrm>
            <a:off x="6163920" y="4187096"/>
            <a:ext cx="4855958" cy="5355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itchFamily="34" charset="-122"/>
                <a:ea typeface="微软雅黑" pitchFamily="34" charset="-122"/>
              </a:defRPr>
            </a:lvl1pPr>
          </a:lstStyle>
          <a:p>
            <a:r>
              <a:rPr lang="zh-CN" altLang="en-US" b="0" dirty="0">
                <a:solidFill>
                  <a:schemeClr val="tx1"/>
                </a:solidFill>
                <a:latin typeface="微软雅黑 Light" panose="020B0502040204020203" pitchFamily="34" charset="-122"/>
                <a:ea typeface="微软雅黑 Light" panose="020B0502040204020203" pitchFamily="34" charset="-122"/>
              </a:rPr>
              <a:t>任务</a:t>
            </a:r>
            <a:r>
              <a:rPr lang="en-US" altLang="zh-CN" b="0" dirty="0">
                <a:solidFill>
                  <a:schemeClr val="tx1"/>
                </a:solidFill>
                <a:latin typeface="微软雅黑 Light" panose="020B0502040204020203" pitchFamily="34" charset="-122"/>
                <a:ea typeface="微软雅黑 Light" panose="020B0502040204020203" pitchFamily="34" charset="-122"/>
              </a:rPr>
              <a:t>1.4 </a:t>
            </a:r>
            <a:r>
              <a:rPr lang="zh-CN" altLang="en-US" b="0" dirty="0">
                <a:solidFill>
                  <a:schemeClr val="tx1"/>
                </a:solidFill>
                <a:latin typeface="微软雅黑 Light" panose="020B0502040204020203" pitchFamily="34" charset="-122"/>
                <a:ea typeface="微软雅黑 Light" panose="020B0502040204020203" pitchFamily="34" charset="-122"/>
              </a:rPr>
              <a:t>会计监督</a:t>
            </a:r>
          </a:p>
        </p:txBody>
      </p:sp>
      <p:sp>
        <p:nvSpPr>
          <p:cNvPr id="26" name="TextBox 47">
            <a:extLst>
              <a:ext uri="{FF2B5EF4-FFF2-40B4-BE49-F238E27FC236}">
                <a16:creationId xmlns:a16="http://schemas.microsoft.com/office/drawing/2014/main" id="{345EF58A-A80F-4962-B952-D2C527500094}"/>
              </a:ext>
            </a:extLst>
          </p:cNvPr>
          <p:cNvSpPr txBox="1"/>
          <p:nvPr/>
        </p:nvSpPr>
        <p:spPr>
          <a:xfrm>
            <a:off x="6108338" y="5084352"/>
            <a:ext cx="5367380" cy="5355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itchFamily="34" charset="-122"/>
                <a:ea typeface="微软雅黑" pitchFamily="34" charset="-122"/>
              </a:defRPr>
            </a:lvl1pPr>
          </a:lstStyle>
          <a:p>
            <a:r>
              <a:rPr lang="zh-CN" altLang="en-US" b="0" dirty="0">
                <a:solidFill>
                  <a:schemeClr val="tx1"/>
                </a:solidFill>
                <a:latin typeface="微软雅黑 Light" panose="020B0502040204020203" pitchFamily="34" charset="-122"/>
                <a:ea typeface="微软雅黑 Light" panose="020B0502040204020203" pitchFamily="34" charset="-122"/>
              </a:rPr>
              <a:t>任务</a:t>
            </a:r>
            <a:r>
              <a:rPr lang="en-US" altLang="zh-CN" b="0" dirty="0">
                <a:solidFill>
                  <a:schemeClr val="tx1"/>
                </a:solidFill>
                <a:latin typeface="微软雅黑 Light" panose="020B0502040204020203" pitchFamily="34" charset="-122"/>
                <a:ea typeface="微软雅黑 Light" panose="020B0502040204020203" pitchFamily="34" charset="-122"/>
              </a:rPr>
              <a:t>1.5 </a:t>
            </a:r>
            <a:r>
              <a:rPr lang="zh-CN" altLang="en-US" b="0" dirty="0">
                <a:solidFill>
                  <a:schemeClr val="tx1"/>
                </a:solidFill>
                <a:latin typeface="微软雅黑 Light" panose="020B0502040204020203" pitchFamily="34" charset="-122"/>
                <a:ea typeface="微软雅黑 Light" panose="020B0502040204020203" pitchFamily="34" charset="-122"/>
              </a:rPr>
              <a:t>会计机构与会计人员</a:t>
            </a:r>
          </a:p>
        </p:txBody>
      </p:sp>
      <p:sp>
        <p:nvSpPr>
          <p:cNvPr id="27" name="TextBox 47">
            <a:extLst>
              <a:ext uri="{FF2B5EF4-FFF2-40B4-BE49-F238E27FC236}">
                <a16:creationId xmlns:a16="http://schemas.microsoft.com/office/drawing/2014/main" id="{345EF58A-A80F-4962-B952-D2C527500094}"/>
              </a:ext>
            </a:extLst>
          </p:cNvPr>
          <p:cNvSpPr txBox="1"/>
          <p:nvPr/>
        </p:nvSpPr>
        <p:spPr>
          <a:xfrm>
            <a:off x="6216632" y="3264990"/>
            <a:ext cx="4855958" cy="535531"/>
          </a:xfrm>
          <a:prstGeom prst="rect">
            <a:avLst/>
          </a:prstGeom>
          <a:noFill/>
        </p:spPr>
        <p:txBody>
          <a:bodyPr wrap="square" rtlCol="0">
            <a:spAutoFit/>
          </a:bodyPr>
          <a:lstStyle>
            <a:defPPr>
              <a:defRPr lang="zh-CN"/>
            </a:defPPr>
            <a:lvl1pPr>
              <a:lnSpc>
                <a:spcPct val="90000"/>
              </a:lnSpc>
              <a:defRPr sz="3200" b="1">
                <a:solidFill>
                  <a:schemeClr val="accent1"/>
                </a:solidFill>
                <a:latin typeface="微软雅黑" pitchFamily="34" charset="-122"/>
                <a:ea typeface="微软雅黑" pitchFamily="34" charset="-122"/>
              </a:defRPr>
            </a:lvl1pPr>
          </a:lstStyle>
          <a:p>
            <a:r>
              <a:rPr lang="zh-CN" altLang="en-US" b="0" dirty="0">
                <a:solidFill>
                  <a:schemeClr val="tx1"/>
                </a:solidFill>
                <a:latin typeface="微软雅黑 Light" panose="020B0502040204020203" pitchFamily="34" charset="-122"/>
                <a:ea typeface="微软雅黑 Light" panose="020B0502040204020203" pitchFamily="34" charset="-122"/>
              </a:rPr>
              <a:t>任务</a:t>
            </a:r>
            <a:r>
              <a:rPr lang="en-US" altLang="zh-CN" b="0" dirty="0">
                <a:solidFill>
                  <a:schemeClr val="tx1"/>
                </a:solidFill>
                <a:latin typeface="微软雅黑 Light" panose="020B0502040204020203" pitchFamily="34" charset="-122"/>
                <a:ea typeface="微软雅黑 Light" panose="020B0502040204020203" pitchFamily="34" charset="-122"/>
              </a:rPr>
              <a:t>1.3 </a:t>
            </a:r>
            <a:r>
              <a:rPr lang="zh-CN" altLang="en-US" b="0" dirty="0">
                <a:solidFill>
                  <a:schemeClr val="tx1"/>
                </a:solidFill>
                <a:latin typeface="微软雅黑 Light" panose="020B0502040204020203" pitchFamily="34" charset="-122"/>
                <a:ea typeface="微软雅黑 Light" panose="020B0502040204020203" pitchFamily="34" charset="-122"/>
              </a:rPr>
              <a:t>会计核算</a:t>
            </a:r>
          </a:p>
        </p:txBody>
      </p:sp>
    </p:spTree>
    <p:extLst>
      <p:ext uri="{BB962C8B-B14F-4D97-AF65-F5344CB8AC3E}">
        <p14:creationId xmlns:p14="http://schemas.microsoft.com/office/powerpoint/2010/main" val="4122316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000" advTm="9503">
        <p15:prstTrans prst="curtains"/>
      </p:transition>
    </mc:Choice>
    <mc:Fallback xmlns="">
      <p:transition spd="slow" advTm="950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44">
                                            <p:txEl>
                                              <p:pRg st="0" end="0"/>
                                            </p:txEl>
                                          </p:spTgt>
                                        </p:tgtEl>
                                        <p:attrNameLst>
                                          <p:attrName>style.visibility</p:attrName>
                                        </p:attrNameLst>
                                      </p:cBhvr>
                                      <p:to>
                                        <p:strVal val="visible"/>
                                      </p:to>
                                    </p:set>
                                    <p:animEffect transition="in" filter="fade">
                                      <p:cBhvr>
                                        <p:cTn id="7" dur="1000"/>
                                        <p:tgtEl>
                                          <p:spTgt spid="144">
                                            <p:txEl>
                                              <p:pRg st="0" end="0"/>
                                            </p:txEl>
                                          </p:spTgt>
                                        </p:tgtEl>
                                      </p:cBhvr>
                                    </p:animEffect>
                                    <p:anim calcmode="lin" valueType="num">
                                      <p:cBhvr>
                                        <p:cTn id="8" dur="1000" fill="hold"/>
                                        <p:tgtEl>
                                          <p:spTgt spid="14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14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8">
                                            <p:txEl>
                                              <p:pRg st="0" end="0"/>
                                            </p:txEl>
                                          </p:spTgt>
                                        </p:tgtEl>
                                        <p:attrNameLst>
                                          <p:attrName>style.visibility</p:attrName>
                                        </p:attrNameLst>
                                      </p:cBhvr>
                                      <p:to>
                                        <p:strVal val="visible"/>
                                      </p:to>
                                    </p:set>
                                    <p:animEffect transition="in" filter="fade">
                                      <p:cBhvr>
                                        <p:cTn id="14" dur="1000"/>
                                        <p:tgtEl>
                                          <p:spTgt spid="148">
                                            <p:txEl>
                                              <p:pRg st="0" end="0"/>
                                            </p:txEl>
                                          </p:spTgt>
                                        </p:tgtEl>
                                      </p:cBhvr>
                                    </p:animEffect>
                                    <p:anim calcmode="lin" valueType="num">
                                      <p:cBhvr>
                                        <p:cTn id="15" dur="1000" fill="hold"/>
                                        <p:tgtEl>
                                          <p:spTgt spid="148">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14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7">
                                            <p:txEl>
                                              <p:pRg st="0" end="0"/>
                                            </p:txEl>
                                          </p:spTgt>
                                        </p:tgtEl>
                                        <p:attrNameLst>
                                          <p:attrName>style.visibility</p:attrName>
                                        </p:attrNameLst>
                                      </p:cBhvr>
                                      <p:to>
                                        <p:strVal val="visible"/>
                                      </p:to>
                                    </p:set>
                                    <p:animEffect transition="in" filter="fade">
                                      <p:cBhvr>
                                        <p:cTn id="21" dur="1000"/>
                                        <p:tgtEl>
                                          <p:spTgt spid="27">
                                            <p:txEl>
                                              <p:pRg st="0" end="0"/>
                                            </p:txEl>
                                          </p:spTgt>
                                        </p:tgtEl>
                                      </p:cBhvr>
                                    </p:animEffect>
                                    <p:anim calcmode="lin" valueType="num">
                                      <p:cBhvr>
                                        <p:cTn id="22" dur="1000" fill="hold"/>
                                        <p:tgtEl>
                                          <p:spTgt spid="27">
                                            <p:txEl>
                                              <p:pRg st="0" end="0"/>
                                            </p:txEl>
                                          </p:spTgt>
                                        </p:tgtEl>
                                        <p:attrNameLst>
                                          <p:attrName>ppt_x</p:attrName>
                                        </p:attrNameLst>
                                      </p:cBhvr>
                                      <p:tavLst>
                                        <p:tav tm="0">
                                          <p:val>
                                            <p:strVal val="#ppt_x"/>
                                          </p:val>
                                        </p:tav>
                                        <p:tav tm="100000">
                                          <p:val>
                                            <p:strVal val="#ppt_x"/>
                                          </p:val>
                                        </p:tav>
                                      </p:tavLst>
                                    </p:anim>
                                    <p:anim calcmode="lin" valueType="num">
                                      <p:cBhvr>
                                        <p:cTn id="23" dur="1000" fill="hold"/>
                                        <p:tgtEl>
                                          <p:spTgt spid="2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5">
                                            <p:txEl>
                                              <p:pRg st="0" end="0"/>
                                            </p:txEl>
                                          </p:spTgt>
                                        </p:tgtEl>
                                        <p:attrNameLst>
                                          <p:attrName>style.visibility</p:attrName>
                                        </p:attrNameLst>
                                      </p:cBhvr>
                                      <p:to>
                                        <p:strVal val="visible"/>
                                      </p:to>
                                    </p:set>
                                    <p:animEffect transition="in" filter="fade">
                                      <p:cBhvr>
                                        <p:cTn id="28" dur="1000"/>
                                        <p:tgtEl>
                                          <p:spTgt spid="25">
                                            <p:txEl>
                                              <p:pRg st="0" end="0"/>
                                            </p:txEl>
                                          </p:spTgt>
                                        </p:tgtEl>
                                      </p:cBhvr>
                                    </p:animEffect>
                                    <p:anim calcmode="lin" valueType="num">
                                      <p:cBhvr>
                                        <p:cTn id="29" dur="1000" fill="hold"/>
                                        <p:tgtEl>
                                          <p:spTgt spid="25">
                                            <p:txEl>
                                              <p:pRg st="0" end="0"/>
                                            </p:txEl>
                                          </p:spTgt>
                                        </p:tgtEl>
                                        <p:attrNameLst>
                                          <p:attrName>ppt_x</p:attrName>
                                        </p:attrNameLst>
                                      </p:cBhvr>
                                      <p:tavLst>
                                        <p:tav tm="0">
                                          <p:val>
                                            <p:strVal val="#ppt_x"/>
                                          </p:val>
                                        </p:tav>
                                        <p:tav tm="100000">
                                          <p:val>
                                            <p:strVal val="#ppt_x"/>
                                          </p:val>
                                        </p:tav>
                                      </p:tavLst>
                                    </p:anim>
                                    <p:anim calcmode="lin" valueType="num">
                                      <p:cBhvr>
                                        <p:cTn id="30" dur="1000" fill="hold"/>
                                        <p:tgtEl>
                                          <p:spTgt spid="2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6">
                                            <p:txEl>
                                              <p:pRg st="0" end="0"/>
                                            </p:txEl>
                                          </p:spTgt>
                                        </p:tgtEl>
                                        <p:attrNameLst>
                                          <p:attrName>style.visibility</p:attrName>
                                        </p:attrNameLst>
                                      </p:cBhvr>
                                      <p:to>
                                        <p:strVal val="visible"/>
                                      </p:to>
                                    </p:set>
                                    <p:animEffect transition="in" filter="fade">
                                      <p:cBhvr>
                                        <p:cTn id="35" dur="1000"/>
                                        <p:tgtEl>
                                          <p:spTgt spid="26">
                                            <p:txEl>
                                              <p:pRg st="0" end="0"/>
                                            </p:txEl>
                                          </p:spTgt>
                                        </p:tgtEl>
                                      </p:cBhvr>
                                    </p:animEffect>
                                    <p:anim calcmode="lin" valueType="num">
                                      <p:cBhvr>
                                        <p:cTn id="36" dur="1000" fill="hold"/>
                                        <p:tgtEl>
                                          <p:spTgt spid="26">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2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368667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08458" y="2150515"/>
            <a:ext cx="5764474" cy="2538195"/>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会计机构和会计人员应当按照国家统一的会计制度的规定对原始凭证进行认真审核，对不真实、不合法的原始凭证有权不予接受，并向单位负责人报告；对记载不准确、不完整的原始凭证予以退回，并要求按照国家统一的会计制度的规定更正、补充。原始凭证记载的各项内容均不得涂改。</a:t>
            </a:r>
          </a:p>
        </p:txBody>
      </p:sp>
      <p:sp>
        <p:nvSpPr>
          <p:cNvPr id="10" name="矩形 9"/>
          <p:cNvSpPr/>
          <p:nvPr/>
        </p:nvSpPr>
        <p:spPr>
          <a:xfrm>
            <a:off x="926740" y="203767"/>
            <a:ext cx="4116833"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1.3.2  </a:t>
            </a:r>
            <a:r>
              <a:rPr lang="zh-CN" altLang="en-US" sz="3200" b="1" dirty="0">
                <a:latin typeface="微软雅黑 Light" panose="020B0502040204020203" pitchFamily="34" charset="-122"/>
                <a:ea typeface="微软雅黑 Light" panose="020B0502040204020203" pitchFamily="34" charset="-122"/>
              </a:rPr>
              <a:t>会计凭证</a:t>
            </a:r>
          </a:p>
        </p:txBody>
      </p:sp>
    </p:spTree>
    <p:extLst>
      <p:ext uri="{BB962C8B-B14F-4D97-AF65-F5344CB8AC3E}">
        <p14:creationId xmlns:p14="http://schemas.microsoft.com/office/powerpoint/2010/main" val="96952876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4453286"/>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08458" y="1628643"/>
            <a:ext cx="5764474" cy="4247317"/>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a:t>
            </a: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会计基础工作规范</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的规定，记账凭证的内容：</a:t>
            </a:r>
          </a:p>
          <a:p>
            <a:pPr algn="just">
              <a:lnSpc>
                <a:spcPct val="150000"/>
              </a:lnSpc>
            </a:pP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①填制记账凭证的日期。</a:t>
            </a:r>
          </a:p>
          <a:p>
            <a:pPr algn="just">
              <a:lnSpc>
                <a:spcPct val="150000"/>
              </a:lnSpc>
            </a:pPr>
            <a:r>
              <a:rPr lang="zh-CN" altLang="en-US" dirty="0">
                <a:latin typeface="微软雅黑 Light" panose="020B0502040204020203" pitchFamily="34" charset="-122"/>
                <a:ea typeface="微软雅黑 Light" panose="020B0502040204020203" pitchFamily="34" charset="-122"/>
              </a:rPr>
              <a:t>       ②记账凭证的名称和编号。</a:t>
            </a:r>
          </a:p>
          <a:p>
            <a:pPr algn="just">
              <a:lnSpc>
                <a:spcPct val="150000"/>
              </a:lnSpc>
            </a:pPr>
            <a:r>
              <a:rPr lang="zh-CN" altLang="en-US" dirty="0">
                <a:latin typeface="微软雅黑 Light" panose="020B0502040204020203" pitchFamily="34" charset="-122"/>
                <a:ea typeface="微软雅黑 Light" panose="020B0502040204020203" pitchFamily="34" charset="-122"/>
              </a:rPr>
              <a:t>       ③经济业务事项摘要。</a:t>
            </a:r>
          </a:p>
          <a:p>
            <a:pPr algn="just">
              <a:lnSpc>
                <a:spcPct val="150000"/>
              </a:lnSpc>
            </a:pPr>
            <a:r>
              <a:rPr lang="zh-CN" altLang="en-US" dirty="0">
                <a:latin typeface="微软雅黑 Light" panose="020B0502040204020203" pitchFamily="34" charset="-122"/>
                <a:ea typeface="微软雅黑 Light" panose="020B0502040204020203" pitchFamily="34" charset="-122"/>
              </a:rPr>
              <a:t>       ④应记会计科目、方向和金额。</a:t>
            </a:r>
          </a:p>
          <a:p>
            <a:pPr algn="just">
              <a:lnSpc>
                <a:spcPct val="150000"/>
              </a:lnSpc>
            </a:pPr>
            <a:r>
              <a:rPr lang="zh-CN" altLang="en-US" dirty="0">
                <a:latin typeface="微软雅黑 Light" panose="020B0502040204020203" pitchFamily="34" charset="-122"/>
                <a:ea typeface="微软雅黑 Light" panose="020B0502040204020203" pitchFamily="34" charset="-122"/>
              </a:rPr>
              <a:t>       ⑤记账符号。</a:t>
            </a:r>
          </a:p>
          <a:p>
            <a:pPr algn="just">
              <a:lnSpc>
                <a:spcPct val="150000"/>
              </a:lnSpc>
            </a:pPr>
            <a:r>
              <a:rPr lang="zh-CN" altLang="en-US" dirty="0">
                <a:latin typeface="微软雅黑 Light" panose="020B0502040204020203" pitchFamily="34" charset="-122"/>
                <a:ea typeface="微软雅黑 Light" panose="020B0502040204020203" pitchFamily="34" charset="-122"/>
              </a:rPr>
              <a:t>       ⑥记账凭证所附原始凭证的张数。</a:t>
            </a:r>
          </a:p>
          <a:p>
            <a:pPr algn="just">
              <a:lnSpc>
                <a:spcPct val="150000"/>
              </a:lnSpc>
            </a:pPr>
            <a:r>
              <a:rPr lang="zh-CN" altLang="en-US" dirty="0">
                <a:latin typeface="微软雅黑 Light" panose="020B0502040204020203" pitchFamily="34" charset="-122"/>
                <a:ea typeface="微软雅黑 Light" panose="020B0502040204020203" pitchFamily="34" charset="-122"/>
              </a:rPr>
              <a:t>       ⑦记账凭证的填制人员、稽核人员、记账人员和会计主管人员的签名或印章。</a:t>
            </a:r>
          </a:p>
        </p:txBody>
      </p:sp>
      <p:sp>
        <p:nvSpPr>
          <p:cNvPr id="25" name="矩形: 圆角 24">
            <a:extLst>
              <a:ext uri="{FF2B5EF4-FFF2-40B4-BE49-F238E27FC236}">
                <a16:creationId xmlns:a16="http://schemas.microsoft.com/office/drawing/2014/main" id="{0C7895BB-00B8-41BB-9A40-9A7131E58BDE}"/>
              </a:ext>
            </a:extLst>
          </p:cNvPr>
          <p:cNvSpPr/>
          <p:nvPr/>
        </p:nvSpPr>
        <p:spPr bwMode="auto">
          <a:xfrm>
            <a:off x="586193" y="1492352"/>
            <a:ext cx="4076206"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a:solidFill>
                  <a:schemeClr val="bg1"/>
                </a:solidFill>
                <a:latin typeface="微软雅黑 Light" panose="020B0502040204020203" pitchFamily="34" charset="-122"/>
                <a:ea typeface="微软雅黑 Light" panose="020B0502040204020203" pitchFamily="34" charset="-122"/>
              </a:rPr>
              <a:t>2.</a:t>
            </a:r>
            <a:r>
              <a:rPr lang="zh-CN" altLang="en-US" sz="2400">
                <a:solidFill>
                  <a:schemeClr val="bg1"/>
                </a:solidFill>
                <a:latin typeface="微软雅黑 Light" panose="020B0502040204020203" pitchFamily="34" charset="-122"/>
                <a:ea typeface="微软雅黑 Light" panose="020B0502040204020203" pitchFamily="34" charset="-122"/>
              </a:rPr>
              <a:t>记账凭证填制的基本要求</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10" name="矩形 9"/>
          <p:cNvSpPr/>
          <p:nvPr/>
        </p:nvSpPr>
        <p:spPr>
          <a:xfrm>
            <a:off x="926740" y="203767"/>
            <a:ext cx="4116833"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1.3.2  </a:t>
            </a:r>
            <a:r>
              <a:rPr lang="zh-CN" altLang="en-US" sz="3200" b="1" dirty="0">
                <a:latin typeface="微软雅黑 Light" panose="020B0502040204020203" pitchFamily="34" charset="-122"/>
                <a:ea typeface="微软雅黑 Light" panose="020B0502040204020203" pitchFamily="34" charset="-122"/>
              </a:rPr>
              <a:t>会计凭证</a:t>
            </a:r>
          </a:p>
        </p:txBody>
      </p:sp>
    </p:spTree>
    <p:extLst>
      <p:ext uri="{BB962C8B-B14F-4D97-AF65-F5344CB8AC3E}">
        <p14:creationId xmlns:p14="http://schemas.microsoft.com/office/powerpoint/2010/main" val="219303229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73524" y="1575507"/>
            <a:ext cx="6009004" cy="4453286"/>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07733" y="1860848"/>
            <a:ext cx="5764474" cy="3323987"/>
          </a:xfrm>
          <a:prstGeom prst="rect">
            <a:avLst/>
          </a:prstGeom>
        </p:spPr>
        <p:txBody>
          <a:bodyPr wrap="square">
            <a:spAutoFit/>
          </a:bodyPr>
          <a:lstStyle/>
          <a:p>
            <a:pPr algn="just">
              <a:lnSpc>
                <a:spcPct val="150000"/>
              </a:lnSpc>
            </a:pPr>
            <a:r>
              <a:rPr lang="zh-CN" altLang="en-US" sz="2000" dirty="0">
                <a:latin typeface="微软雅黑 Light" panose="020B0502040204020203" pitchFamily="34" charset="-122"/>
                <a:ea typeface="微软雅黑 Light" panose="020B0502040204020203" pitchFamily="34" charset="-122"/>
              </a:rPr>
              <a:t>      记账凭证应当根据经过审核的原始凭证及有关资料编制。除部分转账业务以及结账、更正错误外，记账凭证必须附有原始凭证并注明所附原始凭证的张数；一张原始凭证所列的支出需要由两个以上的单位共同负担时，应当由保存该原始凭证的单位开具原始凭证分割单给其他应共同负担的单位。</a:t>
            </a:r>
          </a:p>
        </p:txBody>
      </p:sp>
      <p:sp>
        <p:nvSpPr>
          <p:cNvPr id="10" name="矩形 9"/>
          <p:cNvSpPr/>
          <p:nvPr/>
        </p:nvSpPr>
        <p:spPr>
          <a:xfrm>
            <a:off x="926740" y="203767"/>
            <a:ext cx="4116833"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1.3.2  </a:t>
            </a:r>
            <a:r>
              <a:rPr lang="zh-CN" altLang="en-US" sz="3200" b="1" dirty="0">
                <a:latin typeface="微软雅黑 Light" panose="020B0502040204020203" pitchFamily="34" charset="-122"/>
                <a:ea typeface="微软雅黑 Light" panose="020B0502040204020203" pitchFamily="34" charset="-122"/>
              </a:rPr>
              <a:t>会计凭证</a:t>
            </a:r>
          </a:p>
        </p:txBody>
      </p:sp>
    </p:spTree>
    <p:extLst>
      <p:ext uri="{BB962C8B-B14F-4D97-AF65-F5344CB8AC3E}">
        <p14:creationId xmlns:p14="http://schemas.microsoft.com/office/powerpoint/2010/main" val="338966474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20653" y="1800060"/>
            <a:ext cx="5740881" cy="286160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683808" y="2060848"/>
            <a:ext cx="5414573" cy="1938992"/>
          </a:xfrm>
          <a:prstGeom prst="rect">
            <a:avLst/>
          </a:prstGeom>
        </p:spPr>
        <p:txBody>
          <a:bodyPr wrap="square">
            <a:spAutoFit/>
          </a:bodyPr>
          <a:lstStyle/>
          <a:p>
            <a:pPr algn="just">
              <a:lnSpc>
                <a:spcPct val="150000"/>
              </a:lnSpc>
            </a:pPr>
            <a:r>
              <a:rPr lang="zh-CN" altLang="en-US" sz="2000" dirty="0">
                <a:latin typeface="微软雅黑 Light" panose="020B0502040204020203" pitchFamily="34" charset="-122"/>
                <a:ea typeface="微软雅黑 Light" panose="020B0502040204020203" pitchFamily="34" charset="-122"/>
              </a:rPr>
              <a:t>       会计账簿，是指全面记录和反映一个单位经济业务事项，把大量分散的数据或资料进行归类整理，逐步加工成有用会计信息的簿籍。它是编制财务会计报告的重要依据。</a:t>
            </a:r>
          </a:p>
        </p:txBody>
      </p:sp>
      <p:sp>
        <p:nvSpPr>
          <p:cNvPr id="10" name="矩形 9"/>
          <p:cNvSpPr/>
          <p:nvPr/>
        </p:nvSpPr>
        <p:spPr>
          <a:xfrm>
            <a:off x="926740" y="203767"/>
            <a:ext cx="4116833"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1.3.3  </a:t>
            </a:r>
            <a:r>
              <a:rPr lang="zh-CN" altLang="en-US" sz="3200" b="1" dirty="0">
                <a:latin typeface="微软雅黑 Light" panose="020B0502040204020203" pitchFamily="34" charset="-122"/>
                <a:ea typeface="微软雅黑 Light" panose="020B0502040204020203" pitchFamily="34" charset="-122"/>
              </a:rPr>
              <a:t>会计账簿</a:t>
            </a:r>
          </a:p>
        </p:txBody>
      </p:sp>
    </p:spTree>
    <p:extLst>
      <p:ext uri="{BB962C8B-B14F-4D97-AF65-F5344CB8AC3E}">
        <p14:creationId xmlns:p14="http://schemas.microsoft.com/office/powerpoint/2010/main" val="332439374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Pentagon 12">
            <a:extLst>
              <a:ext uri="{FF2B5EF4-FFF2-40B4-BE49-F238E27FC236}">
                <a16:creationId xmlns:a16="http://schemas.microsoft.com/office/drawing/2014/main" id="{C5198D30-C194-4C3C-9E36-E90AA38ABFA7}"/>
              </a:ext>
            </a:extLst>
          </p:cNvPr>
          <p:cNvSpPr>
            <a:spLocks noChangeArrowheads="1"/>
          </p:cNvSpPr>
          <p:nvPr/>
        </p:nvSpPr>
        <p:spPr bwMode="auto">
          <a:xfrm>
            <a:off x="507962" y="4281914"/>
            <a:ext cx="11147433" cy="611576"/>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gn="ctr">
              <a:defRPr/>
            </a:pPr>
            <a:r>
              <a:rPr lang="en-US" altLang="zh-CN" sz="2800" dirty="0">
                <a:solidFill>
                  <a:srgbClr val="FFFFFF"/>
                </a:solidFill>
                <a:latin typeface="微软雅黑 Light" panose="020B0502040204020203" pitchFamily="34" charset="-122"/>
                <a:ea typeface="微软雅黑 Light" panose="020B0502040204020203" pitchFamily="34" charset="-122"/>
                <a:sym typeface="+mn-lt"/>
              </a:rPr>
              <a:t>1. </a:t>
            </a:r>
            <a:r>
              <a:rPr lang="zh-CN" altLang="en-US" sz="2800" dirty="0">
                <a:solidFill>
                  <a:srgbClr val="FFFFFF"/>
                </a:solidFill>
                <a:latin typeface="微软雅黑 Light" panose="020B0502040204020203" pitchFamily="34" charset="-122"/>
                <a:ea typeface="微软雅黑 Light" panose="020B0502040204020203" pitchFamily="34" charset="-122"/>
                <a:sym typeface="+mn-lt"/>
              </a:rPr>
              <a:t>会 计 账 簿 的 种 类</a:t>
            </a:r>
          </a:p>
        </p:txBody>
      </p:sp>
      <p:cxnSp>
        <p:nvCxnSpPr>
          <p:cNvPr id="23" name="直接连接符 22">
            <a:extLst>
              <a:ext uri="{FF2B5EF4-FFF2-40B4-BE49-F238E27FC236}">
                <a16:creationId xmlns:a16="http://schemas.microsoft.com/office/drawing/2014/main" id="{4704CC83-3810-4778-9B0F-03A887CDA7C9}"/>
              </a:ext>
            </a:extLst>
          </p:cNvPr>
          <p:cNvCxnSpPr/>
          <p:nvPr/>
        </p:nvCxnSpPr>
        <p:spPr bwMode="auto">
          <a:xfrm>
            <a:off x="6314637" y="2780928"/>
            <a:ext cx="0" cy="1500986"/>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26" name="直接连接符 25">
            <a:extLst>
              <a:ext uri="{FF2B5EF4-FFF2-40B4-BE49-F238E27FC236}">
                <a16:creationId xmlns:a16="http://schemas.microsoft.com/office/drawing/2014/main" id="{8ADAE6D2-3EC8-4203-BD0F-729D9BD60CE1}"/>
              </a:ext>
            </a:extLst>
          </p:cNvPr>
          <p:cNvCxnSpPr/>
          <p:nvPr/>
        </p:nvCxnSpPr>
        <p:spPr bwMode="auto">
          <a:xfrm>
            <a:off x="4094062" y="2458387"/>
            <a:ext cx="0" cy="1823527"/>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28" name="直接连接符 27">
            <a:extLst>
              <a:ext uri="{FF2B5EF4-FFF2-40B4-BE49-F238E27FC236}">
                <a16:creationId xmlns:a16="http://schemas.microsoft.com/office/drawing/2014/main" id="{02DA3DC8-4346-4B38-A975-84354AD9D737}"/>
              </a:ext>
            </a:extLst>
          </p:cNvPr>
          <p:cNvCxnSpPr/>
          <p:nvPr/>
        </p:nvCxnSpPr>
        <p:spPr bwMode="auto">
          <a:xfrm>
            <a:off x="1652598" y="2132856"/>
            <a:ext cx="0" cy="2149058"/>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59" name="直接连接符 58">
            <a:extLst>
              <a:ext uri="{FF2B5EF4-FFF2-40B4-BE49-F238E27FC236}">
                <a16:creationId xmlns:a16="http://schemas.microsoft.com/office/drawing/2014/main" id="{7D22F711-BC0A-43BC-9FCC-C14DD02790D8}"/>
              </a:ext>
            </a:extLst>
          </p:cNvPr>
          <p:cNvCxnSpPr>
            <a:cxnSpLocks/>
          </p:cNvCxnSpPr>
          <p:nvPr/>
        </p:nvCxnSpPr>
        <p:spPr bwMode="auto">
          <a:xfrm>
            <a:off x="8622711" y="2976733"/>
            <a:ext cx="0" cy="1305181"/>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3" name="矩形 2"/>
          <p:cNvSpPr/>
          <p:nvPr/>
        </p:nvSpPr>
        <p:spPr>
          <a:xfrm>
            <a:off x="995116" y="194347"/>
            <a:ext cx="5149916" cy="584775"/>
          </a:xfrm>
          <a:prstGeom prst="rect">
            <a:avLst/>
          </a:prstGeom>
        </p:spPr>
        <p:txBody>
          <a:bodyPr wrap="squar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1.3.3  </a:t>
            </a:r>
            <a:r>
              <a:rPr lang="zh-CN" altLang="en-US" sz="3200" b="1" dirty="0">
                <a:latin typeface="微软雅黑 Light" panose="020B0502040204020203" pitchFamily="34" charset="-122"/>
                <a:ea typeface="微软雅黑 Light" panose="020B0502040204020203" pitchFamily="34" charset="-122"/>
              </a:rPr>
              <a:t>会计账簿</a:t>
            </a:r>
          </a:p>
        </p:txBody>
      </p:sp>
      <p:sp>
        <p:nvSpPr>
          <p:cNvPr id="8" name="矩形 7"/>
          <p:cNvSpPr/>
          <p:nvPr/>
        </p:nvSpPr>
        <p:spPr>
          <a:xfrm>
            <a:off x="1244266" y="1696847"/>
            <a:ext cx="899302" cy="461665"/>
          </a:xfrm>
          <a:prstGeom prst="rect">
            <a:avLst/>
          </a:prstGeom>
          <a:solidFill>
            <a:schemeClr val="bg1"/>
          </a:solidFill>
          <a:ln>
            <a:solidFill>
              <a:schemeClr val="tx1"/>
            </a:solidFill>
          </a:ln>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总账</a:t>
            </a:r>
          </a:p>
        </p:txBody>
      </p:sp>
      <p:sp>
        <p:nvSpPr>
          <p:cNvPr id="9" name="矩形 8"/>
          <p:cNvSpPr/>
          <p:nvPr/>
        </p:nvSpPr>
        <p:spPr>
          <a:xfrm>
            <a:off x="3570074" y="2005417"/>
            <a:ext cx="1107996" cy="461665"/>
          </a:xfrm>
          <a:prstGeom prst="rect">
            <a:avLst/>
          </a:prstGeom>
          <a:solidFill>
            <a:schemeClr val="bg1"/>
          </a:solidFill>
          <a:ln>
            <a:solidFill>
              <a:schemeClr val="tx1"/>
            </a:solidFill>
          </a:ln>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明细账</a:t>
            </a:r>
          </a:p>
        </p:txBody>
      </p:sp>
      <p:sp>
        <p:nvSpPr>
          <p:cNvPr id="10" name="矩形 9"/>
          <p:cNvSpPr/>
          <p:nvPr/>
        </p:nvSpPr>
        <p:spPr>
          <a:xfrm>
            <a:off x="5811085" y="2344889"/>
            <a:ext cx="1107996" cy="461665"/>
          </a:xfrm>
          <a:prstGeom prst="rect">
            <a:avLst/>
          </a:prstGeom>
          <a:solidFill>
            <a:schemeClr val="bg1"/>
          </a:solidFill>
          <a:ln>
            <a:solidFill>
              <a:schemeClr val="tx1"/>
            </a:solidFill>
          </a:ln>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日记账</a:t>
            </a:r>
          </a:p>
        </p:txBody>
      </p:sp>
      <p:sp>
        <p:nvSpPr>
          <p:cNvPr id="11" name="矩形 10"/>
          <p:cNvSpPr/>
          <p:nvPr/>
        </p:nvSpPr>
        <p:spPr>
          <a:xfrm>
            <a:off x="7754565" y="2692480"/>
            <a:ext cx="2031325" cy="461665"/>
          </a:xfrm>
          <a:prstGeom prst="rect">
            <a:avLst/>
          </a:prstGeom>
          <a:solidFill>
            <a:schemeClr val="bg1"/>
          </a:solidFill>
          <a:ln>
            <a:solidFill>
              <a:schemeClr val="tx1"/>
            </a:solidFill>
          </a:ln>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其他辅助账簿</a:t>
            </a:r>
          </a:p>
        </p:txBody>
      </p:sp>
    </p:spTree>
    <p:extLst>
      <p:ext uri="{BB962C8B-B14F-4D97-AF65-F5344CB8AC3E}">
        <p14:creationId xmlns:p14="http://schemas.microsoft.com/office/powerpoint/2010/main" val="209205116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anim calcmode="lin" valueType="num">
                                      <p:cBhvr additive="base">
                                        <p:cTn id="13"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1">
                                            <p:txEl>
                                              <p:pRg st="0" end="0"/>
                                            </p:txEl>
                                          </p:spTgt>
                                        </p:tgtEl>
                                        <p:attrNameLst>
                                          <p:attrName>style.visibility</p:attrName>
                                        </p:attrNameLst>
                                      </p:cBhvr>
                                      <p:to>
                                        <p:strVal val="visible"/>
                                      </p:to>
                                    </p:set>
                                    <p:anim calcmode="lin" valueType="num">
                                      <p:cBhvr additive="base">
                                        <p:cTn id="2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387722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16038" y="2060848"/>
            <a:ext cx="5764474" cy="3000821"/>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）必须依据经过审核的会计凭证登记会计账簿。</a:t>
            </a: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）登记会计账簿必须按照记账规则进行，包括会计账簿应当按照连续编号的页码顺序登记；会计账簿记录发生错误或隔页、缺号、跳行的，应当按照国家统一的会计制度的规定更正等。</a:t>
            </a: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）任何单位都不得在法定会计账簿之外私设会计账簿，账外设账，是严重的违法行为。</a:t>
            </a:r>
          </a:p>
        </p:txBody>
      </p:sp>
      <p:sp>
        <p:nvSpPr>
          <p:cNvPr id="25" name="矩形: 圆角 24">
            <a:extLst>
              <a:ext uri="{FF2B5EF4-FFF2-40B4-BE49-F238E27FC236}">
                <a16:creationId xmlns:a16="http://schemas.microsoft.com/office/drawing/2014/main" id="{0C7895BB-00B8-41BB-9A40-9A7131E58BDE}"/>
              </a:ext>
            </a:extLst>
          </p:cNvPr>
          <p:cNvSpPr/>
          <p:nvPr/>
        </p:nvSpPr>
        <p:spPr bwMode="auto">
          <a:xfrm>
            <a:off x="586193" y="1492352"/>
            <a:ext cx="4076206"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登记会计账簿的基本要求</a:t>
            </a:r>
          </a:p>
        </p:txBody>
      </p:sp>
      <p:sp>
        <p:nvSpPr>
          <p:cNvPr id="10" name="矩形 9"/>
          <p:cNvSpPr/>
          <p:nvPr/>
        </p:nvSpPr>
        <p:spPr>
          <a:xfrm>
            <a:off x="926740" y="203767"/>
            <a:ext cx="4116833"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1.3.3  </a:t>
            </a:r>
            <a:r>
              <a:rPr lang="zh-CN" altLang="en-US" sz="3200" b="1" dirty="0">
                <a:latin typeface="微软雅黑 Light" panose="020B0502040204020203" pitchFamily="34" charset="-122"/>
                <a:ea typeface="微软雅黑 Light" panose="020B0502040204020203" pitchFamily="34" charset="-122"/>
              </a:rPr>
              <a:t>会计账簿</a:t>
            </a:r>
          </a:p>
        </p:txBody>
      </p:sp>
    </p:spTree>
    <p:extLst>
      <p:ext uri="{BB962C8B-B14F-4D97-AF65-F5344CB8AC3E}">
        <p14:creationId xmlns:p14="http://schemas.microsoft.com/office/powerpoint/2010/main" val="87045899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2293046"/>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08458" y="1920317"/>
            <a:ext cx="5764474" cy="2585323"/>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财务报表，是对企业财务状况、经营成果和现金流量的结构性表述。一套完整的财务报表至少应当包括资产负债表、利润表、现金流量表、所有者权益（或股东权益）变动表以及附注。</a:t>
            </a: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r>
              <a:rPr lang="en-US" altLang="zh-CN" dirty="0">
                <a:latin typeface="微软雅黑 Light" panose="020B0502040204020203" pitchFamily="34" charset="-122"/>
                <a:ea typeface="微软雅黑 Light" panose="020B0502040204020203" pitchFamily="34" charset="-122"/>
              </a:rPr>
              <a:t>       </a:t>
            </a:r>
          </a:p>
          <a:p>
            <a:pPr algn="just">
              <a:lnSpc>
                <a:spcPct val="150000"/>
              </a:lnSpc>
            </a:pPr>
            <a:endParaRPr lang="zh-CN" altLang="en-US" dirty="0">
              <a:latin typeface="微软雅黑 Light" panose="020B0502040204020203" pitchFamily="34" charset="-122"/>
              <a:ea typeface="微软雅黑 Light" panose="020B0502040204020203" pitchFamily="34" charset="-122"/>
            </a:endParaRPr>
          </a:p>
        </p:txBody>
      </p:sp>
      <p:sp>
        <p:nvSpPr>
          <p:cNvPr id="10" name="矩形 9"/>
          <p:cNvSpPr/>
          <p:nvPr/>
        </p:nvSpPr>
        <p:spPr>
          <a:xfrm>
            <a:off x="926740" y="203767"/>
            <a:ext cx="4123245"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1.3.4  </a:t>
            </a:r>
            <a:r>
              <a:rPr lang="zh-CN" altLang="en-US" sz="3200" b="1" dirty="0">
                <a:latin typeface="微软雅黑 Light" panose="020B0502040204020203" pitchFamily="34" charset="-122"/>
                <a:ea typeface="微软雅黑 Light" panose="020B0502040204020203" pitchFamily="34" charset="-122"/>
              </a:rPr>
              <a:t>财务报表</a:t>
            </a:r>
          </a:p>
        </p:txBody>
      </p:sp>
    </p:spTree>
    <p:extLst>
      <p:ext uri="{BB962C8B-B14F-4D97-AF65-F5344CB8AC3E}">
        <p14:creationId xmlns:p14="http://schemas.microsoft.com/office/powerpoint/2010/main" val="375647450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245713" y="1195874"/>
            <a:ext cx="6480720" cy="507397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46513" y="1332165"/>
            <a:ext cx="6237232" cy="4662815"/>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资产负债表、利润表和现金流量表分别从不同角度反映企业的财务状况、经营成果和现金流量。 资产负债表，是反映企业在某一特定日期的财务状况的会计报表。利润表，是反映企业在一定会计期间的经营成果的会计报表。现金流量表，是反映企业在一定会计期间的现金及现金等价物流入和流出的会计报表。所有者权益变动表，是反映构成所有者权益各组成部分当期增减变动情况的会计报表。</a:t>
            </a:r>
          </a:p>
          <a:p>
            <a:pPr algn="just">
              <a:lnSpc>
                <a:spcPct val="150000"/>
              </a:lnSpc>
            </a:pPr>
            <a:r>
              <a:rPr lang="zh-CN" altLang="en-US" dirty="0">
                <a:latin typeface="微软雅黑 Light" panose="020B0502040204020203" pitchFamily="34" charset="-122"/>
                <a:ea typeface="微软雅黑 Light" panose="020B0502040204020203" pitchFamily="34" charset="-122"/>
              </a:rPr>
              <a:t>       附注是财务报表不可或缺的组成部分，是对在资产负债表、利润表、现金流量表和所有者权益变动表等报表中列示项目的文字描述或明细资料的补充，以及对未能在这些报表中列示项目的说明等。</a:t>
            </a:r>
          </a:p>
        </p:txBody>
      </p:sp>
      <p:sp>
        <p:nvSpPr>
          <p:cNvPr id="10" name="矩形 9"/>
          <p:cNvSpPr/>
          <p:nvPr/>
        </p:nvSpPr>
        <p:spPr>
          <a:xfrm>
            <a:off x="926740" y="203767"/>
            <a:ext cx="4123245"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1.3.4  </a:t>
            </a:r>
            <a:r>
              <a:rPr lang="zh-CN" altLang="en-US" sz="3200" b="1" dirty="0">
                <a:latin typeface="微软雅黑 Light" panose="020B0502040204020203" pitchFamily="34" charset="-122"/>
                <a:ea typeface="微软雅黑 Light" panose="020B0502040204020203" pitchFamily="34" charset="-122"/>
              </a:rPr>
              <a:t>财务报表</a:t>
            </a:r>
          </a:p>
        </p:txBody>
      </p:sp>
    </p:spTree>
    <p:extLst>
      <p:ext uri="{BB962C8B-B14F-4D97-AF65-F5344CB8AC3E}">
        <p14:creationId xmlns:p14="http://schemas.microsoft.com/office/powerpoint/2010/main" val="94204486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245713" y="1195874"/>
            <a:ext cx="6480720" cy="5073974"/>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245713" y="1527787"/>
            <a:ext cx="6237232" cy="3416320"/>
          </a:xfrm>
          <a:prstGeom prst="rect">
            <a:avLst/>
          </a:prstGeom>
        </p:spPr>
        <p:txBody>
          <a:bodyPr wrap="square">
            <a:spAutoFit/>
          </a:bodyPr>
          <a:lstStyle/>
          <a:p>
            <a:pPr algn="just"/>
            <a:r>
              <a:rPr lang="zh-CN" altLang="en-US" dirty="0">
                <a:latin typeface="微软雅黑 Light" panose="020B0502040204020203" pitchFamily="34" charset="-122"/>
                <a:ea typeface="微软雅黑 Light" panose="020B0502040204020203" pitchFamily="34" charset="-122"/>
              </a:rPr>
              <a:t>       会计档案是指会计凭证、会计账簿、财务会计报告等会计核算专业资料；各单位的预算、计划、制度等文件材料属于文书档案，不属于会计档案。</a:t>
            </a:r>
            <a:endParaRPr lang="en-US" altLang="zh-CN" dirty="0">
              <a:latin typeface="微软雅黑 Light" panose="020B0502040204020203" pitchFamily="34" charset="-122"/>
              <a:ea typeface="微软雅黑 Light" panose="020B0502040204020203" pitchFamily="34" charset="-122"/>
            </a:endParaRPr>
          </a:p>
          <a:p>
            <a:pPr algn="just"/>
            <a:r>
              <a:rPr lang="zh-CN" altLang="en-US" dirty="0">
                <a:latin typeface="微软雅黑 Light" panose="020B0502040204020203" pitchFamily="34" charset="-122"/>
                <a:ea typeface="微软雅黑 Light" panose="020B0502040204020203" pitchFamily="34" charset="-122"/>
              </a:rPr>
              <a:t>会计档案一般分为：</a:t>
            </a:r>
          </a:p>
          <a:p>
            <a:pPr algn="just"/>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）会计凭证类，包括原始凭证、记账凭证、汇总凭证和银行存款余额调节表等；</a:t>
            </a:r>
          </a:p>
          <a:p>
            <a:pPr algn="just"/>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）会计账簿类，包括总账、日记账、明细账、辅助账等；</a:t>
            </a:r>
          </a:p>
          <a:p>
            <a:pPr algn="just"/>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）财务报告类，包括月度、季度、半年度、年度财务报告及相关文字分析材料等；</a:t>
            </a:r>
          </a:p>
          <a:p>
            <a:pPr algn="just"/>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）其他类，包括会计移交清册、会计档案保管清册、会计档案销毁清册等。</a:t>
            </a:r>
          </a:p>
        </p:txBody>
      </p:sp>
      <p:sp>
        <p:nvSpPr>
          <p:cNvPr id="10" name="矩形 9"/>
          <p:cNvSpPr/>
          <p:nvPr/>
        </p:nvSpPr>
        <p:spPr>
          <a:xfrm>
            <a:off x="926740" y="203767"/>
            <a:ext cx="4937570"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1.3.5  </a:t>
            </a:r>
            <a:r>
              <a:rPr lang="zh-CN" altLang="en-US" sz="3200" b="1" dirty="0">
                <a:latin typeface="微软雅黑 Light" panose="020B0502040204020203" pitchFamily="34" charset="-122"/>
                <a:ea typeface="微软雅黑 Light" panose="020B0502040204020203" pitchFamily="34" charset="-122"/>
              </a:rPr>
              <a:t>会计档案管理</a:t>
            </a:r>
          </a:p>
        </p:txBody>
      </p:sp>
      <p:sp>
        <p:nvSpPr>
          <p:cNvPr id="7" name="矩形: 圆角 24">
            <a:extLst>
              <a:ext uri="{FF2B5EF4-FFF2-40B4-BE49-F238E27FC236}">
                <a16:creationId xmlns:a16="http://schemas.microsoft.com/office/drawing/2014/main" id="{0C7895BB-00B8-41BB-9A40-9A7131E58BDE}"/>
              </a:ext>
            </a:extLst>
          </p:cNvPr>
          <p:cNvSpPr/>
          <p:nvPr/>
        </p:nvSpPr>
        <p:spPr bwMode="auto">
          <a:xfrm>
            <a:off x="203825" y="981891"/>
            <a:ext cx="4076206"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 1.</a:t>
            </a:r>
            <a:r>
              <a:rPr lang="zh-CN" altLang="en-US" sz="2400" dirty="0">
                <a:solidFill>
                  <a:schemeClr val="bg1"/>
                </a:solidFill>
                <a:latin typeface="微软雅黑 Light" panose="020B0502040204020203" pitchFamily="34" charset="-122"/>
                <a:ea typeface="微软雅黑 Light" panose="020B0502040204020203" pitchFamily="34" charset="-122"/>
              </a:rPr>
              <a:t>会计档案的概念和种类</a:t>
            </a:r>
          </a:p>
        </p:txBody>
      </p:sp>
    </p:spTree>
    <p:extLst>
      <p:ext uri="{BB962C8B-B14F-4D97-AF65-F5344CB8AC3E}">
        <p14:creationId xmlns:p14="http://schemas.microsoft.com/office/powerpoint/2010/main" val="98380577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0" end="0"/>
                                            </p:txEl>
                                          </p:spTgt>
                                        </p:tgtEl>
                                        <p:attrNameLst>
                                          <p:attrName>style.visibility</p:attrName>
                                        </p:attrNameLst>
                                      </p:cBhvr>
                                      <p:to>
                                        <p:strVal val="visible"/>
                                      </p:to>
                                    </p:set>
                                    <p:anim calcmode="lin" valueType="num">
                                      <p:cBhvr additive="base">
                                        <p:cTn id="19"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1" end="1"/>
                                            </p:txEl>
                                          </p:spTgt>
                                        </p:tgtEl>
                                        <p:attrNameLst>
                                          <p:attrName>style.visibility</p:attrName>
                                        </p:attrNameLst>
                                      </p:cBhvr>
                                      <p:to>
                                        <p:strVal val="visible"/>
                                      </p:to>
                                    </p:set>
                                    <p:anim calcmode="lin" valueType="num">
                                      <p:cBhvr additive="base">
                                        <p:cTn id="25"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1" end="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
                                            <p:txEl>
                                              <p:pRg st="2" end="2"/>
                                            </p:txEl>
                                          </p:spTgt>
                                        </p:tgtEl>
                                        <p:attrNameLst>
                                          <p:attrName>style.visibility</p:attrName>
                                        </p:attrNameLst>
                                      </p:cBhvr>
                                      <p:to>
                                        <p:strVal val="visible"/>
                                      </p:to>
                                    </p:set>
                                    <p:anim calcmode="lin" valueType="num">
                                      <p:cBhvr additive="base">
                                        <p:cTn id="29"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24">
                                            <p:txEl>
                                              <p:pRg st="3" end="3"/>
                                            </p:txEl>
                                          </p:spTgt>
                                        </p:tgtEl>
                                        <p:attrNameLst>
                                          <p:attrName>style.visibility</p:attrName>
                                        </p:attrNameLst>
                                      </p:cBhvr>
                                      <p:to>
                                        <p:strVal val="visible"/>
                                      </p:to>
                                    </p:set>
                                    <p:anim calcmode="lin" valueType="num">
                                      <p:cBhvr additive="base">
                                        <p:cTn id="35"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24">
                                            <p:txEl>
                                              <p:pRg st="4" end="4"/>
                                            </p:txEl>
                                          </p:spTgt>
                                        </p:tgtEl>
                                        <p:attrNameLst>
                                          <p:attrName>style.visibility</p:attrName>
                                        </p:attrNameLst>
                                      </p:cBhvr>
                                      <p:to>
                                        <p:strVal val="visible"/>
                                      </p:to>
                                    </p:set>
                                    <p:anim calcmode="lin" valueType="num">
                                      <p:cBhvr additive="base">
                                        <p:cTn id="41"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24">
                                            <p:txEl>
                                              <p:pRg st="5" end="5"/>
                                            </p:txEl>
                                          </p:spTgt>
                                        </p:tgtEl>
                                        <p:attrNameLst>
                                          <p:attrName>style.visibility</p:attrName>
                                        </p:attrNameLst>
                                      </p:cBhvr>
                                      <p:to>
                                        <p:strVal val="visible"/>
                                      </p:to>
                                    </p:set>
                                    <p:anim calcmode="lin" valueType="num">
                                      <p:cBhvr additive="base">
                                        <p:cTn id="47"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对角圆角 20">
            <a:extLst>
              <a:ext uri="{FF2B5EF4-FFF2-40B4-BE49-F238E27FC236}">
                <a16:creationId xmlns:a16="http://schemas.microsoft.com/office/drawing/2014/main" id="{792F606E-D22E-43EB-9824-FDFC7195EA07}"/>
              </a:ext>
            </a:extLst>
          </p:cNvPr>
          <p:cNvSpPr/>
          <p:nvPr/>
        </p:nvSpPr>
        <p:spPr bwMode="auto">
          <a:xfrm flipH="1">
            <a:off x="2426864" y="1628800"/>
            <a:ext cx="1885831" cy="16055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4618452" y="1075571"/>
            <a:ext cx="2560368" cy="2179819"/>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2.</a:t>
            </a:r>
            <a:r>
              <a:rPr lang="zh-CN" altLang="en-US" sz="2400" dirty="0">
                <a:solidFill>
                  <a:srgbClr val="FFFFFF"/>
                </a:solidFill>
                <a:latin typeface="微软雅黑 Light" panose="020B0502040204020203" pitchFamily="34" charset="-122"/>
                <a:ea typeface="微软雅黑 Light" panose="020B0502040204020203" pitchFamily="34" charset="-122"/>
              </a:rPr>
              <a:t>会计档案的归档</a:t>
            </a:r>
          </a:p>
        </p:txBody>
      </p:sp>
      <p:sp>
        <p:nvSpPr>
          <p:cNvPr id="23" name="矩形: 对角圆角 22">
            <a:extLst>
              <a:ext uri="{FF2B5EF4-FFF2-40B4-BE49-F238E27FC236}">
                <a16:creationId xmlns:a16="http://schemas.microsoft.com/office/drawing/2014/main" id="{4B482354-6145-4470-AAE9-A5364A33EFA6}"/>
              </a:ext>
            </a:extLst>
          </p:cNvPr>
          <p:cNvSpPr/>
          <p:nvPr/>
        </p:nvSpPr>
        <p:spPr bwMode="auto">
          <a:xfrm>
            <a:off x="2426864" y="3465500"/>
            <a:ext cx="1886976" cy="1606514"/>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会计档案的保管期限</a:t>
            </a:r>
          </a:p>
        </p:txBody>
      </p:sp>
      <p:sp>
        <p:nvSpPr>
          <p:cNvPr id="24" name="矩形: 对角圆角 23">
            <a:extLst>
              <a:ext uri="{FF2B5EF4-FFF2-40B4-BE49-F238E27FC236}">
                <a16:creationId xmlns:a16="http://schemas.microsoft.com/office/drawing/2014/main" id="{B0C64D04-8C8A-4E24-8194-6B61BF22EB1F}"/>
              </a:ext>
            </a:extLst>
          </p:cNvPr>
          <p:cNvSpPr/>
          <p:nvPr/>
        </p:nvSpPr>
        <p:spPr bwMode="auto">
          <a:xfrm flipH="1">
            <a:off x="4601553" y="3465500"/>
            <a:ext cx="1748756" cy="1488838"/>
          </a:xfrm>
          <a:prstGeom prst="round2DiagRect">
            <a:avLst>
              <a:gd name="adj1" fmla="val 48493"/>
              <a:gd name="adj2" fmla="val 0"/>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7322517" y="1053862"/>
            <a:ext cx="4446645" cy="5078313"/>
          </a:xfrm>
          <a:prstGeom prst="rect">
            <a:avLst/>
          </a:prstGeom>
          <a:noFill/>
          <a:ln>
            <a:solidFill>
              <a:schemeClr val="bg1"/>
            </a:solidFill>
          </a:ln>
        </p:spPr>
        <p:txBody>
          <a:bodyPr wrap="square" rtlCol="0">
            <a:spAutoFit/>
          </a:bodyPr>
          <a:lstStyle>
            <a:defPPr>
              <a:defRPr lang="zh-CN"/>
            </a:defPPr>
            <a:lvl1pPr algn="just">
              <a:lnSpc>
                <a:spcPct val="120000"/>
              </a:lnSpc>
              <a:defRPr sz="1800">
                <a:latin typeface="+mj-ea"/>
                <a:ea typeface="+mj-ea"/>
              </a:defRPr>
            </a:lvl1pPr>
          </a:lstStyle>
          <a:p>
            <a:r>
              <a:rPr lang="zh-CN" altLang="en-US" dirty="0">
                <a:latin typeface="微软雅黑 Light" panose="020B0502040204020203" pitchFamily="34" charset="-122"/>
                <a:ea typeface="微软雅黑 Light" panose="020B0502040204020203" pitchFamily="34" charset="-122"/>
              </a:rPr>
              <a:t>       各单位每年形成的会计档案，应由单位会计部门按照归档要求负责整理立卷或装订。当年形成的会计档案在会计年度终了后，可暂由本单位会计部门保管</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年。保管期满之后，原则上应由会计部门编制清册，移交本单位的档案部门保管；未设立档案部门的，应当在会计部门内部指定专人保管。档案部门接收保管的会计档案，原则上应当保持原卷册的封装，个别需要拆封重新整理的，应当会同会计部门和原经办人共同拆封整理，以分清责任。</a:t>
            </a:r>
          </a:p>
          <a:p>
            <a:r>
              <a:rPr lang="zh-CN" altLang="en-US" dirty="0">
                <a:latin typeface="微软雅黑 Light" panose="020B0502040204020203" pitchFamily="34" charset="-122"/>
                <a:ea typeface="微软雅黑 Light" panose="020B0502040204020203" pitchFamily="34" charset="-122"/>
              </a:rPr>
              <a:t>       会计档案原件原则上不得借出，如有特殊需要，须经本单位负责人批准，在不拆散原卷册的前提下，可以提供查阅或者复制，并办理登记手续。</a:t>
            </a:r>
          </a:p>
        </p:txBody>
      </p:sp>
      <p:sp>
        <p:nvSpPr>
          <p:cNvPr id="2" name="矩形 1"/>
          <p:cNvSpPr/>
          <p:nvPr/>
        </p:nvSpPr>
        <p:spPr>
          <a:xfrm>
            <a:off x="143856" y="3933056"/>
            <a:ext cx="2139151" cy="1477328"/>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根据</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会计档案管理办法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的规定，会计档案保管期限分为永久和定期两类。</a:t>
            </a:r>
          </a:p>
        </p:txBody>
      </p:sp>
      <p:sp>
        <p:nvSpPr>
          <p:cNvPr id="11" name="矩形 10"/>
          <p:cNvSpPr/>
          <p:nvPr/>
        </p:nvSpPr>
        <p:spPr>
          <a:xfrm>
            <a:off x="926740" y="203767"/>
            <a:ext cx="4937570"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1.3.5  </a:t>
            </a:r>
            <a:r>
              <a:rPr lang="zh-CN" altLang="en-US" sz="3200" b="1" dirty="0">
                <a:latin typeface="微软雅黑 Light" panose="020B0502040204020203" pitchFamily="34" charset="-122"/>
                <a:ea typeface="微软雅黑 Light" panose="020B0502040204020203" pitchFamily="34" charset="-122"/>
              </a:rPr>
              <a:t>会计档案管理</a:t>
            </a:r>
          </a:p>
        </p:txBody>
      </p:sp>
    </p:spTree>
    <p:extLst>
      <p:ext uri="{BB962C8B-B14F-4D97-AF65-F5344CB8AC3E}">
        <p14:creationId xmlns:p14="http://schemas.microsoft.com/office/powerpoint/2010/main" val="387800354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
                                            <p:txEl>
                                              <p:pRg st="0" end="0"/>
                                            </p:txEl>
                                          </p:spTgt>
                                        </p:tgtEl>
                                        <p:attrNameLst>
                                          <p:attrName>style.visibility</p:attrName>
                                        </p:attrNameLst>
                                      </p:cBhvr>
                                      <p:to>
                                        <p:strVal val="visible"/>
                                      </p:to>
                                    </p:set>
                                    <p:anim calcmode="lin" valueType="num">
                                      <p:cBhvr additive="base">
                                        <p:cTn id="13" dur="500" fill="hold"/>
                                        <p:tgtEl>
                                          <p:spTgt spid="2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3">
                                            <p:txEl>
                                              <p:pRg st="0" end="0"/>
                                            </p:txEl>
                                          </p:spTgt>
                                        </p:tgtEl>
                                        <p:attrNameLst>
                                          <p:attrName>style.visibility</p:attrName>
                                        </p:attrNameLst>
                                      </p:cBhvr>
                                      <p:to>
                                        <p:strVal val="visible"/>
                                      </p:to>
                                    </p:set>
                                    <p:anim calcmode="lin" valueType="num">
                                      <p:cBhvr additive="base">
                                        <p:cTn id="19" dur="500" fill="hold"/>
                                        <p:tgtEl>
                                          <p:spTgt spid="2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
                                            <p:txEl>
                                              <p:pRg st="0" end="0"/>
                                            </p:txEl>
                                          </p:spTgt>
                                        </p:tgtEl>
                                        <p:attrNameLst>
                                          <p:attrName>style.visibility</p:attrName>
                                        </p:attrNameLst>
                                      </p:cBhvr>
                                      <p:to>
                                        <p:strVal val="visible"/>
                                      </p:to>
                                    </p:set>
                                    <p:anim calcmode="lin" valueType="num">
                                      <p:cBhvr additive="base">
                                        <p:cTn id="25"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1380191" y="-289580"/>
            <a:ext cx="2606804"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94525" y="3429000"/>
            <a:ext cx="5400600" cy="1226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1.1</a:t>
            </a:r>
            <a:r>
              <a:rPr lang="zh-CN" altLang="en-US" sz="5400" b="1" dirty="0">
                <a:solidFill>
                  <a:schemeClr val="bg1"/>
                </a:solidFill>
                <a:latin typeface="微软雅黑" panose="020B0503020204020204" pitchFamily="34" charset="-122"/>
                <a:ea typeface="微软雅黑" panose="020B0503020204020204" pitchFamily="34" charset="-122"/>
              </a:rPr>
              <a:t>会计法律制度与构成</a:t>
            </a:r>
          </a:p>
        </p:txBody>
      </p:sp>
      <p:sp>
        <p:nvSpPr>
          <p:cNvPr id="92" name="TextBox 65">
            <a:extLst>
              <a:ext uri="{FF2B5EF4-FFF2-40B4-BE49-F238E27FC236}">
                <a16:creationId xmlns:a16="http://schemas.microsoft.com/office/drawing/2014/main" id="{6C516193-C6A3-4E98-AC22-1C81C6093903}"/>
              </a:ext>
            </a:extLst>
          </p:cNvPr>
          <p:cNvSpPr txBox="1"/>
          <p:nvPr/>
        </p:nvSpPr>
        <p:spPr>
          <a:xfrm>
            <a:off x="6939892" y="3580370"/>
            <a:ext cx="4055033" cy="461665"/>
          </a:xfrm>
          <a:prstGeom prst="rect">
            <a:avLst/>
          </a:prstGeom>
          <a:noFill/>
        </p:spPr>
        <p:txBody>
          <a:bodyPr wrap="square" rtlCol="0">
            <a:spAutoFit/>
          </a:bodyPr>
          <a:lstStyle/>
          <a:p>
            <a:pPr>
              <a:defRPr/>
            </a:pPr>
            <a:r>
              <a:rPr lang="zh-CN" altLang="en-US" sz="2400" dirty="0">
                <a:latin typeface="微软雅黑 Light" panose="020B0502040204020203" pitchFamily="34" charset="-122"/>
                <a:ea typeface="微软雅黑 Light" panose="020B0502040204020203" pitchFamily="34" charset="-122"/>
              </a:rPr>
              <a:t>  任务</a:t>
            </a:r>
            <a:r>
              <a:rPr lang="en-US" altLang="zh-CN" sz="2400" dirty="0">
                <a:latin typeface="微软雅黑 Light" panose="020B0502040204020203" pitchFamily="34" charset="-122"/>
                <a:ea typeface="微软雅黑 Light" panose="020B0502040204020203" pitchFamily="34" charset="-122"/>
              </a:rPr>
              <a:t>1.1.1 </a:t>
            </a:r>
            <a:r>
              <a:rPr lang="zh-CN" altLang="en-US" sz="2400" dirty="0">
                <a:latin typeface="微软雅黑 Light" panose="020B0502040204020203" pitchFamily="34" charset="-122"/>
                <a:ea typeface="微软雅黑 Light" panose="020B0502040204020203" pitchFamily="34" charset="-122"/>
              </a:rPr>
              <a:t>会计法律制度概念</a:t>
            </a:r>
            <a:endParaRPr lang="zh-CN" altLang="en-US" sz="2000" dirty="0">
              <a:latin typeface="微软雅黑 Light" panose="020B0502040204020203" pitchFamily="34" charset="-122"/>
              <a:ea typeface="微软雅黑 Light" panose="020B0502040204020203" pitchFamily="34" charset="-122"/>
            </a:endParaRPr>
          </a:p>
        </p:txBody>
      </p:sp>
      <p:grpSp>
        <p:nvGrpSpPr>
          <p:cNvPr id="97" name="组合 96">
            <a:extLst>
              <a:ext uri="{FF2B5EF4-FFF2-40B4-BE49-F238E27FC236}">
                <a16:creationId xmlns:a16="http://schemas.microsoft.com/office/drawing/2014/main" id="{FC1997F8-8A53-4BBA-B378-6EDF533CB20F}"/>
              </a:ext>
            </a:extLst>
          </p:cNvPr>
          <p:cNvGrpSpPr/>
          <p:nvPr/>
        </p:nvGrpSpPr>
        <p:grpSpPr>
          <a:xfrm>
            <a:off x="6666843" y="3609768"/>
            <a:ext cx="330200" cy="330200"/>
            <a:chOff x="8186613" y="1546264"/>
            <a:chExt cx="330200" cy="330200"/>
          </a:xfrm>
          <a:solidFill>
            <a:schemeClr val="accent3"/>
          </a:solidFill>
        </p:grpSpPr>
        <p:sp>
          <p:nvSpPr>
            <p:cNvPr id="98" name="Oval 5">
              <a:extLst>
                <a:ext uri="{FF2B5EF4-FFF2-40B4-BE49-F238E27FC236}">
                  <a16:creationId xmlns:a16="http://schemas.microsoft.com/office/drawing/2014/main" id="{4699489F-194C-4055-AA7D-5523DC6279F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9" name="Freeform 6">
              <a:extLst>
                <a:ext uri="{FF2B5EF4-FFF2-40B4-BE49-F238E27FC236}">
                  <a16:creationId xmlns:a16="http://schemas.microsoft.com/office/drawing/2014/main" id="{4CCE8999-F4AC-4AEC-AA0D-3AE8BC4B5640}"/>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73280" y="4631322"/>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2" name="直接连接符 111">
            <a:extLst>
              <a:ext uri="{FF2B5EF4-FFF2-40B4-BE49-F238E27FC236}">
                <a16:creationId xmlns:a16="http://schemas.microsoft.com/office/drawing/2014/main" id="{8147A86A-C05B-4FD3-9586-EEF74D577902}"/>
              </a:ext>
            </a:extLst>
          </p:cNvPr>
          <p:cNvCxnSpPr>
            <a:cxnSpLocks/>
          </p:cNvCxnSpPr>
          <p:nvPr/>
        </p:nvCxnSpPr>
        <p:spPr bwMode="auto">
          <a:xfrm>
            <a:off x="6673280" y="4007695"/>
            <a:ext cx="2593453"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flipV="1">
            <a:off x="6701855" y="5066638"/>
            <a:ext cx="2348854" cy="25578"/>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cxnSp>
        <p:nvCxnSpPr>
          <p:cNvPr id="59" name="直接连接符 58">
            <a:extLst>
              <a:ext uri="{FF2B5EF4-FFF2-40B4-BE49-F238E27FC236}">
                <a16:creationId xmlns:a16="http://schemas.microsoft.com/office/drawing/2014/main" id="{54AF06F1-05D5-44F9-AEC8-75E83D3E87E9}"/>
              </a:ext>
            </a:extLst>
          </p:cNvPr>
          <p:cNvCxnSpPr>
            <a:cxnSpLocks/>
          </p:cNvCxnSpPr>
          <p:nvPr/>
        </p:nvCxnSpPr>
        <p:spPr bwMode="auto">
          <a:xfrm>
            <a:off x="8908234" y="5066638"/>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a:extLst>
              <a:ext uri="{FF2B5EF4-FFF2-40B4-BE49-F238E27FC236}">
                <a16:creationId xmlns:a16="http://schemas.microsoft.com/office/drawing/2014/main" id="{59542215-758E-40C0-9C4E-17370E6A57F2}"/>
              </a:ext>
            </a:extLst>
          </p:cNvPr>
          <p:cNvCxnSpPr>
            <a:cxnSpLocks/>
          </p:cNvCxnSpPr>
          <p:nvPr/>
        </p:nvCxnSpPr>
        <p:spPr bwMode="auto">
          <a:xfrm>
            <a:off x="8896202" y="4007695"/>
            <a:ext cx="170078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3" name="TextBox 65">
            <a:extLst>
              <a:ext uri="{FF2B5EF4-FFF2-40B4-BE49-F238E27FC236}">
                <a16:creationId xmlns:a16="http://schemas.microsoft.com/office/drawing/2014/main" id="{6C516193-C6A3-4E98-AC22-1C81C6093903}"/>
              </a:ext>
            </a:extLst>
          </p:cNvPr>
          <p:cNvSpPr txBox="1"/>
          <p:nvPr/>
        </p:nvSpPr>
        <p:spPr>
          <a:xfrm>
            <a:off x="6924806" y="4601924"/>
            <a:ext cx="4286143" cy="461665"/>
          </a:xfrm>
          <a:prstGeom prst="rect">
            <a:avLst/>
          </a:prstGeom>
          <a:noFill/>
        </p:spPr>
        <p:txBody>
          <a:bodyPr wrap="square" rtlCol="0">
            <a:spAutoFit/>
          </a:bodyPr>
          <a:lstStyle/>
          <a:p>
            <a:pPr>
              <a:defRPr/>
            </a:pPr>
            <a:r>
              <a:rPr lang="zh-CN" altLang="en-US" sz="2400" dirty="0">
                <a:latin typeface="微软雅黑 Light" panose="020B0502040204020203" pitchFamily="34" charset="-122"/>
                <a:ea typeface="微软雅黑 Light" panose="020B0502040204020203" pitchFamily="34" charset="-122"/>
              </a:rPr>
              <a:t>  任务</a:t>
            </a:r>
            <a:r>
              <a:rPr lang="en-US" altLang="zh-CN" sz="2400" dirty="0">
                <a:latin typeface="微软雅黑 Light" panose="020B0502040204020203" pitchFamily="34" charset="-122"/>
                <a:ea typeface="微软雅黑 Light" panose="020B0502040204020203" pitchFamily="34" charset="-122"/>
              </a:rPr>
              <a:t>1.1.2 </a:t>
            </a:r>
            <a:r>
              <a:rPr lang="zh-CN" altLang="en-US" sz="2400" dirty="0">
                <a:latin typeface="微软雅黑 Light" panose="020B0502040204020203" pitchFamily="34" charset="-122"/>
                <a:ea typeface="微软雅黑 Light" panose="020B0502040204020203" pitchFamily="34" charset="-122"/>
              </a:rPr>
              <a:t>会计法律制度构成</a:t>
            </a:r>
          </a:p>
        </p:txBody>
      </p:sp>
    </p:spTree>
    <p:extLst>
      <p:ext uri="{BB962C8B-B14F-4D97-AF65-F5344CB8AC3E}">
        <p14:creationId xmlns:p14="http://schemas.microsoft.com/office/powerpoint/2010/main" val="1628213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additive="base">
                                        <p:cTn id="13" dur="500" fill="hold"/>
                                        <p:tgtEl>
                                          <p:spTgt spid="53"/>
                                        </p:tgtEl>
                                        <p:attrNameLst>
                                          <p:attrName>ppt_x</p:attrName>
                                        </p:attrNameLst>
                                      </p:cBhvr>
                                      <p:tavLst>
                                        <p:tav tm="0">
                                          <p:val>
                                            <p:strVal val="#ppt_x"/>
                                          </p:val>
                                        </p:tav>
                                        <p:tav tm="100000">
                                          <p:val>
                                            <p:strVal val="#ppt_x"/>
                                          </p:val>
                                        </p:tav>
                                      </p:tavLst>
                                    </p:anim>
                                    <p:anim calcmode="lin" valueType="num">
                                      <p:cBhvr additive="base">
                                        <p:cTn id="14"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p:bldP spid="5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3" name="矩形 2"/>
          <p:cNvSpPr/>
          <p:nvPr/>
        </p:nvSpPr>
        <p:spPr>
          <a:xfrm>
            <a:off x="481757" y="738282"/>
            <a:ext cx="11449272" cy="461665"/>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5954365" y="1634316"/>
            <a:ext cx="5976664" cy="4662815"/>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根据</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会计档案管理办法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的规定，会计档案保管期满需要销毁的，除特殊规定外，可以按照规定程序予以销毁。销毁的基本程序和要求是：</a:t>
            </a: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）编制会计档案销毁清册</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）专人负责监销</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不得销毁的会计档案。对于保管期满但未结清的债权债务原始凭证和涉及其他未了事项的原始凭证，不得销毁，而应当单独抽出立卷，保管到未了事项完结时为止。单独抽出立卷的会计档案，应当在会计档案销毁清册和会计档案保管清册上列明。另外，正处在项目建设期间的建设单位，其保管期满的会计档案也不得销毁。</a:t>
            </a:r>
          </a:p>
        </p:txBody>
      </p:sp>
      <p:sp>
        <p:nvSpPr>
          <p:cNvPr id="6" name="矩形 5"/>
          <p:cNvSpPr/>
          <p:nvPr/>
        </p:nvSpPr>
        <p:spPr>
          <a:xfrm>
            <a:off x="769789" y="159390"/>
            <a:ext cx="4937570"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1.3.5  </a:t>
            </a:r>
            <a:r>
              <a:rPr lang="zh-CN" altLang="en-US" sz="3200" b="1" dirty="0">
                <a:latin typeface="微软雅黑 Light" panose="020B0502040204020203" pitchFamily="34" charset="-122"/>
                <a:ea typeface="微软雅黑 Light" panose="020B0502040204020203" pitchFamily="34" charset="-122"/>
              </a:rPr>
              <a:t>会计档案管理</a:t>
            </a:r>
          </a:p>
        </p:txBody>
      </p:sp>
      <p:sp>
        <p:nvSpPr>
          <p:cNvPr id="5" name="矩形 4"/>
          <p:cNvSpPr/>
          <p:nvPr/>
        </p:nvSpPr>
        <p:spPr>
          <a:xfrm>
            <a:off x="5539128" y="1220155"/>
            <a:ext cx="2595582"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会计档案的销毁</a:t>
            </a:r>
          </a:p>
        </p:txBody>
      </p:sp>
      <p:sp>
        <p:nvSpPr>
          <p:cNvPr id="7" name="Freeform 11">
            <a:extLst>
              <a:ext uri="{FF2B5EF4-FFF2-40B4-BE49-F238E27FC236}">
                <a16:creationId xmlns:a16="http://schemas.microsoft.com/office/drawing/2014/main" id="{11996F92-46FD-4E57-B122-085E0DEBDE09}"/>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4256468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1002685" y="-289580"/>
            <a:ext cx="3361818"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4</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377620" y="4007479"/>
            <a:ext cx="4628702"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1.4</a:t>
            </a:r>
            <a:r>
              <a:rPr lang="zh-CN" altLang="en-US" sz="5400" b="1" dirty="0">
                <a:solidFill>
                  <a:schemeClr val="bg1"/>
                </a:solidFill>
                <a:latin typeface="微软雅黑" panose="020B0503020204020204" pitchFamily="34" charset="-122"/>
                <a:ea typeface="微软雅黑" panose="020B0503020204020204" pitchFamily="34" charset="-122"/>
              </a:rPr>
              <a:t>会计监督</a:t>
            </a:r>
          </a:p>
          <a:p>
            <a:pPr algn="ctr" eaLnBrk="1" hangingPunct="1">
              <a:defRPr/>
            </a:pP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93" name="TextBox 66">
            <a:extLst>
              <a:ext uri="{FF2B5EF4-FFF2-40B4-BE49-F238E27FC236}">
                <a16:creationId xmlns:a16="http://schemas.microsoft.com/office/drawing/2014/main" id="{867ADD4E-B730-4466-9DBD-376F67F6DE47}"/>
              </a:ext>
            </a:extLst>
          </p:cNvPr>
          <p:cNvSpPr txBox="1"/>
          <p:nvPr/>
        </p:nvSpPr>
        <p:spPr>
          <a:xfrm>
            <a:off x="6920371" y="4194647"/>
            <a:ext cx="458604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 任务</a:t>
            </a:r>
            <a:r>
              <a:rPr lang="en-US" altLang="zh-CN" sz="2400" dirty="0">
                <a:solidFill>
                  <a:schemeClr val="tx1"/>
                </a:solidFill>
                <a:latin typeface="微软雅黑 Light" panose="020B0502040204020203" pitchFamily="34" charset="-122"/>
                <a:ea typeface="微软雅黑 Light" panose="020B0502040204020203" pitchFamily="34" charset="-122"/>
              </a:rPr>
              <a:t>1.4.2  </a:t>
            </a:r>
            <a:r>
              <a:rPr lang="zh-CN" altLang="en-US" sz="2400" dirty="0">
                <a:solidFill>
                  <a:schemeClr val="tx1"/>
                </a:solidFill>
                <a:latin typeface="微软雅黑 Light" panose="020B0502040204020203" pitchFamily="34" charset="-122"/>
                <a:ea typeface="微软雅黑 Light" panose="020B0502040204020203" pitchFamily="34" charset="-122"/>
              </a:rPr>
              <a:t>会计工作的政府监督</a:t>
            </a:r>
          </a:p>
        </p:txBody>
      </p:sp>
      <p:sp>
        <p:nvSpPr>
          <p:cNvPr id="94" name="TextBox 69">
            <a:extLst>
              <a:ext uri="{FF2B5EF4-FFF2-40B4-BE49-F238E27FC236}">
                <a16:creationId xmlns:a16="http://schemas.microsoft.com/office/drawing/2014/main" id="{988D5AE5-7C04-4B7C-8376-12EB607BBCB8}"/>
              </a:ext>
            </a:extLst>
          </p:cNvPr>
          <p:cNvSpPr txBox="1"/>
          <p:nvPr/>
        </p:nvSpPr>
        <p:spPr>
          <a:xfrm>
            <a:off x="7032055" y="3605904"/>
            <a:ext cx="458512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1.4.1  </a:t>
            </a:r>
            <a:r>
              <a:rPr lang="zh-CN" altLang="en-US" sz="2400" dirty="0">
                <a:solidFill>
                  <a:schemeClr val="tx1"/>
                </a:solidFill>
                <a:latin typeface="微软雅黑 Light" panose="020B0502040204020203" pitchFamily="34" charset="-122"/>
                <a:ea typeface="微软雅黑 Light" panose="020B0502040204020203" pitchFamily="34" charset="-122"/>
              </a:rPr>
              <a:t>单位内部会计监督</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sp>
        <p:nvSpPr>
          <p:cNvPr id="95" name="TextBox 70">
            <a:extLst>
              <a:ext uri="{FF2B5EF4-FFF2-40B4-BE49-F238E27FC236}">
                <a16:creationId xmlns:a16="http://schemas.microsoft.com/office/drawing/2014/main" id="{CDA8130A-CF55-4CEE-94E2-4BB58563C5B6}"/>
              </a:ext>
            </a:extLst>
          </p:cNvPr>
          <p:cNvSpPr txBox="1"/>
          <p:nvPr/>
        </p:nvSpPr>
        <p:spPr>
          <a:xfrm>
            <a:off x="9144266" y="3605904"/>
            <a:ext cx="1838668" cy="369332"/>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endParaRPr lang="zh-CN" altLang="en-US" sz="1800" dirty="0">
              <a:solidFill>
                <a:schemeClr val="tx1"/>
              </a:solidFill>
            </a:endParaRP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673280" y="3661842"/>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83370" y="4283059"/>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722813" y="4057210"/>
            <a:ext cx="4830521" cy="2662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694238" y="4676710"/>
            <a:ext cx="47251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18" name="组合 17">
            <a:extLst>
              <a:ext uri="{FF2B5EF4-FFF2-40B4-BE49-F238E27FC236}">
                <a16:creationId xmlns:a16="http://schemas.microsoft.com/office/drawing/2014/main" id="{12615218-40C2-461B-B850-FF3CA05CBE3F}"/>
              </a:ext>
            </a:extLst>
          </p:cNvPr>
          <p:cNvGrpSpPr/>
          <p:nvPr/>
        </p:nvGrpSpPr>
        <p:grpSpPr>
          <a:xfrm>
            <a:off x="6700753" y="4818744"/>
            <a:ext cx="330200" cy="330200"/>
            <a:chOff x="8186613" y="1546264"/>
            <a:chExt cx="330200" cy="330200"/>
          </a:xfrm>
          <a:solidFill>
            <a:schemeClr val="accent3"/>
          </a:solidFill>
        </p:grpSpPr>
        <p:sp>
          <p:nvSpPr>
            <p:cNvPr id="19"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6" name="直接连接符 25">
            <a:extLst>
              <a:ext uri="{FF2B5EF4-FFF2-40B4-BE49-F238E27FC236}">
                <a16:creationId xmlns:a16="http://schemas.microsoft.com/office/drawing/2014/main" id="{0EE867ED-ADD9-44CA-AD18-CA52836A0004}"/>
              </a:ext>
            </a:extLst>
          </p:cNvPr>
          <p:cNvCxnSpPr>
            <a:cxnSpLocks/>
            <a:stCxn id="19" idx="4"/>
          </p:cNvCxnSpPr>
          <p:nvPr/>
        </p:nvCxnSpPr>
        <p:spPr bwMode="auto">
          <a:xfrm flipV="1">
            <a:off x="6865853" y="5143428"/>
            <a:ext cx="4695083" cy="5516"/>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66">
            <a:extLst>
              <a:ext uri="{FF2B5EF4-FFF2-40B4-BE49-F238E27FC236}">
                <a16:creationId xmlns:a16="http://schemas.microsoft.com/office/drawing/2014/main" id="{867ADD4E-B730-4466-9DBD-376F67F6DE47}"/>
              </a:ext>
            </a:extLst>
          </p:cNvPr>
          <p:cNvSpPr txBox="1"/>
          <p:nvPr/>
        </p:nvSpPr>
        <p:spPr>
          <a:xfrm>
            <a:off x="6930955" y="4769453"/>
            <a:ext cx="458604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 任务</a:t>
            </a:r>
            <a:r>
              <a:rPr lang="en-US" altLang="zh-CN" sz="2400" dirty="0">
                <a:solidFill>
                  <a:schemeClr val="tx1"/>
                </a:solidFill>
                <a:latin typeface="微软雅黑 Light" panose="020B0502040204020203" pitchFamily="34" charset="-122"/>
                <a:ea typeface="微软雅黑 Light" panose="020B0502040204020203" pitchFamily="34" charset="-122"/>
              </a:rPr>
              <a:t>1.4.3  </a:t>
            </a:r>
            <a:r>
              <a:rPr lang="zh-CN" altLang="en-US" sz="2400" dirty="0">
                <a:solidFill>
                  <a:schemeClr val="tx1"/>
                </a:solidFill>
                <a:latin typeface="微软雅黑 Light" panose="020B0502040204020203" pitchFamily="34" charset="-122"/>
                <a:ea typeface="微软雅黑 Light" panose="020B0502040204020203" pitchFamily="34" charset="-122"/>
              </a:rPr>
              <a:t>会计工作的社会监督</a:t>
            </a:r>
          </a:p>
        </p:txBody>
      </p:sp>
    </p:spTree>
    <p:extLst>
      <p:ext uri="{BB962C8B-B14F-4D97-AF65-F5344CB8AC3E}">
        <p14:creationId xmlns:p14="http://schemas.microsoft.com/office/powerpoint/2010/main" val="34776286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3" name="矩形 2"/>
          <p:cNvSpPr/>
          <p:nvPr/>
        </p:nvSpPr>
        <p:spPr>
          <a:xfrm>
            <a:off x="481757" y="738282"/>
            <a:ext cx="11449272" cy="461665"/>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5882357" y="1681820"/>
            <a:ext cx="5616624" cy="4247317"/>
          </a:xfrm>
          <a:prstGeom prst="rect">
            <a:avLst/>
          </a:prstGeom>
          <a:solidFill>
            <a:srgbClr val="5FC0D7"/>
          </a:solidFill>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）根据</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会计基础工作规范</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内部会计控制规范（试行）</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的规定各单位的会计机构和会计人员对本单位的经济活动进行会计监督，是单位内部会计监督的主体，单位内部会计监督的对象是本单位的经济活动。</a:t>
            </a: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）会计机构、会计人员在单位内部会计监督中的职责。</a:t>
            </a:r>
          </a:p>
          <a:p>
            <a:r>
              <a:rPr lang="zh-CN" altLang="en-US" dirty="0">
                <a:latin typeface="微软雅黑 Light" panose="020B0502040204020203" pitchFamily="34" charset="-122"/>
                <a:ea typeface="微软雅黑 Light" panose="020B0502040204020203" pitchFamily="34" charset="-122"/>
              </a:rPr>
              <a:t>       ①会计机构、会计人员依法开展会计核算和监督，对违反</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和国家统一会计准则制度规定的事项，有权拒绝办理或按职权予以纠正。</a:t>
            </a:r>
          </a:p>
          <a:p>
            <a:r>
              <a:rPr lang="zh-CN" altLang="en-US" dirty="0">
                <a:latin typeface="微软雅黑 Light" panose="020B0502040204020203" pitchFamily="34" charset="-122"/>
                <a:ea typeface="微软雅黑 Light" panose="020B0502040204020203" pitchFamily="34" charset="-122"/>
              </a:rPr>
              <a:t>       ②会计机构、会计人员发现会计账簿与实物、款项及有关资料不相符合的，按照国家统一的会计准则制度的规定有权自行处理的，应当及时处理；无权自行处理的，应当立即向单位负责人报告，请求查明原因，做出处理。</a:t>
            </a:r>
          </a:p>
        </p:txBody>
      </p:sp>
      <p:sp>
        <p:nvSpPr>
          <p:cNvPr id="6" name="矩形 5"/>
          <p:cNvSpPr/>
          <p:nvPr/>
        </p:nvSpPr>
        <p:spPr>
          <a:xfrm>
            <a:off x="697781" y="166079"/>
            <a:ext cx="56941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1.4.1  </a:t>
            </a:r>
            <a:r>
              <a:rPr lang="zh-CN" altLang="en-US" sz="3200" b="1" dirty="0">
                <a:latin typeface="微软雅黑 Light" panose="020B0502040204020203" pitchFamily="34" charset="-122"/>
                <a:ea typeface="微软雅黑 Light" panose="020B0502040204020203" pitchFamily="34" charset="-122"/>
              </a:rPr>
              <a:t>单位内部会计监督</a:t>
            </a:r>
          </a:p>
        </p:txBody>
      </p:sp>
      <p:sp>
        <p:nvSpPr>
          <p:cNvPr id="5" name="矩形 4"/>
          <p:cNvSpPr/>
          <p:nvPr/>
        </p:nvSpPr>
        <p:spPr>
          <a:xfrm>
            <a:off x="5539128" y="1220155"/>
            <a:ext cx="4378122" cy="461665"/>
          </a:xfrm>
          <a:prstGeom prst="rect">
            <a:avLst/>
          </a:prstGeom>
        </p:spPr>
        <p:txBody>
          <a:bodyPr wrap="none">
            <a:spAutoFit/>
          </a:bodyPr>
          <a:lstStyle/>
          <a:p>
            <a:r>
              <a:rPr lang="en-US" altLang="zh-CN" sz="2400">
                <a:latin typeface="微软雅黑 Light" panose="020B0502040204020203" pitchFamily="34" charset="-122"/>
                <a:ea typeface="微软雅黑 Light" panose="020B0502040204020203" pitchFamily="34" charset="-122"/>
              </a:rPr>
              <a:t>1.</a:t>
            </a:r>
            <a:r>
              <a:rPr lang="zh-CN" altLang="en-US" sz="2400">
                <a:latin typeface="微软雅黑 Light" panose="020B0502040204020203" pitchFamily="34" charset="-122"/>
                <a:ea typeface="微软雅黑 Light" panose="020B0502040204020203" pitchFamily="34" charset="-122"/>
              </a:rPr>
              <a:t>单位内部会计监督的基本要求</a:t>
            </a:r>
            <a:endParaRPr lang="zh-CN" altLang="en-US" sz="2400" dirty="0">
              <a:latin typeface="微软雅黑 Light" panose="020B0502040204020203" pitchFamily="34" charset="-122"/>
              <a:ea typeface="微软雅黑 Light" panose="020B0502040204020203" pitchFamily="34" charset="-122"/>
            </a:endParaRPr>
          </a:p>
        </p:txBody>
      </p:sp>
      <p:sp>
        <p:nvSpPr>
          <p:cNvPr id="7" name="Freeform 11">
            <a:extLst>
              <a:ext uri="{FF2B5EF4-FFF2-40B4-BE49-F238E27FC236}">
                <a16:creationId xmlns:a16="http://schemas.microsoft.com/office/drawing/2014/main" id="{E655B7C4-0A97-4E84-B382-34ECC9DBE48C}"/>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02222983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3" name="矩形 2"/>
          <p:cNvSpPr/>
          <p:nvPr/>
        </p:nvSpPr>
        <p:spPr>
          <a:xfrm>
            <a:off x="481757" y="738282"/>
            <a:ext cx="11449272" cy="461665"/>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5954365" y="2083460"/>
            <a:ext cx="5616624" cy="3693319"/>
          </a:xfrm>
          <a:prstGeom prst="rect">
            <a:avLst/>
          </a:prstGeom>
          <a:solidFill>
            <a:srgbClr val="5FC0D7"/>
          </a:solidFill>
        </p:spPr>
        <p:txBody>
          <a:bodyPr wrap="square">
            <a:spAutoFit/>
          </a:bodyPr>
          <a:lstStyle/>
          <a:p>
            <a:r>
              <a:rPr lang="zh-CN" altLang="en-US" dirty="0">
                <a:latin typeface="微软雅黑 Light" panose="020B0502040204020203" pitchFamily="34" charset="-122"/>
                <a:ea typeface="微软雅黑 Light" panose="020B0502040204020203" pitchFamily="34" charset="-122"/>
              </a:rPr>
              <a:t>      单位内部会计监督的内容十分广泛，设计人、财、物等诸多方面，各单位应当根据实际情况建立健全本单位内部会计监督制度和内部控制制度。单位内部会计监督制度应当符合以下要求：</a:t>
            </a: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）记账人员与经济业务事项和会计事项的审批人员、经办人员、财物保管人员的职责权限应明确，并相互分离、相互制约；</a:t>
            </a: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）重大对外投资、资产处置、资金调度和其他重要经济业务事项的决策和执行的相互监督、相互制约程序应当明确；</a:t>
            </a: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）财产清查的范围、期限和组织程序应当明确。</a:t>
            </a: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）对会计资料定期进行内部审计的办法和程序应当明确。</a:t>
            </a:r>
          </a:p>
        </p:txBody>
      </p:sp>
      <p:sp>
        <p:nvSpPr>
          <p:cNvPr id="6" name="矩形 5"/>
          <p:cNvSpPr/>
          <p:nvPr/>
        </p:nvSpPr>
        <p:spPr>
          <a:xfrm>
            <a:off x="841797" y="156431"/>
            <a:ext cx="56941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1.4.1  </a:t>
            </a:r>
            <a:r>
              <a:rPr lang="zh-CN" altLang="en-US" sz="3200" b="1" dirty="0">
                <a:latin typeface="微软雅黑 Light" panose="020B0502040204020203" pitchFamily="34" charset="-122"/>
                <a:ea typeface="微软雅黑 Light" panose="020B0502040204020203" pitchFamily="34" charset="-122"/>
              </a:rPr>
              <a:t>单位内部会计监督</a:t>
            </a:r>
          </a:p>
        </p:txBody>
      </p:sp>
      <p:sp>
        <p:nvSpPr>
          <p:cNvPr id="5" name="矩形 4"/>
          <p:cNvSpPr/>
          <p:nvPr/>
        </p:nvSpPr>
        <p:spPr>
          <a:xfrm>
            <a:off x="5810349" y="1602229"/>
            <a:ext cx="4431021"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内部会计监督制度的基本要求</a:t>
            </a:r>
          </a:p>
        </p:txBody>
      </p:sp>
      <p:sp>
        <p:nvSpPr>
          <p:cNvPr id="7" name="Freeform 11">
            <a:extLst>
              <a:ext uri="{FF2B5EF4-FFF2-40B4-BE49-F238E27FC236}">
                <a16:creationId xmlns:a16="http://schemas.microsoft.com/office/drawing/2014/main" id="{EDA9DCA9-D66E-4E14-A881-6A21CD63CBCC}"/>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07120101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3" name="矩形 2"/>
          <p:cNvSpPr/>
          <p:nvPr/>
        </p:nvSpPr>
        <p:spPr>
          <a:xfrm>
            <a:off x="481757" y="738282"/>
            <a:ext cx="11449272" cy="461665"/>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5954365" y="1691129"/>
            <a:ext cx="5616624" cy="4524315"/>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内部控制的概念与目标。对企业而言，内部控制是指由企业董事会、监事会、经理层和全体员工实施的，旨在实现控制目标的过程。对行政事业单位而言，内部控制是指单位为实现控制目标，通过制定制度、实施措施和执行程序，对经济活动的风险进行防范和管控。</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）内部控制的原则。企业、行政事业单位建立与实施内部控制，均应遵循全面性原则、重要性原则、制衡性原则和适应性原则，此外，企业还应遵循成本效益原则。</a:t>
            </a:r>
          </a:p>
          <a:p>
            <a:endParaRPr lang="zh-CN" altLang="en-US"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985813" y="225483"/>
            <a:ext cx="56941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1.4.1  </a:t>
            </a:r>
            <a:r>
              <a:rPr lang="zh-CN" altLang="en-US" sz="3200" b="1" dirty="0">
                <a:latin typeface="微软雅黑 Light" panose="020B0502040204020203" pitchFamily="34" charset="-122"/>
                <a:ea typeface="微软雅黑 Light" panose="020B0502040204020203" pitchFamily="34" charset="-122"/>
              </a:rPr>
              <a:t>单位内部会计监督</a:t>
            </a:r>
          </a:p>
        </p:txBody>
      </p:sp>
      <p:sp>
        <p:nvSpPr>
          <p:cNvPr id="5" name="矩形 4"/>
          <p:cNvSpPr/>
          <p:nvPr/>
        </p:nvSpPr>
        <p:spPr>
          <a:xfrm>
            <a:off x="5802684" y="1229464"/>
            <a:ext cx="2276585"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内部控制制度</a:t>
            </a:r>
          </a:p>
        </p:txBody>
      </p:sp>
      <p:sp>
        <p:nvSpPr>
          <p:cNvPr id="7" name="Freeform 11">
            <a:extLst>
              <a:ext uri="{FF2B5EF4-FFF2-40B4-BE49-F238E27FC236}">
                <a16:creationId xmlns:a16="http://schemas.microsoft.com/office/drawing/2014/main" id="{E9EAEC3F-31E3-48CF-BA86-1C1C6C729FF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87707642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3" name="矩形 2"/>
          <p:cNvSpPr/>
          <p:nvPr/>
        </p:nvSpPr>
        <p:spPr>
          <a:xfrm>
            <a:off x="481757" y="738282"/>
            <a:ext cx="11449272" cy="461665"/>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5802684" y="1634316"/>
            <a:ext cx="6192688" cy="4662815"/>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）内部控制的责任人。对企业而言，董事会负责内部控制的建立健全和有效实施。监事会对董事会建立与实施内部控制进行监督。</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）内部控制的内容。</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①企业建立与实施有效的内部控制，应当包括下列要素： 内部环境、风险评估、 控制活动、信息与沟通、内部监督。</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②行政事业单位建立与实施内部控制的具体工作包括：梳理单位各类经济活动的业务流程，明确业务环节，系统分析经济活动风险，确定风险点，选择风险应对策略，在此基础上根据国家有关规定建立健全单位各项内部管理制度并督促相关工作人员认真执行。</a:t>
            </a:r>
          </a:p>
        </p:txBody>
      </p:sp>
      <p:sp>
        <p:nvSpPr>
          <p:cNvPr id="6" name="矩形 5"/>
          <p:cNvSpPr/>
          <p:nvPr/>
        </p:nvSpPr>
        <p:spPr>
          <a:xfrm>
            <a:off x="841797" y="153507"/>
            <a:ext cx="56941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1.4.1  </a:t>
            </a:r>
            <a:r>
              <a:rPr lang="zh-CN" altLang="en-US" sz="3200" b="1" dirty="0">
                <a:latin typeface="微软雅黑 Light" panose="020B0502040204020203" pitchFamily="34" charset="-122"/>
                <a:ea typeface="微软雅黑 Light" panose="020B0502040204020203" pitchFamily="34" charset="-122"/>
              </a:rPr>
              <a:t>单位内部会计监督</a:t>
            </a:r>
          </a:p>
        </p:txBody>
      </p:sp>
      <p:sp>
        <p:nvSpPr>
          <p:cNvPr id="5" name="矩形 4"/>
          <p:cNvSpPr/>
          <p:nvPr/>
        </p:nvSpPr>
        <p:spPr>
          <a:xfrm>
            <a:off x="5738341" y="1199947"/>
            <a:ext cx="2276585"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内部控制制度</a:t>
            </a:r>
          </a:p>
        </p:txBody>
      </p:sp>
      <p:sp>
        <p:nvSpPr>
          <p:cNvPr id="7" name="Freeform 11">
            <a:extLst>
              <a:ext uri="{FF2B5EF4-FFF2-40B4-BE49-F238E27FC236}">
                <a16:creationId xmlns:a16="http://schemas.microsoft.com/office/drawing/2014/main" id="{66D23803-13D3-4281-BE1B-ECCA28D41880}"/>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15900034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3" name="矩形 2"/>
          <p:cNvSpPr/>
          <p:nvPr/>
        </p:nvSpPr>
        <p:spPr>
          <a:xfrm>
            <a:off x="481757" y="738282"/>
            <a:ext cx="11449272" cy="461665"/>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5802684" y="1634316"/>
            <a:ext cx="6192688" cy="4247317"/>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5</a:t>
            </a:r>
            <a:r>
              <a:rPr lang="zh-CN" altLang="en-US" dirty="0">
                <a:latin typeface="微软雅黑 Light" panose="020B0502040204020203" pitchFamily="34" charset="-122"/>
                <a:ea typeface="微软雅黑 Light" panose="020B0502040204020203" pitchFamily="34" charset="-122"/>
              </a:rPr>
              <a:t>）企业内部控制的控制措施。企业内部控制的控制措施一般包括：</a:t>
            </a:r>
          </a:p>
          <a:p>
            <a:pPr>
              <a:lnSpc>
                <a:spcPct val="150000"/>
              </a:lnSpc>
            </a:pPr>
            <a:r>
              <a:rPr lang="zh-CN" altLang="en-US" dirty="0">
                <a:latin typeface="微软雅黑 Light" panose="020B0502040204020203" pitchFamily="34" charset="-122"/>
                <a:ea typeface="微软雅黑 Light" panose="020B0502040204020203" pitchFamily="34" charset="-122"/>
              </a:rPr>
              <a:t>     ①不相容职务分离控制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②授权审批控制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③会计系统控制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④财产保护控制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⑤预算控制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⑥运营分析控制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⑦绩效考评控制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zh-CN" altLang="en-US"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697781" y="196845"/>
            <a:ext cx="56941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1.4.1  </a:t>
            </a:r>
            <a:r>
              <a:rPr lang="zh-CN" altLang="en-US" sz="3200" b="1" dirty="0">
                <a:latin typeface="微软雅黑 Light" panose="020B0502040204020203" pitchFamily="34" charset="-122"/>
                <a:ea typeface="微软雅黑 Light" panose="020B0502040204020203" pitchFamily="34" charset="-122"/>
              </a:rPr>
              <a:t>单位内部会计监督</a:t>
            </a:r>
          </a:p>
        </p:txBody>
      </p:sp>
      <p:sp>
        <p:nvSpPr>
          <p:cNvPr id="5" name="矩形 4"/>
          <p:cNvSpPr/>
          <p:nvPr/>
        </p:nvSpPr>
        <p:spPr>
          <a:xfrm>
            <a:off x="5738341" y="1199947"/>
            <a:ext cx="2276585"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内部控制制度</a:t>
            </a:r>
          </a:p>
        </p:txBody>
      </p:sp>
      <p:sp>
        <p:nvSpPr>
          <p:cNvPr id="7" name="Freeform 11">
            <a:extLst>
              <a:ext uri="{FF2B5EF4-FFF2-40B4-BE49-F238E27FC236}">
                <a16:creationId xmlns:a16="http://schemas.microsoft.com/office/drawing/2014/main" id="{B4C8400C-6E96-4B06-A05B-46973646A6D8}"/>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29720127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3" name="矩形 2"/>
          <p:cNvSpPr/>
          <p:nvPr/>
        </p:nvSpPr>
        <p:spPr>
          <a:xfrm>
            <a:off x="481757" y="738282"/>
            <a:ext cx="11449272" cy="461665"/>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5802684" y="1634316"/>
            <a:ext cx="6192688" cy="4247317"/>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6</a:t>
            </a:r>
            <a:r>
              <a:rPr lang="zh-CN" altLang="en-US" dirty="0">
                <a:latin typeface="微软雅黑 Light" panose="020B0502040204020203" pitchFamily="34" charset="-122"/>
                <a:ea typeface="微软雅黑 Light" panose="020B0502040204020203" pitchFamily="34" charset="-122"/>
              </a:rPr>
              <a:t>）行政事业单位内部控制的控制方法。行政事业单位内部控制的控制方法一般包括：</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①不相容岗位相互分离</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②内部授权审批控制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③归口管理</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④预算控制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⑤财产保护控制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⑥会计控制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⑦单据控制</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⑧信息内部公开</a:t>
            </a:r>
          </a:p>
        </p:txBody>
      </p:sp>
      <p:sp>
        <p:nvSpPr>
          <p:cNvPr id="6" name="矩形 5"/>
          <p:cNvSpPr/>
          <p:nvPr/>
        </p:nvSpPr>
        <p:spPr>
          <a:xfrm>
            <a:off x="779352" y="166079"/>
            <a:ext cx="56941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1.4.1  </a:t>
            </a:r>
            <a:r>
              <a:rPr lang="zh-CN" altLang="en-US" sz="3200" b="1" dirty="0">
                <a:latin typeface="微软雅黑 Light" panose="020B0502040204020203" pitchFamily="34" charset="-122"/>
                <a:ea typeface="微软雅黑 Light" panose="020B0502040204020203" pitchFamily="34" charset="-122"/>
              </a:rPr>
              <a:t>单位内部会计监督</a:t>
            </a:r>
          </a:p>
        </p:txBody>
      </p:sp>
      <p:sp>
        <p:nvSpPr>
          <p:cNvPr id="5" name="矩形 4"/>
          <p:cNvSpPr/>
          <p:nvPr/>
        </p:nvSpPr>
        <p:spPr>
          <a:xfrm>
            <a:off x="5738341" y="1199947"/>
            <a:ext cx="2276585"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内部控制制度</a:t>
            </a:r>
          </a:p>
        </p:txBody>
      </p:sp>
      <p:sp>
        <p:nvSpPr>
          <p:cNvPr id="7" name="Freeform 11">
            <a:extLst>
              <a:ext uri="{FF2B5EF4-FFF2-40B4-BE49-F238E27FC236}">
                <a16:creationId xmlns:a16="http://schemas.microsoft.com/office/drawing/2014/main" id="{C332E393-AFEF-4235-BF68-FB6FAA6246B8}"/>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186586868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3" name="矩形 2"/>
          <p:cNvSpPr/>
          <p:nvPr/>
        </p:nvSpPr>
        <p:spPr>
          <a:xfrm>
            <a:off x="481757" y="738282"/>
            <a:ext cx="11449272" cy="461665"/>
          </a:xfrm>
          <a:prstGeom prst="rect">
            <a:avLst/>
          </a:prstGeom>
        </p:spPr>
        <p:txBody>
          <a:bodyPr wrap="square">
            <a:spAutoFit/>
          </a:bodyPr>
          <a:lstStyle/>
          <a:p>
            <a:r>
              <a:rPr lang="zh-CN" altLang="en-US" dirty="0">
                <a:latin typeface="微软雅黑 Light" panose="020B0502040204020203" pitchFamily="34" charset="-122"/>
                <a:ea typeface="微软雅黑 Light" panose="020B0502040204020203" pitchFamily="34" charset="-122"/>
              </a:rPr>
              <a:t>     </a:t>
            </a:r>
            <a:endParaRPr lang="zh-CN" altLang="en-US" sz="24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5782751" y="2076752"/>
            <a:ext cx="6192688" cy="2538195"/>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内部审计的概念与内容。内部审计是指单位内部的一种独立客观的监督和评价活动，它通过单位内部独立的审计机构和审计人员审查和评价本部门、本单位财务收支和其他经营活动以及内部控制的适当性、合法性和有效性来促进单位目标的实现。</a:t>
            </a:r>
            <a:endParaRPr lang="en-US" altLang="zh-CN" dirty="0">
              <a:latin typeface="微软雅黑 Light" panose="020B0502040204020203" pitchFamily="34" charset="-122"/>
              <a:ea typeface="微软雅黑 Light" panose="020B0502040204020203" pitchFamily="34" charset="-122"/>
            </a:endParaRPr>
          </a:p>
          <a:p>
            <a:pPr>
              <a:lnSpc>
                <a:spcPct val="150000"/>
              </a:lnSpc>
            </a:pPr>
            <a:endParaRPr lang="zh-CN" altLang="en-US"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769789" y="157775"/>
            <a:ext cx="56941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1.4.1  </a:t>
            </a:r>
            <a:r>
              <a:rPr lang="zh-CN" altLang="en-US" sz="3200" b="1" dirty="0">
                <a:latin typeface="微软雅黑 Light" panose="020B0502040204020203" pitchFamily="34" charset="-122"/>
                <a:ea typeface="微软雅黑 Light" panose="020B0502040204020203" pitchFamily="34" charset="-122"/>
              </a:rPr>
              <a:t>单位内部会计监督</a:t>
            </a:r>
          </a:p>
        </p:txBody>
      </p:sp>
      <p:sp>
        <p:nvSpPr>
          <p:cNvPr id="5" name="矩形 4"/>
          <p:cNvSpPr/>
          <p:nvPr/>
        </p:nvSpPr>
        <p:spPr>
          <a:xfrm>
            <a:off x="5741934" y="1543581"/>
            <a:ext cx="1665841"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内部审计</a:t>
            </a:r>
          </a:p>
        </p:txBody>
      </p:sp>
      <p:sp>
        <p:nvSpPr>
          <p:cNvPr id="7" name="Freeform 11">
            <a:extLst>
              <a:ext uri="{FF2B5EF4-FFF2-40B4-BE49-F238E27FC236}">
                <a16:creationId xmlns:a16="http://schemas.microsoft.com/office/drawing/2014/main" id="{4599CF06-4406-420C-A11A-CEAD14CCE08A}"/>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2841257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4" name="矩形 3"/>
          <p:cNvSpPr/>
          <p:nvPr/>
        </p:nvSpPr>
        <p:spPr>
          <a:xfrm>
            <a:off x="5782751" y="2076752"/>
            <a:ext cx="6192688" cy="3831818"/>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）内部审计的特点与作用。</a:t>
            </a:r>
          </a:p>
          <a:p>
            <a:pPr>
              <a:lnSpc>
                <a:spcPct val="150000"/>
              </a:lnSpc>
            </a:pPr>
            <a:r>
              <a:rPr lang="zh-CN" altLang="en-US" dirty="0">
                <a:latin typeface="微软雅黑 Light" panose="020B0502040204020203" pitchFamily="34" charset="-122"/>
                <a:ea typeface="微软雅黑 Light" panose="020B0502040204020203" pitchFamily="34" charset="-122"/>
              </a:rPr>
              <a:t>    ①内部审计的特点：内部审计的审计机构和审计人员都设在本单位内部，审计的内容更侧重于经营过程是否有效、各项制度是否得到遵守与执行。审计结果的客观性和公正性较低，并且以建议性意见为主。</a:t>
            </a:r>
          </a:p>
          <a:p>
            <a:pPr>
              <a:lnSpc>
                <a:spcPct val="150000"/>
              </a:lnSpc>
            </a:pPr>
            <a:r>
              <a:rPr lang="zh-CN" altLang="en-US" dirty="0">
                <a:latin typeface="微软雅黑 Light" panose="020B0502040204020203" pitchFamily="34" charset="-122"/>
                <a:ea typeface="微软雅黑 Light" panose="020B0502040204020203" pitchFamily="34" charset="-122"/>
              </a:rPr>
              <a:t>    ②内部审计的作用。</a:t>
            </a:r>
          </a:p>
          <a:p>
            <a:pPr>
              <a:lnSpc>
                <a:spcPct val="150000"/>
              </a:lnSpc>
            </a:pPr>
            <a:r>
              <a:rPr lang="zh-CN" altLang="en-US" dirty="0">
                <a:latin typeface="微软雅黑 Light" panose="020B0502040204020203" pitchFamily="34" charset="-122"/>
                <a:ea typeface="微软雅黑 Light" panose="020B0502040204020203" pitchFamily="34" charset="-122"/>
              </a:rPr>
              <a:t>     ● 预防保护作用</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 服务促进作用</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 评价鉴证作用。</a:t>
            </a:r>
          </a:p>
        </p:txBody>
      </p:sp>
      <p:sp>
        <p:nvSpPr>
          <p:cNvPr id="6" name="矩形 5"/>
          <p:cNvSpPr/>
          <p:nvPr/>
        </p:nvSpPr>
        <p:spPr>
          <a:xfrm>
            <a:off x="769789" y="188640"/>
            <a:ext cx="56941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1.4.1  </a:t>
            </a:r>
            <a:r>
              <a:rPr lang="zh-CN" altLang="en-US" sz="3200" b="1" dirty="0">
                <a:latin typeface="微软雅黑 Light" panose="020B0502040204020203" pitchFamily="34" charset="-122"/>
                <a:ea typeface="微软雅黑 Light" panose="020B0502040204020203" pitchFamily="34" charset="-122"/>
              </a:rPr>
              <a:t>单位内部会计监督</a:t>
            </a:r>
          </a:p>
        </p:txBody>
      </p:sp>
      <p:sp>
        <p:nvSpPr>
          <p:cNvPr id="5" name="矩形 4"/>
          <p:cNvSpPr/>
          <p:nvPr/>
        </p:nvSpPr>
        <p:spPr>
          <a:xfrm>
            <a:off x="5741934" y="1543581"/>
            <a:ext cx="1665841"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内部审计</a:t>
            </a:r>
          </a:p>
        </p:txBody>
      </p:sp>
      <p:sp>
        <p:nvSpPr>
          <p:cNvPr id="7" name="Freeform 11">
            <a:extLst>
              <a:ext uri="{FF2B5EF4-FFF2-40B4-BE49-F238E27FC236}">
                <a16:creationId xmlns:a16="http://schemas.microsoft.com/office/drawing/2014/main" id="{EF591DD5-77D9-4AAB-B6A2-C71BEF5E6CC2}"/>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59713870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79791" y="1916832"/>
            <a:ext cx="6009004" cy="2069908"/>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692431" y="2305936"/>
            <a:ext cx="5764474" cy="1291700"/>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会计法律制度是调整会计关系的法律规范。会计关系，是会计机构和会计人员在办理会计事务过程中，以及国家在管理会计工作过程中发生的经济关系。</a:t>
            </a:r>
          </a:p>
        </p:txBody>
      </p:sp>
      <p:sp>
        <p:nvSpPr>
          <p:cNvPr id="10" name="矩形 9"/>
          <p:cNvSpPr/>
          <p:nvPr/>
        </p:nvSpPr>
        <p:spPr>
          <a:xfrm>
            <a:off x="926740" y="203767"/>
            <a:ext cx="6027612"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1.1.1  </a:t>
            </a:r>
            <a:r>
              <a:rPr lang="zh-CN" altLang="en-US" sz="3200" b="1" dirty="0">
                <a:latin typeface="微软雅黑 Light" panose="020B0502040204020203" pitchFamily="34" charset="-122"/>
                <a:ea typeface="微软雅黑 Light" panose="020B0502040204020203" pitchFamily="34" charset="-122"/>
              </a:rPr>
              <a:t>会计法律制度的概念</a:t>
            </a:r>
          </a:p>
        </p:txBody>
      </p:sp>
    </p:spTree>
    <p:extLst>
      <p:ext uri="{BB962C8B-B14F-4D97-AF65-F5344CB8AC3E}">
        <p14:creationId xmlns:p14="http://schemas.microsoft.com/office/powerpoint/2010/main" val="121901567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4" name="矩形 3"/>
          <p:cNvSpPr/>
          <p:nvPr/>
        </p:nvSpPr>
        <p:spPr>
          <a:xfrm>
            <a:off x="5782751" y="2076752"/>
            <a:ext cx="6192688" cy="1707199"/>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会计工作的政府监督是一种外部监督，也称国家监督，主要是指财政部门代表国家对各单位和单位中相关人员的会计行为实施的监督检查，以及对发现的违法会计行为实施的行政处罚。这是我国经济监督体系的一个重要方面。</a:t>
            </a:r>
          </a:p>
        </p:txBody>
      </p:sp>
      <p:sp>
        <p:nvSpPr>
          <p:cNvPr id="6" name="矩形 5"/>
          <p:cNvSpPr/>
          <p:nvPr/>
        </p:nvSpPr>
        <p:spPr>
          <a:xfrm>
            <a:off x="697781" y="188640"/>
            <a:ext cx="61750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1.4.2  </a:t>
            </a:r>
            <a:r>
              <a:rPr lang="zh-CN" altLang="en-US" sz="3200" b="1" dirty="0">
                <a:latin typeface="微软雅黑 Light" panose="020B0502040204020203" pitchFamily="34" charset="-122"/>
                <a:ea typeface="微软雅黑 Light" panose="020B0502040204020203" pitchFamily="34" charset="-122"/>
              </a:rPr>
              <a:t>会计工作的政府监督</a:t>
            </a:r>
          </a:p>
        </p:txBody>
      </p:sp>
      <p:sp>
        <p:nvSpPr>
          <p:cNvPr id="5" name="矩形 4"/>
          <p:cNvSpPr/>
          <p:nvPr/>
        </p:nvSpPr>
        <p:spPr>
          <a:xfrm>
            <a:off x="5741934" y="1543581"/>
            <a:ext cx="3762568" cy="461665"/>
          </a:xfrm>
          <a:prstGeom prst="rect">
            <a:avLst/>
          </a:prstGeom>
        </p:spPr>
        <p:txBody>
          <a:bodyPr wrap="none">
            <a:spAutoFit/>
          </a:bodyPr>
          <a:lstStyle/>
          <a:p>
            <a:r>
              <a:rPr lang="en-US" altLang="zh-CN" sz="2400">
                <a:latin typeface="微软雅黑 Light" panose="020B0502040204020203" pitchFamily="34" charset="-122"/>
                <a:ea typeface="微软雅黑 Light" panose="020B0502040204020203" pitchFamily="34" charset="-122"/>
              </a:rPr>
              <a:t>1.</a:t>
            </a:r>
            <a:r>
              <a:rPr lang="zh-CN" altLang="en-US" sz="2400">
                <a:latin typeface="微软雅黑 Light" panose="020B0502040204020203" pitchFamily="34" charset="-122"/>
                <a:ea typeface="微软雅黑 Light" panose="020B0502040204020203" pitchFamily="34" charset="-122"/>
              </a:rPr>
              <a:t>会计工作政府监督的概念</a:t>
            </a:r>
            <a:endParaRPr lang="zh-CN" altLang="en-US" sz="2400" dirty="0">
              <a:latin typeface="微软雅黑 Light" panose="020B0502040204020203" pitchFamily="34" charset="-122"/>
              <a:ea typeface="微软雅黑 Light" panose="020B0502040204020203" pitchFamily="34" charset="-122"/>
            </a:endParaRPr>
          </a:p>
        </p:txBody>
      </p:sp>
      <p:sp>
        <p:nvSpPr>
          <p:cNvPr id="7" name="Freeform 11">
            <a:extLst>
              <a:ext uri="{FF2B5EF4-FFF2-40B4-BE49-F238E27FC236}">
                <a16:creationId xmlns:a16="http://schemas.microsoft.com/office/drawing/2014/main" id="{5C1DCB1F-21EA-4890-A209-CFDA0FDEFD39}"/>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335096936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4" name="矩形 3"/>
          <p:cNvSpPr/>
          <p:nvPr/>
        </p:nvSpPr>
        <p:spPr>
          <a:xfrm>
            <a:off x="5782751" y="2076752"/>
            <a:ext cx="6192688" cy="1291700"/>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根据</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的规定，财政部门是实施主体，县级以上人民政府财政部门为各单位会计工作的监督检查部门，对各单位会计工作行使监督权。</a:t>
            </a:r>
          </a:p>
        </p:txBody>
      </p:sp>
      <p:sp>
        <p:nvSpPr>
          <p:cNvPr id="6" name="矩形 5"/>
          <p:cNvSpPr/>
          <p:nvPr/>
        </p:nvSpPr>
        <p:spPr>
          <a:xfrm>
            <a:off x="769789" y="116632"/>
            <a:ext cx="61750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1.4.2  </a:t>
            </a:r>
            <a:r>
              <a:rPr lang="zh-CN" altLang="en-US" sz="3200" b="1" dirty="0">
                <a:latin typeface="微软雅黑 Light" panose="020B0502040204020203" pitchFamily="34" charset="-122"/>
                <a:ea typeface="微软雅黑 Light" panose="020B0502040204020203" pitchFamily="34" charset="-122"/>
              </a:rPr>
              <a:t>会计工作的政府监督</a:t>
            </a:r>
          </a:p>
        </p:txBody>
      </p:sp>
      <p:sp>
        <p:nvSpPr>
          <p:cNvPr id="5" name="矩形 4"/>
          <p:cNvSpPr/>
          <p:nvPr/>
        </p:nvSpPr>
        <p:spPr>
          <a:xfrm>
            <a:off x="5741934" y="1543581"/>
            <a:ext cx="3199915" cy="461665"/>
          </a:xfrm>
          <a:prstGeom prst="rect">
            <a:avLst/>
          </a:prstGeom>
        </p:spPr>
        <p:txBody>
          <a:bodyPr wrap="none">
            <a:spAutoFit/>
          </a:bodyPr>
          <a:lstStyle/>
          <a:p>
            <a:r>
              <a:rPr lang="en-US" altLang="zh-CN" sz="2400">
                <a:latin typeface="微软雅黑 Light" panose="020B0502040204020203" pitchFamily="34" charset="-122"/>
                <a:ea typeface="微软雅黑 Light" panose="020B0502040204020203" pitchFamily="34" charset="-122"/>
              </a:rPr>
              <a:t>2.</a:t>
            </a:r>
            <a:r>
              <a:rPr lang="zh-CN" altLang="en-US" sz="2400">
                <a:latin typeface="微软雅黑 Light" panose="020B0502040204020203" pitchFamily="34" charset="-122"/>
                <a:ea typeface="微软雅黑 Light" panose="020B0502040204020203" pitchFamily="34" charset="-122"/>
              </a:rPr>
              <a:t>政府监督的实施主体</a:t>
            </a:r>
            <a:endParaRPr lang="zh-CN" altLang="en-US" sz="2400" dirty="0">
              <a:latin typeface="微软雅黑 Light" panose="020B0502040204020203" pitchFamily="34" charset="-122"/>
              <a:ea typeface="微软雅黑 Light" panose="020B0502040204020203" pitchFamily="34" charset="-122"/>
            </a:endParaRPr>
          </a:p>
        </p:txBody>
      </p:sp>
      <p:sp>
        <p:nvSpPr>
          <p:cNvPr id="7" name="Freeform 11">
            <a:extLst>
              <a:ext uri="{FF2B5EF4-FFF2-40B4-BE49-F238E27FC236}">
                <a16:creationId xmlns:a16="http://schemas.microsoft.com/office/drawing/2014/main" id="{F4E8AB21-38F8-4143-918B-5BFB33582504}"/>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50625241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4" name="矩形 3"/>
          <p:cNvSpPr/>
          <p:nvPr/>
        </p:nvSpPr>
        <p:spPr>
          <a:xfrm>
            <a:off x="5782751" y="1882094"/>
            <a:ext cx="6192688" cy="4247317"/>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）财政部门对会计工作实施监督的对象是会计行为，并对违法行为的单位和个人实施行政处罚。</a:t>
            </a:r>
          </a:p>
          <a:p>
            <a:pPr>
              <a:lnSpc>
                <a:spcPct val="150000"/>
              </a:lnSpc>
            </a:pPr>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）根据</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的规定，财政部门可以依法对各个单位实施监督检查的内容主要包括：</a:t>
            </a:r>
          </a:p>
          <a:p>
            <a:pPr>
              <a:lnSpc>
                <a:spcPct val="150000"/>
              </a:lnSpc>
            </a:pPr>
            <a:r>
              <a:rPr lang="zh-CN" altLang="en-US" dirty="0">
                <a:latin typeface="微软雅黑 Light" panose="020B0502040204020203" pitchFamily="34" charset="-122"/>
                <a:ea typeface="微软雅黑 Light" panose="020B0502040204020203" pitchFamily="34" charset="-122"/>
              </a:rPr>
              <a:t>     ①对单位依法设置会计账簿的检查</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②对会计资料的真实性和完整性进行检查</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zh-CN" altLang="en-US" dirty="0">
                <a:latin typeface="微软雅黑 Light" panose="020B0502040204020203" pitchFamily="34" charset="-122"/>
                <a:ea typeface="微软雅黑 Light" panose="020B0502040204020203" pitchFamily="34" charset="-122"/>
              </a:rPr>
              <a:t>     ③对单位会计核算情况的检查</a:t>
            </a:r>
          </a:p>
          <a:p>
            <a:pPr>
              <a:lnSpc>
                <a:spcPct val="150000"/>
              </a:lnSpc>
            </a:pPr>
            <a:r>
              <a:rPr lang="zh-CN" altLang="en-US" dirty="0">
                <a:latin typeface="微软雅黑 Light" panose="020B0502040204020203" pitchFamily="34" charset="-122"/>
                <a:ea typeface="微软雅黑 Light" panose="020B0502040204020203" pitchFamily="34" charset="-122"/>
              </a:rPr>
              <a:t>     ④对从事会计工作的人员是否具备专业能力、遵守职业道德。</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⑤对会计师事务所出具的审计报告的程序和内容的检查。</a:t>
            </a:r>
          </a:p>
        </p:txBody>
      </p:sp>
      <p:sp>
        <p:nvSpPr>
          <p:cNvPr id="6" name="矩形 5"/>
          <p:cNvSpPr/>
          <p:nvPr/>
        </p:nvSpPr>
        <p:spPr>
          <a:xfrm>
            <a:off x="841797" y="143814"/>
            <a:ext cx="61750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1.4.2  </a:t>
            </a:r>
            <a:r>
              <a:rPr lang="zh-CN" altLang="en-US" sz="3200" b="1" dirty="0">
                <a:latin typeface="微软雅黑 Light" panose="020B0502040204020203" pitchFamily="34" charset="-122"/>
                <a:ea typeface="微软雅黑 Light" panose="020B0502040204020203" pitchFamily="34" charset="-122"/>
              </a:rPr>
              <a:t>会计工作的政府监督</a:t>
            </a:r>
          </a:p>
        </p:txBody>
      </p:sp>
      <p:sp>
        <p:nvSpPr>
          <p:cNvPr id="5" name="矩形 4"/>
          <p:cNvSpPr/>
          <p:nvPr/>
        </p:nvSpPr>
        <p:spPr>
          <a:xfrm>
            <a:off x="5741934" y="1403483"/>
            <a:ext cx="5354351"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财政部门实施会计监督的对象和内容</a:t>
            </a:r>
          </a:p>
        </p:txBody>
      </p:sp>
      <p:sp>
        <p:nvSpPr>
          <p:cNvPr id="7" name="Freeform 11">
            <a:extLst>
              <a:ext uri="{FF2B5EF4-FFF2-40B4-BE49-F238E27FC236}">
                <a16:creationId xmlns:a16="http://schemas.microsoft.com/office/drawing/2014/main" id="{F17FCC89-75DF-4447-ACAE-BC7D95C9DAB4}"/>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408880734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4" name="矩形 3"/>
          <p:cNvSpPr/>
          <p:nvPr/>
        </p:nvSpPr>
        <p:spPr>
          <a:xfrm>
            <a:off x="5782751" y="2204864"/>
            <a:ext cx="6192688" cy="2169825"/>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会计工作的社会监督主要是指由注册会计师及其所在的会计师事务所依法对委托单位的经济活动进行审计、鉴证的一种外部监督。</a:t>
            </a:r>
          </a:p>
          <a:p>
            <a:pPr>
              <a:lnSpc>
                <a:spcPct val="150000"/>
              </a:lnSpc>
            </a:pPr>
            <a:r>
              <a:rPr lang="zh-CN" altLang="en-US" dirty="0">
                <a:latin typeface="微软雅黑 Light" panose="020B0502040204020203" pitchFamily="34" charset="-122"/>
                <a:ea typeface="微软雅黑 Light" panose="020B0502040204020203" pitchFamily="34" charset="-122"/>
              </a:rPr>
              <a:t>      此外，单位和个人检举违反</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和国家统一的会计准则制度规定的行为，也属于会计工作社会监督的范畴。</a:t>
            </a:r>
          </a:p>
        </p:txBody>
      </p:sp>
      <p:sp>
        <p:nvSpPr>
          <p:cNvPr id="6" name="矩形 5"/>
          <p:cNvSpPr/>
          <p:nvPr/>
        </p:nvSpPr>
        <p:spPr>
          <a:xfrm>
            <a:off x="913805" y="188640"/>
            <a:ext cx="61750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1.4.3  </a:t>
            </a:r>
            <a:r>
              <a:rPr lang="zh-CN" altLang="en-US" sz="3200" b="1" dirty="0">
                <a:latin typeface="微软雅黑 Light" panose="020B0502040204020203" pitchFamily="34" charset="-122"/>
                <a:ea typeface="微软雅黑 Light" panose="020B0502040204020203" pitchFamily="34" charset="-122"/>
              </a:rPr>
              <a:t>会计工作的社会监督</a:t>
            </a:r>
          </a:p>
        </p:txBody>
      </p:sp>
      <p:sp>
        <p:nvSpPr>
          <p:cNvPr id="5" name="矩形 4"/>
          <p:cNvSpPr/>
          <p:nvPr/>
        </p:nvSpPr>
        <p:spPr>
          <a:xfrm>
            <a:off x="5796789" y="1634315"/>
            <a:ext cx="3762568" cy="461665"/>
          </a:xfrm>
          <a:prstGeom prst="rect">
            <a:avLst/>
          </a:prstGeom>
        </p:spPr>
        <p:txBody>
          <a:bodyPr wrap="none">
            <a:spAutoFit/>
          </a:bodyPr>
          <a:lstStyle/>
          <a:p>
            <a:r>
              <a:rPr lang="en-US" altLang="zh-CN" sz="2400">
                <a:latin typeface="微软雅黑 Light" panose="020B0502040204020203" pitchFamily="34" charset="-122"/>
                <a:ea typeface="微软雅黑 Light" panose="020B0502040204020203" pitchFamily="34" charset="-122"/>
              </a:rPr>
              <a:t>1.</a:t>
            </a:r>
            <a:r>
              <a:rPr lang="zh-CN" altLang="en-US" sz="2400">
                <a:latin typeface="微软雅黑 Light" panose="020B0502040204020203" pitchFamily="34" charset="-122"/>
                <a:ea typeface="微软雅黑 Light" panose="020B0502040204020203" pitchFamily="34" charset="-122"/>
              </a:rPr>
              <a:t>会计工作的社会监督概念</a:t>
            </a:r>
            <a:endParaRPr lang="zh-CN" altLang="en-US" sz="2400" dirty="0">
              <a:latin typeface="微软雅黑 Light" panose="020B0502040204020203" pitchFamily="34" charset="-122"/>
              <a:ea typeface="微软雅黑 Light" panose="020B0502040204020203" pitchFamily="34" charset="-122"/>
            </a:endParaRPr>
          </a:p>
        </p:txBody>
      </p:sp>
      <p:sp>
        <p:nvSpPr>
          <p:cNvPr id="7" name="Freeform 11">
            <a:extLst>
              <a:ext uri="{FF2B5EF4-FFF2-40B4-BE49-F238E27FC236}">
                <a16:creationId xmlns:a16="http://schemas.microsoft.com/office/drawing/2014/main" id="{AD7EDE8A-349F-4D10-8E0F-3882C8587048}"/>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44746723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4" name="矩形 3"/>
          <p:cNvSpPr/>
          <p:nvPr/>
        </p:nvSpPr>
        <p:spPr>
          <a:xfrm>
            <a:off x="5782751" y="2204864"/>
            <a:ext cx="6192688" cy="3416320"/>
          </a:xfrm>
          <a:prstGeom prst="rect">
            <a:avLst/>
          </a:prstGeom>
          <a:solidFill>
            <a:srgbClr val="5FC0D7"/>
          </a:solidFill>
        </p:spPr>
        <p:txBody>
          <a:bodyPr wrap="square">
            <a:spAutoFit/>
          </a:bodyPr>
          <a:lstStyle/>
          <a:p>
            <a:pPr>
              <a:lnSpc>
                <a:spcPct val="150000"/>
              </a:lnSpc>
            </a:pPr>
            <a:r>
              <a:rPr lang="zh-CN" altLang="en-US" dirty="0">
                <a:latin typeface="微软雅黑 Light" panose="020B0502040204020203" pitchFamily="34" charset="-122"/>
                <a:ea typeface="微软雅黑 Light" panose="020B0502040204020203" pitchFamily="34" charset="-122"/>
              </a:rPr>
              <a:t>       注册会计师执行业务，应当加入会计师事务所。会计师事务所是依法设立并承办注册会计师业务的机构。注册会计师和会计师事务所执行业务，必须遵守法律、行政法规。</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）注册会计师可以承办审计业务和会计咨询、会计服务业务</a:t>
            </a:r>
            <a:endParaRPr lang="en-US" altLang="zh-CN" dirty="0">
              <a:latin typeface="微软雅黑 Light" panose="020B0502040204020203" pitchFamily="34" charset="-122"/>
              <a:ea typeface="微软雅黑 Light" panose="020B0502040204020203" pitchFamily="34" charset="-122"/>
            </a:endParaRPr>
          </a:p>
          <a:p>
            <a:pPr>
              <a:lnSpc>
                <a:spcPct val="150000"/>
              </a:lnSpc>
            </a:pPr>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）注册会计师业务规范及审计责任。</a:t>
            </a:r>
          </a:p>
          <a:p>
            <a:pPr>
              <a:lnSpc>
                <a:spcPct val="150000"/>
              </a:lnSpc>
            </a:pPr>
            <a:endParaRPr lang="zh-CN" altLang="en-US" dirty="0">
              <a:latin typeface="微软雅黑 Light" panose="020B0502040204020203" pitchFamily="34" charset="-122"/>
              <a:ea typeface="微软雅黑 Light" panose="020B0502040204020203" pitchFamily="34" charset="-122"/>
            </a:endParaRPr>
          </a:p>
          <a:p>
            <a:pPr>
              <a:lnSpc>
                <a:spcPct val="150000"/>
              </a:lnSpc>
            </a:pPr>
            <a:endParaRPr lang="zh-CN" altLang="en-US" dirty="0">
              <a:latin typeface="微软雅黑 Light" panose="020B0502040204020203" pitchFamily="34" charset="-122"/>
              <a:ea typeface="微软雅黑 Light" panose="020B0502040204020203" pitchFamily="34" charset="-122"/>
            </a:endParaRPr>
          </a:p>
        </p:txBody>
      </p:sp>
      <p:sp>
        <p:nvSpPr>
          <p:cNvPr id="6" name="矩形 5"/>
          <p:cNvSpPr/>
          <p:nvPr/>
        </p:nvSpPr>
        <p:spPr>
          <a:xfrm>
            <a:off x="913805" y="188640"/>
            <a:ext cx="617508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1.4.3  </a:t>
            </a:r>
            <a:r>
              <a:rPr lang="zh-CN" altLang="en-US" sz="3200" b="1" dirty="0">
                <a:latin typeface="微软雅黑 Light" panose="020B0502040204020203" pitchFamily="34" charset="-122"/>
                <a:ea typeface="微软雅黑 Light" panose="020B0502040204020203" pitchFamily="34" charset="-122"/>
              </a:rPr>
              <a:t>会计工作的社会监督</a:t>
            </a:r>
          </a:p>
        </p:txBody>
      </p:sp>
      <p:sp>
        <p:nvSpPr>
          <p:cNvPr id="5" name="矩形 4"/>
          <p:cNvSpPr/>
          <p:nvPr/>
        </p:nvSpPr>
        <p:spPr>
          <a:xfrm>
            <a:off x="5796789" y="1634315"/>
            <a:ext cx="3507692" cy="461665"/>
          </a:xfrm>
          <a:prstGeom prst="rect">
            <a:avLst/>
          </a:prstGeom>
        </p:spPr>
        <p:txBody>
          <a:bodyPr wrap="none">
            <a:spAutoFit/>
          </a:bodyPr>
          <a:lstStyle/>
          <a:p>
            <a:r>
              <a:rPr lang="en-US" altLang="zh-CN" sz="2400">
                <a:latin typeface="微软雅黑 Light" panose="020B0502040204020203" pitchFamily="34" charset="-122"/>
                <a:ea typeface="微软雅黑 Light" panose="020B0502040204020203" pitchFamily="34" charset="-122"/>
              </a:rPr>
              <a:t>2.</a:t>
            </a:r>
            <a:r>
              <a:rPr lang="zh-CN" altLang="en-US" sz="2400">
                <a:latin typeface="微软雅黑 Light" panose="020B0502040204020203" pitchFamily="34" charset="-122"/>
                <a:ea typeface="微软雅黑 Light" panose="020B0502040204020203" pitchFamily="34" charset="-122"/>
              </a:rPr>
              <a:t>注册会计师的业务范围</a:t>
            </a:r>
            <a:endParaRPr lang="zh-CN" altLang="en-US" sz="2400" dirty="0">
              <a:latin typeface="微软雅黑 Light" panose="020B0502040204020203" pitchFamily="34" charset="-122"/>
              <a:ea typeface="微软雅黑 Light" panose="020B0502040204020203" pitchFamily="34" charset="-122"/>
            </a:endParaRPr>
          </a:p>
        </p:txBody>
      </p:sp>
      <p:sp>
        <p:nvSpPr>
          <p:cNvPr id="7" name="Freeform 11">
            <a:extLst>
              <a:ext uri="{FF2B5EF4-FFF2-40B4-BE49-F238E27FC236}">
                <a16:creationId xmlns:a16="http://schemas.microsoft.com/office/drawing/2014/main" id="{75521AC5-E67B-4D61-ABB9-0489C60CF0C3}"/>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93052937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0" y="1634316"/>
            <a:ext cx="5529542" cy="4581128"/>
          </a:xfrm>
          <a:prstGeom prst="rect">
            <a:avLst/>
          </a:prstGeom>
        </p:spPr>
      </p:pic>
      <p:sp>
        <p:nvSpPr>
          <p:cNvPr id="4" name="矩形 3"/>
          <p:cNvSpPr/>
          <p:nvPr/>
        </p:nvSpPr>
        <p:spPr>
          <a:xfrm>
            <a:off x="5796789" y="2096659"/>
            <a:ext cx="5846208" cy="3970318"/>
          </a:xfrm>
          <a:prstGeom prst="rect">
            <a:avLst/>
          </a:prstGeom>
          <a:solidFill>
            <a:srgbClr val="5FC0D7"/>
          </a:solidFill>
        </p:spPr>
        <p:txBody>
          <a:bodyPr wrap="square">
            <a:spAutoFit/>
          </a:bodyPr>
          <a:lstStyle/>
          <a:p>
            <a:r>
              <a:rPr lang="zh-CN" altLang="en-US" dirty="0">
                <a:latin typeface="微软雅黑 Light" panose="020B0502040204020203" pitchFamily="34" charset="-122"/>
                <a:ea typeface="微软雅黑 Light" panose="020B0502040204020203" pitchFamily="34" charset="-122"/>
              </a:rPr>
              <a:t>注册会计师审计与内部审计既有联系又有区别。</a:t>
            </a: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）注册会计师审计与内部审计之间的联系主要在于以下几点：</a:t>
            </a:r>
          </a:p>
          <a:p>
            <a:r>
              <a:rPr lang="zh-CN" altLang="en-US" dirty="0">
                <a:latin typeface="微软雅黑 Light" panose="020B0502040204020203" pitchFamily="34" charset="-122"/>
                <a:ea typeface="微软雅黑 Light" panose="020B0502040204020203" pitchFamily="34" charset="-122"/>
              </a:rPr>
              <a:t>     ①注册会计师审计和内部审计都是现代审计体系的重要组成部分；</a:t>
            </a:r>
          </a:p>
          <a:p>
            <a:r>
              <a:rPr lang="zh-CN" altLang="en-US" dirty="0">
                <a:latin typeface="微软雅黑 Light" panose="020B0502040204020203" pitchFamily="34" charset="-122"/>
                <a:ea typeface="微软雅黑 Light" panose="020B0502040204020203" pitchFamily="34" charset="-122"/>
              </a:rPr>
              <a:t>     ②二者都关注内部控制的健全性和有效性；</a:t>
            </a:r>
          </a:p>
          <a:p>
            <a:r>
              <a:rPr lang="zh-CN" altLang="en-US" dirty="0">
                <a:latin typeface="微软雅黑 Light" panose="020B0502040204020203" pitchFamily="34" charset="-122"/>
                <a:ea typeface="微软雅黑 Light" panose="020B0502040204020203" pitchFamily="34" charset="-122"/>
              </a:rPr>
              <a:t>     ③注册会计师审计中可能会涉及对内部审计成果的利用。</a:t>
            </a:r>
            <a:endParaRPr lang="en-US" altLang="zh-CN" dirty="0">
              <a:latin typeface="微软雅黑 Light" panose="020B0502040204020203" pitchFamily="34" charset="-122"/>
              <a:ea typeface="微软雅黑 Light" panose="020B0502040204020203" pitchFamily="34" charset="-122"/>
            </a:endParaRPr>
          </a:p>
          <a:p>
            <a:r>
              <a:rPr lang="en-US" altLang="zh-CN" dirty="0">
                <a:latin typeface="微软雅黑 Light" panose="020B0502040204020203" pitchFamily="34" charset="-122"/>
                <a:ea typeface="微软雅黑 Light" panose="020B0502040204020203" pitchFamily="34" charset="-122"/>
              </a:rPr>
              <a:t>  </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）注册会计师审计与内部审计之间的区别主要在于以下几点：</a:t>
            </a:r>
          </a:p>
          <a:p>
            <a:r>
              <a:rPr lang="zh-CN" altLang="en-US" dirty="0">
                <a:latin typeface="微软雅黑 Light" panose="020B0502040204020203" pitchFamily="34" charset="-122"/>
                <a:ea typeface="微软雅黑 Light" panose="020B0502040204020203" pitchFamily="34" charset="-122"/>
              </a:rPr>
              <a:t>     ①审计独立性不同</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②审计方式不同</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③审计的职责和作用不同</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④接受审计的自愿程度不同   </a:t>
            </a:r>
          </a:p>
        </p:txBody>
      </p:sp>
      <p:sp>
        <p:nvSpPr>
          <p:cNvPr id="6" name="矩形 5"/>
          <p:cNvSpPr/>
          <p:nvPr/>
        </p:nvSpPr>
        <p:spPr>
          <a:xfrm>
            <a:off x="841797" y="188031"/>
            <a:ext cx="6375463"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1.4.3  </a:t>
            </a:r>
            <a:r>
              <a:rPr lang="zh-CN" altLang="en-US" sz="3200" b="1" dirty="0">
                <a:latin typeface="微软雅黑 Light" panose="020B0502040204020203" pitchFamily="34" charset="-122"/>
                <a:ea typeface="微软雅黑 Light" panose="020B0502040204020203" pitchFamily="34" charset="-122"/>
              </a:rPr>
              <a:t>会计工作的社会监督</a:t>
            </a:r>
          </a:p>
        </p:txBody>
      </p:sp>
      <p:sp>
        <p:nvSpPr>
          <p:cNvPr id="5" name="矩形 4"/>
          <p:cNvSpPr/>
          <p:nvPr/>
        </p:nvSpPr>
        <p:spPr>
          <a:xfrm>
            <a:off x="5796789" y="1634315"/>
            <a:ext cx="5046574" cy="461665"/>
          </a:xfrm>
          <a:prstGeom prst="rect">
            <a:avLst/>
          </a:prstGeom>
        </p:spPr>
        <p:txBody>
          <a:bodyPr wrap="none">
            <a:spAutoFit/>
          </a:bodyPr>
          <a:lstStyle/>
          <a:p>
            <a:r>
              <a:rPr lang="en-US" altLang="zh-CN" sz="2400">
                <a:latin typeface="微软雅黑 Light" panose="020B0502040204020203" pitchFamily="34" charset="-122"/>
                <a:ea typeface="微软雅黑 Light" panose="020B0502040204020203" pitchFamily="34" charset="-122"/>
              </a:rPr>
              <a:t>3.</a:t>
            </a:r>
            <a:r>
              <a:rPr lang="zh-CN" altLang="en-US" sz="2400">
                <a:latin typeface="微软雅黑 Light" panose="020B0502040204020203" pitchFamily="34" charset="-122"/>
                <a:ea typeface="微软雅黑 Light" panose="020B0502040204020203" pitchFamily="34" charset="-122"/>
              </a:rPr>
              <a:t>注册会计师审计与内部审计的关系</a:t>
            </a:r>
            <a:endParaRPr lang="zh-CN" altLang="en-US" sz="2400" dirty="0">
              <a:latin typeface="微软雅黑 Light" panose="020B0502040204020203" pitchFamily="34" charset="-122"/>
              <a:ea typeface="微软雅黑 Light" panose="020B0502040204020203" pitchFamily="34" charset="-122"/>
            </a:endParaRPr>
          </a:p>
        </p:txBody>
      </p:sp>
      <p:sp>
        <p:nvSpPr>
          <p:cNvPr id="7" name="Freeform 11">
            <a:extLst>
              <a:ext uri="{FF2B5EF4-FFF2-40B4-BE49-F238E27FC236}">
                <a16:creationId xmlns:a16="http://schemas.microsoft.com/office/drawing/2014/main" id="{50EC35E3-8AC6-4E46-BABD-89339E87BF81}"/>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266706599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884864" y="-289580"/>
            <a:ext cx="3597460"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5</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147249" y="3566536"/>
            <a:ext cx="507268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1.5</a:t>
            </a:r>
            <a:r>
              <a:rPr lang="zh-CN" altLang="en-US" sz="5400" b="1" dirty="0">
                <a:solidFill>
                  <a:schemeClr val="bg1"/>
                </a:solidFill>
                <a:latin typeface="微软雅黑" panose="020B0503020204020204" pitchFamily="34" charset="-122"/>
                <a:ea typeface="微软雅黑" panose="020B0503020204020204" pitchFamily="34" charset="-122"/>
              </a:rPr>
              <a:t> 会计机构与会计人员</a:t>
            </a:r>
          </a:p>
        </p:txBody>
      </p:sp>
      <p:sp>
        <p:nvSpPr>
          <p:cNvPr id="93" name="TextBox 66">
            <a:extLst>
              <a:ext uri="{FF2B5EF4-FFF2-40B4-BE49-F238E27FC236}">
                <a16:creationId xmlns:a16="http://schemas.microsoft.com/office/drawing/2014/main" id="{867ADD4E-B730-4466-9DBD-376F67F6DE47}"/>
              </a:ext>
            </a:extLst>
          </p:cNvPr>
          <p:cNvSpPr txBox="1"/>
          <p:nvPr/>
        </p:nvSpPr>
        <p:spPr>
          <a:xfrm>
            <a:off x="6920371" y="4194647"/>
            <a:ext cx="458604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 任务</a:t>
            </a:r>
            <a:r>
              <a:rPr lang="en-US" altLang="zh-CN" sz="2400" dirty="0">
                <a:solidFill>
                  <a:schemeClr val="tx1"/>
                </a:solidFill>
                <a:latin typeface="微软雅黑 Light" panose="020B0502040204020203" pitchFamily="34" charset="-122"/>
                <a:ea typeface="微软雅黑 Light" panose="020B0502040204020203" pitchFamily="34" charset="-122"/>
              </a:rPr>
              <a:t>1.5.2  </a:t>
            </a:r>
            <a:r>
              <a:rPr lang="zh-CN" altLang="en-US" sz="2400" dirty="0">
                <a:solidFill>
                  <a:schemeClr val="tx1"/>
                </a:solidFill>
                <a:latin typeface="微软雅黑 Light" panose="020B0502040204020203" pitchFamily="34" charset="-122"/>
                <a:ea typeface="微软雅黑 Light" panose="020B0502040204020203" pitchFamily="34" charset="-122"/>
              </a:rPr>
              <a:t>会计工作岗位设置</a:t>
            </a:r>
          </a:p>
        </p:txBody>
      </p:sp>
      <p:sp>
        <p:nvSpPr>
          <p:cNvPr id="94" name="TextBox 69">
            <a:extLst>
              <a:ext uri="{FF2B5EF4-FFF2-40B4-BE49-F238E27FC236}">
                <a16:creationId xmlns:a16="http://schemas.microsoft.com/office/drawing/2014/main" id="{988D5AE5-7C04-4B7C-8376-12EB607BBCB8}"/>
              </a:ext>
            </a:extLst>
          </p:cNvPr>
          <p:cNvSpPr txBox="1"/>
          <p:nvPr/>
        </p:nvSpPr>
        <p:spPr>
          <a:xfrm>
            <a:off x="7032055" y="3605904"/>
            <a:ext cx="458512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任务</a:t>
            </a:r>
            <a:r>
              <a:rPr lang="en-US" altLang="zh-CN" sz="2400" dirty="0">
                <a:solidFill>
                  <a:schemeClr val="tx1"/>
                </a:solidFill>
                <a:latin typeface="微软雅黑 Light" panose="020B0502040204020203" pitchFamily="34" charset="-122"/>
                <a:ea typeface="微软雅黑 Light" panose="020B0502040204020203" pitchFamily="34" charset="-122"/>
              </a:rPr>
              <a:t>1.5.1  </a:t>
            </a:r>
            <a:r>
              <a:rPr lang="zh-CN" altLang="en-US" sz="2400" dirty="0">
                <a:solidFill>
                  <a:schemeClr val="tx1"/>
                </a:solidFill>
                <a:latin typeface="微软雅黑 Light" panose="020B0502040204020203" pitchFamily="34" charset="-122"/>
                <a:ea typeface="微软雅黑 Light" panose="020B0502040204020203" pitchFamily="34" charset="-122"/>
              </a:rPr>
              <a:t>会计机构的设置</a:t>
            </a:r>
            <a:endParaRPr lang="zh-CN" altLang="en-US" sz="2800" dirty="0">
              <a:solidFill>
                <a:schemeClr val="tx1"/>
              </a:solidFill>
              <a:latin typeface="微软雅黑 Light" panose="020B0502040204020203" pitchFamily="34" charset="-122"/>
              <a:ea typeface="微软雅黑 Light" panose="020B0502040204020203" pitchFamily="34" charset="-122"/>
            </a:endParaRPr>
          </a:p>
        </p:txBody>
      </p:sp>
      <p:grpSp>
        <p:nvGrpSpPr>
          <p:cNvPr id="100" name="组合 99">
            <a:extLst>
              <a:ext uri="{FF2B5EF4-FFF2-40B4-BE49-F238E27FC236}">
                <a16:creationId xmlns:a16="http://schemas.microsoft.com/office/drawing/2014/main" id="{12615218-40C2-461B-B850-FF3CA05CBE3F}"/>
              </a:ext>
            </a:extLst>
          </p:cNvPr>
          <p:cNvGrpSpPr/>
          <p:nvPr/>
        </p:nvGrpSpPr>
        <p:grpSpPr>
          <a:xfrm>
            <a:off x="6711746" y="3661842"/>
            <a:ext cx="330200" cy="330200"/>
            <a:chOff x="8186613" y="1546264"/>
            <a:chExt cx="330200" cy="330200"/>
          </a:xfrm>
          <a:solidFill>
            <a:schemeClr val="accent3"/>
          </a:solidFill>
        </p:grpSpPr>
        <p:sp>
          <p:nvSpPr>
            <p:cNvPr id="101"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2"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03" name="组合 102">
            <a:extLst>
              <a:ext uri="{FF2B5EF4-FFF2-40B4-BE49-F238E27FC236}">
                <a16:creationId xmlns:a16="http://schemas.microsoft.com/office/drawing/2014/main" id="{B82C40DB-9105-4671-BE90-9CE64C22AA23}"/>
              </a:ext>
            </a:extLst>
          </p:cNvPr>
          <p:cNvGrpSpPr/>
          <p:nvPr/>
        </p:nvGrpSpPr>
        <p:grpSpPr>
          <a:xfrm>
            <a:off x="6683370" y="4283059"/>
            <a:ext cx="330200" cy="330200"/>
            <a:chOff x="8186613" y="1546264"/>
            <a:chExt cx="330200" cy="330200"/>
          </a:xfrm>
          <a:solidFill>
            <a:schemeClr val="accent3"/>
          </a:solidFill>
        </p:grpSpPr>
        <p:sp>
          <p:nvSpPr>
            <p:cNvPr id="10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113" name="直接连接符 112">
            <a:extLst>
              <a:ext uri="{FF2B5EF4-FFF2-40B4-BE49-F238E27FC236}">
                <a16:creationId xmlns:a16="http://schemas.microsoft.com/office/drawing/2014/main" id="{55279EAB-80FF-458F-A856-FBEEDCE2BFF7}"/>
              </a:ext>
            </a:extLst>
          </p:cNvPr>
          <p:cNvCxnSpPr>
            <a:cxnSpLocks/>
          </p:cNvCxnSpPr>
          <p:nvPr/>
        </p:nvCxnSpPr>
        <p:spPr bwMode="auto">
          <a:xfrm flipV="1">
            <a:off x="6722813" y="4057210"/>
            <a:ext cx="4830521" cy="2662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 name="直接连接符 113">
            <a:extLst>
              <a:ext uri="{FF2B5EF4-FFF2-40B4-BE49-F238E27FC236}">
                <a16:creationId xmlns:a16="http://schemas.microsoft.com/office/drawing/2014/main" id="{0EE867ED-ADD9-44CA-AD18-CA52836A0004}"/>
              </a:ext>
            </a:extLst>
          </p:cNvPr>
          <p:cNvCxnSpPr>
            <a:cxnSpLocks/>
          </p:cNvCxnSpPr>
          <p:nvPr/>
        </p:nvCxnSpPr>
        <p:spPr bwMode="auto">
          <a:xfrm>
            <a:off x="6694238" y="4676710"/>
            <a:ext cx="4725118"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18" name="组合 17">
            <a:extLst>
              <a:ext uri="{FF2B5EF4-FFF2-40B4-BE49-F238E27FC236}">
                <a16:creationId xmlns:a16="http://schemas.microsoft.com/office/drawing/2014/main" id="{12615218-40C2-461B-B850-FF3CA05CBE3F}"/>
              </a:ext>
            </a:extLst>
          </p:cNvPr>
          <p:cNvGrpSpPr/>
          <p:nvPr/>
        </p:nvGrpSpPr>
        <p:grpSpPr>
          <a:xfrm>
            <a:off x="6700753" y="4818744"/>
            <a:ext cx="330200" cy="330200"/>
            <a:chOff x="8186613" y="1546264"/>
            <a:chExt cx="330200" cy="330200"/>
          </a:xfrm>
          <a:solidFill>
            <a:schemeClr val="accent3"/>
          </a:solidFill>
        </p:grpSpPr>
        <p:sp>
          <p:nvSpPr>
            <p:cNvPr id="19" name="Oval 5">
              <a:extLst>
                <a:ext uri="{FF2B5EF4-FFF2-40B4-BE49-F238E27FC236}">
                  <a16:creationId xmlns:a16="http://schemas.microsoft.com/office/drawing/2014/main" id="{F0C3CF33-C001-43B8-8537-067C0C05B05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0" name="Freeform 6">
              <a:extLst>
                <a:ext uri="{FF2B5EF4-FFF2-40B4-BE49-F238E27FC236}">
                  <a16:creationId xmlns:a16="http://schemas.microsoft.com/office/drawing/2014/main" id="{A55C4828-58F0-441C-A7AB-98C8E65185B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6" name="直接连接符 25">
            <a:extLst>
              <a:ext uri="{FF2B5EF4-FFF2-40B4-BE49-F238E27FC236}">
                <a16:creationId xmlns:a16="http://schemas.microsoft.com/office/drawing/2014/main" id="{0EE867ED-ADD9-44CA-AD18-CA52836A0004}"/>
              </a:ext>
            </a:extLst>
          </p:cNvPr>
          <p:cNvCxnSpPr>
            <a:cxnSpLocks/>
            <a:stCxn id="19" idx="4"/>
          </p:cNvCxnSpPr>
          <p:nvPr/>
        </p:nvCxnSpPr>
        <p:spPr bwMode="auto">
          <a:xfrm flipV="1">
            <a:off x="6865853" y="5143428"/>
            <a:ext cx="4695083" cy="5516"/>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Box 66">
            <a:extLst>
              <a:ext uri="{FF2B5EF4-FFF2-40B4-BE49-F238E27FC236}">
                <a16:creationId xmlns:a16="http://schemas.microsoft.com/office/drawing/2014/main" id="{867ADD4E-B730-4466-9DBD-376F67F6DE47}"/>
              </a:ext>
            </a:extLst>
          </p:cNvPr>
          <p:cNvSpPr txBox="1"/>
          <p:nvPr/>
        </p:nvSpPr>
        <p:spPr>
          <a:xfrm>
            <a:off x="6930955" y="4769453"/>
            <a:ext cx="4586046"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 任务</a:t>
            </a:r>
            <a:r>
              <a:rPr lang="en-US" altLang="zh-CN" sz="2400" dirty="0">
                <a:solidFill>
                  <a:schemeClr val="tx1"/>
                </a:solidFill>
                <a:latin typeface="微软雅黑 Light" panose="020B0502040204020203" pitchFamily="34" charset="-122"/>
                <a:ea typeface="微软雅黑 Light" panose="020B0502040204020203" pitchFamily="34" charset="-122"/>
              </a:rPr>
              <a:t>1.5.3  </a:t>
            </a:r>
            <a:r>
              <a:rPr lang="zh-CN" altLang="en-US" sz="2400" dirty="0">
                <a:solidFill>
                  <a:schemeClr val="tx1"/>
                </a:solidFill>
                <a:latin typeface="微软雅黑 Light" panose="020B0502040204020203" pitchFamily="34" charset="-122"/>
                <a:ea typeface="微软雅黑 Light" panose="020B0502040204020203" pitchFamily="34" charset="-122"/>
              </a:rPr>
              <a:t>会计工作交接</a:t>
            </a:r>
          </a:p>
        </p:txBody>
      </p:sp>
      <p:grpSp>
        <p:nvGrpSpPr>
          <p:cNvPr id="23" name="组合 22">
            <a:extLst>
              <a:ext uri="{FF2B5EF4-FFF2-40B4-BE49-F238E27FC236}">
                <a16:creationId xmlns:a16="http://schemas.microsoft.com/office/drawing/2014/main" id="{B82C40DB-9105-4671-BE90-9CE64C22AA23}"/>
              </a:ext>
            </a:extLst>
          </p:cNvPr>
          <p:cNvGrpSpPr/>
          <p:nvPr/>
        </p:nvGrpSpPr>
        <p:grpSpPr>
          <a:xfrm>
            <a:off x="6679795" y="5385708"/>
            <a:ext cx="330200" cy="330200"/>
            <a:chOff x="8186613" y="1546264"/>
            <a:chExt cx="330200" cy="330200"/>
          </a:xfrm>
          <a:solidFill>
            <a:schemeClr val="accent3"/>
          </a:solidFill>
        </p:grpSpPr>
        <p:sp>
          <p:nvSpPr>
            <p:cNvPr id="24" name="Oval 5">
              <a:extLst>
                <a:ext uri="{FF2B5EF4-FFF2-40B4-BE49-F238E27FC236}">
                  <a16:creationId xmlns:a16="http://schemas.microsoft.com/office/drawing/2014/main" id="{D95D9493-D145-4E41-9D0A-F2C4296747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6">
              <a:extLst>
                <a:ext uri="{FF2B5EF4-FFF2-40B4-BE49-F238E27FC236}">
                  <a16:creationId xmlns:a16="http://schemas.microsoft.com/office/drawing/2014/main" id="{B3D2D053-6B4B-4844-B771-18888EEE047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7" name="直接连接符 26">
            <a:extLst>
              <a:ext uri="{FF2B5EF4-FFF2-40B4-BE49-F238E27FC236}">
                <a16:creationId xmlns:a16="http://schemas.microsoft.com/office/drawing/2014/main" id="{55279EAB-80FF-458F-A856-FBEEDCE2BFF7}"/>
              </a:ext>
            </a:extLst>
          </p:cNvPr>
          <p:cNvCxnSpPr>
            <a:cxnSpLocks/>
          </p:cNvCxnSpPr>
          <p:nvPr/>
        </p:nvCxnSpPr>
        <p:spPr bwMode="auto">
          <a:xfrm flipV="1">
            <a:off x="6730415" y="5689118"/>
            <a:ext cx="4830521" cy="26622"/>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TextBox 66">
            <a:extLst>
              <a:ext uri="{FF2B5EF4-FFF2-40B4-BE49-F238E27FC236}">
                <a16:creationId xmlns:a16="http://schemas.microsoft.com/office/drawing/2014/main" id="{867ADD4E-B730-4466-9DBD-376F67F6DE47}"/>
              </a:ext>
            </a:extLst>
          </p:cNvPr>
          <p:cNvSpPr txBox="1"/>
          <p:nvPr/>
        </p:nvSpPr>
        <p:spPr>
          <a:xfrm>
            <a:off x="6909948" y="5289856"/>
            <a:ext cx="4969207" cy="461665"/>
          </a:xfrm>
          <a:prstGeom prst="rect">
            <a:avLst/>
          </a:prstGeom>
          <a:noFill/>
        </p:spPr>
        <p:txBody>
          <a:bodyPr wrap="square" rtlCol="0">
            <a:spAutoFit/>
          </a:bodyPr>
          <a:lstStyle>
            <a:defPPr>
              <a:defRPr lang="zh-CN"/>
            </a:defPPr>
            <a:lvl1pPr>
              <a:defRPr sz="2000">
                <a:solidFill>
                  <a:srgbClr val="F8F8F8"/>
                </a:solidFill>
                <a:latin typeface="+mn-ea"/>
                <a:ea typeface="+mn-ea"/>
              </a:defRPr>
            </a:lvl1pPr>
          </a:lstStyle>
          <a:p>
            <a:pPr>
              <a:defRPr/>
            </a:pPr>
            <a:r>
              <a:rPr lang="zh-CN" altLang="en-US" sz="2400" dirty="0">
                <a:solidFill>
                  <a:schemeClr val="tx1"/>
                </a:solidFill>
                <a:latin typeface="微软雅黑 Light" panose="020B0502040204020203" pitchFamily="34" charset="-122"/>
                <a:ea typeface="微软雅黑 Light" panose="020B0502040204020203" pitchFamily="34" charset="-122"/>
              </a:rPr>
              <a:t> 任务</a:t>
            </a:r>
            <a:r>
              <a:rPr lang="en-US" altLang="zh-CN" sz="2400" dirty="0">
                <a:solidFill>
                  <a:schemeClr val="tx1"/>
                </a:solidFill>
                <a:latin typeface="微软雅黑 Light" panose="020B0502040204020203" pitchFamily="34" charset="-122"/>
                <a:ea typeface="微软雅黑 Light" panose="020B0502040204020203" pitchFamily="34" charset="-122"/>
              </a:rPr>
              <a:t>1.5.4</a:t>
            </a:r>
            <a:r>
              <a:rPr lang="zh-CN" altLang="en-US" sz="2400" dirty="0">
                <a:solidFill>
                  <a:schemeClr val="tx1"/>
                </a:solidFill>
                <a:latin typeface="微软雅黑 Light" panose="020B0502040204020203" pitchFamily="34" charset="-122"/>
                <a:ea typeface="微软雅黑 Light" panose="020B0502040204020203" pitchFamily="34" charset="-122"/>
              </a:rPr>
              <a:t>会计专业技术资格与职务</a:t>
            </a:r>
          </a:p>
        </p:txBody>
      </p:sp>
    </p:spTree>
    <p:extLst>
      <p:ext uri="{BB962C8B-B14F-4D97-AF65-F5344CB8AC3E}">
        <p14:creationId xmlns:p14="http://schemas.microsoft.com/office/powerpoint/2010/main" val="24943666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1" name="矩形 20">
            <a:extLst>
              <a:ext uri="{FF2B5EF4-FFF2-40B4-BE49-F238E27FC236}">
                <a16:creationId xmlns:a16="http://schemas.microsoft.com/office/drawing/2014/main" id="{B722BED4-182A-4500-8C33-8EDCFBA4168B}"/>
              </a:ext>
            </a:extLst>
          </p:cNvPr>
          <p:cNvSpPr/>
          <p:nvPr/>
        </p:nvSpPr>
        <p:spPr bwMode="auto">
          <a:xfrm>
            <a:off x="251997" y="1189174"/>
            <a:ext cx="6663043" cy="4581128"/>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defRPr/>
            </a:pPr>
            <a:r>
              <a:rPr lang="zh-CN" altLang="en-US" sz="2400" dirty="0">
                <a:solidFill>
                  <a:schemeClr val="bg1"/>
                </a:solidFill>
              </a:rPr>
              <a:t>      </a:t>
            </a:r>
            <a:endParaRPr lang="en-US" altLang="zh-CN" sz="2400" dirty="0">
              <a:solidFill>
                <a:schemeClr val="bg1"/>
              </a:solidFill>
            </a:endParaRPr>
          </a:p>
          <a:p>
            <a:pPr lvl="0">
              <a:defRPr/>
            </a:pPr>
            <a:r>
              <a:rPr lang="en-US" altLang="zh-CN" sz="2400" dirty="0">
                <a:solidFill>
                  <a:schemeClr val="bg1"/>
                </a:solidFill>
                <a:latin typeface="微软雅黑 Light" panose="020B0502040204020203" pitchFamily="34" charset="-122"/>
                <a:ea typeface="微软雅黑 Light" panose="020B0502040204020203" pitchFamily="34" charset="-122"/>
              </a:rPr>
              <a:t> </a:t>
            </a:r>
            <a:r>
              <a:rPr lang="zh-CN" altLang="en-US" sz="2400" dirty="0">
                <a:solidFill>
                  <a:schemeClr val="bg1"/>
                </a:solidFill>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根据</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会计法</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的规定，各单位应当根据会计业务的需要，设置会计机构，或者在有关机构中设置会计人员并指定会计主管人员。一个单位是否单独设置会计机构，往往取决于以下几个因素：一是单位规模的大小；二是经济业务和财务收支的繁简；三是经营管理的要求。</a:t>
            </a:r>
          </a:p>
          <a:p>
            <a:pPr lvl="0">
              <a:defRPr/>
            </a:pPr>
            <a:r>
              <a:rPr lang="zh-CN" altLang="en-US" sz="2400" dirty="0">
                <a:latin typeface="微软雅黑 Light" panose="020B0502040204020203" pitchFamily="34" charset="-122"/>
                <a:ea typeface="微软雅黑 Light" panose="020B0502040204020203" pitchFamily="34" charset="-122"/>
              </a:rPr>
              <a:t>       对于不具备单独设置会计机构条件的单位，可以在有关机构中配备专职会计人员，也可以依法委托中介机构代理记账。</a:t>
            </a:r>
          </a:p>
        </p:txBody>
      </p:sp>
      <p:sp>
        <p:nvSpPr>
          <p:cNvPr id="2" name="矩形 1"/>
          <p:cNvSpPr/>
          <p:nvPr/>
        </p:nvSpPr>
        <p:spPr>
          <a:xfrm>
            <a:off x="841797" y="221363"/>
            <a:ext cx="5277407"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1.5.1  </a:t>
            </a:r>
            <a:r>
              <a:rPr lang="zh-CN" altLang="en-US" sz="3200" b="1" dirty="0">
                <a:latin typeface="微软雅黑 Light" panose="020B0502040204020203" pitchFamily="34" charset="-122"/>
                <a:ea typeface="微软雅黑 Light" panose="020B0502040204020203" pitchFamily="34" charset="-122"/>
              </a:rPr>
              <a:t>会计机构的设置</a:t>
            </a:r>
          </a:p>
        </p:txBody>
      </p:sp>
      <p:pic>
        <p:nvPicPr>
          <p:cNvPr id="9" name="图片 8">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754565" y="1189174"/>
            <a:ext cx="6503020" cy="4896544"/>
          </a:xfrm>
          <a:prstGeom prst="rect">
            <a:avLst/>
          </a:prstGeom>
        </p:spPr>
      </p:pic>
    </p:spTree>
    <p:extLst>
      <p:ext uri="{BB962C8B-B14F-4D97-AF65-F5344CB8AC3E}">
        <p14:creationId xmlns:p14="http://schemas.microsoft.com/office/powerpoint/2010/main" val="321528128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460224" y="2060848"/>
            <a:ext cx="6480720" cy="3241238"/>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551917" y="2493039"/>
            <a:ext cx="6237232" cy="2169825"/>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）单独设置会计机构</a:t>
            </a: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）有关机构中配置专职会计人员 </a:t>
            </a: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）实行代理记账</a:t>
            </a:r>
          </a:p>
          <a:p>
            <a:pPr algn="just">
              <a:lnSpc>
                <a:spcPct val="150000"/>
              </a:lnSpc>
            </a:pPr>
            <a:endParaRPr lang="en-US" altLang="zh-CN" dirty="0">
              <a:latin typeface="微软雅黑 Light" panose="020B0502040204020203" pitchFamily="34" charset="-122"/>
              <a:ea typeface="微软雅黑 Light" panose="020B0502040204020203" pitchFamily="34" charset="-122"/>
            </a:endParaRPr>
          </a:p>
          <a:p>
            <a:pPr algn="just">
              <a:lnSpc>
                <a:spcPct val="150000"/>
              </a:lnSpc>
            </a:pPr>
            <a:endParaRPr lang="zh-CN" altLang="en-US" dirty="0">
              <a:latin typeface="微软雅黑 Light" panose="020B0502040204020203" pitchFamily="34" charset="-122"/>
              <a:ea typeface="微软雅黑 Light" panose="020B0502040204020203" pitchFamily="34" charset="-122"/>
            </a:endParaRPr>
          </a:p>
        </p:txBody>
      </p:sp>
      <p:sp>
        <p:nvSpPr>
          <p:cNvPr id="7" name="矩形: 圆角 24">
            <a:extLst>
              <a:ext uri="{FF2B5EF4-FFF2-40B4-BE49-F238E27FC236}">
                <a16:creationId xmlns:a16="http://schemas.microsoft.com/office/drawing/2014/main" id="{0C7895BB-00B8-41BB-9A40-9A7131E58BDE}"/>
              </a:ext>
            </a:extLst>
          </p:cNvPr>
          <p:cNvSpPr/>
          <p:nvPr/>
        </p:nvSpPr>
        <p:spPr bwMode="auto">
          <a:xfrm>
            <a:off x="519080" y="1904751"/>
            <a:ext cx="4076206"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办理会计事务的组织方式</a:t>
            </a:r>
          </a:p>
        </p:txBody>
      </p:sp>
      <p:sp>
        <p:nvSpPr>
          <p:cNvPr id="8" name="矩形 7"/>
          <p:cNvSpPr/>
          <p:nvPr/>
        </p:nvSpPr>
        <p:spPr>
          <a:xfrm>
            <a:off x="841797" y="221363"/>
            <a:ext cx="5277407"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1.5.1  </a:t>
            </a:r>
            <a:r>
              <a:rPr lang="zh-CN" altLang="en-US" sz="3200" b="1" dirty="0">
                <a:latin typeface="微软雅黑 Light" panose="020B0502040204020203" pitchFamily="34" charset="-122"/>
                <a:ea typeface="微软雅黑 Light" panose="020B0502040204020203" pitchFamily="34" charset="-122"/>
              </a:rPr>
              <a:t>会计机构的设置</a:t>
            </a:r>
          </a:p>
        </p:txBody>
      </p:sp>
    </p:spTree>
    <p:extLst>
      <p:ext uri="{BB962C8B-B14F-4D97-AF65-F5344CB8AC3E}">
        <p14:creationId xmlns:p14="http://schemas.microsoft.com/office/powerpoint/2010/main" val="221953673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0" end="0"/>
                                            </p:txEl>
                                          </p:spTgt>
                                        </p:tgtEl>
                                        <p:attrNameLst>
                                          <p:attrName>style.visibility</p:attrName>
                                        </p:attrNameLst>
                                      </p:cBhvr>
                                      <p:to>
                                        <p:strVal val="visible"/>
                                      </p:to>
                                    </p:set>
                                    <p:anim calcmode="lin" valueType="num">
                                      <p:cBhvr additive="base">
                                        <p:cTn id="19"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1" end="1"/>
                                            </p:txEl>
                                          </p:spTgt>
                                        </p:tgtEl>
                                        <p:attrNameLst>
                                          <p:attrName>style.visibility</p:attrName>
                                        </p:attrNameLst>
                                      </p:cBhvr>
                                      <p:to>
                                        <p:strVal val="visible"/>
                                      </p:to>
                                    </p:set>
                                    <p:anim calcmode="lin" valueType="num">
                                      <p:cBhvr additive="base">
                                        <p:cTn id="25"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2" end="2"/>
                                            </p:txEl>
                                          </p:spTgt>
                                        </p:tgtEl>
                                        <p:attrNameLst>
                                          <p:attrName>style.visibility</p:attrName>
                                        </p:attrNameLst>
                                      </p:cBhvr>
                                      <p:to>
                                        <p:strVal val="visible"/>
                                      </p:to>
                                    </p:set>
                                    <p:anim calcmode="lin" valueType="num">
                                      <p:cBhvr additive="base">
                                        <p:cTn id="31"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245713" y="1844824"/>
            <a:ext cx="6480720" cy="3241238"/>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67457" y="2204864"/>
            <a:ext cx="6237232" cy="1707199"/>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担任单位会计机构负责人（会计主管人员）是指在一个单位内部具体负责会计工作的中层领导人员。担任会计机构负责人（会计主管人员）的，应当具备会计师以上专业技术职务资格或者从事会计工作</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年以上经历。</a:t>
            </a:r>
          </a:p>
        </p:txBody>
      </p:sp>
      <p:sp>
        <p:nvSpPr>
          <p:cNvPr id="7" name="矩形: 圆角 24">
            <a:extLst>
              <a:ext uri="{FF2B5EF4-FFF2-40B4-BE49-F238E27FC236}">
                <a16:creationId xmlns:a16="http://schemas.microsoft.com/office/drawing/2014/main" id="{0C7895BB-00B8-41BB-9A40-9A7131E58BDE}"/>
              </a:ext>
            </a:extLst>
          </p:cNvPr>
          <p:cNvSpPr/>
          <p:nvPr/>
        </p:nvSpPr>
        <p:spPr bwMode="auto">
          <a:xfrm>
            <a:off x="245713" y="1570746"/>
            <a:ext cx="4076206"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会计机构负责人的任职资格</a:t>
            </a:r>
          </a:p>
        </p:txBody>
      </p:sp>
      <p:sp>
        <p:nvSpPr>
          <p:cNvPr id="8" name="矩形 7"/>
          <p:cNvSpPr/>
          <p:nvPr/>
        </p:nvSpPr>
        <p:spPr>
          <a:xfrm>
            <a:off x="841797" y="221363"/>
            <a:ext cx="5277407"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1.5.1  </a:t>
            </a:r>
            <a:r>
              <a:rPr lang="zh-CN" altLang="en-US" sz="3200" b="1" dirty="0">
                <a:latin typeface="微软雅黑 Light" panose="020B0502040204020203" pitchFamily="34" charset="-122"/>
                <a:ea typeface="微软雅黑 Light" panose="020B0502040204020203" pitchFamily="34" charset="-122"/>
              </a:rPr>
              <a:t>会计机构的设置</a:t>
            </a:r>
          </a:p>
        </p:txBody>
      </p:sp>
    </p:spTree>
    <p:extLst>
      <p:ext uri="{BB962C8B-B14F-4D97-AF65-F5344CB8AC3E}">
        <p14:creationId xmlns:p14="http://schemas.microsoft.com/office/powerpoint/2010/main" val="162261614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0" end="0"/>
                                            </p:txEl>
                                          </p:spTgt>
                                        </p:tgtEl>
                                        <p:attrNameLst>
                                          <p:attrName>style.visibility</p:attrName>
                                        </p:attrNameLst>
                                      </p:cBhvr>
                                      <p:to>
                                        <p:strVal val="visible"/>
                                      </p:to>
                                    </p:set>
                                    <p:anim calcmode="lin" valueType="num">
                                      <p:cBhvr additive="base">
                                        <p:cTn id="19"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2069908"/>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08458" y="2101506"/>
            <a:ext cx="5764474" cy="876202"/>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我国会计法律制度包括会计法律、会计行政法规、会计规章、地方性会计法规和会计规范性文件。</a:t>
            </a:r>
          </a:p>
        </p:txBody>
      </p:sp>
      <p:sp>
        <p:nvSpPr>
          <p:cNvPr id="10" name="矩形 9"/>
          <p:cNvSpPr/>
          <p:nvPr/>
        </p:nvSpPr>
        <p:spPr>
          <a:xfrm>
            <a:off x="926740" y="203767"/>
            <a:ext cx="6098144"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1.1.2  </a:t>
            </a:r>
            <a:r>
              <a:rPr lang="zh-CN" altLang="en-US" sz="3200" b="1" dirty="0">
                <a:latin typeface="微软雅黑 Light" panose="020B0502040204020203" pitchFamily="34" charset="-122"/>
                <a:ea typeface="微软雅黑 Light" panose="020B0502040204020203" pitchFamily="34" charset="-122"/>
              </a:rPr>
              <a:t>会计法律制度的构成</a:t>
            </a:r>
          </a:p>
        </p:txBody>
      </p:sp>
    </p:spTree>
    <p:extLst>
      <p:ext uri="{BB962C8B-B14F-4D97-AF65-F5344CB8AC3E}">
        <p14:creationId xmlns:p14="http://schemas.microsoft.com/office/powerpoint/2010/main" val="328705889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4" name="矩形: 圆角 33">
            <a:extLst>
              <a:ext uri="{FF2B5EF4-FFF2-40B4-BE49-F238E27FC236}">
                <a16:creationId xmlns:a16="http://schemas.microsoft.com/office/drawing/2014/main" id="{75CB3D3B-4BC0-4399-9D77-249E6403C91E}"/>
              </a:ext>
            </a:extLst>
          </p:cNvPr>
          <p:cNvSpPr/>
          <p:nvPr/>
        </p:nvSpPr>
        <p:spPr bwMode="auto">
          <a:xfrm>
            <a:off x="1277924" y="2977155"/>
            <a:ext cx="9137962" cy="714151"/>
          </a:xfrm>
          <a:prstGeom prst="roundRect">
            <a:avLst>
              <a:gd name="adj" fmla="val 2144"/>
            </a:avLst>
          </a:prstGeom>
          <a:solidFill>
            <a:schemeClr val="bg1"/>
          </a:solidFill>
          <a:ln w="9525" cap="flat" cmpd="sng" algn="ctr">
            <a:solidFill>
              <a:schemeClr val="tx2"/>
            </a:solidFill>
            <a:prstDash val="solid"/>
            <a:round/>
            <a:headEnd type="none" w="med" len="med"/>
            <a:tailEnd type="none" w="med" len="med"/>
          </a:ln>
          <a:effectLst/>
        </p:spPr>
        <p:txBody>
          <a:bodyPr vert="horz" wrap="square" lIns="36000" tIns="0" rIns="36000" bIns="0" numCol="1" rtlCol="0" anchor="ctr" anchorCtr="0" compatLnSpc="1">
            <a:prstTxWarp prst="textNoShape">
              <a:avLst/>
            </a:prstTxWarp>
          </a:bodyPr>
          <a:lstStyle/>
          <a:p>
            <a:pPr lvl="0" algn="ctr">
              <a:defRPr/>
            </a:pPr>
            <a:r>
              <a:rPr lang="en-US" altLang="zh-CN" sz="3200" dirty="0">
                <a:solidFill>
                  <a:srgbClr val="3D3D3D"/>
                </a:solidFill>
                <a:latin typeface="微软雅黑 Light" panose="020B0502040204020203" pitchFamily="34" charset="-122"/>
                <a:ea typeface="微软雅黑 Light" panose="020B0502040204020203" pitchFamily="34" charset="-122"/>
              </a:rPr>
              <a:t>2.</a:t>
            </a:r>
            <a:r>
              <a:rPr lang="zh-CN" altLang="en-US" sz="3200" dirty="0">
                <a:solidFill>
                  <a:srgbClr val="3D3D3D"/>
                </a:solidFill>
                <a:latin typeface="微软雅黑 Light" panose="020B0502040204020203" pitchFamily="34" charset="-122"/>
                <a:ea typeface="微软雅黑 Light" panose="020B0502040204020203" pitchFamily="34" charset="-122"/>
              </a:rPr>
              <a:t>会计工作岗位设置的要求</a:t>
            </a:r>
          </a:p>
        </p:txBody>
      </p:sp>
      <p:cxnSp>
        <p:nvCxnSpPr>
          <p:cNvPr id="37" name="直接连接符 36">
            <a:extLst>
              <a:ext uri="{FF2B5EF4-FFF2-40B4-BE49-F238E27FC236}">
                <a16:creationId xmlns:a16="http://schemas.microsoft.com/office/drawing/2014/main" id="{6E98A89E-C7D9-4454-8BB7-3E2AC60C17D5}"/>
              </a:ext>
            </a:extLst>
          </p:cNvPr>
          <p:cNvCxnSpPr>
            <a:cxnSpLocks/>
          </p:cNvCxnSpPr>
          <p:nvPr/>
        </p:nvCxnSpPr>
        <p:spPr bwMode="auto">
          <a:xfrm>
            <a:off x="1731264" y="3759217"/>
            <a:ext cx="0" cy="769734"/>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连接符 47">
            <a:extLst>
              <a:ext uri="{FF2B5EF4-FFF2-40B4-BE49-F238E27FC236}">
                <a16:creationId xmlns:a16="http://schemas.microsoft.com/office/drawing/2014/main" id="{17DB3873-3F73-4B20-9B7C-4EB58EFB1A0A}"/>
              </a:ext>
            </a:extLst>
          </p:cNvPr>
          <p:cNvCxnSpPr>
            <a:cxnSpLocks/>
          </p:cNvCxnSpPr>
          <p:nvPr/>
        </p:nvCxnSpPr>
        <p:spPr bwMode="auto">
          <a:xfrm>
            <a:off x="10130829" y="3719920"/>
            <a:ext cx="0" cy="810415"/>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直接连接符 55">
            <a:extLst>
              <a:ext uri="{FF2B5EF4-FFF2-40B4-BE49-F238E27FC236}">
                <a16:creationId xmlns:a16="http://schemas.microsoft.com/office/drawing/2014/main" id="{F01F8F70-8A6C-417F-8EC2-654494EA35D8}"/>
              </a:ext>
            </a:extLst>
          </p:cNvPr>
          <p:cNvCxnSpPr>
            <a:cxnSpLocks/>
          </p:cNvCxnSpPr>
          <p:nvPr/>
        </p:nvCxnSpPr>
        <p:spPr bwMode="auto">
          <a:xfrm>
            <a:off x="7439806" y="3691306"/>
            <a:ext cx="0" cy="998000"/>
          </a:xfrm>
          <a:prstGeom prst="line">
            <a:avLst/>
          </a:prstGeom>
          <a:solidFill>
            <a:schemeClr val="accent1"/>
          </a:solidFill>
          <a:ln w="9525" cap="flat" cmpd="sng" algn="ctr">
            <a:solidFill>
              <a:schemeClr val="tx1"/>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9" name="直接连接符 78">
            <a:extLst>
              <a:ext uri="{FF2B5EF4-FFF2-40B4-BE49-F238E27FC236}">
                <a16:creationId xmlns:a16="http://schemas.microsoft.com/office/drawing/2014/main" id="{1C4BBFA4-A2E0-47D4-88B5-DA4CCEECA174}"/>
              </a:ext>
            </a:extLst>
          </p:cNvPr>
          <p:cNvCxnSpPr>
            <a:cxnSpLocks/>
          </p:cNvCxnSpPr>
          <p:nvPr/>
        </p:nvCxnSpPr>
        <p:spPr bwMode="auto">
          <a:xfrm>
            <a:off x="4561916" y="3799299"/>
            <a:ext cx="0" cy="729652"/>
          </a:xfrm>
          <a:prstGeom prst="line">
            <a:avLst/>
          </a:prstGeom>
          <a:solidFill>
            <a:schemeClr val="accent1"/>
          </a:solidFill>
          <a:ln w="9525" cap="flat" cmpd="sng" algn="ctr">
            <a:solidFill>
              <a:schemeClr val="tx1"/>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0" name="矩形: 圆角 79">
            <a:extLst>
              <a:ext uri="{FF2B5EF4-FFF2-40B4-BE49-F238E27FC236}">
                <a16:creationId xmlns:a16="http://schemas.microsoft.com/office/drawing/2014/main" id="{34554183-6C33-432F-8FA1-6DB962B6F76F}"/>
              </a:ext>
            </a:extLst>
          </p:cNvPr>
          <p:cNvSpPr/>
          <p:nvPr/>
        </p:nvSpPr>
        <p:spPr bwMode="auto">
          <a:xfrm>
            <a:off x="840790" y="4504579"/>
            <a:ext cx="1876241" cy="652613"/>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按需设岗</a:t>
            </a:r>
          </a:p>
        </p:txBody>
      </p:sp>
      <p:sp>
        <p:nvSpPr>
          <p:cNvPr id="81" name="矩形: 圆角 80">
            <a:extLst>
              <a:ext uri="{FF2B5EF4-FFF2-40B4-BE49-F238E27FC236}">
                <a16:creationId xmlns:a16="http://schemas.microsoft.com/office/drawing/2014/main" id="{AFD24F7F-909D-4729-A85E-EB50E1689A91}"/>
              </a:ext>
            </a:extLst>
          </p:cNvPr>
          <p:cNvSpPr/>
          <p:nvPr/>
        </p:nvSpPr>
        <p:spPr bwMode="auto">
          <a:xfrm>
            <a:off x="3223397" y="4504579"/>
            <a:ext cx="2812537" cy="652613"/>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符合内部牵制的要求</a:t>
            </a:r>
          </a:p>
        </p:txBody>
      </p:sp>
      <p:sp>
        <p:nvSpPr>
          <p:cNvPr id="82" name="矩形: 圆角 81">
            <a:extLst>
              <a:ext uri="{FF2B5EF4-FFF2-40B4-BE49-F238E27FC236}">
                <a16:creationId xmlns:a16="http://schemas.microsoft.com/office/drawing/2014/main" id="{8AFE0F41-BBDB-45AE-A899-8BE36A8E8F87}"/>
              </a:ext>
            </a:extLst>
          </p:cNvPr>
          <p:cNvSpPr/>
          <p:nvPr/>
        </p:nvSpPr>
        <p:spPr bwMode="auto">
          <a:xfrm>
            <a:off x="6474552" y="4528951"/>
            <a:ext cx="2216117" cy="628241"/>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建立岗位责任制</a:t>
            </a:r>
          </a:p>
        </p:txBody>
      </p:sp>
      <p:sp>
        <p:nvSpPr>
          <p:cNvPr id="2" name="矩形 1"/>
          <p:cNvSpPr/>
          <p:nvPr/>
        </p:nvSpPr>
        <p:spPr>
          <a:xfrm>
            <a:off x="840790" y="171535"/>
            <a:ext cx="575830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1.5.2  </a:t>
            </a:r>
            <a:r>
              <a:rPr lang="zh-CN" altLang="en-US" sz="3200" b="1" dirty="0">
                <a:latin typeface="微软雅黑 Light" panose="020B0502040204020203" pitchFamily="34" charset="-122"/>
                <a:ea typeface="微软雅黑 Light" panose="020B0502040204020203" pitchFamily="34" charset="-122"/>
              </a:rPr>
              <a:t>会计工作岗位设置</a:t>
            </a:r>
          </a:p>
        </p:txBody>
      </p:sp>
      <p:sp>
        <p:nvSpPr>
          <p:cNvPr id="3" name="矩形 2"/>
          <p:cNvSpPr/>
          <p:nvPr/>
        </p:nvSpPr>
        <p:spPr>
          <a:xfrm>
            <a:off x="228119" y="887798"/>
            <a:ext cx="3147015" cy="461665"/>
          </a:xfrm>
          <a:prstGeom prst="rect">
            <a:avLst/>
          </a:prstGeom>
        </p:spPr>
        <p:txBody>
          <a:bodyPr wrap="none">
            <a:spAutoFit/>
          </a:bodyPr>
          <a:lstStyle/>
          <a:p>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会计工作岗位的概念</a:t>
            </a:r>
          </a:p>
        </p:txBody>
      </p:sp>
      <p:sp>
        <p:nvSpPr>
          <p:cNvPr id="4" name="矩形 3"/>
          <p:cNvSpPr/>
          <p:nvPr/>
        </p:nvSpPr>
        <p:spPr>
          <a:xfrm>
            <a:off x="448230" y="1461590"/>
            <a:ext cx="11748533" cy="769441"/>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会计工作岗位是指单位会计机构内部根据业务分工而设置的从事会计工作、办理会计事项的具体职位。</a:t>
            </a:r>
          </a:p>
        </p:txBody>
      </p:sp>
      <p:sp>
        <p:nvSpPr>
          <p:cNvPr id="71" name="矩形: 圆角 81">
            <a:extLst>
              <a:ext uri="{FF2B5EF4-FFF2-40B4-BE49-F238E27FC236}">
                <a16:creationId xmlns:a16="http://schemas.microsoft.com/office/drawing/2014/main" id="{8AFE0F41-BBDB-45AE-A899-8BE36A8E8F87}"/>
              </a:ext>
            </a:extLst>
          </p:cNvPr>
          <p:cNvSpPr/>
          <p:nvPr/>
        </p:nvSpPr>
        <p:spPr bwMode="auto">
          <a:xfrm>
            <a:off x="9163135" y="4501721"/>
            <a:ext cx="2173583" cy="652613"/>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zh-CN" altLang="en-US" sz="2400" dirty="0">
                <a:solidFill>
                  <a:schemeClr val="bg1"/>
                </a:solidFill>
                <a:latin typeface="微软雅黑 Light" panose="020B0502040204020203" pitchFamily="34" charset="-122"/>
                <a:ea typeface="微软雅黑 Light" panose="020B0502040204020203" pitchFamily="34" charset="-122"/>
              </a:rPr>
              <a:t>建立轮岗制度</a:t>
            </a:r>
          </a:p>
        </p:txBody>
      </p:sp>
    </p:spTree>
    <p:extLst>
      <p:ext uri="{BB962C8B-B14F-4D97-AF65-F5344CB8AC3E}">
        <p14:creationId xmlns:p14="http://schemas.microsoft.com/office/powerpoint/2010/main" val="35479502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ppt_x"/>
                                          </p:val>
                                        </p:tav>
                                        <p:tav tm="100000">
                                          <p:val>
                                            <p:strVal val="#ppt_x"/>
                                          </p:val>
                                        </p:tav>
                                      </p:tavLst>
                                    </p:anim>
                                    <p:anim calcmode="lin" valueType="num">
                                      <p:cBhvr additive="base">
                                        <p:cTn id="18" dur="500" fill="hold"/>
                                        <p:tgtEl>
                                          <p:spTgt spid="4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additive="base">
                                        <p:cTn id="21" dur="500" fill="hold"/>
                                        <p:tgtEl>
                                          <p:spTgt spid="56"/>
                                        </p:tgtEl>
                                        <p:attrNameLst>
                                          <p:attrName>ppt_x</p:attrName>
                                        </p:attrNameLst>
                                      </p:cBhvr>
                                      <p:tavLst>
                                        <p:tav tm="0">
                                          <p:val>
                                            <p:strVal val="#ppt_x"/>
                                          </p:val>
                                        </p:tav>
                                        <p:tav tm="100000">
                                          <p:val>
                                            <p:strVal val="#ppt_x"/>
                                          </p:val>
                                        </p:tav>
                                      </p:tavLst>
                                    </p:anim>
                                    <p:anim calcmode="lin" valueType="num">
                                      <p:cBhvr additive="base">
                                        <p:cTn id="22" dur="500" fill="hold"/>
                                        <p:tgtEl>
                                          <p:spTgt spid="5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9"/>
                                        </p:tgtEl>
                                        <p:attrNameLst>
                                          <p:attrName>style.visibility</p:attrName>
                                        </p:attrNameLst>
                                      </p:cBhvr>
                                      <p:to>
                                        <p:strVal val="visible"/>
                                      </p:to>
                                    </p:set>
                                    <p:anim calcmode="lin" valueType="num">
                                      <p:cBhvr additive="base">
                                        <p:cTn id="25" dur="500" fill="hold"/>
                                        <p:tgtEl>
                                          <p:spTgt spid="79"/>
                                        </p:tgtEl>
                                        <p:attrNameLst>
                                          <p:attrName>ppt_x</p:attrName>
                                        </p:attrNameLst>
                                      </p:cBhvr>
                                      <p:tavLst>
                                        <p:tav tm="0">
                                          <p:val>
                                            <p:strVal val="#ppt_x"/>
                                          </p:val>
                                        </p:tav>
                                        <p:tav tm="100000">
                                          <p:val>
                                            <p:strVal val="#ppt_x"/>
                                          </p:val>
                                        </p:tav>
                                      </p:tavLst>
                                    </p:anim>
                                    <p:anim calcmode="lin" valueType="num">
                                      <p:cBhvr additive="base">
                                        <p:cTn id="26" dur="500" fill="hold"/>
                                        <p:tgtEl>
                                          <p:spTgt spid="7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500" fill="hold"/>
                                        <p:tgtEl>
                                          <p:spTgt spid="34"/>
                                        </p:tgtEl>
                                        <p:attrNameLst>
                                          <p:attrName>ppt_x</p:attrName>
                                        </p:attrNameLst>
                                      </p:cBhvr>
                                      <p:tavLst>
                                        <p:tav tm="0">
                                          <p:val>
                                            <p:strVal val="#ppt_x"/>
                                          </p:val>
                                        </p:tav>
                                        <p:tav tm="100000">
                                          <p:val>
                                            <p:strVal val="#ppt_x"/>
                                          </p:val>
                                        </p:tav>
                                      </p:tavLst>
                                    </p:anim>
                                    <p:anim calcmode="lin" valueType="num">
                                      <p:cBhvr additive="base">
                                        <p:cTn id="3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0"/>
                                        </p:tgtEl>
                                        <p:attrNameLst>
                                          <p:attrName>style.visibility</p:attrName>
                                        </p:attrNameLst>
                                      </p:cBhvr>
                                      <p:to>
                                        <p:strVal val="visible"/>
                                      </p:to>
                                    </p:set>
                                    <p:anim calcmode="lin" valueType="num">
                                      <p:cBhvr additive="base">
                                        <p:cTn id="37" dur="500" fill="hold"/>
                                        <p:tgtEl>
                                          <p:spTgt spid="80"/>
                                        </p:tgtEl>
                                        <p:attrNameLst>
                                          <p:attrName>ppt_x</p:attrName>
                                        </p:attrNameLst>
                                      </p:cBhvr>
                                      <p:tavLst>
                                        <p:tav tm="0">
                                          <p:val>
                                            <p:strVal val="#ppt_x"/>
                                          </p:val>
                                        </p:tav>
                                        <p:tav tm="100000">
                                          <p:val>
                                            <p:strVal val="#ppt_x"/>
                                          </p:val>
                                        </p:tav>
                                      </p:tavLst>
                                    </p:anim>
                                    <p:anim calcmode="lin" valueType="num">
                                      <p:cBhvr additive="base">
                                        <p:cTn id="38" dur="500" fill="hold"/>
                                        <p:tgtEl>
                                          <p:spTgt spid="80"/>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81"/>
                                        </p:tgtEl>
                                        <p:attrNameLst>
                                          <p:attrName>style.visibility</p:attrName>
                                        </p:attrNameLst>
                                      </p:cBhvr>
                                      <p:to>
                                        <p:strVal val="visible"/>
                                      </p:to>
                                    </p:set>
                                    <p:anim calcmode="lin" valueType="num">
                                      <p:cBhvr additive="base">
                                        <p:cTn id="41" dur="500" fill="hold"/>
                                        <p:tgtEl>
                                          <p:spTgt spid="81"/>
                                        </p:tgtEl>
                                        <p:attrNameLst>
                                          <p:attrName>ppt_x</p:attrName>
                                        </p:attrNameLst>
                                      </p:cBhvr>
                                      <p:tavLst>
                                        <p:tav tm="0">
                                          <p:val>
                                            <p:strVal val="#ppt_x"/>
                                          </p:val>
                                        </p:tav>
                                        <p:tav tm="100000">
                                          <p:val>
                                            <p:strVal val="#ppt_x"/>
                                          </p:val>
                                        </p:tav>
                                      </p:tavLst>
                                    </p:anim>
                                    <p:anim calcmode="lin" valueType="num">
                                      <p:cBhvr additive="base">
                                        <p:cTn id="42" dur="500" fill="hold"/>
                                        <p:tgtEl>
                                          <p:spTgt spid="81"/>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82"/>
                                        </p:tgtEl>
                                        <p:attrNameLst>
                                          <p:attrName>style.visibility</p:attrName>
                                        </p:attrNameLst>
                                      </p:cBhvr>
                                      <p:to>
                                        <p:strVal val="visible"/>
                                      </p:to>
                                    </p:set>
                                    <p:anim calcmode="lin" valueType="num">
                                      <p:cBhvr additive="base">
                                        <p:cTn id="45" dur="500" fill="hold"/>
                                        <p:tgtEl>
                                          <p:spTgt spid="82"/>
                                        </p:tgtEl>
                                        <p:attrNameLst>
                                          <p:attrName>ppt_x</p:attrName>
                                        </p:attrNameLst>
                                      </p:cBhvr>
                                      <p:tavLst>
                                        <p:tav tm="0">
                                          <p:val>
                                            <p:strVal val="#ppt_x"/>
                                          </p:val>
                                        </p:tav>
                                        <p:tav tm="100000">
                                          <p:val>
                                            <p:strVal val="#ppt_x"/>
                                          </p:val>
                                        </p:tav>
                                      </p:tavLst>
                                    </p:anim>
                                    <p:anim calcmode="lin" valueType="num">
                                      <p:cBhvr additive="base">
                                        <p:cTn id="46" dur="500" fill="hold"/>
                                        <p:tgtEl>
                                          <p:spTgt spid="82"/>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additive="base">
                                        <p:cTn id="49" dur="500" fill="hold"/>
                                        <p:tgtEl>
                                          <p:spTgt spid="71"/>
                                        </p:tgtEl>
                                        <p:attrNameLst>
                                          <p:attrName>ppt_x</p:attrName>
                                        </p:attrNameLst>
                                      </p:cBhvr>
                                      <p:tavLst>
                                        <p:tav tm="0">
                                          <p:val>
                                            <p:strVal val="#ppt_x"/>
                                          </p:val>
                                        </p:tav>
                                        <p:tav tm="100000">
                                          <p:val>
                                            <p:strVal val="#ppt_x"/>
                                          </p:val>
                                        </p:tav>
                                      </p:tavLst>
                                    </p:anim>
                                    <p:anim calcmode="lin" valueType="num">
                                      <p:cBhvr additive="base">
                                        <p:cTn id="50" dur="5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80" grpId="0" animBg="1"/>
      <p:bldP spid="81" grpId="0" animBg="1"/>
      <p:bldP spid="82" grpId="0" animBg="1"/>
      <p:bldP spid="3" grpId="0"/>
      <p:bldP spid="4" grpId="0"/>
      <p:bldP spid="71"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1" name="椭圆 20">
            <a:extLst>
              <a:ext uri="{FF2B5EF4-FFF2-40B4-BE49-F238E27FC236}">
                <a16:creationId xmlns:a16="http://schemas.microsoft.com/office/drawing/2014/main" id="{3C1411C8-C764-4300-8102-A8046C129242}"/>
              </a:ext>
            </a:extLst>
          </p:cNvPr>
          <p:cNvSpPr/>
          <p:nvPr/>
        </p:nvSpPr>
        <p:spPr bwMode="auto">
          <a:xfrm>
            <a:off x="1813905" y="1251870"/>
            <a:ext cx="9433048" cy="542285"/>
          </a:xfrm>
          <a:prstGeom prst="ellipse">
            <a:avLst/>
          </a:prstGeom>
          <a:solidFill>
            <a:schemeClr val="accent2">
              <a:lumMod val="40000"/>
              <a:lumOff val="60000"/>
            </a:schemeClr>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3600" dirty="0">
                <a:latin typeface="微软雅黑 Light" panose="020B0502040204020203" pitchFamily="34" charset="-122"/>
                <a:ea typeface="微软雅黑 Light" panose="020B0502040204020203" pitchFamily="34" charset="-122"/>
              </a:rPr>
              <a:t>3.</a:t>
            </a:r>
            <a:r>
              <a:rPr lang="zh-CN" altLang="en-US" sz="3600" dirty="0">
                <a:latin typeface="微软雅黑 Light" panose="020B0502040204020203" pitchFamily="34" charset="-122"/>
                <a:ea typeface="微软雅黑 Light" panose="020B0502040204020203" pitchFamily="34" charset="-122"/>
              </a:rPr>
              <a:t>主要会计工作岗位</a:t>
            </a:r>
          </a:p>
        </p:txBody>
      </p:sp>
      <p:cxnSp>
        <p:nvCxnSpPr>
          <p:cNvPr id="37" name="直接连接符 36">
            <a:extLst>
              <a:ext uri="{FF2B5EF4-FFF2-40B4-BE49-F238E27FC236}">
                <a16:creationId xmlns:a16="http://schemas.microsoft.com/office/drawing/2014/main" id="{CAA88050-AE82-4115-8362-1B23DCAD1DF0}"/>
              </a:ext>
            </a:extLst>
          </p:cNvPr>
          <p:cNvCxnSpPr/>
          <p:nvPr/>
        </p:nvCxnSpPr>
        <p:spPr bwMode="auto">
          <a:xfrm flipV="1">
            <a:off x="6530429" y="2102950"/>
            <a:ext cx="0" cy="4755051"/>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 name="矩形 2"/>
          <p:cNvSpPr/>
          <p:nvPr/>
        </p:nvSpPr>
        <p:spPr>
          <a:xfrm>
            <a:off x="265733" y="2132856"/>
            <a:ext cx="5760640" cy="3416320"/>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会计工作岗位。总会计师（或行使总会计师职权）岗位；会计机构负责人（会计主管人员）岗位；出纳岗位；稽核岗位；资本、基金核算岗位；收入、支出、债权债务核算岗位；职工薪酬、成本费用、财务成果核算；财产物资的收发、增减核算岗位；总账岗位；财务会计报告编制岗位；会计机构内部会计档案管理岗位、其他会计工作岗位等。</a:t>
            </a:r>
          </a:p>
        </p:txBody>
      </p:sp>
      <p:sp>
        <p:nvSpPr>
          <p:cNvPr id="4" name="矩形 3"/>
          <p:cNvSpPr/>
          <p:nvPr/>
        </p:nvSpPr>
        <p:spPr>
          <a:xfrm>
            <a:off x="6674445" y="2102950"/>
            <a:ext cx="5378302" cy="4524315"/>
          </a:xfrm>
          <a:prstGeom prst="rect">
            <a:avLst/>
          </a:prstGeom>
        </p:spPr>
        <p:txBody>
          <a:bodyPr wrap="square">
            <a:spAutoFit/>
          </a:bodyPr>
          <a:lstStyle/>
          <a:p>
            <a:r>
              <a:rPr lang="zh-CN" altLang="en-US" sz="2400" dirty="0"/>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）不属于会计工作岗位。</a:t>
            </a:r>
          </a:p>
          <a:p>
            <a:r>
              <a:rPr lang="zh-CN" altLang="en-US" sz="2400" dirty="0">
                <a:latin typeface="微软雅黑 Light" panose="020B0502040204020203" pitchFamily="34" charset="-122"/>
                <a:ea typeface="微软雅黑 Light" panose="020B0502040204020203" pitchFamily="34" charset="-122"/>
              </a:rPr>
              <a:t>        ①对于会计机构内会计档案管理岗位，在会计档案正式移交之前，属于会计岗位；正式移交档案管理部门之后，不再属于会计岗位。</a:t>
            </a:r>
          </a:p>
          <a:p>
            <a:r>
              <a:rPr lang="zh-CN" altLang="en-US" sz="2400" dirty="0">
                <a:latin typeface="微软雅黑 Light" panose="020B0502040204020203" pitchFamily="34" charset="-122"/>
                <a:ea typeface="微软雅黑 Light" panose="020B0502040204020203" pitchFamily="34" charset="-122"/>
              </a:rPr>
              <a:t>        ②医院门诊收费员、住院处收费员、药房收费员、药品库房记账员、商场收款（银）员所从事的工作，均不属于会计岗位。</a:t>
            </a:r>
          </a:p>
          <a:p>
            <a:r>
              <a:rPr lang="zh-CN" altLang="en-US" sz="2400" dirty="0">
                <a:latin typeface="微软雅黑 Light" panose="020B0502040204020203" pitchFamily="34" charset="-122"/>
                <a:ea typeface="微软雅黑 Light" panose="020B0502040204020203" pitchFamily="34" charset="-122"/>
              </a:rPr>
              <a:t>        ③单位内部审计、社会审计和政府审计等工作相关的岗位也不属于会计岗位。</a:t>
            </a:r>
          </a:p>
        </p:txBody>
      </p:sp>
      <p:sp>
        <p:nvSpPr>
          <p:cNvPr id="7" name="矩形 6"/>
          <p:cNvSpPr/>
          <p:nvPr/>
        </p:nvSpPr>
        <p:spPr>
          <a:xfrm>
            <a:off x="863767" y="205357"/>
            <a:ext cx="575830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1.5.2  </a:t>
            </a:r>
            <a:r>
              <a:rPr lang="zh-CN" altLang="en-US" sz="3200" b="1" dirty="0">
                <a:latin typeface="微软雅黑 Light" panose="020B0502040204020203" pitchFamily="34" charset="-122"/>
                <a:ea typeface="微软雅黑 Light" panose="020B0502040204020203" pitchFamily="34" charset="-122"/>
              </a:rPr>
              <a:t>会计工作岗位设置</a:t>
            </a:r>
          </a:p>
        </p:txBody>
      </p:sp>
      <p:sp>
        <p:nvSpPr>
          <p:cNvPr id="8" name="Freeform 11">
            <a:extLst>
              <a:ext uri="{FF2B5EF4-FFF2-40B4-BE49-F238E27FC236}">
                <a16:creationId xmlns:a16="http://schemas.microsoft.com/office/drawing/2014/main" id="{8DC1ECB4-2107-4CBD-9D06-81E7134CFF22}"/>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63484102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245713" y="1454993"/>
            <a:ext cx="6860780" cy="5054989"/>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93035" y="1684868"/>
            <a:ext cx="6497434" cy="4662815"/>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）调动、离职或因病、其他原因暂时不能工作，均应与接管人员办理交接手续。没有办清交接手续的，不得调动或离职。</a:t>
            </a: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）临时离职或者因病不能工作且需要接替或代理的，会计机构负责人、会计主管人员或单位领导人必须指定有关人员接替或代理，并办理交接手续。</a:t>
            </a: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）临时离职或因病不能工作的会计人员恢复工作时，应当与接替或者代理人员办理交接手续。</a:t>
            </a:r>
          </a:p>
          <a:p>
            <a:pPr algn="just">
              <a:lnSpc>
                <a:spcPct val="150000"/>
              </a:lnSpc>
            </a:pP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移交人员因病或其他特殊原因不能亲自办理移交手续的，经单位负责人批准，可由移交人委托他人代办交接，但委托人应当对所移交的会计凭证、会计账簿、财务会计报告和其他有关资料的真实性、完整性承担法律责任。</a:t>
            </a:r>
          </a:p>
        </p:txBody>
      </p:sp>
      <p:sp>
        <p:nvSpPr>
          <p:cNvPr id="7" name="矩形: 圆角 24">
            <a:extLst>
              <a:ext uri="{FF2B5EF4-FFF2-40B4-BE49-F238E27FC236}">
                <a16:creationId xmlns:a16="http://schemas.microsoft.com/office/drawing/2014/main" id="{0C7895BB-00B8-41BB-9A40-9A7131E58BDE}"/>
              </a:ext>
            </a:extLst>
          </p:cNvPr>
          <p:cNvSpPr/>
          <p:nvPr/>
        </p:nvSpPr>
        <p:spPr bwMode="auto">
          <a:xfrm>
            <a:off x="245713" y="1194453"/>
            <a:ext cx="4076206"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   1.</a:t>
            </a:r>
            <a:r>
              <a:rPr lang="zh-CN" altLang="en-US" sz="2400" dirty="0">
                <a:solidFill>
                  <a:schemeClr val="bg1"/>
                </a:solidFill>
                <a:latin typeface="微软雅黑 Light" panose="020B0502040204020203" pitchFamily="34" charset="-122"/>
                <a:ea typeface="微软雅黑 Light" panose="020B0502040204020203" pitchFamily="34" charset="-122"/>
              </a:rPr>
              <a:t>交接范围</a:t>
            </a:r>
          </a:p>
        </p:txBody>
      </p:sp>
      <p:sp>
        <p:nvSpPr>
          <p:cNvPr id="8" name="矩形 7"/>
          <p:cNvSpPr/>
          <p:nvPr/>
        </p:nvSpPr>
        <p:spPr>
          <a:xfrm>
            <a:off x="841797" y="221363"/>
            <a:ext cx="5546711"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1.5.3  </a:t>
            </a:r>
            <a:r>
              <a:rPr lang="zh-CN" altLang="en-US" sz="3200" b="1" dirty="0">
                <a:latin typeface="微软雅黑 Light" panose="020B0502040204020203" pitchFamily="34" charset="-122"/>
                <a:ea typeface="微软雅黑 Light" panose="020B0502040204020203" pitchFamily="34" charset="-122"/>
              </a:rPr>
              <a:t>会 计 工 作 交 接</a:t>
            </a:r>
          </a:p>
        </p:txBody>
      </p:sp>
    </p:spTree>
    <p:extLst>
      <p:ext uri="{BB962C8B-B14F-4D97-AF65-F5344CB8AC3E}">
        <p14:creationId xmlns:p14="http://schemas.microsoft.com/office/powerpoint/2010/main" val="71203428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0" end="0"/>
                                            </p:txEl>
                                          </p:spTgt>
                                        </p:tgtEl>
                                        <p:attrNameLst>
                                          <p:attrName>style.visibility</p:attrName>
                                        </p:attrNameLst>
                                      </p:cBhvr>
                                      <p:to>
                                        <p:strVal val="visible"/>
                                      </p:to>
                                    </p:set>
                                    <p:anim calcmode="lin" valueType="num">
                                      <p:cBhvr additive="base">
                                        <p:cTn id="19"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1" end="1"/>
                                            </p:txEl>
                                          </p:spTgt>
                                        </p:tgtEl>
                                        <p:attrNameLst>
                                          <p:attrName>style.visibility</p:attrName>
                                        </p:attrNameLst>
                                      </p:cBhvr>
                                      <p:to>
                                        <p:strVal val="visible"/>
                                      </p:to>
                                    </p:set>
                                    <p:anim calcmode="lin" valueType="num">
                                      <p:cBhvr additive="base">
                                        <p:cTn id="25"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2" end="2"/>
                                            </p:txEl>
                                          </p:spTgt>
                                        </p:tgtEl>
                                        <p:attrNameLst>
                                          <p:attrName>style.visibility</p:attrName>
                                        </p:attrNameLst>
                                      </p:cBhvr>
                                      <p:to>
                                        <p:strVal val="visible"/>
                                      </p:to>
                                    </p:set>
                                    <p:anim calcmode="lin" valueType="num">
                                      <p:cBhvr additive="base">
                                        <p:cTn id="31"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3" end="3"/>
                                            </p:txEl>
                                          </p:spTgt>
                                        </p:tgtEl>
                                        <p:attrNameLst>
                                          <p:attrName>style.visibility</p:attrName>
                                        </p:attrNameLst>
                                      </p:cBhvr>
                                      <p:to>
                                        <p:strVal val="visible"/>
                                      </p:to>
                                    </p:set>
                                    <p:anim calcmode="lin" valueType="num">
                                      <p:cBhvr additive="base">
                                        <p:cTn id="37"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245713" y="1454993"/>
            <a:ext cx="6068692" cy="384621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93035" y="1684868"/>
            <a:ext cx="6497434" cy="2122697"/>
          </a:xfrm>
          <a:prstGeom prst="rect">
            <a:avLst/>
          </a:prstGeom>
        </p:spPr>
        <p:txBody>
          <a:bodyPr wrap="square">
            <a:spAutoFit/>
          </a:bodyPr>
          <a:lstStyle/>
          <a:p>
            <a:pPr algn="just">
              <a:lnSpc>
                <a:spcPct val="150000"/>
              </a:lnSpc>
            </a:pPr>
            <a:r>
              <a:rPr lang="zh-CN" altLang="en-US">
                <a:latin typeface="微软雅黑 Light" panose="020B0502040204020203" pitchFamily="34" charset="-122"/>
                <a:ea typeface="微软雅黑 Light" panose="020B0502040204020203" pitchFamily="34" charset="-122"/>
              </a:rPr>
              <a:t>（</a:t>
            </a:r>
            <a:r>
              <a:rPr lang="en-US" altLang="zh-CN">
                <a:latin typeface="微软雅黑 Light" panose="020B0502040204020203" pitchFamily="34" charset="-122"/>
                <a:ea typeface="微软雅黑 Light" panose="020B0502040204020203" pitchFamily="34" charset="-122"/>
              </a:rPr>
              <a:t>1</a:t>
            </a:r>
            <a:r>
              <a:rPr lang="zh-CN" altLang="en-US">
                <a:latin typeface="微软雅黑 Light" panose="020B0502040204020203" pitchFamily="34" charset="-122"/>
                <a:ea typeface="微软雅黑 Light" panose="020B0502040204020203" pitchFamily="34" charset="-122"/>
              </a:rPr>
              <a:t>）提出交接申请。</a:t>
            </a:r>
          </a:p>
          <a:p>
            <a:pPr algn="just">
              <a:lnSpc>
                <a:spcPct val="150000"/>
              </a:lnSpc>
            </a:pPr>
            <a:r>
              <a:rPr lang="zh-CN" altLang="en-US">
                <a:latin typeface="微软雅黑 Light" panose="020B0502040204020203" pitchFamily="34" charset="-122"/>
                <a:ea typeface="微软雅黑 Light" panose="020B0502040204020203" pitchFamily="34" charset="-122"/>
              </a:rPr>
              <a:t>（</a:t>
            </a:r>
            <a:r>
              <a:rPr lang="en-US" altLang="zh-CN">
                <a:latin typeface="微软雅黑 Light" panose="020B0502040204020203" pitchFamily="34" charset="-122"/>
                <a:ea typeface="微软雅黑 Light" panose="020B0502040204020203" pitchFamily="34" charset="-122"/>
              </a:rPr>
              <a:t>2</a:t>
            </a:r>
            <a:r>
              <a:rPr lang="zh-CN" altLang="en-US">
                <a:latin typeface="微软雅黑 Light" panose="020B0502040204020203" pitchFamily="34" charset="-122"/>
                <a:ea typeface="微软雅黑 Light" panose="020B0502040204020203" pitchFamily="34" charset="-122"/>
              </a:rPr>
              <a:t>）办理交接手续前的准备工作。</a:t>
            </a:r>
          </a:p>
          <a:p>
            <a:pPr algn="just">
              <a:lnSpc>
                <a:spcPct val="150000"/>
              </a:lnSpc>
            </a:pPr>
            <a:r>
              <a:rPr lang="zh-CN" altLang="en-US">
                <a:latin typeface="微软雅黑 Light" panose="020B0502040204020203" pitchFamily="34" charset="-122"/>
                <a:ea typeface="微软雅黑 Light" panose="020B0502040204020203" pitchFamily="34" charset="-122"/>
              </a:rPr>
              <a:t>（</a:t>
            </a:r>
            <a:r>
              <a:rPr lang="en-US" altLang="zh-CN">
                <a:latin typeface="微软雅黑 Light" panose="020B0502040204020203" pitchFamily="34" charset="-122"/>
                <a:ea typeface="微软雅黑 Light" panose="020B0502040204020203" pitchFamily="34" charset="-122"/>
              </a:rPr>
              <a:t>3</a:t>
            </a:r>
            <a:r>
              <a:rPr lang="zh-CN" altLang="en-US">
                <a:latin typeface="微软雅黑 Light" panose="020B0502040204020203" pitchFamily="34" charset="-122"/>
                <a:ea typeface="微软雅黑 Light" panose="020B0502040204020203" pitchFamily="34" charset="-122"/>
              </a:rPr>
              <a:t>）移交点收</a:t>
            </a:r>
          </a:p>
          <a:p>
            <a:pPr algn="just">
              <a:lnSpc>
                <a:spcPct val="150000"/>
              </a:lnSpc>
            </a:pPr>
            <a:r>
              <a:rPr lang="zh-CN" altLang="en-US">
                <a:latin typeface="微软雅黑 Light" panose="020B0502040204020203" pitchFamily="34" charset="-122"/>
                <a:ea typeface="微软雅黑 Light" panose="020B0502040204020203" pitchFamily="34" charset="-122"/>
              </a:rPr>
              <a:t>（</a:t>
            </a:r>
            <a:r>
              <a:rPr lang="en-US" altLang="zh-CN">
                <a:latin typeface="微软雅黑 Light" panose="020B0502040204020203" pitchFamily="34" charset="-122"/>
                <a:ea typeface="微软雅黑 Light" panose="020B0502040204020203" pitchFamily="34" charset="-122"/>
              </a:rPr>
              <a:t>4</a:t>
            </a:r>
            <a:r>
              <a:rPr lang="zh-CN" altLang="en-US">
                <a:latin typeface="微软雅黑 Light" panose="020B0502040204020203" pitchFamily="34" charset="-122"/>
                <a:ea typeface="微软雅黑 Light" panose="020B0502040204020203" pitchFamily="34" charset="-122"/>
              </a:rPr>
              <a:t>）专人负责监交</a:t>
            </a:r>
          </a:p>
          <a:p>
            <a:pPr algn="just">
              <a:lnSpc>
                <a:spcPct val="150000"/>
              </a:lnSpc>
            </a:pPr>
            <a:r>
              <a:rPr lang="zh-CN" altLang="en-US">
                <a:latin typeface="微软雅黑 Light" panose="020B0502040204020203" pitchFamily="34" charset="-122"/>
                <a:ea typeface="微软雅黑 Light" panose="020B0502040204020203" pitchFamily="34" charset="-122"/>
              </a:rPr>
              <a:t>（</a:t>
            </a:r>
            <a:r>
              <a:rPr lang="en-US" altLang="zh-CN">
                <a:latin typeface="微软雅黑 Light" panose="020B0502040204020203" pitchFamily="34" charset="-122"/>
                <a:ea typeface="微软雅黑 Light" panose="020B0502040204020203" pitchFamily="34" charset="-122"/>
              </a:rPr>
              <a:t>5</a:t>
            </a:r>
            <a:r>
              <a:rPr lang="zh-CN" altLang="en-US">
                <a:latin typeface="微软雅黑 Light" panose="020B0502040204020203" pitchFamily="34" charset="-122"/>
                <a:ea typeface="微软雅黑 Light" panose="020B0502040204020203" pitchFamily="34" charset="-122"/>
              </a:rPr>
              <a:t>）交接后的有关事宜。</a:t>
            </a:r>
            <a:endParaRPr lang="zh-CN" altLang="en-US" dirty="0">
              <a:latin typeface="微软雅黑 Light" panose="020B0502040204020203" pitchFamily="34" charset="-122"/>
              <a:ea typeface="微软雅黑 Light" panose="020B0502040204020203" pitchFamily="34" charset="-122"/>
            </a:endParaRPr>
          </a:p>
        </p:txBody>
      </p:sp>
      <p:sp>
        <p:nvSpPr>
          <p:cNvPr id="7" name="矩形: 圆角 24">
            <a:extLst>
              <a:ext uri="{FF2B5EF4-FFF2-40B4-BE49-F238E27FC236}">
                <a16:creationId xmlns:a16="http://schemas.microsoft.com/office/drawing/2014/main" id="{0C7895BB-00B8-41BB-9A40-9A7131E58BDE}"/>
              </a:ext>
            </a:extLst>
          </p:cNvPr>
          <p:cNvSpPr/>
          <p:nvPr/>
        </p:nvSpPr>
        <p:spPr bwMode="auto">
          <a:xfrm>
            <a:off x="245713" y="1194453"/>
            <a:ext cx="4076206"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  2.</a:t>
            </a:r>
            <a:r>
              <a:rPr lang="zh-CN" altLang="en-US" sz="2400" dirty="0">
                <a:solidFill>
                  <a:schemeClr val="bg1"/>
                </a:solidFill>
                <a:latin typeface="微软雅黑 Light" panose="020B0502040204020203" pitchFamily="34" charset="-122"/>
                <a:ea typeface="微软雅黑 Light" panose="020B0502040204020203" pitchFamily="34" charset="-122"/>
              </a:rPr>
              <a:t>交接程序</a:t>
            </a:r>
          </a:p>
        </p:txBody>
      </p:sp>
      <p:sp>
        <p:nvSpPr>
          <p:cNvPr id="8" name="矩形 7"/>
          <p:cNvSpPr/>
          <p:nvPr/>
        </p:nvSpPr>
        <p:spPr>
          <a:xfrm>
            <a:off x="841797" y="221363"/>
            <a:ext cx="5546711"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1.5.3  </a:t>
            </a:r>
            <a:r>
              <a:rPr lang="zh-CN" altLang="en-US" sz="3200" b="1" dirty="0">
                <a:latin typeface="微软雅黑 Light" panose="020B0502040204020203" pitchFamily="34" charset="-122"/>
                <a:ea typeface="微软雅黑 Light" panose="020B0502040204020203" pitchFamily="34" charset="-122"/>
              </a:rPr>
              <a:t>会 计 工 作 交 接</a:t>
            </a:r>
          </a:p>
        </p:txBody>
      </p:sp>
    </p:spTree>
    <p:extLst>
      <p:ext uri="{BB962C8B-B14F-4D97-AF65-F5344CB8AC3E}">
        <p14:creationId xmlns:p14="http://schemas.microsoft.com/office/powerpoint/2010/main" val="48523980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0" end="0"/>
                                            </p:txEl>
                                          </p:spTgt>
                                        </p:tgtEl>
                                        <p:attrNameLst>
                                          <p:attrName>style.visibility</p:attrName>
                                        </p:attrNameLst>
                                      </p:cBhvr>
                                      <p:to>
                                        <p:strVal val="visible"/>
                                      </p:to>
                                    </p:set>
                                    <p:anim calcmode="lin" valueType="num">
                                      <p:cBhvr additive="base">
                                        <p:cTn id="19"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1" end="1"/>
                                            </p:txEl>
                                          </p:spTgt>
                                        </p:tgtEl>
                                        <p:attrNameLst>
                                          <p:attrName>style.visibility</p:attrName>
                                        </p:attrNameLst>
                                      </p:cBhvr>
                                      <p:to>
                                        <p:strVal val="visible"/>
                                      </p:to>
                                    </p:set>
                                    <p:anim calcmode="lin" valueType="num">
                                      <p:cBhvr additive="base">
                                        <p:cTn id="25"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2" end="2"/>
                                            </p:txEl>
                                          </p:spTgt>
                                        </p:tgtEl>
                                        <p:attrNameLst>
                                          <p:attrName>style.visibility</p:attrName>
                                        </p:attrNameLst>
                                      </p:cBhvr>
                                      <p:to>
                                        <p:strVal val="visible"/>
                                      </p:to>
                                    </p:set>
                                    <p:anim calcmode="lin" valueType="num">
                                      <p:cBhvr additive="base">
                                        <p:cTn id="31"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3" end="3"/>
                                            </p:txEl>
                                          </p:spTgt>
                                        </p:tgtEl>
                                        <p:attrNameLst>
                                          <p:attrName>style.visibility</p:attrName>
                                        </p:attrNameLst>
                                      </p:cBhvr>
                                      <p:to>
                                        <p:strVal val="visible"/>
                                      </p:to>
                                    </p:set>
                                    <p:anim calcmode="lin" valueType="num">
                                      <p:cBhvr additive="base">
                                        <p:cTn id="37"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4" end="4"/>
                                            </p:txEl>
                                          </p:spTgt>
                                        </p:tgtEl>
                                        <p:attrNameLst>
                                          <p:attrName>style.visibility</p:attrName>
                                        </p:attrNameLst>
                                      </p:cBhvr>
                                      <p:to>
                                        <p:strVal val="visible"/>
                                      </p:to>
                                    </p:set>
                                    <p:anim calcmode="lin" valueType="num">
                                      <p:cBhvr additive="base">
                                        <p:cTn id="43"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245713" y="1454993"/>
            <a:ext cx="6068692" cy="3846215"/>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93035" y="1684868"/>
            <a:ext cx="5777354" cy="2585323"/>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移交人员对所移交的会计资料的合法性、真实性承担法律责任。即便接替人员在交接时因疏忽没有发现所接会计资料的合法性、真实性、完整性方面存在的问题，如事后发现，仍应由原移交人员负责，原移交人员不应以会计资料已移交而推脱责任。接替人员不对移交过来材料的真实性、完整性负法律上的责任。</a:t>
            </a:r>
          </a:p>
        </p:txBody>
      </p:sp>
      <p:sp>
        <p:nvSpPr>
          <p:cNvPr id="7" name="矩形: 圆角 24">
            <a:extLst>
              <a:ext uri="{FF2B5EF4-FFF2-40B4-BE49-F238E27FC236}">
                <a16:creationId xmlns:a16="http://schemas.microsoft.com/office/drawing/2014/main" id="{0C7895BB-00B8-41BB-9A40-9A7131E58BDE}"/>
              </a:ext>
            </a:extLst>
          </p:cNvPr>
          <p:cNvSpPr/>
          <p:nvPr/>
        </p:nvSpPr>
        <p:spPr bwMode="auto">
          <a:xfrm>
            <a:off x="245713" y="1194453"/>
            <a:ext cx="4076206"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zh-CN" altLang="en-US" sz="2400">
                <a:solidFill>
                  <a:schemeClr val="bg1"/>
                </a:solidFill>
                <a:latin typeface="微软雅黑 Light" panose="020B0502040204020203" pitchFamily="34" charset="-122"/>
                <a:ea typeface="微软雅黑 Light" panose="020B0502040204020203" pitchFamily="34" charset="-122"/>
              </a:rPr>
              <a:t> </a:t>
            </a:r>
            <a:r>
              <a:rPr lang="en-US" altLang="zh-CN" sz="2400">
                <a:solidFill>
                  <a:schemeClr val="bg1"/>
                </a:solidFill>
                <a:latin typeface="微软雅黑 Light" panose="020B0502040204020203" pitchFamily="34" charset="-122"/>
                <a:ea typeface="微软雅黑 Light" panose="020B0502040204020203" pitchFamily="34" charset="-122"/>
              </a:rPr>
              <a:t>3.</a:t>
            </a:r>
            <a:r>
              <a:rPr lang="zh-CN" altLang="en-US" sz="2400">
                <a:solidFill>
                  <a:schemeClr val="bg1"/>
                </a:solidFill>
                <a:latin typeface="微软雅黑 Light" panose="020B0502040204020203" pitchFamily="34" charset="-122"/>
                <a:ea typeface="微软雅黑 Light" panose="020B0502040204020203" pitchFamily="34" charset="-122"/>
              </a:rPr>
              <a:t>交接人员的责任</a:t>
            </a:r>
            <a:endParaRPr lang="zh-CN" altLang="en-US" sz="2400" dirty="0">
              <a:solidFill>
                <a:schemeClr val="bg1"/>
              </a:solidFill>
              <a:latin typeface="微软雅黑 Light" panose="020B0502040204020203" pitchFamily="34" charset="-122"/>
              <a:ea typeface="微软雅黑 Light" panose="020B0502040204020203" pitchFamily="34" charset="-122"/>
            </a:endParaRPr>
          </a:p>
        </p:txBody>
      </p:sp>
      <p:sp>
        <p:nvSpPr>
          <p:cNvPr id="8" name="矩形 7"/>
          <p:cNvSpPr/>
          <p:nvPr/>
        </p:nvSpPr>
        <p:spPr>
          <a:xfrm>
            <a:off x="841797" y="221363"/>
            <a:ext cx="5546711"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1.5.3  </a:t>
            </a:r>
            <a:r>
              <a:rPr lang="zh-CN" altLang="en-US" sz="3200" b="1" dirty="0">
                <a:latin typeface="微软雅黑 Light" panose="020B0502040204020203" pitchFamily="34" charset="-122"/>
                <a:ea typeface="微软雅黑 Light" panose="020B0502040204020203" pitchFamily="34" charset="-122"/>
              </a:rPr>
              <a:t>会 计 工 作 交 接</a:t>
            </a:r>
          </a:p>
        </p:txBody>
      </p:sp>
    </p:spTree>
    <p:extLst>
      <p:ext uri="{BB962C8B-B14F-4D97-AF65-F5344CB8AC3E}">
        <p14:creationId xmlns:p14="http://schemas.microsoft.com/office/powerpoint/2010/main" val="279730954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0" end="0"/>
                                            </p:txEl>
                                          </p:spTgt>
                                        </p:tgtEl>
                                        <p:attrNameLst>
                                          <p:attrName>style.visibility</p:attrName>
                                        </p:attrNameLst>
                                      </p:cBhvr>
                                      <p:to>
                                        <p:strVal val="visible"/>
                                      </p:to>
                                    </p:set>
                                    <p:anim calcmode="lin" valueType="num">
                                      <p:cBhvr additive="base">
                                        <p:cTn id="19"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245713" y="1454993"/>
            <a:ext cx="6068692" cy="4422279"/>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369746" y="1816991"/>
            <a:ext cx="5777354" cy="3970318"/>
          </a:xfrm>
          <a:prstGeom prst="rect">
            <a:avLst/>
          </a:prstGeom>
        </p:spPr>
        <p:txBody>
          <a:bodyPr wrap="square">
            <a:spAutoFit/>
          </a:bodyPr>
          <a:lstStyle/>
          <a:p>
            <a:pPr algn="just"/>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）实行回避的单位。国家机关、国有企业、事业单位聘任会计人员应当实行回避制度。</a:t>
            </a:r>
          </a:p>
          <a:p>
            <a:pPr algn="just"/>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）回避的具体要求。</a:t>
            </a:r>
          </a:p>
          <a:p>
            <a:pPr algn="just"/>
            <a:r>
              <a:rPr lang="zh-CN" altLang="en-US" dirty="0">
                <a:latin typeface="微软雅黑 Light" panose="020B0502040204020203" pitchFamily="34" charset="-122"/>
                <a:ea typeface="微软雅黑 Light" panose="020B0502040204020203" pitchFamily="34" charset="-122"/>
              </a:rPr>
              <a:t>①单位负责人的直系亲属不得担任本单位的会计机构负责人、会计主管人员。</a:t>
            </a:r>
          </a:p>
          <a:p>
            <a:pPr algn="just"/>
            <a:r>
              <a:rPr lang="zh-CN" altLang="en-US" dirty="0">
                <a:latin typeface="微软雅黑 Light" panose="020B0502040204020203" pitchFamily="34" charset="-122"/>
                <a:ea typeface="微软雅黑 Light" panose="020B0502040204020203" pitchFamily="34" charset="-122"/>
              </a:rPr>
              <a:t>②会计机构负责人、会计主管人员的直系亲属不得在本单位会计机构中担任出纳工作。</a:t>
            </a:r>
          </a:p>
          <a:p>
            <a:pPr algn="just"/>
            <a:r>
              <a:rPr lang="zh-CN" altLang="en-US" dirty="0">
                <a:latin typeface="微软雅黑 Light" panose="020B0502040204020203" pitchFamily="34" charset="-122"/>
                <a:ea typeface="微软雅黑 Light" panose="020B0502040204020203" pitchFamily="34" charset="-122"/>
              </a:rPr>
              <a:t>直系亲属包括夫妻关系、直系血亲关系（父母子女、祖父母、外祖父母和孙子女外孙子女等）三代以内旁系血亲（兄弟姐妹及其子女与父母的兄弟姐妹及其子女、叔侄等）以及近姻亲关系（配偶的父母、兄弟姐妹、儿女的配偶及其父母）。其中直系血亲关系还包括本来没有自然的或者直接的血缘关系，但法律上确定其地位与血亲相等的关系（养父母和养子女）。</a:t>
            </a:r>
          </a:p>
        </p:txBody>
      </p:sp>
      <p:sp>
        <p:nvSpPr>
          <p:cNvPr id="7" name="矩形: 圆角 24">
            <a:extLst>
              <a:ext uri="{FF2B5EF4-FFF2-40B4-BE49-F238E27FC236}">
                <a16:creationId xmlns:a16="http://schemas.microsoft.com/office/drawing/2014/main" id="{0C7895BB-00B8-41BB-9A40-9A7131E58BDE}"/>
              </a:ext>
            </a:extLst>
          </p:cNvPr>
          <p:cNvSpPr/>
          <p:nvPr/>
        </p:nvSpPr>
        <p:spPr bwMode="auto">
          <a:xfrm>
            <a:off x="245713" y="1194453"/>
            <a:ext cx="4076206"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  4.</a:t>
            </a:r>
            <a:r>
              <a:rPr lang="zh-CN" altLang="en-US" sz="2400" dirty="0">
                <a:solidFill>
                  <a:schemeClr val="bg1"/>
                </a:solidFill>
                <a:latin typeface="微软雅黑 Light" panose="020B0502040204020203" pitchFamily="34" charset="-122"/>
                <a:ea typeface="微软雅黑 Light" panose="020B0502040204020203" pitchFamily="34" charset="-122"/>
              </a:rPr>
              <a:t>会计人员回避制度</a:t>
            </a:r>
          </a:p>
        </p:txBody>
      </p:sp>
      <p:sp>
        <p:nvSpPr>
          <p:cNvPr id="8" name="矩形 7"/>
          <p:cNvSpPr/>
          <p:nvPr/>
        </p:nvSpPr>
        <p:spPr>
          <a:xfrm>
            <a:off x="841797" y="221363"/>
            <a:ext cx="5546711"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1.5.3  </a:t>
            </a:r>
            <a:r>
              <a:rPr lang="zh-CN" altLang="en-US" sz="3200" b="1" dirty="0">
                <a:latin typeface="微软雅黑 Light" panose="020B0502040204020203" pitchFamily="34" charset="-122"/>
                <a:ea typeface="微软雅黑 Light" panose="020B0502040204020203" pitchFamily="34" charset="-122"/>
              </a:rPr>
              <a:t>会 计 工 作 交 接</a:t>
            </a:r>
          </a:p>
        </p:txBody>
      </p:sp>
    </p:spTree>
    <p:extLst>
      <p:ext uri="{BB962C8B-B14F-4D97-AF65-F5344CB8AC3E}">
        <p14:creationId xmlns:p14="http://schemas.microsoft.com/office/powerpoint/2010/main" val="221410187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0" end="0"/>
                                            </p:txEl>
                                          </p:spTgt>
                                        </p:tgtEl>
                                        <p:attrNameLst>
                                          <p:attrName>style.visibility</p:attrName>
                                        </p:attrNameLst>
                                      </p:cBhvr>
                                      <p:to>
                                        <p:strVal val="visible"/>
                                      </p:to>
                                    </p:set>
                                    <p:anim calcmode="lin" valueType="num">
                                      <p:cBhvr additive="base">
                                        <p:cTn id="19"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1" end="1"/>
                                            </p:txEl>
                                          </p:spTgt>
                                        </p:tgtEl>
                                        <p:attrNameLst>
                                          <p:attrName>style.visibility</p:attrName>
                                        </p:attrNameLst>
                                      </p:cBhvr>
                                      <p:to>
                                        <p:strVal val="visible"/>
                                      </p:to>
                                    </p:set>
                                    <p:anim calcmode="lin" valueType="num">
                                      <p:cBhvr additive="base">
                                        <p:cTn id="25"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2" end="2"/>
                                            </p:txEl>
                                          </p:spTgt>
                                        </p:tgtEl>
                                        <p:attrNameLst>
                                          <p:attrName>style.visibility</p:attrName>
                                        </p:attrNameLst>
                                      </p:cBhvr>
                                      <p:to>
                                        <p:strVal val="visible"/>
                                      </p:to>
                                    </p:set>
                                    <p:anim calcmode="lin" valueType="num">
                                      <p:cBhvr additive="base">
                                        <p:cTn id="31"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3" end="3"/>
                                            </p:txEl>
                                          </p:spTgt>
                                        </p:tgtEl>
                                        <p:attrNameLst>
                                          <p:attrName>style.visibility</p:attrName>
                                        </p:attrNameLst>
                                      </p:cBhvr>
                                      <p:to>
                                        <p:strVal val="visible"/>
                                      </p:to>
                                    </p:set>
                                    <p:anim calcmode="lin" valueType="num">
                                      <p:cBhvr additive="base">
                                        <p:cTn id="37"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4" end="4"/>
                                            </p:txEl>
                                          </p:spTgt>
                                        </p:tgtEl>
                                        <p:attrNameLst>
                                          <p:attrName>style.visibility</p:attrName>
                                        </p:attrNameLst>
                                      </p:cBhvr>
                                      <p:to>
                                        <p:strVal val="visible"/>
                                      </p:to>
                                    </p:set>
                                    <p:anim calcmode="lin" valueType="num">
                                      <p:cBhvr additive="base">
                                        <p:cTn id="43"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868833" y="-289580"/>
            <a:ext cx="3629520"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6</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138458" y="4003662"/>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   任务 </a:t>
            </a:r>
            <a:r>
              <a:rPr lang="en-US" altLang="zh-CN" sz="5400" b="1" dirty="0">
                <a:solidFill>
                  <a:schemeClr val="bg1"/>
                </a:solidFill>
                <a:latin typeface="微软雅黑" panose="020B0503020204020204" pitchFamily="34" charset="-122"/>
                <a:ea typeface="微软雅黑" panose="020B0503020204020204" pitchFamily="34" charset="-122"/>
              </a:rPr>
              <a:t>1.6</a:t>
            </a:r>
            <a:r>
              <a:rPr lang="zh-CN" altLang="en-US" sz="5400" b="1" dirty="0">
                <a:solidFill>
                  <a:schemeClr val="bg1"/>
                </a:solidFill>
                <a:latin typeface="微软雅黑" panose="020B0503020204020204" pitchFamily="34" charset="-122"/>
                <a:ea typeface="微软雅黑" panose="020B0503020204020204" pitchFamily="34" charset="-122"/>
              </a:rPr>
              <a:t>  </a:t>
            </a:r>
            <a:endParaRPr lang="en-US" altLang="zh-CN" sz="5400" b="1" dirty="0">
              <a:solidFill>
                <a:schemeClr val="bg1"/>
              </a:solidFill>
              <a:latin typeface="微软雅黑" panose="020B0503020204020204" pitchFamily="34" charset="-122"/>
              <a:ea typeface="微软雅黑" panose="020B0503020204020204" pitchFamily="34" charset="-122"/>
            </a:endParaRPr>
          </a:p>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法律责任</a:t>
            </a:r>
          </a:p>
          <a:p>
            <a:pPr algn="ctr" eaLnBrk="1" hangingPunct="1">
              <a:defRPr/>
            </a:pPr>
            <a:endParaRPr lang="zh-CN" altLang="en-US" sz="6000" b="1" dirty="0">
              <a:solidFill>
                <a:schemeClr val="bg1"/>
              </a:solidFill>
              <a:latin typeface="微软雅黑" panose="020B0503020204020204" pitchFamily="34" charset="-122"/>
              <a:ea typeface="微软雅黑" panose="020B0503020204020204" pitchFamily="34" charset="-122"/>
            </a:endParaRPr>
          </a:p>
        </p:txBody>
      </p:sp>
      <p:sp>
        <p:nvSpPr>
          <p:cNvPr id="95" name="TextBox 70">
            <a:extLst>
              <a:ext uri="{FF2B5EF4-FFF2-40B4-BE49-F238E27FC236}">
                <a16:creationId xmlns:a16="http://schemas.microsoft.com/office/drawing/2014/main" id="{CDA8130A-CF55-4CEE-94E2-4BB58563C5B6}"/>
              </a:ext>
            </a:extLst>
          </p:cNvPr>
          <p:cNvSpPr txBox="1"/>
          <p:nvPr/>
        </p:nvSpPr>
        <p:spPr>
          <a:xfrm>
            <a:off x="9144266" y="3605904"/>
            <a:ext cx="1838668" cy="369332"/>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endParaRPr lang="zh-CN" altLang="en-US" sz="1800" dirty="0">
              <a:solidFill>
                <a:schemeClr val="tx1"/>
              </a:solidFill>
            </a:endParaRPr>
          </a:p>
        </p:txBody>
      </p: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7034485" y="2314580"/>
            <a:ext cx="3773696" cy="2228839"/>
          </a:xfrm>
          <a:prstGeom prst="rect">
            <a:avLst/>
          </a:prstGeom>
          <a:ln w="19050">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7103497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40875" y="199102"/>
            <a:ext cx="583038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法律责任</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10635" y="1484784"/>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450309" y="1484784"/>
            <a:ext cx="6053136" cy="4352926"/>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      （</a:t>
            </a:r>
            <a:r>
              <a:rPr lang="en-US" altLang="zh-CN" sz="2000" dirty="0">
                <a:solidFill>
                  <a:srgbClr val="3D3D3D"/>
                </a:solidFill>
                <a:latin typeface="微软雅黑 Light" panose="020B0502040204020203" pitchFamily="34" charset="-122"/>
                <a:ea typeface="微软雅黑 Light" panose="020B0502040204020203" pitchFamily="34" charset="-122"/>
              </a:rPr>
              <a:t>1</a:t>
            </a:r>
            <a:r>
              <a:rPr lang="zh-CN" altLang="en-US" sz="2000" dirty="0">
                <a:solidFill>
                  <a:srgbClr val="3D3D3D"/>
                </a:solidFill>
                <a:latin typeface="微软雅黑 Light" panose="020B0502040204020203" pitchFamily="34" charset="-122"/>
                <a:ea typeface="微软雅黑 Light" panose="020B0502040204020203" pitchFamily="34" charset="-122"/>
              </a:rPr>
              <a:t>）违反国家统一的会计制度行为的法律责任。违反</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会计法</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规定，有下列行为之一的，由县级以上人民政府财政部门责令限期改正，可以对单位并处三千元以上五万元以下的罚款；对其直接负责的主管人员和其他直接责任人员，可以处二千元以上二万元以下的罚款；属于国家工作人员的，还应当由其所在单位或者有关单位依法给予行政处分。</a:t>
            </a:r>
          </a:p>
        </p:txBody>
      </p:sp>
    </p:spTree>
    <p:extLst>
      <p:ext uri="{BB962C8B-B14F-4D97-AF65-F5344CB8AC3E}">
        <p14:creationId xmlns:p14="http://schemas.microsoft.com/office/powerpoint/2010/main" val="184938865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 calcmode="lin" valueType="num">
                                      <p:cBhvr additive="base">
                                        <p:cTn id="7"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40875" y="199102"/>
            <a:ext cx="583038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法律责任</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10635" y="1484784"/>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4610695" y="1484784"/>
            <a:ext cx="6922192" cy="4888689"/>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lnSpc>
                <a:spcPct val="150000"/>
              </a:lnSpc>
              <a:defRPr/>
            </a:pPr>
            <a:r>
              <a:rPr lang="zh-CN" altLang="en-US" sz="2000" dirty="0">
                <a:solidFill>
                  <a:srgbClr val="3D3D3D"/>
                </a:solidFill>
                <a:latin typeface="微软雅黑 Light" panose="020B0502040204020203" pitchFamily="34" charset="-122"/>
                <a:ea typeface="微软雅黑 Light" panose="020B0502040204020203" pitchFamily="34" charset="-122"/>
              </a:rPr>
              <a:t>构成犯罪的，依法追究刑事责任：</a:t>
            </a: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①不依法设置会计账簿的；</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②私设会计账簿的；</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③未按照规定填制、取得原始凭证或者填制、取得的原始凭证不符合规定的；</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④以未经审核的会计凭证为依据登记会计账簿或者登记会计账簿不符合规定的；</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⑤随意变更会计处理方法的；</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⑥向不同的会计资料使用者提供的财务会计报告编制依据不一致的；</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⑦未按照规定使用会计记录文字或者记账本位币的；</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⑧未按照规定保管会计资料，致使会计资料毁损、灭失的；</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⑨未按照规定建立并实施单位内部会计监督制度或者拒绝依法实施的监督或者不如实提供有关会计资料及有关情况的；</a:t>
            </a:r>
          </a:p>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⑩任用会计人员不符合</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会计法</a:t>
            </a:r>
            <a:r>
              <a:rPr lang="en-US" altLang="zh-CN" sz="2000" dirty="0">
                <a:solidFill>
                  <a:srgbClr val="3D3D3D"/>
                </a:solidFill>
                <a:latin typeface="微软雅黑 Light" panose="020B0502040204020203" pitchFamily="34" charset="-122"/>
                <a:ea typeface="微软雅黑 Light" panose="020B0502040204020203" pitchFamily="34" charset="-122"/>
              </a:rPr>
              <a:t>》</a:t>
            </a:r>
            <a:r>
              <a:rPr lang="zh-CN" altLang="en-US" sz="2000" dirty="0">
                <a:solidFill>
                  <a:srgbClr val="3D3D3D"/>
                </a:solidFill>
                <a:latin typeface="微软雅黑 Light" panose="020B0502040204020203" pitchFamily="34" charset="-122"/>
                <a:ea typeface="微软雅黑 Light" panose="020B0502040204020203" pitchFamily="34" charset="-122"/>
              </a:rPr>
              <a:t>规定的。</a:t>
            </a:r>
          </a:p>
          <a:p>
            <a:pPr lvl="0">
              <a:lnSpc>
                <a:spcPct val="150000"/>
              </a:lnSpc>
              <a:defRPr/>
            </a:pPr>
            <a:endParaRPr lang="en-US" altLang="zh-CN" sz="20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7416270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 calcmode="lin" valueType="num">
                                      <p:cBhvr additive="base">
                                        <p:cTn id="7"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1" end="1"/>
                                            </p:txEl>
                                          </p:spTgt>
                                        </p:tgtEl>
                                        <p:attrNameLst>
                                          <p:attrName>style.visibility</p:attrName>
                                        </p:attrNameLst>
                                      </p:cBhvr>
                                      <p:to>
                                        <p:strVal val="visible"/>
                                      </p:to>
                                    </p:set>
                                    <p:anim calcmode="lin" valueType="num">
                                      <p:cBhvr additive="base">
                                        <p:cTn id="13"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2" end="2"/>
                                            </p:txEl>
                                          </p:spTgt>
                                        </p:tgtEl>
                                        <p:attrNameLst>
                                          <p:attrName>style.visibility</p:attrName>
                                        </p:attrNameLst>
                                      </p:cBhvr>
                                      <p:to>
                                        <p:strVal val="visible"/>
                                      </p:to>
                                    </p:set>
                                    <p:anim calcmode="lin" valueType="num">
                                      <p:cBhvr additive="base">
                                        <p:cTn id="19"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3" end="3"/>
                                            </p:txEl>
                                          </p:spTgt>
                                        </p:tgtEl>
                                        <p:attrNameLst>
                                          <p:attrName>style.visibility</p:attrName>
                                        </p:attrNameLst>
                                      </p:cBhvr>
                                      <p:to>
                                        <p:strVal val="visible"/>
                                      </p:to>
                                    </p:set>
                                    <p:anim calcmode="lin" valueType="num">
                                      <p:cBhvr additive="base">
                                        <p:cTn id="25"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4" end="4"/>
                                            </p:txEl>
                                          </p:spTgt>
                                        </p:tgtEl>
                                        <p:attrNameLst>
                                          <p:attrName>style.visibility</p:attrName>
                                        </p:attrNameLst>
                                      </p:cBhvr>
                                      <p:to>
                                        <p:strVal val="visible"/>
                                      </p:to>
                                    </p:set>
                                    <p:anim calcmode="lin" valueType="num">
                                      <p:cBhvr additive="base">
                                        <p:cTn id="31"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5" end="5"/>
                                            </p:txEl>
                                          </p:spTgt>
                                        </p:tgtEl>
                                        <p:attrNameLst>
                                          <p:attrName>style.visibility</p:attrName>
                                        </p:attrNameLst>
                                      </p:cBhvr>
                                      <p:to>
                                        <p:strVal val="visible"/>
                                      </p:to>
                                    </p:set>
                                    <p:anim calcmode="lin" valueType="num">
                                      <p:cBhvr additive="base">
                                        <p:cTn id="37"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6" end="6"/>
                                            </p:txEl>
                                          </p:spTgt>
                                        </p:tgtEl>
                                        <p:attrNameLst>
                                          <p:attrName>style.visibility</p:attrName>
                                        </p:attrNameLst>
                                      </p:cBhvr>
                                      <p:to>
                                        <p:strVal val="visible"/>
                                      </p:to>
                                    </p:set>
                                    <p:anim calcmode="lin" valueType="num">
                                      <p:cBhvr additive="base">
                                        <p:cTn id="43" dur="500" fill="hold"/>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4">
                                            <p:txEl>
                                              <p:pRg st="7" end="7"/>
                                            </p:txEl>
                                          </p:spTgt>
                                        </p:tgtEl>
                                        <p:attrNameLst>
                                          <p:attrName>style.visibility</p:attrName>
                                        </p:attrNameLst>
                                      </p:cBhvr>
                                      <p:to>
                                        <p:strVal val="visible"/>
                                      </p:to>
                                    </p:set>
                                    <p:anim calcmode="lin" valueType="num">
                                      <p:cBhvr additive="base">
                                        <p:cTn id="49" dur="500" fill="hold"/>
                                        <p:tgtEl>
                                          <p:spTgt spid="24">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4">
                                            <p:txEl>
                                              <p:pRg st="8" end="8"/>
                                            </p:txEl>
                                          </p:spTgt>
                                        </p:tgtEl>
                                        <p:attrNameLst>
                                          <p:attrName>style.visibility</p:attrName>
                                        </p:attrNameLst>
                                      </p:cBhvr>
                                      <p:to>
                                        <p:strVal val="visible"/>
                                      </p:to>
                                    </p:set>
                                    <p:anim calcmode="lin" valueType="num">
                                      <p:cBhvr additive="base">
                                        <p:cTn id="55" dur="500" fill="hold"/>
                                        <p:tgtEl>
                                          <p:spTgt spid="24">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24">
                                            <p:txEl>
                                              <p:pRg st="9" end="9"/>
                                            </p:txEl>
                                          </p:spTgt>
                                        </p:tgtEl>
                                        <p:attrNameLst>
                                          <p:attrName>style.visibility</p:attrName>
                                        </p:attrNameLst>
                                      </p:cBhvr>
                                      <p:to>
                                        <p:strVal val="visible"/>
                                      </p:to>
                                    </p:set>
                                    <p:anim calcmode="lin" valueType="num">
                                      <p:cBhvr additive="base">
                                        <p:cTn id="61" dur="500" fill="hold"/>
                                        <p:tgtEl>
                                          <p:spTgt spid="24">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24">
                                            <p:txEl>
                                              <p:pRg st="10" end="10"/>
                                            </p:txEl>
                                          </p:spTgt>
                                        </p:tgtEl>
                                        <p:attrNameLst>
                                          <p:attrName>style.visibility</p:attrName>
                                        </p:attrNameLst>
                                      </p:cBhvr>
                                      <p:to>
                                        <p:strVal val="visible"/>
                                      </p:to>
                                    </p:set>
                                    <p:anim calcmode="lin" valueType="num">
                                      <p:cBhvr additive="base">
                                        <p:cTn id="67" dur="500" fill="hold"/>
                                        <p:tgtEl>
                                          <p:spTgt spid="24">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24">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5378301" y="1412396"/>
            <a:ext cx="6096000" cy="4524315"/>
          </a:xfrm>
          <a:prstGeom prst="rect">
            <a:avLst/>
          </a:prstGeom>
          <a:solidFill>
            <a:schemeClr val="accent2">
              <a:lumMod val="60000"/>
              <a:lumOff val="40000"/>
            </a:schemeClr>
          </a:solidFill>
        </p:spPr>
        <p:txBody>
          <a:bodyPr>
            <a:spAutoFit/>
          </a:bodyPr>
          <a:lstStyle/>
          <a:p>
            <a:r>
              <a:rPr lang="zh-CN" altLang="en-US" dirty="0"/>
              <a:t>  </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）伪造、变造会计凭证、会计账簿，编制虚假财务会计报告行为的法律责任。</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2</a:t>
            </a:r>
            <a:r>
              <a:rPr lang="zh-CN" altLang="en-US" dirty="0">
                <a:latin typeface="微软雅黑 Light" panose="020B0502040204020203" pitchFamily="34" charset="-122"/>
                <a:ea typeface="微软雅黑 Light" panose="020B0502040204020203" pitchFamily="34" charset="-122"/>
              </a:rPr>
              <a:t>）隐匿或者故意销毁依法应当保存的会计凭证、会计账簿、财务会计报告行为的法律责任。</a:t>
            </a:r>
            <a:endParaRPr lang="zh-CN" altLang="en-US" baseline="30000"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3</a:t>
            </a:r>
            <a:r>
              <a:rPr lang="zh-CN" altLang="en-US" dirty="0">
                <a:latin typeface="微软雅黑 Light" panose="020B0502040204020203" pitchFamily="34" charset="-122"/>
                <a:ea typeface="微软雅黑 Light" panose="020B0502040204020203" pitchFamily="34" charset="-122"/>
              </a:rPr>
              <a:t>）授意、指使、强令会计机构、会计人员及其他人员伪造、变造会计凭证、会计账簿。编制虚假财务会计报告或者隐匿、故意销毁依法应当保存的会计凭证、会计账簿、财务会计报告行为的法律责任。</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）单位负责人对依法履行职责、抵制违反</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规定行为的会计人员实行打击报复的法律责任。</a:t>
            </a:r>
            <a:endParaRPr lang="en-US" altLang="zh-CN" dirty="0">
              <a:latin typeface="微软雅黑 Light" panose="020B0502040204020203" pitchFamily="34" charset="-122"/>
              <a:ea typeface="微软雅黑 Light" panose="020B0502040204020203" pitchFamily="34" charset="-122"/>
            </a:endParaRPr>
          </a:p>
          <a:p>
            <a:r>
              <a:rPr lang="zh-CN" altLang="en-US" dirty="0">
                <a:latin typeface="微软雅黑 Light" panose="020B0502040204020203" pitchFamily="34" charset="-122"/>
                <a:ea typeface="微软雅黑 Light" panose="020B0502040204020203" pitchFamily="34" charset="-122"/>
              </a:rPr>
              <a:t>  （</a:t>
            </a:r>
            <a:r>
              <a:rPr lang="en-US" altLang="zh-CN" dirty="0">
                <a:latin typeface="微软雅黑 Light" panose="020B0502040204020203" pitchFamily="34" charset="-122"/>
                <a:ea typeface="微软雅黑 Light" panose="020B0502040204020203" pitchFamily="34" charset="-122"/>
              </a:rPr>
              <a:t>5</a:t>
            </a:r>
            <a:r>
              <a:rPr lang="zh-CN" altLang="en-US" dirty="0">
                <a:latin typeface="微软雅黑 Light" panose="020B0502040204020203" pitchFamily="34" charset="-122"/>
                <a:ea typeface="微软雅黑 Light" panose="020B0502040204020203" pitchFamily="34" charset="-122"/>
              </a:rPr>
              <a:t>）财政部门及有关行政部门工作人员在实施监督管理职务中违法行为的法律责任。财政部门及有关行政部门的工作人员在实施监督管理中滥用职权、玩忽职守、徇私舞弊或者泄露国家秘密、商业秘密，构成犯罪的，依法追究刑事责任。尚不构成犯罪的，依法给予行政处分。</a:t>
            </a:r>
            <a:endParaRPr lang="en-US" altLang="zh-CN" dirty="0">
              <a:latin typeface="微软雅黑 Light" panose="020B0502040204020203" pitchFamily="34" charset="-122"/>
              <a:ea typeface="微软雅黑 Light" panose="020B0502040204020203" pitchFamily="34" charset="-122"/>
            </a:endParaRPr>
          </a:p>
          <a:p>
            <a:endParaRPr lang="zh-CN" altLang="en-US" dirty="0">
              <a:latin typeface="微软雅黑 Light" panose="020B0502040204020203" pitchFamily="34" charset="-122"/>
              <a:ea typeface="微软雅黑 Light" panose="020B0502040204020203" pitchFamily="34" charset="-122"/>
            </a:endParaRPr>
          </a:p>
        </p:txBody>
      </p:sp>
      <p:sp>
        <p:nvSpPr>
          <p:cNvPr id="4" name="矩形 3">
            <a:extLst>
              <a:ext uri="{FF2B5EF4-FFF2-40B4-BE49-F238E27FC236}">
                <a16:creationId xmlns:a16="http://schemas.microsoft.com/office/drawing/2014/main" id="{1CA0AD3C-4EAC-455F-9189-146DEBCABF4A}"/>
              </a:ext>
            </a:extLst>
          </p:cNvPr>
          <p:cNvSpPr/>
          <p:nvPr/>
        </p:nvSpPr>
        <p:spPr>
          <a:xfrm>
            <a:off x="601945" y="202743"/>
            <a:ext cx="583038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法律责任</a:t>
            </a:r>
          </a:p>
        </p:txBody>
      </p:sp>
      <p:pic>
        <p:nvPicPr>
          <p:cNvPr id="5" name="图片 4">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34467" y="1226281"/>
            <a:ext cx="6503020" cy="4896544"/>
          </a:xfrm>
          <a:prstGeom prst="rect">
            <a:avLst/>
          </a:prstGeom>
        </p:spPr>
      </p:pic>
      <p:sp>
        <p:nvSpPr>
          <p:cNvPr id="6" name="Freeform 11">
            <a:extLst>
              <a:ext uri="{FF2B5EF4-FFF2-40B4-BE49-F238E27FC236}">
                <a16:creationId xmlns:a16="http://schemas.microsoft.com/office/drawing/2014/main" id="{2E93278E-9CA3-49B8-8611-EB7190AD2847}"/>
              </a:ext>
            </a:extLst>
          </p:cNvPr>
          <p:cNvSpPr/>
          <p:nvPr/>
        </p:nvSpPr>
        <p:spPr bwMode="auto">
          <a:xfrm>
            <a:off x="199876" y="301346"/>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Tree>
    <p:extLst>
      <p:ext uri="{BB962C8B-B14F-4D97-AF65-F5344CB8AC3E}">
        <p14:creationId xmlns:p14="http://schemas.microsoft.com/office/powerpoint/2010/main" val="5956461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4" end="4"/>
                                            </p:txEl>
                                          </p:spTgt>
                                        </p:tgtEl>
                                        <p:attrNameLst>
                                          <p:attrName>style.visibility</p:attrName>
                                        </p:attrNameLst>
                                      </p:cBhvr>
                                      <p:to>
                                        <p:strVal val="visible"/>
                                      </p:to>
                                    </p:set>
                                    <p:anim calcmode="lin" valueType="num">
                                      <p:cBhvr additive="base">
                                        <p:cTn id="23"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368667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08458" y="2050518"/>
            <a:ext cx="5764474" cy="3369192"/>
          </a:xfrm>
          <a:prstGeom prst="rect">
            <a:avLst/>
          </a:prstGeom>
        </p:spPr>
        <p:txBody>
          <a:bodyPr wrap="square">
            <a:spAutoFit/>
          </a:bodyPr>
          <a:lstStyle/>
          <a:p>
            <a:pPr algn="just">
              <a:lnSpc>
                <a:spcPct val="150000"/>
              </a:lnSpc>
            </a:pPr>
            <a:r>
              <a:rPr lang="en-US" altLang="zh-CN" dirty="0">
                <a:latin typeface="微软雅黑 Light" panose="020B0502040204020203" pitchFamily="34" charset="-122"/>
                <a:ea typeface="微软雅黑 Light" panose="020B0502040204020203" pitchFamily="34" charset="-122"/>
              </a:rPr>
              <a:t>     1985</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1</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21</a:t>
            </a:r>
            <a:r>
              <a:rPr lang="zh-CN" altLang="en-US" dirty="0">
                <a:latin typeface="微软雅黑 Light" panose="020B0502040204020203" pitchFamily="34" charset="-122"/>
                <a:ea typeface="微软雅黑 Light" panose="020B0502040204020203" pitchFamily="34" charset="-122"/>
              </a:rPr>
              <a:t>日第六届全国人民代表大会常务委员会第九次会议通过。根据</a:t>
            </a:r>
            <a:r>
              <a:rPr lang="en-US" altLang="zh-CN" dirty="0">
                <a:latin typeface="微软雅黑 Light" panose="020B0502040204020203" pitchFamily="34" charset="-122"/>
                <a:ea typeface="微软雅黑 Light" panose="020B0502040204020203" pitchFamily="34" charset="-122"/>
              </a:rPr>
              <a:t>1993</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12</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29</a:t>
            </a:r>
            <a:r>
              <a:rPr lang="zh-CN" altLang="en-US" dirty="0">
                <a:latin typeface="微软雅黑 Light" panose="020B0502040204020203" pitchFamily="34" charset="-122"/>
                <a:ea typeface="微软雅黑 Light" panose="020B0502040204020203" pitchFamily="34" charset="-122"/>
              </a:rPr>
              <a:t>日第八届全国人民大表大会常务委员会第五次会议</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关于修订</a:t>
            </a:r>
            <a:r>
              <a:rPr lang="en-US" altLang="zh-CN" dirty="0">
                <a:latin typeface="微软雅黑 Light" panose="020B0502040204020203" pitchFamily="34" charset="-122"/>
                <a:ea typeface="微软雅黑 Light" panose="020B0502040204020203" pitchFamily="34" charset="-122"/>
              </a:rPr>
              <a:t>&lt;</a:t>
            </a:r>
            <a:r>
              <a:rPr lang="zh-CN" altLang="en-US" dirty="0">
                <a:latin typeface="微软雅黑 Light" panose="020B0502040204020203" pitchFamily="34" charset="-122"/>
                <a:ea typeface="微软雅黑 Light" panose="020B0502040204020203" pitchFamily="34" charset="-122"/>
              </a:rPr>
              <a:t>中华人民共和国会计法</a:t>
            </a:r>
            <a:r>
              <a:rPr lang="en-US" altLang="zh-CN" dirty="0">
                <a:latin typeface="微软雅黑 Light" panose="020B0502040204020203" pitchFamily="34" charset="-122"/>
                <a:ea typeface="微软雅黑 Light" panose="020B0502040204020203" pitchFamily="34" charset="-122"/>
              </a:rPr>
              <a:t>&gt;</a:t>
            </a:r>
            <a:r>
              <a:rPr lang="zh-CN" altLang="en-US" dirty="0">
                <a:latin typeface="微软雅黑 Light" panose="020B0502040204020203" pitchFamily="34" charset="-122"/>
                <a:ea typeface="微软雅黑 Light" panose="020B0502040204020203" pitchFamily="34" charset="-122"/>
              </a:rPr>
              <a:t>的决定</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第一次修正。</a:t>
            </a:r>
            <a:r>
              <a:rPr lang="en-US" altLang="zh-CN" dirty="0">
                <a:latin typeface="微软雅黑 Light" panose="020B0502040204020203" pitchFamily="34" charset="-122"/>
                <a:ea typeface="微软雅黑 Light" panose="020B0502040204020203" pitchFamily="34" charset="-122"/>
              </a:rPr>
              <a:t>1999</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10</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31</a:t>
            </a:r>
            <a:r>
              <a:rPr lang="zh-CN" altLang="en-US" dirty="0">
                <a:latin typeface="微软雅黑 Light" panose="020B0502040204020203" pitchFamily="34" charset="-122"/>
                <a:ea typeface="微软雅黑 Light" panose="020B0502040204020203" pitchFamily="34" charset="-122"/>
              </a:rPr>
              <a:t>日第九届全国人民代表大会常务委员会第十二次会议修订根据</a:t>
            </a:r>
            <a:r>
              <a:rPr lang="en-US" altLang="zh-CN" dirty="0">
                <a:latin typeface="微软雅黑 Light" panose="020B0502040204020203" pitchFamily="34" charset="-122"/>
                <a:ea typeface="微软雅黑 Light" panose="020B0502040204020203" pitchFamily="34" charset="-122"/>
              </a:rPr>
              <a:t>2017</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11</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4</a:t>
            </a:r>
            <a:r>
              <a:rPr lang="zh-CN" altLang="en-US" dirty="0">
                <a:latin typeface="微软雅黑 Light" panose="020B0502040204020203" pitchFamily="34" charset="-122"/>
                <a:ea typeface="微软雅黑 Light" panose="020B0502040204020203" pitchFamily="34" charset="-122"/>
              </a:rPr>
              <a:t>日第十二届全国人民代表大会常务委员会第三十次会议</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关于修改</a:t>
            </a:r>
            <a:r>
              <a:rPr lang="en-US" altLang="zh-CN" dirty="0">
                <a:latin typeface="微软雅黑 Light" panose="020B0502040204020203" pitchFamily="34" charset="-122"/>
                <a:ea typeface="微软雅黑 Light" panose="020B0502040204020203" pitchFamily="34" charset="-122"/>
              </a:rPr>
              <a:t>&lt;</a:t>
            </a:r>
            <a:r>
              <a:rPr lang="zh-CN" altLang="en-US" dirty="0">
                <a:latin typeface="微软雅黑 Light" panose="020B0502040204020203" pitchFamily="34" charset="-122"/>
                <a:ea typeface="微软雅黑 Light" panose="020B0502040204020203" pitchFamily="34" charset="-122"/>
              </a:rPr>
              <a:t>中华人民共和国会计法</a:t>
            </a:r>
            <a:r>
              <a:rPr lang="en-US" altLang="zh-CN" dirty="0">
                <a:latin typeface="微软雅黑 Light" panose="020B0502040204020203" pitchFamily="34" charset="-122"/>
                <a:ea typeface="微软雅黑 Light" panose="020B0502040204020203" pitchFamily="34" charset="-122"/>
              </a:rPr>
              <a:t>&gt;</a:t>
            </a:r>
            <a:r>
              <a:rPr lang="zh-CN" altLang="en-US" dirty="0">
                <a:latin typeface="微软雅黑 Light" panose="020B0502040204020203" pitchFamily="34" charset="-122"/>
                <a:ea typeface="微软雅黑 Light" panose="020B0502040204020203" pitchFamily="34" charset="-122"/>
              </a:rPr>
              <a:t>等十一部法律的决定</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第二次修正。</a:t>
            </a:r>
          </a:p>
        </p:txBody>
      </p:sp>
      <p:sp>
        <p:nvSpPr>
          <p:cNvPr id="25" name="矩形: 圆角 24">
            <a:extLst>
              <a:ext uri="{FF2B5EF4-FFF2-40B4-BE49-F238E27FC236}">
                <a16:creationId xmlns:a16="http://schemas.microsoft.com/office/drawing/2014/main" id="{0C7895BB-00B8-41BB-9A40-9A7131E58BDE}"/>
              </a:ext>
            </a:extLst>
          </p:cNvPr>
          <p:cNvSpPr/>
          <p:nvPr/>
        </p:nvSpPr>
        <p:spPr bwMode="auto">
          <a:xfrm>
            <a:off x="556998" y="1647735"/>
            <a:ext cx="364160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1. </a:t>
            </a:r>
            <a:r>
              <a:rPr lang="zh-CN" altLang="en-US" sz="2400" dirty="0">
                <a:solidFill>
                  <a:schemeClr val="bg1"/>
                </a:solidFill>
                <a:latin typeface="微软雅黑 Light" panose="020B0502040204020203" pitchFamily="34" charset="-122"/>
                <a:ea typeface="微软雅黑 Light" panose="020B0502040204020203" pitchFamily="34" charset="-122"/>
              </a:rPr>
              <a:t>会计法律</a:t>
            </a:r>
          </a:p>
        </p:txBody>
      </p:sp>
      <p:sp>
        <p:nvSpPr>
          <p:cNvPr id="10" name="矩形 9"/>
          <p:cNvSpPr/>
          <p:nvPr/>
        </p:nvSpPr>
        <p:spPr>
          <a:xfrm>
            <a:off x="926740" y="203767"/>
            <a:ext cx="6098144"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1.1.2  </a:t>
            </a:r>
            <a:r>
              <a:rPr lang="zh-CN" altLang="en-US" sz="3200" b="1" dirty="0">
                <a:latin typeface="微软雅黑 Light" panose="020B0502040204020203" pitchFamily="34" charset="-122"/>
                <a:ea typeface="微软雅黑 Light" panose="020B0502040204020203" pitchFamily="34" charset="-122"/>
              </a:rPr>
              <a:t>会计法律制度的构成</a:t>
            </a:r>
          </a:p>
        </p:txBody>
      </p:sp>
    </p:spTree>
    <p:extLst>
      <p:ext uri="{BB962C8B-B14F-4D97-AF65-F5344CB8AC3E}">
        <p14:creationId xmlns:p14="http://schemas.microsoft.com/office/powerpoint/2010/main" val="372776326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87F8789F-BE9D-4919-94D3-B11D2AE0F79C}"/>
              </a:ext>
            </a:extLst>
          </p:cNvPr>
          <p:cNvGrpSpPr/>
          <p:nvPr/>
        </p:nvGrpSpPr>
        <p:grpSpPr>
          <a:xfrm>
            <a:off x="0" y="0"/>
            <a:ext cx="12196763" cy="3645024"/>
            <a:chOff x="0" y="0"/>
            <a:chExt cx="12196763" cy="3645024"/>
          </a:xfrm>
        </p:grpSpPr>
        <p:pic>
          <p:nvPicPr>
            <p:cNvPr id="14" name="图片 13">
              <a:extLst>
                <a:ext uri="{FF2B5EF4-FFF2-40B4-BE49-F238E27FC236}">
                  <a16:creationId xmlns:a16="http://schemas.microsoft.com/office/drawing/2014/main" id="{E03493A5-2FAA-4078-A3C2-0B957E47E926}"/>
                </a:ext>
              </a:extLst>
            </p:cNvPr>
            <p:cNvPicPr>
              <a:picLocks noChangeAspect="1"/>
            </p:cNvPicPr>
            <p:nvPr/>
          </p:nvPicPr>
          <p:blipFill rotWithShape="1">
            <a:blip r:embed="rId3">
              <a:extLst>
                <a:ext uri="{28A0092B-C50C-407E-A947-70E740481C1C}">
                  <a14:useLocalDpi xmlns:a14="http://schemas.microsoft.com/office/drawing/2010/main" val="0"/>
                </a:ext>
              </a:extLst>
            </a:blip>
            <a:srcRect t="27813" b="27321"/>
            <a:stretch/>
          </p:blipFill>
          <p:spPr>
            <a:xfrm>
              <a:off x="1" y="0"/>
              <a:ext cx="12196762" cy="3645024"/>
            </a:xfrm>
            <a:prstGeom prst="rect">
              <a:avLst/>
            </a:prstGeom>
          </p:spPr>
        </p:pic>
        <p:sp>
          <p:nvSpPr>
            <p:cNvPr id="15" name="矩形 14">
              <a:extLst>
                <a:ext uri="{FF2B5EF4-FFF2-40B4-BE49-F238E27FC236}">
                  <a16:creationId xmlns:a16="http://schemas.microsoft.com/office/drawing/2014/main" id="{5E41F1B1-147D-474A-A1D6-12AD0F09E24A}"/>
                </a:ext>
              </a:extLst>
            </p:cNvPr>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8" name="矩形 7">
            <a:extLst>
              <a:ext uri="{FF2B5EF4-FFF2-40B4-BE49-F238E27FC236}">
                <a16:creationId xmlns:a16="http://schemas.microsoft.com/office/drawing/2014/main" id="{063D1180-F43D-41E0-9FA0-EE221F571319}"/>
              </a:ext>
            </a:extLst>
          </p:cNvPr>
          <p:cNvSpPr/>
          <p:nvPr/>
        </p:nvSpPr>
        <p:spPr>
          <a:xfrm>
            <a:off x="2055386" y="271400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lang="zh-CN" altLang="en-US" sz="11500" b="1" noProof="0" dirty="0">
                <a:solidFill>
                  <a:srgbClr val="FFFFFF"/>
                </a:solidFill>
                <a:effectLst>
                  <a:outerShdw blurRad="63500" dist="25400" dir="2700000" algn="tl">
                    <a:srgbClr val="000000">
                      <a:alpha val="14000"/>
                    </a:srgbClr>
                  </a:outerShdw>
                </a:effectLst>
                <a:latin typeface="微软雅黑 Light" panose="020B0502040204020203" pitchFamily="34" charset="-122"/>
                <a:ea typeface="微软雅黑 Light" panose="020B0502040204020203" pitchFamily="34" charset="-122"/>
              </a:rPr>
              <a:t>感谢观看</a:t>
            </a:r>
            <a:endParaRPr kumimoji="0" lang="zh-CN" altLang="en-US"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724409535"/>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extLst>
    <p:ext uri="{E180D4A7-C9FB-4DFB-919C-405C955672EB}">
      <p14:showEvtLst xmlns:p14="http://schemas.microsoft.com/office/powerpoint/2010/main">
        <p14:playEvt time="0" objId="23"/>
      </p14:showEvtLst>
    </p:ext>
  </p:extLs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368667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08458" y="2101506"/>
            <a:ext cx="5764474" cy="1707199"/>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会计行政法规是指由国务院制定发布，或者由国务院有关部门拟定经国务院批准发布。如</a:t>
            </a:r>
            <a:r>
              <a:rPr lang="en-US" altLang="zh-CN" dirty="0">
                <a:latin typeface="微软雅黑 Light" panose="020B0502040204020203" pitchFamily="34" charset="-122"/>
                <a:ea typeface="微软雅黑 Light" panose="020B0502040204020203" pitchFamily="34" charset="-122"/>
              </a:rPr>
              <a:t>1990</a:t>
            </a:r>
            <a:r>
              <a:rPr lang="zh-CN" altLang="en-US" dirty="0">
                <a:latin typeface="微软雅黑 Light" panose="020B0502040204020203" pitchFamily="34" charset="-122"/>
                <a:ea typeface="微软雅黑 Light" panose="020B0502040204020203" pitchFamily="34" charset="-122"/>
              </a:rPr>
              <a:t>年国务院发布的</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总会计师条例</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2000</a:t>
            </a:r>
            <a:r>
              <a:rPr lang="zh-CN" altLang="en-US" dirty="0">
                <a:latin typeface="微软雅黑 Light" panose="020B0502040204020203" pitchFamily="34" charset="-122"/>
                <a:ea typeface="微软雅黑 Light" panose="020B0502040204020203" pitchFamily="34" charset="-122"/>
              </a:rPr>
              <a:t>年</a:t>
            </a:r>
            <a:r>
              <a:rPr lang="en-US" altLang="zh-CN" dirty="0">
                <a:latin typeface="微软雅黑 Light" panose="020B0502040204020203" pitchFamily="34" charset="-122"/>
                <a:ea typeface="微软雅黑 Light" panose="020B0502040204020203" pitchFamily="34" charset="-122"/>
              </a:rPr>
              <a:t>6</a:t>
            </a:r>
            <a:r>
              <a:rPr lang="zh-CN" altLang="en-US" dirty="0">
                <a:latin typeface="微软雅黑 Light" panose="020B0502040204020203" pitchFamily="34" charset="-122"/>
                <a:ea typeface="微软雅黑 Light" panose="020B0502040204020203" pitchFamily="34" charset="-122"/>
              </a:rPr>
              <a:t>月</a:t>
            </a:r>
            <a:r>
              <a:rPr lang="en-US" altLang="zh-CN" dirty="0">
                <a:latin typeface="微软雅黑 Light" panose="020B0502040204020203" pitchFamily="34" charset="-122"/>
                <a:ea typeface="微软雅黑 Light" panose="020B0502040204020203" pitchFamily="34" charset="-122"/>
              </a:rPr>
              <a:t>21</a:t>
            </a:r>
            <a:r>
              <a:rPr lang="zh-CN" altLang="en-US" dirty="0">
                <a:latin typeface="微软雅黑 Light" panose="020B0502040204020203" pitchFamily="34" charset="-122"/>
                <a:ea typeface="微软雅黑 Light" panose="020B0502040204020203" pitchFamily="34" charset="-122"/>
              </a:rPr>
              <a:t>日国务院发布</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企业财务会计报告条例</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等都属于会计行政法规。</a:t>
            </a:r>
          </a:p>
        </p:txBody>
      </p:sp>
      <p:sp>
        <p:nvSpPr>
          <p:cNvPr id="25" name="矩形: 圆角 24">
            <a:extLst>
              <a:ext uri="{FF2B5EF4-FFF2-40B4-BE49-F238E27FC236}">
                <a16:creationId xmlns:a16="http://schemas.microsoft.com/office/drawing/2014/main" id="{0C7895BB-00B8-41BB-9A40-9A7131E58BDE}"/>
              </a:ext>
            </a:extLst>
          </p:cNvPr>
          <p:cNvSpPr/>
          <p:nvPr/>
        </p:nvSpPr>
        <p:spPr bwMode="auto">
          <a:xfrm>
            <a:off x="556998" y="1647735"/>
            <a:ext cx="364160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  2.</a:t>
            </a:r>
            <a:r>
              <a:rPr lang="zh-CN" altLang="en-US" sz="2400" dirty="0">
                <a:solidFill>
                  <a:schemeClr val="bg1"/>
                </a:solidFill>
                <a:latin typeface="微软雅黑 Light" panose="020B0502040204020203" pitchFamily="34" charset="-122"/>
                <a:ea typeface="微软雅黑 Light" panose="020B0502040204020203" pitchFamily="34" charset="-122"/>
              </a:rPr>
              <a:t>会计行政法规</a:t>
            </a:r>
          </a:p>
        </p:txBody>
      </p:sp>
      <p:sp>
        <p:nvSpPr>
          <p:cNvPr id="10" name="矩形 9"/>
          <p:cNvSpPr/>
          <p:nvPr/>
        </p:nvSpPr>
        <p:spPr>
          <a:xfrm>
            <a:off x="926740" y="203767"/>
            <a:ext cx="6098144"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1.1.2  </a:t>
            </a:r>
            <a:r>
              <a:rPr lang="zh-CN" altLang="en-US" sz="3200" b="1" dirty="0">
                <a:latin typeface="微软雅黑 Light" panose="020B0502040204020203" pitchFamily="34" charset="-122"/>
                <a:ea typeface="微软雅黑 Light" panose="020B0502040204020203" pitchFamily="34" charset="-122"/>
              </a:rPr>
              <a:t>会计法律制度的构成</a:t>
            </a:r>
          </a:p>
        </p:txBody>
      </p:sp>
    </p:spTree>
    <p:extLst>
      <p:ext uri="{BB962C8B-B14F-4D97-AF65-F5344CB8AC3E}">
        <p14:creationId xmlns:p14="http://schemas.microsoft.com/office/powerpoint/2010/main" val="240051491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368667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08458" y="2075700"/>
            <a:ext cx="5764474" cy="3369192"/>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会计部门规章是指国家主管会计工作的行政部门即财政部以及其他相关部委根据法律和国务院的  行政法规、决定、命令，在本部门的权限范围内制定的、调整会计工作中某些方面内容的国家统一 的会计准则制度和规范性文件。包括国家统一的会计核算制度、会计监督制度、会计机构和会计人 员管理制度及会计工作管理制度等。如</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代理记账管理办法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会计基础工作规范</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会计档案管理办法</a:t>
            </a:r>
            <a:r>
              <a:rPr lang="en-US" altLang="zh-CN" dirty="0">
                <a:latin typeface="微软雅黑 Light" panose="020B0502040204020203" pitchFamily="34" charset="-122"/>
                <a:ea typeface="微软雅黑 Light" panose="020B0502040204020203" pitchFamily="34" charset="-122"/>
              </a:rPr>
              <a:t>》</a:t>
            </a:r>
            <a:r>
              <a:rPr lang="zh-CN" altLang="en-US" dirty="0">
                <a:latin typeface="微软雅黑 Light" panose="020B0502040204020203" pitchFamily="34" charset="-122"/>
                <a:ea typeface="微软雅黑 Light" panose="020B0502040204020203" pitchFamily="34" charset="-122"/>
              </a:rPr>
              <a:t>等。 </a:t>
            </a:r>
          </a:p>
        </p:txBody>
      </p:sp>
      <p:sp>
        <p:nvSpPr>
          <p:cNvPr id="25" name="矩形: 圆角 24">
            <a:extLst>
              <a:ext uri="{FF2B5EF4-FFF2-40B4-BE49-F238E27FC236}">
                <a16:creationId xmlns:a16="http://schemas.microsoft.com/office/drawing/2014/main" id="{0C7895BB-00B8-41BB-9A40-9A7131E58BDE}"/>
              </a:ext>
            </a:extLst>
          </p:cNvPr>
          <p:cNvSpPr/>
          <p:nvPr/>
        </p:nvSpPr>
        <p:spPr bwMode="auto">
          <a:xfrm>
            <a:off x="556998" y="1647735"/>
            <a:ext cx="364160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 3.</a:t>
            </a:r>
            <a:r>
              <a:rPr lang="zh-CN" altLang="en-US" sz="2400" dirty="0">
                <a:solidFill>
                  <a:schemeClr val="bg1"/>
                </a:solidFill>
                <a:latin typeface="微软雅黑 Light" panose="020B0502040204020203" pitchFamily="34" charset="-122"/>
                <a:ea typeface="微软雅黑 Light" panose="020B0502040204020203" pitchFamily="34" charset="-122"/>
              </a:rPr>
              <a:t>会计规章</a:t>
            </a:r>
          </a:p>
        </p:txBody>
      </p:sp>
      <p:sp>
        <p:nvSpPr>
          <p:cNvPr id="10" name="矩形 9"/>
          <p:cNvSpPr/>
          <p:nvPr/>
        </p:nvSpPr>
        <p:spPr>
          <a:xfrm>
            <a:off x="926740" y="203767"/>
            <a:ext cx="6098144"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1.1.2  </a:t>
            </a:r>
            <a:r>
              <a:rPr lang="zh-CN" altLang="en-US" sz="3200" b="1" dirty="0">
                <a:latin typeface="微软雅黑 Light" panose="020B0502040204020203" pitchFamily="34" charset="-122"/>
                <a:ea typeface="微软雅黑 Light" panose="020B0502040204020203" pitchFamily="34" charset="-122"/>
              </a:rPr>
              <a:t>会计法律制度的构成</a:t>
            </a:r>
          </a:p>
        </p:txBody>
      </p:sp>
    </p:spTree>
    <p:extLst>
      <p:ext uri="{BB962C8B-B14F-4D97-AF65-F5344CB8AC3E}">
        <p14:creationId xmlns:p14="http://schemas.microsoft.com/office/powerpoint/2010/main" val="224341461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277198" y="1094318"/>
            <a:ext cx="4930513" cy="5415664"/>
          </a:xfrm>
          <a:prstGeom prst="rect">
            <a:avLst/>
          </a:prstGeom>
        </p:spPr>
      </p:pic>
      <p:sp>
        <p:nvSpPr>
          <p:cNvPr id="23" name="矩形 22">
            <a:extLst>
              <a:ext uri="{FF2B5EF4-FFF2-40B4-BE49-F238E27FC236}">
                <a16:creationId xmlns:a16="http://schemas.microsoft.com/office/drawing/2014/main" id="{7AEFF6C8-8726-4469-8E22-9B60E0929EA3}"/>
              </a:ext>
            </a:extLst>
          </p:cNvPr>
          <p:cNvSpPr/>
          <p:nvPr/>
        </p:nvSpPr>
        <p:spPr bwMode="auto">
          <a:xfrm>
            <a:off x="586193" y="1784026"/>
            <a:ext cx="6009004" cy="3686672"/>
          </a:xfrm>
          <a:prstGeom prst="rect">
            <a:avLst/>
          </a:prstGeom>
          <a:solidFill>
            <a:schemeClr val="bg1"/>
          </a:solidFill>
          <a:ln w="9525" cap="flat" cmpd="sng" algn="ctr">
            <a:solidFill>
              <a:schemeClr val="bg1">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24" name="矩形 23">
            <a:extLst>
              <a:ext uri="{FF2B5EF4-FFF2-40B4-BE49-F238E27FC236}">
                <a16:creationId xmlns:a16="http://schemas.microsoft.com/office/drawing/2014/main" id="{ECA68FDB-F339-4166-A639-E1DD608A2FB0}"/>
              </a:ext>
            </a:extLst>
          </p:cNvPr>
          <p:cNvSpPr/>
          <p:nvPr/>
        </p:nvSpPr>
        <p:spPr>
          <a:xfrm>
            <a:off x="708458" y="2240230"/>
            <a:ext cx="5764474" cy="1291700"/>
          </a:xfrm>
          <a:prstGeom prst="rect">
            <a:avLst/>
          </a:prstGeom>
        </p:spPr>
        <p:txBody>
          <a:bodyPr wrap="square">
            <a:spAutoFit/>
          </a:bodyPr>
          <a:lstStyle/>
          <a:p>
            <a:pPr algn="just">
              <a:lnSpc>
                <a:spcPct val="150000"/>
              </a:lnSpc>
            </a:pPr>
            <a:r>
              <a:rPr lang="zh-CN" altLang="en-US" dirty="0">
                <a:latin typeface="微软雅黑 Light" panose="020B0502040204020203" pitchFamily="34" charset="-122"/>
                <a:ea typeface="微软雅黑 Light" panose="020B0502040204020203" pitchFamily="34" charset="-122"/>
              </a:rPr>
              <a:t>     地方性会计法规是指省、自治区、直辖市人大及其常务委员会，在与会计法律、会计行政法规不相抵触的前提下制定的地方性会计法律制度。</a:t>
            </a:r>
          </a:p>
        </p:txBody>
      </p:sp>
      <p:sp>
        <p:nvSpPr>
          <p:cNvPr id="25" name="矩形: 圆角 24">
            <a:extLst>
              <a:ext uri="{FF2B5EF4-FFF2-40B4-BE49-F238E27FC236}">
                <a16:creationId xmlns:a16="http://schemas.microsoft.com/office/drawing/2014/main" id="{0C7895BB-00B8-41BB-9A40-9A7131E58BDE}"/>
              </a:ext>
            </a:extLst>
          </p:cNvPr>
          <p:cNvSpPr/>
          <p:nvPr/>
        </p:nvSpPr>
        <p:spPr bwMode="auto">
          <a:xfrm>
            <a:off x="556998" y="1647735"/>
            <a:ext cx="3641604" cy="427965"/>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rtlCol="0" anchor="ctr"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 4.</a:t>
            </a:r>
            <a:r>
              <a:rPr lang="zh-CN" altLang="en-US" sz="2400" dirty="0">
                <a:solidFill>
                  <a:schemeClr val="bg1"/>
                </a:solidFill>
                <a:latin typeface="微软雅黑 Light" panose="020B0502040204020203" pitchFamily="34" charset="-122"/>
                <a:ea typeface="微软雅黑 Light" panose="020B0502040204020203" pitchFamily="34" charset="-122"/>
              </a:rPr>
              <a:t>地方性会计法规</a:t>
            </a:r>
          </a:p>
        </p:txBody>
      </p:sp>
      <p:sp>
        <p:nvSpPr>
          <p:cNvPr id="10" name="矩形 9"/>
          <p:cNvSpPr/>
          <p:nvPr/>
        </p:nvSpPr>
        <p:spPr>
          <a:xfrm>
            <a:off x="926740" y="203767"/>
            <a:ext cx="6098144"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1.1.2  </a:t>
            </a:r>
            <a:r>
              <a:rPr lang="zh-CN" altLang="en-US" sz="3200" b="1" dirty="0">
                <a:latin typeface="微软雅黑 Light" panose="020B0502040204020203" pitchFamily="34" charset="-122"/>
                <a:ea typeface="微软雅黑 Light" panose="020B0502040204020203" pitchFamily="34" charset="-122"/>
              </a:rPr>
              <a:t>会计法律制度的构成</a:t>
            </a:r>
          </a:p>
        </p:txBody>
      </p:sp>
    </p:spTree>
    <p:extLst>
      <p:ext uri="{BB962C8B-B14F-4D97-AF65-F5344CB8AC3E}">
        <p14:creationId xmlns:p14="http://schemas.microsoft.com/office/powerpoint/2010/main" val="282365129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fill="hold"/>
                                        <p:tgtEl>
                                          <p:spTgt spid="24"/>
                                        </p:tgtEl>
                                        <p:attrNameLst>
                                          <p:attrName>ppt_x</p:attrName>
                                        </p:attrNameLst>
                                      </p:cBhvr>
                                      <p:tavLst>
                                        <p:tav tm="0">
                                          <p:val>
                                            <p:strVal val="#ppt_x"/>
                                          </p:val>
                                        </p:tav>
                                        <p:tav tm="100000">
                                          <p:val>
                                            <p:strVal val="#ppt_x"/>
                                          </p:val>
                                        </p:tav>
                                      </p:tavLst>
                                    </p:anim>
                                    <p:anim calcmode="lin" valueType="num">
                                      <p:cBhvr additive="base">
                                        <p:cTn id="2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5"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3.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4.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5.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6.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7.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2" id="{44D1F606-CC2C-4B5A-89C5-65AA2038BAB4}" vid="{AF3E0A0C-D791-4500-BFD8-AF0DD9589BFB}"/>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内页导航式</Template>
  <TotalTime>1100</TotalTime>
  <Pages>0</Pages>
  <Words>5872</Words>
  <Characters>0</Characters>
  <Application>Microsoft Office PowerPoint</Application>
  <DocSecurity>0</DocSecurity>
  <PresentationFormat>自定义</PresentationFormat>
  <Lines>0</Lines>
  <Paragraphs>391</Paragraphs>
  <Slides>60</Slides>
  <Notes>60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60</vt:i4>
      </vt:variant>
    </vt:vector>
  </HeadingPairs>
  <TitlesOfParts>
    <vt:vector size="69" baseType="lpstr">
      <vt:lpstr>Adobe 宋体 Std L</vt:lpstr>
      <vt:lpstr>微软雅黑</vt:lpstr>
      <vt:lpstr>微软雅黑</vt:lpstr>
      <vt:lpstr>微软雅黑 Light</vt:lpstr>
      <vt:lpstr>Arial</vt:lpstr>
      <vt:lpstr>Arial Black</vt:lpstr>
      <vt:lpstr>Calibri</vt:lpstr>
      <vt:lpstr>Impact</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崔 玟灿</cp:lastModifiedBy>
  <cp:revision>192</cp:revision>
  <dcterms:created xsi:type="dcterms:W3CDTF">2019-03-11T07:59:52Z</dcterms:created>
  <dcterms:modified xsi:type="dcterms:W3CDTF">2021-06-05T12:46:27Z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