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3.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8"/>
  </p:notesMasterIdLst>
  <p:handoutMasterIdLst>
    <p:handoutMasterId r:id="rId59"/>
  </p:handoutMasterIdLst>
  <p:sldIdLst>
    <p:sldId id="1366" r:id="rId2"/>
    <p:sldId id="1138" r:id="rId3"/>
    <p:sldId id="1129" r:id="rId4"/>
    <p:sldId id="1416" r:id="rId5"/>
    <p:sldId id="1379" r:id="rId6"/>
    <p:sldId id="1387" r:id="rId7"/>
    <p:sldId id="1388" r:id="rId8"/>
    <p:sldId id="1389" r:id="rId9"/>
    <p:sldId id="1368" r:id="rId10"/>
    <p:sldId id="1417" r:id="rId11"/>
    <p:sldId id="1418" r:id="rId12"/>
    <p:sldId id="1419" r:id="rId13"/>
    <p:sldId id="1392" r:id="rId14"/>
    <p:sldId id="1439" r:id="rId15"/>
    <p:sldId id="1377" r:id="rId16"/>
    <p:sldId id="1440" r:id="rId17"/>
    <p:sldId id="1421" r:id="rId18"/>
    <p:sldId id="1393" r:id="rId19"/>
    <p:sldId id="1380" r:id="rId20"/>
    <p:sldId id="1376" r:id="rId21"/>
    <p:sldId id="1422" r:id="rId22"/>
    <p:sldId id="1367" r:id="rId23"/>
    <p:sldId id="1390" r:id="rId24"/>
    <p:sldId id="1395" r:id="rId25"/>
    <p:sldId id="1423" r:id="rId26"/>
    <p:sldId id="1424" r:id="rId27"/>
    <p:sldId id="1400" r:id="rId28"/>
    <p:sldId id="1411" r:id="rId29"/>
    <p:sldId id="1397" r:id="rId30"/>
    <p:sldId id="1399" r:id="rId31"/>
    <p:sldId id="1425" r:id="rId32"/>
    <p:sldId id="1441" r:id="rId33"/>
    <p:sldId id="1442" r:id="rId34"/>
    <p:sldId id="1404" r:id="rId35"/>
    <p:sldId id="1428" r:id="rId36"/>
    <p:sldId id="1429" r:id="rId37"/>
    <p:sldId id="1430" r:id="rId38"/>
    <p:sldId id="1433" r:id="rId39"/>
    <p:sldId id="1432" r:id="rId40"/>
    <p:sldId id="1405" r:id="rId41"/>
    <p:sldId id="1434" r:id="rId42"/>
    <p:sldId id="1370" r:id="rId43"/>
    <p:sldId id="1435" r:id="rId44"/>
    <p:sldId id="1444" r:id="rId45"/>
    <p:sldId id="1445" r:id="rId46"/>
    <p:sldId id="1443" r:id="rId47"/>
    <p:sldId id="1436" r:id="rId48"/>
    <p:sldId id="1446" r:id="rId49"/>
    <p:sldId id="1437" r:id="rId50"/>
    <p:sldId id="1398" r:id="rId51"/>
    <p:sldId id="1447" r:id="rId52"/>
    <p:sldId id="1403" r:id="rId53"/>
    <p:sldId id="1381" r:id="rId54"/>
    <p:sldId id="1408" r:id="rId55"/>
    <p:sldId id="1438" r:id="rId56"/>
    <p:sldId id="1336" r:id="rId57"/>
  </p:sldIdLst>
  <p:sldSz cx="12196763" cy="6858000"/>
  <p:notesSz cx="6858000" cy="9144000"/>
  <p:custDataLst>
    <p:tags r:id="rId60"/>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ECECEC"/>
    <a:srgbClr val="F0F0F0"/>
    <a:srgbClr val="F2F2F2"/>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210" autoAdjust="0"/>
  </p:normalViewPr>
  <p:slideViewPr>
    <p:cSldViewPr snapToObjects="1">
      <p:cViewPr varScale="1">
        <p:scale>
          <a:sx n="86" d="100"/>
          <a:sy n="86" d="100"/>
        </p:scale>
        <p:origin x="514"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2021/6/5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6434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9287986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6537178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7708803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9011190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4105487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37379230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1799648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434782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42497336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389387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00958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4105487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4247282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55420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7909764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067740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263174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943695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1373188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73658611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916336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3306262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3771521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4105487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5678073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13960073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12033984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42066701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21248342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82473181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6800998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179964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14300002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4041772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07904503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6254522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201957452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34941875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713762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394472823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95819128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414693885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686840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432620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0210721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40572042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367763535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22819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211623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484401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1862658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0195745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2C7B1E-E4EC-45A9-872D-40AC5D7E3AEA}"/>
              </a:ext>
            </a:extLst>
          </p:cNvPr>
          <p:cNvPicPr>
            <a:picLocks noChangeAspect="1"/>
          </p:cNvPicPr>
          <p:nvPr userDrawn="1"/>
        </p:nvPicPr>
        <p:blipFill>
          <a:blip r:embed="rId2"/>
          <a:stretch>
            <a:fillRect/>
          </a:stretch>
        </p:blipFill>
        <p:spPr>
          <a:xfrm>
            <a:off x="-1" y="375"/>
            <a:ext cx="12196763" cy="6857250"/>
          </a:xfrm>
          <a:prstGeom prst="rect">
            <a:avLst/>
          </a:prstGeom>
        </p:spPr>
      </p:pic>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88D0633-9972-4F53-9908-589E75497320}"/>
              </a:ext>
            </a:extLst>
          </p:cNvPr>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a:extLst>
              <a:ext uri="{FF2B5EF4-FFF2-40B4-BE49-F238E27FC236}">
                <a16:creationId xmlns:a16="http://schemas.microsoft.com/office/drawing/2014/main" id="{1423DA9E-4969-49EF-AA94-0DF900568DF6}"/>
              </a:ext>
            </a:extLst>
          </p:cNvPr>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Microsoft YaHei"/>
                <a:ea typeface="Microsoft YaHei"/>
              </a:rPr>
              <a:pPr algn="ctr"/>
              <a:t>‹#›</a:t>
            </a:fld>
            <a:endParaRPr lang="zh-CN" altLang="en-US" sz="1400" dirty="0">
              <a:solidFill>
                <a:srgbClr val="FFFFFF"/>
              </a:solidFill>
              <a:latin typeface="Microsoft YaHei"/>
              <a:ea typeface="Microsoft YaHei"/>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ea typeface="微软雅黑" pitchFamily="34" charset="-122"/>
        </a:defRPr>
      </a:lvl2pPr>
      <a:lvl3pPr algn="l" rtl="0" eaLnBrk="1" fontAlgn="base" hangingPunct="1">
        <a:spcBef>
          <a:spcPct val="0"/>
        </a:spcBef>
        <a:spcAft>
          <a:spcPct val="0"/>
        </a:spcAft>
        <a:defRPr sz="2400">
          <a:solidFill>
            <a:schemeClr val="tx2"/>
          </a:solidFill>
          <a:latin typeface="Arial" pitchFamily="34" charset="0"/>
          <a:ea typeface="微软雅黑" pitchFamily="34" charset="-122"/>
        </a:defRPr>
      </a:lvl3pPr>
      <a:lvl4pPr algn="l" rtl="0" eaLnBrk="1" fontAlgn="base" hangingPunct="1">
        <a:spcBef>
          <a:spcPct val="0"/>
        </a:spcBef>
        <a:spcAft>
          <a:spcPct val="0"/>
        </a:spcAft>
        <a:defRPr sz="2400">
          <a:solidFill>
            <a:schemeClr val="tx2"/>
          </a:solidFill>
          <a:latin typeface="Arial" pitchFamily="34" charset="0"/>
          <a:ea typeface="微软雅黑" pitchFamily="34" charset="-122"/>
        </a:defRPr>
      </a:lvl4pPr>
      <a:lvl5pPr algn="l" rtl="0" eaLnBrk="1" fontAlgn="base" hangingPunct="1">
        <a:spcBef>
          <a:spcPct val="0"/>
        </a:spcBef>
        <a:spcAft>
          <a:spcPct val="0"/>
        </a:spcAft>
        <a:defRPr sz="2400">
          <a:solidFill>
            <a:schemeClr val="tx2"/>
          </a:solidFill>
          <a:latin typeface="Arial" pitchFamily="34" charset="0"/>
          <a:ea typeface="微软雅黑" pitchFamily="34" charset="-122"/>
        </a:defRPr>
      </a:lvl5pPr>
      <a:lvl6pPr marL="457200" algn="l" rtl="0" eaLnBrk="1" fontAlgn="base" hangingPunct="1">
        <a:spcBef>
          <a:spcPct val="0"/>
        </a:spcBef>
        <a:spcAft>
          <a:spcPct val="0"/>
        </a:spcAft>
        <a:defRPr sz="2400">
          <a:solidFill>
            <a:schemeClr val="tx2"/>
          </a:solidFill>
          <a:latin typeface="Arial" pitchFamily="34" charset="0"/>
          <a:ea typeface="微软雅黑" pitchFamily="34" charset="-122"/>
        </a:defRPr>
      </a:lvl6pPr>
      <a:lvl7pPr marL="914400" algn="l" rtl="0" eaLnBrk="1" fontAlgn="base" hangingPunct="1">
        <a:spcBef>
          <a:spcPct val="0"/>
        </a:spcBef>
        <a:spcAft>
          <a:spcPct val="0"/>
        </a:spcAft>
        <a:defRPr sz="2400">
          <a:solidFill>
            <a:schemeClr val="tx2"/>
          </a:solidFill>
          <a:latin typeface="Arial" pitchFamily="34" charset="0"/>
          <a:ea typeface="微软雅黑" pitchFamily="34" charset="-122"/>
        </a:defRPr>
      </a:lvl7pPr>
      <a:lvl8pPr marL="1371600" algn="l" rtl="0" eaLnBrk="1" fontAlgn="base" hangingPunct="1">
        <a:spcBef>
          <a:spcPct val="0"/>
        </a:spcBef>
        <a:spcAft>
          <a:spcPct val="0"/>
        </a:spcAft>
        <a:defRPr sz="2400">
          <a:solidFill>
            <a:schemeClr val="tx2"/>
          </a:solidFill>
          <a:latin typeface="Arial" pitchFamily="34" charset="0"/>
          <a:ea typeface="微软雅黑" pitchFamily="34" charset="-122"/>
        </a:defRPr>
      </a:lvl8pPr>
      <a:lvl9pPr marL="1828800" algn="l" rtl="0" eaLnBrk="1" fontAlgn="base" hangingPunct="1">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2.tmp"/><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4.tmp"/><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5.tmp"/><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29.tmp"/></Relationships>
</file>

<file path=ppt/slides/_rels/slide5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Freeform 5">
            <a:extLst>
              <a:ext uri="{FF2B5EF4-FFF2-40B4-BE49-F238E27FC236}">
                <a16:creationId xmlns:a16="http://schemas.microsoft.com/office/drawing/2014/main" id="{2881C842-014F-4ECE-AA75-589082AD1028}"/>
              </a:ext>
            </a:extLst>
          </p:cNvPr>
          <p:cNvSpPr>
            <a:spLocks/>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id="{6666EF00-9BE4-45CD-A03A-F71241FA2924}"/>
              </a:ext>
            </a:extLst>
          </p:cNvPr>
          <p:cNvSpPr txBox="1"/>
          <p:nvPr/>
        </p:nvSpPr>
        <p:spPr>
          <a:xfrm>
            <a:off x="2833585" y="3076384"/>
            <a:ext cx="7367342" cy="1015663"/>
          </a:xfrm>
          <a:prstGeom prst="rect">
            <a:avLst/>
          </a:prstGeom>
          <a:noFill/>
        </p:spPr>
        <p:txBody>
          <a:bodyPr wrap="square" rtlCol="0">
            <a:spAutoFit/>
          </a:bodyPr>
          <a:lstStyle/>
          <a:p>
            <a:r>
              <a:rPr lang="zh-CN" altLang="en-US" sz="6000" b="1" dirty="0">
                <a:latin typeface="微软雅黑 Light" panose="020B0502040204020203" pitchFamily="34" charset="-122"/>
                <a:ea typeface="微软雅黑 Light" panose="020B0502040204020203" pitchFamily="34" charset="-122"/>
              </a:rPr>
              <a:t>所得税制度</a:t>
            </a:r>
            <a:endParaRPr lang="zh-CN" altLang="en-US" sz="6600" b="1" dirty="0">
              <a:latin typeface="微软雅黑 Light" panose="020B0502040204020203" pitchFamily="34" charset="-122"/>
              <a:ea typeface="微软雅黑 Light" panose="020B0502040204020203" pitchFamily="34" charset="-122"/>
            </a:endParaRPr>
          </a:p>
        </p:txBody>
      </p:sp>
      <p:sp>
        <p:nvSpPr>
          <p:cNvPr id="54" name="Rectangle 4">
            <a:extLst>
              <a:ext uri="{FF2B5EF4-FFF2-40B4-BE49-F238E27FC236}">
                <a16:creationId xmlns:a16="http://schemas.microsoft.com/office/drawing/2014/main" id="{9C6D07D9-1BA2-4490-96C5-62B14DBD6707}"/>
              </a:ext>
            </a:extLst>
          </p:cNvPr>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extLst>
      <p:ext uri="{BB962C8B-B14F-4D97-AF65-F5344CB8AC3E}">
        <p14:creationId xmlns:p14="http://schemas.microsoft.com/office/powerpoint/2010/main" val="608630294"/>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910362"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企业所得税的优惠政策</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917904" y="1360442"/>
            <a:ext cx="3795510" cy="4607291"/>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16915" y="1736059"/>
            <a:ext cx="3531430" cy="3401502"/>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6" name="矩形 55">
            <a:extLst>
              <a:ext uri="{FF2B5EF4-FFF2-40B4-BE49-F238E27FC236}">
                <a16:creationId xmlns:a16="http://schemas.microsoft.com/office/drawing/2014/main" id="{19A5F725-53A7-4C82-AD5E-85B763AF8E1D}"/>
              </a:ext>
            </a:extLst>
          </p:cNvPr>
          <p:cNvSpPr/>
          <p:nvPr/>
        </p:nvSpPr>
        <p:spPr>
          <a:xfrm>
            <a:off x="1434546" y="2464007"/>
            <a:ext cx="1766963" cy="830997"/>
          </a:xfrm>
          <a:prstGeom prst="rect">
            <a:avLst/>
          </a:prstGeom>
          <a:noFill/>
        </p:spPr>
        <p:txBody>
          <a:bodyPr wrap="square" rtlCol="0">
            <a:spAutoFit/>
          </a:bodyPr>
          <a:lstStyle/>
          <a:p>
            <a:pPr lvl="0" algn="ctr">
              <a:defRPr/>
            </a:pPr>
            <a:r>
              <a:rPr lang="en-US" altLang="zh-CN" sz="2400" b="1">
                <a:solidFill>
                  <a:schemeClr val="accent2"/>
                </a:solidFill>
                <a:latin typeface="微软雅黑 Light" panose="020B0502040204020203" pitchFamily="34" charset="-122"/>
                <a:ea typeface="微软雅黑 Light" panose="020B0502040204020203" pitchFamily="34" charset="-122"/>
                <a:cs typeface="+mn-ea"/>
                <a:sym typeface="+mn-lt"/>
              </a:rPr>
              <a:t>3.</a:t>
            </a:r>
            <a:r>
              <a:rPr lang="zh-CN" altLang="en-US" sz="2400" b="1">
                <a:solidFill>
                  <a:schemeClr val="accent2"/>
                </a:solidFill>
                <a:latin typeface="微软雅黑 Light" panose="020B0502040204020203" pitchFamily="34" charset="-122"/>
                <a:ea typeface="微软雅黑 Light" panose="020B0502040204020203" pitchFamily="34" charset="-122"/>
                <a:cs typeface="+mn-ea"/>
                <a:sym typeface="+mn-lt"/>
              </a:rPr>
              <a:t>小型微利企业优惠</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a:extLst>
              <a:ext uri="{FF2B5EF4-FFF2-40B4-BE49-F238E27FC236}">
                <a16:creationId xmlns:a16="http://schemas.microsoft.com/office/drawing/2014/main" id="{EAA6FFAA-880A-4A0A-B537-DF0AFB2185BB}"/>
              </a:ext>
            </a:extLst>
          </p:cNvPr>
          <p:cNvSpPr/>
          <p:nvPr/>
        </p:nvSpPr>
        <p:spPr bwMode="auto">
          <a:xfrm>
            <a:off x="5339859" y="1736059"/>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5285825" y="400807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61" name="矩形 60">
            <a:extLst>
              <a:ext uri="{FF2B5EF4-FFF2-40B4-BE49-F238E27FC236}">
                <a16:creationId xmlns:a16="http://schemas.microsoft.com/office/drawing/2014/main" id="{0745658B-75FF-4AA0-9421-4022A5825B31}"/>
              </a:ext>
            </a:extLst>
          </p:cNvPr>
          <p:cNvSpPr/>
          <p:nvPr/>
        </p:nvSpPr>
        <p:spPr>
          <a:xfrm>
            <a:off x="6002948" y="1619901"/>
            <a:ext cx="6165903" cy="1200329"/>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工业企业，年度应纳税所得额不超过</a:t>
            </a:r>
            <a:r>
              <a:rPr lang="en-US" altLang="zh-CN" sz="2400" dirty="0">
                <a:solidFill>
                  <a:srgbClr val="3D3D3D"/>
                </a:solidFill>
                <a:latin typeface="微软雅黑 Light" panose="020B0502040204020203" pitchFamily="34" charset="-122"/>
                <a:ea typeface="微软雅黑 Light" panose="020B0502040204020203" pitchFamily="34" charset="-122"/>
              </a:rPr>
              <a:t>100</a:t>
            </a:r>
            <a:r>
              <a:rPr lang="zh-CN" altLang="en-US" sz="2400" dirty="0">
                <a:solidFill>
                  <a:srgbClr val="3D3D3D"/>
                </a:solidFill>
                <a:latin typeface="微软雅黑 Light" panose="020B0502040204020203" pitchFamily="34" charset="-122"/>
                <a:ea typeface="微软雅黑 Light" panose="020B0502040204020203" pitchFamily="34" charset="-122"/>
              </a:rPr>
              <a:t>万元，从业人数不超过</a:t>
            </a:r>
            <a:r>
              <a:rPr lang="en-US" altLang="zh-CN" sz="2400" dirty="0">
                <a:solidFill>
                  <a:srgbClr val="3D3D3D"/>
                </a:solidFill>
                <a:latin typeface="微软雅黑 Light" panose="020B0502040204020203" pitchFamily="34" charset="-122"/>
                <a:ea typeface="微软雅黑 Light" panose="020B0502040204020203" pitchFamily="34" charset="-122"/>
              </a:rPr>
              <a:t>100</a:t>
            </a:r>
            <a:r>
              <a:rPr lang="zh-CN" altLang="en-US" sz="2400" dirty="0">
                <a:solidFill>
                  <a:srgbClr val="3D3D3D"/>
                </a:solidFill>
                <a:latin typeface="微软雅黑 Light" panose="020B0502040204020203" pitchFamily="34" charset="-122"/>
                <a:ea typeface="微软雅黑 Light" panose="020B0502040204020203" pitchFamily="34" charset="-122"/>
              </a:rPr>
              <a:t>人，资产总额不超过</a:t>
            </a:r>
            <a:r>
              <a:rPr lang="en-US" altLang="zh-CN" sz="2400" dirty="0">
                <a:solidFill>
                  <a:srgbClr val="3D3D3D"/>
                </a:solidFill>
                <a:latin typeface="微软雅黑 Light" panose="020B0502040204020203" pitchFamily="34" charset="-122"/>
                <a:ea typeface="微软雅黑 Light" panose="020B0502040204020203" pitchFamily="34" charset="-122"/>
              </a:rPr>
              <a:t>3 000</a:t>
            </a:r>
            <a:r>
              <a:rPr lang="zh-CN" altLang="en-US" sz="2400" dirty="0">
                <a:solidFill>
                  <a:srgbClr val="3D3D3D"/>
                </a:solidFill>
                <a:latin typeface="微软雅黑 Light" panose="020B0502040204020203" pitchFamily="34" charset="-122"/>
                <a:ea typeface="微软雅黑 Light" panose="020B0502040204020203" pitchFamily="34" charset="-122"/>
              </a:rPr>
              <a:t>万元。</a:t>
            </a:r>
          </a:p>
        </p:txBody>
      </p:sp>
      <p:sp>
        <p:nvSpPr>
          <p:cNvPr id="6" name="矩形 5"/>
          <p:cNvSpPr/>
          <p:nvPr/>
        </p:nvSpPr>
        <p:spPr>
          <a:xfrm>
            <a:off x="6069600" y="4038870"/>
            <a:ext cx="6026953"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其他企业，年度应纳税所得额不超过</a:t>
            </a:r>
            <a:r>
              <a:rPr lang="en-US" altLang="zh-CN" sz="2400" dirty="0">
                <a:latin typeface="微软雅黑 Light" panose="020B0502040204020203" pitchFamily="34" charset="-122"/>
                <a:ea typeface="微软雅黑 Light" panose="020B0502040204020203" pitchFamily="34" charset="-122"/>
              </a:rPr>
              <a:t>100</a:t>
            </a:r>
            <a:r>
              <a:rPr lang="zh-CN" altLang="en-US" sz="2400" dirty="0">
                <a:latin typeface="微软雅黑 Light" panose="020B0502040204020203" pitchFamily="34" charset="-122"/>
                <a:ea typeface="微软雅黑 Light" panose="020B0502040204020203" pitchFamily="34" charset="-122"/>
              </a:rPr>
              <a:t>万元，从业人数不超过</a:t>
            </a:r>
            <a:r>
              <a:rPr lang="en-US" altLang="zh-CN" sz="2400" dirty="0">
                <a:latin typeface="微软雅黑 Light" panose="020B0502040204020203" pitchFamily="34" charset="-122"/>
                <a:ea typeface="微软雅黑 Light" panose="020B0502040204020203" pitchFamily="34" charset="-122"/>
              </a:rPr>
              <a:t>80</a:t>
            </a:r>
            <a:r>
              <a:rPr lang="zh-CN" altLang="en-US" sz="2400" dirty="0">
                <a:latin typeface="微软雅黑 Light" panose="020B0502040204020203" pitchFamily="34" charset="-122"/>
                <a:ea typeface="微软雅黑 Light" panose="020B0502040204020203" pitchFamily="34" charset="-122"/>
              </a:rPr>
              <a:t>人，资产总额不超过</a:t>
            </a:r>
            <a:r>
              <a:rPr lang="en-US" altLang="zh-CN" sz="2400" dirty="0">
                <a:latin typeface="微软雅黑 Light" panose="020B0502040204020203" pitchFamily="34" charset="-122"/>
                <a:ea typeface="微软雅黑 Light" panose="020B0502040204020203" pitchFamily="34" charset="-122"/>
              </a:rPr>
              <a:t>1 000</a:t>
            </a:r>
            <a:r>
              <a:rPr lang="zh-CN" altLang="en-US" sz="2400" dirty="0">
                <a:latin typeface="微软雅黑 Light" panose="020B0502040204020203" pitchFamily="34" charset="-122"/>
                <a:ea typeface="微软雅黑 Light" panose="020B0502040204020203" pitchFamily="34" charset="-122"/>
              </a:rPr>
              <a:t>万元。</a:t>
            </a:r>
          </a:p>
        </p:txBody>
      </p:sp>
      <p:sp>
        <p:nvSpPr>
          <p:cNvPr id="2" name="矩形 1"/>
          <p:cNvSpPr/>
          <p:nvPr/>
        </p:nvSpPr>
        <p:spPr>
          <a:xfrm>
            <a:off x="1203048" y="4275726"/>
            <a:ext cx="3142423"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小型微利企业减按</a:t>
            </a:r>
            <a:r>
              <a:rPr lang="en-US" altLang="zh-CN" sz="2400" dirty="0">
                <a:latin typeface="微软雅黑 Light" panose="020B0502040204020203" pitchFamily="34" charset="-122"/>
                <a:ea typeface="微软雅黑 Light" panose="020B0502040204020203" pitchFamily="34" charset="-122"/>
              </a:rPr>
              <a:t>20%</a:t>
            </a:r>
            <a:r>
              <a:rPr lang="zh-CN" altLang="en-US" sz="2400" dirty="0">
                <a:latin typeface="微软雅黑 Light" panose="020B0502040204020203" pitchFamily="34" charset="-122"/>
                <a:ea typeface="微软雅黑 Light" panose="020B0502040204020203" pitchFamily="34" charset="-122"/>
              </a:rPr>
              <a:t>的所得税税率征收企业所得税。</a:t>
            </a:r>
          </a:p>
        </p:txBody>
      </p:sp>
    </p:spTree>
    <p:extLst>
      <p:ext uri="{BB962C8B-B14F-4D97-AF65-F5344CB8AC3E}">
        <p14:creationId xmlns:p14="http://schemas.microsoft.com/office/powerpoint/2010/main" val="176497729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 calcmode="lin" valueType="num">
                                      <p:cBhvr additive="base">
                                        <p:cTn id="3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企业所得税的优惠政策</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TextBox 6">
            <a:extLst>
              <a:ext uri="{FF2B5EF4-FFF2-40B4-BE49-F238E27FC236}">
                <a16:creationId xmlns:a16="http://schemas.microsoft.com/office/drawing/2014/main" id="{7EBEAD3E-3149-47C8-97EF-EF19AE883D54}"/>
              </a:ext>
            </a:extLst>
          </p:cNvPr>
          <p:cNvSpPr txBox="1"/>
          <p:nvPr/>
        </p:nvSpPr>
        <p:spPr>
          <a:xfrm>
            <a:off x="697781" y="1195943"/>
            <a:ext cx="2630849" cy="523220"/>
          </a:xfrm>
          <a:prstGeom prst="rect">
            <a:avLst/>
          </a:prstGeom>
          <a:noFill/>
        </p:spPr>
        <p:txBody>
          <a:bodyPr wrap="none" rtlCol="0">
            <a:spAutoFit/>
          </a:bodyPr>
          <a:lstStyle/>
          <a:p>
            <a:pPr lvl="0" algn="r">
              <a:defRPr/>
            </a:pPr>
            <a:r>
              <a:rPr lang="en-US" altLang="zh-CN" sz="2800" dirty="0">
                <a:solidFill>
                  <a:srgbClr val="3D3D3D"/>
                </a:solidFill>
                <a:latin typeface="微软雅黑 Light" panose="020B0502040204020203" pitchFamily="34" charset="-122"/>
                <a:ea typeface="微软雅黑 Light" panose="020B0502040204020203" pitchFamily="34" charset="-122"/>
              </a:rPr>
              <a:t>4.</a:t>
            </a:r>
            <a:r>
              <a:rPr lang="zh-CN" altLang="en-US" sz="2800" dirty="0">
                <a:solidFill>
                  <a:srgbClr val="3D3D3D"/>
                </a:solidFill>
                <a:latin typeface="微软雅黑 Light" panose="020B0502040204020203" pitchFamily="34" charset="-122"/>
                <a:ea typeface="微软雅黑 Light" panose="020B0502040204020203" pitchFamily="34" charset="-122"/>
              </a:rPr>
              <a:t>加计扣除优惠</a:t>
            </a:r>
          </a:p>
        </p:txBody>
      </p:sp>
      <p:sp>
        <p:nvSpPr>
          <p:cNvPr id="26" name="TextBox 8">
            <a:extLst>
              <a:ext uri="{FF2B5EF4-FFF2-40B4-BE49-F238E27FC236}">
                <a16:creationId xmlns:a16="http://schemas.microsoft.com/office/drawing/2014/main" id="{B310FF88-B753-40E2-B728-D3A0EF64BD3E}"/>
              </a:ext>
            </a:extLst>
          </p:cNvPr>
          <p:cNvSpPr txBox="1"/>
          <p:nvPr/>
        </p:nvSpPr>
        <p:spPr>
          <a:xfrm>
            <a:off x="498545" y="2024844"/>
            <a:ext cx="4625226" cy="1200329"/>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）研究开发费。</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）企业安置残疾人员所支付的工资</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4" name="矩形 3"/>
          <p:cNvSpPr/>
          <p:nvPr/>
        </p:nvSpPr>
        <p:spPr>
          <a:xfrm>
            <a:off x="6170389" y="1191822"/>
            <a:ext cx="4824536"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5.</a:t>
            </a:r>
            <a:r>
              <a:rPr lang="zh-CN" altLang="en-US" sz="2800" dirty="0">
                <a:latin typeface="微软雅黑 Light" panose="020B0502040204020203" pitchFamily="34" charset="-122"/>
                <a:ea typeface="微软雅黑 Light" panose="020B0502040204020203" pitchFamily="34" charset="-122"/>
              </a:rPr>
              <a:t>加速折旧优惠</a:t>
            </a:r>
          </a:p>
        </p:txBody>
      </p:sp>
      <p:sp>
        <p:nvSpPr>
          <p:cNvPr id="5" name="矩形 4"/>
          <p:cNvSpPr/>
          <p:nvPr/>
        </p:nvSpPr>
        <p:spPr>
          <a:xfrm>
            <a:off x="6358032" y="2024844"/>
            <a:ext cx="5140950" cy="132343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）由于技术进步，产品更新换代较快的固定资产。</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）常年处于强震动、高腐蚀状态的固定资产。</a:t>
            </a:r>
          </a:p>
        </p:txBody>
      </p:sp>
      <p:sp>
        <p:nvSpPr>
          <p:cNvPr id="12" name="文本框 11">
            <a:extLst>
              <a:ext uri="{FF2B5EF4-FFF2-40B4-BE49-F238E27FC236}">
                <a16:creationId xmlns:a16="http://schemas.microsoft.com/office/drawing/2014/main" id="{BEC2C51F-C25E-4C41-BAF4-1A90E047468C}"/>
              </a:ext>
            </a:extLst>
          </p:cNvPr>
          <p:cNvSpPr txBox="1"/>
          <p:nvPr/>
        </p:nvSpPr>
        <p:spPr>
          <a:xfrm>
            <a:off x="6323248" y="3910236"/>
            <a:ext cx="5175734" cy="132343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defPPr>
              <a:defRPr lang="zh-CN"/>
            </a:defPPr>
            <a:lvl1pPr>
              <a:defRPr sz="2000">
                <a:solidFill>
                  <a:schemeClr val="dk1"/>
                </a:solidFill>
                <a:latin typeface="微软雅黑 Light" panose="020B0502040204020203" pitchFamily="34" charset="-122"/>
                <a:ea typeface="微软雅黑 Light" panose="020B0502040204020203" pitchFamily="34" charset="-122"/>
              </a:defRPr>
            </a:lvl1pPr>
            <a:lvl2pPr>
              <a:defRPr>
                <a:solidFill>
                  <a:schemeClr val="dk1"/>
                </a:solidFill>
                <a:latin typeface="+mn-lt"/>
                <a:ea typeface="+mn-ea"/>
              </a:defRPr>
            </a:lvl2pPr>
            <a:lvl3pPr>
              <a:defRPr>
                <a:solidFill>
                  <a:schemeClr val="dk1"/>
                </a:solidFill>
                <a:latin typeface="+mn-lt"/>
                <a:ea typeface="+mn-ea"/>
              </a:defRPr>
            </a:lvl3pPr>
            <a:lvl4pPr>
              <a:defRPr>
                <a:solidFill>
                  <a:schemeClr val="dk1"/>
                </a:solidFill>
                <a:latin typeface="+mn-lt"/>
                <a:ea typeface="+mn-ea"/>
              </a:defRPr>
            </a:lvl4pPr>
            <a:lvl5pPr>
              <a:defRPr>
                <a:solidFill>
                  <a:schemeClr val="dk1"/>
                </a:solidFill>
                <a:latin typeface="+mn-lt"/>
                <a:ea typeface="+mn-ea"/>
              </a:defRPr>
            </a:lvl5pPr>
            <a:lvl6pPr>
              <a:defRPr>
                <a:solidFill>
                  <a:schemeClr val="dk1"/>
                </a:solidFill>
                <a:latin typeface="+mn-lt"/>
                <a:ea typeface="+mn-ea"/>
              </a:defRPr>
            </a:lvl6pPr>
            <a:lvl7pPr>
              <a:defRPr>
                <a:solidFill>
                  <a:schemeClr val="dk1"/>
                </a:solidFill>
                <a:latin typeface="+mn-lt"/>
                <a:ea typeface="+mn-ea"/>
              </a:defRPr>
            </a:lvl7pPr>
            <a:lvl8pPr>
              <a:defRPr>
                <a:solidFill>
                  <a:schemeClr val="dk1"/>
                </a:solidFill>
                <a:latin typeface="+mn-lt"/>
                <a:ea typeface="+mn-ea"/>
              </a:defRPr>
            </a:lvl8pPr>
            <a:lvl9pPr>
              <a:defRPr>
                <a:solidFill>
                  <a:schemeClr val="dk1"/>
                </a:solidFill>
                <a:latin typeface="+mn-lt"/>
                <a:ea typeface="+mn-ea"/>
              </a:defRPr>
            </a:lvl9pPr>
          </a:lstStyle>
          <a:p>
            <a:r>
              <a:rPr lang="zh-CN" altLang="en-US" dirty="0"/>
              <a:t>       采取缩短折旧年限方法的，最低折旧年限不得低于规定折旧年限的</a:t>
            </a:r>
            <a:r>
              <a:rPr lang="en-US" altLang="zh-CN" dirty="0"/>
              <a:t>60%</a:t>
            </a:r>
            <a:r>
              <a:rPr lang="zh-CN" altLang="en-US" dirty="0"/>
              <a:t>；采取加速折旧方法的，可以采取双倍余额递减法或者年数总和法。</a:t>
            </a:r>
          </a:p>
        </p:txBody>
      </p:sp>
    </p:spTree>
    <p:extLst>
      <p:ext uri="{BB962C8B-B14F-4D97-AF65-F5344CB8AC3E}">
        <p14:creationId xmlns:p14="http://schemas.microsoft.com/office/powerpoint/2010/main" val="11855781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additive="base">
                                        <p:cTn id="1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1" end="1"/>
                                            </p:txEl>
                                          </p:spTgt>
                                        </p:tgtEl>
                                        <p:attrNameLst>
                                          <p:attrName>style.visibility</p:attrName>
                                        </p:attrNameLst>
                                      </p:cBhvr>
                                      <p:to>
                                        <p:strVal val="visible"/>
                                      </p:to>
                                    </p:set>
                                    <p:anim calcmode="lin" valueType="num">
                                      <p:cBhvr additive="base">
                                        <p:cTn id="19"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0" end="0"/>
                                            </p:txEl>
                                          </p:spTgt>
                                        </p:tgtEl>
                                        <p:attrNameLst>
                                          <p:attrName>style.visibility</p:attrName>
                                        </p:attrNameLst>
                                      </p:cBhvr>
                                      <p:to>
                                        <p:strVal val="visible"/>
                                      </p:to>
                                    </p:set>
                                    <p:anim calcmode="lin" valueType="num">
                                      <p:cBhvr additive="base">
                                        <p:cTn id="3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1" end="1"/>
                                            </p:txEl>
                                          </p:spTgt>
                                        </p:tgtEl>
                                        <p:attrNameLst>
                                          <p:attrName>style.visibility</p:attrName>
                                        </p:attrNameLst>
                                      </p:cBhvr>
                                      <p:to>
                                        <p:strVal val="visible"/>
                                      </p:to>
                                    </p:set>
                                    <p:anim calcmode="lin" valueType="num">
                                      <p:cBhvr additive="base">
                                        <p:cTn id="3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622330"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企业所得税的优惠政策</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TextBox 6">
            <a:extLst>
              <a:ext uri="{FF2B5EF4-FFF2-40B4-BE49-F238E27FC236}">
                <a16:creationId xmlns:a16="http://schemas.microsoft.com/office/drawing/2014/main" id="{7EBEAD3E-3149-47C8-97EF-EF19AE883D54}"/>
              </a:ext>
            </a:extLst>
          </p:cNvPr>
          <p:cNvSpPr txBox="1"/>
          <p:nvPr/>
        </p:nvSpPr>
        <p:spPr>
          <a:xfrm>
            <a:off x="366778" y="1191822"/>
            <a:ext cx="3703258" cy="523220"/>
          </a:xfrm>
          <a:prstGeom prst="rect">
            <a:avLst/>
          </a:prstGeom>
          <a:noFill/>
        </p:spPr>
        <p:txBody>
          <a:bodyPr wrap="none" rtlCol="0">
            <a:spAutoFit/>
          </a:bodyPr>
          <a:lstStyle/>
          <a:p>
            <a:pPr lvl="0" algn="r">
              <a:defRPr/>
            </a:pPr>
            <a:r>
              <a:rPr lang="en-US" altLang="zh-CN" sz="2800">
                <a:solidFill>
                  <a:srgbClr val="3D3D3D"/>
                </a:solidFill>
                <a:latin typeface="微软雅黑 Light" panose="020B0502040204020203" pitchFamily="34" charset="-122"/>
                <a:ea typeface="微软雅黑 Light" panose="020B0502040204020203" pitchFamily="34" charset="-122"/>
              </a:rPr>
              <a:t>6.</a:t>
            </a:r>
            <a:r>
              <a:rPr lang="zh-CN" altLang="en-US" sz="2800">
                <a:solidFill>
                  <a:srgbClr val="3D3D3D"/>
                </a:solidFill>
                <a:latin typeface="微软雅黑 Light" panose="020B0502040204020203" pitchFamily="34" charset="-122"/>
                <a:ea typeface="微软雅黑 Light" panose="020B0502040204020203" pitchFamily="34" charset="-122"/>
              </a:rPr>
              <a:t>民族自治地方的优惠</a:t>
            </a:r>
            <a:endParaRPr lang="zh-CN" altLang="en-US" sz="2800" dirty="0">
              <a:solidFill>
                <a:srgbClr val="3D3D3D"/>
              </a:solidFill>
              <a:latin typeface="微软雅黑 Light" panose="020B0502040204020203" pitchFamily="34" charset="-122"/>
              <a:ea typeface="微软雅黑 Light" panose="020B0502040204020203" pitchFamily="34" charset="-122"/>
            </a:endParaRPr>
          </a:p>
        </p:txBody>
      </p:sp>
      <p:sp>
        <p:nvSpPr>
          <p:cNvPr id="26" name="TextBox 8">
            <a:extLst>
              <a:ext uri="{FF2B5EF4-FFF2-40B4-BE49-F238E27FC236}">
                <a16:creationId xmlns:a16="http://schemas.microsoft.com/office/drawing/2014/main" id="{B310FF88-B753-40E2-B728-D3A0EF64BD3E}"/>
              </a:ext>
            </a:extLst>
          </p:cNvPr>
          <p:cNvSpPr txBox="1"/>
          <p:nvPr/>
        </p:nvSpPr>
        <p:spPr>
          <a:xfrm>
            <a:off x="409487" y="1878362"/>
            <a:ext cx="4625226" cy="2279022"/>
          </a:xfrm>
          <a:prstGeom prst="rect">
            <a:avLst/>
          </a:prstGeom>
        </p:spPr>
        <p:style>
          <a:lnRef idx="1">
            <a:schemeClr val="dk1"/>
          </a:lnRef>
          <a:fillRef idx="2">
            <a:schemeClr val="dk1"/>
          </a:fillRef>
          <a:effectRef idx="1">
            <a:schemeClr val="dk1"/>
          </a:effectRef>
          <a:fontRef idx="minor">
            <a:schemeClr val="dk1"/>
          </a:fontRef>
        </p:style>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民族自治地方的自治机关对本民族自治地方的企业应缴纳的企业所得税中属于地方分享的部分，可以决定减征或者免征。自治州、自治县决定减征或者免征的，须报省、自治区、直辖市人民政府批准。</a:t>
            </a:r>
          </a:p>
        </p:txBody>
      </p:sp>
      <p:sp>
        <p:nvSpPr>
          <p:cNvPr id="4" name="矩形 3"/>
          <p:cNvSpPr/>
          <p:nvPr/>
        </p:nvSpPr>
        <p:spPr>
          <a:xfrm>
            <a:off x="6440371" y="1191822"/>
            <a:ext cx="4824536"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7.</a:t>
            </a:r>
            <a:r>
              <a:rPr lang="zh-CN" altLang="en-US" sz="2800" dirty="0">
                <a:latin typeface="微软雅黑 Light" panose="020B0502040204020203" pitchFamily="34" charset="-122"/>
                <a:ea typeface="微软雅黑 Light" panose="020B0502040204020203" pitchFamily="34" charset="-122"/>
              </a:rPr>
              <a:t>非居民企业优惠</a:t>
            </a:r>
          </a:p>
        </p:txBody>
      </p:sp>
      <p:sp>
        <p:nvSpPr>
          <p:cNvPr id="5" name="矩形 4"/>
          <p:cNvSpPr/>
          <p:nvPr/>
        </p:nvSpPr>
        <p:spPr>
          <a:xfrm>
            <a:off x="6440371" y="1873495"/>
            <a:ext cx="4696114" cy="2246769"/>
          </a:xfrm>
          <a:prstGeom prst="rect">
            <a:avLst/>
          </a:prstGeom>
        </p:spPr>
        <p:style>
          <a:lnRef idx="1">
            <a:schemeClr val="dk1"/>
          </a:lnRef>
          <a:fillRef idx="2">
            <a:schemeClr val="dk1"/>
          </a:fillRef>
          <a:effectRef idx="1">
            <a:schemeClr val="dk1"/>
          </a:effectRef>
          <a:fontRef idx="minor">
            <a:schemeClr val="dk1"/>
          </a:fontRef>
        </p:style>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非居民企业减按</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的所得税税率征收企业所得税。这里的非居民企业，是指在中国境内未设立机构、场所的，或者虽设立机构、场所但取得的所得与其所设机构、场所没有实际联系的企业。该类非居民企业取得下列所得免征企业所得税。</a:t>
            </a:r>
          </a:p>
        </p:txBody>
      </p:sp>
    </p:spTree>
    <p:extLst>
      <p:ext uri="{BB962C8B-B14F-4D97-AF65-F5344CB8AC3E}">
        <p14:creationId xmlns:p14="http://schemas.microsoft.com/office/powerpoint/2010/main" val="324340258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additive="base">
                                        <p:cTn id="1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803861" y="200955"/>
            <a:ext cx="7310744"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企业所得税应纳税所得额</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6"/>
            <a:chOff x="10778677" y="2810919"/>
            <a:chExt cx="12196762" cy="2247901"/>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20"/>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779352" y="2097632"/>
            <a:ext cx="2443124"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a:solidFill>
                  <a:srgbClr val="FFFFFF"/>
                </a:solidFill>
                <a:latin typeface="微软雅黑 Light" panose="020B0502040204020203" pitchFamily="34" charset="-122"/>
                <a:ea typeface="微软雅黑 Light" panose="020B0502040204020203" pitchFamily="34" charset="-122"/>
              </a:rPr>
              <a:t>1.</a:t>
            </a:r>
            <a:r>
              <a:rPr lang="zh-CN" altLang="en-US" sz="2400">
                <a:solidFill>
                  <a:srgbClr val="FFFFFF"/>
                </a:solidFill>
                <a:latin typeface="微软雅黑 Light" panose="020B0502040204020203" pitchFamily="34" charset="-122"/>
                <a:ea typeface="微软雅黑 Light" panose="020B0502040204020203" pitchFamily="34" charset="-122"/>
              </a:rPr>
              <a:t>收入总额</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63" name="矩形 62">
            <a:extLst>
              <a:ext uri="{FF2B5EF4-FFF2-40B4-BE49-F238E27FC236}">
                <a16:creationId xmlns:a16="http://schemas.microsoft.com/office/drawing/2014/main" id="{08120DC2-75DE-4486-965C-9816D1140957}"/>
              </a:ext>
            </a:extLst>
          </p:cNvPr>
          <p:cNvSpPr/>
          <p:nvPr/>
        </p:nvSpPr>
        <p:spPr bwMode="auto">
          <a:xfrm>
            <a:off x="3871469" y="3728016"/>
            <a:ext cx="8045842" cy="101632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a:t>
            </a:r>
            <a:r>
              <a:rPr lang="zh-CN" altLang="en-US" sz="2000" dirty="0">
                <a:solidFill>
                  <a:srgbClr val="3D3D3D"/>
                </a:solidFill>
                <a:latin typeface="微软雅黑 Light" panose="020B0502040204020203" pitchFamily="34" charset="-122"/>
                <a:ea typeface="微软雅黑 Light" panose="020B0502040204020203" pitchFamily="34" charset="-122"/>
              </a:rPr>
              <a:t>财政拨款；依法收取并纳入财政管理的行政事业性收费、政府性基金；国务院规定的其他不征税收入。</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4" name="矩形 63">
            <a:extLst>
              <a:ext uri="{FF2B5EF4-FFF2-40B4-BE49-F238E27FC236}">
                <a16:creationId xmlns:a16="http://schemas.microsoft.com/office/drawing/2014/main" id="{94806836-F4A7-403E-BADB-70CAE815BCCB}"/>
              </a:ext>
            </a:extLst>
          </p:cNvPr>
          <p:cNvSpPr/>
          <p:nvPr/>
        </p:nvSpPr>
        <p:spPr bwMode="auto">
          <a:xfrm>
            <a:off x="3866133" y="2097633"/>
            <a:ext cx="8064896" cy="104333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销售货物收入、劳务收入、财产转让收入、股息、红利等权益性投资收益、利息收入、租金收入、特许权使用费收入、接受捐赠收入、其他收入、特殊收入的确认。</a:t>
            </a:r>
            <a:endParaRPr kumimoji="0" lang="zh-CN" altLang="en-US"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3" name="矩形 2"/>
          <p:cNvSpPr/>
          <p:nvPr/>
        </p:nvSpPr>
        <p:spPr>
          <a:xfrm>
            <a:off x="531666" y="819077"/>
            <a:ext cx="10707964" cy="830997"/>
          </a:xfrm>
          <a:prstGeom prst="rect">
            <a:avLst/>
          </a:prstGeom>
        </p:spPr>
        <p:txBody>
          <a:bodyPr wrap="square">
            <a:spAutoFit/>
          </a:bodyPr>
          <a:lstStyle/>
          <a:p>
            <a:r>
              <a:rPr lang="zh-CN" altLang="en-US" sz="2400" dirty="0"/>
              <a:t>       纳税所得额是指企业每一纳税年度的收入总额减除不征税收入、免税收入、各项扣除项目以及允许弥补的以前年度亏损后的余额。</a:t>
            </a:r>
            <a:endParaRPr lang="zh-CN" altLang="en-US" sz="2800" dirty="0">
              <a:latin typeface="微软雅黑 Light" panose="020B0502040204020203" pitchFamily="34" charset="-122"/>
              <a:ea typeface="微软雅黑 Light" panose="020B0502040204020203" pitchFamily="34" charset="-122"/>
            </a:endParaRP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779352" y="3701005"/>
            <a:ext cx="2443124"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a:solidFill>
                  <a:srgbClr val="FFFFFF"/>
                </a:solidFill>
                <a:latin typeface="微软雅黑 Light" panose="020B0502040204020203" pitchFamily="34" charset="-122"/>
                <a:ea typeface="微软雅黑 Light" panose="020B0502040204020203" pitchFamily="34" charset="-122"/>
              </a:rPr>
              <a:t>2.</a:t>
            </a:r>
            <a:r>
              <a:rPr lang="zh-CN" altLang="en-US" sz="2400">
                <a:solidFill>
                  <a:srgbClr val="FFFFFF"/>
                </a:solidFill>
                <a:latin typeface="微软雅黑 Light" panose="020B0502040204020203" pitchFamily="34" charset="-122"/>
                <a:ea typeface="微软雅黑 Light" panose="020B0502040204020203" pitchFamily="34" charset="-122"/>
              </a:rPr>
              <a:t>不征税收入</a:t>
            </a:r>
          </a:p>
        </p:txBody>
      </p:sp>
    </p:spTree>
    <p:extLst>
      <p:ext uri="{BB962C8B-B14F-4D97-AF65-F5344CB8AC3E}">
        <p14:creationId xmlns:p14="http://schemas.microsoft.com/office/powerpoint/2010/main" val="108742515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3" grpId="0" animBg="1"/>
      <p:bldP spid="64" grpId="0" animBg="1"/>
      <p:bldP spid="3" grpId="0"/>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49" name="矩形 48">
            <a:extLst>
              <a:ext uri="{FF2B5EF4-FFF2-40B4-BE49-F238E27FC236}">
                <a16:creationId xmlns:a16="http://schemas.microsoft.com/office/drawing/2014/main" id="{22A6E63A-34C0-45DF-9F4F-68E84E1B2193}"/>
              </a:ext>
            </a:extLst>
          </p:cNvPr>
          <p:cNvSpPr/>
          <p:nvPr/>
        </p:nvSpPr>
        <p:spPr>
          <a:xfrm>
            <a:off x="772195" y="220321"/>
            <a:ext cx="7270402"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企业所得税应纳税所得额</a:t>
            </a:r>
          </a:p>
        </p:txBody>
      </p:sp>
      <p:sp>
        <p:nvSpPr>
          <p:cNvPr id="50" name="Freeform 11">
            <a:extLst>
              <a:ext uri="{FF2B5EF4-FFF2-40B4-BE49-F238E27FC236}">
                <a16:creationId xmlns:a16="http://schemas.microsoft.com/office/drawing/2014/main" id="{95D02F95-06E1-4AF5-A193-9B7533400581}"/>
              </a:ext>
            </a:extLst>
          </p:cNvPr>
          <p:cNvSpPr/>
          <p:nvPr/>
        </p:nvSpPr>
        <p:spPr bwMode="auto">
          <a:xfrm>
            <a:off x="258576" y="220321"/>
            <a:ext cx="513619" cy="523219"/>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51" name="组合 50">
            <a:extLst>
              <a:ext uri="{FF2B5EF4-FFF2-40B4-BE49-F238E27FC236}">
                <a16:creationId xmlns:a16="http://schemas.microsoft.com/office/drawing/2014/main" id="{2953EBC5-6A75-4E07-A8D8-F13CDF8AEA8B}"/>
              </a:ext>
            </a:extLst>
          </p:cNvPr>
          <p:cNvGrpSpPr/>
          <p:nvPr/>
        </p:nvGrpSpPr>
        <p:grpSpPr>
          <a:xfrm>
            <a:off x="6633259" y="1514878"/>
            <a:ext cx="3950688" cy="3793166"/>
            <a:chOff x="1182005" y="1268760"/>
            <a:chExt cx="2044302" cy="1968171"/>
          </a:xfrm>
        </p:grpSpPr>
        <p:sp>
          <p:nvSpPr>
            <p:cNvPr id="52" name="矩形 51">
              <a:extLst>
                <a:ext uri="{FF2B5EF4-FFF2-40B4-BE49-F238E27FC236}">
                  <a16:creationId xmlns:a16="http://schemas.microsoft.com/office/drawing/2014/main" id="{F1CC8BCA-E1C6-4121-9FF2-E541658A6E62}"/>
                </a:ext>
              </a:extLst>
            </p:cNvPr>
            <p:cNvSpPr/>
            <p:nvPr/>
          </p:nvSpPr>
          <p:spPr bwMode="auto">
            <a:xfrm>
              <a:off x="1182005" y="1268760"/>
              <a:ext cx="2044302" cy="307003"/>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3" name="矩形 52">
              <a:extLst>
                <a:ext uri="{FF2B5EF4-FFF2-40B4-BE49-F238E27FC236}">
                  <a16:creationId xmlns:a16="http://schemas.microsoft.com/office/drawing/2014/main" id="{DA00E8C2-ACFB-4DA1-853D-969DFD85D873}"/>
                </a:ext>
              </a:extLst>
            </p:cNvPr>
            <p:cNvSpPr/>
            <p:nvPr/>
          </p:nvSpPr>
          <p:spPr bwMode="auto">
            <a:xfrm>
              <a:off x="1182005" y="1575763"/>
              <a:ext cx="2043161" cy="1661168"/>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dirty="0">
                <a:ln>
                  <a:noFill/>
                </a:ln>
                <a:solidFill>
                  <a:srgbClr val="3D3D3D"/>
                </a:solidFill>
                <a:effectLst/>
                <a:uLnTx/>
                <a:uFillTx/>
                <a:latin typeface="Arial" pitchFamily="34" charset="0"/>
                <a:ea typeface="宋体" pitchFamily="2" charset="-122"/>
                <a:cs typeface="+mn-cs"/>
              </a:endParaRPr>
            </a:p>
          </p:txBody>
        </p:sp>
      </p:grpSp>
      <p:grpSp>
        <p:nvGrpSpPr>
          <p:cNvPr id="54" name="组合 53">
            <a:extLst>
              <a:ext uri="{FF2B5EF4-FFF2-40B4-BE49-F238E27FC236}">
                <a16:creationId xmlns:a16="http://schemas.microsoft.com/office/drawing/2014/main" id="{4C7495AB-3BBF-4523-B7B1-4CB12BBE0BFF}"/>
              </a:ext>
            </a:extLst>
          </p:cNvPr>
          <p:cNvGrpSpPr/>
          <p:nvPr/>
        </p:nvGrpSpPr>
        <p:grpSpPr>
          <a:xfrm>
            <a:off x="1116943" y="1575956"/>
            <a:ext cx="3897699" cy="3793166"/>
            <a:chOff x="1176959" y="1285690"/>
            <a:chExt cx="2049348" cy="1951241"/>
          </a:xfrm>
        </p:grpSpPr>
        <p:sp>
          <p:nvSpPr>
            <p:cNvPr id="55" name="矩形 54">
              <a:extLst>
                <a:ext uri="{FF2B5EF4-FFF2-40B4-BE49-F238E27FC236}">
                  <a16:creationId xmlns:a16="http://schemas.microsoft.com/office/drawing/2014/main" id="{CB106E94-07AF-4B0A-81F8-910B2F426659}"/>
                </a:ext>
              </a:extLst>
            </p:cNvPr>
            <p:cNvSpPr/>
            <p:nvPr/>
          </p:nvSpPr>
          <p:spPr bwMode="auto">
            <a:xfrm>
              <a:off x="1183146" y="1285690"/>
              <a:ext cx="2043161" cy="304362"/>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en-US" altLang="zh-CN" sz="2800" dirty="0">
                  <a:solidFill>
                    <a:schemeClr val="bg1"/>
                  </a:solidFill>
                  <a:latin typeface="微软雅黑 Light" panose="020B0502040204020203" pitchFamily="34" charset="-122"/>
                  <a:ea typeface="微软雅黑 Light" panose="020B0502040204020203" pitchFamily="34" charset="-122"/>
                </a:rPr>
                <a:t>3.</a:t>
              </a:r>
              <a:r>
                <a:rPr lang="zh-CN" altLang="en-US" sz="2800" dirty="0">
                  <a:solidFill>
                    <a:schemeClr val="bg1"/>
                  </a:solidFill>
                  <a:latin typeface="微软雅黑 Light" panose="020B0502040204020203" pitchFamily="34" charset="-122"/>
                  <a:ea typeface="微软雅黑 Light" panose="020B0502040204020203" pitchFamily="34" charset="-122"/>
                </a:rPr>
                <a:t>免税收入</a:t>
              </a:r>
            </a:p>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dirty="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56" name="矩形 55">
              <a:extLst>
                <a:ext uri="{FF2B5EF4-FFF2-40B4-BE49-F238E27FC236}">
                  <a16:creationId xmlns:a16="http://schemas.microsoft.com/office/drawing/2014/main" id="{E58570C7-15EA-40BE-9E28-4D330CDD7B60}"/>
                </a:ext>
              </a:extLst>
            </p:cNvPr>
            <p:cNvSpPr/>
            <p:nvPr/>
          </p:nvSpPr>
          <p:spPr bwMode="auto">
            <a:xfrm>
              <a:off x="1176959" y="1590052"/>
              <a:ext cx="2043161" cy="1646879"/>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7" name="文本框 56">
            <a:extLst>
              <a:ext uri="{FF2B5EF4-FFF2-40B4-BE49-F238E27FC236}">
                <a16:creationId xmlns:a16="http://schemas.microsoft.com/office/drawing/2014/main" id="{D5E2AA37-1220-413B-9207-5D0B1B057808}"/>
              </a:ext>
            </a:extLst>
          </p:cNvPr>
          <p:cNvSpPr txBox="1"/>
          <p:nvPr/>
        </p:nvSpPr>
        <p:spPr>
          <a:xfrm>
            <a:off x="1187813" y="2489436"/>
            <a:ext cx="3904628" cy="2308324"/>
          </a:xfrm>
          <a:prstGeom prst="rect">
            <a:avLst/>
          </a:prstGeom>
          <a:noFill/>
        </p:spPr>
        <p:txBody>
          <a:bodyPr wrap="square" rtlCol="0">
            <a:spAutoFit/>
          </a:bodyPr>
          <a:lstStyle/>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）国债利息收入。</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）符合条件的居民企业之间的股息、红利等权益性收益。</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）在中国境内设立机构、场所的非居民企业从居民企业取得与该机构、场所有实际联系的股息、红利等权益性投资收益。</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4</a:t>
            </a:r>
            <a:r>
              <a:rPr lang="zh-CN" altLang="en-US" dirty="0">
                <a:solidFill>
                  <a:srgbClr val="3D3D3D"/>
                </a:solidFill>
                <a:latin typeface="微软雅黑 Light" panose="020B0502040204020203" pitchFamily="34" charset="-122"/>
                <a:ea typeface="微软雅黑 Light" panose="020B0502040204020203" pitchFamily="34" charset="-122"/>
              </a:rPr>
              <a:t>）符合条件的非营利组织的收入</a:t>
            </a:r>
          </a:p>
        </p:txBody>
      </p:sp>
      <p:sp>
        <p:nvSpPr>
          <p:cNvPr id="58" name="文本框 57">
            <a:extLst>
              <a:ext uri="{FF2B5EF4-FFF2-40B4-BE49-F238E27FC236}">
                <a16:creationId xmlns:a16="http://schemas.microsoft.com/office/drawing/2014/main" id="{667A673B-3855-463F-AA87-40DF52E49AF5}"/>
              </a:ext>
            </a:extLst>
          </p:cNvPr>
          <p:cNvSpPr txBox="1"/>
          <p:nvPr/>
        </p:nvSpPr>
        <p:spPr>
          <a:xfrm>
            <a:off x="6700669" y="1549956"/>
            <a:ext cx="2630848" cy="523220"/>
          </a:xfrm>
          <a:prstGeom prst="rect">
            <a:avLst/>
          </a:prstGeom>
          <a:noFill/>
        </p:spPr>
        <p:txBody>
          <a:bodyPr wrap="none" rtlCol="0">
            <a:spAutoFit/>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rPr>
              <a:t>4.</a:t>
            </a:r>
            <a:r>
              <a:rPr lang="zh-CN" altLang="en-US" sz="2800" dirty="0">
                <a:solidFill>
                  <a:srgbClr val="FFFFFF"/>
                </a:solidFill>
                <a:latin typeface="微软雅黑 Light" panose="020B0502040204020203" pitchFamily="34" charset="-122"/>
                <a:ea typeface="微软雅黑 Light" panose="020B0502040204020203" pitchFamily="34" charset="-122"/>
              </a:rPr>
              <a:t>税前扣除项目</a:t>
            </a:r>
          </a:p>
        </p:txBody>
      </p:sp>
      <p:sp>
        <p:nvSpPr>
          <p:cNvPr id="59" name="文本框 58">
            <a:extLst>
              <a:ext uri="{FF2B5EF4-FFF2-40B4-BE49-F238E27FC236}">
                <a16:creationId xmlns:a16="http://schemas.microsoft.com/office/drawing/2014/main" id="{E3E3F758-B7D1-4BCC-A41B-C16556AD7BD3}"/>
              </a:ext>
            </a:extLst>
          </p:cNvPr>
          <p:cNvSpPr txBox="1"/>
          <p:nvPr/>
        </p:nvSpPr>
        <p:spPr>
          <a:xfrm>
            <a:off x="6633259" y="2212437"/>
            <a:ext cx="4044504" cy="2585323"/>
          </a:xfrm>
          <a:prstGeom prst="rect">
            <a:avLst/>
          </a:prstGeom>
          <a:noFill/>
        </p:spPr>
        <p:txBody>
          <a:bodyPr wrap="square" rtlCol="0">
            <a:spAutoFit/>
          </a:bodyPr>
          <a:lstStyle/>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企业所得税法规定，企业实际发生的与取得收入有关的、合理的支出，包括成本、费用、税金、损失其他支出，准予在计算应纳税所得额时扣除。</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）成本。</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）费用。</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）税金。</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4</a:t>
            </a:r>
            <a:r>
              <a:rPr lang="zh-CN" altLang="en-US" dirty="0">
                <a:solidFill>
                  <a:srgbClr val="3D3D3D"/>
                </a:solidFill>
                <a:latin typeface="微软雅黑 Light" panose="020B0502040204020203" pitchFamily="34" charset="-122"/>
                <a:ea typeface="微软雅黑 Light" panose="020B0502040204020203" pitchFamily="34" charset="-122"/>
              </a:rPr>
              <a:t>）损失。</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5</a:t>
            </a:r>
            <a:r>
              <a:rPr lang="zh-CN" altLang="en-US" dirty="0">
                <a:solidFill>
                  <a:srgbClr val="3D3D3D"/>
                </a:solidFill>
                <a:latin typeface="微软雅黑 Light" panose="020B0502040204020203" pitchFamily="34" charset="-122"/>
                <a:ea typeface="微软雅黑 Light" panose="020B0502040204020203" pitchFamily="34" charset="-122"/>
              </a:rPr>
              <a:t>）扣除的其他支出。</a:t>
            </a:r>
          </a:p>
        </p:txBody>
      </p:sp>
    </p:spTree>
    <p:extLst>
      <p:ext uri="{BB962C8B-B14F-4D97-AF65-F5344CB8AC3E}">
        <p14:creationId xmlns:p14="http://schemas.microsoft.com/office/powerpoint/2010/main" val="311177746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additive="base">
                                        <p:cTn id="7" dur="500" fill="hold"/>
                                        <p:tgtEl>
                                          <p:spTgt spid="54"/>
                                        </p:tgtEl>
                                        <p:attrNameLst>
                                          <p:attrName>ppt_x</p:attrName>
                                        </p:attrNameLst>
                                      </p:cBhvr>
                                      <p:tavLst>
                                        <p:tav tm="0">
                                          <p:val>
                                            <p:strVal val="#ppt_x"/>
                                          </p:val>
                                        </p:tav>
                                        <p:tav tm="100000">
                                          <p:val>
                                            <p:strVal val="#ppt_x"/>
                                          </p:val>
                                        </p:tav>
                                      </p:tavLst>
                                    </p:anim>
                                    <p:anim calcmode="lin" valueType="num">
                                      <p:cBhvr additive="base">
                                        <p:cTn id="8"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ppt_x"/>
                                          </p:val>
                                        </p:tav>
                                        <p:tav tm="100000">
                                          <p:val>
                                            <p:strVal val="#ppt_x"/>
                                          </p:val>
                                        </p:tav>
                                      </p:tavLst>
                                    </p:anim>
                                    <p:anim calcmode="lin" valueType="num">
                                      <p:cBhvr additive="base">
                                        <p:cTn id="20"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8">
                                            <p:txEl>
                                              <p:pRg st="0" end="0"/>
                                            </p:txEl>
                                          </p:spTgt>
                                        </p:tgtEl>
                                        <p:attrNameLst>
                                          <p:attrName>style.visibility</p:attrName>
                                        </p:attrNameLst>
                                      </p:cBhvr>
                                      <p:to>
                                        <p:strVal val="visible"/>
                                      </p:to>
                                    </p:set>
                                    <p:anim calcmode="lin" valueType="num">
                                      <p:cBhvr additive="base">
                                        <p:cTn id="25" dur="500" fill="hold"/>
                                        <p:tgtEl>
                                          <p:spTgt spid="5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9">
                                            <p:txEl>
                                              <p:pRg st="0" end="0"/>
                                            </p:txEl>
                                          </p:spTgt>
                                        </p:tgtEl>
                                        <p:attrNameLst>
                                          <p:attrName>style.visibility</p:attrName>
                                        </p:attrNameLst>
                                      </p:cBhvr>
                                      <p:to>
                                        <p:strVal val="visible"/>
                                      </p:to>
                                    </p:set>
                                    <p:anim calcmode="lin" valueType="num">
                                      <p:cBhvr additive="base">
                                        <p:cTn id="31" dur="500" fill="hold"/>
                                        <p:tgtEl>
                                          <p:spTgt spid="5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9">
                                            <p:txEl>
                                              <p:pRg st="1" end="1"/>
                                            </p:txEl>
                                          </p:spTgt>
                                        </p:tgtEl>
                                        <p:attrNameLst>
                                          <p:attrName>style.visibility</p:attrName>
                                        </p:attrNameLst>
                                      </p:cBhvr>
                                      <p:to>
                                        <p:strVal val="visible"/>
                                      </p:to>
                                    </p:set>
                                    <p:anim calcmode="lin" valueType="num">
                                      <p:cBhvr additive="base">
                                        <p:cTn id="37" dur="500" fill="hold"/>
                                        <p:tgtEl>
                                          <p:spTgt spid="59">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9">
                                            <p:txEl>
                                              <p:pRg st="2" end="2"/>
                                            </p:txEl>
                                          </p:spTgt>
                                        </p:tgtEl>
                                        <p:attrNameLst>
                                          <p:attrName>style.visibility</p:attrName>
                                        </p:attrNameLst>
                                      </p:cBhvr>
                                      <p:to>
                                        <p:strVal val="visible"/>
                                      </p:to>
                                    </p:set>
                                    <p:anim calcmode="lin" valueType="num">
                                      <p:cBhvr additive="base">
                                        <p:cTn id="43" dur="500" fill="hold"/>
                                        <p:tgtEl>
                                          <p:spTgt spid="59">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9">
                                            <p:txEl>
                                              <p:pRg st="3" end="3"/>
                                            </p:txEl>
                                          </p:spTgt>
                                        </p:tgtEl>
                                        <p:attrNameLst>
                                          <p:attrName>style.visibility</p:attrName>
                                        </p:attrNameLst>
                                      </p:cBhvr>
                                      <p:to>
                                        <p:strVal val="visible"/>
                                      </p:to>
                                    </p:set>
                                    <p:anim calcmode="lin" valueType="num">
                                      <p:cBhvr additive="base">
                                        <p:cTn id="49" dur="500" fill="hold"/>
                                        <p:tgtEl>
                                          <p:spTgt spid="59">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9">
                                            <p:txEl>
                                              <p:pRg st="4" end="4"/>
                                            </p:txEl>
                                          </p:spTgt>
                                        </p:tgtEl>
                                        <p:attrNameLst>
                                          <p:attrName>style.visibility</p:attrName>
                                        </p:attrNameLst>
                                      </p:cBhvr>
                                      <p:to>
                                        <p:strVal val="visible"/>
                                      </p:to>
                                    </p:set>
                                    <p:anim calcmode="lin" valueType="num">
                                      <p:cBhvr additive="base">
                                        <p:cTn id="55" dur="500" fill="hold"/>
                                        <p:tgtEl>
                                          <p:spTgt spid="59">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9">
                                            <p:txEl>
                                              <p:pRg st="5" end="5"/>
                                            </p:txEl>
                                          </p:spTgt>
                                        </p:tgtEl>
                                        <p:attrNameLst>
                                          <p:attrName>style.visibility</p:attrName>
                                        </p:attrNameLst>
                                      </p:cBhvr>
                                      <p:to>
                                        <p:strVal val="visible"/>
                                      </p:to>
                                    </p:set>
                                    <p:anim calcmode="lin" valueType="num">
                                      <p:cBhvr additive="base">
                                        <p:cTn id="61" dur="500" fill="hold"/>
                                        <p:tgtEl>
                                          <p:spTgt spid="59">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t="-48000" b="-48000"/>
          </a:stretch>
        </a:blip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a:extLst>
              <a:ext uri="{FF2B5EF4-FFF2-40B4-BE49-F238E27FC236}">
                <a16:creationId xmlns:a16="http://schemas.microsoft.com/office/drawing/2014/main" id="{B18D5BCD-68C2-42C2-A894-B8C7D72AA64C}"/>
              </a:ext>
            </a:extLst>
          </p:cNvPr>
          <p:cNvSpPr/>
          <p:nvPr/>
        </p:nvSpPr>
        <p:spPr bwMode="auto">
          <a:xfrm>
            <a:off x="3965725" y="929013"/>
            <a:ext cx="4060486"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6" name="矩形: 圆角 45">
            <a:extLst>
              <a:ext uri="{FF2B5EF4-FFF2-40B4-BE49-F238E27FC236}">
                <a16:creationId xmlns:a16="http://schemas.microsoft.com/office/drawing/2014/main" id="{902AB83C-5140-4CC2-843C-D55A348B5FC4}"/>
              </a:ext>
            </a:extLst>
          </p:cNvPr>
          <p:cNvSpPr/>
          <p:nvPr/>
        </p:nvSpPr>
        <p:spPr bwMode="auto">
          <a:xfrm>
            <a:off x="1528177" y="1780953"/>
            <a:ext cx="8892094" cy="4736005"/>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a:extLst>
              <a:ext uri="{FF2B5EF4-FFF2-40B4-BE49-F238E27FC236}">
                <a16:creationId xmlns:a16="http://schemas.microsoft.com/office/drawing/2014/main" id="{A24C8A81-08BA-422C-964B-0DB268F4D60B}"/>
              </a:ext>
            </a:extLst>
          </p:cNvPr>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6" name="文本框 55">
            <a:extLst>
              <a:ext uri="{FF2B5EF4-FFF2-40B4-BE49-F238E27FC236}">
                <a16:creationId xmlns:a16="http://schemas.microsoft.com/office/drawing/2014/main" id="{30902345-9031-4FF6-AC2A-4ABEBD583F85}"/>
              </a:ext>
            </a:extLst>
          </p:cNvPr>
          <p:cNvSpPr txBox="1"/>
          <p:nvPr/>
        </p:nvSpPr>
        <p:spPr>
          <a:xfrm>
            <a:off x="1659819" y="1919818"/>
            <a:ext cx="8566819" cy="4401205"/>
          </a:xfrm>
          <a:prstGeom prst="rect">
            <a:avLst/>
          </a:prstGeom>
          <a:noFill/>
        </p:spPr>
        <p:txBody>
          <a:bodyPr wrap="square" rtlCol="0">
            <a:spAutoFit/>
          </a:bodyPr>
          <a:lstStyle/>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工资、薪金支出。企业发生的合理的工资、薪金支出准予据实扣除。工资、薪金支出是企业每一纳税年度支付给本企业任职或与其有雇佣关系的员工的所有现金或非现金形式的劳动报酬，包括基本工资、资金、津贴、补贴、年终加薪、加班工资，以及与任职或者是受雇有关的其他支出。</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2</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）职工福利费、工会经费、职工教育经费。企业发生的职工福利费、工会经费、职工教育经费按标准扣除，未超过标准的按实际数扣除，超过标准的只能按标准扣除。</a:t>
            </a:r>
            <a:endParaRPr lang="en-US" altLang="zh-CN" sz="2000" dirty="0">
              <a:solidFill>
                <a:schemeClr val="tx1">
                  <a:lumMod val="50000"/>
                </a:schemeClr>
              </a:solidFill>
              <a:latin typeface="微软雅黑 Light" panose="020B0502040204020203" pitchFamily="34" charset="-122"/>
              <a:ea typeface="微软雅黑 Light" panose="020B0502040204020203" pitchFamily="34" charset="-122"/>
            </a:endParaRP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3</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）社会保险费。    </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                     </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4</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）利息费用。</a:t>
            </a:r>
            <a:endParaRPr lang="en-US" altLang="zh-CN" sz="2000" dirty="0">
              <a:solidFill>
                <a:schemeClr val="tx1">
                  <a:lumMod val="50000"/>
                </a:schemeClr>
              </a:solidFill>
              <a:latin typeface="微软雅黑 Light" panose="020B0502040204020203" pitchFamily="34" charset="-122"/>
              <a:ea typeface="微软雅黑 Light" panose="020B0502040204020203" pitchFamily="34" charset="-122"/>
            </a:endParaRP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5</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）借款费用。</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                             </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6</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）汇兑损失。</a:t>
            </a:r>
            <a:endParaRPr lang="en-US" altLang="zh-CN" sz="2000" dirty="0">
              <a:solidFill>
                <a:schemeClr val="tx1">
                  <a:lumMod val="50000"/>
                </a:schemeClr>
              </a:solidFill>
              <a:latin typeface="微软雅黑 Light" panose="020B0502040204020203" pitchFamily="34" charset="-122"/>
              <a:ea typeface="微软雅黑 Light" panose="020B0502040204020203" pitchFamily="34" charset="-122"/>
            </a:endParaRP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7</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）业务招待费。                         （</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8</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）广告费和业务宣传费。</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9</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）环境保护专项资金。               （</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10</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）租赁费</a:t>
            </a:r>
            <a:endParaRPr lang="en-US" altLang="zh-CN" sz="2000" dirty="0">
              <a:solidFill>
                <a:schemeClr val="tx1">
                  <a:lumMod val="50000"/>
                </a:schemeClr>
              </a:solidFill>
              <a:latin typeface="微软雅黑 Light" panose="020B0502040204020203" pitchFamily="34" charset="-122"/>
              <a:ea typeface="微软雅黑 Light" panose="020B0502040204020203" pitchFamily="34" charset="-122"/>
            </a:endParaRP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11</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）劳动保护费。                        （</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13</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）有关资产的费用。</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14</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）总机构分摊的费用。             （</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15</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）资产损失。</a:t>
            </a:r>
            <a:endParaRPr lang="en-US" altLang="zh-CN" sz="2000" dirty="0">
              <a:solidFill>
                <a:schemeClr val="tx1">
                  <a:lumMod val="50000"/>
                </a:schemeClr>
              </a:solidFill>
              <a:latin typeface="微软雅黑 Light" panose="020B0502040204020203" pitchFamily="34" charset="-122"/>
              <a:ea typeface="微软雅黑 Light" panose="020B0502040204020203" pitchFamily="34" charset="-122"/>
            </a:endParaRP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16</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）依照有关法律、行政法规和国家有关税法规定准予扣除的其他项目。</a:t>
            </a:r>
          </a:p>
        </p:txBody>
      </p:sp>
      <p:sp>
        <p:nvSpPr>
          <p:cNvPr id="91" name="标题 1">
            <a:extLst>
              <a:ext uri="{FF2B5EF4-FFF2-40B4-BE49-F238E27FC236}">
                <a16:creationId xmlns:a16="http://schemas.microsoft.com/office/drawing/2014/main" id="{EE22B681-0BC7-40A6-97DD-1F55372344D4}"/>
              </a:ext>
            </a:extLst>
          </p:cNvPr>
          <p:cNvSpPr txBox="1">
            <a:spLocks noChangeArrowheads="1"/>
          </p:cNvSpPr>
          <p:nvPr/>
        </p:nvSpPr>
        <p:spPr bwMode="auto">
          <a:xfrm>
            <a:off x="899239" y="991582"/>
            <a:ext cx="10087979"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ctr">
              <a:defRPr sz="1800">
                <a:solidFill>
                  <a:schemeClr val="accent1"/>
                </a:solidFill>
                <a:latin typeface="+mn-ea"/>
                <a:ea typeface="+mn-ea"/>
              </a:defRPr>
            </a:lvl1pPr>
            <a:lvl2pPr marL="742950" indent="-285750" eaLnBrk="0" hangingPunct="0">
              <a:spcBef>
                <a:spcPct val="20000"/>
              </a:spcBef>
              <a:buChar char="–"/>
              <a:defRPr sz="2000">
                <a:solidFill>
                  <a:schemeClr val="accent1"/>
                </a:solidFill>
                <a:latin typeface="+mn-lt"/>
                <a:ea typeface="仿宋_GB2312" pitchFamily="49" charset="-122"/>
              </a:defRPr>
            </a:lvl2pPr>
            <a:lvl3pPr marL="1143000" indent="-228600" eaLnBrk="0" hangingPunct="0">
              <a:spcBef>
                <a:spcPct val="20000"/>
              </a:spcBef>
              <a:buChar char="•"/>
              <a:defRPr sz="2400">
                <a:solidFill>
                  <a:schemeClr val="accent1"/>
                </a:solidFill>
                <a:latin typeface="+mn-lt"/>
              </a:defRPr>
            </a:lvl3pPr>
            <a:lvl4pPr marL="1600200" indent="-228600" eaLnBrk="0" hangingPunct="0">
              <a:spcBef>
                <a:spcPct val="20000"/>
              </a:spcBef>
              <a:buChar char="–"/>
              <a:defRPr sz="2000">
                <a:solidFill>
                  <a:schemeClr val="accent1"/>
                </a:solidFill>
                <a:latin typeface="+mn-lt"/>
              </a:defRPr>
            </a:lvl4pPr>
            <a:lvl5pPr marL="2057400" indent="-228600" eaLnBrk="0" hangingPunct="0">
              <a:spcBef>
                <a:spcPct val="20000"/>
              </a:spcBef>
              <a:buChar char="»"/>
              <a:defRPr sz="2000">
                <a:solidFill>
                  <a:schemeClr val="accent1"/>
                </a:solidFill>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defRPr/>
            </a:pPr>
            <a:r>
              <a:rPr lang="en-US" altLang="zh-CN" sz="2400">
                <a:solidFill>
                  <a:srgbClr val="3D3D3D"/>
                </a:solidFill>
                <a:latin typeface="微软雅黑 Light" panose="020B0502040204020203" pitchFamily="34" charset="-122"/>
                <a:ea typeface="微软雅黑 Light" panose="020B0502040204020203" pitchFamily="34" charset="-122"/>
              </a:rPr>
              <a:t>5.</a:t>
            </a:r>
            <a:r>
              <a:rPr lang="zh-CN" altLang="en-US" sz="2400">
                <a:solidFill>
                  <a:srgbClr val="3D3D3D"/>
                </a:solidFill>
                <a:latin typeface="微软雅黑 Light" panose="020B0502040204020203" pitchFamily="34" charset="-122"/>
                <a:ea typeface="微软雅黑 Light" panose="020B0502040204020203" pitchFamily="34" charset="-122"/>
              </a:rPr>
              <a:t>扣除项目的标准</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92" name="矩形 91">
            <a:extLst>
              <a:ext uri="{FF2B5EF4-FFF2-40B4-BE49-F238E27FC236}">
                <a16:creationId xmlns:a16="http://schemas.microsoft.com/office/drawing/2014/main" id="{1CA0AD3C-4EAC-455F-9189-146DEBCABF4A}"/>
              </a:ext>
            </a:extLst>
          </p:cNvPr>
          <p:cNvSpPr/>
          <p:nvPr/>
        </p:nvSpPr>
        <p:spPr>
          <a:xfrm>
            <a:off x="772195" y="231606"/>
            <a:ext cx="6406306"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4.1.6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企业所得税应纳税所得额</a:t>
            </a:r>
          </a:p>
        </p:txBody>
      </p:sp>
    </p:spTree>
    <p:extLst>
      <p:ext uri="{BB962C8B-B14F-4D97-AF65-F5344CB8AC3E}">
        <p14:creationId xmlns:p14="http://schemas.microsoft.com/office/powerpoint/2010/main" val="216824060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additive="base">
                                        <p:cTn id="13" dur="500" fill="hold"/>
                                        <p:tgtEl>
                                          <p:spTgt spid="91"/>
                                        </p:tgtEl>
                                        <p:attrNameLst>
                                          <p:attrName>ppt_x</p:attrName>
                                        </p:attrNameLst>
                                      </p:cBhvr>
                                      <p:tavLst>
                                        <p:tav tm="0">
                                          <p:val>
                                            <p:strVal val="#ppt_x"/>
                                          </p:val>
                                        </p:tav>
                                        <p:tav tm="100000">
                                          <p:val>
                                            <p:strVal val="#ppt_x"/>
                                          </p:val>
                                        </p:tav>
                                      </p:tavLst>
                                    </p:anim>
                                    <p:anim calcmode="lin" valueType="num">
                                      <p:cBhvr additive="base">
                                        <p:cTn id="14"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ppt_x"/>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6">
                                            <p:txEl>
                                              <p:pRg st="0" end="0"/>
                                            </p:txEl>
                                          </p:spTgt>
                                        </p:tgtEl>
                                        <p:attrNameLst>
                                          <p:attrName>style.visibility</p:attrName>
                                        </p:attrNameLst>
                                      </p:cBhvr>
                                      <p:to>
                                        <p:strVal val="visible"/>
                                      </p:to>
                                    </p:set>
                                    <p:anim calcmode="lin" valueType="num">
                                      <p:cBhvr additive="base">
                                        <p:cTn id="31" dur="500" fill="hold"/>
                                        <p:tgtEl>
                                          <p:spTgt spid="5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6">
                                            <p:txEl>
                                              <p:pRg st="1" end="1"/>
                                            </p:txEl>
                                          </p:spTgt>
                                        </p:tgtEl>
                                        <p:attrNameLst>
                                          <p:attrName>style.visibility</p:attrName>
                                        </p:attrNameLst>
                                      </p:cBhvr>
                                      <p:to>
                                        <p:strVal val="visible"/>
                                      </p:to>
                                    </p:set>
                                    <p:anim calcmode="lin" valueType="num">
                                      <p:cBhvr additive="base">
                                        <p:cTn id="37" dur="500" fill="hold"/>
                                        <p:tgtEl>
                                          <p:spTgt spid="56">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6">
                                            <p:txEl>
                                              <p:pRg st="2" end="2"/>
                                            </p:txEl>
                                          </p:spTgt>
                                        </p:tgtEl>
                                        <p:attrNameLst>
                                          <p:attrName>style.visibility</p:attrName>
                                        </p:attrNameLst>
                                      </p:cBhvr>
                                      <p:to>
                                        <p:strVal val="visible"/>
                                      </p:to>
                                    </p:set>
                                    <p:anim calcmode="lin" valueType="num">
                                      <p:cBhvr additive="base">
                                        <p:cTn id="43" dur="500" fill="hold"/>
                                        <p:tgtEl>
                                          <p:spTgt spid="56">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6">
                                            <p:txEl>
                                              <p:pRg st="3" end="3"/>
                                            </p:txEl>
                                          </p:spTgt>
                                        </p:tgtEl>
                                        <p:attrNameLst>
                                          <p:attrName>style.visibility</p:attrName>
                                        </p:attrNameLst>
                                      </p:cBhvr>
                                      <p:to>
                                        <p:strVal val="visible"/>
                                      </p:to>
                                    </p:set>
                                    <p:anim calcmode="lin" valueType="num">
                                      <p:cBhvr additive="base">
                                        <p:cTn id="49" dur="500" fill="hold"/>
                                        <p:tgtEl>
                                          <p:spTgt spid="56">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6">
                                            <p:txEl>
                                              <p:pRg st="4" end="4"/>
                                            </p:txEl>
                                          </p:spTgt>
                                        </p:tgtEl>
                                        <p:attrNameLst>
                                          <p:attrName>style.visibility</p:attrName>
                                        </p:attrNameLst>
                                      </p:cBhvr>
                                      <p:to>
                                        <p:strVal val="visible"/>
                                      </p:to>
                                    </p:set>
                                    <p:anim calcmode="lin" valueType="num">
                                      <p:cBhvr additive="base">
                                        <p:cTn id="55" dur="500" fill="hold"/>
                                        <p:tgtEl>
                                          <p:spTgt spid="56">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6">
                                            <p:txEl>
                                              <p:pRg st="5" end="5"/>
                                            </p:txEl>
                                          </p:spTgt>
                                        </p:tgtEl>
                                        <p:attrNameLst>
                                          <p:attrName>style.visibility</p:attrName>
                                        </p:attrNameLst>
                                      </p:cBhvr>
                                      <p:to>
                                        <p:strVal val="visible"/>
                                      </p:to>
                                    </p:set>
                                    <p:anim calcmode="lin" valueType="num">
                                      <p:cBhvr additive="base">
                                        <p:cTn id="61" dur="500" fill="hold"/>
                                        <p:tgtEl>
                                          <p:spTgt spid="56">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6">
                                            <p:txEl>
                                              <p:pRg st="6" end="6"/>
                                            </p:txEl>
                                          </p:spTgt>
                                        </p:tgtEl>
                                        <p:attrNameLst>
                                          <p:attrName>style.visibility</p:attrName>
                                        </p:attrNameLst>
                                      </p:cBhvr>
                                      <p:to>
                                        <p:strVal val="visible"/>
                                      </p:to>
                                    </p:set>
                                    <p:anim calcmode="lin" valueType="num">
                                      <p:cBhvr additive="base">
                                        <p:cTn id="67" dur="500" fill="hold"/>
                                        <p:tgtEl>
                                          <p:spTgt spid="56">
                                            <p:txEl>
                                              <p:pRg st="6" end="6"/>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6">
                                            <p:txEl>
                                              <p:pRg st="7" end="7"/>
                                            </p:txEl>
                                          </p:spTgt>
                                        </p:tgtEl>
                                        <p:attrNameLst>
                                          <p:attrName>style.visibility</p:attrName>
                                        </p:attrNameLst>
                                      </p:cBhvr>
                                      <p:to>
                                        <p:strVal val="visible"/>
                                      </p:to>
                                    </p:set>
                                    <p:anim calcmode="lin" valueType="num">
                                      <p:cBhvr additive="base">
                                        <p:cTn id="73" dur="500" fill="hold"/>
                                        <p:tgtEl>
                                          <p:spTgt spid="56">
                                            <p:txEl>
                                              <p:pRg st="7" end="7"/>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56">
                                            <p:txEl>
                                              <p:pRg st="8" end="8"/>
                                            </p:txEl>
                                          </p:spTgt>
                                        </p:tgtEl>
                                        <p:attrNameLst>
                                          <p:attrName>style.visibility</p:attrName>
                                        </p:attrNameLst>
                                      </p:cBhvr>
                                      <p:to>
                                        <p:strVal val="visible"/>
                                      </p:to>
                                    </p:set>
                                    <p:anim calcmode="lin" valueType="num">
                                      <p:cBhvr additive="base">
                                        <p:cTn id="79" dur="500" fill="hold"/>
                                        <p:tgtEl>
                                          <p:spTgt spid="56">
                                            <p:txEl>
                                              <p:pRg st="8" end="8"/>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5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56" grpId="0"/>
      <p:bldP spid="9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0" name="矩形 39">
            <a:extLst>
              <a:ext uri="{FF2B5EF4-FFF2-40B4-BE49-F238E27FC236}">
                <a16:creationId xmlns:a16="http://schemas.microsoft.com/office/drawing/2014/main" id="{55F640A9-B503-4AF9-B866-CE802700E0B9}"/>
              </a:ext>
            </a:extLst>
          </p:cNvPr>
          <p:cNvSpPr/>
          <p:nvPr/>
        </p:nvSpPr>
        <p:spPr>
          <a:xfrm>
            <a:off x="409749" y="476672"/>
            <a:ext cx="11233248"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大华公司</a:t>
            </a:r>
            <a:r>
              <a:rPr lang="en-US" altLang="zh-CN" sz="2400" dirty="0">
                <a:latin typeface="微软雅黑 Light" panose="020B0502040204020203" pitchFamily="34" charset="-122"/>
                <a:ea typeface="微软雅黑 Light" panose="020B0502040204020203" pitchFamily="34" charset="-122"/>
              </a:rPr>
              <a:t>2021</a:t>
            </a:r>
            <a:r>
              <a:rPr lang="zh-CN" altLang="en-US" sz="2400" dirty="0">
                <a:latin typeface="微软雅黑 Light" panose="020B0502040204020203" pitchFamily="34" charset="-122"/>
                <a:ea typeface="微软雅黑 Light" panose="020B0502040204020203" pitchFamily="34" charset="-122"/>
              </a:rPr>
              <a:t>年末，实际发放工资薪金</a:t>
            </a:r>
            <a:r>
              <a:rPr lang="en-US" altLang="zh-CN" sz="2400" dirty="0">
                <a:latin typeface="微软雅黑 Light" panose="020B0502040204020203" pitchFamily="34" charset="-122"/>
                <a:ea typeface="微软雅黑 Light" panose="020B0502040204020203" pitchFamily="34" charset="-122"/>
              </a:rPr>
              <a:t>2 000 000</a:t>
            </a:r>
            <a:r>
              <a:rPr lang="zh-CN" altLang="en-US" sz="2400" dirty="0">
                <a:latin typeface="微软雅黑 Light" panose="020B0502040204020203" pitchFamily="34" charset="-122"/>
                <a:ea typeface="微软雅黑 Light" panose="020B0502040204020203" pitchFamily="34" charset="-122"/>
              </a:rPr>
              <a:t>元，发生的福利费支出</a:t>
            </a:r>
            <a:r>
              <a:rPr lang="en-US" altLang="zh-CN" sz="2400" dirty="0">
                <a:latin typeface="微软雅黑 Light" panose="020B0502040204020203" pitchFamily="34" charset="-122"/>
                <a:ea typeface="微软雅黑 Light" panose="020B0502040204020203" pitchFamily="34" charset="-122"/>
              </a:rPr>
              <a:t>300 000</a:t>
            </a:r>
            <a:r>
              <a:rPr lang="zh-CN" altLang="en-US" sz="2400" dirty="0">
                <a:latin typeface="微软雅黑 Light" panose="020B0502040204020203" pitchFamily="34" charset="-122"/>
                <a:ea typeface="微软雅黑 Light" panose="020B0502040204020203" pitchFamily="34" charset="-122"/>
              </a:rPr>
              <a:t>元，职工教育经费</a:t>
            </a:r>
            <a:r>
              <a:rPr lang="en-US" altLang="zh-CN" sz="2400" dirty="0">
                <a:latin typeface="微软雅黑 Light" panose="020B0502040204020203" pitchFamily="34" charset="-122"/>
                <a:ea typeface="微软雅黑 Light" panose="020B0502040204020203" pitchFamily="34" charset="-122"/>
              </a:rPr>
              <a:t>180 000</a:t>
            </a:r>
            <a:r>
              <a:rPr lang="zh-CN" altLang="en-US" sz="2400" dirty="0">
                <a:latin typeface="微软雅黑 Light" panose="020B0502040204020203" pitchFamily="34" charset="-122"/>
                <a:ea typeface="微软雅黑 Light" panose="020B0502040204020203" pitchFamily="34" charset="-122"/>
              </a:rPr>
              <a:t>元，工会会费</a:t>
            </a:r>
            <a:r>
              <a:rPr lang="en-US" altLang="zh-CN" sz="2400" dirty="0">
                <a:latin typeface="微软雅黑 Light" panose="020B0502040204020203" pitchFamily="34" charset="-122"/>
                <a:ea typeface="微软雅黑 Light" panose="020B0502040204020203" pitchFamily="34" charset="-122"/>
              </a:rPr>
              <a:t>30 000</a:t>
            </a:r>
            <a:r>
              <a:rPr lang="zh-CN" altLang="en-US" sz="2400" dirty="0">
                <a:latin typeface="微软雅黑 Light" panose="020B0502040204020203" pitchFamily="34" charset="-122"/>
                <a:ea typeface="微软雅黑 Light" panose="020B0502040204020203" pitchFamily="34" charset="-122"/>
              </a:rPr>
              <a:t>元，发生时分别计入成本费用中。该公司职工福利费、职工教育经费和工会经费该如何进行纳税调整？</a:t>
            </a:r>
          </a:p>
        </p:txBody>
      </p:sp>
      <p:sp>
        <p:nvSpPr>
          <p:cNvPr id="41" name="矩形 40">
            <a:extLst>
              <a:ext uri="{FF2B5EF4-FFF2-40B4-BE49-F238E27FC236}">
                <a16:creationId xmlns:a16="http://schemas.microsoft.com/office/drawing/2014/main" id="{945944FA-2683-49C7-BB8C-8765CBD4F5AE}"/>
              </a:ext>
            </a:extLst>
          </p:cNvPr>
          <p:cNvSpPr/>
          <p:nvPr/>
        </p:nvSpPr>
        <p:spPr>
          <a:xfrm>
            <a:off x="913805" y="2042831"/>
            <a:ext cx="9457505" cy="1631216"/>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允许税前扣除的福利费是：</a:t>
            </a:r>
            <a:r>
              <a:rPr lang="en-US" altLang="zh-CN" sz="2000" dirty="0">
                <a:latin typeface="微软雅黑 Light" panose="020B0502040204020203" pitchFamily="34" charset="-122"/>
                <a:ea typeface="微软雅黑 Light" panose="020B0502040204020203" pitchFamily="34" charset="-122"/>
              </a:rPr>
              <a:t>2 000 000×14%</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280 000</a:t>
            </a:r>
            <a:r>
              <a:rPr lang="zh-CN" altLang="en-US" sz="2000" dirty="0">
                <a:latin typeface="微软雅黑 Light" panose="020B0502040204020203" pitchFamily="34" charset="-122"/>
                <a:ea typeface="微软雅黑 Light" panose="020B0502040204020203" pitchFamily="34" charset="-122"/>
              </a:rPr>
              <a:t>（元）；</a:t>
            </a:r>
          </a:p>
          <a:p>
            <a:r>
              <a:rPr lang="zh-CN" altLang="en-US" sz="2000" dirty="0">
                <a:latin typeface="微软雅黑 Light" panose="020B0502040204020203" pitchFamily="34" charset="-122"/>
                <a:ea typeface="微软雅黑 Light" panose="020B0502040204020203" pitchFamily="34" charset="-122"/>
              </a:rPr>
              <a:t>        职工教育经费是：</a:t>
            </a:r>
            <a:r>
              <a:rPr lang="en-US" altLang="zh-CN" sz="2000" dirty="0">
                <a:latin typeface="微软雅黑 Light" panose="020B0502040204020203" pitchFamily="34" charset="-122"/>
                <a:ea typeface="微软雅黑 Light" panose="020B0502040204020203" pitchFamily="34" charset="-122"/>
              </a:rPr>
              <a:t>2 000 000×8%</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160 000</a:t>
            </a:r>
            <a:r>
              <a:rPr lang="zh-CN" altLang="en-US" sz="2000" dirty="0">
                <a:latin typeface="微软雅黑 Light" panose="020B0502040204020203" pitchFamily="34" charset="-122"/>
                <a:ea typeface="微软雅黑 Light" panose="020B0502040204020203" pitchFamily="34" charset="-122"/>
              </a:rPr>
              <a:t>（元）；</a:t>
            </a:r>
          </a:p>
          <a:p>
            <a:r>
              <a:rPr lang="zh-CN" altLang="en-US" sz="2000" dirty="0">
                <a:latin typeface="微软雅黑 Light" panose="020B0502040204020203" pitchFamily="34" charset="-122"/>
                <a:ea typeface="微软雅黑 Light" panose="020B0502040204020203" pitchFamily="34" charset="-122"/>
              </a:rPr>
              <a:t>        工会经费是：</a:t>
            </a:r>
            <a:r>
              <a:rPr lang="en-US" altLang="zh-CN" sz="2000" dirty="0">
                <a:latin typeface="微软雅黑 Light" panose="020B0502040204020203" pitchFamily="34" charset="-122"/>
                <a:ea typeface="微软雅黑 Light" panose="020B0502040204020203" pitchFamily="34" charset="-122"/>
              </a:rPr>
              <a:t>2 000 000×2%</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40 000</a:t>
            </a:r>
            <a:r>
              <a:rPr lang="zh-CN" altLang="en-US" sz="2000" dirty="0">
                <a:latin typeface="微软雅黑 Light" panose="020B0502040204020203" pitchFamily="34" charset="-122"/>
                <a:ea typeface="微软雅黑 Light" panose="020B0502040204020203" pitchFamily="34" charset="-122"/>
              </a:rPr>
              <a:t>（元）。</a:t>
            </a:r>
          </a:p>
          <a:p>
            <a:r>
              <a:rPr lang="zh-CN" altLang="en-US" sz="2000" dirty="0">
                <a:latin typeface="微软雅黑 Light" panose="020B0502040204020203" pitchFamily="34" charset="-122"/>
                <a:ea typeface="微软雅黑 Light" panose="020B0502040204020203" pitchFamily="34" charset="-122"/>
              </a:rPr>
              <a:t>        实际支出大于规定限额的按限额扣除，实际支出小于限额的，按实际支出数扣除。因此，应调增应纳税所得额</a:t>
            </a:r>
            <a:r>
              <a:rPr lang="en-US" altLang="zh-CN" sz="2000" dirty="0">
                <a:latin typeface="微软雅黑 Light" panose="020B0502040204020203" pitchFamily="34" charset="-122"/>
                <a:ea typeface="微软雅黑 Light" panose="020B0502040204020203" pitchFamily="34" charset="-122"/>
              </a:rPr>
              <a:t>30 000</a:t>
            </a:r>
            <a:r>
              <a:rPr lang="zh-CN" altLang="en-US" sz="20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264283168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ppt_x"/>
                                          </p:val>
                                        </p:tav>
                                        <p:tav tm="100000">
                                          <p:val>
                                            <p:strVal val="#ppt_x"/>
                                          </p:val>
                                        </p:tav>
                                      </p:tavLst>
                                    </p:anim>
                                    <p:anim calcmode="lin" valueType="num">
                                      <p:cBhvr additive="base">
                                        <p:cTn id="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fill="hold"/>
                                        <p:tgtEl>
                                          <p:spTgt spid="41"/>
                                        </p:tgtEl>
                                        <p:attrNameLst>
                                          <p:attrName>ppt_x</p:attrName>
                                        </p:attrNameLst>
                                      </p:cBhvr>
                                      <p:tavLst>
                                        <p:tav tm="0">
                                          <p:val>
                                            <p:strVal val="#ppt_x"/>
                                          </p:val>
                                        </p:tav>
                                        <p:tav tm="100000">
                                          <p:val>
                                            <p:strVal val="#ppt_x"/>
                                          </p:val>
                                        </p:tav>
                                      </p:tavLst>
                                    </p:anim>
                                    <p:anim calcmode="lin" valueType="num">
                                      <p:cBhvr additive="base">
                                        <p:cTn id="1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1">
                                            <p:txEl>
                                              <p:pRg st="0" end="0"/>
                                            </p:txEl>
                                          </p:spTgt>
                                        </p:tgtEl>
                                        <p:attrNameLst>
                                          <p:attrName>style.visibility</p:attrName>
                                        </p:attrNameLst>
                                      </p:cBhvr>
                                      <p:to>
                                        <p:strVal val="visible"/>
                                      </p:to>
                                    </p:set>
                                    <p:anim calcmode="lin" valueType="num">
                                      <p:cBhvr additive="base">
                                        <p:cTn id="19" dur="500" fill="hold"/>
                                        <p:tgtEl>
                                          <p:spTgt spid="4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
                                            <p:txEl>
                                              <p:pRg st="1" end="1"/>
                                            </p:txEl>
                                          </p:spTgt>
                                        </p:tgtEl>
                                        <p:attrNameLst>
                                          <p:attrName>style.visibility</p:attrName>
                                        </p:attrNameLst>
                                      </p:cBhvr>
                                      <p:to>
                                        <p:strVal val="visible"/>
                                      </p:to>
                                    </p:set>
                                    <p:anim calcmode="lin" valueType="num">
                                      <p:cBhvr additive="base">
                                        <p:cTn id="25" dur="500" fill="hold"/>
                                        <p:tgtEl>
                                          <p:spTgt spid="41">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1">
                                            <p:txEl>
                                              <p:pRg st="2" end="2"/>
                                            </p:txEl>
                                          </p:spTgt>
                                        </p:tgtEl>
                                        <p:attrNameLst>
                                          <p:attrName>style.visibility</p:attrName>
                                        </p:attrNameLst>
                                      </p:cBhvr>
                                      <p:to>
                                        <p:strVal val="visible"/>
                                      </p:to>
                                    </p:set>
                                    <p:anim calcmode="lin" valueType="num">
                                      <p:cBhvr additive="base">
                                        <p:cTn id="31" dur="500" fill="hold"/>
                                        <p:tgtEl>
                                          <p:spTgt spid="41">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1">
                                            <p:txEl>
                                              <p:pRg st="3" end="3"/>
                                            </p:txEl>
                                          </p:spTgt>
                                        </p:tgtEl>
                                        <p:attrNameLst>
                                          <p:attrName>style.visibility</p:attrName>
                                        </p:attrNameLst>
                                      </p:cBhvr>
                                      <p:to>
                                        <p:strVal val="visible"/>
                                      </p:to>
                                    </p:set>
                                    <p:anim calcmode="lin" valueType="num">
                                      <p:cBhvr additive="base">
                                        <p:cTn id="37" dur="500" fill="hold"/>
                                        <p:tgtEl>
                                          <p:spTgt spid="41">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a:extLst>
              <a:ext uri="{FF2B5EF4-FFF2-40B4-BE49-F238E27FC236}">
                <a16:creationId xmlns:a16="http://schemas.microsoft.com/office/drawing/2014/main" id="{B18D5BCD-68C2-42C2-A894-B8C7D72AA64C}"/>
              </a:ext>
            </a:extLst>
          </p:cNvPr>
          <p:cNvSpPr/>
          <p:nvPr/>
        </p:nvSpPr>
        <p:spPr bwMode="auto">
          <a:xfrm>
            <a:off x="3965725" y="929013"/>
            <a:ext cx="4060486"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6" name="矩形: 圆角 45">
            <a:extLst>
              <a:ext uri="{FF2B5EF4-FFF2-40B4-BE49-F238E27FC236}">
                <a16:creationId xmlns:a16="http://schemas.microsoft.com/office/drawing/2014/main" id="{902AB83C-5140-4CC2-843C-D55A348B5FC4}"/>
              </a:ext>
            </a:extLst>
          </p:cNvPr>
          <p:cNvSpPr/>
          <p:nvPr/>
        </p:nvSpPr>
        <p:spPr bwMode="auto">
          <a:xfrm>
            <a:off x="1528177" y="1780953"/>
            <a:ext cx="8892094" cy="4736005"/>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a:extLst>
              <a:ext uri="{FF2B5EF4-FFF2-40B4-BE49-F238E27FC236}">
                <a16:creationId xmlns:a16="http://schemas.microsoft.com/office/drawing/2014/main" id="{A24C8A81-08BA-422C-964B-0DB268F4D60B}"/>
              </a:ext>
            </a:extLst>
          </p:cNvPr>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6" name="文本框 55">
            <a:extLst>
              <a:ext uri="{FF2B5EF4-FFF2-40B4-BE49-F238E27FC236}">
                <a16:creationId xmlns:a16="http://schemas.microsoft.com/office/drawing/2014/main" id="{30902345-9031-4FF6-AC2A-4ABEBD583F85}"/>
              </a:ext>
            </a:extLst>
          </p:cNvPr>
          <p:cNvSpPr txBox="1"/>
          <p:nvPr/>
        </p:nvSpPr>
        <p:spPr>
          <a:xfrm>
            <a:off x="1659819" y="1919818"/>
            <a:ext cx="8566819" cy="3785652"/>
          </a:xfrm>
          <a:prstGeom prst="rect">
            <a:avLst/>
          </a:prstGeom>
          <a:noFill/>
        </p:spPr>
        <p:txBody>
          <a:bodyPr wrap="square" rtlCol="0">
            <a:spAutoFit/>
          </a:bodyPr>
          <a:lstStyle/>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1</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）向投资者支付的股息、红利等权益性收益款项。</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2</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）企业所得税税款。</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3</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）税收滞纳金，是指纳税人违反税收法规，被税务机关处以的滞纳金。</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4</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）罚金、罚款和被没收财物的损失，是指纳税人违反国家有关法律、法规规定，被有关部门处以的罚款，以及被司法机关处以的罚金和被没收财物。</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5</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）超过规定标准的捐赠支出。</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6</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）赞助支出，是指企业发生的与生产经营活动无关的各种非广告性支出。</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7</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）未经核定的准备金支出，是指不符合国务院财政、税务主管部门规定的各项资产减值准备、风险准备等准备金支出。</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8</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）企业之间支付的管理费、企业内营业机构之间支付的租金和特许权使用费，以及非银行企业内营业机构之间支付的利息，不得扣除。</a:t>
            </a:r>
          </a:p>
          <a:p>
            <a:pPr lvl="0">
              <a:defRPr/>
            </a:pP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a:t>
            </a:r>
            <a:r>
              <a:rPr lang="en-US" altLang="zh-CN" sz="2000" dirty="0">
                <a:solidFill>
                  <a:schemeClr val="tx1">
                    <a:lumMod val="50000"/>
                  </a:schemeClr>
                </a:solidFill>
                <a:latin typeface="微软雅黑 Light" panose="020B0502040204020203" pitchFamily="34" charset="-122"/>
                <a:ea typeface="微软雅黑 Light" panose="020B0502040204020203" pitchFamily="34" charset="-122"/>
              </a:rPr>
              <a:t>9</a:t>
            </a:r>
            <a:r>
              <a:rPr lang="zh-CN" altLang="en-US" sz="2000" dirty="0">
                <a:solidFill>
                  <a:schemeClr val="tx1">
                    <a:lumMod val="50000"/>
                  </a:schemeClr>
                </a:solidFill>
                <a:latin typeface="微软雅黑 Light" panose="020B0502040204020203" pitchFamily="34" charset="-122"/>
                <a:ea typeface="微软雅黑 Light" panose="020B0502040204020203" pitchFamily="34" charset="-122"/>
              </a:rPr>
              <a:t>）与取得收入无关的其他支出。</a:t>
            </a:r>
          </a:p>
        </p:txBody>
      </p:sp>
      <p:sp>
        <p:nvSpPr>
          <p:cNvPr id="91" name="标题 1">
            <a:extLst>
              <a:ext uri="{FF2B5EF4-FFF2-40B4-BE49-F238E27FC236}">
                <a16:creationId xmlns:a16="http://schemas.microsoft.com/office/drawing/2014/main" id="{EE22B681-0BC7-40A6-97DD-1F55372344D4}"/>
              </a:ext>
            </a:extLst>
          </p:cNvPr>
          <p:cNvSpPr txBox="1">
            <a:spLocks noChangeArrowheads="1"/>
          </p:cNvSpPr>
          <p:nvPr/>
        </p:nvSpPr>
        <p:spPr bwMode="auto">
          <a:xfrm>
            <a:off x="899239" y="991582"/>
            <a:ext cx="10087979"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ctr">
              <a:defRPr sz="1800">
                <a:solidFill>
                  <a:schemeClr val="accent1"/>
                </a:solidFill>
                <a:latin typeface="+mn-ea"/>
                <a:ea typeface="+mn-ea"/>
              </a:defRPr>
            </a:lvl1pPr>
            <a:lvl2pPr marL="742950" indent="-285750" eaLnBrk="0" hangingPunct="0">
              <a:spcBef>
                <a:spcPct val="20000"/>
              </a:spcBef>
              <a:buChar char="–"/>
              <a:defRPr sz="2000">
                <a:solidFill>
                  <a:schemeClr val="accent1"/>
                </a:solidFill>
                <a:latin typeface="+mn-lt"/>
                <a:ea typeface="仿宋_GB2312" pitchFamily="49" charset="-122"/>
              </a:defRPr>
            </a:lvl2pPr>
            <a:lvl3pPr marL="1143000" indent="-228600" eaLnBrk="0" hangingPunct="0">
              <a:spcBef>
                <a:spcPct val="20000"/>
              </a:spcBef>
              <a:buChar char="•"/>
              <a:defRPr sz="2400">
                <a:solidFill>
                  <a:schemeClr val="accent1"/>
                </a:solidFill>
                <a:latin typeface="+mn-lt"/>
              </a:defRPr>
            </a:lvl3pPr>
            <a:lvl4pPr marL="1600200" indent="-228600" eaLnBrk="0" hangingPunct="0">
              <a:spcBef>
                <a:spcPct val="20000"/>
              </a:spcBef>
              <a:buChar char="–"/>
              <a:defRPr sz="2000">
                <a:solidFill>
                  <a:schemeClr val="accent1"/>
                </a:solidFill>
                <a:latin typeface="+mn-lt"/>
              </a:defRPr>
            </a:lvl4pPr>
            <a:lvl5pPr marL="2057400" indent="-228600" eaLnBrk="0" hangingPunct="0">
              <a:spcBef>
                <a:spcPct val="20000"/>
              </a:spcBef>
              <a:buChar char="»"/>
              <a:defRPr sz="2000">
                <a:solidFill>
                  <a:schemeClr val="accent1"/>
                </a:solidFill>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defRPr/>
            </a:pPr>
            <a:r>
              <a:rPr lang="en-US" altLang="zh-CN" sz="2400">
                <a:solidFill>
                  <a:srgbClr val="3D3D3D"/>
                </a:solidFill>
                <a:latin typeface="微软雅黑 Light" panose="020B0502040204020203" pitchFamily="34" charset="-122"/>
                <a:ea typeface="微软雅黑 Light" panose="020B0502040204020203" pitchFamily="34" charset="-122"/>
              </a:rPr>
              <a:t>6.</a:t>
            </a:r>
            <a:r>
              <a:rPr lang="zh-CN" altLang="en-US" sz="2400">
                <a:solidFill>
                  <a:srgbClr val="3D3D3D"/>
                </a:solidFill>
                <a:latin typeface="微软雅黑 Light" panose="020B0502040204020203" pitchFamily="34" charset="-122"/>
                <a:ea typeface="微软雅黑 Light" panose="020B0502040204020203" pitchFamily="34" charset="-122"/>
              </a:rPr>
              <a:t>不得扣除的项目</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92" name="矩形 91">
            <a:extLst>
              <a:ext uri="{FF2B5EF4-FFF2-40B4-BE49-F238E27FC236}">
                <a16:creationId xmlns:a16="http://schemas.microsoft.com/office/drawing/2014/main" id="{1CA0AD3C-4EAC-455F-9189-146DEBCABF4A}"/>
              </a:ext>
            </a:extLst>
          </p:cNvPr>
          <p:cNvSpPr/>
          <p:nvPr/>
        </p:nvSpPr>
        <p:spPr>
          <a:xfrm>
            <a:off x="772195" y="231606"/>
            <a:ext cx="7342410"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企业所得税应纳税所得额</a:t>
            </a:r>
          </a:p>
        </p:txBody>
      </p:sp>
    </p:spTree>
    <p:extLst>
      <p:ext uri="{BB962C8B-B14F-4D97-AF65-F5344CB8AC3E}">
        <p14:creationId xmlns:p14="http://schemas.microsoft.com/office/powerpoint/2010/main" val="18368726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1"/>
                                        </p:tgtEl>
                                        <p:attrNameLst>
                                          <p:attrName>style.visibility</p:attrName>
                                        </p:attrNameLst>
                                      </p:cBhvr>
                                      <p:to>
                                        <p:strVal val="visible"/>
                                      </p:to>
                                    </p:set>
                                    <p:anim calcmode="lin" valueType="num">
                                      <p:cBhvr additive="base">
                                        <p:cTn id="13" dur="500" fill="hold"/>
                                        <p:tgtEl>
                                          <p:spTgt spid="91"/>
                                        </p:tgtEl>
                                        <p:attrNameLst>
                                          <p:attrName>ppt_x</p:attrName>
                                        </p:attrNameLst>
                                      </p:cBhvr>
                                      <p:tavLst>
                                        <p:tav tm="0">
                                          <p:val>
                                            <p:strVal val="#ppt_x"/>
                                          </p:val>
                                        </p:tav>
                                        <p:tav tm="100000">
                                          <p:val>
                                            <p:strVal val="#ppt_x"/>
                                          </p:val>
                                        </p:tav>
                                      </p:tavLst>
                                    </p:anim>
                                    <p:anim calcmode="lin" valueType="num">
                                      <p:cBhvr additive="base">
                                        <p:cTn id="14"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additive="base">
                                        <p:cTn id="19" dur="500" fill="hold"/>
                                        <p:tgtEl>
                                          <p:spTgt spid="46"/>
                                        </p:tgtEl>
                                        <p:attrNameLst>
                                          <p:attrName>ppt_x</p:attrName>
                                        </p:attrNameLst>
                                      </p:cBhvr>
                                      <p:tavLst>
                                        <p:tav tm="0">
                                          <p:val>
                                            <p:strVal val="#ppt_x"/>
                                          </p:val>
                                        </p:tav>
                                        <p:tav tm="100000">
                                          <p:val>
                                            <p:strVal val="#ppt_x"/>
                                          </p:val>
                                        </p:tav>
                                      </p:tavLst>
                                    </p:anim>
                                    <p:anim calcmode="lin" valueType="num">
                                      <p:cBhvr additive="base">
                                        <p:cTn id="20"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6"/>
                                        </p:tgtEl>
                                        <p:attrNameLst>
                                          <p:attrName>style.visibility</p:attrName>
                                        </p:attrNameLst>
                                      </p:cBhvr>
                                      <p:to>
                                        <p:strVal val="visible"/>
                                      </p:to>
                                    </p:set>
                                    <p:anim calcmode="lin" valueType="num">
                                      <p:cBhvr additive="base">
                                        <p:cTn id="25" dur="500" fill="hold"/>
                                        <p:tgtEl>
                                          <p:spTgt spid="56"/>
                                        </p:tgtEl>
                                        <p:attrNameLst>
                                          <p:attrName>ppt_x</p:attrName>
                                        </p:attrNameLst>
                                      </p:cBhvr>
                                      <p:tavLst>
                                        <p:tav tm="0">
                                          <p:val>
                                            <p:strVal val="#ppt_x"/>
                                          </p:val>
                                        </p:tav>
                                        <p:tav tm="100000">
                                          <p:val>
                                            <p:strVal val="#ppt_x"/>
                                          </p:val>
                                        </p:tav>
                                      </p:tavLst>
                                    </p:anim>
                                    <p:anim calcmode="lin" valueType="num">
                                      <p:cBhvr additive="base">
                                        <p:cTn id="2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6">
                                            <p:txEl>
                                              <p:pRg st="0" end="0"/>
                                            </p:txEl>
                                          </p:spTgt>
                                        </p:tgtEl>
                                        <p:attrNameLst>
                                          <p:attrName>style.visibility</p:attrName>
                                        </p:attrNameLst>
                                      </p:cBhvr>
                                      <p:to>
                                        <p:strVal val="visible"/>
                                      </p:to>
                                    </p:set>
                                    <p:anim calcmode="lin" valueType="num">
                                      <p:cBhvr additive="base">
                                        <p:cTn id="31" dur="500" fill="hold"/>
                                        <p:tgtEl>
                                          <p:spTgt spid="5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6">
                                            <p:txEl>
                                              <p:pRg st="1" end="1"/>
                                            </p:txEl>
                                          </p:spTgt>
                                        </p:tgtEl>
                                        <p:attrNameLst>
                                          <p:attrName>style.visibility</p:attrName>
                                        </p:attrNameLst>
                                      </p:cBhvr>
                                      <p:to>
                                        <p:strVal val="visible"/>
                                      </p:to>
                                    </p:set>
                                    <p:anim calcmode="lin" valueType="num">
                                      <p:cBhvr additive="base">
                                        <p:cTn id="37" dur="500" fill="hold"/>
                                        <p:tgtEl>
                                          <p:spTgt spid="56">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6">
                                            <p:txEl>
                                              <p:pRg st="2" end="2"/>
                                            </p:txEl>
                                          </p:spTgt>
                                        </p:tgtEl>
                                        <p:attrNameLst>
                                          <p:attrName>style.visibility</p:attrName>
                                        </p:attrNameLst>
                                      </p:cBhvr>
                                      <p:to>
                                        <p:strVal val="visible"/>
                                      </p:to>
                                    </p:set>
                                    <p:anim calcmode="lin" valueType="num">
                                      <p:cBhvr additive="base">
                                        <p:cTn id="43" dur="500" fill="hold"/>
                                        <p:tgtEl>
                                          <p:spTgt spid="56">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6">
                                            <p:txEl>
                                              <p:pRg st="3" end="3"/>
                                            </p:txEl>
                                          </p:spTgt>
                                        </p:tgtEl>
                                        <p:attrNameLst>
                                          <p:attrName>style.visibility</p:attrName>
                                        </p:attrNameLst>
                                      </p:cBhvr>
                                      <p:to>
                                        <p:strVal val="visible"/>
                                      </p:to>
                                    </p:set>
                                    <p:anim calcmode="lin" valueType="num">
                                      <p:cBhvr additive="base">
                                        <p:cTn id="49" dur="500" fill="hold"/>
                                        <p:tgtEl>
                                          <p:spTgt spid="56">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6">
                                            <p:txEl>
                                              <p:pRg st="4" end="4"/>
                                            </p:txEl>
                                          </p:spTgt>
                                        </p:tgtEl>
                                        <p:attrNameLst>
                                          <p:attrName>style.visibility</p:attrName>
                                        </p:attrNameLst>
                                      </p:cBhvr>
                                      <p:to>
                                        <p:strVal val="visible"/>
                                      </p:to>
                                    </p:set>
                                    <p:anim calcmode="lin" valueType="num">
                                      <p:cBhvr additive="base">
                                        <p:cTn id="55" dur="500" fill="hold"/>
                                        <p:tgtEl>
                                          <p:spTgt spid="56">
                                            <p:txEl>
                                              <p:pRg st="4" end="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6">
                                            <p:txEl>
                                              <p:pRg st="5" end="5"/>
                                            </p:txEl>
                                          </p:spTgt>
                                        </p:tgtEl>
                                        <p:attrNameLst>
                                          <p:attrName>style.visibility</p:attrName>
                                        </p:attrNameLst>
                                      </p:cBhvr>
                                      <p:to>
                                        <p:strVal val="visible"/>
                                      </p:to>
                                    </p:set>
                                    <p:anim calcmode="lin" valueType="num">
                                      <p:cBhvr additive="base">
                                        <p:cTn id="61" dur="500" fill="hold"/>
                                        <p:tgtEl>
                                          <p:spTgt spid="56">
                                            <p:txEl>
                                              <p:pRg st="5" end="5"/>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6">
                                            <p:txEl>
                                              <p:pRg st="6" end="6"/>
                                            </p:txEl>
                                          </p:spTgt>
                                        </p:tgtEl>
                                        <p:attrNameLst>
                                          <p:attrName>style.visibility</p:attrName>
                                        </p:attrNameLst>
                                      </p:cBhvr>
                                      <p:to>
                                        <p:strVal val="visible"/>
                                      </p:to>
                                    </p:set>
                                    <p:anim calcmode="lin" valueType="num">
                                      <p:cBhvr additive="base">
                                        <p:cTn id="67" dur="500" fill="hold"/>
                                        <p:tgtEl>
                                          <p:spTgt spid="56">
                                            <p:txEl>
                                              <p:pRg st="6" end="6"/>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6">
                                            <p:txEl>
                                              <p:pRg st="7" end="7"/>
                                            </p:txEl>
                                          </p:spTgt>
                                        </p:tgtEl>
                                        <p:attrNameLst>
                                          <p:attrName>style.visibility</p:attrName>
                                        </p:attrNameLst>
                                      </p:cBhvr>
                                      <p:to>
                                        <p:strVal val="visible"/>
                                      </p:to>
                                    </p:set>
                                    <p:anim calcmode="lin" valueType="num">
                                      <p:cBhvr additive="base">
                                        <p:cTn id="73" dur="500" fill="hold"/>
                                        <p:tgtEl>
                                          <p:spTgt spid="56">
                                            <p:txEl>
                                              <p:pRg st="7" end="7"/>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56">
                                            <p:txEl>
                                              <p:pRg st="8" end="8"/>
                                            </p:txEl>
                                          </p:spTgt>
                                        </p:tgtEl>
                                        <p:attrNameLst>
                                          <p:attrName>style.visibility</p:attrName>
                                        </p:attrNameLst>
                                      </p:cBhvr>
                                      <p:to>
                                        <p:strVal val="visible"/>
                                      </p:to>
                                    </p:set>
                                    <p:anim calcmode="lin" valueType="num">
                                      <p:cBhvr additive="base">
                                        <p:cTn id="79" dur="500" fill="hold"/>
                                        <p:tgtEl>
                                          <p:spTgt spid="56">
                                            <p:txEl>
                                              <p:pRg st="8" end="8"/>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56">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6" grpId="0" animBg="1"/>
      <p:bldP spid="56" grpId="0"/>
      <p:bldP spid="9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272808"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企业所得税应纳税所得额</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587515"/>
            <a:ext cx="12196762" cy="3270479"/>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653420" y="1217635"/>
            <a:ext cx="11068004" cy="236988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7.</a:t>
            </a:r>
            <a:r>
              <a:rPr lang="zh-CN" altLang="en-US" sz="2800" dirty="0">
                <a:latin typeface="微软雅黑 Light" panose="020B0502040204020203" pitchFamily="34" charset="-122"/>
                <a:ea typeface="微软雅黑 Light" panose="020B0502040204020203" pitchFamily="34" charset="-122"/>
              </a:rPr>
              <a:t>亏损弥补</a:t>
            </a:r>
          </a:p>
          <a:p>
            <a:r>
              <a:rPr lang="zh-CN" altLang="en-US" sz="2400" dirty="0">
                <a:latin typeface="微软雅黑 Light" panose="020B0502040204020203" pitchFamily="34" charset="-122"/>
                <a:ea typeface="微软雅黑 Light" panose="020B0502040204020203" pitchFamily="34" charset="-122"/>
              </a:rPr>
              <a:t>       亏损是指企业依照企业所得税法和暂行条例的规定，将每一纳税年度的收入总额减除不征税收入、免税收入和各项扣除后小于零的数额。税法规定，企业某一纳税年度发生的亏损可以用下一年度的所得弥补，下一年度的所得不足以弥补的，可以逐年延续弥补，但最长不得超过</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年。而且，企业在汇总计算缴纳企业所得税时，其境外营业机构的亏损不得抵减境内营业机构的盈利。</a:t>
            </a:r>
          </a:p>
        </p:txBody>
      </p:sp>
    </p:spTree>
    <p:extLst>
      <p:ext uri="{BB962C8B-B14F-4D97-AF65-F5344CB8AC3E}">
        <p14:creationId xmlns:p14="http://schemas.microsoft.com/office/powerpoint/2010/main" val="6177654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53983"/>
            <a:ext cx="7702450"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4.1.7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企业所得税应纳税额的计算</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139225" y="220321"/>
            <a:ext cx="513619" cy="540412"/>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61728" y="1003395"/>
            <a:ext cx="10863965" cy="1088668"/>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 name="矩形 1"/>
          <p:cNvSpPr/>
          <p:nvPr/>
        </p:nvSpPr>
        <p:spPr>
          <a:xfrm>
            <a:off x="991092" y="1275163"/>
            <a:ext cx="9413154" cy="523220"/>
          </a:xfrm>
          <a:prstGeom prst="rect">
            <a:avLst/>
          </a:prstGeom>
        </p:spPr>
        <p:txBody>
          <a:bodyPr wrap="none">
            <a:spAutoFit/>
          </a:bodyPr>
          <a:lstStyle/>
          <a:p>
            <a:r>
              <a:rPr lang="zh-CN" altLang="en-US" sz="2800" dirty="0">
                <a:solidFill>
                  <a:schemeClr val="bg1"/>
                </a:solidFill>
                <a:latin typeface="微软雅黑 Light" panose="020B0502040204020203" pitchFamily="34" charset="-122"/>
                <a:ea typeface="微软雅黑 Light" panose="020B0502040204020203" pitchFamily="34" charset="-122"/>
              </a:rPr>
              <a:t>应纳税额＝应纳税所得额</a:t>
            </a:r>
            <a:r>
              <a:rPr lang="en-US" altLang="zh-CN" sz="2800" dirty="0">
                <a:solidFill>
                  <a:schemeClr val="bg1"/>
                </a:solidFill>
                <a:latin typeface="微软雅黑 Light" panose="020B0502040204020203" pitchFamily="34" charset="-122"/>
                <a:ea typeface="微软雅黑 Light" panose="020B0502040204020203" pitchFamily="34" charset="-122"/>
              </a:rPr>
              <a:t>×</a:t>
            </a:r>
            <a:r>
              <a:rPr lang="zh-CN" altLang="en-US" sz="2800" dirty="0">
                <a:solidFill>
                  <a:schemeClr val="bg1"/>
                </a:solidFill>
                <a:latin typeface="微软雅黑 Light" panose="020B0502040204020203" pitchFamily="34" charset="-122"/>
                <a:ea typeface="微软雅黑 Light" panose="020B0502040204020203" pitchFamily="34" charset="-122"/>
              </a:rPr>
              <a:t>适用税率－减免税额－抵免税额</a:t>
            </a:r>
          </a:p>
        </p:txBody>
      </p:sp>
      <p:sp>
        <p:nvSpPr>
          <p:cNvPr id="3" name="矩形 2"/>
          <p:cNvSpPr/>
          <p:nvPr/>
        </p:nvSpPr>
        <p:spPr>
          <a:xfrm>
            <a:off x="431112" y="2317750"/>
            <a:ext cx="10801200" cy="3046988"/>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其中的减免税额和抵免税额，是指依照</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企业所得税法</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和国务院的税收优惠规定减征、免征和抵免的应纳税额。</a:t>
            </a:r>
          </a:p>
          <a:p>
            <a:r>
              <a:rPr lang="zh-CN" altLang="en-US" sz="2400" dirty="0">
                <a:latin typeface="微软雅黑 Light" panose="020B0502040204020203" pitchFamily="34" charset="-122"/>
                <a:ea typeface="微软雅黑 Light" panose="020B0502040204020203" pitchFamily="34" charset="-122"/>
              </a:rPr>
              <a:t>企业取得的下列所得已在境外缴纳的所得税税额，可以从其当期应纳税额中抵免，抵免限额为该项所得依照规定计算的应纳税额；超过抵免限额的部分，可以在以后</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个年度内，用每年抵免限额抵免当年应抵税额后的余额进行抵补：</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）居民企业来源于中国境外的应税所得。</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）非居民企业在中国境内设立机构、场所，取得发生在中国境外但与该机构、场所有实际联系的应税所得。</a:t>
            </a:r>
          </a:p>
        </p:txBody>
      </p:sp>
    </p:spTree>
    <p:extLst>
      <p:ext uri="{BB962C8B-B14F-4D97-AF65-F5344CB8AC3E}">
        <p14:creationId xmlns:p14="http://schemas.microsoft.com/office/powerpoint/2010/main" val="9695239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 grpId="0"/>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B57F534B-A902-475B-A6FD-74DF44B776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9748" y="426749"/>
            <a:ext cx="4216853" cy="6004502"/>
          </a:xfrm>
          <a:prstGeom prst="rect">
            <a:avLst/>
          </a:prstGeom>
        </p:spPr>
      </p:pic>
      <p:sp>
        <p:nvSpPr>
          <p:cNvPr id="139" name="矩形 138">
            <a:extLst>
              <a:ext uri="{FF2B5EF4-FFF2-40B4-BE49-F238E27FC236}">
                <a16:creationId xmlns:a16="http://schemas.microsoft.com/office/drawing/2014/main" id="{AA3F1B7A-45C6-490F-A5B5-FA6311E1435C}"/>
              </a:ext>
            </a:extLst>
          </p:cNvPr>
          <p:cNvSpPr/>
          <p:nvPr/>
        </p:nvSpPr>
        <p:spPr bwMode="auto">
          <a:xfrm>
            <a:off x="3862826" y="1474240"/>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0" name="TextBox 58">
            <a:extLst>
              <a:ext uri="{FF2B5EF4-FFF2-40B4-BE49-F238E27FC236}">
                <a16:creationId xmlns:a16="http://schemas.microsoft.com/office/drawing/2014/main" id="{7A8BDDC6-C4B7-4411-8327-7B05BFF50FD0}"/>
              </a:ext>
            </a:extLst>
          </p:cNvPr>
          <p:cNvSpPr txBox="1"/>
          <p:nvPr/>
        </p:nvSpPr>
        <p:spPr>
          <a:xfrm>
            <a:off x="3892188" y="1925608"/>
            <a:ext cx="677108" cy="3376116"/>
          </a:xfrm>
          <a:prstGeom prst="rect">
            <a:avLst/>
          </a:prstGeom>
          <a:noFill/>
        </p:spPr>
        <p:txBody>
          <a:bodyPr vert="eaVert"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p>
        </p:txBody>
      </p:sp>
      <p:sp>
        <p:nvSpPr>
          <p:cNvPr id="2" name="矩形 1"/>
          <p:cNvSpPr/>
          <p:nvPr/>
        </p:nvSpPr>
        <p:spPr>
          <a:xfrm>
            <a:off x="5666333" y="3244334"/>
            <a:ext cx="584502" cy="369332"/>
          </a:xfrm>
          <a:prstGeom prst="rect">
            <a:avLst/>
          </a:prstGeom>
        </p:spPr>
        <p:txBody>
          <a:bodyPr wrap="squar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6" name="矩形 5"/>
          <p:cNvSpPr/>
          <p:nvPr/>
        </p:nvSpPr>
        <p:spPr bwMode="auto">
          <a:xfrm>
            <a:off x="6203652" y="2151218"/>
            <a:ext cx="5923394" cy="64367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任务</a:t>
            </a:r>
            <a:r>
              <a:rPr lang="en-US" altLang="zh-CN" sz="3000" b="1" dirty="0">
                <a:latin typeface="微软雅黑 Light" panose="020B0502040204020203" pitchFamily="34" charset="-122"/>
                <a:ea typeface="微软雅黑 Light" panose="020B0502040204020203" pitchFamily="34" charset="-122"/>
              </a:rPr>
              <a:t>4.1  </a:t>
            </a:r>
            <a:r>
              <a:rPr lang="zh-CN" altLang="en-US" sz="3000" b="1" dirty="0">
                <a:latin typeface="微软雅黑 Light" panose="020B0502040204020203" pitchFamily="34" charset="-122"/>
                <a:ea typeface="微软雅黑 Light" panose="020B0502040204020203" pitchFamily="34" charset="-122"/>
              </a:rPr>
              <a:t>企业所得税</a:t>
            </a:r>
            <a:endParaRPr kumimoji="0" lang="zh-CN" altLang="en-US" sz="3000" b="1"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1" name="矩形 10"/>
          <p:cNvSpPr/>
          <p:nvPr/>
        </p:nvSpPr>
        <p:spPr bwMode="auto">
          <a:xfrm>
            <a:off x="6203652" y="3866831"/>
            <a:ext cx="5905582"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任务</a:t>
            </a:r>
            <a:r>
              <a:rPr lang="en-US" altLang="zh-CN" sz="3000" b="1" dirty="0">
                <a:latin typeface="微软雅黑 Light" panose="020B0502040204020203" pitchFamily="34" charset="-122"/>
                <a:ea typeface="微软雅黑 Light" panose="020B0502040204020203" pitchFamily="34" charset="-122"/>
              </a:rPr>
              <a:t>4.2  </a:t>
            </a:r>
            <a:r>
              <a:rPr lang="zh-CN" altLang="en-US" sz="3000" b="1" dirty="0">
                <a:latin typeface="微软雅黑 Light" panose="020B0502040204020203" pitchFamily="34" charset="-122"/>
                <a:ea typeface="微软雅黑 Light" panose="020B0502040204020203" pitchFamily="34" charset="-122"/>
              </a:rPr>
              <a:t>个人所得税</a:t>
            </a:r>
            <a:endParaRPr kumimoji="0" lang="zh-CN" altLang="en-US" sz="3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0" name="矩形 9">
            <a:extLst>
              <a:ext uri="{FF2B5EF4-FFF2-40B4-BE49-F238E27FC236}">
                <a16:creationId xmlns:a16="http://schemas.microsoft.com/office/drawing/2014/main" id="{2EB7DBE9-6B26-4F29-A736-E37438DB1E23}"/>
              </a:ext>
            </a:extLst>
          </p:cNvPr>
          <p:cNvSpPr/>
          <p:nvPr/>
        </p:nvSpPr>
        <p:spPr bwMode="auto">
          <a:xfrm>
            <a:off x="4763088" y="2055914"/>
            <a:ext cx="1230023" cy="83428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宋体" panose="02010600030101010101" pitchFamily="2" charset="-122"/>
              </a:rPr>
              <a:t>1</a:t>
            </a:r>
            <a:endParaRPr kumimoji="0" lang="zh-CN" altLang="en-US" sz="4000" b="1" i="0" u="none" strike="noStrike" cap="none" normalizeH="0" baseline="0" dirty="0">
              <a:ln>
                <a:noFill/>
              </a:ln>
              <a:solidFill>
                <a:schemeClr val="tx1"/>
              </a:solidFill>
              <a:effectLst/>
              <a:latin typeface="宋体" panose="02010600030101010101" pitchFamily="2" charset="-122"/>
            </a:endParaRPr>
          </a:p>
        </p:txBody>
      </p:sp>
      <p:sp>
        <p:nvSpPr>
          <p:cNvPr id="12" name="矩形 11">
            <a:extLst>
              <a:ext uri="{FF2B5EF4-FFF2-40B4-BE49-F238E27FC236}">
                <a16:creationId xmlns:a16="http://schemas.microsoft.com/office/drawing/2014/main" id="{63D1AF4B-6A0F-4A80-ABF1-58122BBB13CF}"/>
              </a:ext>
            </a:extLst>
          </p:cNvPr>
          <p:cNvSpPr/>
          <p:nvPr/>
        </p:nvSpPr>
        <p:spPr bwMode="auto">
          <a:xfrm>
            <a:off x="4763088" y="3789040"/>
            <a:ext cx="1230023" cy="83428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宋体" panose="02010600030101010101" pitchFamily="2" charset="-122"/>
              </a:rPr>
              <a:t>2</a:t>
            </a:r>
            <a:endParaRPr kumimoji="0" lang="zh-CN" altLang="en-US" sz="4000" b="1" i="0" u="none" strike="noStrike" cap="none" normalizeH="0" baseline="0" dirty="0">
              <a:ln>
                <a:noFill/>
              </a:ln>
              <a:solidFill>
                <a:schemeClr val="tx1"/>
              </a:solidFill>
              <a:effectLst/>
              <a:latin typeface="宋体" panose="02010600030101010101" pitchFamily="2" charset="-122"/>
            </a:endParaRPr>
          </a:p>
        </p:txBody>
      </p:sp>
    </p:spTree>
    <p:extLst>
      <p:ext uri="{BB962C8B-B14F-4D97-AF65-F5344CB8AC3E}">
        <p14:creationId xmlns:p14="http://schemas.microsoft.com/office/powerpoint/2010/main" val="4122316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Tm="9503">
        <p15:prstTrans prst="curtains"/>
      </p:transition>
    </mc:Choice>
    <mc:Fallback xmlns="">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5830242"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4.1.8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企业所得税征收管理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TextBox 6">
            <a:extLst>
              <a:ext uri="{FF2B5EF4-FFF2-40B4-BE49-F238E27FC236}">
                <a16:creationId xmlns:a16="http://schemas.microsoft.com/office/drawing/2014/main" id="{7EBEAD3E-3149-47C8-97EF-EF19AE883D54}"/>
              </a:ext>
            </a:extLst>
          </p:cNvPr>
          <p:cNvSpPr txBox="1"/>
          <p:nvPr/>
        </p:nvSpPr>
        <p:spPr>
          <a:xfrm>
            <a:off x="586193" y="1416697"/>
            <a:ext cx="1608133" cy="461665"/>
          </a:xfrm>
          <a:prstGeom prst="rect">
            <a:avLst/>
          </a:prstGeom>
          <a:noFill/>
        </p:spPr>
        <p:txBody>
          <a:bodyPr wrap="none" rtlCol="0">
            <a:spAutoFit/>
          </a:bodyPr>
          <a:lstStyle/>
          <a:p>
            <a:pPr lvl="0" algn="r">
              <a:defRPr/>
            </a:pP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纳税期限</a:t>
            </a:r>
          </a:p>
        </p:txBody>
      </p:sp>
      <p:sp>
        <p:nvSpPr>
          <p:cNvPr id="26" name="TextBox 8">
            <a:extLst>
              <a:ext uri="{FF2B5EF4-FFF2-40B4-BE49-F238E27FC236}">
                <a16:creationId xmlns:a16="http://schemas.microsoft.com/office/drawing/2014/main" id="{B310FF88-B753-40E2-B728-D3A0EF64BD3E}"/>
              </a:ext>
            </a:extLst>
          </p:cNvPr>
          <p:cNvSpPr txBox="1"/>
          <p:nvPr/>
        </p:nvSpPr>
        <p:spPr>
          <a:xfrm>
            <a:off x="409487" y="1878362"/>
            <a:ext cx="4625226" cy="2086725"/>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纳税年度一般为公历年度，即公历</a:t>
            </a:r>
            <a:r>
              <a:rPr lang="en-US" altLang="zh-CN" sz="1800" dirty="0">
                <a:solidFill>
                  <a:srgbClr val="3D3D3D"/>
                </a:solidFill>
                <a:latin typeface="微软雅黑 Light" panose="020B0502040204020203" pitchFamily="34" charset="-122"/>
                <a:ea typeface="微软雅黑 Light" panose="020B0502040204020203" pitchFamily="34" charset="-122"/>
              </a:rPr>
              <a:t>1</a:t>
            </a:r>
            <a:r>
              <a:rPr lang="zh-CN" altLang="en-US" sz="1800" dirty="0">
                <a:solidFill>
                  <a:srgbClr val="3D3D3D"/>
                </a:solidFill>
                <a:latin typeface="微软雅黑 Light" panose="020B0502040204020203" pitchFamily="34" charset="-122"/>
                <a:ea typeface="微软雅黑 Light" panose="020B0502040204020203" pitchFamily="34" charset="-122"/>
              </a:rPr>
              <a:t>月</a:t>
            </a:r>
            <a:r>
              <a:rPr lang="en-US" altLang="zh-CN" sz="1800" dirty="0">
                <a:solidFill>
                  <a:srgbClr val="3D3D3D"/>
                </a:solidFill>
                <a:latin typeface="微软雅黑 Light" panose="020B0502040204020203" pitchFamily="34" charset="-122"/>
                <a:ea typeface="微软雅黑 Light" panose="020B0502040204020203" pitchFamily="34" charset="-122"/>
              </a:rPr>
              <a:t>1</a:t>
            </a:r>
            <a:r>
              <a:rPr lang="zh-CN" altLang="en-US" sz="1800" dirty="0">
                <a:solidFill>
                  <a:srgbClr val="3D3D3D"/>
                </a:solidFill>
                <a:latin typeface="微软雅黑 Light" panose="020B0502040204020203" pitchFamily="34" charset="-122"/>
                <a:ea typeface="微软雅黑 Light" panose="020B0502040204020203" pitchFamily="34" charset="-122"/>
              </a:rPr>
              <a:t>日至</a:t>
            </a:r>
            <a:r>
              <a:rPr lang="en-US" altLang="zh-CN" sz="1800" dirty="0">
                <a:solidFill>
                  <a:srgbClr val="3D3D3D"/>
                </a:solidFill>
                <a:latin typeface="微软雅黑 Light" panose="020B0502040204020203" pitchFamily="34" charset="-122"/>
                <a:ea typeface="微软雅黑 Light" panose="020B0502040204020203" pitchFamily="34" charset="-122"/>
              </a:rPr>
              <a:t>12</a:t>
            </a:r>
            <a:r>
              <a:rPr lang="zh-CN" altLang="en-US" sz="1800" dirty="0">
                <a:solidFill>
                  <a:srgbClr val="3D3D3D"/>
                </a:solidFill>
                <a:latin typeface="微软雅黑 Light" panose="020B0502040204020203" pitchFamily="34" charset="-122"/>
                <a:ea typeface="微软雅黑 Light" panose="020B0502040204020203" pitchFamily="34" charset="-122"/>
              </a:rPr>
              <a:t>月</a:t>
            </a:r>
            <a:r>
              <a:rPr lang="en-US" altLang="zh-CN" sz="1800" dirty="0">
                <a:solidFill>
                  <a:srgbClr val="3D3D3D"/>
                </a:solidFill>
                <a:latin typeface="微软雅黑 Light" panose="020B0502040204020203" pitchFamily="34" charset="-122"/>
                <a:ea typeface="微软雅黑 Light" panose="020B0502040204020203" pitchFamily="34" charset="-122"/>
              </a:rPr>
              <a:t>31</a:t>
            </a:r>
            <a:r>
              <a:rPr lang="zh-CN" altLang="en-US" sz="1800" dirty="0">
                <a:solidFill>
                  <a:srgbClr val="3D3D3D"/>
                </a:solidFill>
                <a:latin typeface="微软雅黑 Light" panose="020B0502040204020203" pitchFamily="34" charset="-122"/>
                <a:ea typeface="微软雅黑 Light" panose="020B0502040204020203" pitchFamily="34" charset="-122"/>
              </a:rPr>
              <a:t>日为一个纳税年度；纳税人在一个纳税年度的中间开业，或由于合并、关闭等原因使该纳税年度的实际经营期不足</a:t>
            </a:r>
            <a:r>
              <a:rPr lang="en-US" altLang="zh-CN" sz="1800" dirty="0">
                <a:solidFill>
                  <a:srgbClr val="3D3D3D"/>
                </a:solidFill>
                <a:latin typeface="微软雅黑 Light" panose="020B0502040204020203" pitchFamily="34" charset="-122"/>
                <a:ea typeface="微软雅黑 Light" panose="020B0502040204020203" pitchFamily="34" charset="-122"/>
              </a:rPr>
              <a:t>12</a:t>
            </a:r>
            <a:r>
              <a:rPr lang="zh-CN" altLang="en-US" sz="1800" dirty="0">
                <a:solidFill>
                  <a:srgbClr val="3D3D3D"/>
                </a:solidFill>
                <a:latin typeface="微软雅黑 Light" panose="020B0502040204020203" pitchFamily="34" charset="-122"/>
                <a:ea typeface="微软雅黑 Light" panose="020B0502040204020203" pitchFamily="34" charset="-122"/>
              </a:rPr>
              <a:t>个月的，以其实际经营期为一个纳税年度；纳税人破产清算时，以清算期为一个纳税年度。</a:t>
            </a:r>
          </a:p>
        </p:txBody>
      </p:sp>
      <p:sp>
        <p:nvSpPr>
          <p:cNvPr id="4" name="矩形 3"/>
          <p:cNvSpPr/>
          <p:nvPr/>
        </p:nvSpPr>
        <p:spPr>
          <a:xfrm>
            <a:off x="6335068" y="1416696"/>
            <a:ext cx="4824536" cy="461665"/>
          </a:xfrm>
          <a:prstGeom prst="rect">
            <a:avLst/>
          </a:prstGeom>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纳税地点</a:t>
            </a:r>
          </a:p>
        </p:txBody>
      </p:sp>
      <p:sp>
        <p:nvSpPr>
          <p:cNvPr id="5" name="矩形 4"/>
          <p:cNvSpPr/>
          <p:nvPr/>
        </p:nvSpPr>
        <p:spPr>
          <a:xfrm>
            <a:off x="6485155" y="1878361"/>
            <a:ext cx="5384669" cy="1477328"/>
          </a:xfrm>
          <a:prstGeom prst="rect">
            <a:avLst/>
          </a:prstGeom>
        </p:spPr>
        <p:txBody>
          <a:bodyPr wrap="square">
            <a:spAutoFit/>
          </a:bodyPr>
          <a:lstStyle/>
          <a:p>
            <a:r>
              <a:rPr lang="zh-CN" altLang="en-US" dirty="0"/>
              <a:t>       </a:t>
            </a:r>
            <a:r>
              <a:rPr lang="zh-CN" altLang="en-US" dirty="0">
                <a:latin typeface="微软雅黑 Light" panose="020B0502040204020203" pitchFamily="34" charset="-122"/>
                <a:ea typeface="微软雅黑 Light" panose="020B0502040204020203" pitchFamily="34" charset="-122"/>
              </a:rPr>
              <a:t>企业所得税由纳税人向其所在地主管税务机关缴纳。居民企业以企业登记注册地为纳税地点，但登记注册地在境外的，以实际管理机构所在地为纳税地点；居民企业在中国境内设立不具有法人资格的营业机构的，应当汇总计算并交纳企业所得税。</a:t>
            </a:r>
          </a:p>
        </p:txBody>
      </p:sp>
      <p:sp>
        <p:nvSpPr>
          <p:cNvPr id="6" name="矩形 5"/>
          <p:cNvSpPr/>
          <p:nvPr/>
        </p:nvSpPr>
        <p:spPr>
          <a:xfrm>
            <a:off x="6470827" y="3366383"/>
            <a:ext cx="5172170" cy="2862322"/>
          </a:xfrm>
          <a:prstGeom prst="rect">
            <a:avLst/>
          </a:prstGeom>
        </p:spPr>
        <p:txBody>
          <a:bodyPr wrap="square">
            <a:spAutoFit/>
          </a:bodyPr>
          <a:lstStyle/>
          <a:p>
            <a:r>
              <a:rPr lang="zh-CN" altLang="en-US" dirty="0"/>
              <a:t>      </a:t>
            </a:r>
            <a:r>
              <a:rPr lang="zh-CN" altLang="en-US" dirty="0">
                <a:latin typeface="微软雅黑 Light" panose="020B0502040204020203" pitchFamily="34" charset="-122"/>
                <a:ea typeface="微软雅黑 Light" panose="020B0502040204020203" pitchFamily="34" charset="-122"/>
              </a:rPr>
              <a:t>非居民企业在中国境内设立机构、场所取得的所得，以及发生在中国境外但与其所设机构、场所有实际联系的所得，应当以机构、场所所在地为纳税地点；非居民企业在中国境内未设立机构、场所，或者虽设立机构、场所，或者虽设立机构、场所但取得的所得与其所设机构、场所没有实际联系的，以扣缴义务人所在地为纳税地点；非居民企业在中国境内设立两个或者两个以上机构、场所的，经税务机关审核批准，可以选择由其主要机构、场所汇总缴纳企业所得税。</a:t>
            </a:r>
          </a:p>
        </p:txBody>
      </p:sp>
    </p:spTree>
    <p:extLst>
      <p:ext uri="{BB962C8B-B14F-4D97-AF65-F5344CB8AC3E}">
        <p14:creationId xmlns:p14="http://schemas.microsoft.com/office/powerpoint/2010/main" val="120200774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additive="base">
                                        <p:cTn id="1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 calcmode="lin" valueType="num">
                                      <p:cBhvr additive="base">
                                        <p:cTn id="25"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ltHorz">
          <a:fgClr>
            <a:srgbClr val="F6F6F6"/>
          </a:fgClr>
          <a:bgClr>
            <a:schemeClr val="bg1"/>
          </a:bgClr>
        </a:pattFill>
        <a:effectLst/>
      </p:bgPr>
    </p:bg>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EFBE9BD2-072A-4872-915A-27F2D772C6EC}"/>
              </a:ext>
            </a:extLst>
          </p:cNvPr>
          <p:cNvSpPr/>
          <p:nvPr/>
        </p:nvSpPr>
        <p:spPr>
          <a:xfrm>
            <a:off x="54069" y="1124744"/>
            <a:ext cx="5410286" cy="859723"/>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endParaRPr lang="zh-CN" altLang="en-US" dirty="0">
              <a:latin typeface="+mj-ea"/>
              <a:ea typeface="+mj-ea"/>
            </a:endParaRPr>
          </a:p>
          <a:p>
            <a:pPr algn="just">
              <a:lnSpc>
                <a:spcPct val="120000"/>
              </a:lnSpc>
              <a:spcBef>
                <a:spcPts val="400"/>
              </a:spcBef>
              <a:spcAft>
                <a:spcPts val="400"/>
              </a:spcAft>
            </a:pPr>
            <a:endParaRPr lang="zh-CN" altLang="en-US" dirty="0">
              <a:latin typeface="+mj-ea"/>
              <a:ea typeface="+mj-ea"/>
            </a:endParaRPr>
          </a:p>
        </p:txBody>
      </p:sp>
      <p:sp>
        <p:nvSpPr>
          <p:cNvPr id="3" name="矩形 2"/>
          <p:cNvSpPr/>
          <p:nvPr/>
        </p:nvSpPr>
        <p:spPr bwMode="auto">
          <a:xfrm flipV="1">
            <a:off x="0" y="1467907"/>
            <a:ext cx="6397862" cy="45719"/>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5" name="矩形 14">
            <a:extLst>
              <a:ext uri="{FF2B5EF4-FFF2-40B4-BE49-F238E27FC236}">
                <a16:creationId xmlns:a16="http://schemas.microsoft.com/office/drawing/2014/main" id="{EFBE9BD2-072A-4872-915A-27F2D772C6EC}"/>
              </a:ext>
            </a:extLst>
          </p:cNvPr>
          <p:cNvSpPr/>
          <p:nvPr/>
        </p:nvSpPr>
        <p:spPr>
          <a:xfrm>
            <a:off x="352400" y="3056855"/>
            <a:ext cx="5330396" cy="859723"/>
          </a:xfrm>
          <a:prstGeom prst="rect">
            <a:avLst/>
          </a:prstGeom>
        </p:spPr>
        <p:txBody>
          <a:bodyPr wrap="square">
            <a:spAutoFit/>
          </a:bodyPr>
          <a:lstStyle/>
          <a:p>
            <a:pPr algn="just">
              <a:lnSpc>
                <a:spcPct val="120000"/>
              </a:lnSpc>
              <a:spcBef>
                <a:spcPts val="400"/>
              </a:spcBef>
              <a:spcAft>
                <a:spcPts val="400"/>
              </a:spcAft>
            </a:pPr>
            <a:endParaRPr lang="zh-CN" altLang="en-US" dirty="0">
              <a:latin typeface="+mj-ea"/>
              <a:ea typeface="+mj-ea"/>
            </a:endParaRPr>
          </a:p>
          <a:p>
            <a:pPr algn="just">
              <a:lnSpc>
                <a:spcPct val="120000"/>
              </a:lnSpc>
              <a:spcBef>
                <a:spcPts val="400"/>
              </a:spcBef>
              <a:spcAft>
                <a:spcPts val="400"/>
              </a:spcAft>
            </a:pPr>
            <a:endParaRPr lang="zh-CN" altLang="en-US" dirty="0">
              <a:latin typeface="+mj-ea"/>
              <a:ea typeface="+mj-ea"/>
            </a:endParaRPr>
          </a:p>
        </p:txBody>
      </p:sp>
      <p:sp>
        <p:nvSpPr>
          <p:cNvPr id="5" name="矩形 4"/>
          <p:cNvSpPr/>
          <p:nvPr/>
        </p:nvSpPr>
        <p:spPr>
          <a:xfrm>
            <a:off x="-18939" y="1920311"/>
            <a:ext cx="9289032" cy="1569660"/>
          </a:xfrm>
          <a:prstGeom prst="rect">
            <a:avLst/>
          </a:prstGeom>
          <a:solidFill>
            <a:schemeClr val="bg2">
              <a:lumMod val="90000"/>
            </a:schemeClr>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按月或按季预缴的，应当自月份或者季度终了之日起</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日内，向税务机关报送预缴企业所得税纳税申报表，预缴税款。</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企业在报送企业所得税纳税申报表时，应当按照规定附送财务会计报告和其他有关资料。</a:t>
            </a:r>
          </a:p>
        </p:txBody>
      </p:sp>
      <p:sp>
        <p:nvSpPr>
          <p:cNvPr id="2" name="矩形 1"/>
          <p:cNvSpPr/>
          <p:nvPr/>
        </p:nvSpPr>
        <p:spPr>
          <a:xfrm>
            <a:off x="141858" y="767264"/>
            <a:ext cx="5263118" cy="584775"/>
          </a:xfrm>
          <a:prstGeom prst="rect">
            <a:avLst/>
          </a:prstGeom>
        </p:spPr>
        <p:txBody>
          <a:bodyPr wrap="square">
            <a:spAutoFit/>
          </a:bodyPr>
          <a:lstStyle/>
          <a:p>
            <a:r>
              <a:rPr lang="en-US" altLang="zh-CN" sz="3200" dirty="0">
                <a:latin typeface="微软雅黑 Light" panose="020B0502040204020203" pitchFamily="34" charset="-122"/>
                <a:ea typeface="微软雅黑 Light" panose="020B0502040204020203" pitchFamily="34" charset="-122"/>
              </a:rPr>
              <a:t>3.</a:t>
            </a:r>
            <a:r>
              <a:rPr lang="zh-CN" altLang="en-US" sz="3200" dirty="0">
                <a:latin typeface="微软雅黑 Light" panose="020B0502040204020203" pitchFamily="34" charset="-122"/>
                <a:ea typeface="微软雅黑 Light" panose="020B0502040204020203" pitchFamily="34" charset="-122"/>
              </a:rPr>
              <a:t>纳税申报</a:t>
            </a:r>
          </a:p>
        </p:txBody>
      </p:sp>
      <p:sp>
        <p:nvSpPr>
          <p:cNvPr id="10" name="矩形 9"/>
          <p:cNvSpPr/>
          <p:nvPr/>
        </p:nvSpPr>
        <p:spPr>
          <a:xfrm>
            <a:off x="0" y="3919515"/>
            <a:ext cx="9216024" cy="2677656"/>
          </a:xfrm>
          <a:prstGeom prst="rect">
            <a:avLst/>
          </a:prstGeom>
          <a:solidFill>
            <a:schemeClr val="bg2">
              <a:lumMod val="90000"/>
            </a:schemeClr>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企业应当在办理注销登记前，就其清算所得向税务机关申报并依法缴纳企业所得税。</a:t>
            </a:r>
          </a:p>
          <a:p>
            <a:r>
              <a:rPr lang="zh-CN" altLang="en-US" sz="2400" dirty="0">
                <a:latin typeface="微软雅黑 Light" panose="020B0502040204020203" pitchFamily="34" charset="-122"/>
                <a:ea typeface="微软雅黑 Light" panose="020B0502040204020203" pitchFamily="34" charset="-122"/>
              </a:rPr>
              <a:t>     企业分月或者分季预缴企业所得税时，应当按照月度或者季度的实际利润额预缴；按照月度或者季度的实际利润额预缴有困难的，可以按照上一纳税年度应纳税所得额的月度或者季度平均额预缴，或者按照经税务机关认可的其他方法预缴。预缴方法一经确定，该纳税年度内不得随意变更。</a:t>
            </a:r>
          </a:p>
        </p:txBody>
      </p:sp>
      <p:sp>
        <p:nvSpPr>
          <p:cNvPr id="8" name="Freeform 11">
            <a:extLst>
              <a:ext uri="{FF2B5EF4-FFF2-40B4-BE49-F238E27FC236}">
                <a16:creationId xmlns:a16="http://schemas.microsoft.com/office/drawing/2014/main" id="{F6E84B27-CAD4-40B1-A22A-A157953B4BAA}"/>
              </a:ext>
            </a:extLst>
          </p:cNvPr>
          <p:cNvSpPr/>
          <p:nvPr/>
        </p:nvSpPr>
        <p:spPr bwMode="auto">
          <a:xfrm>
            <a:off x="199876" y="164925"/>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a:extLst>
              <a:ext uri="{FF2B5EF4-FFF2-40B4-BE49-F238E27FC236}">
                <a16:creationId xmlns:a16="http://schemas.microsoft.com/office/drawing/2014/main" id="{545919B4-E93A-4373-A169-E7A3B707B6C6}"/>
              </a:ext>
            </a:extLst>
          </p:cNvPr>
          <p:cNvSpPr/>
          <p:nvPr/>
        </p:nvSpPr>
        <p:spPr>
          <a:xfrm>
            <a:off x="697781" y="136385"/>
            <a:ext cx="5830242"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4.1.8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企业所得税征收管理</a:t>
            </a:r>
          </a:p>
        </p:txBody>
      </p:sp>
    </p:spTree>
    <p:extLst>
      <p:ext uri="{BB962C8B-B14F-4D97-AF65-F5344CB8AC3E}">
        <p14:creationId xmlns:p14="http://schemas.microsoft.com/office/powerpoint/2010/main" val="41335929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 calcmode="lin" valueType="num">
                                      <p:cBhvr additive="base">
                                        <p:cTn id="25"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anim calcmode="lin" valueType="num">
                                      <p:cBhvr additive="base">
                                        <p:cTn id="31"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dirty="0">
                <a:solidFill>
                  <a:schemeClr val="bg1"/>
                </a:solidFill>
                <a:latin typeface="微软雅黑" panose="020B0503020204020204" pitchFamily="34" charset="-122"/>
                <a:ea typeface="微软雅黑" panose="020B0503020204020204" pitchFamily="34" charset="-122"/>
              </a:rPr>
              <a:t>任务</a:t>
            </a:r>
            <a:r>
              <a:rPr lang="en-US" altLang="zh-CN" sz="6000" b="1" dirty="0">
                <a:solidFill>
                  <a:schemeClr val="bg1"/>
                </a:solidFill>
                <a:latin typeface="微软雅黑" panose="020B0503020204020204" pitchFamily="34" charset="-122"/>
                <a:ea typeface="微软雅黑" panose="020B0503020204020204" pitchFamily="34" charset="-122"/>
              </a:rPr>
              <a:t>4.2</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260655" y="129099"/>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13" name="组合 12">
            <a:extLst>
              <a:ext uri="{FF2B5EF4-FFF2-40B4-BE49-F238E27FC236}">
                <a16:creationId xmlns:a16="http://schemas.microsoft.com/office/drawing/2014/main" id="{0B3AB43D-90EE-466B-8EBE-2844036B6966}"/>
              </a:ext>
            </a:extLst>
          </p:cNvPr>
          <p:cNvGrpSpPr/>
          <p:nvPr/>
        </p:nvGrpSpPr>
        <p:grpSpPr>
          <a:xfrm>
            <a:off x="6302109" y="2445586"/>
            <a:ext cx="434084" cy="400110"/>
            <a:chOff x="8186613" y="1546264"/>
            <a:chExt cx="330200" cy="330200"/>
          </a:xfrm>
          <a:solidFill>
            <a:schemeClr val="accent3"/>
          </a:solidFill>
        </p:grpSpPr>
        <p:sp>
          <p:nvSpPr>
            <p:cNvPr id="14" name="Oval 5">
              <a:extLst>
                <a:ext uri="{FF2B5EF4-FFF2-40B4-BE49-F238E27FC236}">
                  <a16:creationId xmlns:a16="http://schemas.microsoft.com/office/drawing/2014/main" id="{6DC52DBE-60DE-4C1B-9A39-C8C31E25C254}"/>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15" name="Freeform 6">
              <a:extLst>
                <a:ext uri="{FF2B5EF4-FFF2-40B4-BE49-F238E27FC236}">
                  <a16:creationId xmlns:a16="http://schemas.microsoft.com/office/drawing/2014/main" id="{BBF3536C-8B02-44B0-980D-37CE87CDB783}"/>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16" name="矩形 15">
            <a:extLst>
              <a:ext uri="{FF2B5EF4-FFF2-40B4-BE49-F238E27FC236}">
                <a16:creationId xmlns:a16="http://schemas.microsoft.com/office/drawing/2014/main" id="{9A5A49ED-427A-4D43-8270-A89F1E71E626}"/>
              </a:ext>
            </a:extLst>
          </p:cNvPr>
          <p:cNvSpPr/>
          <p:nvPr/>
        </p:nvSpPr>
        <p:spPr>
          <a:xfrm>
            <a:off x="6848269" y="2440929"/>
            <a:ext cx="5082760"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4.2.1  </a:t>
            </a:r>
            <a:r>
              <a:rPr lang="zh-CN" altLang="en-US" sz="2000" dirty="0">
                <a:latin typeface="微软雅黑 Light" panose="020B0502040204020203" pitchFamily="34" charset="-122"/>
                <a:ea typeface="微软雅黑 Light" panose="020B0502040204020203" pitchFamily="34" charset="-122"/>
              </a:rPr>
              <a:t>个人所得税的概念及特点</a:t>
            </a:r>
          </a:p>
        </p:txBody>
      </p:sp>
      <p:grpSp>
        <p:nvGrpSpPr>
          <p:cNvPr id="25" name="组合 24">
            <a:extLst>
              <a:ext uri="{FF2B5EF4-FFF2-40B4-BE49-F238E27FC236}">
                <a16:creationId xmlns:a16="http://schemas.microsoft.com/office/drawing/2014/main" id="{01925F08-7411-4370-B466-B3D7736E0F87}"/>
              </a:ext>
            </a:extLst>
          </p:cNvPr>
          <p:cNvGrpSpPr/>
          <p:nvPr/>
        </p:nvGrpSpPr>
        <p:grpSpPr>
          <a:xfrm>
            <a:off x="6302109" y="2945046"/>
            <a:ext cx="434084" cy="400110"/>
            <a:chOff x="8186613" y="1546264"/>
            <a:chExt cx="330200" cy="330200"/>
          </a:xfrm>
          <a:solidFill>
            <a:schemeClr val="accent3"/>
          </a:solidFill>
        </p:grpSpPr>
        <p:sp>
          <p:nvSpPr>
            <p:cNvPr id="26" name="Oval 5">
              <a:extLst>
                <a:ext uri="{FF2B5EF4-FFF2-40B4-BE49-F238E27FC236}">
                  <a16:creationId xmlns:a16="http://schemas.microsoft.com/office/drawing/2014/main" id="{331564D9-569F-4CA5-BF3E-162F84B2B486}"/>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27" name="Freeform 6">
              <a:extLst>
                <a:ext uri="{FF2B5EF4-FFF2-40B4-BE49-F238E27FC236}">
                  <a16:creationId xmlns:a16="http://schemas.microsoft.com/office/drawing/2014/main" id="{49402B72-56C8-4500-AA96-668CB2CB8C5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28" name="矩形 27">
            <a:extLst>
              <a:ext uri="{FF2B5EF4-FFF2-40B4-BE49-F238E27FC236}">
                <a16:creationId xmlns:a16="http://schemas.microsoft.com/office/drawing/2014/main" id="{99DEAC4A-FBDB-4441-9B27-CB1C75B8241F}"/>
              </a:ext>
            </a:extLst>
          </p:cNvPr>
          <p:cNvSpPr/>
          <p:nvPr/>
        </p:nvSpPr>
        <p:spPr>
          <a:xfrm>
            <a:off x="6848269" y="2940389"/>
            <a:ext cx="4866736"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4.2.2  </a:t>
            </a:r>
            <a:r>
              <a:rPr lang="zh-CN" altLang="en-US" sz="2000" dirty="0">
                <a:latin typeface="微软雅黑 Light" panose="020B0502040204020203" pitchFamily="34" charset="-122"/>
                <a:ea typeface="微软雅黑 Light" panose="020B0502040204020203" pitchFamily="34" charset="-122"/>
              </a:rPr>
              <a:t>个人所得税的纳税义务人</a:t>
            </a:r>
          </a:p>
        </p:txBody>
      </p:sp>
      <p:grpSp>
        <p:nvGrpSpPr>
          <p:cNvPr id="29" name="组合 28">
            <a:extLst>
              <a:ext uri="{FF2B5EF4-FFF2-40B4-BE49-F238E27FC236}">
                <a16:creationId xmlns:a16="http://schemas.microsoft.com/office/drawing/2014/main" id="{CD33ECC0-B3D3-4DCE-8F17-C44F46845F33}"/>
              </a:ext>
            </a:extLst>
          </p:cNvPr>
          <p:cNvGrpSpPr/>
          <p:nvPr/>
        </p:nvGrpSpPr>
        <p:grpSpPr>
          <a:xfrm>
            <a:off x="6299601" y="3439234"/>
            <a:ext cx="434084" cy="400110"/>
            <a:chOff x="8186613" y="1546264"/>
            <a:chExt cx="330200" cy="330200"/>
          </a:xfrm>
          <a:solidFill>
            <a:schemeClr val="accent3"/>
          </a:solidFill>
        </p:grpSpPr>
        <p:sp>
          <p:nvSpPr>
            <p:cNvPr id="30" name="Oval 5">
              <a:extLst>
                <a:ext uri="{FF2B5EF4-FFF2-40B4-BE49-F238E27FC236}">
                  <a16:creationId xmlns:a16="http://schemas.microsoft.com/office/drawing/2014/main" id="{5EB5C8D5-7FAB-441D-856E-B6F901B19D7A}"/>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31" name="Freeform 6">
              <a:extLst>
                <a:ext uri="{FF2B5EF4-FFF2-40B4-BE49-F238E27FC236}">
                  <a16:creationId xmlns:a16="http://schemas.microsoft.com/office/drawing/2014/main" id="{E7982570-806F-4051-9DEF-03F1FF2F0457}"/>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32" name="矩形 31">
            <a:extLst>
              <a:ext uri="{FF2B5EF4-FFF2-40B4-BE49-F238E27FC236}">
                <a16:creationId xmlns:a16="http://schemas.microsoft.com/office/drawing/2014/main" id="{AB515CC8-7DAC-44F2-99A0-84A7A934E26F}"/>
              </a:ext>
            </a:extLst>
          </p:cNvPr>
          <p:cNvSpPr/>
          <p:nvPr/>
        </p:nvSpPr>
        <p:spPr>
          <a:xfrm>
            <a:off x="6845761" y="3434577"/>
            <a:ext cx="5082760"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4.2.3  </a:t>
            </a:r>
            <a:r>
              <a:rPr lang="zh-CN" altLang="en-US" sz="2000" dirty="0">
                <a:latin typeface="微软雅黑 Light" panose="020B0502040204020203" pitchFamily="34" charset="-122"/>
                <a:ea typeface="微软雅黑 Light" panose="020B0502040204020203" pitchFamily="34" charset="-122"/>
              </a:rPr>
              <a:t>个人所得税所得来源的确定</a:t>
            </a:r>
          </a:p>
        </p:txBody>
      </p:sp>
      <p:grpSp>
        <p:nvGrpSpPr>
          <p:cNvPr id="33" name="组合 32">
            <a:extLst>
              <a:ext uri="{FF2B5EF4-FFF2-40B4-BE49-F238E27FC236}">
                <a16:creationId xmlns:a16="http://schemas.microsoft.com/office/drawing/2014/main" id="{CD3F4957-CC1A-49A4-B0A9-9E357759E2AC}"/>
              </a:ext>
            </a:extLst>
          </p:cNvPr>
          <p:cNvGrpSpPr/>
          <p:nvPr/>
        </p:nvGrpSpPr>
        <p:grpSpPr>
          <a:xfrm>
            <a:off x="6299601" y="3961944"/>
            <a:ext cx="434084" cy="400110"/>
            <a:chOff x="8186613" y="1546264"/>
            <a:chExt cx="330200" cy="330200"/>
          </a:xfrm>
          <a:solidFill>
            <a:schemeClr val="accent3"/>
          </a:solidFill>
        </p:grpSpPr>
        <p:sp>
          <p:nvSpPr>
            <p:cNvPr id="34" name="Oval 5">
              <a:extLst>
                <a:ext uri="{FF2B5EF4-FFF2-40B4-BE49-F238E27FC236}">
                  <a16:creationId xmlns:a16="http://schemas.microsoft.com/office/drawing/2014/main" id="{083DF5EB-5EB2-4B96-B730-4482A6D4F1A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35" name="Freeform 6">
              <a:extLst>
                <a:ext uri="{FF2B5EF4-FFF2-40B4-BE49-F238E27FC236}">
                  <a16:creationId xmlns:a16="http://schemas.microsoft.com/office/drawing/2014/main" id="{8B6B7132-463B-4E45-8074-36552063EDFE}"/>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36" name="矩形 35">
            <a:extLst>
              <a:ext uri="{FF2B5EF4-FFF2-40B4-BE49-F238E27FC236}">
                <a16:creationId xmlns:a16="http://schemas.microsoft.com/office/drawing/2014/main" id="{74B1616E-A413-42E2-A323-3091E75E958E}"/>
              </a:ext>
            </a:extLst>
          </p:cNvPr>
          <p:cNvSpPr/>
          <p:nvPr/>
        </p:nvSpPr>
        <p:spPr>
          <a:xfrm>
            <a:off x="6845761" y="3929604"/>
            <a:ext cx="4869244"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4.2.4  </a:t>
            </a:r>
            <a:r>
              <a:rPr lang="zh-CN" altLang="en-US" sz="2000" dirty="0">
                <a:latin typeface="微软雅黑 Light" panose="020B0502040204020203" pitchFamily="34" charset="-122"/>
                <a:ea typeface="微软雅黑 Light" panose="020B0502040204020203" pitchFamily="34" charset="-122"/>
              </a:rPr>
              <a:t>征税对象的确定</a:t>
            </a:r>
          </a:p>
        </p:txBody>
      </p:sp>
      <p:grpSp>
        <p:nvGrpSpPr>
          <p:cNvPr id="37" name="组合 36">
            <a:extLst>
              <a:ext uri="{FF2B5EF4-FFF2-40B4-BE49-F238E27FC236}">
                <a16:creationId xmlns:a16="http://schemas.microsoft.com/office/drawing/2014/main" id="{CF30175C-422D-4E7D-97CD-745D8E129771}"/>
              </a:ext>
            </a:extLst>
          </p:cNvPr>
          <p:cNvGrpSpPr/>
          <p:nvPr/>
        </p:nvGrpSpPr>
        <p:grpSpPr>
          <a:xfrm>
            <a:off x="6309027" y="4475191"/>
            <a:ext cx="434084" cy="400110"/>
            <a:chOff x="8186613" y="1546264"/>
            <a:chExt cx="330200" cy="330200"/>
          </a:xfrm>
          <a:solidFill>
            <a:schemeClr val="accent3"/>
          </a:solidFill>
        </p:grpSpPr>
        <p:sp>
          <p:nvSpPr>
            <p:cNvPr id="38" name="Oval 5">
              <a:extLst>
                <a:ext uri="{FF2B5EF4-FFF2-40B4-BE49-F238E27FC236}">
                  <a16:creationId xmlns:a16="http://schemas.microsoft.com/office/drawing/2014/main" id="{F898694A-D0EB-4723-B935-D1441836E1AB}"/>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39" name="Freeform 6">
              <a:extLst>
                <a:ext uri="{FF2B5EF4-FFF2-40B4-BE49-F238E27FC236}">
                  <a16:creationId xmlns:a16="http://schemas.microsoft.com/office/drawing/2014/main" id="{891A7FC5-C1AC-449C-A1A9-B5502353230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40" name="矩形 39">
            <a:extLst>
              <a:ext uri="{FF2B5EF4-FFF2-40B4-BE49-F238E27FC236}">
                <a16:creationId xmlns:a16="http://schemas.microsoft.com/office/drawing/2014/main" id="{EC3A8999-8FB4-4053-B754-48074EF73A94}"/>
              </a:ext>
            </a:extLst>
          </p:cNvPr>
          <p:cNvSpPr/>
          <p:nvPr/>
        </p:nvSpPr>
        <p:spPr>
          <a:xfrm>
            <a:off x="6855187" y="4470534"/>
            <a:ext cx="5075842"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4.2.5  </a:t>
            </a:r>
            <a:r>
              <a:rPr lang="zh-CN" altLang="en-US" sz="2000" dirty="0">
                <a:latin typeface="微软雅黑 Light" panose="020B0502040204020203" pitchFamily="34" charset="-122"/>
                <a:ea typeface="微软雅黑 Light" panose="020B0502040204020203" pitchFamily="34" charset="-122"/>
              </a:rPr>
              <a:t>个人所得税税率</a:t>
            </a:r>
          </a:p>
        </p:txBody>
      </p:sp>
      <p:grpSp>
        <p:nvGrpSpPr>
          <p:cNvPr id="41" name="组合 40">
            <a:extLst>
              <a:ext uri="{FF2B5EF4-FFF2-40B4-BE49-F238E27FC236}">
                <a16:creationId xmlns:a16="http://schemas.microsoft.com/office/drawing/2014/main" id="{E89B65DC-AC91-4BB4-BAA2-3D6F9111DC16}"/>
              </a:ext>
            </a:extLst>
          </p:cNvPr>
          <p:cNvGrpSpPr/>
          <p:nvPr/>
        </p:nvGrpSpPr>
        <p:grpSpPr>
          <a:xfrm>
            <a:off x="6299601" y="4968654"/>
            <a:ext cx="434084" cy="400110"/>
            <a:chOff x="8186613" y="1546264"/>
            <a:chExt cx="330200" cy="330200"/>
          </a:xfrm>
          <a:solidFill>
            <a:schemeClr val="accent3"/>
          </a:solidFill>
        </p:grpSpPr>
        <p:sp>
          <p:nvSpPr>
            <p:cNvPr id="42" name="Oval 5">
              <a:extLst>
                <a:ext uri="{FF2B5EF4-FFF2-40B4-BE49-F238E27FC236}">
                  <a16:creationId xmlns:a16="http://schemas.microsoft.com/office/drawing/2014/main" id="{6A39962B-63CF-4997-B6BC-BBD31092902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43" name="Freeform 6">
              <a:extLst>
                <a:ext uri="{FF2B5EF4-FFF2-40B4-BE49-F238E27FC236}">
                  <a16:creationId xmlns:a16="http://schemas.microsoft.com/office/drawing/2014/main" id="{0F2DE12F-422A-456C-8492-6640ACC0DB22}"/>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44" name="矩形 43">
            <a:extLst>
              <a:ext uri="{FF2B5EF4-FFF2-40B4-BE49-F238E27FC236}">
                <a16:creationId xmlns:a16="http://schemas.microsoft.com/office/drawing/2014/main" id="{D4646833-F5D6-4413-8545-1BF8E14731D7}"/>
              </a:ext>
            </a:extLst>
          </p:cNvPr>
          <p:cNvSpPr/>
          <p:nvPr/>
        </p:nvSpPr>
        <p:spPr>
          <a:xfrm>
            <a:off x="6855187" y="4963997"/>
            <a:ext cx="4869244" cy="707886"/>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4.2.6  </a:t>
            </a:r>
            <a:r>
              <a:rPr lang="zh-CN" altLang="en-US" sz="2000" dirty="0">
                <a:latin typeface="微软雅黑 Light" panose="020B0502040204020203" pitchFamily="34" charset="-122"/>
                <a:ea typeface="微软雅黑 Light" panose="020B0502040204020203" pitchFamily="34" charset="-122"/>
              </a:rPr>
              <a:t>个人所得税应纳税所得额的确定</a:t>
            </a:r>
          </a:p>
        </p:txBody>
      </p:sp>
      <p:grpSp>
        <p:nvGrpSpPr>
          <p:cNvPr id="45" name="组合 44">
            <a:extLst>
              <a:ext uri="{FF2B5EF4-FFF2-40B4-BE49-F238E27FC236}">
                <a16:creationId xmlns:a16="http://schemas.microsoft.com/office/drawing/2014/main" id="{741A47DB-5CBD-4682-8DB9-CD515A580518}"/>
              </a:ext>
            </a:extLst>
          </p:cNvPr>
          <p:cNvGrpSpPr/>
          <p:nvPr/>
        </p:nvGrpSpPr>
        <p:grpSpPr>
          <a:xfrm>
            <a:off x="6290244" y="5671883"/>
            <a:ext cx="434084" cy="400110"/>
            <a:chOff x="8186613" y="1546264"/>
            <a:chExt cx="330200" cy="330200"/>
          </a:xfrm>
          <a:solidFill>
            <a:schemeClr val="accent3"/>
          </a:solidFill>
        </p:grpSpPr>
        <p:sp>
          <p:nvSpPr>
            <p:cNvPr id="46" name="Oval 5">
              <a:extLst>
                <a:ext uri="{FF2B5EF4-FFF2-40B4-BE49-F238E27FC236}">
                  <a16:creationId xmlns:a16="http://schemas.microsoft.com/office/drawing/2014/main" id="{BBA4D254-5180-4FA4-BC11-5CD387D461A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47" name="Freeform 6">
              <a:extLst>
                <a:ext uri="{FF2B5EF4-FFF2-40B4-BE49-F238E27FC236}">
                  <a16:creationId xmlns:a16="http://schemas.microsoft.com/office/drawing/2014/main" id="{D907506C-914C-4A89-98AB-4268FAB857AB}"/>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48" name="矩形 47">
            <a:extLst>
              <a:ext uri="{FF2B5EF4-FFF2-40B4-BE49-F238E27FC236}">
                <a16:creationId xmlns:a16="http://schemas.microsoft.com/office/drawing/2014/main" id="{6432F82B-B938-40DB-A30E-47AD1E9FC3AD}"/>
              </a:ext>
            </a:extLst>
          </p:cNvPr>
          <p:cNvSpPr/>
          <p:nvPr/>
        </p:nvSpPr>
        <p:spPr>
          <a:xfrm>
            <a:off x="6855187" y="5651698"/>
            <a:ext cx="4859818"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4.2.7  </a:t>
            </a:r>
            <a:r>
              <a:rPr lang="zh-CN" altLang="en-US" sz="2000" dirty="0">
                <a:latin typeface="微软雅黑 Light" panose="020B0502040204020203" pitchFamily="34" charset="-122"/>
                <a:ea typeface="微软雅黑 Light" panose="020B0502040204020203" pitchFamily="34" charset="-122"/>
              </a:rPr>
              <a:t>个人所得税应纳税额的计算</a:t>
            </a:r>
          </a:p>
        </p:txBody>
      </p:sp>
      <p:grpSp>
        <p:nvGrpSpPr>
          <p:cNvPr id="53" name="组合 52">
            <a:extLst>
              <a:ext uri="{FF2B5EF4-FFF2-40B4-BE49-F238E27FC236}">
                <a16:creationId xmlns:a16="http://schemas.microsoft.com/office/drawing/2014/main" id="{3B610998-2E35-499B-A103-2541BBB9C8FC}"/>
              </a:ext>
            </a:extLst>
          </p:cNvPr>
          <p:cNvGrpSpPr/>
          <p:nvPr/>
        </p:nvGrpSpPr>
        <p:grpSpPr>
          <a:xfrm>
            <a:off x="6290244" y="6187703"/>
            <a:ext cx="434084" cy="400110"/>
            <a:chOff x="8186613" y="1546264"/>
            <a:chExt cx="330200" cy="330200"/>
          </a:xfrm>
          <a:solidFill>
            <a:schemeClr val="accent3"/>
          </a:solidFill>
        </p:grpSpPr>
        <p:sp>
          <p:nvSpPr>
            <p:cNvPr id="54" name="Oval 5">
              <a:extLst>
                <a:ext uri="{FF2B5EF4-FFF2-40B4-BE49-F238E27FC236}">
                  <a16:creationId xmlns:a16="http://schemas.microsoft.com/office/drawing/2014/main" id="{8DF994D1-5B18-41D6-944A-63F5AE83C84B}"/>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55" name="Freeform 6">
              <a:extLst>
                <a:ext uri="{FF2B5EF4-FFF2-40B4-BE49-F238E27FC236}">
                  <a16:creationId xmlns:a16="http://schemas.microsoft.com/office/drawing/2014/main" id="{4ABE22F2-FC81-4E75-ACA1-795728ECB3F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56" name="矩形 55">
            <a:extLst>
              <a:ext uri="{FF2B5EF4-FFF2-40B4-BE49-F238E27FC236}">
                <a16:creationId xmlns:a16="http://schemas.microsoft.com/office/drawing/2014/main" id="{22D1447F-DE1F-4AF8-AA3C-9D003B34D03C}"/>
              </a:ext>
            </a:extLst>
          </p:cNvPr>
          <p:cNvSpPr/>
          <p:nvPr/>
        </p:nvSpPr>
        <p:spPr>
          <a:xfrm>
            <a:off x="6845761" y="6187703"/>
            <a:ext cx="4869244"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4.2.8  </a:t>
            </a:r>
            <a:r>
              <a:rPr lang="zh-CN" altLang="en-US" sz="2000" dirty="0">
                <a:latin typeface="微软雅黑 Light" panose="020B0502040204020203" pitchFamily="34" charset="-122"/>
                <a:ea typeface="微软雅黑 Light" panose="020B0502040204020203" pitchFamily="34" charset="-122"/>
              </a:rPr>
              <a:t>个人所得税征收管理</a:t>
            </a:r>
          </a:p>
        </p:txBody>
      </p:sp>
    </p:spTree>
    <p:extLst>
      <p:ext uri="{BB962C8B-B14F-4D97-AF65-F5344CB8AC3E}">
        <p14:creationId xmlns:p14="http://schemas.microsoft.com/office/powerpoint/2010/main" val="117431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262290"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4.2.1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个人所得税的概念及特点</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8" name="矩形 27">
            <a:extLst>
              <a:ext uri="{FF2B5EF4-FFF2-40B4-BE49-F238E27FC236}">
                <a16:creationId xmlns:a16="http://schemas.microsoft.com/office/drawing/2014/main" id="{54A63FF4-42F6-49FC-8734-4FB1D3E70475}"/>
              </a:ext>
            </a:extLst>
          </p:cNvPr>
          <p:cNvSpPr/>
          <p:nvPr/>
        </p:nvSpPr>
        <p:spPr bwMode="auto">
          <a:xfrm>
            <a:off x="855229" y="1306228"/>
            <a:ext cx="4114541" cy="4392488"/>
          </a:xfrm>
          <a:prstGeom prst="rect">
            <a:avLst/>
          </a:prstGeom>
          <a:solidFill>
            <a:srgbClr val="1C435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2" name="矩形 1"/>
          <p:cNvSpPr/>
          <p:nvPr/>
        </p:nvSpPr>
        <p:spPr>
          <a:xfrm>
            <a:off x="981572" y="1916832"/>
            <a:ext cx="3888432" cy="2616101"/>
          </a:xfrm>
          <a:prstGeom prst="rect">
            <a:avLst/>
          </a:prstGeom>
        </p:spPr>
        <p:txBody>
          <a:bodyPr wrap="square">
            <a:spAutoFit/>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个人所得税的概念</a:t>
            </a:r>
          </a:p>
          <a:p>
            <a:r>
              <a:rPr lang="zh-CN" altLang="en-US" sz="2000" dirty="0">
                <a:solidFill>
                  <a:schemeClr val="bg1"/>
                </a:solidFill>
                <a:latin typeface="微软雅黑 Light" panose="020B0502040204020203" pitchFamily="34" charset="-122"/>
                <a:ea typeface="微软雅黑 Light" panose="020B0502040204020203" pitchFamily="34" charset="-122"/>
              </a:rPr>
              <a:t>      个人所得税是以自然人取得的各类应税所得为征税对象而征收的一种所得税，是政府利用税收对个人收入进行调节的一种手段。个人所得税的征税对象不仅包括个人，还包括具有自然人性质的企业。</a:t>
            </a:r>
          </a:p>
        </p:txBody>
      </p:sp>
      <p:sp>
        <p:nvSpPr>
          <p:cNvPr id="15" name="矩形 14">
            <a:extLst>
              <a:ext uri="{FF2B5EF4-FFF2-40B4-BE49-F238E27FC236}">
                <a16:creationId xmlns:a16="http://schemas.microsoft.com/office/drawing/2014/main" id="{54A63FF4-42F6-49FC-8734-4FB1D3E70475}"/>
              </a:ext>
            </a:extLst>
          </p:cNvPr>
          <p:cNvSpPr/>
          <p:nvPr/>
        </p:nvSpPr>
        <p:spPr bwMode="auto">
          <a:xfrm>
            <a:off x="7140472" y="1306228"/>
            <a:ext cx="4114541" cy="4392488"/>
          </a:xfrm>
          <a:prstGeom prst="rect">
            <a:avLst/>
          </a:prstGeom>
          <a:solidFill>
            <a:srgbClr val="1C435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7" name="矩形 6"/>
          <p:cNvSpPr/>
          <p:nvPr/>
        </p:nvSpPr>
        <p:spPr>
          <a:xfrm>
            <a:off x="7466533" y="1916832"/>
            <a:ext cx="3694702" cy="2616101"/>
          </a:xfrm>
          <a:prstGeom prst="rect">
            <a:avLst/>
          </a:prstGeom>
        </p:spPr>
        <p:txBody>
          <a:bodyPr wrap="square">
            <a:spAutoFit/>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个人所得税的特点：</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）实行分类征收。</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）超额累进税率与比例税率并用。</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）费用扣除标准较宽。</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4</a:t>
            </a:r>
            <a:r>
              <a:rPr lang="zh-CN" altLang="en-US" sz="2000" dirty="0">
                <a:solidFill>
                  <a:schemeClr val="bg1"/>
                </a:solidFill>
                <a:latin typeface="微软雅黑 Light" panose="020B0502040204020203" pitchFamily="34" charset="-122"/>
                <a:ea typeface="微软雅黑 Light" panose="020B0502040204020203" pitchFamily="34" charset="-122"/>
              </a:rPr>
              <a:t>）计算简便。</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5</a:t>
            </a:r>
            <a:r>
              <a:rPr lang="zh-CN" altLang="en-US" sz="2000" dirty="0">
                <a:solidFill>
                  <a:schemeClr val="bg1"/>
                </a:solidFill>
                <a:latin typeface="微软雅黑 Light" panose="020B0502040204020203" pitchFamily="34" charset="-122"/>
                <a:ea typeface="微软雅黑 Light" panose="020B0502040204020203" pitchFamily="34" charset="-122"/>
              </a:rPr>
              <a:t>）采取源泉扣缴和个人申报两种纳税方法。</a:t>
            </a:r>
            <a:endParaRPr lang="en-US" altLang="zh-CN" sz="20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720812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128792"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个人所得税的纳税义务人</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5412131"/>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913805" y="2225844"/>
            <a:ext cx="2856979" cy="954107"/>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居民纳税义务人</a:t>
            </a:r>
          </a:p>
        </p:txBody>
      </p:sp>
      <p:sp>
        <p:nvSpPr>
          <p:cNvPr id="2" name="矩形 1"/>
          <p:cNvSpPr/>
          <p:nvPr/>
        </p:nvSpPr>
        <p:spPr>
          <a:xfrm>
            <a:off x="6746453" y="1268760"/>
            <a:ext cx="3877125" cy="1323439"/>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）判定标准。根据</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个人所得税法</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规定，居民纳税义务人是指在中国境内有住所，或者无住所而在中国境内居住满</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年的个人。</a:t>
            </a:r>
          </a:p>
        </p:txBody>
      </p:sp>
      <p:sp>
        <p:nvSpPr>
          <p:cNvPr id="14" name="矩形 13"/>
          <p:cNvSpPr/>
          <p:nvPr/>
        </p:nvSpPr>
        <p:spPr bwMode="auto">
          <a:xfrm>
            <a:off x="6746453" y="3393841"/>
            <a:ext cx="3877125" cy="1633261"/>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）纳税义务范围。居民纳税义务人负有无限纳税义务，其所取得的应纳税所得，无论是来源于中国境内还是中国境外任何地方，都要在中国缴纳个人所得税。</a:t>
            </a:r>
          </a:p>
        </p:txBody>
      </p:sp>
      <p:cxnSp>
        <p:nvCxnSpPr>
          <p:cNvPr id="17" name="肘形连接符 16"/>
          <p:cNvCxnSpPr>
            <a:stCxn id="3" idx="3"/>
            <a:endCxn id="2" idx="1"/>
          </p:cNvCxnSpPr>
          <p:nvPr/>
        </p:nvCxnSpPr>
        <p:spPr bwMode="auto">
          <a:xfrm flipV="1">
            <a:off x="3770784" y="1930480"/>
            <a:ext cx="2975669" cy="772418"/>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肘形连接符 18"/>
          <p:cNvCxnSpPr>
            <a:stCxn id="3" idx="3"/>
            <a:endCxn id="14" idx="1"/>
          </p:cNvCxnSpPr>
          <p:nvPr/>
        </p:nvCxnSpPr>
        <p:spPr bwMode="auto">
          <a:xfrm>
            <a:off x="3770784" y="2702898"/>
            <a:ext cx="2975669" cy="1507574"/>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9142767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272808"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个人所得税的纳税义务人</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5412131"/>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913805" y="2225844"/>
            <a:ext cx="2856979" cy="954107"/>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a:latin typeface="微软雅黑 Light" panose="020B0502040204020203" pitchFamily="34" charset="-122"/>
                <a:ea typeface="微软雅黑 Light" panose="020B0502040204020203" pitchFamily="34" charset="-122"/>
              </a:rPr>
              <a:t>2.</a:t>
            </a:r>
            <a:r>
              <a:rPr lang="zh-CN" altLang="en-US" sz="2800">
                <a:latin typeface="微软雅黑 Light" panose="020B0502040204020203" pitchFamily="34" charset="-122"/>
                <a:ea typeface="微软雅黑 Light" panose="020B0502040204020203" pitchFamily="34" charset="-122"/>
              </a:rPr>
              <a:t>非居民纳税义务人</a:t>
            </a:r>
            <a:endParaRPr lang="zh-CN" altLang="en-US" sz="28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6746453" y="1268760"/>
            <a:ext cx="3877125" cy="10156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1</a:t>
            </a:r>
            <a:r>
              <a:rPr lang="zh-CN" altLang="en-US" sz="2000">
                <a:latin typeface="微软雅黑 Light" panose="020B0502040204020203" pitchFamily="34" charset="-122"/>
                <a:ea typeface="微软雅黑 Light" panose="020B0502040204020203" pitchFamily="34" charset="-122"/>
              </a:rPr>
              <a:t>）判定标准。非居民纳税义务人，是指不符合居民纳税义务人判定标准（条件）的纳税义务人。</a:t>
            </a:r>
            <a:endParaRPr lang="zh-CN" altLang="en-US" sz="2000" dirty="0">
              <a:latin typeface="微软雅黑 Light" panose="020B0502040204020203" pitchFamily="34" charset="-122"/>
              <a:ea typeface="微软雅黑 Light" panose="020B0502040204020203" pitchFamily="34" charset="-122"/>
            </a:endParaRPr>
          </a:p>
        </p:txBody>
      </p:sp>
      <p:sp>
        <p:nvSpPr>
          <p:cNvPr id="14" name="矩形 13"/>
          <p:cNvSpPr/>
          <p:nvPr/>
        </p:nvSpPr>
        <p:spPr bwMode="auto">
          <a:xfrm>
            <a:off x="6746453" y="3393841"/>
            <a:ext cx="3877125" cy="1403311"/>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2</a:t>
            </a:r>
            <a:r>
              <a:rPr lang="zh-CN" altLang="en-US" sz="2000">
                <a:solidFill>
                  <a:schemeClr val="bg1"/>
                </a:solidFill>
                <a:latin typeface="微软雅黑 Light" panose="020B0502040204020203" pitchFamily="34" charset="-122"/>
                <a:ea typeface="微软雅黑 Light" panose="020B0502040204020203" pitchFamily="34" charset="-122"/>
              </a:rPr>
              <a:t>）纳税义务范围。非居民纳税义务人承担有限纳税义务，即仅就其来源于中国境内的所得，向中国缴纳个人所得税。</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cxnSp>
        <p:nvCxnSpPr>
          <p:cNvPr id="17" name="肘形连接符 16"/>
          <p:cNvCxnSpPr>
            <a:stCxn id="3" idx="3"/>
            <a:endCxn id="2" idx="1"/>
          </p:cNvCxnSpPr>
          <p:nvPr/>
        </p:nvCxnSpPr>
        <p:spPr bwMode="auto">
          <a:xfrm flipV="1">
            <a:off x="3770784" y="1930480"/>
            <a:ext cx="2975669" cy="772418"/>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肘形连接符 18"/>
          <p:cNvCxnSpPr>
            <a:stCxn id="3" idx="3"/>
            <a:endCxn id="14" idx="1"/>
          </p:cNvCxnSpPr>
          <p:nvPr/>
        </p:nvCxnSpPr>
        <p:spPr bwMode="auto">
          <a:xfrm>
            <a:off x="3770784" y="2702898"/>
            <a:ext cx="2975669" cy="1507574"/>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01478459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财经法规与会计职业道德无码.indd @ 89%"/>
          <p:cNvPicPr>
            <a:picLocks noChangeAspect="1"/>
          </p:cNvPicPr>
          <p:nvPr/>
        </p:nvPicPr>
        <p:blipFill rotWithShape="1">
          <a:blip r:embed="rId2">
            <a:extLst>
              <a:ext uri="{28A0092B-C50C-407E-A947-70E740481C1C}">
                <a14:useLocalDpi xmlns:a14="http://schemas.microsoft.com/office/drawing/2010/main" val="0"/>
              </a:ext>
            </a:extLst>
          </a:blip>
          <a:srcRect l="23174" t="53064" r="47514" b="28417"/>
          <a:stretch/>
        </p:blipFill>
        <p:spPr>
          <a:xfrm>
            <a:off x="337741" y="1844824"/>
            <a:ext cx="11593288" cy="4104456"/>
          </a:xfrm>
          <a:prstGeom prst="rect">
            <a:avLst/>
          </a:prstGeom>
        </p:spPr>
      </p:pic>
      <p:sp>
        <p:nvSpPr>
          <p:cNvPr id="3" name="矩形 2"/>
          <p:cNvSpPr/>
          <p:nvPr/>
        </p:nvSpPr>
        <p:spPr>
          <a:xfrm>
            <a:off x="2858021" y="980728"/>
            <a:ext cx="6288901"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个人所得税的纳税义务人及其纳税义务</a:t>
            </a:r>
          </a:p>
        </p:txBody>
      </p:sp>
    </p:spTree>
    <p:extLst>
      <p:ext uri="{BB962C8B-B14F-4D97-AF65-F5344CB8AC3E}">
        <p14:creationId xmlns:p14="http://schemas.microsoft.com/office/powerpoint/2010/main" val="1014032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a:extLst>
              <a:ext uri="{FF2B5EF4-FFF2-40B4-BE49-F238E27FC236}">
                <a16:creationId xmlns:a16="http://schemas.microsoft.com/office/drawing/2014/main" id="{A24C8A81-08BA-422C-964B-0DB268F4D60B}"/>
              </a:ext>
            </a:extLst>
          </p:cNvPr>
          <p:cNvSpPr/>
          <p:nvPr/>
        </p:nvSpPr>
        <p:spPr bwMode="auto">
          <a:xfrm flipH="1" flipV="1">
            <a:off x="697781" y="321275"/>
            <a:ext cx="6967166" cy="792088"/>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cxnSp>
        <p:nvCxnSpPr>
          <p:cNvPr id="88" name="直接连接符 87">
            <a:extLst>
              <a:ext uri="{FF2B5EF4-FFF2-40B4-BE49-F238E27FC236}">
                <a16:creationId xmlns:a16="http://schemas.microsoft.com/office/drawing/2014/main" id="{4B7E57CD-FC55-432A-B9F7-C57DE17E62F5}"/>
              </a:ext>
            </a:extLst>
          </p:cNvPr>
          <p:cNvCxnSpPr>
            <a:cxnSpLocks/>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25773" y="382579"/>
            <a:ext cx="7470315"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4.2.3  </a:t>
            </a:r>
            <a:r>
              <a:rPr lang="zh-CN" altLang="en-US" sz="3200" dirty="0">
                <a:latin typeface="微软雅黑 Light" panose="020B0502040204020203" pitchFamily="34" charset="-122"/>
                <a:ea typeface="微软雅黑 Light" panose="020B0502040204020203" pitchFamily="34" charset="-122"/>
              </a:rPr>
              <a:t>个人所得税所得来源的确定</a:t>
            </a:r>
          </a:p>
        </p:txBody>
      </p:sp>
      <p:graphicFrame>
        <p:nvGraphicFramePr>
          <p:cNvPr id="3" name="表格 2"/>
          <p:cNvGraphicFramePr>
            <a:graphicFrameLocks noGrp="1"/>
          </p:cNvGraphicFramePr>
          <p:nvPr>
            <p:extLst>
              <p:ext uri="{D42A27DB-BD31-4B8C-83A1-F6EECF244321}">
                <p14:modId xmlns:p14="http://schemas.microsoft.com/office/powerpoint/2010/main" val="1781161252"/>
              </p:ext>
            </p:extLst>
          </p:nvPr>
        </p:nvGraphicFramePr>
        <p:xfrm>
          <a:off x="420938" y="1124827"/>
          <a:ext cx="11354885" cy="5608320"/>
        </p:xfrm>
        <a:graphic>
          <a:graphicData uri="http://schemas.openxmlformats.org/drawingml/2006/table">
            <a:tbl>
              <a:tblPr firstRow="1" bandRow="1">
                <a:tableStyleId>{5C22544A-7EE6-4342-B048-85BDC9FD1C3A}</a:tableStyleId>
              </a:tblPr>
              <a:tblGrid>
                <a:gridCol w="4465284">
                  <a:extLst>
                    <a:ext uri="{9D8B030D-6E8A-4147-A177-3AD203B41FA5}">
                      <a16:colId xmlns:a16="http://schemas.microsoft.com/office/drawing/2014/main" val="1658199431"/>
                    </a:ext>
                  </a:extLst>
                </a:gridCol>
                <a:gridCol w="3349900">
                  <a:extLst>
                    <a:ext uri="{9D8B030D-6E8A-4147-A177-3AD203B41FA5}">
                      <a16:colId xmlns:a16="http://schemas.microsoft.com/office/drawing/2014/main" val="1252432660"/>
                    </a:ext>
                  </a:extLst>
                </a:gridCol>
                <a:gridCol w="3539701">
                  <a:extLst>
                    <a:ext uri="{9D8B030D-6E8A-4147-A177-3AD203B41FA5}">
                      <a16:colId xmlns:a16="http://schemas.microsoft.com/office/drawing/2014/main" val="781943967"/>
                    </a:ext>
                  </a:extLst>
                </a:gridCol>
              </a:tblGrid>
              <a:tr h="1737009">
                <a:tc>
                  <a:txBody>
                    <a:bodyPr/>
                    <a:lstStyle/>
                    <a:p>
                      <a:pPr algn="l"/>
                      <a:endParaRPr lang="en-US" altLang="zh-CN" sz="2400" dirty="0">
                        <a:latin typeface="微软雅黑 Light" panose="020B0502040204020203" pitchFamily="34" charset="-122"/>
                        <a:ea typeface="微软雅黑 Light" panose="020B0502040204020203" pitchFamily="34" charset="-122"/>
                      </a:endParaRPr>
                    </a:p>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）工资、薪金所得，以纳税人任职、受雇的公司、企业、事业单位、机关、团体、部队、学校等单位的所在地，作为所得来源地。</a:t>
                      </a:r>
                    </a:p>
                    <a:p>
                      <a:pPr algn="l"/>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pPr algn="l"/>
                      <a:endParaRPr lang="en-US" altLang="zh-CN" sz="2400" dirty="0">
                        <a:latin typeface="微软雅黑 Light" panose="020B0502040204020203" pitchFamily="34" charset="-122"/>
                        <a:ea typeface="微软雅黑 Light" panose="020B0502040204020203" pitchFamily="34" charset="-122"/>
                      </a:endParaRPr>
                    </a:p>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）生产、经营所得，以生产、经营活动实现地，作为所得来源地。</a:t>
                      </a:r>
                    </a:p>
                    <a:p>
                      <a:pPr algn="l"/>
                      <a:endParaRPr lang="en-US" altLang="zh-CN" sz="2400" dirty="0">
                        <a:latin typeface="微软雅黑 Light" panose="020B0502040204020203" pitchFamily="34" charset="-122"/>
                        <a:ea typeface="微软雅黑 Light" panose="020B0502040204020203" pitchFamily="34" charset="-122"/>
                      </a:endParaRPr>
                    </a:p>
                  </a:txBody>
                  <a:tcPr/>
                </a:tc>
                <a:tc>
                  <a:txBody>
                    <a:bodyPr/>
                    <a:lstStyle/>
                    <a:p>
                      <a:pPr algn="l"/>
                      <a:endParaRPr lang="en-US" altLang="zh-CN" sz="2000" dirty="0">
                        <a:latin typeface="微软雅黑 Light" panose="020B0502040204020203" pitchFamily="34" charset="-122"/>
                        <a:ea typeface="微软雅黑 Light" panose="020B0502040204020203" pitchFamily="34" charset="-122"/>
                      </a:endParaRPr>
                    </a:p>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）劳务报酬所得，以纳税人实际提供劳务的地点，作为所得来源地</a:t>
                      </a:r>
                      <a:endParaRPr lang="en-US" altLang="zh-CN" sz="20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226494518"/>
                  </a:ext>
                </a:extLst>
              </a:tr>
              <a:tr h="1683563">
                <a:tc>
                  <a:txBody>
                    <a:bodyPr/>
                    <a:lstStyle/>
                    <a:p>
                      <a:pPr algn="l"/>
                      <a:endParaRPr lang="en-US" altLang="zh-CN" sz="2000" dirty="0">
                        <a:latin typeface="微软雅黑 Light" panose="020B0502040204020203" pitchFamily="34" charset="-122"/>
                        <a:ea typeface="微软雅黑 Light" panose="020B0502040204020203" pitchFamily="34" charset="-122"/>
                      </a:endParaRPr>
                    </a:p>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）不动产转让所得，以不动产坐落地为所得来源地；动产转让所得，以实现转让的地点为所得来源地。</a:t>
                      </a:r>
                    </a:p>
                    <a:p>
                      <a:pPr algn="l"/>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pPr algn="l"/>
                      <a:endParaRPr lang="en-US" altLang="zh-CN" sz="2000" dirty="0">
                        <a:latin typeface="微软雅黑 Light" panose="020B0502040204020203" pitchFamily="34" charset="-122"/>
                        <a:ea typeface="微软雅黑 Light" panose="020B0502040204020203" pitchFamily="34" charset="-122"/>
                      </a:endParaRPr>
                    </a:p>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）财产租赁所得，以被租赁财产的使用地，作为所得来源地。</a:t>
                      </a:r>
                    </a:p>
                    <a:p>
                      <a:pPr algn="l"/>
                      <a:endParaRPr lang="zh-CN" altLang="en-US" dirty="0"/>
                    </a:p>
                  </a:txBody>
                  <a:tcPr/>
                </a:tc>
                <a:tc>
                  <a:txBody>
                    <a:bodyPr/>
                    <a:lstStyle/>
                    <a:p>
                      <a:pPr algn="l"/>
                      <a:endParaRPr lang="en-US" altLang="zh-CN" sz="2000" dirty="0">
                        <a:latin typeface="微软雅黑 Light" panose="020B0502040204020203" pitchFamily="34" charset="-122"/>
                        <a:ea typeface="微软雅黑 Light" panose="020B0502040204020203" pitchFamily="34" charset="-122"/>
                      </a:endParaRPr>
                    </a:p>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）利息、股息、红利所得，以支付利息、股息、红利的企业、机构、组织的所在地，作为所得来源地。</a:t>
                      </a:r>
                    </a:p>
                    <a:p>
                      <a:pPr algn="l"/>
                      <a:endParaRPr lang="zh-CN" altLang="en-US" sz="20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998442033"/>
                  </a:ext>
                </a:extLst>
              </a:tr>
              <a:tr h="614634">
                <a:tc gridSpan="3">
                  <a:txBody>
                    <a:bodyPr/>
                    <a:lstStyle/>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）特许权使用费所得，以特许权的使用地，作为所得来源地。</a:t>
                      </a:r>
                    </a:p>
                    <a:p>
                      <a:pPr algn="l"/>
                      <a:endParaRPr lang="zh-CN" altLang="en-US" sz="2000" dirty="0">
                        <a:latin typeface="微软雅黑 Light" panose="020B0502040204020203" pitchFamily="34" charset="-122"/>
                        <a:ea typeface="微软雅黑 Light" panose="020B0502040204020203" pitchFamily="34" charset="-122"/>
                      </a:endParaRPr>
                    </a:p>
                  </a:txBody>
                  <a:tcPr/>
                </a:tc>
                <a:tc hMerge="1">
                  <a:txBody>
                    <a:bodyPr/>
                    <a:lstStyle/>
                    <a:p>
                      <a:endParaRPr lang="zh-CN" altLang="en-US" dirty="0"/>
                    </a:p>
                  </a:txBody>
                  <a:tcPr/>
                </a:tc>
                <a:tc hMerge="1">
                  <a:txBody>
                    <a:bodyPr/>
                    <a:lstStyle/>
                    <a:p>
                      <a:pPr algn="l"/>
                      <a:endParaRPr lang="zh-CN" altLang="en-US" sz="20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1227194966"/>
                  </a:ext>
                </a:extLst>
              </a:tr>
              <a:tr h="881866">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）在中国境内参加各种竞赛活动取得名次的奖金所得；参加中国境内有关部门和单位组织的有奖活动而取得的中奖所得；购买中国境内有关部门和单位发行的彩票取得的中彩所得。</a:t>
                      </a:r>
                    </a:p>
                    <a:p>
                      <a:pPr algn="l"/>
                      <a:endParaRPr lang="zh-CN" altLang="en-US" sz="2000" dirty="0">
                        <a:latin typeface="微软雅黑 Light" panose="020B0502040204020203" pitchFamily="34" charset="-122"/>
                        <a:ea typeface="微软雅黑 Light" panose="020B0502040204020203" pitchFamily="34" charset="-122"/>
                      </a:endParaRPr>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3335718702"/>
                  </a:ext>
                </a:extLst>
              </a:tr>
            </a:tbl>
          </a:graphicData>
        </a:graphic>
      </p:graphicFrame>
      <p:sp>
        <p:nvSpPr>
          <p:cNvPr id="20" name="Freeform 11">
            <a:extLst>
              <a:ext uri="{FF2B5EF4-FFF2-40B4-BE49-F238E27FC236}">
                <a16:creationId xmlns:a16="http://schemas.microsoft.com/office/drawing/2014/main" id="{2DD5EBEA-AAFE-4C1F-A690-E12F58BB1C71}"/>
              </a:ext>
            </a:extLst>
          </p:cNvPr>
          <p:cNvSpPr/>
          <p:nvPr/>
        </p:nvSpPr>
        <p:spPr bwMode="auto">
          <a:xfrm>
            <a:off x="105003" y="346262"/>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36289415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additive="base">
                                        <p:cTn id="7" dur="500" fill="hold"/>
                                        <p:tgtEl>
                                          <p:spTgt spid="74"/>
                                        </p:tgtEl>
                                        <p:attrNameLst>
                                          <p:attrName>ppt_x</p:attrName>
                                        </p:attrNameLst>
                                      </p:cBhvr>
                                      <p:tavLst>
                                        <p:tav tm="0">
                                          <p:val>
                                            <p:strVal val="#ppt_x"/>
                                          </p:val>
                                        </p:tav>
                                        <p:tav tm="100000">
                                          <p:val>
                                            <p:strVal val="#ppt_x"/>
                                          </p:val>
                                        </p:tav>
                                      </p:tavLst>
                                    </p:anim>
                                    <p:anim calcmode="lin" valueType="num">
                                      <p:cBhvr additive="base">
                                        <p:cTn id="8" dur="500" fill="hold"/>
                                        <p:tgtEl>
                                          <p:spTgt spid="7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EFBE9BD2-072A-4872-915A-27F2D772C6EC}"/>
              </a:ext>
            </a:extLst>
          </p:cNvPr>
          <p:cNvSpPr/>
          <p:nvPr/>
        </p:nvSpPr>
        <p:spPr>
          <a:xfrm>
            <a:off x="54069" y="1124744"/>
            <a:ext cx="5410286" cy="859723"/>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endParaRPr lang="zh-CN" altLang="en-US" dirty="0">
              <a:latin typeface="+mj-ea"/>
              <a:ea typeface="+mj-ea"/>
            </a:endParaRPr>
          </a:p>
          <a:p>
            <a:pPr algn="just">
              <a:lnSpc>
                <a:spcPct val="120000"/>
              </a:lnSpc>
              <a:spcBef>
                <a:spcPts val="400"/>
              </a:spcBef>
              <a:spcAft>
                <a:spcPts val="400"/>
              </a:spcAft>
            </a:pPr>
            <a:endParaRPr lang="zh-CN" altLang="en-US" dirty="0">
              <a:latin typeface="+mj-ea"/>
              <a:ea typeface="+mj-ea"/>
            </a:endParaRPr>
          </a:p>
        </p:txBody>
      </p:sp>
      <p:sp>
        <p:nvSpPr>
          <p:cNvPr id="3" name="矩形 2"/>
          <p:cNvSpPr/>
          <p:nvPr/>
        </p:nvSpPr>
        <p:spPr bwMode="auto">
          <a:xfrm flipV="1">
            <a:off x="43947" y="840784"/>
            <a:ext cx="6397862" cy="45719"/>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5" name="矩形 14">
            <a:extLst>
              <a:ext uri="{FF2B5EF4-FFF2-40B4-BE49-F238E27FC236}">
                <a16:creationId xmlns:a16="http://schemas.microsoft.com/office/drawing/2014/main" id="{EFBE9BD2-072A-4872-915A-27F2D772C6EC}"/>
              </a:ext>
            </a:extLst>
          </p:cNvPr>
          <p:cNvSpPr/>
          <p:nvPr/>
        </p:nvSpPr>
        <p:spPr>
          <a:xfrm>
            <a:off x="352400" y="3056855"/>
            <a:ext cx="5330396" cy="859723"/>
          </a:xfrm>
          <a:prstGeom prst="rect">
            <a:avLst/>
          </a:prstGeom>
        </p:spPr>
        <p:txBody>
          <a:bodyPr wrap="square">
            <a:spAutoFit/>
          </a:bodyPr>
          <a:lstStyle/>
          <a:p>
            <a:pPr algn="just">
              <a:lnSpc>
                <a:spcPct val="120000"/>
              </a:lnSpc>
              <a:spcBef>
                <a:spcPts val="400"/>
              </a:spcBef>
              <a:spcAft>
                <a:spcPts val="400"/>
              </a:spcAft>
            </a:pPr>
            <a:endParaRPr lang="zh-CN" altLang="en-US" dirty="0">
              <a:latin typeface="+mj-ea"/>
              <a:ea typeface="+mj-ea"/>
            </a:endParaRPr>
          </a:p>
          <a:p>
            <a:pPr algn="just">
              <a:lnSpc>
                <a:spcPct val="120000"/>
              </a:lnSpc>
              <a:spcBef>
                <a:spcPts val="400"/>
              </a:spcBef>
              <a:spcAft>
                <a:spcPts val="400"/>
              </a:spcAft>
            </a:pPr>
            <a:endParaRPr lang="zh-CN" altLang="en-US" dirty="0">
              <a:latin typeface="+mj-ea"/>
              <a:ea typeface="+mj-ea"/>
            </a:endParaRPr>
          </a:p>
        </p:txBody>
      </p:sp>
      <p:sp>
        <p:nvSpPr>
          <p:cNvPr id="5" name="矩形 4"/>
          <p:cNvSpPr/>
          <p:nvPr/>
        </p:nvSpPr>
        <p:spPr>
          <a:xfrm>
            <a:off x="0" y="1225487"/>
            <a:ext cx="9482758" cy="1569660"/>
          </a:xfrm>
          <a:prstGeom prst="rect">
            <a:avLst/>
          </a:prstGeom>
          <a:solidFill>
            <a:schemeClr val="bg2">
              <a:lumMod val="90000"/>
            </a:schemeClr>
          </a:solidFill>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工资、薪金所得</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）工资、薪金所得涵盖范围。工资、薪金所得，是指个人因任职或者受雇而取得的工资、薪金、奖金、年终加薪、劳动分红、津贴、补贴以及任职或者受雇有关的其他所得。</a:t>
            </a:r>
          </a:p>
        </p:txBody>
      </p:sp>
      <p:sp>
        <p:nvSpPr>
          <p:cNvPr id="2" name="矩形 1"/>
          <p:cNvSpPr/>
          <p:nvPr/>
        </p:nvSpPr>
        <p:spPr>
          <a:xfrm>
            <a:off x="962667" y="311104"/>
            <a:ext cx="5479142"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4.2.4  </a:t>
            </a:r>
            <a:r>
              <a:rPr lang="zh-CN" altLang="en-US" sz="3200" dirty="0">
                <a:latin typeface="微软雅黑 Light" panose="020B0502040204020203" pitchFamily="34" charset="-122"/>
                <a:ea typeface="微软雅黑 Light" panose="020B0502040204020203" pitchFamily="34" charset="-122"/>
              </a:rPr>
              <a:t>征税对象的确定</a:t>
            </a:r>
          </a:p>
        </p:txBody>
      </p:sp>
      <p:pic>
        <p:nvPicPr>
          <p:cNvPr id="10" name="图片 9">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22388" y="3727447"/>
            <a:ext cx="4153068" cy="3127113"/>
          </a:xfrm>
          <a:prstGeom prst="rect">
            <a:avLst/>
          </a:prstGeom>
        </p:spPr>
      </p:pic>
      <p:sp>
        <p:nvSpPr>
          <p:cNvPr id="8" name="矩形 7"/>
          <p:cNvSpPr/>
          <p:nvPr/>
        </p:nvSpPr>
        <p:spPr>
          <a:xfrm>
            <a:off x="-11699" y="3188572"/>
            <a:ext cx="9482758" cy="2985433"/>
          </a:xfrm>
          <a:prstGeom prst="rect">
            <a:avLst/>
          </a:prstGeom>
          <a:solidFill>
            <a:schemeClr val="bg2">
              <a:lumMod val="90000"/>
            </a:schemeClr>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不予征税的项目包括：</a:t>
            </a:r>
            <a:endParaRPr lang="en-US" altLang="zh-CN" sz="24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①独生子女补贴。</a:t>
            </a:r>
          </a:p>
          <a:p>
            <a:r>
              <a:rPr lang="zh-CN" altLang="en-US" sz="2000" dirty="0">
                <a:latin typeface="微软雅黑 Light" panose="020B0502040204020203" pitchFamily="34" charset="-122"/>
                <a:ea typeface="微软雅黑 Light" panose="020B0502040204020203" pitchFamily="34" charset="-122"/>
              </a:rPr>
              <a:t>②执行公务员工资制度未纳入基本工资总额的补贴、津贴差额和家属成员的副食品补贴。</a:t>
            </a:r>
          </a:p>
          <a:p>
            <a:r>
              <a:rPr lang="zh-CN" altLang="en-US" sz="2000" dirty="0">
                <a:latin typeface="微软雅黑 Light" panose="020B0502040204020203" pitchFamily="34" charset="-122"/>
                <a:ea typeface="微软雅黑 Light" panose="020B0502040204020203" pitchFamily="34" charset="-122"/>
              </a:rPr>
              <a:t>③托儿补助费。</a:t>
            </a:r>
          </a:p>
          <a:p>
            <a:r>
              <a:rPr lang="zh-CN" altLang="en-US" sz="2000" dirty="0">
                <a:latin typeface="微软雅黑 Light" panose="020B0502040204020203" pitchFamily="34" charset="-122"/>
                <a:ea typeface="微软雅黑 Light" panose="020B0502040204020203" pitchFamily="34" charset="-122"/>
              </a:rPr>
              <a:t>④差旅费津贴、误餐补助。</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⑤外国来华学生，领取的生活津贴费、奖学金，不属于工资、薪金范畴，不征个人所得税。</a:t>
            </a:r>
          </a:p>
          <a:p>
            <a:endParaRPr lang="zh-CN" altLang="en-US" sz="2400" dirty="0">
              <a:latin typeface="微软雅黑 Light" panose="020B0502040204020203" pitchFamily="34" charset="-122"/>
              <a:ea typeface="微软雅黑 Light" panose="020B0502040204020203" pitchFamily="34" charset="-122"/>
            </a:endParaRPr>
          </a:p>
        </p:txBody>
      </p:sp>
      <p:sp>
        <p:nvSpPr>
          <p:cNvPr id="9" name="Freeform 11">
            <a:extLst>
              <a:ext uri="{FF2B5EF4-FFF2-40B4-BE49-F238E27FC236}">
                <a16:creationId xmlns:a16="http://schemas.microsoft.com/office/drawing/2014/main" id="{E511706D-DBFD-448B-92D0-25CA957D810A}"/>
              </a:ext>
            </a:extLst>
          </p:cNvPr>
          <p:cNvSpPr/>
          <p:nvPr/>
        </p:nvSpPr>
        <p:spPr bwMode="auto">
          <a:xfrm>
            <a:off x="116243" y="275082"/>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0702791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additive="base">
                                        <p:cTn id="3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anim calcmode="lin" valueType="num">
                                      <p:cBhvr additive="base">
                                        <p:cTn id="3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
                                            <p:txEl>
                                              <p:pRg st="3" end="3"/>
                                            </p:txEl>
                                          </p:spTgt>
                                        </p:tgtEl>
                                        <p:attrNameLst>
                                          <p:attrName>style.visibility</p:attrName>
                                        </p:attrNameLst>
                                      </p:cBhvr>
                                      <p:to>
                                        <p:strVal val="visible"/>
                                      </p:to>
                                    </p:set>
                                    <p:anim calcmode="lin" valueType="num">
                                      <p:cBhvr additive="base">
                                        <p:cTn id="43"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
                                            <p:txEl>
                                              <p:pRg st="4" end="4"/>
                                            </p:txEl>
                                          </p:spTgt>
                                        </p:tgtEl>
                                        <p:attrNameLst>
                                          <p:attrName>style.visibility</p:attrName>
                                        </p:attrNameLst>
                                      </p:cBhvr>
                                      <p:to>
                                        <p:strVal val="visible"/>
                                      </p:to>
                                    </p:set>
                                    <p:anim calcmode="lin" valueType="num">
                                      <p:cBhvr additive="base">
                                        <p:cTn id="49"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
                                            <p:txEl>
                                              <p:pRg st="5" end="5"/>
                                            </p:txEl>
                                          </p:spTgt>
                                        </p:tgtEl>
                                        <p:attrNameLst>
                                          <p:attrName>style.visibility</p:attrName>
                                        </p:attrNameLst>
                                      </p:cBhvr>
                                      <p:to>
                                        <p:strVal val="visible"/>
                                      </p:to>
                                    </p:set>
                                    <p:anim calcmode="lin" valueType="num">
                                      <p:cBhvr additive="base">
                                        <p:cTn id="55"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635645" y="918895"/>
            <a:ext cx="6838354" cy="523220"/>
          </a:xfrm>
          <a:prstGeom prst="rect">
            <a:avLst/>
          </a:prstGeom>
        </p:spPr>
        <p:txBody>
          <a:bodyPr wrap="square">
            <a:spAutoFit/>
          </a:bodyPr>
          <a:lstStyle/>
          <a:p>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2.</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劳务报酬所得</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8" name="矩形 27">
            <a:extLst>
              <a:ext uri="{FF2B5EF4-FFF2-40B4-BE49-F238E27FC236}">
                <a16:creationId xmlns:a16="http://schemas.microsoft.com/office/drawing/2014/main" id="{54A63FF4-42F6-49FC-8734-4FB1D3E70475}"/>
              </a:ext>
            </a:extLst>
          </p:cNvPr>
          <p:cNvSpPr/>
          <p:nvPr/>
        </p:nvSpPr>
        <p:spPr bwMode="auto">
          <a:xfrm>
            <a:off x="442713" y="1593392"/>
            <a:ext cx="10211704" cy="4109189"/>
          </a:xfrm>
          <a:prstGeom prst="rect">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2" name="矩形 1"/>
          <p:cNvSpPr/>
          <p:nvPr/>
        </p:nvSpPr>
        <p:spPr>
          <a:xfrm>
            <a:off x="370640" y="1913424"/>
            <a:ext cx="9887948" cy="3724096"/>
          </a:xfrm>
          <a:prstGeom prst="rect">
            <a:avLst/>
          </a:prstGeom>
        </p:spPr>
        <p:txBody>
          <a:bodyPr wrap="square">
            <a:spAutoFit/>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）设计        （</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）装潢          （</a:t>
            </a: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）安装         （</a:t>
            </a:r>
            <a:r>
              <a:rPr lang="en-US" altLang="zh-CN" sz="2400" dirty="0">
                <a:solidFill>
                  <a:schemeClr val="bg1"/>
                </a:solidFill>
                <a:latin typeface="微软雅黑 Light" panose="020B0502040204020203" pitchFamily="34" charset="-122"/>
                <a:ea typeface="微软雅黑 Light" panose="020B0502040204020203" pitchFamily="34" charset="-122"/>
              </a:rPr>
              <a:t>4</a:t>
            </a:r>
            <a:r>
              <a:rPr lang="zh-CN" altLang="en-US" sz="2400" dirty="0">
                <a:solidFill>
                  <a:schemeClr val="bg1"/>
                </a:solidFill>
                <a:latin typeface="微软雅黑 Light" panose="020B0502040204020203" pitchFamily="34" charset="-122"/>
                <a:ea typeface="微软雅黑 Light" panose="020B0502040204020203" pitchFamily="34" charset="-122"/>
              </a:rPr>
              <a:t>）制图</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5</a:t>
            </a:r>
            <a:r>
              <a:rPr lang="zh-CN" altLang="en-US" sz="2400" dirty="0">
                <a:solidFill>
                  <a:schemeClr val="bg1"/>
                </a:solidFill>
                <a:latin typeface="微软雅黑 Light" panose="020B0502040204020203" pitchFamily="34" charset="-122"/>
                <a:ea typeface="微软雅黑 Light" panose="020B0502040204020203" pitchFamily="34" charset="-122"/>
              </a:rPr>
              <a:t>）化验        （</a:t>
            </a:r>
            <a:r>
              <a:rPr lang="en-US" altLang="zh-CN" sz="2400" dirty="0">
                <a:solidFill>
                  <a:schemeClr val="bg1"/>
                </a:solidFill>
                <a:latin typeface="微软雅黑 Light" panose="020B0502040204020203" pitchFamily="34" charset="-122"/>
                <a:ea typeface="微软雅黑 Light" panose="020B0502040204020203" pitchFamily="34" charset="-122"/>
              </a:rPr>
              <a:t>6</a:t>
            </a:r>
            <a:r>
              <a:rPr lang="zh-CN" altLang="en-US" sz="2400" dirty="0">
                <a:solidFill>
                  <a:schemeClr val="bg1"/>
                </a:solidFill>
                <a:latin typeface="微软雅黑 Light" panose="020B0502040204020203" pitchFamily="34" charset="-122"/>
                <a:ea typeface="微软雅黑 Light" panose="020B0502040204020203" pitchFamily="34" charset="-122"/>
              </a:rPr>
              <a:t>）测试          （</a:t>
            </a:r>
            <a:r>
              <a:rPr lang="en-US" altLang="zh-CN" sz="2400" dirty="0">
                <a:solidFill>
                  <a:schemeClr val="bg1"/>
                </a:solidFill>
                <a:latin typeface="微软雅黑 Light" panose="020B0502040204020203" pitchFamily="34" charset="-122"/>
                <a:ea typeface="微软雅黑 Light" panose="020B0502040204020203" pitchFamily="34" charset="-122"/>
              </a:rPr>
              <a:t>7</a:t>
            </a:r>
            <a:r>
              <a:rPr lang="zh-CN" altLang="en-US" sz="2400" dirty="0">
                <a:solidFill>
                  <a:schemeClr val="bg1"/>
                </a:solidFill>
                <a:latin typeface="微软雅黑 Light" panose="020B0502040204020203" pitchFamily="34" charset="-122"/>
                <a:ea typeface="微软雅黑 Light" panose="020B0502040204020203" pitchFamily="34" charset="-122"/>
              </a:rPr>
              <a:t>）医疗         （</a:t>
            </a:r>
            <a:r>
              <a:rPr lang="en-US" altLang="zh-CN" sz="2400" dirty="0">
                <a:solidFill>
                  <a:schemeClr val="bg1"/>
                </a:solidFill>
                <a:latin typeface="微软雅黑 Light" panose="020B0502040204020203" pitchFamily="34" charset="-122"/>
                <a:ea typeface="微软雅黑 Light" panose="020B0502040204020203" pitchFamily="34" charset="-122"/>
              </a:rPr>
              <a:t>8</a:t>
            </a:r>
            <a:r>
              <a:rPr lang="zh-CN" altLang="en-US" sz="2400" dirty="0">
                <a:solidFill>
                  <a:schemeClr val="bg1"/>
                </a:solidFill>
                <a:latin typeface="微软雅黑 Light" panose="020B0502040204020203" pitchFamily="34" charset="-122"/>
                <a:ea typeface="微软雅黑 Light" panose="020B0502040204020203" pitchFamily="34" charset="-122"/>
              </a:rPr>
              <a:t>）法律 </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9</a:t>
            </a:r>
            <a:r>
              <a:rPr lang="zh-CN" altLang="en-US" sz="2400" dirty="0">
                <a:solidFill>
                  <a:schemeClr val="bg1"/>
                </a:solidFill>
                <a:latin typeface="微软雅黑 Light" panose="020B0502040204020203" pitchFamily="34" charset="-122"/>
                <a:ea typeface="微软雅黑 Light" panose="020B0502040204020203" pitchFamily="34" charset="-122"/>
              </a:rPr>
              <a:t>）会计        （</a:t>
            </a:r>
            <a:r>
              <a:rPr lang="en-US" altLang="zh-CN" sz="2400" dirty="0">
                <a:solidFill>
                  <a:schemeClr val="bg1"/>
                </a:solidFill>
                <a:latin typeface="微软雅黑 Light" panose="020B0502040204020203" pitchFamily="34" charset="-122"/>
                <a:ea typeface="微软雅黑 Light" panose="020B0502040204020203" pitchFamily="34" charset="-122"/>
              </a:rPr>
              <a:t>10</a:t>
            </a:r>
            <a:r>
              <a:rPr lang="zh-CN" altLang="en-US" sz="2400" dirty="0">
                <a:solidFill>
                  <a:schemeClr val="bg1"/>
                </a:solidFill>
                <a:latin typeface="微软雅黑 Light" panose="020B0502040204020203" pitchFamily="34" charset="-122"/>
                <a:ea typeface="微软雅黑 Light" panose="020B0502040204020203" pitchFamily="34" charset="-122"/>
              </a:rPr>
              <a:t>）咨询         （</a:t>
            </a:r>
            <a:r>
              <a:rPr lang="en-US" altLang="zh-CN" sz="2400" dirty="0">
                <a:solidFill>
                  <a:schemeClr val="bg1"/>
                </a:solidFill>
                <a:latin typeface="微软雅黑 Light" panose="020B0502040204020203" pitchFamily="34" charset="-122"/>
                <a:ea typeface="微软雅黑 Light" panose="020B0502040204020203" pitchFamily="34" charset="-122"/>
              </a:rPr>
              <a:t>11</a:t>
            </a:r>
            <a:r>
              <a:rPr lang="zh-CN" altLang="en-US" sz="2400" dirty="0">
                <a:solidFill>
                  <a:schemeClr val="bg1"/>
                </a:solidFill>
                <a:latin typeface="微软雅黑 Light" panose="020B0502040204020203" pitchFamily="34" charset="-122"/>
                <a:ea typeface="微软雅黑 Light" panose="020B0502040204020203" pitchFamily="34" charset="-122"/>
              </a:rPr>
              <a:t>）讲学        （</a:t>
            </a:r>
            <a:r>
              <a:rPr lang="en-US" altLang="zh-CN" sz="2400" dirty="0">
                <a:solidFill>
                  <a:schemeClr val="bg1"/>
                </a:solidFill>
                <a:latin typeface="微软雅黑 Light" panose="020B0502040204020203" pitchFamily="34" charset="-122"/>
                <a:ea typeface="微软雅黑 Light" panose="020B0502040204020203" pitchFamily="34" charset="-122"/>
              </a:rPr>
              <a:t>12</a:t>
            </a:r>
            <a:r>
              <a:rPr lang="zh-CN" altLang="en-US" sz="2400" dirty="0">
                <a:solidFill>
                  <a:schemeClr val="bg1"/>
                </a:solidFill>
                <a:latin typeface="微软雅黑 Light" panose="020B0502040204020203" pitchFamily="34" charset="-122"/>
                <a:ea typeface="微软雅黑 Light" panose="020B0502040204020203" pitchFamily="34" charset="-122"/>
              </a:rPr>
              <a:t>）新闻    </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en-US" altLang="zh-CN" sz="2400" dirty="0">
                <a:solidFill>
                  <a:schemeClr val="bg1"/>
                </a:solidFill>
                <a:latin typeface="微软雅黑 Light" panose="020B0502040204020203" pitchFamily="34" charset="-122"/>
                <a:ea typeface="微软雅黑 Light" panose="020B0502040204020203" pitchFamily="34" charset="-122"/>
              </a:rPr>
              <a:t>  (13)</a:t>
            </a:r>
            <a:r>
              <a:rPr lang="zh-CN" altLang="en-US" sz="2400" dirty="0">
                <a:solidFill>
                  <a:schemeClr val="bg1"/>
                </a:solidFill>
                <a:latin typeface="微软雅黑 Light" panose="020B0502040204020203" pitchFamily="34" charset="-122"/>
                <a:ea typeface="微软雅黑 Light" panose="020B0502040204020203" pitchFamily="34" charset="-122"/>
              </a:rPr>
              <a:t>广播            </a:t>
            </a:r>
            <a:r>
              <a:rPr lang="en-US" altLang="zh-CN" sz="2400" dirty="0">
                <a:solidFill>
                  <a:schemeClr val="bg1"/>
                </a:solidFill>
                <a:latin typeface="微软雅黑 Light" panose="020B0502040204020203" pitchFamily="34" charset="-122"/>
                <a:ea typeface="微软雅黑 Light" panose="020B0502040204020203" pitchFamily="34" charset="-122"/>
              </a:rPr>
              <a:t>(14</a:t>
            </a:r>
            <a:r>
              <a:rPr lang="zh-CN" altLang="en-US" sz="2400" dirty="0">
                <a:solidFill>
                  <a:schemeClr val="bg1"/>
                </a:solidFill>
                <a:latin typeface="微软雅黑 Light" panose="020B0502040204020203" pitchFamily="34" charset="-122"/>
                <a:ea typeface="微软雅黑 Light" panose="020B0502040204020203" pitchFamily="34" charset="-122"/>
              </a:rPr>
              <a:t>）翻译        （</a:t>
            </a:r>
            <a:r>
              <a:rPr lang="en-US" altLang="zh-CN" sz="2400" dirty="0">
                <a:solidFill>
                  <a:schemeClr val="bg1"/>
                </a:solidFill>
                <a:latin typeface="微软雅黑 Light" panose="020B0502040204020203" pitchFamily="34" charset="-122"/>
                <a:ea typeface="微软雅黑 Light" panose="020B0502040204020203" pitchFamily="34" charset="-122"/>
              </a:rPr>
              <a:t>15</a:t>
            </a:r>
            <a:r>
              <a:rPr lang="zh-CN" altLang="en-US" sz="2400" dirty="0">
                <a:solidFill>
                  <a:schemeClr val="bg1"/>
                </a:solidFill>
                <a:latin typeface="微软雅黑 Light" panose="020B0502040204020203" pitchFamily="34" charset="-122"/>
                <a:ea typeface="微软雅黑 Light" panose="020B0502040204020203" pitchFamily="34" charset="-122"/>
              </a:rPr>
              <a:t>）审稿        （</a:t>
            </a:r>
            <a:r>
              <a:rPr lang="en-US" altLang="zh-CN" sz="2400" dirty="0">
                <a:solidFill>
                  <a:schemeClr val="bg1"/>
                </a:solidFill>
                <a:latin typeface="微软雅黑 Light" panose="020B0502040204020203" pitchFamily="34" charset="-122"/>
                <a:ea typeface="微软雅黑 Light" panose="020B0502040204020203" pitchFamily="34" charset="-122"/>
              </a:rPr>
              <a:t>16</a:t>
            </a:r>
            <a:r>
              <a:rPr lang="zh-CN" altLang="en-US" sz="2400" dirty="0">
                <a:solidFill>
                  <a:schemeClr val="bg1"/>
                </a:solidFill>
                <a:latin typeface="微软雅黑 Light" panose="020B0502040204020203" pitchFamily="34" charset="-122"/>
                <a:ea typeface="微软雅黑 Light" panose="020B0502040204020203" pitchFamily="34" charset="-122"/>
              </a:rPr>
              <a:t>）书画  </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17</a:t>
            </a:r>
            <a:r>
              <a:rPr lang="zh-CN" altLang="en-US" sz="2400" dirty="0">
                <a:solidFill>
                  <a:schemeClr val="bg1"/>
                </a:solidFill>
                <a:latin typeface="微软雅黑 Light" panose="020B0502040204020203" pitchFamily="34" charset="-122"/>
                <a:ea typeface="微软雅黑 Light" panose="020B0502040204020203" pitchFamily="34" charset="-122"/>
              </a:rPr>
              <a:t>）雕刻       （</a:t>
            </a:r>
            <a:r>
              <a:rPr lang="en-US" altLang="zh-CN" sz="2400" dirty="0">
                <a:solidFill>
                  <a:schemeClr val="bg1"/>
                </a:solidFill>
                <a:latin typeface="微软雅黑 Light" panose="020B0502040204020203" pitchFamily="34" charset="-122"/>
                <a:ea typeface="微软雅黑 Light" panose="020B0502040204020203" pitchFamily="34" charset="-122"/>
              </a:rPr>
              <a:t>18</a:t>
            </a:r>
            <a:r>
              <a:rPr lang="zh-CN" altLang="en-US" sz="2400" dirty="0">
                <a:solidFill>
                  <a:schemeClr val="bg1"/>
                </a:solidFill>
                <a:latin typeface="微软雅黑 Light" panose="020B0502040204020203" pitchFamily="34" charset="-122"/>
                <a:ea typeface="微软雅黑 Light" panose="020B0502040204020203" pitchFamily="34" charset="-122"/>
              </a:rPr>
              <a:t>）影视         （</a:t>
            </a:r>
            <a:r>
              <a:rPr lang="en-US" altLang="zh-CN" sz="2400" dirty="0">
                <a:solidFill>
                  <a:schemeClr val="bg1"/>
                </a:solidFill>
                <a:latin typeface="微软雅黑 Light" panose="020B0502040204020203" pitchFamily="34" charset="-122"/>
                <a:ea typeface="微软雅黑 Light" panose="020B0502040204020203" pitchFamily="34" charset="-122"/>
              </a:rPr>
              <a:t>19</a:t>
            </a:r>
            <a:r>
              <a:rPr lang="zh-CN" altLang="en-US" sz="2400" dirty="0">
                <a:solidFill>
                  <a:schemeClr val="bg1"/>
                </a:solidFill>
                <a:latin typeface="微软雅黑 Light" panose="020B0502040204020203" pitchFamily="34" charset="-122"/>
                <a:ea typeface="微软雅黑 Light" panose="020B0502040204020203" pitchFamily="34" charset="-122"/>
              </a:rPr>
              <a:t>）录音        （</a:t>
            </a:r>
            <a:r>
              <a:rPr lang="en-US" altLang="zh-CN" sz="2400" dirty="0">
                <a:solidFill>
                  <a:schemeClr val="bg1"/>
                </a:solidFill>
                <a:latin typeface="微软雅黑 Light" panose="020B0502040204020203" pitchFamily="34" charset="-122"/>
                <a:ea typeface="微软雅黑 Light" panose="020B0502040204020203" pitchFamily="34" charset="-122"/>
              </a:rPr>
              <a:t>20</a:t>
            </a:r>
            <a:r>
              <a:rPr lang="zh-CN" altLang="en-US" sz="2400" dirty="0">
                <a:solidFill>
                  <a:schemeClr val="bg1"/>
                </a:solidFill>
                <a:latin typeface="微软雅黑 Light" panose="020B0502040204020203" pitchFamily="34" charset="-122"/>
                <a:ea typeface="微软雅黑 Light" panose="020B0502040204020203" pitchFamily="34" charset="-122"/>
              </a:rPr>
              <a:t>）录像 </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21</a:t>
            </a:r>
            <a:r>
              <a:rPr lang="zh-CN" altLang="en-US" sz="2400" dirty="0">
                <a:solidFill>
                  <a:schemeClr val="bg1"/>
                </a:solidFill>
                <a:latin typeface="微软雅黑 Light" panose="020B0502040204020203" pitchFamily="34" charset="-122"/>
                <a:ea typeface="微软雅黑 Light" panose="020B0502040204020203" pitchFamily="34" charset="-122"/>
              </a:rPr>
              <a:t>）演出       （</a:t>
            </a:r>
            <a:r>
              <a:rPr lang="en-US" altLang="zh-CN" sz="2400" dirty="0">
                <a:solidFill>
                  <a:schemeClr val="bg1"/>
                </a:solidFill>
                <a:latin typeface="微软雅黑 Light" panose="020B0502040204020203" pitchFamily="34" charset="-122"/>
                <a:ea typeface="微软雅黑 Light" panose="020B0502040204020203" pitchFamily="34" charset="-122"/>
              </a:rPr>
              <a:t>22</a:t>
            </a:r>
            <a:r>
              <a:rPr lang="zh-CN" altLang="en-US" sz="2400" dirty="0">
                <a:solidFill>
                  <a:schemeClr val="bg1"/>
                </a:solidFill>
                <a:latin typeface="微软雅黑 Light" panose="020B0502040204020203" pitchFamily="34" charset="-122"/>
                <a:ea typeface="微软雅黑 Light" panose="020B0502040204020203" pitchFamily="34" charset="-122"/>
              </a:rPr>
              <a:t>）表演        （</a:t>
            </a:r>
            <a:r>
              <a:rPr lang="en-US" altLang="zh-CN" sz="2400" dirty="0">
                <a:solidFill>
                  <a:schemeClr val="bg1"/>
                </a:solidFill>
                <a:latin typeface="微软雅黑 Light" panose="020B0502040204020203" pitchFamily="34" charset="-122"/>
                <a:ea typeface="微软雅黑 Light" panose="020B0502040204020203" pitchFamily="34" charset="-122"/>
              </a:rPr>
              <a:t>23</a:t>
            </a:r>
            <a:r>
              <a:rPr lang="zh-CN" altLang="en-US" sz="2400" dirty="0">
                <a:solidFill>
                  <a:schemeClr val="bg1"/>
                </a:solidFill>
                <a:latin typeface="微软雅黑 Light" panose="020B0502040204020203" pitchFamily="34" charset="-122"/>
                <a:ea typeface="微软雅黑 Light" panose="020B0502040204020203" pitchFamily="34" charset="-122"/>
              </a:rPr>
              <a:t>）广告        （</a:t>
            </a:r>
            <a:r>
              <a:rPr lang="en-US" altLang="zh-CN" sz="2400" dirty="0">
                <a:solidFill>
                  <a:schemeClr val="bg1"/>
                </a:solidFill>
                <a:latin typeface="微软雅黑 Light" panose="020B0502040204020203" pitchFamily="34" charset="-122"/>
                <a:ea typeface="微软雅黑 Light" panose="020B0502040204020203" pitchFamily="34" charset="-122"/>
              </a:rPr>
              <a:t>24</a:t>
            </a:r>
            <a:r>
              <a:rPr lang="zh-CN" altLang="en-US" sz="2400" dirty="0">
                <a:solidFill>
                  <a:schemeClr val="bg1"/>
                </a:solidFill>
                <a:latin typeface="微软雅黑 Light" panose="020B0502040204020203" pitchFamily="34" charset="-122"/>
                <a:ea typeface="微软雅黑 Light" panose="020B0502040204020203" pitchFamily="34" charset="-122"/>
              </a:rPr>
              <a:t>）展览 </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en-US" altLang="zh-CN" sz="2400" dirty="0">
                <a:solidFill>
                  <a:schemeClr val="bg1"/>
                </a:solidFill>
                <a:latin typeface="微软雅黑 Light" panose="020B0502040204020203" pitchFamily="34" charset="-122"/>
                <a:ea typeface="微软雅黑 Light" panose="020B0502040204020203" pitchFamily="34" charset="-122"/>
              </a:rPr>
              <a:t>  (25</a:t>
            </a:r>
            <a:r>
              <a:rPr lang="zh-CN" altLang="en-US" sz="2400" dirty="0">
                <a:solidFill>
                  <a:schemeClr val="bg1"/>
                </a:solidFill>
                <a:latin typeface="微软雅黑 Light" panose="020B0502040204020203" pitchFamily="34" charset="-122"/>
                <a:ea typeface="微软雅黑 Light" panose="020B0502040204020203" pitchFamily="34" charset="-122"/>
              </a:rPr>
              <a:t>）技术服务（</a:t>
            </a:r>
            <a:r>
              <a:rPr lang="en-US" altLang="zh-CN" sz="2400" dirty="0">
                <a:solidFill>
                  <a:schemeClr val="bg1"/>
                </a:solidFill>
                <a:latin typeface="微软雅黑 Light" panose="020B0502040204020203" pitchFamily="34" charset="-122"/>
                <a:ea typeface="微软雅黑 Light" panose="020B0502040204020203" pitchFamily="34" charset="-122"/>
              </a:rPr>
              <a:t>26</a:t>
            </a:r>
            <a:r>
              <a:rPr lang="zh-CN" altLang="en-US" sz="2400" dirty="0">
                <a:solidFill>
                  <a:schemeClr val="bg1"/>
                </a:solidFill>
                <a:latin typeface="微软雅黑 Light" panose="020B0502040204020203" pitchFamily="34" charset="-122"/>
                <a:ea typeface="微软雅黑 Light" panose="020B0502040204020203" pitchFamily="34" charset="-122"/>
              </a:rPr>
              <a:t>）介绍服务 （</a:t>
            </a:r>
            <a:r>
              <a:rPr lang="en-US" altLang="zh-CN" sz="2400" dirty="0">
                <a:solidFill>
                  <a:schemeClr val="bg1"/>
                </a:solidFill>
                <a:latin typeface="微软雅黑 Light" panose="020B0502040204020203" pitchFamily="34" charset="-122"/>
                <a:ea typeface="微软雅黑 Light" panose="020B0502040204020203" pitchFamily="34" charset="-122"/>
              </a:rPr>
              <a:t>27</a:t>
            </a:r>
            <a:r>
              <a:rPr lang="zh-CN" altLang="en-US" sz="2400" dirty="0">
                <a:solidFill>
                  <a:schemeClr val="bg1"/>
                </a:solidFill>
                <a:latin typeface="微软雅黑 Light" panose="020B0502040204020203" pitchFamily="34" charset="-122"/>
                <a:ea typeface="微软雅黑 Light" panose="020B0502040204020203" pitchFamily="34" charset="-122"/>
              </a:rPr>
              <a:t>）经纪服务  （</a:t>
            </a:r>
            <a:r>
              <a:rPr lang="en-US" altLang="zh-CN" sz="2400" dirty="0">
                <a:solidFill>
                  <a:schemeClr val="bg1"/>
                </a:solidFill>
                <a:latin typeface="微软雅黑 Light" panose="020B0502040204020203" pitchFamily="34" charset="-122"/>
                <a:ea typeface="微软雅黑 Light" panose="020B0502040204020203" pitchFamily="34" charset="-122"/>
              </a:rPr>
              <a:t>28</a:t>
            </a:r>
            <a:r>
              <a:rPr lang="zh-CN" altLang="en-US" sz="2400" dirty="0">
                <a:solidFill>
                  <a:schemeClr val="bg1"/>
                </a:solidFill>
                <a:latin typeface="微软雅黑 Light" panose="020B0502040204020203" pitchFamily="34" charset="-122"/>
                <a:ea typeface="微软雅黑 Light" panose="020B0502040204020203" pitchFamily="34" charset="-122"/>
              </a:rPr>
              <a:t>）代办服务</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gn="ct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29</a:t>
            </a:r>
            <a:r>
              <a:rPr lang="zh-CN" altLang="en-US" sz="2400" dirty="0">
                <a:solidFill>
                  <a:schemeClr val="bg1"/>
                </a:solidFill>
                <a:latin typeface="微软雅黑 Light" panose="020B0502040204020203" pitchFamily="34" charset="-122"/>
                <a:ea typeface="微软雅黑 Light" panose="020B0502040204020203" pitchFamily="34" charset="-122"/>
              </a:rPr>
              <a:t>）其他劳务</a:t>
            </a:r>
          </a:p>
          <a:p>
            <a:endParaRPr lang="en-US" altLang="zh-CN" sz="2400" dirty="0">
              <a:solidFill>
                <a:schemeClr val="bg1"/>
              </a:solidFill>
              <a:latin typeface="微软雅黑 Light" panose="020B0502040204020203" pitchFamily="34" charset="-122"/>
              <a:ea typeface="微软雅黑 Light" panose="020B0502040204020203" pitchFamily="34" charset="-122"/>
            </a:endParaRP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913805" y="220703"/>
            <a:ext cx="5426486"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4.2.4  </a:t>
            </a:r>
            <a:r>
              <a:rPr lang="zh-CN" altLang="en-US" sz="3200" dirty="0">
                <a:latin typeface="微软雅黑 Light" panose="020B0502040204020203" pitchFamily="34" charset="-122"/>
                <a:ea typeface="微软雅黑 Light" panose="020B0502040204020203" pitchFamily="34" charset="-122"/>
              </a:rPr>
              <a:t>征税对象的确定</a:t>
            </a:r>
          </a:p>
        </p:txBody>
      </p:sp>
    </p:spTree>
    <p:extLst>
      <p:ext uri="{BB962C8B-B14F-4D97-AF65-F5344CB8AC3E}">
        <p14:creationId xmlns:p14="http://schemas.microsoft.com/office/powerpoint/2010/main" val="8191639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80191" y="-289580"/>
            <a:ext cx="260680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6000" b="1" dirty="0">
                <a:solidFill>
                  <a:schemeClr val="bg1"/>
                </a:solidFill>
                <a:latin typeface="微软雅黑" panose="020B0503020204020204" pitchFamily="34" charset="-122"/>
                <a:ea typeface="微软雅黑" panose="020B0503020204020204" pitchFamily="34" charset="-122"/>
              </a:rPr>
              <a:t>任务</a:t>
            </a:r>
            <a:r>
              <a:rPr lang="en-US" altLang="zh-CN" sz="6000" b="1" dirty="0">
                <a:solidFill>
                  <a:schemeClr val="bg1"/>
                </a:solidFill>
                <a:latin typeface="微软雅黑" panose="020B0503020204020204" pitchFamily="34" charset="-122"/>
                <a:ea typeface="微软雅黑" panose="020B0503020204020204" pitchFamily="34" charset="-122"/>
              </a:rPr>
              <a:t>4.1</a:t>
            </a:r>
            <a:endParaRPr lang="zh-CN" altLang="en-US" sz="6000" b="1" dirty="0">
              <a:solidFill>
                <a:schemeClr val="bg1"/>
              </a:solidFill>
              <a:latin typeface="微软雅黑" panose="020B0503020204020204" pitchFamily="34" charset="-122"/>
              <a:ea typeface="微软雅黑" panose="020B0503020204020204" pitchFamily="34" charset="-122"/>
            </a:endParaRP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301588" y="3351992"/>
            <a:ext cx="434084" cy="400110"/>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6701855" y="4690060"/>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45555" y="118587"/>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矩形 1"/>
          <p:cNvSpPr/>
          <p:nvPr/>
        </p:nvSpPr>
        <p:spPr>
          <a:xfrm>
            <a:off x="6863277" y="3341346"/>
            <a:ext cx="4851728"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4.1.3 </a:t>
            </a:r>
            <a:r>
              <a:rPr lang="zh-CN" altLang="en-US" sz="2000" dirty="0">
                <a:latin typeface="微软雅黑 Light" panose="020B0502040204020203" pitchFamily="34" charset="-122"/>
                <a:ea typeface="微软雅黑 Light" panose="020B0502040204020203" pitchFamily="34" charset="-122"/>
              </a:rPr>
              <a:t>企业所得税的征税对象</a:t>
            </a:r>
          </a:p>
        </p:txBody>
      </p:sp>
      <p:grpSp>
        <p:nvGrpSpPr>
          <p:cNvPr id="14" name="组合 13">
            <a:extLst>
              <a:ext uri="{FF2B5EF4-FFF2-40B4-BE49-F238E27FC236}">
                <a16:creationId xmlns:a16="http://schemas.microsoft.com/office/drawing/2014/main" id="{38FDB646-ECBD-4E5A-9C4B-52F6BEC19B31}"/>
              </a:ext>
            </a:extLst>
          </p:cNvPr>
          <p:cNvGrpSpPr/>
          <p:nvPr/>
        </p:nvGrpSpPr>
        <p:grpSpPr>
          <a:xfrm>
            <a:off x="6301588" y="3857328"/>
            <a:ext cx="434084" cy="400110"/>
            <a:chOff x="8186613" y="1546264"/>
            <a:chExt cx="330200" cy="330200"/>
          </a:xfrm>
          <a:solidFill>
            <a:schemeClr val="accent3"/>
          </a:solidFill>
        </p:grpSpPr>
        <p:sp>
          <p:nvSpPr>
            <p:cNvPr id="15" name="Oval 5">
              <a:extLst>
                <a:ext uri="{FF2B5EF4-FFF2-40B4-BE49-F238E27FC236}">
                  <a16:creationId xmlns:a16="http://schemas.microsoft.com/office/drawing/2014/main" id="{4CC8A058-C798-4E55-BC7E-7659029A82D2}"/>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16" name="Freeform 6">
              <a:extLst>
                <a:ext uri="{FF2B5EF4-FFF2-40B4-BE49-F238E27FC236}">
                  <a16:creationId xmlns:a16="http://schemas.microsoft.com/office/drawing/2014/main" id="{69F7AF9A-F1B9-4964-AEE6-EF8A9C15075A}"/>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17" name="矩形 16">
            <a:extLst>
              <a:ext uri="{FF2B5EF4-FFF2-40B4-BE49-F238E27FC236}">
                <a16:creationId xmlns:a16="http://schemas.microsoft.com/office/drawing/2014/main" id="{44950F68-A98B-48A7-BF95-5BB13CA6C41C}"/>
              </a:ext>
            </a:extLst>
          </p:cNvPr>
          <p:cNvSpPr/>
          <p:nvPr/>
        </p:nvSpPr>
        <p:spPr>
          <a:xfrm>
            <a:off x="6864714" y="3861032"/>
            <a:ext cx="4994307"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4.1.4 </a:t>
            </a:r>
            <a:r>
              <a:rPr lang="zh-CN" altLang="en-US" sz="2000" dirty="0">
                <a:latin typeface="微软雅黑 Light" panose="020B0502040204020203" pitchFamily="34" charset="-122"/>
                <a:ea typeface="微软雅黑 Light" panose="020B0502040204020203" pitchFamily="34" charset="-122"/>
              </a:rPr>
              <a:t>企业所得税的税率</a:t>
            </a:r>
          </a:p>
        </p:txBody>
      </p:sp>
      <p:grpSp>
        <p:nvGrpSpPr>
          <p:cNvPr id="18" name="组合 17">
            <a:extLst>
              <a:ext uri="{FF2B5EF4-FFF2-40B4-BE49-F238E27FC236}">
                <a16:creationId xmlns:a16="http://schemas.microsoft.com/office/drawing/2014/main" id="{DC05CB23-F2B5-43BE-81A9-91502531D26C}"/>
              </a:ext>
            </a:extLst>
          </p:cNvPr>
          <p:cNvGrpSpPr/>
          <p:nvPr/>
        </p:nvGrpSpPr>
        <p:grpSpPr>
          <a:xfrm>
            <a:off x="6295861" y="4401869"/>
            <a:ext cx="434084" cy="400110"/>
            <a:chOff x="8186613" y="1546264"/>
            <a:chExt cx="330200" cy="330200"/>
          </a:xfrm>
          <a:solidFill>
            <a:schemeClr val="accent3"/>
          </a:solidFill>
        </p:grpSpPr>
        <p:sp>
          <p:nvSpPr>
            <p:cNvPr id="19" name="Oval 5">
              <a:extLst>
                <a:ext uri="{FF2B5EF4-FFF2-40B4-BE49-F238E27FC236}">
                  <a16:creationId xmlns:a16="http://schemas.microsoft.com/office/drawing/2014/main" id="{F38AA11C-8458-4306-B341-499F321C087A}"/>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20" name="Freeform 6">
              <a:extLst>
                <a:ext uri="{FF2B5EF4-FFF2-40B4-BE49-F238E27FC236}">
                  <a16:creationId xmlns:a16="http://schemas.microsoft.com/office/drawing/2014/main" id="{640AA7DA-FC66-4F18-9CAD-3230C5377B9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21" name="矩形 20">
            <a:extLst>
              <a:ext uri="{FF2B5EF4-FFF2-40B4-BE49-F238E27FC236}">
                <a16:creationId xmlns:a16="http://schemas.microsoft.com/office/drawing/2014/main" id="{B97480CA-2449-48F4-B689-9E44EBF33AF6}"/>
              </a:ext>
            </a:extLst>
          </p:cNvPr>
          <p:cNvSpPr/>
          <p:nvPr/>
        </p:nvSpPr>
        <p:spPr>
          <a:xfrm>
            <a:off x="6871976" y="4384779"/>
            <a:ext cx="4771021"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4.1.5 </a:t>
            </a:r>
            <a:r>
              <a:rPr lang="zh-CN" altLang="en-US" sz="2000" dirty="0">
                <a:latin typeface="微软雅黑 Light" panose="020B0502040204020203" pitchFamily="34" charset="-122"/>
                <a:ea typeface="微软雅黑 Light" panose="020B0502040204020203" pitchFamily="34" charset="-122"/>
              </a:rPr>
              <a:t>企业所得税的优惠政策</a:t>
            </a:r>
          </a:p>
        </p:txBody>
      </p:sp>
      <p:grpSp>
        <p:nvGrpSpPr>
          <p:cNvPr id="22" name="组合 21">
            <a:extLst>
              <a:ext uri="{FF2B5EF4-FFF2-40B4-BE49-F238E27FC236}">
                <a16:creationId xmlns:a16="http://schemas.microsoft.com/office/drawing/2014/main" id="{0DE0D330-6DC6-4CE8-9D0A-1D47230ED4CF}"/>
              </a:ext>
            </a:extLst>
          </p:cNvPr>
          <p:cNvGrpSpPr/>
          <p:nvPr/>
        </p:nvGrpSpPr>
        <p:grpSpPr>
          <a:xfrm>
            <a:off x="6295861" y="4941953"/>
            <a:ext cx="434084" cy="400110"/>
            <a:chOff x="8186613" y="1546264"/>
            <a:chExt cx="330200" cy="330200"/>
          </a:xfrm>
          <a:solidFill>
            <a:schemeClr val="accent3"/>
          </a:solidFill>
        </p:grpSpPr>
        <p:sp>
          <p:nvSpPr>
            <p:cNvPr id="23" name="Oval 5">
              <a:extLst>
                <a:ext uri="{FF2B5EF4-FFF2-40B4-BE49-F238E27FC236}">
                  <a16:creationId xmlns:a16="http://schemas.microsoft.com/office/drawing/2014/main" id="{4AB7830F-A9B8-4E84-A931-C13B977C7893}"/>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24" name="Freeform 6">
              <a:extLst>
                <a:ext uri="{FF2B5EF4-FFF2-40B4-BE49-F238E27FC236}">
                  <a16:creationId xmlns:a16="http://schemas.microsoft.com/office/drawing/2014/main" id="{B1F9CDCC-493A-43CA-B4E7-80280342FB41}"/>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25" name="矩形 24">
            <a:extLst>
              <a:ext uri="{FF2B5EF4-FFF2-40B4-BE49-F238E27FC236}">
                <a16:creationId xmlns:a16="http://schemas.microsoft.com/office/drawing/2014/main" id="{68951531-180E-4D02-9D0C-E312859FBA29}"/>
              </a:ext>
            </a:extLst>
          </p:cNvPr>
          <p:cNvSpPr/>
          <p:nvPr/>
        </p:nvSpPr>
        <p:spPr>
          <a:xfrm>
            <a:off x="6863276" y="4961289"/>
            <a:ext cx="4578705"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4.1.6 </a:t>
            </a:r>
            <a:r>
              <a:rPr lang="zh-CN" altLang="en-US" sz="2000" dirty="0">
                <a:latin typeface="微软雅黑 Light" panose="020B0502040204020203" pitchFamily="34" charset="-122"/>
                <a:ea typeface="微软雅黑 Light" panose="020B0502040204020203" pitchFamily="34" charset="-122"/>
              </a:rPr>
              <a:t>企业所得税应纳税所得额</a:t>
            </a:r>
          </a:p>
        </p:txBody>
      </p:sp>
      <p:grpSp>
        <p:nvGrpSpPr>
          <p:cNvPr id="26" name="组合 25">
            <a:extLst>
              <a:ext uri="{FF2B5EF4-FFF2-40B4-BE49-F238E27FC236}">
                <a16:creationId xmlns:a16="http://schemas.microsoft.com/office/drawing/2014/main" id="{559EA4C8-8A38-4A39-B3F2-FF888C796209}"/>
              </a:ext>
            </a:extLst>
          </p:cNvPr>
          <p:cNvGrpSpPr/>
          <p:nvPr/>
        </p:nvGrpSpPr>
        <p:grpSpPr>
          <a:xfrm>
            <a:off x="6305336" y="5550528"/>
            <a:ext cx="434084" cy="400110"/>
            <a:chOff x="8186613" y="1546264"/>
            <a:chExt cx="330200" cy="330200"/>
          </a:xfrm>
          <a:solidFill>
            <a:schemeClr val="accent3"/>
          </a:solidFill>
        </p:grpSpPr>
        <p:sp>
          <p:nvSpPr>
            <p:cNvPr id="27" name="Oval 5">
              <a:extLst>
                <a:ext uri="{FF2B5EF4-FFF2-40B4-BE49-F238E27FC236}">
                  <a16:creationId xmlns:a16="http://schemas.microsoft.com/office/drawing/2014/main" id="{16464B88-5497-4A68-A3FC-6D89A52872E9}"/>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28" name="Freeform 6">
              <a:extLst>
                <a:ext uri="{FF2B5EF4-FFF2-40B4-BE49-F238E27FC236}">
                  <a16:creationId xmlns:a16="http://schemas.microsoft.com/office/drawing/2014/main" id="{FC00A8B5-EAC7-4400-8023-13C41285AD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29" name="矩形 28">
            <a:extLst>
              <a:ext uri="{FF2B5EF4-FFF2-40B4-BE49-F238E27FC236}">
                <a16:creationId xmlns:a16="http://schemas.microsoft.com/office/drawing/2014/main" id="{FC0157AA-C552-4002-856E-6BD1D90AC109}"/>
              </a:ext>
            </a:extLst>
          </p:cNvPr>
          <p:cNvSpPr/>
          <p:nvPr/>
        </p:nvSpPr>
        <p:spPr>
          <a:xfrm>
            <a:off x="6848269" y="5510088"/>
            <a:ext cx="4771021"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4.1.7 </a:t>
            </a:r>
            <a:r>
              <a:rPr lang="zh-CN" altLang="en-US" sz="2000" dirty="0">
                <a:latin typeface="微软雅黑 Light" panose="020B0502040204020203" pitchFamily="34" charset="-122"/>
                <a:ea typeface="微软雅黑 Light" panose="020B0502040204020203" pitchFamily="34" charset="-122"/>
              </a:rPr>
              <a:t>企业所得税应纳税额的计算</a:t>
            </a:r>
          </a:p>
        </p:txBody>
      </p:sp>
      <p:grpSp>
        <p:nvGrpSpPr>
          <p:cNvPr id="30" name="组合 29">
            <a:extLst>
              <a:ext uri="{FF2B5EF4-FFF2-40B4-BE49-F238E27FC236}">
                <a16:creationId xmlns:a16="http://schemas.microsoft.com/office/drawing/2014/main" id="{C260C240-9465-4917-9DDE-341A20D3DE66}"/>
              </a:ext>
            </a:extLst>
          </p:cNvPr>
          <p:cNvGrpSpPr/>
          <p:nvPr/>
        </p:nvGrpSpPr>
        <p:grpSpPr>
          <a:xfrm>
            <a:off x="6295861" y="6142255"/>
            <a:ext cx="434084" cy="400110"/>
            <a:chOff x="8186613" y="1546264"/>
            <a:chExt cx="330200" cy="330200"/>
          </a:xfrm>
          <a:solidFill>
            <a:schemeClr val="accent3"/>
          </a:solidFill>
        </p:grpSpPr>
        <p:sp>
          <p:nvSpPr>
            <p:cNvPr id="31" name="Oval 5">
              <a:extLst>
                <a:ext uri="{FF2B5EF4-FFF2-40B4-BE49-F238E27FC236}">
                  <a16:creationId xmlns:a16="http://schemas.microsoft.com/office/drawing/2014/main" id="{BCE0E048-0517-4DEC-9AA9-71E171D95B1C}"/>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32" name="Freeform 6">
              <a:extLst>
                <a:ext uri="{FF2B5EF4-FFF2-40B4-BE49-F238E27FC236}">
                  <a16:creationId xmlns:a16="http://schemas.microsoft.com/office/drawing/2014/main" id="{B12A8A3C-2DA1-4074-990E-893F05D972D2}"/>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33" name="矩形 32">
            <a:extLst>
              <a:ext uri="{FF2B5EF4-FFF2-40B4-BE49-F238E27FC236}">
                <a16:creationId xmlns:a16="http://schemas.microsoft.com/office/drawing/2014/main" id="{C7352418-E516-4335-9483-7463BC813F88}"/>
              </a:ext>
            </a:extLst>
          </p:cNvPr>
          <p:cNvSpPr/>
          <p:nvPr/>
        </p:nvSpPr>
        <p:spPr>
          <a:xfrm>
            <a:off x="6848268" y="6105506"/>
            <a:ext cx="4759843"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4.1.8  </a:t>
            </a:r>
            <a:r>
              <a:rPr lang="zh-CN" altLang="en-US" sz="2000" dirty="0">
                <a:latin typeface="微软雅黑 Light" panose="020B0502040204020203" pitchFamily="34" charset="-122"/>
                <a:ea typeface="微软雅黑 Light" panose="020B0502040204020203" pitchFamily="34" charset="-122"/>
              </a:rPr>
              <a:t>企业所得税征收管理</a:t>
            </a:r>
          </a:p>
        </p:txBody>
      </p:sp>
      <p:grpSp>
        <p:nvGrpSpPr>
          <p:cNvPr id="34" name="组合 33">
            <a:extLst>
              <a:ext uri="{FF2B5EF4-FFF2-40B4-BE49-F238E27FC236}">
                <a16:creationId xmlns:a16="http://schemas.microsoft.com/office/drawing/2014/main" id="{293F7635-A48D-4BDC-A59B-BD7AF998EC20}"/>
              </a:ext>
            </a:extLst>
          </p:cNvPr>
          <p:cNvGrpSpPr/>
          <p:nvPr/>
        </p:nvGrpSpPr>
        <p:grpSpPr>
          <a:xfrm>
            <a:off x="6302109" y="2445586"/>
            <a:ext cx="434084" cy="400110"/>
            <a:chOff x="8186613" y="1546264"/>
            <a:chExt cx="330200" cy="330200"/>
          </a:xfrm>
          <a:solidFill>
            <a:schemeClr val="accent3"/>
          </a:solidFill>
        </p:grpSpPr>
        <p:sp>
          <p:nvSpPr>
            <p:cNvPr id="35" name="Oval 5">
              <a:extLst>
                <a:ext uri="{FF2B5EF4-FFF2-40B4-BE49-F238E27FC236}">
                  <a16:creationId xmlns:a16="http://schemas.microsoft.com/office/drawing/2014/main" id="{1F69734C-AD0F-4F21-9DC5-656ABA4AD9F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36" name="Freeform 6">
              <a:extLst>
                <a:ext uri="{FF2B5EF4-FFF2-40B4-BE49-F238E27FC236}">
                  <a16:creationId xmlns:a16="http://schemas.microsoft.com/office/drawing/2014/main" id="{84EE9F60-CC9D-43EA-8E33-09C4992C49E2}"/>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37" name="矩形 36">
            <a:extLst>
              <a:ext uri="{FF2B5EF4-FFF2-40B4-BE49-F238E27FC236}">
                <a16:creationId xmlns:a16="http://schemas.microsoft.com/office/drawing/2014/main" id="{9F2AB03C-B730-4A73-8AEE-FFA343005CBE}"/>
              </a:ext>
            </a:extLst>
          </p:cNvPr>
          <p:cNvSpPr/>
          <p:nvPr/>
        </p:nvSpPr>
        <p:spPr>
          <a:xfrm>
            <a:off x="6848269" y="2440929"/>
            <a:ext cx="3547275"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4.1.1 </a:t>
            </a:r>
            <a:r>
              <a:rPr lang="zh-CN" altLang="en-US" sz="2000" dirty="0">
                <a:latin typeface="微软雅黑 Light" panose="020B0502040204020203" pitchFamily="34" charset="-122"/>
                <a:ea typeface="微软雅黑 Light" panose="020B0502040204020203" pitchFamily="34" charset="-122"/>
              </a:rPr>
              <a:t>企业所得税的概念</a:t>
            </a:r>
          </a:p>
        </p:txBody>
      </p:sp>
      <p:grpSp>
        <p:nvGrpSpPr>
          <p:cNvPr id="38" name="组合 37">
            <a:extLst>
              <a:ext uri="{FF2B5EF4-FFF2-40B4-BE49-F238E27FC236}">
                <a16:creationId xmlns:a16="http://schemas.microsoft.com/office/drawing/2014/main" id="{92DAB30A-1B9A-4E43-BE95-030DF139DCC0}"/>
              </a:ext>
            </a:extLst>
          </p:cNvPr>
          <p:cNvGrpSpPr/>
          <p:nvPr/>
        </p:nvGrpSpPr>
        <p:grpSpPr>
          <a:xfrm>
            <a:off x="6305336" y="2921527"/>
            <a:ext cx="434084" cy="400110"/>
            <a:chOff x="8186613" y="1546264"/>
            <a:chExt cx="330200" cy="330200"/>
          </a:xfrm>
          <a:solidFill>
            <a:schemeClr val="accent3"/>
          </a:solidFill>
        </p:grpSpPr>
        <p:sp>
          <p:nvSpPr>
            <p:cNvPr id="39" name="Oval 5">
              <a:extLst>
                <a:ext uri="{FF2B5EF4-FFF2-40B4-BE49-F238E27FC236}">
                  <a16:creationId xmlns:a16="http://schemas.microsoft.com/office/drawing/2014/main" id="{CB6F5229-86C7-439C-86FD-A7B59B93F382}"/>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40" name="Freeform 6">
              <a:extLst>
                <a:ext uri="{FF2B5EF4-FFF2-40B4-BE49-F238E27FC236}">
                  <a16:creationId xmlns:a16="http://schemas.microsoft.com/office/drawing/2014/main" id="{29BA831C-AD0E-4918-BAB7-793488B6538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41" name="矩形 40">
            <a:extLst>
              <a:ext uri="{FF2B5EF4-FFF2-40B4-BE49-F238E27FC236}">
                <a16:creationId xmlns:a16="http://schemas.microsoft.com/office/drawing/2014/main" id="{74F41476-C0EB-4B20-97CF-9AAB294ACFD6}"/>
              </a:ext>
            </a:extLst>
          </p:cNvPr>
          <p:cNvSpPr/>
          <p:nvPr/>
        </p:nvSpPr>
        <p:spPr>
          <a:xfrm>
            <a:off x="6863276" y="2916870"/>
            <a:ext cx="3953295" cy="400110"/>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子任务</a:t>
            </a:r>
            <a:r>
              <a:rPr lang="en-US" altLang="zh-CN" sz="2000" dirty="0">
                <a:latin typeface="微软雅黑 Light" panose="020B0502040204020203" pitchFamily="34" charset="-122"/>
                <a:ea typeface="微软雅黑 Light" panose="020B0502040204020203" pitchFamily="34" charset="-122"/>
              </a:rPr>
              <a:t>4.1.2 </a:t>
            </a:r>
            <a:r>
              <a:rPr lang="zh-CN" altLang="en-US" sz="2000" dirty="0">
                <a:latin typeface="微软雅黑 Light" panose="020B0502040204020203" pitchFamily="34" charset="-122"/>
                <a:ea typeface="微软雅黑 Light" panose="020B0502040204020203" pitchFamily="34" charset="-122"/>
              </a:rPr>
              <a:t>企业所得税的纳税人</a:t>
            </a:r>
          </a:p>
        </p:txBody>
      </p:sp>
    </p:spTree>
    <p:extLst>
      <p:ext uri="{BB962C8B-B14F-4D97-AF65-F5344CB8AC3E}">
        <p14:creationId xmlns:p14="http://schemas.microsoft.com/office/powerpoint/2010/main" val="1628213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48000" b="-48000"/>
          </a:stretch>
        </a:blip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256680"/>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8031" y="429309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63065" y="320089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8" name="矩形 27">
            <a:extLst>
              <a:ext uri="{FF2B5EF4-FFF2-40B4-BE49-F238E27FC236}">
                <a16:creationId xmlns:a16="http://schemas.microsoft.com/office/drawing/2014/main" id="{54A63FF4-42F6-49FC-8734-4FB1D3E70475}"/>
              </a:ext>
            </a:extLst>
          </p:cNvPr>
          <p:cNvSpPr/>
          <p:nvPr/>
        </p:nvSpPr>
        <p:spPr bwMode="auto">
          <a:xfrm>
            <a:off x="818034" y="2228788"/>
            <a:ext cx="4114541" cy="2291072"/>
          </a:xfrm>
          <a:prstGeom prst="rect">
            <a:avLst/>
          </a:prstGeom>
          <a:solidFill>
            <a:srgbClr val="1C435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dirty="0">
                <a:solidFill>
                  <a:srgbClr val="FFFFFF"/>
                </a:solidFill>
                <a:latin typeface="微软雅黑"/>
                <a:ea typeface="微软雅黑"/>
              </a:rPr>
              <a:t>      </a:t>
            </a:r>
            <a:r>
              <a:rPr lang="zh-CN" altLang="en-US" sz="2000" dirty="0">
                <a:solidFill>
                  <a:srgbClr val="FFFFFF"/>
                </a:solidFill>
                <a:latin typeface="微软雅黑 Light" panose="020B0502040204020203" pitchFamily="34" charset="-122"/>
                <a:ea typeface="微软雅黑 Light" panose="020B0502040204020203" pitchFamily="34" charset="-122"/>
              </a:rPr>
              <a:t>稿酬所得，是指个人因其作品以图书、报刊形式出版、发表而取得的所得。这里所说的作品，包括文学作品、书画作品、摄影作品，以及其他作品。作者去世后财产继承人取得的遗作稿酬，亦应征收个人所得税。</a:t>
            </a:r>
          </a:p>
        </p:txBody>
      </p:sp>
      <p:sp>
        <p:nvSpPr>
          <p:cNvPr id="2" name="矩形 1"/>
          <p:cNvSpPr/>
          <p:nvPr/>
        </p:nvSpPr>
        <p:spPr>
          <a:xfrm>
            <a:off x="1915505" y="1483159"/>
            <a:ext cx="1944216"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400" dirty="0">
                <a:solidFill>
                  <a:schemeClr val="tx1"/>
                </a:solidFill>
                <a:latin typeface="微软雅黑 Light" panose="020B0502040204020203" pitchFamily="34" charset="-122"/>
                <a:ea typeface="微软雅黑 Light" panose="020B0502040204020203" pitchFamily="34" charset="-122"/>
              </a:rPr>
              <a:t>3.</a:t>
            </a:r>
            <a:r>
              <a:rPr lang="zh-CN" altLang="en-US" sz="2400" dirty="0">
                <a:solidFill>
                  <a:schemeClr val="tx1"/>
                </a:solidFill>
                <a:latin typeface="微软雅黑 Light" panose="020B0502040204020203" pitchFamily="34" charset="-122"/>
                <a:ea typeface="微软雅黑 Light" panose="020B0502040204020203" pitchFamily="34" charset="-122"/>
              </a:rPr>
              <a:t>稿酬所得</a:t>
            </a:r>
          </a:p>
        </p:txBody>
      </p:sp>
      <p:sp>
        <p:nvSpPr>
          <p:cNvPr id="15" name="矩形 14">
            <a:extLst>
              <a:ext uri="{FF2B5EF4-FFF2-40B4-BE49-F238E27FC236}">
                <a16:creationId xmlns:a16="http://schemas.microsoft.com/office/drawing/2014/main" id="{54A63FF4-42F6-49FC-8734-4FB1D3E70475}"/>
              </a:ext>
            </a:extLst>
          </p:cNvPr>
          <p:cNvSpPr/>
          <p:nvPr/>
        </p:nvSpPr>
        <p:spPr bwMode="auto">
          <a:xfrm>
            <a:off x="7204761" y="2228788"/>
            <a:ext cx="4011463" cy="2291072"/>
          </a:xfrm>
          <a:prstGeom prst="rect">
            <a:avLst/>
          </a:prstGeom>
          <a:solidFill>
            <a:srgbClr val="1C435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sz="2000" dirty="0">
                <a:solidFill>
                  <a:srgbClr val="FFFFFF"/>
                </a:solidFill>
                <a:latin typeface="微软雅黑 Light" panose="020B0502040204020203" pitchFamily="34" charset="-122"/>
                <a:ea typeface="微软雅黑 Light" panose="020B0502040204020203" pitchFamily="34" charset="-122"/>
              </a:rPr>
              <a:t>      特许权使用费所得，是指个人提供专利权、商标权、著作权、非专利技术以及其他特许权的使用权取得的所得。特许权主要涉及以下四种权利：</a:t>
            </a:r>
          </a:p>
          <a:p>
            <a:pPr lvl="0">
              <a:defRPr/>
            </a:pPr>
            <a:r>
              <a:rPr lang="zh-CN" altLang="en-US" sz="2000" dirty="0">
                <a:solidFill>
                  <a:srgbClr val="FFFFFF"/>
                </a:solidFill>
                <a:latin typeface="微软雅黑 Light" panose="020B0502040204020203" pitchFamily="34" charset="-122"/>
                <a:ea typeface="微软雅黑 Light" panose="020B0502040204020203" pitchFamily="34" charset="-122"/>
              </a:rPr>
              <a:t>（</a:t>
            </a:r>
            <a:r>
              <a:rPr lang="en-US" altLang="zh-CN" sz="2000" dirty="0">
                <a:solidFill>
                  <a:srgbClr val="FFFFFF"/>
                </a:solidFill>
                <a:latin typeface="微软雅黑 Light" panose="020B0502040204020203" pitchFamily="34" charset="-122"/>
                <a:ea typeface="微软雅黑 Light" panose="020B0502040204020203" pitchFamily="34" charset="-122"/>
              </a:rPr>
              <a:t>1</a:t>
            </a:r>
            <a:r>
              <a:rPr lang="zh-CN" altLang="en-US" sz="2000" dirty="0">
                <a:solidFill>
                  <a:srgbClr val="FFFFFF"/>
                </a:solidFill>
                <a:latin typeface="微软雅黑 Light" panose="020B0502040204020203" pitchFamily="34" charset="-122"/>
                <a:ea typeface="微软雅黑 Light" panose="020B0502040204020203" pitchFamily="34" charset="-122"/>
              </a:rPr>
              <a:t>）专利权。（</a:t>
            </a:r>
            <a:r>
              <a:rPr lang="en-US" altLang="zh-CN" sz="2000" dirty="0">
                <a:solidFill>
                  <a:srgbClr val="FFFFFF"/>
                </a:solidFill>
                <a:latin typeface="微软雅黑 Light" panose="020B0502040204020203" pitchFamily="34" charset="-122"/>
                <a:ea typeface="微软雅黑 Light" panose="020B0502040204020203" pitchFamily="34" charset="-122"/>
              </a:rPr>
              <a:t>2</a:t>
            </a:r>
            <a:r>
              <a:rPr lang="zh-CN" altLang="en-US" sz="2000" dirty="0">
                <a:solidFill>
                  <a:srgbClr val="FFFFFF"/>
                </a:solidFill>
                <a:latin typeface="微软雅黑 Light" panose="020B0502040204020203" pitchFamily="34" charset="-122"/>
                <a:ea typeface="微软雅黑 Light" panose="020B0502040204020203" pitchFamily="34" charset="-122"/>
              </a:rPr>
              <a:t>）商标权。（</a:t>
            </a:r>
            <a:r>
              <a:rPr lang="en-US" altLang="zh-CN" sz="2000" dirty="0">
                <a:solidFill>
                  <a:srgbClr val="FFFFFF"/>
                </a:solidFill>
                <a:latin typeface="微软雅黑 Light" panose="020B0502040204020203" pitchFamily="34" charset="-122"/>
                <a:ea typeface="微软雅黑 Light" panose="020B0502040204020203" pitchFamily="34" charset="-122"/>
              </a:rPr>
              <a:t>3</a:t>
            </a:r>
            <a:r>
              <a:rPr lang="zh-CN" altLang="en-US" sz="2000" dirty="0">
                <a:solidFill>
                  <a:srgbClr val="FFFFFF"/>
                </a:solidFill>
                <a:latin typeface="微软雅黑 Light" panose="020B0502040204020203" pitchFamily="34" charset="-122"/>
                <a:ea typeface="微软雅黑 Light" panose="020B0502040204020203" pitchFamily="34" charset="-122"/>
              </a:rPr>
              <a:t>）著作权。（</a:t>
            </a:r>
            <a:r>
              <a:rPr lang="en-US" altLang="zh-CN" sz="2000" dirty="0">
                <a:solidFill>
                  <a:srgbClr val="FFFFFF"/>
                </a:solidFill>
                <a:latin typeface="微软雅黑 Light" panose="020B0502040204020203" pitchFamily="34" charset="-122"/>
                <a:ea typeface="微软雅黑 Light" panose="020B0502040204020203" pitchFamily="34" charset="-122"/>
              </a:rPr>
              <a:t>4</a:t>
            </a:r>
            <a:r>
              <a:rPr lang="zh-CN" altLang="en-US" sz="2000" dirty="0">
                <a:solidFill>
                  <a:srgbClr val="FFFFFF"/>
                </a:solidFill>
                <a:latin typeface="微软雅黑 Light" panose="020B0502040204020203" pitchFamily="34" charset="-122"/>
                <a:ea typeface="微软雅黑 Light" panose="020B0502040204020203" pitchFamily="34" charset="-122"/>
              </a:rPr>
              <a:t>）非专利技术。</a:t>
            </a:r>
          </a:p>
        </p:txBody>
      </p:sp>
      <p:sp>
        <p:nvSpPr>
          <p:cNvPr id="11" name="矩形 10"/>
          <p:cNvSpPr/>
          <p:nvPr/>
        </p:nvSpPr>
        <p:spPr>
          <a:xfrm>
            <a:off x="7695621" y="1485861"/>
            <a:ext cx="2952328"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400" dirty="0">
                <a:solidFill>
                  <a:schemeClr val="tx1"/>
                </a:solidFill>
                <a:latin typeface="微软雅黑 Light" panose="020B0502040204020203" pitchFamily="34" charset="-122"/>
                <a:ea typeface="微软雅黑 Light" panose="020B0502040204020203" pitchFamily="34" charset="-122"/>
              </a:rPr>
              <a:t>4.</a:t>
            </a:r>
            <a:r>
              <a:rPr lang="zh-CN" altLang="en-US" sz="2400" dirty="0">
                <a:solidFill>
                  <a:schemeClr val="tx1"/>
                </a:solidFill>
                <a:latin typeface="微软雅黑 Light" panose="020B0502040204020203" pitchFamily="34" charset="-122"/>
                <a:ea typeface="微软雅黑 Light" panose="020B0502040204020203" pitchFamily="34" charset="-122"/>
              </a:rPr>
              <a:t>特许权使用费所得</a:t>
            </a:r>
          </a:p>
        </p:txBody>
      </p:sp>
      <p:sp>
        <p:nvSpPr>
          <p:cNvPr id="12" name="矩形 11"/>
          <p:cNvSpPr/>
          <p:nvPr/>
        </p:nvSpPr>
        <p:spPr>
          <a:xfrm>
            <a:off x="913805" y="220703"/>
            <a:ext cx="5426486"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4.2.4  </a:t>
            </a:r>
            <a:r>
              <a:rPr lang="zh-CN" altLang="en-US" sz="3200" dirty="0">
                <a:latin typeface="微软雅黑 Light" panose="020B0502040204020203" pitchFamily="34" charset="-122"/>
                <a:ea typeface="微软雅黑 Light" panose="020B0502040204020203" pitchFamily="34" charset="-122"/>
              </a:rPr>
              <a:t>征税对象的确定</a:t>
            </a:r>
          </a:p>
        </p:txBody>
      </p:sp>
    </p:spTree>
    <p:extLst>
      <p:ext uri="{BB962C8B-B14F-4D97-AF65-F5344CB8AC3E}">
        <p14:creationId xmlns:p14="http://schemas.microsoft.com/office/powerpoint/2010/main" val="3089424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P spid="15"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48000" b="-48000"/>
          </a:stretch>
        </a:blip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8" name="矩形 27">
            <a:extLst>
              <a:ext uri="{FF2B5EF4-FFF2-40B4-BE49-F238E27FC236}">
                <a16:creationId xmlns:a16="http://schemas.microsoft.com/office/drawing/2014/main" id="{54A63FF4-42F6-49FC-8734-4FB1D3E70475}"/>
              </a:ext>
            </a:extLst>
          </p:cNvPr>
          <p:cNvSpPr/>
          <p:nvPr/>
        </p:nvSpPr>
        <p:spPr bwMode="auto">
          <a:xfrm>
            <a:off x="796676" y="1916832"/>
            <a:ext cx="10668867" cy="4201563"/>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1</a:t>
            </a:r>
            <a:r>
              <a:rPr lang="zh-CN" altLang="en-US" dirty="0">
                <a:solidFill>
                  <a:srgbClr val="FFFFFF"/>
                </a:solidFill>
                <a:latin typeface="微软雅黑"/>
                <a:ea typeface="微软雅黑"/>
              </a:rPr>
              <a:t>）个体工商户从事工业、手工业、建筑业、交通运输业、商业、饮食业、服务业、修理业及其他行业取得的所得。</a:t>
            </a:r>
          </a:p>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2</a:t>
            </a:r>
            <a:r>
              <a:rPr lang="zh-CN" altLang="en-US" dirty="0">
                <a:solidFill>
                  <a:srgbClr val="FFFFFF"/>
                </a:solidFill>
                <a:latin typeface="微软雅黑"/>
                <a:ea typeface="微软雅黑"/>
              </a:rPr>
              <a:t>）个人经政府有关部门批准，取得执照，从事办学、医疗、咨询以及其他有偿服务活动取得的所得。</a:t>
            </a:r>
          </a:p>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3</a:t>
            </a:r>
            <a:r>
              <a:rPr lang="zh-CN" altLang="en-US" dirty="0">
                <a:solidFill>
                  <a:srgbClr val="FFFFFF"/>
                </a:solidFill>
                <a:latin typeface="微软雅黑"/>
                <a:ea typeface="微软雅黑"/>
              </a:rPr>
              <a:t>）上述个体工商户和个人取得的与生产、经营有关的各项应税所得。</a:t>
            </a:r>
          </a:p>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4</a:t>
            </a:r>
            <a:r>
              <a:rPr lang="zh-CN" altLang="en-US" dirty="0">
                <a:solidFill>
                  <a:srgbClr val="FFFFFF"/>
                </a:solidFill>
                <a:latin typeface="微软雅黑"/>
                <a:ea typeface="微软雅黑"/>
              </a:rPr>
              <a:t>）个人因从事彩票代销业务而取得所得，应按照“个体工商户的生产、经营所得”项目计征个人所得税。</a:t>
            </a:r>
          </a:p>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5</a:t>
            </a:r>
            <a:r>
              <a:rPr lang="zh-CN" altLang="en-US" dirty="0">
                <a:solidFill>
                  <a:srgbClr val="FFFFFF"/>
                </a:solidFill>
                <a:latin typeface="微软雅黑"/>
                <a:ea typeface="微软雅黑"/>
              </a:rPr>
              <a:t>）从事个体出租车运营的出租车驾驶员取得的收入，按个体工商户的生产、经营所得项目缴纳个人所得税。</a:t>
            </a:r>
            <a:endParaRPr lang="en-US" altLang="zh-CN" dirty="0">
              <a:solidFill>
                <a:srgbClr val="FFFFFF"/>
              </a:solidFill>
              <a:latin typeface="微软雅黑"/>
              <a:ea typeface="微软雅黑"/>
            </a:endParaRPr>
          </a:p>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6</a:t>
            </a:r>
            <a:r>
              <a:rPr lang="zh-CN" altLang="en-US" dirty="0">
                <a:solidFill>
                  <a:srgbClr val="FFFFFF"/>
                </a:solidFill>
                <a:latin typeface="微软雅黑"/>
                <a:ea typeface="微软雅黑"/>
              </a:rPr>
              <a:t>）个体工商户和从事生产、经营的个人，取得与生产、经营活动无关的其他各项应税所得，应分别按照其他应税项目的有关规定，计算征收个人所得税。</a:t>
            </a:r>
            <a:endParaRPr lang="en-US" altLang="zh-CN" dirty="0">
              <a:solidFill>
                <a:srgbClr val="FFFFFF"/>
              </a:solidFill>
              <a:latin typeface="微软雅黑"/>
              <a:ea typeface="微软雅黑"/>
            </a:endParaRPr>
          </a:p>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7</a:t>
            </a:r>
            <a:r>
              <a:rPr lang="zh-CN" altLang="en-US" dirty="0">
                <a:solidFill>
                  <a:srgbClr val="FFFFFF"/>
                </a:solidFill>
                <a:latin typeface="微软雅黑"/>
                <a:ea typeface="微软雅黑"/>
              </a:rPr>
              <a:t>）个人独资企业、合伙企业的个人投资者以企业资金为本人、家庭成员及其相关人员支付与企业生产经营无关的消费性支出及购买汽车、住房等财产性支出，视为企业对个人投资者利润分配，并入投资者个人的生产经营所得，依照“个体工商户的生产、经营所得”项目计征个人所得税。</a:t>
            </a:r>
          </a:p>
          <a:p>
            <a:pPr lvl="0">
              <a:defRPr/>
            </a:pPr>
            <a:r>
              <a:rPr lang="zh-CN" altLang="en-US" dirty="0">
                <a:solidFill>
                  <a:srgbClr val="FFFFFF"/>
                </a:solidFill>
                <a:latin typeface="微软雅黑"/>
                <a:ea typeface="微软雅黑"/>
              </a:rPr>
              <a:t>（</a:t>
            </a:r>
            <a:r>
              <a:rPr lang="en-US" altLang="zh-CN" dirty="0">
                <a:solidFill>
                  <a:srgbClr val="FFFFFF"/>
                </a:solidFill>
                <a:latin typeface="微软雅黑"/>
                <a:ea typeface="微软雅黑"/>
              </a:rPr>
              <a:t>8</a:t>
            </a:r>
            <a:r>
              <a:rPr lang="zh-CN" altLang="en-US" dirty="0">
                <a:solidFill>
                  <a:srgbClr val="FFFFFF"/>
                </a:solidFill>
                <a:latin typeface="微软雅黑"/>
                <a:ea typeface="微软雅黑"/>
              </a:rPr>
              <a:t>）其他个人从事个体工商业生产、经营取得的所得。</a:t>
            </a:r>
          </a:p>
        </p:txBody>
      </p:sp>
      <p:sp>
        <p:nvSpPr>
          <p:cNvPr id="2" name="矩形 1"/>
          <p:cNvSpPr/>
          <p:nvPr/>
        </p:nvSpPr>
        <p:spPr>
          <a:xfrm>
            <a:off x="3869895" y="1130322"/>
            <a:ext cx="4522427"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400" dirty="0">
                <a:solidFill>
                  <a:schemeClr val="tx1"/>
                </a:solidFill>
                <a:latin typeface="微软雅黑 Light" panose="020B0502040204020203" pitchFamily="34" charset="-122"/>
                <a:ea typeface="微软雅黑 Light" panose="020B0502040204020203" pitchFamily="34" charset="-122"/>
              </a:rPr>
              <a:t>5.</a:t>
            </a:r>
            <a:r>
              <a:rPr lang="zh-CN" altLang="en-US" sz="2400" dirty="0">
                <a:solidFill>
                  <a:schemeClr val="tx1"/>
                </a:solidFill>
                <a:latin typeface="微软雅黑 Light" panose="020B0502040204020203" pitchFamily="34" charset="-122"/>
                <a:ea typeface="微软雅黑 Light" panose="020B0502040204020203" pitchFamily="34" charset="-122"/>
              </a:rPr>
              <a:t>个体工商户的生产、经营所得</a:t>
            </a:r>
          </a:p>
        </p:txBody>
      </p:sp>
      <p:sp>
        <p:nvSpPr>
          <p:cNvPr id="12" name="矩形 11"/>
          <p:cNvSpPr/>
          <p:nvPr/>
        </p:nvSpPr>
        <p:spPr>
          <a:xfrm>
            <a:off x="913805" y="220703"/>
            <a:ext cx="5426486"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4.2.4  </a:t>
            </a:r>
            <a:r>
              <a:rPr lang="zh-CN" altLang="en-US" sz="3200" dirty="0">
                <a:latin typeface="微软雅黑 Light" panose="020B0502040204020203" pitchFamily="34" charset="-122"/>
                <a:ea typeface="微软雅黑 Light" panose="020B0502040204020203" pitchFamily="34" charset="-122"/>
              </a:rPr>
              <a:t>征税对象的确定</a:t>
            </a:r>
          </a:p>
        </p:txBody>
      </p:sp>
    </p:spTree>
    <p:extLst>
      <p:ext uri="{BB962C8B-B14F-4D97-AF65-F5344CB8AC3E}">
        <p14:creationId xmlns:p14="http://schemas.microsoft.com/office/powerpoint/2010/main" val="208307098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additive="base">
                                        <p:cTn id="13" dur="500" fill="hold"/>
                                        <p:tgtEl>
                                          <p:spTgt spid="28"/>
                                        </p:tgtEl>
                                        <p:attrNameLst>
                                          <p:attrName>ppt_x</p:attrName>
                                        </p:attrNameLst>
                                      </p:cBhvr>
                                      <p:tavLst>
                                        <p:tav tm="0">
                                          <p:val>
                                            <p:strVal val="#ppt_x"/>
                                          </p:val>
                                        </p:tav>
                                        <p:tav tm="100000">
                                          <p:val>
                                            <p:strVal val="#ppt_x"/>
                                          </p:val>
                                        </p:tav>
                                      </p:tavLst>
                                    </p:anim>
                                    <p:anim calcmode="lin" valueType="num">
                                      <p:cBhvr additive="base">
                                        <p:cTn id="1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0" name="Freeform 11">
            <a:extLst>
              <a:ext uri="{FF2B5EF4-FFF2-40B4-BE49-F238E27FC236}">
                <a16:creationId xmlns:a16="http://schemas.microsoft.com/office/drawing/2014/main" id="{FBCE1849-278F-4EC6-86A8-C200C5D063BA}"/>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2" name="矩形 41">
            <a:extLst>
              <a:ext uri="{FF2B5EF4-FFF2-40B4-BE49-F238E27FC236}">
                <a16:creationId xmlns:a16="http://schemas.microsoft.com/office/drawing/2014/main" id="{8549F835-DF71-4DB0-BFF4-7114F9C6CC59}"/>
              </a:ext>
            </a:extLst>
          </p:cNvPr>
          <p:cNvSpPr/>
          <p:nvPr/>
        </p:nvSpPr>
        <p:spPr bwMode="auto">
          <a:xfrm>
            <a:off x="818034" y="2228788"/>
            <a:ext cx="4114541" cy="343246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sz="2000" dirty="0">
                <a:latin typeface="微软雅黑 Light" panose="020B0502040204020203" pitchFamily="34" charset="-122"/>
                <a:ea typeface="微软雅黑 Light" panose="020B0502040204020203" pitchFamily="34" charset="-122"/>
              </a:rPr>
              <a:t>      利息、股息、红利所得，是指个人拥有债权、股权而取得的利息、股息、红利所得。利息，是指个人拥有债权而取得的利息，包括存款利息、贷款利息和各种债券的利息。按税法规定，个人取得的利息所得，除国债和国家发行的金融债券利息外，应当依法缴纳个人所得税。股息、红利，是指个人拥有股权取得的股息、红利。</a:t>
            </a:r>
            <a:endParaRPr lang="zh-CN" altLang="en-US" sz="2400" dirty="0">
              <a:latin typeface="微软雅黑 Light" panose="020B0502040204020203" pitchFamily="34" charset="-122"/>
              <a:ea typeface="微软雅黑 Light" panose="020B0502040204020203" pitchFamily="34" charset="-122"/>
            </a:endParaRPr>
          </a:p>
        </p:txBody>
      </p:sp>
      <p:sp>
        <p:nvSpPr>
          <p:cNvPr id="43" name="矩形 42">
            <a:extLst>
              <a:ext uri="{FF2B5EF4-FFF2-40B4-BE49-F238E27FC236}">
                <a16:creationId xmlns:a16="http://schemas.microsoft.com/office/drawing/2014/main" id="{05DE0AF0-759E-468F-99CD-A65827143FEC}"/>
              </a:ext>
            </a:extLst>
          </p:cNvPr>
          <p:cNvSpPr/>
          <p:nvPr/>
        </p:nvSpPr>
        <p:spPr>
          <a:xfrm>
            <a:off x="1153009" y="1300860"/>
            <a:ext cx="3678820"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400">
                <a:solidFill>
                  <a:schemeClr val="tx1"/>
                </a:solidFill>
                <a:latin typeface="微软雅黑 Light" panose="020B0502040204020203" pitchFamily="34" charset="-122"/>
                <a:ea typeface="微软雅黑 Light" panose="020B0502040204020203" pitchFamily="34" charset="-122"/>
              </a:rPr>
              <a:t>6.</a:t>
            </a:r>
            <a:r>
              <a:rPr lang="zh-CN" altLang="en-US" sz="2400">
                <a:solidFill>
                  <a:schemeClr val="tx1"/>
                </a:solidFill>
                <a:latin typeface="微软雅黑 Light" panose="020B0502040204020203" pitchFamily="34" charset="-122"/>
                <a:ea typeface="微软雅黑 Light" panose="020B0502040204020203" pitchFamily="34" charset="-122"/>
              </a:rPr>
              <a:t>利息、股息、红利所得</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44" name="矩形 43">
            <a:extLst>
              <a:ext uri="{FF2B5EF4-FFF2-40B4-BE49-F238E27FC236}">
                <a16:creationId xmlns:a16="http://schemas.microsoft.com/office/drawing/2014/main" id="{D1D74AD6-B399-4086-BB6C-1C1271B340CB}"/>
              </a:ext>
            </a:extLst>
          </p:cNvPr>
          <p:cNvSpPr/>
          <p:nvPr/>
        </p:nvSpPr>
        <p:spPr>
          <a:xfrm>
            <a:off x="7970589" y="1300861"/>
            <a:ext cx="2304256" cy="46166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r>
              <a:rPr lang="en-US" altLang="zh-CN" sz="2400">
                <a:solidFill>
                  <a:schemeClr val="tx1"/>
                </a:solidFill>
                <a:latin typeface="微软雅黑 Light" panose="020B0502040204020203" pitchFamily="34" charset="-122"/>
                <a:ea typeface="微软雅黑 Light" panose="020B0502040204020203" pitchFamily="34" charset="-122"/>
              </a:rPr>
              <a:t>7.</a:t>
            </a:r>
            <a:r>
              <a:rPr lang="zh-CN" altLang="en-US" sz="2400">
                <a:solidFill>
                  <a:schemeClr val="tx1"/>
                </a:solidFill>
                <a:latin typeface="微软雅黑 Light" panose="020B0502040204020203" pitchFamily="34" charset="-122"/>
                <a:ea typeface="微软雅黑 Light" panose="020B0502040204020203" pitchFamily="34" charset="-122"/>
              </a:rPr>
              <a:t>财产租赁所得</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45" name="矩形 44">
            <a:extLst>
              <a:ext uri="{FF2B5EF4-FFF2-40B4-BE49-F238E27FC236}">
                <a16:creationId xmlns:a16="http://schemas.microsoft.com/office/drawing/2014/main" id="{112339C7-A1C6-4051-9A59-6A85A6E39918}"/>
              </a:ext>
            </a:extLst>
          </p:cNvPr>
          <p:cNvSpPr/>
          <p:nvPr/>
        </p:nvSpPr>
        <p:spPr>
          <a:xfrm>
            <a:off x="913805" y="220703"/>
            <a:ext cx="5426486"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4.2.4  </a:t>
            </a:r>
            <a:r>
              <a:rPr lang="zh-CN" altLang="en-US" sz="3200" dirty="0">
                <a:latin typeface="微软雅黑 Light" panose="020B0502040204020203" pitchFamily="34" charset="-122"/>
                <a:ea typeface="微软雅黑 Light" panose="020B0502040204020203" pitchFamily="34" charset="-122"/>
              </a:rPr>
              <a:t>征税对象的确定</a:t>
            </a:r>
          </a:p>
        </p:txBody>
      </p:sp>
      <p:sp>
        <p:nvSpPr>
          <p:cNvPr id="54" name="矩形 53">
            <a:extLst>
              <a:ext uri="{FF2B5EF4-FFF2-40B4-BE49-F238E27FC236}">
                <a16:creationId xmlns:a16="http://schemas.microsoft.com/office/drawing/2014/main" id="{7F47BC4C-FD5C-412F-81A0-307822C00005}"/>
              </a:ext>
            </a:extLst>
          </p:cNvPr>
          <p:cNvSpPr/>
          <p:nvPr/>
        </p:nvSpPr>
        <p:spPr bwMode="auto">
          <a:xfrm>
            <a:off x="7199486" y="2228788"/>
            <a:ext cx="4011463" cy="3432460"/>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sz="2000" dirty="0">
                <a:latin typeface="微软雅黑 Light" panose="020B0502040204020203" pitchFamily="34" charset="-122"/>
                <a:ea typeface="微软雅黑 Light" panose="020B0502040204020203" pitchFamily="34" charset="-122"/>
              </a:rPr>
              <a:t>      是指个人出租建筑物、土地使用权、机器设备、车船以及其他财产取得的所得。</a:t>
            </a:r>
          </a:p>
          <a:p>
            <a:pPr lvl="0">
              <a:defRPr/>
            </a:pPr>
            <a:r>
              <a:rPr lang="zh-CN" altLang="en-US" sz="2000" dirty="0">
                <a:latin typeface="微软雅黑 Light" panose="020B0502040204020203" pitchFamily="34" charset="-122"/>
                <a:ea typeface="微软雅黑 Light" panose="020B0502040204020203" pitchFamily="34" charset="-122"/>
              </a:rPr>
              <a:t>     个人取得的财产转租收入，属于“财产租赁所得”的征税范围在确定纳税义务人时，应以产权凭证为依据，对无产权凭证的，由主管税务机关根据实际情况确定；产权所有人死亡，在未办理产权继承手续期间，该财产出租而有租金收入的，以领取租金的个人为纳税义务人。</a:t>
            </a:r>
          </a:p>
        </p:txBody>
      </p:sp>
    </p:spTree>
    <p:extLst>
      <p:ext uri="{BB962C8B-B14F-4D97-AF65-F5344CB8AC3E}">
        <p14:creationId xmlns:p14="http://schemas.microsoft.com/office/powerpoint/2010/main" val="217106895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additive="base">
                                        <p:cTn id="7" dur="500" fill="hold"/>
                                        <p:tgtEl>
                                          <p:spTgt spid="43"/>
                                        </p:tgtEl>
                                        <p:attrNameLst>
                                          <p:attrName>ppt_x</p:attrName>
                                        </p:attrNameLst>
                                      </p:cBhvr>
                                      <p:tavLst>
                                        <p:tav tm="0">
                                          <p:val>
                                            <p:strVal val="#ppt_x"/>
                                          </p:val>
                                        </p:tav>
                                        <p:tav tm="100000">
                                          <p:val>
                                            <p:strVal val="#ppt_x"/>
                                          </p:val>
                                        </p:tav>
                                      </p:tavLst>
                                    </p:anim>
                                    <p:anim calcmode="lin" valueType="num">
                                      <p:cBhvr additive="base">
                                        <p:cTn id="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ppt_x"/>
                                          </p:val>
                                        </p:tav>
                                        <p:tav tm="100000">
                                          <p:val>
                                            <p:strVal val="#ppt_x"/>
                                          </p:val>
                                        </p:tav>
                                      </p:tavLst>
                                    </p:anim>
                                    <p:anim calcmode="lin" valueType="num">
                                      <p:cBhvr additive="base">
                                        <p:cTn id="1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additive="base">
                                        <p:cTn id="25" dur="500" fill="hold"/>
                                        <p:tgtEl>
                                          <p:spTgt spid="54"/>
                                        </p:tgtEl>
                                        <p:attrNameLst>
                                          <p:attrName>ppt_x</p:attrName>
                                        </p:attrNameLst>
                                      </p:cBhvr>
                                      <p:tavLst>
                                        <p:tav tm="0">
                                          <p:val>
                                            <p:strVal val="#ppt_x"/>
                                          </p:val>
                                        </p:tav>
                                        <p:tav tm="100000">
                                          <p:val>
                                            <p:strVal val="#ppt_x"/>
                                          </p:val>
                                        </p:tav>
                                      </p:tavLst>
                                    </p:anim>
                                    <p:anim calcmode="lin" valueType="num">
                                      <p:cBhvr additive="base">
                                        <p:cTn id="26"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5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0" name="Freeform 11">
            <a:extLst>
              <a:ext uri="{FF2B5EF4-FFF2-40B4-BE49-F238E27FC236}">
                <a16:creationId xmlns:a16="http://schemas.microsoft.com/office/drawing/2014/main" id="{FBCE1849-278F-4EC6-86A8-C200C5D063BA}"/>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5" name="矩形 44">
            <a:extLst>
              <a:ext uri="{FF2B5EF4-FFF2-40B4-BE49-F238E27FC236}">
                <a16:creationId xmlns:a16="http://schemas.microsoft.com/office/drawing/2014/main" id="{112339C7-A1C6-4051-9A59-6A85A6E39918}"/>
              </a:ext>
            </a:extLst>
          </p:cNvPr>
          <p:cNvSpPr/>
          <p:nvPr/>
        </p:nvSpPr>
        <p:spPr>
          <a:xfrm>
            <a:off x="913805" y="220703"/>
            <a:ext cx="5426486"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4.2.4  </a:t>
            </a:r>
            <a:r>
              <a:rPr lang="zh-CN" altLang="en-US" sz="3200" dirty="0">
                <a:latin typeface="微软雅黑 Light" panose="020B0502040204020203" pitchFamily="34" charset="-122"/>
                <a:ea typeface="微软雅黑 Light" panose="020B0502040204020203" pitchFamily="34" charset="-122"/>
              </a:rPr>
              <a:t>征税对象的确定</a:t>
            </a:r>
          </a:p>
        </p:txBody>
      </p:sp>
      <p:sp>
        <p:nvSpPr>
          <p:cNvPr id="11" name="矩形 10">
            <a:extLst>
              <a:ext uri="{FF2B5EF4-FFF2-40B4-BE49-F238E27FC236}">
                <a16:creationId xmlns:a16="http://schemas.microsoft.com/office/drawing/2014/main" id="{E1C50580-E2F1-46AD-A51B-F05B3542D657}"/>
              </a:ext>
            </a:extLst>
          </p:cNvPr>
          <p:cNvSpPr/>
          <p:nvPr/>
        </p:nvSpPr>
        <p:spPr bwMode="auto">
          <a:xfrm>
            <a:off x="818032" y="2277651"/>
            <a:ext cx="4114541" cy="1560252"/>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defRPr/>
            </a:pPr>
            <a:r>
              <a:rPr lang="zh-CN" altLang="en-US" sz="2000" dirty="0">
                <a:solidFill>
                  <a:srgbClr val="FFFFFF"/>
                </a:solidFill>
                <a:latin typeface="微软雅黑 Light" panose="020B0502040204020203" pitchFamily="34" charset="-122"/>
                <a:ea typeface="微软雅黑 Light" panose="020B0502040204020203" pitchFamily="34" charset="-122"/>
              </a:rPr>
              <a:t>      财产转让所得，是指个人转让有价证券、股权、建筑物、土地使用权、机器设备、车船以及其他财产取得的所得。</a:t>
            </a:r>
          </a:p>
        </p:txBody>
      </p:sp>
      <p:sp>
        <p:nvSpPr>
          <p:cNvPr id="12" name="矩形 11">
            <a:extLst>
              <a:ext uri="{FF2B5EF4-FFF2-40B4-BE49-F238E27FC236}">
                <a16:creationId xmlns:a16="http://schemas.microsoft.com/office/drawing/2014/main" id="{B977A28D-A0FD-48AE-A24C-23B15849C1CC}"/>
              </a:ext>
            </a:extLst>
          </p:cNvPr>
          <p:cNvSpPr/>
          <p:nvPr/>
        </p:nvSpPr>
        <p:spPr>
          <a:xfrm>
            <a:off x="1655031" y="1300861"/>
            <a:ext cx="2440545"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400" dirty="0">
                <a:solidFill>
                  <a:schemeClr val="tx1"/>
                </a:solidFill>
                <a:latin typeface="微软雅黑 Light" panose="020B0502040204020203" pitchFamily="34" charset="-122"/>
                <a:ea typeface="微软雅黑 Light" panose="020B0502040204020203" pitchFamily="34" charset="-122"/>
              </a:rPr>
              <a:t>8.</a:t>
            </a:r>
            <a:r>
              <a:rPr lang="zh-CN" altLang="en-US" sz="2400" dirty="0">
                <a:solidFill>
                  <a:schemeClr val="tx1"/>
                </a:solidFill>
                <a:latin typeface="微软雅黑 Light" panose="020B0502040204020203" pitchFamily="34" charset="-122"/>
                <a:ea typeface="微软雅黑 Light" panose="020B0502040204020203" pitchFamily="34" charset="-122"/>
              </a:rPr>
              <a:t>财产转让所得</a:t>
            </a:r>
          </a:p>
        </p:txBody>
      </p:sp>
      <p:sp>
        <p:nvSpPr>
          <p:cNvPr id="13" name="矩形 12">
            <a:extLst>
              <a:ext uri="{FF2B5EF4-FFF2-40B4-BE49-F238E27FC236}">
                <a16:creationId xmlns:a16="http://schemas.microsoft.com/office/drawing/2014/main" id="{3291945A-90EF-4A4D-883A-907050E768AE}"/>
              </a:ext>
            </a:extLst>
          </p:cNvPr>
          <p:cNvSpPr/>
          <p:nvPr/>
        </p:nvSpPr>
        <p:spPr>
          <a:xfrm>
            <a:off x="8258621" y="1300861"/>
            <a:ext cx="1656184"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400" dirty="0">
                <a:solidFill>
                  <a:schemeClr val="tx1"/>
                </a:solidFill>
                <a:latin typeface="微软雅黑 Light" panose="020B0502040204020203" pitchFamily="34" charset="-122"/>
                <a:ea typeface="微软雅黑 Light" panose="020B0502040204020203" pitchFamily="34" charset="-122"/>
              </a:rPr>
              <a:t>9.</a:t>
            </a:r>
            <a:r>
              <a:rPr lang="zh-CN" altLang="en-US" sz="2400" dirty="0">
                <a:solidFill>
                  <a:schemeClr val="tx1"/>
                </a:solidFill>
                <a:latin typeface="微软雅黑 Light" panose="020B0502040204020203" pitchFamily="34" charset="-122"/>
                <a:ea typeface="微软雅黑 Light" panose="020B0502040204020203" pitchFamily="34" charset="-122"/>
              </a:rPr>
              <a:t>偶然所得</a:t>
            </a:r>
          </a:p>
        </p:txBody>
      </p:sp>
      <p:sp>
        <p:nvSpPr>
          <p:cNvPr id="14" name="矩形 13">
            <a:extLst>
              <a:ext uri="{FF2B5EF4-FFF2-40B4-BE49-F238E27FC236}">
                <a16:creationId xmlns:a16="http://schemas.microsoft.com/office/drawing/2014/main" id="{5A6709F3-AB8A-4DDF-BDAA-5FC2F02298A5}"/>
              </a:ext>
            </a:extLst>
          </p:cNvPr>
          <p:cNvSpPr/>
          <p:nvPr/>
        </p:nvSpPr>
        <p:spPr bwMode="auto">
          <a:xfrm>
            <a:off x="7199486" y="2277651"/>
            <a:ext cx="4011463" cy="1560252"/>
          </a:xfrm>
          <a:prstGeom prst="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defRPr/>
            </a:pPr>
            <a:r>
              <a:rPr lang="zh-CN" altLang="en-US" sz="2000" dirty="0">
                <a:solidFill>
                  <a:srgbClr val="FFFFFF"/>
                </a:solidFill>
                <a:latin typeface="微软雅黑 Light" panose="020B0502040204020203" pitchFamily="34" charset="-122"/>
                <a:ea typeface="微软雅黑 Light" panose="020B0502040204020203" pitchFamily="34" charset="-122"/>
              </a:rPr>
              <a:t>      </a:t>
            </a:r>
            <a:endParaRPr lang="en-US" altLang="zh-CN" sz="2000" dirty="0">
              <a:solidFill>
                <a:srgbClr val="FFFFFF"/>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FFFFFF"/>
                </a:solidFill>
                <a:latin typeface="微软雅黑 Light" panose="020B0502040204020203" pitchFamily="34" charset="-122"/>
                <a:ea typeface="微软雅黑 Light" panose="020B0502040204020203" pitchFamily="34" charset="-122"/>
              </a:rPr>
              <a:t>     偶然所得，是指个人得奖、中奖、中彩以及其他偶然性质的所得。</a:t>
            </a:r>
          </a:p>
        </p:txBody>
      </p:sp>
    </p:spTree>
    <p:extLst>
      <p:ext uri="{BB962C8B-B14F-4D97-AF65-F5344CB8AC3E}">
        <p14:creationId xmlns:p14="http://schemas.microsoft.com/office/powerpoint/2010/main" val="417046376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ppt_x"/>
                                          </p:val>
                                        </p:tav>
                                        <p:tav tm="100000">
                                          <p:val>
                                            <p:strVal val="#ppt_x"/>
                                          </p:val>
                                        </p:tav>
                                      </p:tavLst>
                                    </p:anim>
                                    <p:anim calcmode="lin" valueType="num">
                                      <p:cBhvr additive="base">
                                        <p:cTn id="26"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48000" b="-48000"/>
          </a:stretch>
        </a:blip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00449" y="78274"/>
            <a:ext cx="780433" cy="70585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1273845" y="199350"/>
            <a:ext cx="5418471" cy="584775"/>
          </a:xfrm>
          <a:prstGeom prst="rect">
            <a:avLst/>
          </a:prstGeom>
          <a:noFill/>
          <a:ln>
            <a:noFill/>
          </a:ln>
        </p:spPr>
        <p:style>
          <a:lnRef idx="2">
            <a:schemeClr val="dk1">
              <a:shade val="50000"/>
            </a:schemeClr>
          </a:lnRef>
          <a:fillRef idx="1">
            <a:schemeClr val="dk1"/>
          </a:fillRef>
          <a:effectRef idx="0">
            <a:schemeClr val="dk1"/>
          </a:effectRef>
          <a:fontRef idx="minor">
            <a:schemeClr val="lt1"/>
          </a:fontRef>
        </p:style>
        <p:txBody>
          <a:bodyPr wrap="none">
            <a:spAutoFit/>
          </a:bodyPr>
          <a:lstStyle/>
          <a:p>
            <a:r>
              <a:rPr lang="zh-CN" altLang="en-US" sz="3200" dirty="0">
                <a:solidFill>
                  <a:schemeClr val="tx1"/>
                </a:solidFill>
                <a:latin typeface="微软雅黑 Light" panose="020B0502040204020203" pitchFamily="34" charset="-122"/>
                <a:ea typeface="微软雅黑 Light" panose="020B0502040204020203" pitchFamily="34" charset="-122"/>
              </a:rPr>
              <a:t>子任务</a:t>
            </a:r>
            <a:r>
              <a:rPr lang="en-US" altLang="zh-CN" sz="3200" dirty="0">
                <a:solidFill>
                  <a:schemeClr val="tx1"/>
                </a:solidFill>
                <a:latin typeface="微软雅黑 Light" panose="020B0502040204020203" pitchFamily="34" charset="-122"/>
                <a:ea typeface="微软雅黑 Light" panose="020B0502040204020203" pitchFamily="34" charset="-122"/>
              </a:rPr>
              <a:t>4.2.5  </a:t>
            </a:r>
            <a:r>
              <a:rPr lang="zh-CN" altLang="en-US" sz="3200" dirty="0">
                <a:solidFill>
                  <a:schemeClr val="tx1"/>
                </a:solidFill>
                <a:latin typeface="微软雅黑 Light" panose="020B0502040204020203" pitchFamily="34" charset="-122"/>
                <a:ea typeface="微软雅黑 Light" panose="020B0502040204020203" pitchFamily="34" charset="-122"/>
              </a:rPr>
              <a:t>个人所得税税率</a:t>
            </a:r>
          </a:p>
        </p:txBody>
      </p:sp>
      <p:sp>
        <p:nvSpPr>
          <p:cNvPr id="3" name="矩形 2"/>
          <p:cNvSpPr/>
          <p:nvPr/>
        </p:nvSpPr>
        <p:spPr>
          <a:xfrm>
            <a:off x="841797" y="980728"/>
            <a:ext cx="10709853"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我国个人所得税采用比例税率和超额累进税率两种形式。其中，工资薪金所得、个体工商户生产经营所得、个人独资企业和合伙企业生产经营所得，以及企事业单位承包承租所得适用超额累进税率，其他所得适用比例税率。</a:t>
            </a:r>
          </a:p>
        </p:txBody>
      </p:sp>
      <p:sp>
        <p:nvSpPr>
          <p:cNvPr id="4" name="矩形 3"/>
          <p:cNvSpPr/>
          <p:nvPr/>
        </p:nvSpPr>
        <p:spPr>
          <a:xfrm>
            <a:off x="979138" y="2636912"/>
            <a:ext cx="10689233" cy="156966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综合所得</a:t>
            </a:r>
          </a:p>
          <a:p>
            <a:r>
              <a:rPr lang="zh-CN" altLang="en-US" sz="2400" dirty="0">
                <a:latin typeface="微软雅黑 Light" panose="020B0502040204020203" pitchFamily="34" charset="-122"/>
                <a:ea typeface="微软雅黑 Light" panose="020B0502040204020203" pitchFamily="34" charset="-122"/>
              </a:rPr>
              <a:t>综合所得适用七级超额累进税率，税率为</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45%</a:t>
            </a:r>
            <a:r>
              <a:rPr lang="zh-CN" altLang="en-US" sz="2400" dirty="0">
                <a:latin typeface="微软雅黑 Light" panose="020B0502040204020203" pitchFamily="34" charset="-122"/>
                <a:ea typeface="微软雅黑 Light" panose="020B0502040204020203" pitchFamily="34" charset="-122"/>
              </a:rPr>
              <a:t>，如表</a:t>
            </a:r>
            <a:r>
              <a:rPr lang="en-US" altLang="zh-CN" sz="2400" dirty="0">
                <a:latin typeface="微软雅黑 Light" panose="020B0502040204020203" pitchFamily="34" charset="-122"/>
                <a:ea typeface="微软雅黑 Light" panose="020B0502040204020203" pitchFamily="34" charset="-122"/>
              </a:rPr>
              <a:t>4-2</a:t>
            </a:r>
            <a:r>
              <a:rPr lang="zh-CN" altLang="en-US" sz="2400" dirty="0">
                <a:latin typeface="微软雅黑 Light" panose="020B0502040204020203" pitchFamily="34" charset="-122"/>
                <a:ea typeface="微软雅黑 Light" panose="020B0502040204020203" pitchFamily="34" charset="-122"/>
              </a:rPr>
              <a:t>所示。</a:t>
            </a:r>
          </a:p>
          <a:p>
            <a:r>
              <a:rPr lang="zh-CN" altLang="en-US" sz="2400" dirty="0">
                <a:latin typeface="微软雅黑 Light" panose="020B0502040204020203" pitchFamily="34" charset="-122"/>
                <a:ea typeface="微软雅黑 Light" panose="020B0502040204020203" pitchFamily="34" charset="-122"/>
              </a:rPr>
              <a:t>居民个人每一纳税年度内取得综合所得包括：工资、薪金所得，劳务报酬所得，稿酬所得和特许权使用费所得。</a:t>
            </a:r>
          </a:p>
        </p:txBody>
      </p:sp>
      <p:sp>
        <p:nvSpPr>
          <p:cNvPr id="6" name="矩形 5"/>
          <p:cNvSpPr/>
          <p:nvPr/>
        </p:nvSpPr>
        <p:spPr>
          <a:xfrm>
            <a:off x="952242" y="4654110"/>
            <a:ext cx="10689233" cy="83099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en-US" altLang="zh-CN" sz="2400">
                <a:latin typeface="微软雅黑 Light" panose="020B0502040204020203" pitchFamily="34" charset="-122"/>
                <a:ea typeface="微软雅黑 Light" panose="020B0502040204020203" pitchFamily="34" charset="-122"/>
              </a:rPr>
              <a:t>2.</a:t>
            </a:r>
            <a:r>
              <a:rPr lang="zh-CN" altLang="en-US" sz="2400">
                <a:latin typeface="微软雅黑 Light" panose="020B0502040204020203" pitchFamily="34" charset="-122"/>
                <a:ea typeface="微软雅黑 Light" panose="020B0502040204020203" pitchFamily="34" charset="-122"/>
              </a:rPr>
              <a:t>经营所得</a:t>
            </a:r>
          </a:p>
          <a:p>
            <a:r>
              <a:rPr lang="zh-CN" altLang="en-US" sz="2400">
                <a:latin typeface="微软雅黑 Light" panose="020B0502040204020203" pitchFamily="34" charset="-122"/>
                <a:ea typeface="微软雅黑 Light" panose="020B0502040204020203" pitchFamily="34" charset="-122"/>
              </a:rPr>
              <a:t>经营所得适用五级超额累进税率，税率为</a:t>
            </a:r>
            <a:r>
              <a:rPr lang="en-US" altLang="zh-CN" sz="2400">
                <a:latin typeface="微软雅黑 Light" panose="020B0502040204020203" pitchFamily="34" charset="-122"/>
                <a:ea typeface="微软雅黑 Light" panose="020B0502040204020203" pitchFamily="34" charset="-122"/>
              </a:rPr>
              <a:t>5%</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35%</a:t>
            </a:r>
            <a:r>
              <a:rPr lang="zh-CN" altLang="en-US" sz="2400">
                <a:latin typeface="微软雅黑 Light" panose="020B0502040204020203" pitchFamily="34" charset="-122"/>
                <a:ea typeface="微软雅黑 Light" panose="020B0502040204020203" pitchFamily="34" charset="-122"/>
              </a:rPr>
              <a:t>，如表</a:t>
            </a:r>
            <a:r>
              <a:rPr lang="en-US" altLang="zh-CN" sz="2400">
                <a:latin typeface="微软雅黑 Light" panose="020B0502040204020203" pitchFamily="34" charset="-122"/>
                <a:ea typeface="微软雅黑 Light" panose="020B0502040204020203" pitchFamily="34" charset="-122"/>
              </a:rPr>
              <a:t>4-3</a:t>
            </a:r>
            <a:r>
              <a:rPr lang="zh-CN" altLang="en-US" sz="2400">
                <a:latin typeface="微软雅黑 Light" panose="020B0502040204020203" pitchFamily="34" charset="-122"/>
                <a:ea typeface="微软雅黑 Light" panose="020B0502040204020203" pitchFamily="34" charset="-122"/>
              </a:rPr>
              <a:t>所示。</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22397615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财经法规与会计职业道德无码.indd @ 89%"/>
          <p:cNvPicPr>
            <a:picLocks noChangeAspect="1"/>
          </p:cNvPicPr>
          <p:nvPr/>
        </p:nvPicPr>
        <p:blipFill rotWithShape="1">
          <a:blip r:embed="rId2">
            <a:extLst>
              <a:ext uri="{28A0092B-C50C-407E-A947-70E740481C1C}">
                <a14:useLocalDpi xmlns:a14="http://schemas.microsoft.com/office/drawing/2010/main" val="0"/>
              </a:ext>
            </a:extLst>
          </a:blip>
          <a:srcRect l="61172" t="55649" r="9396" b="30701"/>
          <a:stretch/>
        </p:blipFill>
        <p:spPr>
          <a:xfrm>
            <a:off x="481757" y="1844824"/>
            <a:ext cx="11305256" cy="4032448"/>
          </a:xfrm>
          <a:prstGeom prst="rect">
            <a:avLst/>
          </a:prstGeom>
        </p:spPr>
      </p:pic>
      <p:sp>
        <p:nvSpPr>
          <p:cNvPr id="3" name="矩形 2"/>
          <p:cNvSpPr/>
          <p:nvPr/>
        </p:nvSpPr>
        <p:spPr>
          <a:xfrm>
            <a:off x="2570622" y="789585"/>
            <a:ext cx="7271542"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表</a:t>
            </a:r>
            <a:r>
              <a:rPr lang="en-US" altLang="zh-CN" sz="2800" dirty="0">
                <a:latin typeface="微软雅黑 Light" panose="020B0502040204020203" pitchFamily="34" charset="-122"/>
                <a:ea typeface="微软雅黑 Light" panose="020B0502040204020203" pitchFamily="34" charset="-122"/>
              </a:rPr>
              <a:t>4-2    </a:t>
            </a:r>
            <a:r>
              <a:rPr lang="zh-CN" altLang="en-US" sz="2800" dirty="0">
                <a:latin typeface="微软雅黑 Light" panose="020B0502040204020203" pitchFamily="34" charset="-122"/>
                <a:ea typeface="微软雅黑 Light" panose="020B0502040204020203" pitchFamily="34" charset="-122"/>
              </a:rPr>
              <a:t>个人所得税税率表（综合所得适用）</a:t>
            </a:r>
          </a:p>
        </p:txBody>
      </p:sp>
    </p:spTree>
    <p:extLst>
      <p:ext uri="{BB962C8B-B14F-4D97-AF65-F5344CB8AC3E}">
        <p14:creationId xmlns:p14="http://schemas.microsoft.com/office/powerpoint/2010/main" val="38999774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财经法规与会计职业道德无码.indd @ 89%"/>
          <p:cNvPicPr>
            <a:picLocks noChangeAspect="1"/>
          </p:cNvPicPr>
          <p:nvPr/>
        </p:nvPicPr>
        <p:blipFill rotWithShape="1">
          <a:blip r:embed="rId2">
            <a:extLst>
              <a:ext uri="{28A0092B-C50C-407E-A947-70E740481C1C}">
                <a14:useLocalDpi xmlns:a14="http://schemas.microsoft.com/office/drawing/2010/main" val="0"/>
              </a:ext>
            </a:extLst>
          </a:blip>
          <a:srcRect l="23169" t="34819" r="47400" b="50650"/>
          <a:stretch/>
        </p:blipFill>
        <p:spPr>
          <a:xfrm>
            <a:off x="553765" y="2276872"/>
            <a:ext cx="11305255" cy="35174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矩形 2"/>
          <p:cNvSpPr/>
          <p:nvPr/>
        </p:nvSpPr>
        <p:spPr>
          <a:xfrm>
            <a:off x="2599991" y="1340768"/>
            <a:ext cx="7207422"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表</a:t>
            </a:r>
            <a:r>
              <a:rPr lang="en-US" altLang="zh-CN" sz="2800" dirty="0">
                <a:latin typeface="微软雅黑 Light" panose="020B0502040204020203" pitchFamily="34" charset="-122"/>
                <a:ea typeface="微软雅黑 Light" panose="020B0502040204020203" pitchFamily="34" charset="-122"/>
              </a:rPr>
              <a:t>4-3    </a:t>
            </a:r>
            <a:r>
              <a:rPr lang="zh-CN" altLang="en-US" sz="2800" dirty="0">
                <a:latin typeface="微软雅黑 Light" panose="020B0502040204020203" pitchFamily="34" charset="-122"/>
                <a:ea typeface="微软雅黑 Light" panose="020B0502040204020203" pitchFamily="34" charset="-122"/>
              </a:rPr>
              <a:t>个人所得税税率表（经营所得适用）</a:t>
            </a:r>
          </a:p>
        </p:txBody>
      </p:sp>
    </p:spTree>
    <p:extLst>
      <p:ext uri="{BB962C8B-B14F-4D97-AF65-F5344CB8AC3E}">
        <p14:creationId xmlns:p14="http://schemas.microsoft.com/office/powerpoint/2010/main" val="317137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5830242"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个人所得税税率</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772195" y="1318475"/>
            <a:ext cx="9207461" cy="3773368"/>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3895318" y="1382423"/>
            <a:ext cx="2892137" cy="461665"/>
          </a:xfrm>
          <a:prstGeom prst="rect">
            <a:avLst/>
          </a:prstGeom>
          <a:noFill/>
        </p:spPr>
        <p:txBody>
          <a:bodyPr wrap="none" rtlCol="0">
            <a:spAutoFit/>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稿酬所得适用税率</a:t>
            </a:r>
          </a:p>
        </p:txBody>
      </p:sp>
      <p:sp>
        <p:nvSpPr>
          <p:cNvPr id="44" name="文本框 43">
            <a:extLst>
              <a:ext uri="{FF2B5EF4-FFF2-40B4-BE49-F238E27FC236}">
                <a16:creationId xmlns:a16="http://schemas.microsoft.com/office/drawing/2014/main" id="{6E798E52-5EB3-4E63-9297-FAC05373EE1E}"/>
              </a:ext>
            </a:extLst>
          </p:cNvPr>
          <p:cNvSpPr txBox="1"/>
          <p:nvPr/>
        </p:nvSpPr>
        <p:spPr>
          <a:xfrm>
            <a:off x="1596970" y="2711445"/>
            <a:ext cx="7488832" cy="830997"/>
          </a:xfrm>
          <a:prstGeom prst="rect">
            <a:avLst/>
          </a:prstGeom>
          <a:noFill/>
        </p:spPr>
        <p:txBody>
          <a:bodyPr wrap="square" rtlCol="0">
            <a:spAutoFit/>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a:t>
            </a:r>
            <a:r>
              <a:rPr lang="zh-CN" altLang="en-US" sz="2400" dirty="0">
                <a:solidFill>
                  <a:srgbClr val="3D3D3D"/>
                </a:solidFill>
                <a:latin typeface="微软雅黑 Light" panose="020B0502040204020203" pitchFamily="34" charset="-122"/>
                <a:ea typeface="微软雅黑 Light" panose="020B0502040204020203" pitchFamily="34" charset="-122"/>
              </a:rPr>
              <a:t>稿酬所得，适用比例税率，税率为</a:t>
            </a:r>
            <a:r>
              <a:rPr lang="en-US" altLang="zh-CN" sz="2400" dirty="0">
                <a:solidFill>
                  <a:srgbClr val="3D3D3D"/>
                </a:solidFill>
                <a:latin typeface="微软雅黑 Light" panose="020B0502040204020203" pitchFamily="34" charset="-122"/>
                <a:ea typeface="微软雅黑 Light" panose="020B0502040204020203" pitchFamily="34" charset="-122"/>
              </a:rPr>
              <a:t>20%</a:t>
            </a:r>
            <a:r>
              <a:rPr lang="zh-CN" altLang="en-US" sz="2400" dirty="0">
                <a:solidFill>
                  <a:srgbClr val="3D3D3D"/>
                </a:solidFill>
                <a:latin typeface="微软雅黑 Light" panose="020B0502040204020203" pitchFamily="34" charset="-122"/>
                <a:ea typeface="微软雅黑 Light" panose="020B0502040204020203" pitchFamily="34" charset="-122"/>
              </a:rPr>
              <a:t>，并按应纳税额减征</a:t>
            </a:r>
            <a:r>
              <a:rPr lang="en-US" altLang="zh-CN" sz="2400" dirty="0">
                <a:solidFill>
                  <a:srgbClr val="3D3D3D"/>
                </a:solidFill>
                <a:latin typeface="微软雅黑 Light" panose="020B0502040204020203" pitchFamily="34" charset="-122"/>
                <a:ea typeface="微软雅黑 Light" panose="020B0502040204020203" pitchFamily="34" charset="-122"/>
              </a:rPr>
              <a:t>30%</a:t>
            </a:r>
            <a:r>
              <a:rPr lang="zh-CN" altLang="en-US" sz="2400" dirty="0">
                <a:solidFill>
                  <a:srgbClr val="3D3D3D"/>
                </a:solidFill>
                <a:latin typeface="微软雅黑 Light" panose="020B0502040204020203" pitchFamily="34" charset="-122"/>
                <a:ea typeface="微软雅黑 Light" panose="020B0502040204020203" pitchFamily="34" charset="-122"/>
              </a:rPr>
              <a:t>。故其实际税率为</a:t>
            </a:r>
            <a:r>
              <a:rPr lang="en-US" altLang="zh-CN" sz="2400" dirty="0">
                <a:solidFill>
                  <a:srgbClr val="3D3D3D"/>
                </a:solidFill>
                <a:latin typeface="微软雅黑 Light" panose="020B0502040204020203" pitchFamily="34" charset="-122"/>
                <a:ea typeface="微软雅黑 Light" panose="020B0502040204020203" pitchFamily="34" charset="-122"/>
              </a:rPr>
              <a:t>14%</a:t>
            </a:r>
            <a:r>
              <a:rPr lang="zh-CN" altLang="en-US" sz="2400" dirty="0">
                <a:solidFill>
                  <a:srgbClr val="3D3D3D"/>
                </a:solidFill>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71559880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5542210"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个人所得税税率</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895417" y="1240259"/>
            <a:ext cx="9207461" cy="3773368"/>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2056662" y="1354560"/>
            <a:ext cx="6912768" cy="461665"/>
          </a:xfrm>
          <a:prstGeom prst="rect">
            <a:avLst/>
          </a:prstGeom>
          <a:noFill/>
        </p:spPr>
        <p:txBody>
          <a:bodyPr wrap="square" rtlCol="0">
            <a:spAutoFit/>
          </a:bodyPr>
          <a:lstStyle/>
          <a:p>
            <a:pPr lvl="0" algn="ctr">
              <a:defRPr/>
            </a:pPr>
            <a:r>
              <a:rPr lang="en-US" altLang="zh-CN" sz="2400">
                <a:solidFill>
                  <a:srgbClr val="FFFFFF"/>
                </a:solidFill>
                <a:latin typeface="微软雅黑 Light" panose="020B0502040204020203" pitchFamily="34" charset="-122"/>
                <a:ea typeface="微软雅黑 Light" panose="020B0502040204020203" pitchFamily="34" charset="-122"/>
              </a:rPr>
              <a:t>4.</a:t>
            </a:r>
            <a:r>
              <a:rPr lang="zh-CN" altLang="en-US" sz="2400">
                <a:solidFill>
                  <a:srgbClr val="FFFFFF"/>
                </a:solidFill>
                <a:latin typeface="微软雅黑 Light" panose="020B0502040204020203" pitchFamily="34" charset="-122"/>
                <a:ea typeface="微软雅黑 Light" panose="020B0502040204020203" pitchFamily="34" charset="-122"/>
              </a:rPr>
              <a:t>劳务报酬所得适用税率</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44" name="文本框 43">
            <a:extLst>
              <a:ext uri="{FF2B5EF4-FFF2-40B4-BE49-F238E27FC236}">
                <a16:creationId xmlns:a16="http://schemas.microsoft.com/office/drawing/2014/main" id="{6E798E52-5EB3-4E63-9297-FAC05373EE1E}"/>
              </a:ext>
            </a:extLst>
          </p:cNvPr>
          <p:cNvSpPr txBox="1"/>
          <p:nvPr/>
        </p:nvSpPr>
        <p:spPr>
          <a:xfrm>
            <a:off x="1768630" y="2610809"/>
            <a:ext cx="7488832" cy="1200329"/>
          </a:xfrm>
          <a:prstGeom prst="rect">
            <a:avLst/>
          </a:prstGeom>
          <a:noFill/>
        </p:spPr>
        <p:txBody>
          <a:bodyPr wrap="square" rtlCol="0">
            <a:spAutoFit/>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劳务报酬所得，适用比例税率，税率为</a:t>
            </a:r>
            <a:r>
              <a:rPr lang="en-US" altLang="zh-CN" sz="2400" dirty="0">
                <a:solidFill>
                  <a:srgbClr val="3D3D3D"/>
                </a:solidFill>
                <a:latin typeface="微软雅黑 Light" panose="020B0502040204020203" pitchFamily="34" charset="-122"/>
                <a:ea typeface="微软雅黑 Light" panose="020B0502040204020203" pitchFamily="34" charset="-122"/>
              </a:rPr>
              <a:t>20%</a:t>
            </a:r>
            <a:r>
              <a:rPr lang="zh-CN" altLang="en-US" sz="2400" dirty="0">
                <a:solidFill>
                  <a:srgbClr val="3D3D3D"/>
                </a:solidFill>
                <a:latin typeface="微软雅黑 Light" panose="020B0502040204020203" pitchFamily="34" charset="-122"/>
                <a:ea typeface="微软雅黑 Light" panose="020B0502040204020203" pitchFamily="34" charset="-122"/>
              </a:rPr>
              <a:t>。对劳务报酬所得一次收入畸高的，可以实行加成征收，具体办法由国务院规定。</a:t>
            </a:r>
          </a:p>
        </p:txBody>
      </p:sp>
    </p:spTree>
    <p:extLst>
      <p:ext uri="{BB962C8B-B14F-4D97-AF65-F5344CB8AC3E}">
        <p14:creationId xmlns:p14="http://schemas.microsoft.com/office/powerpoint/2010/main" val="42928926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5686226"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个人所得税税率</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824953" y="1065346"/>
            <a:ext cx="9179664" cy="4311229"/>
            <a:chOff x="1183146" y="1268760"/>
            <a:chExt cx="2043161" cy="2040513"/>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585903"/>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83146" y="1854663"/>
              <a:ext cx="2043161" cy="1454610"/>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1015607" y="1268799"/>
            <a:ext cx="8241855" cy="830997"/>
          </a:xfrm>
          <a:prstGeom prst="rect">
            <a:avLst/>
          </a:prstGeom>
          <a:noFill/>
        </p:spPr>
        <p:txBody>
          <a:bodyPr wrap="square" rtlCol="0">
            <a:spAutoFit/>
          </a:bodyPr>
          <a:lstStyle/>
          <a:p>
            <a:pPr lvl="0">
              <a:defRPr/>
            </a:pPr>
            <a:r>
              <a:rPr lang="en-US" altLang="zh-CN" sz="2400" dirty="0">
                <a:solidFill>
                  <a:srgbClr val="FFFFFF"/>
                </a:solidFill>
                <a:latin typeface="微软雅黑 Light" panose="020B0502040204020203" pitchFamily="34" charset="-122"/>
                <a:ea typeface="微软雅黑 Light" panose="020B0502040204020203" pitchFamily="34" charset="-122"/>
              </a:rPr>
              <a:t>5.</a:t>
            </a:r>
            <a:r>
              <a:rPr lang="zh-CN" altLang="en-US" sz="2400" dirty="0">
                <a:solidFill>
                  <a:srgbClr val="FFFFFF"/>
                </a:solidFill>
                <a:latin typeface="微软雅黑 Light" panose="020B0502040204020203" pitchFamily="34" charset="-122"/>
                <a:ea typeface="微软雅黑 Light" panose="020B0502040204020203" pitchFamily="34" charset="-122"/>
              </a:rPr>
              <a:t>特许权使用费所得，利息、股息、红利所得，财产租赁所得，财产转让所得，偶然所得和其他所得适用税率</a:t>
            </a:r>
          </a:p>
        </p:txBody>
      </p:sp>
      <p:sp>
        <p:nvSpPr>
          <p:cNvPr id="44" name="文本框 43">
            <a:extLst>
              <a:ext uri="{FF2B5EF4-FFF2-40B4-BE49-F238E27FC236}">
                <a16:creationId xmlns:a16="http://schemas.microsoft.com/office/drawing/2014/main" id="{6E798E52-5EB3-4E63-9297-FAC05373EE1E}"/>
              </a:ext>
            </a:extLst>
          </p:cNvPr>
          <p:cNvSpPr txBox="1"/>
          <p:nvPr/>
        </p:nvSpPr>
        <p:spPr>
          <a:xfrm>
            <a:off x="1015606" y="2655156"/>
            <a:ext cx="8729939" cy="1938992"/>
          </a:xfrm>
          <a:prstGeom prst="rect">
            <a:avLst/>
          </a:prstGeom>
          <a:noFill/>
        </p:spPr>
        <p:txBody>
          <a:bodyPr wrap="square" rtlCol="0">
            <a:spAutoFit/>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特许权使用费所得，利息、股息、红利所得，财产租赁所得，财产转让所得，偶然所得和其他所得，适用比例税率，税率为</a:t>
            </a:r>
            <a:r>
              <a:rPr lang="en-US" altLang="zh-CN" sz="2400" dirty="0">
                <a:solidFill>
                  <a:srgbClr val="3D3D3D"/>
                </a:solidFill>
                <a:latin typeface="微软雅黑 Light" panose="020B0502040204020203" pitchFamily="34" charset="-122"/>
                <a:ea typeface="微软雅黑 Light" panose="020B0502040204020203" pitchFamily="34" charset="-122"/>
              </a:rPr>
              <a:t>20%</a:t>
            </a:r>
            <a:r>
              <a:rPr lang="zh-CN" altLang="en-US" sz="2400" dirty="0">
                <a:solidFill>
                  <a:srgbClr val="3D3D3D"/>
                </a:solidFill>
                <a:latin typeface="微软雅黑 Light" panose="020B0502040204020203" pitchFamily="34" charset="-122"/>
                <a:ea typeface="微软雅黑 Light" panose="020B0502040204020203" pitchFamily="34" charset="-122"/>
              </a:rPr>
              <a:t>。从</a:t>
            </a:r>
            <a:r>
              <a:rPr lang="en-US" altLang="zh-CN" sz="2400" dirty="0">
                <a:solidFill>
                  <a:srgbClr val="3D3D3D"/>
                </a:solidFill>
                <a:latin typeface="微软雅黑 Light" panose="020B0502040204020203" pitchFamily="34" charset="-122"/>
                <a:ea typeface="微软雅黑 Light" panose="020B0502040204020203" pitchFamily="34" charset="-122"/>
              </a:rPr>
              <a:t>2007</a:t>
            </a:r>
            <a:r>
              <a:rPr lang="zh-CN" altLang="en-US" sz="2400" dirty="0">
                <a:solidFill>
                  <a:srgbClr val="3D3D3D"/>
                </a:solidFill>
                <a:latin typeface="微软雅黑 Light" panose="020B0502040204020203" pitchFamily="34" charset="-122"/>
                <a:ea typeface="微软雅黑 Light" panose="020B0502040204020203" pitchFamily="34" charset="-122"/>
              </a:rPr>
              <a:t>年</a:t>
            </a:r>
            <a:r>
              <a:rPr lang="en-US" altLang="zh-CN" sz="2400" dirty="0">
                <a:solidFill>
                  <a:srgbClr val="3D3D3D"/>
                </a:solidFill>
                <a:latin typeface="微软雅黑 Light" panose="020B0502040204020203" pitchFamily="34" charset="-122"/>
                <a:ea typeface="微软雅黑 Light" panose="020B0502040204020203" pitchFamily="34" charset="-122"/>
              </a:rPr>
              <a:t>8</a:t>
            </a:r>
            <a:r>
              <a:rPr lang="zh-CN" altLang="en-US" sz="2400" dirty="0">
                <a:solidFill>
                  <a:srgbClr val="3D3D3D"/>
                </a:solidFill>
                <a:latin typeface="微软雅黑 Light" panose="020B0502040204020203" pitchFamily="34" charset="-122"/>
                <a:ea typeface="微软雅黑 Light" panose="020B0502040204020203" pitchFamily="34" charset="-122"/>
              </a:rPr>
              <a:t>月</a:t>
            </a:r>
            <a:r>
              <a:rPr lang="en-US" altLang="zh-CN" sz="2400" dirty="0">
                <a:solidFill>
                  <a:srgbClr val="3D3D3D"/>
                </a:solidFill>
                <a:latin typeface="微软雅黑 Light" panose="020B0502040204020203" pitchFamily="34" charset="-122"/>
                <a:ea typeface="微软雅黑 Light" panose="020B0502040204020203" pitchFamily="34" charset="-122"/>
              </a:rPr>
              <a:t>15</a:t>
            </a:r>
            <a:r>
              <a:rPr lang="zh-CN" altLang="en-US" sz="2400" dirty="0">
                <a:solidFill>
                  <a:srgbClr val="3D3D3D"/>
                </a:solidFill>
                <a:latin typeface="微软雅黑 Light" panose="020B0502040204020203" pitchFamily="34" charset="-122"/>
                <a:ea typeface="微软雅黑 Light" panose="020B0502040204020203" pitchFamily="34" charset="-122"/>
              </a:rPr>
              <a:t>日起，居民储蓄利息税率调为</a:t>
            </a:r>
            <a:r>
              <a:rPr lang="en-US" altLang="zh-CN" sz="2400" dirty="0">
                <a:solidFill>
                  <a:srgbClr val="3D3D3D"/>
                </a:solidFill>
                <a:latin typeface="微软雅黑 Light" panose="020B0502040204020203" pitchFamily="34" charset="-122"/>
                <a:ea typeface="微软雅黑 Light" panose="020B0502040204020203" pitchFamily="34" charset="-122"/>
              </a:rPr>
              <a:t>5%</a:t>
            </a:r>
            <a:r>
              <a:rPr lang="zh-CN" altLang="en-US" sz="2400" dirty="0">
                <a:solidFill>
                  <a:srgbClr val="3D3D3D"/>
                </a:solidFill>
                <a:latin typeface="微软雅黑 Light" panose="020B0502040204020203" pitchFamily="34" charset="-122"/>
                <a:ea typeface="微软雅黑 Light" panose="020B0502040204020203" pitchFamily="34" charset="-122"/>
              </a:rPr>
              <a:t>，自</a:t>
            </a:r>
            <a:r>
              <a:rPr lang="en-US" altLang="zh-CN" sz="2400" dirty="0">
                <a:solidFill>
                  <a:srgbClr val="3D3D3D"/>
                </a:solidFill>
                <a:latin typeface="微软雅黑 Light" panose="020B0502040204020203" pitchFamily="34" charset="-122"/>
                <a:ea typeface="微软雅黑 Light" panose="020B0502040204020203" pitchFamily="34" charset="-122"/>
              </a:rPr>
              <a:t>2008</a:t>
            </a:r>
            <a:r>
              <a:rPr lang="zh-CN" altLang="en-US" sz="2400" dirty="0">
                <a:solidFill>
                  <a:srgbClr val="3D3D3D"/>
                </a:solidFill>
                <a:latin typeface="微软雅黑 Light" panose="020B0502040204020203" pitchFamily="34" charset="-122"/>
                <a:ea typeface="微软雅黑 Light" panose="020B0502040204020203" pitchFamily="34" charset="-122"/>
              </a:rPr>
              <a:t>年</a:t>
            </a:r>
            <a:r>
              <a:rPr lang="en-US" altLang="zh-CN" sz="2400" dirty="0">
                <a:solidFill>
                  <a:srgbClr val="3D3D3D"/>
                </a:solidFill>
                <a:latin typeface="微软雅黑 Light" panose="020B0502040204020203" pitchFamily="34" charset="-122"/>
                <a:ea typeface="微软雅黑 Light" panose="020B0502040204020203" pitchFamily="34" charset="-122"/>
              </a:rPr>
              <a:t>10</a:t>
            </a:r>
            <a:r>
              <a:rPr lang="zh-CN" altLang="en-US" sz="2400" dirty="0">
                <a:solidFill>
                  <a:srgbClr val="3D3D3D"/>
                </a:solidFill>
                <a:latin typeface="微软雅黑 Light" panose="020B0502040204020203" pitchFamily="34" charset="-122"/>
                <a:ea typeface="微软雅黑 Light" panose="020B0502040204020203" pitchFamily="34" charset="-122"/>
              </a:rPr>
              <a:t>月</a:t>
            </a:r>
            <a:r>
              <a:rPr lang="en-US" altLang="zh-CN" sz="2400" dirty="0">
                <a:solidFill>
                  <a:srgbClr val="3D3D3D"/>
                </a:solidFill>
                <a:latin typeface="微软雅黑 Light" panose="020B0502040204020203" pitchFamily="34" charset="-122"/>
                <a:ea typeface="微软雅黑 Light" panose="020B0502040204020203" pitchFamily="34" charset="-122"/>
              </a:rPr>
              <a:t>9</a:t>
            </a:r>
            <a:r>
              <a:rPr lang="zh-CN" altLang="en-US" sz="2400" dirty="0">
                <a:solidFill>
                  <a:srgbClr val="3D3D3D"/>
                </a:solidFill>
                <a:latin typeface="微软雅黑 Light" panose="020B0502040204020203" pitchFamily="34" charset="-122"/>
                <a:ea typeface="微软雅黑 Light" panose="020B0502040204020203" pitchFamily="34" charset="-122"/>
              </a:rPr>
              <a:t>日起暂免征收储蓄存款利息的个人所得税。对个人出租住房取得的所得减按</a:t>
            </a:r>
            <a:r>
              <a:rPr lang="en-US" altLang="zh-CN" sz="2400" dirty="0">
                <a:solidFill>
                  <a:srgbClr val="3D3D3D"/>
                </a:solidFill>
                <a:latin typeface="微软雅黑 Light" panose="020B0502040204020203" pitchFamily="34" charset="-122"/>
                <a:ea typeface="微软雅黑 Light" panose="020B0502040204020203" pitchFamily="34" charset="-122"/>
              </a:rPr>
              <a:t>10%</a:t>
            </a:r>
            <a:r>
              <a:rPr lang="zh-CN" altLang="en-US" sz="2400" dirty="0">
                <a:solidFill>
                  <a:srgbClr val="3D3D3D"/>
                </a:solidFill>
                <a:latin typeface="微软雅黑 Light" panose="020B0502040204020203" pitchFamily="34" charset="-122"/>
                <a:ea typeface="微软雅黑 Light" panose="020B0502040204020203" pitchFamily="34" charset="-122"/>
              </a:rPr>
              <a:t>的税率征收个人所得税。</a:t>
            </a:r>
          </a:p>
        </p:txBody>
      </p:sp>
    </p:spTree>
    <p:extLst>
      <p:ext uri="{BB962C8B-B14F-4D97-AF65-F5344CB8AC3E}">
        <p14:creationId xmlns:p14="http://schemas.microsoft.com/office/powerpoint/2010/main" val="147311819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pattFill prst="ltHorz">
          <a:fgClr>
            <a:srgbClr val="F6F6F6"/>
          </a:fgClr>
          <a:bgClr>
            <a:schemeClr val="bg1"/>
          </a:bgClr>
        </a:pattFill>
        <a:effectLst/>
      </p:bgPr>
    </p:bg>
    <p:spTree>
      <p:nvGrpSpPr>
        <p:cNvPr id="1" name=""/>
        <p:cNvGrpSpPr/>
        <p:nvPr/>
      </p:nvGrpSpPr>
      <p:grpSpPr>
        <a:xfrm>
          <a:off x="0" y="0"/>
          <a:ext cx="0" cy="0"/>
          <a:chOff x="0" y="0"/>
          <a:chExt cx="0" cy="0"/>
        </a:xfrm>
      </p:grpSpPr>
      <p:sp>
        <p:nvSpPr>
          <p:cNvPr id="21" name="矩形 20">
            <a:extLst>
              <a:ext uri="{FF2B5EF4-FFF2-40B4-BE49-F238E27FC236}">
                <a16:creationId xmlns:a16="http://schemas.microsoft.com/office/drawing/2014/main" id="{EFBE9BD2-072A-4872-915A-27F2D772C6EC}"/>
              </a:ext>
            </a:extLst>
          </p:cNvPr>
          <p:cNvSpPr/>
          <p:nvPr/>
        </p:nvSpPr>
        <p:spPr>
          <a:xfrm>
            <a:off x="54069" y="1124744"/>
            <a:ext cx="5410286" cy="859723"/>
          </a:xfrm>
          <a:prstGeom prst="rect">
            <a:avLst/>
          </a:prstGeom>
        </p:spPr>
        <p:txBody>
          <a:bodyPr wrap="square">
            <a:spAutoFit/>
          </a:bodyPr>
          <a:lstStyle/>
          <a:p>
            <a:pPr marL="285750" indent="-285750" algn="just">
              <a:lnSpc>
                <a:spcPct val="120000"/>
              </a:lnSpc>
              <a:spcBef>
                <a:spcPts val="400"/>
              </a:spcBef>
              <a:spcAft>
                <a:spcPts val="400"/>
              </a:spcAft>
              <a:buFont typeface="Wingdings" panose="05000000000000000000" pitchFamily="2" charset="2"/>
              <a:buChar char="l"/>
            </a:pPr>
            <a:endParaRPr lang="zh-CN" altLang="en-US" dirty="0">
              <a:latin typeface="+mj-ea"/>
              <a:ea typeface="+mj-ea"/>
            </a:endParaRPr>
          </a:p>
          <a:p>
            <a:pPr algn="just">
              <a:lnSpc>
                <a:spcPct val="120000"/>
              </a:lnSpc>
              <a:spcBef>
                <a:spcPts val="400"/>
              </a:spcBef>
              <a:spcAft>
                <a:spcPts val="400"/>
              </a:spcAft>
            </a:pPr>
            <a:endParaRPr lang="zh-CN" altLang="en-US" dirty="0">
              <a:latin typeface="+mj-ea"/>
              <a:ea typeface="+mj-ea"/>
            </a:endParaRPr>
          </a:p>
        </p:txBody>
      </p:sp>
      <p:sp>
        <p:nvSpPr>
          <p:cNvPr id="3" name="矩形 2"/>
          <p:cNvSpPr/>
          <p:nvPr/>
        </p:nvSpPr>
        <p:spPr bwMode="auto">
          <a:xfrm flipV="1">
            <a:off x="43947" y="840784"/>
            <a:ext cx="6397862" cy="45719"/>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5" name="矩形 14">
            <a:extLst>
              <a:ext uri="{FF2B5EF4-FFF2-40B4-BE49-F238E27FC236}">
                <a16:creationId xmlns:a16="http://schemas.microsoft.com/office/drawing/2014/main" id="{EFBE9BD2-072A-4872-915A-27F2D772C6EC}"/>
              </a:ext>
            </a:extLst>
          </p:cNvPr>
          <p:cNvSpPr/>
          <p:nvPr/>
        </p:nvSpPr>
        <p:spPr>
          <a:xfrm>
            <a:off x="352400" y="3056855"/>
            <a:ext cx="5330396" cy="859723"/>
          </a:xfrm>
          <a:prstGeom prst="rect">
            <a:avLst/>
          </a:prstGeom>
        </p:spPr>
        <p:txBody>
          <a:bodyPr wrap="square">
            <a:spAutoFit/>
          </a:bodyPr>
          <a:lstStyle/>
          <a:p>
            <a:pPr algn="just">
              <a:lnSpc>
                <a:spcPct val="120000"/>
              </a:lnSpc>
              <a:spcBef>
                <a:spcPts val="400"/>
              </a:spcBef>
              <a:spcAft>
                <a:spcPts val="400"/>
              </a:spcAft>
            </a:pPr>
            <a:endParaRPr lang="zh-CN" altLang="en-US" dirty="0">
              <a:latin typeface="+mj-ea"/>
              <a:ea typeface="+mj-ea"/>
            </a:endParaRPr>
          </a:p>
          <a:p>
            <a:pPr algn="just">
              <a:lnSpc>
                <a:spcPct val="120000"/>
              </a:lnSpc>
              <a:spcBef>
                <a:spcPts val="400"/>
              </a:spcBef>
              <a:spcAft>
                <a:spcPts val="400"/>
              </a:spcAft>
            </a:pPr>
            <a:endParaRPr lang="zh-CN" altLang="en-US" dirty="0">
              <a:latin typeface="+mj-ea"/>
              <a:ea typeface="+mj-ea"/>
            </a:endParaRPr>
          </a:p>
        </p:txBody>
      </p:sp>
      <p:sp>
        <p:nvSpPr>
          <p:cNvPr id="5" name="矩形 4"/>
          <p:cNvSpPr/>
          <p:nvPr/>
        </p:nvSpPr>
        <p:spPr>
          <a:xfrm>
            <a:off x="-18939" y="1135481"/>
            <a:ext cx="9289032" cy="1200329"/>
          </a:xfrm>
          <a:prstGeom prst="rect">
            <a:avLst/>
          </a:prstGeom>
          <a:solidFill>
            <a:schemeClr val="bg1"/>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企业所得税是指国家对境内企业生产、经营所得和其他所得依法征收的一种税，是国家参与企业利润分配，调节企业盈利水平的一个重要税种。</a:t>
            </a:r>
            <a:endParaRPr lang="zh-CN" altLang="en-US" sz="2800" dirty="0">
              <a:latin typeface="微软雅黑 Light" panose="020B0502040204020203" pitchFamily="34" charset="-122"/>
              <a:ea typeface="微软雅黑 Light" panose="020B0502040204020203" pitchFamily="34" charset="-122"/>
            </a:endParaRPr>
          </a:p>
        </p:txBody>
      </p:sp>
      <p:sp>
        <p:nvSpPr>
          <p:cNvPr id="20" name="矩形 19"/>
          <p:cNvSpPr/>
          <p:nvPr/>
        </p:nvSpPr>
        <p:spPr bwMode="auto">
          <a:xfrm flipV="1">
            <a:off x="24048" y="3352852"/>
            <a:ext cx="6063364" cy="45719"/>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 name="矩形 7"/>
          <p:cNvSpPr/>
          <p:nvPr/>
        </p:nvSpPr>
        <p:spPr>
          <a:xfrm>
            <a:off x="-8989" y="3641630"/>
            <a:ext cx="9216024" cy="830997"/>
          </a:xfrm>
          <a:prstGeom prst="rect">
            <a:avLst/>
          </a:prstGeom>
          <a:solidFill>
            <a:schemeClr val="bg1"/>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企业所得税的纳税义务人是指在中华人民共和国境内的企业和其他取得收入的组织。</a:t>
            </a:r>
            <a:endParaRPr lang="en-US" altLang="zh-CN" dirty="0"/>
          </a:p>
        </p:txBody>
      </p:sp>
      <p:sp>
        <p:nvSpPr>
          <p:cNvPr id="2" name="矩形 1"/>
          <p:cNvSpPr/>
          <p:nvPr/>
        </p:nvSpPr>
        <p:spPr>
          <a:xfrm>
            <a:off x="43175" y="301728"/>
            <a:ext cx="6271230"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4.1.1  </a:t>
            </a:r>
            <a:r>
              <a:rPr lang="zh-CN" altLang="en-US" sz="3200" dirty="0">
                <a:latin typeface="微软雅黑 Light" panose="020B0502040204020203" pitchFamily="34" charset="-122"/>
                <a:ea typeface="微软雅黑 Light" panose="020B0502040204020203" pitchFamily="34" charset="-122"/>
              </a:rPr>
              <a:t>企业所得税的概念</a:t>
            </a:r>
          </a:p>
        </p:txBody>
      </p:sp>
      <p:sp>
        <p:nvSpPr>
          <p:cNvPr id="4" name="矩形 3"/>
          <p:cNvSpPr/>
          <p:nvPr/>
        </p:nvSpPr>
        <p:spPr>
          <a:xfrm>
            <a:off x="54070" y="2818400"/>
            <a:ext cx="6170279"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4.1.2  </a:t>
            </a:r>
            <a:r>
              <a:rPr lang="zh-CN" altLang="en-US" sz="3200" dirty="0">
                <a:latin typeface="微软雅黑 Light" panose="020B0502040204020203" pitchFamily="34" charset="-122"/>
                <a:ea typeface="微软雅黑 Light" panose="020B0502040204020203" pitchFamily="34" charset="-122"/>
              </a:rPr>
              <a:t>企业所得税的纳税人</a:t>
            </a:r>
          </a:p>
        </p:txBody>
      </p:sp>
      <p:sp>
        <p:nvSpPr>
          <p:cNvPr id="10" name="矩形 9"/>
          <p:cNvSpPr/>
          <p:nvPr/>
        </p:nvSpPr>
        <p:spPr>
          <a:xfrm>
            <a:off x="-9797" y="4719617"/>
            <a:ext cx="9216024" cy="1200329"/>
          </a:xfrm>
          <a:prstGeom prst="rect">
            <a:avLst/>
          </a:prstGeom>
          <a:solidFill>
            <a:schemeClr val="bg1"/>
          </a:solidFill>
          <a:ln>
            <a:solidFill>
              <a:schemeClr val="bg1"/>
            </a:solidFill>
          </a:ln>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企业所得税的纳税人分为居民企业和非居民企业，这是根据企业纳税义务范围的宽窄进行的分类方法，不同的企业在向中国政府缴纳所得税时，纳税义务不同。</a:t>
            </a:r>
            <a:endParaRPr lang="en-US" altLang="zh-CN" dirty="0"/>
          </a:p>
        </p:txBody>
      </p:sp>
    </p:spTree>
    <p:extLst>
      <p:ext uri="{BB962C8B-B14F-4D97-AF65-F5344CB8AC3E}">
        <p14:creationId xmlns:p14="http://schemas.microsoft.com/office/powerpoint/2010/main" val="326224285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0">
                                            <p:txEl>
                                              <p:pRg st="0" end="0"/>
                                            </p:txEl>
                                          </p:spTgt>
                                        </p:tgtEl>
                                        <p:attrNameLst>
                                          <p:attrName>style.visibility</p:attrName>
                                        </p:attrNameLst>
                                      </p:cBhvr>
                                      <p:to>
                                        <p:strVal val="visible"/>
                                      </p:to>
                                    </p:set>
                                    <p:anim calcmode="lin" valueType="num">
                                      <p:cBhvr additive="base">
                                        <p:cTn id="31"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0643" y="2023417"/>
            <a:ext cx="4972898" cy="3744416"/>
          </a:xfrm>
          <a:prstGeom prst="rect">
            <a:avLst/>
          </a:prstGeom>
        </p:spPr>
      </p:pic>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810349" y="1052736"/>
            <a:ext cx="5760640" cy="4715097"/>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defRPr/>
            </a:pP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每次收入的确定</a:t>
            </a:r>
          </a:p>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     《</a:t>
            </a:r>
            <a:r>
              <a:rPr lang="zh-CN" altLang="en-US" sz="2400" dirty="0">
                <a:solidFill>
                  <a:srgbClr val="3D3D3D"/>
                </a:solidFill>
                <a:latin typeface="微软雅黑 Light" panose="020B0502040204020203" pitchFamily="34" charset="-122"/>
                <a:ea typeface="微软雅黑 Light" panose="020B0502040204020203" pitchFamily="34" charset="-122"/>
              </a:rPr>
              <a:t>个人所得税法</a:t>
            </a:r>
            <a:r>
              <a:rPr lang="en-US" altLang="zh-CN" sz="2400" dirty="0">
                <a:solidFill>
                  <a:srgbClr val="3D3D3D"/>
                </a:solidFill>
                <a:latin typeface="微软雅黑 Light" panose="020B0502040204020203" pitchFamily="34" charset="-122"/>
                <a:ea typeface="微软雅黑 Light" panose="020B0502040204020203" pitchFamily="34" charset="-122"/>
              </a:rPr>
              <a:t>》</a:t>
            </a:r>
            <a:r>
              <a:rPr lang="zh-CN" altLang="en-US" sz="2400" dirty="0">
                <a:solidFill>
                  <a:srgbClr val="3D3D3D"/>
                </a:solidFill>
                <a:latin typeface="微软雅黑 Light" panose="020B0502040204020203" pitchFamily="34" charset="-122"/>
                <a:ea typeface="微软雅黑 Light" panose="020B0502040204020203" pitchFamily="34" charset="-122"/>
              </a:rPr>
              <a:t>对纳税义务人的征税方法有三种：一是按年计征，如经营所得，居民个人取得的综合所得；二是按月计征，如非居民个人取得的工资、薪金所得；三是按次计征，如利息、股息、红利所得，财产租赁所得，偶然所得和非居民个人取得的劳务所得，稿酬所得，特许权使用费所得等</a:t>
            </a:r>
            <a:r>
              <a:rPr lang="en-US" altLang="zh-CN" sz="2400" dirty="0">
                <a:solidFill>
                  <a:srgbClr val="3D3D3D"/>
                </a:solidFill>
                <a:latin typeface="微软雅黑 Light" panose="020B0502040204020203" pitchFamily="34" charset="-122"/>
                <a:ea typeface="微软雅黑 Light" panose="020B0502040204020203" pitchFamily="34" charset="-122"/>
              </a:rPr>
              <a:t>6</a:t>
            </a:r>
            <a:r>
              <a:rPr lang="zh-CN" altLang="en-US" sz="2400" dirty="0">
                <a:solidFill>
                  <a:srgbClr val="3D3D3D"/>
                </a:solidFill>
                <a:latin typeface="微软雅黑 Light" panose="020B0502040204020203" pitchFamily="34" charset="-122"/>
                <a:ea typeface="微软雅黑 Light" panose="020B0502040204020203" pitchFamily="34" charset="-122"/>
              </a:rPr>
              <a:t>项所得。</a:t>
            </a:r>
          </a:p>
        </p:txBody>
      </p:sp>
      <p:sp>
        <p:nvSpPr>
          <p:cNvPr id="3" name="矩形 2"/>
          <p:cNvSpPr/>
          <p:nvPr/>
        </p:nvSpPr>
        <p:spPr>
          <a:xfrm>
            <a:off x="889797" y="172670"/>
            <a:ext cx="8291052"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4.2.6  </a:t>
            </a:r>
            <a:r>
              <a:rPr lang="zh-CN" altLang="en-US" sz="3200" dirty="0">
                <a:latin typeface="微软雅黑 Light" panose="020B0502040204020203" pitchFamily="34" charset="-122"/>
                <a:ea typeface="微软雅黑 Light" panose="020B0502040204020203" pitchFamily="34" charset="-122"/>
              </a:rPr>
              <a:t>个人所得税应纳税所得额的确定</a:t>
            </a:r>
          </a:p>
        </p:txBody>
      </p:sp>
    </p:spTree>
    <p:extLst>
      <p:ext uri="{BB962C8B-B14F-4D97-AF65-F5344CB8AC3E}">
        <p14:creationId xmlns:p14="http://schemas.microsoft.com/office/powerpoint/2010/main" val="178055476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1" end="1"/>
                                            </p:txEl>
                                          </p:spTgt>
                                        </p:tgtEl>
                                        <p:attrNameLst>
                                          <p:attrName>style.visibility</p:attrName>
                                        </p:attrNameLst>
                                      </p:cBhvr>
                                      <p:to>
                                        <p:strVal val="visible"/>
                                      </p:to>
                                    </p:set>
                                    <p:anim calcmode="lin" valueType="num">
                                      <p:cBhvr additive="base">
                                        <p:cTn id="13"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2" end="2"/>
                                            </p:txEl>
                                          </p:spTgt>
                                        </p:tgtEl>
                                        <p:attrNameLst>
                                          <p:attrName>style.visibility</p:attrName>
                                        </p:attrNameLst>
                                      </p:cBhvr>
                                      <p:to>
                                        <p:strVal val="visible"/>
                                      </p:to>
                                    </p:set>
                                    <p:anim calcmode="lin" valueType="num">
                                      <p:cBhvr additive="base">
                                        <p:cTn id="19"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19" y="2204864"/>
            <a:ext cx="4686000" cy="3528392"/>
          </a:xfrm>
          <a:prstGeom prst="rect">
            <a:avLst/>
          </a:prstGeom>
        </p:spPr>
      </p:pic>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874245" y="1052736"/>
            <a:ext cx="6984776" cy="5472608"/>
          </a:xfrm>
          <a:prstGeom prst="rect">
            <a:avLst/>
          </a:prstGeom>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应纳税所得额和费用减除标准</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）居民个人取得综合所得，以每年收入额减除费用</a:t>
            </a:r>
            <a:r>
              <a:rPr lang="en-US" altLang="zh-CN" sz="2000" dirty="0">
                <a:solidFill>
                  <a:srgbClr val="3D3D3D"/>
                </a:solidFill>
                <a:latin typeface="微软雅黑 Light" panose="020B0502040204020203" pitchFamily="34" charset="-122"/>
                <a:ea typeface="微软雅黑 Light" panose="020B0502040204020203" pitchFamily="34" charset="-122"/>
              </a:rPr>
              <a:t>60 000</a:t>
            </a:r>
            <a:r>
              <a:rPr lang="zh-CN" altLang="en-US" sz="2000" dirty="0">
                <a:solidFill>
                  <a:srgbClr val="3D3D3D"/>
                </a:solidFill>
                <a:latin typeface="微软雅黑 Light" panose="020B0502040204020203" pitchFamily="34" charset="-122"/>
                <a:ea typeface="微软雅黑 Light" panose="020B0502040204020203" pitchFamily="34" charset="-122"/>
              </a:rPr>
              <a:t>元以及专项扣除、专项附加扣除和依法确定的其他扣除后的余额，为应纳税所得额。</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）非居民个人的工资、薪金所得，以每月收入额减除费用</a:t>
            </a:r>
            <a:r>
              <a:rPr lang="en-US" altLang="zh-CN" sz="2000" dirty="0">
                <a:solidFill>
                  <a:srgbClr val="3D3D3D"/>
                </a:solidFill>
                <a:latin typeface="微软雅黑 Light" panose="020B0502040204020203" pitchFamily="34" charset="-122"/>
                <a:ea typeface="微软雅黑 Light" panose="020B0502040204020203" pitchFamily="34" charset="-122"/>
              </a:rPr>
              <a:t>5 000</a:t>
            </a:r>
            <a:r>
              <a:rPr lang="zh-CN" altLang="en-US" sz="2000" dirty="0">
                <a:solidFill>
                  <a:srgbClr val="3D3D3D"/>
                </a:solidFill>
                <a:latin typeface="微软雅黑 Light" panose="020B0502040204020203" pitchFamily="34" charset="-122"/>
                <a:ea typeface="微软雅黑 Light" panose="020B0502040204020203" pitchFamily="34" charset="-122"/>
              </a:rPr>
              <a:t>元后的余额为应纳税所得额；劳务报酬所得、稿酬所得、特许权使用费所得，以每次收入额为应纳税所得额。</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）经营所得，以每一纳税年度的收入总额减除成本、费用以及损失后的余额，为应纳税所得额。</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4</a:t>
            </a:r>
            <a:r>
              <a:rPr lang="zh-CN" altLang="en-US" sz="2000" dirty="0">
                <a:solidFill>
                  <a:srgbClr val="3D3D3D"/>
                </a:solidFill>
                <a:latin typeface="微软雅黑 Light" panose="020B0502040204020203" pitchFamily="34" charset="-122"/>
                <a:ea typeface="微软雅黑 Light" panose="020B0502040204020203" pitchFamily="34" charset="-122"/>
              </a:rPr>
              <a:t>）财产租赁所得，每次收入不超过</a:t>
            </a:r>
            <a:r>
              <a:rPr lang="en-US" altLang="zh-CN" sz="2000" dirty="0">
                <a:solidFill>
                  <a:srgbClr val="3D3D3D"/>
                </a:solidFill>
                <a:latin typeface="微软雅黑 Light" panose="020B0502040204020203" pitchFamily="34" charset="-122"/>
                <a:ea typeface="微软雅黑 Light" panose="020B0502040204020203" pitchFamily="34" charset="-122"/>
              </a:rPr>
              <a:t>4 000</a:t>
            </a:r>
            <a:r>
              <a:rPr lang="zh-CN" altLang="en-US" sz="2000" dirty="0">
                <a:solidFill>
                  <a:srgbClr val="3D3D3D"/>
                </a:solidFill>
                <a:latin typeface="微软雅黑 Light" panose="020B0502040204020203" pitchFamily="34" charset="-122"/>
                <a:ea typeface="微软雅黑 Light" panose="020B0502040204020203" pitchFamily="34" charset="-122"/>
              </a:rPr>
              <a:t>元的，减除费用</a:t>
            </a:r>
            <a:r>
              <a:rPr lang="en-US" altLang="zh-CN" sz="2000" dirty="0">
                <a:solidFill>
                  <a:srgbClr val="3D3D3D"/>
                </a:solidFill>
                <a:latin typeface="微软雅黑 Light" panose="020B0502040204020203" pitchFamily="34" charset="-122"/>
                <a:ea typeface="微软雅黑 Light" panose="020B0502040204020203" pitchFamily="34" charset="-122"/>
              </a:rPr>
              <a:t>800</a:t>
            </a:r>
            <a:r>
              <a:rPr lang="zh-CN" altLang="en-US" sz="2000" dirty="0">
                <a:solidFill>
                  <a:srgbClr val="3D3D3D"/>
                </a:solidFill>
                <a:latin typeface="微软雅黑 Light" panose="020B0502040204020203" pitchFamily="34" charset="-122"/>
                <a:ea typeface="微软雅黑 Light" panose="020B0502040204020203" pitchFamily="34" charset="-122"/>
              </a:rPr>
              <a:t>元；每次收入在</a:t>
            </a:r>
            <a:r>
              <a:rPr lang="en-US" altLang="zh-CN" sz="2000" dirty="0">
                <a:solidFill>
                  <a:srgbClr val="3D3D3D"/>
                </a:solidFill>
                <a:latin typeface="微软雅黑 Light" panose="020B0502040204020203" pitchFamily="34" charset="-122"/>
                <a:ea typeface="微软雅黑 Light" panose="020B0502040204020203" pitchFamily="34" charset="-122"/>
              </a:rPr>
              <a:t>4 000</a:t>
            </a:r>
            <a:r>
              <a:rPr lang="zh-CN" altLang="en-US" sz="2000" dirty="0">
                <a:solidFill>
                  <a:srgbClr val="3D3D3D"/>
                </a:solidFill>
                <a:latin typeface="微软雅黑 Light" panose="020B0502040204020203" pitchFamily="34" charset="-122"/>
                <a:ea typeface="微软雅黑 Light" panose="020B0502040204020203" pitchFamily="34" charset="-122"/>
              </a:rPr>
              <a:t>元以上的，减除</a:t>
            </a:r>
            <a:r>
              <a:rPr lang="en-US" altLang="zh-CN" sz="2000" dirty="0">
                <a:solidFill>
                  <a:srgbClr val="3D3D3D"/>
                </a:solidFill>
                <a:latin typeface="微软雅黑 Light" panose="020B0502040204020203" pitchFamily="34" charset="-122"/>
                <a:ea typeface="微软雅黑 Light" panose="020B0502040204020203" pitchFamily="34" charset="-122"/>
              </a:rPr>
              <a:t>20%</a:t>
            </a:r>
            <a:r>
              <a:rPr lang="zh-CN" altLang="en-US" sz="2000" dirty="0">
                <a:solidFill>
                  <a:srgbClr val="3D3D3D"/>
                </a:solidFill>
                <a:latin typeface="微软雅黑 Light" panose="020B0502040204020203" pitchFamily="34" charset="-122"/>
                <a:ea typeface="微软雅黑 Light" panose="020B0502040204020203" pitchFamily="34" charset="-122"/>
              </a:rPr>
              <a:t>的费用，其余额为应纳税所得额。</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）财产转让所得，以转让财产的收入额减除财产原值和合理费用后的余额，为应纳税所得额。</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6</a:t>
            </a:r>
            <a:r>
              <a:rPr lang="zh-CN" altLang="en-US" sz="2000" dirty="0">
                <a:solidFill>
                  <a:srgbClr val="3D3D3D"/>
                </a:solidFill>
                <a:latin typeface="微软雅黑 Light" panose="020B0502040204020203" pitchFamily="34" charset="-122"/>
                <a:ea typeface="微软雅黑 Light" panose="020B0502040204020203" pitchFamily="34" charset="-122"/>
              </a:rPr>
              <a:t>）利息、股息、红利所得和偶然所得，以每次收入额为应纳税所得额。</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）专项附加扣除标准。</a:t>
            </a:r>
          </a:p>
          <a:p>
            <a:pPr lvl="0">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defRPr/>
            </a:pP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9797" y="172670"/>
            <a:ext cx="8291052"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4.2.6  </a:t>
            </a:r>
            <a:r>
              <a:rPr lang="zh-CN" altLang="en-US" sz="3200" dirty="0">
                <a:latin typeface="微软雅黑 Light" panose="020B0502040204020203" pitchFamily="34" charset="-122"/>
                <a:ea typeface="微软雅黑 Light" panose="020B0502040204020203" pitchFamily="34" charset="-122"/>
              </a:rPr>
              <a:t>个人所得税应纳税所得额的确定</a:t>
            </a:r>
          </a:p>
        </p:txBody>
      </p:sp>
    </p:spTree>
    <p:extLst>
      <p:ext uri="{BB962C8B-B14F-4D97-AF65-F5344CB8AC3E}">
        <p14:creationId xmlns:p14="http://schemas.microsoft.com/office/powerpoint/2010/main" val="235212590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1935459585"/>
              </p:ext>
            </p:extLst>
          </p:nvPr>
        </p:nvGraphicFramePr>
        <p:xfrm>
          <a:off x="354024" y="1412776"/>
          <a:ext cx="11377264" cy="4541520"/>
        </p:xfrm>
        <a:graphic>
          <a:graphicData uri="http://schemas.openxmlformats.org/drawingml/2006/table">
            <a:tbl>
              <a:tblPr firstRow="1" bandRow="1">
                <a:tableStyleId>{21E4AEA4-8DFA-4A89-87EB-49C32662AFE0}</a:tableStyleId>
              </a:tblPr>
              <a:tblGrid>
                <a:gridCol w="6104397">
                  <a:extLst>
                    <a:ext uri="{9D8B030D-6E8A-4147-A177-3AD203B41FA5}">
                      <a16:colId xmlns:a16="http://schemas.microsoft.com/office/drawing/2014/main" val="927400976"/>
                    </a:ext>
                  </a:extLst>
                </a:gridCol>
                <a:gridCol w="5272867">
                  <a:extLst>
                    <a:ext uri="{9D8B030D-6E8A-4147-A177-3AD203B41FA5}">
                      <a16:colId xmlns:a16="http://schemas.microsoft.com/office/drawing/2014/main" val="3669902327"/>
                    </a:ext>
                  </a:extLst>
                </a:gridCol>
              </a:tblGrid>
              <a:tr h="798197">
                <a:tc>
                  <a:txBody>
                    <a:bodyPr/>
                    <a:lstStyle/>
                    <a:p>
                      <a:pPr algn="l"/>
                      <a:r>
                        <a:rPr lang="zh-CN" altLang="en-US" sz="2000" dirty="0"/>
                        <a:t>（</a:t>
                      </a:r>
                      <a:r>
                        <a:rPr lang="en-US" altLang="zh-CN" sz="2000" dirty="0"/>
                        <a:t>1</a:t>
                      </a:r>
                      <a:r>
                        <a:rPr lang="zh-CN" altLang="en-US" sz="2000" dirty="0"/>
                        <a:t>）劳务报酬所得、稿酬所得、特许权使用费所得以收入减除</a:t>
                      </a:r>
                      <a:r>
                        <a:rPr lang="en-US" altLang="zh-CN" sz="2000" dirty="0"/>
                        <a:t>20%</a:t>
                      </a:r>
                      <a:r>
                        <a:rPr lang="zh-CN" altLang="en-US" sz="2000" dirty="0"/>
                        <a:t>的费用后的余额为收入额。稿酬所得的收入额减按</a:t>
                      </a:r>
                      <a:r>
                        <a:rPr lang="en-US" altLang="zh-CN" sz="2000" dirty="0"/>
                        <a:t>70%</a:t>
                      </a:r>
                      <a:r>
                        <a:rPr lang="zh-CN" altLang="en-US" sz="2000" dirty="0"/>
                        <a:t>计算。</a:t>
                      </a:r>
                      <a:endParaRPr lang="zh-CN" altLang="en-US" sz="2000" b="0" dirty="0">
                        <a:solidFill>
                          <a:schemeClr val="bg1"/>
                        </a:solidFill>
                        <a:latin typeface="微软雅黑 Light" panose="020B0502040204020203" pitchFamily="34" charset="-122"/>
                        <a:ea typeface="微软雅黑 Light" panose="020B0502040204020203" pitchFamily="34" charset="-122"/>
                      </a:endParaRPr>
                    </a:p>
                  </a:txBody>
                  <a:tcPr/>
                </a:tc>
                <a:tc>
                  <a:txBody>
                    <a:bodyPr/>
                    <a:lstStyle/>
                    <a:p>
                      <a:pPr algn="l"/>
                      <a:r>
                        <a:rPr lang="zh-CN" altLang="en-US" sz="2000" dirty="0"/>
                        <a:t> （</a:t>
                      </a:r>
                      <a:r>
                        <a:rPr lang="en-US" altLang="zh-CN" sz="2000" dirty="0"/>
                        <a:t>2</a:t>
                      </a:r>
                      <a:r>
                        <a:rPr lang="zh-CN" altLang="en-US" sz="2000" dirty="0"/>
                        <a:t>）个人将其所得对教育、扶贫、济困等公益慈善事业进行捐赠，捐赠额未超过纳税人申报的应纳税所得额</a:t>
                      </a:r>
                      <a:r>
                        <a:rPr lang="en-US" altLang="zh-CN" sz="2000" dirty="0"/>
                        <a:t>30%</a:t>
                      </a:r>
                      <a:r>
                        <a:rPr lang="zh-CN" altLang="en-US" sz="2000" dirty="0"/>
                        <a:t>的部分，可以从其应纳税所得额中扣除；</a:t>
                      </a:r>
                      <a:endParaRPr lang="zh-CN" altLang="en-US" sz="2000" b="0" dirty="0">
                        <a:solidFill>
                          <a:schemeClr val="bg1"/>
                        </a:solidFill>
                      </a:endParaRPr>
                    </a:p>
                  </a:txBody>
                  <a:tcPr/>
                </a:tc>
                <a:extLst>
                  <a:ext uri="{0D108BD9-81ED-4DB2-BD59-A6C34878D82A}">
                    <a16:rowId xmlns:a16="http://schemas.microsoft.com/office/drawing/2014/main" val="2276898721"/>
                  </a:ext>
                </a:extLst>
              </a:tr>
              <a:tr h="419703">
                <a:tc>
                  <a:txBody>
                    <a:bodyPr/>
                    <a:lstStyle/>
                    <a:p>
                      <a:pPr algn="l"/>
                      <a:r>
                        <a:rPr lang="zh-CN" altLang="en-US" sz="2000" dirty="0"/>
                        <a:t>（</a:t>
                      </a:r>
                      <a:r>
                        <a:rPr lang="en-US" altLang="zh-CN" sz="2000" dirty="0"/>
                        <a:t>3</a:t>
                      </a:r>
                      <a:r>
                        <a:rPr lang="zh-CN" altLang="en-US" sz="2000" dirty="0"/>
                        <a:t>）个人所得的形式，包括现金、实物、有价证券和其他形式的经济利益；所得为实物的，应当按照取得的凭证上所注明的价格计算应纳税所得额，无凭证的实物或者凭证上所注明的价格明显偏低的，参照市场价格核定应纳税所得额；所得为有价证券的，根据票面价格和市场价格核定应纳税所得额；所得为其他形式的经济利益的，参照市场价格核定应纳税所得额。</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pPr algn="l"/>
                      <a:r>
                        <a:rPr lang="zh-CN" altLang="en-US" sz="2000" dirty="0"/>
                        <a:t>（</a:t>
                      </a:r>
                      <a:r>
                        <a:rPr lang="en-US" altLang="zh-CN" sz="2000" dirty="0"/>
                        <a:t>4</a:t>
                      </a:r>
                      <a:r>
                        <a:rPr lang="zh-CN" altLang="en-US" sz="2000" dirty="0"/>
                        <a:t>）居民个人从中国境外取得的所得，可以从其应纳税额中抵免已在境外缴纳的个人所得税税额，但抵免额不得超过该纳税人境外所得依照本法规定计算的应纳税额。</a:t>
                      </a:r>
                      <a:endParaRPr lang="zh-CN" altLang="en-US" sz="20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009154541"/>
                  </a:ext>
                </a:extLst>
              </a:tr>
              <a:tr h="419703">
                <a:tc>
                  <a:txBody>
                    <a:bodyPr/>
                    <a:lstStyle/>
                    <a:p>
                      <a:pPr algn="l"/>
                      <a:r>
                        <a:rPr lang="zh-CN" altLang="en-US" sz="2000" dirty="0"/>
                        <a:t>（</a:t>
                      </a:r>
                      <a:r>
                        <a:rPr lang="en-US" altLang="zh-CN" sz="2000" dirty="0"/>
                        <a:t>5</a:t>
                      </a:r>
                      <a:r>
                        <a:rPr lang="zh-CN" altLang="en-US" sz="2000" dirty="0"/>
                        <a:t>）所得为人民币以外货币的，按照办理纳税申报或者扣缴申报的上一月最后一日人民币汇率中间价，折合成人民币计算应纳税所得额。</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pPr algn="l"/>
                      <a:r>
                        <a:rPr lang="zh-CN" altLang="en-US" sz="2000" dirty="0"/>
                        <a:t>     （</a:t>
                      </a:r>
                      <a:r>
                        <a:rPr lang="en-US" altLang="zh-CN" sz="2000" dirty="0"/>
                        <a:t>6</a:t>
                      </a:r>
                      <a:r>
                        <a:rPr lang="zh-CN" altLang="en-US" sz="2000" dirty="0"/>
                        <a:t>）对个人从事技术转让、提供劳务等过程中所支付的中介费，如能提供有效、合法凭证的，允许从其所得中扣除。</a:t>
                      </a:r>
                      <a:endParaRPr lang="zh-CN" altLang="en-US" sz="20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1805158655"/>
                  </a:ext>
                </a:extLst>
              </a:tr>
            </a:tbl>
          </a:graphicData>
        </a:graphic>
      </p:graphicFrame>
      <p:sp>
        <p:nvSpPr>
          <p:cNvPr id="4" name="矩形 3"/>
          <p:cNvSpPr/>
          <p:nvPr/>
        </p:nvSpPr>
        <p:spPr>
          <a:xfrm>
            <a:off x="3362077" y="548680"/>
            <a:ext cx="5024132" cy="584775"/>
          </a:xfrm>
          <a:prstGeom prst="rect">
            <a:avLst/>
          </a:prstGeom>
        </p:spPr>
        <p:txBody>
          <a:bodyPr wrap="none">
            <a:spAutoFit/>
          </a:bodyPr>
          <a:lstStyle/>
          <a:p>
            <a:r>
              <a:rPr lang="en-US" altLang="zh-CN" sz="3200" dirty="0">
                <a:latin typeface="微软雅黑 Light" panose="020B0502040204020203" pitchFamily="34" charset="-122"/>
                <a:ea typeface="微软雅黑 Light" panose="020B0502040204020203" pitchFamily="34" charset="-122"/>
              </a:rPr>
              <a:t>3.</a:t>
            </a:r>
            <a:r>
              <a:rPr lang="zh-CN" altLang="en-US" sz="3200" dirty="0">
                <a:latin typeface="微软雅黑 Light" panose="020B0502040204020203" pitchFamily="34" charset="-122"/>
                <a:ea typeface="微软雅黑 Light" panose="020B0502040204020203" pitchFamily="34" charset="-122"/>
              </a:rPr>
              <a:t>应纳税所得额的其他规定</a:t>
            </a:r>
          </a:p>
        </p:txBody>
      </p:sp>
    </p:spTree>
    <p:extLst>
      <p:ext uri="{BB962C8B-B14F-4D97-AF65-F5344CB8AC3E}">
        <p14:creationId xmlns:p14="http://schemas.microsoft.com/office/powerpoint/2010/main" val="40689642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00449" y="78274"/>
            <a:ext cx="780433" cy="70585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717876" y="1182821"/>
            <a:ext cx="10709853"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居民个人综合所得应纳税额的计算</a:t>
            </a:r>
          </a:p>
        </p:txBody>
      </p:sp>
      <p:sp>
        <p:nvSpPr>
          <p:cNvPr id="4" name="矩形 3"/>
          <p:cNvSpPr/>
          <p:nvPr/>
        </p:nvSpPr>
        <p:spPr>
          <a:xfrm>
            <a:off x="468228" y="1916832"/>
            <a:ext cx="11333708"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dirty="0">
                <a:latin typeface="微软雅黑 Light" panose="020B0502040204020203" pitchFamily="34" charset="-122"/>
                <a:ea typeface="微软雅黑 Light" panose="020B0502040204020203" pitchFamily="34" charset="-122"/>
              </a:rPr>
              <a:t>应纳税额＝∑（每一级数的全年应纳税所得额</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对应级数的适用税率）－速算扣除数</a:t>
            </a:r>
          </a:p>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每一级数（全年收入额－</a:t>
            </a:r>
            <a:r>
              <a:rPr lang="en-US" altLang="zh-CN" sz="2400" dirty="0">
                <a:latin typeface="微软雅黑 Light" panose="020B0502040204020203" pitchFamily="34" charset="-122"/>
                <a:ea typeface="微软雅黑 Light" panose="020B0502040204020203" pitchFamily="34" charset="-122"/>
              </a:rPr>
              <a:t>60 000</a:t>
            </a:r>
            <a:r>
              <a:rPr lang="zh-CN" altLang="en-US" sz="2400" dirty="0">
                <a:latin typeface="微软雅黑 Light" panose="020B0502040204020203" pitchFamily="34" charset="-122"/>
                <a:ea typeface="微软雅黑 Light" panose="020B0502040204020203" pitchFamily="34" charset="-122"/>
              </a:rPr>
              <a:t>元－专项扣除－享受的专项附加扣除</a:t>
            </a:r>
          </a:p>
          <a:p>
            <a:r>
              <a:rPr lang="zh-CN" altLang="en-US" sz="2400" dirty="0">
                <a:latin typeface="微软雅黑 Light" panose="020B0502040204020203" pitchFamily="34" charset="-122"/>
                <a:ea typeface="微软雅黑 Light" panose="020B0502040204020203" pitchFamily="34" charset="-122"/>
              </a:rPr>
              <a:t>                          －享受的其他扣除）</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对应级数的适用税率</a:t>
            </a:r>
            <a:r>
              <a:rPr lang="en-US" altLang="zh-CN" sz="2400" dirty="0">
                <a:latin typeface="微软雅黑 Light" panose="020B0502040204020203" pitchFamily="34" charset="-122"/>
                <a:ea typeface="微软雅黑 Light" panose="020B0502040204020203" pitchFamily="34" charset="-122"/>
              </a:rPr>
              <a:t>]</a:t>
            </a:r>
          </a:p>
        </p:txBody>
      </p:sp>
      <p:sp>
        <p:nvSpPr>
          <p:cNvPr id="6" name="矩形 5"/>
          <p:cNvSpPr/>
          <p:nvPr/>
        </p:nvSpPr>
        <p:spPr>
          <a:xfrm>
            <a:off x="468228" y="4581128"/>
            <a:ext cx="11333708" cy="156966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首先需要明确的是：同居民个人取得的劳务报酬所得、稿酬所得和特许权使用费所得一样，非居民个人取得的这些项目的所得同样适用劳务报酬所得、稿酬所得、特许权使用费所得以收入减除百分之二十的费用后的余额为收入额；稿酬所得的收入额减按百分之七十计算的规定。</a:t>
            </a:r>
          </a:p>
        </p:txBody>
      </p:sp>
      <p:sp>
        <p:nvSpPr>
          <p:cNvPr id="5" name="矩形 4"/>
          <p:cNvSpPr/>
          <p:nvPr/>
        </p:nvSpPr>
        <p:spPr>
          <a:xfrm>
            <a:off x="1273845" y="199350"/>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sp>
        <p:nvSpPr>
          <p:cNvPr id="7" name="矩形 6"/>
          <p:cNvSpPr/>
          <p:nvPr/>
        </p:nvSpPr>
        <p:spPr>
          <a:xfrm>
            <a:off x="717876" y="3501008"/>
            <a:ext cx="10834412" cy="954107"/>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非居民个人取得工资、薪金所得，劳务报酬所得，稿酬所得和特许权使用费所得应纳税额的计算</a:t>
            </a:r>
          </a:p>
        </p:txBody>
      </p:sp>
    </p:spTree>
    <p:extLst>
      <p:ext uri="{BB962C8B-B14F-4D97-AF65-F5344CB8AC3E}">
        <p14:creationId xmlns:p14="http://schemas.microsoft.com/office/powerpoint/2010/main" val="330221937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39">
            <a:extLst>
              <a:ext uri="{FF2B5EF4-FFF2-40B4-BE49-F238E27FC236}">
                <a16:creationId xmlns:a16="http://schemas.microsoft.com/office/drawing/2014/main" id="{FEB56836-F058-4B95-B07C-72B78E6EE6B0}"/>
              </a:ext>
            </a:extLst>
          </p:cNvPr>
          <p:cNvSpPr/>
          <p:nvPr/>
        </p:nvSpPr>
        <p:spPr>
          <a:xfrm>
            <a:off x="913805" y="166079"/>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pic>
        <p:nvPicPr>
          <p:cNvPr id="4" name="图片 3">
            <a:extLst>
              <a:ext uri="{FF2B5EF4-FFF2-40B4-BE49-F238E27FC236}">
                <a16:creationId xmlns:a16="http://schemas.microsoft.com/office/drawing/2014/main" id="{33881707-D776-43D7-B5F2-DC10D9602F24}"/>
              </a:ext>
            </a:extLst>
          </p:cNvPr>
          <p:cNvPicPr>
            <a:picLocks noChangeAspect="1"/>
          </p:cNvPicPr>
          <p:nvPr/>
        </p:nvPicPr>
        <p:blipFill>
          <a:blip r:embed="rId3"/>
          <a:stretch>
            <a:fillRect/>
          </a:stretch>
        </p:blipFill>
        <p:spPr>
          <a:xfrm>
            <a:off x="1993925" y="998541"/>
            <a:ext cx="6954220" cy="2800741"/>
          </a:xfrm>
          <a:prstGeom prst="rect">
            <a:avLst/>
          </a:prstGeom>
        </p:spPr>
      </p:pic>
      <p:sp>
        <p:nvSpPr>
          <p:cNvPr id="5" name="矩形 4">
            <a:extLst>
              <a:ext uri="{FF2B5EF4-FFF2-40B4-BE49-F238E27FC236}">
                <a16:creationId xmlns:a16="http://schemas.microsoft.com/office/drawing/2014/main" id="{A5FD5A31-2564-404F-A6B8-296F116CF39D}"/>
              </a:ext>
            </a:extLst>
          </p:cNvPr>
          <p:cNvSpPr/>
          <p:nvPr/>
        </p:nvSpPr>
        <p:spPr>
          <a:xfrm>
            <a:off x="1992360" y="4430714"/>
            <a:ext cx="6195626" cy="1477328"/>
          </a:xfrm>
          <a:prstGeom prst="rect">
            <a:avLst/>
          </a:prstGeom>
        </p:spPr>
        <p:txBody>
          <a:bodyPr wrap="square">
            <a:spAutoFit/>
          </a:bodyPr>
          <a:lstStyle/>
          <a:p>
            <a:r>
              <a:rPr lang="zh-CN" altLang="en-US" dirty="0"/>
              <a:t>居民个人综合所得应纳税额的计算公式为</a:t>
            </a:r>
          </a:p>
          <a:p>
            <a:r>
              <a:rPr lang="zh-CN" altLang="en-US" dirty="0"/>
              <a:t>应纳税额＝全年应纳税所得额</a:t>
            </a:r>
            <a:r>
              <a:rPr lang="en-US" altLang="zh-CN" dirty="0"/>
              <a:t>×</a:t>
            </a:r>
            <a:r>
              <a:rPr lang="zh-CN" altLang="en-US" dirty="0"/>
              <a:t>适用税率－速算扣除数</a:t>
            </a:r>
          </a:p>
          <a:p>
            <a:r>
              <a:rPr lang="zh-CN" altLang="en-US" dirty="0"/>
              <a:t>              ＝ （全年收入额－</a:t>
            </a:r>
            <a:r>
              <a:rPr lang="en-US" altLang="zh-CN" dirty="0"/>
              <a:t>60 000</a:t>
            </a:r>
            <a:r>
              <a:rPr lang="zh-CN" altLang="en-US" dirty="0"/>
              <a:t>元－社保、住房公积金费用－享受的专项附加扣除</a:t>
            </a:r>
          </a:p>
          <a:p>
            <a:r>
              <a:rPr lang="zh-CN" altLang="en-US" dirty="0"/>
              <a:t>                      －享受的其他扣除）</a:t>
            </a:r>
            <a:r>
              <a:rPr lang="en-US" altLang="zh-CN" dirty="0"/>
              <a:t>×</a:t>
            </a:r>
            <a:r>
              <a:rPr lang="zh-CN" altLang="en-US" dirty="0"/>
              <a:t>适用税率－速算扣除数</a:t>
            </a:r>
          </a:p>
        </p:txBody>
      </p:sp>
    </p:spTree>
    <p:extLst>
      <p:ext uri="{BB962C8B-B14F-4D97-AF65-F5344CB8AC3E}">
        <p14:creationId xmlns:p14="http://schemas.microsoft.com/office/powerpoint/2010/main" val="2121791962"/>
      </p:ext>
    </p:extLst>
  </p:cSld>
  <p:clrMapOvr>
    <a:masterClrMapping/>
  </p:clrMapOvr>
  <p:transition spd="slow" advTm="9652">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39">
            <a:extLst>
              <a:ext uri="{FF2B5EF4-FFF2-40B4-BE49-F238E27FC236}">
                <a16:creationId xmlns:a16="http://schemas.microsoft.com/office/drawing/2014/main" id="{FEB56836-F058-4B95-B07C-72B78E6EE6B0}"/>
              </a:ext>
            </a:extLst>
          </p:cNvPr>
          <p:cNvSpPr/>
          <p:nvPr/>
        </p:nvSpPr>
        <p:spPr>
          <a:xfrm>
            <a:off x="913805" y="166079"/>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sp>
        <p:nvSpPr>
          <p:cNvPr id="3" name="矩形 2">
            <a:extLst>
              <a:ext uri="{FF2B5EF4-FFF2-40B4-BE49-F238E27FC236}">
                <a16:creationId xmlns:a16="http://schemas.microsoft.com/office/drawing/2014/main" id="{FD50D162-58FD-42F6-A77E-5967E6F8FBCD}"/>
              </a:ext>
            </a:extLst>
          </p:cNvPr>
          <p:cNvSpPr/>
          <p:nvPr/>
        </p:nvSpPr>
        <p:spPr>
          <a:xfrm>
            <a:off x="1129829" y="1268760"/>
            <a:ext cx="9289031" cy="4524315"/>
          </a:xfrm>
          <a:prstGeom prst="rect">
            <a:avLst/>
          </a:prstGeom>
        </p:spPr>
        <p:txBody>
          <a:bodyPr wrap="square">
            <a:spAutoFit/>
          </a:bodyPr>
          <a:lstStyle/>
          <a:p>
            <a:r>
              <a:rPr lang="en-US" altLang="zh-CN" dirty="0"/>
              <a:t>       </a:t>
            </a:r>
            <a:r>
              <a:rPr lang="zh-CN" altLang="en-US" dirty="0"/>
              <a:t>鼎盛公司职员李磊</a:t>
            </a:r>
            <a:r>
              <a:rPr lang="en-US" altLang="zh-CN" dirty="0"/>
              <a:t>2021</a:t>
            </a:r>
            <a:r>
              <a:rPr lang="zh-CN" altLang="en-US" dirty="0"/>
              <a:t>年全年取得工资、薪金收入</a:t>
            </a:r>
            <a:r>
              <a:rPr lang="en-US" altLang="zh-CN" dirty="0"/>
              <a:t>200 000</a:t>
            </a:r>
            <a:r>
              <a:rPr lang="zh-CN" altLang="en-US" dirty="0"/>
              <a:t>元。当地规定的社会保险和住房公积金个人缴存比例为：基本养老保险</a:t>
            </a:r>
            <a:r>
              <a:rPr lang="en-US" altLang="zh-CN" dirty="0"/>
              <a:t>8%</a:t>
            </a:r>
            <a:r>
              <a:rPr lang="zh-CN" altLang="en-US" dirty="0"/>
              <a:t>，基本医疗保险</a:t>
            </a:r>
            <a:r>
              <a:rPr lang="en-US" altLang="zh-CN" dirty="0"/>
              <a:t>2%</a:t>
            </a:r>
            <a:r>
              <a:rPr lang="zh-CN" altLang="en-US" dirty="0"/>
              <a:t>，失业保险</a:t>
            </a:r>
            <a:r>
              <a:rPr lang="en-US" altLang="zh-CN" dirty="0"/>
              <a:t>0.5%</a:t>
            </a:r>
            <a:r>
              <a:rPr lang="zh-CN" altLang="en-US" dirty="0"/>
              <a:t>，住房公积金</a:t>
            </a:r>
            <a:r>
              <a:rPr lang="en-US" altLang="zh-CN" dirty="0"/>
              <a:t>12%</a:t>
            </a:r>
            <a:r>
              <a:rPr lang="zh-CN" altLang="en-US" dirty="0"/>
              <a:t>。社保部门核定的李某</a:t>
            </a:r>
            <a:r>
              <a:rPr lang="en-US" altLang="zh-CN" dirty="0"/>
              <a:t>2021</a:t>
            </a:r>
            <a:r>
              <a:rPr lang="zh-CN" altLang="en-US" dirty="0"/>
              <a:t>年社会保险费的缴费工资基数为</a:t>
            </a:r>
            <a:r>
              <a:rPr lang="en-US" altLang="zh-CN" dirty="0"/>
              <a:t>10 000</a:t>
            </a:r>
            <a:r>
              <a:rPr lang="zh-CN" altLang="en-US" dirty="0"/>
              <a:t>元。李某正在偿还首套住房贷款及利息；李某为独生女，其独生子正就读大学</a:t>
            </a:r>
            <a:r>
              <a:rPr lang="en-US" altLang="zh-CN" dirty="0"/>
              <a:t>3</a:t>
            </a:r>
            <a:r>
              <a:rPr lang="zh-CN" altLang="en-US" dirty="0"/>
              <a:t>年级；李某父母均已年过</a:t>
            </a:r>
            <a:r>
              <a:rPr lang="en-US" altLang="zh-CN" dirty="0"/>
              <a:t>60</a:t>
            </a:r>
            <a:r>
              <a:rPr lang="zh-CN" altLang="en-US" dirty="0"/>
              <a:t>岁。李某夫妻约定由李某扣除贷款利息和子女教育费。计算李某</a:t>
            </a:r>
            <a:r>
              <a:rPr lang="en-US" altLang="zh-CN" dirty="0"/>
              <a:t>2021</a:t>
            </a:r>
            <a:r>
              <a:rPr lang="zh-CN" altLang="en-US" dirty="0"/>
              <a:t>年应缴纳的个人所得税税额。</a:t>
            </a:r>
          </a:p>
          <a:p>
            <a:r>
              <a:rPr lang="zh-CN" altLang="en-US" dirty="0"/>
              <a:t>（</a:t>
            </a:r>
            <a:r>
              <a:rPr lang="en-US" altLang="zh-CN" dirty="0"/>
              <a:t>1</a:t>
            </a:r>
            <a:r>
              <a:rPr lang="zh-CN" altLang="en-US" dirty="0"/>
              <a:t>）全年减除费用</a:t>
            </a:r>
            <a:r>
              <a:rPr lang="en-US" altLang="zh-CN" dirty="0"/>
              <a:t>60 000</a:t>
            </a:r>
            <a:r>
              <a:rPr lang="zh-CN" altLang="en-US" dirty="0"/>
              <a:t>元。</a:t>
            </a:r>
          </a:p>
          <a:p>
            <a:r>
              <a:rPr lang="zh-CN" altLang="en-US" dirty="0"/>
              <a:t>（</a:t>
            </a:r>
            <a:r>
              <a:rPr lang="en-US" altLang="zh-CN" dirty="0"/>
              <a:t>2</a:t>
            </a:r>
            <a:r>
              <a:rPr lang="zh-CN" altLang="en-US" dirty="0"/>
              <a:t>）专项扣除＝</a:t>
            </a:r>
            <a:r>
              <a:rPr lang="en-US" altLang="zh-CN" dirty="0"/>
              <a:t>10 000×</a:t>
            </a:r>
            <a:r>
              <a:rPr lang="zh-CN" altLang="en-US" dirty="0"/>
              <a:t>（</a:t>
            </a:r>
            <a:r>
              <a:rPr lang="en-US" altLang="zh-CN" dirty="0"/>
              <a:t>8%</a:t>
            </a:r>
            <a:r>
              <a:rPr lang="zh-CN" altLang="en-US" dirty="0"/>
              <a:t>＋</a:t>
            </a:r>
            <a:r>
              <a:rPr lang="en-US" altLang="zh-CN" dirty="0"/>
              <a:t>2%</a:t>
            </a:r>
            <a:r>
              <a:rPr lang="zh-CN" altLang="en-US" dirty="0"/>
              <a:t>＋</a:t>
            </a:r>
            <a:r>
              <a:rPr lang="en-US" altLang="zh-CN" dirty="0"/>
              <a:t>0.5%</a:t>
            </a:r>
            <a:r>
              <a:rPr lang="zh-CN" altLang="en-US" dirty="0"/>
              <a:t>＋</a:t>
            </a:r>
            <a:r>
              <a:rPr lang="en-US" altLang="zh-CN" dirty="0"/>
              <a:t>12%</a:t>
            </a:r>
            <a:r>
              <a:rPr lang="zh-CN" altLang="en-US" dirty="0"/>
              <a:t>）</a:t>
            </a:r>
            <a:r>
              <a:rPr lang="en-US" altLang="zh-CN" dirty="0"/>
              <a:t>×12</a:t>
            </a:r>
            <a:r>
              <a:rPr lang="zh-CN" altLang="en-US" dirty="0"/>
              <a:t>＝</a:t>
            </a:r>
            <a:r>
              <a:rPr lang="en-US" altLang="zh-CN" dirty="0"/>
              <a:t>27 000</a:t>
            </a:r>
            <a:r>
              <a:rPr lang="zh-CN" altLang="en-US" dirty="0"/>
              <a:t>（元）。</a:t>
            </a:r>
          </a:p>
          <a:p>
            <a:r>
              <a:rPr lang="zh-CN" altLang="en-US" dirty="0"/>
              <a:t>（</a:t>
            </a:r>
            <a:r>
              <a:rPr lang="en-US" altLang="zh-CN" dirty="0"/>
              <a:t>3</a:t>
            </a:r>
            <a:r>
              <a:rPr lang="zh-CN" altLang="en-US" dirty="0"/>
              <a:t>）专项附加扣除：</a:t>
            </a:r>
          </a:p>
          <a:p>
            <a:r>
              <a:rPr lang="zh-CN" altLang="en-US" dirty="0"/>
              <a:t>子女教育每年扣除</a:t>
            </a:r>
            <a:r>
              <a:rPr lang="en-US" altLang="zh-CN" dirty="0"/>
              <a:t>12 000</a:t>
            </a:r>
            <a:r>
              <a:rPr lang="zh-CN" altLang="en-US" dirty="0"/>
              <a:t>元。</a:t>
            </a:r>
          </a:p>
          <a:p>
            <a:r>
              <a:rPr lang="zh-CN" altLang="en-US" dirty="0"/>
              <a:t>住房货款利息每年扣除</a:t>
            </a:r>
            <a:r>
              <a:rPr lang="en-US" altLang="zh-CN" dirty="0"/>
              <a:t>12 000</a:t>
            </a:r>
            <a:r>
              <a:rPr lang="zh-CN" altLang="en-US" dirty="0"/>
              <a:t>元。</a:t>
            </a:r>
          </a:p>
          <a:p>
            <a:r>
              <a:rPr lang="zh-CN" altLang="en-US" dirty="0"/>
              <a:t>赡养老人每年扣除</a:t>
            </a:r>
            <a:r>
              <a:rPr lang="en-US" altLang="zh-CN" dirty="0"/>
              <a:t>24 000</a:t>
            </a:r>
            <a:r>
              <a:rPr lang="zh-CN" altLang="en-US" dirty="0"/>
              <a:t>元。</a:t>
            </a:r>
          </a:p>
          <a:p>
            <a:r>
              <a:rPr lang="zh-CN" altLang="en-US" dirty="0"/>
              <a:t>专项附加扣除合计＝</a:t>
            </a:r>
            <a:r>
              <a:rPr lang="en-US" altLang="zh-CN" dirty="0"/>
              <a:t>12 000</a:t>
            </a:r>
            <a:r>
              <a:rPr lang="zh-CN" altLang="en-US" dirty="0"/>
              <a:t>＋</a:t>
            </a:r>
            <a:r>
              <a:rPr lang="en-US" altLang="zh-CN" dirty="0"/>
              <a:t>12 000</a:t>
            </a:r>
            <a:r>
              <a:rPr lang="zh-CN" altLang="en-US" dirty="0"/>
              <a:t>＋</a:t>
            </a:r>
            <a:r>
              <a:rPr lang="en-US" altLang="zh-CN" dirty="0"/>
              <a:t>24 000</a:t>
            </a:r>
            <a:r>
              <a:rPr lang="zh-CN" altLang="en-US" dirty="0"/>
              <a:t>＝</a:t>
            </a:r>
            <a:r>
              <a:rPr lang="en-US" altLang="zh-CN" dirty="0"/>
              <a:t>48 000</a:t>
            </a:r>
            <a:r>
              <a:rPr lang="zh-CN" altLang="en-US" dirty="0"/>
              <a:t>（元）</a:t>
            </a:r>
          </a:p>
          <a:p>
            <a:r>
              <a:rPr lang="zh-CN" altLang="en-US" dirty="0"/>
              <a:t>（</a:t>
            </a:r>
            <a:r>
              <a:rPr lang="en-US" altLang="zh-CN" dirty="0"/>
              <a:t>4</a:t>
            </a:r>
            <a:r>
              <a:rPr lang="zh-CN" altLang="en-US" dirty="0"/>
              <a:t>）扣除项合计＝</a:t>
            </a:r>
            <a:r>
              <a:rPr lang="en-US" altLang="zh-CN" dirty="0"/>
              <a:t>60 000</a:t>
            </a:r>
            <a:r>
              <a:rPr lang="zh-CN" altLang="en-US" dirty="0"/>
              <a:t>＋</a:t>
            </a:r>
            <a:r>
              <a:rPr lang="en-US" altLang="zh-CN" dirty="0"/>
              <a:t>27 000</a:t>
            </a:r>
            <a:r>
              <a:rPr lang="zh-CN" altLang="en-US" dirty="0"/>
              <a:t>＋</a:t>
            </a:r>
            <a:r>
              <a:rPr lang="en-US" altLang="zh-CN" dirty="0"/>
              <a:t>48 000</a:t>
            </a:r>
            <a:r>
              <a:rPr lang="zh-CN" altLang="en-US" dirty="0"/>
              <a:t>＝</a:t>
            </a:r>
            <a:r>
              <a:rPr lang="en-US" altLang="zh-CN" dirty="0"/>
              <a:t>135 000</a:t>
            </a:r>
            <a:r>
              <a:rPr lang="zh-CN" altLang="en-US" dirty="0"/>
              <a:t>（元）。</a:t>
            </a:r>
          </a:p>
          <a:p>
            <a:r>
              <a:rPr lang="zh-CN" altLang="en-US" dirty="0"/>
              <a:t>（</a:t>
            </a:r>
            <a:r>
              <a:rPr lang="en-US" altLang="zh-CN" dirty="0"/>
              <a:t>5</a:t>
            </a:r>
            <a:r>
              <a:rPr lang="zh-CN" altLang="en-US" dirty="0"/>
              <a:t>）应纳税所得额＝</a:t>
            </a:r>
            <a:r>
              <a:rPr lang="en-US" altLang="zh-CN" dirty="0"/>
              <a:t>200 000</a:t>
            </a:r>
            <a:r>
              <a:rPr lang="zh-CN" altLang="en-US" dirty="0"/>
              <a:t>－</a:t>
            </a:r>
            <a:r>
              <a:rPr lang="en-US" altLang="zh-CN" dirty="0"/>
              <a:t>135 000</a:t>
            </a:r>
            <a:r>
              <a:rPr lang="zh-CN" altLang="en-US" dirty="0"/>
              <a:t>＝</a:t>
            </a:r>
            <a:r>
              <a:rPr lang="en-US" altLang="zh-CN" dirty="0"/>
              <a:t>65 000</a:t>
            </a:r>
            <a:r>
              <a:rPr lang="zh-CN" altLang="en-US" dirty="0"/>
              <a:t>（元）。</a:t>
            </a:r>
          </a:p>
          <a:p>
            <a:r>
              <a:rPr lang="zh-CN" altLang="en-US" dirty="0"/>
              <a:t>（</a:t>
            </a:r>
            <a:r>
              <a:rPr lang="en-US" altLang="zh-CN" dirty="0"/>
              <a:t>6</a:t>
            </a:r>
            <a:r>
              <a:rPr lang="zh-CN" altLang="en-US" dirty="0"/>
              <a:t>）应纳个人所得税额＝</a:t>
            </a:r>
            <a:r>
              <a:rPr lang="en-US" altLang="zh-CN" dirty="0"/>
              <a:t>36 000×3%</a:t>
            </a:r>
            <a:r>
              <a:rPr lang="zh-CN" altLang="en-US" dirty="0"/>
              <a:t>＋（</a:t>
            </a:r>
            <a:r>
              <a:rPr lang="en-US" altLang="zh-CN" dirty="0"/>
              <a:t>65 000</a:t>
            </a:r>
            <a:r>
              <a:rPr lang="zh-CN" altLang="en-US" dirty="0"/>
              <a:t>－</a:t>
            </a:r>
            <a:r>
              <a:rPr lang="en-US" altLang="zh-CN" dirty="0"/>
              <a:t>36 000</a:t>
            </a:r>
            <a:r>
              <a:rPr lang="zh-CN" altLang="en-US" dirty="0"/>
              <a:t>）</a:t>
            </a:r>
            <a:r>
              <a:rPr lang="en-US" altLang="zh-CN" dirty="0"/>
              <a:t>×10%</a:t>
            </a:r>
            <a:r>
              <a:rPr lang="zh-CN" altLang="en-US" dirty="0"/>
              <a:t>＝</a:t>
            </a:r>
            <a:r>
              <a:rPr lang="en-US" altLang="zh-CN" dirty="0"/>
              <a:t>3 980</a:t>
            </a:r>
            <a:r>
              <a:rPr lang="zh-CN" altLang="en-US" dirty="0"/>
              <a:t>（元）。</a:t>
            </a:r>
          </a:p>
        </p:txBody>
      </p:sp>
    </p:spTree>
    <p:extLst>
      <p:ext uri="{BB962C8B-B14F-4D97-AF65-F5344CB8AC3E}">
        <p14:creationId xmlns:p14="http://schemas.microsoft.com/office/powerpoint/2010/main" val="437145991"/>
      </p:ext>
    </p:extLst>
  </p:cSld>
  <p:clrMapOvr>
    <a:masterClrMapping/>
  </p:clrMapOvr>
  <p:transition spd="slow" advTm="9652">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39">
            <a:extLst>
              <a:ext uri="{FF2B5EF4-FFF2-40B4-BE49-F238E27FC236}">
                <a16:creationId xmlns:a16="http://schemas.microsoft.com/office/drawing/2014/main" id="{FEB56836-F058-4B95-B07C-72B78E6EE6B0}"/>
              </a:ext>
            </a:extLst>
          </p:cNvPr>
          <p:cNvSpPr/>
          <p:nvPr/>
        </p:nvSpPr>
        <p:spPr>
          <a:xfrm>
            <a:off x="913805" y="166079"/>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pic>
        <p:nvPicPr>
          <p:cNvPr id="2" name="图片 1">
            <a:extLst>
              <a:ext uri="{FF2B5EF4-FFF2-40B4-BE49-F238E27FC236}">
                <a16:creationId xmlns:a16="http://schemas.microsoft.com/office/drawing/2014/main" id="{F6D90A84-D773-4E61-A6E5-0ED39348CE91}"/>
              </a:ext>
            </a:extLst>
          </p:cNvPr>
          <p:cNvPicPr>
            <a:picLocks noChangeAspect="1"/>
          </p:cNvPicPr>
          <p:nvPr/>
        </p:nvPicPr>
        <p:blipFill>
          <a:blip r:embed="rId3"/>
          <a:stretch>
            <a:fillRect/>
          </a:stretch>
        </p:blipFill>
        <p:spPr>
          <a:xfrm>
            <a:off x="2281957" y="847364"/>
            <a:ext cx="6954220" cy="2581635"/>
          </a:xfrm>
          <a:prstGeom prst="rect">
            <a:avLst/>
          </a:prstGeom>
        </p:spPr>
      </p:pic>
      <p:sp>
        <p:nvSpPr>
          <p:cNvPr id="3" name="矩形 2">
            <a:extLst>
              <a:ext uri="{FF2B5EF4-FFF2-40B4-BE49-F238E27FC236}">
                <a16:creationId xmlns:a16="http://schemas.microsoft.com/office/drawing/2014/main" id="{A06075C9-B4B7-4377-882B-4C271D608E1B}"/>
              </a:ext>
            </a:extLst>
          </p:cNvPr>
          <p:cNvSpPr/>
          <p:nvPr/>
        </p:nvSpPr>
        <p:spPr>
          <a:xfrm>
            <a:off x="1993925" y="4005064"/>
            <a:ext cx="7921129" cy="1754326"/>
          </a:xfrm>
          <a:prstGeom prst="rect">
            <a:avLst/>
          </a:prstGeom>
        </p:spPr>
        <p:txBody>
          <a:bodyPr wrap="square">
            <a:spAutoFit/>
          </a:bodyPr>
          <a:lstStyle/>
          <a:p>
            <a:r>
              <a:rPr lang="en-US" altLang="zh-CN" dirty="0"/>
              <a:t>       2021</a:t>
            </a:r>
            <a:r>
              <a:rPr lang="zh-CN" altLang="en-US" dirty="0"/>
              <a:t>年</a:t>
            </a:r>
            <a:r>
              <a:rPr lang="en-US" altLang="zh-CN" dirty="0"/>
              <a:t>8</a:t>
            </a:r>
            <a:r>
              <a:rPr lang="zh-CN" altLang="en-US" dirty="0"/>
              <a:t>月李宁为某公司提供设计服务，取得劳务报酬所得</a:t>
            </a:r>
            <a:r>
              <a:rPr lang="en-US" altLang="zh-CN" dirty="0"/>
              <a:t>5 600</a:t>
            </a:r>
            <a:r>
              <a:rPr lang="zh-CN" altLang="en-US" dirty="0"/>
              <a:t>元。计算王某当月该笔劳务报酬所得应预扣预缴的个人所得税税额。</a:t>
            </a:r>
          </a:p>
          <a:p>
            <a:r>
              <a:rPr lang="zh-CN" altLang="en-US" dirty="0"/>
              <a:t>      劳务报酬所得每次收入不超过</a:t>
            </a:r>
            <a:r>
              <a:rPr lang="en-US" altLang="zh-CN" dirty="0"/>
              <a:t>4 000</a:t>
            </a:r>
            <a:r>
              <a:rPr lang="zh-CN" altLang="en-US" dirty="0"/>
              <a:t>元的，减除费用按</a:t>
            </a:r>
            <a:r>
              <a:rPr lang="en-US" altLang="zh-CN" dirty="0"/>
              <a:t>800</a:t>
            </a:r>
            <a:r>
              <a:rPr lang="zh-CN" altLang="en-US" dirty="0"/>
              <a:t>元计算；每次收入</a:t>
            </a:r>
            <a:r>
              <a:rPr lang="en-US" altLang="zh-CN" dirty="0"/>
              <a:t>4 000</a:t>
            </a:r>
            <a:r>
              <a:rPr lang="zh-CN" altLang="en-US" dirty="0"/>
              <a:t>元以上的，减除费用按</a:t>
            </a:r>
            <a:r>
              <a:rPr lang="en-US" altLang="zh-CN" dirty="0"/>
              <a:t>20%</a:t>
            </a:r>
            <a:r>
              <a:rPr lang="zh-CN" altLang="en-US" dirty="0"/>
              <a:t>计算。预扣预缴应纳税所得额不超过</a:t>
            </a:r>
            <a:r>
              <a:rPr lang="en-US" altLang="zh-CN" dirty="0"/>
              <a:t>20 000</a:t>
            </a:r>
            <a:r>
              <a:rPr lang="zh-CN" altLang="en-US" dirty="0"/>
              <a:t>元的，预扣率为</a:t>
            </a:r>
            <a:r>
              <a:rPr lang="en-US" altLang="zh-CN" dirty="0"/>
              <a:t>20%</a:t>
            </a:r>
            <a:r>
              <a:rPr lang="zh-CN" altLang="en-US" dirty="0"/>
              <a:t>。</a:t>
            </a:r>
          </a:p>
          <a:p>
            <a:r>
              <a:rPr lang="zh-CN" altLang="en-US" dirty="0"/>
              <a:t>应预扣预缴的个人所得税税额＝</a:t>
            </a:r>
            <a:r>
              <a:rPr lang="en-US" altLang="zh-CN" dirty="0"/>
              <a:t>5 600×</a:t>
            </a:r>
            <a:r>
              <a:rPr lang="zh-CN" altLang="en-US" dirty="0"/>
              <a:t>（</a:t>
            </a:r>
            <a:r>
              <a:rPr lang="en-US" altLang="zh-CN" dirty="0"/>
              <a:t>1</a:t>
            </a:r>
            <a:r>
              <a:rPr lang="zh-CN" altLang="en-US" dirty="0"/>
              <a:t>－</a:t>
            </a:r>
            <a:r>
              <a:rPr lang="en-US" altLang="zh-CN" dirty="0"/>
              <a:t>20%</a:t>
            </a:r>
            <a:r>
              <a:rPr lang="zh-CN" altLang="en-US" dirty="0"/>
              <a:t>）</a:t>
            </a:r>
            <a:r>
              <a:rPr lang="en-US" altLang="zh-CN" dirty="0"/>
              <a:t>×20%</a:t>
            </a:r>
            <a:r>
              <a:rPr lang="zh-CN" altLang="en-US" dirty="0"/>
              <a:t>＝</a:t>
            </a:r>
            <a:r>
              <a:rPr lang="en-US" altLang="zh-CN" dirty="0"/>
              <a:t>896</a:t>
            </a:r>
            <a:r>
              <a:rPr lang="zh-CN" altLang="en-US" dirty="0"/>
              <a:t>（元）</a:t>
            </a:r>
          </a:p>
        </p:txBody>
      </p:sp>
    </p:spTree>
    <p:extLst>
      <p:ext uri="{BB962C8B-B14F-4D97-AF65-F5344CB8AC3E}">
        <p14:creationId xmlns:p14="http://schemas.microsoft.com/office/powerpoint/2010/main" val="747636237"/>
      </p:ext>
    </p:extLst>
  </p:cSld>
  <p:clrMapOvr>
    <a:masterClrMapping/>
  </p:clrMapOvr>
  <p:transition spd="slow" advTm="9652">
    <p:push dir="u"/>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00449" y="78274"/>
            <a:ext cx="780433" cy="70585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717876" y="1182821"/>
            <a:ext cx="10709853" cy="523220"/>
          </a:xfrm>
          <a:prstGeom prst="rect">
            <a:avLst/>
          </a:prstGeom>
        </p:spPr>
        <p:txBody>
          <a:bodyPr wrap="square">
            <a:spAutoFit/>
          </a:bodyPr>
          <a:lstStyle/>
          <a:p>
            <a:r>
              <a:rPr lang="en-US" altLang="zh-CN" sz="2800">
                <a:latin typeface="微软雅黑 Light" panose="020B0502040204020203" pitchFamily="34" charset="-122"/>
                <a:ea typeface="微软雅黑 Light" panose="020B0502040204020203" pitchFamily="34" charset="-122"/>
              </a:rPr>
              <a:t>3.</a:t>
            </a:r>
            <a:r>
              <a:rPr lang="zh-CN" altLang="en-US" sz="2800">
                <a:latin typeface="微软雅黑 Light" panose="020B0502040204020203" pitchFamily="34" charset="-122"/>
                <a:ea typeface="微软雅黑 Light" panose="020B0502040204020203" pitchFamily="34" charset="-122"/>
              </a:rPr>
              <a:t>经营所得应纳税额的计算</a:t>
            </a:r>
            <a:endParaRPr lang="zh-CN" altLang="en-US" sz="28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468228" y="1916832"/>
            <a:ext cx="11333708" cy="830997"/>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应纳税额＝年应纳税所得</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适用税率－速算扣除数</a:t>
            </a:r>
          </a:p>
          <a:p>
            <a:r>
              <a:rPr lang="zh-CN" altLang="en-US" sz="2400" dirty="0">
                <a:latin typeface="微软雅黑 Light" panose="020B0502040204020203" pitchFamily="34" charset="-122"/>
                <a:ea typeface="微软雅黑 Light" panose="020B0502040204020203" pitchFamily="34" charset="-122"/>
              </a:rPr>
              <a:t> 或               ＝（全年收入全总额－成本、费用以及损失）</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适用税率－速算扣除数</a:t>
            </a:r>
            <a:endParaRPr lang="en-US" altLang="zh-CN" sz="24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1273845" y="199350"/>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pic>
        <p:nvPicPr>
          <p:cNvPr id="2" name="图片 1">
            <a:extLst>
              <a:ext uri="{FF2B5EF4-FFF2-40B4-BE49-F238E27FC236}">
                <a16:creationId xmlns:a16="http://schemas.microsoft.com/office/drawing/2014/main" id="{720AEC68-60A9-42AE-A48F-CAFBECBCF7F4}"/>
              </a:ext>
            </a:extLst>
          </p:cNvPr>
          <p:cNvPicPr>
            <a:picLocks noChangeAspect="1"/>
          </p:cNvPicPr>
          <p:nvPr/>
        </p:nvPicPr>
        <p:blipFill>
          <a:blip r:embed="rId3"/>
          <a:stretch>
            <a:fillRect/>
          </a:stretch>
        </p:blipFill>
        <p:spPr>
          <a:xfrm>
            <a:off x="1849909" y="3411491"/>
            <a:ext cx="6963747" cy="2152950"/>
          </a:xfrm>
          <a:prstGeom prst="rect">
            <a:avLst/>
          </a:prstGeom>
        </p:spPr>
      </p:pic>
    </p:spTree>
    <p:extLst>
      <p:ext uri="{BB962C8B-B14F-4D97-AF65-F5344CB8AC3E}">
        <p14:creationId xmlns:p14="http://schemas.microsoft.com/office/powerpoint/2010/main" val="368030392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39">
            <a:extLst>
              <a:ext uri="{FF2B5EF4-FFF2-40B4-BE49-F238E27FC236}">
                <a16:creationId xmlns:a16="http://schemas.microsoft.com/office/drawing/2014/main" id="{FEB56836-F058-4B95-B07C-72B78E6EE6B0}"/>
              </a:ext>
            </a:extLst>
          </p:cNvPr>
          <p:cNvSpPr/>
          <p:nvPr/>
        </p:nvSpPr>
        <p:spPr>
          <a:xfrm>
            <a:off x="913805" y="166079"/>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sp>
        <p:nvSpPr>
          <p:cNvPr id="6" name="矩形 5">
            <a:extLst>
              <a:ext uri="{FF2B5EF4-FFF2-40B4-BE49-F238E27FC236}">
                <a16:creationId xmlns:a16="http://schemas.microsoft.com/office/drawing/2014/main" id="{C39727E3-A00D-4C2D-8145-5717DBCA54B6}"/>
              </a:ext>
            </a:extLst>
          </p:cNvPr>
          <p:cNvSpPr/>
          <p:nvPr/>
        </p:nvSpPr>
        <p:spPr>
          <a:xfrm>
            <a:off x="586193" y="1590620"/>
            <a:ext cx="10834412"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4.</a:t>
            </a:r>
            <a:r>
              <a:rPr lang="zh-CN" altLang="en-US" sz="2800" dirty="0">
                <a:latin typeface="微软雅黑 Light" panose="020B0502040204020203" pitchFamily="34" charset="-122"/>
                <a:ea typeface="微软雅黑 Light" panose="020B0502040204020203" pitchFamily="34" charset="-122"/>
              </a:rPr>
              <a:t>财产租赁所得应纳税额的计算</a:t>
            </a:r>
          </a:p>
        </p:txBody>
      </p:sp>
      <p:sp>
        <p:nvSpPr>
          <p:cNvPr id="7" name="矩形 6">
            <a:extLst>
              <a:ext uri="{FF2B5EF4-FFF2-40B4-BE49-F238E27FC236}">
                <a16:creationId xmlns:a16="http://schemas.microsoft.com/office/drawing/2014/main" id="{4D8C4A5F-6AB1-439E-9258-C71F48E42D32}"/>
              </a:ext>
            </a:extLst>
          </p:cNvPr>
          <p:cNvSpPr/>
          <p:nvPr/>
        </p:nvSpPr>
        <p:spPr>
          <a:xfrm>
            <a:off x="586193" y="2435837"/>
            <a:ext cx="11333708" cy="230832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每次（月）收入不超过</a:t>
            </a:r>
            <a:r>
              <a:rPr lang="en-US" altLang="zh-CN" sz="2400" dirty="0">
                <a:latin typeface="微软雅黑 Light" panose="020B0502040204020203" pitchFamily="34" charset="-122"/>
                <a:ea typeface="微软雅黑 Light" panose="020B0502040204020203" pitchFamily="34" charset="-122"/>
              </a:rPr>
              <a:t>4 000</a:t>
            </a:r>
            <a:r>
              <a:rPr lang="zh-CN" altLang="en-US" sz="2400" dirty="0">
                <a:latin typeface="微软雅黑 Light" panose="020B0502040204020203" pitchFamily="34" charset="-122"/>
                <a:ea typeface="微软雅黑 Light" panose="020B0502040204020203" pitchFamily="34" charset="-122"/>
              </a:rPr>
              <a:t>元的：</a:t>
            </a:r>
          </a:p>
          <a:p>
            <a:r>
              <a:rPr lang="zh-CN" altLang="en-US" sz="2400" dirty="0">
                <a:latin typeface="微软雅黑 Light" panose="020B0502040204020203" pitchFamily="34" charset="-122"/>
                <a:ea typeface="微软雅黑 Light" panose="020B0502040204020203" pitchFamily="34" charset="-122"/>
              </a:rPr>
              <a:t>应纳税所得额＝每次（月）收入额－准予扣除项目－修缮费用（</a:t>
            </a:r>
            <a:r>
              <a:rPr lang="en-US" altLang="zh-CN" sz="2400" dirty="0">
                <a:latin typeface="微软雅黑 Light" panose="020B0502040204020203" pitchFamily="34" charset="-122"/>
                <a:ea typeface="微软雅黑 Light" panose="020B0502040204020203" pitchFamily="34" charset="-122"/>
              </a:rPr>
              <a:t>800</a:t>
            </a:r>
            <a:r>
              <a:rPr lang="zh-CN" altLang="en-US" sz="2400" dirty="0">
                <a:latin typeface="微软雅黑 Light" panose="020B0502040204020203" pitchFamily="34" charset="-122"/>
                <a:ea typeface="微软雅黑 Light" panose="020B0502040204020203" pitchFamily="34" charset="-122"/>
              </a:rPr>
              <a:t>元为限</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800</a:t>
            </a:r>
            <a:r>
              <a:rPr lang="zh-CN" altLang="en-US" sz="2400" dirty="0">
                <a:latin typeface="微软雅黑 Light" panose="020B0502040204020203" pitchFamily="34" charset="-122"/>
                <a:ea typeface="微软雅黑 Light" panose="020B0502040204020203" pitchFamily="34" charset="-122"/>
              </a:rPr>
              <a:t>元</a:t>
            </a:r>
          </a:p>
          <a:p>
            <a:r>
              <a:rPr lang="zh-CN" altLang="en-US" sz="2400" dirty="0">
                <a:latin typeface="微软雅黑 Light" panose="020B0502040204020203" pitchFamily="34" charset="-122"/>
                <a:ea typeface="微软雅黑 Light" panose="020B0502040204020203" pitchFamily="34" charset="-122"/>
              </a:rPr>
              <a:t>● 每次（月）收入超过</a:t>
            </a:r>
            <a:r>
              <a:rPr lang="en-US" altLang="zh-CN" sz="2400" dirty="0">
                <a:latin typeface="微软雅黑 Light" panose="020B0502040204020203" pitchFamily="34" charset="-122"/>
                <a:ea typeface="微软雅黑 Light" panose="020B0502040204020203" pitchFamily="34" charset="-122"/>
              </a:rPr>
              <a:t>4 000</a:t>
            </a:r>
            <a:r>
              <a:rPr lang="zh-CN" altLang="en-US" sz="2400" dirty="0">
                <a:latin typeface="微软雅黑 Light" panose="020B0502040204020203" pitchFamily="34" charset="-122"/>
                <a:ea typeface="微软雅黑 Light" panose="020B0502040204020203" pitchFamily="34" charset="-122"/>
              </a:rPr>
              <a:t>元的：</a:t>
            </a:r>
          </a:p>
          <a:p>
            <a:r>
              <a:rPr lang="zh-CN" altLang="en-US" sz="2400" dirty="0">
                <a:latin typeface="微软雅黑 Light" panose="020B0502040204020203" pitchFamily="34" charset="-122"/>
                <a:ea typeface="微软雅黑 Light" panose="020B0502040204020203" pitchFamily="34" charset="-122"/>
              </a:rPr>
              <a:t>应纳税所得额＝</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每次（月）收入额－准予扣除项目－修缮费用（</a:t>
            </a:r>
            <a:r>
              <a:rPr lang="en-US" altLang="zh-CN" sz="2400" dirty="0">
                <a:latin typeface="微软雅黑 Light" panose="020B0502040204020203" pitchFamily="34" charset="-122"/>
                <a:ea typeface="微软雅黑 Light" panose="020B0502040204020203" pitchFamily="34" charset="-122"/>
              </a:rPr>
              <a:t>800</a:t>
            </a:r>
            <a:r>
              <a:rPr lang="zh-CN" altLang="en-US" sz="2400" dirty="0">
                <a:latin typeface="微软雅黑 Light" panose="020B0502040204020203" pitchFamily="34" charset="-122"/>
                <a:ea typeface="微软雅黑 Light" panose="020B0502040204020203" pitchFamily="34" charset="-122"/>
              </a:rPr>
              <a:t>元为限）</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20%</a:t>
            </a:r>
            <a:r>
              <a:rPr lang="zh-CN" altLang="en-US" sz="2400" dirty="0">
                <a:latin typeface="微软雅黑 Light" panose="020B0502040204020203" pitchFamily="34" charset="-122"/>
                <a:ea typeface="微软雅黑 Light" panose="020B0502040204020203" pitchFamily="34" charset="-122"/>
              </a:rPr>
              <a:t>）</a:t>
            </a:r>
          </a:p>
        </p:txBody>
      </p:sp>
    </p:spTree>
    <p:extLst>
      <p:ext uri="{BB962C8B-B14F-4D97-AF65-F5344CB8AC3E}">
        <p14:creationId xmlns:p14="http://schemas.microsoft.com/office/powerpoint/2010/main" val="406784015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00449" y="78274"/>
            <a:ext cx="780433" cy="70585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468228" y="1187455"/>
            <a:ext cx="10709853"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5.</a:t>
            </a:r>
            <a:r>
              <a:rPr lang="zh-CN" altLang="en-US" sz="2800" dirty="0">
                <a:latin typeface="微软雅黑 Light" panose="020B0502040204020203" pitchFamily="34" charset="-122"/>
                <a:ea typeface="微软雅黑 Light" panose="020B0502040204020203" pitchFamily="34" charset="-122"/>
              </a:rPr>
              <a:t>财产转让所得应纳税额的计算</a:t>
            </a:r>
          </a:p>
        </p:txBody>
      </p:sp>
      <p:sp>
        <p:nvSpPr>
          <p:cNvPr id="4" name="矩形 3"/>
          <p:cNvSpPr/>
          <p:nvPr/>
        </p:nvSpPr>
        <p:spPr>
          <a:xfrm>
            <a:off x="468228" y="1916832"/>
            <a:ext cx="11333708" cy="46166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a:latin typeface="微软雅黑 Light" panose="020B0502040204020203" pitchFamily="34" charset="-122"/>
                <a:ea typeface="微软雅黑 Light" panose="020B0502040204020203" pitchFamily="34" charset="-122"/>
              </a:rPr>
              <a:t>应纳税额＝应纳税所得额</a:t>
            </a:r>
            <a:r>
              <a:rPr lang="en-US" altLang="zh-CN" sz="2400">
                <a:latin typeface="微软雅黑 Light" panose="020B0502040204020203" pitchFamily="34" charset="-122"/>
                <a:ea typeface="微软雅黑 Light" panose="020B0502040204020203" pitchFamily="34" charset="-122"/>
              </a:rPr>
              <a:t>×</a:t>
            </a:r>
            <a:r>
              <a:rPr lang="zh-CN" altLang="en-US" sz="2400">
                <a:latin typeface="微软雅黑 Light" panose="020B0502040204020203" pitchFamily="34" charset="-122"/>
                <a:ea typeface="微软雅黑 Light" panose="020B0502040204020203" pitchFamily="34" charset="-122"/>
              </a:rPr>
              <a:t>适用税率＝（收入总额－财产原值－合理税费）</a:t>
            </a:r>
            <a:r>
              <a:rPr lang="en-US" altLang="zh-CN" sz="2400">
                <a:latin typeface="微软雅黑 Light" panose="020B0502040204020203" pitchFamily="34" charset="-122"/>
                <a:ea typeface="微软雅黑 Light" panose="020B0502040204020203" pitchFamily="34" charset="-122"/>
              </a:rPr>
              <a:t>×20%</a:t>
            </a:r>
            <a:endParaRPr lang="en-US" altLang="zh-CN" sz="2400"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223538" y="5733256"/>
            <a:ext cx="11333708" cy="46166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400" dirty="0">
                <a:latin typeface="微软雅黑 Light" panose="020B0502040204020203" pitchFamily="34" charset="-122"/>
                <a:ea typeface="微软雅黑 Light" panose="020B0502040204020203" pitchFamily="34" charset="-122"/>
              </a:rPr>
              <a:t>纳税额＝应纳税所得额</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适用税率＝每次收入额</a:t>
            </a:r>
            <a:r>
              <a:rPr lang="en-US" altLang="zh-CN" sz="2400" dirty="0">
                <a:latin typeface="微软雅黑 Light" panose="020B0502040204020203" pitchFamily="34" charset="-122"/>
                <a:ea typeface="微软雅黑 Light" panose="020B0502040204020203" pitchFamily="34" charset="-122"/>
              </a:rPr>
              <a:t>×20%</a:t>
            </a:r>
          </a:p>
        </p:txBody>
      </p:sp>
      <p:sp>
        <p:nvSpPr>
          <p:cNvPr id="5" name="矩形 4"/>
          <p:cNvSpPr/>
          <p:nvPr/>
        </p:nvSpPr>
        <p:spPr>
          <a:xfrm>
            <a:off x="1273845" y="199350"/>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sp>
        <p:nvSpPr>
          <p:cNvPr id="7" name="矩形 6"/>
          <p:cNvSpPr/>
          <p:nvPr/>
        </p:nvSpPr>
        <p:spPr>
          <a:xfrm>
            <a:off x="223538" y="4941168"/>
            <a:ext cx="10834412"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6.</a:t>
            </a:r>
            <a:r>
              <a:rPr lang="zh-CN" altLang="en-US" sz="2800" dirty="0">
                <a:latin typeface="微软雅黑 Light" panose="020B0502040204020203" pitchFamily="34" charset="-122"/>
                <a:ea typeface="微软雅黑 Light" panose="020B0502040204020203" pitchFamily="34" charset="-122"/>
              </a:rPr>
              <a:t>利息、股息、红利所得和偶然所得应纳税额的计算</a:t>
            </a:r>
          </a:p>
        </p:txBody>
      </p:sp>
      <p:sp>
        <p:nvSpPr>
          <p:cNvPr id="2" name="矩形 1">
            <a:extLst>
              <a:ext uri="{FF2B5EF4-FFF2-40B4-BE49-F238E27FC236}">
                <a16:creationId xmlns:a16="http://schemas.microsoft.com/office/drawing/2014/main" id="{5ADE75E4-13D4-43ED-8C8C-79DD22B1A82F}"/>
              </a:ext>
            </a:extLst>
          </p:cNvPr>
          <p:cNvSpPr/>
          <p:nvPr/>
        </p:nvSpPr>
        <p:spPr>
          <a:xfrm>
            <a:off x="1057821" y="2644170"/>
            <a:ext cx="9073008" cy="2031325"/>
          </a:xfrm>
          <a:prstGeom prst="rect">
            <a:avLst/>
          </a:prstGeom>
        </p:spPr>
        <p:txBody>
          <a:bodyPr wrap="square">
            <a:spAutoFit/>
          </a:bodyPr>
          <a:lstStyle/>
          <a:p>
            <a:r>
              <a:rPr lang="zh-CN" altLang="en-US" dirty="0"/>
              <a:t>       某一个人建房一幢，造价</a:t>
            </a:r>
            <a:r>
              <a:rPr lang="en-US" altLang="zh-CN" dirty="0"/>
              <a:t>300 000</a:t>
            </a:r>
            <a:r>
              <a:rPr lang="zh-CN" altLang="en-US" dirty="0"/>
              <a:t>元，支付其他费用</a:t>
            </a:r>
            <a:r>
              <a:rPr lang="en-US" altLang="zh-CN" dirty="0"/>
              <a:t>48 000</a:t>
            </a:r>
            <a:r>
              <a:rPr lang="zh-CN" altLang="en-US" dirty="0"/>
              <a:t>元。该个人建成后将房屋出售，售价</a:t>
            </a:r>
            <a:r>
              <a:rPr lang="en-US" altLang="zh-CN" dirty="0"/>
              <a:t>600 000</a:t>
            </a:r>
            <a:r>
              <a:rPr lang="zh-CN" altLang="en-US" dirty="0"/>
              <a:t>元，在售房过程中按规定支付交易费等相关税费</a:t>
            </a:r>
            <a:r>
              <a:rPr lang="en-US" altLang="zh-CN" dirty="0"/>
              <a:t>32 000</a:t>
            </a:r>
            <a:r>
              <a:rPr lang="zh-CN" altLang="en-US" dirty="0"/>
              <a:t>元，其应纳个人所得税额的计算过程为：	</a:t>
            </a:r>
          </a:p>
          <a:p>
            <a:r>
              <a:rPr lang="zh-CN" altLang="en-US" dirty="0"/>
              <a:t>应纳税所得额＝财产转让收入－财产原值－合理费用		</a:t>
            </a:r>
          </a:p>
          <a:p>
            <a:r>
              <a:rPr lang="zh-CN" altLang="en-US" dirty="0"/>
              <a:t>		     ＝</a:t>
            </a:r>
            <a:r>
              <a:rPr lang="en-US" altLang="zh-CN" dirty="0"/>
              <a:t>600 000</a:t>
            </a:r>
            <a:r>
              <a:rPr lang="zh-CN" altLang="en-US" dirty="0"/>
              <a:t>－</a:t>
            </a:r>
            <a:r>
              <a:rPr lang="en-US" altLang="zh-CN" dirty="0"/>
              <a:t>300 000</a:t>
            </a:r>
            <a:r>
              <a:rPr lang="zh-CN" altLang="en-US" dirty="0"/>
              <a:t>－</a:t>
            </a:r>
            <a:r>
              <a:rPr lang="en-US" altLang="zh-CN" dirty="0"/>
              <a:t>48 000</a:t>
            </a:r>
            <a:r>
              <a:rPr lang="zh-CN" altLang="en-US" dirty="0"/>
              <a:t>－</a:t>
            </a:r>
            <a:r>
              <a:rPr lang="en-US" altLang="zh-CN" dirty="0"/>
              <a:t>32 000</a:t>
            </a:r>
          </a:p>
          <a:p>
            <a:r>
              <a:rPr lang="en-US" altLang="zh-CN" dirty="0"/>
              <a:t>		     </a:t>
            </a:r>
            <a:r>
              <a:rPr lang="zh-CN" altLang="en-US" dirty="0"/>
              <a:t>＝</a:t>
            </a:r>
            <a:r>
              <a:rPr lang="en-US" altLang="zh-CN" dirty="0"/>
              <a:t>220 000</a:t>
            </a:r>
            <a:r>
              <a:rPr lang="zh-CN" altLang="en-US" dirty="0"/>
              <a:t>（元）</a:t>
            </a:r>
          </a:p>
          <a:p>
            <a:r>
              <a:rPr lang="zh-CN" altLang="en-US" dirty="0"/>
              <a:t>应纳税额＝</a:t>
            </a:r>
            <a:r>
              <a:rPr lang="en-US" altLang="zh-CN" dirty="0"/>
              <a:t>220 000×20%</a:t>
            </a:r>
            <a:r>
              <a:rPr lang="zh-CN" altLang="en-US" dirty="0"/>
              <a:t>＝</a:t>
            </a:r>
            <a:r>
              <a:rPr lang="en-US" altLang="zh-CN" dirty="0"/>
              <a:t>44 000</a:t>
            </a:r>
            <a:r>
              <a:rPr lang="zh-CN" altLang="en-US" dirty="0"/>
              <a:t>（元）</a:t>
            </a:r>
          </a:p>
        </p:txBody>
      </p:sp>
    </p:spTree>
    <p:extLst>
      <p:ext uri="{BB962C8B-B14F-4D97-AF65-F5344CB8AC3E}">
        <p14:creationId xmlns:p14="http://schemas.microsoft.com/office/powerpoint/2010/main" val="70776219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74723" y="254062"/>
            <a:ext cx="7227914"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企业所得税的征税对象</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386413" y="873778"/>
            <a:ext cx="5245234" cy="2304256"/>
          </a:xfrm>
          <a:prstGeom prst="rect">
            <a:avLst/>
          </a:prstGeom>
        </p:spPr>
      </p:pic>
      <p:sp>
        <p:nvSpPr>
          <p:cNvPr id="4" name="左中括号 3"/>
          <p:cNvSpPr/>
          <p:nvPr/>
        </p:nvSpPr>
        <p:spPr bwMode="auto">
          <a:xfrm>
            <a:off x="458985" y="1554358"/>
            <a:ext cx="313210" cy="4955624"/>
          </a:xfrm>
          <a:prstGeom prst="leftBracke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矩形 5"/>
          <p:cNvSpPr/>
          <p:nvPr/>
        </p:nvSpPr>
        <p:spPr bwMode="auto">
          <a:xfrm>
            <a:off x="1174723" y="1554358"/>
            <a:ext cx="4464496" cy="1514602"/>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居民企业的征税对象</a:t>
            </a:r>
          </a:p>
          <a:p>
            <a:r>
              <a:rPr lang="zh-CN" altLang="en-US" sz="2400" dirty="0">
                <a:latin typeface="微软雅黑 Light" panose="020B0502040204020203" pitchFamily="34" charset="-122"/>
                <a:ea typeface="微软雅黑 Light" panose="020B0502040204020203" pitchFamily="34" charset="-122"/>
              </a:rPr>
              <a:t>      居民企业应就来源于中国境内、境外的所得作为征税对象。</a:t>
            </a:r>
            <a:endParaRPr kumimoji="0" lang="zh-CN" altLang="en-US" sz="24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2" name="矩形 11"/>
          <p:cNvSpPr/>
          <p:nvPr/>
        </p:nvSpPr>
        <p:spPr bwMode="auto">
          <a:xfrm>
            <a:off x="1142570" y="3212976"/>
            <a:ext cx="7947994" cy="2792950"/>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altLang="zh-CN" sz="2800" dirty="0">
                <a:solidFill>
                  <a:srgbClr val="393A3F"/>
                </a:solidFill>
                <a:latin typeface="微软雅黑 Light" panose="020B0502040204020203" pitchFamily="34" charset="-122"/>
                <a:ea typeface="微软雅黑 Light" panose="020B0502040204020203" pitchFamily="34" charset="-122"/>
              </a:rPr>
              <a:t>2.</a:t>
            </a:r>
            <a:r>
              <a:rPr lang="zh-CN" altLang="en-US" sz="2800" dirty="0">
                <a:solidFill>
                  <a:srgbClr val="393A3F"/>
                </a:solidFill>
                <a:latin typeface="微软雅黑 Light" panose="020B0502040204020203" pitchFamily="34" charset="-122"/>
                <a:ea typeface="微软雅黑 Light" panose="020B0502040204020203" pitchFamily="34" charset="-122"/>
              </a:rPr>
              <a:t>非居民企业的征税对象</a:t>
            </a:r>
          </a:p>
          <a:p>
            <a:pPr lvl="0"/>
            <a:r>
              <a:rPr lang="zh-CN" altLang="en-US" sz="2400" dirty="0">
                <a:solidFill>
                  <a:srgbClr val="393A3F"/>
                </a:solidFill>
                <a:latin typeface="微软雅黑 Light" panose="020B0502040204020203" pitchFamily="34" charset="-122"/>
                <a:ea typeface="微软雅黑 Light" panose="020B0502040204020203" pitchFamily="34" charset="-122"/>
              </a:rPr>
              <a:t>      非居民企业在中国境内设立机构、场所的，应当就其所设机构、场所取得的来源于中国境内的所得，以及发生在中国境外但与其所设机构、场所有实际联系的所得，缴纳企业所得税。</a:t>
            </a:r>
            <a:endParaRPr lang="en-US" altLang="zh-CN" sz="2400" dirty="0">
              <a:solidFill>
                <a:srgbClr val="393A3F"/>
              </a:solidFill>
              <a:latin typeface="微软雅黑 Light" panose="020B0502040204020203" pitchFamily="34" charset="-122"/>
              <a:ea typeface="微软雅黑 Light" panose="020B0502040204020203" pitchFamily="34" charset="-122"/>
            </a:endParaRPr>
          </a:p>
          <a:p>
            <a:pPr lvl="0"/>
            <a:r>
              <a:rPr lang="en-US" altLang="zh-CN" sz="2400" dirty="0">
                <a:solidFill>
                  <a:srgbClr val="393A3F"/>
                </a:solidFill>
                <a:latin typeface="微软雅黑 Light" panose="020B0502040204020203" pitchFamily="34" charset="-122"/>
                <a:ea typeface="微软雅黑 Light" panose="020B0502040204020203" pitchFamily="34" charset="-122"/>
              </a:rPr>
              <a:t>     </a:t>
            </a:r>
            <a:r>
              <a:rPr lang="zh-CN" altLang="en-US" sz="2400" dirty="0">
                <a:solidFill>
                  <a:srgbClr val="393A3F"/>
                </a:solidFill>
                <a:latin typeface="微软雅黑 Light" panose="020B0502040204020203" pitchFamily="34" charset="-122"/>
                <a:ea typeface="微软雅黑 Light" panose="020B0502040204020203" pitchFamily="34" charset="-122"/>
              </a:rPr>
              <a:t>非居民企业在中国境内未设立机构、场所的，或者虽设立机构、场所但取得的所得与其所设机构、场所没有实际联系的，应当就其来源于中国境内的所得缴纳企业所得税。</a:t>
            </a:r>
          </a:p>
          <a:p>
            <a:pPr lvl="0"/>
            <a:endParaRPr lang="zh-CN" altLang="en-US" sz="2800" dirty="0">
              <a:solidFill>
                <a:srgbClr val="393A3F"/>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060833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2">
                                            <p:txEl>
                                              <p:pRg st="0" end="0"/>
                                            </p:txEl>
                                          </p:spTgt>
                                        </p:tgtEl>
                                        <p:attrNameLst>
                                          <p:attrName>style.visibility</p:attrName>
                                        </p:attrNameLst>
                                      </p:cBhvr>
                                      <p:to>
                                        <p:strVal val="visible"/>
                                      </p:to>
                                    </p:set>
                                    <p:anim calcmode="lin" valueType="num">
                                      <p:cBhvr additive="base">
                                        <p:cTn id="1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xEl>
                                              <p:pRg st="1" end="1"/>
                                            </p:txEl>
                                          </p:spTgt>
                                        </p:tgtEl>
                                        <p:attrNameLst>
                                          <p:attrName>style.visibility</p:attrName>
                                        </p:attrNameLst>
                                      </p:cBhvr>
                                      <p:to>
                                        <p:strVal val="visible"/>
                                      </p:to>
                                    </p:set>
                                    <p:anim calcmode="lin" valueType="num">
                                      <p:cBhvr additive="base">
                                        <p:cTn id="25"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xEl>
                                              <p:pRg st="2" end="2"/>
                                            </p:txEl>
                                          </p:spTgt>
                                        </p:tgtEl>
                                        <p:attrNameLst>
                                          <p:attrName>style.visibility</p:attrName>
                                        </p:attrNameLst>
                                      </p:cBhvr>
                                      <p:to>
                                        <p:strVal val="visible"/>
                                      </p:to>
                                    </p:set>
                                    <p:anim calcmode="lin" valueType="num">
                                      <p:cBhvr additive="base">
                                        <p:cTn id="31"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id="{F781B896-B4E4-41BC-A9DC-4164F434DCC9}"/>
              </a:ext>
            </a:extLst>
          </p:cNvPr>
          <p:cNvGrpSpPr/>
          <p:nvPr/>
        </p:nvGrpSpPr>
        <p:grpSpPr>
          <a:xfrm>
            <a:off x="5815" y="1"/>
            <a:ext cx="12196762" cy="6857994"/>
            <a:chOff x="10784492" y="-272284"/>
            <a:chExt cx="12196762" cy="5331103"/>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84492" y="-272284"/>
              <a:ext cx="12196762" cy="5249309"/>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255672" y="692696"/>
            <a:ext cx="11809312" cy="4154984"/>
          </a:xfrm>
          <a:prstGeom prst="rect">
            <a:avLst/>
          </a:prstGeom>
          <a:solidFill>
            <a:schemeClr val="accent2"/>
          </a:solidFill>
        </p:spPr>
        <p:style>
          <a:lnRef idx="3">
            <a:schemeClr val="lt1"/>
          </a:lnRef>
          <a:fillRef idx="1">
            <a:schemeClr val="accent1"/>
          </a:fillRef>
          <a:effectRef idx="1">
            <a:schemeClr val="accent1"/>
          </a:effectRef>
          <a:fontRef idx="minor">
            <a:schemeClr val="lt1"/>
          </a:fontRef>
        </p:style>
        <p:txBody>
          <a:bodyPr wrap="square">
            <a:spAutoFit/>
          </a:bodyPr>
          <a:lstStyle/>
          <a:p>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应纳税额计算中的特殊问题</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）对个人取得全年一次性奖金等计算征收个人所得税的方法</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①先将雇员当月内取得的全年一次性奖金，除以</a:t>
            </a:r>
            <a:r>
              <a:rPr lang="en-US" altLang="zh-CN" sz="2400" dirty="0">
                <a:latin typeface="微软雅黑 Light" panose="020B0502040204020203" pitchFamily="34" charset="-122"/>
                <a:ea typeface="微软雅黑 Light" panose="020B0502040204020203" pitchFamily="34" charset="-122"/>
              </a:rPr>
              <a:t>12</a:t>
            </a:r>
            <a:r>
              <a:rPr lang="zh-CN" altLang="en-US" sz="2400" dirty="0">
                <a:latin typeface="微软雅黑 Light" panose="020B0502040204020203" pitchFamily="34" charset="-122"/>
                <a:ea typeface="微软雅黑 Light" panose="020B0502040204020203" pitchFamily="34" charset="-122"/>
              </a:rPr>
              <a:t>个月，按其商数确定适用税率和速算扣除数</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②将雇员个人当月内取得的全年一次性奖金，按上述第</a:t>
            </a:r>
            <a:r>
              <a:rPr lang="en-US" altLang="zh-CN" sz="2400" dirty="0">
                <a:latin typeface="微软雅黑 Light" panose="020B0502040204020203" pitchFamily="34" charset="-122"/>
                <a:ea typeface="微软雅黑 Light" panose="020B0502040204020203" pitchFamily="34" charset="-122"/>
              </a:rPr>
              <a:t>l</a:t>
            </a:r>
            <a:r>
              <a:rPr lang="zh-CN" altLang="en-US" sz="2400" dirty="0">
                <a:latin typeface="微软雅黑 Light" panose="020B0502040204020203" pitchFamily="34" charset="-122"/>
                <a:ea typeface="微软雅黑 Light" panose="020B0502040204020203" pitchFamily="34" charset="-122"/>
              </a:rPr>
              <a:t>条确定的适用税率和速算扣除数计算征税，计算公式如下：如果雇员当月工资薪金所得高于（或等于）税法规定的费用扣除额的。</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适用公式为</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应纳税额＝雇员当月取得全年一次性奖金</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适用税率－速算扣除数</a:t>
            </a:r>
          </a:p>
          <a:p>
            <a:r>
              <a:rPr lang="zh-CN" altLang="en-US" sz="2400" dirty="0">
                <a:latin typeface="微软雅黑 Light" panose="020B0502040204020203" pitchFamily="34" charset="-122"/>
                <a:ea typeface="微软雅黑 Light" panose="020B0502040204020203" pitchFamily="34" charset="-122"/>
              </a:rPr>
              <a:t>如果雇员当月工资薪金所得低于税法规定的费用扣除额的，适用公式为</a:t>
            </a:r>
          </a:p>
          <a:p>
            <a:endParaRPr lang="zh-CN" altLang="en-US" sz="2400" dirty="0">
              <a:latin typeface="微软雅黑 Light" panose="020B0502040204020203" pitchFamily="34" charset="-122"/>
              <a:ea typeface="微软雅黑 Light" panose="020B0502040204020203" pitchFamily="34" charset="-122"/>
            </a:endParaRPr>
          </a:p>
        </p:txBody>
      </p:sp>
      <p:pic>
        <p:nvPicPr>
          <p:cNvPr id="2" name="图片 1" descr="*财经法规与会计职业道德无码.indd @ 89%"/>
          <p:cNvPicPr>
            <a:picLocks noChangeAspect="1"/>
          </p:cNvPicPr>
          <p:nvPr/>
        </p:nvPicPr>
        <p:blipFill rotWithShape="1">
          <a:blip r:embed="rId4">
            <a:extLst>
              <a:ext uri="{28A0092B-C50C-407E-A947-70E740481C1C}">
                <a14:useLocalDpi xmlns:a14="http://schemas.microsoft.com/office/drawing/2010/main" val="0"/>
              </a:ext>
            </a:extLst>
          </a:blip>
          <a:srcRect l="25582" t="75394" r="47724" b="19804"/>
          <a:stretch/>
        </p:blipFill>
        <p:spPr>
          <a:xfrm>
            <a:off x="1204596" y="4589745"/>
            <a:ext cx="10081119" cy="950630"/>
          </a:xfrm>
          <a:prstGeom prst="rect">
            <a:avLst/>
          </a:prstGeom>
        </p:spPr>
      </p:pic>
    </p:spTree>
    <p:extLst>
      <p:ext uri="{BB962C8B-B14F-4D97-AF65-F5344CB8AC3E}">
        <p14:creationId xmlns:p14="http://schemas.microsoft.com/office/powerpoint/2010/main" val="246666132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gtEl>
                                        <p:attrNameLst>
                                          <p:attrName>style.visibility</p:attrName>
                                        </p:attrNameLst>
                                      </p:cBhvr>
                                      <p:to>
                                        <p:strVal val="visible"/>
                                      </p:to>
                                    </p:set>
                                    <p:anim calcmode="lin" valueType="num">
                                      <p:cBhvr additive="base">
                                        <p:cTn id="49" dur="500" fill="hold"/>
                                        <p:tgtEl>
                                          <p:spTgt spid="2"/>
                                        </p:tgtEl>
                                        <p:attrNameLst>
                                          <p:attrName>ppt_x</p:attrName>
                                        </p:attrNameLst>
                                      </p:cBhvr>
                                      <p:tavLst>
                                        <p:tav tm="0">
                                          <p:val>
                                            <p:strVal val="#ppt_x"/>
                                          </p:val>
                                        </p:tav>
                                        <p:tav tm="100000">
                                          <p:val>
                                            <p:strVal val="#ppt_x"/>
                                          </p:val>
                                        </p:tav>
                                      </p:tavLst>
                                    </p:anim>
                                    <p:anim calcmode="lin" valueType="num">
                                      <p:cBhvr additive="base">
                                        <p:cTn id="5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9" name="矩形 8">
            <a:extLst>
              <a:ext uri="{FF2B5EF4-FFF2-40B4-BE49-F238E27FC236}">
                <a16:creationId xmlns:a16="http://schemas.microsoft.com/office/drawing/2014/main" id="{FBD0FFC9-F959-4DE7-8F5B-E3E21F4AD376}"/>
              </a:ext>
            </a:extLst>
          </p:cNvPr>
          <p:cNvSpPr/>
          <p:nvPr/>
        </p:nvSpPr>
        <p:spPr>
          <a:xfrm>
            <a:off x="1273845" y="199350"/>
            <a:ext cx="7463903"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dirty="0">
                <a:latin typeface="微软雅黑 Light" panose="020B0502040204020203" pitchFamily="34" charset="-122"/>
                <a:ea typeface="微软雅黑 Light" panose="020B0502040204020203" pitchFamily="34" charset="-122"/>
              </a:rPr>
              <a:t>4.2.7  </a:t>
            </a:r>
            <a:r>
              <a:rPr lang="zh-CN" altLang="en-US" sz="3200" dirty="0">
                <a:latin typeface="微软雅黑 Light" panose="020B0502040204020203" pitchFamily="34" charset="-122"/>
                <a:ea typeface="微软雅黑 Light" panose="020B0502040204020203" pitchFamily="34" charset="-122"/>
              </a:rPr>
              <a:t>个人所得税应纳税额的计算</a:t>
            </a:r>
          </a:p>
        </p:txBody>
      </p:sp>
      <p:pic>
        <p:nvPicPr>
          <p:cNvPr id="2" name="图片 1">
            <a:extLst>
              <a:ext uri="{FF2B5EF4-FFF2-40B4-BE49-F238E27FC236}">
                <a16:creationId xmlns:a16="http://schemas.microsoft.com/office/drawing/2014/main" id="{177431F2-4EDA-4539-8C9A-FF761C0DD3E2}"/>
              </a:ext>
            </a:extLst>
          </p:cNvPr>
          <p:cNvPicPr>
            <a:picLocks noChangeAspect="1"/>
          </p:cNvPicPr>
          <p:nvPr/>
        </p:nvPicPr>
        <p:blipFill>
          <a:blip r:embed="rId3"/>
          <a:stretch>
            <a:fillRect/>
          </a:stretch>
        </p:blipFill>
        <p:spPr>
          <a:xfrm>
            <a:off x="1777059" y="756143"/>
            <a:ext cx="6982799" cy="2600688"/>
          </a:xfrm>
          <a:prstGeom prst="rect">
            <a:avLst/>
          </a:prstGeom>
        </p:spPr>
      </p:pic>
      <p:sp>
        <p:nvSpPr>
          <p:cNvPr id="4" name="矩形 3">
            <a:extLst>
              <a:ext uri="{FF2B5EF4-FFF2-40B4-BE49-F238E27FC236}">
                <a16:creationId xmlns:a16="http://schemas.microsoft.com/office/drawing/2014/main" id="{A2CC83C8-2722-4A8C-9E21-56563F1C2E43}"/>
              </a:ext>
            </a:extLst>
          </p:cNvPr>
          <p:cNvSpPr/>
          <p:nvPr/>
        </p:nvSpPr>
        <p:spPr>
          <a:xfrm>
            <a:off x="1273845" y="3429000"/>
            <a:ext cx="8521401" cy="3139321"/>
          </a:xfrm>
          <a:prstGeom prst="rect">
            <a:avLst/>
          </a:prstGeom>
        </p:spPr>
        <p:txBody>
          <a:bodyPr wrap="square">
            <a:spAutoFit/>
          </a:bodyPr>
          <a:lstStyle/>
          <a:p>
            <a:r>
              <a:rPr lang="zh-CN" altLang="en-US" dirty="0"/>
              <a:t>假定中国居民个人王某</a:t>
            </a:r>
            <a:r>
              <a:rPr lang="en-US" altLang="zh-CN" dirty="0"/>
              <a:t>2021</a:t>
            </a:r>
            <a:r>
              <a:rPr lang="zh-CN" altLang="en-US" dirty="0"/>
              <a:t>年在我国境内</a:t>
            </a:r>
            <a:r>
              <a:rPr lang="en-US" altLang="zh-CN" dirty="0"/>
              <a:t>1</a:t>
            </a:r>
            <a:r>
              <a:rPr lang="zh-CN" altLang="en-US" dirty="0"/>
              <a:t>～</a:t>
            </a:r>
            <a:r>
              <a:rPr lang="en-US" altLang="zh-CN" dirty="0"/>
              <a:t>12</a:t>
            </a:r>
            <a:r>
              <a:rPr lang="zh-CN" altLang="en-US" dirty="0"/>
              <a:t>月每月的税后工资为</a:t>
            </a:r>
          </a:p>
          <a:p>
            <a:r>
              <a:rPr lang="en-US" altLang="zh-CN" dirty="0"/>
              <a:t>3 800</a:t>
            </a:r>
            <a:r>
              <a:rPr lang="zh-CN" altLang="en-US" dirty="0"/>
              <a:t>元，</a:t>
            </a:r>
            <a:r>
              <a:rPr lang="en-US" altLang="zh-CN" dirty="0"/>
              <a:t>12</a:t>
            </a:r>
            <a:r>
              <a:rPr lang="zh-CN" altLang="en-US" dirty="0"/>
              <a:t>月</a:t>
            </a:r>
            <a:r>
              <a:rPr lang="en-US" altLang="zh-CN" dirty="0"/>
              <a:t>31</a:t>
            </a:r>
            <a:r>
              <a:rPr lang="zh-CN" altLang="en-US" dirty="0"/>
              <a:t>日又一次性领取年终含税奖金</a:t>
            </a:r>
            <a:r>
              <a:rPr lang="en-US" altLang="zh-CN" dirty="0"/>
              <a:t>50 000</a:t>
            </a:r>
            <a:r>
              <a:rPr lang="zh-CN" altLang="en-US" dirty="0"/>
              <a:t>元。请计算王某取得年终奖金应缴纳的个人所得税。							</a:t>
            </a:r>
          </a:p>
          <a:p>
            <a:r>
              <a:rPr lang="zh-CN" altLang="en-US" dirty="0"/>
              <a:t>年终奖金适用的税率和速算扣除数为：	</a:t>
            </a:r>
          </a:p>
          <a:p>
            <a:r>
              <a:rPr lang="en-US" altLang="zh-CN" dirty="0"/>
              <a:t>12</a:t>
            </a:r>
            <a:r>
              <a:rPr lang="zh-CN" altLang="en-US" dirty="0"/>
              <a:t>个月分摊后，每月的奖金＝</a:t>
            </a:r>
            <a:r>
              <a:rPr lang="en-US" altLang="zh-CN" dirty="0"/>
              <a:t>50 000÷12</a:t>
            </a:r>
            <a:r>
              <a:rPr lang="zh-CN" altLang="en-US" dirty="0"/>
              <a:t>＝</a:t>
            </a:r>
            <a:r>
              <a:rPr lang="en-US" altLang="zh-CN" dirty="0"/>
              <a:t>6 000</a:t>
            </a:r>
            <a:r>
              <a:rPr lang="zh-CN" altLang="en-US" dirty="0"/>
              <a:t>（元），根据工资、薪资七级超额累进税率的规定，适用的税率和速算扣除数分别为</a:t>
            </a:r>
            <a:r>
              <a:rPr lang="en-US" altLang="zh-CN" dirty="0"/>
              <a:t>10%</a:t>
            </a:r>
            <a:r>
              <a:rPr lang="zh-CN" altLang="en-US" dirty="0"/>
              <a:t>、</a:t>
            </a:r>
            <a:r>
              <a:rPr lang="en-US" altLang="zh-CN" dirty="0"/>
              <a:t>210</a:t>
            </a:r>
            <a:r>
              <a:rPr lang="zh-CN" altLang="en-US" dirty="0"/>
              <a:t>元。		</a:t>
            </a:r>
          </a:p>
          <a:p>
            <a:r>
              <a:rPr lang="zh-CN" altLang="en-US" dirty="0"/>
              <a:t>年终奖应缴纳个人所得税为：</a:t>
            </a:r>
          </a:p>
          <a:p>
            <a:r>
              <a:rPr lang="zh-CN" altLang="en-US" dirty="0"/>
              <a:t>应纳税额＝年终奖金收入</a:t>
            </a:r>
            <a:r>
              <a:rPr lang="en-US" altLang="zh-CN" dirty="0"/>
              <a:t>×</a:t>
            </a:r>
            <a:r>
              <a:rPr lang="zh-CN" altLang="en-US" dirty="0"/>
              <a:t>适用的税率－速算扣除数</a:t>
            </a:r>
          </a:p>
          <a:p>
            <a:r>
              <a:rPr lang="zh-CN" altLang="en-US" dirty="0"/>
              <a:t>	          ＝</a:t>
            </a:r>
            <a:r>
              <a:rPr lang="en-US" altLang="zh-CN" dirty="0"/>
              <a:t>50 000×10%</a:t>
            </a:r>
            <a:r>
              <a:rPr lang="zh-CN" altLang="en-US" dirty="0"/>
              <a:t>－</a:t>
            </a:r>
            <a:r>
              <a:rPr lang="en-US" altLang="zh-CN" dirty="0"/>
              <a:t>210			</a:t>
            </a:r>
          </a:p>
          <a:p>
            <a:r>
              <a:rPr lang="en-US" altLang="zh-CN" dirty="0"/>
              <a:t>	          </a:t>
            </a:r>
            <a:r>
              <a:rPr lang="zh-CN" altLang="en-US" dirty="0"/>
              <a:t>＝</a:t>
            </a:r>
            <a:r>
              <a:rPr lang="en-US" altLang="zh-CN" dirty="0"/>
              <a:t>5 000</a:t>
            </a:r>
            <a:r>
              <a:rPr lang="zh-CN" altLang="en-US" dirty="0"/>
              <a:t>－</a:t>
            </a:r>
            <a:r>
              <a:rPr lang="en-US" altLang="zh-CN" dirty="0"/>
              <a:t>210					</a:t>
            </a:r>
          </a:p>
          <a:p>
            <a:r>
              <a:rPr lang="en-US" altLang="zh-CN" dirty="0"/>
              <a:t>	          </a:t>
            </a:r>
            <a:r>
              <a:rPr lang="zh-CN" altLang="en-US" dirty="0"/>
              <a:t>＝</a:t>
            </a:r>
            <a:r>
              <a:rPr lang="en-US" altLang="zh-CN" dirty="0"/>
              <a:t>4 790</a:t>
            </a:r>
            <a:r>
              <a:rPr lang="zh-CN" altLang="en-US" dirty="0"/>
              <a:t>（元）			</a:t>
            </a:r>
          </a:p>
        </p:txBody>
      </p:sp>
    </p:spTree>
    <p:extLst>
      <p:ext uri="{BB962C8B-B14F-4D97-AF65-F5344CB8AC3E}">
        <p14:creationId xmlns:p14="http://schemas.microsoft.com/office/powerpoint/2010/main" val="1780716049"/>
      </p:ext>
    </p:extLst>
  </p:cSld>
  <p:clrMapOvr>
    <a:masterClrMapping/>
  </p:clrMapOvr>
  <p:transition spd="slow" advTm="9652">
    <p:push dir="u"/>
  </p:transition>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40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827790" y="207500"/>
            <a:ext cx="6838354"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4.2.8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个人所得税征收管理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70027" y="2941864"/>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8" name="矩形 27">
            <a:extLst>
              <a:ext uri="{FF2B5EF4-FFF2-40B4-BE49-F238E27FC236}">
                <a16:creationId xmlns:a16="http://schemas.microsoft.com/office/drawing/2014/main" id="{54A63FF4-42F6-49FC-8734-4FB1D3E70475}"/>
              </a:ext>
            </a:extLst>
          </p:cNvPr>
          <p:cNvSpPr/>
          <p:nvPr/>
        </p:nvSpPr>
        <p:spPr bwMode="auto">
          <a:xfrm>
            <a:off x="798092" y="1306228"/>
            <a:ext cx="4114541" cy="4392488"/>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2" name="矩形 1"/>
          <p:cNvSpPr/>
          <p:nvPr/>
        </p:nvSpPr>
        <p:spPr>
          <a:xfrm>
            <a:off x="968283" y="1471310"/>
            <a:ext cx="3888432" cy="2246769"/>
          </a:xfrm>
          <a:prstGeom prst="rect">
            <a:avLst/>
          </a:prstGeom>
        </p:spPr>
        <p:txBody>
          <a:bodyPr wrap="squar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纳税申报</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）个人所得税以所得人为纳税人，以支付所得的单位或者个人为扣缴义务人。扣缴义务人向个人支付应税款项时，应当依照个人所得税法规定预扣或代扣税款，按时缴库，并专项记载备查。</a:t>
            </a:r>
          </a:p>
        </p:txBody>
      </p:sp>
      <p:sp>
        <p:nvSpPr>
          <p:cNvPr id="15" name="矩形 14">
            <a:extLst>
              <a:ext uri="{FF2B5EF4-FFF2-40B4-BE49-F238E27FC236}">
                <a16:creationId xmlns:a16="http://schemas.microsoft.com/office/drawing/2014/main" id="{54A63FF4-42F6-49FC-8734-4FB1D3E70475}"/>
              </a:ext>
            </a:extLst>
          </p:cNvPr>
          <p:cNvSpPr/>
          <p:nvPr/>
        </p:nvSpPr>
        <p:spPr bwMode="auto">
          <a:xfrm>
            <a:off x="6458422" y="558136"/>
            <a:ext cx="5472607" cy="5976664"/>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7" name="矩形 6"/>
          <p:cNvSpPr/>
          <p:nvPr/>
        </p:nvSpPr>
        <p:spPr>
          <a:xfrm>
            <a:off x="6639280" y="732646"/>
            <a:ext cx="5211014" cy="5970865"/>
          </a:xfrm>
          <a:prstGeom prst="rect">
            <a:avLst/>
          </a:prstGeom>
        </p:spPr>
        <p:txBody>
          <a:bodyPr wrap="square">
            <a:spAutoFit/>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）有下列情形之一的，纳税人应当依法办理纳税申报</a:t>
            </a:r>
            <a:r>
              <a:rPr lang="en-US" altLang="zh-CN" sz="2000" dirty="0">
                <a:solidFill>
                  <a:schemeClr val="bg1"/>
                </a:solidFill>
                <a:latin typeface="微软雅黑 Light" panose="020B0502040204020203" pitchFamily="34" charset="-122"/>
                <a:ea typeface="微软雅黑 Light" panose="020B0502040204020203" pitchFamily="34" charset="-122"/>
              </a:rPr>
              <a:t>:</a:t>
            </a:r>
          </a:p>
          <a:p>
            <a:r>
              <a:rPr lang="zh-CN" altLang="en-US" dirty="0">
                <a:solidFill>
                  <a:schemeClr val="bg1"/>
                </a:solidFill>
                <a:latin typeface="微软雅黑 Light" panose="020B0502040204020203" pitchFamily="34" charset="-122"/>
                <a:ea typeface="微软雅黑 Light" panose="020B0502040204020203" pitchFamily="34" charset="-122"/>
              </a:rPr>
              <a:t>①取得综合所得需要办理汇算清缴。需要办理汇算清缴的情形包括：</a:t>
            </a:r>
          </a:p>
          <a:p>
            <a:r>
              <a:rPr lang="zh-CN" altLang="en-US" dirty="0">
                <a:solidFill>
                  <a:schemeClr val="bg1"/>
                </a:solidFill>
                <a:latin typeface="微软雅黑 Light" panose="020B0502040204020203" pitchFamily="34" charset="-122"/>
                <a:ea typeface="微软雅黑 Light" panose="020B0502040204020203" pitchFamily="34" charset="-122"/>
              </a:rPr>
              <a:t>● 在两处或者两处以上取得综合所得，且综合所得年收入额减去专项扣除的余额超过</a:t>
            </a:r>
            <a:r>
              <a:rPr lang="en-US" altLang="zh-CN" dirty="0">
                <a:solidFill>
                  <a:schemeClr val="bg1"/>
                </a:solidFill>
                <a:latin typeface="微软雅黑 Light" panose="020B0502040204020203" pitchFamily="34" charset="-122"/>
                <a:ea typeface="微软雅黑 Light" panose="020B0502040204020203" pitchFamily="34" charset="-122"/>
              </a:rPr>
              <a:t>6</a:t>
            </a:r>
            <a:r>
              <a:rPr lang="zh-CN" altLang="en-US" dirty="0">
                <a:solidFill>
                  <a:schemeClr val="bg1"/>
                </a:solidFill>
                <a:latin typeface="微软雅黑 Light" panose="020B0502040204020203" pitchFamily="34" charset="-122"/>
                <a:ea typeface="微软雅黑 Light" panose="020B0502040204020203" pitchFamily="34" charset="-122"/>
              </a:rPr>
              <a:t>万元。</a:t>
            </a:r>
          </a:p>
          <a:p>
            <a:r>
              <a:rPr lang="zh-CN" altLang="en-US" dirty="0">
                <a:solidFill>
                  <a:schemeClr val="bg1"/>
                </a:solidFill>
                <a:latin typeface="微软雅黑 Light" panose="020B0502040204020203" pitchFamily="34" charset="-122"/>
                <a:ea typeface="微软雅黑 Light" panose="020B0502040204020203" pitchFamily="34" charset="-122"/>
              </a:rPr>
              <a:t>● 取得劳务报酬所得、稿酬所得、特许权使用费所得中一项或者多项所得，且综合所得年收人额减去专项扣除的余额超过</a:t>
            </a:r>
            <a:r>
              <a:rPr lang="en-US" altLang="zh-CN" dirty="0">
                <a:solidFill>
                  <a:schemeClr val="bg1"/>
                </a:solidFill>
                <a:latin typeface="微软雅黑 Light" panose="020B0502040204020203" pitchFamily="34" charset="-122"/>
                <a:ea typeface="微软雅黑 Light" panose="020B0502040204020203" pitchFamily="34" charset="-122"/>
              </a:rPr>
              <a:t>6</a:t>
            </a:r>
            <a:r>
              <a:rPr lang="zh-CN" altLang="en-US" dirty="0">
                <a:solidFill>
                  <a:schemeClr val="bg1"/>
                </a:solidFill>
                <a:latin typeface="微软雅黑 Light" panose="020B0502040204020203" pitchFamily="34" charset="-122"/>
                <a:ea typeface="微软雅黑 Light" panose="020B0502040204020203" pitchFamily="34" charset="-122"/>
              </a:rPr>
              <a:t>万元。</a:t>
            </a:r>
          </a:p>
          <a:p>
            <a:r>
              <a:rPr lang="zh-CN" altLang="en-US" dirty="0">
                <a:solidFill>
                  <a:schemeClr val="bg1"/>
                </a:solidFill>
                <a:latin typeface="微软雅黑 Light" panose="020B0502040204020203" pitchFamily="34" charset="-122"/>
                <a:ea typeface="微软雅黑 Light" panose="020B0502040204020203" pitchFamily="34" charset="-122"/>
              </a:rPr>
              <a:t>● 纳税年度内预缴税额低于应纳税额的。</a:t>
            </a:r>
          </a:p>
          <a:p>
            <a:r>
              <a:rPr lang="zh-CN" altLang="en-US" dirty="0">
                <a:solidFill>
                  <a:schemeClr val="bg1"/>
                </a:solidFill>
                <a:latin typeface="微软雅黑 Light" panose="020B0502040204020203" pitchFamily="34" charset="-122"/>
                <a:ea typeface="微软雅黑 Light" panose="020B0502040204020203" pitchFamily="34" charset="-122"/>
              </a:rPr>
              <a:t>● 纳税人申请退税。纳税人申请退税，应当提供其在中国境内开设的银行账户，并在汇算清缴地就地办理税款退库。</a:t>
            </a:r>
          </a:p>
          <a:p>
            <a:r>
              <a:rPr lang="zh-CN" altLang="en-US" dirty="0">
                <a:solidFill>
                  <a:schemeClr val="bg1"/>
                </a:solidFill>
                <a:latin typeface="微软雅黑 Light" panose="020B0502040204020203" pitchFamily="34" charset="-122"/>
                <a:ea typeface="微软雅黑 Light" panose="020B0502040204020203" pitchFamily="34" charset="-122"/>
              </a:rPr>
              <a:t>②取得应税所得没有扣缴义务人。</a:t>
            </a:r>
          </a:p>
          <a:p>
            <a:r>
              <a:rPr lang="zh-CN" altLang="en-US" dirty="0">
                <a:solidFill>
                  <a:schemeClr val="bg1"/>
                </a:solidFill>
                <a:latin typeface="微软雅黑 Light" panose="020B0502040204020203" pitchFamily="34" charset="-122"/>
                <a:ea typeface="微软雅黑 Light" panose="020B0502040204020203" pitchFamily="34" charset="-122"/>
              </a:rPr>
              <a:t>③取得应税所得，扣缴义务人未扣缴税款。</a:t>
            </a:r>
          </a:p>
          <a:p>
            <a:r>
              <a:rPr lang="zh-CN" altLang="en-US" dirty="0">
                <a:solidFill>
                  <a:schemeClr val="bg1"/>
                </a:solidFill>
                <a:latin typeface="微软雅黑 Light" panose="020B0502040204020203" pitchFamily="34" charset="-122"/>
                <a:ea typeface="微软雅黑 Light" panose="020B0502040204020203" pitchFamily="34" charset="-122"/>
              </a:rPr>
              <a:t>④取得境外所得。</a:t>
            </a:r>
          </a:p>
          <a:p>
            <a:r>
              <a:rPr lang="zh-CN" altLang="en-US" dirty="0">
                <a:solidFill>
                  <a:schemeClr val="bg1"/>
                </a:solidFill>
                <a:latin typeface="微软雅黑 Light" panose="020B0502040204020203" pitchFamily="34" charset="-122"/>
                <a:ea typeface="微软雅黑 Light" panose="020B0502040204020203" pitchFamily="34" charset="-122"/>
              </a:rPr>
              <a:t>⑤因移居境外注销中国户籍。</a:t>
            </a:r>
          </a:p>
          <a:p>
            <a:r>
              <a:rPr lang="zh-CN" altLang="en-US" dirty="0">
                <a:solidFill>
                  <a:schemeClr val="bg1"/>
                </a:solidFill>
                <a:latin typeface="微软雅黑 Light" panose="020B0502040204020203" pitchFamily="34" charset="-122"/>
                <a:ea typeface="微软雅黑 Light" panose="020B0502040204020203" pitchFamily="34" charset="-122"/>
              </a:rPr>
              <a:t>⑥非居民个人在中国境内从两处以上取得工资、薪金所得。</a:t>
            </a:r>
          </a:p>
          <a:p>
            <a:r>
              <a:rPr lang="zh-CN" altLang="en-US" dirty="0">
                <a:solidFill>
                  <a:schemeClr val="bg1"/>
                </a:solidFill>
                <a:latin typeface="微软雅黑 Light" panose="020B0502040204020203" pitchFamily="34" charset="-122"/>
                <a:ea typeface="微软雅黑 Light" panose="020B0502040204020203" pitchFamily="34" charset="-122"/>
              </a:rPr>
              <a:t>⑦国务院规定的其他情形。</a:t>
            </a:r>
          </a:p>
          <a:p>
            <a:endParaRPr lang="zh-CN" altLang="en-US"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911844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5542210"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4.2.8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个人所得税征收管理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751555" y="951777"/>
            <a:ext cx="9207461" cy="3773368"/>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4462552" y="1098976"/>
            <a:ext cx="1608133" cy="461665"/>
          </a:xfrm>
          <a:prstGeom prst="rect">
            <a:avLst/>
          </a:prstGeom>
          <a:noFill/>
        </p:spPr>
        <p:txBody>
          <a:bodyPr wrap="none" rtlCol="0">
            <a:spAutoFit/>
          </a:bodyPr>
          <a:lstStyle/>
          <a:p>
            <a:pPr lvl="0" algn="ctr">
              <a:defRPr/>
            </a:pPr>
            <a:r>
              <a:rPr lang="en-US" altLang="zh-CN" sz="2400">
                <a:solidFill>
                  <a:srgbClr val="FFFFFF"/>
                </a:solidFill>
                <a:latin typeface="微软雅黑 Light" panose="020B0502040204020203" pitchFamily="34" charset="-122"/>
                <a:ea typeface="微软雅黑 Light" panose="020B0502040204020203" pitchFamily="34" charset="-122"/>
              </a:rPr>
              <a:t>1.</a:t>
            </a:r>
            <a:r>
              <a:rPr lang="zh-CN" altLang="en-US" sz="2400">
                <a:solidFill>
                  <a:srgbClr val="FFFFFF"/>
                </a:solidFill>
                <a:latin typeface="微软雅黑 Light" panose="020B0502040204020203" pitchFamily="34" charset="-122"/>
                <a:ea typeface="微软雅黑 Light" panose="020B0502040204020203" pitchFamily="34" charset="-122"/>
              </a:rPr>
              <a:t>纳税申报</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44" name="文本框 43">
            <a:extLst>
              <a:ext uri="{FF2B5EF4-FFF2-40B4-BE49-F238E27FC236}">
                <a16:creationId xmlns:a16="http://schemas.microsoft.com/office/drawing/2014/main" id="{6E798E52-5EB3-4E63-9297-FAC05373EE1E}"/>
              </a:ext>
            </a:extLst>
          </p:cNvPr>
          <p:cNvSpPr txBox="1"/>
          <p:nvPr/>
        </p:nvSpPr>
        <p:spPr>
          <a:xfrm>
            <a:off x="1002227" y="1905645"/>
            <a:ext cx="8928992" cy="1938992"/>
          </a:xfrm>
          <a:prstGeom prst="rect">
            <a:avLst/>
          </a:prstGeom>
          <a:noFill/>
        </p:spPr>
        <p:txBody>
          <a:bodyPr wrap="square" rtlCol="0">
            <a:spAutoFit/>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）居民个人取得工资、薪金所得时，可以向扣缴义务人提供专项附加扣除有关信息，由扣缴义务人扣缴税款时减除专项附加扣除。</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4</a:t>
            </a:r>
            <a:r>
              <a:rPr lang="zh-CN" altLang="en-US" sz="2000" dirty="0">
                <a:solidFill>
                  <a:srgbClr val="3D3D3D"/>
                </a:solidFill>
                <a:latin typeface="微软雅黑 Light" panose="020B0502040204020203" pitchFamily="34" charset="-122"/>
                <a:ea typeface="微软雅黑 Light" panose="020B0502040204020203" pitchFamily="34" charset="-122"/>
              </a:rPr>
              <a:t>）纳税人可以委托扣缴义务人或者其他单位和个人办理汇算清缴。</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）纳税人申请退税时提供的汇算清缴信息有错误的，税务机关应当告知其更正；纳税人更正的，税务机关应当及时办理退税。</a:t>
            </a:r>
          </a:p>
          <a:p>
            <a:pPr lvl="0">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546191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4">
                                            <p:txEl>
                                              <p:pRg st="0" end="0"/>
                                            </p:txEl>
                                          </p:spTgt>
                                        </p:tgtEl>
                                        <p:attrNameLst>
                                          <p:attrName>style.visibility</p:attrName>
                                        </p:attrNameLst>
                                      </p:cBhvr>
                                      <p:to>
                                        <p:strVal val="visible"/>
                                      </p:to>
                                    </p:set>
                                    <p:anim calcmode="lin" valueType="num">
                                      <p:cBhvr additive="base">
                                        <p:cTn id="19" dur="500" fill="hold"/>
                                        <p:tgtEl>
                                          <p:spTgt spid="4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4">
                                            <p:txEl>
                                              <p:pRg st="1" end="1"/>
                                            </p:txEl>
                                          </p:spTgt>
                                        </p:tgtEl>
                                        <p:attrNameLst>
                                          <p:attrName>style.visibility</p:attrName>
                                        </p:attrNameLst>
                                      </p:cBhvr>
                                      <p:to>
                                        <p:strVal val="visible"/>
                                      </p:to>
                                    </p:set>
                                    <p:anim calcmode="lin" valueType="num">
                                      <p:cBhvr additive="base">
                                        <p:cTn id="25" dur="500" fill="hold"/>
                                        <p:tgtEl>
                                          <p:spTgt spid="4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4">
                                            <p:txEl>
                                              <p:pRg st="2" end="2"/>
                                            </p:txEl>
                                          </p:spTgt>
                                        </p:tgtEl>
                                        <p:attrNameLst>
                                          <p:attrName>style.visibility</p:attrName>
                                        </p:attrNameLst>
                                      </p:cBhvr>
                                      <p:to>
                                        <p:strVal val="visible"/>
                                      </p:to>
                                    </p:set>
                                    <p:anim calcmode="lin" valueType="num">
                                      <p:cBhvr additive="base">
                                        <p:cTn id="31" dur="500" fill="hold"/>
                                        <p:tgtEl>
                                          <p:spTgt spid="4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5614218"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4.2.8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个人所得税征收管理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751555" y="951776"/>
            <a:ext cx="9595298" cy="5645575"/>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554993"/>
              <a:ext cx="2049348" cy="1681938"/>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862382" y="1100687"/>
            <a:ext cx="1907895" cy="523220"/>
          </a:xfrm>
          <a:prstGeom prst="rect">
            <a:avLst/>
          </a:prstGeom>
          <a:noFill/>
        </p:spPr>
        <p:txBody>
          <a:bodyPr wrap="none" rtlCol="0">
            <a:spAutoFit/>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rPr>
              <a:t>2.</a:t>
            </a:r>
            <a:r>
              <a:rPr lang="zh-CN" altLang="en-US" sz="2800" dirty="0">
                <a:solidFill>
                  <a:srgbClr val="FFFFFF"/>
                </a:solidFill>
                <a:latin typeface="微软雅黑 Light" panose="020B0502040204020203" pitchFamily="34" charset="-122"/>
                <a:ea typeface="微软雅黑 Light" panose="020B0502040204020203" pitchFamily="34" charset="-122"/>
              </a:rPr>
              <a:t>纳税期限</a:t>
            </a:r>
          </a:p>
        </p:txBody>
      </p:sp>
      <p:sp>
        <p:nvSpPr>
          <p:cNvPr id="44" name="文本框 43">
            <a:extLst>
              <a:ext uri="{FF2B5EF4-FFF2-40B4-BE49-F238E27FC236}">
                <a16:creationId xmlns:a16="http://schemas.microsoft.com/office/drawing/2014/main" id="{6E798E52-5EB3-4E63-9297-FAC05373EE1E}"/>
              </a:ext>
            </a:extLst>
          </p:cNvPr>
          <p:cNvSpPr txBox="1"/>
          <p:nvPr/>
        </p:nvSpPr>
        <p:spPr>
          <a:xfrm>
            <a:off x="923106" y="2044170"/>
            <a:ext cx="9321990" cy="4401205"/>
          </a:xfrm>
          <a:prstGeom prst="rect">
            <a:avLst/>
          </a:prstGeom>
          <a:noFill/>
        </p:spPr>
        <p:txBody>
          <a:bodyPr wrap="square" rtlCol="0">
            <a:spAutoFit/>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）居民个人取得综合所得，按年计算个人所得税；有扣缴义务人的，由扣缴义务人按月或者按次预扣预缴税款；需要办理汇算清缴的，应当在取得所得的次年</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日至</a:t>
            </a:r>
            <a:r>
              <a:rPr lang="en-US" altLang="zh-CN" sz="2000" dirty="0">
                <a:solidFill>
                  <a:srgbClr val="3D3D3D"/>
                </a:solidFill>
                <a:latin typeface="微软雅黑 Light" panose="020B0502040204020203" pitchFamily="34" charset="-122"/>
                <a:ea typeface="微软雅黑 Light" panose="020B0502040204020203" pitchFamily="34" charset="-122"/>
              </a:rPr>
              <a:t>6</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30</a:t>
            </a:r>
            <a:r>
              <a:rPr lang="zh-CN" altLang="en-US" sz="2000" dirty="0">
                <a:solidFill>
                  <a:srgbClr val="3D3D3D"/>
                </a:solidFill>
                <a:latin typeface="微软雅黑 Light" panose="020B0502040204020203" pitchFamily="34" charset="-122"/>
                <a:ea typeface="微软雅黑 Light" panose="020B0502040204020203" pitchFamily="34" charset="-122"/>
              </a:rPr>
              <a:t>日内办理汇算清缴。预扣预缴办法由国务院税务主管部门制定。</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）非居民个人取得工资、薪金所得，劳务报酬所得，稿酬所得和特许权使用费所得，有扣缴义务人的，由扣缴义务人按月或者按次代扣代缴税款，不办理汇算清缴。</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）纳税人取得经营所得，按年计算个人所得税，由纳税人在月度或者季度终了后</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日内向税务机关报送纳税申报表，并预缴税款；在取得所得的次年</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31</a:t>
            </a:r>
            <a:r>
              <a:rPr lang="zh-CN" altLang="en-US" sz="2000" dirty="0">
                <a:solidFill>
                  <a:srgbClr val="3D3D3D"/>
                </a:solidFill>
                <a:latin typeface="微软雅黑 Light" panose="020B0502040204020203" pitchFamily="34" charset="-122"/>
                <a:ea typeface="微软雅黑 Light" panose="020B0502040204020203" pitchFamily="34" charset="-122"/>
              </a:rPr>
              <a:t>日前办理汇算清缴。</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4</a:t>
            </a:r>
            <a:r>
              <a:rPr lang="zh-CN" altLang="en-US" sz="2000" dirty="0">
                <a:solidFill>
                  <a:srgbClr val="3D3D3D"/>
                </a:solidFill>
                <a:latin typeface="微软雅黑 Light" panose="020B0502040204020203" pitchFamily="34" charset="-122"/>
                <a:ea typeface="微软雅黑 Light" panose="020B0502040204020203" pitchFamily="34" charset="-122"/>
              </a:rPr>
              <a:t>）纳税人取得利息、股息、红利所得，财产租赁所得，财产转让所得和偶然所得，按月或者按次计算个人所得税，有扣缴义务人的，由扣缴义务人按月或者按次代扣代缴税款。</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）纳税人取得应税所得没有扣缴义务人的，应当在取得所得的次月</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日内向税务机关报送纳税申报表，并缴纳税款。</a:t>
            </a:r>
          </a:p>
        </p:txBody>
      </p:sp>
    </p:spTree>
    <p:extLst>
      <p:ext uri="{BB962C8B-B14F-4D97-AF65-F5344CB8AC3E}">
        <p14:creationId xmlns:p14="http://schemas.microsoft.com/office/powerpoint/2010/main" val="147678925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190282"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子任务</a:t>
            </a:r>
            <a:r>
              <a:rPr lang="en-US" altLang="zh-CN"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4.2.8  </a:t>
            </a:r>
            <a:r>
              <a:rPr lang="zh-CN" altLang="en-US" sz="2800" b="1" kern="100" dirty="0">
                <a:latin typeface="微软雅黑 Light" panose="020B0502040204020203" pitchFamily="34" charset="-122"/>
                <a:ea typeface="微软雅黑 Light" panose="020B0502040204020203" pitchFamily="34" charset="-122"/>
                <a:cs typeface="Times New Roman" panose="02020603050405020304" pitchFamily="18" charset="0"/>
              </a:rPr>
              <a:t>个人所得税征收管理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751555" y="951776"/>
            <a:ext cx="9595298" cy="5645575"/>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554993"/>
              <a:ext cx="2049348" cy="1681938"/>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862382" y="1100687"/>
            <a:ext cx="1907895" cy="523220"/>
          </a:xfrm>
          <a:prstGeom prst="rect">
            <a:avLst/>
          </a:prstGeom>
          <a:noFill/>
        </p:spPr>
        <p:txBody>
          <a:bodyPr wrap="none" rtlCol="0">
            <a:spAutoFit/>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rPr>
              <a:t>2.</a:t>
            </a:r>
            <a:r>
              <a:rPr lang="zh-CN" altLang="en-US" sz="2800" dirty="0">
                <a:solidFill>
                  <a:srgbClr val="FFFFFF"/>
                </a:solidFill>
                <a:latin typeface="微软雅黑 Light" panose="020B0502040204020203" pitchFamily="34" charset="-122"/>
                <a:ea typeface="微软雅黑 Light" panose="020B0502040204020203" pitchFamily="34" charset="-122"/>
              </a:rPr>
              <a:t>纳税期限</a:t>
            </a:r>
          </a:p>
        </p:txBody>
      </p:sp>
      <p:sp>
        <p:nvSpPr>
          <p:cNvPr id="44" name="文本框 43">
            <a:extLst>
              <a:ext uri="{FF2B5EF4-FFF2-40B4-BE49-F238E27FC236}">
                <a16:creationId xmlns:a16="http://schemas.microsoft.com/office/drawing/2014/main" id="{6E798E52-5EB3-4E63-9297-FAC05373EE1E}"/>
              </a:ext>
            </a:extLst>
          </p:cNvPr>
          <p:cNvSpPr txBox="1"/>
          <p:nvPr/>
        </p:nvSpPr>
        <p:spPr>
          <a:xfrm>
            <a:off x="923106" y="2102065"/>
            <a:ext cx="9321990" cy="3170099"/>
          </a:xfrm>
          <a:prstGeom prst="rect">
            <a:avLst/>
          </a:prstGeom>
          <a:noFill/>
        </p:spPr>
        <p:txBody>
          <a:bodyPr wrap="square" rtlCol="0">
            <a:spAutoFit/>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6</a:t>
            </a:r>
            <a:r>
              <a:rPr lang="zh-CN" altLang="en-US" sz="2000" dirty="0">
                <a:solidFill>
                  <a:srgbClr val="3D3D3D"/>
                </a:solidFill>
                <a:latin typeface="微软雅黑 Light" panose="020B0502040204020203" pitchFamily="34" charset="-122"/>
                <a:ea typeface="微软雅黑 Light" panose="020B0502040204020203" pitchFamily="34" charset="-122"/>
              </a:rPr>
              <a:t>）纳税人取得应税所得，扣缴义务人未扣缴税款的，纳税人应当在取得所得的次年</a:t>
            </a:r>
            <a:r>
              <a:rPr lang="en-US" altLang="zh-CN" sz="2000" dirty="0">
                <a:solidFill>
                  <a:srgbClr val="3D3D3D"/>
                </a:solidFill>
                <a:latin typeface="微软雅黑 Light" panose="020B0502040204020203" pitchFamily="34" charset="-122"/>
                <a:ea typeface="微软雅黑 Light" panose="020B0502040204020203" pitchFamily="34" charset="-122"/>
              </a:rPr>
              <a:t>6</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30</a:t>
            </a:r>
            <a:r>
              <a:rPr lang="zh-CN" altLang="en-US" sz="2000" dirty="0">
                <a:solidFill>
                  <a:srgbClr val="3D3D3D"/>
                </a:solidFill>
                <a:latin typeface="微软雅黑 Light" panose="020B0502040204020203" pitchFamily="34" charset="-122"/>
                <a:ea typeface="微软雅黑 Light" panose="020B0502040204020203" pitchFamily="34" charset="-122"/>
              </a:rPr>
              <a:t>日前，缴纳税款；税务机关通知限期缴纳的，纳税人应当按照期限缴纳税款。</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）居民个人从中国境外取得所得的，应当在取得所得的次年</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日至</a:t>
            </a:r>
            <a:r>
              <a:rPr lang="en-US" altLang="zh-CN" sz="2000" dirty="0">
                <a:solidFill>
                  <a:srgbClr val="3D3D3D"/>
                </a:solidFill>
                <a:latin typeface="微软雅黑 Light" panose="020B0502040204020203" pitchFamily="34" charset="-122"/>
                <a:ea typeface="微软雅黑 Light" panose="020B0502040204020203" pitchFamily="34" charset="-122"/>
              </a:rPr>
              <a:t>6</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30</a:t>
            </a:r>
            <a:r>
              <a:rPr lang="zh-CN" altLang="en-US" sz="2000" dirty="0">
                <a:solidFill>
                  <a:srgbClr val="3D3D3D"/>
                </a:solidFill>
                <a:latin typeface="微软雅黑 Light" panose="020B0502040204020203" pitchFamily="34" charset="-122"/>
                <a:ea typeface="微软雅黑 Light" panose="020B0502040204020203" pitchFamily="34" charset="-122"/>
              </a:rPr>
              <a:t>日内申报纳税。</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8</a:t>
            </a:r>
            <a:r>
              <a:rPr lang="zh-CN" altLang="en-US" sz="2000" dirty="0">
                <a:solidFill>
                  <a:srgbClr val="3D3D3D"/>
                </a:solidFill>
                <a:latin typeface="微软雅黑 Light" panose="020B0502040204020203" pitchFamily="34" charset="-122"/>
                <a:ea typeface="微软雅黑 Light" panose="020B0502040204020203" pitchFamily="34" charset="-122"/>
              </a:rPr>
              <a:t>）非居民个人在中国境内从两处以上取得工资、薪金所得的，应当在取得所得的次月</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日内申报。</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9</a:t>
            </a:r>
            <a:r>
              <a:rPr lang="zh-CN" altLang="en-US" sz="2000" dirty="0">
                <a:solidFill>
                  <a:srgbClr val="3D3D3D"/>
                </a:solidFill>
                <a:latin typeface="微软雅黑 Light" panose="020B0502040204020203" pitchFamily="34" charset="-122"/>
                <a:ea typeface="微软雅黑 Light" panose="020B0502040204020203" pitchFamily="34" charset="-122"/>
              </a:rPr>
              <a:t>）纳税人因移居境外注销中国户籍的，应当在注销中国户籍前办理税款清算。</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）扣缴义务人每月或者每次预扣、代扣的税款，应当在次月</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日内缴入国库，并向税务机关报送扣缴个人所得税申报表。</a:t>
            </a:r>
          </a:p>
        </p:txBody>
      </p:sp>
    </p:spTree>
    <p:extLst>
      <p:ext uri="{BB962C8B-B14F-4D97-AF65-F5344CB8AC3E}">
        <p14:creationId xmlns:p14="http://schemas.microsoft.com/office/powerpoint/2010/main" val="265702248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87F8789F-BE9D-4919-94D3-B11D2AE0F79C}"/>
              </a:ext>
            </a:extLst>
          </p:cNvPr>
          <p:cNvGrpSpPr/>
          <p:nvPr/>
        </p:nvGrpSpPr>
        <p:grpSpPr>
          <a:xfrm>
            <a:off x="0" y="0"/>
            <a:ext cx="12196763" cy="3645024"/>
            <a:chOff x="0" y="0"/>
            <a:chExt cx="12196763" cy="3645024"/>
          </a:xfrm>
        </p:grpSpPr>
        <p:pic>
          <p:nvPicPr>
            <p:cNvPr id="14" name="图片 13">
              <a:extLst>
                <a:ext uri="{FF2B5EF4-FFF2-40B4-BE49-F238E27FC236}">
                  <a16:creationId xmlns:a16="http://schemas.microsoft.com/office/drawing/2014/main" id="{E03493A5-2FAA-4078-A3C2-0B957E47E926}"/>
                </a:ext>
              </a:extLst>
            </p:cNvPr>
            <p:cNvPicPr>
              <a:picLocks noChangeAspect="1"/>
            </p:cNvPicPr>
            <p:nvPr/>
          </p:nvPicPr>
          <p:blipFill rotWithShape="1">
            <a:blip r:embed="rId3">
              <a:extLst>
                <a:ext uri="{28A0092B-C50C-407E-A947-70E740481C1C}">
                  <a14:useLocalDpi xmlns:a14="http://schemas.microsoft.com/office/drawing/2010/main" val="0"/>
                </a:ext>
              </a:extLst>
            </a:blip>
            <a:srcRect t="27813" b="27321"/>
            <a:stretch/>
          </p:blipFill>
          <p:spPr>
            <a:xfrm>
              <a:off x="1" y="0"/>
              <a:ext cx="12196762" cy="3645024"/>
            </a:xfrm>
            <a:prstGeom prst="rect">
              <a:avLst/>
            </a:prstGeom>
          </p:spPr>
        </p:pic>
        <p:sp>
          <p:nvSpPr>
            <p:cNvPr id="15" name="矩形 14">
              <a:extLst>
                <a:ext uri="{FF2B5EF4-FFF2-40B4-BE49-F238E27FC236}">
                  <a16:creationId xmlns:a16="http://schemas.microsoft.com/office/drawing/2014/main" id="{5E41F1B1-147D-474A-A1D6-12AD0F09E24A}"/>
                </a:ext>
              </a:extLst>
            </p:cNvPr>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16" name="矩形 15">
            <a:extLst>
              <a:ext uri="{FF2B5EF4-FFF2-40B4-BE49-F238E27FC236}">
                <a16:creationId xmlns:a16="http://schemas.microsoft.com/office/drawing/2014/main" id="{AAE00423-4DEB-4235-B18D-FCD79DD3172A}"/>
              </a:ext>
            </a:extLst>
          </p:cNvPr>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p>
        </p:txBody>
      </p:sp>
      <p:sp>
        <p:nvSpPr>
          <p:cNvPr id="17" name="矩形 16">
            <a:extLst>
              <a:ext uri="{FF2B5EF4-FFF2-40B4-BE49-F238E27FC236}">
                <a16:creationId xmlns:a16="http://schemas.microsoft.com/office/drawing/2014/main" id="{063D1180-F43D-41E0-9FA0-EE221F571319}"/>
              </a:ext>
            </a:extLst>
          </p:cNvPr>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92557149"/>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64684"/>
            <a:ext cx="5904656"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企业所得税的税率</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067188" y="1094318"/>
            <a:ext cx="5140523" cy="5415664"/>
          </a:xfrm>
          <a:prstGeom prst="rect">
            <a:avLst/>
          </a:prstGeom>
        </p:spPr>
      </p:pic>
      <p:sp>
        <p:nvSpPr>
          <p:cNvPr id="4" name="左中括号 3"/>
          <p:cNvSpPr/>
          <p:nvPr/>
        </p:nvSpPr>
        <p:spPr bwMode="auto">
          <a:xfrm>
            <a:off x="458985" y="1554358"/>
            <a:ext cx="313210" cy="4955624"/>
          </a:xfrm>
          <a:prstGeom prst="leftBracke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矩形 5"/>
          <p:cNvSpPr/>
          <p:nvPr/>
        </p:nvSpPr>
        <p:spPr bwMode="auto">
          <a:xfrm>
            <a:off x="1162532" y="1988840"/>
            <a:ext cx="4464496" cy="2162674"/>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基本税率为</a:t>
            </a:r>
            <a:r>
              <a:rPr lang="en-US" altLang="zh-CN" sz="2800" dirty="0">
                <a:latin typeface="微软雅黑 Light" panose="020B0502040204020203" pitchFamily="34" charset="-122"/>
                <a:ea typeface="微软雅黑 Light" panose="020B0502040204020203" pitchFamily="34" charset="-122"/>
              </a:rPr>
              <a:t>25%</a:t>
            </a:r>
          </a:p>
          <a:p>
            <a:r>
              <a:rPr lang="zh-CN" altLang="en-US" sz="2400" dirty="0">
                <a:latin typeface="微软雅黑 Light" panose="020B0502040204020203" pitchFamily="34" charset="-122"/>
                <a:ea typeface="微软雅黑 Light" panose="020B0502040204020203" pitchFamily="34" charset="-122"/>
              </a:rPr>
              <a:t>       </a:t>
            </a:r>
            <a:endParaRPr lang="en-US" altLang="zh-CN" sz="2400" dirty="0">
              <a:latin typeface="微软雅黑 Light" panose="020B0502040204020203" pitchFamily="34" charset="-122"/>
              <a:ea typeface="微软雅黑 Light" panose="020B0502040204020203" pitchFamily="34" charset="-122"/>
            </a:endParaRPr>
          </a:p>
          <a:p>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适用于居民企业和在中国境内设有机构、场所且所得与机构、场所有关联的非居民企业。</a:t>
            </a:r>
          </a:p>
        </p:txBody>
      </p:sp>
      <p:sp>
        <p:nvSpPr>
          <p:cNvPr id="12" name="矩形 11"/>
          <p:cNvSpPr/>
          <p:nvPr/>
        </p:nvSpPr>
        <p:spPr bwMode="auto">
          <a:xfrm>
            <a:off x="1162532" y="4365104"/>
            <a:ext cx="4464496" cy="237626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altLang="zh-CN" sz="2800" dirty="0">
                <a:solidFill>
                  <a:srgbClr val="393A3F"/>
                </a:solidFill>
                <a:latin typeface="微软雅黑 Light" panose="020B0502040204020203" pitchFamily="34" charset="-122"/>
                <a:ea typeface="微软雅黑 Light" panose="020B0502040204020203" pitchFamily="34" charset="-122"/>
              </a:rPr>
              <a:t>2.</a:t>
            </a:r>
            <a:r>
              <a:rPr lang="zh-CN" altLang="en-US" sz="2800" dirty="0">
                <a:solidFill>
                  <a:srgbClr val="393A3F"/>
                </a:solidFill>
                <a:latin typeface="微软雅黑 Light" panose="020B0502040204020203" pitchFamily="34" charset="-122"/>
                <a:ea typeface="微软雅黑 Light" panose="020B0502040204020203" pitchFamily="34" charset="-122"/>
              </a:rPr>
              <a:t>低税率为</a:t>
            </a:r>
            <a:r>
              <a:rPr lang="en-US" altLang="zh-CN" sz="2800" dirty="0">
                <a:solidFill>
                  <a:srgbClr val="393A3F"/>
                </a:solidFill>
                <a:latin typeface="微软雅黑 Light" panose="020B0502040204020203" pitchFamily="34" charset="-122"/>
                <a:ea typeface="微软雅黑 Light" panose="020B0502040204020203" pitchFamily="34" charset="-122"/>
              </a:rPr>
              <a:t>20%</a:t>
            </a:r>
          </a:p>
          <a:p>
            <a:pPr lvl="0"/>
            <a:r>
              <a:rPr lang="zh-CN" altLang="en-US" sz="2400" dirty="0">
                <a:solidFill>
                  <a:srgbClr val="393A3F"/>
                </a:solidFill>
                <a:latin typeface="微软雅黑 Light" panose="020B0502040204020203" pitchFamily="34" charset="-122"/>
                <a:ea typeface="微软雅黑 Light" panose="020B0502040204020203" pitchFamily="34" charset="-122"/>
              </a:rPr>
              <a:t>       适用于在中国境内未设立机构、场所的，或者虽设立机构、场所但取得的所得与其所设机构、场所没有实际联系的非居民企业。但实际征税时适用</a:t>
            </a:r>
            <a:r>
              <a:rPr lang="en-US" altLang="zh-CN" sz="2400" dirty="0">
                <a:solidFill>
                  <a:srgbClr val="393A3F"/>
                </a:solidFill>
                <a:latin typeface="微软雅黑 Light" panose="020B0502040204020203" pitchFamily="34" charset="-122"/>
                <a:ea typeface="微软雅黑 Light" panose="020B0502040204020203" pitchFamily="34" charset="-122"/>
              </a:rPr>
              <a:t>10%</a:t>
            </a:r>
            <a:r>
              <a:rPr lang="zh-CN" altLang="en-US" sz="2400" dirty="0">
                <a:solidFill>
                  <a:srgbClr val="393A3F"/>
                </a:solidFill>
                <a:latin typeface="微软雅黑 Light" panose="020B0502040204020203" pitchFamily="34" charset="-122"/>
                <a:ea typeface="微软雅黑 Light" panose="020B0502040204020203" pitchFamily="34" charset="-122"/>
              </a:rPr>
              <a:t>的税率。</a:t>
            </a:r>
          </a:p>
        </p:txBody>
      </p:sp>
      <p:sp>
        <p:nvSpPr>
          <p:cNvPr id="2" name="文本框 1">
            <a:extLst>
              <a:ext uri="{FF2B5EF4-FFF2-40B4-BE49-F238E27FC236}">
                <a16:creationId xmlns:a16="http://schemas.microsoft.com/office/drawing/2014/main" id="{91A40777-FB86-433D-B182-BCFDE3840680}"/>
              </a:ext>
            </a:extLst>
          </p:cNvPr>
          <p:cNvSpPr txBox="1"/>
          <p:nvPr/>
        </p:nvSpPr>
        <p:spPr>
          <a:xfrm>
            <a:off x="1162532" y="1057980"/>
            <a:ext cx="5904657" cy="707886"/>
          </a:xfrm>
          <a:prstGeom prst="rect">
            <a:avLst/>
          </a:prstGeom>
          <a:noFill/>
          <a:ln>
            <a:solidFill>
              <a:schemeClr val="tx1"/>
            </a:solidFill>
          </a:ln>
        </p:spPr>
        <p:txBody>
          <a:bodyPr wrap="square" rtlCol="0">
            <a:spAutoFit/>
          </a:bodyPr>
          <a:lstStyle/>
          <a:p>
            <a:r>
              <a:rPr lang="zh-CN" altLang="en-US" sz="2000" dirty="0"/>
              <a:t>企业所得税税率是体现国家与企业分配关系的核心要素。</a:t>
            </a:r>
          </a:p>
        </p:txBody>
      </p:sp>
    </p:spTree>
    <p:extLst>
      <p:ext uri="{BB962C8B-B14F-4D97-AF65-F5344CB8AC3E}">
        <p14:creationId xmlns:p14="http://schemas.microsoft.com/office/powerpoint/2010/main" val="331066501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2">
                                            <p:txEl>
                                              <p:pRg st="0" end="0"/>
                                            </p:txEl>
                                          </p:spTgt>
                                        </p:tgtEl>
                                        <p:attrNameLst>
                                          <p:attrName>style.visibility</p:attrName>
                                        </p:attrNameLst>
                                      </p:cBhvr>
                                      <p:to>
                                        <p:strVal val="visible"/>
                                      </p:to>
                                    </p:set>
                                    <p:anim calcmode="lin" valueType="num">
                                      <p:cBhvr additive="base">
                                        <p:cTn id="25"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xEl>
                                              <p:pRg st="1" end="1"/>
                                            </p:txEl>
                                          </p:spTgt>
                                        </p:tgtEl>
                                        <p:attrNameLst>
                                          <p:attrName>style.visibility</p:attrName>
                                        </p:attrNameLst>
                                      </p:cBhvr>
                                      <p:to>
                                        <p:strVal val="visible"/>
                                      </p:to>
                                    </p:set>
                                    <p:anim calcmode="lin" valueType="num">
                                      <p:cBhvr additive="base">
                                        <p:cTn id="31"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840761"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企业所得税的优惠政策</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4" name="左中括号 3"/>
          <p:cNvSpPr/>
          <p:nvPr/>
        </p:nvSpPr>
        <p:spPr bwMode="auto">
          <a:xfrm>
            <a:off x="458985" y="1554358"/>
            <a:ext cx="313210" cy="4955624"/>
          </a:xfrm>
          <a:prstGeom prst="leftBracke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矩形 5"/>
          <p:cNvSpPr/>
          <p:nvPr/>
        </p:nvSpPr>
        <p:spPr bwMode="auto">
          <a:xfrm>
            <a:off x="1162532" y="1554358"/>
            <a:ext cx="4464496" cy="410689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800" dirty="0">
                <a:latin typeface="微软雅黑 Light" panose="020B0502040204020203" pitchFamily="34" charset="-122"/>
                <a:ea typeface="微软雅黑 Light" panose="020B0502040204020203" pitchFamily="34" charset="-122"/>
              </a:rPr>
              <a:t>     </a:t>
            </a:r>
            <a:endParaRPr lang="en-US" altLang="zh-CN" sz="2800" dirty="0">
              <a:latin typeface="微软雅黑 Light" panose="020B0502040204020203" pitchFamily="34" charset="-122"/>
              <a:ea typeface="微软雅黑 Light" panose="020B0502040204020203" pitchFamily="34" charset="-122"/>
            </a:endParaRPr>
          </a:p>
          <a:p>
            <a:endParaRPr lang="en-US" altLang="zh-CN" sz="2800" dirty="0">
              <a:latin typeface="微软雅黑 Light" panose="020B0502040204020203" pitchFamily="34" charset="-122"/>
              <a:ea typeface="微软雅黑 Light" panose="020B0502040204020203" pitchFamily="34" charset="-122"/>
            </a:endParaRPr>
          </a:p>
          <a:p>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税收优惠政策是指为了照顾某些纳税人的特殊情况而给予减征或免征所得税款的规定。</a:t>
            </a:r>
          </a:p>
        </p:txBody>
      </p:sp>
    </p:spTree>
    <p:extLst>
      <p:ext uri="{BB962C8B-B14F-4D97-AF65-F5344CB8AC3E}">
        <p14:creationId xmlns:p14="http://schemas.microsoft.com/office/powerpoint/2010/main" val="3629332296"/>
      </p:ext>
    </p:extLst>
  </p:cSld>
  <p:clrMapOvr>
    <a:masterClrMapping/>
  </p:clrMapOvr>
  <p:transition spd="slow" advTm="9652">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9352" y="214033"/>
            <a:ext cx="6910362"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企业所得税的优惠政策</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917904" y="1360442"/>
            <a:ext cx="3795510" cy="4607291"/>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16915" y="1736059"/>
            <a:ext cx="3531430" cy="3401502"/>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6" name="矩形 55">
            <a:extLst>
              <a:ext uri="{FF2B5EF4-FFF2-40B4-BE49-F238E27FC236}">
                <a16:creationId xmlns:a16="http://schemas.microsoft.com/office/drawing/2014/main" id="{19A5F725-53A7-4C82-AD5E-85B763AF8E1D}"/>
              </a:ext>
            </a:extLst>
          </p:cNvPr>
          <p:cNvSpPr/>
          <p:nvPr/>
        </p:nvSpPr>
        <p:spPr>
          <a:xfrm>
            <a:off x="1434546" y="2464007"/>
            <a:ext cx="1766963" cy="830997"/>
          </a:xfrm>
          <a:prstGeom prst="rect">
            <a:avLst/>
          </a:prstGeom>
          <a:noFill/>
        </p:spPr>
        <p:txBody>
          <a:bodyPr wrap="square" rtlCol="0">
            <a:spAutoFit/>
          </a:bodyPr>
          <a:lstStyle/>
          <a:p>
            <a:pPr lvl="0" algn="ctr">
              <a:defRPr/>
            </a:pPr>
            <a:r>
              <a:rPr lang="en-US" altLang="zh-CN" sz="2400" b="1" dirty="0">
                <a:solidFill>
                  <a:schemeClr val="accent2"/>
                </a:solidFill>
                <a:latin typeface="微软雅黑 Light" panose="020B0502040204020203" pitchFamily="34" charset="-122"/>
                <a:ea typeface="微软雅黑 Light" panose="020B0502040204020203" pitchFamily="34" charset="-122"/>
                <a:cs typeface="+mn-ea"/>
                <a:sym typeface="+mn-lt"/>
              </a:rPr>
              <a:t>1.</a:t>
            </a: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免征与减征优惠</a:t>
            </a:r>
          </a:p>
        </p:txBody>
      </p:sp>
      <p:sp>
        <p:nvSpPr>
          <p:cNvPr id="57" name="椭圆 56">
            <a:extLst>
              <a:ext uri="{FF2B5EF4-FFF2-40B4-BE49-F238E27FC236}">
                <a16:creationId xmlns:a16="http://schemas.microsoft.com/office/drawing/2014/main" id="{EAA6FFAA-880A-4A0A-B537-DF0AFB2185BB}"/>
              </a:ext>
            </a:extLst>
          </p:cNvPr>
          <p:cNvSpPr/>
          <p:nvPr/>
        </p:nvSpPr>
        <p:spPr bwMode="auto">
          <a:xfrm>
            <a:off x="5285825" y="1360257"/>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5292879" y="2865157"/>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61" name="矩形 60">
            <a:extLst>
              <a:ext uri="{FF2B5EF4-FFF2-40B4-BE49-F238E27FC236}">
                <a16:creationId xmlns:a16="http://schemas.microsoft.com/office/drawing/2014/main" id="{0745658B-75FF-4AA0-9421-4022A5825B31}"/>
              </a:ext>
            </a:extLst>
          </p:cNvPr>
          <p:cNvSpPr/>
          <p:nvPr/>
        </p:nvSpPr>
        <p:spPr>
          <a:xfrm>
            <a:off x="6002948" y="1165825"/>
            <a:ext cx="6165903" cy="1200329"/>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从事农、林、牧、渔业项目的所得。企业从事农、林、牧、渔业项目的所得，包括免征和减征两部分。</a:t>
            </a:r>
          </a:p>
        </p:txBody>
      </p:sp>
      <p:sp>
        <p:nvSpPr>
          <p:cNvPr id="64" name="矩形 63">
            <a:extLst>
              <a:ext uri="{FF2B5EF4-FFF2-40B4-BE49-F238E27FC236}">
                <a16:creationId xmlns:a16="http://schemas.microsoft.com/office/drawing/2014/main" id="{F6FC45B4-A932-4EC4-B174-B1A95E76540A}"/>
              </a:ext>
            </a:extLst>
          </p:cNvPr>
          <p:cNvSpPr/>
          <p:nvPr/>
        </p:nvSpPr>
        <p:spPr>
          <a:xfrm>
            <a:off x="6072424" y="4070789"/>
            <a:ext cx="6026953" cy="830997"/>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从事符合条件的环境保护、节能节水项目的所得。</a:t>
            </a:r>
          </a:p>
        </p:txBody>
      </p:sp>
      <p:sp>
        <p:nvSpPr>
          <p:cNvPr id="6" name="矩形 5"/>
          <p:cNvSpPr/>
          <p:nvPr/>
        </p:nvSpPr>
        <p:spPr>
          <a:xfrm>
            <a:off x="6072425" y="2805424"/>
            <a:ext cx="6026953"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从事国家重点扶持的公共基础设施项目投资经营的所得。</a:t>
            </a:r>
          </a:p>
        </p:txBody>
      </p:sp>
      <p:sp>
        <p:nvSpPr>
          <p:cNvPr id="51" name="椭圆 50">
            <a:extLst>
              <a:ext uri="{FF2B5EF4-FFF2-40B4-BE49-F238E27FC236}">
                <a16:creationId xmlns:a16="http://schemas.microsoft.com/office/drawing/2014/main" id="{1725B6EC-A2EE-4C77-B429-A01056B7C7AE}"/>
              </a:ext>
            </a:extLst>
          </p:cNvPr>
          <p:cNvSpPr/>
          <p:nvPr/>
        </p:nvSpPr>
        <p:spPr bwMode="auto">
          <a:xfrm>
            <a:off x="5327800" y="4153536"/>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3</a:t>
            </a:r>
            <a:endParaRPr lang="zh-CN" altLang="en-US" sz="2400" dirty="0">
              <a:solidFill>
                <a:schemeClr val="bg1"/>
              </a:solidFill>
              <a:latin typeface="+mj-ea"/>
              <a:ea typeface="+mj-ea"/>
            </a:endParaRPr>
          </a:p>
        </p:txBody>
      </p:sp>
      <p:sp>
        <p:nvSpPr>
          <p:cNvPr id="52" name="椭圆 51">
            <a:extLst>
              <a:ext uri="{FF2B5EF4-FFF2-40B4-BE49-F238E27FC236}">
                <a16:creationId xmlns:a16="http://schemas.microsoft.com/office/drawing/2014/main" id="{1725B6EC-A2EE-4C77-B429-A01056B7C7AE}"/>
              </a:ext>
            </a:extLst>
          </p:cNvPr>
          <p:cNvSpPr/>
          <p:nvPr/>
        </p:nvSpPr>
        <p:spPr bwMode="auto">
          <a:xfrm>
            <a:off x="5306390" y="5416062"/>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sp>
        <p:nvSpPr>
          <p:cNvPr id="8" name="矩形 7"/>
          <p:cNvSpPr/>
          <p:nvPr/>
        </p:nvSpPr>
        <p:spPr>
          <a:xfrm>
            <a:off x="6095631" y="5471832"/>
            <a:ext cx="3877985"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符合条件的技术转让所得。</a:t>
            </a:r>
          </a:p>
        </p:txBody>
      </p:sp>
    </p:spTree>
    <p:extLst>
      <p:ext uri="{BB962C8B-B14F-4D97-AF65-F5344CB8AC3E}">
        <p14:creationId xmlns:p14="http://schemas.microsoft.com/office/powerpoint/2010/main" val="7822871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xEl>
                                              <p:pRg st="0" end="0"/>
                                            </p:txEl>
                                          </p:spTgt>
                                        </p:tgtEl>
                                        <p:attrNameLst>
                                          <p:attrName>style.visibility</p:attrName>
                                        </p:attrNameLst>
                                      </p:cBhvr>
                                      <p:to>
                                        <p:strVal val="visible"/>
                                      </p:to>
                                    </p:set>
                                    <p:anim calcmode="lin" valueType="num">
                                      <p:cBhvr additive="base">
                                        <p:cTn id="19"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1"/>
                                        </p:tgtEl>
                                        <p:attrNameLst>
                                          <p:attrName>style.visibility</p:attrName>
                                        </p:attrNameLst>
                                      </p:cBhvr>
                                      <p:to>
                                        <p:strVal val="visible"/>
                                      </p:to>
                                    </p:set>
                                    <p:anim calcmode="lin" valueType="num">
                                      <p:cBhvr additive="base">
                                        <p:cTn id="37" dur="500" fill="hold"/>
                                        <p:tgtEl>
                                          <p:spTgt spid="51"/>
                                        </p:tgtEl>
                                        <p:attrNameLst>
                                          <p:attrName>ppt_x</p:attrName>
                                        </p:attrNameLst>
                                      </p:cBhvr>
                                      <p:tavLst>
                                        <p:tav tm="0">
                                          <p:val>
                                            <p:strVal val="#ppt_x"/>
                                          </p:val>
                                        </p:tav>
                                        <p:tav tm="100000">
                                          <p:val>
                                            <p:strVal val="#ppt_x"/>
                                          </p:val>
                                        </p:tav>
                                      </p:tavLst>
                                    </p:anim>
                                    <p:anim calcmode="lin" valueType="num">
                                      <p:cBhvr additive="base">
                                        <p:cTn id="38"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4">
                                            <p:txEl>
                                              <p:pRg st="0" end="0"/>
                                            </p:txEl>
                                          </p:spTgt>
                                        </p:tgtEl>
                                        <p:attrNameLst>
                                          <p:attrName>style.visibility</p:attrName>
                                        </p:attrNameLst>
                                      </p:cBhvr>
                                      <p:to>
                                        <p:strVal val="visible"/>
                                      </p:to>
                                    </p:set>
                                    <p:anim calcmode="lin" valueType="num">
                                      <p:cBhvr additive="base">
                                        <p:cTn id="43"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
                                            <p:txEl>
                                              <p:pRg st="0" end="0"/>
                                            </p:txEl>
                                          </p:spTgt>
                                        </p:tgtEl>
                                        <p:attrNameLst>
                                          <p:attrName>style.visibility</p:attrName>
                                        </p:attrNameLst>
                                      </p:cBhvr>
                                      <p:to>
                                        <p:strVal val="visible"/>
                                      </p:to>
                                    </p:set>
                                    <p:anim calcmode="lin" valueType="num">
                                      <p:cBhvr additive="base">
                                        <p:cTn id="5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6" grpId="0"/>
      <p:bldP spid="51" grpId="0" animBg="1"/>
      <p:bldP spid="5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193725" y="202210"/>
            <a:ext cx="513619" cy="52230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913806" y="1628801"/>
            <a:ext cx="3744416" cy="4576284"/>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108192" y="1867365"/>
            <a:ext cx="3531430" cy="3401502"/>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6" name="矩形 55">
            <a:extLst>
              <a:ext uri="{FF2B5EF4-FFF2-40B4-BE49-F238E27FC236}">
                <a16:creationId xmlns:a16="http://schemas.microsoft.com/office/drawing/2014/main" id="{19A5F725-53A7-4C82-AD5E-85B763AF8E1D}"/>
              </a:ext>
            </a:extLst>
          </p:cNvPr>
          <p:cNvSpPr/>
          <p:nvPr/>
        </p:nvSpPr>
        <p:spPr>
          <a:xfrm>
            <a:off x="1357685" y="2649596"/>
            <a:ext cx="1766963" cy="830997"/>
          </a:xfrm>
          <a:prstGeom prst="rect">
            <a:avLst/>
          </a:prstGeom>
          <a:noFill/>
        </p:spPr>
        <p:txBody>
          <a:bodyPr wrap="square" rtlCol="0">
            <a:spAutoFit/>
          </a:bodyPr>
          <a:lstStyle/>
          <a:p>
            <a:pPr lvl="0" algn="ctr">
              <a:defRPr/>
            </a:pPr>
            <a:r>
              <a:rPr lang="en-US" altLang="zh-CN" sz="2400" b="1">
                <a:solidFill>
                  <a:schemeClr val="accent2"/>
                </a:solidFill>
                <a:latin typeface="微软雅黑 Light" panose="020B0502040204020203" pitchFamily="34" charset="-122"/>
                <a:ea typeface="微软雅黑 Light" panose="020B0502040204020203" pitchFamily="34" charset="-122"/>
                <a:cs typeface="+mn-ea"/>
                <a:sym typeface="+mn-lt"/>
              </a:rPr>
              <a:t>2.</a:t>
            </a:r>
            <a:r>
              <a:rPr lang="zh-CN" altLang="en-US" sz="2400" b="1">
                <a:solidFill>
                  <a:schemeClr val="accent2"/>
                </a:solidFill>
                <a:latin typeface="微软雅黑 Light" panose="020B0502040204020203" pitchFamily="34" charset="-122"/>
                <a:ea typeface="微软雅黑 Light" panose="020B0502040204020203" pitchFamily="34" charset="-122"/>
                <a:cs typeface="+mn-ea"/>
                <a:sym typeface="+mn-lt"/>
              </a:rPr>
              <a:t>高新技术企业优惠</a:t>
            </a:r>
            <a:endPar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endParaRPr>
          </a:p>
        </p:txBody>
      </p:sp>
      <p:sp>
        <p:nvSpPr>
          <p:cNvPr id="57" name="椭圆 56">
            <a:extLst>
              <a:ext uri="{FF2B5EF4-FFF2-40B4-BE49-F238E27FC236}">
                <a16:creationId xmlns:a16="http://schemas.microsoft.com/office/drawing/2014/main" id="{EAA6FFAA-880A-4A0A-B537-DF0AFB2185BB}"/>
              </a:ext>
            </a:extLst>
          </p:cNvPr>
          <p:cNvSpPr/>
          <p:nvPr/>
        </p:nvSpPr>
        <p:spPr bwMode="auto">
          <a:xfrm>
            <a:off x="5884139" y="1107896"/>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5895025" y="200240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59" name="椭圆 58">
            <a:extLst>
              <a:ext uri="{FF2B5EF4-FFF2-40B4-BE49-F238E27FC236}">
                <a16:creationId xmlns:a16="http://schemas.microsoft.com/office/drawing/2014/main" id="{FF1967EB-1510-4278-A0B6-B9F2A7BBCD8E}"/>
              </a:ext>
            </a:extLst>
          </p:cNvPr>
          <p:cNvSpPr/>
          <p:nvPr/>
        </p:nvSpPr>
        <p:spPr bwMode="auto">
          <a:xfrm>
            <a:off x="5879826" y="2904203"/>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3</a:t>
            </a:r>
            <a:endParaRPr lang="zh-CN" altLang="en-US" sz="2400" dirty="0">
              <a:solidFill>
                <a:schemeClr val="bg1"/>
              </a:solidFill>
              <a:latin typeface="+mj-ea"/>
              <a:ea typeface="+mj-ea"/>
            </a:endParaRPr>
          </a:p>
        </p:txBody>
      </p:sp>
      <p:sp>
        <p:nvSpPr>
          <p:cNvPr id="60" name="椭圆 59">
            <a:extLst>
              <a:ext uri="{FF2B5EF4-FFF2-40B4-BE49-F238E27FC236}">
                <a16:creationId xmlns:a16="http://schemas.microsoft.com/office/drawing/2014/main" id="{31EEB3FC-3A0F-4AC2-B751-CBEFE81E5AEF}"/>
              </a:ext>
            </a:extLst>
          </p:cNvPr>
          <p:cNvSpPr/>
          <p:nvPr/>
        </p:nvSpPr>
        <p:spPr bwMode="auto">
          <a:xfrm>
            <a:off x="5895025" y="3795752"/>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sp>
        <p:nvSpPr>
          <p:cNvPr id="62" name="矩形 61">
            <a:extLst>
              <a:ext uri="{FF2B5EF4-FFF2-40B4-BE49-F238E27FC236}">
                <a16:creationId xmlns:a16="http://schemas.microsoft.com/office/drawing/2014/main" id="{024F7727-197A-4FF6-9730-B9E17231F39E}"/>
              </a:ext>
            </a:extLst>
          </p:cNvPr>
          <p:cNvSpPr/>
          <p:nvPr/>
        </p:nvSpPr>
        <p:spPr>
          <a:xfrm>
            <a:off x="6584109" y="1924002"/>
            <a:ext cx="5190731" cy="830997"/>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产品（服务）属于</a:t>
            </a:r>
            <a:r>
              <a:rPr lang="en-US" altLang="zh-CN" sz="2400" dirty="0">
                <a:solidFill>
                  <a:srgbClr val="3D3D3D"/>
                </a:solidFill>
                <a:latin typeface="微软雅黑 Light" panose="020B0502040204020203" pitchFamily="34" charset="-122"/>
                <a:ea typeface="微软雅黑 Light" panose="020B0502040204020203" pitchFamily="34" charset="-122"/>
              </a:rPr>
              <a:t>《</a:t>
            </a:r>
            <a:r>
              <a:rPr lang="zh-CN" altLang="en-US" sz="2400" dirty="0">
                <a:solidFill>
                  <a:srgbClr val="3D3D3D"/>
                </a:solidFill>
                <a:latin typeface="微软雅黑 Light" panose="020B0502040204020203" pitchFamily="34" charset="-122"/>
                <a:ea typeface="微软雅黑 Light" panose="020B0502040204020203" pitchFamily="34" charset="-122"/>
              </a:rPr>
              <a:t>国家重点支持的高新技术领域</a:t>
            </a:r>
            <a:r>
              <a:rPr lang="en-US" altLang="zh-CN" sz="2400" dirty="0">
                <a:solidFill>
                  <a:srgbClr val="3D3D3D"/>
                </a:solidFill>
                <a:latin typeface="微软雅黑 Light" panose="020B0502040204020203" pitchFamily="34" charset="-122"/>
                <a:ea typeface="微软雅黑 Light" panose="020B0502040204020203" pitchFamily="34" charset="-122"/>
              </a:rPr>
              <a:t>》</a:t>
            </a:r>
            <a:r>
              <a:rPr lang="zh-CN" altLang="en-US" sz="2400" dirty="0">
                <a:solidFill>
                  <a:srgbClr val="3D3D3D"/>
                </a:solidFill>
                <a:latin typeface="微软雅黑 Light" panose="020B0502040204020203" pitchFamily="34" charset="-122"/>
                <a:ea typeface="微软雅黑 Light" panose="020B0502040204020203" pitchFamily="34" charset="-122"/>
              </a:rPr>
              <a:t>规定的范围</a:t>
            </a:r>
          </a:p>
        </p:txBody>
      </p:sp>
      <p:sp>
        <p:nvSpPr>
          <p:cNvPr id="63" name="矩形 62">
            <a:extLst>
              <a:ext uri="{FF2B5EF4-FFF2-40B4-BE49-F238E27FC236}">
                <a16:creationId xmlns:a16="http://schemas.microsoft.com/office/drawing/2014/main" id="{1E2494E2-4C40-4A67-A5E2-ED3DDF09AFFF}"/>
              </a:ext>
            </a:extLst>
          </p:cNvPr>
          <p:cNvSpPr/>
          <p:nvPr/>
        </p:nvSpPr>
        <p:spPr>
          <a:xfrm>
            <a:off x="6593860" y="2906097"/>
            <a:ext cx="5346920" cy="830997"/>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研究开发费用占销售收入的比例不低于规定比例</a:t>
            </a:r>
          </a:p>
        </p:txBody>
      </p:sp>
      <p:sp>
        <p:nvSpPr>
          <p:cNvPr id="64" name="矩形 63">
            <a:extLst>
              <a:ext uri="{FF2B5EF4-FFF2-40B4-BE49-F238E27FC236}">
                <a16:creationId xmlns:a16="http://schemas.microsoft.com/office/drawing/2014/main" id="{F6FC45B4-A932-4EC4-B174-B1A95E76540A}"/>
              </a:ext>
            </a:extLst>
          </p:cNvPr>
          <p:cNvSpPr/>
          <p:nvPr/>
        </p:nvSpPr>
        <p:spPr>
          <a:xfrm>
            <a:off x="6584109" y="3790615"/>
            <a:ext cx="5128366" cy="830997"/>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高新技术产品（服务）收入占企业总收入的比例不低于规定比例</a:t>
            </a:r>
          </a:p>
        </p:txBody>
      </p:sp>
      <p:sp>
        <p:nvSpPr>
          <p:cNvPr id="40" name="椭圆 39">
            <a:extLst>
              <a:ext uri="{FF2B5EF4-FFF2-40B4-BE49-F238E27FC236}">
                <a16:creationId xmlns:a16="http://schemas.microsoft.com/office/drawing/2014/main" id="{31EEB3FC-3A0F-4AC2-B751-CBEFE81E5AEF}"/>
              </a:ext>
            </a:extLst>
          </p:cNvPr>
          <p:cNvSpPr/>
          <p:nvPr/>
        </p:nvSpPr>
        <p:spPr bwMode="auto">
          <a:xfrm>
            <a:off x="5884139" y="470051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5</a:t>
            </a:r>
            <a:endParaRPr lang="zh-CN" altLang="en-US" sz="2400" dirty="0">
              <a:solidFill>
                <a:schemeClr val="bg1"/>
              </a:solidFill>
              <a:latin typeface="+mj-ea"/>
              <a:ea typeface="+mj-ea"/>
            </a:endParaRPr>
          </a:p>
        </p:txBody>
      </p:sp>
      <p:sp>
        <p:nvSpPr>
          <p:cNvPr id="3" name="矩形 2"/>
          <p:cNvSpPr/>
          <p:nvPr/>
        </p:nvSpPr>
        <p:spPr>
          <a:xfrm>
            <a:off x="6566139" y="4691652"/>
            <a:ext cx="5552491"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科技人员占企业职工总数的比例不低于规定比例</a:t>
            </a:r>
          </a:p>
        </p:txBody>
      </p:sp>
      <p:sp>
        <p:nvSpPr>
          <p:cNvPr id="41" name="椭圆 40">
            <a:extLst>
              <a:ext uri="{FF2B5EF4-FFF2-40B4-BE49-F238E27FC236}">
                <a16:creationId xmlns:a16="http://schemas.microsoft.com/office/drawing/2014/main" id="{31EEB3FC-3A0F-4AC2-B751-CBEFE81E5AEF}"/>
              </a:ext>
            </a:extLst>
          </p:cNvPr>
          <p:cNvSpPr/>
          <p:nvPr/>
        </p:nvSpPr>
        <p:spPr bwMode="auto">
          <a:xfrm>
            <a:off x="5879826" y="5564965"/>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6</a:t>
            </a:r>
            <a:endParaRPr lang="zh-CN" altLang="en-US" sz="2400" dirty="0">
              <a:solidFill>
                <a:schemeClr val="bg1"/>
              </a:solidFill>
              <a:latin typeface="+mj-ea"/>
              <a:ea typeface="+mj-ea"/>
            </a:endParaRPr>
          </a:p>
        </p:txBody>
      </p:sp>
      <p:sp>
        <p:nvSpPr>
          <p:cNvPr id="4" name="矩形 3"/>
          <p:cNvSpPr/>
          <p:nvPr/>
        </p:nvSpPr>
        <p:spPr>
          <a:xfrm>
            <a:off x="6584109" y="1219437"/>
            <a:ext cx="326243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拥有核心自主知识产权</a:t>
            </a:r>
          </a:p>
        </p:txBody>
      </p:sp>
      <p:sp>
        <p:nvSpPr>
          <p:cNvPr id="42" name="矩形 41">
            <a:extLst>
              <a:ext uri="{FF2B5EF4-FFF2-40B4-BE49-F238E27FC236}">
                <a16:creationId xmlns:a16="http://schemas.microsoft.com/office/drawing/2014/main" id="{1CA0AD3C-4EAC-455F-9189-146DEBCABF4A}"/>
              </a:ext>
            </a:extLst>
          </p:cNvPr>
          <p:cNvSpPr/>
          <p:nvPr/>
        </p:nvSpPr>
        <p:spPr>
          <a:xfrm>
            <a:off x="801929" y="244789"/>
            <a:ext cx="6808620"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4.1.5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企业所得税的优惠政策</a:t>
            </a:r>
          </a:p>
        </p:txBody>
      </p:sp>
      <p:sp>
        <p:nvSpPr>
          <p:cNvPr id="5" name="矩形 4"/>
          <p:cNvSpPr/>
          <p:nvPr/>
        </p:nvSpPr>
        <p:spPr>
          <a:xfrm>
            <a:off x="6566139" y="5564965"/>
            <a:ext cx="5523731"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高新技术企业认定管理办法规定的其他条件</a:t>
            </a:r>
          </a:p>
        </p:txBody>
      </p:sp>
      <p:sp>
        <p:nvSpPr>
          <p:cNvPr id="43" name="文本框 42">
            <a:extLst>
              <a:ext uri="{FF2B5EF4-FFF2-40B4-BE49-F238E27FC236}">
                <a16:creationId xmlns:a16="http://schemas.microsoft.com/office/drawing/2014/main" id="{5BCEEAF2-78B5-45A8-8C35-18721436C0ED}"/>
              </a:ext>
            </a:extLst>
          </p:cNvPr>
          <p:cNvSpPr txBox="1"/>
          <p:nvPr/>
        </p:nvSpPr>
        <p:spPr>
          <a:xfrm>
            <a:off x="1369608" y="4367653"/>
            <a:ext cx="2968186" cy="1569660"/>
          </a:xfrm>
          <a:prstGeom prst="rect">
            <a:avLst/>
          </a:prstGeom>
          <a:no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国家需要重点扶持的高新技术企业减按</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的所得税税率征收企业所得税。</a:t>
            </a:r>
          </a:p>
        </p:txBody>
      </p:sp>
    </p:spTree>
    <p:extLst>
      <p:ext uri="{BB962C8B-B14F-4D97-AF65-F5344CB8AC3E}">
        <p14:creationId xmlns:p14="http://schemas.microsoft.com/office/powerpoint/2010/main" val="109788266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2">
                                            <p:txEl>
                                              <p:pRg st="0" end="0"/>
                                            </p:txEl>
                                          </p:spTgt>
                                        </p:tgtEl>
                                        <p:attrNameLst>
                                          <p:attrName>style.visibility</p:attrName>
                                        </p:attrNameLst>
                                      </p:cBhvr>
                                      <p:to>
                                        <p:strVal val="visible"/>
                                      </p:to>
                                    </p:set>
                                    <p:anim calcmode="lin" valueType="num">
                                      <p:cBhvr additive="base">
                                        <p:cTn id="31"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additive="base">
                                        <p:cTn id="37" dur="500" fill="hold"/>
                                        <p:tgtEl>
                                          <p:spTgt spid="59"/>
                                        </p:tgtEl>
                                        <p:attrNameLst>
                                          <p:attrName>ppt_x</p:attrName>
                                        </p:attrNameLst>
                                      </p:cBhvr>
                                      <p:tavLst>
                                        <p:tav tm="0">
                                          <p:val>
                                            <p:strVal val="#ppt_x"/>
                                          </p:val>
                                        </p:tav>
                                        <p:tav tm="100000">
                                          <p:val>
                                            <p:strVal val="#ppt_x"/>
                                          </p:val>
                                        </p:tav>
                                      </p:tavLst>
                                    </p:anim>
                                    <p:anim calcmode="lin" valueType="num">
                                      <p:cBhvr additive="base">
                                        <p:cTn id="38"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additive="base">
                                        <p:cTn id="43" dur="500" fill="hold"/>
                                        <p:tgtEl>
                                          <p:spTgt spid="63"/>
                                        </p:tgtEl>
                                        <p:attrNameLst>
                                          <p:attrName>ppt_x</p:attrName>
                                        </p:attrNameLst>
                                      </p:cBhvr>
                                      <p:tavLst>
                                        <p:tav tm="0">
                                          <p:val>
                                            <p:strVal val="#ppt_x"/>
                                          </p:val>
                                        </p:tav>
                                        <p:tav tm="100000">
                                          <p:val>
                                            <p:strVal val="#ppt_x"/>
                                          </p:val>
                                        </p:tav>
                                      </p:tavLst>
                                    </p:anim>
                                    <p:anim calcmode="lin" valueType="num">
                                      <p:cBhvr additive="base">
                                        <p:cTn id="44"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ppt_x"/>
                                          </p:val>
                                        </p:tav>
                                        <p:tav tm="100000">
                                          <p:val>
                                            <p:strVal val="#ppt_x"/>
                                          </p:val>
                                        </p:tav>
                                      </p:tavLst>
                                    </p:anim>
                                    <p:anim calcmode="lin" valueType="num">
                                      <p:cBhvr additive="base">
                                        <p:cTn id="50"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64">
                                            <p:txEl>
                                              <p:pRg st="0" end="0"/>
                                            </p:txEl>
                                          </p:spTgt>
                                        </p:tgtEl>
                                        <p:attrNameLst>
                                          <p:attrName>style.visibility</p:attrName>
                                        </p:attrNameLst>
                                      </p:cBhvr>
                                      <p:to>
                                        <p:strVal val="visible"/>
                                      </p:to>
                                    </p:set>
                                    <p:anim calcmode="lin" valueType="num">
                                      <p:cBhvr additive="base">
                                        <p:cTn id="55"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0"/>
                                        </p:tgtEl>
                                        <p:attrNameLst>
                                          <p:attrName>style.visibility</p:attrName>
                                        </p:attrNameLst>
                                      </p:cBhvr>
                                      <p:to>
                                        <p:strVal val="visible"/>
                                      </p:to>
                                    </p:set>
                                    <p:anim calcmode="lin" valueType="num">
                                      <p:cBhvr additive="base">
                                        <p:cTn id="61" dur="500" fill="hold"/>
                                        <p:tgtEl>
                                          <p:spTgt spid="40"/>
                                        </p:tgtEl>
                                        <p:attrNameLst>
                                          <p:attrName>ppt_x</p:attrName>
                                        </p:attrNameLst>
                                      </p:cBhvr>
                                      <p:tavLst>
                                        <p:tav tm="0">
                                          <p:val>
                                            <p:strVal val="#ppt_x"/>
                                          </p:val>
                                        </p:tav>
                                        <p:tav tm="100000">
                                          <p:val>
                                            <p:strVal val="#ppt_x"/>
                                          </p:val>
                                        </p:tav>
                                      </p:tavLst>
                                    </p:anim>
                                    <p:anim calcmode="lin" valueType="num">
                                      <p:cBhvr additive="base">
                                        <p:cTn id="62"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0" end="0"/>
                                            </p:txEl>
                                          </p:spTgt>
                                        </p:tgtEl>
                                        <p:attrNameLst>
                                          <p:attrName>style.visibility</p:attrName>
                                        </p:attrNameLst>
                                      </p:cBhvr>
                                      <p:to>
                                        <p:strVal val="visible"/>
                                      </p:to>
                                    </p:set>
                                    <p:anim calcmode="lin" valueType="num">
                                      <p:cBhvr additive="base">
                                        <p:cTn id="6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1"/>
                                        </p:tgtEl>
                                        <p:attrNameLst>
                                          <p:attrName>style.visibility</p:attrName>
                                        </p:attrNameLst>
                                      </p:cBhvr>
                                      <p:to>
                                        <p:strVal val="visible"/>
                                      </p:to>
                                    </p:set>
                                    <p:anim calcmode="lin" valueType="num">
                                      <p:cBhvr additive="base">
                                        <p:cTn id="73" dur="500" fill="hold"/>
                                        <p:tgtEl>
                                          <p:spTgt spid="41"/>
                                        </p:tgtEl>
                                        <p:attrNameLst>
                                          <p:attrName>ppt_x</p:attrName>
                                        </p:attrNameLst>
                                      </p:cBhvr>
                                      <p:tavLst>
                                        <p:tav tm="0">
                                          <p:val>
                                            <p:strVal val="#ppt_x"/>
                                          </p:val>
                                        </p:tav>
                                        <p:tav tm="100000">
                                          <p:val>
                                            <p:strVal val="#ppt_x"/>
                                          </p:val>
                                        </p:tav>
                                      </p:tavLst>
                                    </p:anim>
                                    <p:anim calcmode="lin" valueType="num">
                                      <p:cBhvr additive="base">
                                        <p:cTn id="7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5"/>
                                        </p:tgtEl>
                                        <p:attrNameLst>
                                          <p:attrName>style.visibility</p:attrName>
                                        </p:attrNameLst>
                                      </p:cBhvr>
                                      <p:to>
                                        <p:strVal val="visible"/>
                                      </p:to>
                                    </p:set>
                                    <p:anim calcmode="lin" valueType="num">
                                      <p:cBhvr additive="base">
                                        <p:cTn id="79" dur="500" fill="hold"/>
                                        <p:tgtEl>
                                          <p:spTgt spid="5"/>
                                        </p:tgtEl>
                                        <p:attrNameLst>
                                          <p:attrName>ppt_x</p:attrName>
                                        </p:attrNameLst>
                                      </p:cBhvr>
                                      <p:tavLst>
                                        <p:tav tm="0">
                                          <p:val>
                                            <p:strVal val="#ppt_x"/>
                                          </p:val>
                                        </p:tav>
                                        <p:tav tm="100000">
                                          <p:val>
                                            <p:strVal val="#ppt_x"/>
                                          </p:val>
                                        </p:tav>
                                      </p:tavLst>
                                    </p:anim>
                                    <p:anim calcmode="lin" valueType="num">
                                      <p:cBhvr additive="base">
                                        <p:cTn id="8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59" grpId="0" animBg="1"/>
      <p:bldP spid="60" grpId="0" animBg="1"/>
      <p:bldP spid="63" grpId="0"/>
      <p:bldP spid="40" grpId="0" animBg="1"/>
      <p:bldP spid="41" grpId="0" animBg="1"/>
      <p:bldP spid="4"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3.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2" id="{44D1F606-CC2C-4B5A-89C5-65AA2038BAB4}" vid="{AF3E0A0C-D791-4500-BFD8-AF0DD9589BF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1106</TotalTime>
  <Pages>0</Pages>
  <Words>7453</Words>
  <Characters>0</Characters>
  <Application>Microsoft Office PowerPoint</Application>
  <DocSecurity>0</DocSecurity>
  <PresentationFormat>自定义</PresentationFormat>
  <Lines>0</Lines>
  <Paragraphs>435</Paragraphs>
  <Slides>56</Slides>
  <Notes>53</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56</vt:i4>
      </vt:variant>
    </vt:vector>
  </HeadingPairs>
  <TitlesOfParts>
    <vt:vector size="65" baseType="lpstr">
      <vt:lpstr>宋体</vt:lpstr>
      <vt:lpstr>微软雅黑</vt:lpstr>
      <vt:lpstr>微软雅黑</vt:lpstr>
      <vt:lpstr>微软雅黑 Light</vt:lpstr>
      <vt:lpstr>Arial</vt:lpstr>
      <vt:lpstr>Calibri</vt:lpstr>
      <vt:lpstr>Impact</vt:lpstr>
      <vt:lpstr>Wingdings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王 克植</cp:lastModifiedBy>
  <cp:revision>199</cp:revision>
  <dcterms:created xsi:type="dcterms:W3CDTF">2019-03-11T07:59:52Z</dcterms:created>
  <dcterms:modified xsi:type="dcterms:W3CDTF">2021-06-05T13:20:38Z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