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4.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5.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6.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3"/>
  </p:notesMasterIdLst>
  <p:handoutMasterIdLst>
    <p:handoutMasterId r:id="rId34"/>
  </p:handoutMasterIdLst>
  <p:sldIdLst>
    <p:sldId id="1366" r:id="rId2"/>
    <p:sldId id="1138" r:id="rId3"/>
    <p:sldId id="1129" r:id="rId4"/>
    <p:sldId id="1379" r:id="rId5"/>
    <p:sldId id="1387" r:id="rId6"/>
    <p:sldId id="1388" r:id="rId7"/>
    <p:sldId id="1389" r:id="rId8"/>
    <p:sldId id="1367" r:id="rId9"/>
    <p:sldId id="1463" r:id="rId10"/>
    <p:sldId id="1460" r:id="rId11"/>
    <p:sldId id="1464" r:id="rId12"/>
    <p:sldId id="1465" r:id="rId13"/>
    <p:sldId id="1466" r:id="rId14"/>
    <p:sldId id="1467" r:id="rId15"/>
    <p:sldId id="1468" r:id="rId16"/>
    <p:sldId id="1469" r:id="rId17"/>
    <p:sldId id="1457" r:id="rId18"/>
    <p:sldId id="1442" r:id="rId19"/>
    <p:sldId id="1444" r:id="rId20"/>
    <p:sldId id="1445" r:id="rId21"/>
    <p:sldId id="1470" r:id="rId22"/>
    <p:sldId id="1461" r:id="rId23"/>
    <p:sldId id="1446" r:id="rId24"/>
    <p:sldId id="1447" r:id="rId25"/>
    <p:sldId id="1448" r:id="rId26"/>
    <p:sldId id="1449" r:id="rId27"/>
    <p:sldId id="1462" r:id="rId28"/>
    <p:sldId id="1453" r:id="rId29"/>
    <p:sldId id="1454" r:id="rId30"/>
    <p:sldId id="1471" r:id="rId31"/>
    <p:sldId id="1336" r:id="rId32"/>
  </p:sldIdLst>
  <p:sldSz cx="12196763" cy="6858000"/>
  <p:notesSz cx="6858000" cy="9144000"/>
  <p:custDataLst>
    <p:tags r:id="rId35"/>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0D7"/>
    <a:srgbClr val="1C435E"/>
    <a:srgbClr val="ECECEC"/>
    <a:srgbClr val="F0F0F0"/>
    <a:srgbClr val="F2F2F2"/>
    <a:srgbClr val="F6F6F6"/>
    <a:srgbClr val="EBF4F5"/>
    <a:srgbClr val="C1DDE1"/>
    <a:srgbClr val="2E9EB8"/>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36" autoAdjust="0"/>
    <p:restoredTop sz="96171" autoAdjust="0"/>
  </p:normalViewPr>
  <p:slideViewPr>
    <p:cSldViewPr snapToObjects="1">
      <p:cViewPr varScale="1">
        <p:scale>
          <a:sx n="45" d="100"/>
          <a:sy n="45" d="100"/>
        </p:scale>
        <p:origin x="68" y="1152"/>
      </p:cViewPr>
      <p:guideLst/>
    </p:cSldViewPr>
  </p:slideViewPr>
  <p:outlineViewPr>
    <p:cViewPr>
      <p:scale>
        <a:sx n="33" d="100"/>
        <a:sy n="33" d="100"/>
      </p:scale>
      <p:origin x="0" y="-1248"/>
    </p:cViewPr>
  </p:outlineViewPr>
  <p:notesTextViewPr>
    <p:cViewPr>
      <p:scale>
        <a:sx n="1" d="1"/>
        <a:sy n="1" d="1"/>
      </p:scale>
      <p:origin x="0" y="0"/>
    </p:cViewPr>
  </p:notesTextViewPr>
  <p:sorterViewPr>
    <p:cViewPr>
      <p:scale>
        <a:sx n="100" d="100"/>
        <a:sy n="100" d="100"/>
      </p:scale>
      <p:origin x="0" y="-582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5319833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445922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35674711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650694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42470557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40056176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991539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17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249792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8246222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17217495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1924118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755346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67145215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3079562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18477820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402919643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4962298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27</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96977198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37275400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1556715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306262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2117397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31</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2281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211623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48440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8626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8</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542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07177200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5.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5.xml"/><Relationship Id="rId5" Type="http://schemas.microsoft.com/office/2007/relationships/hdphoto" Target="../media/hdphoto1.wdp"/><Relationship Id="rId4" Type="http://schemas.openxmlformats.org/officeDocument/2006/relationships/image" Target="../media/image18.png"/></Relationships>
</file>

<file path=ppt/slides/_rels/slide2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tags" Target="../tags/tag6.xml"/><Relationship Id="rId5" Type="http://schemas.microsoft.com/office/2007/relationships/hdphoto" Target="../media/hdphoto1.wdp"/><Relationship Id="rId4" Type="http://schemas.openxmlformats.org/officeDocument/2006/relationships/image" Target="../media/image18.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2425973" y="3076384"/>
            <a:ext cx="7367342" cy="1015663"/>
          </a:xfrm>
          <a:prstGeom prst="rect">
            <a:avLst/>
          </a:prstGeom>
          <a:noFill/>
        </p:spPr>
        <p:txBody>
          <a:bodyPr wrap="square" rtlCol="0">
            <a:spAutoFit/>
          </a:bodyPr>
          <a:lstStyle/>
          <a:p>
            <a:r>
              <a:rPr lang="zh-CN" altLang="en-US" sz="6000" b="1" dirty="0">
                <a:latin typeface="微软雅黑 Light" panose="020B0502040204020203" pitchFamily="34" charset="-122"/>
                <a:ea typeface="微软雅黑 Light" panose="020B0502040204020203" pitchFamily="34" charset="-122"/>
              </a:rPr>
              <a:t>会计职业道德</a:t>
            </a:r>
            <a:endParaRPr lang="zh-CN" altLang="en-US" sz="6600" b="1" dirty="0">
              <a:latin typeface="微软雅黑 Light" panose="020B0502040204020203" pitchFamily="34" charset="-122"/>
              <a:ea typeface="微软雅黑 Light" panose="020B0502040204020203" pitchFamily="34" charset="-122"/>
            </a:endParaRP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7.2.2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诚实守信</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4149081"/>
            <a:ext cx="12196762" cy="2708919"/>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481757" y="1363258"/>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诚实守信的含义</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481757" y="3889884"/>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2.</a:t>
            </a:r>
            <a:r>
              <a:rPr lang="zh-CN" altLang="en-US" sz="2800" dirty="0">
                <a:solidFill>
                  <a:schemeClr val="bg1"/>
                </a:solidFill>
                <a:latin typeface="微软雅黑 Light" panose="020B0502040204020203" pitchFamily="34" charset="-122"/>
                <a:ea typeface="微软雅黑 Light" panose="020B0502040204020203" pitchFamily="34" charset="-122"/>
              </a:rPr>
              <a:t>诚实守信的基本要求</a:t>
            </a:r>
          </a:p>
        </p:txBody>
      </p:sp>
      <p:sp>
        <p:nvSpPr>
          <p:cNvPr id="29" name="文本框 28">
            <a:extLst>
              <a:ext uri="{FF2B5EF4-FFF2-40B4-BE49-F238E27FC236}">
                <a16:creationId xmlns:a16="http://schemas.microsoft.com/office/drawing/2014/main" id="{FD8C96D1-898D-4C1F-9EAE-3EBF0473E63B}"/>
              </a:ext>
            </a:extLst>
          </p:cNvPr>
          <p:cNvSpPr txBox="1"/>
          <p:nvPr/>
        </p:nvSpPr>
        <p:spPr>
          <a:xfrm>
            <a:off x="393035" y="1957815"/>
            <a:ext cx="10862563" cy="1691489"/>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诚实守信是做人的基本准则，也是公民道德规范主要内容。信用是维护市场经济步入良性发展轨道的前提和基础，是市场经济社会赖以生存的基石。江泽民同志指出：“没有信用，就没有秩序，市场经济就不能健康发展。</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393035" y="5066806"/>
            <a:ext cx="10862563" cy="1137491"/>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）做老实人，说老实话，办老实事，不搞虚假。</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）保密守信，不为利益所诱惑。</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16834253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7.2.3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廉洁自律</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4581129"/>
            <a:ext cx="12196762" cy="2245487"/>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30712" y="1363258"/>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廉洁自律的概念</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653420" y="4443882"/>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a:solidFill>
                  <a:schemeClr val="bg1"/>
                </a:solidFill>
                <a:latin typeface="微软雅黑 Light" panose="020B0502040204020203" pitchFamily="34" charset="-122"/>
                <a:ea typeface="微软雅黑 Light" panose="020B0502040204020203" pitchFamily="34" charset="-122"/>
              </a:rPr>
              <a:t>2.</a:t>
            </a:r>
            <a:r>
              <a:rPr lang="zh-CN" altLang="en-US" sz="2800">
                <a:solidFill>
                  <a:schemeClr val="bg1"/>
                </a:solidFill>
                <a:latin typeface="微软雅黑 Light" panose="020B0502040204020203" pitchFamily="34" charset="-122"/>
                <a:ea typeface="微软雅黑 Light" panose="020B0502040204020203" pitchFamily="34" charset="-122"/>
              </a:rPr>
              <a:t>廉洁自律的基本要求</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9" name="文本框 28">
            <a:extLst>
              <a:ext uri="{FF2B5EF4-FFF2-40B4-BE49-F238E27FC236}">
                <a16:creationId xmlns:a16="http://schemas.microsoft.com/office/drawing/2014/main" id="{FD8C96D1-898D-4C1F-9EAE-3EBF0473E63B}"/>
              </a:ext>
            </a:extLst>
          </p:cNvPr>
          <p:cNvSpPr txBox="1"/>
          <p:nvPr/>
        </p:nvSpPr>
        <p:spPr>
          <a:xfrm>
            <a:off x="481757" y="2047821"/>
            <a:ext cx="10862563" cy="2245487"/>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自律的核心就是用道德观念自觉地抵制自己的不良欲望。会计活动直接涉及和影响国家、单位、投资者、债权人等各方的经济利益。会计工作的特点决定了廉洁自律是会计职业道德的内在要求，是会计人员的行为准则。会计职业自律包括两层含意：会计人员自律和会计行业自律。</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393035" y="5051114"/>
            <a:ext cx="10862563" cy="1691489"/>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）树立正确的人生观和价值观。</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）公私分明，不贪不占。公私分明。</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）遵纪守法，尽职尽责。遵纪守法。</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121476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客观公正</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4293097"/>
            <a:ext cx="12196762" cy="2564903"/>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53419" y="1076704"/>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客观公正的含义</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653419" y="4085231"/>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a:solidFill>
                  <a:schemeClr val="bg1"/>
                </a:solidFill>
                <a:latin typeface="微软雅黑 Light" panose="020B0502040204020203" pitchFamily="34" charset="-122"/>
                <a:ea typeface="微软雅黑 Light" panose="020B0502040204020203" pitchFamily="34" charset="-122"/>
              </a:rPr>
              <a:t>2.</a:t>
            </a:r>
            <a:r>
              <a:rPr lang="zh-CN" altLang="en-US" sz="2800">
                <a:solidFill>
                  <a:schemeClr val="bg1"/>
                </a:solidFill>
                <a:latin typeface="微软雅黑 Light" panose="020B0502040204020203" pitchFamily="34" charset="-122"/>
                <a:ea typeface="微软雅黑 Light" panose="020B0502040204020203" pitchFamily="34" charset="-122"/>
              </a:rPr>
              <a:t>客观公正的基本要求</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9" name="文本框 28">
            <a:extLst>
              <a:ext uri="{FF2B5EF4-FFF2-40B4-BE49-F238E27FC236}">
                <a16:creationId xmlns:a16="http://schemas.microsoft.com/office/drawing/2014/main" id="{FD8C96D1-898D-4C1F-9EAE-3EBF0473E63B}"/>
              </a:ext>
            </a:extLst>
          </p:cNvPr>
          <p:cNvSpPr txBox="1"/>
          <p:nvPr/>
        </p:nvSpPr>
        <p:spPr>
          <a:xfrm>
            <a:off x="481757" y="1709415"/>
            <a:ext cx="10862563" cy="2245487"/>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客观是指按事物的本来面目去反映，不掺杂个人的主观意愿，也不为他人意见所左右，既不夸大，也不缩小。客观是公正的基础，公正是客观的反映。要达到公正，仅仅做到客观是不够的。公正不仅仅单指诚实、真实、可靠，还包括在真实、可靠中做出公正选择。</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393035" y="4946646"/>
            <a:ext cx="10862563" cy="1691489"/>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）端正态度。</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）依法办事。</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）实事求是，不偏不倚。</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075811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7.2.5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坚持准则</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4365105"/>
            <a:ext cx="12196762" cy="249289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58667" y="1228564"/>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坚持准则的含义</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481757" y="4182272"/>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a:solidFill>
                  <a:schemeClr val="bg1"/>
                </a:solidFill>
                <a:latin typeface="微软雅黑 Light" panose="020B0502040204020203" pitchFamily="34" charset="-122"/>
                <a:ea typeface="微软雅黑 Light" panose="020B0502040204020203" pitchFamily="34" charset="-122"/>
              </a:rPr>
              <a:t>2.</a:t>
            </a:r>
            <a:r>
              <a:rPr lang="zh-CN" altLang="en-US" sz="2800">
                <a:solidFill>
                  <a:schemeClr val="bg1"/>
                </a:solidFill>
                <a:latin typeface="微软雅黑 Light" panose="020B0502040204020203" pitchFamily="34" charset="-122"/>
                <a:ea typeface="微软雅黑 Light" panose="020B0502040204020203" pitchFamily="34" charset="-122"/>
              </a:rPr>
              <a:t>坚持准则的基本要求</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9" name="文本框 28">
            <a:extLst>
              <a:ext uri="{FF2B5EF4-FFF2-40B4-BE49-F238E27FC236}">
                <a16:creationId xmlns:a16="http://schemas.microsoft.com/office/drawing/2014/main" id="{FD8C96D1-898D-4C1F-9EAE-3EBF0473E63B}"/>
              </a:ext>
            </a:extLst>
          </p:cNvPr>
          <p:cNvSpPr txBox="1"/>
          <p:nvPr/>
        </p:nvSpPr>
        <p:spPr>
          <a:xfrm>
            <a:off x="481757" y="1822676"/>
            <a:ext cx="10862563" cy="2245487"/>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坚持准则，要求会计人员在处理业务过程中，严格按照会计法律制度办事，不为主观或他人意志左右。</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会计人员在进行核算和监督的过程中，只有坚持准则，才能以准则作为自己的行动指南。</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399806" y="4955279"/>
            <a:ext cx="10862563" cy="1691489"/>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）熟悉准则。</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）遵循准则。</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）坚持准则。</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91779287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7.2.6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提高技能</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3933057"/>
            <a:ext cx="12196762" cy="2895481"/>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53419" y="1185320"/>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提高技能的概念</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627647" y="3755378"/>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a:solidFill>
                  <a:schemeClr val="bg1"/>
                </a:solidFill>
                <a:latin typeface="微软雅黑 Light" panose="020B0502040204020203" pitchFamily="34" charset="-122"/>
                <a:ea typeface="微软雅黑 Light" panose="020B0502040204020203" pitchFamily="34" charset="-122"/>
              </a:rPr>
              <a:t>2.</a:t>
            </a:r>
            <a:r>
              <a:rPr lang="zh-CN" altLang="en-US" sz="2800">
                <a:solidFill>
                  <a:schemeClr val="bg1"/>
                </a:solidFill>
                <a:latin typeface="微软雅黑 Light" panose="020B0502040204020203" pitchFamily="34" charset="-122"/>
                <a:ea typeface="微软雅黑 Light" panose="020B0502040204020203" pitchFamily="34" charset="-122"/>
              </a:rPr>
              <a:t>提高技能的基本要求</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9" name="文本框 28">
            <a:extLst>
              <a:ext uri="{FF2B5EF4-FFF2-40B4-BE49-F238E27FC236}">
                <a16:creationId xmlns:a16="http://schemas.microsoft.com/office/drawing/2014/main" id="{FD8C96D1-898D-4C1F-9EAE-3EBF0473E63B}"/>
              </a:ext>
            </a:extLst>
          </p:cNvPr>
          <p:cNvSpPr txBox="1"/>
          <p:nvPr/>
        </p:nvSpPr>
        <p:spPr>
          <a:xfrm>
            <a:off x="424983" y="1768315"/>
            <a:ext cx="10862563" cy="1691489"/>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会计人员是会计工作的主体。提高技能，要求会计人员提高职业技能和专业胜任能力，以适应工作需要。</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会计实务操作能力包括会计人员的专业操作能力，操作的创新能力等。</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265733" y="4768237"/>
            <a:ext cx="10862563" cy="1137491"/>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）具有不断提高会计专业技能的意识和愿望。</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）具有勤学苦练的精神和科学的学习方法。</a:t>
            </a:r>
            <a:endParaRPr lang="en-US" altLang="zh-CN"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78647835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7.2.7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参与管理</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4064443"/>
            <a:ext cx="12196762" cy="2780927"/>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30712" y="1128734"/>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参与管理的概念</a:t>
            </a:r>
          </a:p>
        </p:txBody>
      </p:sp>
      <p:sp>
        <p:nvSpPr>
          <p:cNvPr id="26" name="矩形 25"/>
          <p:cNvSpPr/>
          <p:nvPr/>
        </p:nvSpPr>
        <p:spPr bwMode="auto">
          <a:xfrm>
            <a:off x="685310" y="4008959"/>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2.</a:t>
            </a:r>
            <a:r>
              <a:rPr lang="zh-CN" altLang="en-US" sz="2800" dirty="0">
                <a:solidFill>
                  <a:schemeClr val="bg1"/>
                </a:solidFill>
                <a:latin typeface="微软雅黑 Light" panose="020B0502040204020203" pitchFamily="34" charset="-122"/>
                <a:ea typeface="微软雅黑 Light" panose="020B0502040204020203" pitchFamily="34" charset="-122"/>
              </a:rPr>
              <a:t>参与管理的基本要求</a:t>
            </a:r>
          </a:p>
        </p:txBody>
      </p:sp>
      <p:sp>
        <p:nvSpPr>
          <p:cNvPr id="29" name="文本框 28">
            <a:extLst>
              <a:ext uri="{FF2B5EF4-FFF2-40B4-BE49-F238E27FC236}">
                <a16:creationId xmlns:a16="http://schemas.microsoft.com/office/drawing/2014/main" id="{FD8C96D1-898D-4C1F-9EAE-3EBF0473E63B}"/>
              </a:ext>
            </a:extLst>
          </p:cNvPr>
          <p:cNvSpPr txBox="1"/>
          <p:nvPr/>
        </p:nvSpPr>
        <p:spPr>
          <a:xfrm>
            <a:off x="431755" y="1670813"/>
            <a:ext cx="10862563" cy="2245487"/>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参与管理，简单地讲就是间接参加管理活动，为管理者当参谋，为管理活动服务。</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会计人员在参与管理过程中并不直接从事管理活动，只是尽职尽责地履行会计职责，间接地从事管理活动或者说参与管理活动，为管理活动服务。</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407248" y="4547431"/>
            <a:ext cx="10862563" cy="2245487"/>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）努力钻研业务，熟悉财经法规和相关制度，提高业务技能，为参与管理打下坚实的基础。</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）熟悉服务对象的经营活动和业务流程，使参与管理的决策更具针对性和有效性。</a:t>
            </a:r>
          </a:p>
        </p:txBody>
      </p:sp>
    </p:spTree>
    <p:extLst>
      <p:ext uri="{BB962C8B-B14F-4D97-AF65-F5344CB8AC3E}">
        <p14:creationId xmlns:p14="http://schemas.microsoft.com/office/powerpoint/2010/main" val="7526802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7.2.8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强化服务</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4408521"/>
            <a:ext cx="12196762" cy="2449479"/>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30712" y="1987868"/>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a:latin typeface="微软雅黑 Light" panose="020B0502040204020203" pitchFamily="34" charset="-122"/>
                <a:ea typeface="微软雅黑 Light" panose="020B0502040204020203" pitchFamily="34" charset="-122"/>
              </a:rPr>
              <a:t>1.</a:t>
            </a:r>
            <a:r>
              <a:rPr lang="zh-CN" altLang="en-US" sz="2800">
                <a:latin typeface="微软雅黑 Light" panose="020B0502040204020203" pitchFamily="34" charset="-122"/>
                <a:ea typeface="微软雅黑 Light" panose="020B0502040204020203" pitchFamily="34" charset="-122"/>
              </a:rPr>
              <a:t>强化服务的概念</a:t>
            </a:r>
            <a:endParaRPr lang="zh-CN" altLang="en-US" sz="2800" dirty="0">
              <a:latin typeface="微软雅黑 Light" panose="020B0502040204020203" pitchFamily="34" charset="-122"/>
              <a:ea typeface="微软雅黑 Light" panose="020B0502040204020203" pitchFamily="34" charset="-122"/>
            </a:endParaRPr>
          </a:p>
        </p:txBody>
      </p:sp>
      <p:sp>
        <p:nvSpPr>
          <p:cNvPr id="26" name="矩形 25"/>
          <p:cNvSpPr/>
          <p:nvPr/>
        </p:nvSpPr>
        <p:spPr bwMode="auto">
          <a:xfrm>
            <a:off x="653419" y="4380503"/>
            <a:ext cx="3716769" cy="523220"/>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800">
                <a:solidFill>
                  <a:schemeClr val="bg1"/>
                </a:solidFill>
                <a:latin typeface="微软雅黑 Light" panose="020B0502040204020203" pitchFamily="34" charset="-122"/>
                <a:ea typeface="微软雅黑 Light" panose="020B0502040204020203" pitchFamily="34" charset="-122"/>
              </a:rPr>
              <a:t>2.</a:t>
            </a:r>
            <a:r>
              <a:rPr lang="zh-CN" altLang="en-US" sz="2800">
                <a:solidFill>
                  <a:schemeClr val="bg1"/>
                </a:solidFill>
                <a:latin typeface="微软雅黑 Light" panose="020B0502040204020203" pitchFamily="34" charset="-122"/>
                <a:ea typeface="微软雅黑 Light" panose="020B0502040204020203" pitchFamily="34" charset="-122"/>
              </a:rPr>
              <a:t>强化服务的基本要求</a:t>
            </a:r>
            <a:endParaRPr lang="zh-CN" altLang="en-US" sz="2800" dirty="0">
              <a:solidFill>
                <a:schemeClr val="bg1"/>
              </a:solidFill>
              <a:latin typeface="微软雅黑 Light" panose="020B0502040204020203" pitchFamily="34" charset="-122"/>
              <a:ea typeface="微软雅黑 Light" panose="020B0502040204020203" pitchFamily="34" charset="-122"/>
            </a:endParaRPr>
          </a:p>
        </p:txBody>
      </p:sp>
      <p:sp>
        <p:nvSpPr>
          <p:cNvPr id="29" name="文本框 28">
            <a:extLst>
              <a:ext uri="{FF2B5EF4-FFF2-40B4-BE49-F238E27FC236}">
                <a16:creationId xmlns:a16="http://schemas.microsoft.com/office/drawing/2014/main" id="{FD8C96D1-898D-4C1F-9EAE-3EBF0473E63B}"/>
              </a:ext>
            </a:extLst>
          </p:cNvPr>
          <p:cNvSpPr txBox="1"/>
          <p:nvPr/>
        </p:nvSpPr>
        <p:spPr>
          <a:xfrm>
            <a:off x="393035" y="2614060"/>
            <a:ext cx="10862563" cy="1691489"/>
          </a:xfrm>
          <a:prstGeom prst="rect">
            <a:avLst/>
          </a:prstGeom>
          <a:no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强化服务是要求会计人员具有文明的服务态度、强烈的服务意识和优良的服务质量。服务态度是服务者的行为表现，要求礼貌服务，以礼待人。强化服务的关键是提高服务质量。</a:t>
            </a:r>
          </a:p>
        </p:txBody>
      </p:sp>
      <p:sp>
        <p:nvSpPr>
          <p:cNvPr id="30" name="文本框 29">
            <a:extLst>
              <a:ext uri="{FF2B5EF4-FFF2-40B4-BE49-F238E27FC236}">
                <a16:creationId xmlns:a16="http://schemas.microsoft.com/office/drawing/2014/main" id="{44A7792A-AFB4-4C24-97D3-4B9A15427EDB}"/>
              </a:ext>
            </a:extLst>
          </p:cNvPr>
          <p:cNvSpPr txBox="1"/>
          <p:nvPr/>
        </p:nvSpPr>
        <p:spPr>
          <a:xfrm>
            <a:off x="481757" y="5157192"/>
            <a:ext cx="10862563" cy="1137491"/>
          </a:xfrm>
          <a:prstGeom prst="rect">
            <a:avLst/>
          </a:prstGeom>
          <a:solidFill>
            <a:schemeClr val="bg1">
              <a:lumMod val="95000"/>
            </a:schemeClr>
          </a:solidFill>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）强化服务意识。</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）提高服务质量。</a:t>
            </a:r>
          </a:p>
        </p:txBody>
      </p:sp>
    </p:spTree>
    <p:extLst>
      <p:ext uri="{BB962C8B-B14F-4D97-AF65-F5344CB8AC3E}">
        <p14:creationId xmlns:p14="http://schemas.microsoft.com/office/powerpoint/2010/main" val="262445879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04902" y="-289580"/>
            <a:ext cx="355738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Light" panose="020B0502040204020203" pitchFamily="34" charset="-122"/>
                <a:ea typeface="微软雅黑 Light" panose="020B0502040204020203" pitchFamily="34" charset="-122"/>
              </a:rPr>
              <a:t>任务</a:t>
            </a:r>
            <a:r>
              <a:rPr lang="en-US" altLang="zh-CN" sz="5400" b="1" dirty="0">
                <a:solidFill>
                  <a:schemeClr val="bg1"/>
                </a:solidFill>
                <a:latin typeface="微软雅黑 Light" panose="020B0502040204020203" pitchFamily="34" charset="-122"/>
                <a:ea typeface="微软雅黑 Light" panose="020B0502040204020203" pitchFamily="34" charset="-122"/>
              </a:rPr>
              <a:t>7.3</a:t>
            </a:r>
            <a:r>
              <a:rPr lang="zh-CN" altLang="en-US" sz="5400" b="1" dirty="0">
                <a:solidFill>
                  <a:schemeClr val="bg1"/>
                </a:solidFill>
                <a:latin typeface="微软雅黑 Light" panose="020B0502040204020203" pitchFamily="34" charset="-122"/>
                <a:ea typeface="微软雅黑 Light" panose="020B0502040204020203" pitchFamily="34" charset="-122"/>
              </a:rPr>
              <a:t>会计职业道德教育</a:t>
            </a: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15" name="Freeform 6">
            <a:extLst>
              <a:ext uri="{FF2B5EF4-FFF2-40B4-BE49-F238E27FC236}">
                <a16:creationId xmlns:a16="http://schemas.microsoft.com/office/drawing/2014/main" id="{10E1DF82-78A4-499B-8E6B-224F6D622B62}"/>
              </a:ext>
            </a:extLst>
          </p:cNvPr>
          <p:cNvSpPr>
            <a:spLocks/>
          </p:cNvSpPr>
          <p:nvPr/>
        </p:nvSpPr>
        <p:spPr bwMode="auto">
          <a:xfrm>
            <a:off x="8749524" y="3494969"/>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16" name="组合 15">
            <a:extLst>
              <a:ext uri="{FF2B5EF4-FFF2-40B4-BE49-F238E27FC236}">
                <a16:creationId xmlns:a16="http://schemas.microsoft.com/office/drawing/2014/main" id="{C8E160A4-7B5E-455A-8BEF-F74342731B96}"/>
              </a:ext>
            </a:extLst>
          </p:cNvPr>
          <p:cNvGrpSpPr/>
          <p:nvPr/>
        </p:nvGrpSpPr>
        <p:grpSpPr>
          <a:xfrm>
            <a:off x="6521403" y="3547378"/>
            <a:ext cx="615179" cy="627914"/>
            <a:chOff x="8186613" y="1546264"/>
            <a:chExt cx="330200" cy="330200"/>
          </a:xfrm>
          <a:solidFill>
            <a:schemeClr val="accent3"/>
          </a:solidFill>
        </p:grpSpPr>
        <p:sp>
          <p:nvSpPr>
            <p:cNvPr id="17" name="Oval 5">
              <a:extLst>
                <a:ext uri="{FF2B5EF4-FFF2-40B4-BE49-F238E27FC236}">
                  <a16:creationId xmlns:a16="http://schemas.microsoft.com/office/drawing/2014/main" id="{596659A0-6D3D-4F31-BC41-ADF6CC237C9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6">
              <a:extLst>
                <a:ext uri="{FF2B5EF4-FFF2-40B4-BE49-F238E27FC236}">
                  <a16:creationId xmlns:a16="http://schemas.microsoft.com/office/drawing/2014/main" id="{FC6B36D0-DFBD-4CF7-AE5F-BF04EB7FF5A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9" name="Freeform 6">
            <a:extLst>
              <a:ext uri="{FF2B5EF4-FFF2-40B4-BE49-F238E27FC236}">
                <a16:creationId xmlns:a16="http://schemas.microsoft.com/office/drawing/2014/main" id="{35D80AF8-C632-417B-B0D6-353CFEA1F5EB}"/>
              </a:ext>
            </a:extLst>
          </p:cNvPr>
          <p:cNvSpPr>
            <a:spLocks/>
          </p:cNvSpPr>
          <p:nvPr/>
        </p:nvSpPr>
        <p:spPr bwMode="auto">
          <a:xfrm>
            <a:off x="6692552" y="4631534"/>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20" name="直接连接符 19">
            <a:extLst>
              <a:ext uri="{FF2B5EF4-FFF2-40B4-BE49-F238E27FC236}">
                <a16:creationId xmlns:a16="http://schemas.microsoft.com/office/drawing/2014/main" id="{937E202E-A735-4D34-906C-949665C3900D}"/>
              </a:ext>
            </a:extLst>
          </p:cNvPr>
          <p:cNvCxnSpPr>
            <a:cxnSpLocks/>
          </p:cNvCxnSpPr>
          <p:nvPr/>
        </p:nvCxnSpPr>
        <p:spPr bwMode="auto">
          <a:xfrm flipV="1">
            <a:off x="7097190" y="4161215"/>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a:extLst>
              <a:ext uri="{FF2B5EF4-FFF2-40B4-BE49-F238E27FC236}">
                <a16:creationId xmlns:a16="http://schemas.microsoft.com/office/drawing/2014/main" id="{E89D1322-2793-4CC9-9AF6-7763B7D8B53B}"/>
              </a:ext>
            </a:extLst>
          </p:cNvPr>
          <p:cNvSpPr/>
          <p:nvPr/>
        </p:nvSpPr>
        <p:spPr>
          <a:xfrm>
            <a:off x="7168999" y="3673518"/>
            <a:ext cx="4790094"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7.3.1</a:t>
            </a:r>
            <a:r>
              <a:rPr lang="zh-CN" altLang="en-US" sz="2400" dirty="0">
                <a:latin typeface="微软雅黑 Light" panose="020B0502040204020203" pitchFamily="34" charset="-122"/>
                <a:ea typeface="微软雅黑 Light" panose="020B0502040204020203" pitchFamily="34" charset="-122"/>
              </a:rPr>
              <a:t>会计职业道德教育的概念</a:t>
            </a:r>
          </a:p>
        </p:txBody>
      </p:sp>
      <p:grpSp>
        <p:nvGrpSpPr>
          <p:cNvPr id="22" name="组合 21">
            <a:extLst>
              <a:ext uri="{FF2B5EF4-FFF2-40B4-BE49-F238E27FC236}">
                <a16:creationId xmlns:a16="http://schemas.microsoft.com/office/drawing/2014/main" id="{32A4EEDE-C8B9-42D2-89A7-1F46EF62C35A}"/>
              </a:ext>
            </a:extLst>
          </p:cNvPr>
          <p:cNvGrpSpPr/>
          <p:nvPr/>
        </p:nvGrpSpPr>
        <p:grpSpPr>
          <a:xfrm>
            <a:off x="6527008" y="4355547"/>
            <a:ext cx="615179" cy="627914"/>
            <a:chOff x="8186613" y="1546264"/>
            <a:chExt cx="330200" cy="330200"/>
          </a:xfrm>
          <a:solidFill>
            <a:schemeClr val="accent3"/>
          </a:solidFill>
        </p:grpSpPr>
        <p:sp>
          <p:nvSpPr>
            <p:cNvPr id="23" name="Oval 5">
              <a:extLst>
                <a:ext uri="{FF2B5EF4-FFF2-40B4-BE49-F238E27FC236}">
                  <a16:creationId xmlns:a16="http://schemas.microsoft.com/office/drawing/2014/main" id="{74EE7F39-0319-4EAC-880D-83DF9C57A74D}"/>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6">
              <a:extLst>
                <a:ext uri="{FF2B5EF4-FFF2-40B4-BE49-F238E27FC236}">
                  <a16:creationId xmlns:a16="http://schemas.microsoft.com/office/drawing/2014/main" id="{4ED20865-5BA8-4B52-81F5-0B52FD769CD4}"/>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5" name="组合 24">
            <a:extLst>
              <a:ext uri="{FF2B5EF4-FFF2-40B4-BE49-F238E27FC236}">
                <a16:creationId xmlns:a16="http://schemas.microsoft.com/office/drawing/2014/main" id="{4DA88649-DA69-4251-87B7-A87F9DD396DF}"/>
              </a:ext>
            </a:extLst>
          </p:cNvPr>
          <p:cNvGrpSpPr/>
          <p:nvPr/>
        </p:nvGrpSpPr>
        <p:grpSpPr>
          <a:xfrm>
            <a:off x="6539903" y="5163716"/>
            <a:ext cx="615179" cy="627914"/>
            <a:chOff x="8186613" y="1546264"/>
            <a:chExt cx="330200" cy="330200"/>
          </a:xfrm>
          <a:solidFill>
            <a:schemeClr val="accent3"/>
          </a:solidFill>
        </p:grpSpPr>
        <p:sp>
          <p:nvSpPr>
            <p:cNvPr id="26" name="Oval 5">
              <a:extLst>
                <a:ext uri="{FF2B5EF4-FFF2-40B4-BE49-F238E27FC236}">
                  <a16:creationId xmlns:a16="http://schemas.microsoft.com/office/drawing/2014/main" id="{66F75DB8-F7EE-4AB0-AEEE-C13B7926D84B}"/>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7" name="Freeform 6">
              <a:extLst>
                <a:ext uri="{FF2B5EF4-FFF2-40B4-BE49-F238E27FC236}">
                  <a16:creationId xmlns:a16="http://schemas.microsoft.com/office/drawing/2014/main" id="{9264EEC0-5D24-4E77-8AD1-C803080A2C3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8" name="组合 27">
            <a:extLst>
              <a:ext uri="{FF2B5EF4-FFF2-40B4-BE49-F238E27FC236}">
                <a16:creationId xmlns:a16="http://schemas.microsoft.com/office/drawing/2014/main" id="{2E4E7B28-F7C9-430E-897F-AA864603C363}"/>
              </a:ext>
            </a:extLst>
          </p:cNvPr>
          <p:cNvGrpSpPr/>
          <p:nvPr/>
        </p:nvGrpSpPr>
        <p:grpSpPr>
          <a:xfrm>
            <a:off x="6521403" y="5971885"/>
            <a:ext cx="615179" cy="627914"/>
            <a:chOff x="8186613" y="1546264"/>
            <a:chExt cx="330200" cy="330200"/>
          </a:xfrm>
          <a:solidFill>
            <a:schemeClr val="accent3"/>
          </a:solidFill>
        </p:grpSpPr>
        <p:sp>
          <p:nvSpPr>
            <p:cNvPr id="29" name="Oval 5">
              <a:extLst>
                <a:ext uri="{FF2B5EF4-FFF2-40B4-BE49-F238E27FC236}">
                  <a16:creationId xmlns:a16="http://schemas.microsoft.com/office/drawing/2014/main" id="{F3EABA83-D99C-4C7E-AD05-84F1FD649BBF}"/>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0" name="Freeform 6">
              <a:extLst>
                <a:ext uri="{FF2B5EF4-FFF2-40B4-BE49-F238E27FC236}">
                  <a16:creationId xmlns:a16="http://schemas.microsoft.com/office/drawing/2014/main" id="{64F4538A-CB9B-40AD-924D-CEEF0BB51A9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1" name="直接连接符 30">
            <a:extLst>
              <a:ext uri="{FF2B5EF4-FFF2-40B4-BE49-F238E27FC236}">
                <a16:creationId xmlns:a16="http://schemas.microsoft.com/office/drawing/2014/main" id="{9781EF83-760C-4AD2-93E7-A386EDB27344}"/>
              </a:ext>
            </a:extLst>
          </p:cNvPr>
          <p:cNvCxnSpPr>
            <a:cxnSpLocks/>
          </p:cNvCxnSpPr>
          <p:nvPr/>
        </p:nvCxnSpPr>
        <p:spPr bwMode="auto">
          <a:xfrm flipV="1">
            <a:off x="7049877" y="4973166"/>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a:extLst>
              <a:ext uri="{FF2B5EF4-FFF2-40B4-BE49-F238E27FC236}">
                <a16:creationId xmlns:a16="http://schemas.microsoft.com/office/drawing/2014/main" id="{87681376-041F-44ED-A434-5B9E69E697F7}"/>
              </a:ext>
            </a:extLst>
          </p:cNvPr>
          <p:cNvCxnSpPr>
            <a:cxnSpLocks/>
          </p:cNvCxnSpPr>
          <p:nvPr/>
        </p:nvCxnSpPr>
        <p:spPr bwMode="auto">
          <a:xfrm flipV="1">
            <a:off x="7097427" y="5860764"/>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a:extLst>
              <a:ext uri="{FF2B5EF4-FFF2-40B4-BE49-F238E27FC236}">
                <a16:creationId xmlns:a16="http://schemas.microsoft.com/office/drawing/2014/main" id="{21B81810-FBF1-436A-B295-F491E2C502A5}"/>
              </a:ext>
            </a:extLst>
          </p:cNvPr>
          <p:cNvCxnSpPr>
            <a:cxnSpLocks/>
          </p:cNvCxnSpPr>
          <p:nvPr/>
        </p:nvCxnSpPr>
        <p:spPr bwMode="auto">
          <a:xfrm flipV="1">
            <a:off x="7136582" y="6599799"/>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a:extLst>
              <a:ext uri="{FF2B5EF4-FFF2-40B4-BE49-F238E27FC236}">
                <a16:creationId xmlns:a16="http://schemas.microsoft.com/office/drawing/2014/main" id="{63CAC86B-942F-4046-934E-0AE3C4202CCE}"/>
              </a:ext>
            </a:extLst>
          </p:cNvPr>
          <p:cNvSpPr/>
          <p:nvPr/>
        </p:nvSpPr>
        <p:spPr>
          <a:xfrm>
            <a:off x="7168999" y="4515270"/>
            <a:ext cx="484299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7.3.2</a:t>
            </a:r>
            <a:r>
              <a:rPr lang="zh-CN" altLang="en-US" sz="2400" dirty="0">
                <a:latin typeface="微软雅黑 Light" panose="020B0502040204020203" pitchFamily="34" charset="-122"/>
                <a:ea typeface="微软雅黑 Light" panose="020B0502040204020203" pitchFamily="34" charset="-122"/>
              </a:rPr>
              <a:t>会计职业道德教育的形式</a:t>
            </a:r>
          </a:p>
        </p:txBody>
      </p:sp>
      <p:sp>
        <p:nvSpPr>
          <p:cNvPr id="35" name="矩形 34">
            <a:extLst>
              <a:ext uri="{FF2B5EF4-FFF2-40B4-BE49-F238E27FC236}">
                <a16:creationId xmlns:a16="http://schemas.microsoft.com/office/drawing/2014/main" id="{2361C2D8-7848-4302-A56A-FA95576619C8}"/>
              </a:ext>
            </a:extLst>
          </p:cNvPr>
          <p:cNvSpPr/>
          <p:nvPr/>
        </p:nvSpPr>
        <p:spPr>
          <a:xfrm>
            <a:off x="7136582" y="5376703"/>
            <a:ext cx="484299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7.3.3</a:t>
            </a:r>
            <a:r>
              <a:rPr lang="zh-CN" altLang="en-US" sz="2400" dirty="0">
                <a:latin typeface="微软雅黑 Light" panose="020B0502040204020203" pitchFamily="34" charset="-122"/>
                <a:ea typeface="微软雅黑 Light" panose="020B0502040204020203" pitchFamily="34" charset="-122"/>
              </a:rPr>
              <a:t>会计职业道德教育的内容</a:t>
            </a:r>
          </a:p>
        </p:txBody>
      </p:sp>
      <p:sp>
        <p:nvSpPr>
          <p:cNvPr id="36" name="矩形 35">
            <a:extLst>
              <a:ext uri="{FF2B5EF4-FFF2-40B4-BE49-F238E27FC236}">
                <a16:creationId xmlns:a16="http://schemas.microsoft.com/office/drawing/2014/main" id="{C4BA03A5-06B5-493F-91DA-93721367110C}"/>
              </a:ext>
            </a:extLst>
          </p:cNvPr>
          <p:cNvSpPr/>
          <p:nvPr/>
        </p:nvSpPr>
        <p:spPr>
          <a:xfrm>
            <a:off x="7142187" y="6131871"/>
            <a:ext cx="4847802"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7.3.4</a:t>
            </a:r>
            <a:r>
              <a:rPr lang="zh-CN" altLang="en-US" sz="2400" dirty="0">
                <a:latin typeface="微软雅黑 Light" panose="020B0502040204020203" pitchFamily="34" charset="-122"/>
                <a:ea typeface="微软雅黑 Light" panose="020B0502040204020203" pitchFamily="34" charset="-122"/>
              </a:rPr>
              <a:t>会计职业道德教育的途径</a:t>
            </a:r>
          </a:p>
        </p:txBody>
      </p:sp>
    </p:spTree>
    <p:extLst>
      <p:ext uri="{BB962C8B-B14F-4D97-AF65-F5344CB8AC3E}">
        <p14:creationId xmlns:p14="http://schemas.microsoft.com/office/powerpoint/2010/main" val="2618386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769789" y="2348880"/>
            <a:ext cx="5052855" cy="352839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会计职业道德教育是指根据会计工作的特点，有目的、有组织、有计划地对会计人员施加系统的会计职业道德影响，促使会计人员形成会计职业道德品质，履行会计职业道德义务的活动。</a:t>
            </a:r>
          </a:p>
        </p:txBody>
      </p:sp>
      <p:sp>
        <p:nvSpPr>
          <p:cNvPr id="8" name="矩形 7">
            <a:extLst>
              <a:ext uri="{FF2B5EF4-FFF2-40B4-BE49-F238E27FC236}">
                <a16:creationId xmlns:a16="http://schemas.microsoft.com/office/drawing/2014/main" id="{1CA0AD3C-4EAC-455F-9189-146DEBCABF4A}"/>
              </a:ext>
            </a:extLst>
          </p:cNvPr>
          <p:cNvSpPr/>
          <p:nvPr/>
        </p:nvSpPr>
        <p:spPr>
          <a:xfrm>
            <a:off x="1057821" y="267800"/>
            <a:ext cx="712879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7.3.1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会计职业道德教育的概念</a:t>
            </a:r>
          </a:p>
        </p:txBody>
      </p:sp>
    </p:spTree>
    <p:extLst>
      <p:ext uri="{BB962C8B-B14F-4D97-AF65-F5344CB8AC3E}">
        <p14:creationId xmlns:p14="http://schemas.microsoft.com/office/powerpoint/2010/main" val="39562117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781934" y="2036494"/>
            <a:ext cx="2226916" cy="755304"/>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1.</a:t>
            </a:r>
            <a:r>
              <a:rPr lang="zh-CN" altLang="en-US" sz="2800" dirty="0">
                <a:solidFill>
                  <a:srgbClr val="FFFFFF"/>
                </a:solidFill>
                <a:latin typeface="微软雅黑 Light" panose="020B0502040204020203" pitchFamily="34" charset="-122"/>
                <a:ea typeface="微软雅黑 Light" panose="020B0502040204020203" pitchFamily="34" charset="-122"/>
              </a:rPr>
              <a:t>接受教育</a:t>
            </a:r>
          </a:p>
        </p:txBody>
      </p:sp>
      <p:sp>
        <p:nvSpPr>
          <p:cNvPr id="63" name="矩形 62">
            <a:extLst>
              <a:ext uri="{FF2B5EF4-FFF2-40B4-BE49-F238E27FC236}">
                <a16:creationId xmlns:a16="http://schemas.microsoft.com/office/drawing/2014/main" id="{08120DC2-75DE-4486-965C-9816D1140957}"/>
              </a:ext>
            </a:extLst>
          </p:cNvPr>
          <p:cNvSpPr/>
          <p:nvPr/>
        </p:nvSpPr>
        <p:spPr bwMode="auto">
          <a:xfrm>
            <a:off x="3413526" y="4283968"/>
            <a:ext cx="8538164" cy="1161256"/>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自我教育是相对于接受教育而言的，是一种自我学习、自身道德修养的行为活动。</a:t>
            </a:r>
          </a:p>
        </p:txBody>
      </p:sp>
      <p:sp>
        <p:nvSpPr>
          <p:cNvPr id="64" name="矩形 63">
            <a:extLst>
              <a:ext uri="{FF2B5EF4-FFF2-40B4-BE49-F238E27FC236}">
                <a16:creationId xmlns:a16="http://schemas.microsoft.com/office/drawing/2014/main" id="{94806836-F4A7-403E-BADB-70CAE815BCCB}"/>
              </a:ext>
            </a:extLst>
          </p:cNvPr>
          <p:cNvSpPr/>
          <p:nvPr/>
        </p:nvSpPr>
        <p:spPr bwMode="auto">
          <a:xfrm>
            <a:off x="3413526" y="1434818"/>
            <a:ext cx="8538164" cy="194421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接受教育即外在教育，是指通过学校或培训单位对会计人员进行以职业责任、职业义务为核心内容的正面灌输，以规范其职业行为，维护国家和社会公众利益的教育。</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709452" y="4392739"/>
            <a:ext cx="2229498" cy="755304"/>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2.</a:t>
            </a:r>
            <a:r>
              <a:rPr lang="zh-CN" altLang="en-US" sz="2800" dirty="0">
                <a:solidFill>
                  <a:srgbClr val="FFFFFF"/>
                </a:solidFill>
                <a:latin typeface="微软雅黑 Light" panose="020B0502040204020203" pitchFamily="34" charset="-122"/>
                <a:ea typeface="微软雅黑 Light" panose="020B0502040204020203" pitchFamily="34" charset="-122"/>
              </a:rPr>
              <a:t>自我教育</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7060678"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7.3.2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会计职业道德教育的形式</a:t>
            </a:r>
          </a:p>
        </p:txBody>
      </p:sp>
    </p:spTree>
    <p:extLst>
      <p:ext uri="{BB962C8B-B14F-4D97-AF65-F5344CB8AC3E}">
        <p14:creationId xmlns:p14="http://schemas.microsoft.com/office/powerpoint/2010/main" val="13298884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4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8" y="426749"/>
            <a:ext cx="4216853"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3862826" y="147424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3892188" y="1925608"/>
            <a:ext cx="677108" cy="3376116"/>
          </a:xfrm>
          <a:prstGeom prst="rect">
            <a:avLst/>
          </a:prstGeom>
          <a:noFill/>
        </p:spPr>
        <p:txBody>
          <a:bodyPr vert="eaVert"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p>
        </p:txBody>
      </p:sp>
      <p:sp>
        <p:nvSpPr>
          <p:cNvPr id="2" name="矩形 1"/>
          <p:cNvSpPr/>
          <p:nvPr/>
        </p:nvSpPr>
        <p:spPr>
          <a:xfrm>
            <a:off x="5073121" y="3244334"/>
            <a:ext cx="584502" cy="369332"/>
          </a:xfrm>
          <a:prstGeom prst="rect">
            <a:avLst/>
          </a:prstGeom>
        </p:spPr>
        <p:txBody>
          <a:bodyPr wrap="squar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5" name="矩形 4"/>
          <p:cNvSpPr/>
          <p:nvPr/>
        </p:nvSpPr>
        <p:spPr bwMode="auto">
          <a:xfrm>
            <a:off x="4880300" y="474221"/>
            <a:ext cx="970145" cy="8000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微软雅黑 Light" panose="020B0502040204020203" pitchFamily="34" charset="-122"/>
                <a:ea typeface="微软雅黑 Light" panose="020B0502040204020203" pitchFamily="34" charset="-122"/>
              </a:rPr>
              <a:t>1</a:t>
            </a:r>
            <a:endParaRPr kumimoji="0" lang="zh-CN" altLang="en-US" sz="4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6" name="矩形 5"/>
          <p:cNvSpPr/>
          <p:nvPr/>
        </p:nvSpPr>
        <p:spPr bwMode="auto">
          <a:xfrm>
            <a:off x="6218875" y="552427"/>
            <a:ext cx="5923394" cy="6436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2800" b="1" dirty="0">
                <a:latin typeface="微软雅黑 Light" panose="020B0502040204020203" pitchFamily="34" charset="-122"/>
                <a:ea typeface="微软雅黑 Light" panose="020B0502040204020203" pitchFamily="34" charset="-122"/>
              </a:rPr>
              <a:t>任务</a:t>
            </a:r>
            <a:r>
              <a:rPr lang="en-US" altLang="zh-CN" sz="2800" b="1" dirty="0">
                <a:latin typeface="微软雅黑 Light" panose="020B0502040204020203" pitchFamily="34" charset="-122"/>
                <a:ea typeface="微软雅黑 Light" panose="020B0502040204020203" pitchFamily="34" charset="-122"/>
              </a:rPr>
              <a:t>7.1</a:t>
            </a:r>
            <a:r>
              <a:rPr lang="zh-CN" altLang="en-US" sz="2800" b="1" dirty="0">
                <a:latin typeface="微软雅黑 Light" panose="020B0502040204020203" pitchFamily="34" charset="-122"/>
                <a:ea typeface="微软雅黑 Light" panose="020B0502040204020203" pitchFamily="34" charset="-122"/>
              </a:rPr>
              <a:t>会计职业道德概述</a:t>
            </a:r>
            <a:endParaRPr kumimoji="0" lang="zh-CN" altLang="en-US" sz="2800" b="1"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1" name="矩形 10"/>
          <p:cNvSpPr/>
          <p:nvPr/>
        </p:nvSpPr>
        <p:spPr bwMode="auto">
          <a:xfrm>
            <a:off x="6236687" y="1943773"/>
            <a:ext cx="6198398"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2800" b="1" dirty="0">
                <a:latin typeface="微软雅黑 Light" panose="020B0502040204020203" pitchFamily="34" charset="-122"/>
                <a:ea typeface="微软雅黑 Light" panose="020B0502040204020203" pitchFamily="34" charset="-122"/>
              </a:rPr>
              <a:t>任务</a:t>
            </a:r>
            <a:r>
              <a:rPr lang="en-US" altLang="zh-CN" sz="2800" b="1" dirty="0">
                <a:latin typeface="微软雅黑 Light" panose="020B0502040204020203" pitchFamily="34" charset="-122"/>
                <a:ea typeface="微软雅黑 Light" panose="020B0502040204020203" pitchFamily="34" charset="-122"/>
              </a:rPr>
              <a:t>7.2</a:t>
            </a:r>
            <a:r>
              <a:rPr lang="zh-CN" altLang="en-US" sz="2800" b="1" dirty="0">
                <a:latin typeface="微软雅黑 Light" panose="020B0502040204020203" pitchFamily="34" charset="-122"/>
                <a:ea typeface="微软雅黑 Light" panose="020B0502040204020203" pitchFamily="34" charset="-122"/>
              </a:rPr>
              <a:t>会计职业道德规范的主要内容</a:t>
            </a:r>
          </a:p>
        </p:txBody>
      </p:sp>
      <p:sp>
        <p:nvSpPr>
          <p:cNvPr id="13" name="矩形 12"/>
          <p:cNvSpPr/>
          <p:nvPr/>
        </p:nvSpPr>
        <p:spPr bwMode="auto">
          <a:xfrm>
            <a:off x="4887922" y="1845033"/>
            <a:ext cx="954901"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微软雅黑 Light" panose="020B0502040204020203" pitchFamily="34" charset="-122"/>
                <a:ea typeface="微软雅黑 Light" panose="020B0502040204020203" pitchFamily="34" charset="-122"/>
              </a:rPr>
              <a:t>2</a:t>
            </a:r>
            <a:endParaRPr kumimoji="0" lang="zh-CN" altLang="en-US" sz="4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0" name="矩形 9"/>
          <p:cNvSpPr/>
          <p:nvPr/>
        </p:nvSpPr>
        <p:spPr bwMode="auto">
          <a:xfrm>
            <a:off x="4887922" y="3126668"/>
            <a:ext cx="954901" cy="75417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微软雅黑 Light" panose="020B0502040204020203" pitchFamily="34" charset="-122"/>
                <a:ea typeface="微软雅黑 Light" panose="020B0502040204020203" pitchFamily="34" charset="-122"/>
              </a:rPr>
              <a:t>3</a:t>
            </a:r>
            <a:endParaRPr kumimoji="0" lang="zh-CN" altLang="en-US" sz="4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2" name="矩形 11"/>
          <p:cNvSpPr/>
          <p:nvPr/>
        </p:nvSpPr>
        <p:spPr bwMode="auto">
          <a:xfrm>
            <a:off x="6250835" y="4384874"/>
            <a:ext cx="6184250"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2800" b="1" dirty="0">
                <a:latin typeface="微软雅黑 Light" panose="020B0502040204020203" pitchFamily="34" charset="-122"/>
                <a:ea typeface="微软雅黑 Light" panose="020B0502040204020203" pitchFamily="34" charset="-122"/>
              </a:rPr>
              <a:t>任务</a:t>
            </a:r>
            <a:r>
              <a:rPr lang="en-US" altLang="zh-CN" sz="2800" b="1" dirty="0">
                <a:latin typeface="微软雅黑 Light" panose="020B0502040204020203" pitchFamily="34" charset="-122"/>
                <a:ea typeface="微软雅黑 Light" panose="020B0502040204020203" pitchFamily="34" charset="-122"/>
              </a:rPr>
              <a:t>7.4</a:t>
            </a:r>
            <a:r>
              <a:rPr lang="zh-CN" altLang="en-US" sz="2800" b="1" dirty="0">
                <a:latin typeface="微软雅黑 Light" panose="020B0502040204020203" pitchFamily="34" charset="-122"/>
                <a:ea typeface="微软雅黑 Light" panose="020B0502040204020203" pitchFamily="34" charset="-122"/>
              </a:rPr>
              <a:t>会计职业道德建设组织与实施</a:t>
            </a:r>
            <a:endParaRPr kumimoji="0" lang="zh-CN" altLang="en-US" sz="28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4" name="矩形 13"/>
          <p:cNvSpPr/>
          <p:nvPr/>
        </p:nvSpPr>
        <p:spPr bwMode="auto">
          <a:xfrm>
            <a:off x="4890456" y="4350458"/>
            <a:ext cx="949832" cy="75417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微软雅黑 Light" panose="020B0502040204020203" pitchFamily="34" charset="-122"/>
                <a:ea typeface="微软雅黑 Light" panose="020B0502040204020203" pitchFamily="34" charset="-122"/>
              </a:rPr>
              <a:t>4</a:t>
            </a:r>
            <a:endParaRPr kumimoji="0" lang="zh-CN" altLang="en-US" sz="4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5" name="矩形 14"/>
          <p:cNvSpPr/>
          <p:nvPr/>
        </p:nvSpPr>
        <p:spPr bwMode="auto">
          <a:xfrm>
            <a:off x="4887922" y="5478462"/>
            <a:ext cx="954901" cy="75417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微软雅黑 Light" panose="020B0502040204020203" pitchFamily="34" charset="-122"/>
                <a:ea typeface="微软雅黑 Light" panose="020B0502040204020203" pitchFamily="34" charset="-122"/>
              </a:rPr>
              <a:t>5</a:t>
            </a:r>
            <a:endParaRPr kumimoji="0" lang="zh-CN" altLang="en-US" sz="4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6" name="矩形 15"/>
          <p:cNvSpPr/>
          <p:nvPr/>
        </p:nvSpPr>
        <p:spPr bwMode="auto">
          <a:xfrm>
            <a:off x="6218875" y="3188832"/>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2800" b="1" dirty="0">
                <a:latin typeface="微软雅黑 Light" panose="020B0502040204020203" pitchFamily="34" charset="-122"/>
                <a:ea typeface="微软雅黑 Light" panose="020B0502040204020203" pitchFamily="34" charset="-122"/>
              </a:rPr>
              <a:t>任务</a:t>
            </a:r>
            <a:r>
              <a:rPr lang="en-US" altLang="zh-CN" sz="2800" b="1" dirty="0">
                <a:latin typeface="微软雅黑 Light" panose="020B0502040204020203" pitchFamily="34" charset="-122"/>
                <a:ea typeface="微软雅黑 Light" panose="020B0502040204020203" pitchFamily="34" charset="-122"/>
              </a:rPr>
              <a:t>7.3</a:t>
            </a:r>
            <a:r>
              <a:rPr lang="zh-CN" altLang="en-US" sz="2800" b="1" dirty="0">
                <a:latin typeface="微软雅黑 Light" panose="020B0502040204020203" pitchFamily="34" charset="-122"/>
                <a:ea typeface="微软雅黑 Light" panose="020B0502040204020203" pitchFamily="34" charset="-122"/>
              </a:rPr>
              <a:t>会计职业道德教育</a:t>
            </a:r>
            <a:endParaRPr kumimoji="0" lang="zh-CN" altLang="en-US" sz="28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7" name="矩形 16"/>
          <p:cNvSpPr/>
          <p:nvPr/>
        </p:nvSpPr>
        <p:spPr bwMode="auto">
          <a:xfrm>
            <a:off x="6250835" y="5516200"/>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2800" b="1" dirty="0">
                <a:latin typeface="微软雅黑 Light" panose="020B0502040204020203" pitchFamily="34" charset="-122"/>
                <a:ea typeface="微软雅黑 Light" panose="020B0502040204020203" pitchFamily="34" charset="-122"/>
              </a:rPr>
              <a:t>任务</a:t>
            </a:r>
            <a:r>
              <a:rPr lang="en-US" altLang="zh-CN" sz="2800" b="1" dirty="0">
                <a:latin typeface="微软雅黑 Light" panose="020B0502040204020203" pitchFamily="34" charset="-122"/>
                <a:ea typeface="微软雅黑 Light" panose="020B0502040204020203" pitchFamily="34" charset="-122"/>
              </a:rPr>
              <a:t>7.5</a:t>
            </a:r>
            <a:r>
              <a:rPr lang="zh-CN" altLang="en-US" sz="2800" b="1" dirty="0">
                <a:latin typeface="微软雅黑 Light" panose="020B0502040204020203" pitchFamily="34" charset="-122"/>
                <a:ea typeface="微软雅黑 Light" panose="020B0502040204020203" pitchFamily="34" charset="-122"/>
              </a:rPr>
              <a:t>会计道德的检查与奖惩</a:t>
            </a:r>
            <a:endParaRPr kumimoji="0" lang="zh-CN" altLang="en-US" sz="28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ppt_x"/>
                                          </p:val>
                                        </p:tav>
                                        <p:tav tm="100000">
                                          <p:val>
                                            <p:strVal val="#ppt_x"/>
                                          </p:val>
                                        </p:tav>
                                      </p:tavLst>
                                    </p:anim>
                                    <p:anim calcmode="lin" valueType="num">
                                      <p:cBhvr additive="base">
                                        <p:cTn id="44"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2"/>
                                        </p:tgtEl>
                                        <p:attrNameLst>
                                          <p:attrName>style.visibility</p:attrName>
                                        </p:attrNameLst>
                                      </p:cBhvr>
                                      <p:to>
                                        <p:strVal val="visible"/>
                                      </p:to>
                                    </p:set>
                                    <p:anim calcmode="lin" valueType="num">
                                      <p:cBhvr additive="base">
                                        <p:cTn id="49" dur="500" fill="hold"/>
                                        <p:tgtEl>
                                          <p:spTgt spid="12"/>
                                        </p:tgtEl>
                                        <p:attrNameLst>
                                          <p:attrName>ppt_x</p:attrName>
                                        </p:attrNameLst>
                                      </p:cBhvr>
                                      <p:tavLst>
                                        <p:tav tm="0">
                                          <p:val>
                                            <p:strVal val="#ppt_x"/>
                                          </p:val>
                                        </p:tav>
                                        <p:tav tm="100000">
                                          <p:val>
                                            <p:strVal val="#ppt_x"/>
                                          </p:val>
                                        </p:tav>
                                      </p:tavLst>
                                    </p:anim>
                                    <p:anim calcmode="lin" valueType="num">
                                      <p:cBhvr additive="base">
                                        <p:cTn id="5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 calcmode="lin" valueType="num">
                                      <p:cBhvr additive="base">
                                        <p:cTn id="61" dur="500" fill="hold"/>
                                        <p:tgtEl>
                                          <p:spTgt spid="17"/>
                                        </p:tgtEl>
                                        <p:attrNameLst>
                                          <p:attrName>ppt_x</p:attrName>
                                        </p:attrNameLst>
                                      </p:cBhvr>
                                      <p:tavLst>
                                        <p:tav tm="0">
                                          <p:val>
                                            <p:strVal val="#ppt_x"/>
                                          </p:val>
                                        </p:tav>
                                        <p:tav tm="100000">
                                          <p:val>
                                            <p:strVal val="#ppt_x"/>
                                          </p:val>
                                        </p:tav>
                                      </p:tavLst>
                                    </p:anim>
                                    <p:anim calcmode="lin" valueType="num">
                                      <p:cBhvr additive="base">
                                        <p:cTn id="62"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3" grpId="0" animBg="1"/>
      <p:bldP spid="10" grpId="0" animBg="1"/>
      <p:bldP spid="12" grpId="0" animBg="1"/>
      <p:bldP spid="14" grpId="0" animBg="1"/>
      <p:bldP spid="15" grpId="0" animBg="1"/>
      <p:bldP spid="16" grpId="0" animBg="1"/>
      <p:bldP spid="1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1259875" y="2236438"/>
            <a:ext cx="2880320"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）会计职业道德观念教育。</a:t>
            </a:r>
          </a:p>
        </p:txBody>
      </p:sp>
      <p:sp>
        <p:nvSpPr>
          <p:cNvPr id="3" name="矩形 2"/>
          <p:cNvSpPr/>
          <p:nvPr/>
        </p:nvSpPr>
        <p:spPr>
          <a:xfrm>
            <a:off x="481757" y="1211934"/>
            <a:ext cx="10707964"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会计职业道德教育的内容包括以下几个方面：</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6746453" y="2236438"/>
            <a:ext cx="2813644" cy="104782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a:solidFill>
                  <a:srgbClr val="FFFFFF"/>
                </a:solidFill>
                <a:latin typeface="微软雅黑 Light" panose="020B0502040204020203" pitchFamily="34" charset="-122"/>
                <a:ea typeface="微软雅黑 Light" panose="020B0502040204020203" pitchFamily="34" charset="-122"/>
              </a:rPr>
              <a:t>（</a:t>
            </a:r>
            <a:r>
              <a:rPr lang="en-US" altLang="zh-CN" sz="2400">
                <a:solidFill>
                  <a:srgbClr val="FFFFFF"/>
                </a:solidFill>
                <a:latin typeface="微软雅黑 Light" panose="020B0502040204020203" pitchFamily="34" charset="-122"/>
                <a:ea typeface="微软雅黑 Light" panose="020B0502040204020203" pitchFamily="34" charset="-122"/>
              </a:rPr>
              <a:t>2</a:t>
            </a:r>
            <a:r>
              <a:rPr lang="zh-CN" altLang="en-US" sz="2400">
                <a:solidFill>
                  <a:srgbClr val="FFFFFF"/>
                </a:solidFill>
                <a:latin typeface="微软雅黑 Light" panose="020B0502040204020203" pitchFamily="34" charset="-122"/>
                <a:ea typeface="微软雅黑 Light" panose="020B0502040204020203" pitchFamily="34" charset="-122"/>
              </a:rPr>
              <a:t>）会计职业道德规范教育。</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720469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7.3.3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会计职业道德教育的内容</a:t>
            </a:r>
          </a:p>
        </p:txBody>
      </p:sp>
      <p:sp>
        <p:nvSpPr>
          <p:cNvPr id="13" name="箭头: 五边形 23">
            <a:extLst>
              <a:ext uri="{FF2B5EF4-FFF2-40B4-BE49-F238E27FC236}">
                <a16:creationId xmlns:a16="http://schemas.microsoft.com/office/drawing/2014/main" id="{154B362D-2C69-4C6C-A31F-D1280000A25D}"/>
              </a:ext>
            </a:extLst>
          </p:cNvPr>
          <p:cNvSpPr/>
          <p:nvPr/>
        </p:nvSpPr>
        <p:spPr bwMode="auto">
          <a:xfrm>
            <a:off x="1259875" y="4314998"/>
            <a:ext cx="2880320" cy="104782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）会计职业道德警示教育。</a:t>
            </a:r>
          </a:p>
        </p:txBody>
      </p:sp>
      <p:sp>
        <p:nvSpPr>
          <p:cNvPr id="14" name="箭头: 五边形 23">
            <a:extLst>
              <a:ext uri="{FF2B5EF4-FFF2-40B4-BE49-F238E27FC236}">
                <a16:creationId xmlns:a16="http://schemas.microsoft.com/office/drawing/2014/main" id="{154B362D-2C69-4C6C-A31F-D1280000A25D}"/>
              </a:ext>
            </a:extLst>
          </p:cNvPr>
          <p:cNvSpPr/>
          <p:nvPr/>
        </p:nvSpPr>
        <p:spPr bwMode="auto">
          <a:xfrm>
            <a:off x="6746453" y="4314998"/>
            <a:ext cx="2813644" cy="1097133"/>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4</a:t>
            </a:r>
            <a:r>
              <a:rPr lang="zh-CN" altLang="en-US" sz="2400" dirty="0">
                <a:solidFill>
                  <a:srgbClr val="FFFFFF"/>
                </a:solidFill>
                <a:latin typeface="微软雅黑 Light" panose="020B0502040204020203" pitchFamily="34" charset="-122"/>
                <a:ea typeface="微软雅黑 Light" panose="020B0502040204020203" pitchFamily="34" charset="-122"/>
              </a:rPr>
              <a:t>）其他与会计职业道德相关的教育。</a:t>
            </a:r>
          </a:p>
        </p:txBody>
      </p:sp>
    </p:spTree>
    <p:extLst>
      <p:ext uri="{BB962C8B-B14F-4D97-AF65-F5344CB8AC3E}">
        <p14:creationId xmlns:p14="http://schemas.microsoft.com/office/powerpoint/2010/main" val="13640921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3" grpId="0"/>
      <p:bldP spid="41" grpId="0" animBg="1"/>
      <p:bldP spid="13"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781933" y="1821694"/>
            <a:ext cx="5460464" cy="755304"/>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800">
                <a:solidFill>
                  <a:srgbClr val="FFFFFF"/>
                </a:solidFill>
                <a:latin typeface="微软雅黑 Light" panose="020B0502040204020203" pitchFamily="34" charset="-122"/>
                <a:ea typeface="微软雅黑 Light" panose="020B0502040204020203" pitchFamily="34" charset="-122"/>
              </a:rPr>
              <a:t>1.</a:t>
            </a:r>
            <a:r>
              <a:rPr lang="zh-CN" altLang="en-US" sz="2800">
                <a:solidFill>
                  <a:srgbClr val="FFFFFF"/>
                </a:solidFill>
                <a:latin typeface="微软雅黑 Light" panose="020B0502040204020203" pitchFamily="34" charset="-122"/>
                <a:ea typeface="微软雅黑 Light" panose="020B0502040204020203" pitchFamily="34" charset="-122"/>
              </a:rPr>
              <a:t>会计学历教育中的职业道德教育</a:t>
            </a:r>
            <a:endParaRPr lang="zh-CN" altLang="en-US" sz="2800" dirty="0">
              <a:solidFill>
                <a:srgbClr val="FFFFFF"/>
              </a:solidFill>
              <a:latin typeface="微软雅黑 Light" panose="020B0502040204020203" pitchFamily="34" charset="-122"/>
              <a:ea typeface="微软雅黑 Light" panose="020B0502040204020203" pitchFamily="34" charset="-122"/>
            </a:endParaRPr>
          </a:p>
        </p:txBody>
      </p:sp>
      <p:sp>
        <p:nvSpPr>
          <p:cNvPr id="64" name="矩形 63">
            <a:extLst>
              <a:ext uri="{FF2B5EF4-FFF2-40B4-BE49-F238E27FC236}">
                <a16:creationId xmlns:a16="http://schemas.microsoft.com/office/drawing/2014/main" id="{94806836-F4A7-403E-BADB-70CAE815BCCB}"/>
              </a:ext>
            </a:extLst>
          </p:cNvPr>
          <p:cNvSpPr/>
          <p:nvPr/>
        </p:nvSpPr>
        <p:spPr bwMode="auto">
          <a:xfrm>
            <a:off x="763723" y="3092764"/>
            <a:ext cx="10659751" cy="194421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）会计学历教育在会计职业道德教育中的基础地位。</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）会计职业道德教育在会计学历教育中存在的问题。</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）会计职业道德教育在会计学历教育中的目标和措施。</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7060678"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7.3.4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会计职业道德教育的途径</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Tree>
    <p:extLst>
      <p:ext uri="{BB962C8B-B14F-4D97-AF65-F5344CB8AC3E}">
        <p14:creationId xmlns:p14="http://schemas.microsoft.com/office/powerpoint/2010/main" val="36391629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002685" y="-289580"/>
            <a:ext cx="3361818"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4</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325540"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800" b="1" dirty="0">
                <a:solidFill>
                  <a:schemeClr val="bg1"/>
                </a:solidFill>
                <a:latin typeface="微软雅黑 Light" panose="020B0502040204020203" pitchFamily="34" charset="-122"/>
                <a:ea typeface="微软雅黑 Light" panose="020B0502040204020203" pitchFamily="34" charset="-122"/>
              </a:rPr>
              <a:t>任务</a:t>
            </a:r>
            <a:r>
              <a:rPr lang="en-US" altLang="zh-CN" sz="4800" b="1" dirty="0">
                <a:solidFill>
                  <a:schemeClr val="bg1"/>
                </a:solidFill>
                <a:latin typeface="微软雅黑 Light" panose="020B0502040204020203" pitchFamily="34" charset="-122"/>
                <a:ea typeface="微软雅黑 Light" panose="020B0502040204020203" pitchFamily="34" charset="-122"/>
              </a:rPr>
              <a:t>7.4</a:t>
            </a:r>
            <a:r>
              <a:rPr lang="zh-CN" altLang="en-US" sz="4800" b="1" dirty="0">
                <a:solidFill>
                  <a:schemeClr val="bg1"/>
                </a:solidFill>
                <a:latin typeface="微软雅黑 Light" panose="020B0502040204020203" pitchFamily="34" charset="-122"/>
                <a:ea typeface="微软雅黑 Light" panose="020B0502040204020203" pitchFamily="34" charset="-122"/>
              </a:rPr>
              <a:t>会计职业道德建设组织与实施</a:t>
            </a: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13" name="Freeform 6">
            <a:extLst>
              <a:ext uri="{FF2B5EF4-FFF2-40B4-BE49-F238E27FC236}">
                <a16:creationId xmlns:a16="http://schemas.microsoft.com/office/drawing/2014/main" id="{CFFE74D6-78DB-4643-AC35-DB8660DE8ABD}"/>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6">
            <a:extLst>
              <a:ext uri="{FF2B5EF4-FFF2-40B4-BE49-F238E27FC236}">
                <a16:creationId xmlns:a16="http://schemas.microsoft.com/office/drawing/2014/main" id="{4E002D08-9139-47A2-B242-9F7B188F4799}"/>
              </a:ext>
            </a:extLst>
          </p:cNvPr>
          <p:cNvSpPr>
            <a:spLocks/>
          </p:cNvSpPr>
          <p:nvPr/>
        </p:nvSpPr>
        <p:spPr bwMode="auto">
          <a:xfrm>
            <a:off x="8749524" y="3494969"/>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15" name="组合 14">
            <a:extLst>
              <a:ext uri="{FF2B5EF4-FFF2-40B4-BE49-F238E27FC236}">
                <a16:creationId xmlns:a16="http://schemas.microsoft.com/office/drawing/2014/main" id="{A238ADB4-B84B-4CF5-9011-4B7D757DC9B3}"/>
              </a:ext>
            </a:extLst>
          </p:cNvPr>
          <p:cNvGrpSpPr/>
          <p:nvPr/>
        </p:nvGrpSpPr>
        <p:grpSpPr>
          <a:xfrm>
            <a:off x="6521403" y="3547378"/>
            <a:ext cx="615179" cy="627914"/>
            <a:chOff x="8186613" y="1546264"/>
            <a:chExt cx="330200" cy="330200"/>
          </a:xfrm>
          <a:solidFill>
            <a:schemeClr val="accent3"/>
          </a:solidFill>
        </p:grpSpPr>
        <p:sp>
          <p:nvSpPr>
            <p:cNvPr id="16" name="Oval 5">
              <a:extLst>
                <a:ext uri="{FF2B5EF4-FFF2-40B4-BE49-F238E27FC236}">
                  <a16:creationId xmlns:a16="http://schemas.microsoft.com/office/drawing/2014/main" id="{9B179101-7E66-4B54-893C-B514C74D41B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7" name="Freeform 6">
              <a:extLst>
                <a:ext uri="{FF2B5EF4-FFF2-40B4-BE49-F238E27FC236}">
                  <a16:creationId xmlns:a16="http://schemas.microsoft.com/office/drawing/2014/main" id="{4D434F7B-D592-48C9-BAED-1BF70C7CAB04}"/>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8" name="Freeform 6">
            <a:extLst>
              <a:ext uri="{FF2B5EF4-FFF2-40B4-BE49-F238E27FC236}">
                <a16:creationId xmlns:a16="http://schemas.microsoft.com/office/drawing/2014/main" id="{08D7295C-A272-4390-83E0-5725E7515FD7}"/>
              </a:ext>
            </a:extLst>
          </p:cNvPr>
          <p:cNvSpPr>
            <a:spLocks/>
          </p:cNvSpPr>
          <p:nvPr/>
        </p:nvSpPr>
        <p:spPr bwMode="auto">
          <a:xfrm>
            <a:off x="6692552" y="4631534"/>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9" name="直接连接符 18">
            <a:extLst>
              <a:ext uri="{FF2B5EF4-FFF2-40B4-BE49-F238E27FC236}">
                <a16:creationId xmlns:a16="http://schemas.microsoft.com/office/drawing/2014/main" id="{0077BA38-9978-41DC-9055-64459FD5BF98}"/>
              </a:ext>
            </a:extLst>
          </p:cNvPr>
          <p:cNvCxnSpPr>
            <a:cxnSpLocks/>
          </p:cNvCxnSpPr>
          <p:nvPr/>
        </p:nvCxnSpPr>
        <p:spPr bwMode="auto">
          <a:xfrm flipV="1">
            <a:off x="7097190" y="4161215"/>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矩形 19">
            <a:extLst>
              <a:ext uri="{FF2B5EF4-FFF2-40B4-BE49-F238E27FC236}">
                <a16:creationId xmlns:a16="http://schemas.microsoft.com/office/drawing/2014/main" id="{CB9924FB-C80A-4C46-B557-EAC5480B3CEA}"/>
              </a:ext>
            </a:extLst>
          </p:cNvPr>
          <p:cNvSpPr/>
          <p:nvPr/>
        </p:nvSpPr>
        <p:spPr>
          <a:xfrm>
            <a:off x="7168999" y="3673518"/>
            <a:ext cx="417934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7.4.1</a:t>
            </a:r>
            <a:r>
              <a:rPr lang="zh-CN" altLang="en-US" sz="2400" dirty="0">
                <a:latin typeface="微软雅黑 Light" panose="020B0502040204020203" pitchFamily="34" charset="-122"/>
                <a:ea typeface="微软雅黑 Light" panose="020B0502040204020203" pitchFamily="34" charset="-122"/>
              </a:rPr>
              <a:t>财政部门的组织推动</a:t>
            </a:r>
          </a:p>
        </p:txBody>
      </p:sp>
      <p:grpSp>
        <p:nvGrpSpPr>
          <p:cNvPr id="21" name="组合 20">
            <a:extLst>
              <a:ext uri="{FF2B5EF4-FFF2-40B4-BE49-F238E27FC236}">
                <a16:creationId xmlns:a16="http://schemas.microsoft.com/office/drawing/2014/main" id="{790E307E-6527-458E-866D-792E82AEFB66}"/>
              </a:ext>
            </a:extLst>
          </p:cNvPr>
          <p:cNvGrpSpPr/>
          <p:nvPr/>
        </p:nvGrpSpPr>
        <p:grpSpPr>
          <a:xfrm>
            <a:off x="6527008" y="4355547"/>
            <a:ext cx="615179" cy="627914"/>
            <a:chOff x="8186613" y="1546264"/>
            <a:chExt cx="330200" cy="330200"/>
          </a:xfrm>
          <a:solidFill>
            <a:schemeClr val="accent3"/>
          </a:solidFill>
        </p:grpSpPr>
        <p:sp>
          <p:nvSpPr>
            <p:cNvPr id="22" name="Oval 5">
              <a:extLst>
                <a:ext uri="{FF2B5EF4-FFF2-40B4-BE49-F238E27FC236}">
                  <a16:creationId xmlns:a16="http://schemas.microsoft.com/office/drawing/2014/main" id="{FBCD08FD-D015-41D2-88E0-2980F3231839}"/>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3" name="Freeform 6">
              <a:extLst>
                <a:ext uri="{FF2B5EF4-FFF2-40B4-BE49-F238E27FC236}">
                  <a16:creationId xmlns:a16="http://schemas.microsoft.com/office/drawing/2014/main" id="{2AD4CF95-219F-4C67-ADB1-6F32F9E14FC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4" name="组合 23">
            <a:extLst>
              <a:ext uri="{FF2B5EF4-FFF2-40B4-BE49-F238E27FC236}">
                <a16:creationId xmlns:a16="http://schemas.microsoft.com/office/drawing/2014/main" id="{C016E33E-B788-4FEE-BFD6-BFCADD940962}"/>
              </a:ext>
            </a:extLst>
          </p:cNvPr>
          <p:cNvGrpSpPr/>
          <p:nvPr/>
        </p:nvGrpSpPr>
        <p:grpSpPr>
          <a:xfrm>
            <a:off x="6539903" y="5163716"/>
            <a:ext cx="615179" cy="627914"/>
            <a:chOff x="8186613" y="1546264"/>
            <a:chExt cx="330200" cy="330200"/>
          </a:xfrm>
          <a:solidFill>
            <a:schemeClr val="accent3"/>
          </a:solidFill>
        </p:grpSpPr>
        <p:sp>
          <p:nvSpPr>
            <p:cNvPr id="25" name="Oval 5">
              <a:extLst>
                <a:ext uri="{FF2B5EF4-FFF2-40B4-BE49-F238E27FC236}">
                  <a16:creationId xmlns:a16="http://schemas.microsoft.com/office/drawing/2014/main" id="{A8E95E67-4DBD-486B-8F3F-E4CEBC29F47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6" name="Freeform 6">
              <a:extLst>
                <a:ext uri="{FF2B5EF4-FFF2-40B4-BE49-F238E27FC236}">
                  <a16:creationId xmlns:a16="http://schemas.microsoft.com/office/drawing/2014/main" id="{5F78176B-DD19-4C76-AE16-AC633A2DE68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7" name="组合 26">
            <a:extLst>
              <a:ext uri="{FF2B5EF4-FFF2-40B4-BE49-F238E27FC236}">
                <a16:creationId xmlns:a16="http://schemas.microsoft.com/office/drawing/2014/main" id="{3ED0D8AE-4211-41E6-941E-FFBE3CB94524}"/>
              </a:ext>
            </a:extLst>
          </p:cNvPr>
          <p:cNvGrpSpPr/>
          <p:nvPr/>
        </p:nvGrpSpPr>
        <p:grpSpPr>
          <a:xfrm>
            <a:off x="6521403" y="5971885"/>
            <a:ext cx="615179" cy="627914"/>
            <a:chOff x="8186613" y="1546264"/>
            <a:chExt cx="330200" cy="330200"/>
          </a:xfrm>
          <a:solidFill>
            <a:schemeClr val="accent3"/>
          </a:solidFill>
        </p:grpSpPr>
        <p:sp>
          <p:nvSpPr>
            <p:cNvPr id="28" name="Oval 5">
              <a:extLst>
                <a:ext uri="{FF2B5EF4-FFF2-40B4-BE49-F238E27FC236}">
                  <a16:creationId xmlns:a16="http://schemas.microsoft.com/office/drawing/2014/main" id="{CF357B1A-2951-495E-BC95-AE11341BDEAB}"/>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9" name="Freeform 6">
              <a:extLst>
                <a:ext uri="{FF2B5EF4-FFF2-40B4-BE49-F238E27FC236}">
                  <a16:creationId xmlns:a16="http://schemas.microsoft.com/office/drawing/2014/main" id="{54DA9199-68F2-4441-9012-E74F3BE78037}"/>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0" name="直接连接符 29">
            <a:extLst>
              <a:ext uri="{FF2B5EF4-FFF2-40B4-BE49-F238E27FC236}">
                <a16:creationId xmlns:a16="http://schemas.microsoft.com/office/drawing/2014/main" id="{4F3EEC2F-ACD1-490A-AC24-C4D4DE7E3A7B}"/>
              </a:ext>
            </a:extLst>
          </p:cNvPr>
          <p:cNvCxnSpPr>
            <a:cxnSpLocks/>
          </p:cNvCxnSpPr>
          <p:nvPr/>
        </p:nvCxnSpPr>
        <p:spPr bwMode="auto">
          <a:xfrm flipV="1">
            <a:off x="7049877" y="4973166"/>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a:extLst>
              <a:ext uri="{FF2B5EF4-FFF2-40B4-BE49-F238E27FC236}">
                <a16:creationId xmlns:a16="http://schemas.microsoft.com/office/drawing/2014/main" id="{E23C5C65-E0F6-42E5-8CB9-E37F4348DAB1}"/>
              </a:ext>
            </a:extLst>
          </p:cNvPr>
          <p:cNvCxnSpPr>
            <a:cxnSpLocks/>
          </p:cNvCxnSpPr>
          <p:nvPr/>
        </p:nvCxnSpPr>
        <p:spPr bwMode="auto">
          <a:xfrm flipV="1">
            <a:off x="7097427" y="5860764"/>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a:extLst>
              <a:ext uri="{FF2B5EF4-FFF2-40B4-BE49-F238E27FC236}">
                <a16:creationId xmlns:a16="http://schemas.microsoft.com/office/drawing/2014/main" id="{9A4C5BAE-3FF3-4316-9E3B-112E20001B91}"/>
              </a:ext>
            </a:extLst>
          </p:cNvPr>
          <p:cNvCxnSpPr>
            <a:cxnSpLocks/>
          </p:cNvCxnSpPr>
          <p:nvPr/>
        </p:nvCxnSpPr>
        <p:spPr bwMode="auto">
          <a:xfrm flipV="1">
            <a:off x="7136582" y="6599799"/>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矩形 32">
            <a:extLst>
              <a:ext uri="{FF2B5EF4-FFF2-40B4-BE49-F238E27FC236}">
                <a16:creationId xmlns:a16="http://schemas.microsoft.com/office/drawing/2014/main" id="{FE3A863B-73B9-4AB1-B256-E1B9ADAE5C96}"/>
              </a:ext>
            </a:extLst>
          </p:cNvPr>
          <p:cNvSpPr/>
          <p:nvPr/>
        </p:nvSpPr>
        <p:spPr>
          <a:xfrm>
            <a:off x="7168999" y="4515270"/>
            <a:ext cx="3616696"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7.4.2</a:t>
            </a:r>
            <a:r>
              <a:rPr lang="zh-CN" altLang="en-US" sz="2400" dirty="0">
                <a:latin typeface="微软雅黑 Light" panose="020B0502040204020203" pitchFamily="34" charset="-122"/>
                <a:ea typeface="微软雅黑 Light" panose="020B0502040204020203" pitchFamily="34" charset="-122"/>
              </a:rPr>
              <a:t>会计行业的自律</a:t>
            </a:r>
          </a:p>
        </p:txBody>
      </p:sp>
      <p:sp>
        <p:nvSpPr>
          <p:cNvPr id="34" name="矩形 33">
            <a:extLst>
              <a:ext uri="{FF2B5EF4-FFF2-40B4-BE49-F238E27FC236}">
                <a16:creationId xmlns:a16="http://schemas.microsoft.com/office/drawing/2014/main" id="{71259BE2-8BB9-4B9A-B812-0EF82CBC39A1}"/>
              </a:ext>
            </a:extLst>
          </p:cNvPr>
          <p:cNvSpPr/>
          <p:nvPr/>
        </p:nvSpPr>
        <p:spPr>
          <a:xfrm>
            <a:off x="7136582" y="5376703"/>
            <a:ext cx="4540025"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7.4.3</a:t>
            </a:r>
            <a:r>
              <a:rPr lang="zh-CN" altLang="en-US" sz="2400" dirty="0">
                <a:latin typeface="微软雅黑 Light" panose="020B0502040204020203" pitchFamily="34" charset="-122"/>
                <a:ea typeface="微软雅黑 Light" panose="020B0502040204020203" pitchFamily="34" charset="-122"/>
              </a:rPr>
              <a:t>企事业单位的内部监督</a:t>
            </a:r>
          </a:p>
        </p:txBody>
      </p:sp>
      <p:sp>
        <p:nvSpPr>
          <p:cNvPr id="35" name="矩形 34">
            <a:extLst>
              <a:ext uri="{FF2B5EF4-FFF2-40B4-BE49-F238E27FC236}">
                <a16:creationId xmlns:a16="http://schemas.microsoft.com/office/drawing/2014/main" id="{D0D36853-9832-4818-86BC-BF91F0090494}"/>
              </a:ext>
            </a:extLst>
          </p:cNvPr>
          <p:cNvSpPr/>
          <p:nvPr/>
        </p:nvSpPr>
        <p:spPr>
          <a:xfrm>
            <a:off x="7142187" y="6131871"/>
            <a:ext cx="4544834"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7.4.4</a:t>
            </a:r>
            <a:r>
              <a:rPr lang="zh-CN" altLang="en-US" sz="2400" dirty="0">
                <a:latin typeface="微软雅黑 Light" panose="020B0502040204020203" pitchFamily="34" charset="-122"/>
                <a:ea typeface="微软雅黑 Light" panose="020B0502040204020203" pitchFamily="34" charset="-122"/>
              </a:rPr>
              <a:t>社会各界的监督与配合</a:t>
            </a:r>
          </a:p>
        </p:txBody>
      </p:sp>
    </p:spTree>
    <p:extLst>
      <p:ext uri="{BB962C8B-B14F-4D97-AF65-F5344CB8AC3E}">
        <p14:creationId xmlns:p14="http://schemas.microsoft.com/office/powerpoint/2010/main" val="17076751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26469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7.4.1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财政部门的组织推动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1412776"/>
            <a:ext cx="6175224" cy="518054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 1.</a:t>
            </a:r>
            <a:r>
              <a:rPr lang="zh-CN" altLang="en-US" sz="2800" dirty="0">
                <a:latin typeface="微软雅黑 Light" panose="020B0502040204020203" pitchFamily="34" charset="-122"/>
                <a:ea typeface="微软雅黑 Light" panose="020B0502040204020203" pitchFamily="34" charset="-122"/>
              </a:rPr>
              <a:t>采用多种形式开展会计职业道德宣传教育</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会计职业道德建设与会计从业资格证书注册登记管理相结合</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en-US" altLang="zh-CN" sz="2800" dirty="0">
                <a:latin typeface="微软雅黑 Light" panose="020B0502040204020203" pitchFamily="34" charset="-122"/>
                <a:ea typeface="微软雅黑 Light" panose="020B0502040204020203" pitchFamily="34" charset="-122"/>
              </a:rPr>
              <a:t> </a:t>
            </a:r>
          </a:p>
          <a:p>
            <a:pPr>
              <a:lnSpc>
                <a:spcPct val="150000"/>
              </a:lnSpc>
            </a:pPr>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会计职业道德建设与会计专业技术资格考评、聘用相结合</a:t>
            </a:r>
          </a:p>
          <a:p>
            <a:endParaRPr lang="en-US" altLang="zh-CN" sz="2000" dirty="0">
              <a:latin typeface="微软雅黑 Light" panose="020B0502040204020203" pitchFamily="34" charset="-122"/>
              <a:ea typeface="微软雅黑 Light" panose="020B0502040204020203" pitchFamily="34" charset="-122"/>
            </a:endParaRP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419184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7.4.2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会计行业的自律</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553765" y="1556792"/>
            <a:ext cx="6109330" cy="45365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我国通过会计行业组织强化自律管理和行业惩戒已取得了一定进展。多年来，中国注册会计师协会作为注册会计师行业自律组织，为提高我国注册会计师职业道德水平做出了积极努力，先后发布了</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中国注册会计师职业道德基本准则</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中国注册会计师职业道德规范指导意见</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以及</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注册会计师、注册资产评估师行业诚信建设实施纲要</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等。</a:t>
            </a:r>
          </a:p>
        </p:txBody>
      </p:sp>
    </p:spTree>
    <p:extLst>
      <p:ext uri="{BB962C8B-B14F-4D97-AF65-F5344CB8AC3E}">
        <p14:creationId xmlns:p14="http://schemas.microsoft.com/office/powerpoint/2010/main" val="24432341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69674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7.4.3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企事业单位的内部监督</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553765" y="2125878"/>
            <a:ext cx="5760640" cy="353537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加强企事业单位会计内部控制与监督，是保证企事业单位会计信息质量，发挥企事业单位会计管理作用的必要措施。</a:t>
            </a:r>
          </a:p>
          <a:p>
            <a:pPr>
              <a:lnSpc>
                <a:spcPct val="150000"/>
              </a:lnSpc>
            </a:pPr>
            <a:r>
              <a:rPr lang="zh-CN" altLang="en-US" sz="2400" dirty="0">
                <a:latin typeface="微软雅黑 Light" panose="020B0502040204020203" pitchFamily="34" charset="-122"/>
                <a:ea typeface="微软雅黑 Light" panose="020B0502040204020203" pitchFamily="34" charset="-122"/>
              </a:rPr>
              <a:t>       形成内部约束机制，防范舞弊和经营风险，支持并督促会计人员遵循会计职业道德，依法开展会计工作。</a:t>
            </a:r>
          </a:p>
        </p:txBody>
      </p:sp>
    </p:spTree>
    <p:extLst>
      <p:ext uri="{BB962C8B-B14F-4D97-AF65-F5344CB8AC3E}">
        <p14:creationId xmlns:p14="http://schemas.microsoft.com/office/powerpoint/2010/main" val="15641671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76875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7.4.4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社会各界的监督与配合</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682556" y="1094318"/>
            <a:ext cx="4525155" cy="4926970"/>
          </a:xfrm>
          <a:prstGeom prst="rect">
            <a:avLst/>
          </a:prstGeom>
        </p:spPr>
      </p:pic>
      <p:sp>
        <p:nvSpPr>
          <p:cNvPr id="6" name="矩形 5"/>
          <p:cNvSpPr/>
          <p:nvPr/>
        </p:nvSpPr>
        <p:spPr bwMode="auto">
          <a:xfrm>
            <a:off x="409749" y="1484784"/>
            <a:ext cx="6624736" cy="510853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加强会计职业道德建设，是一项复杂的社会系统工程。它既是提高广大会计人员素质的一项基础性工作，又是一项复杂的社会系统工作；不仅是某一个单位、某一个部门的任务，也是各地区、各部门、各单位的共同责任。</a:t>
            </a:r>
          </a:p>
          <a:p>
            <a:pPr>
              <a:lnSpc>
                <a:spcPct val="150000"/>
              </a:lnSpc>
            </a:pPr>
            <a:r>
              <a:rPr lang="zh-CN" altLang="en-US" sz="2400" dirty="0">
                <a:latin typeface="微软雅黑 Light" panose="020B0502040204020203" pitchFamily="34" charset="-122"/>
                <a:ea typeface="微软雅黑 Light" panose="020B0502040204020203" pitchFamily="34" charset="-122"/>
              </a:rPr>
              <a:t>       广泛开展会计职业道德的宣传教育，加强舆论监督，在全社会会计人员中倡导诚信为荣，失信为耻的职业道德意识，引导会计人员加强职业修养。</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2135793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884864" y="-289580"/>
            <a:ext cx="3597460"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5</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Light" panose="020B0502040204020203" pitchFamily="34" charset="-122"/>
                <a:ea typeface="微软雅黑 Light" panose="020B0502040204020203" pitchFamily="34" charset="-122"/>
              </a:rPr>
              <a:t>任务</a:t>
            </a:r>
            <a:r>
              <a:rPr lang="en-US" altLang="zh-CN" sz="5400" b="1" dirty="0">
                <a:solidFill>
                  <a:schemeClr val="bg1"/>
                </a:solidFill>
                <a:latin typeface="微软雅黑 Light" panose="020B0502040204020203" pitchFamily="34" charset="-122"/>
                <a:ea typeface="微软雅黑 Light" panose="020B0502040204020203" pitchFamily="34" charset="-122"/>
              </a:rPr>
              <a:t>7.5</a:t>
            </a:r>
            <a:r>
              <a:rPr lang="zh-CN" altLang="en-US" sz="5400" b="1" dirty="0">
                <a:solidFill>
                  <a:schemeClr val="bg1"/>
                </a:solidFill>
                <a:latin typeface="微软雅黑 Light" panose="020B0502040204020203" pitchFamily="34" charset="-122"/>
                <a:ea typeface="微软雅黑 Light" panose="020B0502040204020203" pitchFamily="34" charset="-122"/>
              </a:rPr>
              <a:t>会计道德的检查与奖惩</a:t>
            </a: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13" name="Freeform 6">
            <a:extLst>
              <a:ext uri="{FF2B5EF4-FFF2-40B4-BE49-F238E27FC236}">
                <a16:creationId xmlns:a16="http://schemas.microsoft.com/office/drawing/2014/main" id="{626B5028-D235-4AA8-9D7B-8EF3D3FF7E01}"/>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4" name="Freeform 6">
            <a:extLst>
              <a:ext uri="{FF2B5EF4-FFF2-40B4-BE49-F238E27FC236}">
                <a16:creationId xmlns:a16="http://schemas.microsoft.com/office/drawing/2014/main" id="{7729F12F-8267-4FAF-B08F-C6156D798798}"/>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Freeform 6">
            <a:extLst>
              <a:ext uri="{FF2B5EF4-FFF2-40B4-BE49-F238E27FC236}">
                <a16:creationId xmlns:a16="http://schemas.microsoft.com/office/drawing/2014/main" id="{799D6B12-8EFA-486E-A86C-1BBFCA65267E}"/>
              </a:ext>
            </a:extLst>
          </p:cNvPr>
          <p:cNvSpPr>
            <a:spLocks/>
          </p:cNvSpPr>
          <p:nvPr/>
        </p:nvSpPr>
        <p:spPr bwMode="auto">
          <a:xfrm>
            <a:off x="8749524" y="3494969"/>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nvGrpSpPr>
          <p:cNvPr id="16" name="组合 15">
            <a:extLst>
              <a:ext uri="{FF2B5EF4-FFF2-40B4-BE49-F238E27FC236}">
                <a16:creationId xmlns:a16="http://schemas.microsoft.com/office/drawing/2014/main" id="{978F5624-7570-407D-8BBF-A4D83351E08F}"/>
              </a:ext>
            </a:extLst>
          </p:cNvPr>
          <p:cNvGrpSpPr/>
          <p:nvPr/>
        </p:nvGrpSpPr>
        <p:grpSpPr>
          <a:xfrm>
            <a:off x="6521403" y="3547378"/>
            <a:ext cx="615179" cy="627914"/>
            <a:chOff x="8186613" y="1546264"/>
            <a:chExt cx="330200" cy="330200"/>
          </a:xfrm>
          <a:solidFill>
            <a:schemeClr val="accent3"/>
          </a:solidFill>
        </p:grpSpPr>
        <p:sp>
          <p:nvSpPr>
            <p:cNvPr id="17" name="Oval 5">
              <a:extLst>
                <a:ext uri="{FF2B5EF4-FFF2-40B4-BE49-F238E27FC236}">
                  <a16:creationId xmlns:a16="http://schemas.microsoft.com/office/drawing/2014/main" id="{BB6FE389-0893-4E35-8B2E-26DD51310227}"/>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8" name="Freeform 6">
              <a:extLst>
                <a:ext uri="{FF2B5EF4-FFF2-40B4-BE49-F238E27FC236}">
                  <a16:creationId xmlns:a16="http://schemas.microsoft.com/office/drawing/2014/main" id="{BE69E324-8B7C-4A26-9597-4B16F8211862}"/>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9" name="Freeform 6">
            <a:extLst>
              <a:ext uri="{FF2B5EF4-FFF2-40B4-BE49-F238E27FC236}">
                <a16:creationId xmlns:a16="http://schemas.microsoft.com/office/drawing/2014/main" id="{0FA23D59-8607-43DE-9C24-955BCC3B6007}"/>
              </a:ext>
            </a:extLst>
          </p:cNvPr>
          <p:cNvSpPr>
            <a:spLocks/>
          </p:cNvSpPr>
          <p:nvPr/>
        </p:nvSpPr>
        <p:spPr bwMode="auto">
          <a:xfrm>
            <a:off x="6692552" y="4631534"/>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20" name="直接连接符 19">
            <a:extLst>
              <a:ext uri="{FF2B5EF4-FFF2-40B4-BE49-F238E27FC236}">
                <a16:creationId xmlns:a16="http://schemas.microsoft.com/office/drawing/2014/main" id="{49273C3D-0F83-4BD5-9AED-B2E7F70EF461}"/>
              </a:ext>
            </a:extLst>
          </p:cNvPr>
          <p:cNvCxnSpPr>
            <a:cxnSpLocks/>
          </p:cNvCxnSpPr>
          <p:nvPr/>
        </p:nvCxnSpPr>
        <p:spPr bwMode="auto">
          <a:xfrm flipV="1">
            <a:off x="7097190" y="4161215"/>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a:extLst>
              <a:ext uri="{FF2B5EF4-FFF2-40B4-BE49-F238E27FC236}">
                <a16:creationId xmlns:a16="http://schemas.microsoft.com/office/drawing/2014/main" id="{9B8E620B-2E81-41A3-B5F3-0C20F71DC99D}"/>
              </a:ext>
            </a:extLst>
          </p:cNvPr>
          <p:cNvSpPr/>
          <p:nvPr/>
        </p:nvSpPr>
        <p:spPr>
          <a:xfrm>
            <a:off x="7168999" y="3340700"/>
            <a:ext cx="4546006"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7.5.1</a:t>
            </a:r>
            <a:r>
              <a:rPr lang="zh-CN" altLang="en-US" sz="2400" dirty="0">
                <a:latin typeface="微软雅黑 Light" panose="020B0502040204020203" pitchFamily="34" charset="-122"/>
                <a:ea typeface="微软雅黑 Light" panose="020B0502040204020203" pitchFamily="34" charset="-122"/>
              </a:rPr>
              <a:t>会计职业道德检查与奖惩的意义</a:t>
            </a:r>
          </a:p>
        </p:txBody>
      </p:sp>
      <p:grpSp>
        <p:nvGrpSpPr>
          <p:cNvPr id="22" name="组合 21">
            <a:extLst>
              <a:ext uri="{FF2B5EF4-FFF2-40B4-BE49-F238E27FC236}">
                <a16:creationId xmlns:a16="http://schemas.microsoft.com/office/drawing/2014/main" id="{FFE78C3F-0B55-485C-B620-4DDA1AB3686B}"/>
              </a:ext>
            </a:extLst>
          </p:cNvPr>
          <p:cNvGrpSpPr/>
          <p:nvPr/>
        </p:nvGrpSpPr>
        <p:grpSpPr>
          <a:xfrm>
            <a:off x="6527008" y="4355547"/>
            <a:ext cx="615179" cy="627914"/>
            <a:chOff x="8186613" y="1546264"/>
            <a:chExt cx="330200" cy="330200"/>
          </a:xfrm>
          <a:solidFill>
            <a:schemeClr val="accent3"/>
          </a:solidFill>
        </p:grpSpPr>
        <p:sp>
          <p:nvSpPr>
            <p:cNvPr id="23" name="Oval 5">
              <a:extLst>
                <a:ext uri="{FF2B5EF4-FFF2-40B4-BE49-F238E27FC236}">
                  <a16:creationId xmlns:a16="http://schemas.microsoft.com/office/drawing/2014/main" id="{2451EF14-E061-4714-8CBD-B582FD48ABE1}"/>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4" name="Freeform 6">
              <a:extLst>
                <a:ext uri="{FF2B5EF4-FFF2-40B4-BE49-F238E27FC236}">
                  <a16:creationId xmlns:a16="http://schemas.microsoft.com/office/drawing/2014/main" id="{2042E034-4810-4F50-9ACD-E3BFAF42485B}"/>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1" name="直接连接符 30">
            <a:extLst>
              <a:ext uri="{FF2B5EF4-FFF2-40B4-BE49-F238E27FC236}">
                <a16:creationId xmlns:a16="http://schemas.microsoft.com/office/drawing/2014/main" id="{D97273E6-9750-4D13-8D60-A8E991CA2532}"/>
              </a:ext>
            </a:extLst>
          </p:cNvPr>
          <p:cNvCxnSpPr>
            <a:cxnSpLocks/>
          </p:cNvCxnSpPr>
          <p:nvPr/>
        </p:nvCxnSpPr>
        <p:spPr bwMode="auto">
          <a:xfrm flipV="1">
            <a:off x="7049877" y="4973166"/>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a:extLst>
              <a:ext uri="{FF2B5EF4-FFF2-40B4-BE49-F238E27FC236}">
                <a16:creationId xmlns:a16="http://schemas.microsoft.com/office/drawing/2014/main" id="{E2834511-1040-43C2-9DF4-F572FA813F5C}"/>
              </a:ext>
            </a:extLst>
          </p:cNvPr>
          <p:cNvSpPr/>
          <p:nvPr/>
        </p:nvSpPr>
        <p:spPr>
          <a:xfrm>
            <a:off x="7148021" y="4182349"/>
            <a:ext cx="4546006"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7.5.2</a:t>
            </a:r>
            <a:r>
              <a:rPr lang="zh-CN" altLang="en-US" sz="2400" dirty="0">
                <a:latin typeface="微软雅黑 Light" panose="020B0502040204020203" pitchFamily="34" charset="-122"/>
                <a:ea typeface="微软雅黑 Light" panose="020B0502040204020203" pitchFamily="34" charset="-122"/>
              </a:rPr>
              <a:t>会计职业道德检查与奖惩机制</a:t>
            </a:r>
          </a:p>
        </p:txBody>
      </p:sp>
    </p:spTree>
    <p:extLst>
      <p:ext uri="{BB962C8B-B14F-4D97-AF65-F5344CB8AC3E}">
        <p14:creationId xmlns:p14="http://schemas.microsoft.com/office/powerpoint/2010/main" val="367504856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522317" y="1700808"/>
            <a:ext cx="5976664" cy="3960440"/>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会计职业道德检查与奖惩机制的建立是一个复杂的系统工程，需要政府部门、行业组织、有关单位的积极参与，运甩经济、法律、行政、自律等综合治理手段。在我国，会计职业道德检查与奖惩机制的建立尚处探索阶段，需要在理论上深入研究，实践中不断摸索。</a:t>
            </a:r>
          </a:p>
        </p:txBody>
      </p:sp>
      <p:sp>
        <p:nvSpPr>
          <p:cNvPr id="3" name="矩形 2"/>
          <p:cNvSpPr/>
          <p:nvPr/>
        </p:nvSpPr>
        <p:spPr>
          <a:xfrm>
            <a:off x="889797" y="172670"/>
            <a:ext cx="8314456"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7.5.1  </a:t>
            </a:r>
            <a:r>
              <a:rPr lang="zh-CN" altLang="en-US" sz="3200" b="1" dirty="0">
                <a:latin typeface="微软雅黑 Light" panose="020B0502040204020203" pitchFamily="34" charset="-122"/>
                <a:ea typeface="微软雅黑 Light" panose="020B0502040204020203" pitchFamily="34" charset="-122"/>
              </a:rPr>
              <a:t>会计职业道德检查与奖惩的意义</a:t>
            </a:r>
          </a:p>
        </p:txBody>
      </p:sp>
    </p:spTree>
    <p:extLst>
      <p:ext uri="{BB962C8B-B14F-4D97-AF65-F5344CB8AC3E}">
        <p14:creationId xmlns:p14="http://schemas.microsoft.com/office/powerpoint/2010/main" val="365758205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6515" y="1696772"/>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688419" y="1052736"/>
            <a:ext cx="7242610" cy="5805264"/>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2.</a:t>
            </a:r>
            <a:r>
              <a:rPr lang="zh-CN" altLang="en-US" sz="2800" dirty="0">
                <a:solidFill>
                  <a:srgbClr val="3D3D3D"/>
                </a:solidFill>
                <a:latin typeface="微软雅黑 Light" panose="020B0502040204020203" pitchFamily="34" charset="-122"/>
                <a:ea typeface="微软雅黑 Light" panose="020B0502040204020203" pitchFamily="34" charset="-122"/>
              </a:rPr>
              <a:t>会计行业组织的自律管理与约束</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会计行业自律是会计职业组织对整个会计职业的会计行为进行自我约束、自我控制的过程。</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建立健全会计人员行业自律管理制度，是政府对会计人员进行宏观管理的必要补充。</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3.</a:t>
            </a:r>
            <a:r>
              <a:rPr lang="zh-CN" altLang="en-US" sz="2800" dirty="0">
                <a:solidFill>
                  <a:srgbClr val="3D3D3D"/>
                </a:solidFill>
                <a:latin typeface="微软雅黑 Light" panose="020B0502040204020203" pitchFamily="34" charset="-122"/>
                <a:ea typeface="微软雅黑 Light" panose="020B0502040204020203" pitchFamily="34" charset="-122"/>
              </a:rPr>
              <a:t>激励机制的建立</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对会计人员遵守职业道德情况进行考核和奖惩，建立和完善激励机制，对违反会计职业道德的行为进行惩戒，对自觉遵守会计职业道德的优秀会计工作人员进行表彰。</a:t>
            </a: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9797" y="172670"/>
            <a:ext cx="7974619"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7.5.2  </a:t>
            </a:r>
            <a:r>
              <a:rPr lang="zh-CN" altLang="en-US" sz="3200" b="1" dirty="0">
                <a:latin typeface="微软雅黑 Light" panose="020B0502040204020203" pitchFamily="34" charset="-122"/>
                <a:ea typeface="微软雅黑 Light" panose="020B0502040204020203" pitchFamily="34" charset="-122"/>
              </a:rPr>
              <a:t>会计职业道德检查与奖惩机制</a:t>
            </a:r>
          </a:p>
        </p:txBody>
      </p:sp>
    </p:spTree>
    <p:extLst>
      <p:ext uri="{BB962C8B-B14F-4D97-AF65-F5344CB8AC3E}">
        <p14:creationId xmlns:p14="http://schemas.microsoft.com/office/powerpoint/2010/main" val="27165950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Light" panose="020B0502040204020203" pitchFamily="34" charset="-122"/>
                <a:ea typeface="微软雅黑 Light" panose="020B0502040204020203" pitchFamily="34" charset="-122"/>
              </a:rPr>
              <a:t>任务</a:t>
            </a:r>
            <a:r>
              <a:rPr lang="en-US" altLang="zh-CN" sz="5400" b="1" dirty="0">
                <a:solidFill>
                  <a:schemeClr val="bg1"/>
                </a:solidFill>
                <a:latin typeface="微软雅黑 Light" panose="020B0502040204020203" pitchFamily="34" charset="-122"/>
                <a:ea typeface="微软雅黑 Light" panose="020B0502040204020203" pitchFamily="34" charset="-122"/>
              </a:rPr>
              <a:t>7.1</a:t>
            </a:r>
            <a:r>
              <a:rPr lang="zh-CN" altLang="en-US" sz="5400" b="1" dirty="0">
                <a:solidFill>
                  <a:schemeClr val="bg1"/>
                </a:solidFill>
                <a:latin typeface="微软雅黑 Light" panose="020B0502040204020203" pitchFamily="34" charset="-122"/>
                <a:ea typeface="微软雅黑 Light" panose="020B0502040204020203" pitchFamily="34" charset="-122"/>
              </a:rPr>
              <a:t>会计职业道德概述</a:t>
            </a: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530706" y="3605904"/>
            <a:ext cx="615179" cy="627914"/>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6701855" y="4690060"/>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flipV="1">
            <a:off x="7106493" y="4219741"/>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7178302" y="3732044"/>
            <a:ext cx="4429418"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7.1.1</a:t>
            </a:r>
            <a:r>
              <a:rPr lang="zh-CN" altLang="en-US" sz="2400" dirty="0">
                <a:latin typeface="微软雅黑 Light" panose="020B0502040204020203" pitchFamily="34" charset="-122"/>
                <a:ea typeface="微软雅黑 Light" panose="020B0502040204020203" pitchFamily="34" charset="-122"/>
              </a:rPr>
              <a:t>职业道德的特征与作用</a:t>
            </a:r>
          </a:p>
        </p:txBody>
      </p:sp>
      <p:grpSp>
        <p:nvGrpSpPr>
          <p:cNvPr id="17" name="组合 16">
            <a:extLst>
              <a:ext uri="{FF2B5EF4-FFF2-40B4-BE49-F238E27FC236}">
                <a16:creationId xmlns:a16="http://schemas.microsoft.com/office/drawing/2014/main" id="{5882AD86-B965-4100-BD58-A4E24F80F5D2}"/>
              </a:ext>
            </a:extLst>
          </p:cNvPr>
          <p:cNvGrpSpPr/>
          <p:nvPr/>
        </p:nvGrpSpPr>
        <p:grpSpPr>
          <a:xfrm>
            <a:off x="6536311" y="4414073"/>
            <a:ext cx="615179" cy="627914"/>
            <a:chOff x="8186613" y="1546264"/>
            <a:chExt cx="330200" cy="330200"/>
          </a:xfrm>
          <a:solidFill>
            <a:schemeClr val="accent3"/>
          </a:solidFill>
        </p:grpSpPr>
        <p:sp>
          <p:nvSpPr>
            <p:cNvPr id="18" name="Oval 5">
              <a:extLst>
                <a:ext uri="{FF2B5EF4-FFF2-40B4-BE49-F238E27FC236}">
                  <a16:creationId xmlns:a16="http://schemas.microsoft.com/office/drawing/2014/main" id="{487C2ACF-285A-4C26-B0AC-FA1404A0EBC0}"/>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6">
              <a:extLst>
                <a:ext uri="{FF2B5EF4-FFF2-40B4-BE49-F238E27FC236}">
                  <a16:creationId xmlns:a16="http://schemas.microsoft.com/office/drawing/2014/main" id="{5215C7BD-5B38-4AD1-8A36-6E73C2C6ADC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0" name="组合 19">
            <a:extLst>
              <a:ext uri="{FF2B5EF4-FFF2-40B4-BE49-F238E27FC236}">
                <a16:creationId xmlns:a16="http://schemas.microsoft.com/office/drawing/2014/main" id="{96F77671-0172-4F5A-A696-B38422CD38BF}"/>
              </a:ext>
            </a:extLst>
          </p:cNvPr>
          <p:cNvGrpSpPr/>
          <p:nvPr/>
        </p:nvGrpSpPr>
        <p:grpSpPr>
          <a:xfrm>
            <a:off x="6549206" y="5222242"/>
            <a:ext cx="615179" cy="627914"/>
            <a:chOff x="8186613" y="1546264"/>
            <a:chExt cx="330200" cy="330200"/>
          </a:xfrm>
          <a:solidFill>
            <a:schemeClr val="accent3"/>
          </a:solidFill>
        </p:grpSpPr>
        <p:sp>
          <p:nvSpPr>
            <p:cNvPr id="21" name="Oval 5">
              <a:extLst>
                <a:ext uri="{FF2B5EF4-FFF2-40B4-BE49-F238E27FC236}">
                  <a16:creationId xmlns:a16="http://schemas.microsoft.com/office/drawing/2014/main" id="{7BF2E75C-0839-4A17-9D6E-29004298293C}"/>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6">
              <a:extLst>
                <a:ext uri="{FF2B5EF4-FFF2-40B4-BE49-F238E27FC236}">
                  <a16:creationId xmlns:a16="http://schemas.microsoft.com/office/drawing/2014/main" id="{92939991-C54E-41AD-8E23-421F3F9ED0DB}"/>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3" name="组合 22">
            <a:extLst>
              <a:ext uri="{FF2B5EF4-FFF2-40B4-BE49-F238E27FC236}">
                <a16:creationId xmlns:a16="http://schemas.microsoft.com/office/drawing/2014/main" id="{D113BFB0-1454-467E-8099-4CA0FBED59CD}"/>
              </a:ext>
            </a:extLst>
          </p:cNvPr>
          <p:cNvGrpSpPr/>
          <p:nvPr/>
        </p:nvGrpSpPr>
        <p:grpSpPr>
          <a:xfrm>
            <a:off x="6530706" y="6030411"/>
            <a:ext cx="615179" cy="627914"/>
            <a:chOff x="8186613" y="1546264"/>
            <a:chExt cx="330200" cy="330200"/>
          </a:xfrm>
          <a:solidFill>
            <a:schemeClr val="accent3"/>
          </a:solidFill>
        </p:grpSpPr>
        <p:sp>
          <p:nvSpPr>
            <p:cNvPr id="24" name="Oval 5">
              <a:extLst>
                <a:ext uri="{FF2B5EF4-FFF2-40B4-BE49-F238E27FC236}">
                  <a16:creationId xmlns:a16="http://schemas.microsoft.com/office/drawing/2014/main" id="{BB057104-C701-462C-8A5A-9B01C327D91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7FD47BB4-43B7-47A6-8565-A70DB18EC528}"/>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6" name="直接连接符 25">
            <a:extLst>
              <a:ext uri="{FF2B5EF4-FFF2-40B4-BE49-F238E27FC236}">
                <a16:creationId xmlns:a16="http://schemas.microsoft.com/office/drawing/2014/main" id="{01230340-6BC2-4DEB-A278-5A13E845474B}"/>
              </a:ext>
            </a:extLst>
          </p:cNvPr>
          <p:cNvCxnSpPr>
            <a:cxnSpLocks/>
          </p:cNvCxnSpPr>
          <p:nvPr/>
        </p:nvCxnSpPr>
        <p:spPr bwMode="auto">
          <a:xfrm flipV="1">
            <a:off x="7059180" y="5031692"/>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a:extLst>
              <a:ext uri="{FF2B5EF4-FFF2-40B4-BE49-F238E27FC236}">
                <a16:creationId xmlns:a16="http://schemas.microsoft.com/office/drawing/2014/main" id="{95BB57C9-D786-48E7-9C9C-20A0A7F27C26}"/>
              </a:ext>
            </a:extLst>
          </p:cNvPr>
          <p:cNvCxnSpPr>
            <a:cxnSpLocks/>
          </p:cNvCxnSpPr>
          <p:nvPr/>
        </p:nvCxnSpPr>
        <p:spPr bwMode="auto">
          <a:xfrm flipV="1">
            <a:off x="7106730" y="5919290"/>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a:extLst>
              <a:ext uri="{FF2B5EF4-FFF2-40B4-BE49-F238E27FC236}">
                <a16:creationId xmlns:a16="http://schemas.microsoft.com/office/drawing/2014/main" id="{A8E2FDA2-C302-4574-89E3-FA834387A7D9}"/>
              </a:ext>
            </a:extLst>
          </p:cNvPr>
          <p:cNvCxnSpPr>
            <a:cxnSpLocks/>
          </p:cNvCxnSpPr>
          <p:nvPr/>
        </p:nvCxnSpPr>
        <p:spPr bwMode="auto">
          <a:xfrm flipV="1">
            <a:off x="7145885" y="6658325"/>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9" name="矩形 28">
            <a:extLst>
              <a:ext uri="{FF2B5EF4-FFF2-40B4-BE49-F238E27FC236}">
                <a16:creationId xmlns:a16="http://schemas.microsoft.com/office/drawing/2014/main" id="{6E3AD52E-C454-4258-9444-1F9BCE316E00}"/>
              </a:ext>
            </a:extLst>
          </p:cNvPr>
          <p:cNvSpPr/>
          <p:nvPr/>
        </p:nvSpPr>
        <p:spPr>
          <a:xfrm>
            <a:off x="7178302" y="4573796"/>
            <a:ext cx="509787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7.1.2</a:t>
            </a:r>
            <a:r>
              <a:rPr lang="zh-CN" altLang="en-US" sz="2400" dirty="0">
                <a:latin typeface="微软雅黑 Light" panose="020B0502040204020203" pitchFamily="34" charset="-122"/>
                <a:ea typeface="微软雅黑 Light" panose="020B0502040204020203" pitchFamily="34" charset="-122"/>
              </a:rPr>
              <a:t>会计职业道德的概念与特征</a:t>
            </a:r>
          </a:p>
        </p:txBody>
      </p:sp>
      <p:sp>
        <p:nvSpPr>
          <p:cNvPr id="30" name="矩形 29">
            <a:extLst>
              <a:ext uri="{FF2B5EF4-FFF2-40B4-BE49-F238E27FC236}">
                <a16:creationId xmlns:a16="http://schemas.microsoft.com/office/drawing/2014/main" id="{EB99C0C9-2E2B-4F3C-BFA1-0880F0C0BADC}"/>
              </a:ext>
            </a:extLst>
          </p:cNvPr>
          <p:cNvSpPr/>
          <p:nvPr/>
        </p:nvSpPr>
        <p:spPr>
          <a:xfrm>
            <a:off x="7145885" y="5435229"/>
            <a:ext cx="5097870"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7.1.3</a:t>
            </a:r>
            <a:r>
              <a:rPr lang="zh-CN" altLang="en-US" sz="2400" dirty="0">
                <a:latin typeface="微软雅黑 Light" panose="020B0502040204020203" pitchFamily="34" charset="-122"/>
                <a:ea typeface="微软雅黑 Light" panose="020B0502040204020203" pitchFamily="34" charset="-122"/>
              </a:rPr>
              <a:t>会计职业道德的功能与作用</a:t>
            </a:r>
          </a:p>
        </p:txBody>
      </p:sp>
      <p:sp>
        <p:nvSpPr>
          <p:cNvPr id="31" name="矩形 30">
            <a:extLst>
              <a:ext uri="{FF2B5EF4-FFF2-40B4-BE49-F238E27FC236}">
                <a16:creationId xmlns:a16="http://schemas.microsoft.com/office/drawing/2014/main" id="{3AA853BB-D845-450C-9A4D-4C0E9A62ACE2}"/>
              </a:ext>
            </a:extLst>
          </p:cNvPr>
          <p:cNvSpPr/>
          <p:nvPr/>
        </p:nvSpPr>
        <p:spPr>
          <a:xfrm>
            <a:off x="7151490" y="5933377"/>
            <a:ext cx="5045273"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7.1.4</a:t>
            </a:r>
            <a:r>
              <a:rPr lang="zh-CN" altLang="en-US" sz="2400" dirty="0">
                <a:latin typeface="微软雅黑 Light" panose="020B0502040204020203" pitchFamily="34" charset="-122"/>
                <a:ea typeface="微软雅黑 Light" panose="020B0502040204020203" pitchFamily="34" charset="-122"/>
              </a:rPr>
              <a:t>会计职业道德与会计法律制度的关系</a:t>
            </a:r>
          </a:p>
        </p:txBody>
      </p:sp>
    </p:spTree>
    <p:extLst>
      <p:ext uri="{BB962C8B-B14F-4D97-AF65-F5344CB8AC3E}">
        <p14:creationId xmlns:p14="http://schemas.microsoft.com/office/powerpoint/2010/main" val="1628213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378301" y="1196752"/>
            <a:ext cx="6192688" cy="5184576"/>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1.</a:t>
            </a:r>
            <a:r>
              <a:rPr lang="zh-CN" altLang="en-US" sz="2800" dirty="0">
                <a:solidFill>
                  <a:srgbClr val="3D3D3D"/>
                </a:solidFill>
                <a:latin typeface="微软雅黑 Light" panose="020B0502040204020203" pitchFamily="34" charset="-122"/>
                <a:ea typeface="微软雅黑 Light" panose="020B0502040204020203" pitchFamily="34" charset="-122"/>
              </a:rPr>
              <a:t>财政部门的监督检查</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）会计职业道德建设与会计从业资格证书注册登记管理相结合</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）会计职业道德建设与会计专业技术资格考评、聘用相结合。</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）会计职业道德建设与会计法执法检查相结合</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4</a:t>
            </a:r>
            <a:r>
              <a:rPr lang="zh-CN" altLang="en-US" sz="2400" dirty="0">
                <a:solidFill>
                  <a:srgbClr val="3D3D3D"/>
                </a:solidFill>
                <a:latin typeface="微软雅黑 Light" panose="020B0502040204020203" pitchFamily="34" charset="-122"/>
                <a:ea typeface="微软雅黑 Light" panose="020B0502040204020203" pitchFamily="34" charset="-122"/>
              </a:rPr>
              <a:t>）会计职业道德建设与会计人员表彰奖励制度相结合。</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9797" y="172670"/>
            <a:ext cx="6635150" cy="584775"/>
          </a:xfrm>
          <a:prstGeom prst="rect">
            <a:avLst/>
          </a:prstGeom>
        </p:spPr>
        <p:txBody>
          <a:bodyPr wrap="none">
            <a:spAutoFit/>
          </a:bodyPr>
          <a:lstStyle/>
          <a:p>
            <a:r>
              <a:rPr lang="en-US" altLang="zh-CN" sz="3200" b="1">
                <a:latin typeface="微软雅黑 Light" panose="020B0502040204020203" pitchFamily="34" charset="-122"/>
                <a:ea typeface="微软雅黑 Light" panose="020B0502040204020203" pitchFamily="34" charset="-122"/>
              </a:rPr>
              <a:t>7.5.2  </a:t>
            </a:r>
            <a:r>
              <a:rPr lang="zh-CN" altLang="en-US" sz="3200" b="1">
                <a:latin typeface="微软雅黑 Light" panose="020B0502040204020203" pitchFamily="34" charset="-122"/>
                <a:ea typeface="微软雅黑 Light" panose="020B0502040204020203" pitchFamily="34" charset="-122"/>
              </a:rPr>
              <a:t>会计职业道德检查与奖惩机制</a:t>
            </a:r>
            <a:endParaRPr lang="zh-CN" altLang="en-US" sz="3200" b="1"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2060239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2557149"/>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74723" y="254062"/>
            <a:ext cx="72279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职业道德的特征与作用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463296"/>
            <a:ext cx="5245234" cy="5415664"/>
          </a:xfrm>
          <a:prstGeom prst="rect">
            <a:avLst/>
          </a:prstGeom>
        </p:spPr>
      </p:pic>
      <p:sp>
        <p:nvSpPr>
          <p:cNvPr id="6" name="矩形 5"/>
          <p:cNvSpPr/>
          <p:nvPr/>
        </p:nvSpPr>
        <p:spPr bwMode="auto">
          <a:xfrm>
            <a:off x="697781" y="1479890"/>
            <a:ext cx="5616624" cy="223714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特征</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）职业道德具有职业性</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）职业道德具有实践性</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）职业道德具有继承性</a:t>
            </a:r>
          </a:p>
        </p:txBody>
      </p:sp>
      <p:sp>
        <p:nvSpPr>
          <p:cNvPr id="12" name="矩形 11"/>
          <p:cNvSpPr/>
          <p:nvPr/>
        </p:nvSpPr>
        <p:spPr bwMode="auto">
          <a:xfrm>
            <a:off x="697781" y="4171128"/>
            <a:ext cx="5616624" cy="192216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r>
              <a:rPr lang="en-US" altLang="zh-CN" sz="2800" dirty="0">
                <a:solidFill>
                  <a:srgbClr val="393A3F"/>
                </a:solidFill>
                <a:latin typeface="微软雅黑 Light" panose="020B0502040204020203" pitchFamily="34" charset="-122"/>
                <a:ea typeface="微软雅黑 Light" panose="020B0502040204020203" pitchFamily="34" charset="-122"/>
              </a:rPr>
              <a:t>2.</a:t>
            </a:r>
            <a:r>
              <a:rPr lang="zh-CN" altLang="en-US" sz="2800" dirty="0">
                <a:solidFill>
                  <a:srgbClr val="393A3F"/>
                </a:solidFill>
                <a:latin typeface="微软雅黑 Light" panose="020B0502040204020203" pitchFamily="34" charset="-122"/>
                <a:ea typeface="微软雅黑 Light" panose="020B0502040204020203" pitchFamily="34" charset="-122"/>
              </a:rPr>
              <a:t>作用</a:t>
            </a:r>
            <a:endParaRPr lang="en-US" altLang="zh-CN" sz="2800" dirty="0">
              <a:solidFill>
                <a:srgbClr val="393A3F"/>
              </a:solidFill>
              <a:latin typeface="微软雅黑 Light" panose="020B0502040204020203" pitchFamily="34" charset="-122"/>
              <a:ea typeface="微软雅黑 Light" panose="020B0502040204020203" pitchFamily="34" charset="-122"/>
            </a:endParaRPr>
          </a:p>
          <a:p>
            <a:pPr lvl="0">
              <a:lnSpc>
                <a:spcPct val="150000"/>
              </a:lnSpc>
            </a:pPr>
            <a:r>
              <a:rPr lang="zh-CN" altLang="en-US" sz="2400" dirty="0">
                <a:solidFill>
                  <a:srgbClr val="393A3F"/>
                </a:solidFill>
                <a:latin typeface="微软雅黑 Light" panose="020B0502040204020203" pitchFamily="34" charset="-122"/>
                <a:ea typeface="微软雅黑 Light" panose="020B0502040204020203" pitchFamily="34" charset="-122"/>
              </a:rPr>
              <a:t>（</a:t>
            </a:r>
            <a:r>
              <a:rPr lang="en-US" altLang="zh-CN" sz="2400" dirty="0">
                <a:solidFill>
                  <a:srgbClr val="393A3F"/>
                </a:solidFill>
                <a:latin typeface="微软雅黑 Light" panose="020B0502040204020203" pitchFamily="34" charset="-122"/>
                <a:ea typeface="微软雅黑 Light" panose="020B0502040204020203" pitchFamily="34" charset="-122"/>
              </a:rPr>
              <a:t>1</a:t>
            </a:r>
            <a:r>
              <a:rPr lang="zh-CN" altLang="en-US" sz="2400" dirty="0">
                <a:solidFill>
                  <a:srgbClr val="393A3F"/>
                </a:solidFill>
                <a:latin typeface="微软雅黑 Light" panose="020B0502040204020203" pitchFamily="34" charset="-122"/>
                <a:ea typeface="微软雅黑 Light" panose="020B0502040204020203" pitchFamily="34" charset="-122"/>
              </a:rPr>
              <a:t>）促进职业活动的健康进行。</a:t>
            </a:r>
            <a:endParaRPr lang="en-US" altLang="zh-CN" sz="2400" dirty="0">
              <a:solidFill>
                <a:srgbClr val="393A3F"/>
              </a:solidFill>
              <a:latin typeface="微软雅黑 Light" panose="020B0502040204020203" pitchFamily="34" charset="-122"/>
              <a:ea typeface="微软雅黑 Light" panose="020B0502040204020203" pitchFamily="34" charset="-122"/>
            </a:endParaRPr>
          </a:p>
          <a:p>
            <a:pPr lvl="0">
              <a:lnSpc>
                <a:spcPct val="150000"/>
              </a:lnSpc>
            </a:pPr>
            <a:r>
              <a:rPr lang="zh-CN" altLang="en-US" sz="2400" dirty="0">
                <a:solidFill>
                  <a:srgbClr val="393A3F"/>
                </a:solidFill>
                <a:latin typeface="微软雅黑 Light" panose="020B0502040204020203" pitchFamily="34" charset="-122"/>
                <a:ea typeface="微软雅黑 Light" panose="020B0502040204020203" pitchFamily="34" charset="-122"/>
              </a:rPr>
              <a:t>（</a:t>
            </a:r>
            <a:r>
              <a:rPr lang="en-US" altLang="zh-CN" sz="2400" dirty="0">
                <a:solidFill>
                  <a:srgbClr val="393A3F"/>
                </a:solidFill>
                <a:latin typeface="微软雅黑 Light" panose="020B0502040204020203" pitchFamily="34" charset="-122"/>
                <a:ea typeface="微软雅黑 Light" panose="020B0502040204020203" pitchFamily="34" charset="-122"/>
              </a:rPr>
              <a:t>2</a:t>
            </a:r>
            <a:r>
              <a:rPr lang="zh-CN" altLang="en-US" sz="2400" dirty="0">
                <a:solidFill>
                  <a:srgbClr val="393A3F"/>
                </a:solidFill>
                <a:latin typeface="微软雅黑 Light" panose="020B0502040204020203" pitchFamily="34" charset="-122"/>
                <a:ea typeface="微软雅黑 Light" panose="020B0502040204020203" pitchFamily="34" charset="-122"/>
              </a:rPr>
              <a:t>）对社会道德风尚会产生积极的影响。</a:t>
            </a: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2">
                                            <p:txEl>
                                              <p:pRg st="0" end="0"/>
                                            </p:txEl>
                                          </p:spTgt>
                                        </p:tgtEl>
                                        <p:attrNameLst>
                                          <p:attrName>style.visibility</p:attrName>
                                        </p:attrNameLst>
                                      </p:cBhvr>
                                      <p:to>
                                        <p:strVal val="visible"/>
                                      </p:to>
                                    </p:set>
                                    <p:anim calcmode="lin" valueType="num">
                                      <p:cBhvr additive="base">
                                        <p:cTn id="31"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2">
                                            <p:txEl>
                                              <p:pRg st="1" end="1"/>
                                            </p:txEl>
                                          </p:spTgt>
                                        </p:tgtEl>
                                        <p:attrNameLst>
                                          <p:attrName>style.visibility</p:attrName>
                                        </p:attrNameLst>
                                      </p:cBhvr>
                                      <p:to>
                                        <p:strVal val="visible"/>
                                      </p:to>
                                    </p:set>
                                    <p:anim calcmode="lin" valueType="num">
                                      <p:cBhvr additive="base">
                                        <p:cTn id="37" dur="500" fill="hold"/>
                                        <p:tgtEl>
                                          <p:spTgt spid="12">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2">
                                            <p:txEl>
                                              <p:pRg st="2" end="2"/>
                                            </p:txEl>
                                          </p:spTgt>
                                        </p:tgtEl>
                                        <p:attrNameLst>
                                          <p:attrName>style.visibility</p:attrName>
                                        </p:attrNameLst>
                                      </p:cBhvr>
                                      <p:to>
                                        <p:strVal val="visible"/>
                                      </p:to>
                                    </p:set>
                                    <p:anim calcmode="lin" valueType="num">
                                      <p:cBhvr additive="base">
                                        <p:cTn id="43" dur="500" fill="hold"/>
                                        <p:tgtEl>
                                          <p:spTgt spid="12">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64684"/>
            <a:ext cx="7632848"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会计职业道德的概念与特征</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8186613" y="1411846"/>
            <a:ext cx="4381138" cy="5059660"/>
          </a:xfrm>
          <a:prstGeom prst="rect">
            <a:avLst/>
          </a:prstGeom>
        </p:spPr>
      </p:pic>
      <p:sp>
        <p:nvSpPr>
          <p:cNvPr id="6" name="矩形 5"/>
          <p:cNvSpPr/>
          <p:nvPr/>
        </p:nvSpPr>
        <p:spPr bwMode="auto">
          <a:xfrm>
            <a:off x="409748" y="1025352"/>
            <a:ext cx="7632848" cy="583264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概念</a:t>
            </a:r>
          </a:p>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会计职业道德是指在会计职业活动中应遵循的、体现会计职业特征的、调整会计职业关系的职业行为准则和规范。包括以下几个方面：</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）会计职业道德是调整会计职业活动利益关系的手段。</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）会计职业道德具有相对稳定性。</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）会计职业道德具有广泛的社会性</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特征</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）具有一定的强制性</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）较多关注公众利益。</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3106650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6">
                                            <p:txEl>
                                              <p:pRg st="5" end="5"/>
                                            </p:txEl>
                                          </p:spTgt>
                                        </p:tgtEl>
                                        <p:attrNameLst>
                                          <p:attrName>style.visibility</p:attrName>
                                        </p:attrNameLst>
                                      </p:cBhvr>
                                      <p:to>
                                        <p:strVal val="visible"/>
                                      </p:to>
                                    </p:set>
                                    <p:anim calcmode="lin" valueType="num">
                                      <p:cBhvr additive="base">
                                        <p:cTn id="3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6">
                                            <p:txEl>
                                              <p:pRg st="6" end="6"/>
                                            </p:txEl>
                                          </p:spTgt>
                                        </p:tgtEl>
                                        <p:attrNameLst>
                                          <p:attrName>style.visibility</p:attrName>
                                        </p:attrNameLst>
                                      </p:cBhvr>
                                      <p:to>
                                        <p:strVal val="visible"/>
                                      </p:to>
                                    </p:set>
                                    <p:anim calcmode="lin" valueType="num">
                                      <p:cBhvr additive="base">
                                        <p:cTn id="43"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6">
                                            <p:txEl>
                                              <p:pRg st="7" end="7"/>
                                            </p:txEl>
                                          </p:spTgt>
                                        </p:tgtEl>
                                        <p:attrNameLst>
                                          <p:attrName>style.visibility</p:attrName>
                                        </p:attrNameLst>
                                      </p:cBhvr>
                                      <p:to>
                                        <p:strVal val="visible"/>
                                      </p:to>
                                    </p:set>
                                    <p:anim calcmode="lin" valueType="num">
                                      <p:cBhvr additive="base">
                                        <p:cTn id="49"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7488833"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会计职业道德的功能与作用</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3964917" y="1557422"/>
            <a:ext cx="2421496" cy="172756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）指导功能</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）评价功能</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）教化功能</a:t>
            </a:r>
          </a:p>
        </p:txBody>
      </p:sp>
      <p:sp>
        <p:nvSpPr>
          <p:cNvPr id="2" name="矩形 1"/>
          <p:cNvSpPr/>
          <p:nvPr/>
        </p:nvSpPr>
        <p:spPr>
          <a:xfrm>
            <a:off x="769789" y="1916831"/>
            <a:ext cx="1127232"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功能</a:t>
            </a:r>
          </a:p>
        </p:txBody>
      </p:sp>
      <p:cxnSp>
        <p:nvCxnSpPr>
          <p:cNvPr id="5" name="肘形连接符 4"/>
          <p:cNvCxnSpPr>
            <a:cxnSpLocks/>
            <a:stCxn id="2" idx="2"/>
            <a:endCxn id="6" idx="0"/>
          </p:cNvCxnSpPr>
          <p:nvPr/>
        </p:nvCxnSpPr>
        <p:spPr bwMode="auto">
          <a:xfrm rot="5400000" flipH="1" flipV="1">
            <a:off x="2813220" y="77607"/>
            <a:ext cx="882629" cy="3842260"/>
          </a:xfrm>
          <a:prstGeom prst="bentConnector5">
            <a:avLst>
              <a:gd name="adj1" fmla="val -25900"/>
              <a:gd name="adj2" fmla="val 41579"/>
              <a:gd name="adj3" fmla="val 1259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矩形 10"/>
          <p:cNvSpPr/>
          <p:nvPr/>
        </p:nvSpPr>
        <p:spPr>
          <a:xfrm>
            <a:off x="738529" y="4875754"/>
            <a:ext cx="1189749"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作用</a:t>
            </a:r>
          </a:p>
        </p:txBody>
      </p:sp>
      <p:sp>
        <p:nvSpPr>
          <p:cNvPr id="12" name="矩形 11"/>
          <p:cNvSpPr/>
          <p:nvPr/>
        </p:nvSpPr>
        <p:spPr bwMode="auto">
          <a:xfrm>
            <a:off x="2930029" y="3767612"/>
            <a:ext cx="6840760" cy="274523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）会计职业道德是对会计法律制度的重要补充。</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）会计职业道德是规范会计行为的基础。</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）会计职业道德是实现会计目标的重要保证。</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）会计职业道德是会计人员提高素质的内在要求。</a:t>
            </a:r>
          </a:p>
        </p:txBody>
      </p:sp>
      <p:cxnSp>
        <p:nvCxnSpPr>
          <p:cNvPr id="10" name="直接连接符 9"/>
          <p:cNvCxnSpPr>
            <a:cxnSpLocks/>
            <a:stCxn id="11" idx="3"/>
            <a:endCxn id="12" idx="1"/>
          </p:cNvCxnSpPr>
          <p:nvPr/>
        </p:nvCxnSpPr>
        <p:spPr bwMode="auto">
          <a:xfrm>
            <a:off x="1928278" y="5137364"/>
            <a:ext cx="1001751" cy="286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293322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899859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会计职业道德与会计法律制度的关系</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13633" y="31892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497966" y="1518190"/>
            <a:ext cx="4460397" cy="5020886"/>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846333" y="1698703"/>
            <a:ext cx="3532944" cy="954107"/>
          </a:xfrm>
          <a:prstGeom prst="rect">
            <a:avLst/>
          </a:prstGeom>
          <a:noFill/>
        </p:spPr>
        <p:txBody>
          <a:bodyPr wrap="square" rtlCol="0">
            <a:spAutoFit/>
          </a:bodyPr>
          <a:lstStyle/>
          <a:p>
            <a:pPr lvl="0" algn="ctr">
              <a:defRPr/>
            </a:pPr>
            <a:r>
              <a:rPr lang="en-US" altLang="zh-CN" sz="2800" dirty="0">
                <a:latin typeface="微软雅黑 Light" panose="020B0502040204020203" pitchFamily="34" charset="-122"/>
                <a:ea typeface="微软雅黑 Light" panose="020B0502040204020203" pitchFamily="34" charset="-122"/>
                <a:cs typeface="+mn-ea"/>
                <a:sym typeface="+mn-lt"/>
              </a:rPr>
              <a:t>1.</a:t>
            </a:r>
            <a:r>
              <a:rPr lang="zh-CN" altLang="en-US" sz="2800" dirty="0">
                <a:latin typeface="微软雅黑 Light" panose="020B0502040204020203" pitchFamily="34" charset="-122"/>
                <a:ea typeface="微软雅黑 Light" panose="020B0502040204020203" pitchFamily="34" charset="-122"/>
                <a:cs typeface="+mn-ea"/>
                <a:sym typeface="+mn-lt"/>
              </a:rPr>
              <a:t>会计职业道德与会计法律制度的联系</a:t>
            </a:r>
          </a:p>
        </p:txBody>
      </p:sp>
      <p:sp>
        <p:nvSpPr>
          <p:cNvPr id="2" name="矩形 1"/>
          <p:cNvSpPr/>
          <p:nvPr/>
        </p:nvSpPr>
        <p:spPr>
          <a:xfrm>
            <a:off x="749959" y="3125738"/>
            <a:ext cx="3908262" cy="3046988"/>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会计职业道德和会计法律制度有着共同的目标、相同的调整对象，承担着同样的职责，二者联系密切。</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）在作用上相互补充、相互协调。</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）在内容上相互借鉴，相互吸收。</a:t>
            </a:r>
            <a:endParaRPr lang="zh-CN" altLang="en-US" sz="2000" dirty="0">
              <a:latin typeface="微软雅黑 Light" panose="020B0502040204020203" pitchFamily="34" charset="-122"/>
              <a:ea typeface="微软雅黑 Light" panose="020B0502040204020203" pitchFamily="34" charset="-122"/>
            </a:endParaRP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7008518" y="1499446"/>
            <a:ext cx="4383568" cy="4990004"/>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60"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5" name="矩形 54">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9" name="矩形 58">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74" name="矩形 73">
            <a:extLst>
              <a:ext uri="{FF2B5EF4-FFF2-40B4-BE49-F238E27FC236}">
                <a16:creationId xmlns:a16="http://schemas.microsoft.com/office/drawing/2014/main" id="{19A5F725-53A7-4C82-AD5E-85B763AF8E1D}"/>
              </a:ext>
            </a:extLst>
          </p:cNvPr>
          <p:cNvSpPr/>
          <p:nvPr/>
        </p:nvSpPr>
        <p:spPr>
          <a:xfrm>
            <a:off x="7415928" y="1663795"/>
            <a:ext cx="3368199" cy="954107"/>
          </a:xfrm>
          <a:prstGeom prst="rect">
            <a:avLst/>
          </a:prstGeom>
          <a:noFill/>
        </p:spPr>
        <p:txBody>
          <a:bodyPr wrap="square" rtlCol="0">
            <a:spAutoFit/>
          </a:bodyPr>
          <a:lstStyle/>
          <a:p>
            <a:pPr lvl="0" algn="ctr">
              <a:defRPr/>
            </a:pPr>
            <a:r>
              <a:rPr lang="en-US" altLang="zh-CN" sz="2800" dirty="0">
                <a:latin typeface="微软雅黑 Light" panose="020B0502040204020203" pitchFamily="34" charset="-122"/>
                <a:ea typeface="微软雅黑 Light" panose="020B0502040204020203" pitchFamily="34" charset="-122"/>
                <a:cs typeface="+mn-ea"/>
                <a:sym typeface="+mn-lt"/>
              </a:rPr>
              <a:t>2.</a:t>
            </a:r>
            <a:r>
              <a:rPr lang="zh-CN" altLang="en-US" sz="2800" dirty="0">
                <a:latin typeface="微软雅黑 Light" panose="020B0502040204020203" pitchFamily="34" charset="-122"/>
                <a:ea typeface="微软雅黑 Light" panose="020B0502040204020203" pitchFamily="34" charset="-122"/>
                <a:cs typeface="+mn-ea"/>
                <a:sym typeface="+mn-lt"/>
              </a:rPr>
              <a:t>会计职业道德与会计法律制度的区别</a:t>
            </a:r>
          </a:p>
        </p:txBody>
      </p:sp>
      <p:sp>
        <p:nvSpPr>
          <p:cNvPr id="3" name="矩形 2"/>
          <p:cNvSpPr/>
          <p:nvPr/>
        </p:nvSpPr>
        <p:spPr>
          <a:xfrm>
            <a:off x="7202178" y="3034627"/>
            <a:ext cx="4101698" cy="2799484"/>
          </a:xfrm>
          <a:prstGeom prst="rect">
            <a:avLst/>
          </a:prstGeom>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）性质不同</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）作用范围不同。</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）表现形式不同</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）实施保障机制不同</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）两者的评价标准不同</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822871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
                                            <p:txEl>
                                              <p:pRg st="0" end="0"/>
                                            </p:txEl>
                                          </p:spTgt>
                                        </p:tgtEl>
                                        <p:attrNameLst>
                                          <p:attrName>style.visibility</p:attrName>
                                        </p:attrNameLst>
                                      </p:cBhvr>
                                      <p:to>
                                        <p:strVal val="visible"/>
                                      </p:to>
                                    </p:set>
                                    <p:anim calcmode="lin" valueType="num">
                                      <p:cBhvr additive="base">
                                        <p:cTn id="19"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4400" b="1" dirty="0">
                <a:solidFill>
                  <a:schemeClr val="bg1"/>
                </a:solidFill>
                <a:latin typeface="微软雅黑 Light" panose="020B0502040204020203" pitchFamily="34" charset="-122"/>
                <a:ea typeface="微软雅黑 Light" panose="020B0502040204020203" pitchFamily="34" charset="-122"/>
              </a:rPr>
              <a:t>任务</a:t>
            </a:r>
            <a:r>
              <a:rPr lang="en-US" altLang="zh-CN" sz="4400" b="1" dirty="0">
                <a:solidFill>
                  <a:schemeClr val="bg1"/>
                </a:solidFill>
                <a:latin typeface="微软雅黑 Light" panose="020B0502040204020203" pitchFamily="34" charset="-122"/>
                <a:ea typeface="微软雅黑 Light" panose="020B0502040204020203" pitchFamily="34" charset="-122"/>
              </a:rPr>
              <a:t>7.2</a:t>
            </a:r>
            <a:r>
              <a:rPr lang="zh-CN" altLang="en-US" sz="4400" b="1" dirty="0">
                <a:solidFill>
                  <a:schemeClr val="bg1"/>
                </a:solidFill>
                <a:latin typeface="微软雅黑 Light" panose="020B0502040204020203" pitchFamily="34" charset="-122"/>
                <a:ea typeface="微软雅黑 Light" panose="020B0502040204020203" pitchFamily="34" charset="-122"/>
              </a:rPr>
              <a:t>会计职业道德规范的主要内容</a:t>
            </a: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749524" y="3494969"/>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14" name="组合 13">
            <a:extLst>
              <a:ext uri="{FF2B5EF4-FFF2-40B4-BE49-F238E27FC236}">
                <a16:creationId xmlns:a16="http://schemas.microsoft.com/office/drawing/2014/main" id="{D644868A-231A-4A73-9647-1AE306C48E52}"/>
              </a:ext>
            </a:extLst>
          </p:cNvPr>
          <p:cNvGrpSpPr/>
          <p:nvPr/>
        </p:nvGrpSpPr>
        <p:grpSpPr>
          <a:xfrm>
            <a:off x="6521403" y="3547378"/>
            <a:ext cx="615179" cy="627914"/>
            <a:chOff x="8186613" y="1546264"/>
            <a:chExt cx="330200" cy="330200"/>
          </a:xfrm>
          <a:solidFill>
            <a:schemeClr val="accent3"/>
          </a:solidFill>
        </p:grpSpPr>
        <p:sp>
          <p:nvSpPr>
            <p:cNvPr id="15" name="Oval 5">
              <a:extLst>
                <a:ext uri="{FF2B5EF4-FFF2-40B4-BE49-F238E27FC236}">
                  <a16:creationId xmlns:a16="http://schemas.microsoft.com/office/drawing/2014/main" id="{934FA4CE-A626-47FF-AAF9-66E60BC845A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Freeform 6">
              <a:extLst>
                <a:ext uri="{FF2B5EF4-FFF2-40B4-BE49-F238E27FC236}">
                  <a16:creationId xmlns:a16="http://schemas.microsoft.com/office/drawing/2014/main" id="{9D5B15BC-B5D9-49D7-A262-603B84F3F91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7" name="Freeform 6">
            <a:extLst>
              <a:ext uri="{FF2B5EF4-FFF2-40B4-BE49-F238E27FC236}">
                <a16:creationId xmlns:a16="http://schemas.microsoft.com/office/drawing/2014/main" id="{B5ECD84C-0E20-49E6-B065-2807C254348D}"/>
              </a:ext>
            </a:extLst>
          </p:cNvPr>
          <p:cNvSpPr>
            <a:spLocks/>
          </p:cNvSpPr>
          <p:nvPr/>
        </p:nvSpPr>
        <p:spPr bwMode="auto">
          <a:xfrm>
            <a:off x="6692552" y="4631534"/>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8" name="直接连接符 17">
            <a:extLst>
              <a:ext uri="{FF2B5EF4-FFF2-40B4-BE49-F238E27FC236}">
                <a16:creationId xmlns:a16="http://schemas.microsoft.com/office/drawing/2014/main" id="{9256E483-77A9-4C29-AD1F-88B5F68EFE76}"/>
              </a:ext>
            </a:extLst>
          </p:cNvPr>
          <p:cNvCxnSpPr>
            <a:cxnSpLocks/>
          </p:cNvCxnSpPr>
          <p:nvPr/>
        </p:nvCxnSpPr>
        <p:spPr bwMode="auto">
          <a:xfrm flipV="1">
            <a:off x="7097190" y="4161215"/>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矩形 18">
            <a:extLst>
              <a:ext uri="{FF2B5EF4-FFF2-40B4-BE49-F238E27FC236}">
                <a16:creationId xmlns:a16="http://schemas.microsoft.com/office/drawing/2014/main" id="{5769B6FD-CED6-428E-9F36-CC494B0540CB}"/>
              </a:ext>
            </a:extLst>
          </p:cNvPr>
          <p:cNvSpPr/>
          <p:nvPr/>
        </p:nvSpPr>
        <p:spPr>
          <a:xfrm>
            <a:off x="7168999" y="3673518"/>
            <a:ext cx="4174541"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7.2.1</a:t>
            </a:r>
            <a:r>
              <a:rPr lang="zh-CN" altLang="en-US" sz="2400" dirty="0">
                <a:latin typeface="微软雅黑 Light" panose="020B0502040204020203" pitchFamily="34" charset="-122"/>
                <a:ea typeface="微软雅黑 Light" panose="020B0502040204020203" pitchFamily="34" charset="-122"/>
              </a:rPr>
              <a:t>爱岗敬业和诚实守信</a:t>
            </a:r>
          </a:p>
        </p:txBody>
      </p:sp>
      <p:grpSp>
        <p:nvGrpSpPr>
          <p:cNvPr id="20" name="组合 19">
            <a:extLst>
              <a:ext uri="{FF2B5EF4-FFF2-40B4-BE49-F238E27FC236}">
                <a16:creationId xmlns:a16="http://schemas.microsoft.com/office/drawing/2014/main" id="{69CE4E74-1F8D-43DA-B225-4129D5AA0101}"/>
              </a:ext>
            </a:extLst>
          </p:cNvPr>
          <p:cNvGrpSpPr/>
          <p:nvPr/>
        </p:nvGrpSpPr>
        <p:grpSpPr>
          <a:xfrm>
            <a:off x="6527008" y="4355547"/>
            <a:ext cx="615179" cy="627914"/>
            <a:chOff x="8186613" y="1546264"/>
            <a:chExt cx="330200" cy="330200"/>
          </a:xfrm>
          <a:solidFill>
            <a:schemeClr val="accent3"/>
          </a:solidFill>
        </p:grpSpPr>
        <p:sp>
          <p:nvSpPr>
            <p:cNvPr id="21" name="Oval 5">
              <a:extLst>
                <a:ext uri="{FF2B5EF4-FFF2-40B4-BE49-F238E27FC236}">
                  <a16:creationId xmlns:a16="http://schemas.microsoft.com/office/drawing/2014/main" id="{2023F1FB-0097-4E96-BE8E-B5FD34E6DD4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6">
              <a:extLst>
                <a:ext uri="{FF2B5EF4-FFF2-40B4-BE49-F238E27FC236}">
                  <a16:creationId xmlns:a16="http://schemas.microsoft.com/office/drawing/2014/main" id="{891AE21D-BF82-4E75-8FC9-DD55A0DC2E0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3" name="组合 22">
            <a:extLst>
              <a:ext uri="{FF2B5EF4-FFF2-40B4-BE49-F238E27FC236}">
                <a16:creationId xmlns:a16="http://schemas.microsoft.com/office/drawing/2014/main" id="{81BDC1AE-F8C2-4C48-82BD-8124D09F9C28}"/>
              </a:ext>
            </a:extLst>
          </p:cNvPr>
          <p:cNvGrpSpPr/>
          <p:nvPr/>
        </p:nvGrpSpPr>
        <p:grpSpPr>
          <a:xfrm>
            <a:off x="6539903" y="5163716"/>
            <a:ext cx="615179" cy="627914"/>
            <a:chOff x="8186613" y="1546264"/>
            <a:chExt cx="330200" cy="330200"/>
          </a:xfrm>
          <a:solidFill>
            <a:schemeClr val="accent3"/>
          </a:solidFill>
        </p:grpSpPr>
        <p:sp>
          <p:nvSpPr>
            <p:cNvPr id="24" name="Oval 5">
              <a:extLst>
                <a:ext uri="{FF2B5EF4-FFF2-40B4-BE49-F238E27FC236}">
                  <a16:creationId xmlns:a16="http://schemas.microsoft.com/office/drawing/2014/main" id="{1B69806B-9879-466B-ADC7-45C2DA2702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777E17A8-FDFE-4E74-8DC6-58921675C0FA}"/>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6" name="组合 25">
            <a:extLst>
              <a:ext uri="{FF2B5EF4-FFF2-40B4-BE49-F238E27FC236}">
                <a16:creationId xmlns:a16="http://schemas.microsoft.com/office/drawing/2014/main" id="{3A2AA7FD-C121-401B-8663-D228392189C7}"/>
              </a:ext>
            </a:extLst>
          </p:cNvPr>
          <p:cNvGrpSpPr/>
          <p:nvPr/>
        </p:nvGrpSpPr>
        <p:grpSpPr>
          <a:xfrm>
            <a:off x="6521403" y="5971885"/>
            <a:ext cx="615179" cy="627914"/>
            <a:chOff x="8186613" y="1546264"/>
            <a:chExt cx="330200" cy="330200"/>
          </a:xfrm>
          <a:solidFill>
            <a:schemeClr val="accent3"/>
          </a:solidFill>
        </p:grpSpPr>
        <p:sp>
          <p:nvSpPr>
            <p:cNvPr id="27" name="Oval 5">
              <a:extLst>
                <a:ext uri="{FF2B5EF4-FFF2-40B4-BE49-F238E27FC236}">
                  <a16:creationId xmlns:a16="http://schemas.microsoft.com/office/drawing/2014/main" id="{990F5D13-AFEE-446C-92E7-B591F464996F}"/>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6">
              <a:extLst>
                <a:ext uri="{FF2B5EF4-FFF2-40B4-BE49-F238E27FC236}">
                  <a16:creationId xmlns:a16="http://schemas.microsoft.com/office/drawing/2014/main" id="{82A4EA73-02E2-4AF1-810D-9ACA41ED435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9" name="直接连接符 28">
            <a:extLst>
              <a:ext uri="{FF2B5EF4-FFF2-40B4-BE49-F238E27FC236}">
                <a16:creationId xmlns:a16="http://schemas.microsoft.com/office/drawing/2014/main" id="{18774001-97E5-4479-A27F-9B84B5688013}"/>
              </a:ext>
            </a:extLst>
          </p:cNvPr>
          <p:cNvCxnSpPr>
            <a:cxnSpLocks/>
          </p:cNvCxnSpPr>
          <p:nvPr/>
        </p:nvCxnSpPr>
        <p:spPr bwMode="auto">
          <a:xfrm flipV="1">
            <a:off x="7049877" y="4973166"/>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a:extLst>
              <a:ext uri="{FF2B5EF4-FFF2-40B4-BE49-F238E27FC236}">
                <a16:creationId xmlns:a16="http://schemas.microsoft.com/office/drawing/2014/main" id="{CB07E4C2-9440-4D0E-BD3E-427C3DCDB104}"/>
              </a:ext>
            </a:extLst>
          </p:cNvPr>
          <p:cNvCxnSpPr>
            <a:cxnSpLocks/>
          </p:cNvCxnSpPr>
          <p:nvPr/>
        </p:nvCxnSpPr>
        <p:spPr bwMode="auto">
          <a:xfrm flipV="1">
            <a:off x="7097427" y="5860764"/>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a:extLst>
              <a:ext uri="{FF2B5EF4-FFF2-40B4-BE49-F238E27FC236}">
                <a16:creationId xmlns:a16="http://schemas.microsoft.com/office/drawing/2014/main" id="{9CEE8A49-8FAB-4934-B5D2-7740188B3E40}"/>
              </a:ext>
            </a:extLst>
          </p:cNvPr>
          <p:cNvCxnSpPr>
            <a:cxnSpLocks/>
          </p:cNvCxnSpPr>
          <p:nvPr/>
        </p:nvCxnSpPr>
        <p:spPr bwMode="auto">
          <a:xfrm flipV="1">
            <a:off x="7136582" y="6599799"/>
            <a:ext cx="3876441"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2" name="矩形 31">
            <a:extLst>
              <a:ext uri="{FF2B5EF4-FFF2-40B4-BE49-F238E27FC236}">
                <a16:creationId xmlns:a16="http://schemas.microsoft.com/office/drawing/2014/main" id="{A1D758A0-8728-453B-B224-3D82014D40DD}"/>
              </a:ext>
            </a:extLst>
          </p:cNvPr>
          <p:cNvSpPr/>
          <p:nvPr/>
        </p:nvSpPr>
        <p:spPr>
          <a:xfrm>
            <a:off x="7168999" y="4515270"/>
            <a:ext cx="422743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7.2.2</a:t>
            </a:r>
            <a:r>
              <a:rPr lang="zh-CN" altLang="en-US" sz="2400" dirty="0">
                <a:latin typeface="微软雅黑 Light" panose="020B0502040204020203" pitchFamily="34" charset="-122"/>
                <a:ea typeface="微软雅黑 Light" panose="020B0502040204020203" pitchFamily="34" charset="-122"/>
              </a:rPr>
              <a:t>廉洁自律和客观公正</a:t>
            </a:r>
          </a:p>
        </p:txBody>
      </p:sp>
      <p:sp>
        <p:nvSpPr>
          <p:cNvPr id="33" name="矩形 32">
            <a:extLst>
              <a:ext uri="{FF2B5EF4-FFF2-40B4-BE49-F238E27FC236}">
                <a16:creationId xmlns:a16="http://schemas.microsoft.com/office/drawing/2014/main" id="{B4692FA4-B021-47FA-BFAF-FDDEF9DC9D34}"/>
              </a:ext>
            </a:extLst>
          </p:cNvPr>
          <p:cNvSpPr/>
          <p:nvPr/>
        </p:nvSpPr>
        <p:spPr>
          <a:xfrm>
            <a:off x="7136582" y="5376703"/>
            <a:ext cx="422743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7.2.3</a:t>
            </a:r>
            <a:r>
              <a:rPr lang="zh-CN" altLang="en-US" sz="2400" dirty="0">
                <a:latin typeface="微软雅黑 Light" panose="020B0502040204020203" pitchFamily="34" charset="-122"/>
                <a:ea typeface="微软雅黑 Light" panose="020B0502040204020203" pitchFamily="34" charset="-122"/>
              </a:rPr>
              <a:t>坚持准则和提高技能</a:t>
            </a:r>
          </a:p>
        </p:txBody>
      </p:sp>
      <p:sp>
        <p:nvSpPr>
          <p:cNvPr id="34" name="矩形 33">
            <a:extLst>
              <a:ext uri="{FF2B5EF4-FFF2-40B4-BE49-F238E27FC236}">
                <a16:creationId xmlns:a16="http://schemas.microsoft.com/office/drawing/2014/main" id="{64C1F8E8-40B0-495D-8200-0CE05086AE4D}"/>
              </a:ext>
            </a:extLst>
          </p:cNvPr>
          <p:cNvSpPr/>
          <p:nvPr/>
        </p:nvSpPr>
        <p:spPr>
          <a:xfrm>
            <a:off x="7142187" y="6131871"/>
            <a:ext cx="4232249"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7.2.4</a:t>
            </a:r>
            <a:r>
              <a:rPr lang="zh-CN" altLang="en-US" sz="2400" dirty="0">
                <a:latin typeface="微软雅黑 Light" panose="020B0502040204020203" pitchFamily="34" charset="-122"/>
                <a:ea typeface="微软雅黑 Light" panose="020B0502040204020203" pitchFamily="34" charset="-122"/>
              </a:rPr>
              <a:t>参与管理和强化服务</a:t>
            </a:r>
          </a:p>
        </p:txBody>
      </p:sp>
    </p:spTree>
    <p:extLst>
      <p:ext uri="{BB962C8B-B14F-4D97-AF65-F5344CB8AC3E}">
        <p14:creationId xmlns:p14="http://schemas.microsoft.com/office/powerpoint/2010/main" val="117431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756084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7.2.1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爱岗敬业</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842471"/>
            <a:ext cx="12196762" cy="3015529"/>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 name="矩形 1"/>
          <p:cNvSpPr/>
          <p:nvPr/>
        </p:nvSpPr>
        <p:spPr>
          <a:xfrm>
            <a:off x="630500" y="1123726"/>
            <a:ext cx="302433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爱岗敬业的概念</a:t>
            </a:r>
          </a:p>
        </p:txBody>
      </p:sp>
      <p:sp>
        <p:nvSpPr>
          <p:cNvPr id="17" name="文本框 16">
            <a:extLst>
              <a:ext uri="{FF2B5EF4-FFF2-40B4-BE49-F238E27FC236}">
                <a16:creationId xmlns:a16="http://schemas.microsoft.com/office/drawing/2014/main" id="{18344B7B-9EA0-435B-9C96-AF5E326A850E}"/>
              </a:ext>
            </a:extLst>
          </p:cNvPr>
          <p:cNvSpPr txBox="1"/>
          <p:nvPr/>
        </p:nvSpPr>
        <p:spPr>
          <a:xfrm>
            <a:off x="378648" y="1794356"/>
            <a:ext cx="11393978" cy="1569660"/>
          </a:xfrm>
          <a:prstGeom prst="rect">
            <a:avLst/>
          </a:prstGeom>
          <a:no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这里所说的“岗”，是指会计工作岗位。爱岗就是会计人员热爱本职工作，安心本职岗位，并为做好本职工作尽心尽力、尽职尽责。敬业是指人们对其所从事的会计职业或行业的正确认识和恭敬态度，并用这种严肃恭敬的态度，认真地对待本职工作，将身心与本职工作融为一体。</a:t>
            </a:r>
          </a:p>
        </p:txBody>
      </p:sp>
      <p:sp>
        <p:nvSpPr>
          <p:cNvPr id="18" name="矩形 17">
            <a:extLst>
              <a:ext uri="{FF2B5EF4-FFF2-40B4-BE49-F238E27FC236}">
                <a16:creationId xmlns:a16="http://schemas.microsoft.com/office/drawing/2014/main" id="{BA0A343D-2BBD-407A-B790-B0FE339FD1CF}"/>
              </a:ext>
            </a:extLst>
          </p:cNvPr>
          <p:cNvSpPr/>
          <p:nvPr/>
        </p:nvSpPr>
        <p:spPr>
          <a:xfrm>
            <a:off x="618444" y="3466661"/>
            <a:ext cx="3789397"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爱岗敬业的基本要求</a:t>
            </a:r>
          </a:p>
        </p:txBody>
      </p:sp>
      <p:sp>
        <p:nvSpPr>
          <p:cNvPr id="19" name="文本框 18">
            <a:extLst>
              <a:ext uri="{FF2B5EF4-FFF2-40B4-BE49-F238E27FC236}">
                <a16:creationId xmlns:a16="http://schemas.microsoft.com/office/drawing/2014/main" id="{F9D718C0-3176-48BE-8923-76090F42CBB8}"/>
              </a:ext>
            </a:extLst>
          </p:cNvPr>
          <p:cNvSpPr txBox="1"/>
          <p:nvPr/>
        </p:nvSpPr>
        <p:spPr>
          <a:xfrm>
            <a:off x="401392" y="4100161"/>
            <a:ext cx="11393977" cy="2677656"/>
          </a:xfrm>
          <a:prstGeom prst="rect">
            <a:avLst/>
          </a:prstGeom>
          <a:solidFill>
            <a:schemeClr val="bg1">
              <a:lumMod val="95000"/>
            </a:schemeClr>
          </a:solidFill>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）正确认识会计职业，树立爱岗敬业的精神。</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）热爱会计工作，敬重会计职业。</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）安心工作，任劳任怨。安心本职工作，以从事会计工作为“乐”，而不是“这山望着那山高”。</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）严肃认真，一丝不苟。</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）忠于职守，尽职尽责。忠于职守主要表现为三个方面，即忠实于服务主体、忠实于社会公众、忠实于国家。</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7360207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additive="base">
                                        <p:cTn id="13" dur="500" fill="hold"/>
                                        <p:tgtEl>
                                          <p:spTgt spid="18"/>
                                        </p:tgtEl>
                                        <p:attrNameLst>
                                          <p:attrName>ppt_x</p:attrName>
                                        </p:attrNameLst>
                                      </p:cBhvr>
                                      <p:tavLst>
                                        <p:tav tm="0">
                                          <p:val>
                                            <p:strVal val="#ppt_x"/>
                                          </p:val>
                                        </p:tav>
                                        <p:tav tm="100000">
                                          <p:val>
                                            <p:strVal val="#ppt_x"/>
                                          </p:val>
                                        </p:tav>
                                      </p:tavLst>
                                    </p:anim>
                                    <p:anim calcmode="lin" valueType="num">
                                      <p:cBhvr additive="base">
                                        <p:cTn id="1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8"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5.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6.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1260</TotalTime>
  <Pages>0</Pages>
  <Words>2329</Words>
  <Characters>0</Characters>
  <Application>Microsoft Office PowerPoint</Application>
  <DocSecurity>0</DocSecurity>
  <PresentationFormat>自定义</PresentationFormat>
  <Lines>0</Lines>
  <Paragraphs>215</Paragraphs>
  <Slides>31</Slides>
  <Notes>31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31</vt:i4>
      </vt:variant>
    </vt:vector>
  </HeadingPairs>
  <TitlesOfParts>
    <vt:vector size="38" baseType="lpstr">
      <vt:lpstr>微软雅黑</vt:lpstr>
      <vt:lpstr>微软雅黑</vt:lpstr>
      <vt:lpstr>微软雅黑 Light</vt:lpstr>
      <vt:lpstr>Arial</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崔 玟灿</cp:lastModifiedBy>
  <cp:revision>263</cp:revision>
  <dcterms:created xsi:type="dcterms:W3CDTF">2019-03-11T07:59:52Z</dcterms:created>
  <dcterms:modified xsi:type="dcterms:W3CDTF">2021-06-05T12:27:27Z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