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63" r:id="rId4"/>
    <p:sldMasterId id="2147483665" r:id="rId5"/>
    <p:sldMasterId id="2147483677" r:id="rId6"/>
    <p:sldMasterId id="2147483680" r:id="rId7"/>
  </p:sldMasterIdLst>
  <p:sldIdLst>
    <p:sldId id="257" r:id="rId8"/>
    <p:sldId id="278" r:id="rId9"/>
    <p:sldId id="280" r:id="rId10"/>
    <p:sldId id="281" r:id="rId11"/>
    <p:sldId id="282" r:id="rId12"/>
    <p:sldId id="283" r:id="rId13"/>
    <p:sldId id="284" r:id="rId14"/>
    <p:sldId id="285" r:id="rId15"/>
    <p:sldId id="287" r:id="rId16"/>
    <p:sldId id="292" r:id="rId17"/>
    <p:sldId id="293" r:id="rId18"/>
    <p:sldId id="294" r:id="rId19"/>
    <p:sldId id="295" r:id="rId20"/>
    <p:sldId id="296" r:id="rId21"/>
    <p:sldId id="298" r:id="rId22"/>
    <p:sldId id="301" r:id="rId23"/>
    <p:sldId id="302" r:id="rId24"/>
    <p:sldId id="303" r:id="rId25"/>
    <p:sldId id="304" r:id="rId26"/>
    <p:sldId id="305" r:id="rId27"/>
    <p:sldId id="318" r:id="rId28"/>
    <p:sldId id="312" r:id="rId29"/>
    <p:sldId id="313" r:id="rId30"/>
    <p:sldId id="314" r:id="rId31"/>
    <p:sldId id="315" r:id="rId32"/>
    <p:sldId id="316" r:id="rId33"/>
    <p:sldId id="319" r:id="rId34"/>
    <p:sldId id="320" r:id="rId35"/>
  </p:sldIdLst>
  <p:sldSz cx="12192000" cy="6858000"/>
  <p:notesSz cx="6858000" cy="9144000"/>
  <p:embeddedFontLst>
    <p:embeddedFont>
      <p:font typeface="微软雅黑" charset="0"/>
      <p:regular r:id="rId39"/>
    </p:embeddedFont>
    <p:embeddedFont>
      <p:font typeface="微软雅黑" pitchFamily="34" charset="-122"/>
      <p:regular r:id="rId40"/>
    </p:embeddedFont>
    <p:embeddedFont>
      <p:font typeface="等线" pitchFamily="2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6DB"/>
    <a:srgbClr val="C7DEFE"/>
    <a:srgbClr val="FDAFBF"/>
    <a:srgbClr val="819EE7"/>
    <a:srgbClr val="9DB4EC"/>
    <a:srgbClr val="C7DEFF"/>
    <a:srgbClr val="20252C"/>
    <a:srgbClr val="DEAD64"/>
    <a:srgbClr val="E6C18A"/>
    <a:srgbClr val="F8F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1916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320EB-5352-40AA-A0A9-C13066E1373C}" type="doc">
      <dgm:prSet loTypeId="urn:microsoft.com/office/officeart/2005/8/layout/list1" loCatId="list" qsTypeId="urn:microsoft.com/office/officeart/2005/8/quickstyle/simple1" qsCatId="simple" csTypeId="urn:microsoft.com/office/officeart/2005/8/colors/accent4_1" csCatId="accent1" phldr="0"/>
      <dgm:spPr/>
      <dgm:t>
        <a:bodyPr/>
        <a:p>
          <a:endParaRPr lang="zh-CN" altLang="en-US"/>
        </a:p>
      </dgm:t>
    </dgm:pt>
    <dgm:pt modelId="{773C5012-55F9-436E-B78B-2A38D8AAA0C0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（</a:t>
          </a:r>
          <a:r>
            <a:rPr lang="zh-CN" altLang="en-US"/>
            <a:t>一</a:t>
          </a:r>
          <a:r>
            <a:rPr lang="zh-CN" altLang="en-US"/>
            <a:t>）</a:t>
          </a:r>
          <a:r>
            <a:rPr lang="zh-CN" altLang="en-US"/>
            <a:t>能力</a:t>
          </a:r>
          <a:r>
            <a:rPr lang="zh-CN" altLang="en-US"/>
            <a:t>类型</a:t>
          </a:r>
          <a:r>
            <a:rPr lang="zh-CN" altLang="en-US"/>
            <a:t>的</a:t>
          </a:r>
          <a:r>
            <a:rPr lang="zh-CN" altLang="en-US"/>
            <a:t>差异</a:t>
          </a:r>
          <a:r>
            <a:rPr lang="zh-CN" altLang="en-US"/>
            <a:t/>
          </a:r>
          <a:endParaRPr lang="zh-CN" altLang="en-US"/>
        </a:p>
      </dgm:t>
    </dgm:pt>
    <dgm:pt modelId="{E1399106-9BE2-43F4-9430-F473CB36780F}" cxnId="{D003684A-5088-4627-8FF8-8DD9D0FE5C66}" type="parTrans">
      <dgm:prSet/>
      <dgm:spPr/>
      <dgm:t>
        <a:bodyPr/>
        <a:p>
          <a:endParaRPr lang="zh-CN" altLang="en-US"/>
        </a:p>
      </dgm:t>
    </dgm:pt>
    <dgm:pt modelId="{507A6FE3-4D55-4ED6-A973-429D64C5DF28}" cxnId="{D003684A-5088-4627-8FF8-8DD9D0FE5C66}" type="sibTrans">
      <dgm:prSet/>
      <dgm:spPr/>
      <dgm:t>
        <a:bodyPr/>
        <a:p>
          <a:endParaRPr lang="zh-CN" altLang="en-US"/>
        </a:p>
      </dgm:t>
    </dgm:pt>
    <dgm:pt modelId="{CA58FE74-4619-4E47-BA6C-E0CD35AF5AC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（</a:t>
          </a:r>
          <a:r>
            <a:rPr lang="zh-CN" altLang="en-US"/>
            <a:t>二</a:t>
          </a:r>
          <a:r>
            <a:rPr lang="zh-CN" altLang="en-US"/>
            <a:t>）</a:t>
          </a:r>
          <a:r>
            <a:rPr lang="zh-CN" altLang="en-US"/>
            <a:t>能力发展水平的差异</a:t>
          </a:r>
          <a:r>
            <a:rPr lang="zh-CN" altLang="en-US"/>
            <a:t/>
          </a:r>
          <a:endParaRPr lang="zh-CN" altLang="en-US"/>
        </a:p>
      </dgm:t>
    </dgm:pt>
    <dgm:pt modelId="{EBAD4DA7-135F-4F4E-9475-804E7DC205D2}" cxnId="{07DAF7EC-68E2-4CF7-AF9D-0AA0EBE71625}" type="parTrans">
      <dgm:prSet/>
      <dgm:spPr/>
      <dgm:t>
        <a:bodyPr/>
        <a:p>
          <a:endParaRPr lang="zh-CN" altLang="en-US"/>
        </a:p>
      </dgm:t>
    </dgm:pt>
    <dgm:pt modelId="{5723A07A-E737-45B0-B84E-97FB4DE86580}" cxnId="{07DAF7EC-68E2-4CF7-AF9D-0AA0EBE71625}" type="sibTrans">
      <dgm:prSet/>
      <dgm:spPr/>
      <dgm:t>
        <a:bodyPr/>
        <a:p>
          <a:endParaRPr lang="zh-CN" altLang="en-US"/>
        </a:p>
      </dgm:t>
    </dgm:pt>
    <dgm:pt modelId="{D3284563-CEAB-43B3-81C4-5F6C081CBB7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（</a:t>
          </a:r>
          <a:r>
            <a:rPr lang="zh-CN" altLang="en-US"/>
            <a:t>三</a:t>
          </a:r>
          <a:r>
            <a:rPr lang="zh-CN" altLang="en-US"/>
            <a:t>）</a:t>
          </a:r>
          <a:r>
            <a:rPr lang="zh-CN" altLang="en-US"/>
            <a:t>能力</a:t>
          </a:r>
          <a:r>
            <a:rPr lang="zh-CN" altLang="en-US"/>
            <a:t>表现早晚</a:t>
          </a:r>
          <a:r>
            <a:rPr lang="zh-CN" altLang="en-US"/>
            <a:t>的</a:t>
          </a:r>
          <a:r>
            <a:rPr lang="zh-CN" altLang="en-US"/>
            <a:t>差异</a:t>
          </a:r>
          <a:r>
            <a:rPr lang="zh-CN" altLang="en-US"/>
            <a:t/>
          </a:r>
          <a:endParaRPr lang="zh-CN" altLang="en-US"/>
        </a:p>
      </dgm:t>
    </dgm:pt>
    <dgm:pt modelId="{A2E240DA-ABFA-4A24-BE34-ABE926603D67}" cxnId="{B4E3F4DE-E388-42A8-B090-F3D57D5B8B03}" type="parTrans">
      <dgm:prSet/>
      <dgm:spPr/>
      <dgm:t>
        <a:bodyPr/>
        <a:p>
          <a:endParaRPr lang="zh-CN" altLang="en-US"/>
        </a:p>
      </dgm:t>
    </dgm:pt>
    <dgm:pt modelId="{2E43EE94-FE21-4F90-81B3-CED5B1ECC8C9}" cxnId="{B4E3F4DE-E388-42A8-B090-F3D57D5B8B03}" type="sibTrans">
      <dgm:prSet/>
      <dgm:spPr/>
      <dgm:t>
        <a:bodyPr/>
        <a:p>
          <a:endParaRPr lang="zh-CN" altLang="en-US"/>
        </a:p>
      </dgm:t>
    </dgm:pt>
    <dgm:pt modelId="{E5EECCA3-F875-4B71-92CC-9CCDFB7DBFEF}" type="pres">
      <dgm:prSet presAssocID="{26C320EB-5352-40AA-A0A9-C13066E1373C}" presName="linear" presStyleCnt="0">
        <dgm:presLayoutVars>
          <dgm:dir/>
          <dgm:animLvl val="lvl"/>
          <dgm:resizeHandles val="exact"/>
        </dgm:presLayoutVars>
      </dgm:prSet>
      <dgm:spPr/>
    </dgm:pt>
    <dgm:pt modelId="{667CAF5C-37C0-43B7-8B7E-02CCA3754DB9}" type="pres">
      <dgm:prSet presAssocID="{773C5012-55F9-436E-B78B-2A38D8AAA0C0}" presName="parentLin" presStyleCnt="0"/>
      <dgm:spPr/>
    </dgm:pt>
    <dgm:pt modelId="{58B158CB-C1D2-4676-88E6-6B3937A00A96}" type="pres">
      <dgm:prSet presAssocID="{773C5012-55F9-436E-B78B-2A38D8AAA0C0}" presName="parentLeftMargin" presStyleCnt="0"/>
      <dgm:spPr/>
    </dgm:pt>
    <dgm:pt modelId="{D0971512-D8E1-4E4B-89F4-FF2EB164C196}" type="pres">
      <dgm:prSet presAssocID="{773C5012-55F9-436E-B78B-2A38D8AAA0C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5E10EBB-C85A-471E-9935-B48B9C39A12E}" type="pres">
      <dgm:prSet presAssocID="{773C5012-55F9-436E-B78B-2A38D8AAA0C0}" presName="negativeSpace" presStyleCnt="0"/>
      <dgm:spPr/>
    </dgm:pt>
    <dgm:pt modelId="{1F055725-8984-42CB-98CB-8E7728DD5EAB}" type="pres">
      <dgm:prSet presAssocID="{773C5012-55F9-436E-B78B-2A38D8AAA0C0}" presName="childText" presStyleLbl="conFgAcc1" presStyleIdx="0" presStyleCnt="3">
        <dgm:presLayoutVars>
          <dgm:bulletEnabled val="1"/>
        </dgm:presLayoutVars>
      </dgm:prSet>
      <dgm:spPr/>
    </dgm:pt>
    <dgm:pt modelId="{5785404B-F53E-4CF2-A702-90A46E89CED8}" type="pres">
      <dgm:prSet presAssocID="{507A6FE3-4D55-4ED6-A973-429D64C5DF28}" presName="spaceBetweenRectangles" presStyleCnt="0"/>
      <dgm:spPr/>
    </dgm:pt>
    <dgm:pt modelId="{EF963990-07B7-4DBC-8CFE-C86D15B61BB6}" type="pres">
      <dgm:prSet presAssocID="{CA58FE74-4619-4E47-BA6C-E0CD35AF5AC2}" presName="parentLin" presStyleCnt="0"/>
      <dgm:spPr/>
    </dgm:pt>
    <dgm:pt modelId="{AEA4B341-6C57-43B8-BC42-9813D43D1335}" type="pres">
      <dgm:prSet presAssocID="{CA58FE74-4619-4E47-BA6C-E0CD35AF5AC2}" presName="parentLeftMargin" presStyleCnt="0"/>
      <dgm:spPr/>
    </dgm:pt>
    <dgm:pt modelId="{DD07B078-3354-4F1B-9438-E4F95C4B43A6}" type="pres">
      <dgm:prSet presAssocID="{CA58FE74-4619-4E47-BA6C-E0CD35AF5AC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F9047E-C8BE-4990-B6F7-84F4581E1FEA}" type="pres">
      <dgm:prSet presAssocID="{CA58FE74-4619-4E47-BA6C-E0CD35AF5AC2}" presName="negativeSpace" presStyleCnt="0"/>
      <dgm:spPr/>
    </dgm:pt>
    <dgm:pt modelId="{FB20FF5F-D131-4A8A-AEBC-01A2B84D6655}" type="pres">
      <dgm:prSet presAssocID="{CA58FE74-4619-4E47-BA6C-E0CD35AF5AC2}" presName="childText" presStyleLbl="conFgAcc1" presStyleIdx="1" presStyleCnt="3">
        <dgm:presLayoutVars>
          <dgm:bulletEnabled val="1"/>
        </dgm:presLayoutVars>
      </dgm:prSet>
      <dgm:spPr/>
    </dgm:pt>
    <dgm:pt modelId="{AC1FEB9E-7ED9-4E44-9D47-B63AE5862158}" type="pres">
      <dgm:prSet presAssocID="{5723A07A-E737-45B0-B84E-97FB4DE86580}" presName="spaceBetweenRectangles" presStyleCnt="0"/>
      <dgm:spPr/>
    </dgm:pt>
    <dgm:pt modelId="{04A221FB-3A34-4804-9E1E-FAA254BEF819}" type="pres">
      <dgm:prSet presAssocID="{D3284563-CEAB-43B3-81C4-5F6C081CBB78}" presName="parentLin" presStyleCnt="0"/>
      <dgm:spPr/>
    </dgm:pt>
    <dgm:pt modelId="{09CBCBA7-E2EE-4654-BCFB-AB2C2D77E66B}" type="pres">
      <dgm:prSet presAssocID="{D3284563-CEAB-43B3-81C4-5F6C081CBB78}" presName="parentLeftMargin" presStyleCnt="0"/>
      <dgm:spPr/>
    </dgm:pt>
    <dgm:pt modelId="{F8B30F84-9FC1-4455-B8FC-CA5DC2189586}" type="pres">
      <dgm:prSet presAssocID="{D3284563-CEAB-43B3-81C4-5F6C081CBB7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5AF99AA-34AA-4169-A0AA-91E0CC0C2D15}" type="pres">
      <dgm:prSet presAssocID="{D3284563-CEAB-43B3-81C4-5F6C081CBB78}" presName="negativeSpace" presStyleCnt="0"/>
      <dgm:spPr/>
    </dgm:pt>
    <dgm:pt modelId="{F855875C-E8B4-4273-8C6C-6A8EC3091B3C}" type="pres">
      <dgm:prSet presAssocID="{D3284563-CEAB-43B3-81C4-5F6C081CBB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003684A-5088-4627-8FF8-8DD9D0FE5C66}" srcId="{26C320EB-5352-40AA-A0A9-C13066E1373C}" destId="{773C5012-55F9-436E-B78B-2A38D8AAA0C0}" srcOrd="0" destOrd="0" parTransId="{E1399106-9BE2-43F4-9430-F473CB36780F}" sibTransId="{507A6FE3-4D55-4ED6-A973-429D64C5DF28}"/>
    <dgm:cxn modelId="{07DAF7EC-68E2-4CF7-AF9D-0AA0EBE71625}" srcId="{26C320EB-5352-40AA-A0A9-C13066E1373C}" destId="{CA58FE74-4619-4E47-BA6C-E0CD35AF5AC2}" srcOrd="1" destOrd="0" parTransId="{EBAD4DA7-135F-4F4E-9475-804E7DC205D2}" sibTransId="{5723A07A-E737-45B0-B84E-97FB4DE86580}"/>
    <dgm:cxn modelId="{B4E3F4DE-E388-42A8-B090-F3D57D5B8B03}" srcId="{26C320EB-5352-40AA-A0A9-C13066E1373C}" destId="{D3284563-CEAB-43B3-81C4-5F6C081CBB78}" srcOrd="2" destOrd="0" parTransId="{A2E240DA-ABFA-4A24-BE34-ABE926603D67}" sibTransId="{2E43EE94-FE21-4F90-81B3-CED5B1ECC8C9}"/>
    <dgm:cxn modelId="{39508B37-DE78-42B4-AF2D-0B54717D3433}" type="presOf" srcId="{26C320EB-5352-40AA-A0A9-C13066E1373C}" destId="{E5EECCA3-F875-4B71-92CC-9CCDFB7DBFEF}" srcOrd="0" destOrd="0" presId="urn:microsoft.com/office/officeart/2005/8/layout/list1"/>
    <dgm:cxn modelId="{833F33D2-E6BA-4F5B-B25E-9780B369309D}" type="presParOf" srcId="{E5EECCA3-F875-4B71-92CC-9CCDFB7DBFEF}" destId="{667CAF5C-37C0-43B7-8B7E-02CCA3754DB9}" srcOrd="0" destOrd="0" presId="urn:microsoft.com/office/officeart/2005/8/layout/list1"/>
    <dgm:cxn modelId="{E0391E66-6ECE-4CBE-BFB3-218AACC5BF06}" type="presParOf" srcId="{667CAF5C-37C0-43B7-8B7E-02CCA3754DB9}" destId="{58B158CB-C1D2-4676-88E6-6B3937A00A96}" srcOrd="0" destOrd="0" presId="urn:microsoft.com/office/officeart/2005/8/layout/list1"/>
    <dgm:cxn modelId="{AD68E195-37BB-4DC8-A135-11D1B0ADE8AA}" type="presOf" srcId="{773C5012-55F9-436E-B78B-2A38D8AAA0C0}" destId="{58B158CB-C1D2-4676-88E6-6B3937A00A96}" srcOrd="0" destOrd="0" presId="urn:microsoft.com/office/officeart/2005/8/layout/list1"/>
    <dgm:cxn modelId="{8C71FBC3-6D1F-423F-B9AE-84B8FC808063}" type="presParOf" srcId="{667CAF5C-37C0-43B7-8B7E-02CCA3754DB9}" destId="{D0971512-D8E1-4E4B-89F4-FF2EB164C196}" srcOrd="1" destOrd="0" presId="urn:microsoft.com/office/officeart/2005/8/layout/list1"/>
    <dgm:cxn modelId="{303356D5-CA61-4DB2-BBE6-17EF91F45600}" type="presOf" srcId="{773C5012-55F9-436E-B78B-2A38D8AAA0C0}" destId="{D0971512-D8E1-4E4B-89F4-FF2EB164C196}" srcOrd="0" destOrd="0" presId="urn:microsoft.com/office/officeart/2005/8/layout/list1"/>
    <dgm:cxn modelId="{8075F4A0-15AF-4AF8-B966-4DA45D057FD2}" type="presParOf" srcId="{E5EECCA3-F875-4B71-92CC-9CCDFB7DBFEF}" destId="{05E10EBB-C85A-471E-9935-B48B9C39A12E}" srcOrd="1" destOrd="0" presId="urn:microsoft.com/office/officeart/2005/8/layout/list1"/>
    <dgm:cxn modelId="{319A4B32-CC99-47E1-9FE4-952273AB7323}" type="presParOf" srcId="{E5EECCA3-F875-4B71-92CC-9CCDFB7DBFEF}" destId="{1F055725-8984-42CB-98CB-8E7728DD5EAB}" srcOrd="2" destOrd="0" presId="urn:microsoft.com/office/officeart/2005/8/layout/list1"/>
    <dgm:cxn modelId="{6BF214FC-BA1A-4FEF-9BD5-F4AAE34E2E18}" type="presParOf" srcId="{E5EECCA3-F875-4B71-92CC-9CCDFB7DBFEF}" destId="{5785404B-F53E-4CF2-A702-90A46E89CED8}" srcOrd="3" destOrd="0" presId="urn:microsoft.com/office/officeart/2005/8/layout/list1"/>
    <dgm:cxn modelId="{D11A7EAA-3172-4E63-961E-9EFDC462C310}" type="presParOf" srcId="{E5EECCA3-F875-4B71-92CC-9CCDFB7DBFEF}" destId="{EF963990-07B7-4DBC-8CFE-C86D15B61BB6}" srcOrd="4" destOrd="0" presId="urn:microsoft.com/office/officeart/2005/8/layout/list1"/>
    <dgm:cxn modelId="{D2181391-E273-42FB-8B39-FBC95A823FF2}" type="presParOf" srcId="{EF963990-07B7-4DBC-8CFE-C86D15B61BB6}" destId="{AEA4B341-6C57-43B8-BC42-9813D43D1335}" srcOrd="0" destOrd="4" presId="urn:microsoft.com/office/officeart/2005/8/layout/list1"/>
    <dgm:cxn modelId="{ACF9D5BD-336D-4B81-950D-D1109C190E21}" type="presOf" srcId="{CA58FE74-4619-4E47-BA6C-E0CD35AF5AC2}" destId="{AEA4B341-6C57-43B8-BC42-9813D43D1335}" srcOrd="0" destOrd="0" presId="urn:microsoft.com/office/officeart/2005/8/layout/list1"/>
    <dgm:cxn modelId="{B061EA51-DF81-453D-A0E6-097E1D6F2022}" type="presParOf" srcId="{EF963990-07B7-4DBC-8CFE-C86D15B61BB6}" destId="{DD07B078-3354-4F1B-9438-E4F95C4B43A6}" srcOrd="1" destOrd="4" presId="urn:microsoft.com/office/officeart/2005/8/layout/list1"/>
    <dgm:cxn modelId="{4B2BAC7D-D3F5-4204-BE9F-411B6D4A4711}" type="presOf" srcId="{CA58FE74-4619-4E47-BA6C-E0CD35AF5AC2}" destId="{DD07B078-3354-4F1B-9438-E4F95C4B43A6}" srcOrd="0" destOrd="0" presId="urn:microsoft.com/office/officeart/2005/8/layout/list1"/>
    <dgm:cxn modelId="{023012E7-FCFF-4148-822F-CCC1CE86EDBE}" type="presParOf" srcId="{E5EECCA3-F875-4B71-92CC-9CCDFB7DBFEF}" destId="{98F9047E-C8BE-4990-B6F7-84F4581E1FEA}" srcOrd="5" destOrd="0" presId="urn:microsoft.com/office/officeart/2005/8/layout/list1"/>
    <dgm:cxn modelId="{BC208C52-2D99-45F9-B787-41D9934FCBAA}" type="presParOf" srcId="{E5EECCA3-F875-4B71-92CC-9CCDFB7DBFEF}" destId="{FB20FF5F-D131-4A8A-AEBC-01A2B84D6655}" srcOrd="6" destOrd="0" presId="urn:microsoft.com/office/officeart/2005/8/layout/list1"/>
    <dgm:cxn modelId="{5D10D418-11DD-4E22-AD47-8D9AF0B6DE7B}" type="presParOf" srcId="{E5EECCA3-F875-4B71-92CC-9CCDFB7DBFEF}" destId="{AC1FEB9E-7ED9-4E44-9D47-B63AE5862158}" srcOrd="7" destOrd="0" presId="urn:microsoft.com/office/officeart/2005/8/layout/list1"/>
    <dgm:cxn modelId="{18FF4C10-EC76-4F80-8EAD-A61C2AB283E5}" type="presParOf" srcId="{E5EECCA3-F875-4B71-92CC-9CCDFB7DBFEF}" destId="{04A221FB-3A34-4804-9E1E-FAA254BEF819}" srcOrd="8" destOrd="0" presId="urn:microsoft.com/office/officeart/2005/8/layout/list1"/>
    <dgm:cxn modelId="{AC676309-8CB8-4469-86FD-6F1ED74BE713}" type="presParOf" srcId="{04A221FB-3A34-4804-9E1E-FAA254BEF819}" destId="{09CBCBA7-E2EE-4654-BCFB-AB2C2D77E66B}" srcOrd="0" destOrd="8" presId="urn:microsoft.com/office/officeart/2005/8/layout/list1"/>
    <dgm:cxn modelId="{A8E97D6D-E28B-4356-9F1E-E98FDDFDE7D9}" type="presOf" srcId="{D3284563-CEAB-43B3-81C4-5F6C081CBB78}" destId="{09CBCBA7-E2EE-4654-BCFB-AB2C2D77E66B}" srcOrd="0" destOrd="0" presId="urn:microsoft.com/office/officeart/2005/8/layout/list1"/>
    <dgm:cxn modelId="{B99CDA17-DFDA-47E2-BB99-99B4B549CD15}" type="presParOf" srcId="{04A221FB-3A34-4804-9E1E-FAA254BEF819}" destId="{F8B30F84-9FC1-4455-B8FC-CA5DC2189586}" srcOrd="1" destOrd="8" presId="urn:microsoft.com/office/officeart/2005/8/layout/list1"/>
    <dgm:cxn modelId="{A2A63717-1831-4FE5-BB9A-3DA7E2E423F8}" type="presOf" srcId="{D3284563-CEAB-43B3-81C4-5F6C081CBB78}" destId="{F8B30F84-9FC1-4455-B8FC-CA5DC2189586}" srcOrd="0" destOrd="0" presId="urn:microsoft.com/office/officeart/2005/8/layout/list1"/>
    <dgm:cxn modelId="{E4BDB0BB-FCF5-4F7A-BE54-907AA22936ED}" type="presParOf" srcId="{E5EECCA3-F875-4B71-92CC-9CCDFB7DBFEF}" destId="{75AF99AA-34AA-4169-A0AA-91E0CC0C2D15}" srcOrd="9" destOrd="0" presId="urn:microsoft.com/office/officeart/2005/8/layout/list1"/>
    <dgm:cxn modelId="{8F28655B-4D34-4481-97B2-F1B79EFC9C2C}" type="presParOf" srcId="{E5EECCA3-F875-4B71-92CC-9CCDFB7DBFEF}" destId="{F855875C-E8B4-4273-8C6C-6A8EC3091B3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334250" cy="3912870"/>
        <a:chOff x="0" y="0"/>
        <a:chExt cx="7334250" cy="3912870"/>
      </a:xfrm>
    </dsp:grpSpPr>
    <dsp:sp modelId="{1F055725-8984-42CB-98CB-8E7728DD5EAB}">
      <dsp:nvSpPr>
        <dsp:cNvPr id="5" name="矩形 4"/>
        <dsp:cNvSpPr/>
      </dsp:nvSpPr>
      <dsp:spPr bwMode="white">
        <a:xfrm>
          <a:off x="0" y="489615"/>
          <a:ext cx="7334250" cy="730800"/>
        </a:xfrm>
        <a:prstGeom prst="rect">
          <a:avLst/>
        </a:prstGeom>
      </dsp:spPr>
      <dsp:style>
        <a:lnRef idx="2">
          <a:schemeClr val="accent4"/>
        </a:lnRef>
        <a:fillRef idx="1">
          <a:schemeClr val="accent4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69219" tIns="604011" rIns="569219" bIns="206248" anchor="t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489615"/>
        <a:ext cx="7334250" cy="730800"/>
      </dsp:txXfrm>
    </dsp:sp>
    <dsp:sp modelId="{D0971512-D8E1-4E4B-89F4-FF2EB164C196}">
      <dsp:nvSpPr>
        <dsp:cNvPr id="4" name="圆角矩形 3"/>
        <dsp:cNvSpPr/>
      </dsp:nvSpPr>
      <dsp:spPr bwMode="white">
        <a:xfrm>
          <a:off x="366713" y="61575"/>
          <a:ext cx="5133975" cy="856080"/>
        </a:xfrm>
        <a:prstGeom prst="roundRect">
          <a:avLst/>
        </a:prstGeom>
      </dsp:spPr>
      <dsp:style>
        <a:lnRef idx="2">
          <a:schemeClr val="accent4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4052" tIns="0" rIns="194052" bIns="0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（</a:t>
          </a:r>
          <a:r>
            <a:rPr lang="zh-CN" altLang="en-US">
              <a:solidFill>
                <a:schemeClr val="dk1"/>
              </a:solidFill>
            </a:rPr>
            <a:t>一</a:t>
          </a:r>
          <a:r>
            <a:rPr lang="zh-CN" altLang="en-US">
              <a:solidFill>
                <a:schemeClr val="dk1"/>
              </a:solidFill>
            </a:rPr>
            <a:t>）</a:t>
          </a:r>
          <a:r>
            <a:rPr lang="zh-CN" altLang="en-US">
              <a:solidFill>
                <a:schemeClr val="dk1"/>
              </a:solidFill>
            </a:rPr>
            <a:t>能力</a:t>
          </a:r>
          <a:r>
            <a:rPr lang="zh-CN" altLang="en-US">
              <a:solidFill>
                <a:schemeClr val="dk1"/>
              </a:solidFill>
            </a:rPr>
            <a:t>类型</a:t>
          </a:r>
          <a:r>
            <a:rPr lang="zh-CN" altLang="en-US">
              <a:solidFill>
                <a:schemeClr val="dk1"/>
              </a:solidFill>
            </a:rPr>
            <a:t>的</a:t>
          </a:r>
          <a:r>
            <a:rPr lang="zh-CN" altLang="en-US">
              <a:solidFill>
                <a:schemeClr val="dk1"/>
              </a:solidFill>
            </a:rPr>
            <a:t>差异</a:t>
          </a:r>
          <a:endParaRPr lang="zh-CN" altLang="en-US">
            <a:solidFill>
              <a:schemeClr val="dk1"/>
            </a:solidFill>
          </a:endParaRPr>
        </a:p>
      </dsp:txBody>
      <dsp:txXfrm>
        <a:off x="366713" y="61575"/>
        <a:ext cx="5133975" cy="856080"/>
      </dsp:txXfrm>
    </dsp:sp>
    <dsp:sp modelId="{FB20FF5F-D131-4A8A-AEBC-01A2B84D6655}">
      <dsp:nvSpPr>
        <dsp:cNvPr id="8" name="矩形 7"/>
        <dsp:cNvSpPr/>
      </dsp:nvSpPr>
      <dsp:spPr bwMode="white">
        <a:xfrm>
          <a:off x="0" y="1805055"/>
          <a:ext cx="7334250" cy="730800"/>
        </a:xfrm>
        <a:prstGeom prst="rect">
          <a:avLst/>
        </a:prstGeom>
      </dsp:spPr>
      <dsp:style>
        <a:lnRef idx="2">
          <a:schemeClr val="accent4"/>
        </a:lnRef>
        <a:fillRef idx="1">
          <a:schemeClr val="accent4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69219" tIns="604011" rIns="569219" bIns="206248" anchor="t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805055"/>
        <a:ext cx="7334250" cy="730800"/>
      </dsp:txXfrm>
    </dsp:sp>
    <dsp:sp modelId="{DD07B078-3354-4F1B-9438-E4F95C4B43A6}">
      <dsp:nvSpPr>
        <dsp:cNvPr id="7" name="圆角矩形 6"/>
        <dsp:cNvSpPr/>
      </dsp:nvSpPr>
      <dsp:spPr bwMode="white">
        <a:xfrm>
          <a:off x="366713" y="1377015"/>
          <a:ext cx="5133975" cy="856080"/>
        </a:xfrm>
        <a:prstGeom prst="roundRect">
          <a:avLst/>
        </a:prstGeom>
      </dsp:spPr>
      <dsp:style>
        <a:lnRef idx="2">
          <a:schemeClr val="accent4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4052" tIns="0" rIns="194052" bIns="0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（</a:t>
          </a:r>
          <a:r>
            <a:rPr lang="zh-CN" altLang="en-US">
              <a:solidFill>
                <a:schemeClr val="dk1"/>
              </a:solidFill>
            </a:rPr>
            <a:t>二</a:t>
          </a:r>
          <a:r>
            <a:rPr lang="zh-CN" altLang="en-US">
              <a:solidFill>
                <a:schemeClr val="dk1"/>
              </a:solidFill>
            </a:rPr>
            <a:t>）</a:t>
          </a:r>
          <a:r>
            <a:rPr lang="zh-CN" altLang="en-US">
              <a:solidFill>
                <a:schemeClr val="dk1"/>
              </a:solidFill>
            </a:rPr>
            <a:t>能力发展水平的差异</a:t>
          </a:r>
          <a:endParaRPr lang="zh-CN" altLang="en-US">
            <a:solidFill>
              <a:schemeClr val="dk1"/>
            </a:solidFill>
          </a:endParaRPr>
        </a:p>
      </dsp:txBody>
      <dsp:txXfrm>
        <a:off x="366713" y="1377015"/>
        <a:ext cx="5133975" cy="856080"/>
      </dsp:txXfrm>
    </dsp:sp>
    <dsp:sp modelId="{F855875C-E8B4-4273-8C6C-6A8EC3091B3C}">
      <dsp:nvSpPr>
        <dsp:cNvPr id="11" name="矩形 10"/>
        <dsp:cNvSpPr/>
      </dsp:nvSpPr>
      <dsp:spPr bwMode="white">
        <a:xfrm>
          <a:off x="0" y="3120495"/>
          <a:ext cx="7334250" cy="730800"/>
        </a:xfrm>
        <a:prstGeom prst="rect">
          <a:avLst/>
        </a:prstGeom>
      </dsp:spPr>
      <dsp:style>
        <a:lnRef idx="2">
          <a:schemeClr val="accent4"/>
        </a:lnRef>
        <a:fillRef idx="1">
          <a:schemeClr val="accent4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569219" tIns="604011" rIns="569219" bIns="206248" anchor="t"/>
        <a:lstStyle>
          <a:lvl1pPr algn="l">
            <a:defRPr sz="29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120495"/>
        <a:ext cx="7334250" cy="730800"/>
      </dsp:txXfrm>
    </dsp:sp>
    <dsp:sp modelId="{F8B30F84-9FC1-4455-B8FC-CA5DC2189586}">
      <dsp:nvSpPr>
        <dsp:cNvPr id="10" name="圆角矩形 9"/>
        <dsp:cNvSpPr/>
      </dsp:nvSpPr>
      <dsp:spPr bwMode="white">
        <a:xfrm>
          <a:off x="366713" y="2692455"/>
          <a:ext cx="5133975" cy="856080"/>
        </a:xfrm>
        <a:prstGeom prst="roundRect">
          <a:avLst/>
        </a:prstGeom>
      </dsp:spPr>
      <dsp:style>
        <a:lnRef idx="2">
          <a:schemeClr val="accent4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4052" tIns="0" rIns="194052" bIns="0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（</a:t>
          </a:r>
          <a:r>
            <a:rPr lang="zh-CN" altLang="en-US">
              <a:solidFill>
                <a:schemeClr val="dk1"/>
              </a:solidFill>
            </a:rPr>
            <a:t>三</a:t>
          </a:r>
          <a:r>
            <a:rPr lang="zh-CN" altLang="en-US">
              <a:solidFill>
                <a:schemeClr val="dk1"/>
              </a:solidFill>
            </a:rPr>
            <a:t>）</a:t>
          </a:r>
          <a:r>
            <a:rPr lang="zh-CN" altLang="en-US">
              <a:solidFill>
                <a:schemeClr val="dk1"/>
              </a:solidFill>
            </a:rPr>
            <a:t>能力</a:t>
          </a:r>
          <a:r>
            <a:rPr lang="zh-CN" altLang="en-US">
              <a:solidFill>
                <a:schemeClr val="dk1"/>
              </a:solidFill>
            </a:rPr>
            <a:t>表现早晚</a:t>
          </a:r>
          <a:r>
            <a:rPr lang="zh-CN" altLang="en-US">
              <a:solidFill>
                <a:schemeClr val="dk1"/>
              </a:solidFill>
            </a:rPr>
            <a:t>的</a:t>
          </a:r>
          <a:r>
            <a:rPr lang="zh-CN" altLang="en-US">
              <a:solidFill>
                <a:schemeClr val="dk1"/>
              </a:solidFill>
            </a:rPr>
            <a:t>差异</a:t>
          </a:r>
          <a:endParaRPr lang="zh-CN" altLang="en-US">
            <a:solidFill>
              <a:schemeClr val="dk1"/>
            </a:solidFill>
          </a:endParaRPr>
        </a:p>
      </dsp:txBody>
      <dsp:txXfrm>
        <a:off x="366713" y="2692455"/>
        <a:ext cx="5133975" cy="856080"/>
      </dsp:txXfrm>
    </dsp:sp>
    <dsp:sp modelId="{58B158CB-C1D2-4676-88E6-6B3937A00A96}">
      <dsp:nvSpPr>
        <dsp:cNvPr id="3" name="矩形 2" hidden="1"/>
        <dsp:cNvSpPr/>
      </dsp:nvSpPr>
      <dsp:spPr>
        <a:xfrm>
          <a:off x="0" y="61575"/>
          <a:ext cx="366713" cy="856080"/>
        </a:xfrm>
        <a:prstGeom prst="rect">
          <a:avLst/>
        </a:prstGeom>
      </dsp:spPr>
      <dsp:txXfrm>
        <a:off x="0" y="61575"/>
        <a:ext cx="366713" cy="856080"/>
      </dsp:txXfrm>
    </dsp:sp>
    <dsp:sp modelId="{AEA4B341-6C57-43B8-BC42-9813D43D1335}">
      <dsp:nvSpPr>
        <dsp:cNvPr id="6" name="矩形 5" hidden="1"/>
        <dsp:cNvSpPr/>
      </dsp:nvSpPr>
      <dsp:spPr>
        <a:xfrm>
          <a:off x="0" y="1377015"/>
          <a:ext cx="366713" cy="856080"/>
        </a:xfrm>
        <a:prstGeom prst="rect">
          <a:avLst/>
        </a:prstGeom>
      </dsp:spPr>
      <dsp:txXfrm>
        <a:off x="0" y="1377015"/>
        <a:ext cx="366713" cy="856080"/>
      </dsp:txXfrm>
    </dsp:sp>
    <dsp:sp modelId="{09CBCBA7-E2EE-4654-BCFB-AB2C2D77E66B}">
      <dsp:nvSpPr>
        <dsp:cNvPr id="9" name="矩形 8" hidden="1"/>
        <dsp:cNvSpPr/>
      </dsp:nvSpPr>
      <dsp:spPr>
        <a:xfrm>
          <a:off x="0" y="2692455"/>
          <a:ext cx="366713" cy="856080"/>
        </a:xfrm>
        <a:prstGeom prst="rect">
          <a:avLst/>
        </a:prstGeom>
      </dsp:spPr>
      <dsp:txXfrm>
        <a:off x="0" y="2692455"/>
        <a:ext cx="366713" cy="856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560" y="473710"/>
            <a:ext cx="10515600" cy="895350"/>
          </a:xfrm>
        </p:spPr>
        <p:txBody>
          <a:bodyPr/>
          <a:lstStyle>
            <a:lvl1pPr>
              <a:defRPr sz="4000" b="1"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9560"/>
            <a:ext cx="10515600" cy="4351338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1pPr>
            <a:lvl2pPr marL="4572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2pPr>
            <a:lvl3pPr marL="9144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3pPr>
            <a:lvl4pPr marL="13716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4pPr>
            <a:lvl5pPr marL="18288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560" y="473710"/>
            <a:ext cx="10515600" cy="895350"/>
          </a:xfrm>
        </p:spPr>
        <p:txBody>
          <a:bodyPr/>
          <a:lstStyle>
            <a:lvl1pPr>
              <a:defRPr sz="4000" b="1"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9560"/>
            <a:ext cx="10515600" cy="4351338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1pPr>
            <a:lvl2pPr marL="4572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2pPr>
            <a:lvl3pPr marL="9144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3pPr>
            <a:lvl4pPr marL="13716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4pPr>
            <a:lvl5pPr marL="18288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9" name="图片 8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10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2" name="图片 11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3" name="图片 12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5" name="图片 14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6" name="图片 15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560" y="473710"/>
            <a:ext cx="10515600" cy="895350"/>
          </a:xfrm>
        </p:spPr>
        <p:txBody>
          <a:bodyPr/>
          <a:lstStyle>
            <a:lvl1pPr>
              <a:defRPr sz="4000" b="1"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9560"/>
            <a:ext cx="10515600" cy="4351338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1pPr>
            <a:lvl2pPr marL="4572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2pPr>
            <a:lvl3pPr marL="9144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3pPr>
            <a:lvl4pPr marL="13716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4pPr>
            <a:lvl5pPr marL="18288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560" y="473710"/>
            <a:ext cx="10515600" cy="895350"/>
          </a:xfrm>
        </p:spPr>
        <p:txBody>
          <a:bodyPr/>
          <a:lstStyle>
            <a:lvl1pPr>
              <a:defRPr sz="4000" b="1"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9560"/>
            <a:ext cx="10515600" cy="4351338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1pPr>
            <a:lvl2pPr marL="4572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2pPr>
            <a:lvl3pPr marL="9144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3pPr>
            <a:lvl4pPr marL="13716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4pPr>
            <a:lvl5pPr marL="18288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560" y="473710"/>
            <a:ext cx="10515600" cy="895350"/>
          </a:xfrm>
        </p:spPr>
        <p:txBody>
          <a:bodyPr/>
          <a:lstStyle>
            <a:lvl1pPr>
              <a:defRPr sz="4000" b="1"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9560"/>
            <a:ext cx="10515600" cy="4351338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1pPr>
            <a:lvl2pPr marL="4572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2pPr>
            <a:lvl3pPr marL="9144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3pPr>
            <a:lvl4pPr marL="13716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4pPr>
            <a:lvl5pPr marL="1828800" indent="0" eaLnBrk="1" fontAlgn="auto" latinLnBrk="0" hangingPunct="1">
              <a:lnSpc>
                <a:spcPct val="150000"/>
              </a:lnSpc>
              <a:buNone/>
              <a:defRPr>
                <a:latin typeface="微软雅黑" charset="0"/>
                <a:ea typeface="微软雅黑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9" name="图片 8" descr="山上的风景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10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2" name="图片 11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3" name="图片 12" descr="夜晚的月亮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5" name="图片 14" descr="卡通人物&#10;&#10;中度可信度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6" name="图片 15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8" Type="http://schemas.openxmlformats.org/officeDocument/2006/relationships/theme" Target="../theme/theme4.xml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theme" Target="../theme/theme5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theme" Target="../theme/theme6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86690" y="-9525"/>
            <a:ext cx="12564745" cy="7118985"/>
            <a:chOff x="-294" y="-15"/>
            <a:chExt cx="19787" cy="11211"/>
          </a:xfrm>
        </p:grpSpPr>
        <p:pic>
          <p:nvPicPr>
            <p:cNvPr id="8" name="图片 7" descr="山上的风景&#10;&#10;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9200" cy="10800"/>
            </a:xfrm>
            <a:prstGeom prst="rect">
              <a:avLst/>
            </a:prstGeom>
          </p:spPr>
        </p:pic>
        <p:sp>
          <p:nvSpPr>
            <p:cNvPr id="9" name="矩形: 圆角 6"/>
            <p:cNvSpPr/>
            <p:nvPr/>
          </p:nvSpPr>
          <p:spPr>
            <a:xfrm>
              <a:off x="930" y="860"/>
              <a:ext cx="17340" cy="90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19" y="8970"/>
              <a:ext cx="2142" cy="1830"/>
            </a:xfrm>
            <a:prstGeom prst="rect">
              <a:avLst/>
            </a:prstGeom>
          </p:spPr>
        </p:pic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9" y="1725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图片 11" descr="夜晚的月亮&#10;&#10;中度可信度描述已自动生成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94" y="-15"/>
              <a:ext cx="1750" cy="1750"/>
            </a:xfrm>
            <a:prstGeom prst="rect">
              <a:avLst/>
            </a:prstGeom>
          </p:spPr>
        </p:pic>
        <p:pic>
          <p:nvPicPr>
            <p:cNvPr id="13" name="图片 12" descr="卡通人物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" y="1026"/>
              <a:ext cx="1885" cy="1035"/>
            </a:xfrm>
            <a:prstGeom prst="rect">
              <a:avLst/>
            </a:prstGeom>
            <a:effectLst>
              <a:outerShdw blurRad="381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 descr="卡通人物&#10;&#10;中度可信度描述已自动生成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" y="8692"/>
              <a:ext cx="2555" cy="2504"/>
            </a:xfrm>
            <a:prstGeom prst="rect">
              <a:avLst/>
            </a:prstGeom>
          </p:spPr>
        </p:pic>
        <p:pic>
          <p:nvPicPr>
            <p:cNvPr id="15" name="图片 14" descr="图片包含 游戏机, 灯光, 大, 体育&#10;&#10;描述已自动生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2" y="9695"/>
              <a:ext cx="1293" cy="1105"/>
            </a:xfrm>
            <a:prstGeom prst="rect">
              <a:avLst/>
            </a:prstGeom>
          </p:spPr>
        </p:pic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16" y="1965"/>
              <a:ext cx="1984" cy="198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98475"/>
            <a:ext cx="10515600" cy="94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929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charset="0"/>
          <a:ea typeface="微软雅黑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charset="0"/>
          <a:ea typeface="微软雅黑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5" Type="http://schemas.openxmlformats.org/officeDocument/2006/relationships/slideLayout" Target="../slideLayouts/slideLayout14.xml"/><Relationship Id="rId14" Type="http://schemas.openxmlformats.org/officeDocument/2006/relationships/themeOverride" Target="../theme/themeOverride2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5" Type="http://schemas.openxmlformats.org/officeDocument/2006/relationships/slideLayout" Target="../slideLayouts/slideLayout13.xml"/><Relationship Id="rId14" Type="http://schemas.openxmlformats.org/officeDocument/2006/relationships/themeOverride" Target="../theme/themeOverride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14.jpeg"/><Relationship Id="rId7" Type="http://schemas.openxmlformats.org/officeDocument/2006/relationships/image" Target="../media/image1.svg"/><Relationship Id="rId6" Type="http://schemas.openxmlformats.org/officeDocument/2006/relationships/image" Target="../media/image13.png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6" Type="http://schemas.openxmlformats.org/officeDocument/2006/relationships/slideLayout" Target="../slideLayouts/slideLayout1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image" Target="../media/image15.jpeg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9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5" Type="http://schemas.openxmlformats.org/officeDocument/2006/relationships/slideLayout" Target="../slideLayouts/slideLayout16.xml"/><Relationship Id="rId14" Type="http://schemas.openxmlformats.org/officeDocument/2006/relationships/image" Target="../media/image16.png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8" Type="http://schemas.openxmlformats.org/officeDocument/2006/relationships/slideLayout" Target="../slideLayouts/slideLayout26.xml"/><Relationship Id="rId17" Type="http://schemas.openxmlformats.org/officeDocument/2006/relationships/themeOverride" Target="../theme/themeOverride4.xml"/><Relationship Id="rId16" Type="http://schemas.openxmlformats.org/officeDocument/2006/relationships/image" Target="../media/image20.png"/><Relationship Id="rId15" Type="http://schemas.openxmlformats.org/officeDocument/2006/relationships/image" Target="../media/image19.png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8" Type="http://schemas.openxmlformats.org/officeDocument/2006/relationships/slideLayout" Target="../slideLayouts/slideLayout28.xml"/><Relationship Id="rId37" Type="http://schemas.openxmlformats.org/officeDocument/2006/relationships/tags" Target="../tags/tag162.xml"/><Relationship Id="rId36" Type="http://schemas.openxmlformats.org/officeDocument/2006/relationships/image" Target="../media/image21.jpeg"/><Relationship Id="rId35" Type="http://schemas.openxmlformats.org/officeDocument/2006/relationships/tags" Target="../tags/tag161.xml"/><Relationship Id="rId34" Type="http://schemas.openxmlformats.org/officeDocument/2006/relationships/tags" Target="../tags/tag160.xml"/><Relationship Id="rId33" Type="http://schemas.openxmlformats.org/officeDocument/2006/relationships/tags" Target="../tags/tag159.xml"/><Relationship Id="rId32" Type="http://schemas.openxmlformats.org/officeDocument/2006/relationships/tags" Target="../tags/tag158.xml"/><Relationship Id="rId31" Type="http://schemas.openxmlformats.org/officeDocument/2006/relationships/tags" Target="../tags/tag157.xml"/><Relationship Id="rId30" Type="http://schemas.openxmlformats.org/officeDocument/2006/relationships/tags" Target="../tags/tag156.xml"/><Relationship Id="rId3" Type="http://schemas.openxmlformats.org/officeDocument/2006/relationships/tags" Target="../tags/tag129.xml"/><Relationship Id="rId29" Type="http://schemas.openxmlformats.org/officeDocument/2006/relationships/tags" Target="../tags/tag155.xml"/><Relationship Id="rId28" Type="http://schemas.openxmlformats.org/officeDocument/2006/relationships/tags" Target="../tags/tag154.xml"/><Relationship Id="rId27" Type="http://schemas.openxmlformats.org/officeDocument/2006/relationships/tags" Target="../tags/tag153.xml"/><Relationship Id="rId26" Type="http://schemas.openxmlformats.org/officeDocument/2006/relationships/tags" Target="../tags/tag152.xml"/><Relationship Id="rId25" Type="http://schemas.openxmlformats.org/officeDocument/2006/relationships/tags" Target="../tags/tag151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tags" Target="../tags/tag128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svg"/><Relationship Id="rId3" Type="http://schemas.openxmlformats.org/officeDocument/2006/relationships/image" Target="../media/image27.png"/><Relationship Id="rId2" Type="http://schemas.openxmlformats.org/officeDocument/2006/relationships/image" Target="../media/image2.sv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68.xml"/><Relationship Id="rId7" Type="http://schemas.openxmlformats.org/officeDocument/2006/relationships/image" Target="../media/image4.svg"/><Relationship Id="rId6" Type="http://schemas.openxmlformats.org/officeDocument/2006/relationships/image" Target="../media/image28.png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190.xml"/><Relationship Id="rId35" Type="http://schemas.openxmlformats.org/officeDocument/2006/relationships/tags" Target="../tags/tag189.xml"/><Relationship Id="rId34" Type="http://schemas.openxmlformats.org/officeDocument/2006/relationships/tags" Target="../tags/tag188.xml"/><Relationship Id="rId33" Type="http://schemas.openxmlformats.org/officeDocument/2006/relationships/tags" Target="../tags/tag187.xml"/><Relationship Id="rId32" Type="http://schemas.openxmlformats.org/officeDocument/2006/relationships/tags" Target="../tags/tag186.xml"/><Relationship Id="rId31" Type="http://schemas.openxmlformats.org/officeDocument/2006/relationships/tags" Target="../tags/tag185.xml"/><Relationship Id="rId30" Type="http://schemas.openxmlformats.org/officeDocument/2006/relationships/tags" Target="../tags/tag184.xml"/><Relationship Id="rId3" Type="http://schemas.openxmlformats.org/officeDocument/2006/relationships/tags" Target="../tags/tag165.xml"/><Relationship Id="rId29" Type="http://schemas.openxmlformats.org/officeDocument/2006/relationships/tags" Target="../tags/tag183.xml"/><Relationship Id="rId28" Type="http://schemas.openxmlformats.org/officeDocument/2006/relationships/tags" Target="../tags/tag182.xml"/><Relationship Id="rId27" Type="http://schemas.openxmlformats.org/officeDocument/2006/relationships/tags" Target="../tags/tag181.xml"/><Relationship Id="rId26" Type="http://schemas.openxmlformats.org/officeDocument/2006/relationships/tags" Target="../tags/tag180.xml"/><Relationship Id="rId25" Type="http://schemas.openxmlformats.org/officeDocument/2006/relationships/tags" Target="../tags/tag179.xml"/><Relationship Id="rId24" Type="http://schemas.openxmlformats.org/officeDocument/2006/relationships/tags" Target="../tags/tag178.xml"/><Relationship Id="rId23" Type="http://schemas.openxmlformats.org/officeDocument/2006/relationships/tags" Target="../tags/tag177.xml"/><Relationship Id="rId22" Type="http://schemas.openxmlformats.org/officeDocument/2006/relationships/tags" Target="../tags/tag176.xml"/><Relationship Id="rId21" Type="http://schemas.openxmlformats.org/officeDocument/2006/relationships/tags" Target="../tags/tag175.xml"/><Relationship Id="rId20" Type="http://schemas.openxmlformats.org/officeDocument/2006/relationships/tags" Target="../tags/tag174.xml"/><Relationship Id="rId2" Type="http://schemas.openxmlformats.org/officeDocument/2006/relationships/tags" Target="../tags/tag164.xml"/><Relationship Id="rId19" Type="http://schemas.openxmlformats.org/officeDocument/2006/relationships/tags" Target="../tags/tag173.xml"/><Relationship Id="rId18" Type="http://schemas.openxmlformats.org/officeDocument/2006/relationships/tags" Target="../tags/tag172.xml"/><Relationship Id="rId17" Type="http://schemas.openxmlformats.org/officeDocument/2006/relationships/tags" Target="../tags/tag171.xml"/><Relationship Id="rId16" Type="http://schemas.openxmlformats.org/officeDocument/2006/relationships/image" Target="../media/image7.svg"/><Relationship Id="rId15" Type="http://schemas.openxmlformats.org/officeDocument/2006/relationships/image" Target="../media/image31.png"/><Relationship Id="rId14" Type="http://schemas.openxmlformats.org/officeDocument/2006/relationships/tags" Target="../tags/tag170.xml"/><Relationship Id="rId13" Type="http://schemas.openxmlformats.org/officeDocument/2006/relationships/image" Target="../media/image6.svg"/><Relationship Id="rId12" Type="http://schemas.openxmlformats.org/officeDocument/2006/relationships/image" Target="../media/image30.png"/><Relationship Id="rId11" Type="http://schemas.openxmlformats.org/officeDocument/2006/relationships/tags" Target="../tags/tag169.xml"/><Relationship Id="rId10" Type="http://schemas.openxmlformats.org/officeDocument/2006/relationships/image" Target="../media/image5.svg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27.xml"/><Relationship Id="rId23" Type="http://schemas.openxmlformats.org/officeDocument/2006/relationships/tags" Target="../tags/tag26.xml"/><Relationship Id="rId22" Type="http://schemas.openxmlformats.org/officeDocument/2006/relationships/tags" Target="../tags/tag25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tags" Target="../tags/tag5.xml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9" Type="http://schemas.openxmlformats.org/officeDocument/2006/relationships/slideLayout" Target="../slideLayouts/slideLayout12.xml"/><Relationship Id="rId38" Type="http://schemas.openxmlformats.org/officeDocument/2006/relationships/themeOverride" Target="../theme/themeOverride1.xml"/><Relationship Id="rId37" Type="http://schemas.openxmlformats.org/officeDocument/2006/relationships/tags" Target="../tags/tag64.xml"/><Relationship Id="rId36" Type="http://schemas.openxmlformats.org/officeDocument/2006/relationships/tags" Target="../tags/tag63.xml"/><Relationship Id="rId35" Type="http://schemas.openxmlformats.org/officeDocument/2006/relationships/tags" Target="../tags/tag62.xml"/><Relationship Id="rId34" Type="http://schemas.openxmlformats.org/officeDocument/2006/relationships/tags" Target="../tags/tag61.xml"/><Relationship Id="rId33" Type="http://schemas.openxmlformats.org/officeDocument/2006/relationships/tags" Target="../tags/tag60.xml"/><Relationship Id="rId32" Type="http://schemas.openxmlformats.org/officeDocument/2006/relationships/tags" Target="../tags/tag59.xml"/><Relationship Id="rId31" Type="http://schemas.openxmlformats.org/officeDocument/2006/relationships/tags" Target="../tags/tag58.xml"/><Relationship Id="rId30" Type="http://schemas.openxmlformats.org/officeDocument/2006/relationships/tags" Target="../tags/tag57.xml"/><Relationship Id="rId3" Type="http://schemas.openxmlformats.org/officeDocument/2006/relationships/tags" Target="../tags/tag30.xml"/><Relationship Id="rId29" Type="http://schemas.openxmlformats.org/officeDocument/2006/relationships/tags" Target="../tags/tag56.xml"/><Relationship Id="rId28" Type="http://schemas.openxmlformats.org/officeDocument/2006/relationships/tags" Target="../tags/tag55.xml"/><Relationship Id="rId27" Type="http://schemas.openxmlformats.org/officeDocument/2006/relationships/tags" Target="../tags/tag54.xml"/><Relationship Id="rId26" Type="http://schemas.openxmlformats.org/officeDocument/2006/relationships/tags" Target="../tags/tag53.xml"/><Relationship Id="rId25" Type="http://schemas.openxmlformats.org/officeDocument/2006/relationships/tags" Target="../tags/tag52.xml"/><Relationship Id="rId24" Type="http://schemas.openxmlformats.org/officeDocument/2006/relationships/tags" Target="../tags/tag51.xml"/><Relationship Id="rId23" Type="http://schemas.openxmlformats.org/officeDocument/2006/relationships/tags" Target="../tags/tag5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山上的风景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590550" y="546100"/>
            <a:ext cx="11010900" cy="5765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, 灯光, 大, 体育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640" y="4862695"/>
            <a:ext cx="2335213" cy="1995305"/>
          </a:xfrm>
          <a:prstGeom prst="rect">
            <a:avLst/>
          </a:prstGeom>
        </p:spPr>
      </p:pic>
      <p:pic>
        <p:nvPicPr>
          <p:cNvPr id="10" name="图片 9" descr="卡通人物&#10;&#10;中度可信度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935" y="1501733"/>
            <a:ext cx="1196974" cy="656944"/>
          </a:xfrm>
          <a:prstGeom prst="rect">
            <a:avLst/>
          </a:prstGeom>
          <a:effectLst>
            <a:outerShdw blurRad="38100" algn="ctr" rotWithShape="0">
              <a:schemeClr val="bg1">
                <a:lumMod val="75000"/>
                <a:alpha val="40000"/>
              </a:schemeClr>
            </a:outerShdw>
          </a:effectLst>
        </p:spPr>
      </p:pic>
      <p:pic>
        <p:nvPicPr>
          <p:cNvPr id="12" name="图片 11" descr="夜晚的月亮&#10;&#10;中度可信度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3" y="136806"/>
            <a:ext cx="1111250" cy="1111250"/>
          </a:xfrm>
          <a:prstGeom prst="rect">
            <a:avLst/>
          </a:prstGeom>
        </p:spPr>
      </p:pic>
      <p:pic>
        <p:nvPicPr>
          <p:cNvPr id="9" name="图片 8" descr="卡通人物&#10;&#10;中度可信度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9" y="797768"/>
            <a:ext cx="1196974" cy="656944"/>
          </a:xfrm>
          <a:prstGeom prst="rect">
            <a:avLst/>
          </a:prstGeom>
          <a:effectLst>
            <a:outerShdw blurRad="38100" algn="ctr" rotWithShape="0">
              <a:schemeClr val="bg1">
                <a:lumMod val="75000"/>
                <a:alpha val="40000"/>
              </a:schemeClr>
            </a:outerShdw>
          </a:effectLst>
        </p:spPr>
      </p:pic>
      <p:pic>
        <p:nvPicPr>
          <p:cNvPr id="14" name="图片 13" descr="卡通人物&#10;&#10;中度可信度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74" y="4977838"/>
            <a:ext cx="2174773" cy="2131830"/>
          </a:xfrm>
          <a:prstGeom prst="rect">
            <a:avLst/>
          </a:prstGeom>
        </p:spPr>
      </p:pic>
      <p:pic>
        <p:nvPicPr>
          <p:cNvPr id="5" name="图片 4" descr="图片包含 游戏机, 灯光, 大, 体育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3" y="6156274"/>
            <a:ext cx="821267" cy="7017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05741" y="2657395"/>
            <a:ext cx="8376708" cy="132343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dist"/>
            <a:r>
              <a:rPr lang="zh-CN" altLang="en-US" sz="7200" b="1" kern="1600" spc="1400" dirty="0">
                <a:solidFill>
                  <a:srgbClr val="819EE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zh-CN" altLang="en-US" sz="9600" b="1" kern="1600" spc="1400" dirty="0">
                <a:solidFill>
                  <a:schemeClr val="tx1"/>
                </a:solidFill>
                <a:latin typeface="微软雅黑" charset="0"/>
                <a:ea typeface="微软雅黑" charset="0"/>
                <a:cs typeface="微软雅黑" charset="0"/>
              </a:rPr>
              <a:t>第七章</a:t>
            </a:r>
            <a:r>
              <a:rPr lang="en-US" altLang="zh-CN" sz="9600" b="1" kern="1600" spc="1400" dirty="0">
                <a:solidFill>
                  <a:schemeClr val="tx1"/>
                </a:solidFill>
                <a:latin typeface="微软雅黑" charset="0"/>
                <a:ea typeface="微软雅黑" charset="0"/>
                <a:cs typeface="微软雅黑" charset="0"/>
              </a:rPr>
              <a:t> 0-3</a:t>
            </a:r>
            <a:r>
              <a:rPr lang="zh-CN" altLang="en-US" sz="9600" b="1" kern="1600" spc="1400" dirty="0">
                <a:solidFill>
                  <a:schemeClr val="tx1"/>
                </a:solidFill>
                <a:latin typeface="微软雅黑" charset="0"/>
                <a:ea typeface="微软雅黑" charset="0"/>
                <a:cs typeface="微软雅黑" charset="0"/>
              </a:rPr>
              <a:t>岁婴幼儿个性的发展</a:t>
            </a:r>
            <a:endParaRPr lang="zh-CN" altLang="en-US" sz="9600" b="1" kern="1600" spc="1400" dirty="0">
              <a:solidFill>
                <a:schemeClr val="tx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4" name="图片 23" descr="图片包含 游戏机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234" y="1654538"/>
            <a:ext cx="1259946" cy="12599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924560" y="473710"/>
            <a:ext cx="1051560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微软雅黑" charset="0"/>
                <a:ea typeface="微软雅黑" charset="0"/>
                <a:cs typeface="+mj-cs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</a:rPr>
              <a:t>二、气质的类型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139315" y="1617345"/>
            <a:ext cx="740918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微软雅黑" charset="0"/>
                <a:ea typeface="微软雅黑" charset="0"/>
                <a:cs typeface="+mj-cs"/>
              </a:defRPr>
            </a:lvl1pPr>
          </a:lstStyle>
          <a:p>
            <a:r>
              <a:rPr lang="zh-CN" altLang="en-US" sz="3200" b="0">
                <a:solidFill>
                  <a:schemeClr val="tx1"/>
                </a:solidFill>
              </a:rPr>
              <a:t>（二）托马斯和查斯的三类型划分</a:t>
            </a:r>
            <a:endParaRPr lang="zh-CN" altLang="en-US" sz="3200" b="0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>
            <p:custDataLst>
              <p:tags r:id="rId1"/>
            </p:custDataLst>
          </p:nvPr>
        </p:nvGrpSpPr>
        <p:grpSpPr>
          <a:xfrm>
            <a:off x="1376998" y="2969260"/>
            <a:ext cx="2447925" cy="2254078"/>
            <a:chOff x="2071687" y="3219450"/>
            <a:chExt cx="2447925" cy="2254078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容易型气质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任意多边形 29"/>
            <p:cNvSpPr/>
            <p:nvPr>
              <p:custDataLst>
                <p:tags r:id="rId3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4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5"/>
            </p:custDataLst>
          </p:nvPr>
        </p:nvGrpSpPr>
        <p:grpSpPr>
          <a:xfrm>
            <a:off x="4872673" y="2969260"/>
            <a:ext cx="2447925" cy="2254078"/>
            <a:chOff x="2071687" y="3219450"/>
            <a:chExt cx="2447925" cy="2254078"/>
          </a:xfrm>
        </p:grpSpPr>
        <p:sp>
          <p:nvSpPr>
            <p:cNvPr id="5" name="矩形 32"/>
            <p:cNvSpPr/>
            <p:nvPr>
              <p:custDataLst>
                <p:tags r:id="rId6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困难型气质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任意多边形 34"/>
            <p:cNvSpPr/>
            <p:nvPr>
              <p:custDataLst>
                <p:tags r:id="rId8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35"/>
          <p:cNvGrpSpPr/>
          <p:nvPr>
            <p:custDataLst>
              <p:tags r:id="rId9"/>
            </p:custDataLst>
          </p:nvPr>
        </p:nvGrpSpPr>
        <p:grpSpPr>
          <a:xfrm>
            <a:off x="8368348" y="2969260"/>
            <a:ext cx="2447925" cy="2254078"/>
            <a:chOff x="2071687" y="3219450"/>
            <a:chExt cx="2447925" cy="2254078"/>
          </a:xfrm>
        </p:grpSpPr>
        <p:sp>
          <p:nvSpPr>
            <p:cNvPr id="8" name="矩形 36"/>
            <p:cNvSpPr/>
            <p:nvPr>
              <p:custDataLst>
                <p:tags r:id="rId10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迟缓型气质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37"/>
            <p:cNvSpPr/>
            <p:nvPr>
              <p:custDataLst>
                <p:tags r:id="rId11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38"/>
            <p:cNvSpPr/>
            <p:nvPr>
              <p:custDataLst>
                <p:tags r:id="rId12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924560" y="473710"/>
            <a:ext cx="1051560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微软雅黑" charset="0"/>
                <a:ea typeface="微软雅黑" charset="0"/>
                <a:cs typeface="+mj-cs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</a:rPr>
              <a:t>二、气质的类型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139315" y="1617345"/>
            <a:ext cx="740918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微软雅黑" charset="0"/>
                <a:ea typeface="微软雅黑" charset="0"/>
                <a:cs typeface="+mj-cs"/>
              </a:defRPr>
            </a:lvl1pPr>
          </a:lstStyle>
          <a:p>
            <a:r>
              <a:rPr lang="zh-CN" altLang="en-US" sz="3200" b="0">
                <a:solidFill>
                  <a:schemeClr val="tx1"/>
                </a:solidFill>
              </a:rPr>
              <a:t>（三）</a:t>
            </a:r>
            <a:r>
              <a:rPr lang="zh-CN" altLang="en-US" sz="3200" b="0">
                <a:solidFill>
                  <a:schemeClr val="tx1"/>
                </a:solidFill>
              </a:rPr>
              <a:t>布雷泽尔顿的三类型划分</a:t>
            </a:r>
            <a:endParaRPr lang="zh-CN" altLang="en-US" sz="3200" b="0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>
            <p:custDataLst>
              <p:tags r:id="rId1"/>
            </p:custDataLst>
          </p:nvPr>
        </p:nvGrpSpPr>
        <p:grpSpPr>
          <a:xfrm>
            <a:off x="1376998" y="2969260"/>
            <a:ext cx="2447925" cy="2254078"/>
            <a:chOff x="2071687" y="3219450"/>
            <a:chExt cx="2447925" cy="2254078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活泼</a:t>
              </a: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型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任意多边形 29"/>
            <p:cNvSpPr/>
            <p:nvPr>
              <p:custDataLst>
                <p:tags r:id="rId3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4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5"/>
            </p:custDataLst>
          </p:nvPr>
        </p:nvGrpSpPr>
        <p:grpSpPr>
          <a:xfrm>
            <a:off x="4872673" y="2969260"/>
            <a:ext cx="2447925" cy="2254078"/>
            <a:chOff x="2071687" y="3219450"/>
            <a:chExt cx="2447925" cy="2254078"/>
          </a:xfrm>
        </p:grpSpPr>
        <p:sp>
          <p:nvSpPr>
            <p:cNvPr id="5" name="矩形 32"/>
            <p:cNvSpPr/>
            <p:nvPr>
              <p:custDataLst>
                <p:tags r:id="rId6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安静型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任意多边形 34"/>
            <p:cNvSpPr/>
            <p:nvPr>
              <p:custDataLst>
                <p:tags r:id="rId8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35"/>
          <p:cNvGrpSpPr/>
          <p:nvPr>
            <p:custDataLst>
              <p:tags r:id="rId9"/>
            </p:custDataLst>
          </p:nvPr>
        </p:nvGrpSpPr>
        <p:grpSpPr>
          <a:xfrm>
            <a:off x="8368348" y="2969260"/>
            <a:ext cx="2447925" cy="2254078"/>
            <a:chOff x="2071687" y="3219450"/>
            <a:chExt cx="2447925" cy="2254078"/>
          </a:xfrm>
        </p:grpSpPr>
        <p:sp>
          <p:nvSpPr>
            <p:cNvPr id="8" name="矩形 36"/>
            <p:cNvSpPr/>
            <p:nvPr>
              <p:custDataLst>
                <p:tags r:id="rId10"/>
              </p:custDataLst>
            </p:nvPr>
          </p:nvSpPr>
          <p:spPr>
            <a:xfrm>
              <a:off x="2071687" y="3219450"/>
              <a:ext cx="244792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400" spc="15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一般型</a:t>
              </a:r>
              <a:endParaRPr lang="zh-CN" altLang="en-US" sz="2400" spc="15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37"/>
            <p:cNvSpPr/>
            <p:nvPr>
              <p:custDataLst>
                <p:tags r:id="rId11"/>
              </p:custDataLst>
            </p:nvPr>
          </p:nvSpPr>
          <p:spPr>
            <a:xfrm>
              <a:off x="3052762" y="4743450"/>
              <a:ext cx="485775" cy="285879"/>
            </a:xfrm>
            <a:custGeom>
              <a:avLst/>
              <a:gdLst>
                <a:gd name="connsiteX0" fmla="*/ 412331 w 485775"/>
                <a:gd name="connsiteY0" fmla="*/ 0 h 285879"/>
                <a:gd name="connsiteX1" fmla="*/ 485775 w 485775"/>
                <a:gd name="connsiteY1" fmla="*/ 0 h 285879"/>
                <a:gd name="connsiteX2" fmla="*/ 342836 w 485775"/>
                <a:gd name="connsiteY2" fmla="*/ 285879 h 285879"/>
                <a:gd name="connsiteX3" fmla="*/ 334071 w 485775"/>
                <a:gd name="connsiteY3" fmla="*/ 279969 h 285879"/>
                <a:gd name="connsiteX4" fmla="*/ 278006 w 485775"/>
                <a:gd name="connsiteY4" fmla="*/ 268650 h 285879"/>
                <a:gd name="connsiteX5" fmla="*/ 0 w 485775"/>
                <a:gd name="connsiteY5" fmla="*/ 0 h 285879"/>
                <a:gd name="connsiteX6" fmla="*/ 73444 w 485775"/>
                <a:gd name="connsiteY6" fmla="*/ 0 h 285879"/>
                <a:gd name="connsiteX7" fmla="*/ 207769 w 485775"/>
                <a:gd name="connsiteY7" fmla="*/ 268650 h 285879"/>
                <a:gd name="connsiteX8" fmla="*/ 151703 w 485775"/>
                <a:gd name="connsiteY8" fmla="*/ 279969 h 285879"/>
                <a:gd name="connsiteX9" fmla="*/ 142939 w 485775"/>
                <a:gd name="connsiteY9" fmla="*/ 285878 h 2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5775" h="285879">
                  <a:moveTo>
                    <a:pt x="412331" y="0"/>
                  </a:moveTo>
                  <a:lnTo>
                    <a:pt x="485775" y="0"/>
                  </a:lnTo>
                  <a:lnTo>
                    <a:pt x="342836" y="285879"/>
                  </a:lnTo>
                  <a:lnTo>
                    <a:pt x="334071" y="279969"/>
                  </a:lnTo>
                  <a:lnTo>
                    <a:pt x="278006" y="268650"/>
                  </a:lnTo>
                  <a:close/>
                  <a:moveTo>
                    <a:pt x="0" y="0"/>
                  </a:moveTo>
                  <a:lnTo>
                    <a:pt x="73444" y="0"/>
                  </a:lnTo>
                  <a:lnTo>
                    <a:pt x="207769" y="268650"/>
                  </a:lnTo>
                  <a:lnTo>
                    <a:pt x="151703" y="279969"/>
                  </a:lnTo>
                  <a:lnTo>
                    <a:pt x="142939" y="2858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40000"/>
                </a:lnSpc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38"/>
            <p:cNvSpPr/>
            <p:nvPr>
              <p:custDataLst>
                <p:tags r:id="rId12"/>
              </p:custDataLst>
            </p:nvPr>
          </p:nvSpPr>
          <p:spPr>
            <a:xfrm>
              <a:off x="3061390" y="5005010"/>
              <a:ext cx="468518" cy="468518"/>
            </a:xfrm>
            <a:custGeom>
              <a:avLst/>
              <a:gdLst>
                <a:gd name="connsiteX0" fmla="*/ 234259 w 468518"/>
                <a:gd name="connsiteY0" fmla="*/ 35545 h 468518"/>
                <a:gd name="connsiteX1" fmla="*/ 432973 w 468518"/>
                <a:gd name="connsiteY1" fmla="*/ 234259 h 468518"/>
                <a:gd name="connsiteX2" fmla="*/ 234259 w 468518"/>
                <a:gd name="connsiteY2" fmla="*/ 432973 h 468518"/>
                <a:gd name="connsiteX3" fmla="*/ 35545 w 468518"/>
                <a:gd name="connsiteY3" fmla="*/ 234259 h 468518"/>
                <a:gd name="connsiteX4" fmla="*/ 234259 w 468518"/>
                <a:gd name="connsiteY4" fmla="*/ 35545 h 468518"/>
                <a:gd name="connsiteX5" fmla="*/ 234259 w 468518"/>
                <a:gd name="connsiteY5" fmla="*/ 17341 h 468518"/>
                <a:gd name="connsiteX6" fmla="*/ 17341 w 468518"/>
                <a:gd name="connsiteY6" fmla="*/ 234259 h 468518"/>
                <a:gd name="connsiteX7" fmla="*/ 234259 w 468518"/>
                <a:gd name="connsiteY7" fmla="*/ 451177 h 468518"/>
                <a:gd name="connsiteX8" fmla="*/ 451177 w 468518"/>
                <a:gd name="connsiteY8" fmla="*/ 234259 h 468518"/>
                <a:gd name="connsiteX9" fmla="*/ 234259 w 468518"/>
                <a:gd name="connsiteY9" fmla="*/ 17341 h 468518"/>
                <a:gd name="connsiteX10" fmla="*/ 234259 w 468518"/>
                <a:gd name="connsiteY10" fmla="*/ 0 h 468518"/>
                <a:gd name="connsiteX11" fmla="*/ 468518 w 468518"/>
                <a:gd name="connsiteY11" fmla="*/ 234259 h 468518"/>
                <a:gd name="connsiteX12" fmla="*/ 234259 w 468518"/>
                <a:gd name="connsiteY12" fmla="*/ 468518 h 468518"/>
                <a:gd name="connsiteX13" fmla="*/ 0 w 468518"/>
                <a:gd name="connsiteY13" fmla="*/ 234259 h 468518"/>
                <a:gd name="connsiteX14" fmla="*/ 234259 w 468518"/>
                <a:gd name="connsiteY14" fmla="*/ 0 h 46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8518" h="468518">
                  <a:moveTo>
                    <a:pt x="234259" y="35545"/>
                  </a:moveTo>
                  <a:cubicBezTo>
                    <a:pt x="344006" y="35545"/>
                    <a:pt x="432973" y="124512"/>
                    <a:pt x="432973" y="234259"/>
                  </a:cubicBezTo>
                  <a:cubicBezTo>
                    <a:pt x="432973" y="344006"/>
                    <a:pt x="344006" y="432973"/>
                    <a:pt x="234259" y="432973"/>
                  </a:cubicBezTo>
                  <a:cubicBezTo>
                    <a:pt x="124512" y="432973"/>
                    <a:pt x="35545" y="344006"/>
                    <a:pt x="35545" y="234259"/>
                  </a:cubicBezTo>
                  <a:cubicBezTo>
                    <a:pt x="35545" y="124512"/>
                    <a:pt x="124512" y="35545"/>
                    <a:pt x="234259" y="35545"/>
                  </a:cubicBezTo>
                  <a:close/>
                  <a:moveTo>
                    <a:pt x="234259" y="17341"/>
                  </a:moveTo>
                  <a:cubicBezTo>
                    <a:pt x="114458" y="17341"/>
                    <a:pt x="17341" y="114458"/>
                    <a:pt x="17341" y="234259"/>
                  </a:cubicBezTo>
                  <a:cubicBezTo>
                    <a:pt x="17341" y="354060"/>
                    <a:pt x="114458" y="451177"/>
                    <a:pt x="234259" y="451177"/>
                  </a:cubicBezTo>
                  <a:cubicBezTo>
                    <a:pt x="354060" y="451177"/>
                    <a:pt x="451177" y="354060"/>
                    <a:pt x="451177" y="234259"/>
                  </a:cubicBezTo>
                  <a:cubicBezTo>
                    <a:pt x="451177" y="114458"/>
                    <a:pt x="354060" y="17341"/>
                    <a:pt x="234259" y="17341"/>
                  </a:cubicBezTo>
                  <a:close/>
                  <a:moveTo>
                    <a:pt x="234259" y="0"/>
                  </a:moveTo>
                  <a:cubicBezTo>
                    <a:pt x="363637" y="0"/>
                    <a:pt x="468518" y="104881"/>
                    <a:pt x="468518" y="234259"/>
                  </a:cubicBezTo>
                  <a:cubicBezTo>
                    <a:pt x="468518" y="363637"/>
                    <a:pt x="363637" y="468518"/>
                    <a:pt x="234259" y="468518"/>
                  </a:cubicBezTo>
                  <a:cubicBezTo>
                    <a:pt x="104881" y="468518"/>
                    <a:pt x="0" y="363637"/>
                    <a:pt x="0" y="234259"/>
                  </a:cubicBezTo>
                  <a:cubicBezTo>
                    <a:pt x="0" y="104881"/>
                    <a:pt x="104881" y="0"/>
                    <a:pt x="2342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三、婴幼儿的气质发展与</a:t>
            </a:r>
            <a:r>
              <a:rPr lang="zh-CN" altLang="en-US"/>
              <a:t>教育建议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rot="5400000">
            <a:off x="2575560" y="1424305"/>
            <a:ext cx="1548765" cy="358838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>
            <p:custDataLst>
              <p:tags r:id="rId2"/>
            </p:custDataLst>
          </p:nvPr>
        </p:nvSpPr>
        <p:spPr>
          <a:xfrm>
            <a:off x="4450080" y="3518535"/>
            <a:ext cx="1240155" cy="474980"/>
          </a:xfrm>
          <a:prstGeom prst="parallelogram">
            <a:avLst>
              <a:gd name="adj" fmla="val 91691"/>
            </a:avLst>
          </a:prstGeom>
          <a:gradFill>
            <a:gsLst>
              <a:gs pos="100000">
                <a:srgbClr val="6096E6">
                  <a:lumMod val="60000"/>
                  <a:lumOff val="40000"/>
                </a:srgbClr>
              </a:gs>
              <a:gs pos="0">
                <a:srgbClr val="6096E6"/>
              </a:gs>
            </a:gsLst>
            <a:lin ang="54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3"/>
            </p:custDataLst>
          </p:nvPr>
        </p:nvSpPr>
        <p:spPr>
          <a:xfrm>
            <a:off x="1555750" y="2444750"/>
            <a:ext cx="3100070" cy="37084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charset="0"/>
                <a:ea typeface="微软雅黑" charset="0"/>
              </a:rPr>
              <a:t>（一）明确类型，扬长避短</a:t>
            </a:r>
            <a:endParaRPr lang="zh-CN" altLang="en-US" sz="1600" b="1" spc="3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charset="0"/>
              <a:ea typeface="微软雅黑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4"/>
            </p:custDataLst>
          </p:nvPr>
        </p:nvSpPr>
        <p:spPr>
          <a:xfrm>
            <a:off x="5038090" y="3392805"/>
            <a:ext cx="781685" cy="60071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r>
              <a:rPr lang="en-US" altLang="zh-CN" sz="2800" spc="300">
                <a:solidFill>
                  <a:srgbClr val="FFFFFF"/>
                </a:solidFill>
                <a:uFillTx/>
                <a:latin typeface="MiSans Bold" panose="00000800000000000000" charset="-122"/>
                <a:ea typeface="MiSans Bold" panose="00000800000000000000" charset="-122"/>
              </a:rPr>
              <a:t>01</a:t>
            </a:r>
            <a:endParaRPr lang="en-US" altLang="zh-CN" sz="2800" spc="300">
              <a:solidFill>
                <a:srgbClr val="FFFFFF"/>
              </a:solidFill>
              <a:uFillTx/>
              <a:latin typeface="MiSans Bold" panose="00000800000000000000" charset="-122"/>
              <a:ea typeface="MiSans Bold" panose="00000800000000000000" charset="-122"/>
            </a:endParaRPr>
          </a:p>
        </p:txBody>
      </p:sp>
      <p:pic>
        <p:nvPicPr>
          <p:cNvPr id="30" name="图片 29" descr="343435383038363b343532323338353bc8abc7f2bba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1706880" y="3031490"/>
            <a:ext cx="441960" cy="441960"/>
          </a:xfrm>
          <a:prstGeom prst="rect">
            <a:avLst/>
          </a:prstGeom>
        </p:spPr>
      </p:pic>
      <p:pic>
        <p:nvPicPr>
          <p:cNvPr id="4" name="图片 3" descr="171050300&amp;pky97171050300&amp;"/>
          <p:cNvPicPr>
            <a:picLocks noChangeAspect="1"/>
          </p:cNvPicPr>
          <p:nvPr/>
        </p:nvPicPr>
        <p:blipFill>
          <a:blip r:embed="rId8"/>
          <a:srcRect l="22054" t="3903" r="23033" b="3505"/>
          <a:stretch>
            <a:fillRect/>
          </a:stretch>
        </p:blipFill>
        <p:spPr>
          <a:xfrm>
            <a:off x="1555750" y="2815590"/>
            <a:ext cx="3350260" cy="3062605"/>
          </a:xfrm>
          <a:prstGeom prst="rect">
            <a:avLst/>
          </a:prstGeom>
        </p:spPr>
      </p:pic>
      <p:sp>
        <p:nvSpPr>
          <p:cNvPr id="51" name="矩形 50"/>
          <p:cNvSpPr/>
          <p:nvPr>
            <p:custDataLst>
              <p:tags r:id="rId9"/>
            </p:custDataLst>
          </p:nvPr>
        </p:nvSpPr>
        <p:spPr>
          <a:xfrm rot="5400000">
            <a:off x="8124190" y="2764155"/>
            <a:ext cx="1548765" cy="359092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平行四边形 51"/>
          <p:cNvSpPr/>
          <p:nvPr>
            <p:custDataLst>
              <p:tags r:id="rId10"/>
            </p:custDataLst>
          </p:nvPr>
        </p:nvSpPr>
        <p:spPr>
          <a:xfrm flipH="1">
            <a:off x="6557010" y="4858385"/>
            <a:ext cx="1209040" cy="474980"/>
          </a:xfrm>
          <a:prstGeom prst="parallelogram">
            <a:avLst>
              <a:gd name="adj" fmla="val 91691"/>
            </a:avLst>
          </a:prstGeom>
          <a:gradFill>
            <a:gsLst>
              <a:gs pos="100000">
                <a:srgbClr val="FFBA55">
                  <a:lumMod val="60000"/>
                  <a:lumOff val="40000"/>
                </a:srgbClr>
              </a:gs>
              <a:gs pos="0">
                <a:srgbClr val="FFBA55"/>
              </a:gs>
            </a:gsLst>
            <a:lin ang="54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>
            <p:custDataLst>
              <p:tags r:id="rId11"/>
            </p:custDataLst>
          </p:nvPr>
        </p:nvSpPr>
        <p:spPr>
          <a:xfrm>
            <a:off x="6487160" y="4732655"/>
            <a:ext cx="781685" cy="60071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r>
              <a:rPr lang="en-US" altLang="zh-CN" sz="2800" spc="300">
                <a:solidFill>
                  <a:srgbClr val="FFFFFF"/>
                </a:solidFill>
                <a:uFillTx/>
                <a:latin typeface="MiSans Bold" panose="00000800000000000000" charset="-122"/>
                <a:ea typeface="MiSans Bold" panose="00000800000000000000" charset="-122"/>
              </a:rPr>
              <a:t>02</a:t>
            </a:r>
            <a:endParaRPr lang="en-US" altLang="zh-CN" sz="2800" spc="300">
              <a:solidFill>
                <a:srgbClr val="FFFFFF"/>
              </a:solidFill>
              <a:uFillTx/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91" name="文本框 90"/>
          <p:cNvSpPr txBox="1"/>
          <p:nvPr>
            <p:custDataLst>
              <p:tags r:id="rId12"/>
            </p:custDataLst>
          </p:nvPr>
        </p:nvSpPr>
        <p:spPr>
          <a:xfrm>
            <a:off x="7477125" y="4732655"/>
            <a:ext cx="3099435" cy="37084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charset="0"/>
                <a:ea typeface="微软雅黑" charset="0"/>
              </a:rPr>
              <a:t>（二）调试行为，静待成长</a:t>
            </a:r>
            <a:endParaRPr lang="zh-CN" altLang="en-US" sz="1600" b="1" spc="3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charset="0"/>
              <a:ea typeface="微软雅黑" charset="0"/>
            </a:endParaRPr>
          </a:p>
        </p:txBody>
      </p:sp>
      <p:pic>
        <p:nvPicPr>
          <p:cNvPr id="6" name="图片 5" descr="171355943&amp;pky98171355943&amp;"/>
          <p:cNvPicPr>
            <a:picLocks noChangeAspect="1"/>
          </p:cNvPicPr>
          <p:nvPr/>
        </p:nvPicPr>
        <p:blipFill>
          <a:blip r:embed="rId13"/>
          <a:srcRect l="22586" t="7789" r="16761"/>
          <a:stretch>
            <a:fillRect/>
          </a:stretch>
        </p:blipFill>
        <p:spPr>
          <a:xfrm>
            <a:off x="7355205" y="1572895"/>
            <a:ext cx="3349625" cy="3062605"/>
          </a:xfrm>
          <a:prstGeom prst="rect">
            <a:avLst/>
          </a:prstGeom>
        </p:spPr>
      </p:pic>
      <p:sp>
        <p:nvSpPr>
          <p:cNvPr id="10" name="平行四边形 9"/>
          <p:cNvSpPr/>
          <p:nvPr>
            <p:custDataLst>
              <p:tags r:id="rId14"/>
            </p:custDataLst>
          </p:nvPr>
        </p:nvSpPr>
        <p:spPr>
          <a:xfrm rot="10800000" flipV="1">
            <a:off x="4450715" y="2444750"/>
            <a:ext cx="1481455" cy="1549400"/>
          </a:xfrm>
          <a:prstGeom prst="parallelogram">
            <a:avLst>
              <a:gd name="adj" fmla="val 40228"/>
            </a:avLst>
          </a:prstGeom>
          <a:gradFill>
            <a:gsLst>
              <a:gs pos="0">
                <a:srgbClr val="6096E6">
                  <a:lumMod val="40000"/>
                  <a:lumOff val="60000"/>
                </a:srgbClr>
              </a:gs>
              <a:gs pos="50000">
                <a:srgbClr val="6096E6"/>
              </a:gs>
              <a:gs pos="100000">
                <a:srgbClr val="6096E6">
                  <a:lumMod val="7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>
            <p:custDataLst>
              <p:tags r:id="rId15"/>
            </p:custDataLst>
          </p:nvPr>
        </p:nvSpPr>
        <p:spPr>
          <a:xfrm rot="10800000" flipH="1" flipV="1">
            <a:off x="6315075" y="3784600"/>
            <a:ext cx="1444625" cy="1549400"/>
          </a:xfrm>
          <a:prstGeom prst="parallelogram">
            <a:avLst>
              <a:gd name="adj" fmla="val 40228"/>
            </a:avLst>
          </a:prstGeom>
          <a:gradFill>
            <a:gsLst>
              <a:gs pos="0">
                <a:srgbClr val="FFBA55">
                  <a:lumMod val="40000"/>
                  <a:lumOff val="60000"/>
                </a:srgbClr>
              </a:gs>
              <a:gs pos="50000">
                <a:srgbClr val="FFBA55"/>
              </a:gs>
              <a:gs pos="100000">
                <a:srgbClr val="FFBA55">
                  <a:lumMod val="7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57045" y="591439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图片来自稻壳素材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355" y="1216660"/>
            <a:ext cx="9749155" cy="2387600"/>
          </a:xfrm>
        </p:spPr>
        <p:txBody>
          <a:bodyPr/>
          <a:p>
            <a:r>
              <a:rPr lang="zh-CN" altLang="en-US" sz="5400"/>
              <a:t>第三节</a:t>
            </a:r>
            <a:r>
              <a:rPr lang="en-US" altLang="zh-CN" sz="5400"/>
              <a:t>  0</a:t>
            </a:r>
            <a:r>
              <a:rPr lang="zh-CN" altLang="en-US" sz="5400">
                <a:ea typeface="宋体" charset="0"/>
              </a:rPr>
              <a:t>—</a:t>
            </a:r>
            <a:r>
              <a:rPr lang="en-US" altLang="zh-CN" sz="5400"/>
              <a:t>3</a:t>
            </a:r>
            <a:r>
              <a:rPr lang="zh-CN" altLang="en-US" sz="5400"/>
              <a:t>婴幼儿</a:t>
            </a:r>
            <a:r>
              <a:rPr lang="zh-CN" altLang="en-US" sz="5400"/>
              <a:t>性格的发展</a:t>
            </a:r>
            <a:endParaRPr lang="zh-CN" altLang="en-US" sz="5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</a:t>
            </a:r>
            <a:r>
              <a:rPr lang="zh-CN" altLang="en-US"/>
              <a:t>性格的萌芽</a:t>
            </a:r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2925415" y="1677756"/>
            <a:ext cx="8281763" cy="4428404"/>
            <a:chOff x="842214" y="160850"/>
            <a:chExt cx="3561473" cy="1788623"/>
          </a:xfrm>
        </p:grpSpPr>
        <p:grpSp>
          <p:nvGrpSpPr>
            <p:cNvPr id="5" name="组合 4"/>
            <p:cNvGrpSpPr/>
            <p:nvPr/>
          </p:nvGrpSpPr>
          <p:grpSpPr>
            <a:xfrm>
              <a:off x="842214" y="160850"/>
              <a:ext cx="1287189" cy="1788623"/>
              <a:chOff x="1585774" y="160850"/>
              <a:chExt cx="2423602" cy="3562139"/>
            </a:xfrm>
          </p:grpSpPr>
          <p:sp>
            <p:nvSpPr>
              <p:cNvPr id="15" name="任意多边形: 形状 14"/>
              <p:cNvSpPr/>
              <p:nvPr>
                <p:custDataLst>
                  <p:tags r:id="rId2"/>
                </p:custDataLst>
              </p:nvPr>
            </p:nvSpPr>
            <p:spPr>
              <a:xfrm>
                <a:off x="3260697" y="160850"/>
                <a:ext cx="748679" cy="701336"/>
              </a:xfrm>
              <a:custGeom>
                <a:avLst/>
                <a:gdLst>
                  <a:gd name="connsiteX0" fmla="*/ 48827 w 748680"/>
                  <a:gd name="connsiteY0" fmla="*/ 0 h 701336"/>
                  <a:gd name="connsiteX1" fmla="*/ 631788 w 748680"/>
                  <a:gd name="connsiteY1" fmla="*/ 0 h 701336"/>
                  <a:gd name="connsiteX2" fmla="*/ 748680 w 748680"/>
                  <a:gd name="connsiteY2" fmla="*/ 116892 h 701336"/>
                  <a:gd name="connsiteX3" fmla="*/ 748680 w 748680"/>
                  <a:gd name="connsiteY3" fmla="*/ 584444 h 701336"/>
                  <a:gd name="connsiteX4" fmla="*/ 631788 w 748680"/>
                  <a:gd name="connsiteY4" fmla="*/ 701336 h 701336"/>
                  <a:gd name="connsiteX5" fmla="*/ 48827 w 748680"/>
                  <a:gd name="connsiteY5" fmla="*/ 701336 h 701336"/>
                  <a:gd name="connsiteX6" fmla="*/ 3327 w 748680"/>
                  <a:gd name="connsiteY6" fmla="*/ 692150 h 701336"/>
                  <a:gd name="connsiteX7" fmla="*/ 0 w 748680"/>
                  <a:gd name="connsiteY7" fmla="*/ 689907 h 701336"/>
                  <a:gd name="connsiteX8" fmla="*/ 0 w 748680"/>
                  <a:gd name="connsiteY8" fmla="*/ 11429 h 701336"/>
                  <a:gd name="connsiteX9" fmla="*/ 3327 w 748680"/>
                  <a:gd name="connsiteY9" fmla="*/ 9186 h 701336"/>
                  <a:gd name="connsiteX10" fmla="*/ 48827 w 748680"/>
                  <a:gd name="connsiteY10" fmla="*/ 0 h 70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680" h="701336">
                    <a:moveTo>
                      <a:pt x="48827" y="0"/>
                    </a:moveTo>
                    <a:lnTo>
                      <a:pt x="631788" y="0"/>
                    </a:lnTo>
                    <a:cubicBezTo>
                      <a:pt x="696346" y="0"/>
                      <a:pt x="748680" y="52334"/>
                      <a:pt x="748680" y="116892"/>
                    </a:cubicBezTo>
                    <a:lnTo>
                      <a:pt x="748680" y="584444"/>
                    </a:lnTo>
                    <a:cubicBezTo>
                      <a:pt x="748680" y="649002"/>
                      <a:pt x="696346" y="701336"/>
                      <a:pt x="631788" y="701336"/>
                    </a:cubicBezTo>
                    <a:lnTo>
                      <a:pt x="48827" y="701336"/>
                    </a:lnTo>
                    <a:cubicBezTo>
                      <a:pt x="32688" y="701336"/>
                      <a:pt x="17312" y="698065"/>
                      <a:pt x="3327" y="692150"/>
                    </a:cubicBezTo>
                    <a:lnTo>
                      <a:pt x="0" y="689907"/>
                    </a:lnTo>
                    <a:lnTo>
                      <a:pt x="0" y="11429"/>
                    </a:lnTo>
                    <a:lnTo>
                      <a:pt x="3327" y="9186"/>
                    </a:lnTo>
                    <a:cubicBezTo>
                      <a:pt x="17312" y="3271"/>
                      <a:pt x="32688" y="0"/>
                      <a:pt x="48827" y="0"/>
                    </a:cubicBezTo>
                    <a:close/>
                  </a:path>
                </a:pathLst>
              </a:custGeom>
              <a:solidFill>
                <a:srgbClr val="A5A5A5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p>
                <a:pPr algn="ctr"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zh-CN" altLang="en-US" sz="3200" kern="1200">
                    <a:solidFill>
                      <a:schemeClr val="tx1"/>
                    </a:solidFill>
                    <a:effectLst/>
                    <a:ea typeface="宋体" charset="0"/>
                  </a:rPr>
                  <a:t>（一）</a:t>
                </a:r>
                <a:endParaRPr lang="zh-CN" altLang="en-US" sz="3200" kern="1200">
                  <a:solidFill>
                    <a:schemeClr val="tx1"/>
                  </a:solidFill>
                  <a:effectLst/>
                  <a:ea typeface="宋体" charset="0"/>
                </a:endParaRPr>
              </a:p>
            </p:txBody>
          </p:sp>
          <p:sp>
            <p:nvSpPr>
              <p:cNvPr id="16" name="任意多边形: 形状 15"/>
              <p:cNvSpPr/>
              <p:nvPr>
                <p:custDataLst>
                  <p:tags r:id="rId3"/>
                </p:custDataLst>
              </p:nvPr>
            </p:nvSpPr>
            <p:spPr>
              <a:xfrm>
                <a:off x="3250338" y="2049840"/>
                <a:ext cx="748678" cy="701336"/>
              </a:xfrm>
              <a:custGeom>
                <a:avLst/>
                <a:gdLst>
                  <a:gd name="connsiteX0" fmla="*/ 48825 w 748678"/>
                  <a:gd name="connsiteY0" fmla="*/ 0 h 701336"/>
                  <a:gd name="connsiteX1" fmla="*/ 631786 w 748678"/>
                  <a:gd name="connsiteY1" fmla="*/ 0 h 701336"/>
                  <a:gd name="connsiteX2" fmla="*/ 748678 w 748678"/>
                  <a:gd name="connsiteY2" fmla="*/ 116892 h 701336"/>
                  <a:gd name="connsiteX3" fmla="*/ 748678 w 748678"/>
                  <a:gd name="connsiteY3" fmla="*/ 584444 h 701336"/>
                  <a:gd name="connsiteX4" fmla="*/ 631786 w 748678"/>
                  <a:gd name="connsiteY4" fmla="*/ 701336 h 701336"/>
                  <a:gd name="connsiteX5" fmla="*/ 48825 w 748678"/>
                  <a:gd name="connsiteY5" fmla="*/ 701336 h 701336"/>
                  <a:gd name="connsiteX6" fmla="*/ 3325 w 748678"/>
                  <a:gd name="connsiteY6" fmla="*/ 692150 h 701336"/>
                  <a:gd name="connsiteX7" fmla="*/ 0 w 748678"/>
                  <a:gd name="connsiteY7" fmla="*/ 689908 h 701336"/>
                  <a:gd name="connsiteX8" fmla="*/ 0 w 748678"/>
                  <a:gd name="connsiteY8" fmla="*/ 11428 h 701336"/>
                  <a:gd name="connsiteX9" fmla="*/ 3325 w 748678"/>
                  <a:gd name="connsiteY9" fmla="*/ 9186 h 701336"/>
                  <a:gd name="connsiteX10" fmla="*/ 48825 w 748678"/>
                  <a:gd name="connsiteY10" fmla="*/ 0 h 70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678" h="701336">
                    <a:moveTo>
                      <a:pt x="48825" y="0"/>
                    </a:moveTo>
                    <a:lnTo>
                      <a:pt x="631786" y="0"/>
                    </a:lnTo>
                    <a:cubicBezTo>
                      <a:pt x="696344" y="0"/>
                      <a:pt x="748678" y="52334"/>
                      <a:pt x="748678" y="116892"/>
                    </a:cubicBezTo>
                    <a:lnTo>
                      <a:pt x="748678" y="584444"/>
                    </a:lnTo>
                    <a:cubicBezTo>
                      <a:pt x="748678" y="649002"/>
                      <a:pt x="696344" y="701336"/>
                      <a:pt x="631786" y="701336"/>
                    </a:cubicBezTo>
                    <a:lnTo>
                      <a:pt x="48825" y="701336"/>
                    </a:lnTo>
                    <a:cubicBezTo>
                      <a:pt x="32686" y="701336"/>
                      <a:pt x="17310" y="698065"/>
                      <a:pt x="3325" y="692150"/>
                    </a:cubicBezTo>
                    <a:lnTo>
                      <a:pt x="0" y="689908"/>
                    </a:lnTo>
                    <a:lnTo>
                      <a:pt x="0" y="11428"/>
                    </a:lnTo>
                    <a:lnTo>
                      <a:pt x="3325" y="9186"/>
                    </a:lnTo>
                    <a:cubicBezTo>
                      <a:pt x="17310" y="3271"/>
                      <a:pt x="32686" y="0"/>
                      <a:pt x="48825" y="0"/>
                    </a:cubicBezTo>
                    <a:close/>
                  </a:path>
                </a:pathLst>
              </a:custGeom>
              <a:solidFill>
                <a:srgbClr val="ED7D31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p>
                <a:pPr algn="ctr"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zh-CN" altLang="en-US" sz="3200" kern="1200">
                    <a:solidFill>
                      <a:schemeClr val="tx1"/>
                    </a:solidFill>
                    <a:effectLst/>
                  </a:rPr>
                  <a:t>（三）</a:t>
                </a:r>
                <a:endParaRPr lang="zh-CN" altLang="en-US" sz="3200" kern="120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4"/>
                </p:custDataLst>
              </p:nvPr>
            </p:nvSpPr>
            <p:spPr>
              <a:xfrm>
                <a:off x="3260698" y="1105023"/>
                <a:ext cx="748678" cy="701333"/>
              </a:xfrm>
              <a:custGeom>
                <a:avLst/>
                <a:gdLst>
                  <a:gd name="connsiteX0" fmla="*/ 48825 w 748678"/>
                  <a:gd name="connsiteY0" fmla="*/ 0 h 701336"/>
                  <a:gd name="connsiteX1" fmla="*/ 631786 w 748678"/>
                  <a:gd name="connsiteY1" fmla="*/ 0 h 701336"/>
                  <a:gd name="connsiteX2" fmla="*/ 748678 w 748678"/>
                  <a:gd name="connsiteY2" fmla="*/ 116892 h 701336"/>
                  <a:gd name="connsiteX3" fmla="*/ 748678 w 748678"/>
                  <a:gd name="connsiteY3" fmla="*/ 584444 h 701336"/>
                  <a:gd name="connsiteX4" fmla="*/ 631786 w 748678"/>
                  <a:gd name="connsiteY4" fmla="*/ 701336 h 701336"/>
                  <a:gd name="connsiteX5" fmla="*/ 48825 w 748678"/>
                  <a:gd name="connsiteY5" fmla="*/ 701336 h 701336"/>
                  <a:gd name="connsiteX6" fmla="*/ 3325 w 748678"/>
                  <a:gd name="connsiteY6" fmla="*/ 692150 h 701336"/>
                  <a:gd name="connsiteX7" fmla="*/ 0 w 748678"/>
                  <a:gd name="connsiteY7" fmla="*/ 689908 h 701336"/>
                  <a:gd name="connsiteX8" fmla="*/ 0 w 748678"/>
                  <a:gd name="connsiteY8" fmla="*/ 11428 h 701336"/>
                  <a:gd name="connsiteX9" fmla="*/ 3325 w 748678"/>
                  <a:gd name="connsiteY9" fmla="*/ 9186 h 701336"/>
                  <a:gd name="connsiteX10" fmla="*/ 48825 w 748678"/>
                  <a:gd name="connsiteY10" fmla="*/ 0 h 70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678" h="701336">
                    <a:moveTo>
                      <a:pt x="48825" y="0"/>
                    </a:moveTo>
                    <a:lnTo>
                      <a:pt x="631786" y="0"/>
                    </a:lnTo>
                    <a:cubicBezTo>
                      <a:pt x="696344" y="0"/>
                      <a:pt x="748678" y="52334"/>
                      <a:pt x="748678" y="116892"/>
                    </a:cubicBezTo>
                    <a:lnTo>
                      <a:pt x="748678" y="584444"/>
                    </a:lnTo>
                    <a:cubicBezTo>
                      <a:pt x="748678" y="649002"/>
                      <a:pt x="696344" y="701336"/>
                      <a:pt x="631786" y="701336"/>
                    </a:cubicBezTo>
                    <a:lnTo>
                      <a:pt x="48825" y="701336"/>
                    </a:lnTo>
                    <a:cubicBezTo>
                      <a:pt x="32686" y="701336"/>
                      <a:pt x="17310" y="698065"/>
                      <a:pt x="3325" y="692150"/>
                    </a:cubicBezTo>
                    <a:lnTo>
                      <a:pt x="0" y="689908"/>
                    </a:lnTo>
                    <a:lnTo>
                      <a:pt x="0" y="11428"/>
                    </a:lnTo>
                    <a:lnTo>
                      <a:pt x="3325" y="9186"/>
                    </a:lnTo>
                    <a:cubicBezTo>
                      <a:pt x="17310" y="3271"/>
                      <a:pt x="32686" y="0"/>
                      <a:pt x="48825" y="0"/>
                    </a:cubicBezTo>
                    <a:close/>
                  </a:path>
                </a:pathLst>
              </a:custGeom>
              <a:solidFill>
                <a:srgbClr val="333F5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p>
                <a:pPr algn="ctr"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zh-CN" altLang="en-US" sz="3200" kern="1200">
                    <a:solidFill>
                      <a:schemeClr val="tx1"/>
                    </a:solidFill>
                    <a:effectLst/>
                    <a:ea typeface="宋体" charset="0"/>
                  </a:rPr>
                  <a:t>（二）</a:t>
                </a:r>
                <a:endParaRPr lang="zh-CN" altLang="en-US" sz="3200" kern="1200">
                  <a:solidFill>
                    <a:schemeClr val="tx1"/>
                  </a:solidFill>
                  <a:effectLst/>
                  <a:ea typeface="宋体" charset="0"/>
                </a:endParaRPr>
              </a:p>
            </p:txBody>
          </p:sp>
          <p:sp>
            <p:nvSpPr>
              <p:cNvPr id="18" name="任意多边形: 形状 17"/>
              <p:cNvSpPr/>
              <p:nvPr>
                <p:custDataLst>
                  <p:tags r:id="rId5"/>
                </p:custDataLst>
              </p:nvPr>
            </p:nvSpPr>
            <p:spPr>
              <a:xfrm>
                <a:off x="3250338" y="3021653"/>
                <a:ext cx="759038" cy="701336"/>
              </a:xfrm>
              <a:custGeom>
                <a:avLst/>
                <a:gdLst>
                  <a:gd name="connsiteX0" fmla="*/ 45869 w 745722"/>
                  <a:gd name="connsiteY0" fmla="*/ 0 h 701336"/>
                  <a:gd name="connsiteX1" fmla="*/ 628830 w 745722"/>
                  <a:gd name="connsiteY1" fmla="*/ 0 h 701336"/>
                  <a:gd name="connsiteX2" fmla="*/ 745722 w 745722"/>
                  <a:gd name="connsiteY2" fmla="*/ 116892 h 701336"/>
                  <a:gd name="connsiteX3" fmla="*/ 745722 w 745722"/>
                  <a:gd name="connsiteY3" fmla="*/ 584444 h 701336"/>
                  <a:gd name="connsiteX4" fmla="*/ 628830 w 745722"/>
                  <a:gd name="connsiteY4" fmla="*/ 701336 h 701336"/>
                  <a:gd name="connsiteX5" fmla="*/ 45869 w 745722"/>
                  <a:gd name="connsiteY5" fmla="*/ 701336 h 701336"/>
                  <a:gd name="connsiteX6" fmla="*/ 369 w 745722"/>
                  <a:gd name="connsiteY6" fmla="*/ 692150 h 701336"/>
                  <a:gd name="connsiteX7" fmla="*/ 0 w 745722"/>
                  <a:gd name="connsiteY7" fmla="*/ 691901 h 701336"/>
                  <a:gd name="connsiteX8" fmla="*/ 0 w 745722"/>
                  <a:gd name="connsiteY8" fmla="*/ 9435 h 701336"/>
                  <a:gd name="connsiteX9" fmla="*/ 369 w 745722"/>
                  <a:gd name="connsiteY9" fmla="*/ 9186 h 701336"/>
                  <a:gd name="connsiteX10" fmla="*/ 45869 w 745722"/>
                  <a:gd name="connsiteY10" fmla="*/ 0 h 70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5722" h="701336">
                    <a:moveTo>
                      <a:pt x="45869" y="0"/>
                    </a:moveTo>
                    <a:lnTo>
                      <a:pt x="628830" y="0"/>
                    </a:lnTo>
                    <a:cubicBezTo>
                      <a:pt x="693388" y="0"/>
                      <a:pt x="745722" y="52334"/>
                      <a:pt x="745722" y="116892"/>
                    </a:cubicBezTo>
                    <a:lnTo>
                      <a:pt x="745722" y="584444"/>
                    </a:lnTo>
                    <a:cubicBezTo>
                      <a:pt x="745722" y="649002"/>
                      <a:pt x="693388" y="701336"/>
                      <a:pt x="628830" y="701336"/>
                    </a:cubicBezTo>
                    <a:lnTo>
                      <a:pt x="45869" y="701336"/>
                    </a:lnTo>
                    <a:cubicBezTo>
                      <a:pt x="29730" y="701336"/>
                      <a:pt x="14354" y="698065"/>
                      <a:pt x="369" y="692150"/>
                    </a:cubicBezTo>
                    <a:lnTo>
                      <a:pt x="0" y="691901"/>
                    </a:lnTo>
                    <a:lnTo>
                      <a:pt x="0" y="9435"/>
                    </a:lnTo>
                    <a:lnTo>
                      <a:pt x="369" y="9186"/>
                    </a:lnTo>
                    <a:cubicBezTo>
                      <a:pt x="14354" y="3271"/>
                      <a:pt x="29730" y="0"/>
                      <a:pt x="45869" y="0"/>
                    </a:cubicBez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p>
                <a:pPr algn="ctr"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zh-CN" altLang="en-US" sz="3200" kern="1200">
                    <a:solidFill>
                      <a:schemeClr val="tx1"/>
                    </a:solidFill>
                    <a:effectLst/>
                    <a:ea typeface="宋体" charset="0"/>
                  </a:rPr>
                  <a:t>（四）</a:t>
                </a:r>
                <a:endParaRPr lang="zh-CN" altLang="en-US" sz="3200" kern="1200">
                  <a:solidFill>
                    <a:schemeClr val="tx1"/>
                  </a:solidFill>
                  <a:effectLst/>
                  <a:ea typeface="宋体" charset="0"/>
                </a:endParaRPr>
              </a:p>
            </p:txBody>
          </p:sp>
          <p:sp>
            <p:nvSpPr>
              <p:cNvPr id="19" name="任意多边形: 形状 18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524378" y="222247"/>
                <a:ext cx="1797714" cy="1674923"/>
              </a:xfrm>
              <a:custGeom>
                <a:avLst/>
                <a:gdLst>
                  <a:gd name="connsiteX0" fmla="*/ 1734158 w 1734158"/>
                  <a:gd name="connsiteY0" fmla="*/ 1692787 h 1692787"/>
                  <a:gd name="connsiteX1" fmla="*/ 1067722 w 1734158"/>
                  <a:gd name="connsiteY1" fmla="*/ 1692787 h 1692787"/>
                  <a:gd name="connsiteX2" fmla="*/ 0 w 1734158"/>
                  <a:gd name="connsiteY2" fmla="*/ 0 h 1692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4158" h="1692787">
                    <a:moveTo>
                      <a:pt x="1734158" y="1692787"/>
                    </a:moveTo>
                    <a:lnTo>
                      <a:pt x="1067722" y="16927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31639" tIns="15819" rIns="31639" bIns="15819" numCol="1" spcCol="0" rtlCol="0" fromWordArt="0" anchor="ctr" anchorCtr="0" forceAA="0" compatLnSpc="1">
                <a:noAutofit/>
              </a:bodyPr>
              <a:p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任意多边形: 形状 19"/>
              <p:cNvSpPr/>
              <p:nvPr>
                <p:custDataLst>
                  <p:tags r:id="rId7"/>
                </p:custDataLst>
              </p:nvPr>
            </p:nvSpPr>
            <p:spPr>
              <a:xfrm rot="16200000" flipH="1">
                <a:off x="1535852" y="2008494"/>
                <a:ext cx="1764422" cy="1664566"/>
              </a:xfrm>
              <a:custGeom>
                <a:avLst/>
                <a:gdLst>
                  <a:gd name="connsiteX0" fmla="*/ 1734158 w 1734158"/>
                  <a:gd name="connsiteY0" fmla="*/ 1692787 h 1692787"/>
                  <a:gd name="connsiteX1" fmla="*/ 1067722 w 1734158"/>
                  <a:gd name="connsiteY1" fmla="*/ 1692787 h 1692787"/>
                  <a:gd name="connsiteX2" fmla="*/ 0 w 1734158"/>
                  <a:gd name="connsiteY2" fmla="*/ 0 h 1692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4158" h="1692787">
                    <a:moveTo>
                      <a:pt x="1734158" y="1692787"/>
                    </a:moveTo>
                    <a:lnTo>
                      <a:pt x="1067722" y="16927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BA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31639" tIns="15819" rIns="31639" bIns="15819" numCol="1" spcCol="0" rtlCol="0" fromWordArt="0" anchor="ctr" anchorCtr="0" forceAA="0" compatLnSpc="1">
                <a:noAutofit/>
              </a:bodyPr>
              <a:p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2020982" y="1521818"/>
                <a:ext cx="799998" cy="1658715"/>
              </a:xfrm>
              <a:custGeom>
                <a:avLst/>
                <a:gdLst>
                  <a:gd name="connsiteX0" fmla="*/ 797330 w 797330"/>
                  <a:gd name="connsiteY0" fmla="*/ 0 h 1658715"/>
                  <a:gd name="connsiteX1" fmla="*/ 705803 w 797330"/>
                  <a:gd name="connsiteY1" fmla="*/ 1658715 h 1658715"/>
                  <a:gd name="connsiteX2" fmla="*/ 0 w 797330"/>
                  <a:gd name="connsiteY2" fmla="*/ 1658715 h 165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7330" h="1658715">
                    <a:moveTo>
                      <a:pt x="797330" y="0"/>
                    </a:moveTo>
                    <a:lnTo>
                      <a:pt x="705803" y="1658715"/>
                    </a:lnTo>
                    <a:lnTo>
                      <a:pt x="0" y="1658715"/>
                    </a:lnTo>
                    <a:close/>
                  </a:path>
                </a:pathLst>
              </a:custGeom>
              <a:solidFill>
                <a:srgbClr val="ED7D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31639" tIns="15819" rIns="31639" bIns="15819" numCol="1" spcCol="0" rtlCol="0" fromWordArt="0" anchor="ctr" anchorCtr="0" forceAA="0" compatLnSpc="1">
                <a:noAutofit/>
              </a:bodyPr>
              <a:p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任意多边形: 形状 21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2005341" y="695817"/>
                <a:ext cx="846154" cy="1664565"/>
              </a:xfrm>
              <a:custGeom>
                <a:avLst/>
                <a:gdLst>
                  <a:gd name="connsiteX0" fmla="*/ 856314 w 856314"/>
                  <a:gd name="connsiteY0" fmla="*/ 1636895 h 1636895"/>
                  <a:gd name="connsiteX1" fmla="*/ 159425 w 856314"/>
                  <a:gd name="connsiteY1" fmla="*/ 1636895 h 1636895"/>
                  <a:gd name="connsiteX2" fmla="*/ 0 w 856314"/>
                  <a:gd name="connsiteY2" fmla="*/ 0 h 163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6314" h="1636895">
                    <a:moveTo>
                      <a:pt x="856314" y="1636895"/>
                    </a:moveTo>
                    <a:lnTo>
                      <a:pt x="159425" y="16368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31639" tIns="15819" rIns="31639" bIns="15819" numCol="1" spcCol="0" rtlCol="0" fromWordArt="0" anchor="ctr" anchorCtr="0" forceAA="0" compatLnSpc="1">
                <a:noAutofit/>
              </a:bodyPr>
              <a:p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矩形 5"/>
            <p:cNvSpPr/>
            <p:nvPr>
              <p:custDataLst>
                <p:tags r:id="rId10"/>
              </p:custDataLst>
            </p:nvPr>
          </p:nvSpPr>
          <p:spPr>
            <a:xfrm>
              <a:off x="2293548" y="248560"/>
              <a:ext cx="2069724" cy="19800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p>
              <a:pPr>
                <a:lnSpc>
                  <a:spcPct val="80000"/>
                </a:lnSpc>
                <a:spcAft>
                  <a:spcPts val="0"/>
                </a:spcAft>
              </a:pPr>
              <a:r>
                <a:rPr lang="zh-CN" altLang="da-DK" sz="3600" kern="1200" dirty="0">
                  <a:solidFill>
                    <a:schemeClr val="tx1"/>
                  </a:solidFill>
                  <a:effectLst/>
                  <a:latin typeface="微软雅黑" charset="0"/>
                  <a:ea typeface="微软雅黑" charset="0"/>
                  <a:cs typeface="+mj-cs"/>
                </a:rPr>
                <a:t>合群性</a:t>
              </a:r>
              <a:endParaRPr lang="zh-CN" altLang="da-DK" sz="3600" kern="1200" dirty="0">
                <a:solidFill>
                  <a:schemeClr val="tx1"/>
                </a:solidFill>
                <a:effectLst/>
                <a:latin typeface="微软雅黑" charset="0"/>
                <a:ea typeface="微软雅黑" charset="0"/>
                <a:cs typeface="+mj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1"/>
              </p:custDataLst>
            </p:nvPr>
          </p:nvSpPr>
          <p:spPr>
            <a:xfrm>
              <a:off x="2333963" y="688517"/>
              <a:ext cx="2069724" cy="19800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p>
              <a:pPr>
                <a:lnSpc>
                  <a:spcPct val="80000"/>
                </a:lnSpc>
                <a:spcAft>
                  <a:spcPts val="0"/>
                </a:spcAft>
              </a:pPr>
              <a:r>
                <a:rPr lang="zh-CN" altLang="da-DK" sz="3600" kern="1200" dirty="0">
                  <a:solidFill>
                    <a:schemeClr val="tx1"/>
                  </a:solidFill>
                  <a:effectLst/>
                  <a:latin typeface="微软雅黑" charset="0"/>
                  <a:ea typeface="微软雅黑" charset="0"/>
                  <a:cs typeface="+mj-cs"/>
                </a:rPr>
                <a:t>独立性</a:t>
              </a:r>
              <a:endParaRPr lang="zh-CN" altLang="da-DK" sz="3600" kern="1200" dirty="0">
                <a:solidFill>
                  <a:schemeClr val="tx1"/>
                </a:solidFill>
                <a:effectLst/>
                <a:latin typeface="微软雅黑" charset="0"/>
                <a:ea typeface="微软雅黑" charset="0"/>
                <a:cs typeface="+mj-cs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2"/>
              </p:custDataLst>
            </p:nvPr>
          </p:nvSpPr>
          <p:spPr>
            <a:xfrm>
              <a:off x="2333963" y="1197182"/>
              <a:ext cx="2069724" cy="19800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p>
              <a:pPr>
                <a:lnSpc>
                  <a:spcPct val="80000"/>
                </a:lnSpc>
                <a:spcAft>
                  <a:spcPts val="0"/>
                </a:spcAft>
              </a:pPr>
              <a:r>
                <a:rPr lang="zh-CN" altLang="da-DK" sz="3600" kern="1200" dirty="0">
                  <a:solidFill>
                    <a:schemeClr val="tx1"/>
                  </a:solidFill>
                  <a:effectLst/>
                  <a:latin typeface="微软雅黑" charset="0"/>
                  <a:ea typeface="微软雅黑" charset="0"/>
                  <a:cs typeface="+mj-cs"/>
                </a:rPr>
                <a:t>自制力</a:t>
              </a:r>
              <a:endParaRPr lang="zh-CN" altLang="da-DK" sz="3600" kern="1200" dirty="0">
                <a:solidFill>
                  <a:schemeClr val="tx1"/>
                </a:solidFill>
                <a:effectLst/>
                <a:latin typeface="微软雅黑" charset="0"/>
                <a:ea typeface="微软雅黑" charset="0"/>
                <a:cs typeface="+mj-cs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3"/>
              </p:custDataLst>
            </p:nvPr>
          </p:nvSpPr>
          <p:spPr>
            <a:xfrm>
              <a:off x="2333963" y="1716556"/>
              <a:ext cx="2069724" cy="19800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p>
              <a:pPr>
                <a:lnSpc>
                  <a:spcPct val="80000"/>
                </a:lnSpc>
                <a:spcAft>
                  <a:spcPts val="0"/>
                </a:spcAft>
              </a:pPr>
              <a:r>
                <a:rPr lang="zh-CN" altLang="da-DK" sz="3600" kern="1200" dirty="0">
                  <a:solidFill>
                    <a:schemeClr val="tx1"/>
                  </a:solidFill>
                  <a:effectLst/>
                  <a:latin typeface="微软雅黑" charset="0"/>
                  <a:ea typeface="微软雅黑" charset="0"/>
                  <a:cs typeface="+mj-cs"/>
                </a:rPr>
                <a:t>活动性</a:t>
              </a:r>
              <a:endParaRPr lang="zh-CN" altLang="da-DK" sz="3600" kern="1200" dirty="0">
                <a:solidFill>
                  <a:schemeClr val="tx1"/>
                </a:solidFill>
                <a:effectLst/>
                <a:latin typeface="微软雅黑" charset="0"/>
                <a:ea typeface="微软雅黑" charset="0"/>
                <a:cs typeface="+mj-cs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598170" y="2818130"/>
            <a:ext cx="2339975" cy="1828800"/>
          </a:xfrm>
          <a:prstGeom prst="roundRect">
            <a:avLst/>
          </a:prstGeom>
          <a:solidFill>
            <a:srgbClr val="EDF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charset="0"/>
                <a:ea typeface="微软雅黑" charset="0"/>
              </a:rPr>
              <a:t>岁左右，幼儿出现了最初性格的</a:t>
            </a:r>
            <a:r>
              <a:rPr lang="zh-CN" altLang="en-US" sz="2400">
                <a:solidFill>
                  <a:schemeClr val="tx1"/>
                </a:solidFill>
                <a:latin typeface="微软雅黑" charset="0"/>
                <a:ea typeface="微软雅黑" charset="0"/>
              </a:rPr>
              <a:t>萌芽</a:t>
            </a:r>
            <a:endParaRPr lang="zh-CN" altLang="en-US" sz="2400">
              <a:solidFill>
                <a:schemeClr val="tx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4"/>
          <a:srcRect l="15262" t="26338" r="11977" b="23184"/>
          <a:stretch>
            <a:fillRect/>
          </a:stretch>
        </p:blipFill>
        <p:spPr>
          <a:xfrm>
            <a:off x="8168005" y="2473325"/>
            <a:ext cx="3385185" cy="24511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386445" y="505841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网络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33705"/>
            <a:ext cx="10515600" cy="895350"/>
          </a:xfrm>
        </p:spPr>
        <p:txBody>
          <a:bodyPr/>
          <a:p>
            <a:r>
              <a:rPr lang="zh-CN" altLang="en-US"/>
              <a:t>二、婴幼儿性格的</a:t>
            </a:r>
            <a:r>
              <a:rPr lang="zh-CN" altLang="en-US"/>
              <a:t>特点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29360" y="1964055"/>
            <a:ext cx="9733280" cy="4257675"/>
            <a:chOff x="1936" y="3093"/>
            <a:chExt cx="15328" cy="6705"/>
          </a:xfrm>
        </p:grpSpPr>
        <p:sp>
          <p:nvSpPr>
            <p:cNvPr id="13" name="任意多边形: 形状 12"/>
            <p:cNvSpPr/>
            <p:nvPr>
              <p:custDataLst>
                <p:tags r:id="rId1"/>
              </p:custDataLst>
            </p:nvPr>
          </p:nvSpPr>
          <p:spPr>
            <a:xfrm>
              <a:off x="5940" y="3093"/>
              <a:ext cx="3316" cy="6695"/>
            </a:xfrm>
            <a:custGeom>
              <a:avLst/>
              <a:gdLst>
                <a:gd name="connsiteX0" fmla="*/ 0 w 2105620"/>
                <a:gd name="connsiteY0" fmla="*/ 210562 h 4910328"/>
                <a:gd name="connsiteX1" fmla="*/ 210562 w 2105620"/>
                <a:gd name="connsiteY1" fmla="*/ 0 h 4910328"/>
                <a:gd name="connsiteX2" fmla="*/ 1895058 w 2105620"/>
                <a:gd name="connsiteY2" fmla="*/ 0 h 4910328"/>
                <a:gd name="connsiteX3" fmla="*/ 2105620 w 2105620"/>
                <a:gd name="connsiteY3" fmla="*/ 210562 h 4910328"/>
                <a:gd name="connsiteX4" fmla="*/ 2105620 w 2105620"/>
                <a:gd name="connsiteY4" fmla="*/ 4699766 h 4910328"/>
                <a:gd name="connsiteX5" fmla="*/ 1895058 w 2105620"/>
                <a:gd name="connsiteY5" fmla="*/ 4910328 h 4910328"/>
                <a:gd name="connsiteX6" fmla="*/ 210562 w 2105620"/>
                <a:gd name="connsiteY6" fmla="*/ 4910328 h 4910328"/>
                <a:gd name="connsiteX7" fmla="*/ 0 w 2105620"/>
                <a:gd name="connsiteY7" fmla="*/ 4699766 h 4910328"/>
                <a:gd name="connsiteX8" fmla="*/ 0 w 2105620"/>
                <a:gd name="connsiteY8" fmla="*/ 210562 h 49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20" h="4910328">
                  <a:moveTo>
                    <a:pt x="0" y="210562"/>
                  </a:moveTo>
                  <a:cubicBezTo>
                    <a:pt x="0" y="94272"/>
                    <a:pt x="94272" y="0"/>
                    <a:pt x="210562" y="0"/>
                  </a:cubicBezTo>
                  <a:lnTo>
                    <a:pt x="1895058" y="0"/>
                  </a:lnTo>
                  <a:cubicBezTo>
                    <a:pt x="2011348" y="0"/>
                    <a:pt x="2105620" y="94272"/>
                    <a:pt x="2105620" y="210562"/>
                  </a:cubicBezTo>
                  <a:lnTo>
                    <a:pt x="2105620" y="4699766"/>
                  </a:lnTo>
                  <a:cubicBezTo>
                    <a:pt x="2105620" y="4816056"/>
                    <a:pt x="2011348" y="4910328"/>
                    <a:pt x="1895058" y="4910328"/>
                  </a:cubicBezTo>
                  <a:lnTo>
                    <a:pt x="210562" y="4910328"/>
                  </a:lnTo>
                  <a:cubicBezTo>
                    <a:pt x="94272" y="4910328"/>
                    <a:pt x="0" y="4816056"/>
                    <a:pt x="0" y="4699766"/>
                  </a:cubicBezTo>
                  <a:lnTo>
                    <a:pt x="0" y="210562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rgbClr val="F26C00">
                <a:shade val="50000"/>
              </a:srgbClr>
            </a:lnRef>
            <a:fillRef idx="1">
              <a:srgbClr val="F26C00"/>
            </a:fillRef>
            <a:effectRef idx="0">
              <a:srgbClr val="F26C00"/>
            </a:effectRef>
            <a:fontRef idx="minor">
              <a:srgbClr val="FFFFFF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5964" y="3471"/>
              <a:ext cx="3186" cy="1041"/>
            </a:xfrm>
            <a:prstGeom prst="rect">
              <a:avLst/>
            </a:prstGeom>
            <a:noFill/>
          </p:spPr>
          <p:txBody>
            <a:bodyPr wrap="square" bIns="0" rtlCol="0" anchor="ctr" anchorCtr="0">
              <a:spAutoFit/>
            </a:bodyPr>
            <a:p>
              <a:pPr algn="ctr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（二）好奇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  <a:p>
              <a:pPr algn="ctr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好问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5940" y="5033"/>
              <a:ext cx="3187" cy="2036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 anchorCtr="0">
              <a:normAutofit lnSpcReduction="10000"/>
            </a:bodyPr>
            <a:p>
              <a:pPr lvl="0" algn="just" fontAlgn="auto">
                <a:lnSpc>
                  <a:spcPct val="130000"/>
                </a:lnSpc>
                <a:spcAft>
                  <a:spcPts val="1000"/>
                </a:spcAft>
                <a:buClrTx/>
                <a:buSzTx/>
                <a:buFontTx/>
              </a:pPr>
              <a:r>
                <a:rPr lang="zh-CN" altLang="zh-CN" sz="1600" kern="0" spc="150" dirty="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微软雅黑" charset="0"/>
                  <a:sym typeface="微软雅黑" pitchFamily="34" charset="-122"/>
                </a:rPr>
                <a:t>对周围的一切都</a:t>
              </a:r>
              <a:r>
                <a:rPr lang="zh-CN" altLang="zh-CN" sz="1600" kern="0" spc="150" dirty="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微软雅黑" charset="0"/>
                  <a:sym typeface="微软雅黑" pitchFamily="34" charset="-122"/>
                </a:rPr>
                <a:t>感到好奇，常常问“是什么”“为什么”</a:t>
              </a:r>
              <a:endParaRPr lang="zh-CN" altLang="zh-CN" sz="1600" kern="0" spc="150" dirty="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微软雅黑" charset="0"/>
                <a:sym typeface="微软雅黑" pitchFamily="34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4"/>
              </p:custDataLst>
            </p:nvPr>
          </p:nvSpPr>
          <p:spPr>
            <a:xfrm>
              <a:off x="13948" y="3103"/>
              <a:ext cx="3316" cy="6695"/>
            </a:xfrm>
            <a:custGeom>
              <a:avLst/>
              <a:gdLst>
                <a:gd name="connsiteX0" fmla="*/ 0 w 2105620"/>
                <a:gd name="connsiteY0" fmla="*/ 210562 h 4910328"/>
                <a:gd name="connsiteX1" fmla="*/ 210562 w 2105620"/>
                <a:gd name="connsiteY1" fmla="*/ 0 h 4910328"/>
                <a:gd name="connsiteX2" fmla="*/ 1895058 w 2105620"/>
                <a:gd name="connsiteY2" fmla="*/ 0 h 4910328"/>
                <a:gd name="connsiteX3" fmla="*/ 2105620 w 2105620"/>
                <a:gd name="connsiteY3" fmla="*/ 210562 h 4910328"/>
                <a:gd name="connsiteX4" fmla="*/ 2105620 w 2105620"/>
                <a:gd name="connsiteY4" fmla="*/ 4699766 h 4910328"/>
                <a:gd name="connsiteX5" fmla="*/ 1895058 w 2105620"/>
                <a:gd name="connsiteY5" fmla="*/ 4910328 h 4910328"/>
                <a:gd name="connsiteX6" fmla="*/ 210562 w 2105620"/>
                <a:gd name="connsiteY6" fmla="*/ 4910328 h 4910328"/>
                <a:gd name="connsiteX7" fmla="*/ 0 w 2105620"/>
                <a:gd name="connsiteY7" fmla="*/ 4699766 h 4910328"/>
                <a:gd name="connsiteX8" fmla="*/ 0 w 2105620"/>
                <a:gd name="connsiteY8" fmla="*/ 210562 h 49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20" h="4910328">
                  <a:moveTo>
                    <a:pt x="0" y="210562"/>
                  </a:moveTo>
                  <a:cubicBezTo>
                    <a:pt x="0" y="94272"/>
                    <a:pt x="94272" y="0"/>
                    <a:pt x="210562" y="0"/>
                  </a:cubicBezTo>
                  <a:lnTo>
                    <a:pt x="1895058" y="0"/>
                  </a:lnTo>
                  <a:cubicBezTo>
                    <a:pt x="2011348" y="0"/>
                    <a:pt x="2105620" y="94272"/>
                    <a:pt x="2105620" y="210562"/>
                  </a:cubicBezTo>
                  <a:lnTo>
                    <a:pt x="2105620" y="4699766"/>
                  </a:lnTo>
                  <a:cubicBezTo>
                    <a:pt x="2105620" y="4816056"/>
                    <a:pt x="2011348" y="4910328"/>
                    <a:pt x="1895058" y="4910328"/>
                  </a:cubicBezTo>
                  <a:lnTo>
                    <a:pt x="210562" y="4910328"/>
                  </a:lnTo>
                  <a:cubicBezTo>
                    <a:pt x="94272" y="4910328"/>
                    <a:pt x="0" y="4816056"/>
                    <a:pt x="0" y="4699766"/>
                  </a:cubicBezTo>
                  <a:lnTo>
                    <a:pt x="0" y="210562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rgbClr val="F26C00">
                <a:shade val="50000"/>
              </a:srgbClr>
            </a:lnRef>
            <a:fillRef idx="1">
              <a:srgbClr val="F26C00"/>
            </a:fillRef>
            <a:effectRef idx="0">
              <a:srgbClr val="F26C00"/>
            </a:effectRef>
            <a:fontRef idx="minor">
              <a:srgbClr val="FFFFFF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5"/>
              </p:custDataLst>
            </p:nvPr>
          </p:nvSpPr>
          <p:spPr>
            <a:xfrm>
              <a:off x="13972" y="3472"/>
              <a:ext cx="3186" cy="1041"/>
            </a:xfrm>
            <a:prstGeom prst="rect">
              <a:avLst/>
            </a:prstGeom>
            <a:noFill/>
          </p:spPr>
          <p:txBody>
            <a:bodyPr wrap="square" bIns="0" rtlCol="0" anchor="ctr" anchorCtr="0">
              <a:spAutoFit/>
            </a:bodyPr>
            <a:p>
              <a:pPr algn="just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（四）易受暗示，模仿性强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6"/>
              </p:custDataLst>
            </p:nvPr>
          </p:nvSpPr>
          <p:spPr>
            <a:xfrm>
              <a:off x="13948" y="5033"/>
              <a:ext cx="3187" cy="2036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 anchorCtr="0">
              <a:noAutofit/>
            </a:bodyPr>
            <a:p>
              <a:pPr lvl="0" algn="just" fontAlgn="auto">
                <a:lnSpc>
                  <a:spcPct val="130000"/>
                </a:lnSpc>
                <a:spcAft>
                  <a:spcPts val="1000"/>
                </a:spcAft>
                <a:buClrTx/>
                <a:buSzTx/>
                <a:buFontTx/>
              </a:pPr>
              <a:r>
                <a:rPr lang="zh-CN" altLang="zh-CN" sz="1600" kern="0" spc="150" dirty="0">
                  <a:uFillTx/>
                  <a:latin typeface="微软雅黑" charset="0"/>
                  <a:ea typeface="微软雅黑" charset="0"/>
                  <a:cs typeface="MiSans" panose="00000500000000000000" charset="-122"/>
                  <a:sym typeface="微软雅黑" pitchFamily="34" charset="-122"/>
                </a:rPr>
                <a:t>容易受外界情境或他人的影响而情绪激动，产生行为变化。</a:t>
              </a:r>
              <a:endParaRPr lang="zh-CN" altLang="zh-CN" sz="1600" kern="0" spc="150" dirty="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7"/>
              </p:custDataLst>
            </p:nvPr>
          </p:nvSpPr>
          <p:spPr>
            <a:xfrm>
              <a:off x="9944" y="3093"/>
              <a:ext cx="3316" cy="6695"/>
            </a:xfrm>
            <a:custGeom>
              <a:avLst/>
              <a:gdLst>
                <a:gd name="connsiteX0" fmla="*/ 0 w 2105620"/>
                <a:gd name="connsiteY0" fmla="*/ 210562 h 4910328"/>
                <a:gd name="connsiteX1" fmla="*/ 210562 w 2105620"/>
                <a:gd name="connsiteY1" fmla="*/ 0 h 4910328"/>
                <a:gd name="connsiteX2" fmla="*/ 1895058 w 2105620"/>
                <a:gd name="connsiteY2" fmla="*/ 0 h 4910328"/>
                <a:gd name="connsiteX3" fmla="*/ 2105620 w 2105620"/>
                <a:gd name="connsiteY3" fmla="*/ 210562 h 4910328"/>
                <a:gd name="connsiteX4" fmla="*/ 2105620 w 2105620"/>
                <a:gd name="connsiteY4" fmla="*/ 4699766 h 4910328"/>
                <a:gd name="connsiteX5" fmla="*/ 1895058 w 2105620"/>
                <a:gd name="connsiteY5" fmla="*/ 4910328 h 4910328"/>
                <a:gd name="connsiteX6" fmla="*/ 210562 w 2105620"/>
                <a:gd name="connsiteY6" fmla="*/ 4910328 h 4910328"/>
                <a:gd name="connsiteX7" fmla="*/ 0 w 2105620"/>
                <a:gd name="connsiteY7" fmla="*/ 4699766 h 4910328"/>
                <a:gd name="connsiteX8" fmla="*/ 0 w 2105620"/>
                <a:gd name="connsiteY8" fmla="*/ 210562 h 49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20" h="4910328">
                  <a:moveTo>
                    <a:pt x="0" y="210562"/>
                  </a:moveTo>
                  <a:cubicBezTo>
                    <a:pt x="0" y="94272"/>
                    <a:pt x="94272" y="0"/>
                    <a:pt x="210562" y="0"/>
                  </a:cubicBezTo>
                  <a:lnTo>
                    <a:pt x="1895058" y="0"/>
                  </a:lnTo>
                  <a:cubicBezTo>
                    <a:pt x="2011348" y="0"/>
                    <a:pt x="2105620" y="94272"/>
                    <a:pt x="2105620" y="210562"/>
                  </a:cubicBezTo>
                  <a:lnTo>
                    <a:pt x="2105620" y="4699766"/>
                  </a:lnTo>
                  <a:cubicBezTo>
                    <a:pt x="2105620" y="4816056"/>
                    <a:pt x="2011348" y="4910328"/>
                    <a:pt x="1895058" y="4910328"/>
                  </a:cubicBezTo>
                  <a:lnTo>
                    <a:pt x="210562" y="4910328"/>
                  </a:lnTo>
                  <a:cubicBezTo>
                    <a:pt x="94272" y="4910328"/>
                    <a:pt x="0" y="4816056"/>
                    <a:pt x="0" y="4699766"/>
                  </a:cubicBezTo>
                  <a:lnTo>
                    <a:pt x="0" y="210562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rgbClr val="F26C00">
                <a:shade val="50000"/>
              </a:srgbClr>
            </a:lnRef>
            <a:fillRef idx="1">
              <a:srgbClr val="F26C00"/>
            </a:fillRef>
            <a:effectRef idx="0">
              <a:srgbClr val="F26C00"/>
            </a:effectRef>
            <a:fontRef idx="minor">
              <a:srgbClr val="FFFFFF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tx1"/>
                </a:solidFill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9968" y="3472"/>
              <a:ext cx="3186" cy="1041"/>
            </a:xfrm>
            <a:prstGeom prst="rect">
              <a:avLst/>
            </a:prstGeom>
            <a:noFill/>
          </p:spPr>
          <p:txBody>
            <a:bodyPr wrap="square" bIns="0" rtlCol="0" anchor="ctr" anchorCtr="0">
              <a:spAutoFit/>
            </a:bodyPr>
            <a:p>
              <a:pPr algn="just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（三）易冲动、自制力差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9944" y="4970"/>
              <a:ext cx="3187" cy="2036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 anchorCtr="0"/>
            <a:p>
              <a:pPr lvl="0" algn="just" fontAlgn="auto">
                <a:lnSpc>
                  <a:spcPct val="130000"/>
                </a:lnSpc>
                <a:spcAft>
                  <a:spcPts val="1000"/>
                </a:spcAft>
                <a:buClrTx/>
                <a:buSzTx/>
                <a:buFontTx/>
              </a:pPr>
              <a:r>
                <a:rPr lang="zh-CN" altLang="zh-CN" sz="1600" kern="0" spc="150" dirty="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  <a:sym typeface="微软雅黑" pitchFamily="34" charset="-122"/>
                </a:rPr>
                <a:t>婴幼儿具有坦率、诚实的性格特征，喜怒表露于色，不能控制自己的行为。</a:t>
              </a:r>
              <a:endParaRPr lang="zh-CN" altLang="zh-CN" sz="1600" kern="0" spc="150" dirty="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>
              <a:off x="1936" y="3093"/>
              <a:ext cx="3316" cy="6695"/>
            </a:xfrm>
            <a:custGeom>
              <a:avLst/>
              <a:gdLst>
                <a:gd name="connsiteX0" fmla="*/ 0 w 2105620"/>
                <a:gd name="connsiteY0" fmla="*/ 210562 h 4910328"/>
                <a:gd name="connsiteX1" fmla="*/ 210562 w 2105620"/>
                <a:gd name="connsiteY1" fmla="*/ 0 h 4910328"/>
                <a:gd name="connsiteX2" fmla="*/ 1895058 w 2105620"/>
                <a:gd name="connsiteY2" fmla="*/ 0 h 4910328"/>
                <a:gd name="connsiteX3" fmla="*/ 2105620 w 2105620"/>
                <a:gd name="connsiteY3" fmla="*/ 210562 h 4910328"/>
                <a:gd name="connsiteX4" fmla="*/ 2105620 w 2105620"/>
                <a:gd name="connsiteY4" fmla="*/ 4699766 h 4910328"/>
                <a:gd name="connsiteX5" fmla="*/ 1895058 w 2105620"/>
                <a:gd name="connsiteY5" fmla="*/ 4910328 h 4910328"/>
                <a:gd name="connsiteX6" fmla="*/ 210562 w 2105620"/>
                <a:gd name="connsiteY6" fmla="*/ 4910328 h 4910328"/>
                <a:gd name="connsiteX7" fmla="*/ 0 w 2105620"/>
                <a:gd name="connsiteY7" fmla="*/ 4699766 h 4910328"/>
                <a:gd name="connsiteX8" fmla="*/ 0 w 2105620"/>
                <a:gd name="connsiteY8" fmla="*/ 210562 h 491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20" h="4910328">
                  <a:moveTo>
                    <a:pt x="0" y="210562"/>
                  </a:moveTo>
                  <a:cubicBezTo>
                    <a:pt x="0" y="94272"/>
                    <a:pt x="94272" y="0"/>
                    <a:pt x="210562" y="0"/>
                  </a:cubicBezTo>
                  <a:lnTo>
                    <a:pt x="1895058" y="0"/>
                  </a:lnTo>
                  <a:cubicBezTo>
                    <a:pt x="2011348" y="0"/>
                    <a:pt x="2105620" y="94272"/>
                    <a:pt x="2105620" y="210562"/>
                  </a:cubicBezTo>
                  <a:lnTo>
                    <a:pt x="2105620" y="4699766"/>
                  </a:lnTo>
                  <a:cubicBezTo>
                    <a:pt x="2105620" y="4816056"/>
                    <a:pt x="2011348" y="4910328"/>
                    <a:pt x="1895058" y="4910328"/>
                  </a:cubicBezTo>
                  <a:lnTo>
                    <a:pt x="210562" y="4910328"/>
                  </a:lnTo>
                  <a:cubicBezTo>
                    <a:pt x="94272" y="4910328"/>
                    <a:pt x="0" y="4816056"/>
                    <a:pt x="0" y="4699766"/>
                  </a:cubicBezTo>
                  <a:lnTo>
                    <a:pt x="0" y="210562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rgbClr val="F26C00">
                <a:shade val="50000"/>
              </a:srgbClr>
            </a:lnRef>
            <a:fillRef idx="1">
              <a:srgbClr val="F26C00"/>
            </a:fillRef>
            <a:effectRef idx="0">
              <a:srgbClr val="F26C00"/>
            </a:effectRef>
            <a:fontRef idx="minor">
              <a:srgbClr val="FFFFFF"/>
            </a:fontRef>
          </p:style>
          <p:txBody>
            <a:bodyPr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  <a:cs typeface="+mn-ea"/>
                </a:defRPr>
              </a:lvl9pPr>
            </a:lstStyle>
            <a:p>
              <a:pPr lvl="1" algn="l"/>
              <a:endParaRPr>
                <a:solidFill>
                  <a:schemeClr val="tx1"/>
                </a:solidFill>
                <a:cs typeface="MiSans" panose="00000500000000000000" charset="-122"/>
                <a:sym typeface="微软雅黑" pitchFamily="34" charset="-122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11"/>
              </p:custDataLst>
            </p:nvPr>
          </p:nvSpPr>
          <p:spPr>
            <a:xfrm>
              <a:off x="1960" y="3471"/>
              <a:ext cx="3186" cy="1041"/>
            </a:xfrm>
            <a:prstGeom prst="rect">
              <a:avLst/>
            </a:prstGeom>
            <a:noFill/>
          </p:spPr>
          <p:txBody>
            <a:bodyPr wrap="square" bIns="0" rtlCol="0" anchor="ctr" anchorCtr="0">
              <a:spAutoFit/>
            </a:bodyPr>
            <a:p>
              <a:pPr algn="ctr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（一）活泼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  <a:p>
              <a:pPr algn="ctr"/>
              <a:r>
                <a:rPr lang="zh-CN" altLang="en-US" sz="20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</a:rPr>
                <a:t>好动</a:t>
              </a:r>
              <a:endParaRPr lang="zh-CN" altLang="en-US" sz="20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12"/>
              </p:custDataLst>
            </p:nvPr>
          </p:nvSpPr>
          <p:spPr>
            <a:xfrm>
              <a:off x="1936" y="5033"/>
              <a:ext cx="3187" cy="2036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 anchorCtr="0">
              <a:noAutofit/>
            </a:bodyPr>
            <a:p>
              <a:pPr lvl="0" algn="just" fontAlgn="auto">
                <a:lnSpc>
                  <a:spcPct val="130000"/>
                </a:lnSpc>
                <a:spcAft>
                  <a:spcPts val="1000"/>
                </a:spcAft>
                <a:buClrTx/>
                <a:buSzTx/>
                <a:buFontTx/>
              </a:pPr>
              <a:r>
                <a:rPr lang="zh-CN" altLang="zh-CN" sz="1600" kern="0" spc="150" dirty="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  <a:cs typeface="MiSans" panose="00000500000000000000" charset="-122"/>
                  <a:sym typeface="微软雅黑" pitchFamily="34" charset="-122"/>
                </a:rPr>
                <a:t>总是不停做各种动作，不停变换活动方式，常常不知疲惫。</a:t>
              </a:r>
              <a:endParaRPr lang="zh-CN" altLang="zh-CN" sz="1600" kern="0" spc="150" dirty="0">
                <a:solidFill>
                  <a:schemeClr val="tx1"/>
                </a:solidFill>
                <a:uFillTx/>
                <a:latin typeface="微软雅黑" charset="0"/>
                <a:ea typeface="微软雅黑" charset="0"/>
                <a:cs typeface="MiSans" panose="00000500000000000000" charset="-122"/>
                <a:sym typeface="微软雅黑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rcRect l="2104" r="2190" b="2458"/>
          <a:stretch>
            <a:fillRect/>
          </a:stretch>
        </p:blipFill>
        <p:spPr>
          <a:xfrm>
            <a:off x="1216025" y="4585335"/>
            <a:ext cx="2125345" cy="12922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09365" y="4568825"/>
            <a:ext cx="1986280" cy="13252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96355" y="4585335"/>
            <a:ext cx="1881505" cy="15538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87155" y="4742180"/>
            <a:ext cx="1881505" cy="117856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622165" y="6355715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均来自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网络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355" y="2691765"/>
            <a:ext cx="9144000" cy="90868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 sz="4800"/>
              <a:t>第四节</a:t>
            </a:r>
            <a:r>
              <a:rPr lang="en-US" altLang="zh-CN" sz="4800"/>
              <a:t>  0-3</a:t>
            </a:r>
            <a:r>
              <a:rPr lang="zh-CN" altLang="en-US" sz="4800"/>
              <a:t>岁婴幼儿能力的发展</a:t>
            </a:r>
            <a:endParaRPr lang="zh-CN" altLang="en-US" sz="4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</a:rPr>
              <a:t>一、婴幼儿能力发展的趋势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69060"/>
            <a:ext cx="10515600" cy="4351338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（一）多种能力相继凸显并逐渐发展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8" name="直接连接符 77"/>
          <p:cNvCxnSpPr/>
          <p:nvPr>
            <p:custDataLst>
              <p:tags r:id="rId1"/>
            </p:custDataLst>
          </p:nvPr>
        </p:nvCxnSpPr>
        <p:spPr>
          <a:xfrm>
            <a:off x="10807700" y="5493385"/>
            <a:ext cx="281305" cy="0"/>
          </a:xfrm>
          <a:prstGeom prst="line">
            <a:avLst/>
          </a:prstGeom>
          <a:ln w="12700">
            <a:solidFill>
              <a:srgbClr val="6096E6">
                <a:lumMod val="60000"/>
                <a:lumOff val="40000"/>
              </a:srgbClr>
            </a:solidFill>
            <a:tailEnd type="none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sp>
        <p:nvSpPr>
          <p:cNvPr id="79" name="矩形 78"/>
          <p:cNvSpPr/>
          <p:nvPr>
            <p:custDataLst>
              <p:tags r:id="rId2"/>
            </p:custDataLst>
          </p:nvPr>
        </p:nvSpPr>
        <p:spPr>
          <a:xfrm>
            <a:off x="12052300" y="548005"/>
            <a:ext cx="139700" cy="5308600"/>
          </a:xfrm>
          <a:prstGeom prst="rect">
            <a:avLst/>
          </a:prstGeom>
          <a:solidFill>
            <a:srgbClr val="6096E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0" name="直接连接符 79"/>
          <p:cNvCxnSpPr/>
          <p:nvPr>
            <p:custDataLst>
              <p:tags r:id="rId3"/>
            </p:custDataLst>
          </p:nvPr>
        </p:nvCxnSpPr>
        <p:spPr>
          <a:xfrm>
            <a:off x="10811510" y="5059680"/>
            <a:ext cx="0" cy="438785"/>
          </a:xfrm>
          <a:prstGeom prst="line">
            <a:avLst/>
          </a:prstGeom>
          <a:ln w="12700">
            <a:solidFill>
              <a:srgbClr val="6096E6">
                <a:lumMod val="60000"/>
                <a:lumOff val="40000"/>
              </a:srgbClr>
            </a:solidFill>
            <a:tailEnd type="none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sp>
        <p:nvSpPr>
          <p:cNvPr id="81" name="矩形 80"/>
          <p:cNvSpPr/>
          <p:nvPr>
            <p:custDataLst>
              <p:tags r:id="rId4"/>
            </p:custDataLst>
          </p:nvPr>
        </p:nvSpPr>
        <p:spPr>
          <a:xfrm>
            <a:off x="12052300" y="774700"/>
            <a:ext cx="139700" cy="1012190"/>
          </a:xfrm>
          <a:prstGeom prst="rect">
            <a:avLst/>
          </a:prstGeom>
          <a:solidFill>
            <a:srgbClr val="58B6E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矩形 81"/>
          <p:cNvSpPr/>
          <p:nvPr>
            <p:custDataLst>
              <p:tags r:id="rId5"/>
            </p:custDataLst>
          </p:nvPr>
        </p:nvSpPr>
        <p:spPr>
          <a:xfrm>
            <a:off x="12052300" y="1787525"/>
            <a:ext cx="139700" cy="1012190"/>
          </a:xfrm>
          <a:prstGeom prst="rect">
            <a:avLst/>
          </a:prstGeom>
          <a:solidFill>
            <a:srgbClr val="56CA9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矩形 82"/>
          <p:cNvSpPr/>
          <p:nvPr>
            <p:custDataLst>
              <p:tags r:id="rId6"/>
            </p:custDataLst>
          </p:nvPr>
        </p:nvSpPr>
        <p:spPr>
          <a:xfrm>
            <a:off x="12052300" y="2738755"/>
            <a:ext cx="139700" cy="1012190"/>
          </a:xfrm>
          <a:prstGeom prst="rect">
            <a:avLst/>
          </a:prstGeom>
          <a:solidFill>
            <a:srgbClr val="FFBA5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矩形 83"/>
          <p:cNvSpPr/>
          <p:nvPr>
            <p:custDataLst>
              <p:tags r:id="rId7"/>
            </p:custDataLst>
          </p:nvPr>
        </p:nvSpPr>
        <p:spPr>
          <a:xfrm>
            <a:off x="12052300" y="3545840"/>
            <a:ext cx="139700" cy="1012190"/>
          </a:xfrm>
          <a:prstGeom prst="rect">
            <a:avLst/>
          </a:prstGeom>
          <a:solidFill>
            <a:srgbClr val="F18870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矩形 84"/>
          <p:cNvSpPr/>
          <p:nvPr>
            <p:custDataLst>
              <p:tags r:id="rId8"/>
            </p:custDataLst>
          </p:nvPr>
        </p:nvSpPr>
        <p:spPr>
          <a:xfrm>
            <a:off x="12052300" y="4558030"/>
            <a:ext cx="139700" cy="1012190"/>
          </a:xfrm>
          <a:prstGeom prst="rect">
            <a:avLst/>
          </a:prstGeom>
          <a:solidFill>
            <a:srgbClr val="EC5F74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6" name="直接连接符 85"/>
          <p:cNvCxnSpPr/>
          <p:nvPr>
            <p:custDataLst>
              <p:tags r:id="rId9"/>
            </p:custDataLst>
          </p:nvPr>
        </p:nvCxnSpPr>
        <p:spPr>
          <a:xfrm rot="10800000">
            <a:off x="11184255" y="888365"/>
            <a:ext cx="281305" cy="0"/>
          </a:xfrm>
          <a:prstGeom prst="line">
            <a:avLst/>
          </a:prstGeom>
          <a:ln w="12700">
            <a:solidFill>
              <a:srgbClr val="6096E6">
                <a:lumMod val="60000"/>
                <a:lumOff val="40000"/>
              </a:srgbClr>
            </a:solidFill>
            <a:tailEnd type="none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cxnSp>
        <p:nvCxnSpPr>
          <p:cNvPr id="87" name="直接连接符 86"/>
          <p:cNvCxnSpPr/>
          <p:nvPr>
            <p:custDataLst>
              <p:tags r:id="rId10"/>
            </p:custDataLst>
          </p:nvPr>
        </p:nvCxnSpPr>
        <p:spPr>
          <a:xfrm rot="10800000">
            <a:off x="11461750" y="883285"/>
            <a:ext cx="0" cy="438785"/>
          </a:xfrm>
          <a:prstGeom prst="line">
            <a:avLst/>
          </a:prstGeom>
          <a:ln w="12700">
            <a:solidFill>
              <a:srgbClr val="6096E6">
                <a:lumMod val="60000"/>
                <a:lumOff val="40000"/>
              </a:srgbClr>
            </a:solidFill>
            <a:tailEnd type="none"/>
          </a:ln>
        </p:spPr>
        <p:style>
          <a:lnRef idx="1">
            <a:srgbClr val="6096E6"/>
          </a:lnRef>
          <a:fillRef idx="0">
            <a:srgbClr val="6096E6"/>
          </a:fillRef>
          <a:effectRef idx="0">
            <a:srgbClr val="6096E6"/>
          </a:effectRef>
          <a:fontRef idx="minor">
            <a:srgbClr val="000000"/>
          </a:fontRef>
        </p:style>
      </p:cxnSp>
      <p:cxnSp>
        <p:nvCxnSpPr>
          <p:cNvPr id="4" name="直接箭头连接符 50"/>
          <p:cNvCxnSpPr/>
          <p:nvPr>
            <p:custDataLst>
              <p:tags r:id="rId11"/>
            </p:custDataLst>
          </p:nvPr>
        </p:nvCxnSpPr>
        <p:spPr>
          <a:xfrm rot="16200000" flipH="1" flipV="1">
            <a:off x="5371963" y="3454026"/>
            <a:ext cx="3" cy="128790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51"/>
          <p:cNvCxnSpPr/>
          <p:nvPr>
            <p:custDataLst>
              <p:tags r:id="rId12"/>
            </p:custDataLst>
          </p:nvPr>
        </p:nvCxnSpPr>
        <p:spPr>
          <a:xfrm rot="18900000" flipH="1" flipV="1">
            <a:off x="5679136" y="2712447"/>
            <a:ext cx="3" cy="128790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3"/>
          <p:cNvCxnSpPr/>
          <p:nvPr>
            <p:custDataLst>
              <p:tags r:id="rId13"/>
            </p:custDataLst>
          </p:nvPr>
        </p:nvCxnSpPr>
        <p:spPr>
          <a:xfrm flipV="1">
            <a:off x="6706954" y="3412400"/>
            <a:ext cx="1062503" cy="58398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3"/>
          <p:cNvCxnSpPr/>
          <p:nvPr>
            <p:custDataLst>
              <p:tags r:id="rId14"/>
            </p:custDataLst>
          </p:nvPr>
        </p:nvCxnSpPr>
        <p:spPr>
          <a:xfrm rot="13500000" flipH="1" flipV="1">
            <a:off x="5679136" y="4195607"/>
            <a:ext cx="3" cy="128790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>
            <p:custDataLst>
              <p:tags r:id="rId15"/>
            </p:custDataLst>
          </p:nvPr>
        </p:nvCxnSpPr>
        <p:spPr>
          <a:xfrm>
            <a:off x="6639244" y="4169628"/>
            <a:ext cx="1130213" cy="62891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>
            <p:custDataLst>
              <p:tags r:id="rId16"/>
            </p:custDataLst>
          </p:nvPr>
        </p:nvSpPr>
        <p:spPr>
          <a:xfrm>
            <a:off x="1860550" y="2378710"/>
            <a:ext cx="3169285" cy="62992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17"/>
            </p:custDataLst>
          </p:nvPr>
        </p:nvSpPr>
        <p:spPr>
          <a:xfrm>
            <a:off x="4543953" y="2422703"/>
            <a:ext cx="437926" cy="437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1" name="KSO_Shape"/>
          <p:cNvSpPr/>
          <p:nvPr>
            <p:custDataLst>
              <p:tags r:id="rId18"/>
            </p:custDataLst>
          </p:nvPr>
        </p:nvSpPr>
        <p:spPr bwMode="auto">
          <a:xfrm>
            <a:off x="4645886" y="2538290"/>
            <a:ext cx="234060" cy="206752"/>
          </a:xfrm>
          <a:custGeom>
            <a:avLst/>
            <a:gdLst>
              <a:gd name="T0" fmla="*/ 62870906 w 5806"/>
              <a:gd name="T1" fmla="*/ 551852761 h 5129"/>
              <a:gd name="T2" fmla="*/ 300681578 w 5806"/>
              <a:gd name="T3" fmla="*/ 144822472 h 5129"/>
              <a:gd name="T4" fmla="*/ 590705195 w 5806"/>
              <a:gd name="T5" fmla="*/ 54012371 h 5129"/>
              <a:gd name="T6" fmla="*/ 583169519 w 5806"/>
              <a:gd name="T7" fmla="*/ 45727558 h 5129"/>
              <a:gd name="T8" fmla="*/ 575310656 w 5806"/>
              <a:gd name="T9" fmla="*/ 38088418 h 5129"/>
              <a:gd name="T10" fmla="*/ 567020986 w 5806"/>
              <a:gd name="T11" fmla="*/ 31202562 h 5129"/>
              <a:gd name="T12" fmla="*/ 558301165 w 5806"/>
              <a:gd name="T13" fmla="*/ 24962049 h 5129"/>
              <a:gd name="T14" fmla="*/ 549257829 w 5806"/>
              <a:gd name="T15" fmla="*/ 19474493 h 5129"/>
              <a:gd name="T16" fmla="*/ 539891962 w 5806"/>
              <a:gd name="T17" fmla="*/ 14525325 h 5129"/>
              <a:gd name="T18" fmla="*/ 530202907 w 5806"/>
              <a:gd name="T19" fmla="*/ 10436725 h 5129"/>
              <a:gd name="T20" fmla="*/ 520406233 w 5806"/>
              <a:gd name="T21" fmla="*/ 6993796 h 5129"/>
              <a:gd name="T22" fmla="*/ 510286700 w 5806"/>
              <a:gd name="T23" fmla="*/ 4196212 h 5129"/>
              <a:gd name="T24" fmla="*/ 500059547 w 5806"/>
              <a:gd name="T25" fmla="*/ 2151912 h 5129"/>
              <a:gd name="T26" fmla="*/ 489724446 w 5806"/>
              <a:gd name="T27" fmla="*/ 753284 h 5129"/>
              <a:gd name="T28" fmla="*/ 479389674 w 5806"/>
              <a:gd name="T29" fmla="*/ 107612 h 5129"/>
              <a:gd name="T30" fmla="*/ 468946953 w 5806"/>
              <a:gd name="T31" fmla="*/ 322836 h 5129"/>
              <a:gd name="T32" fmla="*/ 458612181 w 5806"/>
              <a:gd name="T33" fmla="*/ 1075792 h 5129"/>
              <a:gd name="T34" fmla="*/ 448277080 w 5806"/>
              <a:gd name="T35" fmla="*/ 2582360 h 5129"/>
              <a:gd name="T36" fmla="*/ 438049927 w 5806"/>
              <a:gd name="T37" fmla="*/ 4841884 h 5129"/>
              <a:gd name="T38" fmla="*/ 427822774 w 5806"/>
              <a:gd name="T39" fmla="*/ 7854364 h 5129"/>
              <a:gd name="T40" fmla="*/ 417918480 w 5806"/>
              <a:gd name="T41" fmla="*/ 11727741 h 5129"/>
              <a:gd name="T42" fmla="*/ 408229426 w 5806"/>
              <a:gd name="T43" fmla="*/ 16246789 h 5129"/>
              <a:gd name="T44" fmla="*/ 398647991 w 5806"/>
              <a:gd name="T45" fmla="*/ 21411181 h 5129"/>
              <a:gd name="T46" fmla="*/ 389604983 w 5806"/>
              <a:gd name="T47" fmla="*/ 27329185 h 5129"/>
              <a:gd name="T48" fmla="*/ 577248467 w 5806"/>
              <a:gd name="T49" fmla="*/ 259087725 h 5129"/>
              <a:gd name="T50" fmla="*/ 584999711 w 5806"/>
              <a:gd name="T51" fmla="*/ 251340973 h 5129"/>
              <a:gd name="T52" fmla="*/ 592212528 w 5806"/>
              <a:gd name="T53" fmla="*/ 243163773 h 5129"/>
              <a:gd name="T54" fmla="*/ 598671678 w 5806"/>
              <a:gd name="T55" fmla="*/ 234556124 h 5129"/>
              <a:gd name="T56" fmla="*/ 604269872 w 5806"/>
              <a:gd name="T57" fmla="*/ 225518356 h 5129"/>
              <a:gd name="T58" fmla="*/ 609437258 w 5806"/>
              <a:gd name="T59" fmla="*/ 216372647 h 5129"/>
              <a:gd name="T60" fmla="*/ 613743687 w 5806"/>
              <a:gd name="T61" fmla="*/ 206796819 h 5129"/>
              <a:gd name="T62" fmla="*/ 617511361 w 5806"/>
              <a:gd name="T63" fmla="*/ 196898154 h 5129"/>
              <a:gd name="T64" fmla="*/ 620310457 w 5806"/>
              <a:gd name="T65" fmla="*/ 186891878 h 5129"/>
              <a:gd name="T66" fmla="*/ 622679075 w 5806"/>
              <a:gd name="T67" fmla="*/ 176777989 h 5129"/>
              <a:gd name="T68" fmla="*/ 624186079 w 5806"/>
              <a:gd name="T69" fmla="*/ 166341265 h 5129"/>
              <a:gd name="T70" fmla="*/ 624939745 w 5806"/>
              <a:gd name="T71" fmla="*/ 156119764 h 5129"/>
              <a:gd name="T72" fmla="*/ 625047365 w 5806"/>
              <a:gd name="T73" fmla="*/ 145575428 h 5129"/>
              <a:gd name="T74" fmla="*/ 624508938 w 5806"/>
              <a:gd name="T75" fmla="*/ 135246315 h 5129"/>
              <a:gd name="T76" fmla="*/ 623109554 w 5806"/>
              <a:gd name="T77" fmla="*/ 124809590 h 5129"/>
              <a:gd name="T78" fmla="*/ 621064123 w 5806"/>
              <a:gd name="T79" fmla="*/ 114588418 h 5129"/>
              <a:gd name="T80" fmla="*/ 618265027 w 5806"/>
              <a:gd name="T81" fmla="*/ 104474529 h 5129"/>
              <a:gd name="T82" fmla="*/ 614712592 w 5806"/>
              <a:gd name="T83" fmla="*/ 94467925 h 5129"/>
              <a:gd name="T84" fmla="*/ 610406163 w 5806"/>
              <a:gd name="T85" fmla="*/ 84676872 h 5129"/>
              <a:gd name="T86" fmla="*/ 605346397 w 5806"/>
              <a:gd name="T87" fmla="*/ 75101044 h 5129"/>
              <a:gd name="T88" fmla="*/ 599640584 w 5806"/>
              <a:gd name="T89" fmla="*/ 65955335 h 5129"/>
              <a:gd name="T90" fmla="*/ 592966194 w 5806"/>
              <a:gd name="T91" fmla="*/ 56917567 h 5129"/>
              <a:gd name="T92" fmla="*/ 549903875 w 5806"/>
              <a:gd name="T93" fmla="*/ 279315503 h 5129"/>
              <a:gd name="T94" fmla="*/ 359138435 w 5806"/>
              <a:gd name="T95" fmla="*/ 55841447 h 5129"/>
              <a:gd name="T96" fmla="*/ 352033238 w 5806"/>
              <a:gd name="T97" fmla="*/ 65417603 h 5129"/>
              <a:gd name="T98" fmla="*/ 345789327 w 5806"/>
              <a:gd name="T99" fmla="*/ 75531492 h 5129"/>
              <a:gd name="T100" fmla="*/ 340406373 w 5806"/>
              <a:gd name="T101" fmla="*/ 85860605 h 5129"/>
              <a:gd name="T102" fmla="*/ 335885033 w 5806"/>
              <a:gd name="T103" fmla="*/ 96619837 h 5129"/>
              <a:gd name="T104" fmla="*/ 332224650 w 5806"/>
              <a:gd name="T105" fmla="*/ 107594622 h 5129"/>
              <a:gd name="T106" fmla="*/ 494353734 w 5806"/>
              <a:gd name="T107" fmla="*/ 297714203 h 5129"/>
              <a:gd name="T108" fmla="*/ 505765032 w 5806"/>
              <a:gd name="T109" fmla="*/ 295885127 h 5129"/>
              <a:gd name="T110" fmla="*/ 517176658 w 5806"/>
              <a:gd name="T111" fmla="*/ 293195155 h 5129"/>
              <a:gd name="T112" fmla="*/ 528265096 w 5806"/>
              <a:gd name="T113" fmla="*/ 289429391 h 5129"/>
              <a:gd name="T114" fmla="*/ 539245915 w 5806"/>
              <a:gd name="T115" fmla="*/ 284803059 h 5129"/>
              <a:gd name="T116" fmla="*/ 549903875 w 5806"/>
              <a:gd name="T117" fmla="*/ 279315503 h 51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06" h="5129">
                <a:moveTo>
                  <a:pt x="2793" y="1346"/>
                </a:moveTo>
                <a:lnTo>
                  <a:pt x="4144" y="2972"/>
                </a:lnTo>
                <a:lnTo>
                  <a:pt x="584" y="5129"/>
                </a:lnTo>
                <a:lnTo>
                  <a:pt x="204" y="4858"/>
                </a:lnTo>
                <a:lnTo>
                  <a:pt x="0" y="4425"/>
                </a:lnTo>
                <a:lnTo>
                  <a:pt x="2793" y="1346"/>
                </a:lnTo>
                <a:close/>
                <a:moveTo>
                  <a:pt x="5487" y="502"/>
                </a:moveTo>
                <a:lnTo>
                  <a:pt x="5487" y="502"/>
                </a:lnTo>
                <a:lnTo>
                  <a:pt x="5464" y="476"/>
                </a:lnTo>
                <a:lnTo>
                  <a:pt x="5441" y="451"/>
                </a:lnTo>
                <a:lnTo>
                  <a:pt x="5417" y="425"/>
                </a:lnTo>
                <a:lnTo>
                  <a:pt x="5394" y="401"/>
                </a:lnTo>
                <a:lnTo>
                  <a:pt x="5369" y="378"/>
                </a:lnTo>
                <a:lnTo>
                  <a:pt x="5344" y="354"/>
                </a:lnTo>
                <a:lnTo>
                  <a:pt x="5319" y="333"/>
                </a:lnTo>
                <a:lnTo>
                  <a:pt x="5293" y="311"/>
                </a:lnTo>
                <a:lnTo>
                  <a:pt x="5267" y="290"/>
                </a:lnTo>
                <a:lnTo>
                  <a:pt x="5240" y="271"/>
                </a:lnTo>
                <a:lnTo>
                  <a:pt x="5214" y="250"/>
                </a:lnTo>
                <a:lnTo>
                  <a:pt x="5186" y="232"/>
                </a:lnTo>
                <a:lnTo>
                  <a:pt x="5159" y="214"/>
                </a:lnTo>
                <a:lnTo>
                  <a:pt x="5130" y="197"/>
                </a:lnTo>
                <a:lnTo>
                  <a:pt x="5102" y="181"/>
                </a:lnTo>
                <a:lnTo>
                  <a:pt x="5073" y="164"/>
                </a:lnTo>
                <a:lnTo>
                  <a:pt x="5044" y="149"/>
                </a:lnTo>
                <a:lnTo>
                  <a:pt x="5015" y="135"/>
                </a:lnTo>
                <a:lnTo>
                  <a:pt x="4985" y="122"/>
                </a:lnTo>
                <a:lnTo>
                  <a:pt x="4955" y="109"/>
                </a:lnTo>
                <a:lnTo>
                  <a:pt x="4925" y="97"/>
                </a:lnTo>
                <a:lnTo>
                  <a:pt x="4895" y="85"/>
                </a:lnTo>
                <a:lnTo>
                  <a:pt x="4864" y="74"/>
                </a:lnTo>
                <a:lnTo>
                  <a:pt x="4834" y="65"/>
                </a:lnTo>
                <a:lnTo>
                  <a:pt x="4803" y="55"/>
                </a:lnTo>
                <a:lnTo>
                  <a:pt x="4772" y="47"/>
                </a:lnTo>
                <a:lnTo>
                  <a:pt x="4740" y="39"/>
                </a:lnTo>
                <a:lnTo>
                  <a:pt x="4709" y="32"/>
                </a:lnTo>
                <a:lnTo>
                  <a:pt x="4677" y="25"/>
                </a:lnTo>
                <a:lnTo>
                  <a:pt x="4645" y="20"/>
                </a:lnTo>
                <a:lnTo>
                  <a:pt x="4613" y="14"/>
                </a:lnTo>
                <a:lnTo>
                  <a:pt x="4581" y="10"/>
                </a:lnTo>
                <a:lnTo>
                  <a:pt x="4549" y="7"/>
                </a:lnTo>
                <a:lnTo>
                  <a:pt x="4518" y="5"/>
                </a:lnTo>
                <a:lnTo>
                  <a:pt x="4486" y="3"/>
                </a:lnTo>
                <a:lnTo>
                  <a:pt x="4453" y="1"/>
                </a:lnTo>
                <a:lnTo>
                  <a:pt x="4420" y="0"/>
                </a:lnTo>
                <a:lnTo>
                  <a:pt x="4388" y="1"/>
                </a:lnTo>
                <a:lnTo>
                  <a:pt x="4356" y="3"/>
                </a:lnTo>
                <a:lnTo>
                  <a:pt x="4324" y="4"/>
                </a:lnTo>
                <a:lnTo>
                  <a:pt x="4292" y="7"/>
                </a:lnTo>
                <a:lnTo>
                  <a:pt x="4260" y="10"/>
                </a:lnTo>
                <a:lnTo>
                  <a:pt x="4227" y="14"/>
                </a:lnTo>
                <a:lnTo>
                  <a:pt x="4195" y="19"/>
                </a:lnTo>
                <a:lnTo>
                  <a:pt x="4164" y="24"/>
                </a:lnTo>
                <a:lnTo>
                  <a:pt x="4132" y="30"/>
                </a:lnTo>
                <a:lnTo>
                  <a:pt x="4100" y="38"/>
                </a:lnTo>
                <a:lnTo>
                  <a:pt x="4069" y="45"/>
                </a:lnTo>
                <a:lnTo>
                  <a:pt x="4037" y="54"/>
                </a:lnTo>
                <a:lnTo>
                  <a:pt x="4006" y="64"/>
                </a:lnTo>
                <a:lnTo>
                  <a:pt x="3974" y="73"/>
                </a:lnTo>
                <a:lnTo>
                  <a:pt x="3943" y="84"/>
                </a:lnTo>
                <a:lnTo>
                  <a:pt x="3912" y="96"/>
                </a:lnTo>
                <a:lnTo>
                  <a:pt x="3882" y="109"/>
                </a:lnTo>
                <a:lnTo>
                  <a:pt x="3852" y="122"/>
                </a:lnTo>
                <a:lnTo>
                  <a:pt x="3821" y="135"/>
                </a:lnTo>
                <a:lnTo>
                  <a:pt x="3792" y="151"/>
                </a:lnTo>
                <a:lnTo>
                  <a:pt x="3762" y="166"/>
                </a:lnTo>
                <a:lnTo>
                  <a:pt x="3733" y="182"/>
                </a:lnTo>
                <a:lnTo>
                  <a:pt x="3703" y="199"/>
                </a:lnTo>
                <a:lnTo>
                  <a:pt x="3675" y="217"/>
                </a:lnTo>
                <a:lnTo>
                  <a:pt x="3646" y="235"/>
                </a:lnTo>
                <a:lnTo>
                  <a:pt x="3619" y="254"/>
                </a:lnTo>
                <a:lnTo>
                  <a:pt x="3591" y="275"/>
                </a:lnTo>
                <a:lnTo>
                  <a:pt x="5362" y="2408"/>
                </a:lnTo>
                <a:lnTo>
                  <a:pt x="5387" y="2385"/>
                </a:lnTo>
                <a:lnTo>
                  <a:pt x="5411" y="2361"/>
                </a:lnTo>
                <a:lnTo>
                  <a:pt x="5434" y="2336"/>
                </a:lnTo>
                <a:lnTo>
                  <a:pt x="5457" y="2311"/>
                </a:lnTo>
                <a:lnTo>
                  <a:pt x="5479" y="2286"/>
                </a:lnTo>
                <a:lnTo>
                  <a:pt x="5501" y="2260"/>
                </a:lnTo>
                <a:lnTo>
                  <a:pt x="5521" y="2234"/>
                </a:lnTo>
                <a:lnTo>
                  <a:pt x="5542" y="2207"/>
                </a:lnTo>
                <a:lnTo>
                  <a:pt x="5561" y="2180"/>
                </a:lnTo>
                <a:lnTo>
                  <a:pt x="5579" y="2152"/>
                </a:lnTo>
                <a:lnTo>
                  <a:pt x="5596" y="2124"/>
                </a:lnTo>
                <a:lnTo>
                  <a:pt x="5613" y="2096"/>
                </a:lnTo>
                <a:lnTo>
                  <a:pt x="5631" y="2068"/>
                </a:lnTo>
                <a:lnTo>
                  <a:pt x="5646" y="2039"/>
                </a:lnTo>
                <a:lnTo>
                  <a:pt x="5661" y="2011"/>
                </a:lnTo>
                <a:lnTo>
                  <a:pt x="5675" y="1981"/>
                </a:lnTo>
                <a:lnTo>
                  <a:pt x="5689" y="1952"/>
                </a:lnTo>
                <a:lnTo>
                  <a:pt x="5701" y="1922"/>
                </a:lnTo>
                <a:lnTo>
                  <a:pt x="5713" y="1892"/>
                </a:lnTo>
                <a:lnTo>
                  <a:pt x="5725" y="1860"/>
                </a:lnTo>
                <a:lnTo>
                  <a:pt x="5736" y="1830"/>
                </a:lnTo>
                <a:lnTo>
                  <a:pt x="5745" y="1799"/>
                </a:lnTo>
                <a:lnTo>
                  <a:pt x="5754" y="1768"/>
                </a:lnTo>
                <a:lnTo>
                  <a:pt x="5762" y="1737"/>
                </a:lnTo>
                <a:lnTo>
                  <a:pt x="5770" y="1706"/>
                </a:lnTo>
                <a:lnTo>
                  <a:pt x="5778" y="1674"/>
                </a:lnTo>
                <a:lnTo>
                  <a:pt x="5784" y="1643"/>
                </a:lnTo>
                <a:lnTo>
                  <a:pt x="5789" y="1611"/>
                </a:lnTo>
                <a:lnTo>
                  <a:pt x="5794" y="1579"/>
                </a:lnTo>
                <a:lnTo>
                  <a:pt x="5798" y="1546"/>
                </a:lnTo>
                <a:lnTo>
                  <a:pt x="5801" y="1515"/>
                </a:lnTo>
                <a:lnTo>
                  <a:pt x="5803" y="1483"/>
                </a:lnTo>
                <a:lnTo>
                  <a:pt x="5805" y="1451"/>
                </a:lnTo>
                <a:lnTo>
                  <a:pt x="5806" y="1419"/>
                </a:lnTo>
                <a:lnTo>
                  <a:pt x="5806" y="1387"/>
                </a:lnTo>
                <a:lnTo>
                  <a:pt x="5806" y="1353"/>
                </a:lnTo>
                <a:lnTo>
                  <a:pt x="5805" y="1321"/>
                </a:lnTo>
                <a:lnTo>
                  <a:pt x="5803" y="1289"/>
                </a:lnTo>
                <a:lnTo>
                  <a:pt x="5801" y="1257"/>
                </a:lnTo>
                <a:lnTo>
                  <a:pt x="5797" y="1225"/>
                </a:lnTo>
                <a:lnTo>
                  <a:pt x="5794" y="1193"/>
                </a:lnTo>
                <a:lnTo>
                  <a:pt x="5788" y="1160"/>
                </a:lnTo>
                <a:lnTo>
                  <a:pt x="5783" y="1129"/>
                </a:lnTo>
                <a:lnTo>
                  <a:pt x="5776" y="1097"/>
                </a:lnTo>
                <a:lnTo>
                  <a:pt x="5769" y="1065"/>
                </a:lnTo>
                <a:lnTo>
                  <a:pt x="5760" y="1034"/>
                </a:lnTo>
                <a:lnTo>
                  <a:pt x="5752" y="1002"/>
                </a:lnTo>
                <a:lnTo>
                  <a:pt x="5743" y="971"/>
                </a:lnTo>
                <a:lnTo>
                  <a:pt x="5732" y="940"/>
                </a:lnTo>
                <a:lnTo>
                  <a:pt x="5722" y="908"/>
                </a:lnTo>
                <a:lnTo>
                  <a:pt x="5710" y="878"/>
                </a:lnTo>
                <a:lnTo>
                  <a:pt x="5697" y="847"/>
                </a:lnTo>
                <a:lnTo>
                  <a:pt x="5684" y="817"/>
                </a:lnTo>
                <a:lnTo>
                  <a:pt x="5670" y="787"/>
                </a:lnTo>
                <a:lnTo>
                  <a:pt x="5655" y="757"/>
                </a:lnTo>
                <a:lnTo>
                  <a:pt x="5639" y="727"/>
                </a:lnTo>
                <a:lnTo>
                  <a:pt x="5623" y="698"/>
                </a:lnTo>
                <a:lnTo>
                  <a:pt x="5606" y="669"/>
                </a:lnTo>
                <a:lnTo>
                  <a:pt x="5588" y="640"/>
                </a:lnTo>
                <a:lnTo>
                  <a:pt x="5570" y="613"/>
                </a:lnTo>
                <a:lnTo>
                  <a:pt x="5550" y="585"/>
                </a:lnTo>
                <a:lnTo>
                  <a:pt x="5530" y="557"/>
                </a:lnTo>
                <a:lnTo>
                  <a:pt x="5508" y="529"/>
                </a:lnTo>
                <a:lnTo>
                  <a:pt x="5487" y="502"/>
                </a:lnTo>
                <a:close/>
                <a:moveTo>
                  <a:pt x="5108" y="2596"/>
                </a:moveTo>
                <a:lnTo>
                  <a:pt x="3360" y="490"/>
                </a:lnTo>
                <a:lnTo>
                  <a:pt x="3336" y="519"/>
                </a:lnTo>
                <a:lnTo>
                  <a:pt x="3313" y="548"/>
                </a:lnTo>
                <a:lnTo>
                  <a:pt x="3292" y="578"/>
                </a:lnTo>
                <a:lnTo>
                  <a:pt x="3270" y="608"/>
                </a:lnTo>
                <a:lnTo>
                  <a:pt x="3250" y="639"/>
                </a:lnTo>
                <a:lnTo>
                  <a:pt x="3230" y="670"/>
                </a:lnTo>
                <a:lnTo>
                  <a:pt x="3212" y="702"/>
                </a:lnTo>
                <a:lnTo>
                  <a:pt x="3194" y="734"/>
                </a:lnTo>
                <a:lnTo>
                  <a:pt x="3178" y="766"/>
                </a:lnTo>
                <a:lnTo>
                  <a:pt x="3162" y="798"/>
                </a:lnTo>
                <a:lnTo>
                  <a:pt x="3147" y="831"/>
                </a:lnTo>
                <a:lnTo>
                  <a:pt x="3133" y="865"/>
                </a:lnTo>
                <a:lnTo>
                  <a:pt x="3120" y="898"/>
                </a:lnTo>
                <a:lnTo>
                  <a:pt x="3107" y="932"/>
                </a:lnTo>
                <a:lnTo>
                  <a:pt x="3096" y="965"/>
                </a:lnTo>
                <a:lnTo>
                  <a:pt x="3086" y="1000"/>
                </a:lnTo>
                <a:lnTo>
                  <a:pt x="4557" y="2772"/>
                </a:lnTo>
                <a:lnTo>
                  <a:pt x="4592" y="2767"/>
                </a:lnTo>
                <a:lnTo>
                  <a:pt x="4627" y="2763"/>
                </a:lnTo>
                <a:lnTo>
                  <a:pt x="4663" y="2757"/>
                </a:lnTo>
                <a:lnTo>
                  <a:pt x="4698" y="2750"/>
                </a:lnTo>
                <a:lnTo>
                  <a:pt x="4733" y="2743"/>
                </a:lnTo>
                <a:lnTo>
                  <a:pt x="4769" y="2734"/>
                </a:lnTo>
                <a:lnTo>
                  <a:pt x="4804" y="2725"/>
                </a:lnTo>
                <a:lnTo>
                  <a:pt x="4838" y="2714"/>
                </a:lnTo>
                <a:lnTo>
                  <a:pt x="4873" y="2702"/>
                </a:lnTo>
                <a:lnTo>
                  <a:pt x="4907" y="2690"/>
                </a:lnTo>
                <a:lnTo>
                  <a:pt x="4941" y="2676"/>
                </a:lnTo>
                <a:lnTo>
                  <a:pt x="4976" y="2662"/>
                </a:lnTo>
                <a:lnTo>
                  <a:pt x="5009" y="2647"/>
                </a:lnTo>
                <a:lnTo>
                  <a:pt x="5042" y="2630"/>
                </a:lnTo>
                <a:lnTo>
                  <a:pt x="5074" y="2614"/>
                </a:lnTo>
                <a:lnTo>
                  <a:pt x="5108" y="25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rmAutofit fontScale="32500" lnSpcReduction="20000"/>
          </a:bodyPr>
          <a:p>
            <a:pPr>
              <a:lnSpc>
                <a:spcPct val="14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3" name="文本框 29"/>
          <p:cNvSpPr txBox="1"/>
          <p:nvPr>
            <p:custDataLst>
              <p:tags r:id="rId19"/>
            </p:custDataLst>
          </p:nvPr>
        </p:nvSpPr>
        <p:spPr>
          <a:xfrm>
            <a:off x="2053590" y="2349500"/>
            <a:ext cx="2519045" cy="584200"/>
          </a:xfrm>
          <a:prstGeom prst="rect">
            <a:avLst/>
          </a:prstGeom>
          <a:noFill/>
        </p:spPr>
        <p:txBody>
          <a:bodyPr wrap="square" rtlCol="0"/>
          <a:p>
            <a:pPr algn="ctr">
              <a:lnSpc>
                <a:spcPct val="120000"/>
              </a:lnSpc>
            </a:pPr>
            <a:r>
              <a:rPr lang="en-US" altLang="zh-CN" sz="16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1.</a:t>
            </a:r>
            <a:r>
              <a:rPr lang="zh-CN" altLang="en-US" sz="16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运动与操作能力逐渐发展</a:t>
            </a:r>
            <a:endParaRPr lang="zh-CN" altLang="en-US" sz="1600" b="1" spc="30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8" name="圆角矩形 9"/>
          <p:cNvSpPr/>
          <p:nvPr>
            <p:custDataLst>
              <p:tags r:id="rId20"/>
            </p:custDataLst>
          </p:nvPr>
        </p:nvSpPr>
        <p:spPr>
          <a:xfrm>
            <a:off x="1403723" y="3857991"/>
            <a:ext cx="3169085" cy="526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9" name="椭圆 66"/>
          <p:cNvSpPr/>
          <p:nvPr>
            <p:custDataLst>
              <p:tags r:id="rId21"/>
            </p:custDataLst>
          </p:nvPr>
        </p:nvSpPr>
        <p:spPr>
          <a:xfrm>
            <a:off x="4087249" y="3902073"/>
            <a:ext cx="437926" cy="43792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0" name="文本框 64"/>
          <p:cNvSpPr txBox="1"/>
          <p:nvPr>
            <p:custDataLst>
              <p:tags r:id="rId22"/>
            </p:custDataLst>
          </p:nvPr>
        </p:nvSpPr>
        <p:spPr>
          <a:xfrm>
            <a:off x="1501822" y="3883167"/>
            <a:ext cx="2531977" cy="47574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2.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言语能力发展</a:t>
            </a:r>
            <a:endParaRPr lang="zh-CN" altLang="en-US" sz="2000" b="1" spc="30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5" name="KSO_Shape"/>
          <p:cNvSpPr>
            <a:spLocks noChangeAspect="1"/>
          </p:cNvSpPr>
          <p:nvPr>
            <p:custDataLst>
              <p:tags r:id="rId23"/>
            </p:custDataLst>
          </p:nvPr>
        </p:nvSpPr>
        <p:spPr>
          <a:xfrm rot="2318691" flipH="1">
            <a:off x="4264812" y="3994539"/>
            <a:ext cx="82800" cy="252994"/>
          </a:xfrm>
          <a:custGeom>
            <a:avLst/>
            <a:gdLst>
              <a:gd name="connsiteX0" fmla="*/ 1125299 w 2250598"/>
              <a:gd name="connsiteY0" fmla="*/ 5484084 h 6849334"/>
              <a:gd name="connsiteX1" fmla="*/ 687149 w 2250598"/>
              <a:gd name="connsiteY1" fmla="*/ 5922234 h 6849334"/>
              <a:gd name="connsiteX2" fmla="*/ 1125299 w 2250598"/>
              <a:gd name="connsiteY2" fmla="*/ 6360384 h 6849334"/>
              <a:gd name="connsiteX3" fmla="*/ 1563449 w 2250598"/>
              <a:gd name="connsiteY3" fmla="*/ 5922234 h 6849334"/>
              <a:gd name="connsiteX4" fmla="*/ 1125299 w 2250598"/>
              <a:gd name="connsiteY4" fmla="*/ 5484084 h 6849334"/>
              <a:gd name="connsiteX5" fmla="*/ 690080 w 2250598"/>
              <a:gd name="connsiteY5" fmla="*/ 0 h 6849334"/>
              <a:gd name="connsiteX6" fmla="*/ 690080 w 2250598"/>
              <a:gd name="connsiteY6" fmla="*/ 905095 h 6849334"/>
              <a:gd name="connsiteX7" fmla="*/ 1560516 w 2250598"/>
              <a:gd name="connsiteY7" fmla="*/ 905095 h 6849334"/>
              <a:gd name="connsiteX8" fmla="*/ 1560516 w 2250598"/>
              <a:gd name="connsiteY8" fmla="*/ 0 h 6849334"/>
              <a:gd name="connsiteX9" fmla="*/ 1563316 w 2250598"/>
              <a:gd name="connsiteY9" fmla="*/ 869 h 6849334"/>
              <a:gd name="connsiteX10" fmla="*/ 2250598 w 2250598"/>
              <a:gd name="connsiteY10" fmla="*/ 1037736 h 6849334"/>
              <a:gd name="connsiteX11" fmla="*/ 1563316 w 2250598"/>
              <a:gd name="connsiteY11" fmla="*/ 2074604 h 6849334"/>
              <a:gd name="connsiteX12" fmla="*/ 1466059 w 2250598"/>
              <a:gd name="connsiteY12" fmla="*/ 2104794 h 6849334"/>
              <a:gd name="connsiteX13" fmla="*/ 1466059 w 2250598"/>
              <a:gd name="connsiteY13" fmla="*/ 5061748 h 6849334"/>
              <a:gd name="connsiteX14" fmla="*/ 1486168 w 2250598"/>
              <a:gd name="connsiteY14" fmla="*/ 5067990 h 6849334"/>
              <a:gd name="connsiteX15" fmla="*/ 2052399 w 2250598"/>
              <a:gd name="connsiteY15" fmla="*/ 5922234 h 6849334"/>
              <a:gd name="connsiteX16" fmla="*/ 1125299 w 2250598"/>
              <a:gd name="connsiteY16" fmla="*/ 6849334 h 6849334"/>
              <a:gd name="connsiteX17" fmla="*/ 198199 w 2250598"/>
              <a:gd name="connsiteY17" fmla="*/ 5922234 h 6849334"/>
              <a:gd name="connsiteX18" fmla="*/ 764430 w 2250598"/>
              <a:gd name="connsiteY18" fmla="*/ 5067990 h 6849334"/>
              <a:gd name="connsiteX19" fmla="*/ 784539 w 2250598"/>
              <a:gd name="connsiteY19" fmla="*/ 5061748 h 6849334"/>
              <a:gd name="connsiteX20" fmla="*/ 784539 w 2250598"/>
              <a:gd name="connsiteY20" fmla="*/ 2104794 h 6849334"/>
              <a:gd name="connsiteX21" fmla="*/ 687282 w 2250598"/>
              <a:gd name="connsiteY21" fmla="*/ 2074604 h 6849334"/>
              <a:gd name="connsiteX22" fmla="*/ 0 w 2250598"/>
              <a:gd name="connsiteY22" fmla="*/ 1037736 h 6849334"/>
              <a:gd name="connsiteX23" fmla="*/ 687282 w 2250598"/>
              <a:gd name="connsiteY23" fmla="*/ 869 h 684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50598" h="6849334">
                <a:moveTo>
                  <a:pt x="1125299" y="5484084"/>
                </a:moveTo>
                <a:cubicBezTo>
                  <a:pt x="883315" y="5484084"/>
                  <a:pt x="687149" y="5680250"/>
                  <a:pt x="687149" y="5922234"/>
                </a:cubicBezTo>
                <a:cubicBezTo>
                  <a:pt x="687149" y="6164218"/>
                  <a:pt x="883315" y="6360384"/>
                  <a:pt x="1125299" y="6360384"/>
                </a:cubicBezTo>
                <a:cubicBezTo>
                  <a:pt x="1367283" y="6360384"/>
                  <a:pt x="1563449" y="6164218"/>
                  <a:pt x="1563449" y="5922234"/>
                </a:cubicBezTo>
                <a:cubicBezTo>
                  <a:pt x="1563449" y="5680250"/>
                  <a:pt x="1367283" y="5484084"/>
                  <a:pt x="1125299" y="5484084"/>
                </a:cubicBezTo>
                <a:close/>
                <a:moveTo>
                  <a:pt x="690080" y="0"/>
                </a:moveTo>
                <a:lnTo>
                  <a:pt x="690080" y="905095"/>
                </a:lnTo>
                <a:lnTo>
                  <a:pt x="1560516" y="905095"/>
                </a:lnTo>
                <a:lnTo>
                  <a:pt x="1560516" y="0"/>
                </a:lnTo>
                <a:lnTo>
                  <a:pt x="1563316" y="869"/>
                </a:lnTo>
                <a:cubicBezTo>
                  <a:pt x="1967203" y="171698"/>
                  <a:pt x="2250598" y="571622"/>
                  <a:pt x="2250598" y="1037736"/>
                </a:cubicBezTo>
                <a:cubicBezTo>
                  <a:pt x="2250598" y="1503850"/>
                  <a:pt x="1967203" y="1903774"/>
                  <a:pt x="1563316" y="2074604"/>
                </a:cubicBezTo>
                <a:lnTo>
                  <a:pt x="1466059" y="2104794"/>
                </a:lnTo>
                <a:lnTo>
                  <a:pt x="1466059" y="5061748"/>
                </a:lnTo>
                <a:lnTo>
                  <a:pt x="1486168" y="5067990"/>
                </a:lnTo>
                <a:cubicBezTo>
                  <a:pt x="1818918" y="5208732"/>
                  <a:pt x="2052399" y="5538217"/>
                  <a:pt x="2052399" y="5922234"/>
                </a:cubicBezTo>
                <a:cubicBezTo>
                  <a:pt x="2052399" y="6434257"/>
                  <a:pt x="1637322" y="6849334"/>
                  <a:pt x="1125299" y="6849334"/>
                </a:cubicBezTo>
                <a:cubicBezTo>
                  <a:pt x="613276" y="6849334"/>
                  <a:pt x="198199" y="6434257"/>
                  <a:pt x="198199" y="5922234"/>
                </a:cubicBezTo>
                <a:cubicBezTo>
                  <a:pt x="198199" y="5538217"/>
                  <a:pt x="431680" y="5208732"/>
                  <a:pt x="764430" y="5067990"/>
                </a:cubicBezTo>
                <a:lnTo>
                  <a:pt x="784539" y="5061748"/>
                </a:lnTo>
                <a:lnTo>
                  <a:pt x="784539" y="2104794"/>
                </a:lnTo>
                <a:lnTo>
                  <a:pt x="687282" y="2074604"/>
                </a:lnTo>
                <a:cubicBezTo>
                  <a:pt x="283395" y="1903774"/>
                  <a:pt x="0" y="1503850"/>
                  <a:pt x="0" y="1037736"/>
                </a:cubicBezTo>
                <a:cubicBezTo>
                  <a:pt x="0" y="571622"/>
                  <a:pt x="283396" y="171698"/>
                  <a:pt x="687282" y="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47500" lnSpcReduction="200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hangingPunct="1">
              <a:lnSpc>
                <a:spcPct val="140000"/>
              </a:lnSpc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2" name="圆角矩形 9"/>
          <p:cNvSpPr/>
          <p:nvPr>
            <p:custDataLst>
              <p:tags r:id="rId24"/>
            </p:custDataLst>
          </p:nvPr>
        </p:nvSpPr>
        <p:spPr>
          <a:xfrm>
            <a:off x="1860427" y="5337361"/>
            <a:ext cx="3169085" cy="526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3" name="椭圆 70"/>
          <p:cNvSpPr/>
          <p:nvPr>
            <p:custDataLst>
              <p:tags r:id="rId25"/>
            </p:custDataLst>
          </p:nvPr>
        </p:nvSpPr>
        <p:spPr>
          <a:xfrm>
            <a:off x="4543953" y="5381443"/>
            <a:ext cx="437926" cy="43792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4" name="文本框 72"/>
          <p:cNvSpPr txBox="1"/>
          <p:nvPr>
            <p:custDataLst>
              <p:tags r:id="rId26"/>
            </p:custDataLst>
          </p:nvPr>
        </p:nvSpPr>
        <p:spPr>
          <a:xfrm>
            <a:off x="1958526" y="5362537"/>
            <a:ext cx="2531977" cy="47574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3.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模仿能力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迅速增强</a:t>
            </a:r>
            <a:endParaRPr lang="zh-CN" altLang="en-US" sz="2000" b="1" spc="30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KSO_Shape"/>
          <p:cNvSpPr/>
          <p:nvPr>
            <p:custDataLst>
              <p:tags r:id="rId27"/>
            </p:custDataLst>
          </p:nvPr>
        </p:nvSpPr>
        <p:spPr>
          <a:xfrm flipH="1">
            <a:off x="4672470" y="5501941"/>
            <a:ext cx="180892" cy="214072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40000" lnSpcReduction="20000"/>
          </a:bodyPr>
          <a:p>
            <a:pPr algn="ctr" eaLnBrk="1" hangingPunct="1">
              <a:lnSpc>
                <a:spcPct val="140000"/>
              </a:lnSpc>
            </a:pPr>
            <a:endParaRPr 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8" name="圆角矩形 9"/>
          <p:cNvSpPr/>
          <p:nvPr>
            <p:custDataLst>
              <p:tags r:id="rId28"/>
            </p:custDataLst>
          </p:nvPr>
        </p:nvSpPr>
        <p:spPr>
          <a:xfrm>
            <a:off x="7925262" y="2795409"/>
            <a:ext cx="3169085" cy="526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89" name="椭圆 88"/>
          <p:cNvSpPr/>
          <p:nvPr>
            <p:custDataLst>
              <p:tags r:id="rId29"/>
            </p:custDataLst>
          </p:nvPr>
        </p:nvSpPr>
        <p:spPr>
          <a:xfrm>
            <a:off x="10608788" y="2839491"/>
            <a:ext cx="437926" cy="43792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9" name="文本框 83"/>
          <p:cNvSpPr txBox="1"/>
          <p:nvPr>
            <p:custDataLst>
              <p:tags r:id="rId30"/>
            </p:custDataLst>
          </p:nvPr>
        </p:nvSpPr>
        <p:spPr>
          <a:xfrm>
            <a:off x="8023361" y="2820585"/>
            <a:ext cx="2531977" cy="47574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4.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认知能力显著提高</a:t>
            </a:r>
            <a:endParaRPr lang="zh-CN" altLang="en-US" sz="2000" b="1" spc="30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2" name="KSO_Shape"/>
          <p:cNvSpPr/>
          <p:nvPr>
            <p:custDataLst>
              <p:tags r:id="rId31"/>
            </p:custDataLst>
          </p:nvPr>
        </p:nvSpPr>
        <p:spPr>
          <a:xfrm>
            <a:off x="10727770" y="2973295"/>
            <a:ext cx="212542" cy="168971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p>
            <a:pPr algn="ctr" eaLnBrk="1" hangingPunct="1">
              <a:lnSpc>
                <a:spcPct val="140000"/>
              </a:lnSpc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3" name="圆角矩形 9"/>
          <p:cNvSpPr/>
          <p:nvPr>
            <p:custDataLst>
              <p:tags r:id="rId32"/>
            </p:custDataLst>
          </p:nvPr>
        </p:nvSpPr>
        <p:spPr>
          <a:xfrm>
            <a:off x="7925262" y="4445096"/>
            <a:ext cx="3169085" cy="526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" name="椭圆 2"/>
          <p:cNvSpPr/>
          <p:nvPr>
            <p:custDataLst>
              <p:tags r:id="rId33"/>
            </p:custDataLst>
          </p:nvPr>
        </p:nvSpPr>
        <p:spPr>
          <a:xfrm>
            <a:off x="10608788" y="4489178"/>
            <a:ext cx="437926" cy="437926"/>
          </a:xfrm>
          <a:prstGeom prst="ellipse">
            <a:avLst/>
          </a:prstGeom>
          <a:solidFill>
            <a:schemeClr val="accent5">
              <a:lumMod val="20000"/>
              <a:lumOff val="8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5" name="文本框 3"/>
          <p:cNvSpPr txBox="1"/>
          <p:nvPr>
            <p:custDataLst>
              <p:tags r:id="rId34"/>
            </p:custDataLst>
          </p:nvPr>
        </p:nvSpPr>
        <p:spPr>
          <a:xfrm>
            <a:off x="8023361" y="4470272"/>
            <a:ext cx="2531977" cy="47574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5.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特殊才能</a:t>
            </a:r>
            <a:r>
              <a:rPr lang="zh-CN" altLang="en-US" sz="2000" b="1" spc="3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初现端倪</a:t>
            </a:r>
            <a:endParaRPr lang="zh-CN" altLang="en-US" sz="2000" b="1" spc="30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8" name="KSO_Shape"/>
          <p:cNvSpPr/>
          <p:nvPr>
            <p:custDataLst>
              <p:tags r:id="rId35"/>
            </p:custDataLst>
          </p:nvPr>
        </p:nvSpPr>
        <p:spPr bwMode="auto">
          <a:xfrm>
            <a:off x="10736662" y="4606917"/>
            <a:ext cx="190645" cy="230973"/>
          </a:xfrm>
          <a:custGeom>
            <a:avLst/>
            <a:gdLst>
              <a:gd name="T0" fmla="*/ 692200 w 11137901"/>
              <a:gd name="T1" fmla="*/ 1439894 h 13493750"/>
              <a:gd name="T2" fmla="*/ 793869 w 11137901"/>
              <a:gd name="T3" fmla="*/ 1439894 h 13493750"/>
              <a:gd name="T4" fmla="*/ 793869 w 11137901"/>
              <a:gd name="T5" fmla="*/ 1800397 h 13493750"/>
              <a:gd name="T6" fmla="*/ 692200 w 11137901"/>
              <a:gd name="T7" fmla="*/ 1800397 h 13493750"/>
              <a:gd name="T8" fmla="*/ 1034911 w 11137901"/>
              <a:gd name="T9" fmla="*/ 1371903 h 13493750"/>
              <a:gd name="T10" fmla="*/ 1172588 w 11137901"/>
              <a:gd name="T11" fmla="*/ 1704870 h 13493750"/>
              <a:gd name="T12" fmla="*/ 1078967 w 11137901"/>
              <a:gd name="T13" fmla="*/ 1743843 h 13493750"/>
              <a:gd name="T14" fmla="*/ 940655 w 11137901"/>
              <a:gd name="T15" fmla="*/ 1410876 h 13493750"/>
              <a:gd name="T16" fmla="*/ 451370 w 11137901"/>
              <a:gd name="T17" fmla="*/ 1371903 h 13493750"/>
              <a:gd name="T18" fmla="*/ 544991 w 11137901"/>
              <a:gd name="T19" fmla="*/ 1410876 h 13493750"/>
              <a:gd name="T20" fmla="*/ 407313 w 11137901"/>
              <a:gd name="T21" fmla="*/ 1743843 h 13493750"/>
              <a:gd name="T22" fmla="*/ 313693 w 11137901"/>
              <a:gd name="T23" fmla="*/ 1704870 h 13493750"/>
              <a:gd name="T24" fmla="*/ 1231260 w 11137901"/>
              <a:gd name="T25" fmla="*/ 1216645 h 13493750"/>
              <a:gd name="T26" fmla="*/ 1486069 w 11137901"/>
              <a:gd name="T27" fmla="*/ 1472089 h 13493750"/>
              <a:gd name="T28" fmla="*/ 1414477 w 11137901"/>
              <a:gd name="T29" fmla="*/ 1543682 h 13493750"/>
              <a:gd name="T30" fmla="*/ 1159668 w 11137901"/>
              <a:gd name="T31" fmla="*/ 1288661 h 13493750"/>
              <a:gd name="T32" fmla="*/ 255021 w 11137901"/>
              <a:gd name="T33" fmla="*/ 1216645 h 13493750"/>
              <a:gd name="T34" fmla="*/ 326613 w 11137901"/>
              <a:gd name="T35" fmla="*/ 1288661 h 13493750"/>
              <a:gd name="T36" fmla="*/ 71592 w 11137901"/>
              <a:gd name="T37" fmla="*/ 1543682 h 13493750"/>
              <a:gd name="T38" fmla="*/ 0 w 11137901"/>
              <a:gd name="T39" fmla="*/ 1472089 h 13493750"/>
              <a:gd name="T40" fmla="*/ 520984 w 11137901"/>
              <a:gd name="T41" fmla="*/ 0 h 13493750"/>
              <a:gd name="T42" fmla="*/ 965297 w 11137901"/>
              <a:gd name="T43" fmla="*/ 0 h 13493750"/>
              <a:gd name="T44" fmla="*/ 1034424 w 11137901"/>
              <a:gd name="T45" fmla="*/ 69090 h 13493750"/>
              <a:gd name="T46" fmla="*/ 1034424 w 11137901"/>
              <a:gd name="T47" fmla="*/ 302394 h 13493750"/>
              <a:gd name="T48" fmla="*/ 1066983 w 11137901"/>
              <a:gd name="T49" fmla="*/ 364976 h 13493750"/>
              <a:gd name="T50" fmla="*/ 1292897 w 11137901"/>
              <a:gd name="T51" fmla="*/ 809054 h 13493750"/>
              <a:gd name="T52" fmla="*/ 742890 w 11137901"/>
              <a:gd name="T53" fmla="*/ 1358770 h 13493750"/>
              <a:gd name="T54" fmla="*/ 193384 w 11137901"/>
              <a:gd name="T55" fmla="*/ 809054 h 13493750"/>
              <a:gd name="T56" fmla="*/ 419298 w 11137901"/>
              <a:gd name="T57" fmla="*/ 364976 h 13493750"/>
              <a:gd name="T58" fmla="*/ 451857 w 11137901"/>
              <a:gd name="T59" fmla="*/ 302394 h 13493750"/>
              <a:gd name="T60" fmla="*/ 451857 w 11137901"/>
              <a:gd name="T61" fmla="*/ 69090 h 13493750"/>
              <a:gd name="T62" fmla="*/ 520984 w 11137901"/>
              <a:gd name="T63" fmla="*/ 0 h 134937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137901" h="13493750">
                <a:moveTo>
                  <a:pt x="5187950" y="10791825"/>
                </a:moveTo>
                <a:lnTo>
                  <a:pt x="5949950" y="10791825"/>
                </a:lnTo>
                <a:lnTo>
                  <a:pt x="5949950" y="13493750"/>
                </a:lnTo>
                <a:lnTo>
                  <a:pt x="5187950" y="13493750"/>
                </a:lnTo>
                <a:lnTo>
                  <a:pt x="5187950" y="10791825"/>
                </a:lnTo>
                <a:close/>
                <a:moveTo>
                  <a:pt x="7756525" y="10282238"/>
                </a:moveTo>
                <a:lnTo>
                  <a:pt x="8788401" y="12777788"/>
                </a:lnTo>
                <a:lnTo>
                  <a:pt x="8086726" y="13069888"/>
                </a:lnTo>
                <a:lnTo>
                  <a:pt x="7050088" y="10574338"/>
                </a:lnTo>
                <a:lnTo>
                  <a:pt x="7756525" y="10282238"/>
                </a:lnTo>
                <a:close/>
                <a:moveTo>
                  <a:pt x="3382963" y="10282238"/>
                </a:moveTo>
                <a:lnTo>
                  <a:pt x="4084638" y="10574338"/>
                </a:lnTo>
                <a:lnTo>
                  <a:pt x="3052763" y="13069888"/>
                </a:lnTo>
                <a:lnTo>
                  <a:pt x="2351088" y="12777788"/>
                </a:lnTo>
                <a:lnTo>
                  <a:pt x="3382963" y="10282238"/>
                </a:lnTo>
                <a:close/>
                <a:moveTo>
                  <a:pt x="9228138" y="9118600"/>
                </a:moveTo>
                <a:lnTo>
                  <a:pt x="11137901" y="11033125"/>
                </a:lnTo>
                <a:lnTo>
                  <a:pt x="10601326" y="11569700"/>
                </a:lnTo>
                <a:lnTo>
                  <a:pt x="8691563" y="9658350"/>
                </a:lnTo>
                <a:lnTo>
                  <a:pt x="9228138" y="9118600"/>
                </a:lnTo>
                <a:close/>
                <a:moveTo>
                  <a:pt x="1911350" y="9118600"/>
                </a:moveTo>
                <a:lnTo>
                  <a:pt x="2447925" y="9658350"/>
                </a:lnTo>
                <a:lnTo>
                  <a:pt x="536575" y="11569700"/>
                </a:lnTo>
                <a:lnTo>
                  <a:pt x="0" y="11033125"/>
                </a:lnTo>
                <a:lnTo>
                  <a:pt x="1911350" y="9118600"/>
                </a:lnTo>
                <a:close/>
                <a:moveTo>
                  <a:pt x="3904707" y="0"/>
                </a:moveTo>
                <a:cubicBezTo>
                  <a:pt x="4355225" y="0"/>
                  <a:pt x="6900648" y="0"/>
                  <a:pt x="7234781" y="0"/>
                </a:cubicBezTo>
                <a:cubicBezTo>
                  <a:pt x="7523863" y="0"/>
                  <a:pt x="7752876" y="232644"/>
                  <a:pt x="7752876" y="517821"/>
                </a:cubicBezTo>
                <a:cubicBezTo>
                  <a:pt x="7752876" y="893054"/>
                  <a:pt x="7752876" y="1545958"/>
                  <a:pt x="7752876" y="2266405"/>
                </a:cubicBezTo>
                <a:cubicBezTo>
                  <a:pt x="7752876" y="2461526"/>
                  <a:pt x="7850488" y="2630380"/>
                  <a:pt x="7996906" y="2735446"/>
                </a:cubicBezTo>
                <a:cubicBezTo>
                  <a:pt x="9025588" y="3485911"/>
                  <a:pt x="9690101" y="4694160"/>
                  <a:pt x="9690101" y="6063759"/>
                </a:cubicBezTo>
                <a:cubicBezTo>
                  <a:pt x="9690101" y="8341421"/>
                  <a:pt x="7846734" y="10183813"/>
                  <a:pt x="5567867" y="10183813"/>
                </a:cubicBezTo>
                <a:cubicBezTo>
                  <a:pt x="3292755" y="10183813"/>
                  <a:pt x="1449388" y="8341421"/>
                  <a:pt x="1449388" y="6063759"/>
                </a:cubicBezTo>
                <a:cubicBezTo>
                  <a:pt x="1449388" y="4694160"/>
                  <a:pt x="2113901" y="3485911"/>
                  <a:pt x="3142583" y="2735446"/>
                </a:cubicBezTo>
                <a:cubicBezTo>
                  <a:pt x="3289000" y="2630380"/>
                  <a:pt x="3386613" y="2461526"/>
                  <a:pt x="3386613" y="2266405"/>
                </a:cubicBezTo>
                <a:cubicBezTo>
                  <a:pt x="3386613" y="1545958"/>
                  <a:pt x="3386613" y="893054"/>
                  <a:pt x="3386613" y="517821"/>
                </a:cubicBezTo>
                <a:cubicBezTo>
                  <a:pt x="3386613" y="232644"/>
                  <a:pt x="3619380" y="0"/>
                  <a:pt x="39047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 anchorCtr="1">
            <a:normAutofit fontScale="40000" lnSpcReduction="20000"/>
          </a:bodyPr>
          <a:p>
            <a:pPr>
              <a:lnSpc>
                <a:spcPct val="140000"/>
              </a:lnSpc>
            </a:pP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14" name="图片 13" descr="157184331&amp;pky93157184331&amp;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788660" y="3388360"/>
            <a:ext cx="1327785" cy="1327785"/>
          </a:xfrm>
          <a:prstGeom prst="ellipse">
            <a:avLst/>
          </a:prstGeom>
        </p:spPr>
      </p:pic>
    </p:spTree>
    <p:custDataLst>
      <p:tags r:id="rId3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一、婴幼儿能力发展的趋势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4005" y="2416175"/>
            <a:ext cx="4383405" cy="2927350"/>
          </a:xfrm>
        </p:spPr>
        <p:txBody>
          <a:bodyPr>
            <a:normAutofit lnSpcReduction="10000"/>
          </a:bodyPr>
          <a:p>
            <a:r>
              <a:rPr lang="zh-CN" altLang="en-US" sz="2400"/>
              <a:t>（二）智力迅速发展</a:t>
            </a:r>
            <a:endParaRPr lang="zh-CN" altLang="en-US" sz="2400"/>
          </a:p>
          <a:p>
            <a:r>
              <a:rPr lang="en-US" altLang="zh-CN" sz="2400"/>
              <a:t>0-3</a:t>
            </a:r>
            <a:r>
              <a:rPr lang="zh-CN" altLang="en-US" sz="2400"/>
              <a:t>岁时期是智力迅速发展的重要时期。左立作为一种综合能力，是通过大脑成熟和经验的复杂交互作用得以发展的。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4" name="图片 3" descr="115860955&amp;pky90115860955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835" y="1855470"/>
            <a:ext cx="4048125" cy="404812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243445" y="5903595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网络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二、婴幼儿能力发展的</a:t>
            </a:r>
            <a:r>
              <a:rPr lang="zh-CN" altLang="en-US"/>
              <a:t>差异性</a:t>
            </a: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2341245" y="2050415"/>
          <a:ext cx="7334250" cy="3912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案例分析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19530"/>
            <a:ext cx="10515600" cy="4351338"/>
          </a:xfrm>
        </p:spPr>
        <p:txBody>
          <a:bodyPr>
            <a:normAutofit lnSpcReduction="10000"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lang="zh-CN" altLang="en-US" sz="2400">
                <a:latin typeface="楷体" charset="0"/>
                <a:ea typeface="楷体" charset="0"/>
                <a:cs typeface="楷体" charset="0"/>
              </a:rPr>
              <a:t>早教班的小牛牛是个“妙语连珠”的小可爱，总是会说出一些让人哭笑不得的话，做事情总是按自己的喜好来。例如，老师说请小朋友们把玩具“送回家”，小牛牛会说：“我不想送回去。”老师请小牛牛把看过的绘本放到书架上，他会假装没有力气的样子，并且说：“今天太累了。”面对这样的小牛牛，老师们据得踏实一个特别有个性的孩子。</a:t>
            </a:r>
            <a:endParaRPr lang="zh-CN" altLang="en-US" sz="2400">
              <a:latin typeface="楷体" charset="0"/>
              <a:ea typeface="楷体" charset="0"/>
              <a:cs typeface="楷体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/>
              <a:t>问题：你认为小牛牛特别有个性吗？什么是个性？个性是每个人都有的还是某个人特有的呢？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3905" y="1768475"/>
            <a:ext cx="10676255" cy="1029970"/>
          </a:xfrm>
        </p:spPr>
        <p:txBody>
          <a:bodyPr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4800"/>
              <a:t>第八章</a:t>
            </a:r>
            <a:r>
              <a:rPr lang="en-US" altLang="zh-CN" sz="4800"/>
              <a:t>  0-3</a:t>
            </a:r>
            <a:r>
              <a:rPr lang="zh-CN" altLang="en-US" sz="4800"/>
              <a:t>岁婴幼儿自我意识的发展</a:t>
            </a:r>
            <a:endParaRPr lang="zh-CN" altLang="en-US" sz="4800"/>
          </a:p>
        </p:txBody>
      </p:sp>
      <p:grpSp>
        <p:nvGrpSpPr>
          <p:cNvPr id="8" name="组合 7"/>
          <p:cNvGrpSpPr/>
          <p:nvPr/>
        </p:nvGrpSpPr>
        <p:grpSpPr>
          <a:xfrm>
            <a:off x="763905" y="3747770"/>
            <a:ext cx="10663555" cy="2515235"/>
            <a:chOff x="2622" y="5859"/>
            <a:chExt cx="15797" cy="3972"/>
          </a:xfrm>
        </p:grpSpPr>
        <p:pic>
          <p:nvPicPr>
            <p:cNvPr id="4" name="图片 3" descr="54838405&amp;pky8754838405&amp;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22" y="5859"/>
              <a:ext cx="5103" cy="3972"/>
            </a:xfrm>
            <a:prstGeom prst="rect">
              <a:avLst/>
            </a:prstGeom>
          </p:spPr>
        </p:pic>
        <p:pic>
          <p:nvPicPr>
            <p:cNvPr id="5" name="图片 4" descr="18109965&amp;pky8918109965&amp;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33" y="5859"/>
              <a:ext cx="5294" cy="3972"/>
            </a:xfrm>
            <a:prstGeom prst="rect">
              <a:avLst/>
            </a:prstGeom>
          </p:spPr>
        </p:pic>
        <p:pic>
          <p:nvPicPr>
            <p:cNvPr id="6" name="图片 5" descr="40035584&amp;pky8940035584&amp;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3" y="5859"/>
              <a:ext cx="4737" cy="3972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4285615" y="637286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均来自</a:t>
            </a:r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网络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355" y="2691765"/>
            <a:ext cx="9144000" cy="90868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 sz="4800"/>
              <a:t>第一节</a:t>
            </a:r>
            <a:r>
              <a:rPr lang="en-US" altLang="zh-CN" sz="4800"/>
              <a:t>  </a:t>
            </a:r>
            <a:r>
              <a:rPr lang="zh-CN" altLang="en-US" sz="4800"/>
              <a:t>自我意识</a:t>
            </a:r>
            <a:r>
              <a:rPr lang="zh-CN" altLang="en-US" sz="4800"/>
              <a:t>概述</a:t>
            </a:r>
            <a:endParaRPr lang="zh-CN" altLang="en-US" sz="4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一、自我意识的</a:t>
            </a:r>
            <a:r>
              <a:rPr lang="zh-CN" altLang="en-US"/>
              <a:t>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1922780"/>
            <a:ext cx="7691755" cy="15957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2400"/>
              <a:t>        </a:t>
            </a:r>
            <a:r>
              <a:rPr lang="zh-CN" altLang="en-US" sz="2400"/>
              <a:t>自我意识是指个体在与他人的互动中形成的“我是谁”的概念，是关于自己以及自己与他人关系的认识。</a:t>
            </a:r>
            <a:endParaRPr lang="zh-CN" altLang="en-US" sz="240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937635" y="4476750"/>
            <a:ext cx="7691755" cy="15957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</a:pPr>
            <a:r>
              <a:rPr lang="en-US" altLang="zh-CN" sz="2400"/>
              <a:t>        </a:t>
            </a:r>
            <a:r>
              <a:rPr lang="zh-CN" altLang="en-US" sz="2400"/>
              <a:t>自我意识主要有以下两种考查方式：①点红测验；②看婴幼儿是否能用“我”字来指代自己。</a:t>
            </a:r>
            <a:endParaRPr lang="zh-CN" altLang="en-US" sz="2400"/>
          </a:p>
        </p:txBody>
      </p:sp>
      <p:pic>
        <p:nvPicPr>
          <p:cNvPr id="5" name="图片 4" descr="32313535303533333b32313535303534363be5a9b4e584bfe5a5b3e5ae9de5ae9d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02065" y="1567180"/>
            <a:ext cx="1951990" cy="1951990"/>
          </a:xfrm>
          <a:prstGeom prst="rect">
            <a:avLst/>
          </a:prstGeom>
        </p:spPr>
      </p:pic>
      <p:pic>
        <p:nvPicPr>
          <p:cNvPr id="6" name="图片 5" descr="3b333634323638323be5b08fe5ada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96110" y="4476750"/>
            <a:ext cx="1596390" cy="15963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二、各月龄婴幼儿自我意识发展的</a:t>
            </a:r>
            <a:r>
              <a:rPr lang="zh-CN" altLang="en-US"/>
              <a:t>特征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30225" y="1734185"/>
            <a:ext cx="9439275" cy="20199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p>
            <a:pPr algn="l">
              <a:buClrTx/>
              <a:buSzTx/>
            </a:pPr>
            <a:r>
              <a:rPr lang="zh-CN" altLang="en-US" sz="2000"/>
              <a:t>（一）</a:t>
            </a:r>
            <a:r>
              <a:rPr lang="en-US" altLang="zh-CN" sz="2000"/>
              <a:t>0-3</a:t>
            </a:r>
            <a:r>
              <a:rPr lang="zh-CN" altLang="en-US" sz="2000"/>
              <a:t>个月婴幼儿自我意识的</a:t>
            </a:r>
            <a:r>
              <a:rPr lang="zh-CN" altLang="en-US" sz="2000"/>
              <a:t>发展</a:t>
            </a:r>
            <a:endParaRPr lang="zh-CN" altLang="en-US" sz="2000"/>
          </a:p>
          <a:p>
            <a:pPr algn="l">
              <a:buClrTx/>
              <a:buSzTx/>
            </a:pPr>
            <a:r>
              <a:rPr lang="zh-CN" altLang="en-US" sz="2000"/>
              <a:t>出生 3 周左右，宝宝会为了吸引别人注意而发出“假哭”的声音。这个时期的宝宝对自我的感知尚处于对身体内部直觉的感知状态，因此他们会不断重复引起快感的肢体动作。</a:t>
            </a:r>
            <a:endParaRPr lang="zh-CN" altLang="en-US" sz="200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682365" y="4463415"/>
            <a:ext cx="7947025" cy="19310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/>
          <a:lstStyle>
            <a:lvl1pPr mar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</a:pPr>
            <a:r>
              <a:rPr lang="zh-CN" altLang="en-US" sz="2000"/>
              <a:t>（二）</a:t>
            </a:r>
            <a:r>
              <a:rPr lang="en-US" altLang="zh-CN" sz="2000"/>
              <a:t>4-6</a:t>
            </a:r>
            <a:r>
              <a:rPr lang="zh-CN" altLang="en-US" sz="2000"/>
              <a:t>个月</a:t>
            </a:r>
            <a:r>
              <a:rPr lang="zh-CN" altLang="en-US" sz="2000">
                <a:sym typeface="+mn-ea"/>
              </a:rPr>
              <a:t>婴幼儿自我意识的发展</a:t>
            </a:r>
            <a:endParaRPr lang="zh-CN" altLang="en-US" sz="2000"/>
          </a:p>
          <a:p>
            <a:pPr algn="l">
              <a:buClrTx/>
              <a:buSzTx/>
            </a:pPr>
            <a:r>
              <a:rPr lang="zh-CN" altLang="en-US" sz="2000"/>
              <a:t>首先，这个时期婴儿逐渐察觉到自我的个体性及自己的情感状态。其次，他们对身体的控制能力增强，开始主动去做一些事。</a:t>
            </a:r>
            <a:endParaRPr lang="zh-CN" altLang="en-US" sz="2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二、各月龄婴幼儿自我意识发展的</a:t>
            </a:r>
            <a:r>
              <a:rPr lang="zh-CN" altLang="en-US"/>
              <a:t>特征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31520" y="1774825"/>
            <a:ext cx="8269605" cy="18510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0000"/>
          </a:bodyPr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400">
                <a:ea typeface="宋体" charset="0"/>
              </a:rPr>
              <a:t>（三）7-9个月婴幼儿自我意识的发展</a:t>
            </a:r>
            <a:endParaRPr lang="zh-CN" altLang="en-US" sz="2400">
              <a:ea typeface="宋体" charset="0"/>
            </a:endParaRPr>
          </a:p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400">
                <a:ea typeface="宋体" charset="0"/>
              </a:rPr>
              <a:t>首先，具有初步的独立意识；其次，有较强的探索欲；最后，自我控制能力开始发展。</a:t>
            </a:r>
            <a:endParaRPr lang="zh-CN" altLang="en-US" sz="2400">
              <a:ea typeface="宋体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547745" y="4463415"/>
            <a:ext cx="8081645" cy="17164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0000" lnSpcReduction="20000"/>
          </a:bodyPr>
          <a:lstStyle>
            <a:lvl1pPr mar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</a:pPr>
            <a:r>
              <a:rPr lang="zh-CN" altLang="en-US" sz="2400"/>
              <a:t>（四）</a:t>
            </a:r>
            <a:r>
              <a:rPr lang="en-US" altLang="zh-CN" sz="2400"/>
              <a:t>10-12</a:t>
            </a:r>
            <a:r>
              <a:rPr lang="zh-CN" altLang="en-US" sz="2400"/>
              <a:t>个月</a:t>
            </a:r>
            <a:r>
              <a:rPr lang="zh-CN" altLang="en-US" sz="2400">
                <a:ea typeface="宋体" charset="0"/>
                <a:sym typeface="+mn-ea"/>
              </a:rPr>
              <a:t>个月婴幼儿自我意识的发展</a:t>
            </a:r>
            <a:endParaRPr lang="zh-CN" altLang="en-US" sz="2400">
              <a:ea typeface="宋体" charset="0"/>
              <a:sym typeface="+mn-ea"/>
            </a:endParaRPr>
          </a:p>
          <a:p>
            <a:pPr algn="l">
              <a:buClrTx/>
              <a:buSzTx/>
            </a:pPr>
            <a:r>
              <a:rPr lang="zh-CN" altLang="en-US" sz="2400"/>
              <a:t>首先，自我意识进一步增强；其次，表达自我的意愿更强；最后，自我意识开始萌芽。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二、各月龄婴幼儿自我意识发展的</a:t>
            </a:r>
            <a:r>
              <a:rPr lang="zh-CN" altLang="en-US"/>
              <a:t>特征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31520" y="1909445"/>
            <a:ext cx="7691755" cy="15957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0000"/>
          </a:bodyPr>
          <a:p>
            <a:pPr>
              <a:spcBef>
                <a:spcPts val="0"/>
              </a:spcBef>
            </a:pPr>
            <a:r>
              <a:rPr lang="zh-CN" altLang="en-US" sz="2400">
                <a:ea typeface="宋体" charset="0"/>
              </a:rPr>
              <a:t>（五）</a:t>
            </a:r>
            <a:r>
              <a:rPr lang="en-US" altLang="zh-CN" sz="2400">
                <a:ea typeface="宋体" charset="0"/>
              </a:rPr>
              <a:t>13-18</a:t>
            </a:r>
            <a:r>
              <a:rPr lang="zh-CN" altLang="en-US" sz="2400">
                <a:ea typeface="宋体" charset="0"/>
              </a:rPr>
              <a:t>个月婴幼儿自我意识的</a:t>
            </a:r>
            <a:r>
              <a:rPr lang="zh-CN" altLang="en-US" sz="2400">
                <a:ea typeface="宋体" charset="0"/>
              </a:rPr>
              <a:t>发展</a:t>
            </a:r>
            <a:endParaRPr lang="zh-CN" altLang="en-US" sz="2400">
              <a:ea typeface="宋体" charset="0"/>
            </a:endParaRPr>
          </a:p>
          <a:p>
            <a:pPr>
              <a:spcBef>
                <a:spcPts val="0"/>
              </a:spcBef>
            </a:pPr>
            <a:r>
              <a:rPr lang="zh-CN" altLang="en-US" sz="2400">
                <a:ea typeface="宋体" charset="0"/>
              </a:rPr>
              <a:t>首先，有独立的思想和意愿；其次，初步具有认知客体自我的能力；最后，对物品的所有权</a:t>
            </a:r>
            <a:r>
              <a:rPr lang="zh-CN" altLang="en-US" sz="2400">
                <a:ea typeface="宋体" charset="0"/>
              </a:rPr>
              <a:t>意识增强。</a:t>
            </a:r>
            <a:endParaRPr lang="zh-CN" altLang="en-US" sz="2400">
              <a:ea typeface="宋体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763010" y="4463415"/>
            <a:ext cx="7866380" cy="17976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/>
          <a:lstStyle>
            <a:lvl1pPr mar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1800"/>
              <a:t>（六）</a:t>
            </a:r>
            <a:r>
              <a:rPr lang="en-US" altLang="zh-CN" sz="1800"/>
              <a:t>19-24</a:t>
            </a:r>
            <a:r>
              <a:rPr lang="zh-CN" altLang="en-US" sz="1800"/>
              <a:t>个月婴幼儿自我意识的发展</a:t>
            </a:r>
            <a:endParaRPr lang="zh-CN" altLang="en-US" sz="1800"/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1800"/>
              <a:t>首先，自我意识中的客体自我逐渐成熟；其次，开始用自言自语等手段进行自我指导，能够辨别自己所属的性别是男孩还是女孩；最后，他们的自我服务能力提高。</a:t>
            </a:r>
            <a:endParaRPr lang="zh-CN" altLang="en-US"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二、各月龄婴幼儿自我意识发展的</a:t>
            </a:r>
            <a:r>
              <a:rPr lang="zh-CN" altLang="en-US"/>
              <a:t>特征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84200" y="1801495"/>
            <a:ext cx="8564880" cy="17037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 lnSpcReduction="20000"/>
          </a:bodyPr>
          <a:p>
            <a:r>
              <a:rPr lang="zh-CN" altLang="en-US" sz="2400">
                <a:ea typeface="宋体" charset="0"/>
              </a:rPr>
              <a:t>（七）</a:t>
            </a:r>
            <a:r>
              <a:rPr lang="en-US" altLang="zh-CN" sz="2400">
                <a:ea typeface="宋体" charset="0"/>
              </a:rPr>
              <a:t>25-30</a:t>
            </a:r>
            <a:r>
              <a:rPr lang="zh-CN" altLang="en-US" sz="2400">
                <a:ea typeface="宋体" charset="0"/>
              </a:rPr>
              <a:t>个月婴幼儿自我意识的</a:t>
            </a:r>
            <a:r>
              <a:rPr lang="zh-CN" altLang="en-US" sz="2400">
                <a:ea typeface="宋体" charset="0"/>
              </a:rPr>
              <a:t>发展</a:t>
            </a:r>
            <a:endParaRPr lang="zh-CN" altLang="en-US" sz="2400">
              <a:ea typeface="宋体" charset="0"/>
            </a:endParaRPr>
          </a:p>
          <a:p>
            <a:r>
              <a:rPr lang="zh-CN" altLang="en-US" sz="2400">
                <a:ea typeface="宋体" charset="0"/>
              </a:rPr>
              <a:t>首先，处于“自我中心”阶段；其次，占有占有欲；再次，性别认同进一步发展，但仍处于较低的水平；最后，主动性</a:t>
            </a:r>
            <a:r>
              <a:rPr lang="zh-CN" altLang="en-US" sz="2400">
                <a:ea typeface="宋体" charset="0"/>
              </a:rPr>
              <a:t>增强。</a:t>
            </a:r>
            <a:endParaRPr lang="zh-CN" altLang="en-US" sz="2400">
              <a:ea typeface="宋体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373755" y="4033520"/>
            <a:ext cx="8255635" cy="2254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0000"/>
          </a:bodyPr>
          <a:lstStyle>
            <a:lvl1pPr mar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1pPr>
            <a:lvl2pPr marL="4572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微软雅黑" charset="0"/>
                <a:ea typeface="微软雅黑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</a:pPr>
            <a:r>
              <a:rPr lang="zh-CN" altLang="en-US" sz="2400"/>
              <a:t>（八）</a:t>
            </a:r>
            <a:r>
              <a:rPr lang="en-US" altLang="zh-CN" sz="2400"/>
              <a:t>31-36</a:t>
            </a:r>
            <a:r>
              <a:rPr lang="zh-CN" altLang="en-US" sz="2400"/>
              <a:t>个月婴幼儿自我意识的</a:t>
            </a:r>
            <a:r>
              <a:rPr lang="zh-CN" altLang="en-US" sz="2400"/>
              <a:t>发展</a:t>
            </a:r>
            <a:endParaRPr lang="zh-CN" altLang="en-US" sz="2400"/>
          </a:p>
          <a:p>
            <a:pPr algn="l">
              <a:buClrTx/>
              <a:buSzTx/>
            </a:pPr>
            <a:r>
              <a:rPr lang="zh-CN" altLang="en-US" sz="2400"/>
              <a:t>第一，自我意识发展，能够说出自己的名字；第二，性别观念进一步发展；第三，对物品的所有权意识增强，能够清楚地分辨物品的所有权；第四，出现一定的自我评价；</a:t>
            </a:r>
            <a:r>
              <a:rPr lang="zh-CN" altLang="en-US" sz="2400"/>
              <a:t>第五，自控能力增强。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355" y="2691765"/>
            <a:ext cx="9144000" cy="90868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 sz="4800"/>
              <a:t>第二节</a:t>
            </a:r>
            <a:r>
              <a:rPr lang="en-US" altLang="zh-CN" sz="4800"/>
              <a:t>  </a:t>
            </a:r>
            <a:r>
              <a:rPr lang="zh-CN" altLang="en-US" sz="4800"/>
              <a:t>婴幼儿自我意识的</a:t>
            </a:r>
            <a:r>
              <a:rPr lang="zh-CN" altLang="en-US" sz="4800"/>
              <a:t>培养</a:t>
            </a:r>
            <a:endParaRPr lang="zh-CN" altLang="en-US" sz="4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 rot="18900000">
            <a:off x="1102360" y="1398905"/>
            <a:ext cx="3798570" cy="1841500"/>
          </a:xfrm>
          <a:custGeom>
            <a:avLst/>
            <a:gdLst>
              <a:gd name="connsiteX0" fmla="*/ 4584069 w 5576010"/>
              <a:gd name="connsiteY0" fmla="*/ 0 h 1983883"/>
              <a:gd name="connsiteX1" fmla="*/ 5576010 w 5576010"/>
              <a:gd name="connsiteY1" fmla="*/ 991942 h 1983883"/>
              <a:gd name="connsiteX2" fmla="*/ 4584069 w 5576010"/>
              <a:gd name="connsiteY2" fmla="*/ 1983883 h 1983883"/>
              <a:gd name="connsiteX3" fmla="*/ 4584069 w 5576010"/>
              <a:gd name="connsiteY3" fmla="*/ 1564599 h 1983883"/>
              <a:gd name="connsiteX4" fmla="*/ 0 w 5576010"/>
              <a:gd name="connsiteY4" fmla="*/ 1564599 h 1983883"/>
              <a:gd name="connsiteX5" fmla="*/ 1145314 w 5576010"/>
              <a:gd name="connsiteY5" fmla="*/ 419284 h 1983883"/>
              <a:gd name="connsiteX6" fmla="*/ 4584069 w 5576010"/>
              <a:gd name="connsiteY6" fmla="*/ 419284 h 198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11" h="3124">
                <a:moveTo>
                  <a:pt x="4949" y="0"/>
                </a:moveTo>
                <a:lnTo>
                  <a:pt x="6511" y="1562"/>
                </a:lnTo>
                <a:lnTo>
                  <a:pt x="4949" y="3124"/>
                </a:lnTo>
                <a:lnTo>
                  <a:pt x="4949" y="2464"/>
                </a:lnTo>
                <a:lnTo>
                  <a:pt x="0" y="2464"/>
                </a:lnTo>
                <a:lnTo>
                  <a:pt x="1804" y="660"/>
                </a:lnTo>
                <a:lnTo>
                  <a:pt x="4949" y="660"/>
                </a:lnTo>
                <a:lnTo>
                  <a:pt x="4949" y="0"/>
                </a:lnTo>
                <a:close/>
              </a:path>
            </a:pathLst>
          </a:custGeom>
          <a:solidFill>
            <a:srgbClr val="6096E6"/>
          </a:solidFill>
          <a:ln>
            <a:noFill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12" name="任意多边形: 形状 11"/>
          <p:cNvSpPr/>
          <p:nvPr>
            <p:custDataLst>
              <p:tags r:id="rId2"/>
            </p:custDataLst>
          </p:nvPr>
        </p:nvSpPr>
        <p:spPr>
          <a:xfrm rot="18900000">
            <a:off x="1101212" y="2649220"/>
            <a:ext cx="3805555" cy="1841500"/>
          </a:xfrm>
          <a:custGeom>
            <a:avLst/>
            <a:gdLst>
              <a:gd name="connsiteX0" fmla="*/ 4584069 w 5576010"/>
              <a:gd name="connsiteY0" fmla="*/ 0 h 1983883"/>
              <a:gd name="connsiteX1" fmla="*/ 5576010 w 5576010"/>
              <a:gd name="connsiteY1" fmla="*/ 991942 h 1983883"/>
              <a:gd name="connsiteX2" fmla="*/ 4584069 w 5576010"/>
              <a:gd name="connsiteY2" fmla="*/ 1983883 h 1983883"/>
              <a:gd name="connsiteX3" fmla="*/ 4584069 w 5576010"/>
              <a:gd name="connsiteY3" fmla="*/ 1564599 h 1983883"/>
              <a:gd name="connsiteX4" fmla="*/ 0 w 5576010"/>
              <a:gd name="connsiteY4" fmla="*/ 1564599 h 1983883"/>
              <a:gd name="connsiteX5" fmla="*/ 1145314 w 5576010"/>
              <a:gd name="connsiteY5" fmla="*/ 419284 h 1983883"/>
              <a:gd name="connsiteX6" fmla="*/ 4584069 w 5576010"/>
              <a:gd name="connsiteY6" fmla="*/ 419284 h 198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0" h="3124">
                <a:moveTo>
                  <a:pt x="4978" y="0"/>
                </a:moveTo>
                <a:lnTo>
                  <a:pt x="6540" y="1562"/>
                </a:lnTo>
                <a:lnTo>
                  <a:pt x="4978" y="3124"/>
                </a:lnTo>
                <a:lnTo>
                  <a:pt x="4978" y="2464"/>
                </a:lnTo>
                <a:lnTo>
                  <a:pt x="0" y="2464"/>
                </a:lnTo>
                <a:lnTo>
                  <a:pt x="1804" y="660"/>
                </a:lnTo>
                <a:lnTo>
                  <a:pt x="4978" y="660"/>
                </a:lnTo>
                <a:lnTo>
                  <a:pt x="4978" y="0"/>
                </a:lnTo>
                <a:close/>
              </a:path>
            </a:pathLst>
          </a:custGeom>
          <a:solidFill>
            <a:srgbClr val="58B6E5"/>
          </a:solidFill>
          <a:ln>
            <a:noFill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14" name="任意多边形: 形状 13"/>
          <p:cNvSpPr/>
          <p:nvPr>
            <p:custDataLst>
              <p:tags r:id="rId3"/>
            </p:custDataLst>
          </p:nvPr>
        </p:nvSpPr>
        <p:spPr>
          <a:xfrm rot="18900000">
            <a:off x="1100455" y="3951605"/>
            <a:ext cx="3811905" cy="1841500"/>
          </a:xfrm>
          <a:custGeom>
            <a:avLst/>
            <a:gdLst>
              <a:gd name="connsiteX0" fmla="*/ 4025342 w 5017283"/>
              <a:gd name="connsiteY0" fmla="*/ 0 h 1983883"/>
              <a:gd name="connsiteX1" fmla="*/ 5017283 w 5017283"/>
              <a:gd name="connsiteY1" fmla="*/ 991942 h 1983883"/>
              <a:gd name="connsiteX2" fmla="*/ 4025342 w 5017283"/>
              <a:gd name="connsiteY2" fmla="*/ 1983883 h 1983883"/>
              <a:gd name="connsiteX3" fmla="*/ 4025342 w 5017283"/>
              <a:gd name="connsiteY3" fmla="*/ 1564599 h 1983883"/>
              <a:gd name="connsiteX4" fmla="*/ 558728 w 5017283"/>
              <a:gd name="connsiteY4" fmla="*/ 1564599 h 1983883"/>
              <a:gd name="connsiteX5" fmla="*/ 0 w 5017283"/>
              <a:gd name="connsiteY5" fmla="*/ 1005871 h 1983883"/>
              <a:gd name="connsiteX6" fmla="*/ 586588 w 5017283"/>
              <a:gd name="connsiteY6" fmla="*/ 419284 h 1983883"/>
              <a:gd name="connsiteX7" fmla="*/ 4025342 w 5017283"/>
              <a:gd name="connsiteY7" fmla="*/ 419284 h 198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1" h="3124">
                <a:moveTo>
                  <a:pt x="4949" y="0"/>
                </a:moveTo>
                <a:lnTo>
                  <a:pt x="6511" y="1562"/>
                </a:lnTo>
                <a:lnTo>
                  <a:pt x="4949" y="3124"/>
                </a:lnTo>
                <a:lnTo>
                  <a:pt x="4949" y="2464"/>
                </a:lnTo>
                <a:lnTo>
                  <a:pt x="0" y="2464"/>
                </a:lnTo>
                <a:lnTo>
                  <a:pt x="1804" y="660"/>
                </a:lnTo>
                <a:lnTo>
                  <a:pt x="4949" y="660"/>
                </a:lnTo>
                <a:lnTo>
                  <a:pt x="4949" y="0"/>
                </a:lnTo>
                <a:close/>
              </a:path>
            </a:pathLst>
          </a:custGeom>
          <a:solidFill>
            <a:srgbClr val="56CA95"/>
          </a:solidFill>
          <a:ln>
            <a:noFill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sp>
        <p:nvSpPr>
          <p:cNvPr id="4" name="任意多边形: 形状 15"/>
          <p:cNvSpPr/>
          <p:nvPr>
            <p:custDataLst>
              <p:tags r:id="rId4"/>
            </p:custDataLst>
          </p:nvPr>
        </p:nvSpPr>
        <p:spPr>
          <a:xfrm rot="18900000">
            <a:off x="1724660" y="4959985"/>
            <a:ext cx="3096260" cy="1841500"/>
          </a:xfrm>
          <a:custGeom>
            <a:avLst/>
            <a:gdLst>
              <a:gd name="connsiteX0" fmla="*/ 3075189 w 4067130"/>
              <a:gd name="connsiteY0" fmla="*/ 0 h 1983883"/>
              <a:gd name="connsiteX1" fmla="*/ 4067130 w 4067130"/>
              <a:gd name="connsiteY1" fmla="*/ 991942 h 1983883"/>
              <a:gd name="connsiteX2" fmla="*/ 3075189 w 4067130"/>
              <a:gd name="connsiteY2" fmla="*/ 1983883 h 1983883"/>
              <a:gd name="connsiteX3" fmla="*/ 3075189 w 4067130"/>
              <a:gd name="connsiteY3" fmla="*/ 1564599 h 1983883"/>
              <a:gd name="connsiteX4" fmla="*/ 1145315 w 4067130"/>
              <a:gd name="connsiteY4" fmla="*/ 1564599 h 1983883"/>
              <a:gd name="connsiteX5" fmla="*/ 0 w 4067130"/>
              <a:gd name="connsiteY5" fmla="*/ 419284 h 1983883"/>
              <a:gd name="connsiteX6" fmla="*/ 3075189 w 4067130"/>
              <a:gd name="connsiteY6" fmla="*/ 419284 h 198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90" h="3124">
                <a:moveTo>
                  <a:pt x="3728" y="0"/>
                </a:moveTo>
                <a:lnTo>
                  <a:pt x="5290" y="1562"/>
                </a:lnTo>
                <a:lnTo>
                  <a:pt x="3728" y="3124"/>
                </a:lnTo>
                <a:lnTo>
                  <a:pt x="3728" y="2464"/>
                </a:lnTo>
                <a:lnTo>
                  <a:pt x="1251" y="2464"/>
                </a:lnTo>
                <a:lnTo>
                  <a:pt x="0" y="1213"/>
                </a:lnTo>
                <a:lnTo>
                  <a:pt x="553" y="660"/>
                </a:lnTo>
                <a:lnTo>
                  <a:pt x="3728" y="660"/>
                </a:lnTo>
                <a:lnTo>
                  <a:pt x="3728" y="0"/>
                </a:lnTo>
                <a:close/>
              </a:path>
            </a:pathLst>
          </a:custGeom>
          <a:solidFill>
            <a:srgbClr val="FFBA55"/>
          </a:solidFill>
          <a:ln>
            <a:noFill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MiSans Bold" panose="00000800000000000000" charset="-122"/>
            </a:endParaRPr>
          </a:p>
        </p:txBody>
      </p:sp>
      <p:pic>
        <p:nvPicPr>
          <p:cNvPr id="6" name="图片 5" descr="333438303937363b333438313035353bb2fac6b7c4a3d0c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2190" y="1184275"/>
            <a:ext cx="504000" cy="504000"/>
          </a:xfrm>
          <a:prstGeom prst="rect">
            <a:avLst/>
          </a:prstGeom>
        </p:spPr>
      </p:pic>
      <p:pic>
        <p:nvPicPr>
          <p:cNvPr id="7" name="图片 6" descr="333438303937363b333438313035373bb9abcbbed3c5cac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52190" y="2475675"/>
            <a:ext cx="504000" cy="503555"/>
          </a:xfrm>
          <a:prstGeom prst="rect">
            <a:avLst/>
          </a:prstGeom>
        </p:spPr>
      </p:pic>
      <p:pic>
        <p:nvPicPr>
          <p:cNvPr id="8" name="图片 7" descr="333438303937363b333438313036343bb9abcbbed5bdc2d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599815" y="5037900"/>
            <a:ext cx="504000" cy="503555"/>
          </a:xfrm>
          <a:prstGeom prst="rect">
            <a:avLst/>
          </a:prstGeom>
        </p:spPr>
      </p:pic>
      <p:pic>
        <p:nvPicPr>
          <p:cNvPr id="13" name="图片 12" descr="333438303937363b333438313038383bcfeec4bfd0a7c2c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552190" y="3782505"/>
            <a:ext cx="504000" cy="50355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5311140" y="1209040"/>
            <a:ext cx="4055110" cy="327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看看听听，认识自己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8"/>
            </p:custDataLst>
          </p:nvPr>
        </p:nvSpPr>
        <p:spPr>
          <a:xfrm>
            <a:off x="3872230" y="1158240"/>
            <a:ext cx="1483360" cy="3276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400" spc="300">
                <a:solidFill>
                  <a:srgbClr val="6096E6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一、</a:t>
            </a:r>
            <a:endParaRPr lang="zh-CN" altLang="en-US" sz="2400" spc="300">
              <a:solidFill>
                <a:srgbClr val="6096E6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34" name="矩形 33"/>
          <p:cNvSpPr/>
          <p:nvPr>
            <p:custDataLst>
              <p:tags r:id="rId19"/>
            </p:custDataLst>
          </p:nvPr>
        </p:nvSpPr>
        <p:spPr>
          <a:xfrm>
            <a:off x="5311140" y="1134745"/>
            <a:ext cx="4054475" cy="475615"/>
          </a:xfrm>
          <a:prstGeom prst="rect">
            <a:avLst/>
          </a:prstGeom>
          <a:noFill/>
          <a:ln>
            <a:solidFill>
              <a:srgbClr val="6096E6">
                <a:lumMod val="40000"/>
                <a:lumOff val="6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35" name="矩形 34"/>
          <p:cNvSpPr/>
          <p:nvPr>
            <p:custDataLst>
              <p:tags r:id="rId20"/>
            </p:custDataLst>
          </p:nvPr>
        </p:nvSpPr>
        <p:spPr>
          <a:xfrm>
            <a:off x="9363710" y="1127125"/>
            <a:ext cx="482600" cy="490220"/>
          </a:xfrm>
          <a:prstGeom prst="rect">
            <a:avLst/>
          </a:prstGeom>
          <a:solidFill>
            <a:srgbClr val="6096E6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36" name="文本框 35"/>
          <p:cNvSpPr txBox="1"/>
          <p:nvPr>
            <p:custDataLst>
              <p:tags r:id="rId21"/>
            </p:custDataLst>
          </p:nvPr>
        </p:nvSpPr>
        <p:spPr>
          <a:xfrm>
            <a:off x="9423400" y="1092200"/>
            <a:ext cx="422910" cy="5181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en-US" altLang="zh-CN" sz="3200" spc="300">
                <a:solidFill>
                  <a:srgbClr val="FFFFFF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1</a:t>
            </a:r>
            <a:endParaRPr lang="en-US" altLang="zh-CN" sz="3200" spc="300">
              <a:solidFill>
                <a:srgbClr val="FFFFFF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22"/>
            </p:custDataLst>
          </p:nvPr>
        </p:nvSpPr>
        <p:spPr>
          <a:xfrm>
            <a:off x="5311140" y="2555875"/>
            <a:ext cx="4055110" cy="327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巧用游戏，认识不同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3"/>
            </p:custDataLst>
          </p:nvPr>
        </p:nvSpPr>
        <p:spPr>
          <a:xfrm>
            <a:off x="3872230" y="2505075"/>
            <a:ext cx="1483360" cy="3276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400" spc="300">
                <a:solidFill>
                  <a:srgbClr val="58B6E5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二、</a:t>
            </a:r>
            <a:endParaRPr lang="zh-CN" altLang="en-US" sz="2400" spc="300">
              <a:solidFill>
                <a:srgbClr val="58B6E5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30" name="矩形 29"/>
          <p:cNvSpPr/>
          <p:nvPr>
            <p:custDataLst>
              <p:tags r:id="rId24"/>
            </p:custDataLst>
          </p:nvPr>
        </p:nvSpPr>
        <p:spPr>
          <a:xfrm>
            <a:off x="5311140" y="2481580"/>
            <a:ext cx="4054475" cy="475615"/>
          </a:xfrm>
          <a:prstGeom prst="rect">
            <a:avLst/>
          </a:prstGeom>
          <a:noFill/>
          <a:ln>
            <a:solidFill>
              <a:srgbClr val="58B6E5">
                <a:lumMod val="40000"/>
                <a:lumOff val="6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37" name="矩形 36"/>
          <p:cNvSpPr/>
          <p:nvPr>
            <p:custDataLst>
              <p:tags r:id="rId25"/>
            </p:custDataLst>
          </p:nvPr>
        </p:nvSpPr>
        <p:spPr>
          <a:xfrm>
            <a:off x="9361170" y="2473960"/>
            <a:ext cx="482600" cy="490220"/>
          </a:xfrm>
          <a:prstGeom prst="rect">
            <a:avLst/>
          </a:prstGeom>
          <a:solidFill>
            <a:srgbClr val="58B6E5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38" name="文本框 37"/>
          <p:cNvSpPr txBox="1"/>
          <p:nvPr>
            <p:custDataLst>
              <p:tags r:id="rId26"/>
            </p:custDataLst>
          </p:nvPr>
        </p:nvSpPr>
        <p:spPr>
          <a:xfrm>
            <a:off x="9420860" y="2440940"/>
            <a:ext cx="422910" cy="5181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en-US" altLang="zh-CN" sz="3200" spc="300">
                <a:solidFill>
                  <a:srgbClr val="FFFFFF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2</a:t>
            </a:r>
            <a:endParaRPr lang="en-US" altLang="zh-CN" sz="3200" spc="300">
              <a:solidFill>
                <a:srgbClr val="FFFFFF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5311140" y="3902075"/>
            <a:ext cx="4055110" cy="327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及时反馈，了解变化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3872230" y="3851275"/>
            <a:ext cx="1483360" cy="3276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400" spc="300">
                <a:solidFill>
                  <a:srgbClr val="56CA95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三、</a:t>
            </a:r>
            <a:endParaRPr lang="zh-CN" altLang="en-US" sz="2400" spc="300">
              <a:solidFill>
                <a:srgbClr val="56CA95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26" name="矩形 25"/>
          <p:cNvSpPr/>
          <p:nvPr>
            <p:custDataLst>
              <p:tags r:id="rId29"/>
            </p:custDataLst>
          </p:nvPr>
        </p:nvSpPr>
        <p:spPr>
          <a:xfrm>
            <a:off x="5311140" y="3827780"/>
            <a:ext cx="4054475" cy="475615"/>
          </a:xfrm>
          <a:prstGeom prst="rect">
            <a:avLst/>
          </a:prstGeom>
          <a:noFill/>
          <a:ln>
            <a:solidFill>
              <a:srgbClr val="56CA95">
                <a:lumMod val="40000"/>
                <a:lumOff val="6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39" name="矩形 38"/>
          <p:cNvSpPr/>
          <p:nvPr>
            <p:custDataLst>
              <p:tags r:id="rId30"/>
            </p:custDataLst>
          </p:nvPr>
        </p:nvSpPr>
        <p:spPr>
          <a:xfrm>
            <a:off x="9360535" y="3820795"/>
            <a:ext cx="482600" cy="490220"/>
          </a:xfrm>
          <a:prstGeom prst="rect">
            <a:avLst/>
          </a:prstGeom>
          <a:solidFill>
            <a:srgbClr val="56CA95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40" name="文本框 39"/>
          <p:cNvSpPr txBox="1"/>
          <p:nvPr>
            <p:custDataLst>
              <p:tags r:id="rId31"/>
            </p:custDataLst>
          </p:nvPr>
        </p:nvSpPr>
        <p:spPr>
          <a:xfrm>
            <a:off x="9420225" y="3787775"/>
            <a:ext cx="422910" cy="5181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en-US" altLang="zh-CN" sz="3200" spc="300">
                <a:solidFill>
                  <a:srgbClr val="FFFFFF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3</a:t>
            </a:r>
            <a:endParaRPr lang="en-US" altLang="zh-CN" sz="3200" spc="300">
              <a:solidFill>
                <a:srgbClr val="FFFFFF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32"/>
            </p:custDataLst>
          </p:nvPr>
        </p:nvSpPr>
        <p:spPr>
          <a:xfrm>
            <a:off x="5313680" y="5241925"/>
            <a:ext cx="4055110" cy="327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同伴交往，学会相处</a:t>
            </a:r>
            <a:endParaRPr lang="zh-CN" altLang="en-US" sz="16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33"/>
            </p:custDataLst>
          </p:nvPr>
        </p:nvSpPr>
        <p:spPr>
          <a:xfrm>
            <a:off x="3874770" y="5191125"/>
            <a:ext cx="1483360" cy="3276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400" spc="300">
                <a:solidFill>
                  <a:srgbClr val="FFBA55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四、</a:t>
            </a:r>
            <a:endParaRPr lang="zh-CN" altLang="en-US" sz="2400" spc="300">
              <a:solidFill>
                <a:srgbClr val="FFBA55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  <p:sp>
        <p:nvSpPr>
          <p:cNvPr id="22" name="矩形 21"/>
          <p:cNvSpPr/>
          <p:nvPr>
            <p:custDataLst>
              <p:tags r:id="rId34"/>
            </p:custDataLst>
          </p:nvPr>
        </p:nvSpPr>
        <p:spPr>
          <a:xfrm>
            <a:off x="5313680" y="5167630"/>
            <a:ext cx="4054475" cy="475615"/>
          </a:xfrm>
          <a:prstGeom prst="rect">
            <a:avLst/>
          </a:prstGeom>
          <a:noFill/>
          <a:ln>
            <a:solidFill>
              <a:srgbClr val="FFBA55">
                <a:lumMod val="40000"/>
                <a:lumOff val="6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41" name="矩形 40"/>
          <p:cNvSpPr/>
          <p:nvPr>
            <p:custDataLst>
              <p:tags r:id="rId35"/>
            </p:custDataLst>
          </p:nvPr>
        </p:nvSpPr>
        <p:spPr>
          <a:xfrm>
            <a:off x="9363710" y="5167630"/>
            <a:ext cx="482600" cy="490220"/>
          </a:xfrm>
          <a:prstGeom prst="rect">
            <a:avLst/>
          </a:prstGeom>
          <a:solidFill>
            <a:srgbClr val="FFBA55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42" name="文本框 41"/>
          <p:cNvSpPr txBox="1"/>
          <p:nvPr>
            <p:custDataLst>
              <p:tags r:id="rId36"/>
            </p:custDataLst>
          </p:nvPr>
        </p:nvSpPr>
        <p:spPr>
          <a:xfrm>
            <a:off x="9423400" y="5134610"/>
            <a:ext cx="422910" cy="5181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ctr"/>
            <a:r>
              <a:rPr lang="en-US" altLang="zh-CN" sz="3200" spc="300">
                <a:solidFill>
                  <a:srgbClr val="FFFFFF"/>
                </a:solidFill>
                <a:latin typeface="思源黑体 CN Heavy" panose="020B0A00000000000000" charset="-122"/>
                <a:ea typeface="思源黑体 CN Heavy" panose="020B0A00000000000000" charset="-122"/>
                <a:sym typeface="微软雅黑" charset="0"/>
              </a:rPr>
              <a:t>4</a:t>
            </a:r>
            <a:endParaRPr lang="en-US" altLang="zh-CN" sz="3200" spc="300">
              <a:solidFill>
                <a:srgbClr val="FFFFFF"/>
              </a:solidFill>
              <a:latin typeface="思源黑体 CN Heavy" panose="020B0A00000000000000" charset="-122"/>
              <a:ea typeface="思源黑体 CN Heavy" panose="020B0A00000000000000" charset="-122"/>
              <a:sym typeface="微软雅黑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案例分析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975" y="1704975"/>
            <a:ext cx="4303395" cy="33705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20000"/>
          </a:bodyPr>
          <a:p>
            <a:r>
              <a:rPr lang="zh-CN" altLang="en-US"/>
              <a:t>个性就是指个体在物质活动和交往活动中形成的、具有社会意义的、稳定的心理特征系统，是我们每个人都具备的。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027670" y="1450975"/>
            <a:ext cx="3556000" cy="37909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l">
              <a:lnSpc>
                <a:spcPct val="15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>
                <a:latin typeface="微软雅黑" charset="0"/>
                <a:ea typeface="微软雅黑" charset="0"/>
              </a:rPr>
              <a:t>作为教育者，要做到以身作则，只有自己养成了良好的个性品质，才能做到学为人师，行为世范。</a:t>
            </a:r>
            <a:endParaRPr lang="zh-CN" altLang="en-US" sz="2800">
              <a:latin typeface="微软雅黑" charset="0"/>
              <a:ea typeface="微软雅黑" charset="0"/>
            </a:endParaRPr>
          </a:p>
        </p:txBody>
      </p:sp>
      <p:pic>
        <p:nvPicPr>
          <p:cNvPr id="6" name="图片 5" descr="170747736&amp;pky92170747736&amp;"/>
          <p:cNvPicPr>
            <a:picLocks noChangeAspect="1"/>
          </p:cNvPicPr>
          <p:nvPr/>
        </p:nvPicPr>
        <p:blipFill>
          <a:blip r:embed="rId1"/>
          <a:srcRect t="7807" b="10936"/>
          <a:stretch>
            <a:fillRect/>
          </a:stretch>
        </p:blipFill>
        <p:spPr>
          <a:xfrm>
            <a:off x="5013325" y="1704975"/>
            <a:ext cx="2867025" cy="34963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13325" y="5201285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图片来自稻壳素材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第一节</a:t>
            </a:r>
            <a:r>
              <a:rPr lang="en-US" altLang="zh-CN"/>
              <a:t>  </a:t>
            </a:r>
            <a:r>
              <a:rPr lang="zh-CN" altLang="en-US"/>
              <a:t>个性概述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0285" y="1743710"/>
            <a:ext cx="4822190" cy="33705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zh-CN" altLang="en-US" b="1"/>
              <a:t>一、个性的概念</a:t>
            </a:r>
            <a:endParaRPr lang="zh-CN" altLang="en-US" b="1"/>
          </a:p>
          <a:p>
            <a:r>
              <a:rPr lang="zh-CN" altLang="en-US"/>
              <a:t>个性是指一个人与他人区别开来的特征的</a:t>
            </a:r>
            <a:r>
              <a:rPr lang="zh-CN" altLang="en-US"/>
              <a:t>总称，即人格的差异性</a:t>
            </a:r>
            <a:r>
              <a:rPr lang="zh-CN" altLang="en-US"/>
              <a:t>或独特性。</a:t>
            </a:r>
            <a:endParaRPr lang="zh-CN" altLang="en-US"/>
          </a:p>
        </p:txBody>
      </p:sp>
      <p:pic>
        <p:nvPicPr>
          <p:cNvPr id="4" name="图片 3" descr="54511232&amp;pky8354511232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8610" y="519430"/>
            <a:ext cx="4123055" cy="25050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245985" y="306451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图片来自稻壳素材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  <p:pic>
        <p:nvPicPr>
          <p:cNvPr id="5" name="图片 4" descr="72780915&amp;pky8972780915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040" y="3441700"/>
            <a:ext cx="4353560" cy="25044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80605" y="595884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图片来自稻壳素材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zh-CN" altLang="en-US"/>
              <a:t>个性的特征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62610" y="1775460"/>
            <a:ext cx="11213465" cy="3874135"/>
            <a:chOff x="886" y="2457"/>
            <a:chExt cx="17659" cy="6439"/>
          </a:xfrm>
        </p:grpSpPr>
        <p:sp>
          <p:nvSpPr>
            <p:cNvPr id="31" name="圆角矩形 30"/>
            <p:cNvSpPr/>
            <p:nvPr>
              <p:custDataLst>
                <p:tags r:id="rId1"/>
              </p:custDataLst>
            </p:nvPr>
          </p:nvSpPr>
          <p:spPr>
            <a:xfrm>
              <a:off x="1475" y="2633"/>
              <a:ext cx="7181" cy="20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>
              <p:custDataLst>
                <p:tags r:id="rId2"/>
              </p:custDataLst>
            </p:nvPr>
          </p:nvSpPr>
          <p:spPr>
            <a:xfrm>
              <a:off x="886" y="2487"/>
              <a:ext cx="2320" cy="2320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>
              <p:custDataLst>
                <p:tags r:id="rId3"/>
              </p:custDataLst>
            </p:nvPr>
          </p:nvSpPr>
          <p:spPr>
            <a:xfrm>
              <a:off x="1045" y="2649"/>
              <a:ext cx="2000" cy="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>
              <p:custDataLst>
                <p:tags r:id="rId4"/>
              </p:custDataLst>
            </p:nvPr>
          </p:nvSpPr>
          <p:spPr>
            <a:xfrm>
              <a:off x="1353" y="3120"/>
              <a:ext cx="1382" cy="1094"/>
            </a:xfrm>
            <a:prstGeom prst="rect">
              <a:avLst/>
            </a:prstGeom>
            <a:noFill/>
          </p:spPr>
          <p:txBody>
            <a:bodyPr wrap="square" bIns="0" rtlCol="0">
              <a:normAutofit/>
            </a:bodyPr>
            <a:p>
              <a:pPr algn="ctr"/>
              <a:r>
                <a:rPr lang="en-US" altLang="zh-CN" sz="3600" spc="300">
                  <a:solidFill>
                    <a:srgbClr val="6096E6">
                      <a:lumMod val="50000"/>
                    </a:srgbClr>
                  </a:solidFill>
                  <a:uFillTx/>
                  <a:latin typeface="MiSans Bold" panose="00000800000000000000" charset="-122"/>
                  <a:ea typeface="MiSans Bold" panose="00000800000000000000" charset="-122"/>
                </a:rPr>
                <a:t>01</a:t>
              </a:r>
              <a:endParaRPr lang="en-US" altLang="zh-CN" sz="3600" spc="300">
                <a:solidFill>
                  <a:srgbClr val="6096E6">
                    <a:lumMod val="50000"/>
                  </a:srgbClr>
                </a:solidFill>
                <a:uFillTx/>
                <a:latin typeface="MiSans Bold" panose="00000800000000000000" charset="-122"/>
                <a:ea typeface="MiSans Bold" panose="00000800000000000000" charset="-122"/>
              </a:endParaRPr>
            </a:p>
          </p:txBody>
        </p:sp>
        <p:sp>
          <p:nvSpPr>
            <p:cNvPr id="64" name="文本框 63"/>
            <p:cNvSpPr txBox="1"/>
            <p:nvPr>
              <p:custDataLst>
                <p:tags r:id="rId5"/>
              </p:custDataLst>
            </p:nvPr>
          </p:nvSpPr>
          <p:spPr>
            <a:xfrm>
              <a:off x="3044" y="3452"/>
              <a:ext cx="5609" cy="1053"/>
            </a:xfrm>
            <a:prstGeom prst="rect">
              <a:avLst/>
            </a:prstGeom>
            <a:noFill/>
          </p:spPr>
          <p:txBody>
            <a:bodyPr wrap="square" rtlCol="0">
              <a:normAutofit lnSpcReduction="10000"/>
            </a:bodyPr>
            <a:p>
              <a:pPr algn="just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各种心理活动并不是简单地拼凑或相加，而是相互联系、相互制约、相互依存的。</a:t>
              </a:r>
              <a:endParaRPr lang="zh-CN" altLang="en-US" sz="1400" spc="15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文本框 67"/>
            <p:cNvSpPr txBox="1"/>
            <p:nvPr>
              <p:custDataLst>
                <p:tags r:id="rId6"/>
              </p:custDataLst>
            </p:nvPr>
          </p:nvSpPr>
          <p:spPr>
            <a:xfrm>
              <a:off x="3044" y="2835"/>
              <a:ext cx="2901" cy="618"/>
            </a:xfrm>
            <a:prstGeom prst="rect">
              <a:avLst/>
            </a:prstGeom>
            <a:noFill/>
          </p:spPr>
          <p:txBody>
            <a:bodyPr wrap="square" bIns="0" rtlCol="0"/>
            <a:p>
              <a:pPr algn="l"/>
              <a:r>
                <a:rPr lang="zh-CN" altLang="en-US" sz="24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整体性</a:t>
              </a:r>
              <a:endParaRPr lang="zh-CN" altLang="en-US" sz="24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35" name="圆角矩形 34"/>
            <p:cNvSpPr/>
            <p:nvPr>
              <p:custDataLst>
                <p:tags r:id="rId7"/>
              </p:custDataLst>
            </p:nvPr>
          </p:nvSpPr>
          <p:spPr>
            <a:xfrm>
              <a:off x="1475" y="6722"/>
              <a:ext cx="7181" cy="2046"/>
            </a:xfrm>
            <a:prstGeom prst="roundRect">
              <a:avLst>
                <a:gd name="adj" fmla="val 50000"/>
              </a:avLst>
            </a:prstGeom>
            <a:solidFill>
              <a:srgbClr val="58B6E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>
              <p:custDataLst>
                <p:tags r:id="rId8"/>
              </p:custDataLst>
            </p:nvPr>
          </p:nvSpPr>
          <p:spPr>
            <a:xfrm>
              <a:off x="886" y="6576"/>
              <a:ext cx="2320" cy="2320"/>
            </a:xfrm>
            <a:prstGeom prst="ellipse">
              <a:avLst/>
            </a:prstGeom>
            <a:solidFill>
              <a:srgbClr val="58B6E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>
              <p:custDataLst>
                <p:tags r:id="rId9"/>
              </p:custDataLst>
            </p:nvPr>
          </p:nvSpPr>
          <p:spPr>
            <a:xfrm>
              <a:off x="1045" y="6738"/>
              <a:ext cx="2000" cy="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>
              <p:custDataLst>
                <p:tags r:id="rId10"/>
              </p:custDataLst>
            </p:nvPr>
          </p:nvSpPr>
          <p:spPr>
            <a:xfrm>
              <a:off x="3044" y="7725"/>
              <a:ext cx="5609" cy="10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个性反应人与人之间的差异性或独特性。</a:t>
              </a:r>
              <a:endParaRPr lang="zh-CN" altLang="en-US" sz="1400" spc="15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11"/>
              </p:custDataLst>
            </p:nvPr>
          </p:nvSpPr>
          <p:spPr>
            <a:xfrm>
              <a:off x="3044" y="6922"/>
              <a:ext cx="2901" cy="652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l"/>
              <a:r>
                <a:rPr lang="zh-CN" altLang="en-US" sz="24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独特性</a:t>
              </a:r>
              <a:endParaRPr lang="zh-CN" altLang="en-US" sz="24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60" name="圆角矩形 59"/>
            <p:cNvSpPr/>
            <p:nvPr>
              <p:custDataLst>
                <p:tags r:id="rId12"/>
              </p:custDataLst>
            </p:nvPr>
          </p:nvSpPr>
          <p:spPr>
            <a:xfrm>
              <a:off x="11134" y="2603"/>
              <a:ext cx="7181" cy="2046"/>
            </a:xfrm>
            <a:prstGeom prst="roundRect">
              <a:avLst>
                <a:gd name="adj" fmla="val 50000"/>
              </a:avLst>
            </a:prstGeom>
            <a:solidFill>
              <a:srgbClr val="56CA9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>
              <p:custDataLst>
                <p:tags r:id="rId13"/>
              </p:custDataLst>
            </p:nvPr>
          </p:nvSpPr>
          <p:spPr>
            <a:xfrm>
              <a:off x="10544" y="2457"/>
              <a:ext cx="2320" cy="2320"/>
            </a:xfrm>
            <a:prstGeom prst="ellipse">
              <a:avLst/>
            </a:prstGeom>
            <a:solidFill>
              <a:srgbClr val="56CA9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>
              <p:custDataLst>
                <p:tags r:id="rId14"/>
              </p:custDataLst>
            </p:nvPr>
          </p:nvSpPr>
          <p:spPr>
            <a:xfrm>
              <a:off x="10703" y="2619"/>
              <a:ext cx="2000" cy="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>
              <p:custDataLst>
                <p:tags r:id="rId15"/>
              </p:custDataLst>
            </p:nvPr>
          </p:nvSpPr>
          <p:spPr>
            <a:xfrm>
              <a:off x="12470" y="3583"/>
              <a:ext cx="6012" cy="1053"/>
            </a:xfrm>
            <a:prstGeom prst="rect">
              <a:avLst/>
            </a:prstGeom>
            <a:noFill/>
          </p:spPr>
          <p:txBody>
            <a:bodyPr wrap="square" rtlCol="0"/>
            <a:p>
              <a:pPr algn="just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200" spc="15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这是个性的一个基本特征，没有稳定性的心理活动就不能组成个性整体，也不能形成倾向性。</a:t>
              </a:r>
              <a:endParaRPr lang="zh-CN" altLang="en-US" sz="1200" spc="15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67" name="文本框 66"/>
            <p:cNvSpPr txBox="1"/>
            <p:nvPr>
              <p:custDataLst>
                <p:tags r:id="rId16"/>
              </p:custDataLst>
            </p:nvPr>
          </p:nvSpPr>
          <p:spPr>
            <a:xfrm>
              <a:off x="12704" y="2774"/>
              <a:ext cx="2901" cy="677"/>
            </a:xfrm>
            <a:prstGeom prst="rect">
              <a:avLst/>
            </a:prstGeom>
            <a:noFill/>
          </p:spPr>
          <p:txBody>
            <a:bodyPr wrap="square" bIns="0" rtlCol="0"/>
            <a:p>
              <a:pPr algn="l"/>
              <a:r>
                <a:rPr lang="zh-CN" altLang="en-US" sz="24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稳定性</a:t>
              </a:r>
              <a:endParaRPr lang="zh-CN" altLang="en-US" sz="24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7"/>
              </p:custDataLst>
            </p:nvPr>
          </p:nvSpPr>
          <p:spPr>
            <a:xfrm>
              <a:off x="1284" y="7209"/>
              <a:ext cx="1521" cy="1094"/>
            </a:xfrm>
            <a:prstGeom prst="rect">
              <a:avLst/>
            </a:prstGeom>
            <a:noFill/>
          </p:spPr>
          <p:txBody>
            <a:bodyPr wrap="square" bIns="0" rtlCol="0">
              <a:normAutofit/>
            </a:bodyPr>
            <a:p>
              <a:pPr algn="ctr"/>
              <a:r>
                <a:rPr lang="en-US" altLang="zh-CN" sz="3600" spc="300">
                  <a:solidFill>
                    <a:srgbClr val="58B6E5">
                      <a:lumMod val="50000"/>
                    </a:srgbClr>
                  </a:solidFill>
                  <a:uFillTx/>
                  <a:latin typeface="MiSans Bold" panose="00000800000000000000" charset="-122"/>
                  <a:ea typeface="MiSans Bold" panose="00000800000000000000" charset="-122"/>
                </a:rPr>
                <a:t>02</a:t>
              </a:r>
              <a:endParaRPr lang="en-US" altLang="zh-CN" sz="3600" spc="300">
                <a:solidFill>
                  <a:srgbClr val="58B6E5">
                    <a:lumMod val="50000"/>
                  </a:srgbClr>
                </a:solidFill>
                <a:uFillTx/>
                <a:latin typeface="MiSans Bold" panose="00000800000000000000" charset="-122"/>
                <a:ea typeface="MiSans Bold" panose="00000800000000000000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8"/>
              </p:custDataLst>
            </p:nvPr>
          </p:nvSpPr>
          <p:spPr>
            <a:xfrm>
              <a:off x="10947" y="3096"/>
              <a:ext cx="1521" cy="1094"/>
            </a:xfrm>
            <a:prstGeom prst="rect">
              <a:avLst/>
            </a:prstGeom>
            <a:noFill/>
          </p:spPr>
          <p:txBody>
            <a:bodyPr wrap="square" bIns="0" rtlCol="0">
              <a:normAutofit/>
            </a:bodyPr>
            <a:p>
              <a:pPr algn="ctr"/>
              <a:r>
                <a:rPr lang="en-US" altLang="zh-CN" sz="3600" spc="300">
                  <a:solidFill>
                    <a:srgbClr val="56CA95">
                      <a:lumMod val="50000"/>
                    </a:srgbClr>
                  </a:solidFill>
                  <a:uFillTx/>
                  <a:latin typeface="MiSans Bold" panose="00000800000000000000" charset="-122"/>
                  <a:ea typeface="MiSans Bold" panose="00000800000000000000" charset="-122"/>
                </a:rPr>
                <a:t>03</a:t>
              </a:r>
              <a:endParaRPr lang="en-US" altLang="zh-CN" sz="3600" spc="300">
                <a:solidFill>
                  <a:srgbClr val="56CA95">
                    <a:lumMod val="50000"/>
                  </a:srgbClr>
                </a:solidFill>
                <a:uFillTx/>
                <a:latin typeface="MiSans Bold" panose="00000800000000000000" charset="-122"/>
                <a:ea typeface="MiSans Bold" panose="00000800000000000000" charset="-122"/>
              </a:endParaRPr>
            </a:p>
          </p:txBody>
        </p:sp>
        <p:sp>
          <p:nvSpPr>
            <p:cNvPr id="69" name="圆角矩形 68"/>
            <p:cNvSpPr/>
            <p:nvPr>
              <p:custDataLst>
                <p:tags r:id="rId19"/>
              </p:custDataLst>
            </p:nvPr>
          </p:nvSpPr>
          <p:spPr>
            <a:xfrm>
              <a:off x="11134" y="6692"/>
              <a:ext cx="7181" cy="2046"/>
            </a:xfrm>
            <a:prstGeom prst="roundRect">
              <a:avLst>
                <a:gd name="adj" fmla="val 50000"/>
              </a:avLst>
            </a:prstGeom>
            <a:solidFill>
              <a:srgbClr val="FFBA5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>
              <p:custDataLst>
                <p:tags r:id="rId20"/>
              </p:custDataLst>
            </p:nvPr>
          </p:nvSpPr>
          <p:spPr>
            <a:xfrm>
              <a:off x="10544" y="6546"/>
              <a:ext cx="2320" cy="2320"/>
            </a:xfrm>
            <a:prstGeom prst="ellipse">
              <a:avLst/>
            </a:prstGeom>
            <a:solidFill>
              <a:srgbClr val="FFBA5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>
              <p:custDataLst>
                <p:tags r:id="rId21"/>
              </p:custDataLst>
            </p:nvPr>
          </p:nvSpPr>
          <p:spPr>
            <a:xfrm>
              <a:off x="10703" y="6708"/>
              <a:ext cx="2000" cy="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>
              <p:custDataLst>
                <p:tags r:id="rId22"/>
              </p:custDataLst>
            </p:nvPr>
          </p:nvSpPr>
          <p:spPr>
            <a:xfrm>
              <a:off x="12532" y="7541"/>
              <a:ext cx="6013" cy="10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400" spc="15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每个个体都积极地以不同的态度、特有的行为方式去反映、适应或改造客观事实。</a:t>
              </a:r>
              <a:endParaRPr lang="zh-CN" altLang="en-US" sz="1400" spc="15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23"/>
              </p:custDataLst>
            </p:nvPr>
          </p:nvSpPr>
          <p:spPr>
            <a:xfrm>
              <a:off x="12704" y="6868"/>
              <a:ext cx="4384" cy="671"/>
            </a:xfrm>
            <a:prstGeom prst="rect">
              <a:avLst/>
            </a:prstGeom>
            <a:noFill/>
          </p:spPr>
          <p:txBody>
            <a:bodyPr wrap="square" bIns="0" rtlCol="0"/>
            <a:p>
              <a:pPr algn="l"/>
              <a:r>
                <a:rPr lang="zh-CN" altLang="en-US" sz="2400" b="1" spc="300">
                  <a:solidFill>
                    <a:schemeClr val="tx1"/>
                  </a:solidFill>
                  <a:uFillTx/>
                  <a:latin typeface="微软雅黑" charset="0"/>
                  <a:ea typeface="微软雅黑" charset="0"/>
                </a:rPr>
                <a:t>积极能动性</a:t>
              </a:r>
              <a:endParaRPr lang="zh-CN" altLang="en-US" sz="2400" b="1" spc="300">
                <a:solidFill>
                  <a:schemeClr val="tx1"/>
                </a:solidFill>
                <a:uFillTx/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4"/>
              </p:custDataLst>
            </p:nvPr>
          </p:nvSpPr>
          <p:spPr>
            <a:xfrm>
              <a:off x="10947" y="7161"/>
              <a:ext cx="1521" cy="1094"/>
            </a:xfrm>
            <a:prstGeom prst="rect">
              <a:avLst/>
            </a:prstGeom>
            <a:noFill/>
          </p:spPr>
          <p:txBody>
            <a:bodyPr wrap="square" bIns="0" rtlCol="0">
              <a:normAutofit/>
            </a:bodyPr>
            <a:p>
              <a:pPr algn="ctr"/>
              <a:r>
                <a:rPr lang="en-US" altLang="zh-CN" sz="3600" spc="300">
                  <a:solidFill>
                    <a:srgbClr val="FFBA55">
                      <a:lumMod val="50000"/>
                    </a:srgbClr>
                  </a:solidFill>
                  <a:uFillTx/>
                  <a:latin typeface="MiSans Bold" panose="00000800000000000000" charset="-122"/>
                  <a:ea typeface="MiSans Bold" panose="00000800000000000000" charset="-122"/>
                </a:rPr>
                <a:t>04</a:t>
              </a:r>
              <a:endParaRPr lang="en-US" altLang="zh-CN" sz="3600" spc="300">
                <a:solidFill>
                  <a:srgbClr val="FFBA55">
                    <a:lumMod val="50000"/>
                  </a:srgbClr>
                </a:solidFill>
                <a:uFillTx/>
                <a:latin typeface="MiSans Bold" panose="00000800000000000000" charset="-122"/>
                <a:ea typeface="MiSans Bold" panose="00000800000000000000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355" y="1216660"/>
            <a:ext cx="9749155" cy="2387600"/>
          </a:xfrm>
        </p:spPr>
        <p:txBody>
          <a:bodyPr/>
          <a:p>
            <a:r>
              <a:rPr lang="zh-CN" altLang="en-US" sz="5400"/>
              <a:t>第二节</a:t>
            </a:r>
            <a:r>
              <a:rPr lang="en-US" altLang="zh-CN" sz="5400"/>
              <a:t>  0</a:t>
            </a:r>
            <a:r>
              <a:rPr lang="zh-CN" altLang="en-US" sz="5400">
                <a:ea typeface="宋体" charset="0"/>
              </a:rPr>
              <a:t>—</a:t>
            </a:r>
            <a:r>
              <a:rPr lang="en-US" altLang="zh-CN" sz="5400"/>
              <a:t>3</a:t>
            </a:r>
            <a:r>
              <a:rPr lang="zh-CN" altLang="en-US" sz="5400"/>
              <a:t>婴幼儿气质的发展</a:t>
            </a:r>
            <a:endParaRPr lang="zh-CN" altLang="en-US" sz="5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一、气质的</a:t>
            </a:r>
            <a:r>
              <a:rPr lang="zh-CN" altLang="en-US"/>
              <a:t>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26285"/>
            <a:ext cx="3550285" cy="280543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p>
            <a:r>
              <a:rPr lang="zh-CN" altLang="en-US"/>
              <a:t>气质是婴儿出生后最早表现出来的一种较为明显而稳定的</a:t>
            </a:r>
            <a:r>
              <a:rPr lang="zh-CN" altLang="en-US"/>
              <a:t>个性特征。</a:t>
            </a:r>
            <a:endParaRPr lang="zh-CN" altLang="en-US"/>
          </a:p>
        </p:txBody>
      </p:sp>
      <p:pic>
        <p:nvPicPr>
          <p:cNvPr id="4" name="图片 3" descr="109391147&amp;pky95109391147&amp;"/>
          <p:cNvPicPr>
            <a:picLocks noChangeAspect="1"/>
          </p:cNvPicPr>
          <p:nvPr/>
        </p:nvPicPr>
        <p:blipFill>
          <a:blip r:embed="rId1"/>
          <a:srcRect t="1397" r="56203"/>
          <a:stretch>
            <a:fillRect/>
          </a:stretch>
        </p:blipFill>
        <p:spPr>
          <a:xfrm>
            <a:off x="4948555" y="1617980"/>
            <a:ext cx="2794635" cy="3308985"/>
          </a:xfrm>
          <a:prstGeom prst="rect">
            <a:avLst/>
          </a:prstGeom>
        </p:spPr>
      </p:pic>
      <p:pic>
        <p:nvPicPr>
          <p:cNvPr id="5" name="图片 4" descr="109514630&amp;pky99109514630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020" y="1570990"/>
            <a:ext cx="3025140" cy="3402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77380" y="4973320"/>
            <a:ext cx="2947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charset="0"/>
                <a:ea typeface="楷体" charset="0"/>
              </a:rPr>
              <a:t>图片来自稻壳素材</a:t>
            </a:r>
            <a:endParaRPr lang="zh-CN" altLang="en-US" sz="1600" dirty="0">
              <a:ln w="1587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zh-CN" altLang="en-US"/>
              <a:t>气质的类型</a:t>
            </a:r>
            <a:endParaRPr lang="zh-CN" altLang="en-US"/>
          </a:p>
        </p:txBody>
      </p:sp>
      <p:grpSp>
        <p:nvGrpSpPr>
          <p:cNvPr id="39" name="组合 38"/>
          <p:cNvGrpSpPr/>
          <p:nvPr>
            <p:custDataLst>
              <p:tags r:id="rId1"/>
            </p:custDataLst>
          </p:nvPr>
        </p:nvGrpSpPr>
        <p:grpSpPr>
          <a:xfrm>
            <a:off x="651312" y="2895654"/>
            <a:ext cx="1697751" cy="1922091"/>
            <a:chOff x="800100" y="573459"/>
            <a:chExt cx="1962150" cy="2221428"/>
          </a:xfrm>
        </p:grpSpPr>
        <p:sp>
          <p:nvSpPr>
            <p:cNvPr id="35" name="矩形 34"/>
            <p:cNvSpPr/>
            <p:nvPr>
              <p:custDataLst>
                <p:tags r:id="rId2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fr-FR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3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1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直接连接符 36"/>
            <p:cNvCxnSpPr/>
            <p:nvPr>
              <p:custDataLst>
                <p:tags r:id="rId4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38" name="直接连接符 37"/>
            <p:cNvCxnSpPr/>
            <p:nvPr>
              <p:custDataLst>
                <p:tags r:id="rId5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2489637" y="2895654"/>
            <a:ext cx="1697751" cy="1922091"/>
            <a:chOff x="800100" y="573459"/>
            <a:chExt cx="1962150" cy="2221428"/>
          </a:xfrm>
        </p:grpSpPr>
        <p:sp>
          <p:nvSpPr>
            <p:cNvPr id="41" name="矩形 40"/>
            <p:cNvSpPr/>
            <p:nvPr>
              <p:custDataLst>
                <p:tags r:id="rId7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42" name="任意多边形 41"/>
            <p:cNvSpPr/>
            <p:nvPr>
              <p:custDataLst>
                <p:tags r:id="rId8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2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直接连接符 42"/>
            <p:cNvCxnSpPr/>
            <p:nvPr>
              <p:custDataLst>
                <p:tags r:id="rId9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44" name="直接连接符 43"/>
            <p:cNvCxnSpPr/>
            <p:nvPr>
              <p:custDataLst>
                <p:tags r:id="rId10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grpSp>
        <p:nvGrpSpPr>
          <p:cNvPr id="45" name="组合 44"/>
          <p:cNvGrpSpPr/>
          <p:nvPr>
            <p:custDataLst>
              <p:tags r:id="rId11"/>
            </p:custDataLst>
          </p:nvPr>
        </p:nvGrpSpPr>
        <p:grpSpPr>
          <a:xfrm>
            <a:off x="4327962" y="2895654"/>
            <a:ext cx="1697751" cy="1922091"/>
            <a:chOff x="800100" y="573459"/>
            <a:chExt cx="1962150" cy="2221428"/>
          </a:xfrm>
        </p:grpSpPr>
        <p:sp>
          <p:nvSpPr>
            <p:cNvPr id="46" name="矩形 45"/>
            <p:cNvSpPr/>
            <p:nvPr>
              <p:custDataLst>
                <p:tags r:id="rId12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13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3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直接连接符 47"/>
            <p:cNvCxnSpPr/>
            <p:nvPr>
              <p:custDataLst>
                <p:tags r:id="rId14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49" name="直接连接符 48"/>
            <p:cNvCxnSpPr/>
            <p:nvPr>
              <p:custDataLst>
                <p:tags r:id="rId15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grpSp>
        <p:nvGrpSpPr>
          <p:cNvPr id="50" name="组合 49"/>
          <p:cNvGrpSpPr/>
          <p:nvPr>
            <p:custDataLst>
              <p:tags r:id="rId16"/>
            </p:custDataLst>
          </p:nvPr>
        </p:nvGrpSpPr>
        <p:grpSpPr>
          <a:xfrm>
            <a:off x="6166287" y="2895654"/>
            <a:ext cx="1697751" cy="1922091"/>
            <a:chOff x="800100" y="573459"/>
            <a:chExt cx="1962150" cy="2221428"/>
          </a:xfrm>
        </p:grpSpPr>
        <p:sp>
          <p:nvSpPr>
            <p:cNvPr id="51" name="矩形 50"/>
            <p:cNvSpPr/>
            <p:nvPr>
              <p:custDataLst>
                <p:tags r:id="rId17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18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4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9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54" name="直接连接符 53"/>
            <p:cNvCxnSpPr/>
            <p:nvPr>
              <p:custDataLst>
                <p:tags r:id="rId20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grpSp>
        <p:nvGrpSpPr>
          <p:cNvPr id="55" name="组合 54"/>
          <p:cNvGrpSpPr/>
          <p:nvPr>
            <p:custDataLst>
              <p:tags r:id="rId21"/>
            </p:custDataLst>
          </p:nvPr>
        </p:nvGrpSpPr>
        <p:grpSpPr>
          <a:xfrm>
            <a:off x="8004612" y="2895654"/>
            <a:ext cx="1697751" cy="1922091"/>
            <a:chOff x="800100" y="573459"/>
            <a:chExt cx="1962150" cy="2221428"/>
          </a:xfrm>
        </p:grpSpPr>
        <p:sp>
          <p:nvSpPr>
            <p:cNvPr id="56" name="矩形 55"/>
            <p:cNvSpPr/>
            <p:nvPr>
              <p:custDataLst>
                <p:tags r:id="rId22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57" name="任意多边形 56"/>
            <p:cNvSpPr/>
            <p:nvPr>
              <p:custDataLst>
                <p:tags r:id="rId23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5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>
              <p:custDataLst>
                <p:tags r:id="rId24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59" name="直接连接符 58"/>
            <p:cNvCxnSpPr/>
            <p:nvPr>
              <p:custDataLst>
                <p:tags r:id="rId25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grpSp>
        <p:nvGrpSpPr>
          <p:cNvPr id="28" name="组合 27"/>
          <p:cNvGrpSpPr/>
          <p:nvPr>
            <p:custDataLst>
              <p:tags r:id="rId26"/>
            </p:custDataLst>
          </p:nvPr>
        </p:nvGrpSpPr>
        <p:grpSpPr>
          <a:xfrm>
            <a:off x="9842937" y="2895654"/>
            <a:ext cx="1697751" cy="1922091"/>
            <a:chOff x="800100" y="573459"/>
            <a:chExt cx="1962150" cy="2221428"/>
          </a:xfrm>
        </p:grpSpPr>
        <p:sp>
          <p:nvSpPr>
            <p:cNvPr id="29" name="矩形 28"/>
            <p:cNvSpPr/>
            <p:nvPr>
              <p:custDataLst>
                <p:tags r:id="rId27"/>
              </p:custDataLst>
            </p:nvPr>
          </p:nvSpPr>
          <p:spPr>
            <a:xfrm>
              <a:off x="800100" y="573459"/>
              <a:ext cx="1962150" cy="195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28"/>
              </p:custDataLst>
            </p:nvPr>
          </p:nvSpPr>
          <p:spPr>
            <a:xfrm>
              <a:off x="800100" y="2440493"/>
              <a:ext cx="1962150" cy="354394"/>
            </a:xfrm>
            <a:custGeom>
              <a:avLst/>
              <a:gdLst>
                <a:gd name="connsiteX0" fmla="*/ 98425 w 1803400"/>
                <a:gd name="connsiteY0" fmla="*/ 0 h 325721"/>
                <a:gd name="connsiteX1" fmla="*/ 148430 w 1803400"/>
                <a:gd name="connsiteY1" fmla="*/ 86217 h 325721"/>
                <a:gd name="connsiteX2" fmla="*/ 198437 w 1803400"/>
                <a:gd name="connsiteY2" fmla="*/ 0 h 325721"/>
                <a:gd name="connsiteX3" fmla="*/ 248442 w 1803400"/>
                <a:gd name="connsiteY3" fmla="*/ 86217 h 325721"/>
                <a:gd name="connsiteX4" fmla="*/ 298449 w 1803400"/>
                <a:gd name="connsiteY4" fmla="*/ 0 h 325721"/>
                <a:gd name="connsiteX5" fmla="*/ 348454 w 1803400"/>
                <a:gd name="connsiteY5" fmla="*/ 86217 h 325721"/>
                <a:gd name="connsiteX6" fmla="*/ 398461 w 1803400"/>
                <a:gd name="connsiteY6" fmla="*/ 0 h 325721"/>
                <a:gd name="connsiteX7" fmla="*/ 448466 w 1803400"/>
                <a:gd name="connsiteY7" fmla="*/ 86217 h 325721"/>
                <a:gd name="connsiteX8" fmla="*/ 498473 w 1803400"/>
                <a:gd name="connsiteY8" fmla="*/ 0 h 325721"/>
                <a:gd name="connsiteX9" fmla="*/ 548478 w 1803400"/>
                <a:gd name="connsiteY9" fmla="*/ 86217 h 325721"/>
                <a:gd name="connsiteX10" fmla="*/ 598485 w 1803400"/>
                <a:gd name="connsiteY10" fmla="*/ 0 h 325721"/>
                <a:gd name="connsiteX11" fmla="*/ 648490 w 1803400"/>
                <a:gd name="connsiteY11" fmla="*/ 86217 h 325721"/>
                <a:gd name="connsiteX12" fmla="*/ 698497 w 1803400"/>
                <a:gd name="connsiteY12" fmla="*/ 0 h 325721"/>
                <a:gd name="connsiteX13" fmla="*/ 748502 w 1803400"/>
                <a:gd name="connsiteY13" fmla="*/ 86217 h 325721"/>
                <a:gd name="connsiteX14" fmla="*/ 798509 w 1803400"/>
                <a:gd name="connsiteY14" fmla="*/ 0 h 325721"/>
                <a:gd name="connsiteX15" fmla="*/ 848514 w 1803400"/>
                <a:gd name="connsiteY15" fmla="*/ 86217 h 325721"/>
                <a:gd name="connsiteX16" fmla="*/ 898521 w 1803400"/>
                <a:gd name="connsiteY16" fmla="*/ 0 h 325721"/>
                <a:gd name="connsiteX17" fmla="*/ 948526 w 1803400"/>
                <a:gd name="connsiteY17" fmla="*/ 86217 h 325721"/>
                <a:gd name="connsiteX18" fmla="*/ 998533 w 1803400"/>
                <a:gd name="connsiteY18" fmla="*/ 0 h 325721"/>
                <a:gd name="connsiteX19" fmla="*/ 1048538 w 1803400"/>
                <a:gd name="connsiteY19" fmla="*/ 86217 h 325721"/>
                <a:gd name="connsiteX20" fmla="*/ 1098545 w 1803400"/>
                <a:gd name="connsiteY20" fmla="*/ 0 h 325721"/>
                <a:gd name="connsiteX21" fmla="*/ 1148550 w 1803400"/>
                <a:gd name="connsiteY21" fmla="*/ 86217 h 325721"/>
                <a:gd name="connsiteX22" fmla="*/ 1198557 w 1803400"/>
                <a:gd name="connsiteY22" fmla="*/ 0 h 325721"/>
                <a:gd name="connsiteX23" fmla="*/ 1248562 w 1803400"/>
                <a:gd name="connsiteY23" fmla="*/ 86217 h 325721"/>
                <a:gd name="connsiteX24" fmla="*/ 1298569 w 1803400"/>
                <a:gd name="connsiteY24" fmla="*/ 0 h 325721"/>
                <a:gd name="connsiteX25" fmla="*/ 1348574 w 1803400"/>
                <a:gd name="connsiteY25" fmla="*/ 86217 h 325721"/>
                <a:gd name="connsiteX26" fmla="*/ 1398581 w 1803400"/>
                <a:gd name="connsiteY26" fmla="*/ 0 h 325721"/>
                <a:gd name="connsiteX27" fmla="*/ 1448586 w 1803400"/>
                <a:gd name="connsiteY27" fmla="*/ 86217 h 325721"/>
                <a:gd name="connsiteX28" fmla="*/ 1498593 w 1803400"/>
                <a:gd name="connsiteY28" fmla="*/ 0 h 325721"/>
                <a:gd name="connsiteX29" fmla="*/ 1548598 w 1803400"/>
                <a:gd name="connsiteY29" fmla="*/ 86217 h 325721"/>
                <a:gd name="connsiteX30" fmla="*/ 1598605 w 1803400"/>
                <a:gd name="connsiteY30" fmla="*/ 0 h 325721"/>
                <a:gd name="connsiteX31" fmla="*/ 1648610 w 1803400"/>
                <a:gd name="connsiteY31" fmla="*/ 86217 h 325721"/>
                <a:gd name="connsiteX32" fmla="*/ 1698617 w 1803400"/>
                <a:gd name="connsiteY32" fmla="*/ 0 h 325721"/>
                <a:gd name="connsiteX33" fmla="*/ 1748622 w 1803400"/>
                <a:gd name="connsiteY33" fmla="*/ 86217 h 325721"/>
                <a:gd name="connsiteX34" fmla="*/ 1798629 w 1803400"/>
                <a:gd name="connsiteY34" fmla="*/ 0 h 325721"/>
                <a:gd name="connsiteX35" fmla="*/ 1803400 w 1803400"/>
                <a:gd name="connsiteY35" fmla="*/ 8226 h 325721"/>
                <a:gd name="connsiteX36" fmla="*/ 1803400 w 1803400"/>
                <a:gd name="connsiteY36" fmla="*/ 89994 h 325721"/>
                <a:gd name="connsiteX37" fmla="*/ 1803400 w 1803400"/>
                <a:gd name="connsiteY37" fmla="*/ 325721 h 325721"/>
                <a:gd name="connsiteX38" fmla="*/ 0 w 1803400"/>
                <a:gd name="connsiteY38" fmla="*/ 325721 h 325721"/>
                <a:gd name="connsiteX39" fmla="*/ 0 w 1803400"/>
                <a:gd name="connsiteY39" fmla="*/ 89994 h 325721"/>
                <a:gd name="connsiteX40" fmla="*/ 0 w 1803400"/>
                <a:gd name="connsiteY40" fmla="*/ 2736 h 325721"/>
                <a:gd name="connsiteX41" fmla="*/ 48418 w 1803400"/>
                <a:gd name="connsiteY41" fmla="*/ 86217 h 3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3400" h="325721">
                  <a:moveTo>
                    <a:pt x="98425" y="0"/>
                  </a:moveTo>
                  <a:lnTo>
                    <a:pt x="148430" y="86217"/>
                  </a:lnTo>
                  <a:lnTo>
                    <a:pt x="198437" y="0"/>
                  </a:lnTo>
                  <a:lnTo>
                    <a:pt x="248442" y="86217"/>
                  </a:lnTo>
                  <a:lnTo>
                    <a:pt x="298449" y="0"/>
                  </a:lnTo>
                  <a:lnTo>
                    <a:pt x="348454" y="86217"/>
                  </a:lnTo>
                  <a:lnTo>
                    <a:pt x="398461" y="0"/>
                  </a:lnTo>
                  <a:lnTo>
                    <a:pt x="448466" y="86217"/>
                  </a:lnTo>
                  <a:lnTo>
                    <a:pt x="498473" y="0"/>
                  </a:lnTo>
                  <a:lnTo>
                    <a:pt x="548478" y="86217"/>
                  </a:lnTo>
                  <a:lnTo>
                    <a:pt x="598485" y="0"/>
                  </a:lnTo>
                  <a:lnTo>
                    <a:pt x="648490" y="86217"/>
                  </a:lnTo>
                  <a:lnTo>
                    <a:pt x="698497" y="0"/>
                  </a:lnTo>
                  <a:lnTo>
                    <a:pt x="748502" y="86217"/>
                  </a:lnTo>
                  <a:lnTo>
                    <a:pt x="798509" y="0"/>
                  </a:lnTo>
                  <a:lnTo>
                    <a:pt x="848514" y="86217"/>
                  </a:lnTo>
                  <a:lnTo>
                    <a:pt x="898521" y="0"/>
                  </a:lnTo>
                  <a:lnTo>
                    <a:pt x="948526" y="86217"/>
                  </a:lnTo>
                  <a:lnTo>
                    <a:pt x="998533" y="0"/>
                  </a:lnTo>
                  <a:lnTo>
                    <a:pt x="1048538" y="86217"/>
                  </a:lnTo>
                  <a:lnTo>
                    <a:pt x="1098545" y="0"/>
                  </a:lnTo>
                  <a:lnTo>
                    <a:pt x="1148550" y="86217"/>
                  </a:lnTo>
                  <a:lnTo>
                    <a:pt x="1198557" y="0"/>
                  </a:lnTo>
                  <a:lnTo>
                    <a:pt x="1248562" y="86217"/>
                  </a:lnTo>
                  <a:lnTo>
                    <a:pt x="1298569" y="0"/>
                  </a:lnTo>
                  <a:lnTo>
                    <a:pt x="1348574" y="86217"/>
                  </a:lnTo>
                  <a:lnTo>
                    <a:pt x="1398581" y="0"/>
                  </a:lnTo>
                  <a:lnTo>
                    <a:pt x="1448586" y="86217"/>
                  </a:lnTo>
                  <a:lnTo>
                    <a:pt x="1498593" y="0"/>
                  </a:lnTo>
                  <a:lnTo>
                    <a:pt x="1548598" y="86217"/>
                  </a:lnTo>
                  <a:lnTo>
                    <a:pt x="1598605" y="0"/>
                  </a:lnTo>
                  <a:lnTo>
                    <a:pt x="1648610" y="86217"/>
                  </a:lnTo>
                  <a:lnTo>
                    <a:pt x="1698617" y="0"/>
                  </a:lnTo>
                  <a:lnTo>
                    <a:pt x="1748622" y="86217"/>
                  </a:lnTo>
                  <a:lnTo>
                    <a:pt x="1798629" y="0"/>
                  </a:lnTo>
                  <a:lnTo>
                    <a:pt x="1803400" y="8226"/>
                  </a:lnTo>
                  <a:lnTo>
                    <a:pt x="1803400" y="89994"/>
                  </a:lnTo>
                  <a:lnTo>
                    <a:pt x="1803400" y="325721"/>
                  </a:lnTo>
                  <a:lnTo>
                    <a:pt x="0" y="325721"/>
                  </a:lnTo>
                  <a:lnTo>
                    <a:pt x="0" y="89994"/>
                  </a:lnTo>
                  <a:lnTo>
                    <a:pt x="0" y="2736"/>
                  </a:lnTo>
                  <a:lnTo>
                    <a:pt x="48418" y="86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rgbClr val="2C89CE">
                <a:shade val="50000"/>
              </a:srgbClr>
            </a:lnRef>
            <a:fillRef idx="1">
              <a:srgbClr val="2C89CE"/>
            </a:fillRef>
            <a:effectRef idx="0">
              <a:srgbClr val="2C89CE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</a:rPr>
                <a:t>6</a:t>
              </a:r>
              <a:endParaRPr lang="en-US" altLang="zh-CN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9"/>
              </p:custDataLst>
            </p:nvPr>
          </p:nvCxnSpPr>
          <p:spPr>
            <a:xfrm>
              <a:off x="197887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0"/>
              </p:custDataLst>
            </p:nvPr>
          </p:nvCxnSpPr>
          <p:spPr>
            <a:xfrm>
              <a:off x="800100" y="2617690"/>
              <a:ext cx="78338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2C89CE"/>
            </a:lnRef>
            <a:fillRef idx="0">
              <a:srgbClr val="2C89CE"/>
            </a:fillRef>
            <a:effectRef idx="0">
              <a:srgbClr val="2C89CE"/>
            </a:effectRef>
            <a:fontRef idx="minor">
              <a:srgbClr val="5F5F5F"/>
            </a:fontRef>
          </p:style>
        </p:cxnSp>
      </p:grpSp>
      <p:sp>
        <p:nvSpPr>
          <p:cNvPr id="34" name="文本框 33"/>
          <p:cNvSpPr txBox="1"/>
          <p:nvPr>
            <p:custDataLst>
              <p:tags r:id="rId31"/>
            </p:custDataLst>
          </p:nvPr>
        </p:nvSpPr>
        <p:spPr>
          <a:xfrm>
            <a:off x="666750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恐惧性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59"/>
          <p:cNvSpPr txBox="1"/>
          <p:nvPr>
            <p:custDataLst>
              <p:tags r:id="rId32"/>
            </p:custDataLst>
          </p:nvPr>
        </p:nvSpPr>
        <p:spPr>
          <a:xfrm>
            <a:off x="2505075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易激惹性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33"/>
            </p:custDataLst>
          </p:nvPr>
        </p:nvSpPr>
        <p:spPr>
          <a:xfrm>
            <a:off x="4343400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活动水平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34"/>
            </p:custDataLst>
          </p:nvPr>
        </p:nvSpPr>
        <p:spPr>
          <a:xfrm>
            <a:off x="6181725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积极情绪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35"/>
            </p:custDataLst>
          </p:nvPr>
        </p:nvSpPr>
        <p:spPr>
          <a:xfrm>
            <a:off x="8020050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注意广度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36"/>
            </p:custDataLst>
          </p:nvPr>
        </p:nvSpPr>
        <p:spPr>
          <a:xfrm>
            <a:off x="9858375" y="3380105"/>
            <a:ext cx="1667510" cy="983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节律性</a:t>
            </a:r>
            <a:endParaRPr lang="zh-CN" altLang="en-US" sz="2400" spc="1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139315" y="1617345"/>
            <a:ext cx="740918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微软雅黑" charset="0"/>
                <a:ea typeface="微软雅黑" charset="0"/>
                <a:cs typeface="+mj-cs"/>
              </a:defRPr>
            </a:lvl1pPr>
          </a:lstStyle>
          <a:p>
            <a:r>
              <a:rPr lang="zh-CN" altLang="en-US" sz="3200" b="0"/>
              <a:t>（一）</a:t>
            </a:r>
            <a:r>
              <a:rPr lang="en-US" altLang="zh-CN" sz="3200" b="0"/>
              <a:t>Rothbart</a:t>
            </a:r>
            <a:r>
              <a:rPr lang="zh-CN" altLang="en-US" sz="3200" b="0"/>
              <a:t>和</a:t>
            </a:r>
            <a:r>
              <a:rPr lang="en-US" altLang="zh-CN" sz="3200" b="0"/>
              <a:t>Batesr</a:t>
            </a:r>
            <a:r>
              <a:rPr lang="zh-CN" altLang="en-US" sz="3200" b="0"/>
              <a:t>的</a:t>
            </a:r>
            <a:r>
              <a:rPr lang="zh-CN" altLang="en-US" sz="3200" b="0"/>
              <a:t>六类型划分</a:t>
            </a:r>
            <a:endParaRPr lang="zh-CN" altLang="en-US" sz="3200" b="0"/>
          </a:p>
        </p:txBody>
      </p:sp>
    </p:spTree>
    <p:custDataLst>
      <p:tags r:id="rId3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9_4*l_h_i*1_2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670_6*l_h_i*1_1_3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670_6*l_h_i*1_2_3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5046_1*i*0"/>
  <p:tag name="KSO_WM_TEMPLATE_CATEGORY" val="diagram"/>
  <p:tag name="KSO_WM_TEMPLATE_INDEX" val="20165046"/>
  <p:tag name="KSO_WM_UNIT_INDEX" val="0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2"/>
  <p:tag name="KSO_WM_UNIT_ID" val="diagram20165046_1*l_i*1_2"/>
  <p:tag name="KSO_WM_UNIT_LAYERLEVEL" val="1_1"/>
  <p:tag name="KSO_WM_DIAGRAM_GROUP_CODE" val="l1-1"/>
  <p:tag name="KSO_WM_UNIT_FILL_FORE_SCHEMECOLOR_INDEX" val="5"/>
  <p:tag name="KSO_WM_UNI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3"/>
  <p:tag name="KSO_WM_UNIT_ID" val="diagram20165046_1*l_i*1_3"/>
  <p:tag name="KSO_WM_UNIT_LAYERLEVEL" val="1_1"/>
  <p:tag name="KSO_WM_DIAGRAM_GROUP_CODE" val="l1-1"/>
  <p:tag name="KSO_WM_UNIT_FILL_FORE_SCHEMECOLOR_INDEX" val="7"/>
  <p:tag name="KSO_WM_UNIT_FILL_TYPE" val="1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4"/>
  <p:tag name="KSO_WM_UNIT_ID" val="diagram20165046_1*l_i*1_4"/>
  <p:tag name="KSO_WM_UNIT_LAYERLEVEL" val="1_1"/>
  <p:tag name="KSO_WM_DIAGRAM_GROUP_CODE" val="l1-1"/>
  <p:tag name="KSO_WM_UNIT_FILL_FORE_SCHEMECOLOR_INDEX" val="15"/>
  <p:tag name="KSO_WM_UNIT_FILL_TYPE" val="1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5"/>
  <p:tag name="KSO_WM_UNIT_ID" val="diagram20165046_1*l_i*1_5"/>
  <p:tag name="KSO_WM_UNIT_LAYERLEVEL" val="1_1"/>
  <p:tag name="KSO_WM_DIAGRAM_GROUP_CODE" val="l1-1"/>
  <p:tag name="KSO_WM_UNIT_FILL_FORE_SCHEMECOLOR_INDEX" val="7"/>
  <p:tag name="KSO_WM_UNIT_FILL_TYPE" val="1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6"/>
  <p:tag name="KSO_WM_UNIT_ID" val="diagram20165046_1*l_i*1_6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7"/>
  <p:tag name="KSO_WM_UNIT_ID" val="diagram20165046_1*l_i*1_7"/>
  <p:tag name="KSO_WM_UNIT_LAYERLEVEL" val="1_1"/>
  <p:tag name="KSO_WM_DIAGRAM_GROUP_CODE" val="l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8"/>
  <p:tag name="KSO_WM_UNIT_ID" val="diagram20165046_1*l_i*1_8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679_4*l_h_i*1_2_3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i"/>
  <p:tag name="KSO_WM_UNIT_INDEX" val="1_9"/>
  <p:tag name="KSO_WM_UNIT_ID" val="diagram20165046_1*l_i*1_9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h_a"/>
  <p:tag name="KSO_WM_UNIT_INDEX" val="1_1_1"/>
  <p:tag name="KSO_WM_UNIT_ID" val="diagram20165046_1*l_h_a*1_1_1"/>
  <p:tag name="KSO_WM_UNIT_LAYERLEVEL" val="1_1_1"/>
  <p:tag name="KSO_WM_UNIT_VALUE" val="4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h_a"/>
  <p:tag name="KSO_WM_UNIT_INDEX" val="1_2_1"/>
  <p:tag name="KSO_WM_UNIT_ID" val="diagram20165046_1*l_h_a*1_2_1"/>
  <p:tag name="KSO_WM_UNIT_LAYERLEVEL" val="1_1_1"/>
  <p:tag name="KSO_WM_UNIT_VALUE" val="4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h_a"/>
  <p:tag name="KSO_WM_UNIT_INDEX" val="1_3_1"/>
  <p:tag name="KSO_WM_UNIT_ID" val="diagram20165046_1*l_h_a*1_3_1"/>
  <p:tag name="KSO_WM_UNIT_LAYERLEVEL" val="1_1_1"/>
  <p:tag name="KSO_WM_UNIT_VALUE" val="4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5046"/>
  <p:tag name="KSO_WM_UNIT_TYPE" val="l_h_a"/>
  <p:tag name="KSO_WM_UNIT_INDEX" val="1_4_1"/>
  <p:tag name="KSO_WM_UNIT_ID" val="diagram20165046_1*l_h_a*1_4_1"/>
  <p:tag name="KSO_WM_UNIT_LAYERLEVEL" val="1_1_1"/>
  <p:tag name="KSO_WM_UNIT_VALUE" val="4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81_4*l_h_i*1_2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81_4*l_h_a*1_2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81_4*l_h_f*1_2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81_4*l_h_i*1_4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81_4*l_h_a*1_4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679_4*l_h_i*1_2_4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81_4*l_h_f*1_4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81_4*l_h_i*1_3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81_4*l_h_a*1_3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81_4*l_h_f*1_3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81_4*l_h_i*1_1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81_4*l_h_a*1_1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81_4*l_h_f*1_1_1"/>
  <p:tag name="KSO_WM_TEMPLATE_CATEGORY" val="diagram"/>
  <p:tag name="KSO_WM_TEMPLATE_INDEX" val="202280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27973_5*i*1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20227973_5*i*4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20227973_5*i*5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9_4*l_h_f*1_2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20227973_5*i*6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diagram20227973_5*i*7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diagram20227973_5*i*8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9"/>
  <p:tag name="KSO_WM_UNIT_ID" val="diagram20227973_5*i*9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0"/>
  <p:tag name="KSO_WM_UNIT_ID" val="diagram20227973_5*i*10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27973_5*i*2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27973_5*i*3"/>
  <p:tag name="KSO_WM_TEMPLATE_CATEGORY" val="diagram"/>
  <p:tag name="KSO_WM_TEMPLATE_INDEX" val="20227973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5_5*l_h_i*1_3_2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5_5*l_h_i*1_1_2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5_5*l_h_i*1_2_2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1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679_4*l_h_a*1_2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95_5*l_h_i*1_5_2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95_5*l_h_i*1_4_3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5_5*l_h_i*1_1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95_5*l_h_i*1_1_3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VALUE" val="57*6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795_5*l_h_x*1_1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795_5*l_h_a*1_1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5_5*l_h_i*1_3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95_5*l_h_i*1_3_3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795_5*l_h_a*1_3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VALUE" val="70*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795_5*l_h_x*1_3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679_4*l_h_i*1_3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95_5*l_h_i*1_5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95_5*l_h_i*1_5_3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795_5*l_h_a*1_5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VALUE" val="59*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795_5*l_h_x*1_5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5_5*l_h_i*1_2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95_5*l_h_i*1_2_3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795_5*l_h_a*1_2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VALUE" val="47*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795_5*l_h_x*1_2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95_5*l_h_i*1_4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95_5*l_h_i*1_4_2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679_4*l_h_i*1_3_3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795_5*l_h_a*1_4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VALUE" val="64*5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795_5*l_h_x*1_4_1"/>
  <p:tag name="KSO_WM_TEMPLATE_CATEGORY" val="diagram"/>
  <p:tag name="KSO_WM_TEMPLATE_INDEX" val="79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SLIDE_ITEM_CNT" val="5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73_4*l_h_i*1_1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73_4*l_h_i*1_2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73_4*l_h_i*1_3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73_4*l_h_i*1_4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73_4*l_h_x*1_1_1"/>
  <p:tag name="KSO_WM_TEMPLATE_CATEGORY" val="diagram"/>
  <p:tag name="KSO_WM_TEMPLATE_INDEX" val="20227973"/>
  <p:tag name="KSO_WM_UNIT_LAYERLEVEL" val="1_1_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73_4*l_h_x*1_2_1"/>
  <p:tag name="KSO_WM_TEMPLATE_CATEGORY" val="diagram"/>
  <p:tag name="KSO_WM_TEMPLATE_INDEX" val="20227973"/>
  <p:tag name="KSO_WM_UNIT_LAYERLEVEL" val="1_1_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7973_4*l_h_x*1_4_1"/>
  <p:tag name="KSO_WM_TEMPLATE_CATEGORY" val="diagram"/>
  <p:tag name="KSO_WM_TEMPLATE_INDEX" val="20227973"/>
  <p:tag name="KSO_WM_UNIT_LAYERLEVEL" val="1_1_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679_4*l_h_i*1_3_4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73_4*l_h_x*1_3_1"/>
  <p:tag name="KSO_WM_TEMPLATE_CATEGORY" val="diagram"/>
  <p:tag name="KSO_WM_TEMPLATE_INDEX" val="20227973"/>
  <p:tag name="KSO_WM_UNIT_LAYERLEVEL" val="1_1_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73_4*l_h_f*1_1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73_4*l_h_a*1_1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73_4*l_h_i*1_1_3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73_4*l_h_i*1_1_4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7973_4*l_h_i*1_1_2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76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73_4*l_h_f*1_2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73_4*l_h_a*1_2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73_4*l_h_i*1_2_3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73_4*l_h_i*1_2_4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679_4*l_h_f*1_3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7973_4*l_h_i*1_2_2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1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73_4*l_h_f*1_3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73_4*l_h_a*1_3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73_4*l_h_i*1_3_3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73_4*l_h_i*1_3_4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7973_4*l_h_i*1_3_2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6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973_4*l_h_f*1_4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73_4*l_h_a*1_4_1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73_4*l_h_i*1_4_3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973_4*l_h_i*1_4_4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679_4*l_h_a*1_3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7973_4*l_h_i*1_4_2"/>
  <p:tag name="KSO_WM_TEMPLATE_CATEGORY" val="diagram"/>
  <p:tag name="KSO_WM_TEMPLATE_INDEX" val="2022797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7679_4*l_h_i*1_2_2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7679_4*l_h_i*1_3_2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679_4*l_h_i*1_4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679_4*l_h_i*1_4_3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679_4*l_h_i*1_4_4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679_4*l_h_f*1_4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679_4*l_h_a*1_4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7679_4*l_h_i*1_4_2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35_6*i*1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35_6*l_h_i*1_1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35_6*l_h_i*1_1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35_6*l_h_i*1_1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35_6*l_h_i*1_1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35_6*i*2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35_6*l_h_i*1_2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35_6*l_h_i*1_2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35_6*l_h_i*1_2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35_6*l_h_i*1_2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35_6*i*3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35_6*l_h_i*1_3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9_4*l_h_i*1_1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35_6*l_h_i*1_3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35_6*l_h_i*1_3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35_6*l_h_i*1_3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35_6*i*4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35_6*l_h_i*1_4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35_6*l_h_i*1_4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35_6*l_h_i*1_4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35_6*l_h_i*1_4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35_6*i*5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35_6*l_h_i*1_5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679_4*l_h_i*1_1_3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35_6*l_h_i*1_5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35_6*l_h_i*1_5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35_6*l_h_i*1_5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735_6*i*6"/>
  <p:tag name="KSO_WM_TEMPLATE_CATEGORY" val="diagram"/>
  <p:tag name="KSO_WM_TEMPLATE_INDEX" val="735"/>
  <p:tag name="KSO_WM_UNIT_LAYERLEVEL" val="1"/>
  <p:tag name="KSO_WM_TAG_VERSION" val="1.0"/>
  <p:tag name="KSO_WM_BEAUTIFY_FLAG" val="#wm#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735_6*l_h_i*1_6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735_6*l_h_i*1_6_2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735_6*l_h_i*1_6_3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735_6*l_h_i*1_6_4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8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35_6*l_h_f*1_1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35_6*l_h_f*1_2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679_4*l_h_i*1_1_4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35_6*l_h_f*1_3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35_6*l_h_f*1_4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35_6*l_h_f*1_5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735_6*l_h_f*1_6_1"/>
  <p:tag name="KSO_WM_TEMPLATE_CATEGORY" val="diagram"/>
  <p:tag name="KSO_WM_TEMPLATE_INDEX" val="735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ORIGINALNOUSEDACCENT" val="1"/>
  <p:tag name="STRIPEENUMTEXTTINT" val="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0"/>
  <p:tag name="KSO_WM_TEMPLATE_CATEGORY" val="diagram"/>
  <p:tag name="KSO_WM_TEMPLATE_INDEX" val="722"/>
  <p:tag name="KSO_WM_UNIT_INDEX" val="0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1_1"/>
  <p:tag name="KSO_WM_UNIT_ID" val="diagram722_3*l_h_f*1_1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1_1"/>
  <p:tag name="KSO_WM_UNIT_ID" val="diagram722_3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1_2"/>
  <p:tag name="KSO_WM_UNIT_ID" val="diagram722_3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7"/>
  <p:tag name="KSO_WM_TEMPLATE_CATEGORY" val="diagram"/>
  <p:tag name="KSO_WM_TEMPLATE_INDEX" val="722"/>
  <p:tag name="KSO_WM_UNIT_INDEX" val="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7679_4*l_h_i*1_1_2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2_1"/>
  <p:tag name="KSO_WM_UNIT_ID" val="diagram722_3*l_h_f*1_2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2_1"/>
  <p:tag name="KSO_WM_UNIT_ID" val="diagram722_3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2_2"/>
  <p:tag name="KSO_WM_UNIT_ID" val="diagram722_3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14"/>
  <p:tag name="KSO_WM_TEMPLATE_CATEGORY" val="diagram"/>
  <p:tag name="KSO_WM_TEMPLATE_INDEX" val="722"/>
  <p:tag name="KSO_WM_UNIT_INDEX" val="14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3_1"/>
  <p:tag name="KSO_WM_UNIT_ID" val="diagram722_3*l_h_f*1_3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3_1"/>
  <p:tag name="KSO_WM_UNIT_ID" val="diagram722_3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3_2"/>
  <p:tag name="KSO_WM_UNIT_ID" val="diagram722_3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SLIDE_ITEM_CNT" val="3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0"/>
  <p:tag name="KSO_WM_TEMPLATE_CATEGORY" val="diagram"/>
  <p:tag name="KSO_WM_TEMPLATE_INDEX" val="722"/>
  <p:tag name="KSO_WM_UNIT_INDEX" val="0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1_1"/>
  <p:tag name="KSO_WM_UNIT_ID" val="diagram722_3*l_h_f*1_1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9_4*l_h_f*1_1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1_1"/>
  <p:tag name="KSO_WM_UNIT_ID" val="diagram722_3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1_2"/>
  <p:tag name="KSO_WM_UNIT_ID" val="diagram722_3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7"/>
  <p:tag name="KSO_WM_TEMPLATE_CATEGORY" val="diagram"/>
  <p:tag name="KSO_WM_TEMPLATE_INDEX" val="722"/>
  <p:tag name="KSO_WM_UNIT_INDEX" val="7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2_1"/>
  <p:tag name="KSO_WM_UNIT_ID" val="diagram722_3*l_h_f*1_2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2_1"/>
  <p:tag name="KSO_WM_UNIT_ID" val="diagram722_3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2_2"/>
  <p:tag name="KSO_WM_UNIT_ID" val="diagram722_3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2_3*i*14"/>
  <p:tag name="KSO_WM_TEMPLATE_CATEGORY" val="diagram"/>
  <p:tag name="KSO_WM_TEMPLATE_INDEX" val="722"/>
  <p:tag name="KSO_WM_UNIT_INDEX" val="14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f"/>
  <p:tag name="KSO_WM_UNIT_INDEX" val="1_3_1"/>
  <p:tag name="KSO_WM_UNIT_ID" val="diagram722_3*l_h_f*1_3_1"/>
  <p:tag name="KSO_WM_UNIT_LAYERLEVEL" val="1_1_1"/>
  <p:tag name="KSO_WM_UNIT_VALUE" val="27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3_1"/>
  <p:tag name="KSO_WM_UNIT_ID" val="diagram722_3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2"/>
  <p:tag name="KSO_WM_UNIT_TYPE" val="l_h_i"/>
  <p:tag name="KSO_WM_UNIT_INDEX" val="1_3_2"/>
  <p:tag name="KSO_WM_UNIT_ID" val="diagram722_3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679_4*l_h_a*1_1_1"/>
  <p:tag name="KSO_WM_TEMPLATE_CATEGORY" val="diagram"/>
  <p:tag name="KSO_WM_TEMPLATE_INDEX" val="2022767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0.xml><?xml version="1.0" encoding="utf-8"?>
<p:tagLst xmlns:p="http://schemas.openxmlformats.org/presentationml/2006/main">
  <p:tag name="KSO_WM_SLIDE_ITEM_CNT" val="3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0_6*l_h_i*1_1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0_6*l_h_i*1_1_2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670_6*l_h_a*1_1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0_6*l_h_i*1_1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5.xml><?xml version="1.0" encoding="utf-8"?>
<p:tagLst xmlns:p="http://schemas.openxmlformats.org/presentationml/2006/main">
  <p:tag name="KSO_WM_UNIT_VALUE" val="123*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0_6*l_h_x*1_1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0_6*l_h_i*1_2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0_6*l_h_i*1_2_2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0_6*l_h_i*1_2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670_6*l_h_a*1_2_1"/>
  <p:tag name="KSO_WM_TEMPLATE_CATEGORY" val="diagram"/>
  <p:tag name="KSO_WM_TEMPLATE_INDEX" val="2022767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ppt/theme/themeOverride2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ppt/theme/themeOverride3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ppt/theme/themeOverride4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5098" g="7450" b="7450">
        <a:alpha val="100000"/>
      </a:scrgbClr>
    </a:dk2>
    <a:lt2>
      <a:scrgbClr r="100000" g="100000" b="100000">
        <a:alpha val="100000"/>
      </a:scrgbClr>
    </a:lt2>
    <a:accent1>
      <a:scrgbClr r="50196" g="84313" b="57647">
        <a:alpha val="100000"/>
      </a:scrgbClr>
    </a:accent1>
    <a:accent2>
      <a:scrgbClr r="62745" g="77647" b="47058">
        <a:alpha val="100000"/>
      </a:scrgbClr>
    </a:accent2>
    <a:accent3>
      <a:scrgbClr r="74509" g="73725" b="43137">
        <a:alpha val="100000"/>
      </a:scrgbClr>
    </a:accent3>
    <a:accent4>
      <a:scrgbClr r="80784" g="67843" b="42745">
        <a:alpha val="100000"/>
      </a:scrgbClr>
    </a:accent4>
    <a:accent5>
      <a:scrgbClr r="84705" g="61960" b="44705">
        <a:alpha val="100000"/>
      </a:scrgbClr>
    </a:accent5>
    <a:accent6>
      <a:scrgbClr r="84313" g="57647" b="50196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2124</Words>
  <Application>WPS 文字</Application>
  <PresentationFormat>宽屏</PresentationFormat>
  <Paragraphs>274</Paragraphs>
  <Slides>28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28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楷体</vt:lpstr>
      <vt:lpstr>汉仪楷体KW</vt:lpstr>
      <vt:lpstr>MiSans Bold</vt:lpstr>
      <vt:lpstr>苹方-简</vt:lpstr>
      <vt:lpstr>宋体</vt:lpstr>
      <vt:lpstr>汉仪书宋二KW</vt:lpstr>
      <vt:lpstr>微软雅黑</vt:lpstr>
      <vt:lpstr>MiSans</vt:lpstr>
      <vt:lpstr>汉仪润圆-75W</vt:lpstr>
      <vt:lpstr>Impact</vt:lpstr>
      <vt:lpstr>等线</vt:lpstr>
      <vt:lpstr>Arial Unicode MS</vt:lpstr>
      <vt:lpstr>Calibri</vt:lpstr>
      <vt:lpstr>Helvetica Neue</vt:lpstr>
      <vt:lpstr>等线</vt:lpstr>
      <vt:lpstr>思源黑体 CN Regular</vt:lpstr>
      <vt:lpstr>汉仪中黑KW</vt:lpstr>
      <vt:lpstr>思源黑体 CN Heavy</vt:lpstr>
      <vt:lpstr>思源黑体 CN Medium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PowerPoint 演示文稿</vt:lpstr>
      <vt:lpstr>案例分析</vt:lpstr>
      <vt:lpstr>案例分析</vt:lpstr>
      <vt:lpstr>第一节  个性概述</vt:lpstr>
      <vt:lpstr>PowerPoint 演示文稿</vt:lpstr>
      <vt:lpstr>二、个性的特征</vt:lpstr>
      <vt:lpstr>第二节  0—3婴幼儿气质的发展</vt:lpstr>
      <vt:lpstr>一、气质的概念</vt:lpstr>
      <vt:lpstr>二、气质的类型</vt:lpstr>
      <vt:lpstr>PowerPoint 演示文稿</vt:lpstr>
      <vt:lpstr>PowerPoint 演示文稿</vt:lpstr>
      <vt:lpstr>三、婴幼儿的气质发展与教育建议</vt:lpstr>
      <vt:lpstr>第三节  0—3婴幼儿性格的发展</vt:lpstr>
      <vt:lpstr>一、性格的萌芽</vt:lpstr>
      <vt:lpstr>二、婴幼儿性格的特点</vt:lpstr>
      <vt:lpstr>第四节  0-3岁婴幼儿能力的发展</vt:lpstr>
      <vt:lpstr>一、婴幼儿能力发展的趋势</vt:lpstr>
      <vt:lpstr>一、婴幼儿能力发展的趋势</vt:lpstr>
      <vt:lpstr>二、婴幼儿能力发展的差异性</vt:lpstr>
      <vt:lpstr>第八章  0-3岁婴幼儿自我意识的发展</vt:lpstr>
      <vt:lpstr>第四节  0-3岁婴幼儿能力的发展</vt:lpstr>
      <vt:lpstr>PowerPoint 演示文稿</vt:lpstr>
      <vt:lpstr>PowerPoint 演示文稿</vt:lpstr>
      <vt:lpstr>二、各月龄婴幼儿自我意识发展的特征</vt:lpstr>
      <vt:lpstr>二、各月龄婴幼儿自我意识发展的特征</vt:lpstr>
      <vt:lpstr>二、各月龄婴幼儿自我意识发展的特征</vt:lpstr>
      <vt:lpstr>第一节  自我意识概述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诗诗</cp:lastModifiedBy>
  <cp:revision>3</cp:revision>
  <dcterms:created xsi:type="dcterms:W3CDTF">2022-10-08T13:03:36Z</dcterms:created>
  <dcterms:modified xsi:type="dcterms:W3CDTF">2022-10-08T13:03:36Z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9E22FA4CFB229F622775416357D1155A</vt:lpwstr>
  </property>
  <property fmtid="{D5CDD505-2E9C-101B-9397-08002B2CF9AE}" pid="3" name="KSOProductBuildVer">
    <vt:lpwstr>2052-4.6.1.7467</vt:lpwstr>
  </property>
</Properties>
</file>