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7" r:id="rId5"/>
    <p:sldMasterId id="2147483700" r:id="rId6"/>
    <p:sldMasterId id="2147483713" r:id="rId7"/>
  </p:sldMasterIdLst>
  <p:sldIdLst>
    <p:sldId id="286" r:id="rId8"/>
    <p:sldId id="256" r:id="rId9"/>
    <p:sldId id="287" r:id="rId10"/>
    <p:sldId id="432" r:id="rId11"/>
    <p:sldId id="434" r:id="rId12"/>
    <p:sldId id="291" r:id="rId13"/>
    <p:sldId id="482" r:id="rId14"/>
    <p:sldId id="483" r:id="rId15"/>
    <p:sldId id="272" r:id="rId16"/>
    <p:sldId id="436" r:id="rId17"/>
    <p:sldId id="294" r:id="rId18"/>
    <p:sldId id="296" r:id="rId19"/>
    <p:sldId id="306" r:id="rId20"/>
    <p:sldId id="442" r:id="rId21"/>
    <p:sldId id="308" r:id="rId22"/>
    <p:sldId id="444" r:id="rId23"/>
    <p:sldId id="484" r:id="rId24"/>
    <p:sldId id="485" r:id="rId25"/>
    <p:sldId id="486" r:id="rId26"/>
    <p:sldId id="489" r:id="rId27"/>
    <p:sldId id="487" r:id="rId28"/>
    <p:sldId id="488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EA62"/>
    <a:srgbClr val="0066FF"/>
    <a:srgbClr val="FF0066"/>
    <a:srgbClr val="CC0099"/>
    <a:srgbClr val="99CCFF"/>
    <a:srgbClr val="0000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695"/>
    <p:restoredTop sz="93072"/>
  </p:normalViewPr>
  <p:slideViewPr>
    <p:cSldViewPr showGuides="1">
      <p:cViewPr varScale="1">
        <p:scale>
          <a:sx n="69" d="100"/>
          <a:sy n="69" d="100"/>
        </p:scale>
        <p:origin x="1290" y="6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47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755650" y="2565400"/>
            <a:ext cx="7200900" cy="7921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CN" noProof="0" smtClean="0"/>
              <a:t> </a:t>
            </a:r>
            <a:r>
              <a:rPr lang="zh-CN" altLang="en-US" noProof="0" smtClean="0"/>
              <a:t>节 标 题</a:t>
            </a:r>
            <a:endParaRPr lang="zh-CN" alt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741988" y="115888"/>
            <a:ext cx="1854200" cy="6226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5410200" cy="6226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95288" y="981075"/>
            <a:ext cx="7200900" cy="5360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755650" y="2565400"/>
            <a:ext cx="7200900" cy="7921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CN" noProof="0" smtClean="0"/>
              <a:t> </a:t>
            </a:r>
            <a:r>
              <a:rPr lang="zh-CN" altLang="en-US" noProof="0" smtClean="0"/>
              <a:t>节 标 题</a:t>
            </a:r>
            <a:endParaRPr lang="zh-CN" alt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193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741988" y="115888"/>
            <a:ext cx="1854200" cy="6226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5410200" cy="6226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95288" y="981075"/>
            <a:ext cx="7200900" cy="5360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755650" y="2565400"/>
            <a:ext cx="7200900" cy="7921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CN" noProof="0" smtClean="0"/>
              <a:t> </a:t>
            </a:r>
            <a:r>
              <a:rPr lang="zh-CN" altLang="en-US" noProof="0" smtClean="0"/>
              <a:t>节 标 题</a:t>
            </a:r>
            <a:endParaRPr lang="zh-CN" alt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193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741988" y="115888"/>
            <a:ext cx="1854200" cy="6226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5410200" cy="6226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95288" y="981075"/>
            <a:ext cx="7200900" cy="5360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755650" y="2565400"/>
            <a:ext cx="7200900" cy="7921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CN" noProof="0" smtClean="0"/>
              <a:t> </a:t>
            </a:r>
            <a:r>
              <a:rPr lang="zh-CN" altLang="en-US" noProof="0" smtClean="0"/>
              <a:t>节 标 题</a:t>
            </a:r>
            <a:endParaRPr lang="zh-CN" alt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193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193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741988" y="115888"/>
            <a:ext cx="1854200" cy="6226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5410200" cy="6226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95288" y="981075"/>
            <a:ext cx="7200900" cy="5360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755650" y="2565400"/>
            <a:ext cx="7200900" cy="7921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CN" noProof="0" smtClean="0"/>
              <a:t> </a:t>
            </a:r>
            <a:r>
              <a:rPr lang="zh-CN" altLang="en-US" noProof="0" smtClean="0"/>
              <a:t>节 标 题</a:t>
            </a:r>
            <a:endParaRPr lang="zh-CN" alt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193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741988" y="115888"/>
            <a:ext cx="1854200" cy="6226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5410200" cy="6226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95288" y="981075"/>
            <a:ext cx="7200900" cy="5360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755650" y="2565400"/>
            <a:ext cx="7200900" cy="7921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CN" noProof="0" smtClean="0"/>
              <a:t> </a:t>
            </a:r>
            <a:r>
              <a:rPr lang="zh-CN" altLang="en-US" noProof="0" smtClean="0"/>
              <a:t>节 标 题</a:t>
            </a:r>
            <a:endParaRPr lang="zh-CN" alt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1938" y="981075"/>
            <a:ext cx="3524250" cy="5360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741988" y="115888"/>
            <a:ext cx="1854200" cy="6226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5410200" cy="6226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95288" y="981075"/>
            <a:ext cx="7200900" cy="5360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黑体" panose="02010609060101010101" pitchFamily="2" charset="-12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5" Type="http://schemas.openxmlformats.org/officeDocument/2006/relationships/theme" Target="../theme/theme5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5" Type="http://schemas.openxmlformats.org/officeDocument/2006/relationships/theme" Target="../theme/theme6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7200900" cy="5360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4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Clr>
          <a:schemeClr val="hlink"/>
        </a:buClr>
        <a:buFont typeface="黑体" panose="02010609060101010101" pitchFamily="2" charset="-122"/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1pPr>
      <a:lvl2pPr marL="35433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黑体" panose="02010609060101010101" pitchFamily="2" charset="-122"/>
        <a:buBlip>
          <a:blip r:embed="rId14"/>
        </a:buBlip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2pPr>
      <a:lvl3pPr marL="5334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200" b="1" kern="1200">
          <a:solidFill>
            <a:srgbClr val="000000"/>
          </a:solidFill>
          <a:latin typeface="+mn-lt"/>
          <a:ea typeface="+mn-ea"/>
          <a:cs typeface="+mn-cs"/>
        </a:defRPr>
      </a:lvl3pPr>
      <a:lvl4pPr marL="722630" algn="l" rtl="0" fontAlgn="base">
        <a:spcBef>
          <a:spcPct val="20000"/>
        </a:spcBef>
        <a:spcAft>
          <a:spcPct val="0"/>
        </a:spcAft>
        <a:buChar char="–"/>
        <a:defRPr sz="2000" b="1" kern="1200">
          <a:solidFill>
            <a:srgbClr val="000000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901700" algn="l" rtl="0" fontAlgn="base">
        <a:spcBef>
          <a:spcPct val="20000"/>
        </a:spcBef>
        <a:spcAft>
          <a:spcPct val="0"/>
        </a:spcAft>
        <a:buChar char="»"/>
        <a:defRPr sz="2000" b="1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7200900" cy="5360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4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Clr>
          <a:schemeClr val="hlink"/>
        </a:buClr>
        <a:buFont typeface="黑体" panose="02010609060101010101" pitchFamily="2" charset="-122"/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1pPr>
      <a:lvl2pPr marL="35433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黑体" panose="02010609060101010101" pitchFamily="2" charset="-122"/>
        <a:buBlip>
          <a:blip r:embed="rId14"/>
        </a:buBlip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2pPr>
      <a:lvl3pPr marL="5334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200" b="1" kern="1200">
          <a:solidFill>
            <a:srgbClr val="000000"/>
          </a:solidFill>
          <a:latin typeface="+mn-lt"/>
          <a:ea typeface="+mn-ea"/>
          <a:cs typeface="+mn-cs"/>
        </a:defRPr>
      </a:lvl3pPr>
      <a:lvl4pPr marL="722630" algn="l" rtl="0" fontAlgn="base">
        <a:spcBef>
          <a:spcPct val="20000"/>
        </a:spcBef>
        <a:spcAft>
          <a:spcPct val="0"/>
        </a:spcAft>
        <a:buChar char="–"/>
        <a:defRPr sz="2000" b="1" kern="1200">
          <a:solidFill>
            <a:srgbClr val="000000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901700" algn="l" rtl="0" fontAlgn="base">
        <a:spcBef>
          <a:spcPct val="20000"/>
        </a:spcBef>
        <a:spcAft>
          <a:spcPct val="0"/>
        </a:spcAft>
        <a:buChar char="»"/>
        <a:defRPr sz="2000" b="1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7200900" cy="5360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4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Clr>
          <a:schemeClr val="hlink"/>
        </a:buClr>
        <a:buFont typeface="黑体" panose="02010609060101010101" pitchFamily="2" charset="-122"/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1pPr>
      <a:lvl2pPr marL="35433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黑体" panose="02010609060101010101" pitchFamily="2" charset="-122"/>
        <a:buBlip>
          <a:blip r:embed="rId14"/>
        </a:buBlip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2pPr>
      <a:lvl3pPr marL="5334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200" b="1" kern="1200">
          <a:solidFill>
            <a:srgbClr val="000000"/>
          </a:solidFill>
          <a:latin typeface="+mn-lt"/>
          <a:ea typeface="+mn-ea"/>
          <a:cs typeface="+mn-cs"/>
        </a:defRPr>
      </a:lvl3pPr>
      <a:lvl4pPr marL="722630" algn="l" rtl="0" fontAlgn="base">
        <a:spcBef>
          <a:spcPct val="20000"/>
        </a:spcBef>
        <a:spcAft>
          <a:spcPct val="0"/>
        </a:spcAft>
        <a:buChar char="–"/>
        <a:defRPr sz="2000" b="1" kern="1200">
          <a:solidFill>
            <a:srgbClr val="000000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901700" algn="l" rtl="0" fontAlgn="base">
        <a:spcBef>
          <a:spcPct val="20000"/>
        </a:spcBef>
        <a:spcAft>
          <a:spcPct val="0"/>
        </a:spcAft>
        <a:buChar char="»"/>
        <a:defRPr sz="2000" b="1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7200900" cy="5360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4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Clr>
          <a:schemeClr val="hlink"/>
        </a:buClr>
        <a:buFont typeface="黑体" panose="02010609060101010101" pitchFamily="2" charset="-122"/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1pPr>
      <a:lvl2pPr marL="35433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黑体" panose="02010609060101010101" pitchFamily="2" charset="-122"/>
        <a:buBlip>
          <a:blip r:embed="rId14"/>
        </a:buBlip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2pPr>
      <a:lvl3pPr marL="5334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200" b="1" kern="1200">
          <a:solidFill>
            <a:srgbClr val="000000"/>
          </a:solidFill>
          <a:latin typeface="+mn-lt"/>
          <a:ea typeface="+mn-ea"/>
          <a:cs typeface="+mn-cs"/>
        </a:defRPr>
      </a:lvl3pPr>
      <a:lvl4pPr marL="722630" algn="l" rtl="0" fontAlgn="base">
        <a:spcBef>
          <a:spcPct val="20000"/>
        </a:spcBef>
        <a:spcAft>
          <a:spcPct val="0"/>
        </a:spcAft>
        <a:buChar char="–"/>
        <a:defRPr sz="2000" b="1" kern="1200">
          <a:solidFill>
            <a:srgbClr val="000000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901700" algn="l" rtl="0" fontAlgn="base">
        <a:spcBef>
          <a:spcPct val="20000"/>
        </a:spcBef>
        <a:spcAft>
          <a:spcPct val="0"/>
        </a:spcAft>
        <a:buChar char="»"/>
        <a:defRPr sz="2000" b="1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7200900" cy="5360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4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Clr>
          <a:schemeClr val="hlink"/>
        </a:buClr>
        <a:buFont typeface="黑体" panose="02010609060101010101" pitchFamily="2" charset="-122"/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1pPr>
      <a:lvl2pPr marL="35433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黑体" panose="02010609060101010101" pitchFamily="2" charset="-122"/>
        <a:buBlip>
          <a:blip r:embed="rId14"/>
        </a:buBlip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2pPr>
      <a:lvl3pPr marL="5334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200" b="1" kern="1200">
          <a:solidFill>
            <a:srgbClr val="000000"/>
          </a:solidFill>
          <a:latin typeface="+mn-lt"/>
          <a:ea typeface="+mn-ea"/>
          <a:cs typeface="+mn-cs"/>
        </a:defRPr>
      </a:lvl3pPr>
      <a:lvl4pPr marL="722630" algn="l" rtl="0" fontAlgn="base">
        <a:spcBef>
          <a:spcPct val="20000"/>
        </a:spcBef>
        <a:spcAft>
          <a:spcPct val="0"/>
        </a:spcAft>
        <a:buChar char="–"/>
        <a:defRPr sz="2000" b="1" kern="1200">
          <a:solidFill>
            <a:srgbClr val="000000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901700" algn="l" rtl="0" fontAlgn="base">
        <a:spcBef>
          <a:spcPct val="20000"/>
        </a:spcBef>
        <a:spcAft>
          <a:spcPct val="0"/>
        </a:spcAft>
        <a:buChar char="»"/>
        <a:defRPr sz="2000" b="1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7200900" cy="5360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4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179388" y="115888"/>
            <a:ext cx="7272337" cy="649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Clr>
          <a:schemeClr val="hlink"/>
        </a:buClr>
        <a:buFont typeface="黑体" panose="02010609060101010101" pitchFamily="2" charset="-122"/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1pPr>
      <a:lvl2pPr marL="35433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黑体" panose="02010609060101010101" pitchFamily="2" charset="-122"/>
        <a:buBlip>
          <a:blip r:embed="rId14"/>
        </a:buBlip>
        <a:defRPr sz="2400" b="1" kern="1200">
          <a:solidFill>
            <a:srgbClr val="000000"/>
          </a:solidFill>
          <a:latin typeface="+mn-lt"/>
          <a:ea typeface="+mn-ea"/>
          <a:cs typeface="+mn-cs"/>
        </a:defRPr>
      </a:lvl2pPr>
      <a:lvl3pPr marL="5334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200" b="1" kern="1200">
          <a:solidFill>
            <a:srgbClr val="000000"/>
          </a:solidFill>
          <a:latin typeface="+mn-lt"/>
          <a:ea typeface="+mn-ea"/>
          <a:cs typeface="+mn-cs"/>
        </a:defRPr>
      </a:lvl3pPr>
      <a:lvl4pPr marL="722630" algn="l" rtl="0" fontAlgn="base">
        <a:spcBef>
          <a:spcPct val="20000"/>
        </a:spcBef>
        <a:spcAft>
          <a:spcPct val="0"/>
        </a:spcAft>
        <a:buChar char="–"/>
        <a:defRPr sz="2000" b="1" kern="1200">
          <a:solidFill>
            <a:srgbClr val="000000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901700" algn="l" rtl="0" fontAlgn="base">
        <a:spcBef>
          <a:spcPct val="20000"/>
        </a:spcBef>
        <a:spcAft>
          <a:spcPct val="0"/>
        </a:spcAft>
        <a:buChar char="»"/>
        <a:defRPr sz="2000" b="1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3"/>
          <p:cNvSpPr>
            <a:spLocks noGrp="1"/>
          </p:cNvSpPr>
          <p:nvPr>
            <p:ph idx="1"/>
          </p:nvPr>
        </p:nvSpPr>
        <p:spPr>
          <a:xfrm>
            <a:off x="971550" y="1773238"/>
            <a:ext cx="7129463" cy="2376487"/>
          </a:xfrm>
          <a:ln/>
        </p:spPr>
        <p:txBody>
          <a:bodyPr vert="horz" wrap="square" lIns="91440" tIns="45720" rIns="91440" bIns="45720" anchor="t" anchorCtr="0"/>
          <a:p>
            <a:pPr algn="ctr" eaLnBrk="1" hangingPunct="1"/>
            <a:r>
              <a:rPr lang="zh-CN" altLang="en-US" sz="4000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第五章</a:t>
            </a:r>
            <a:endParaRPr lang="zh-CN" altLang="en-US" sz="4000" dirty="0">
              <a:solidFill>
                <a:srgbClr val="FF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1" hangingPunct="1"/>
            <a:endParaRPr lang="zh-CN" altLang="en-US" sz="4000" dirty="0">
              <a:solidFill>
                <a:srgbClr val="FF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1" hangingPunct="1"/>
            <a:r>
              <a:rPr lang="en-US" altLang="zh-CN" sz="4000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0-3</a:t>
            </a:r>
            <a:r>
              <a:rPr lang="zh-CN" altLang="en-US" sz="4000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岁婴幼儿语言的发展</a:t>
            </a:r>
            <a:endParaRPr lang="zh-CN" altLang="en-US" sz="4000" dirty="0">
              <a:solidFill>
                <a:srgbClr val="FF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四、言语获得理论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12054" name="Group 86"/>
          <p:cNvGraphicFramePr>
            <a:graphicFrameLocks noGrp="1"/>
          </p:cNvGraphicFramePr>
          <p:nvPr>
            <p:ph idx="1"/>
          </p:nvPr>
        </p:nvGraphicFramePr>
        <p:xfrm>
          <a:off x="250825" y="2133600"/>
          <a:ext cx="8713788" cy="3457575"/>
        </p:xfrm>
        <a:graphic>
          <a:graphicData uri="http://schemas.openxmlformats.org/drawingml/2006/table">
            <a:tbl>
              <a:tblPr/>
              <a:tblGrid>
                <a:gridCol w="1246188"/>
                <a:gridCol w="1058862"/>
                <a:gridCol w="1152525"/>
                <a:gridCol w="1079500"/>
                <a:gridCol w="1296988"/>
                <a:gridCol w="1366837"/>
                <a:gridCol w="1512888"/>
              </a:tblGrid>
              <a:tr h="5667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理论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gridSpan="3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后天环境论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先天决定论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cPr/>
                </a:tc>
                <a:tc row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相互作用论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85566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模仿说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强化说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中介说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先天语言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能力说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自然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成熟说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vMerge="1">
                  <a:tcPr/>
                </a:tc>
              </a:tr>
              <a:tr h="81121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代表人物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122396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观点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 indent="-103505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黑体" panose="02010609060101010101" pitchFamily="2" charset="-122"/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 marL="533400" algn="l">
                        <a:spcBef>
                          <a:spcPct val="20000"/>
                        </a:spcBef>
                        <a:buClr>
                          <a:srgbClr val="000000"/>
                        </a:buClr>
                        <a:defRPr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 marL="72263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901700" algn="l">
                        <a:spcBef>
                          <a:spcPct val="20000"/>
                        </a:spcBef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marL="1358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marL="181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marL="22733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marL="27305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黑体" panose="02010609060101010101" pitchFamily="2" charset="-12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212052" name="Oval 84"/>
          <p:cNvSpPr>
            <a:spLocks noChangeArrowheads="1"/>
          </p:cNvSpPr>
          <p:nvPr/>
        </p:nvSpPr>
        <p:spPr bwMode="auto">
          <a:xfrm>
            <a:off x="755650" y="1196975"/>
            <a:ext cx="3457575" cy="7905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完成阅读作业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ctrTitle" hasCustomPrompt="1"/>
          </p:nvPr>
        </p:nvSpPr>
        <p:spPr>
          <a:xfrm>
            <a:off x="755650" y="2565400"/>
            <a:ext cx="7345363" cy="792163"/>
          </a:xfrm>
          <a:ln/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kern="1200" dirty="0">
                <a:latin typeface="隶书" pitchFamily="49" charset="-122"/>
                <a:ea typeface="隶书" pitchFamily="49" charset="-122"/>
                <a:cs typeface="+mj-cs"/>
              </a:rPr>
              <a:t>第二节  </a:t>
            </a:r>
            <a:r>
              <a:rPr lang="en-US" altLang="zh-CN" sz="3200" kern="1200" dirty="0">
                <a:latin typeface="隶书" pitchFamily="49" charset="-122"/>
                <a:ea typeface="隶书" pitchFamily="49" charset="-122"/>
                <a:cs typeface="+mj-cs"/>
              </a:rPr>
              <a:t>0-3</a:t>
            </a:r>
            <a:r>
              <a:rPr lang="zh-CN" altLang="en-US" sz="3200" kern="1200" dirty="0">
                <a:latin typeface="隶书" pitchFamily="49" charset="-122"/>
                <a:ea typeface="隶书" pitchFamily="49" charset="-122"/>
                <a:cs typeface="+mj-cs"/>
              </a:rPr>
              <a:t>岁婴幼儿语言的准备与发生</a:t>
            </a:r>
            <a:endParaRPr lang="zh-CN" altLang="en-US" sz="3200" kern="1200" dirty="0">
              <a:latin typeface="隶书" pitchFamily="49" charset="-122"/>
              <a:ea typeface="隶书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一、语音知觉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idx="1"/>
          </p:nvPr>
        </p:nvSpPr>
        <p:spPr>
          <a:xfrm>
            <a:off x="468313" y="1628775"/>
            <a:ext cx="8208962" cy="3600450"/>
          </a:xfrm>
          <a:ln/>
        </p:spPr>
        <p:txBody>
          <a:bodyPr vert="horz" wrap="square" lIns="91440" tIns="45720" rIns="91440" bIns="45720" anchor="t" anchorCtr="0"/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</a:rPr>
              <a:t>（一）第一阶段：新生儿期（</a:t>
            </a:r>
            <a:r>
              <a:rPr lang="en-US" altLang="zh-CN" sz="2800" dirty="0">
                <a:solidFill>
                  <a:srgbClr val="0066FF"/>
                </a:solidFill>
              </a:rPr>
              <a:t>0-2</a:t>
            </a:r>
            <a:r>
              <a:rPr lang="zh-CN" altLang="en-US" sz="2800" dirty="0">
                <a:solidFill>
                  <a:srgbClr val="0066FF"/>
                </a:solidFill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</a:rPr>
              <a:t>（二）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第二阶段：</a:t>
            </a:r>
            <a:r>
              <a:rPr lang="zh-CN" altLang="en-US" sz="2800" dirty="0">
                <a:solidFill>
                  <a:srgbClr val="0066FF"/>
                </a:solidFill>
              </a:rPr>
              <a:t>发音游戏期</a:t>
            </a:r>
            <a:r>
              <a:rPr lang="zh-CN" altLang="en-US" sz="2800" dirty="0">
                <a:solidFill>
                  <a:srgbClr val="0066FF"/>
                </a:solidFill>
              </a:rPr>
              <a:t>（</a:t>
            </a:r>
            <a:r>
              <a:rPr lang="en-US" altLang="zh-CN" sz="2800" dirty="0">
                <a:solidFill>
                  <a:srgbClr val="0066FF"/>
                </a:solidFill>
              </a:rPr>
              <a:t>2-4</a:t>
            </a:r>
            <a:r>
              <a:rPr lang="zh-CN" altLang="en-US" sz="2800" dirty="0">
                <a:solidFill>
                  <a:srgbClr val="0066FF"/>
                </a:solidFill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</a:rPr>
              <a:t>（三）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第三阶段：</a:t>
            </a:r>
            <a:r>
              <a:rPr lang="zh-CN" altLang="en-US" sz="2800" dirty="0">
                <a:solidFill>
                  <a:srgbClr val="0066FF"/>
                </a:solidFill>
              </a:rPr>
              <a:t>语音修正期（</a:t>
            </a:r>
            <a:r>
              <a:rPr lang="en-US" sz="2800" dirty="0">
                <a:solidFill>
                  <a:srgbClr val="0066FF"/>
                </a:solidFill>
              </a:rPr>
              <a:t>5-8</a:t>
            </a:r>
            <a:r>
              <a:rPr lang="zh-CN" altLang="en-US" sz="2800" dirty="0">
                <a:solidFill>
                  <a:srgbClr val="0066FF"/>
                </a:solidFill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（四）第四阶段：学话萌芽期（</a:t>
            </a:r>
            <a:r>
              <a:rPr lang="en-US" altLang="zh-CN" sz="2800" dirty="0">
                <a:solidFill>
                  <a:srgbClr val="0066FF"/>
                </a:solidFill>
                <a:sym typeface="+mn-ea"/>
              </a:rPr>
              <a:t>9-12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4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charRg st="49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7347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8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7347">
                                            <p:txEl>
                                              <p:charRg st="83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73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/>
          </p:cNvSpPr>
          <p:nvPr>
            <p:ph idx="1"/>
          </p:nvPr>
        </p:nvSpPr>
        <p:spPr>
          <a:xfrm>
            <a:off x="539750" y="1341438"/>
            <a:ext cx="8064500" cy="46799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endParaRPr lang="en-US" altLang="zh-CN" b="0" dirty="0"/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（一）简单音节的发音阶段：（</a:t>
            </a:r>
            <a:r>
              <a:rPr lang="en-US" altLang="zh-CN" sz="2800" dirty="0">
                <a:solidFill>
                  <a:srgbClr val="0066FF"/>
                </a:solidFill>
                <a:sym typeface="+mn-ea"/>
              </a:rPr>
              <a:t>0-3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（二）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连续音节的发音阶段：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</a:t>
            </a:r>
            <a:r>
              <a:rPr lang="en-US" altLang="zh-CN" sz="2800" dirty="0">
                <a:solidFill>
                  <a:srgbClr val="0066FF"/>
                </a:solidFill>
                <a:sym typeface="+mn-ea"/>
              </a:rPr>
              <a:t>4-8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（三）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口语的萌芽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阶段：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</a:t>
            </a:r>
            <a:r>
              <a:rPr lang="en-US" sz="2800" dirty="0">
                <a:solidFill>
                  <a:srgbClr val="0066FF"/>
                </a:solidFill>
                <a:sym typeface="+mn-ea"/>
              </a:rPr>
              <a:t>9</a:t>
            </a:r>
            <a:r>
              <a:rPr lang="en-US" sz="2800" dirty="0">
                <a:solidFill>
                  <a:srgbClr val="0066FF"/>
                </a:solidFill>
                <a:sym typeface="+mn-ea"/>
              </a:rPr>
              <a:t>-12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endParaRPr lang="en-US" altLang="zh-CN" b="0" dirty="0"/>
          </a:p>
        </p:txBody>
      </p:sp>
      <p:sp>
        <p:nvSpPr>
          <p:cNvPr id="22531" name="Rectangle 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二、发音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68610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6861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68610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Rectangle 2"/>
          <p:cNvSpPr>
            <a:spLocks noGrp="1"/>
          </p:cNvSpPr>
          <p:nvPr>
            <p:ph idx="1"/>
          </p:nvPr>
        </p:nvSpPr>
        <p:spPr>
          <a:xfrm>
            <a:off x="539750" y="1341438"/>
            <a:ext cx="8064500" cy="46799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1" hangingPunct="1">
              <a:buNone/>
            </a:pP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1" hangingPunct="1"/>
            <a:r>
              <a:rPr lang="zh-CN" altLang="en-US" sz="2800" b="0" dirty="0">
                <a:latin typeface="楷体" panose="02010609060101010101" pitchFamily="49" charset="-122"/>
                <a:ea typeface="楷体" panose="02010609060101010101" pitchFamily="49" charset="-122"/>
              </a:rPr>
              <a:t>这一阶段儿童言语发展的特点是理解的词比会说的词多，且在时间顺序上理解也先于说。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1" hangingPunct="1"/>
            <a:r>
              <a:rPr lang="zh-CN" altLang="en-US" sz="2800" dirty="0">
                <a:solidFill>
                  <a:srgbClr val="0066FF"/>
                </a:solidFill>
              </a:rPr>
              <a:t>儿童言语发展的基本规律：先听懂，后会说。</a:t>
            </a:r>
            <a:r>
              <a:rPr lang="zh-CN" altLang="en-US" dirty="0"/>
              <a:t> 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1" hangingPunct="1">
              <a:buNone/>
            </a:pPr>
            <a:endParaRPr lang="en-US" altLang="zh-CN" sz="32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三、语言理解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3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0162">
                                            <p:txEl>
                                              <p:charRg st="3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0162">
                                            <p:txEl>
                                              <p:charRg st="3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0162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0162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2"/>
          <p:cNvSpPr>
            <a:spLocks noGrp="1"/>
          </p:cNvSpPr>
          <p:nvPr>
            <p:ph idx="1"/>
          </p:nvPr>
        </p:nvSpPr>
        <p:spPr>
          <a:xfrm>
            <a:off x="539750" y="1125538"/>
            <a:ext cx="7777163" cy="4679950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b="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type="title"/>
          </p:nvPr>
        </p:nvSpPr>
        <p:spPr>
          <a:xfrm>
            <a:off x="178753" y="188278"/>
            <a:ext cx="7272337" cy="649287"/>
          </a:xfrm>
          <a:ln/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四、语言交流</a:t>
            </a:r>
            <a:br>
              <a:rPr lang="zh-CN" altLang="en-US" dirty="0"/>
            </a:b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2" name="Rectangle 2"/>
          <p:cNvSpPr>
            <a:spLocks noGrp="1"/>
          </p:cNvSpPr>
          <p:nvPr/>
        </p:nvSpPr>
        <p:spPr>
          <a:xfrm>
            <a:off x="467360" y="1916113"/>
            <a:ext cx="7777163" cy="6477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黑体" panose="02010609060101010101" pitchFamily="2" charset="-122"/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543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黑体" panose="02010609060101010101" pitchFamily="2" charset="-122"/>
              <a:buBlip>
                <a:blip r:embed="rId1"/>
              </a:buBlip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533400" algn="l" rtl="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2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72263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4pPr>
            <a:lvl5pPr marL="9017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轮流交流</a:t>
            </a:r>
            <a:endParaRPr lang="zh-CN" altLang="en-US" sz="2800" b="0" dirty="0">
              <a:solidFill>
                <a:srgbClr val="08080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原对话</a:t>
            </a:r>
            <a:endParaRPr lang="zh-CN" altLang="en-US" sz="2800" b="0" dirty="0">
              <a:solidFill>
                <a:srgbClr val="08080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2800" dirty="0">
              <a:solidFill>
                <a:schemeClr val="bg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210" name="Rectangle 2"/>
          <p:cNvSpPr>
            <a:spLocks noGrp="1"/>
          </p:cNvSpPr>
          <p:nvPr>
            <p:ph idx="1"/>
          </p:nvPr>
        </p:nvSpPr>
        <p:spPr>
          <a:xfrm>
            <a:off x="539750" y="1341438"/>
            <a:ext cx="8064500" cy="4679950"/>
          </a:xfrm>
          <a:ln/>
        </p:spPr>
        <p:txBody>
          <a:bodyPr vert="horz" wrap="square" lIns="91440" tIns="45720" rIns="91440" bIns="45720" anchor="t" anchorCtr="0"/>
          <a:p>
            <a:pPr lvl="1" eaLnBrk="1" hangingPunct="1">
              <a:buNone/>
            </a:pPr>
            <a:r>
              <a:rPr lang="zh-CN" altLang="en-US" sz="2800" b="0" dirty="0"/>
              <a:t>语言发生的时间是</a:t>
            </a:r>
            <a:r>
              <a:rPr lang="en-US" altLang="zh-CN" sz="2800" b="0" dirty="0"/>
              <a:t>1</a:t>
            </a:r>
            <a:r>
              <a:rPr lang="zh-CN" altLang="en-US" sz="2800" b="0" dirty="0"/>
              <a:t>岁左右，</a:t>
            </a:r>
            <a:endParaRPr lang="zh-CN" altLang="en-US" sz="2800" b="0" dirty="0"/>
          </a:p>
          <a:p>
            <a:pPr lvl="1" eaLnBrk="1" hangingPunct="1">
              <a:buNone/>
            </a:pPr>
            <a:r>
              <a:rPr lang="zh-CN" altLang="en-US" sz="2800" b="0" dirty="0"/>
              <a:t>标志是：能够硕士第一个或第一批有真正意义的词。</a:t>
            </a:r>
            <a:endParaRPr lang="zh-CN" altLang="en-US" sz="2800" b="0" dirty="0"/>
          </a:p>
        </p:txBody>
      </p:sp>
      <p:sp>
        <p:nvSpPr>
          <p:cNvPr id="29699" name="Rectangle 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五、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语言的发生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 hasCustomPrompt="1"/>
          </p:nvPr>
        </p:nvSpPr>
        <p:spPr>
          <a:xfrm>
            <a:off x="157480" y="2565400"/>
            <a:ext cx="7943850" cy="792480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4000" kern="1200" dirty="0">
                <a:latin typeface="隶书" pitchFamily="49" charset="-122"/>
                <a:ea typeface="隶书" pitchFamily="49" charset="-122"/>
                <a:cs typeface="+mj-cs"/>
              </a:rPr>
              <a:t>第三节  </a:t>
            </a:r>
            <a:r>
              <a:rPr lang="en-US" altLang="zh-CN" sz="4000" kern="1200" dirty="0">
                <a:latin typeface="隶书" pitchFamily="49" charset="-122"/>
                <a:ea typeface="隶书" pitchFamily="49" charset="-122"/>
                <a:cs typeface="+mj-cs"/>
              </a:rPr>
              <a:t>0-3</a:t>
            </a:r>
            <a:r>
              <a:rPr lang="zh-CN" altLang="en-US" sz="4000" kern="1200" dirty="0">
                <a:latin typeface="隶书" pitchFamily="49" charset="-122"/>
                <a:ea typeface="隶书" pitchFamily="49" charset="-122"/>
                <a:cs typeface="+mj-cs"/>
              </a:rPr>
              <a:t>岁婴幼儿语言的发展</a:t>
            </a:r>
            <a:endParaRPr lang="zh-CN" altLang="en-US" sz="4000" kern="1200" dirty="0">
              <a:latin typeface="隶书" pitchFamily="49" charset="-122"/>
              <a:ea typeface="隶书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一、婴幼儿语言发展的阶段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idx="1"/>
          </p:nvPr>
        </p:nvSpPr>
        <p:spPr>
          <a:xfrm>
            <a:off x="468313" y="1628775"/>
            <a:ext cx="8208962" cy="3600450"/>
          </a:xfrm>
        </p:spPr>
        <p:txBody>
          <a:bodyPr vert="horz" wrap="square" lIns="91440" tIns="45720" rIns="91440" bIns="45720" anchor="t" anchorCtr="0"/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</a:rPr>
              <a:t>（一）单词句阶段：（</a:t>
            </a:r>
            <a:r>
              <a:rPr lang="en-US" altLang="zh-CN" sz="2800" dirty="0">
                <a:solidFill>
                  <a:srgbClr val="0066FF"/>
                </a:solidFill>
              </a:rPr>
              <a:t>12-18</a:t>
            </a:r>
            <a:r>
              <a:rPr lang="zh-CN" altLang="en-US" sz="2800" dirty="0">
                <a:solidFill>
                  <a:srgbClr val="0066FF"/>
                </a:solidFill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</a:rPr>
              <a:t>（二）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双词句萌芽阶段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：</a:t>
            </a:r>
            <a:r>
              <a:rPr lang="zh-CN" altLang="en-US" sz="2800" dirty="0">
                <a:solidFill>
                  <a:srgbClr val="0066FF"/>
                </a:solidFill>
              </a:rPr>
              <a:t>（</a:t>
            </a:r>
            <a:r>
              <a:rPr lang="en-US" altLang="zh-CN" sz="2800" dirty="0">
                <a:solidFill>
                  <a:srgbClr val="0066FF"/>
                </a:solidFill>
              </a:rPr>
              <a:t>18-24</a:t>
            </a:r>
            <a:r>
              <a:rPr lang="zh-CN" altLang="en-US" sz="2800" dirty="0">
                <a:solidFill>
                  <a:srgbClr val="0066FF"/>
                </a:solidFill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</a:rPr>
              <a:t>（三）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初步掌握口语阶段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：</a:t>
            </a:r>
            <a:r>
              <a:rPr lang="zh-CN" altLang="en-US" sz="2800" dirty="0">
                <a:solidFill>
                  <a:srgbClr val="0066FF"/>
                </a:solidFill>
              </a:rPr>
              <a:t>（</a:t>
            </a:r>
            <a:r>
              <a:rPr lang="en-US" sz="2800" dirty="0">
                <a:solidFill>
                  <a:srgbClr val="0066FF"/>
                </a:solidFill>
              </a:rPr>
              <a:t>24</a:t>
            </a:r>
            <a:r>
              <a:rPr lang="en-US" sz="2800" dirty="0">
                <a:solidFill>
                  <a:srgbClr val="0066FF"/>
                </a:solidFill>
              </a:rPr>
              <a:t>-30</a:t>
            </a:r>
            <a:r>
              <a:rPr lang="zh-CN" altLang="en-US" sz="2800" dirty="0">
                <a:solidFill>
                  <a:srgbClr val="0066FF"/>
                </a:solidFill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（四）符合语法规则的语言阶段：（</a:t>
            </a:r>
            <a:r>
              <a:rPr lang="en-US" altLang="zh-CN" sz="2800" dirty="0">
                <a:solidFill>
                  <a:srgbClr val="0066FF"/>
                </a:solidFill>
                <a:sym typeface="+mn-ea"/>
              </a:rPr>
              <a:t>30-36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个月）</a:t>
            </a:r>
            <a:endParaRPr lang="zh-CN" altLang="en-US" sz="28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4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charRg st="49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7347">
                                            <p:txEl>
                                              <p:charRg st="66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8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7347">
                                            <p:txEl>
                                              <p:charRg st="83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73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/>
          </p:cNvSpPr>
          <p:nvPr>
            <p:ph idx="1"/>
          </p:nvPr>
        </p:nvSpPr>
        <p:spPr>
          <a:xfrm>
            <a:off x="539750" y="1341438"/>
            <a:ext cx="8064500" cy="4679950"/>
          </a:xfrm>
        </p:spPr>
        <p:txBody>
          <a:bodyPr vert="horz" wrap="square" lIns="91440" tIns="45720" rIns="91440" bIns="45720" anchor="t" anchorCtr="0"/>
          <a:p>
            <a:pPr eaLnBrk="1" hangingPunct="1"/>
            <a:endParaRPr lang="en-US" altLang="zh-CN" b="0" dirty="0"/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（一）从语言能力发展来看，语言理解先于表达：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（二）从语言表达形式发展来看，经历非言语交际</a:t>
            </a:r>
            <a:r>
              <a:rPr lang="en-US" altLang="zh-CN" sz="2800" dirty="0">
                <a:solidFill>
                  <a:srgbClr val="0066FF"/>
                </a:solidFill>
                <a:sym typeface="+mn-ea"/>
              </a:rPr>
              <a:t>-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口语交际</a:t>
            </a:r>
            <a:r>
              <a:rPr lang="en-US" altLang="zh-CN" sz="2800" dirty="0">
                <a:solidFill>
                  <a:srgbClr val="0066FF"/>
                </a:solidFill>
                <a:sym typeface="+mn-ea"/>
              </a:rPr>
              <a:t>-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书面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语言三个阶段</a:t>
            </a:r>
            <a:endParaRPr lang="zh-CN" altLang="en-US" sz="2800" dirty="0">
              <a:solidFill>
                <a:srgbClr val="0066FF"/>
              </a:solidFill>
              <a:sym typeface="+mn-ea"/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（三）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口语表达能力发展来看，情境性语言到连贯性语言</a:t>
            </a:r>
            <a:endParaRPr lang="zh-CN" altLang="en-US" sz="2800" dirty="0">
              <a:solidFill>
                <a:srgbClr val="0066FF"/>
              </a:solidFill>
              <a:sym typeface="+mn-ea"/>
            </a:endParaRPr>
          </a:p>
          <a:p>
            <a:pPr lvl="1" eaLnBrk="1" hangingPunct="1">
              <a:buNone/>
            </a:pP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（四）从语言形式发展过程来看，经历有声言语</a:t>
            </a:r>
            <a:r>
              <a:rPr lang="en-US" altLang="zh-CN" sz="2800" dirty="0">
                <a:solidFill>
                  <a:srgbClr val="0066FF"/>
                </a:solidFill>
                <a:sym typeface="+mn-ea"/>
              </a:rPr>
              <a:t>-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自言自语</a:t>
            </a:r>
            <a:r>
              <a:rPr lang="en-US" altLang="zh-CN" sz="2800" dirty="0">
                <a:solidFill>
                  <a:srgbClr val="0066FF"/>
                </a:solidFill>
                <a:sym typeface="+mn-ea"/>
              </a:rPr>
              <a:t>-</a:t>
            </a:r>
            <a:r>
              <a:rPr lang="zh-CN" altLang="en-US" sz="2800" dirty="0">
                <a:solidFill>
                  <a:srgbClr val="0066FF"/>
                </a:solidFill>
                <a:sym typeface="+mn-ea"/>
              </a:rPr>
              <a:t>内部言语三个阶段</a:t>
            </a:r>
            <a:endParaRPr lang="zh-CN" altLang="en-US" sz="2800" dirty="0">
              <a:solidFill>
                <a:srgbClr val="0066FF"/>
              </a:solidFill>
            </a:endParaRPr>
          </a:p>
          <a:p>
            <a:pPr lvl="1" eaLnBrk="1" hangingPunct="1">
              <a:buNone/>
            </a:pPr>
            <a:endParaRPr lang="en-US" altLang="zh-CN" b="0" dirty="0"/>
          </a:p>
        </p:txBody>
      </p:sp>
      <p:sp>
        <p:nvSpPr>
          <p:cNvPr id="22531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二、婴幼儿语言发展的一般趋势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68610">
                                            <p:txEl>
                                              <p:charRg st="3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6861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68610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 hasCustomPrompt="1"/>
          </p:nvPr>
        </p:nvSpPr>
        <p:spPr>
          <a:xfrm>
            <a:off x="755650" y="2565400"/>
            <a:ext cx="7345363" cy="792163"/>
          </a:xfrm>
          <a:ln/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4000" kern="1200" dirty="0">
                <a:latin typeface="隶书" pitchFamily="49" charset="-122"/>
                <a:ea typeface="隶书" pitchFamily="49" charset="-122"/>
                <a:cs typeface="+mj-cs"/>
              </a:rPr>
              <a:t>第一节  语言发展概述</a:t>
            </a:r>
            <a:endParaRPr lang="zh-CN" altLang="en-US" sz="4000" kern="1200" dirty="0">
              <a:latin typeface="隶书" pitchFamily="49" charset="-122"/>
              <a:ea typeface="隶书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 hasCustomPrompt="1"/>
          </p:nvPr>
        </p:nvSpPr>
        <p:spPr>
          <a:xfrm>
            <a:off x="-180340" y="2493010"/>
            <a:ext cx="9065895" cy="744855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600" kern="1200" dirty="0">
                <a:latin typeface="隶书" pitchFamily="49" charset="-122"/>
                <a:ea typeface="隶书" pitchFamily="49" charset="-122"/>
                <a:cs typeface="+mj-cs"/>
              </a:rPr>
              <a:t>第四节  </a:t>
            </a:r>
            <a:r>
              <a:rPr lang="en-US" altLang="zh-CN" sz="3600" kern="1200" dirty="0">
                <a:latin typeface="隶书" pitchFamily="49" charset="-122"/>
                <a:ea typeface="隶书" pitchFamily="49" charset="-122"/>
                <a:cs typeface="+mj-cs"/>
              </a:rPr>
              <a:t>0-3</a:t>
            </a:r>
            <a:r>
              <a:rPr lang="zh-CN" altLang="en-US" sz="3600" kern="1200" dirty="0">
                <a:latin typeface="隶书" pitchFamily="49" charset="-122"/>
                <a:ea typeface="隶书" pitchFamily="49" charset="-122"/>
                <a:cs typeface="+mj-cs"/>
              </a:rPr>
              <a:t>岁婴幼儿语言能力的培养</a:t>
            </a:r>
            <a:endParaRPr lang="zh-CN" altLang="en-US" sz="3600" kern="1200" dirty="0">
              <a:latin typeface="隶书" pitchFamily="49" charset="-122"/>
              <a:ea typeface="隶书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Rectangle 2"/>
          <p:cNvSpPr>
            <a:spLocks noGrp="1"/>
          </p:cNvSpPr>
          <p:nvPr>
            <p:ph idx="1"/>
          </p:nvPr>
        </p:nvSpPr>
        <p:spPr>
          <a:xfrm>
            <a:off x="539750" y="1341438"/>
            <a:ext cx="8064500" cy="4679950"/>
          </a:xfrm>
        </p:spPr>
        <p:txBody>
          <a:bodyPr vert="horz" wrap="square" lIns="91440" tIns="45720" rIns="91440" bIns="45720" anchor="t" anchorCtr="0"/>
          <a:p>
            <a:pPr eaLnBrk="1" hangingPunct="1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1" hangingPunct="1">
              <a:buNone/>
            </a:pPr>
            <a:r>
              <a:rPr lang="zh-CN" altLang="en-US" dirty="0"/>
              <a:t>（一）与婴幼儿建立良好的情感联结</a:t>
            </a:r>
            <a:endParaRPr lang="zh-CN" altLang="en-US" dirty="0"/>
          </a:p>
          <a:p>
            <a:pPr lvl="1" eaLnBrk="1" hangingPunct="1">
              <a:buNone/>
            </a:pPr>
            <a:r>
              <a:rPr lang="zh-CN" altLang="en-US" dirty="0"/>
              <a:t>（二）为婴幼儿创造温暖、轻松的说话环境</a:t>
            </a:r>
            <a:endParaRPr lang="zh-CN" altLang="en-US" dirty="0"/>
          </a:p>
          <a:p>
            <a:pPr lvl="1" eaLnBrk="1" hangingPunct="1">
              <a:buNone/>
            </a:pPr>
            <a:r>
              <a:rPr lang="zh-CN" altLang="en-US" dirty="0"/>
              <a:t>（三）父母注意使用规范的语言 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1" hangingPunct="1">
              <a:buNone/>
            </a:pPr>
            <a:endParaRPr lang="en-US" altLang="zh-CN" sz="32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一、给家长的建议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3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0162">
                                            <p:txEl>
                                              <p:charRg st="3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0162">
                                            <p:txEl>
                                              <p:charRg st="3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0162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0162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2"/>
          <p:cNvSpPr>
            <a:spLocks noGrp="1"/>
          </p:cNvSpPr>
          <p:nvPr>
            <p:ph idx="1"/>
          </p:nvPr>
        </p:nvSpPr>
        <p:spPr>
          <a:xfrm>
            <a:off x="539750" y="1125538"/>
            <a:ext cx="7777163" cy="467995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b="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type="title"/>
          </p:nvPr>
        </p:nvSpPr>
        <p:spPr>
          <a:xfrm>
            <a:off x="178753" y="188278"/>
            <a:ext cx="7272337" cy="649287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二、给教师的建议</a:t>
            </a:r>
            <a:br>
              <a:rPr lang="zh-CN" altLang="en-US" dirty="0"/>
            </a:b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2" name="Rectangle 2"/>
          <p:cNvSpPr>
            <a:spLocks noGrp="1"/>
          </p:cNvSpPr>
          <p:nvPr/>
        </p:nvSpPr>
        <p:spPr>
          <a:xfrm>
            <a:off x="467360" y="1916113"/>
            <a:ext cx="7777163" cy="6477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黑体" panose="02010609060101010101" pitchFamily="2" charset="-122"/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543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黑体" panose="02010609060101010101" pitchFamily="2" charset="-122"/>
              <a:buBlip>
                <a:blip r:embed="rId1"/>
              </a:buBlip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533400" algn="l" rtl="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2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72263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4pPr>
            <a:lvl5pPr marL="9017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buNone/>
            </a:pPr>
            <a:r>
              <a:rPr lang="zh-CN" altLang="en-US" sz="2800" dirty="0">
                <a:sym typeface="+mn-ea"/>
              </a:rPr>
              <a:t>（一）引导婴幼儿说完整的话</a:t>
            </a:r>
            <a:endParaRPr lang="zh-CN" altLang="en-US" sz="2800" dirty="0">
              <a:sym typeface="+mn-ea"/>
            </a:endParaRPr>
          </a:p>
          <a:p>
            <a:pPr lvl="1" eaLnBrk="1" hangingPunct="1">
              <a:buNone/>
            </a:pPr>
            <a:r>
              <a:rPr lang="zh-CN" altLang="en-US" sz="2800" dirty="0">
                <a:sym typeface="+mn-ea"/>
              </a:rPr>
              <a:t>（二）为婴幼儿提供轻松愉悦的精神环境</a:t>
            </a:r>
            <a:endParaRPr lang="zh-CN" altLang="en-US" sz="2800" dirty="0"/>
          </a:p>
          <a:p>
            <a:pPr lvl="1" eaLnBrk="1" hangingPunct="1">
              <a:buNone/>
            </a:pPr>
            <a:r>
              <a:rPr lang="zh-CN" altLang="en-US" sz="2800" dirty="0">
                <a:sym typeface="+mn-ea"/>
              </a:rPr>
              <a:t>（三）激发婴幼儿表达的欲望 </a:t>
            </a:r>
            <a:endParaRPr lang="zh-CN" altLang="en-US" sz="2800" dirty="0">
              <a:sym typeface="+mn-ea"/>
            </a:endParaRPr>
          </a:p>
          <a:p>
            <a:pPr lvl="1" eaLnBrk="1" hangingPunct="1">
              <a:buNone/>
            </a:pPr>
            <a:r>
              <a:rPr lang="zh-CN" altLang="en-US" sz="2800" dirty="0">
                <a:sym typeface="+mn-ea"/>
              </a:rPr>
              <a:t>（四）培养早期阅读的兴趣，通过看图讲述培养婴幼儿的口语表达能力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2800" dirty="0">
              <a:solidFill>
                <a:schemeClr val="bg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一、语言和言语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107" name="Rectangle 3"/>
          <p:cNvSpPr>
            <a:spLocks noGrp="1"/>
          </p:cNvSpPr>
          <p:nvPr>
            <p:ph idx="1"/>
          </p:nvPr>
        </p:nvSpPr>
        <p:spPr>
          <a:xfrm>
            <a:off x="611188" y="1341438"/>
            <a:ext cx="7416800" cy="719137"/>
          </a:xfrm>
          <a:ln/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语言：一种社会现象，是静态的符号。</a:t>
            </a:r>
            <a:endParaRPr lang="zh-CN" altLang="en-US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468313" y="2205038"/>
            <a:ext cx="1512888" cy="55403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语言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539750" y="4437063"/>
            <a:ext cx="1441450" cy="554038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言语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4" name="Rectangle 10"/>
          <p:cNvSpPr/>
          <p:nvPr/>
        </p:nvSpPr>
        <p:spPr>
          <a:xfrm>
            <a:off x="2339975" y="1916113"/>
            <a:ext cx="5472113" cy="1150937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华文仿宋" pitchFamily="2" charset="-122"/>
                <a:ea typeface="华文仿宋" pitchFamily="2" charset="-122"/>
              </a:rPr>
              <a:t>以语音为载体，以词为建筑材料，</a:t>
            </a:r>
            <a:endParaRPr lang="zh-CN" altLang="en-US" sz="2800" b="1" dirty="0">
              <a:solidFill>
                <a:srgbClr val="0066FF"/>
              </a:solidFill>
              <a:latin typeface="华文仿宋" pitchFamily="2" charset="-122"/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华文仿宋" pitchFamily="2" charset="-122"/>
                <a:ea typeface="华文仿宋" pitchFamily="2" charset="-122"/>
              </a:rPr>
              <a:t>以语法为结构规律的符号系统。</a:t>
            </a:r>
            <a:endParaRPr lang="zh-CN" altLang="en-US" sz="2800" dirty="0">
              <a:solidFill>
                <a:srgbClr val="0066FF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47116" name="Rectangle 12"/>
          <p:cNvSpPr/>
          <p:nvPr/>
        </p:nvSpPr>
        <p:spPr>
          <a:xfrm>
            <a:off x="2339975" y="4149725"/>
            <a:ext cx="5256213" cy="1150938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</a:rPr>
              <a:t>人们在交际活动中运用语言来</a:t>
            </a:r>
            <a:endParaRPr lang="zh-CN" altLang="en-US" sz="2800" b="1" dirty="0">
              <a:latin typeface="华文仿宋" pitchFamily="2" charset="-122"/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</a:rPr>
              <a:t>表达自己思想或者意见的过程。</a:t>
            </a:r>
            <a:endParaRPr lang="zh-CN" altLang="en-US" sz="2800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47117" name="Rectangle 13"/>
          <p:cNvSpPr/>
          <p:nvPr/>
        </p:nvSpPr>
        <p:spPr>
          <a:xfrm>
            <a:off x="539750" y="3500438"/>
            <a:ext cx="7777163" cy="5762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黑体" panose="02010609060101010101" pitchFamily="2" charset="-122"/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543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黑体" panose="02010609060101010101" pitchFamily="2" charset="-122"/>
              <a:buBlip>
                <a:blip r:embed="rId1"/>
              </a:buBlip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533400" algn="l" rtl="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2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72263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4pPr>
            <a:lvl5pPr marL="9017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/>
            <a:r>
              <a:rPr lang="zh-CN" altLang="en-US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言语：一种心理现象，是动态的过程。</a:t>
            </a:r>
            <a:endParaRPr lang="zh-CN" altLang="en-US" sz="3200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251143" y="764223"/>
            <a:ext cx="7272337" cy="6492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（一）概念</a:t>
            </a:r>
            <a:endParaRPr lang="zh-CN" altLang="en-US" sz="3200" b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  <p:bldP spid="47111" grpId="0" animBg="1"/>
      <p:bldP spid="47112" grpId="0" animBg="1"/>
      <p:bldP spid="47114" grpId="0" animBg="1"/>
      <p:bldP spid="47116" grpId="0" animBg="1"/>
      <p:bldP spid="471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一、语言和言语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7875" name="Rectangle 3"/>
          <p:cNvSpPr/>
          <p:nvPr/>
        </p:nvSpPr>
        <p:spPr>
          <a:xfrm>
            <a:off x="611188" y="1268413"/>
            <a:ext cx="7704137" cy="43195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黑体" panose="02010609060101010101" pitchFamily="2" charset="-122"/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543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黑体" panose="02010609060101010101" pitchFamily="2" charset="-122"/>
              <a:buBlip>
                <a:blip r:embed="rId1"/>
              </a:buBlip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533400" algn="l" rtl="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2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72263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4pPr>
            <a:lvl5pPr marL="9017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/>
            <a:r>
              <a:rPr lang="zh-CN" altLang="en-US" sz="3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区别：</a:t>
            </a:r>
            <a:endParaRPr lang="zh-CN" altLang="en-US" sz="3200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28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语言和言语的研究领域分属于不同学科。</a:t>
            </a:r>
            <a:endParaRPr lang="zh-CN" altLang="en-US" sz="28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2800" b="0" dirty="0">
                <a:latin typeface="楷体" panose="02010609060101010101" pitchFamily="49" charset="-122"/>
                <a:ea typeface="楷体" panose="02010609060101010101" pitchFamily="49" charset="-122"/>
              </a:rPr>
              <a:t>  语言是语言学的研究对象，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2800" b="0" dirty="0">
                <a:latin typeface="楷体" panose="02010609060101010101" pitchFamily="49" charset="-122"/>
                <a:ea typeface="楷体" panose="02010609060101010101" pitchFamily="49" charset="-122"/>
              </a:rPr>
              <a:t>  言语是心理学的研究对象。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28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语言具有稳定性，是一种社会现象。</a:t>
            </a:r>
            <a:endParaRPr lang="zh-CN" altLang="en-US" sz="28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言语具有个体性和多变性，是一种心理现象。</a:t>
            </a:r>
            <a:endParaRPr lang="zh-CN" altLang="en-US" sz="36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charRg st="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7875">
                                            <p:txEl>
                                              <p:charRg st="4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charRg st="2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7875">
                                            <p:txEl>
                                              <p:charRg st="2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charRg st="4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7875">
                                            <p:txEl>
                                              <p:charRg st="4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charRg st="56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7875">
                                            <p:txEl>
                                              <p:charRg st="56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charRg st="7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7875">
                                            <p:txEl>
                                              <p:charRg st="75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619125" y="908685"/>
            <a:ext cx="5824855" cy="648970"/>
          </a:xfrm>
          <a:ln/>
        </p:spPr>
        <p:txBody>
          <a:bodyPr vert="horz" wrap="square" lIns="91440" tIns="45720" rIns="91440" bIns="45720" anchor="ctr" anchorCtr="0"/>
          <a:p>
            <a:pPr algn="l" defTabSz="914400" eaLnBrk="1" hangingPunct="1">
              <a:buClrTx/>
              <a:buSzTx/>
              <a:buFontTx/>
            </a:pPr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（二）语言和言语的关系</a:t>
            </a:r>
            <a:endParaRPr lang="zh-CN" altLang="en-US" sz="3200" b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9923" name="Rectangle 3"/>
          <p:cNvSpPr/>
          <p:nvPr/>
        </p:nvSpPr>
        <p:spPr>
          <a:xfrm>
            <a:off x="539750" y="1557338"/>
            <a:ext cx="8064500" cy="43195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黑体" panose="02010609060101010101" pitchFamily="2" charset="-122"/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543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黑体" panose="02010609060101010101" pitchFamily="2" charset="-122"/>
              <a:buBlip>
                <a:blip r:embed="rId1"/>
              </a:buBlip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533400" algn="l" rtl="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2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72263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4pPr>
            <a:lvl5pPr marL="9017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/>
            <a:r>
              <a:rPr lang="zh-CN" altLang="en-US" sz="3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联系：</a:t>
            </a:r>
            <a:endParaRPr lang="zh-CN" altLang="en-US" sz="3200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首先，言语活动的进行必须以语言的存在为前提。</a:t>
            </a:r>
            <a:endParaRPr lang="zh-CN" altLang="en-US" sz="28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70000"/>
              </a:lnSpc>
              <a:spcBef>
                <a:spcPct val="0"/>
              </a:spcBef>
            </a:pPr>
            <a:endParaRPr lang="zh-CN" altLang="en-US" sz="28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其次，语言无法脱离言语活动而独立存在。</a:t>
            </a:r>
            <a:endParaRPr lang="zh-CN" altLang="en-US" sz="28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70000"/>
              </a:lnSpc>
              <a:spcBef>
                <a:spcPct val="0"/>
              </a:spcBef>
            </a:pPr>
            <a:endParaRPr lang="en-US" altLang="zh-CN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8" name="Picture 9" descr="C:\Users\xtt\Desktop\1255988318_kw22o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789363"/>
            <a:ext cx="3924300" cy="2900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charRg st="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9923">
                                            <p:txEl>
                                              <p:charRg st="4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9923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4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l" defTabSz="914400" eaLnBrk="1" hangingPunct="1">
              <a:buClrTx/>
              <a:buSzTx/>
              <a:buFontTx/>
            </a:pPr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（三）言语的分类</a:t>
            </a:r>
            <a:endParaRPr lang="zh-CN" altLang="en-US" sz="3200" b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1222" name="Group 22"/>
          <p:cNvGrpSpPr/>
          <p:nvPr/>
        </p:nvGrpSpPr>
        <p:grpSpPr>
          <a:xfrm>
            <a:off x="323850" y="2205038"/>
            <a:ext cx="3600450" cy="3095625"/>
            <a:chOff x="295" y="1388"/>
            <a:chExt cx="2086" cy="1950"/>
          </a:xfrm>
        </p:grpSpPr>
        <p:sp>
          <p:nvSpPr>
            <p:cNvPr id="9230" name="Rectangle 5"/>
            <p:cNvSpPr/>
            <p:nvPr/>
          </p:nvSpPr>
          <p:spPr>
            <a:xfrm>
              <a:off x="295" y="2068"/>
              <a:ext cx="726" cy="57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3200" b="1" dirty="0">
                  <a:solidFill>
                    <a:srgbClr val="080808"/>
                  </a:solidFill>
                  <a:latin typeface="Arial" panose="020B0604020202020204" pitchFamily="34" charset="0"/>
                </a:rPr>
                <a:t>言语</a:t>
              </a:r>
              <a:endParaRPr lang="zh-CN" altLang="en-US" sz="3200" b="1" dirty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31" name="AutoShape 6"/>
            <p:cNvSpPr/>
            <p:nvPr/>
          </p:nvSpPr>
          <p:spPr>
            <a:xfrm>
              <a:off x="1066" y="1388"/>
              <a:ext cx="90" cy="1950"/>
            </a:xfrm>
            <a:prstGeom prst="leftBrace">
              <a:avLst>
                <a:gd name="adj1" fmla="val 180555"/>
                <a:gd name="adj2" fmla="val 50000"/>
              </a:avLst>
            </a:prstGeom>
            <a:solidFill>
              <a:srgbClr val="080808">
                <a:alpha val="18823"/>
              </a:srgbClr>
            </a:solidFill>
            <a:ln w="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32" name="Rectangle 7"/>
            <p:cNvSpPr/>
            <p:nvPr/>
          </p:nvSpPr>
          <p:spPr>
            <a:xfrm>
              <a:off x="1292" y="1389"/>
              <a:ext cx="1089" cy="39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2800" b="1" dirty="0">
                  <a:solidFill>
                    <a:srgbClr val="080808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外部言语</a:t>
              </a:r>
              <a:endParaRPr lang="zh-CN" altLang="en-US" sz="2800" b="1" dirty="0">
                <a:solidFill>
                  <a:srgbClr val="080808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9233" name="Rectangle 8"/>
            <p:cNvSpPr/>
            <p:nvPr/>
          </p:nvSpPr>
          <p:spPr>
            <a:xfrm>
              <a:off x="1292" y="2931"/>
              <a:ext cx="1089" cy="39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2800" b="1" dirty="0">
                  <a:solidFill>
                    <a:srgbClr val="080808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内部言语</a:t>
              </a:r>
              <a:endParaRPr lang="zh-CN" altLang="en-US" sz="2800" b="1" dirty="0">
                <a:solidFill>
                  <a:srgbClr val="080808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1209" name="Oval 9"/>
          <p:cNvSpPr/>
          <p:nvPr/>
        </p:nvSpPr>
        <p:spPr>
          <a:xfrm>
            <a:off x="4140200" y="1628775"/>
            <a:ext cx="1800225" cy="771525"/>
          </a:xfrm>
          <a:prstGeom prst="ellips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r>
              <a:rPr lang="zh-CN" altLang="en-US" sz="2400" b="1" dirty="0">
                <a:solidFill>
                  <a:srgbClr val="080808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口头言语</a:t>
            </a:r>
            <a:endParaRPr lang="zh-CN" altLang="en-US" sz="2400" b="1" dirty="0">
              <a:solidFill>
                <a:srgbClr val="080808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1210" name="Oval 10"/>
          <p:cNvSpPr/>
          <p:nvPr/>
        </p:nvSpPr>
        <p:spPr>
          <a:xfrm>
            <a:off x="4211638" y="2636838"/>
            <a:ext cx="1800225" cy="698500"/>
          </a:xfrm>
          <a:prstGeom prst="ellips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r>
              <a:rPr lang="zh-CN" altLang="en-US" sz="2400" b="1" dirty="0">
                <a:solidFill>
                  <a:srgbClr val="080808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书面言语</a:t>
            </a:r>
            <a:endParaRPr lang="zh-CN" altLang="en-US" sz="2400" b="1" dirty="0">
              <a:solidFill>
                <a:srgbClr val="080808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1211" name="Rectangle 11"/>
          <p:cNvSpPr/>
          <p:nvPr/>
        </p:nvSpPr>
        <p:spPr>
          <a:xfrm>
            <a:off x="6156325" y="1628775"/>
            <a:ext cx="1584325" cy="35877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r>
              <a:rPr lang="zh-CN" altLang="en-US" sz="2400" b="1" dirty="0">
                <a:solidFill>
                  <a:srgbClr val="080808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对话言语</a:t>
            </a:r>
            <a:endParaRPr lang="zh-CN" altLang="en-US" sz="2400" b="1" dirty="0">
              <a:solidFill>
                <a:srgbClr val="080808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1212" name="AutoShape 12"/>
          <p:cNvSpPr/>
          <p:nvPr/>
        </p:nvSpPr>
        <p:spPr>
          <a:xfrm>
            <a:off x="3924300" y="1844675"/>
            <a:ext cx="71438" cy="1295400"/>
          </a:xfrm>
          <a:prstGeom prst="leftBrace">
            <a:avLst>
              <a:gd name="adj1" fmla="val 151110"/>
              <a:gd name="adj2" fmla="val 50000"/>
            </a:avLst>
          </a:prstGeom>
          <a:solidFill>
            <a:srgbClr val="080808">
              <a:alpha val="18823"/>
            </a:srgbClr>
          </a:solidFill>
          <a:ln w="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13" name="AutoShape 13"/>
          <p:cNvSpPr/>
          <p:nvPr/>
        </p:nvSpPr>
        <p:spPr>
          <a:xfrm>
            <a:off x="5940425" y="1627188"/>
            <a:ext cx="71438" cy="790575"/>
          </a:xfrm>
          <a:prstGeom prst="leftBrace">
            <a:avLst>
              <a:gd name="adj1" fmla="val 92221"/>
              <a:gd name="adj2" fmla="val 50000"/>
            </a:avLst>
          </a:prstGeom>
          <a:solidFill>
            <a:srgbClr val="080808">
              <a:alpha val="18823"/>
            </a:srgbClr>
          </a:solidFill>
          <a:ln w="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14" name="Rectangle 14"/>
          <p:cNvSpPr/>
          <p:nvPr/>
        </p:nvSpPr>
        <p:spPr>
          <a:xfrm>
            <a:off x="6156325" y="2060575"/>
            <a:ext cx="1584325" cy="360363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r>
              <a:rPr lang="zh-CN" altLang="en-US" sz="2400" b="1" dirty="0">
                <a:solidFill>
                  <a:srgbClr val="080808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独白言语</a:t>
            </a:r>
            <a:endParaRPr lang="zh-CN" altLang="en-US" sz="2400" b="1" dirty="0">
              <a:solidFill>
                <a:srgbClr val="080808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226" name="Rectangle 18"/>
          <p:cNvSpPr/>
          <p:nvPr/>
        </p:nvSpPr>
        <p:spPr>
          <a:xfrm>
            <a:off x="1187450" y="1241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1" hangingPunct="1"/>
            <a:endParaRPr lang="zh-CN" altLang="zh-CN" dirty="0">
              <a:solidFill>
                <a:srgbClr val="080808"/>
              </a:solidFill>
              <a:latin typeface="Arial" panose="020B0604020202020204" pitchFamily="34" charset="0"/>
            </a:endParaRPr>
          </a:p>
        </p:txBody>
      </p:sp>
      <p:sp>
        <p:nvSpPr>
          <p:cNvPr id="51219" name="AutoShape 19"/>
          <p:cNvSpPr/>
          <p:nvPr/>
        </p:nvSpPr>
        <p:spPr>
          <a:xfrm>
            <a:off x="1042988" y="981075"/>
            <a:ext cx="2305050" cy="1008063"/>
          </a:xfrm>
          <a:prstGeom prst="wedgeRoundRectCallout">
            <a:avLst>
              <a:gd name="adj1" fmla="val -1931"/>
              <a:gd name="adj2" fmla="val 6700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2400" dirty="0">
                <a:solidFill>
                  <a:srgbClr val="080808"/>
                </a:solidFill>
                <a:latin typeface="Arial" panose="020B0604020202020204" pitchFamily="34" charset="0"/>
              </a:rPr>
              <a:t>指与别人进行交际的言语。</a:t>
            </a:r>
            <a:endParaRPr lang="zh-CN" altLang="en-US" sz="2400" dirty="0">
              <a:solidFill>
                <a:srgbClr val="080808"/>
              </a:solidFill>
              <a:latin typeface="Arial" panose="020B0604020202020204" pitchFamily="34" charset="0"/>
            </a:endParaRPr>
          </a:p>
        </p:txBody>
      </p:sp>
      <p:sp>
        <p:nvSpPr>
          <p:cNvPr id="51220" name="AutoShape 20"/>
          <p:cNvSpPr/>
          <p:nvPr/>
        </p:nvSpPr>
        <p:spPr>
          <a:xfrm>
            <a:off x="4140200" y="3789363"/>
            <a:ext cx="3959225" cy="1439862"/>
          </a:xfrm>
          <a:prstGeom prst="wedgeRoundRectCallout">
            <a:avLst>
              <a:gd name="adj1" fmla="val -58861"/>
              <a:gd name="adj2" fmla="val 25634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2400" dirty="0">
                <a:solidFill>
                  <a:srgbClr val="080808"/>
                </a:solidFill>
                <a:latin typeface="Arial" panose="020B0604020202020204" pitchFamily="34" charset="0"/>
              </a:rPr>
              <a:t>是非交际性言语，是一种不出声的、对自己讲的言语，是外部言语的内化。</a:t>
            </a:r>
            <a:r>
              <a:rPr lang="zh-CN" altLang="en-US" dirty="0">
                <a:solidFill>
                  <a:srgbClr val="080808"/>
                </a:solidFill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rgbClr val="080808"/>
              </a:solidFill>
              <a:latin typeface="Arial" panose="020B0604020202020204" pitchFamily="34" charset="0"/>
            </a:endParaRPr>
          </a:p>
        </p:txBody>
      </p:sp>
      <p:sp>
        <p:nvSpPr>
          <p:cNvPr id="51224" name="AutoShape 24"/>
          <p:cNvSpPr/>
          <p:nvPr/>
        </p:nvSpPr>
        <p:spPr>
          <a:xfrm>
            <a:off x="6084888" y="2708275"/>
            <a:ext cx="2735262" cy="792163"/>
          </a:xfrm>
          <a:prstGeom prst="wedgeRoundRectCallout">
            <a:avLst>
              <a:gd name="adj1" fmla="val -59056"/>
              <a:gd name="adj2" fmla="val -3306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2000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以文字为媒介来传递思想的言语。</a:t>
            </a:r>
            <a:r>
              <a:rPr lang="zh-CN" altLang="en-US" dirty="0">
                <a:solidFill>
                  <a:srgbClr val="080808"/>
                </a:solidFill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rgbClr val="080808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 animBg="1"/>
      <p:bldP spid="51210" grpId="0" animBg="1"/>
      <p:bldP spid="51211" grpId="0" animBg="1"/>
      <p:bldP spid="51212" grpId="0" animBg="1"/>
      <p:bldP spid="51213" grpId="0" animBg="1"/>
      <p:bldP spid="51214" grpId="0" animBg="1"/>
      <p:bldP spid="51219" grpId="0" animBg="1"/>
      <p:bldP spid="51220" grpId="0" animBg="1"/>
      <p:bldP spid="512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（四）语言与婴幼儿发展的关系</a:t>
            </a:r>
            <a:endParaRPr lang="zh-CN" altLang="en-US" sz="3200" b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0947" name="Rectangle 3"/>
          <p:cNvSpPr/>
          <p:nvPr/>
        </p:nvSpPr>
        <p:spPr>
          <a:xfrm>
            <a:off x="827088" y="1268413"/>
            <a:ext cx="7056437" cy="43195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黑体" panose="02010609060101010101" pitchFamily="2" charset="-122"/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543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黑体" panose="02010609060101010101" pitchFamily="2" charset="-122"/>
              <a:buBlip>
                <a:blip r:embed="rId1"/>
              </a:buBlip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533400" algn="l" rtl="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2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72263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4pPr>
            <a:lvl5pPr marL="9017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/>
            <a:endParaRPr lang="en-US" altLang="zh-CN" sz="3200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语言与婴幼儿认知的发展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语言与婴幼儿情绪的发展。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0947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094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二、语言的功能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0947" name="Rectangle 3"/>
          <p:cNvSpPr/>
          <p:nvPr/>
        </p:nvSpPr>
        <p:spPr>
          <a:xfrm>
            <a:off x="827088" y="1268413"/>
            <a:ext cx="7056437" cy="43195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黑体" panose="02010609060101010101" pitchFamily="2" charset="-122"/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543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黑体" panose="02010609060101010101" pitchFamily="2" charset="-122"/>
              <a:buBlip>
                <a:blip r:embed="rId1"/>
              </a:buBlip>
              <a:defRPr sz="24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533400" algn="l" rtl="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sz="22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72263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4pPr>
            <a:lvl5pPr marL="9017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/>
            <a:endParaRPr lang="en-US" altLang="zh-CN" sz="3200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交际功能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传递信息功能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心理调节功能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0947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09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09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6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三、言语获得理论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3" name="Picture 9" descr="U_1644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4437063"/>
            <a:ext cx="2895600" cy="2143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4" name="Group 16"/>
          <p:cNvGrpSpPr/>
          <p:nvPr/>
        </p:nvGrpSpPr>
        <p:grpSpPr>
          <a:xfrm>
            <a:off x="827088" y="1341438"/>
            <a:ext cx="7056437" cy="2952750"/>
            <a:chOff x="612" y="890"/>
            <a:chExt cx="4491" cy="1860"/>
          </a:xfrm>
        </p:grpSpPr>
        <p:sp>
          <p:nvSpPr>
            <p:cNvPr id="10245" name="矩形 5"/>
            <p:cNvSpPr/>
            <p:nvPr/>
          </p:nvSpPr>
          <p:spPr>
            <a:xfrm>
              <a:off x="612" y="890"/>
              <a:ext cx="4399" cy="1860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170" tIns="46990" rIns="90170" bIns="46990" anchor="ctr" anchorCtr="0"/>
            <a:p>
              <a:pPr algn="ctr">
                <a:buNone/>
              </a:pPr>
              <a:endParaRPr lang="zh-CN" altLang="zh-CN" sz="28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</p:txBody>
        </p:sp>
        <p:sp>
          <p:nvSpPr>
            <p:cNvPr id="10246" name="TextBox 7"/>
            <p:cNvSpPr/>
            <p:nvPr/>
          </p:nvSpPr>
          <p:spPr>
            <a:xfrm>
              <a:off x="658" y="890"/>
              <a:ext cx="4445" cy="1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  <a:spcBef>
                  <a:spcPct val="4000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zh-CN" altLang="en-US" sz="3200" b="1" dirty="0">
                  <a:solidFill>
                    <a:srgbClr val="0066FF"/>
                  </a:solidFill>
                  <a:latin typeface="仿宋" panose="02010609060101010101" charset="-122"/>
                  <a:ea typeface="仿宋" panose="02010609060101010101" charset="-122"/>
                  <a:sym typeface="微软雅黑" panose="020B0503020204020204" charset="-122"/>
                </a:rPr>
                <a:t>儿童的言语是如何获得的，是先天具有还是后天习得？</a:t>
              </a:r>
              <a:endParaRPr lang="zh-CN" altLang="en-US" sz="3200" b="1" dirty="0">
                <a:solidFill>
                  <a:srgbClr val="0066FF"/>
                </a:solidFill>
                <a:latin typeface="仿宋" panose="02010609060101010101" charset="-122"/>
                <a:ea typeface="仿宋" panose="02010609060101010101" charset="-122"/>
                <a:sym typeface="微软雅黑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ct val="4000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zh-CN" altLang="en-US" sz="3200" b="1" dirty="0">
                  <a:solidFill>
                    <a:srgbClr val="0066FF"/>
                  </a:solidFill>
                  <a:latin typeface="仿宋" panose="02010609060101010101" charset="-122"/>
                  <a:ea typeface="仿宋" panose="02010609060101010101" charset="-122"/>
                  <a:sym typeface="微软雅黑" panose="020B0503020204020204" charset="-122"/>
                </a:rPr>
                <a:t>在言语获得的过程中，儿童是主动的学习者还是被动的接受者？</a:t>
              </a:r>
              <a:endParaRPr lang="zh-CN" altLang="en-US" sz="3200" b="1" dirty="0">
                <a:solidFill>
                  <a:srgbClr val="0066FF"/>
                </a:solidFill>
                <a:latin typeface="仿宋" panose="02010609060101010101" charset="-122"/>
                <a:ea typeface="仿宋" panose="02010609060101010101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45c404d7-0cca-4b72-8a0c-0769fee2d16b"/>
  <p:tag name="COMMONDATA" val="eyJoZGlkIjoiNjQ4NzlkZjRiZTQwMDQ3ZjBhMzcyNDBjZmYzNDhjNGIifQ=="/>
</p:tagLst>
</file>

<file path=ppt/theme/theme1.xml><?xml version="1.0" encoding="utf-8"?>
<a:theme xmlns:a="http://schemas.openxmlformats.org/drawingml/2006/main" name="幼儿园模板">
  <a:themeElements>
    <a:clrScheme name="幼儿园模板 3">
      <a:dk1>
        <a:srgbClr val="4D4D4D"/>
      </a:dk1>
      <a:lt1>
        <a:srgbClr val="FEFFFB"/>
      </a:lt1>
      <a:dk2>
        <a:srgbClr val="347C7A"/>
      </a:dk2>
      <a:lt2>
        <a:srgbClr val="DAFF91"/>
      </a:lt2>
      <a:accent1>
        <a:srgbClr val="F2B85A"/>
      </a:accent1>
      <a:accent2>
        <a:srgbClr val="99CB57"/>
      </a:accent2>
      <a:accent3>
        <a:srgbClr val="AEBFBE"/>
      </a:accent3>
      <a:accent4>
        <a:srgbClr val="D9DAD6"/>
      </a:accent4>
      <a:accent5>
        <a:srgbClr val="F7D8B5"/>
      </a:accent5>
      <a:accent6>
        <a:srgbClr val="8AB84E"/>
      </a:accent6>
      <a:hlink>
        <a:srgbClr val="6CBABA"/>
      </a:hlink>
      <a:folHlink>
        <a:srgbClr val="1A95DA"/>
      </a:folHlink>
    </a:clrScheme>
    <a:fontScheme name="幼儿园模板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幼儿园模板 1">
        <a:dk1>
          <a:srgbClr val="333333"/>
        </a:dk1>
        <a:lt1>
          <a:srgbClr val="FEFFFB"/>
        </a:lt1>
        <a:dk2>
          <a:srgbClr val="562B85"/>
        </a:dk2>
        <a:lt2>
          <a:srgbClr val="E6F898"/>
        </a:lt2>
        <a:accent1>
          <a:srgbClr val="B2B2B2"/>
        </a:accent1>
        <a:accent2>
          <a:srgbClr val="D4B06E"/>
        </a:accent2>
        <a:accent3>
          <a:srgbClr val="B4ACC2"/>
        </a:accent3>
        <a:accent4>
          <a:srgbClr val="D9DAD6"/>
        </a:accent4>
        <a:accent5>
          <a:srgbClr val="D5D5D5"/>
        </a:accent5>
        <a:accent6>
          <a:srgbClr val="C09F63"/>
        </a:accent6>
        <a:hlink>
          <a:srgbClr val="7CC1DA"/>
        </a:hlink>
        <a:folHlink>
          <a:srgbClr val="51AD4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2">
        <a:dk1>
          <a:srgbClr val="4D4D4D"/>
        </a:dk1>
        <a:lt1>
          <a:srgbClr val="FEFFFB"/>
        </a:lt1>
        <a:dk2>
          <a:srgbClr val="205FB2"/>
        </a:dk2>
        <a:lt2>
          <a:srgbClr val="B5BBF9"/>
        </a:lt2>
        <a:accent1>
          <a:srgbClr val="6DBAE5"/>
        </a:accent1>
        <a:accent2>
          <a:srgbClr val="76D66C"/>
        </a:accent2>
        <a:accent3>
          <a:srgbClr val="ABB6D5"/>
        </a:accent3>
        <a:accent4>
          <a:srgbClr val="D9DAD6"/>
        </a:accent4>
        <a:accent5>
          <a:srgbClr val="BAD9F0"/>
        </a:accent5>
        <a:accent6>
          <a:srgbClr val="6AC261"/>
        </a:accent6>
        <a:hlink>
          <a:srgbClr val="DF9B5D"/>
        </a:hlink>
        <a:folHlink>
          <a:srgbClr val="5555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3">
        <a:dk1>
          <a:srgbClr val="4D4D4D"/>
        </a:dk1>
        <a:lt1>
          <a:srgbClr val="FEFFFB"/>
        </a:lt1>
        <a:dk2>
          <a:srgbClr val="347C7A"/>
        </a:dk2>
        <a:lt2>
          <a:srgbClr val="DAFF91"/>
        </a:lt2>
        <a:accent1>
          <a:srgbClr val="F2B85A"/>
        </a:accent1>
        <a:accent2>
          <a:srgbClr val="99CB57"/>
        </a:accent2>
        <a:accent3>
          <a:srgbClr val="AEBFBE"/>
        </a:accent3>
        <a:accent4>
          <a:srgbClr val="D9DAD6"/>
        </a:accent4>
        <a:accent5>
          <a:srgbClr val="F7D8B5"/>
        </a:accent5>
        <a:accent6>
          <a:srgbClr val="8AB84E"/>
        </a:accent6>
        <a:hlink>
          <a:srgbClr val="6CBABA"/>
        </a:hlink>
        <a:folHlink>
          <a:srgbClr val="1A95D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幼儿园模板">
  <a:themeElements>
    <a:clrScheme name="幼儿园模板 3">
      <a:dk1>
        <a:srgbClr val="4D4D4D"/>
      </a:dk1>
      <a:lt1>
        <a:srgbClr val="FEFFFB"/>
      </a:lt1>
      <a:dk2>
        <a:srgbClr val="347C7A"/>
      </a:dk2>
      <a:lt2>
        <a:srgbClr val="DAFF91"/>
      </a:lt2>
      <a:accent1>
        <a:srgbClr val="F2B85A"/>
      </a:accent1>
      <a:accent2>
        <a:srgbClr val="99CB57"/>
      </a:accent2>
      <a:accent3>
        <a:srgbClr val="AEBFBE"/>
      </a:accent3>
      <a:accent4>
        <a:srgbClr val="D9DAD6"/>
      </a:accent4>
      <a:accent5>
        <a:srgbClr val="F7D8B5"/>
      </a:accent5>
      <a:accent6>
        <a:srgbClr val="8AB84E"/>
      </a:accent6>
      <a:hlink>
        <a:srgbClr val="6CBABA"/>
      </a:hlink>
      <a:folHlink>
        <a:srgbClr val="1A95DA"/>
      </a:folHlink>
    </a:clrScheme>
    <a:fontScheme name="幼儿园模板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幼儿园模板 1">
        <a:dk1>
          <a:srgbClr val="333333"/>
        </a:dk1>
        <a:lt1>
          <a:srgbClr val="FEFFFB"/>
        </a:lt1>
        <a:dk2>
          <a:srgbClr val="562B85"/>
        </a:dk2>
        <a:lt2>
          <a:srgbClr val="E6F898"/>
        </a:lt2>
        <a:accent1>
          <a:srgbClr val="B2B2B2"/>
        </a:accent1>
        <a:accent2>
          <a:srgbClr val="D4B06E"/>
        </a:accent2>
        <a:accent3>
          <a:srgbClr val="B4ACC2"/>
        </a:accent3>
        <a:accent4>
          <a:srgbClr val="D9DAD6"/>
        </a:accent4>
        <a:accent5>
          <a:srgbClr val="D5D5D5"/>
        </a:accent5>
        <a:accent6>
          <a:srgbClr val="C09F63"/>
        </a:accent6>
        <a:hlink>
          <a:srgbClr val="7CC1DA"/>
        </a:hlink>
        <a:folHlink>
          <a:srgbClr val="51AD4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2">
        <a:dk1>
          <a:srgbClr val="4D4D4D"/>
        </a:dk1>
        <a:lt1>
          <a:srgbClr val="FEFFFB"/>
        </a:lt1>
        <a:dk2>
          <a:srgbClr val="205FB2"/>
        </a:dk2>
        <a:lt2>
          <a:srgbClr val="B5BBF9"/>
        </a:lt2>
        <a:accent1>
          <a:srgbClr val="6DBAE5"/>
        </a:accent1>
        <a:accent2>
          <a:srgbClr val="76D66C"/>
        </a:accent2>
        <a:accent3>
          <a:srgbClr val="ABB6D5"/>
        </a:accent3>
        <a:accent4>
          <a:srgbClr val="D9DAD6"/>
        </a:accent4>
        <a:accent5>
          <a:srgbClr val="BAD9F0"/>
        </a:accent5>
        <a:accent6>
          <a:srgbClr val="6AC261"/>
        </a:accent6>
        <a:hlink>
          <a:srgbClr val="DF9B5D"/>
        </a:hlink>
        <a:folHlink>
          <a:srgbClr val="5555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3">
        <a:dk1>
          <a:srgbClr val="4D4D4D"/>
        </a:dk1>
        <a:lt1>
          <a:srgbClr val="FEFFFB"/>
        </a:lt1>
        <a:dk2>
          <a:srgbClr val="347C7A"/>
        </a:dk2>
        <a:lt2>
          <a:srgbClr val="DAFF91"/>
        </a:lt2>
        <a:accent1>
          <a:srgbClr val="F2B85A"/>
        </a:accent1>
        <a:accent2>
          <a:srgbClr val="99CB57"/>
        </a:accent2>
        <a:accent3>
          <a:srgbClr val="AEBFBE"/>
        </a:accent3>
        <a:accent4>
          <a:srgbClr val="D9DAD6"/>
        </a:accent4>
        <a:accent5>
          <a:srgbClr val="F7D8B5"/>
        </a:accent5>
        <a:accent6>
          <a:srgbClr val="8AB84E"/>
        </a:accent6>
        <a:hlink>
          <a:srgbClr val="6CBABA"/>
        </a:hlink>
        <a:folHlink>
          <a:srgbClr val="1A95D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幼儿园模板">
  <a:themeElements>
    <a:clrScheme name="幼儿园模板 3">
      <a:dk1>
        <a:srgbClr val="4D4D4D"/>
      </a:dk1>
      <a:lt1>
        <a:srgbClr val="FEFFFB"/>
      </a:lt1>
      <a:dk2>
        <a:srgbClr val="347C7A"/>
      </a:dk2>
      <a:lt2>
        <a:srgbClr val="DAFF91"/>
      </a:lt2>
      <a:accent1>
        <a:srgbClr val="F2B85A"/>
      </a:accent1>
      <a:accent2>
        <a:srgbClr val="99CB57"/>
      </a:accent2>
      <a:accent3>
        <a:srgbClr val="AEBFBE"/>
      </a:accent3>
      <a:accent4>
        <a:srgbClr val="D9DAD6"/>
      </a:accent4>
      <a:accent5>
        <a:srgbClr val="F7D8B5"/>
      </a:accent5>
      <a:accent6>
        <a:srgbClr val="8AB84E"/>
      </a:accent6>
      <a:hlink>
        <a:srgbClr val="6CBABA"/>
      </a:hlink>
      <a:folHlink>
        <a:srgbClr val="1A95DA"/>
      </a:folHlink>
    </a:clrScheme>
    <a:fontScheme name="幼儿园模板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幼儿园模板 1">
        <a:dk1>
          <a:srgbClr val="333333"/>
        </a:dk1>
        <a:lt1>
          <a:srgbClr val="FEFFFB"/>
        </a:lt1>
        <a:dk2>
          <a:srgbClr val="562B85"/>
        </a:dk2>
        <a:lt2>
          <a:srgbClr val="E6F898"/>
        </a:lt2>
        <a:accent1>
          <a:srgbClr val="B2B2B2"/>
        </a:accent1>
        <a:accent2>
          <a:srgbClr val="D4B06E"/>
        </a:accent2>
        <a:accent3>
          <a:srgbClr val="B4ACC2"/>
        </a:accent3>
        <a:accent4>
          <a:srgbClr val="D9DAD6"/>
        </a:accent4>
        <a:accent5>
          <a:srgbClr val="D5D5D5"/>
        </a:accent5>
        <a:accent6>
          <a:srgbClr val="C09F63"/>
        </a:accent6>
        <a:hlink>
          <a:srgbClr val="7CC1DA"/>
        </a:hlink>
        <a:folHlink>
          <a:srgbClr val="51AD4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2">
        <a:dk1>
          <a:srgbClr val="4D4D4D"/>
        </a:dk1>
        <a:lt1>
          <a:srgbClr val="FEFFFB"/>
        </a:lt1>
        <a:dk2>
          <a:srgbClr val="205FB2"/>
        </a:dk2>
        <a:lt2>
          <a:srgbClr val="B5BBF9"/>
        </a:lt2>
        <a:accent1>
          <a:srgbClr val="6DBAE5"/>
        </a:accent1>
        <a:accent2>
          <a:srgbClr val="76D66C"/>
        </a:accent2>
        <a:accent3>
          <a:srgbClr val="ABB6D5"/>
        </a:accent3>
        <a:accent4>
          <a:srgbClr val="D9DAD6"/>
        </a:accent4>
        <a:accent5>
          <a:srgbClr val="BAD9F0"/>
        </a:accent5>
        <a:accent6>
          <a:srgbClr val="6AC261"/>
        </a:accent6>
        <a:hlink>
          <a:srgbClr val="DF9B5D"/>
        </a:hlink>
        <a:folHlink>
          <a:srgbClr val="5555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3">
        <a:dk1>
          <a:srgbClr val="4D4D4D"/>
        </a:dk1>
        <a:lt1>
          <a:srgbClr val="FEFFFB"/>
        </a:lt1>
        <a:dk2>
          <a:srgbClr val="347C7A"/>
        </a:dk2>
        <a:lt2>
          <a:srgbClr val="DAFF91"/>
        </a:lt2>
        <a:accent1>
          <a:srgbClr val="F2B85A"/>
        </a:accent1>
        <a:accent2>
          <a:srgbClr val="99CB57"/>
        </a:accent2>
        <a:accent3>
          <a:srgbClr val="AEBFBE"/>
        </a:accent3>
        <a:accent4>
          <a:srgbClr val="D9DAD6"/>
        </a:accent4>
        <a:accent5>
          <a:srgbClr val="F7D8B5"/>
        </a:accent5>
        <a:accent6>
          <a:srgbClr val="8AB84E"/>
        </a:accent6>
        <a:hlink>
          <a:srgbClr val="6CBABA"/>
        </a:hlink>
        <a:folHlink>
          <a:srgbClr val="1A95D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幼儿园模板">
  <a:themeElements>
    <a:clrScheme name="幼儿园模板 3">
      <a:dk1>
        <a:srgbClr val="4D4D4D"/>
      </a:dk1>
      <a:lt1>
        <a:srgbClr val="FEFFFB"/>
      </a:lt1>
      <a:dk2>
        <a:srgbClr val="347C7A"/>
      </a:dk2>
      <a:lt2>
        <a:srgbClr val="DAFF91"/>
      </a:lt2>
      <a:accent1>
        <a:srgbClr val="F2B85A"/>
      </a:accent1>
      <a:accent2>
        <a:srgbClr val="99CB57"/>
      </a:accent2>
      <a:accent3>
        <a:srgbClr val="AEBFBE"/>
      </a:accent3>
      <a:accent4>
        <a:srgbClr val="D9DAD6"/>
      </a:accent4>
      <a:accent5>
        <a:srgbClr val="F7D8B5"/>
      </a:accent5>
      <a:accent6>
        <a:srgbClr val="8AB84E"/>
      </a:accent6>
      <a:hlink>
        <a:srgbClr val="6CBABA"/>
      </a:hlink>
      <a:folHlink>
        <a:srgbClr val="1A95DA"/>
      </a:folHlink>
    </a:clrScheme>
    <a:fontScheme name="幼儿园模板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幼儿园模板 1">
        <a:dk1>
          <a:srgbClr val="333333"/>
        </a:dk1>
        <a:lt1>
          <a:srgbClr val="FEFFFB"/>
        </a:lt1>
        <a:dk2>
          <a:srgbClr val="562B85"/>
        </a:dk2>
        <a:lt2>
          <a:srgbClr val="E6F898"/>
        </a:lt2>
        <a:accent1>
          <a:srgbClr val="B2B2B2"/>
        </a:accent1>
        <a:accent2>
          <a:srgbClr val="D4B06E"/>
        </a:accent2>
        <a:accent3>
          <a:srgbClr val="B4ACC2"/>
        </a:accent3>
        <a:accent4>
          <a:srgbClr val="D9DAD6"/>
        </a:accent4>
        <a:accent5>
          <a:srgbClr val="D5D5D5"/>
        </a:accent5>
        <a:accent6>
          <a:srgbClr val="C09F63"/>
        </a:accent6>
        <a:hlink>
          <a:srgbClr val="7CC1DA"/>
        </a:hlink>
        <a:folHlink>
          <a:srgbClr val="51AD4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2">
        <a:dk1>
          <a:srgbClr val="4D4D4D"/>
        </a:dk1>
        <a:lt1>
          <a:srgbClr val="FEFFFB"/>
        </a:lt1>
        <a:dk2>
          <a:srgbClr val="205FB2"/>
        </a:dk2>
        <a:lt2>
          <a:srgbClr val="B5BBF9"/>
        </a:lt2>
        <a:accent1>
          <a:srgbClr val="6DBAE5"/>
        </a:accent1>
        <a:accent2>
          <a:srgbClr val="76D66C"/>
        </a:accent2>
        <a:accent3>
          <a:srgbClr val="ABB6D5"/>
        </a:accent3>
        <a:accent4>
          <a:srgbClr val="D9DAD6"/>
        </a:accent4>
        <a:accent5>
          <a:srgbClr val="BAD9F0"/>
        </a:accent5>
        <a:accent6>
          <a:srgbClr val="6AC261"/>
        </a:accent6>
        <a:hlink>
          <a:srgbClr val="DF9B5D"/>
        </a:hlink>
        <a:folHlink>
          <a:srgbClr val="5555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3">
        <a:dk1>
          <a:srgbClr val="4D4D4D"/>
        </a:dk1>
        <a:lt1>
          <a:srgbClr val="FEFFFB"/>
        </a:lt1>
        <a:dk2>
          <a:srgbClr val="347C7A"/>
        </a:dk2>
        <a:lt2>
          <a:srgbClr val="DAFF91"/>
        </a:lt2>
        <a:accent1>
          <a:srgbClr val="F2B85A"/>
        </a:accent1>
        <a:accent2>
          <a:srgbClr val="99CB57"/>
        </a:accent2>
        <a:accent3>
          <a:srgbClr val="AEBFBE"/>
        </a:accent3>
        <a:accent4>
          <a:srgbClr val="D9DAD6"/>
        </a:accent4>
        <a:accent5>
          <a:srgbClr val="F7D8B5"/>
        </a:accent5>
        <a:accent6>
          <a:srgbClr val="8AB84E"/>
        </a:accent6>
        <a:hlink>
          <a:srgbClr val="6CBABA"/>
        </a:hlink>
        <a:folHlink>
          <a:srgbClr val="1A95D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幼儿园模板">
  <a:themeElements>
    <a:clrScheme name="幼儿园模板 3">
      <a:dk1>
        <a:srgbClr val="4D4D4D"/>
      </a:dk1>
      <a:lt1>
        <a:srgbClr val="FEFFFB"/>
      </a:lt1>
      <a:dk2>
        <a:srgbClr val="347C7A"/>
      </a:dk2>
      <a:lt2>
        <a:srgbClr val="DAFF91"/>
      </a:lt2>
      <a:accent1>
        <a:srgbClr val="F2B85A"/>
      </a:accent1>
      <a:accent2>
        <a:srgbClr val="99CB57"/>
      </a:accent2>
      <a:accent3>
        <a:srgbClr val="AEBFBE"/>
      </a:accent3>
      <a:accent4>
        <a:srgbClr val="D9DAD6"/>
      </a:accent4>
      <a:accent5>
        <a:srgbClr val="F7D8B5"/>
      </a:accent5>
      <a:accent6>
        <a:srgbClr val="8AB84E"/>
      </a:accent6>
      <a:hlink>
        <a:srgbClr val="6CBABA"/>
      </a:hlink>
      <a:folHlink>
        <a:srgbClr val="1A95DA"/>
      </a:folHlink>
    </a:clrScheme>
    <a:fontScheme name="幼儿园模板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幼儿园模板 1">
        <a:dk1>
          <a:srgbClr val="333333"/>
        </a:dk1>
        <a:lt1>
          <a:srgbClr val="FEFFFB"/>
        </a:lt1>
        <a:dk2>
          <a:srgbClr val="562B85"/>
        </a:dk2>
        <a:lt2>
          <a:srgbClr val="E6F898"/>
        </a:lt2>
        <a:accent1>
          <a:srgbClr val="B2B2B2"/>
        </a:accent1>
        <a:accent2>
          <a:srgbClr val="D4B06E"/>
        </a:accent2>
        <a:accent3>
          <a:srgbClr val="B4ACC2"/>
        </a:accent3>
        <a:accent4>
          <a:srgbClr val="D9DAD6"/>
        </a:accent4>
        <a:accent5>
          <a:srgbClr val="D5D5D5"/>
        </a:accent5>
        <a:accent6>
          <a:srgbClr val="C09F63"/>
        </a:accent6>
        <a:hlink>
          <a:srgbClr val="7CC1DA"/>
        </a:hlink>
        <a:folHlink>
          <a:srgbClr val="51AD4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2">
        <a:dk1>
          <a:srgbClr val="4D4D4D"/>
        </a:dk1>
        <a:lt1>
          <a:srgbClr val="FEFFFB"/>
        </a:lt1>
        <a:dk2>
          <a:srgbClr val="205FB2"/>
        </a:dk2>
        <a:lt2>
          <a:srgbClr val="B5BBF9"/>
        </a:lt2>
        <a:accent1>
          <a:srgbClr val="6DBAE5"/>
        </a:accent1>
        <a:accent2>
          <a:srgbClr val="76D66C"/>
        </a:accent2>
        <a:accent3>
          <a:srgbClr val="ABB6D5"/>
        </a:accent3>
        <a:accent4>
          <a:srgbClr val="D9DAD6"/>
        </a:accent4>
        <a:accent5>
          <a:srgbClr val="BAD9F0"/>
        </a:accent5>
        <a:accent6>
          <a:srgbClr val="6AC261"/>
        </a:accent6>
        <a:hlink>
          <a:srgbClr val="DF9B5D"/>
        </a:hlink>
        <a:folHlink>
          <a:srgbClr val="5555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3">
        <a:dk1>
          <a:srgbClr val="4D4D4D"/>
        </a:dk1>
        <a:lt1>
          <a:srgbClr val="FEFFFB"/>
        </a:lt1>
        <a:dk2>
          <a:srgbClr val="347C7A"/>
        </a:dk2>
        <a:lt2>
          <a:srgbClr val="DAFF91"/>
        </a:lt2>
        <a:accent1>
          <a:srgbClr val="F2B85A"/>
        </a:accent1>
        <a:accent2>
          <a:srgbClr val="99CB57"/>
        </a:accent2>
        <a:accent3>
          <a:srgbClr val="AEBFBE"/>
        </a:accent3>
        <a:accent4>
          <a:srgbClr val="D9DAD6"/>
        </a:accent4>
        <a:accent5>
          <a:srgbClr val="F7D8B5"/>
        </a:accent5>
        <a:accent6>
          <a:srgbClr val="8AB84E"/>
        </a:accent6>
        <a:hlink>
          <a:srgbClr val="6CBABA"/>
        </a:hlink>
        <a:folHlink>
          <a:srgbClr val="1A95D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幼儿园模板">
  <a:themeElements>
    <a:clrScheme name="幼儿园模板 3">
      <a:dk1>
        <a:srgbClr val="4D4D4D"/>
      </a:dk1>
      <a:lt1>
        <a:srgbClr val="FEFFFB"/>
      </a:lt1>
      <a:dk2>
        <a:srgbClr val="347C7A"/>
      </a:dk2>
      <a:lt2>
        <a:srgbClr val="DAFF91"/>
      </a:lt2>
      <a:accent1>
        <a:srgbClr val="F2B85A"/>
      </a:accent1>
      <a:accent2>
        <a:srgbClr val="99CB57"/>
      </a:accent2>
      <a:accent3>
        <a:srgbClr val="AEBFBE"/>
      </a:accent3>
      <a:accent4>
        <a:srgbClr val="D9DAD6"/>
      </a:accent4>
      <a:accent5>
        <a:srgbClr val="F7D8B5"/>
      </a:accent5>
      <a:accent6>
        <a:srgbClr val="8AB84E"/>
      </a:accent6>
      <a:hlink>
        <a:srgbClr val="6CBABA"/>
      </a:hlink>
      <a:folHlink>
        <a:srgbClr val="1A95DA"/>
      </a:folHlink>
    </a:clrScheme>
    <a:fontScheme name="幼儿园模板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幼儿园模板 1">
        <a:dk1>
          <a:srgbClr val="333333"/>
        </a:dk1>
        <a:lt1>
          <a:srgbClr val="FEFFFB"/>
        </a:lt1>
        <a:dk2>
          <a:srgbClr val="562B85"/>
        </a:dk2>
        <a:lt2>
          <a:srgbClr val="E6F898"/>
        </a:lt2>
        <a:accent1>
          <a:srgbClr val="B2B2B2"/>
        </a:accent1>
        <a:accent2>
          <a:srgbClr val="D4B06E"/>
        </a:accent2>
        <a:accent3>
          <a:srgbClr val="B4ACC2"/>
        </a:accent3>
        <a:accent4>
          <a:srgbClr val="D9DAD6"/>
        </a:accent4>
        <a:accent5>
          <a:srgbClr val="D5D5D5"/>
        </a:accent5>
        <a:accent6>
          <a:srgbClr val="C09F63"/>
        </a:accent6>
        <a:hlink>
          <a:srgbClr val="7CC1DA"/>
        </a:hlink>
        <a:folHlink>
          <a:srgbClr val="51AD4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2">
        <a:dk1>
          <a:srgbClr val="4D4D4D"/>
        </a:dk1>
        <a:lt1>
          <a:srgbClr val="FEFFFB"/>
        </a:lt1>
        <a:dk2>
          <a:srgbClr val="205FB2"/>
        </a:dk2>
        <a:lt2>
          <a:srgbClr val="B5BBF9"/>
        </a:lt2>
        <a:accent1>
          <a:srgbClr val="6DBAE5"/>
        </a:accent1>
        <a:accent2>
          <a:srgbClr val="76D66C"/>
        </a:accent2>
        <a:accent3>
          <a:srgbClr val="ABB6D5"/>
        </a:accent3>
        <a:accent4>
          <a:srgbClr val="D9DAD6"/>
        </a:accent4>
        <a:accent5>
          <a:srgbClr val="BAD9F0"/>
        </a:accent5>
        <a:accent6>
          <a:srgbClr val="6AC261"/>
        </a:accent6>
        <a:hlink>
          <a:srgbClr val="DF9B5D"/>
        </a:hlink>
        <a:folHlink>
          <a:srgbClr val="5555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幼儿园模板 3">
        <a:dk1>
          <a:srgbClr val="4D4D4D"/>
        </a:dk1>
        <a:lt1>
          <a:srgbClr val="FEFFFB"/>
        </a:lt1>
        <a:dk2>
          <a:srgbClr val="347C7A"/>
        </a:dk2>
        <a:lt2>
          <a:srgbClr val="DAFF91"/>
        </a:lt2>
        <a:accent1>
          <a:srgbClr val="F2B85A"/>
        </a:accent1>
        <a:accent2>
          <a:srgbClr val="99CB57"/>
        </a:accent2>
        <a:accent3>
          <a:srgbClr val="AEBFBE"/>
        </a:accent3>
        <a:accent4>
          <a:srgbClr val="D9DAD6"/>
        </a:accent4>
        <a:accent5>
          <a:srgbClr val="F7D8B5"/>
        </a:accent5>
        <a:accent6>
          <a:srgbClr val="8AB84E"/>
        </a:accent6>
        <a:hlink>
          <a:srgbClr val="6CBABA"/>
        </a:hlink>
        <a:folHlink>
          <a:srgbClr val="1A95D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幼儿园模板</Template>
  <TotalTime>0</TotalTime>
  <Words>1304</Words>
  <Application>WPS 演示</Application>
  <PresentationFormat>全屏显示(4:3)</PresentationFormat>
  <Paragraphs>192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黑体</vt:lpstr>
      <vt:lpstr>楷体_GB2312</vt:lpstr>
      <vt:lpstr>新宋体</vt:lpstr>
      <vt:lpstr>Calibri</vt:lpstr>
      <vt:lpstr>隶书</vt:lpstr>
      <vt:lpstr>微软雅黑</vt:lpstr>
      <vt:lpstr>楷体</vt:lpstr>
      <vt:lpstr>华文仿宋</vt:lpstr>
      <vt:lpstr>仿宋</vt:lpstr>
      <vt:lpstr>幼圆</vt:lpstr>
      <vt:lpstr>Arial Unicode MS</vt:lpstr>
      <vt:lpstr>幼儿园模板</vt:lpstr>
      <vt:lpstr>1_幼儿园模板</vt:lpstr>
      <vt:lpstr>2_幼儿园模板</vt:lpstr>
      <vt:lpstr>3_幼儿园模板</vt:lpstr>
      <vt:lpstr>4_幼儿园模板</vt:lpstr>
      <vt:lpstr>5_幼儿园模板</vt:lpstr>
      <vt:lpstr>PowerPoint 演示文稿</vt:lpstr>
      <vt:lpstr>PowerPoint 演示文稿</vt:lpstr>
      <vt:lpstr>一、语言和言语</vt:lpstr>
      <vt:lpstr>PowerPoint 演示文稿</vt:lpstr>
      <vt:lpstr>PowerPoint 演示文稿</vt:lpstr>
      <vt:lpstr>PowerPoint 演示文稿</vt:lpstr>
      <vt:lpstr>二、言语和思维</vt:lpstr>
      <vt:lpstr>（四）语言与婴幼儿发展的关系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第一节  语言发展概述</vt:lpstr>
      <vt:lpstr>一、语音知觉</vt:lpstr>
      <vt:lpstr>二、发音</vt:lpstr>
      <vt:lpstr>第三节  0-3岁婴幼儿语言的发展</vt:lpstr>
      <vt:lpstr>三、语言理解</vt:lpstr>
      <vt:lpstr>四、语言交流 </vt:lpstr>
    </vt:vector>
  </TitlesOfParts>
  <Company>sinostrong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 幼儿园课程的基础</dc:title>
  <dc:creator>郭佩君</dc:creator>
  <cp:lastModifiedBy>珍</cp:lastModifiedBy>
  <cp:revision>310</cp:revision>
  <dcterms:created xsi:type="dcterms:W3CDTF">2008-04-10T01:01:22Z</dcterms:created>
  <dcterms:modified xsi:type="dcterms:W3CDTF">2022-10-25T11:32:20Z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19DE046CEB7240AD8F7903B1906CDD29</vt:lpwstr>
  </property>
  <property fmtid="{D5CDD505-2E9C-101B-9397-08002B2CF9AE}" pid="3" name="KSOProductBuildVer">
    <vt:lpwstr>2052-11.1.0.12598</vt:lpwstr>
  </property>
</Properties>
</file>