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62" r:id="rId3"/>
  </p:sldMasterIdLst>
  <p:notesMasterIdLst>
    <p:notesMasterId r:id="rId26"/>
  </p:notesMasterIdLst>
  <p:sldIdLst>
    <p:sldId id="256" r:id="rId4"/>
    <p:sldId id="257" r:id="rId5"/>
    <p:sldId id="258" r:id="rId6"/>
    <p:sldId id="266" r:id="rId7"/>
    <p:sldId id="282" r:id="rId8"/>
    <p:sldId id="272" r:id="rId9"/>
    <p:sldId id="269" r:id="rId10"/>
    <p:sldId id="273" r:id="rId11"/>
    <p:sldId id="274" r:id="rId12"/>
    <p:sldId id="259" r:id="rId13"/>
    <p:sldId id="283" r:id="rId14"/>
    <p:sldId id="263" r:id="rId15"/>
    <p:sldId id="277" r:id="rId16"/>
    <p:sldId id="276" r:id="rId17"/>
    <p:sldId id="260" r:id="rId18"/>
    <p:sldId id="286" r:id="rId19"/>
    <p:sldId id="265" r:id="rId20"/>
    <p:sldId id="287" r:id="rId21"/>
    <p:sldId id="270" r:id="rId22"/>
    <p:sldId id="267" r:id="rId23"/>
    <p:sldId id="280" r:id="rId24"/>
    <p:sldId id="281"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F7D33"/>
    <a:srgbClr val="1E69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72" autoAdjust="0"/>
    <p:restoredTop sz="94660"/>
  </p:normalViewPr>
  <p:slideViewPr>
    <p:cSldViewPr snapToGrid="0">
      <p:cViewPr varScale="1">
        <p:scale>
          <a:sx n="83" d="100"/>
          <a:sy n="83" d="100"/>
        </p:scale>
        <p:origin x="101" y="134"/>
      </p:cViewPr>
      <p:guideLst/>
    </p:cSldViewPr>
  </p:slideViewPr>
  <p:notesTextViewPr>
    <p:cViewPr>
      <p:scale>
        <a:sx n="1" d="1"/>
        <a:sy n="1" d="1"/>
      </p:scale>
      <p:origin x="0" y="0"/>
    </p:cViewPr>
  </p:notesTextViewPr>
  <p:sorterViewPr>
    <p:cViewPr>
      <p:scale>
        <a:sx n="49" d="100"/>
        <a:sy n="4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097625-BEF7-4083-BF4D-B313C20D275F}" type="datetimeFigureOut">
              <a:rPr lang="zh-CN" altLang="en-US" smtClean="0"/>
              <a:t>2022/9/13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EE1212-B3F6-433D-A029-289C01450E8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更更多模板亮亮图文旗舰店：https://liangliangtuwen.tmall.com</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a:t>更多模板亮亮图文旗舰店：https://liangliangtuwen.tmall.com</a:t>
            </a:r>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更多模板亮亮图文旗舰店：https://liangliangtuwen.tmall.com</a:t>
            </a:r>
          </a:p>
        </p:txBody>
      </p:sp>
      <p:sp>
        <p:nvSpPr>
          <p:cNvPr id="4" name="灯片编号占位符 3"/>
          <p:cNvSpPr>
            <a:spLocks noGrp="1"/>
          </p:cNvSpPr>
          <p:nvPr>
            <p:ph type="sldNum" sz="quarter" idx="10"/>
          </p:nvPr>
        </p:nvSpPr>
        <p:spPr/>
        <p:txBody>
          <a:bodyPr/>
          <a:lstStyle/>
          <a:p>
            <a:fld id="{243918E3-0BDA-406C-9431-761F7ADB3BD6}" type="slidenum">
              <a:rPr lang="zh-CN" altLang="en-US" smtClean="0"/>
              <a:t>16</a:t>
            </a:fld>
            <a:endParaRPr lang="zh-CN" altLang="en-US"/>
          </a:p>
        </p:txBody>
      </p:sp>
    </p:spTree>
    <p:extLst>
      <p:ext uri="{BB962C8B-B14F-4D97-AF65-F5344CB8AC3E}">
        <p14:creationId xmlns:p14="http://schemas.microsoft.com/office/powerpoint/2010/main" val="3902547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59573C-4563-40E3-94F9-55383A434BA3}" type="slidenum">
              <a:rPr lang="zh-CN" altLang="en-US" smtClean="0"/>
              <a:t>18</a:t>
            </a:fld>
            <a:endParaRPr lang="zh-CN" altLang="en-US"/>
          </a:p>
        </p:txBody>
      </p:sp>
    </p:spTree>
    <p:extLst>
      <p:ext uri="{BB962C8B-B14F-4D97-AF65-F5344CB8AC3E}">
        <p14:creationId xmlns:p14="http://schemas.microsoft.com/office/powerpoint/2010/main" val="6579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59573C-4563-40E3-94F9-55383A434BA3}" type="slidenum">
              <a:rPr lang="zh-CN" altLang="en-US" smtClean="0"/>
              <a:t>19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a:t>更多模板亮亮图文旗舰店：https://liangliangtuwen.tmall.com</a:t>
            </a:r>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更多模板亮亮图文旗舰店：https://liangliangtuwen.tmall.com</a:t>
            </a:r>
          </a:p>
        </p:txBody>
      </p:sp>
      <p:sp>
        <p:nvSpPr>
          <p:cNvPr id="4" name="灯片编号占位符 3"/>
          <p:cNvSpPr>
            <a:spLocks noGrp="1"/>
          </p:cNvSpPr>
          <p:nvPr>
            <p:ph type="sldNum" sz="quarter" idx="10"/>
          </p:nvPr>
        </p:nvSpPr>
        <p:spPr/>
        <p:txBody>
          <a:bodyPr/>
          <a:lstStyle/>
          <a:p>
            <a:fld id="{243918E3-0BDA-406C-9431-761F7ADB3BD6}"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59573C-4563-40E3-94F9-55383A434BA3}"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2738708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2022/9/13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96516" y="188662"/>
            <a:ext cx="10515600" cy="501149"/>
          </a:xfrm>
        </p:spPr>
        <p:txBody>
          <a:bodyPr>
            <a:normAutofit/>
          </a:bodyPr>
          <a:lstStyle>
            <a:lvl1pPr>
              <a:defRPr sz="2800" b="1">
                <a:solidFill>
                  <a:schemeClr val="tx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2022/9/13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689811"/>
            <a:ext cx="12192000" cy="6168189"/>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000" b="-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D997B5FA-0921-464F-AAE1-844C04324D75}" type="datetimeFigureOut">
              <a:rPr lang="zh-CN" altLang="en-US" smtClean="0"/>
              <a:t>2022/9/13</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Ls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6578" y="507314"/>
            <a:ext cx="3073202" cy="1604212"/>
          </a:xfrm>
          <a:prstGeom prst="rect">
            <a:avLst/>
          </a:prstGeom>
        </p:spPr>
      </p:pic>
      <p:sp>
        <p:nvSpPr>
          <p:cNvPr id="6" name="矩形 259"/>
          <p:cNvSpPr>
            <a:spLocks noChangeArrowheads="1"/>
          </p:cNvSpPr>
          <p:nvPr/>
        </p:nvSpPr>
        <p:spPr bwMode="auto">
          <a:xfrm>
            <a:off x="2903788" y="2270234"/>
            <a:ext cx="6760474" cy="1734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690" b="1" dirty="0">
                <a:solidFill>
                  <a:srgbClr val="1E6990"/>
                </a:solidFill>
                <a:latin typeface="Arial" panose="020B0604020202020204" pitchFamily="34" charset="0"/>
                <a:cs typeface="Arial" panose="020B0604020202020204" pitchFamily="34" charset="0"/>
              </a:rPr>
              <a:t>第七章 </a:t>
            </a:r>
            <a:r>
              <a:rPr lang="en-US" altLang="zh-CN" sz="5690" b="1" dirty="0">
                <a:solidFill>
                  <a:srgbClr val="1E6990"/>
                </a:solidFill>
                <a:latin typeface="Arial" panose="020B0604020202020204" pitchFamily="34" charset="0"/>
                <a:cs typeface="Arial" panose="020B0604020202020204" pitchFamily="34" charset="0"/>
              </a:rPr>
              <a:t>0~3</a:t>
            </a:r>
            <a:r>
              <a:rPr lang="zh-CN" altLang="en-US" sz="5690" b="1" dirty="0">
                <a:solidFill>
                  <a:srgbClr val="1E6990"/>
                </a:solidFill>
                <a:latin typeface="Arial" panose="020B0604020202020204" pitchFamily="34" charset="0"/>
                <a:cs typeface="Arial" panose="020B0604020202020204" pitchFamily="34" charset="0"/>
              </a:rPr>
              <a:t>岁婴幼儿社会性的发展</a:t>
            </a:r>
            <a:endParaRPr lang="en-US" altLang="zh-CN" sz="3415" b="1" dirty="0">
              <a:solidFill>
                <a:srgbClr val="1E6990"/>
              </a:solidFill>
              <a:latin typeface="Arial" panose="020B0604020202020204" pitchFamily="34" charset="0"/>
              <a:cs typeface="Arial" panose="020B0604020202020204" pitchFamily="34" charset="0"/>
            </a:endParaRPr>
          </a:p>
        </p:txBody>
      </p:sp>
      <p:pic>
        <p:nvPicPr>
          <p:cNvPr id="2" name="七公主 - Sweet Hear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751778" y="-1377462"/>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12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6"/>
                                        </p:tgtEl>
                                      </p:cBhvr>
                                    </p:animEffect>
                                    <p:animScale>
                                      <p:cBhvr>
                                        <p:cTn id="15" dur="250" autoRev="1" fill="hold"/>
                                        <p:tgtEl>
                                          <p:spTgt spid="6"/>
                                        </p:tgtEl>
                                      </p:cBhvr>
                                      <p:by x="105000" y="105000"/>
                                    </p:animScale>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2" repeatCount="indefinite" fill="hold" display="0">
                  <p:stCondLst>
                    <p:cond delay="indefinite"/>
                  </p:stCondLst>
                  <p:endCondLst>
                    <p:cond evt="onStopAudio" delay="0">
                      <p:tgtEl>
                        <p:sldTgt/>
                      </p:tgtEl>
                    </p:cond>
                  </p:endCondLst>
                </p:cTn>
                <p:tgtEl>
                  <p:spTgt spid="2"/>
                </p:tgtEl>
              </p:cMediaNode>
            </p:audio>
          </p:childTnLst>
        </p:cTn>
      </p:par>
    </p:tnLst>
    <p:bldLst>
      <p:bldP spid="6" grpId="0"/>
      <p:bldP spid="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02885" y="2325678"/>
            <a:ext cx="4134465" cy="769441"/>
          </a:xfrm>
          <a:prstGeom prst="rect">
            <a:avLst/>
          </a:prstGeom>
          <a:noFill/>
        </p:spPr>
        <p:txBody>
          <a:bodyPr wrap="none" rtlCol="0">
            <a:spAutoFit/>
          </a:bodyPr>
          <a:lstStyle/>
          <a:p>
            <a:pPr lvl="0"/>
            <a:r>
              <a:rPr lang="zh-CN" altLang="en-US" sz="44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同伴交往的发展</a:t>
            </a:r>
          </a:p>
        </p:txBody>
      </p:sp>
      <p:cxnSp>
        <p:nvCxnSpPr>
          <p:cNvPr id="4" name="直接连接符 3"/>
          <p:cNvCxnSpPr/>
          <p:nvPr/>
        </p:nvCxnSpPr>
        <p:spPr>
          <a:xfrm>
            <a:off x="3237042" y="3112576"/>
            <a:ext cx="6462174"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3237041" y="2363152"/>
            <a:ext cx="1441420" cy="1446550"/>
          </a:xfrm>
          <a:prstGeom prst="rect">
            <a:avLst/>
          </a:prstGeom>
          <a:solidFill>
            <a:schemeClr val="accent1"/>
          </a:solidFill>
          <a:ln>
            <a:noFill/>
          </a:ln>
        </p:spPr>
        <p:txBody>
          <a:bodyPr wrap="none" rtlCol="0">
            <a:spAutoFit/>
          </a:bodyPr>
          <a:lstStyle/>
          <a:p>
            <a:r>
              <a:rPr lang="en-US" altLang="zh-CN" sz="8800" dirty="0">
                <a:solidFill>
                  <a:schemeClr val="bg1"/>
                </a:solidFill>
                <a:cs typeface="+mn-ea"/>
                <a:sym typeface="+mn-lt"/>
              </a:rPr>
              <a:t>02</a:t>
            </a:r>
            <a:endParaRPr lang="zh-CN" altLang="en-US" sz="8800" dirty="0">
              <a:solidFill>
                <a:schemeClr val="bg1"/>
              </a:solidFill>
              <a:cs typeface="+mn-ea"/>
              <a:sym typeface="+mn-lt"/>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76367" y="635650"/>
            <a:ext cx="3073202" cy="1604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920115" y="1515374"/>
            <a:ext cx="9018343" cy="1384995"/>
          </a:xfrm>
          <a:prstGeom prst="rect">
            <a:avLst/>
          </a:prstGeom>
        </p:spPr>
        <p:txBody>
          <a:bodyPr wrap="square">
            <a:spAutoFit/>
          </a:bodyPr>
          <a:lstStyle/>
          <a:p>
            <a:pPr marL="457200" indent="-457200">
              <a:buFont typeface="Wingdings" panose="05000000000000000000" pitchFamily="2" charset="2"/>
              <a:buChar char="u"/>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内涵：同伴交往是指儿童具有相同或相近年龄伙伴之间的交往，其交往对象的心理发展水平和地位以及社会认知能力与自己较为接近。</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920115" y="3725932"/>
            <a:ext cx="7309485" cy="1815882"/>
          </a:xfrm>
          <a:prstGeom prst="rect">
            <a:avLst/>
          </a:prstGeom>
        </p:spPr>
        <p:txBody>
          <a:bodyPr wrap="square">
            <a:spAutoFit/>
          </a:bodyPr>
          <a:lstStyle/>
          <a:p>
            <a:pPr marL="457200" indent="-457200">
              <a:buFont typeface="Wingdings" panose="05000000000000000000" pitchFamily="2" charset="2"/>
              <a:buChar char="u"/>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意义：</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    有利于促进儿童积极情感的形成</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    有利于儿童形成良好的社会适应性</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    有利于儿童思维能力和良好品质的发展</a:t>
            </a:r>
          </a:p>
        </p:txBody>
      </p:sp>
      <p:sp>
        <p:nvSpPr>
          <p:cNvPr id="21" name="矩形 20"/>
          <p:cNvSpPr/>
          <p:nvPr/>
        </p:nvSpPr>
        <p:spPr>
          <a:xfrm>
            <a:off x="4822574" y="2681642"/>
            <a:ext cx="606713" cy="1107996"/>
          </a:xfrm>
          <a:prstGeom prst="rect">
            <a:avLst/>
          </a:prstGeom>
        </p:spPr>
        <p:txBody>
          <a:bodyPr wrap="square">
            <a:spAutoFit/>
          </a:bodyPr>
          <a:lstStyle/>
          <a:p>
            <a:r>
              <a:rPr lang="en-US" altLang="zh-CN" sz="6600" b="1" dirty="0">
                <a:solidFill>
                  <a:prstClr val="white"/>
                </a:solidFill>
                <a:latin typeface="微软雅黑" panose="020B0503020204020204" pitchFamily="34" charset="-122"/>
                <a:ea typeface="微软雅黑" panose="020B0503020204020204" pitchFamily="34" charset="-122"/>
              </a:rPr>
              <a:t>S</a:t>
            </a:r>
            <a:endParaRPr lang="zh-CN" altLang="en-US" sz="6600" b="1" dirty="0">
              <a:solidFill>
                <a:prstClr val="white"/>
              </a:solidFill>
              <a:latin typeface="微软雅黑" panose="020B0503020204020204" pitchFamily="34" charset="-122"/>
              <a:ea typeface="微软雅黑" panose="020B0503020204020204" pitchFamily="34" charset="-122"/>
            </a:endParaRPr>
          </a:p>
        </p:txBody>
      </p:sp>
      <p:sp>
        <p:nvSpPr>
          <p:cNvPr id="23" name="矩形 22"/>
          <p:cNvSpPr/>
          <p:nvPr/>
        </p:nvSpPr>
        <p:spPr>
          <a:xfrm>
            <a:off x="6690055" y="2727811"/>
            <a:ext cx="1038440" cy="1015663"/>
          </a:xfrm>
          <a:prstGeom prst="rect">
            <a:avLst/>
          </a:prstGeom>
        </p:spPr>
        <p:txBody>
          <a:bodyPr wrap="square">
            <a:spAutoFit/>
          </a:bodyPr>
          <a:lstStyle/>
          <a:p>
            <a:r>
              <a:rPr lang="en-US" altLang="zh-CN" sz="6000" b="1" dirty="0">
                <a:solidFill>
                  <a:prstClr val="white"/>
                </a:solidFill>
                <a:latin typeface="微软雅黑" panose="020B0503020204020204" pitchFamily="34" charset="-122"/>
                <a:ea typeface="微软雅黑" panose="020B0503020204020204" pitchFamily="34" charset="-122"/>
              </a:rPr>
              <a:t>W</a:t>
            </a:r>
            <a:endParaRPr lang="zh-CN" altLang="en-US" sz="6000" b="1" dirty="0">
              <a:solidFill>
                <a:prstClr val="white"/>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一、同伴交往的内涵及意义</a:t>
            </a:r>
          </a:p>
        </p:txBody>
      </p:sp>
    </p:spTree>
    <p:extLst>
      <p:ext uri="{BB962C8B-B14F-4D97-AF65-F5344CB8AC3E}">
        <p14:creationId xmlns:p14="http://schemas.microsoft.com/office/powerpoint/2010/main" val="12819532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anim calcmode="lin" valueType="num">
                                      <p:cBhvr>
                                        <p:cTn id="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gtEl>
                                      </p:cBhvr>
                                    </p:animEffect>
                                  </p:childTnLst>
                                </p:cTn>
                              </p:par>
                            </p:childTnLst>
                          </p:cTn>
                        </p:par>
                        <p:par>
                          <p:cTn id="12" fill="hold">
                            <p:stCondLst>
                              <p:cond delay="34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9"/>
                                        </p:tgtEl>
                                        <p:attrNameLst>
                                          <p:attrName>ppt_y</p:attrName>
                                        </p:attrNameLst>
                                      </p:cBhvr>
                                      <p:tavLst>
                                        <p:tav tm="0">
                                          <p:val>
                                            <p:strVal val="#ppt_y"/>
                                          </p:val>
                                        </p:tav>
                                        <p:tav tm="100000">
                                          <p:val>
                                            <p:strVal val="#ppt_y"/>
                                          </p:val>
                                        </p:tav>
                                      </p:tavLst>
                                    </p:anim>
                                    <p:anim calcmode="lin" valueType="num">
                                      <p:cBhvr>
                                        <p:cTn id="17"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569614" y="4364691"/>
            <a:ext cx="1346235" cy="13464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4518525" y="4364691"/>
            <a:ext cx="1346235" cy="134641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6536157" y="2497197"/>
            <a:ext cx="1346235" cy="13464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4485068" y="2497197"/>
            <a:ext cx="1346235" cy="13464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8253169" y="2974030"/>
            <a:ext cx="1824315" cy="523220"/>
          </a:xfrm>
          <a:prstGeom prst="rect">
            <a:avLst/>
          </a:prstGeom>
        </p:spPr>
        <p:txBody>
          <a:bodyPr wrap="square">
            <a:spAutoFit/>
          </a:bodyPr>
          <a:lstStyle/>
          <a:p>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被忽视型</a:t>
            </a:r>
          </a:p>
        </p:txBody>
      </p:sp>
      <p:sp>
        <p:nvSpPr>
          <p:cNvPr id="12" name="矩形 11"/>
          <p:cNvSpPr/>
          <p:nvPr/>
        </p:nvSpPr>
        <p:spPr>
          <a:xfrm>
            <a:off x="2048588" y="2908792"/>
            <a:ext cx="2403209" cy="523220"/>
          </a:xfrm>
          <a:prstGeom prst="rect">
            <a:avLst/>
          </a:prstGeom>
        </p:spPr>
        <p:txBody>
          <a:bodyPr wrap="square">
            <a:spAutoFit/>
          </a:bodyPr>
          <a:lstStyle/>
          <a:p>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受欢迎型</a:t>
            </a:r>
          </a:p>
        </p:txBody>
      </p:sp>
      <p:sp>
        <p:nvSpPr>
          <p:cNvPr id="14" name="矩形 13"/>
          <p:cNvSpPr/>
          <p:nvPr/>
        </p:nvSpPr>
        <p:spPr>
          <a:xfrm>
            <a:off x="8390017" y="4659124"/>
            <a:ext cx="1831387" cy="523220"/>
          </a:xfrm>
          <a:prstGeom prst="rect">
            <a:avLst/>
          </a:prstGeom>
        </p:spPr>
        <p:txBody>
          <a:bodyPr wrap="square">
            <a:spAutoFit/>
          </a:bodyPr>
          <a:lstStyle/>
          <a:p>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一般型</a:t>
            </a:r>
          </a:p>
        </p:txBody>
      </p:sp>
      <p:sp>
        <p:nvSpPr>
          <p:cNvPr id="19" name="矩形 18"/>
          <p:cNvSpPr/>
          <p:nvPr/>
        </p:nvSpPr>
        <p:spPr>
          <a:xfrm>
            <a:off x="1970596" y="4659124"/>
            <a:ext cx="1843075" cy="523220"/>
          </a:xfrm>
          <a:prstGeom prst="rect">
            <a:avLst/>
          </a:prstGeom>
        </p:spPr>
        <p:txBody>
          <a:bodyPr wrap="square">
            <a:spAutoFit/>
          </a:bodyPr>
          <a:lstStyle/>
          <a:p>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被拒绝型</a:t>
            </a:r>
          </a:p>
        </p:txBody>
      </p:sp>
      <p:sp>
        <p:nvSpPr>
          <p:cNvPr id="21" name="矩形 20"/>
          <p:cNvSpPr/>
          <p:nvPr/>
        </p:nvSpPr>
        <p:spPr>
          <a:xfrm>
            <a:off x="4822574" y="2681642"/>
            <a:ext cx="606713" cy="1107996"/>
          </a:xfrm>
          <a:prstGeom prst="rect">
            <a:avLst/>
          </a:prstGeom>
        </p:spPr>
        <p:txBody>
          <a:bodyPr wrap="square">
            <a:spAutoFit/>
          </a:bodyPr>
          <a:lstStyle/>
          <a:p>
            <a:r>
              <a:rPr lang="en-US" altLang="zh-CN" sz="6600" b="1" dirty="0">
                <a:solidFill>
                  <a:prstClr val="white"/>
                </a:solidFill>
                <a:latin typeface="微软雅黑" panose="020B0503020204020204" pitchFamily="34" charset="-122"/>
                <a:ea typeface="微软雅黑" panose="020B0503020204020204" pitchFamily="34" charset="-122"/>
              </a:rPr>
              <a:t>1</a:t>
            </a:r>
            <a:endParaRPr lang="zh-CN" altLang="en-US" sz="6600" b="1" dirty="0">
              <a:solidFill>
                <a:prstClr val="white"/>
              </a:solidFill>
              <a:latin typeface="微软雅黑" panose="020B0503020204020204" pitchFamily="34" charset="-122"/>
              <a:ea typeface="微软雅黑" panose="020B0503020204020204" pitchFamily="34" charset="-122"/>
            </a:endParaRPr>
          </a:p>
        </p:txBody>
      </p:sp>
      <p:sp>
        <p:nvSpPr>
          <p:cNvPr id="22" name="矩形 21"/>
          <p:cNvSpPr/>
          <p:nvPr/>
        </p:nvSpPr>
        <p:spPr>
          <a:xfrm>
            <a:off x="4831038" y="4473583"/>
            <a:ext cx="606713" cy="1107996"/>
          </a:xfrm>
          <a:prstGeom prst="rect">
            <a:avLst/>
          </a:prstGeom>
        </p:spPr>
        <p:txBody>
          <a:bodyPr wrap="square">
            <a:spAutoFit/>
          </a:bodyPr>
          <a:lstStyle/>
          <a:p>
            <a:r>
              <a:rPr lang="en-US" altLang="zh-CN" sz="6600" b="1" dirty="0">
                <a:solidFill>
                  <a:prstClr val="white"/>
                </a:solidFill>
                <a:latin typeface="微软雅黑" panose="020B0503020204020204" pitchFamily="34" charset="-122"/>
                <a:ea typeface="微软雅黑" panose="020B0503020204020204" pitchFamily="34" charset="-122"/>
              </a:rPr>
              <a:t>2</a:t>
            </a:r>
            <a:endParaRPr lang="zh-CN" altLang="en-US" sz="6600" b="1" dirty="0">
              <a:solidFill>
                <a:prstClr val="white"/>
              </a:solidFill>
              <a:latin typeface="微软雅黑" panose="020B0503020204020204" pitchFamily="34" charset="-122"/>
              <a:ea typeface="微软雅黑" panose="020B0503020204020204" pitchFamily="34" charset="-122"/>
            </a:endParaRPr>
          </a:p>
        </p:txBody>
      </p:sp>
      <p:sp>
        <p:nvSpPr>
          <p:cNvPr id="23" name="矩形 22"/>
          <p:cNvSpPr/>
          <p:nvPr/>
        </p:nvSpPr>
        <p:spPr>
          <a:xfrm>
            <a:off x="6690055" y="2727811"/>
            <a:ext cx="1038440" cy="1015663"/>
          </a:xfrm>
          <a:prstGeom prst="rect">
            <a:avLst/>
          </a:prstGeom>
        </p:spPr>
        <p:txBody>
          <a:bodyPr wrap="square">
            <a:spAutoFit/>
          </a:bodyPr>
          <a:lstStyle/>
          <a:p>
            <a:r>
              <a:rPr lang="en-US" altLang="zh-CN" sz="6000" b="1" dirty="0">
                <a:solidFill>
                  <a:prstClr val="white"/>
                </a:solidFill>
                <a:latin typeface="微软雅黑" panose="020B0503020204020204" pitchFamily="34" charset="-122"/>
                <a:ea typeface="微软雅黑" panose="020B0503020204020204" pitchFamily="34" charset="-122"/>
              </a:rPr>
              <a:t>3</a:t>
            </a:r>
            <a:endParaRPr lang="zh-CN" altLang="en-US" sz="6000" b="1" dirty="0">
              <a:solidFill>
                <a:prstClr val="white"/>
              </a:solidFill>
              <a:latin typeface="微软雅黑" panose="020B0503020204020204" pitchFamily="34" charset="-122"/>
              <a:ea typeface="微软雅黑" panose="020B0503020204020204" pitchFamily="34" charset="-122"/>
            </a:endParaRPr>
          </a:p>
        </p:txBody>
      </p:sp>
      <p:sp>
        <p:nvSpPr>
          <p:cNvPr id="24" name="矩形 23"/>
          <p:cNvSpPr/>
          <p:nvPr/>
        </p:nvSpPr>
        <p:spPr>
          <a:xfrm>
            <a:off x="6822267" y="4469089"/>
            <a:ext cx="606713" cy="1107996"/>
          </a:xfrm>
          <a:prstGeom prst="rect">
            <a:avLst/>
          </a:prstGeom>
        </p:spPr>
        <p:txBody>
          <a:bodyPr wrap="square">
            <a:spAutoFit/>
          </a:bodyPr>
          <a:lstStyle/>
          <a:p>
            <a:r>
              <a:rPr lang="en-US" altLang="zh-CN" sz="6600" b="1" dirty="0">
                <a:solidFill>
                  <a:prstClr val="white"/>
                </a:solidFill>
                <a:latin typeface="微软雅黑" panose="020B0503020204020204" pitchFamily="34" charset="-122"/>
                <a:ea typeface="微软雅黑" panose="020B0503020204020204" pitchFamily="34" charset="-122"/>
              </a:rPr>
              <a:t>4</a:t>
            </a:r>
            <a:endParaRPr lang="zh-CN" altLang="en-US" sz="6600" b="1" dirty="0">
              <a:solidFill>
                <a:prstClr val="white"/>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二、同伴交往的类型</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par>
                          <p:cTn id="17" fill="hold">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2"/>
                                        </p:tgtEl>
                                        <p:attrNameLst>
                                          <p:attrName>ppt_y</p:attrName>
                                        </p:attrNameLst>
                                      </p:cBhvr>
                                      <p:tavLst>
                                        <p:tav tm="0">
                                          <p:val>
                                            <p:strVal val="#ppt_y"/>
                                          </p:val>
                                        </p:tav>
                                        <p:tav tm="100000">
                                          <p:val>
                                            <p:strVal val="#ppt_y"/>
                                          </p:val>
                                        </p:tav>
                                      </p:tavLst>
                                    </p:anim>
                                    <p:anim calcmode="lin" valueType="num">
                                      <p:cBhvr>
                                        <p:cTn id="2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2"/>
                                        </p:tgtEl>
                                      </p:cBhvr>
                                    </p:animEffect>
                                  </p:childTnLst>
                                </p:cTn>
                              </p:par>
                            </p:childTnLst>
                          </p:cTn>
                        </p:par>
                        <p:par>
                          <p:cTn id="25" fill="hold">
                            <p:stCondLst>
                              <p:cond delay="11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9"/>
                                        </p:tgtEl>
                                        <p:attrNameLst>
                                          <p:attrName>ppt_y</p:attrName>
                                        </p:attrNameLst>
                                      </p:cBhvr>
                                      <p:tavLst>
                                        <p:tav tm="0">
                                          <p:val>
                                            <p:strVal val="#ppt_y"/>
                                          </p:val>
                                        </p:tav>
                                        <p:tav tm="100000">
                                          <p:val>
                                            <p:strVal val="#ppt_y"/>
                                          </p:val>
                                        </p:tav>
                                      </p:tavLst>
                                    </p:anim>
                                    <p:anim calcmode="lin" valueType="num">
                                      <p:cBhvr>
                                        <p:cTn id="30"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9"/>
                                        </p:tgtEl>
                                      </p:cBhvr>
                                    </p:animEffect>
                                  </p:childTnLst>
                                </p:cTn>
                              </p:par>
                            </p:childTnLst>
                          </p:cTn>
                        </p:par>
                        <p:par>
                          <p:cTn id="33" fill="hold">
                            <p:stCondLst>
                              <p:cond delay="18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0"/>
                                        </p:tgtEl>
                                        <p:attrNameLst>
                                          <p:attrName>ppt_y</p:attrName>
                                        </p:attrNameLst>
                                      </p:cBhvr>
                                      <p:tavLst>
                                        <p:tav tm="0">
                                          <p:val>
                                            <p:strVal val="#ppt_y"/>
                                          </p:val>
                                        </p:tav>
                                        <p:tav tm="100000">
                                          <p:val>
                                            <p:strVal val="#ppt_y"/>
                                          </p:val>
                                        </p:tav>
                                      </p:tavLst>
                                    </p:anim>
                                    <p:anim calcmode="lin" valueType="num">
                                      <p:cBhvr>
                                        <p:cTn id="3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0"/>
                                        </p:tgtEl>
                                      </p:cBhvr>
                                    </p:animEffect>
                                  </p:childTnLst>
                                </p:cTn>
                              </p:par>
                            </p:childTnLst>
                          </p:cTn>
                        </p:par>
                        <p:par>
                          <p:cTn id="41" fill="hold">
                            <p:stCondLst>
                              <p:cond delay="24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4"/>
                                        </p:tgtEl>
                                        <p:attrNameLst>
                                          <p:attrName>ppt_y</p:attrName>
                                        </p:attrNameLst>
                                      </p:cBhvr>
                                      <p:tavLst>
                                        <p:tav tm="0">
                                          <p:val>
                                            <p:strVal val="#ppt_y"/>
                                          </p:val>
                                        </p:tav>
                                        <p:tav tm="100000">
                                          <p:val>
                                            <p:strVal val="#ppt_y"/>
                                          </p:val>
                                        </p:tav>
                                      </p:tavLst>
                                    </p:anim>
                                    <p:anim calcmode="lin" valueType="num">
                                      <p:cBhvr>
                                        <p:cTn id="4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2" grpId="0"/>
      <p:bldP spid="14"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1046729" y="5068912"/>
            <a:ext cx="2518068" cy="1600426"/>
          </a:xfrm>
          <a:prstGeom prst="rect">
            <a:avLst/>
          </a:prstGeom>
          <a:noFill/>
        </p:spPr>
        <p:txBody>
          <a:bodyPr wrap="square" lIns="121908" tIns="60954" rIns="121908" bIns="60954" rtlCol="0">
            <a:spAutoFit/>
          </a:bodyPr>
          <a:lstStyle/>
          <a:p>
            <a:r>
              <a:rPr lang="zh-CN" altLang="en-US" sz="2400" dirty="0">
                <a:solidFill>
                  <a:schemeClr val="tx1">
                    <a:lumMod val="65000"/>
                    <a:lumOff val="35000"/>
                  </a:schemeClr>
                </a:solidFill>
                <a:latin typeface="+mn-ea"/>
              </a:rPr>
              <a:t>注意力集中在玩具等物体，暂无实质性的同伴交往</a:t>
            </a:r>
            <a:endParaRPr lang="en-US" altLang="zh-CN" sz="2400" dirty="0">
              <a:solidFill>
                <a:schemeClr val="tx1">
                  <a:lumMod val="65000"/>
                  <a:lumOff val="35000"/>
                </a:schemeClr>
              </a:solidFill>
              <a:latin typeface="+mn-ea"/>
            </a:endParaRPr>
          </a:p>
        </p:txBody>
      </p:sp>
      <p:sp>
        <p:nvSpPr>
          <p:cNvPr id="55" name="TextBox 54"/>
          <p:cNvSpPr txBox="1"/>
          <p:nvPr/>
        </p:nvSpPr>
        <p:spPr>
          <a:xfrm>
            <a:off x="3507469" y="1793499"/>
            <a:ext cx="2111959" cy="861762"/>
          </a:xfrm>
          <a:prstGeom prst="rect">
            <a:avLst/>
          </a:prstGeom>
          <a:noFill/>
        </p:spPr>
        <p:txBody>
          <a:bodyPr wrap="square" lIns="121908" tIns="60954" rIns="121908" bIns="60954" rtlCol="0">
            <a:spAutoFit/>
          </a:bodyPr>
          <a:lstStyle/>
          <a:p>
            <a:r>
              <a:rPr lang="zh-CN" altLang="en-US" sz="2400" dirty="0">
                <a:solidFill>
                  <a:schemeClr val="tx1">
                    <a:lumMod val="65000"/>
                    <a:lumOff val="35000"/>
                  </a:schemeClr>
                </a:solidFill>
                <a:latin typeface="+mn-ea"/>
              </a:rPr>
              <a:t>能对同伴做出应答性反应</a:t>
            </a:r>
            <a:endParaRPr lang="en-US" altLang="zh-CN" sz="1600" dirty="0">
              <a:solidFill>
                <a:schemeClr val="tx1">
                  <a:lumMod val="65000"/>
                  <a:lumOff val="35000"/>
                </a:schemeClr>
              </a:solidFill>
              <a:latin typeface="+mn-ea"/>
            </a:endParaRPr>
          </a:p>
        </p:txBody>
      </p:sp>
      <p:sp>
        <p:nvSpPr>
          <p:cNvPr id="56" name="TextBox 55"/>
          <p:cNvSpPr txBox="1"/>
          <p:nvPr/>
        </p:nvSpPr>
        <p:spPr>
          <a:xfrm>
            <a:off x="6283362" y="3746188"/>
            <a:ext cx="2518068" cy="1600426"/>
          </a:xfrm>
          <a:prstGeom prst="rect">
            <a:avLst/>
          </a:prstGeom>
          <a:noFill/>
        </p:spPr>
        <p:txBody>
          <a:bodyPr wrap="square" lIns="121908" tIns="60954" rIns="121908" bIns="60954" rtlCol="0">
            <a:spAutoFit/>
          </a:bodyPr>
          <a:lstStyle/>
          <a:p>
            <a:r>
              <a:rPr lang="zh-CN" altLang="en-US" sz="2400" dirty="0">
                <a:solidFill>
                  <a:schemeClr val="tx1">
                    <a:lumMod val="65000"/>
                    <a:lumOff val="35000"/>
                  </a:schemeClr>
                </a:solidFill>
                <a:latin typeface="+mn-ea"/>
              </a:rPr>
              <a:t>出现更多复杂的社会性互动行为，模仿他人的频次增加</a:t>
            </a:r>
            <a:endParaRPr lang="en-US" altLang="zh-CN" sz="2400" dirty="0">
              <a:solidFill>
                <a:schemeClr val="tx1">
                  <a:lumMod val="65000"/>
                  <a:lumOff val="35000"/>
                </a:schemeClr>
              </a:solidFill>
              <a:latin typeface="+mn-ea"/>
            </a:endParaRPr>
          </a:p>
        </p:txBody>
      </p:sp>
      <p:grpSp>
        <p:nvGrpSpPr>
          <p:cNvPr id="69" name="Group 68"/>
          <p:cNvGrpSpPr/>
          <p:nvPr/>
        </p:nvGrpSpPr>
        <p:grpSpPr>
          <a:xfrm>
            <a:off x="3293216" y="2170623"/>
            <a:ext cx="2826923" cy="1710527"/>
            <a:chOff x="2469637" y="1627966"/>
            <a:chExt cx="2120468" cy="1282895"/>
          </a:xfrm>
        </p:grpSpPr>
        <p:sp>
          <p:nvSpPr>
            <p:cNvPr id="41" name="Flowchart: Data 40"/>
            <p:cNvSpPr/>
            <p:nvPr/>
          </p:nvSpPr>
          <p:spPr>
            <a:xfrm rot="16200000" flipH="1" flipV="1">
              <a:off x="4163077" y="2479936"/>
              <a:ext cx="640080" cy="213975"/>
            </a:xfrm>
            <a:prstGeom prst="flowChartInputOutpu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grpSp>
          <p:nvGrpSpPr>
            <p:cNvPr id="52" name="Group 51"/>
            <p:cNvGrpSpPr/>
            <p:nvPr/>
          </p:nvGrpSpPr>
          <p:grpSpPr>
            <a:xfrm>
              <a:off x="2469637" y="1627966"/>
              <a:ext cx="2120468" cy="1282895"/>
              <a:chOff x="2460112" y="1455145"/>
              <a:chExt cx="2120468" cy="1282895"/>
            </a:xfrm>
          </p:grpSpPr>
          <p:sp>
            <p:nvSpPr>
              <p:cNvPr id="59" name="Rectangle 58"/>
              <p:cNvSpPr/>
              <p:nvPr/>
            </p:nvSpPr>
            <p:spPr>
              <a:xfrm>
                <a:off x="3626838" y="1455145"/>
                <a:ext cx="49" cy="830997"/>
              </a:xfrm>
              <a:prstGeom prst="rect">
                <a:avLst/>
              </a:prstGeom>
            </p:spPr>
            <p:txBody>
              <a:bodyPr wrap="none" lIns="0" tIns="0" rIns="0" bIns="0">
                <a:spAutoFit/>
              </a:bodyPr>
              <a:lstStyle/>
              <a:p>
                <a:pPr algn="ctr"/>
                <a:endParaRPr lang="en-US" sz="7200" dirty="0">
                  <a:solidFill>
                    <a:schemeClr val="bg2"/>
                  </a:solidFill>
                  <a:latin typeface="+mn-ea"/>
                </a:endParaRPr>
              </a:p>
            </p:txBody>
          </p:sp>
          <p:sp>
            <p:nvSpPr>
              <p:cNvPr id="33" name="Flowchart: Data 32"/>
              <p:cNvSpPr/>
              <p:nvPr/>
            </p:nvSpPr>
            <p:spPr>
              <a:xfrm rot="16200000" flipH="1" flipV="1">
                <a:off x="2247060" y="2307114"/>
                <a:ext cx="640080" cy="213975"/>
              </a:xfrm>
              <a:prstGeom prst="flowChartInputOutpu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5" name="Rectangle 34"/>
              <p:cNvSpPr/>
              <p:nvPr/>
            </p:nvSpPr>
            <p:spPr>
              <a:xfrm>
                <a:off x="2673145" y="2224816"/>
                <a:ext cx="1907435" cy="5132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mn-ea"/>
                  </a:rPr>
                  <a:t>简单交往阶段</a:t>
                </a:r>
                <a:endParaRPr lang="en-US" sz="2800" b="1" dirty="0">
                  <a:solidFill>
                    <a:schemeClr val="bg1"/>
                  </a:solidFill>
                  <a:latin typeface="+mn-ea"/>
                </a:endParaRPr>
              </a:p>
            </p:txBody>
          </p:sp>
        </p:grpSp>
      </p:grpSp>
      <p:grpSp>
        <p:nvGrpSpPr>
          <p:cNvPr id="70" name="Group 69"/>
          <p:cNvGrpSpPr/>
          <p:nvPr/>
        </p:nvGrpSpPr>
        <p:grpSpPr>
          <a:xfrm>
            <a:off x="5834874" y="1730592"/>
            <a:ext cx="2828180" cy="1474611"/>
            <a:chOff x="4376129" y="1297943"/>
            <a:chExt cx="2121411" cy="1105958"/>
          </a:xfrm>
        </p:grpSpPr>
        <p:sp>
          <p:nvSpPr>
            <p:cNvPr id="43" name="Flowchart: Data 42"/>
            <p:cNvSpPr/>
            <p:nvPr/>
          </p:nvSpPr>
          <p:spPr>
            <a:xfrm rot="16200000" flipH="1" flipV="1">
              <a:off x="6070512" y="1976873"/>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grpSp>
          <p:nvGrpSpPr>
            <p:cNvPr id="53" name="Group 52"/>
            <p:cNvGrpSpPr/>
            <p:nvPr/>
          </p:nvGrpSpPr>
          <p:grpSpPr>
            <a:xfrm>
              <a:off x="4376129" y="1297943"/>
              <a:ext cx="2121411" cy="1099694"/>
              <a:chOff x="4366604" y="1125122"/>
              <a:chExt cx="2121411" cy="1099694"/>
            </a:xfrm>
          </p:grpSpPr>
          <p:sp>
            <p:nvSpPr>
              <p:cNvPr id="60" name="Rectangle 59"/>
              <p:cNvSpPr/>
              <p:nvPr/>
            </p:nvSpPr>
            <p:spPr>
              <a:xfrm>
                <a:off x="5534273" y="1125122"/>
                <a:ext cx="49" cy="553998"/>
              </a:xfrm>
              <a:prstGeom prst="rect">
                <a:avLst/>
              </a:prstGeom>
            </p:spPr>
            <p:txBody>
              <a:bodyPr wrap="none" lIns="0" tIns="0" rIns="0" bIns="0">
                <a:spAutoFit/>
              </a:bodyPr>
              <a:lstStyle/>
              <a:p>
                <a:pPr algn="ctr"/>
                <a:endParaRPr lang="en-US" sz="4800" dirty="0">
                  <a:solidFill>
                    <a:schemeClr val="accent1"/>
                  </a:solidFill>
                  <a:latin typeface="+mn-ea"/>
                </a:endParaRPr>
              </a:p>
            </p:txBody>
          </p:sp>
          <p:sp>
            <p:nvSpPr>
              <p:cNvPr id="45" name="Rectangle 44"/>
              <p:cNvSpPr/>
              <p:nvPr/>
            </p:nvSpPr>
            <p:spPr>
              <a:xfrm>
                <a:off x="4580580" y="1711592"/>
                <a:ext cx="1907435" cy="51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mn-ea"/>
                  </a:rPr>
                  <a:t>互补交往阶段</a:t>
                </a:r>
                <a:endParaRPr lang="en-US" sz="2800" b="1" dirty="0">
                  <a:solidFill>
                    <a:schemeClr val="bg1"/>
                  </a:solidFill>
                  <a:latin typeface="+mn-ea"/>
                </a:endParaRPr>
              </a:p>
            </p:txBody>
          </p:sp>
          <p:sp>
            <p:nvSpPr>
              <p:cNvPr id="42" name="Flowchart: Data 41"/>
              <p:cNvSpPr/>
              <p:nvPr/>
            </p:nvSpPr>
            <p:spPr>
              <a:xfrm rot="16200000" flipH="1" flipV="1">
                <a:off x="4153552" y="1797703"/>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grpSp>
      </p:grpSp>
      <p:grpSp>
        <p:nvGrpSpPr>
          <p:cNvPr id="66" name="Group 65"/>
          <p:cNvGrpSpPr/>
          <p:nvPr/>
        </p:nvGrpSpPr>
        <p:grpSpPr>
          <a:xfrm>
            <a:off x="1034306" y="3096252"/>
            <a:ext cx="2544173" cy="1469195"/>
            <a:chOff x="775234" y="2322188"/>
            <a:chExt cx="1908378" cy="1101896"/>
          </a:xfrm>
        </p:grpSpPr>
        <p:sp>
          <p:nvSpPr>
            <p:cNvPr id="27" name="Flowchart: Data 26"/>
            <p:cNvSpPr/>
            <p:nvPr/>
          </p:nvSpPr>
          <p:spPr>
            <a:xfrm rot="16200000" flipH="1" flipV="1">
              <a:off x="2256585" y="2993159"/>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58" name="Rectangle 57"/>
            <p:cNvSpPr/>
            <p:nvPr/>
          </p:nvSpPr>
          <p:spPr>
            <a:xfrm>
              <a:off x="1659668" y="2322188"/>
              <a:ext cx="138566" cy="565540"/>
            </a:xfrm>
            <a:prstGeom prst="rect">
              <a:avLst/>
            </a:prstGeom>
          </p:spPr>
          <p:txBody>
            <a:bodyPr wrap="none">
              <a:spAutoFit/>
            </a:bodyPr>
            <a:lstStyle/>
            <a:p>
              <a:pPr algn="ctr"/>
              <a:endParaRPr lang="en-US" sz="4300" dirty="0">
                <a:solidFill>
                  <a:schemeClr val="tx2">
                    <a:lumMod val="75000"/>
                  </a:schemeClr>
                </a:solidFill>
                <a:latin typeface="+mn-ea"/>
              </a:endParaRPr>
            </a:p>
          </p:txBody>
        </p:sp>
        <p:sp>
          <p:nvSpPr>
            <p:cNvPr id="30" name="Rectangle 29"/>
            <p:cNvSpPr/>
            <p:nvPr/>
          </p:nvSpPr>
          <p:spPr>
            <a:xfrm>
              <a:off x="775234" y="2910860"/>
              <a:ext cx="1907435" cy="51322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sz="2800" b="1" dirty="0">
                  <a:solidFill>
                    <a:schemeClr val="bg1"/>
                  </a:solidFill>
                  <a:latin typeface="+mn-ea"/>
                </a:rPr>
                <a:t>客体中心阶段</a:t>
              </a:r>
              <a:endParaRPr lang="en-US" sz="2800" b="1" dirty="0">
                <a:solidFill>
                  <a:schemeClr val="bg1"/>
                </a:solidFill>
                <a:latin typeface="+mn-ea"/>
              </a:endParaRPr>
            </a:p>
          </p:txBody>
        </p:sp>
      </p:grpSp>
      <p:sp>
        <p:nvSpPr>
          <p:cNvPr id="50" name="Rectangle 49"/>
          <p:cNvSpPr/>
          <p:nvPr/>
        </p:nvSpPr>
        <p:spPr>
          <a:xfrm>
            <a:off x="1798593" y="4000439"/>
            <a:ext cx="246262" cy="415486"/>
          </a:xfrm>
          <a:prstGeom prst="rect">
            <a:avLst/>
          </a:prstGeom>
        </p:spPr>
        <p:txBody>
          <a:bodyPr wrap="none" lIns="121908" tIns="60954" rIns="121908" bIns="60954">
            <a:spAutoFit/>
          </a:bodyPr>
          <a:lstStyle/>
          <a:p>
            <a:endParaRPr lang="en-US" sz="1900" dirty="0">
              <a:latin typeface="+mn-ea"/>
            </a:endParaRPr>
          </a:p>
        </p:txBody>
      </p:sp>
      <p:sp>
        <p:nvSpPr>
          <p:cNvPr id="2" name="标题 1"/>
          <p:cNvSpPr>
            <a:spLocks noGrp="1"/>
          </p:cNvSpPr>
          <p:nvPr>
            <p:ph type="title"/>
          </p:nvPr>
        </p:nvSpPr>
        <p:spPr/>
        <p:txBody>
          <a:bodyPr/>
          <a:lstStyle/>
          <a:p>
            <a:r>
              <a:rPr lang="zh-CN" altLang="en-US" dirty="0"/>
              <a:t>三、同伴交往的发展特点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slide(fromBottom)">
                                      <p:cBhvr>
                                        <p:cTn id="12" dur="500"/>
                                        <p:tgtEl>
                                          <p:spTgt spid="54"/>
                                        </p:tgtEl>
                                      </p:cBhvr>
                                    </p:animEffect>
                                  </p:childTnLst>
                                </p:cTn>
                              </p:par>
                            </p:childTnLst>
                          </p:cTn>
                        </p:par>
                        <p:par>
                          <p:cTn id="13" fill="hold">
                            <p:stCondLst>
                              <p:cond delay="1000"/>
                            </p:stCondLst>
                            <p:childTnLst>
                              <p:par>
                                <p:cTn id="14" presetID="2" presetClass="entr" presetSubtype="1" accel="50000" decel="50000" fill="hold" nodeType="afterEffect">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cBhvr additive="base">
                                        <p:cTn id="16" dur="500" fill="hold"/>
                                        <p:tgtEl>
                                          <p:spTgt spid="69"/>
                                        </p:tgtEl>
                                        <p:attrNameLst>
                                          <p:attrName>ppt_x</p:attrName>
                                        </p:attrNameLst>
                                      </p:cBhvr>
                                      <p:tavLst>
                                        <p:tav tm="0">
                                          <p:val>
                                            <p:strVal val="#ppt_x"/>
                                          </p:val>
                                        </p:tav>
                                        <p:tav tm="100000">
                                          <p:val>
                                            <p:strVal val="#ppt_x"/>
                                          </p:val>
                                        </p:tav>
                                      </p:tavLst>
                                    </p:anim>
                                    <p:anim calcmode="lin" valueType="num">
                                      <p:cBhvr additive="base">
                                        <p:cTn id="17" dur="500" fill="hold"/>
                                        <p:tgtEl>
                                          <p:spTgt spid="69"/>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slide(fromBottom)">
                                      <p:cBhvr>
                                        <p:cTn id="21" dur="500"/>
                                        <p:tgtEl>
                                          <p:spTgt spid="55"/>
                                        </p:tgtEl>
                                      </p:cBhvr>
                                    </p:animEffect>
                                  </p:childTnLst>
                                </p:cTn>
                              </p:par>
                            </p:childTnLst>
                          </p:cTn>
                        </p:par>
                        <p:par>
                          <p:cTn id="22" fill="hold">
                            <p:stCondLst>
                              <p:cond delay="2000"/>
                            </p:stCondLst>
                            <p:childTnLst>
                              <p:par>
                                <p:cTn id="23" presetID="2" presetClass="entr" presetSubtype="2" accel="50000" decel="50000"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additive="base">
                                        <p:cTn id="25" dur="500" fill="hold"/>
                                        <p:tgtEl>
                                          <p:spTgt spid="70"/>
                                        </p:tgtEl>
                                        <p:attrNameLst>
                                          <p:attrName>ppt_x</p:attrName>
                                        </p:attrNameLst>
                                      </p:cBhvr>
                                      <p:tavLst>
                                        <p:tav tm="0">
                                          <p:val>
                                            <p:strVal val="1+#ppt_w/2"/>
                                          </p:val>
                                        </p:tav>
                                        <p:tav tm="100000">
                                          <p:val>
                                            <p:strVal val="#ppt_x"/>
                                          </p:val>
                                        </p:tav>
                                      </p:tavLst>
                                    </p:anim>
                                    <p:anim calcmode="lin" valueType="num">
                                      <p:cBhvr additive="base">
                                        <p:cTn id="26" dur="500" fill="hold"/>
                                        <p:tgtEl>
                                          <p:spTgt spid="70"/>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slide(fromBottom)">
                                      <p:cBhvr>
                                        <p:cTn id="3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Straight Connector 37"/>
          <p:cNvCxnSpPr>
            <a:cxnSpLocks/>
          </p:cNvCxnSpPr>
          <p:nvPr/>
        </p:nvCxnSpPr>
        <p:spPr>
          <a:xfrm flipH="1">
            <a:off x="4476479" y="2316905"/>
            <a:ext cx="2822442" cy="1"/>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cxnSpLocks/>
          </p:cNvCxnSpPr>
          <p:nvPr/>
        </p:nvCxnSpPr>
        <p:spPr>
          <a:xfrm flipH="1">
            <a:off x="5202665" y="4364522"/>
            <a:ext cx="2327062"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5107828" y="3210729"/>
            <a:ext cx="2362005"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nvGrpSpPr>
          <p:cNvPr id="5" name="Group 87"/>
          <p:cNvGrpSpPr/>
          <p:nvPr/>
        </p:nvGrpSpPr>
        <p:grpSpPr>
          <a:xfrm rot="5400000">
            <a:off x="642968" y="1652586"/>
            <a:ext cx="4284539" cy="4283978"/>
            <a:chOff x="2965298" y="2181091"/>
            <a:chExt cx="3213404" cy="3213402"/>
          </a:xfrm>
          <a:solidFill>
            <a:schemeClr val="tx1">
              <a:lumMod val="50000"/>
              <a:lumOff val="50000"/>
            </a:schemeClr>
          </a:solidFill>
        </p:grpSpPr>
        <p:sp>
          <p:nvSpPr>
            <p:cNvPr id="62" name="Block Arc 61"/>
            <p:cNvSpPr/>
            <p:nvPr/>
          </p:nvSpPr>
          <p:spPr>
            <a:xfrm>
              <a:off x="2965298" y="2181091"/>
              <a:ext cx="3213404" cy="3213402"/>
            </a:xfrm>
            <a:prstGeom prst="blockArc">
              <a:avLst>
                <a:gd name="adj1" fmla="val 10800000"/>
                <a:gd name="adj2" fmla="val 16200004"/>
                <a:gd name="adj3" fmla="val 2113"/>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6" name="Block Arc 65"/>
            <p:cNvSpPr/>
            <p:nvPr/>
          </p:nvSpPr>
          <p:spPr>
            <a:xfrm>
              <a:off x="2965298" y="2181091"/>
              <a:ext cx="3213404" cy="3213402"/>
            </a:xfrm>
            <a:prstGeom prst="blockArc">
              <a:avLst>
                <a:gd name="adj1" fmla="val 16200000"/>
                <a:gd name="adj2" fmla="val 21589317"/>
                <a:gd name="adj3" fmla="val 2281"/>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nvGrpSpPr>
          <p:cNvPr id="141" name="Group 140"/>
          <p:cNvGrpSpPr/>
          <p:nvPr/>
        </p:nvGrpSpPr>
        <p:grpSpPr>
          <a:xfrm>
            <a:off x="1645266" y="2506297"/>
            <a:ext cx="2576211" cy="2576552"/>
            <a:chOff x="964883" y="1937330"/>
            <a:chExt cx="1932410" cy="1932414"/>
          </a:xfrm>
        </p:grpSpPr>
        <p:sp>
          <p:nvSpPr>
            <p:cNvPr id="89" name="Chord 88"/>
            <p:cNvSpPr/>
            <p:nvPr/>
          </p:nvSpPr>
          <p:spPr>
            <a:xfrm rot="5400000">
              <a:off x="964881" y="1937332"/>
              <a:ext cx="1932414" cy="1932410"/>
            </a:xfrm>
            <a:prstGeom prst="chord">
              <a:avLst>
                <a:gd name="adj1" fmla="val 507123"/>
                <a:gd name="adj2" fmla="val 2155198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algn="ctr" defTabSz="1718310">
                <a:lnSpc>
                  <a:spcPct val="90000"/>
                </a:lnSpc>
                <a:spcBef>
                  <a:spcPct val="0"/>
                </a:spcBef>
                <a:spcAft>
                  <a:spcPct val="35000"/>
                </a:spcAft>
              </a:pPr>
              <a:endParaRPr lang="en-US" sz="7200" dirty="0">
                <a:latin typeface="+mn-ea"/>
              </a:endParaRPr>
            </a:p>
          </p:txBody>
        </p:sp>
        <p:sp>
          <p:nvSpPr>
            <p:cNvPr id="33" name="Rectangle 32"/>
            <p:cNvSpPr/>
            <p:nvPr/>
          </p:nvSpPr>
          <p:spPr>
            <a:xfrm>
              <a:off x="1556627" y="2198272"/>
              <a:ext cx="138566" cy="750206"/>
            </a:xfrm>
            <a:prstGeom prst="rect">
              <a:avLst/>
            </a:prstGeom>
          </p:spPr>
          <p:txBody>
            <a:bodyPr wrap="none">
              <a:spAutoFit/>
            </a:bodyPr>
            <a:lstStyle/>
            <a:p>
              <a:endParaRPr lang="en-US" sz="5900" dirty="0">
                <a:solidFill>
                  <a:schemeClr val="bg1"/>
                </a:solidFill>
                <a:latin typeface="+mn-ea"/>
              </a:endParaRPr>
            </a:p>
          </p:txBody>
        </p:sp>
        <p:sp>
          <p:nvSpPr>
            <p:cNvPr id="36" name="Text Placeholder 3"/>
            <p:cNvSpPr txBox="1"/>
            <p:nvPr/>
          </p:nvSpPr>
          <p:spPr>
            <a:xfrm>
              <a:off x="1201848" y="2728734"/>
              <a:ext cx="1458480"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ts val="265"/>
                </a:spcBef>
                <a:defRPr/>
              </a:pPr>
              <a:r>
                <a:rPr lang="zh-CN" altLang="en-US" sz="2800" dirty="0">
                  <a:solidFill>
                    <a:schemeClr val="bg1"/>
                  </a:solidFill>
                  <a:latin typeface="+mn-ea"/>
                </a:rPr>
                <a:t>内外部因素</a:t>
              </a:r>
            </a:p>
          </p:txBody>
        </p:sp>
      </p:grpSp>
      <p:sp>
        <p:nvSpPr>
          <p:cNvPr id="60" name="TextBox 59"/>
          <p:cNvSpPr txBox="1"/>
          <p:nvPr/>
        </p:nvSpPr>
        <p:spPr>
          <a:xfrm>
            <a:off x="7701437" y="1495509"/>
            <a:ext cx="3304019" cy="430887"/>
          </a:xfrm>
          <a:prstGeom prst="rect">
            <a:avLst/>
          </a:prstGeom>
          <a:noFill/>
        </p:spPr>
        <p:txBody>
          <a:bodyPr wrap="square" lIns="0" tIns="0" rIns="0" bIns="0" rtlCol="0" anchor="t">
            <a:spAutoFit/>
          </a:bodyPr>
          <a:lstStyle/>
          <a:p>
            <a:r>
              <a:rPr lang="zh-CN" altLang="en-US" sz="2800" dirty="0">
                <a:solidFill>
                  <a:schemeClr val="tx1">
                    <a:lumMod val="65000"/>
                    <a:lumOff val="35000"/>
                  </a:schemeClr>
                </a:solidFill>
                <a:latin typeface="+mn-ea"/>
              </a:rPr>
              <a:t>儿童自身的行为特征</a:t>
            </a:r>
            <a:endParaRPr lang="en-US" altLang="zh-CN" sz="2800" dirty="0">
              <a:solidFill>
                <a:schemeClr val="tx1">
                  <a:lumMod val="65000"/>
                  <a:lumOff val="35000"/>
                </a:schemeClr>
              </a:solidFill>
              <a:latin typeface="+mn-ea"/>
            </a:endParaRPr>
          </a:p>
        </p:txBody>
      </p:sp>
      <p:sp>
        <p:nvSpPr>
          <p:cNvPr id="65" name="TextBox 64"/>
          <p:cNvSpPr txBox="1"/>
          <p:nvPr/>
        </p:nvSpPr>
        <p:spPr>
          <a:xfrm>
            <a:off x="7701438" y="2131588"/>
            <a:ext cx="2509409" cy="430887"/>
          </a:xfrm>
          <a:prstGeom prst="rect">
            <a:avLst/>
          </a:prstGeom>
          <a:noFill/>
        </p:spPr>
        <p:txBody>
          <a:bodyPr wrap="square" lIns="0" tIns="0" rIns="0" bIns="0" rtlCol="0" anchor="t">
            <a:spAutoFit/>
          </a:bodyPr>
          <a:lstStyle/>
          <a:p>
            <a:r>
              <a:rPr lang="zh-CN" altLang="en-US" sz="2800" dirty="0">
                <a:solidFill>
                  <a:schemeClr val="tx1">
                    <a:lumMod val="65000"/>
                    <a:lumOff val="35000"/>
                  </a:schemeClr>
                </a:solidFill>
                <a:latin typeface="+mn-ea"/>
              </a:rPr>
              <a:t>认知能力</a:t>
            </a:r>
            <a:endParaRPr lang="en-US" altLang="zh-CN" sz="2800" dirty="0">
              <a:solidFill>
                <a:schemeClr val="tx1">
                  <a:lumMod val="65000"/>
                  <a:lumOff val="35000"/>
                </a:schemeClr>
              </a:solidFill>
              <a:latin typeface="+mn-ea"/>
            </a:endParaRPr>
          </a:p>
        </p:txBody>
      </p:sp>
      <p:sp>
        <p:nvSpPr>
          <p:cNvPr id="70" name="TextBox 69"/>
          <p:cNvSpPr txBox="1"/>
          <p:nvPr/>
        </p:nvSpPr>
        <p:spPr>
          <a:xfrm>
            <a:off x="7701438" y="3058134"/>
            <a:ext cx="2056407" cy="430887"/>
          </a:xfrm>
          <a:prstGeom prst="rect">
            <a:avLst/>
          </a:prstGeom>
          <a:noFill/>
        </p:spPr>
        <p:txBody>
          <a:bodyPr wrap="square" lIns="0" tIns="0" rIns="0" bIns="0" rtlCol="0" anchor="t">
            <a:spAutoFit/>
          </a:bodyPr>
          <a:lstStyle/>
          <a:p>
            <a:r>
              <a:rPr lang="zh-CN" altLang="en-US" sz="2800" dirty="0">
                <a:solidFill>
                  <a:schemeClr val="tx1">
                    <a:lumMod val="65000"/>
                    <a:lumOff val="35000"/>
                  </a:schemeClr>
                </a:solidFill>
                <a:latin typeface="+mn-ea"/>
              </a:rPr>
              <a:t>外貌特点</a:t>
            </a:r>
            <a:endParaRPr lang="en-US" altLang="zh-CN" sz="2800" dirty="0">
              <a:solidFill>
                <a:schemeClr val="tx1">
                  <a:lumMod val="65000"/>
                  <a:lumOff val="35000"/>
                </a:schemeClr>
              </a:solidFill>
              <a:latin typeface="+mn-ea"/>
            </a:endParaRPr>
          </a:p>
        </p:txBody>
      </p:sp>
      <p:sp>
        <p:nvSpPr>
          <p:cNvPr id="76" name="TextBox 75"/>
          <p:cNvSpPr txBox="1"/>
          <p:nvPr/>
        </p:nvSpPr>
        <p:spPr>
          <a:xfrm>
            <a:off x="7756227" y="4174546"/>
            <a:ext cx="2509409" cy="430887"/>
          </a:xfrm>
          <a:prstGeom prst="rect">
            <a:avLst/>
          </a:prstGeom>
          <a:noFill/>
        </p:spPr>
        <p:txBody>
          <a:bodyPr wrap="square" lIns="0" tIns="0" rIns="0" bIns="0" rtlCol="0" anchor="t">
            <a:spAutoFit/>
          </a:bodyPr>
          <a:lstStyle/>
          <a:p>
            <a:r>
              <a:rPr lang="zh-CN" altLang="en-US" sz="2800" dirty="0">
                <a:solidFill>
                  <a:schemeClr val="tx1">
                    <a:lumMod val="65000"/>
                    <a:lumOff val="35000"/>
                  </a:schemeClr>
                </a:solidFill>
                <a:latin typeface="+mn-ea"/>
              </a:rPr>
              <a:t>家庭教养方式</a:t>
            </a:r>
            <a:endParaRPr lang="en-US" altLang="zh-CN" sz="2800" dirty="0">
              <a:solidFill>
                <a:schemeClr val="tx1">
                  <a:lumMod val="65000"/>
                  <a:lumOff val="35000"/>
                </a:schemeClr>
              </a:solidFill>
              <a:latin typeface="+mn-ea"/>
            </a:endParaRPr>
          </a:p>
        </p:txBody>
      </p:sp>
      <p:sp>
        <p:nvSpPr>
          <p:cNvPr id="95" name="TextBox 94"/>
          <p:cNvSpPr txBox="1"/>
          <p:nvPr/>
        </p:nvSpPr>
        <p:spPr>
          <a:xfrm>
            <a:off x="7756227" y="5681355"/>
            <a:ext cx="2399828" cy="861774"/>
          </a:xfrm>
          <a:prstGeom prst="rect">
            <a:avLst/>
          </a:prstGeom>
          <a:noFill/>
        </p:spPr>
        <p:txBody>
          <a:bodyPr wrap="square" lIns="0" tIns="0" rIns="0" bIns="0" rtlCol="0" anchor="t">
            <a:spAutoFit/>
          </a:bodyPr>
          <a:lstStyle/>
          <a:p>
            <a:r>
              <a:rPr lang="zh-CN" altLang="en-US" sz="2800" dirty="0">
                <a:solidFill>
                  <a:schemeClr val="tx1">
                    <a:lumMod val="65000"/>
                    <a:lumOff val="35000"/>
                  </a:schemeClr>
                </a:solidFill>
                <a:latin typeface="+mn-ea"/>
              </a:rPr>
              <a:t>现代信息技术的发展</a:t>
            </a:r>
            <a:endParaRPr lang="en-US" altLang="zh-CN" sz="2800" dirty="0">
              <a:solidFill>
                <a:schemeClr val="tx1">
                  <a:lumMod val="65000"/>
                  <a:lumOff val="35000"/>
                </a:schemeClr>
              </a:solidFill>
              <a:latin typeface="+mn-ea"/>
            </a:endParaRPr>
          </a:p>
        </p:txBody>
      </p:sp>
      <p:cxnSp>
        <p:nvCxnSpPr>
          <p:cNvPr id="138" name="Straight Connector 137"/>
          <p:cNvCxnSpPr>
            <a:cxnSpLocks/>
          </p:cNvCxnSpPr>
          <p:nvPr/>
        </p:nvCxnSpPr>
        <p:spPr>
          <a:xfrm flipH="1">
            <a:off x="3698843" y="1652304"/>
            <a:ext cx="3600078"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a:cxnSpLocks/>
          </p:cNvCxnSpPr>
          <p:nvPr/>
        </p:nvCxnSpPr>
        <p:spPr>
          <a:xfrm flipH="1">
            <a:off x="3655300" y="5975446"/>
            <a:ext cx="3830884"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sp>
        <p:nvSpPr>
          <p:cNvPr id="83" name="Oval 82"/>
          <p:cNvSpPr>
            <a:spLocks noChangeAspect="1"/>
          </p:cNvSpPr>
          <p:nvPr/>
        </p:nvSpPr>
        <p:spPr>
          <a:xfrm>
            <a:off x="4428717" y="2893803"/>
            <a:ext cx="633771" cy="633853"/>
          </a:xfrm>
          <a:prstGeom prst="ellipse">
            <a:avLst/>
          </a:prstGeom>
          <a:solidFill>
            <a:schemeClr val="accent1"/>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03</a:t>
            </a:r>
          </a:p>
        </p:txBody>
      </p:sp>
      <p:sp>
        <p:nvSpPr>
          <p:cNvPr id="84" name="Oval 83"/>
          <p:cNvSpPr>
            <a:spLocks noChangeAspect="1"/>
          </p:cNvSpPr>
          <p:nvPr/>
        </p:nvSpPr>
        <p:spPr>
          <a:xfrm>
            <a:off x="4474057" y="4047596"/>
            <a:ext cx="633771" cy="633853"/>
          </a:xfrm>
          <a:prstGeom prst="ellipse">
            <a:avLst/>
          </a:prstGeom>
          <a:solidFill>
            <a:schemeClr val="accent3"/>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04</a:t>
            </a:r>
          </a:p>
        </p:txBody>
      </p:sp>
      <p:sp>
        <p:nvSpPr>
          <p:cNvPr id="85" name="Oval 84"/>
          <p:cNvSpPr>
            <a:spLocks noChangeAspect="1"/>
          </p:cNvSpPr>
          <p:nvPr/>
        </p:nvSpPr>
        <p:spPr>
          <a:xfrm>
            <a:off x="2999670" y="5501385"/>
            <a:ext cx="633771" cy="633853"/>
          </a:xfrm>
          <a:prstGeom prst="ellipse">
            <a:avLst/>
          </a:prstGeom>
          <a:solidFill>
            <a:schemeClr val="accent2"/>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a:t>
            </a:r>
            <a:r>
              <a:rPr lang="en-US" altLang="zh-CN" sz="1900" dirty="0">
                <a:latin typeface="+mn-ea"/>
              </a:rPr>
              <a:t>6</a:t>
            </a:r>
            <a:endParaRPr lang="en-US" sz="1900" dirty="0">
              <a:latin typeface="+mn-ea"/>
            </a:endParaRPr>
          </a:p>
        </p:txBody>
      </p:sp>
      <p:sp>
        <p:nvSpPr>
          <p:cNvPr id="86" name="Oval 85"/>
          <p:cNvSpPr>
            <a:spLocks noChangeAspect="1"/>
          </p:cNvSpPr>
          <p:nvPr/>
        </p:nvSpPr>
        <p:spPr>
          <a:xfrm>
            <a:off x="2999670" y="1395367"/>
            <a:ext cx="633771" cy="633853"/>
          </a:xfrm>
          <a:prstGeom prst="ellipse">
            <a:avLst/>
          </a:prstGeom>
          <a:solidFill>
            <a:schemeClr val="tx2">
              <a:lumMod val="75000"/>
            </a:schemeClr>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600" dirty="0">
                <a:latin typeface="+mn-ea"/>
              </a:rPr>
              <a:t>01</a:t>
            </a:r>
          </a:p>
        </p:txBody>
      </p:sp>
      <p:sp>
        <p:nvSpPr>
          <p:cNvPr id="87" name="Oval 86"/>
          <p:cNvSpPr>
            <a:spLocks noChangeAspect="1"/>
          </p:cNvSpPr>
          <p:nvPr/>
        </p:nvSpPr>
        <p:spPr>
          <a:xfrm>
            <a:off x="3830226" y="2005007"/>
            <a:ext cx="633771" cy="633853"/>
          </a:xfrm>
          <a:prstGeom prst="ellipse">
            <a:avLst/>
          </a:prstGeom>
          <a:solidFill>
            <a:schemeClr val="accent4"/>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02</a:t>
            </a:r>
          </a:p>
        </p:txBody>
      </p:sp>
      <p:sp>
        <p:nvSpPr>
          <p:cNvPr id="2" name="标题 1"/>
          <p:cNvSpPr>
            <a:spLocks noGrp="1"/>
          </p:cNvSpPr>
          <p:nvPr>
            <p:ph type="title"/>
          </p:nvPr>
        </p:nvSpPr>
        <p:spPr/>
        <p:txBody>
          <a:bodyPr/>
          <a:lstStyle/>
          <a:p>
            <a:r>
              <a:rPr lang="zh-CN" altLang="en-US" dirty="0"/>
              <a:t>四、同伴交往的影响因素</a:t>
            </a:r>
          </a:p>
        </p:txBody>
      </p:sp>
      <p:sp>
        <p:nvSpPr>
          <p:cNvPr id="3" name="Oval 86">
            <a:extLst>
              <a:ext uri="{FF2B5EF4-FFF2-40B4-BE49-F238E27FC236}">
                <a16:creationId xmlns:a16="http://schemas.microsoft.com/office/drawing/2014/main" id="{47FA2E1A-4FC1-AB24-5ADC-CF0C7D3389FE}"/>
              </a:ext>
            </a:extLst>
          </p:cNvPr>
          <p:cNvSpPr>
            <a:spLocks noChangeAspect="1"/>
          </p:cNvSpPr>
          <p:nvPr/>
        </p:nvSpPr>
        <p:spPr>
          <a:xfrm>
            <a:off x="4080190" y="4915031"/>
            <a:ext cx="633771" cy="633853"/>
          </a:xfrm>
          <a:prstGeom prst="ellipse">
            <a:avLst/>
          </a:prstGeom>
          <a:solidFill>
            <a:schemeClr val="accent4"/>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a:t>
            </a:r>
            <a:r>
              <a:rPr lang="en-US" altLang="zh-CN" sz="1900" dirty="0">
                <a:latin typeface="+mn-ea"/>
              </a:rPr>
              <a:t>5</a:t>
            </a:r>
            <a:endParaRPr lang="en-US" sz="1900" dirty="0">
              <a:latin typeface="+mn-ea"/>
            </a:endParaRPr>
          </a:p>
        </p:txBody>
      </p:sp>
      <p:cxnSp>
        <p:nvCxnSpPr>
          <p:cNvPr id="8" name="Straight Connector 139">
            <a:extLst>
              <a:ext uri="{FF2B5EF4-FFF2-40B4-BE49-F238E27FC236}">
                <a16:creationId xmlns:a16="http://schemas.microsoft.com/office/drawing/2014/main" id="{841FBA2C-D3EC-D6FC-2234-FCAE78B6CE60}"/>
              </a:ext>
            </a:extLst>
          </p:cNvPr>
          <p:cNvCxnSpPr>
            <a:cxnSpLocks/>
          </p:cNvCxnSpPr>
          <p:nvPr/>
        </p:nvCxnSpPr>
        <p:spPr>
          <a:xfrm flipH="1">
            <a:off x="4808088" y="5208601"/>
            <a:ext cx="2721639"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sp>
        <p:nvSpPr>
          <p:cNvPr id="10" name="TextBox 94">
            <a:extLst>
              <a:ext uri="{FF2B5EF4-FFF2-40B4-BE49-F238E27FC236}">
                <a16:creationId xmlns:a16="http://schemas.microsoft.com/office/drawing/2014/main" id="{0EDC40B7-D98C-C039-51EC-88DAA504BE1E}"/>
              </a:ext>
            </a:extLst>
          </p:cNvPr>
          <p:cNvSpPr txBox="1"/>
          <p:nvPr/>
        </p:nvSpPr>
        <p:spPr>
          <a:xfrm>
            <a:off x="7776496" y="5054712"/>
            <a:ext cx="2056407" cy="430887"/>
          </a:xfrm>
          <a:prstGeom prst="rect">
            <a:avLst/>
          </a:prstGeom>
          <a:noFill/>
        </p:spPr>
        <p:txBody>
          <a:bodyPr wrap="square" lIns="0" tIns="0" rIns="0" bIns="0" rtlCol="0" anchor="t">
            <a:spAutoFit/>
          </a:bodyPr>
          <a:lstStyle/>
          <a:p>
            <a:r>
              <a:rPr lang="zh-CN" altLang="en-US" sz="2800" dirty="0">
                <a:solidFill>
                  <a:schemeClr val="tx1">
                    <a:lumMod val="65000"/>
                    <a:lumOff val="35000"/>
                  </a:schemeClr>
                </a:solidFill>
                <a:latin typeface="+mn-ea"/>
              </a:rPr>
              <a:t>家庭结构</a:t>
            </a:r>
            <a:endParaRPr lang="en-US" altLang="zh-CN" sz="2800" dirty="0">
              <a:solidFill>
                <a:schemeClr val="tx1">
                  <a:lumMod val="65000"/>
                  <a:lumOff val="35000"/>
                </a:schemeClr>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p:cTn id="7" dur="500" fill="hold"/>
                                        <p:tgtEl>
                                          <p:spTgt spid="141"/>
                                        </p:tgtEl>
                                        <p:attrNameLst>
                                          <p:attrName>ppt_w</p:attrName>
                                        </p:attrNameLst>
                                      </p:cBhvr>
                                      <p:tavLst>
                                        <p:tav tm="0">
                                          <p:val>
                                            <p:fltVal val="0"/>
                                          </p:val>
                                        </p:tav>
                                        <p:tav tm="100000">
                                          <p:val>
                                            <p:strVal val="#ppt_w"/>
                                          </p:val>
                                        </p:tav>
                                      </p:tavLst>
                                    </p:anim>
                                    <p:anim calcmode="lin" valueType="num">
                                      <p:cBhvr>
                                        <p:cTn id="8" dur="500" fill="hold"/>
                                        <p:tgtEl>
                                          <p:spTgt spid="14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par>
                          <p:cTn id="13" fill="hold">
                            <p:stCondLst>
                              <p:cond delay="1000"/>
                            </p:stCondLst>
                            <p:childTnLst>
                              <p:par>
                                <p:cTn id="14" presetID="2" presetClass="entr" presetSubtype="8" accel="50000" decel="50000" fill="hold" grpId="0" nodeType="after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50000" decel="50000" fill="hold" grpId="0" nodeType="afterEffect">
                                  <p:stCondLst>
                                    <p:cond delay="0"/>
                                  </p:stCondLst>
                                  <p:childTnLst>
                                    <p:set>
                                      <p:cBhvr>
                                        <p:cTn id="20" dur="1" fill="hold">
                                          <p:stCondLst>
                                            <p:cond delay="0"/>
                                          </p:stCondLst>
                                        </p:cTn>
                                        <p:tgtEl>
                                          <p:spTgt spid="87"/>
                                        </p:tgtEl>
                                        <p:attrNameLst>
                                          <p:attrName>style.visibility</p:attrName>
                                        </p:attrNameLst>
                                      </p:cBhvr>
                                      <p:to>
                                        <p:strVal val="visible"/>
                                      </p:to>
                                    </p:set>
                                    <p:anim calcmode="lin" valueType="num">
                                      <p:cBhvr additive="base">
                                        <p:cTn id="21" dur="500" fill="hold"/>
                                        <p:tgtEl>
                                          <p:spTgt spid="87"/>
                                        </p:tgtEl>
                                        <p:attrNameLst>
                                          <p:attrName>ppt_x</p:attrName>
                                        </p:attrNameLst>
                                      </p:cBhvr>
                                      <p:tavLst>
                                        <p:tav tm="0">
                                          <p:val>
                                            <p:strVal val="0-#ppt_w/2"/>
                                          </p:val>
                                        </p:tav>
                                        <p:tav tm="100000">
                                          <p:val>
                                            <p:strVal val="#ppt_x"/>
                                          </p:val>
                                        </p:tav>
                                      </p:tavLst>
                                    </p:anim>
                                    <p:anim calcmode="lin" valueType="num">
                                      <p:cBhvr additive="base">
                                        <p:cTn id="22" dur="500" fill="hold"/>
                                        <p:tgtEl>
                                          <p:spTgt spid="8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83"/>
                                        </p:tgtEl>
                                        <p:attrNameLst>
                                          <p:attrName>style.visibility</p:attrName>
                                        </p:attrNameLst>
                                      </p:cBhvr>
                                      <p:to>
                                        <p:strVal val="visible"/>
                                      </p:to>
                                    </p:set>
                                    <p:anim calcmode="lin" valueType="num">
                                      <p:cBhvr>
                                        <p:cTn id="26" dur="500" fill="hold"/>
                                        <p:tgtEl>
                                          <p:spTgt spid="83"/>
                                        </p:tgtEl>
                                        <p:attrNameLst>
                                          <p:attrName>ppt_w</p:attrName>
                                        </p:attrNameLst>
                                      </p:cBhvr>
                                      <p:tavLst>
                                        <p:tav tm="0">
                                          <p:val>
                                            <p:fltVal val="0"/>
                                          </p:val>
                                        </p:tav>
                                        <p:tav tm="100000">
                                          <p:val>
                                            <p:strVal val="#ppt_w"/>
                                          </p:val>
                                        </p:tav>
                                      </p:tavLst>
                                    </p:anim>
                                    <p:anim calcmode="lin" valueType="num">
                                      <p:cBhvr>
                                        <p:cTn id="27" dur="500" fill="hold"/>
                                        <p:tgtEl>
                                          <p:spTgt spid="83"/>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 presetClass="entr" presetSubtype="8" accel="50000" decel="50000"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 calcmode="lin" valueType="num">
                                      <p:cBhvr additive="base">
                                        <p:cTn id="31" dur="500" fill="hold"/>
                                        <p:tgtEl>
                                          <p:spTgt spid="84"/>
                                        </p:tgtEl>
                                        <p:attrNameLst>
                                          <p:attrName>ppt_x</p:attrName>
                                        </p:attrNameLst>
                                      </p:cBhvr>
                                      <p:tavLst>
                                        <p:tav tm="0">
                                          <p:val>
                                            <p:strVal val="0-#ppt_w/2"/>
                                          </p:val>
                                        </p:tav>
                                        <p:tav tm="100000">
                                          <p:val>
                                            <p:strVal val="#ppt_x"/>
                                          </p:val>
                                        </p:tav>
                                      </p:tavLst>
                                    </p:anim>
                                    <p:anim calcmode="lin" valueType="num">
                                      <p:cBhvr additive="base">
                                        <p:cTn id="32" dur="500" fill="hold"/>
                                        <p:tgtEl>
                                          <p:spTgt spid="8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8" presetClass="entr" presetSubtype="12" fill="hold" nodeType="afterEffect">
                                  <p:stCondLst>
                                    <p:cond delay="0"/>
                                  </p:stCondLst>
                                  <p:childTnLst>
                                    <p:set>
                                      <p:cBhvr>
                                        <p:cTn id="35" dur="1" fill="hold">
                                          <p:stCondLst>
                                            <p:cond delay="0"/>
                                          </p:stCondLst>
                                        </p:cTn>
                                        <p:tgtEl>
                                          <p:spTgt spid="138"/>
                                        </p:tgtEl>
                                        <p:attrNameLst>
                                          <p:attrName>style.visibility</p:attrName>
                                        </p:attrNameLst>
                                      </p:cBhvr>
                                      <p:to>
                                        <p:strVal val="visible"/>
                                      </p:to>
                                    </p:set>
                                    <p:animEffect transition="in" filter="strips(downLeft)">
                                      <p:cBhvr>
                                        <p:cTn id="36" dur="500"/>
                                        <p:tgtEl>
                                          <p:spTgt spid="138"/>
                                        </p:tgtEl>
                                      </p:cBhvr>
                                    </p:animEffect>
                                  </p:childTnLst>
                                </p:cTn>
                              </p:par>
                            </p:childTnLst>
                          </p:cTn>
                        </p:par>
                        <p:par>
                          <p:cTn id="37" fill="hold">
                            <p:stCondLst>
                              <p:cond delay="3500"/>
                            </p:stCondLst>
                            <p:childTnLst>
                              <p:par>
                                <p:cTn id="38" presetID="18" presetClass="entr" presetSubtype="12"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strips(downLeft)">
                                      <p:cBhvr>
                                        <p:cTn id="40" dur="500"/>
                                        <p:tgtEl>
                                          <p:spTgt spid="38"/>
                                        </p:tgtEl>
                                      </p:cBhvr>
                                    </p:animEffect>
                                  </p:childTnLst>
                                </p:cTn>
                              </p:par>
                            </p:childTnLst>
                          </p:cTn>
                        </p:par>
                        <p:par>
                          <p:cTn id="41" fill="hold">
                            <p:stCondLst>
                              <p:cond delay="4000"/>
                            </p:stCondLst>
                            <p:childTnLst>
                              <p:par>
                                <p:cTn id="42" presetID="18" presetClass="entr" presetSubtype="12" fill="hold" nodeType="after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strips(downLeft)">
                                      <p:cBhvr>
                                        <p:cTn id="44" dur="500"/>
                                        <p:tgtEl>
                                          <p:spTgt spid="57"/>
                                        </p:tgtEl>
                                      </p:cBhvr>
                                    </p:animEffect>
                                  </p:childTnLst>
                                </p:cTn>
                              </p:par>
                            </p:childTnLst>
                          </p:cTn>
                        </p:par>
                        <p:par>
                          <p:cTn id="45" fill="hold">
                            <p:stCondLst>
                              <p:cond delay="4500"/>
                            </p:stCondLst>
                            <p:childTnLst>
                              <p:par>
                                <p:cTn id="46" presetID="18" presetClass="entr" presetSubtype="12"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strips(downLeft)">
                                      <p:cBhvr>
                                        <p:cTn id="48" dur="500"/>
                                        <p:tgtEl>
                                          <p:spTgt spid="56"/>
                                        </p:tgtEl>
                                      </p:cBhvr>
                                    </p:animEffect>
                                  </p:childTnLst>
                                </p:cTn>
                              </p:par>
                            </p:childTnLst>
                          </p:cTn>
                        </p:par>
                        <p:par>
                          <p:cTn id="49" fill="hold">
                            <p:stCondLst>
                              <p:cond delay="5000"/>
                            </p:stCondLst>
                            <p:childTnLst>
                              <p:par>
                                <p:cTn id="50" presetID="2" presetClass="entr" presetSubtype="8" accel="50000" decel="50000"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additive="base">
                                        <p:cTn id="52" dur="500" fill="hold"/>
                                        <p:tgtEl>
                                          <p:spTgt spid="3"/>
                                        </p:tgtEl>
                                        <p:attrNameLst>
                                          <p:attrName>ppt_x</p:attrName>
                                        </p:attrNameLst>
                                      </p:cBhvr>
                                      <p:tavLst>
                                        <p:tav tm="0">
                                          <p:val>
                                            <p:strVal val="0-#ppt_w/2"/>
                                          </p:val>
                                        </p:tav>
                                        <p:tav tm="100000">
                                          <p:val>
                                            <p:strVal val="#ppt_x"/>
                                          </p:val>
                                        </p:tav>
                                      </p:tavLst>
                                    </p:anim>
                                    <p:anim calcmode="lin" valueType="num">
                                      <p:cBhvr additive="base">
                                        <p:cTn id="53" dur="500" fill="hold"/>
                                        <p:tgtEl>
                                          <p:spTgt spid="3"/>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18" presetClass="entr" presetSubtype="12" fill="hold" nodeType="afterEffect">
                                  <p:stCondLst>
                                    <p:cond delay="100"/>
                                  </p:stCondLst>
                                  <p:childTnLst>
                                    <p:set>
                                      <p:cBhvr>
                                        <p:cTn id="56" dur="1" fill="hold">
                                          <p:stCondLst>
                                            <p:cond delay="0"/>
                                          </p:stCondLst>
                                        </p:cTn>
                                        <p:tgtEl>
                                          <p:spTgt spid="8"/>
                                        </p:tgtEl>
                                        <p:attrNameLst>
                                          <p:attrName>style.visibility</p:attrName>
                                        </p:attrNameLst>
                                      </p:cBhvr>
                                      <p:to>
                                        <p:strVal val="visible"/>
                                      </p:to>
                                    </p:set>
                                    <p:animEffect transition="in" filter="strips(downLeft)">
                                      <p:cBhvr>
                                        <p:cTn id="57" dur="500"/>
                                        <p:tgtEl>
                                          <p:spTgt spid="8"/>
                                        </p:tgtEl>
                                      </p:cBhvr>
                                    </p:animEffect>
                                  </p:childTnLst>
                                </p:cTn>
                              </p:par>
                            </p:childTnLst>
                          </p:cTn>
                        </p:par>
                        <p:par>
                          <p:cTn id="58" fill="hold">
                            <p:stCondLst>
                              <p:cond delay="6100"/>
                            </p:stCondLst>
                            <p:childTnLst>
                              <p:par>
                                <p:cTn id="59" presetID="18" presetClass="entr" presetSubtype="12" fill="hold" nodeType="afterEffect">
                                  <p:stCondLst>
                                    <p:cond delay="0"/>
                                  </p:stCondLst>
                                  <p:childTnLst>
                                    <p:set>
                                      <p:cBhvr>
                                        <p:cTn id="60" dur="1" fill="hold">
                                          <p:stCondLst>
                                            <p:cond delay="0"/>
                                          </p:stCondLst>
                                        </p:cTn>
                                        <p:tgtEl>
                                          <p:spTgt spid="140"/>
                                        </p:tgtEl>
                                        <p:attrNameLst>
                                          <p:attrName>style.visibility</p:attrName>
                                        </p:attrNameLst>
                                      </p:cBhvr>
                                      <p:to>
                                        <p:strVal val="visible"/>
                                      </p:to>
                                    </p:set>
                                    <p:animEffect transition="in" filter="strips(downLeft)">
                                      <p:cBhvr>
                                        <p:cTn id="61" dur="500"/>
                                        <p:tgtEl>
                                          <p:spTgt spid="140"/>
                                        </p:tgtEl>
                                      </p:cBhvr>
                                    </p:animEffect>
                                  </p:childTnLst>
                                </p:cTn>
                              </p:par>
                            </p:childTnLst>
                          </p:cTn>
                        </p:par>
                        <p:par>
                          <p:cTn id="62" fill="hold">
                            <p:stCondLst>
                              <p:cond delay="6600"/>
                            </p:stCondLst>
                            <p:childTnLst>
                              <p:par>
                                <p:cTn id="63" presetID="2" presetClass="entr" presetSubtype="8" accel="50000" decel="50000" fill="hold" grpId="0" nodeType="afterEffect">
                                  <p:stCondLst>
                                    <p:cond delay="0"/>
                                  </p:stCondLst>
                                  <p:childTnLst>
                                    <p:set>
                                      <p:cBhvr>
                                        <p:cTn id="64" dur="1" fill="hold">
                                          <p:stCondLst>
                                            <p:cond delay="0"/>
                                          </p:stCondLst>
                                        </p:cTn>
                                        <p:tgtEl>
                                          <p:spTgt spid="85"/>
                                        </p:tgtEl>
                                        <p:attrNameLst>
                                          <p:attrName>style.visibility</p:attrName>
                                        </p:attrNameLst>
                                      </p:cBhvr>
                                      <p:to>
                                        <p:strVal val="visible"/>
                                      </p:to>
                                    </p:set>
                                    <p:anim calcmode="lin" valueType="num">
                                      <p:cBhvr additive="base">
                                        <p:cTn id="65" dur="500" fill="hold"/>
                                        <p:tgtEl>
                                          <p:spTgt spid="85"/>
                                        </p:tgtEl>
                                        <p:attrNameLst>
                                          <p:attrName>ppt_x</p:attrName>
                                        </p:attrNameLst>
                                      </p:cBhvr>
                                      <p:tavLst>
                                        <p:tav tm="0">
                                          <p:val>
                                            <p:strVal val="0-#ppt_w/2"/>
                                          </p:val>
                                        </p:tav>
                                        <p:tav tm="100000">
                                          <p:val>
                                            <p:strVal val="#ppt_x"/>
                                          </p:val>
                                        </p:tav>
                                      </p:tavLst>
                                    </p:anim>
                                    <p:anim calcmode="lin" valueType="num">
                                      <p:cBhvr additive="base">
                                        <p:cTn id="66" dur="50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02885" y="2325678"/>
            <a:ext cx="5262979" cy="769441"/>
          </a:xfrm>
          <a:prstGeom prst="rect">
            <a:avLst/>
          </a:prstGeom>
          <a:noFill/>
        </p:spPr>
        <p:txBody>
          <a:bodyPr wrap="none" rtlCol="0">
            <a:spAutoFit/>
          </a:bodyPr>
          <a:lstStyle/>
          <a:p>
            <a:pPr lvl="0"/>
            <a:r>
              <a:rPr lang="zh-CN" altLang="en-US" sz="44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社会适应行为的发展</a:t>
            </a:r>
          </a:p>
        </p:txBody>
      </p:sp>
      <p:cxnSp>
        <p:nvCxnSpPr>
          <p:cNvPr id="4" name="直接连接符 3"/>
          <p:cNvCxnSpPr/>
          <p:nvPr/>
        </p:nvCxnSpPr>
        <p:spPr>
          <a:xfrm>
            <a:off x="3237042" y="3112576"/>
            <a:ext cx="6462174"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3237041" y="2363152"/>
            <a:ext cx="1441420" cy="1446550"/>
          </a:xfrm>
          <a:prstGeom prst="rect">
            <a:avLst/>
          </a:prstGeom>
          <a:solidFill>
            <a:schemeClr val="accent1"/>
          </a:solidFill>
          <a:ln>
            <a:noFill/>
          </a:ln>
        </p:spPr>
        <p:txBody>
          <a:bodyPr wrap="none" rtlCol="0">
            <a:spAutoFit/>
          </a:bodyPr>
          <a:lstStyle/>
          <a:p>
            <a:r>
              <a:rPr lang="en-US" altLang="zh-CN" sz="8800" dirty="0">
                <a:solidFill>
                  <a:schemeClr val="bg1"/>
                </a:solidFill>
                <a:cs typeface="+mn-ea"/>
                <a:sym typeface="+mn-lt"/>
              </a:rPr>
              <a:t>03</a:t>
            </a:r>
            <a:endParaRPr lang="zh-CN" altLang="en-US" sz="8800" dirty="0">
              <a:solidFill>
                <a:schemeClr val="bg1"/>
              </a:solidFill>
              <a:cs typeface="+mn-ea"/>
              <a:sym typeface="+mn-lt"/>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76367" y="635650"/>
            <a:ext cx="3073202" cy="1604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641717" y="1637675"/>
            <a:ext cx="5401502" cy="1415768"/>
          </a:xfrm>
          <a:prstGeom prst="rect">
            <a:avLst/>
          </a:prstGeom>
          <a:noFill/>
        </p:spPr>
        <p:txBody>
          <a:bodyPr wrap="square" lIns="121917" tIns="60958" rIns="121917" bIns="60958" rtlCol="0">
            <a:spAutoFit/>
          </a:bodyPr>
          <a:lstStyle/>
          <a:p>
            <a:pPr algn="just"/>
            <a:r>
              <a:rPr lang="zh-CN" altLang="en-US" sz="2800" dirty="0">
                <a:solidFill>
                  <a:schemeClr val="tx1">
                    <a:lumMod val="50000"/>
                    <a:lumOff val="50000"/>
                  </a:schemeClr>
                </a:solidFill>
                <a:latin typeface="+mj-ea"/>
                <a:ea typeface="+mj-ea"/>
              </a:rPr>
              <a:t>社会适应是个体调整机体与心理状态，达到社会所期望的发展目标的程度。  </a:t>
            </a:r>
          </a:p>
        </p:txBody>
      </p:sp>
      <p:sp>
        <p:nvSpPr>
          <p:cNvPr id="61" name="TextBox 60"/>
          <p:cNvSpPr txBox="1"/>
          <p:nvPr/>
        </p:nvSpPr>
        <p:spPr>
          <a:xfrm>
            <a:off x="6291942" y="4363553"/>
            <a:ext cx="5381510" cy="2277543"/>
          </a:xfrm>
          <a:prstGeom prst="rect">
            <a:avLst/>
          </a:prstGeom>
          <a:noFill/>
        </p:spPr>
        <p:txBody>
          <a:bodyPr wrap="square" lIns="121917" tIns="60958" rIns="121917" bIns="60958" rtlCol="0">
            <a:spAutoFit/>
          </a:bodyPr>
          <a:lstStyle/>
          <a:p>
            <a:pPr algn="just"/>
            <a:r>
              <a:rPr lang="zh-CN" altLang="en-US" sz="2800" dirty="0">
                <a:solidFill>
                  <a:schemeClr val="tx1">
                    <a:lumMod val="50000"/>
                    <a:lumOff val="50000"/>
                  </a:schemeClr>
                </a:solidFill>
                <a:latin typeface="+mj-ea"/>
                <a:ea typeface="+mj-ea"/>
              </a:rPr>
              <a:t>幼儿社会适应行为是指儿童为适应生活环境而产生的心理和行为的变化，主要包括自我认知、生活自理、自我控制、人际交往和环境适应等方面的内容。</a:t>
            </a:r>
          </a:p>
        </p:txBody>
      </p:sp>
      <p:grpSp>
        <p:nvGrpSpPr>
          <p:cNvPr id="63" name="组合 62"/>
          <p:cNvGrpSpPr/>
          <p:nvPr/>
        </p:nvGrpSpPr>
        <p:grpSpPr>
          <a:xfrm>
            <a:off x="784877" y="3266570"/>
            <a:ext cx="5258342" cy="734737"/>
            <a:chOff x="5264632" y="1297461"/>
            <a:chExt cx="3077351" cy="169755"/>
          </a:xfrm>
        </p:grpSpPr>
        <p:sp>
          <p:nvSpPr>
            <p:cNvPr id="64" name="矩形 63"/>
            <p:cNvSpPr/>
            <p:nvPr/>
          </p:nvSpPr>
          <p:spPr>
            <a:xfrm>
              <a:off x="5264632" y="1297461"/>
              <a:ext cx="3077351" cy="1697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5" name="TextBox 64"/>
            <p:cNvSpPr txBox="1"/>
            <p:nvPr/>
          </p:nvSpPr>
          <p:spPr>
            <a:xfrm>
              <a:off x="5358905" y="1305005"/>
              <a:ext cx="1015606" cy="149863"/>
            </a:xfrm>
            <a:prstGeom prst="rect">
              <a:avLst/>
            </a:prstGeom>
            <a:noFill/>
          </p:spPr>
          <p:txBody>
            <a:bodyPr wrap="none" rtlCol="0">
              <a:spAutoFit/>
            </a:bodyPr>
            <a:lstStyle/>
            <a:p>
              <a:r>
                <a:rPr lang="zh-CN" altLang="en-US" sz="2800" dirty="0">
                  <a:solidFill>
                    <a:schemeClr val="bg1"/>
                  </a:solidFill>
                  <a:latin typeface="+mj-ea"/>
                  <a:ea typeface="+mj-ea"/>
                </a:rPr>
                <a:t>社会适应</a:t>
              </a:r>
            </a:p>
          </p:txBody>
        </p:sp>
      </p:grpSp>
      <p:grpSp>
        <p:nvGrpSpPr>
          <p:cNvPr id="66" name="组合 65"/>
          <p:cNvGrpSpPr/>
          <p:nvPr/>
        </p:nvGrpSpPr>
        <p:grpSpPr>
          <a:xfrm>
            <a:off x="6291942" y="3298085"/>
            <a:ext cx="5414473" cy="734737"/>
            <a:chOff x="5283922" y="2077036"/>
            <a:chExt cx="3384376" cy="486522"/>
          </a:xfrm>
        </p:grpSpPr>
        <p:sp>
          <p:nvSpPr>
            <p:cNvPr id="67" name="矩形 66"/>
            <p:cNvSpPr/>
            <p:nvPr/>
          </p:nvSpPr>
          <p:spPr>
            <a:xfrm>
              <a:off x="5283922" y="2077036"/>
              <a:ext cx="3384376" cy="4865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sp>
          <p:nvSpPr>
            <p:cNvPr id="68" name="TextBox 67"/>
            <p:cNvSpPr txBox="1"/>
            <p:nvPr/>
          </p:nvSpPr>
          <p:spPr>
            <a:xfrm>
              <a:off x="5384611" y="2124089"/>
              <a:ext cx="2227839" cy="337991"/>
            </a:xfrm>
            <a:prstGeom prst="rect">
              <a:avLst/>
            </a:prstGeom>
            <a:noFill/>
          </p:spPr>
          <p:txBody>
            <a:bodyPr wrap="square" rtlCol="0">
              <a:spAutoFit/>
            </a:bodyPr>
            <a:lstStyle/>
            <a:p>
              <a:r>
                <a:rPr lang="zh-CN" altLang="en-US" sz="2800" dirty="0">
                  <a:solidFill>
                    <a:schemeClr val="bg1"/>
                  </a:solidFill>
                  <a:latin typeface="+mj-ea"/>
                  <a:ea typeface="+mj-ea"/>
                </a:rPr>
                <a:t>幼儿社会适应行为</a:t>
              </a:r>
            </a:p>
          </p:txBody>
        </p:sp>
      </p:grpSp>
      <p:sp>
        <p:nvSpPr>
          <p:cNvPr id="2" name="标题 1"/>
          <p:cNvSpPr>
            <a:spLocks noGrp="1"/>
          </p:cNvSpPr>
          <p:nvPr>
            <p:ph type="title"/>
          </p:nvPr>
        </p:nvSpPr>
        <p:spPr/>
        <p:txBody>
          <a:bodyPr/>
          <a:lstStyle/>
          <a:p>
            <a:r>
              <a:rPr lang="zh-CN" altLang="en-US" dirty="0"/>
              <a:t>一、社会适应行为</a:t>
            </a:r>
          </a:p>
        </p:txBody>
      </p:sp>
    </p:spTree>
    <p:extLst>
      <p:ext uri="{BB962C8B-B14F-4D97-AF65-F5344CB8AC3E}">
        <p14:creationId xmlns:p14="http://schemas.microsoft.com/office/powerpoint/2010/main" val="35730452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300" fill="hold"/>
                                        <p:tgtEl>
                                          <p:spTgt spid="63"/>
                                        </p:tgtEl>
                                        <p:attrNameLst>
                                          <p:attrName>ppt_x</p:attrName>
                                        </p:attrNameLst>
                                      </p:cBhvr>
                                      <p:tavLst>
                                        <p:tav tm="0">
                                          <p:val>
                                            <p:strVal val="1+#ppt_w/2"/>
                                          </p:val>
                                        </p:tav>
                                        <p:tav tm="100000">
                                          <p:val>
                                            <p:strVal val="#ppt_x"/>
                                          </p:val>
                                        </p:tav>
                                      </p:tavLst>
                                    </p:anim>
                                    <p:anim calcmode="lin" valueType="num">
                                      <p:cBhvr additive="base">
                                        <p:cTn id="8" dur="3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300" fill="hold"/>
                                        <p:tgtEl>
                                          <p:spTgt spid="51"/>
                                        </p:tgtEl>
                                        <p:attrNameLst>
                                          <p:attrName>ppt_x</p:attrName>
                                        </p:attrNameLst>
                                      </p:cBhvr>
                                      <p:tavLst>
                                        <p:tav tm="0">
                                          <p:val>
                                            <p:strVal val="1+#ppt_w/2"/>
                                          </p:val>
                                        </p:tav>
                                        <p:tav tm="100000">
                                          <p:val>
                                            <p:strVal val="#ppt_x"/>
                                          </p:val>
                                        </p:tav>
                                      </p:tavLst>
                                    </p:anim>
                                    <p:anim calcmode="lin" valueType="num">
                                      <p:cBhvr additive="base">
                                        <p:cTn id="13" dur="300" fill="hold"/>
                                        <p:tgtEl>
                                          <p:spTgt spid="51"/>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2" fill="hold"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300" fill="hold"/>
                                        <p:tgtEl>
                                          <p:spTgt spid="66"/>
                                        </p:tgtEl>
                                        <p:attrNameLst>
                                          <p:attrName>ppt_x</p:attrName>
                                        </p:attrNameLst>
                                      </p:cBhvr>
                                      <p:tavLst>
                                        <p:tav tm="0">
                                          <p:val>
                                            <p:strVal val="1+#ppt_w/2"/>
                                          </p:val>
                                        </p:tav>
                                        <p:tav tm="100000">
                                          <p:val>
                                            <p:strVal val="#ppt_x"/>
                                          </p:val>
                                        </p:tav>
                                      </p:tavLst>
                                    </p:anim>
                                    <p:anim calcmode="lin" valueType="num">
                                      <p:cBhvr additive="base">
                                        <p:cTn id="18" dur="300" fill="hold"/>
                                        <p:tgtEl>
                                          <p:spTgt spid="66"/>
                                        </p:tgtEl>
                                        <p:attrNameLst>
                                          <p:attrName>ppt_y</p:attrName>
                                        </p:attrNameLst>
                                      </p:cBhvr>
                                      <p:tavLst>
                                        <p:tav tm="0">
                                          <p:val>
                                            <p:strVal val="#ppt_y"/>
                                          </p:val>
                                        </p:tav>
                                        <p:tav tm="100000">
                                          <p:val>
                                            <p:strVal val="#ppt_y"/>
                                          </p:val>
                                        </p:tav>
                                      </p:tavLst>
                                    </p:anim>
                                  </p:childTnLst>
                                </p:cTn>
                              </p:par>
                            </p:childTnLst>
                          </p:cTn>
                        </p:par>
                        <p:par>
                          <p:cTn id="19" fill="hold">
                            <p:stCondLst>
                              <p:cond delay="900"/>
                            </p:stCondLst>
                            <p:childTnLst>
                              <p:par>
                                <p:cTn id="20" presetID="2" presetClass="entr" presetSubtype="2"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additive="base">
                                        <p:cTn id="22" dur="300" fill="hold"/>
                                        <p:tgtEl>
                                          <p:spTgt spid="61"/>
                                        </p:tgtEl>
                                        <p:attrNameLst>
                                          <p:attrName>ppt_x</p:attrName>
                                        </p:attrNameLst>
                                      </p:cBhvr>
                                      <p:tavLst>
                                        <p:tav tm="0">
                                          <p:val>
                                            <p:strVal val="1+#ppt_w/2"/>
                                          </p:val>
                                        </p:tav>
                                        <p:tav tm="100000">
                                          <p:val>
                                            <p:strVal val="#ppt_x"/>
                                          </p:val>
                                        </p:tav>
                                      </p:tavLst>
                                    </p:anim>
                                    <p:anim calcmode="lin" valueType="num">
                                      <p:cBhvr additive="base">
                                        <p:cTn id="23" dur="300" fill="hold"/>
                                        <p:tgtEl>
                                          <p:spTgt spid="61"/>
                                        </p:tgtEl>
                                        <p:attrNameLst>
                                          <p:attrName>ppt_y</p:attrName>
                                        </p:attrNameLst>
                                      </p:cBhvr>
                                      <p:tavLst>
                                        <p:tav tm="0">
                                          <p:val>
                                            <p:strVal val="#ppt_y"/>
                                          </p:val>
                                        </p:tav>
                                        <p:tav tm="100000">
                                          <p:val>
                                            <p:strVal val="#ppt_y"/>
                                          </p:val>
                                        </p:tav>
                                      </p:tavLst>
                                    </p:anim>
                                  </p:childTnLst>
                                </p:cTn>
                              </p:par>
                              <p:par>
                                <p:cTn id="24" presetID="26" presetClass="emph" presetSubtype="0" fill="hold" nodeType="withEffect">
                                  <p:stCondLst>
                                    <p:cond delay="0"/>
                                  </p:stCondLst>
                                  <p:childTnLst>
                                    <p:animEffect transition="out" filter="fade">
                                      <p:cBhvr>
                                        <p:cTn id="25" dur="500" tmFilter="0, 0; .2, .5; .8, .5; 1, 0"/>
                                        <p:tgtEl>
                                          <p:spTgt spid="63"/>
                                        </p:tgtEl>
                                      </p:cBhvr>
                                    </p:animEffect>
                                    <p:animScale>
                                      <p:cBhvr>
                                        <p:cTn id="26" dur="250" autoRev="1" fill="hold"/>
                                        <p:tgtEl>
                                          <p:spTgt spid="63"/>
                                        </p:tgtEl>
                                      </p:cBhvr>
                                      <p:by x="105000" y="105000"/>
                                    </p:animScale>
                                  </p:childTnLst>
                                </p:cTn>
                              </p:par>
                              <p:par>
                                <p:cTn id="27" presetID="26" presetClass="emph" presetSubtype="0" fill="hold" grpId="1" nodeType="withEffect">
                                  <p:stCondLst>
                                    <p:cond delay="0"/>
                                  </p:stCondLst>
                                  <p:childTnLst>
                                    <p:animEffect transition="out" filter="fade">
                                      <p:cBhvr>
                                        <p:cTn id="28" dur="500" tmFilter="0, 0; .2, .5; .8, .5; 1, 0"/>
                                        <p:tgtEl>
                                          <p:spTgt spid="51"/>
                                        </p:tgtEl>
                                      </p:cBhvr>
                                    </p:animEffect>
                                    <p:animScale>
                                      <p:cBhvr>
                                        <p:cTn id="29" dur="250" autoRev="1" fill="hold"/>
                                        <p:tgtEl>
                                          <p:spTgt spid="51"/>
                                        </p:tgtEl>
                                      </p:cBhvr>
                                      <p:by x="105000" y="105000"/>
                                    </p:animScale>
                                  </p:childTnLst>
                                </p:cTn>
                              </p:par>
                              <p:par>
                                <p:cTn id="30" presetID="26" presetClass="emph" presetSubtype="0" fill="hold" nodeType="withEffect">
                                  <p:stCondLst>
                                    <p:cond delay="500"/>
                                  </p:stCondLst>
                                  <p:childTnLst>
                                    <p:animEffect transition="out" filter="fade">
                                      <p:cBhvr>
                                        <p:cTn id="31" dur="500" tmFilter="0, 0; .2, .5; .8, .5; 1, 0"/>
                                        <p:tgtEl>
                                          <p:spTgt spid="66"/>
                                        </p:tgtEl>
                                      </p:cBhvr>
                                    </p:animEffect>
                                    <p:animScale>
                                      <p:cBhvr>
                                        <p:cTn id="32" dur="250" autoRev="1" fill="hold"/>
                                        <p:tgtEl>
                                          <p:spTgt spid="66"/>
                                        </p:tgtEl>
                                      </p:cBhvr>
                                      <p:by x="105000" y="105000"/>
                                    </p:animScale>
                                  </p:childTnLst>
                                </p:cTn>
                              </p:par>
                              <p:par>
                                <p:cTn id="33" presetID="26" presetClass="emph" presetSubtype="0" fill="hold" grpId="1" nodeType="withEffect">
                                  <p:stCondLst>
                                    <p:cond delay="500"/>
                                  </p:stCondLst>
                                  <p:childTnLst>
                                    <p:animEffect transition="out" filter="fade">
                                      <p:cBhvr>
                                        <p:cTn id="34" dur="500" tmFilter="0, 0; .2, .5; .8, .5; 1, 0"/>
                                        <p:tgtEl>
                                          <p:spTgt spid="61"/>
                                        </p:tgtEl>
                                      </p:cBhvr>
                                    </p:animEffect>
                                    <p:animScale>
                                      <p:cBhvr>
                                        <p:cTn id="35" dur="250" autoRev="1" fill="hold"/>
                                        <p:tgtEl>
                                          <p:spTgt spid="6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61" grpId="0"/>
      <p:bldP spid="61"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049925" y="1814952"/>
            <a:ext cx="1571922" cy="2368064"/>
            <a:chOff x="1537048" y="1217198"/>
            <a:chExt cx="1179095" cy="1776048"/>
          </a:xfrm>
          <a:solidFill>
            <a:srgbClr val="489FB9"/>
          </a:solidFill>
        </p:grpSpPr>
        <p:grpSp>
          <p:nvGrpSpPr>
            <p:cNvPr id="2" name="组合 1"/>
            <p:cNvGrpSpPr/>
            <p:nvPr/>
          </p:nvGrpSpPr>
          <p:grpSpPr>
            <a:xfrm>
              <a:off x="1537048" y="1217198"/>
              <a:ext cx="1179095" cy="1776048"/>
              <a:chOff x="1992063" y="2258145"/>
              <a:chExt cx="1572127" cy="2368064"/>
            </a:xfrm>
            <a:grpFill/>
          </p:grpSpPr>
          <p:sp>
            <p:nvSpPr>
              <p:cNvPr id="3" name="矩形 2"/>
              <p:cNvSpPr/>
              <p:nvPr/>
            </p:nvSpPr>
            <p:spPr>
              <a:xfrm>
                <a:off x="1992063" y="2733241"/>
                <a:ext cx="1572127" cy="1892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314326" y="2258145"/>
                <a:ext cx="927600" cy="914360"/>
              </a:xfrm>
              <a:prstGeom prst="ellipse">
                <a:avLst/>
              </a:pr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16"/>
              <p:cNvSpPr txBox="1"/>
              <p:nvPr/>
            </p:nvSpPr>
            <p:spPr>
              <a:xfrm>
                <a:off x="2419517" y="2533494"/>
                <a:ext cx="753030" cy="400110"/>
              </a:xfrm>
              <a:prstGeom prst="rect">
                <a:avLst/>
              </a:prstGeom>
              <a:noFill/>
            </p:spPr>
            <p:txBody>
              <a:bodyPr wrap="square"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6" name="文本框 51"/>
            <p:cNvSpPr txBox="1"/>
            <p:nvPr/>
          </p:nvSpPr>
          <p:spPr>
            <a:xfrm>
              <a:off x="1553037" y="2071738"/>
              <a:ext cx="1131831" cy="375103"/>
            </a:xfrm>
            <a:prstGeom prst="rect">
              <a:avLst/>
            </a:prstGeom>
            <a:noFill/>
          </p:spPr>
          <p:txBody>
            <a:bodyPr wrap="square" lIns="68580" tIns="34290" rIns="68580" bIns="34290" rtlCol="0">
              <a:spAutoFit/>
            </a:bodyPr>
            <a:lstStyle/>
            <a:p>
              <a:pPr algn="ctr"/>
              <a:r>
                <a:rPr lang="zh-CN" altLang="en-US" sz="2800" dirty="0">
                  <a:solidFill>
                    <a:srgbClr val="FFFFFF"/>
                  </a:solidFill>
                  <a:latin typeface="微软雅黑" panose="020B0503020204020204" pitchFamily="34" charset="-122"/>
                  <a:ea typeface="微软雅黑" panose="020B0503020204020204" pitchFamily="34" charset="-122"/>
                </a:rPr>
                <a:t>差异性</a:t>
              </a:r>
              <a:endParaRPr lang="en-US" altLang="zh-CN" sz="3200" dirty="0">
                <a:solidFill>
                  <a:srgbClr val="FFFFFF"/>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281661" y="1796820"/>
            <a:ext cx="1571923" cy="2386197"/>
            <a:chOff x="3211067" y="1203598"/>
            <a:chExt cx="1179096" cy="1789648"/>
          </a:xfrm>
          <a:solidFill>
            <a:srgbClr val="489FB9"/>
          </a:solidFill>
        </p:grpSpPr>
        <p:grpSp>
          <p:nvGrpSpPr>
            <p:cNvPr id="6" name="组合 5"/>
            <p:cNvGrpSpPr/>
            <p:nvPr/>
          </p:nvGrpSpPr>
          <p:grpSpPr>
            <a:xfrm>
              <a:off x="3211067" y="1203598"/>
              <a:ext cx="1179095" cy="1789648"/>
              <a:chOff x="4225288" y="2240012"/>
              <a:chExt cx="1572127" cy="2386197"/>
            </a:xfrm>
            <a:grpFill/>
          </p:grpSpPr>
          <p:sp>
            <p:nvSpPr>
              <p:cNvPr id="7" name="矩形 6"/>
              <p:cNvSpPr/>
              <p:nvPr/>
            </p:nvSpPr>
            <p:spPr>
              <a:xfrm>
                <a:off x="4225288" y="2733241"/>
                <a:ext cx="1572127" cy="18929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520214" y="2240012"/>
                <a:ext cx="927600" cy="91436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17"/>
              <p:cNvSpPr txBox="1"/>
              <p:nvPr/>
            </p:nvSpPr>
            <p:spPr>
              <a:xfrm>
                <a:off x="4703328" y="2520052"/>
                <a:ext cx="612542" cy="461665"/>
              </a:xfrm>
              <a:prstGeom prst="rect">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7" name="文本框 52"/>
            <p:cNvSpPr txBox="1"/>
            <p:nvPr/>
          </p:nvSpPr>
          <p:spPr>
            <a:xfrm>
              <a:off x="3217745" y="2052778"/>
              <a:ext cx="1172418" cy="375103"/>
            </a:xfrm>
            <a:prstGeom prst="rect">
              <a:avLst/>
            </a:prstGeom>
            <a:noFill/>
          </p:spPr>
          <p:txBody>
            <a:bodyPr wrap="square" lIns="68580" tIns="34290" rIns="68580" bIns="34290" rtlCol="0">
              <a:spAutoFit/>
            </a:bodyPr>
            <a:lstStyle/>
            <a:p>
              <a:pPr algn="ctr"/>
              <a:r>
                <a:rPr lang="zh-CN" altLang="en-US" sz="2800" dirty="0">
                  <a:solidFill>
                    <a:srgbClr val="FFFFFF"/>
                  </a:solidFill>
                  <a:latin typeface="微软雅黑" panose="020B0503020204020204" pitchFamily="34" charset="-122"/>
                  <a:ea typeface="微软雅黑" panose="020B0503020204020204" pitchFamily="34" charset="-122"/>
                </a:rPr>
                <a:t>共同性</a:t>
              </a:r>
              <a:endParaRPr lang="en-US" altLang="zh-CN" sz="2800" dirty="0">
                <a:solidFill>
                  <a:srgbClr val="FFFFFF"/>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522299" y="1827876"/>
            <a:ext cx="1571922" cy="2377778"/>
            <a:chOff x="4891763" y="1226890"/>
            <a:chExt cx="1179095" cy="1783334"/>
          </a:xfrm>
          <a:solidFill>
            <a:srgbClr val="489FB9"/>
          </a:solidFill>
        </p:grpSpPr>
        <p:grpSp>
          <p:nvGrpSpPr>
            <p:cNvPr id="10" name="组合 9"/>
            <p:cNvGrpSpPr/>
            <p:nvPr/>
          </p:nvGrpSpPr>
          <p:grpSpPr>
            <a:xfrm>
              <a:off x="4891763" y="1226890"/>
              <a:ext cx="1179095" cy="1783334"/>
              <a:chOff x="6458513" y="2248431"/>
              <a:chExt cx="1572127" cy="2377778"/>
            </a:xfrm>
            <a:grpFill/>
          </p:grpSpPr>
          <p:sp>
            <p:nvSpPr>
              <p:cNvPr id="11" name="矩形 10"/>
              <p:cNvSpPr/>
              <p:nvPr/>
            </p:nvSpPr>
            <p:spPr>
              <a:xfrm>
                <a:off x="6458513" y="2733241"/>
                <a:ext cx="1572127" cy="1892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780776" y="2248431"/>
                <a:ext cx="927600" cy="914360"/>
              </a:xfrm>
              <a:prstGeom prst="ellipse">
                <a:avLst/>
              </a:prstGeom>
              <a:solidFill>
                <a:schemeClr val="accent3"/>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8"/>
              <p:cNvSpPr txBox="1"/>
              <p:nvPr/>
            </p:nvSpPr>
            <p:spPr>
              <a:xfrm>
                <a:off x="6892789" y="2510856"/>
                <a:ext cx="685345" cy="458495"/>
              </a:xfrm>
              <a:prstGeom prst="rect">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8" name="文本框 53"/>
            <p:cNvSpPr txBox="1"/>
            <p:nvPr/>
          </p:nvSpPr>
          <p:spPr>
            <a:xfrm>
              <a:off x="4903840" y="2095741"/>
              <a:ext cx="1167018" cy="375103"/>
            </a:xfrm>
            <a:prstGeom prst="rect">
              <a:avLst/>
            </a:prstGeom>
            <a:noFill/>
          </p:spPr>
          <p:txBody>
            <a:bodyPr wrap="square" lIns="68580" tIns="34290" rIns="68580" bIns="34290" rtlCol="0">
              <a:spAutoFit/>
            </a:bodyPr>
            <a:lstStyle/>
            <a:p>
              <a:pPr algn="ctr"/>
              <a:r>
                <a:rPr lang="zh-CN" altLang="en-US" sz="2800" dirty="0">
                  <a:solidFill>
                    <a:srgbClr val="FFFFFF"/>
                  </a:solidFill>
                  <a:latin typeface="微软雅黑" panose="020B0503020204020204" pitchFamily="34" charset="-122"/>
                  <a:ea typeface="微软雅黑" panose="020B0503020204020204" pitchFamily="34" charset="-122"/>
                </a:rPr>
                <a:t>发展性</a:t>
              </a:r>
              <a:endParaRPr lang="en-US" altLang="zh-CN" sz="2800" dirty="0">
                <a:solidFill>
                  <a:srgbClr val="FFFFFF"/>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754031" y="1850513"/>
            <a:ext cx="1585494" cy="2355141"/>
            <a:chOff x="6565782" y="1243868"/>
            <a:chExt cx="1189275" cy="1766356"/>
          </a:xfrm>
          <a:solidFill>
            <a:srgbClr val="489FB9"/>
          </a:solidFill>
        </p:grpSpPr>
        <p:grpSp>
          <p:nvGrpSpPr>
            <p:cNvPr id="14" name="组合 13"/>
            <p:cNvGrpSpPr/>
            <p:nvPr/>
          </p:nvGrpSpPr>
          <p:grpSpPr>
            <a:xfrm>
              <a:off x="6575962" y="1243868"/>
              <a:ext cx="1179095" cy="1766356"/>
              <a:chOff x="8690603" y="2271068"/>
              <a:chExt cx="1572127" cy="2355141"/>
            </a:xfrm>
            <a:grpFill/>
          </p:grpSpPr>
          <p:sp>
            <p:nvSpPr>
              <p:cNvPr id="15" name="矩形 14"/>
              <p:cNvSpPr/>
              <p:nvPr/>
            </p:nvSpPr>
            <p:spPr>
              <a:xfrm>
                <a:off x="8690603" y="2733241"/>
                <a:ext cx="1572127" cy="1892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041338" y="2271068"/>
                <a:ext cx="927600" cy="914360"/>
              </a:xfrm>
              <a:prstGeom prst="ellipse">
                <a:avLst/>
              </a:prstGeom>
              <a:solidFill>
                <a:schemeClr val="accent4"/>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9"/>
              <p:cNvSpPr txBox="1"/>
              <p:nvPr/>
            </p:nvSpPr>
            <p:spPr>
              <a:xfrm>
                <a:off x="9180617" y="2497415"/>
                <a:ext cx="562375" cy="461665"/>
              </a:xfrm>
              <a:prstGeom prst="rect">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4</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9" name="文本框 54"/>
            <p:cNvSpPr txBox="1"/>
            <p:nvPr/>
          </p:nvSpPr>
          <p:spPr>
            <a:xfrm>
              <a:off x="6565782" y="2086424"/>
              <a:ext cx="1189275" cy="375103"/>
            </a:xfrm>
            <a:prstGeom prst="rect">
              <a:avLst/>
            </a:prstGeom>
            <a:noFill/>
          </p:spPr>
          <p:txBody>
            <a:bodyPr wrap="square" lIns="68580" tIns="34290" rIns="68580" bIns="34290" rtlCol="0">
              <a:spAutoFit/>
            </a:bodyPr>
            <a:lstStyle/>
            <a:p>
              <a:pPr algn="ctr"/>
              <a:r>
                <a:rPr lang="zh-CN" altLang="en-US" sz="2800" dirty="0">
                  <a:solidFill>
                    <a:srgbClr val="FFFFFF"/>
                  </a:solidFill>
                  <a:latin typeface="微软雅黑" panose="020B0503020204020204" pitchFamily="34" charset="-122"/>
                  <a:ea typeface="微软雅黑" panose="020B0503020204020204" pitchFamily="34" charset="-122"/>
                </a:rPr>
                <a:t>期望性</a:t>
              </a:r>
              <a:endParaRPr lang="en-US" altLang="zh-CN" sz="2800" dirty="0">
                <a:solidFill>
                  <a:srgbClr val="FFFFFF"/>
                </a:solidFill>
                <a:latin typeface="微软雅黑" panose="020B0503020204020204" pitchFamily="34" charset="-122"/>
                <a:ea typeface="微软雅黑" panose="020B0503020204020204" pitchFamily="34" charset="-122"/>
              </a:endParaRPr>
            </a:p>
          </p:txBody>
        </p:sp>
      </p:grpSp>
      <p:sp>
        <p:nvSpPr>
          <p:cNvPr id="34" name="标题 33"/>
          <p:cNvSpPr>
            <a:spLocks noGrp="1"/>
          </p:cNvSpPr>
          <p:nvPr>
            <p:ph type="title"/>
          </p:nvPr>
        </p:nvSpPr>
        <p:spPr/>
        <p:txBody>
          <a:bodyPr/>
          <a:lstStyle/>
          <a:p>
            <a:r>
              <a:rPr lang="zh-CN" altLang="en-US" dirty="0"/>
              <a:t>一、社会适应行为的特点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anim calcmode="lin" valueType="num">
                                      <p:cBhvr>
                                        <p:cTn id="10" dur="500" fill="hold"/>
                                        <p:tgtEl>
                                          <p:spTgt spid="23"/>
                                        </p:tgtEl>
                                        <p:attrNameLst>
                                          <p:attrName>ppt_x</p:attrName>
                                        </p:attrNameLst>
                                      </p:cBhvr>
                                      <p:tavLst>
                                        <p:tav tm="0">
                                          <p:val>
                                            <p:fltVal val="0.5"/>
                                          </p:val>
                                        </p:tav>
                                        <p:tav tm="100000">
                                          <p:val>
                                            <p:strVal val="#ppt_x"/>
                                          </p:val>
                                        </p:tav>
                                      </p:tavLst>
                                    </p:anim>
                                    <p:anim calcmode="lin" valueType="num">
                                      <p:cBhvr>
                                        <p:cTn id="11" dur="500" fill="hold"/>
                                        <p:tgtEl>
                                          <p:spTgt spid="2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anim calcmode="lin" valueType="num">
                                      <p:cBhvr>
                                        <p:cTn id="17" dur="500" fill="hold"/>
                                        <p:tgtEl>
                                          <p:spTgt spid="24"/>
                                        </p:tgtEl>
                                        <p:attrNameLst>
                                          <p:attrName>ppt_x</p:attrName>
                                        </p:attrNameLst>
                                      </p:cBhvr>
                                      <p:tavLst>
                                        <p:tav tm="0">
                                          <p:val>
                                            <p:fltVal val="0.5"/>
                                          </p:val>
                                        </p:tav>
                                        <p:tav tm="100000">
                                          <p:val>
                                            <p:strVal val="#ppt_x"/>
                                          </p:val>
                                        </p:tav>
                                      </p:tavLst>
                                    </p:anim>
                                    <p:anim calcmode="lin" valueType="num">
                                      <p:cBhvr>
                                        <p:cTn id="18" dur="500" fill="hold"/>
                                        <p:tgtEl>
                                          <p:spTgt spid="24"/>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anim calcmode="lin" valueType="num">
                                      <p:cBhvr>
                                        <p:cTn id="24" dur="500" fill="hold"/>
                                        <p:tgtEl>
                                          <p:spTgt spid="25"/>
                                        </p:tgtEl>
                                        <p:attrNameLst>
                                          <p:attrName>ppt_x</p:attrName>
                                        </p:attrNameLst>
                                      </p:cBhvr>
                                      <p:tavLst>
                                        <p:tav tm="0">
                                          <p:val>
                                            <p:fltVal val="0.5"/>
                                          </p:val>
                                        </p:tav>
                                        <p:tav tm="100000">
                                          <p:val>
                                            <p:strVal val="#ppt_x"/>
                                          </p:val>
                                        </p:tav>
                                      </p:tavLst>
                                    </p:anim>
                                    <p:anim calcmode="lin" valueType="num">
                                      <p:cBhvr>
                                        <p:cTn id="25" dur="500" fill="hold"/>
                                        <p:tgtEl>
                                          <p:spTgt spid="2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6764792" y="1851228"/>
            <a:ext cx="4501922" cy="1862882"/>
          </a:xfrm>
          <a:prstGeom prst="rect">
            <a:avLst/>
          </a:prstGeom>
          <a:noFill/>
        </p:spPr>
        <p:txBody>
          <a:bodyPr wrap="square" tIns="0" bIns="0" rtlCol="0" anchor="t">
            <a:spAutoFit/>
          </a:bodyPr>
          <a:lstStyle/>
          <a:p>
            <a:pPr marL="457200" indent="-457200">
              <a:lnSpc>
                <a:spcPct val="150000"/>
              </a:lnSpc>
              <a:buFont typeface="Wingdings" panose="05000000000000000000" pitchFamily="2" charset="2"/>
              <a:buChar char="p"/>
            </a:pPr>
            <a:r>
              <a:rPr lang="zh-CN" altLang="en-US" sz="28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性别角色</a:t>
            </a: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就是对男性和女性行为的社会期望及社会规范。</a:t>
            </a:r>
          </a:p>
        </p:txBody>
      </p:sp>
      <p:sp>
        <p:nvSpPr>
          <p:cNvPr id="20" name="TextBox 19"/>
          <p:cNvSpPr txBox="1"/>
          <p:nvPr/>
        </p:nvSpPr>
        <p:spPr>
          <a:xfrm>
            <a:off x="647846" y="1851228"/>
            <a:ext cx="5269365" cy="3155544"/>
          </a:xfrm>
          <a:prstGeom prst="rect">
            <a:avLst/>
          </a:prstGeom>
          <a:noFill/>
        </p:spPr>
        <p:txBody>
          <a:bodyPr wrap="square" tIns="0" bIns="0" rtlCol="0" anchor="t">
            <a:spAutoFit/>
          </a:bodyPr>
          <a:lstStyle/>
          <a:p>
            <a:pPr marL="457200" indent="-457200">
              <a:lnSpc>
                <a:spcPct val="150000"/>
              </a:lnSpc>
              <a:buFont typeface="Wingdings" panose="05000000000000000000" pitchFamily="2" charset="2"/>
              <a:buChar char="p"/>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个体从出生开始的懵懂无知逐渐建立起性别概念、树立起明确的性别意识，逐步形成一种稳定的行为特征即性别化的发展过程。</a:t>
            </a:r>
          </a:p>
        </p:txBody>
      </p:sp>
      <p:sp>
        <p:nvSpPr>
          <p:cNvPr id="2" name="标题 1"/>
          <p:cNvSpPr>
            <a:spLocks noGrp="1"/>
          </p:cNvSpPr>
          <p:nvPr>
            <p:ph type="title"/>
          </p:nvPr>
        </p:nvSpPr>
        <p:spPr/>
        <p:txBody>
          <a:bodyPr/>
          <a:lstStyle/>
          <a:p>
            <a:r>
              <a:rPr lang="zh-CN" altLang="en-US" dirty="0"/>
              <a:t>二、性别化的发展</a:t>
            </a:r>
          </a:p>
        </p:txBody>
      </p:sp>
    </p:spTree>
    <p:extLst>
      <p:ext uri="{BB962C8B-B14F-4D97-AF65-F5344CB8AC3E}">
        <p14:creationId xmlns:p14="http://schemas.microsoft.com/office/powerpoint/2010/main" val="11111034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ppt_x</p:attrName>
                                        </p:attrNameLst>
                                      </p:cBhvr>
                                      <p:tavLst>
                                        <p:tav tm="0">
                                          <p:val>
                                            <p:strVal val="#ppt_x+#ppt_w*1.125000"/>
                                          </p:val>
                                        </p:tav>
                                        <p:tav tm="100000">
                                          <p:val>
                                            <p:strVal val="#ppt_x"/>
                                          </p:val>
                                        </p:tav>
                                      </p:tavLst>
                                    </p:anim>
                                    <p:animEffect transition="in" filter="wipe(left)">
                                      <p:cBhvr>
                                        <p:cTn id="8" dur="500"/>
                                        <p:tgtEl>
                                          <p:spTgt spid="15"/>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ppt_x</p:attrName>
                                        </p:attrNameLst>
                                      </p:cBhvr>
                                      <p:tavLst>
                                        <p:tav tm="0">
                                          <p:val>
                                            <p:strVal val="#ppt_x-#ppt_w*1.125000"/>
                                          </p:val>
                                        </p:tav>
                                        <p:tav tm="100000">
                                          <p:val>
                                            <p:strVal val="#ppt_x"/>
                                          </p:val>
                                        </p:tav>
                                      </p:tavLst>
                                    </p:anim>
                                    <p:animEffect transition="in" filter="wipe(right)">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6"/>
          <p:cNvSpPr/>
          <p:nvPr/>
        </p:nvSpPr>
        <p:spPr bwMode="auto">
          <a:xfrm>
            <a:off x="5770398" y="1958392"/>
            <a:ext cx="653720" cy="4899607"/>
          </a:xfrm>
          <a:custGeom>
            <a:avLst/>
            <a:gdLst>
              <a:gd name="T0" fmla="*/ 182 w 260"/>
              <a:gd name="T1" fmla="*/ 130 h 1902"/>
              <a:gd name="T2" fmla="*/ 182 w 260"/>
              <a:gd name="T3" fmla="*/ 1902 h 1902"/>
              <a:gd name="T4" fmla="*/ 75 w 260"/>
              <a:gd name="T5" fmla="*/ 1902 h 1902"/>
              <a:gd name="T6" fmla="*/ 75 w 260"/>
              <a:gd name="T7" fmla="*/ 130 h 1902"/>
              <a:gd name="T8" fmla="*/ 0 w 260"/>
              <a:gd name="T9" fmla="*/ 130 h 1902"/>
              <a:gd name="T10" fmla="*/ 130 w 260"/>
              <a:gd name="T11" fmla="*/ 0 h 1902"/>
              <a:gd name="T12" fmla="*/ 260 w 260"/>
              <a:gd name="T13" fmla="*/ 130 h 1902"/>
              <a:gd name="T14" fmla="*/ 182 w 260"/>
              <a:gd name="T15" fmla="*/ 130 h 19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 h="1902">
                <a:moveTo>
                  <a:pt x="182" y="130"/>
                </a:moveTo>
                <a:lnTo>
                  <a:pt x="182" y="1902"/>
                </a:lnTo>
                <a:lnTo>
                  <a:pt x="75" y="1902"/>
                </a:lnTo>
                <a:lnTo>
                  <a:pt x="75" y="130"/>
                </a:lnTo>
                <a:lnTo>
                  <a:pt x="0" y="130"/>
                </a:lnTo>
                <a:lnTo>
                  <a:pt x="130" y="0"/>
                </a:lnTo>
                <a:lnTo>
                  <a:pt x="260" y="130"/>
                </a:lnTo>
                <a:lnTo>
                  <a:pt x="182" y="130"/>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dirty="0">
              <a:latin typeface="Avant GardeBook" pitchFamily="50" charset="0"/>
            </a:endParaRPr>
          </a:p>
        </p:txBody>
      </p:sp>
      <p:sp>
        <p:nvSpPr>
          <p:cNvPr id="9" name="Freeform 8"/>
          <p:cNvSpPr/>
          <p:nvPr/>
        </p:nvSpPr>
        <p:spPr bwMode="auto">
          <a:xfrm>
            <a:off x="4053125" y="3999230"/>
            <a:ext cx="2695339" cy="2858770"/>
          </a:xfrm>
          <a:custGeom>
            <a:avLst/>
            <a:gdLst>
              <a:gd name="T0" fmla="*/ 225 w 454"/>
              <a:gd name="T1" fmla="*/ 35 h 481"/>
              <a:gd name="T2" fmla="*/ 55 w 454"/>
              <a:gd name="T3" fmla="*/ 35 h 481"/>
              <a:gd name="T4" fmla="*/ 55 w 454"/>
              <a:gd name="T5" fmla="*/ 0 h 481"/>
              <a:gd name="T6" fmla="*/ 0 w 454"/>
              <a:gd name="T7" fmla="*/ 55 h 481"/>
              <a:gd name="T8" fmla="*/ 55 w 454"/>
              <a:gd name="T9" fmla="*/ 110 h 481"/>
              <a:gd name="T10" fmla="*/ 55 w 454"/>
              <a:gd name="T11" fmla="*/ 80 h 481"/>
              <a:gd name="T12" fmla="*/ 224 w 454"/>
              <a:gd name="T13" fmla="*/ 80 h 481"/>
              <a:gd name="T14" fmla="*/ 409 w 454"/>
              <a:gd name="T15" fmla="*/ 277 h 481"/>
              <a:gd name="T16" fmla="*/ 409 w 454"/>
              <a:gd name="T17" fmla="*/ 481 h 481"/>
              <a:gd name="T18" fmla="*/ 454 w 454"/>
              <a:gd name="T19" fmla="*/ 481 h 481"/>
              <a:gd name="T20" fmla="*/ 454 w 454"/>
              <a:gd name="T21" fmla="*/ 277 h 481"/>
              <a:gd name="T22" fmla="*/ 225 w 454"/>
              <a:gd name="T23" fmla="*/ 35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4" h="481">
                <a:moveTo>
                  <a:pt x="225" y="35"/>
                </a:moveTo>
                <a:cubicBezTo>
                  <a:pt x="55" y="35"/>
                  <a:pt x="55" y="35"/>
                  <a:pt x="55" y="35"/>
                </a:cubicBezTo>
                <a:cubicBezTo>
                  <a:pt x="55" y="0"/>
                  <a:pt x="55" y="0"/>
                  <a:pt x="55" y="0"/>
                </a:cubicBezTo>
                <a:cubicBezTo>
                  <a:pt x="0" y="55"/>
                  <a:pt x="0" y="55"/>
                  <a:pt x="0" y="55"/>
                </a:cubicBezTo>
                <a:cubicBezTo>
                  <a:pt x="55" y="110"/>
                  <a:pt x="55" y="110"/>
                  <a:pt x="55" y="110"/>
                </a:cubicBezTo>
                <a:cubicBezTo>
                  <a:pt x="55" y="80"/>
                  <a:pt x="55" y="80"/>
                  <a:pt x="55" y="80"/>
                </a:cubicBezTo>
                <a:cubicBezTo>
                  <a:pt x="224" y="80"/>
                  <a:pt x="224" y="80"/>
                  <a:pt x="224" y="80"/>
                </a:cubicBezTo>
                <a:cubicBezTo>
                  <a:pt x="340" y="80"/>
                  <a:pt x="409" y="168"/>
                  <a:pt x="409" y="277"/>
                </a:cubicBezTo>
                <a:cubicBezTo>
                  <a:pt x="409" y="481"/>
                  <a:pt x="409" y="481"/>
                  <a:pt x="409" y="481"/>
                </a:cubicBezTo>
                <a:cubicBezTo>
                  <a:pt x="454" y="481"/>
                  <a:pt x="454" y="481"/>
                  <a:pt x="454" y="481"/>
                </a:cubicBezTo>
                <a:cubicBezTo>
                  <a:pt x="454" y="277"/>
                  <a:pt x="454" y="277"/>
                  <a:pt x="454" y="277"/>
                </a:cubicBezTo>
                <a:cubicBezTo>
                  <a:pt x="454" y="145"/>
                  <a:pt x="363" y="35"/>
                  <a:pt x="225" y="35"/>
                </a:cubicBezTo>
                <a:close/>
              </a:path>
            </a:pathLst>
          </a:custGeom>
          <a:solidFill>
            <a:schemeClr val="accent2"/>
          </a:solidFill>
          <a:ln>
            <a:noFill/>
          </a:ln>
        </p:spPr>
        <p:txBody>
          <a:bodyPr vert="horz" wrap="square" lIns="91440" tIns="45720" rIns="91440" bIns="45720" numCol="1" anchor="t" anchorCtr="0" compatLnSpc="1"/>
          <a:lstStyle/>
          <a:p>
            <a:endParaRPr lang="zh-CN" altLang="en-US" dirty="0">
              <a:latin typeface="Avant GardeBook" pitchFamily="50" charset="0"/>
            </a:endParaRPr>
          </a:p>
        </p:txBody>
      </p:sp>
      <p:sp>
        <p:nvSpPr>
          <p:cNvPr id="15" name="TextBox 14"/>
          <p:cNvSpPr txBox="1"/>
          <p:nvPr/>
        </p:nvSpPr>
        <p:spPr>
          <a:xfrm>
            <a:off x="8465736" y="3110713"/>
            <a:ext cx="3247395" cy="1249727"/>
          </a:xfrm>
          <a:prstGeom prst="rect">
            <a:avLst/>
          </a:prstGeom>
          <a:noFill/>
        </p:spPr>
        <p:txBody>
          <a:bodyPr wrap="square" tIns="0" bIns="0" rtlCol="0" anchor="t">
            <a:spAutoFit/>
          </a:bodyPr>
          <a:lstStyle/>
          <a:p>
            <a:pPr>
              <a:lnSpc>
                <a:spcPct val="150000"/>
              </a:lnSpc>
            </a:pPr>
            <a:r>
              <a:rPr lang="zh-CN" altLang="en-US" sz="28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不良社会适应行为</a:t>
            </a:r>
            <a:endParaRPr lang="en-US" altLang="zh-CN" sz="28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a:p>
            <a:pPr>
              <a:lnSpc>
                <a:spcPct val="150000"/>
              </a:lnSpc>
            </a:pPr>
            <a:r>
              <a:rPr lang="zh-CN" altLang="en-US" sz="28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（攻击性行为）</a:t>
            </a:r>
            <a:endPar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0" name="TextBox 19"/>
          <p:cNvSpPr txBox="1"/>
          <p:nvPr/>
        </p:nvSpPr>
        <p:spPr>
          <a:xfrm>
            <a:off x="501033" y="3003586"/>
            <a:ext cx="3552092" cy="1216551"/>
          </a:xfrm>
          <a:prstGeom prst="rect">
            <a:avLst/>
          </a:prstGeom>
          <a:noFill/>
        </p:spPr>
        <p:txBody>
          <a:bodyPr wrap="square" tIns="0" bIns="0" rtlCol="0" anchor="t">
            <a:spAutoFit/>
          </a:bodyPr>
          <a:lstStyle/>
          <a:p>
            <a:pPr>
              <a:lnSpc>
                <a:spcPct val="150000"/>
              </a:lnSpc>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良好社会适应行为</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a:p>
            <a:pPr>
              <a:lnSpc>
                <a:spcPct val="150000"/>
              </a:lnSpc>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（亲社会行为）</a:t>
            </a:r>
          </a:p>
        </p:txBody>
      </p:sp>
      <p:sp>
        <p:nvSpPr>
          <p:cNvPr id="22" name="Freeform 7"/>
          <p:cNvSpPr/>
          <p:nvPr/>
        </p:nvSpPr>
        <p:spPr bwMode="auto">
          <a:xfrm>
            <a:off x="5443539" y="3999230"/>
            <a:ext cx="2695339" cy="2858770"/>
          </a:xfrm>
          <a:custGeom>
            <a:avLst/>
            <a:gdLst>
              <a:gd name="T0" fmla="*/ 229 w 454"/>
              <a:gd name="T1" fmla="*/ 35 h 481"/>
              <a:gd name="T2" fmla="*/ 399 w 454"/>
              <a:gd name="T3" fmla="*/ 35 h 481"/>
              <a:gd name="T4" fmla="*/ 399 w 454"/>
              <a:gd name="T5" fmla="*/ 0 h 481"/>
              <a:gd name="T6" fmla="*/ 454 w 454"/>
              <a:gd name="T7" fmla="*/ 55 h 481"/>
              <a:gd name="T8" fmla="*/ 399 w 454"/>
              <a:gd name="T9" fmla="*/ 110 h 481"/>
              <a:gd name="T10" fmla="*/ 399 w 454"/>
              <a:gd name="T11" fmla="*/ 80 h 481"/>
              <a:gd name="T12" fmla="*/ 230 w 454"/>
              <a:gd name="T13" fmla="*/ 80 h 481"/>
              <a:gd name="T14" fmla="*/ 45 w 454"/>
              <a:gd name="T15" fmla="*/ 277 h 481"/>
              <a:gd name="T16" fmla="*/ 45 w 454"/>
              <a:gd name="T17" fmla="*/ 481 h 481"/>
              <a:gd name="T18" fmla="*/ 0 w 454"/>
              <a:gd name="T19" fmla="*/ 481 h 481"/>
              <a:gd name="T20" fmla="*/ 0 w 454"/>
              <a:gd name="T21" fmla="*/ 277 h 481"/>
              <a:gd name="T22" fmla="*/ 229 w 454"/>
              <a:gd name="T23" fmla="*/ 35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4" h="481">
                <a:moveTo>
                  <a:pt x="229" y="35"/>
                </a:moveTo>
                <a:cubicBezTo>
                  <a:pt x="399" y="35"/>
                  <a:pt x="399" y="35"/>
                  <a:pt x="399" y="35"/>
                </a:cubicBezTo>
                <a:cubicBezTo>
                  <a:pt x="399" y="0"/>
                  <a:pt x="399" y="0"/>
                  <a:pt x="399" y="0"/>
                </a:cubicBezTo>
                <a:cubicBezTo>
                  <a:pt x="454" y="55"/>
                  <a:pt x="454" y="55"/>
                  <a:pt x="454" y="55"/>
                </a:cubicBezTo>
                <a:cubicBezTo>
                  <a:pt x="399" y="110"/>
                  <a:pt x="399" y="110"/>
                  <a:pt x="399" y="110"/>
                </a:cubicBezTo>
                <a:cubicBezTo>
                  <a:pt x="399" y="80"/>
                  <a:pt x="399" y="80"/>
                  <a:pt x="399" y="80"/>
                </a:cubicBezTo>
                <a:cubicBezTo>
                  <a:pt x="230" y="80"/>
                  <a:pt x="230" y="80"/>
                  <a:pt x="230" y="80"/>
                </a:cubicBezTo>
                <a:cubicBezTo>
                  <a:pt x="114" y="80"/>
                  <a:pt x="45" y="168"/>
                  <a:pt x="45" y="277"/>
                </a:cubicBezTo>
                <a:cubicBezTo>
                  <a:pt x="45" y="481"/>
                  <a:pt x="45" y="481"/>
                  <a:pt x="45" y="481"/>
                </a:cubicBezTo>
                <a:cubicBezTo>
                  <a:pt x="0" y="481"/>
                  <a:pt x="0" y="481"/>
                  <a:pt x="0" y="481"/>
                </a:cubicBezTo>
                <a:cubicBezTo>
                  <a:pt x="0" y="277"/>
                  <a:pt x="0" y="277"/>
                  <a:pt x="0" y="277"/>
                </a:cubicBezTo>
                <a:cubicBezTo>
                  <a:pt x="0" y="145"/>
                  <a:pt x="90" y="35"/>
                  <a:pt x="229" y="35"/>
                </a:cubicBezTo>
                <a:close/>
              </a:path>
            </a:pathLst>
          </a:custGeom>
          <a:solidFill>
            <a:schemeClr val="accent1"/>
          </a:solidFill>
          <a:ln>
            <a:noFill/>
          </a:ln>
        </p:spPr>
        <p:txBody>
          <a:bodyPr vert="horz" wrap="square" lIns="91440" tIns="45720" rIns="91440" bIns="45720" numCol="1" anchor="t" anchorCtr="0" compatLnSpc="1"/>
          <a:lstStyle/>
          <a:p>
            <a:endParaRPr lang="zh-CN" altLang="en-US" dirty="0">
              <a:latin typeface="Avant GardeBook" pitchFamily="50" charset="0"/>
            </a:endParaRPr>
          </a:p>
        </p:txBody>
      </p:sp>
      <p:sp>
        <p:nvSpPr>
          <p:cNvPr id="2" name="标题 1"/>
          <p:cNvSpPr>
            <a:spLocks noGrp="1"/>
          </p:cNvSpPr>
          <p:nvPr>
            <p:ph type="title"/>
          </p:nvPr>
        </p:nvSpPr>
        <p:spPr/>
        <p:txBody>
          <a:bodyPr/>
          <a:lstStyle/>
          <a:p>
            <a:r>
              <a:rPr lang="zh-CN" altLang="en-US" dirty="0"/>
              <a:t>三、社会适应行为的发展策略</a:t>
            </a:r>
          </a:p>
        </p:txBody>
      </p:sp>
      <p:sp>
        <p:nvSpPr>
          <p:cNvPr id="3" name="TextBox 19">
            <a:extLst>
              <a:ext uri="{FF2B5EF4-FFF2-40B4-BE49-F238E27FC236}">
                <a16:creationId xmlns:a16="http://schemas.microsoft.com/office/drawing/2014/main" id="{4CBA1E72-2F8E-C7E5-4EB0-3BBDB05F4406}"/>
              </a:ext>
            </a:extLst>
          </p:cNvPr>
          <p:cNvSpPr txBox="1"/>
          <p:nvPr/>
        </p:nvSpPr>
        <p:spPr>
          <a:xfrm>
            <a:off x="4586786" y="1115234"/>
            <a:ext cx="3552092" cy="570221"/>
          </a:xfrm>
          <a:prstGeom prst="rect">
            <a:avLst/>
          </a:prstGeom>
          <a:noFill/>
        </p:spPr>
        <p:txBody>
          <a:bodyPr wrap="square" tIns="0" bIns="0" rtlCol="0" anchor="t">
            <a:spAutoFit/>
          </a:bodyPr>
          <a:lstStyle/>
          <a:p>
            <a:pPr>
              <a:lnSpc>
                <a:spcPct val="150000"/>
              </a:lnSpc>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社会适应行为分类</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right)">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500"/>
                                        <p:tgtEl>
                                          <p:spTgt spid="22"/>
                                        </p:tgtEl>
                                      </p:cBhvr>
                                    </p:animEffect>
                                  </p:childTnLst>
                                </p:cTn>
                              </p:par>
                            </p:childTnLst>
                          </p:cTn>
                        </p:par>
                        <p:par>
                          <p:cTn id="17" fill="hold">
                            <p:stCondLst>
                              <p:cond delay="1500"/>
                            </p:stCondLst>
                            <p:childTnLst>
                              <p:par>
                                <p:cTn id="18" presetID="12" presetClass="entr" presetSubtype="8"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ppt_x</p:attrName>
                                        </p:attrNameLst>
                                      </p:cBhvr>
                                      <p:tavLst>
                                        <p:tav tm="0">
                                          <p:val>
                                            <p:strVal val="#ppt_x-#ppt_w*1.125000"/>
                                          </p:val>
                                        </p:tav>
                                        <p:tav tm="100000">
                                          <p:val>
                                            <p:strVal val="#ppt_x"/>
                                          </p:val>
                                        </p:tav>
                                      </p:tavLst>
                                    </p:anim>
                                    <p:animEffect transition="in" filter="wipe(right)">
                                      <p:cBhvr>
                                        <p:cTn id="21" dur="500"/>
                                        <p:tgtEl>
                                          <p:spTgt spid="20"/>
                                        </p:tgtEl>
                                      </p:cBhvr>
                                    </p:animEffect>
                                  </p:childTnLst>
                                </p:cTn>
                              </p:par>
                            </p:childTnLst>
                          </p:cTn>
                        </p:par>
                        <p:par>
                          <p:cTn id="22" fill="hold">
                            <p:stCondLst>
                              <p:cond delay="2000"/>
                            </p:stCondLst>
                            <p:childTnLst>
                              <p:par>
                                <p:cTn id="23" presetID="12" presetClass="entr" presetSubtype="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p:tgtEl>
                                          <p:spTgt spid="15"/>
                                        </p:tgtEl>
                                        <p:attrNameLst>
                                          <p:attrName>ppt_x</p:attrName>
                                        </p:attrNameLst>
                                      </p:cBhvr>
                                      <p:tavLst>
                                        <p:tav tm="0">
                                          <p:val>
                                            <p:strVal val="#ppt_x+#ppt_w*1.125000"/>
                                          </p:val>
                                        </p:tav>
                                        <p:tav tm="100000">
                                          <p:val>
                                            <p:strVal val="#ppt_x"/>
                                          </p:val>
                                        </p:tav>
                                      </p:tavLst>
                                    </p:anim>
                                    <p:animEffect transition="in" filter="wipe(left)">
                                      <p:cBhvr>
                                        <p:cTn id="26" dur="500"/>
                                        <p:tgtEl>
                                          <p:spTgt spid="15"/>
                                        </p:tgtEl>
                                      </p:cBhvr>
                                    </p:animEffect>
                                  </p:childTnLst>
                                </p:cTn>
                              </p:par>
                            </p:childTnLst>
                          </p:cTn>
                        </p:par>
                        <p:par>
                          <p:cTn id="27" fill="hold">
                            <p:stCondLst>
                              <p:cond delay="2500"/>
                            </p:stCondLst>
                            <p:childTnLst>
                              <p:par>
                                <p:cTn id="28" presetID="12" presetClass="entr" presetSubtype="8"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p:tgtEl>
                                          <p:spTgt spid="3"/>
                                        </p:tgtEl>
                                        <p:attrNameLst>
                                          <p:attrName>ppt_x</p:attrName>
                                        </p:attrNameLst>
                                      </p:cBhvr>
                                      <p:tavLst>
                                        <p:tav tm="0">
                                          <p:val>
                                            <p:strVal val="#ppt_x-#ppt_w*1.125000"/>
                                          </p:val>
                                        </p:tav>
                                        <p:tav tm="100000">
                                          <p:val>
                                            <p:strVal val="#ppt_x"/>
                                          </p:val>
                                        </p:tav>
                                      </p:tavLst>
                                    </p:anim>
                                    <p:animEffect transition="in" filter="wipe(right)">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5" grpId="0"/>
      <p:bldP spid="20" grpId="0"/>
      <p:bldP spid="22" grpId="0" animBg="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3"/>
          <p:cNvSpPr/>
          <p:nvPr/>
        </p:nvSpPr>
        <p:spPr>
          <a:xfrm>
            <a:off x="1596690" y="221828"/>
            <a:ext cx="752475" cy="7524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01 4"/>
          <p:cNvSpPr/>
          <p:nvPr/>
        </p:nvSpPr>
        <p:spPr>
          <a:xfrm>
            <a:off x="482265" y="221828"/>
            <a:ext cx="752475" cy="75247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01 5"/>
          <p:cNvSpPr txBox="1"/>
          <p:nvPr/>
        </p:nvSpPr>
        <p:spPr>
          <a:xfrm>
            <a:off x="531589" y="244122"/>
            <a:ext cx="2436102"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目    录</a:t>
            </a:r>
          </a:p>
        </p:txBody>
      </p:sp>
      <p:sp>
        <p:nvSpPr>
          <p:cNvPr id="5" name="01 3"/>
          <p:cNvSpPr txBox="1">
            <a:spLocks noChangeArrowheads="1"/>
          </p:cNvSpPr>
          <p:nvPr/>
        </p:nvSpPr>
        <p:spPr bwMode="auto">
          <a:xfrm>
            <a:off x="398076" y="1039026"/>
            <a:ext cx="2236318" cy="400110"/>
          </a:xfrm>
          <a:prstGeom prst="rect">
            <a:avLst/>
          </a:prstGeom>
          <a:noFill/>
          <a:ln w="9525">
            <a:noFill/>
            <a:miter lim="800000"/>
          </a:ln>
        </p:spPr>
        <p:txBody>
          <a:bodyPr wrap="none">
            <a:spAutoFit/>
          </a:bodyPr>
          <a:lstStyle/>
          <a:p>
            <a:r>
              <a:rPr lang="en-US" altLang="zh-CN" sz="2000" b="1" spc="600" dirty="0">
                <a:solidFill>
                  <a:schemeClr val="tx2"/>
                </a:solidFill>
                <a:latin typeface="微软雅黑" panose="020B0503020204020204" pitchFamily="34" charset="-122"/>
                <a:ea typeface="微软雅黑" panose="020B0503020204020204" pitchFamily="34" charset="-122"/>
              </a:rPr>
              <a:t>CONTENTS</a:t>
            </a:r>
            <a:endParaRPr lang="zh-CN" altLang="en-US" sz="2000" b="1" spc="600" dirty="0">
              <a:solidFill>
                <a:schemeClr val="tx2"/>
              </a:solidFill>
              <a:latin typeface="微软雅黑" panose="020B0503020204020204" pitchFamily="34" charset="-122"/>
              <a:ea typeface="微软雅黑" panose="020B0503020204020204" pitchFamily="34" charset="-122"/>
            </a:endParaRPr>
          </a:p>
        </p:txBody>
      </p:sp>
      <p:sp>
        <p:nvSpPr>
          <p:cNvPr id="6" name="01 7"/>
          <p:cNvSpPr/>
          <p:nvPr/>
        </p:nvSpPr>
        <p:spPr>
          <a:xfrm>
            <a:off x="3555778" y="2098941"/>
            <a:ext cx="2698175" cy="523220"/>
          </a:xfrm>
          <a:prstGeom prst="rect">
            <a:avLst/>
          </a:prstGeom>
          <a:noFill/>
        </p:spPr>
        <p:txBody>
          <a:bodyPr wrap="none">
            <a:spAutoFit/>
          </a:bodyPr>
          <a:lstStyle/>
          <a:p>
            <a:pPr lvl="0"/>
            <a:r>
              <a:rPr lang="zh-CN" altLang="en-US" sz="2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亲子交往的发展</a:t>
            </a:r>
          </a:p>
        </p:txBody>
      </p:sp>
      <p:sp>
        <p:nvSpPr>
          <p:cNvPr id="7" name="01 8"/>
          <p:cNvSpPr/>
          <p:nvPr/>
        </p:nvSpPr>
        <p:spPr>
          <a:xfrm>
            <a:off x="3555778" y="3104288"/>
            <a:ext cx="2698175" cy="523220"/>
          </a:xfrm>
          <a:prstGeom prst="rect">
            <a:avLst/>
          </a:prstGeom>
          <a:noFill/>
        </p:spPr>
        <p:txBody>
          <a:bodyPr wrap="none">
            <a:spAutoFit/>
          </a:bodyPr>
          <a:lstStyle/>
          <a:p>
            <a:pPr lvl="0"/>
            <a:r>
              <a:rPr lang="zh-CN" altLang="en-US" sz="2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同伴交往的发展</a:t>
            </a:r>
          </a:p>
        </p:txBody>
      </p:sp>
      <p:sp>
        <p:nvSpPr>
          <p:cNvPr id="8" name="01 9"/>
          <p:cNvSpPr/>
          <p:nvPr/>
        </p:nvSpPr>
        <p:spPr>
          <a:xfrm>
            <a:off x="3555778" y="4109635"/>
            <a:ext cx="3416320" cy="523220"/>
          </a:xfrm>
          <a:prstGeom prst="rect">
            <a:avLst/>
          </a:prstGeom>
          <a:noFill/>
        </p:spPr>
        <p:txBody>
          <a:bodyPr wrap="none">
            <a:spAutoFit/>
          </a:bodyPr>
          <a:lstStyle/>
          <a:p>
            <a:pPr lvl="0"/>
            <a:r>
              <a:rPr lang="zh-CN" altLang="en-US" sz="2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社会适应行为的发展</a:t>
            </a:r>
          </a:p>
        </p:txBody>
      </p:sp>
      <p:sp>
        <p:nvSpPr>
          <p:cNvPr id="10" name="01 11"/>
          <p:cNvSpPr/>
          <p:nvPr/>
        </p:nvSpPr>
        <p:spPr>
          <a:xfrm>
            <a:off x="2349165" y="2040242"/>
            <a:ext cx="1655276" cy="769441"/>
          </a:xfrm>
          <a:prstGeom prst="rect">
            <a:avLst/>
          </a:prstGeom>
          <a:noFill/>
        </p:spPr>
        <p:txBody>
          <a:bodyPr wrap="square">
            <a:spAutoFit/>
          </a:bodyPr>
          <a:lstStyle/>
          <a:p>
            <a:pPr lvl="0" algn="ctr"/>
            <a:r>
              <a:rPr lang="en-US" altLang="zh-CN" sz="4400" dirty="0">
                <a:solidFill>
                  <a:schemeClr val="tx2"/>
                </a:solidFill>
                <a:latin typeface="Agency FB" panose="020B0503020202020204" pitchFamily="34" charset="0"/>
                <a:ea typeface="微软雅黑" panose="020B0503020204020204" pitchFamily="34" charset="-122"/>
                <a:cs typeface="+mn-ea"/>
                <a:sym typeface="Arial" panose="020B0604020202020204" pitchFamily="34" charset="0"/>
              </a:rPr>
              <a:t>01</a:t>
            </a:r>
            <a:endParaRPr lang="zh-CN" altLang="en-US" sz="4400" dirty="0">
              <a:solidFill>
                <a:schemeClr val="tx2"/>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1" name="01 12"/>
          <p:cNvSpPr/>
          <p:nvPr/>
        </p:nvSpPr>
        <p:spPr>
          <a:xfrm>
            <a:off x="2896622" y="2995413"/>
            <a:ext cx="649538" cy="769441"/>
          </a:xfrm>
          <a:prstGeom prst="rect">
            <a:avLst/>
          </a:prstGeom>
          <a:noFill/>
        </p:spPr>
        <p:txBody>
          <a:bodyPr wrap="none">
            <a:spAutoFit/>
          </a:bodyPr>
          <a:lstStyle/>
          <a:p>
            <a:pPr lvl="0" algn="ctr"/>
            <a:r>
              <a:rPr lang="en-US" altLang="zh-CN" sz="4400" dirty="0">
                <a:solidFill>
                  <a:schemeClr val="tx2"/>
                </a:solidFill>
                <a:latin typeface="Agency FB" panose="020B0503020202020204" pitchFamily="34" charset="0"/>
                <a:ea typeface="微软雅黑" panose="020B0503020204020204" pitchFamily="34" charset="-122"/>
                <a:cs typeface="+mn-ea"/>
                <a:sym typeface="Arial" panose="020B0604020202020204" pitchFamily="34" charset="0"/>
              </a:rPr>
              <a:t>02</a:t>
            </a:r>
            <a:endParaRPr lang="zh-CN" altLang="en-US" sz="4400" dirty="0">
              <a:solidFill>
                <a:schemeClr val="tx2"/>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2" name="01 13"/>
          <p:cNvSpPr/>
          <p:nvPr/>
        </p:nvSpPr>
        <p:spPr>
          <a:xfrm>
            <a:off x="2887004" y="4025507"/>
            <a:ext cx="668774" cy="769441"/>
          </a:xfrm>
          <a:prstGeom prst="rect">
            <a:avLst/>
          </a:prstGeom>
          <a:noFill/>
        </p:spPr>
        <p:txBody>
          <a:bodyPr wrap="none">
            <a:spAutoFit/>
          </a:bodyPr>
          <a:lstStyle/>
          <a:p>
            <a:pPr lvl="0" algn="ctr"/>
            <a:r>
              <a:rPr lang="en-US" altLang="zh-CN" sz="4400" dirty="0">
                <a:solidFill>
                  <a:schemeClr val="tx2"/>
                </a:solidFill>
                <a:latin typeface="Agency FB" panose="020B0503020202020204" pitchFamily="34" charset="0"/>
                <a:ea typeface="微软雅黑" panose="020B0503020204020204" pitchFamily="34" charset="-122"/>
                <a:cs typeface="+mn-ea"/>
                <a:sym typeface="Arial" panose="020B0604020202020204" pitchFamily="34" charset="0"/>
              </a:rPr>
              <a:t>03</a:t>
            </a:r>
            <a:endParaRPr lang="zh-CN" altLang="en-US" sz="4400" dirty="0">
              <a:solidFill>
                <a:schemeClr val="tx2"/>
              </a:solidFill>
              <a:latin typeface="Agency FB" panose="020B0503020202020204" pitchFamily="34" charset="0"/>
              <a:ea typeface="微软雅黑" panose="020B0503020204020204" pitchFamily="34" charset="-122"/>
              <a:cs typeface="+mn-ea"/>
              <a:sym typeface="Arial" panose="020B0604020202020204" pitchFamily="34" charset="0"/>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18750" y="1965321"/>
            <a:ext cx="2829627" cy="282962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3" presetClass="entr" presetSubtype="3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6*min(max(#ppt_w*#ppt_h,.3),1)-7.4)/-.7*#ppt_w"/>
                                          </p:val>
                                        </p:tav>
                                        <p:tav tm="100000">
                                          <p:val>
                                            <p:strVal val="#ppt_w"/>
                                          </p:val>
                                        </p:tav>
                                      </p:tavLst>
                                    </p:anim>
                                    <p:anim calcmode="lin" valueType="num">
                                      <p:cBhvr>
                                        <p:cTn id="18" dur="500" fill="hold"/>
                                        <p:tgtEl>
                                          <p:spTgt spid="4"/>
                                        </p:tgtEl>
                                        <p:attrNameLst>
                                          <p:attrName>ppt_h</p:attrName>
                                        </p:attrNameLst>
                                      </p:cBhvr>
                                      <p:tavLst>
                                        <p:tav tm="0">
                                          <p:val>
                                            <p:strVal val="(6*min(max(#ppt_w*#ppt_h,.3),1)-7.4)/-.7*#ppt_h"/>
                                          </p:val>
                                        </p:tav>
                                        <p:tav tm="100000">
                                          <p:val>
                                            <p:strVal val="#ppt_h"/>
                                          </p:val>
                                        </p:tav>
                                      </p:tavLst>
                                    </p:anim>
                                    <p:anim calcmode="lin" valueType="num">
                                      <p:cBhvr>
                                        <p:cTn id="19" dur="500" fill="hold"/>
                                        <p:tgtEl>
                                          <p:spTgt spid="4"/>
                                        </p:tgtEl>
                                        <p:attrNameLst>
                                          <p:attrName>ppt_x</p:attrName>
                                        </p:attrNameLst>
                                      </p:cBhvr>
                                      <p:tavLst>
                                        <p:tav tm="0">
                                          <p:val>
                                            <p:fltVal val="0.5"/>
                                          </p:val>
                                        </p:tav>
                                        <p:tav tm="100000">
                                          <p:val>
                                            <p:strVal val="#ppt_x"/>
                                          </p:val>
                                        </p:tav>
                                      </p:tavLst>
                                    </p:anim>
                                    <p:anim calcmode="lin" valueType="num">
                                      <p:cBhvr>
                                        <p:cTn id="20" dur="500" fill="hold"/>
                                        <p:tgtEl>
                                          <p:spTgt spid="4"/>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1500"/>
                            </p:stCondLst>
                            <p:childTnLst>
                              <p:par>
                                <p:cTn id="22" presetID="23" presetClass="entr" presetSubtype="36"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strVal val="(6*min(max(#ppt_w*#ppt_h,.3),1)-7.4)/-.7*#ppt_w"/>
                                          </p:val>
                                        </p:tav>
                                        <p:tav tm="100000">
                                          <p:val>
                                            <p:strVal val="#ppt_w"/>
                                          </p:val>
                                        </p:tav>
                                      </p:tavLst>
                                    </p:anim>
                                    <p:anim calcmode="lin" valueType="num">
                                      <p:cBhvr>
                                        <p:cTn id="25" dur="500" fill="hold"/>
                                        <p:tgtEl>
                                          <p:spTgt spid="5"/>
                                        </p:tgtEl>
                                        <p:attrNameLst>
                                          <p:attrName>ppt_h</p:attrName>
                                        </p:attrNameLst>
                                      </p:cBhvr>
                                      <p:tavLst>
                                        <p:tav tm="0">
                                          <p:val>
                                            <p:strVal val="(6*min(max(#ppt_w*#ppt_h,.3),1)-7.4)/-.7*#ppt_h"/>
                                          </p:val>
                                        </p:tav>
                                        <p:tav tm="100000">
                                          <p:val>
                                            <p:strVal val="#ppt_h"/>
                                          </p:val>
                                        </p:tav>
                                      </p:tavLst>
                                    </p:anim>
                                    <p:anim calcmode="lin" valueType="num">
                                      <p:cBhvr>
                                        <p:cTn id="26" dur="500" fill="hold"/>
                                        <p:tgtEl>
                                          <p:spTgt spid="5"/>
                                        </p:tgtEl>
                                        <p:attrNameLst>
                                          <p:attrName>ppt_x</p:attrName>
                                        </p:attrNameLst>
                                      </p:cBhvr>
                                      <p:tavLst>
                                        <p:tav tm="0">
                                          <p:val>
                                            <p:fltVal val="0.5"/>
                                          </p:val>
                                        </p:tav>
                                        <p:tav tm="100000">
                                          <p:val>
                                            <p:strVal val="#ppt_x"/>
                                          </p:val>
                                        </p:tav>
                                      </p:tavLst>
                                    </p:anim>
                                    <p:anim calcmode="lin" valueType="num">
                                      <p:cBhvr>
                                        <p:cTn id="27"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20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0"/>
                                        </p:tgtEl>
                                        <p:attrNameLst>
                                          <p:attrName>ppt_y</p:attrName>
                                        </p:attrNameLst>
                                      </p:cBhvr>
                                      <p:tavLst>
                                        <p:tav tm="0">
                                          <p:val>
                                            <p:strVal val="#ppt_y"/>
                                          </p:val>
                                        </p:tav>
                                        <p:tav tm="100000">
                                          <p:val>
                                            <p:strVal val="#ppt_y"/>
                                          </p:val>
                                        </p:tav>
                                      </p:tavLst>
                                    </p:anim>
                                    <p:anim calcmode="lin" valueType="num">
                                      <p:cBhvr>
                                        <p:cTn id="3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0"/>
                                        </p:tgtEl>
                                      </p:cBhvr>
                                    </p:animEffect>
                                  </p:childTnLst>
                                </p:cTn>
                              </p:par>
                              <p:par>
                                <p:cTn id="36" presetID="41" presetClass="entr" presetSubtype="0" fill="hold" grpId="0" nodeType="withEffect">
                                  <p:stCondLst>
                                    <p:cond delay="0"/>
                                  </p:stCondLst>
                                  <p:iterate type="lt">
                                    <p:tmPct val="10000"/>
                                  </p:iterate>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1"/>
                                        </p:tgtEl>
                                        <p:attrNameLst>
                                          <p:attrName>ppt_y</p:attrName>
                                        </p:attrNameLst>
                                      </p:cBhvr>
                                      <p:tavLst>
                                        <p:tav tm="0">
                                          <p:val>
                                            <p:strVal val="#ppt_y"/>
                                          </p:val>
                                        </p:tav>
                                        <p:tav tm="100000">
                                          <p:val>
                                            <p:strVal val="#ppt_y"/>
                                          </p:val>
                                        </p:tav>
                                      </p:tavLst>
                                    </p:anim>
                                    <p:anim calcmode="lin" valueType="num">
                                      <p:cBhvr>
                                        <p:cTn id="40"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1"/>
                                        </p:tgtEl>
                                      </p:cBhvr>
                                    </p:animEffect>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2"/>
                                        </p:tgtEl>
                                        <p:attrNameLst>
                                          <p:attrName>ppt_y</p:attrName>
                                        </p:attrNameLst>
                                      </p:cBhvr>
                                      <p:tavLst>
                                        <p:tav tm="0">
                                          <p:val>
                                            <p:strVal val="#ppt_y"/>
                                          </p:val>
                                        </p:tav>
                                        <p:tav tm="100000">
                                          <p:val>
                                            <p:strVal val="#ppt_y"/>
                                          </p:val>
                                        </p:tav>
                                      </p:tavLst>
                                    </p:anim>
                                    <p:anim calcmode="lin" valueType="num">
                                      <p:cBhvr>
                                        <p:cTn id="4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2"/>
                                        </p:tgtEl>
                                      </p:cBhvr>
                                    </p:animEffect>
                                  </p:childTnLst>
                                </p:cTn>
                              </p:par>
                            </p:childTnLst>
                          </p:cTn>
                        </p:par>
                        <p:par>
                          <p:cTn id="50" fill="hold">
                            <p:stCondLst>
                              <p:cond delay="25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6"/>
                                        </p:tgtEl>
                                        <p:attrNameLst>
                                          <p:attrName>ppt_y</p:attrName>
                                        </p:attrNameLst>
                                      </p:cBhvr>
                                      <p:tavLst>
                                        <p:tav tm="0">
                                          <p:val>
                                            <p:strVal val="#ppt_y"/>
                                          </p:val>
                                        </p:tav>
                                        <p:tav tm="100000">
                                          <p:val>
                                            <p:strVal val="#ppt_y"/>
                                          </p:val>
                                        </p:tav>
                                      </p:tavLst>
                                    </p:anim>
                                    <p:anim calcmode="lin" valueType="num">
                                      <p:cBhvr>
                                        <p:cTn id="5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6"/>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7"/>
                                        </p:tgtEl>
                                        <p:attrNameLst>
                                          <p:attrName>style.visibility</p:attrName>
                                        </p:attrNameLst>
                                      </p:cBhvr>
                                      <p:to>
                                        <p:strVal val="visible"/>
                                      </p:to>
                                    </p:set>
                                    <p:anim calcmode="lin" valueType="num">
                                      <p:cBhvr>
                                        <p:cTn id="6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7"/>
                                        </p:tgtEl>
                                        <p:attrNameLst>
                                          <p:attrName>ppt_y</p:attrName>
                                        </p:attrNameLst>
                                      </p:cBhvr>
                                      <p:tavLst>
                                        <p:tav tm="0">
                                          <p:val>
                                            <p:strVal val="#ppt_y"/>
                                          </p:val>
                                        </p:tav>
                                        <p:tav tm="100000">
                                          <p:val>
                                            <p:strVal val="#ppt_y"/>
                                          </p:val>
                                        </p:tav>
                                      </p:tavLst>
                                    </p:anim>
                                    <p:anim calcmode="lin" valueType="num">
                                      <p:cBhvr>
                                        <p:cTn id="6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7"/>
                                        </p:tgtEl>
                                      </p:cBhvr>
                                    </p:animEffect>
                                  </p:childTnLst>
                                </p:cTn>
                              </p:par>
                              <p:par>
                                <p:cTn id="65" presetID="41" presetClass="entr" presetSubtype="0" fill="hold" grpId="0" nodeType="withEffect">
                                  <p:stCondLst>
                                    <p:cond delay="0"/>
                                  </p:stCondLst>
                                  <p:iterate type="lt">
                                    <p:tmPct val="10000"/>
                                  </p:iterate>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8"/>
                                        </p:tgtEl>
                                        <p:attrNameLst>
                                          <p:attrName>ppt_y</p:attrName>
                                        </p:attrNameLst>
                                      </p:cBhvr>
                                      <p:tavLst>
                                        <p:tav tm="0">
                                          <p:val>
                                            <p:strVal val="#ppt_y"/>
                                          </p:val>
                                        </p:tav>
                                        <p:tav tm="100000">
                                          <p:val>
                                            <p:strVal val="#ppt_y"/>
                                          </p:val>
                                        </p:tav>
                                      </p:tavLst>
                                    </p:anim>
                                    <p:anim calcmode="lin" valueType="num">
                                      <p:cBhvr>
                                        <p:cTn id="6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8"/>
                                        </p:tgtEl>
                                      </p:cBhvr>
                                    </p:animEffect>
                                  </p:childTnLst>
                                </p:cTn>
                              </p:par>
                            </p:childTnLst>
                          </p:cTn>
                        </p:par>
                        <p:par>
                          <p:cTn id="72" fill="hold">
                            <p:stCondLst>
                              <p:cond delay="3450"/>
                            </p:stCondLst>
                            <p:childTnLst>
                              <p:par>
                                <p:cTn id="73" presetID="42" presetClass="entr" presetSubtype="0" fill="hold"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1000"/>
                                        <p:tgtEl>
                                          <p:spTgt spid="14"/>
                                        </p:tgtEl>
                                      </p:cBhvr>
                                    </p:animEffect>
                                    <p:anim calcmode="lin" valueType="num">
                                      <p:cBhvr>
                                        <p:cTn id="76" dur="1000" fill="hold"/>
                                        <p:tgtEl>
                                          <p:spTgt spid="14"/>
                                        </p:tgtEl>
                                        <p:attrNameLst>
                                          <p:attrName>ppt_x</p:attrName>
                                        </p:attrNameLst>
                                      </p:cBhvr>
                                      <p:tavLst>
                                        <p:tav tm="0">
                                          <p:val>
                                            <p:strVal val="#ppt_x"/>
                                          </p:val>
                                        </p:tav>
                                        <p:tav tm="100000">
                                          <p:val>
                                            <p:strVal val="#ppt_x"/>
                                          </p:val>
                                        </p:tav>
                                      </p:tavLst>
                                    </p:anim>
                                    <p:anim calcmode="lin" valueType="num">
                                      <p:cBhvr>
                                        <p:cTn id="7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p:nvPr/>
        </p:nvGrpSpPr>
        <p:grpSpPr bwMode="auto">
          <a:xfrm>
            <a:off x="1189679" y="1998499"/>
            <a:ext cx="2668239" cy="1381125"/>
            <a:chOff x="0" y="0"/>
            <a:chExt cx="2669808" cy="1380959"/>
          </a:xfrm>
          <a:solidFill>
            <a:schemeClr val="accent2"/>
          </a:solidFill>
        </p:grpSpPr>
        <p:grpSp>
          <p:nvGrpSpPr>
            <p:cNvPr id="3" name="组合 49"/>
            <p:cNvGrpSpPr/>
            <p:nvPr/>
          </p:nvGrpSpPr>
          <p:grpSpPr bwMode="auto">
            <a:xfrm>
              <a:off x="0" y="0"/>
              <a:ext cx="2669808" cy="1380959"/>
              <a:chOff x="0" y="0"/>
              <a:chExt cx="1908982" cy="987422"/>
            </a:xfrm>
            <a:grpFill/>
          </p:grpSpPr>
          <p:sp>
            <p:nvSpPr>
              <p:cNvPr id="5" name="下箭头 50"/>
              <p:cNvSpPr>
                <a:spLocks noChangeArrowheads="1"/>
              </p:cNvSpPr>
              <p:nvPr/>
            </p:nvSpPr>
            <p:spPr bwMode="auto">
              <a:xfrm rot="16200000">
                <a:off x="701284" y="-220276"/>
                <a:ext cx="800100" cy="1615296"/>
              </a:xfrm>
              <a:prstGeom prst="downArrow">
                <a:avLst>
                  <a:gd name="adj1" fmla="val 50000"/>
                  <a:gd name="adj2" fmla="val 60370"/>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椭圆 51"/>
              <p:cNvSpPr>
                <a:spLocks noChangeArrowheads="1"/>
              </p:cNvSpPr>
              <p:nvPr/>
            </p:nvSpPr>
            <p:spPr bwMode="auto">
              <a:xfrm>
                <a:off x="0" y="0"/>
                <a:ext cx="587371" cy="587371"/>
              </a:xfrm>
              <a:prstGeom prst="ellipse">
                <a:avLst/>
              </a:prstGeom>
              <a:grpFill/>
              <a:ln w="63500" cap="flat" cmpd="sng">
                <a:solidFill>
                  <a:srgbClr val="FFF6E7"/>
                </a:solid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4" name="文本框 52"/>
            <p:cNvSpPr>
              <a:spLocks noChangeArrowheads="1"/>
            </p:cNvSpPr>
            <p:nvPr/>
          </p:nvSpPr>
          <p:spPr bwMode="auto">
            <a:xfrm>
              <a:off x="144183" y="39385"/>
              <a:ext cx="533103" cy="707801"/>
            </a:xfrm>
            <a:prstGeom prst="rect">
              <a:avLst/>
            </a:prstGeom>
            <a:noFill/>
            <a:ln>
              <a:noFill/>
            </a:ln>
            <a:extLst>
              <a:ext uri="{91240B29-F687-4F45-9708-019B960494DF}">
                <a14:hiddenLine xmlns:a14="http://schemas.microsoft.com/office/drawing/2010/main" w="9525">
                  <a:solidFill>
                    <a:srgbClr val="000000"/>
                  </a:solidFill>
                  <a:bevel/>
                </a14:hiddenLine>
              </a:ext>
            </a:extLst>
          </p:spPr>
          <p:txBody>
            <a:bodyPr>
              <a:spAutoFit/>
            </a:bodyPr>
            <a:lstStyle/>
            <a:p>
              <a:r>
                <a:rPr lang="en-US" sz="4000" b="1" dirty="0">
                  <a:solidFill>
                    <a:srgbClr val="FFF6E7"/>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4400" b="1" dirty="0">
                <a:solidFill>
                  <a:srgbClr val="FFF6E7"/>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 name="组合 53"/>
          <p:cNvGrpSpPr/>
          <p:nvPr/>
        </p:nvGrpSpPr>
        <p:grpSpPr bwMode="auto">
          <a:xfrm>
            <a:off x="4762676" y="1998499"/>
            <a:ext cx="2669827" cy="1381125"/>
            <a:chOff x="0" y="0"/>
            <a:chExt cx="2669808" cy="1380959"/>
          </a:xfrm>
          <a:solidFill>
            <a:schemeClr val="accent3"/>
          </a:solidFill>
        </p:grpSpPr>
        <p:grpSp>
          <p:nvGrpSpPr>
            <p:cNvPr id="8" name="组合 54"/>
            <p:cNvGrpSpPr/>
            <p:nvPr/>
          </p:nvGrpSpPr>
          <p:grpSpPr bwMode="auto">
            <a:xfrm>
              <a:off x="0" y="0"/>
              <a:ext cx="2669808" cy="1380959"/>
              <a:chOff x="0" y="0"/>
              <a:chExt cx="1908982" cy="987422"/>
            </a:xfrm>
            <a:grpFill/>
          </p:grpSpPr>
          <p:sp>
            <p:nvSpPr>
              <p:cNvPr id="10" name="下箭头 56"/>
              <p:cNvSpPr>
                <a:spLocks noChangeArrowheads="1"/>
              </p:cNvSpPr>
              <p:nvPr/>
            </p:nvSpPr>
            <p:spPr bwMode="auto">
              <a:xfrm rot="16200000">
                <a:off x="701284" y="-220276"/>
                <a:ext cx="800100" cy="1615296"/>
              </a:xfrm>
              <a:prstGeom prst="downArrow">
                <a:avLst>
                  <a:gd name="adj1" fmla="val 50000"/>
                  <a:gd name="adj2" fmla="val 60370"/>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 name="椭圆 57"/>
              <p:cNvSpPr>
                <a:spLocks noChangeArrowheads="1"/>
              </p:cNvSpPr>
              <p:nvPr/>
            </p:nvSpPr>
            <p:spPr bwMode="auto">
              <a:xfrm>
                <a:off x="0" y="0"/>
                <a:ext cx="587371" cy="587371"/>
              </a:xfrm>
              <a:prstGeom prst="ellipse">
                <a:avLst/>
              </a:prstGeom>
              <a:grpFill/>
              <a:ln w="63500" cap="flat" cmpd="sng">
                <a:solidFill>
                  <a:srgbClr val="FFF6E7"/>
                </a:solid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9" name="文本框 55"/>
            <p:cNvSpPr>
              <a:spLocks noChangeArrowheads="1"/>
            </p:cNvSpPr>
            <p:nvPr/>
          </p:nvSpPr>
          <p:spPr bwMode="auto">
            <a:xfrm>
              <a:off x="144183" y="39385"/>
              <a:ext cx="533101" cy="707801"/>
            </a:xfrm>
            <a:prstGeom prst="rect">
              <a:avLst/>
            </a:prstGeom>
            <a:noFill/>
            <a:ln>
              <a:noFill/>
            </a:ln>
            <a:extLst>
              <a:ext uri="{91240B29-F687-4F45-9708-019B960494DF}">
                <a14:hiddenLine xmlns:a14="http://schemas.microsoft.com/office/drawing/2010/main" w="9525">
                  <a:solidFill>
                    <a:srgbClr val="000000"/>
                  </a:solidFill>
                  <a:bevel/>
                </a14:hiddenLine>
              </a:ext>
            </a:extLst>
          </p:spPr>
          <p:txBody>
            <a:bodyPr>
              <a:spAutoFit/>
            </a:bodyPr>
            <a:lstStyle/>
            <a:p>
              <a:r>
                <a:rPr lang="en-US" altLang="zh-CN" sz="4000" b="1" dirty="0">
                  <a:solidFill>
                    <a:srgbClr val="FFF6E7"/>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4400" b="1" dirty="0">
                <a:solidFill>
                  <a:srgbClr val="FFF6E7"/>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58"/>
          <p:cNvGrpSpPr/>
          <p:nvPr/>
        </p:nvGrpSpPr>
        <p:grpSpPr bwMode="auto">
          <a:xfrm>
            <a:off x="8337261" y="1998499"/>
            <a:ext cx="2669827" cy="1381125"/>
            <a:chOff x="0" y="0"/>
            <a:chExt cx="2669808" cy="1380959"/>
          </a:xfrm>
          <a:solidFill>
            <a:schemeClr val="accent4"/>
          </a:solidFill>
        </p:grpSpPr>
        <p:grpSp>
          <p:nvGrpSpPr>
            <p:cNvPr id="13" name="组合 59"/>
            <p:cNvGrpSpPr/>
            <p:nvPr/>
          </p:nvGrpSpPr>
          <p:grpSpPr bwMode="auto">
            <a:xfrm>
              <a:off x="0" y="0"/>
              <a:ext cx="2669808" cy="1380959"/>
              <a:chOff x="0" y="0"/>
              <a:chExt cx="1908982" cy="987422"/>
            </a:xfrm>
            <a:grpFill/>
          </p:grpSpPr>
          <p:sp>
            <p:nvSpPr>
              <p:cNvPr id="15" name="下箭头 61"/>
              <p:cNvSpPr>
                <a:spLocks noChangeArrowheads="1"/>
              </p:cNvSpPr>
              <p:nvPr/>
            </p:nvSpPr>
            <p:spPr bwMode="auto">
              <a:xfrm rot="16200000">
                <a:off x="701284" y="-220276"/>
                <a:ext cx="800100" cy="1615296"/>
              </a:xfrm>
              <a:prstGeom prst="downArrow">
                <a:avLst>
                  <a:gd name="adj1" fmla="val 50000"/>
                  <a:gd name="adj2" fmla="val 60370"/>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椭圆 62"/>
              <p:cNvSpPr>
                <a:spLocks noChangeArrowheads="1"/>
              </p:cNvSpPr>
              <p:nvPr/>
            </p:nvSpPr>
            <p:spPr bwMode="auto">
              <a:xfrm>
                <a:off x="0" y="0"/>
                <a:ext cx="587371" cy="587371"/>
              </a:xfrm>
              <a:prstGeom prst="ellipse">
                <a:avLst/>
              </a:prstGeom>
              <a:grpFill/>
              <a:ln w="63500" cap="flat" cmpd="sng">
                <a:solidFill>
                  <a:srgbClr val="FFF6E7"/>
                </a:solid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4" name="文本框 60"/>
            <p:cNvSpPr>
              <a:spLocks noChangeArrowheads="1"/>
            </p:cNvSpPr>
            <p:nvPr/>
          </p:nvSpPr>
          <p:spPr bwMode="auto">
            <a:xfrm>
              <a:off x="144183" y="39385"/>
              <a:ext cx="533101" cy="707801"/>
            </a:xfrm>
            <a:prstGeom prst="rect">
              <a:avLst/>
            </a:prstGeom>
            <a:noFill/>
            <a:ln>
              <a:noFill/>
            </a:ln>
            <a:extLst>
              <a:ext uri="{91240B29-F687-4F45-9708-019B960494DF}">
                <a14:hiddenLine xmlns:a14="http://schemas.microsoft.com/office/drawing/2010/main" w="9525">
                  <a:solidFill>
                    <a:srgbClr val="000000"/>
                  </a:solidFill>
                  <a:bevel/>
                </a14:hiddenLine>
              </a:ext>
            </a:extLst>
          </p:spPr>
          <p:txBody>
            <a:bodyPr>
              <a:spAutoFit/>
            </a:bodyPr>
            <a:lstStyle/>
            <a:p>
              <a:r>
                <a:rPr lang="en-US" altLang="zh-CN" sz="4000" b="1" dirty="0">
                  <a:solidFill>
                    <a:srgbClr val="FFF6E7"/>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4400" b="1" dirty="0">
                <a:solidFill>
                  <a:srgbClr val="FFF6E7"/>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 name="任意多边形 9"/>
          <p:cNvSpPr>
            <a:spLocks noChangeArrowheads="1"/>
          </p:cNvSpPr>
          <p:nvPr/>
        </p:nvSpPr>
        <p:spPr bwMode="auto">
          <a:xfrm>
            <a:off x="4229344" y="1755610"/>
            <a:ext cx="0" cy="4457700"/>
          </a:xfrm>
          <a:custGeom>
            <a:avLst/>
            <a:gdLst>
              <a:gd name="T0" fmla="*/ 0 w 635"/>
              <a:gd name="T1" fmla="*/ 0 h 4457700"/>
              <a:gd name="T2" fmla="*/ 0 w 635"/>
              <a:gd name="T3" fmla="*/ 4457700 h 4457700"/>
              <a:gd name="T4" fmla="*/ 0 60000 65536"/>
              <a:gd name="T5" fmla="*/ 0 60000 65536"/>
              <a:gd name="T6" fmla="*/ 0 w 635"/>
              <a:gd name="T7" fmla="*/ 0 h 4457700"/>
              <a:gd name="T8" fmla="*/ 635 w 635"/>
              <a:gd name="T9" fmla="*/ 4457700 h 4457700"/>
            </a:gdLst>
            <a:ahLst/>
            <a:cxnLst>
              <a:cxn ang="T4">
                <a:pos x="T0" y="T1"/>
              </a:cxn>
              <a:cxn ang="T5">
                <a:pos x="T2" y="T3"/>
              </a:cxn>
            </a:cxnLst>
            <a:rect l="T6" t="T7" r="T8" b="T9"/>
            <a:pathLst>
              <a:path w="635" h="4457700">
                <a:moveTo>
                  <a:pt x="0" y="0"/>
                </a:moveTo>
                <a:lnTo>
                  <a:pt x="0" y="4457700"/>
                </a:lnTo>
              </a:path>
            </a:pathLst>
          </a:custGeom>
          <a:noFill/>
          <a:ln w="12700" cap="flat" cmpd="sng">
            <a:solidFill>
              <a:srgbClr val="42719B"/>
            </a:solidFill>
            <a:prstDash val="lgDash"/>
            <a:bevel/>
          </a:ln>
          <a:extLst>
            <a:ext uri="{909E8E84-426E-40DD-AFC4-6F175D3DCCD1}">
              <a14:hiddenFill xmlns:a14="http://schemas.microsoft.com/office/drawing/2010/main">
                <a:solidFill>
                  <a:srgbClr val="FFFFFF"/>
                </a:solidFill>
              </a14:hiddenFill>
            </a:ext>
          </a:extLst>
        </p:spPr>
        <p:txBody>
          <a:bodyPr lIns="91431" tIns="45715" rIns="91431" bIns="45715"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8" name="任意多边形 63"/>
          <p:cNvSpPr>
            <a:spLocks noChangeArrowheads="1"/>
          </p:cNvSpPr>
          <p:nvPr/>
        </p:nvSpPr>
        <p:spPr bwMode="auto">
          <a:xfrm>
            <a:off x="7905516" y="1755610"/>
            <a:ext cx="0" cy="4457700"/>
          </a:xfrm>
          <a:custGeom>
            <a:avLst/>
            <a:gdLst>
              <a:gd name="T0" fmla="*/ 0 w 635"/>
              <a:gd name="T1" fmla="*/ 0 h 4457700"/>
              <a:gd name="T2" fmla="*/ 0 w 635"/>
              <a:gd name="T3" fmla="*/ 4457700 h 4457700"/>
              <a:gd name="T4" fmla="*/ 0 60000 65536"/>
              <a:gd name="T5" fmla="*/ 0 60000 65536"/>
              <a:gd name="T6" fmla="*/ 0 w 635"/>
              <a:gd name="T7" fmla="*/ 0 h 4457700"/>
              <a:gd name="T8" fmla="*/ 635 w 635"/>
              <a:gd name="T9" fmla="*/ 4457700 h 4457700"/>
            </a:gdLst>
            <a:ahLst/>
            <a:cxnLst>
              <a:cxn ang="T4">
                <a:pos x="T0" y="T1"/>
              </a:cxn>
              <a:cxn ang="T5">
                <a:pos x="T2" y="T3"/>
              </a:cxn>
            </a:cxnLst>
            <a:rect l="T6" t="T7" r="T8" b="T9"/>
            <a:pathLst>
              <a:path w="635" h="4457700">
                <a:moveTo>
                  <a:pt x="0" y="0"/>
                </a:moveTo>
                <a:lnTo>
                  <a:pt x="0" y="4457700"/>
                </a:lnTo>
              </a:path>
            </a:pathLst>
          </a:custGeom>
          <a:noFill/>
          <a:ln w="12700" cap="flat" cmpd="sng">
            <a:solidFill>
              <a:srgbClr val="42719B"/>
            </a:solidFill>
            <a:prstDash val="lgDash"/>
            <a:bevel/>
          </a:ln>
          <a:extLst>
            <a:ext uri="{909E8E84-426E-40DD-AFC4-6F175D3DCCD1}">
              <a14:hiddenFill xmlns:a14="http://schemas.microsoft.com/office/drawing/2010/main">
                <a:solidFill>
                  <a:srgbClr val="FFFFFF"/>
                </a:solidFill>
              </a14:hiddenFill>
            </a:ext>
          </a:extLst>
        </p:spPr>
        <p:txBody>
          <a:bodyPr lIns="91431" tIns="45715" rIns="91431" bIns="45715"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9" name="文本框 36"/>
          <p:cNvSpPr txBox="1"/>
          <p:nvPr/>
        </p:nvSpPr>
        <p:spPr>
          <a:xfrm>
            <a:off x="408215" y="3641634"/>
            <a:ext cx="3595131" cy="954097"/>
          </a:xfrm>
          <a:prstGeom prst="rect">
            <a:avLst/>
          </a:prstGeom>
          <a:noFill/>
        </p:spPr>
        <p:txBody>
          <a:bodyPr wrap="square" lIns="91431" tIns="45715" rIns="91431" bIns="45715" rtlCol="0">
            <a:spAutoFit/>
          </a:bodyPr>
          <a:lstStyle/>
          <a:p>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重视幼儿的移情和角色扮演能力的培养</a:t>
            </a:r>
          </a:p>
        </p:txBody>
      </p:sp>
      <p:sp>
        <p:nvSpPr>
          <p:cNvPr id="31" name="文本框 36"/>
          <p:cNvSpPr txBox="1"/>
          <p:nvPr/>
        </p:nvSpPr>
        <p:spPr>
          <a:xfrm>
            <a:off x="4860425" y="3645028"/>
            <a:ext cx="2383516" cy="954097"/>
          </a:xfrm>
          <a:prstGeom prst="rect">
            <a:avLst/>
          </a:prstGeom>
          <a:noFill/>
        </p:spPr>
        <p:txBody>
          <a:bodyPr wrap="square" lIns="91431" tIns="45715" rIns="91431" bIns="45715" rtlCol="0">
            <a:spAutoFit/>
          </a:bodyPr>
          <a:lstStyle/>
          <a:p>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加强榜样示范和教育</a:t>
            </a:r>
          </a:p>
        </p:txBody>
      </p:sp>
      <p:sp>
        <p:nvSpPr>
          <p:cNvPr id="33" name="文本框 36"/>
          <p:cNvSpPr txBox="1"/>
          <p:nvPr/>
        </p:nvSpPr>
        <p:spPr>
          <a:xfrm>
            <a:off x="8515281" y="3684175"/>
            <a:ext cx="2785272" cy="954097"/>
          </a:xfrm>
          <a:prstGeom prst="rect">
            <a:avLst/>
          </a:prstGeom>
          <a:noFill/>
        </p:spPr>
        <p:txBody>
          <a:bodyPr wrap="square" lIns="91431" tIns="45715" rIns="91431" bIns="45715" rtlCol="0">
            <a:spAutoFit/>
          </a:bodyPr>
          <a:lstStyle/>
          <a:p>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教导儿童遵守基本的行为规范</a:t>
            </a:r>
          </a:p>
        </p:txBody>
      </p:sp>
      <p:sp>
        <p:nvSpPr>
          <p:cNvPr id="19" name="标题 18"/>
          <p:cNvSpPr>
            <a:spLocks noGrp="1"/>
          </p:cNvSpPr>
          <p:nvPr>
            <p:ph type="title"/>
          </p:nvPr>
        </p:nvSpPr>
        <p:spPr/>
        <p:txBody>
          <a:bodyPr/>
          <a:lstStyle/>
          <a:p>
            <a:r>
              <a:rPr lang="zh-CN" altLang="en-US" dirty="0"/>
              <a:t>三、亲社会行为的发展与引导</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down)">
                                      <p:cBhvr>
                                        <p:cTn id="20" dur="500"/>
                                        <p:tgtEl>
                                          <p:spTgt spid="29"/>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par>
                          <p:cTn id="33" fill="hold">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down)">
                                      <p:cBhvr>
                                        <p:cTn id="3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9" grpId="0"/>
      <p:bldP spid="31"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984303" y="3429000"/>
            <a:ext cx="2348691" cy="984873"/>
          </a:xfrm>
          <a:prstGeom prst="rect">
            <a:avLst/>
          </a:prstGeom>
          <a:noFill/>
        </p:spPr>
        <p:txBody>
          <a:bodyPr wrap="square" lIns="121908" tIns="60954" rIns="121908" bIns="60954" rtlCol="0">
            <a:spAutoFit/>
          </a:bodyPr>
          <a:lstStyle/>
          <a:p>
            <a:r>
              <a:rPr lang="zh-CN" altLang="en-US" sz="2800" dirty="0">
                <a:solidFill>
                  <a:schemeClr val="tx1">
                    <a:lumMod val="65000"/>
                    <a:lumOff val="35000"/>
                  </a:schemeClr>
                </a:solidFill>
                <a:latin typeface="+mn-ea"/>
              </a:rPr>
              <a:t>提高幼儿的认知水平</a:t>
            </a:r>
            <a:endParaRPr lang="en-US" altLang="zh-CN" sz="2800" dirty="0">
              <a:solidFill>
                <a:schemeClr val="tx1">
                  <a:lumMod val="65000"/>
                  <a:lumOff val="35000"/>
                </a:schemeClr>
              </a:solidFill>
              <a:latin typeface="+mn-ea"/>
            </a:endParaRPr>
          </a:p>
        </p:txBody>
      </p:sp>
      <p:sp>
        <p:nvSpPr>
          <p:cNvPr id="55" name="TextBox 54"/>
          <p:cNvSpPr txBox="1"/>
          <p:nvPr/>
        </p:nvSpPr>
        <p:spPr>
          <a:xfrm>
            <a:off x="3594998" y="3390755"/>
            <a:ext cx="2518068" cy="1415760"/>
          </a:xfrm>
          <a:prstGeom prst="rect">
            <a:avLst/>
          </a:prstGeom>
          <a:noFill/>
        </p:spPr>
        <p:txBody>
          <a:bodyPr wrap="square" lIns="121908" tIns="60954" rIns="121908" bIns="60954" rtlCol="0">
            <a:spAutoFit/>
          </a:bodyPr>
          <a:lstStyle/>
          <a:p>
            <a:r>
              <a:rPr lang="zh-CN" altLang="en-US" sz="2800" dirty="0">
                <a:solidFill>
                  <a:schemeClr val="tx1">
                    <a:lumMod val="65000"/>
                    <a:lumOff val="35000"/>
                  </a:schemeClr>
                </a:solidFill>
                <a:latin typeface="+mn-ea"/>
              </a:rPr>
              <a:t>增强儿童的社会交往技能训练</a:t>
            </a:r>
            <a:endParaRPr lang="en-US" altLang="zh-CN" sz="2800" dirty="0">
              <a:solidFill>
                <a:schemeClr val="tx1">
                  <a:lumMod val="65000"/>
                  <a:lumOff val="35000"/>
                </a:schemeClr>
              </a:solidFill>
              <a:latin typeface="+mn-ea"/>
            </a:endParaRPr>
          </a:p>
        </p:txBody>
      </p:sp>
      <p:sp>
        <p:nvSpPr>
          <p:cNvPr id="56" name="TextBox 55"/>
          <p:cNvSpPr txBox="1"/>
          <p:nvPr/>
        </p:nvSpPr>
        <p:spPr>
          <a:xfrm>
            <a:off x="6186917" y="3390755"/>
            <a:ext cx="2518068" cy="984873"/>
          </a:xfrm>
          <a:prstGeom prst="rect">
            <a:avLst/>
          </a:prstGeom>
          <a:noFill/>
        </p:spPr>
        <p:txBody>
          <a:bodyPr wrap="square" lIns="121908" tIns="60954" rIns="121908" bIns="60954" rtlCol="0">
            <a:spAutoFit/>
          </a:bodyPr>
          <a:lstStyle/>
          <a:p>
            <a:r>
              <a:rPr lang="zh-CN" altLang="en-US" sz="2800" dirty="0">
                <a:solidFill>
                  <a:schemeClr val="tx1">
                    <a:lumMod val="65000"/>
                    <a:lumOff val="35000"/>
                  </a:schemeClr>
                </a:solidFill>
                <a:latin typeface="+mn-ea"/>
              </a:rPr>
              <a:t>营造友好有秩序的环境</a:t>
            </a:r>
            <a:endParaRPr lang="en-US" altLang="zh-CN" sz="2800" dirty="0">
              <a:solidFill>
                <a:schemeClr val="tx1">
                  <a:lumMod val="65000"/>
                  <a:lumOff val="35000"/>
                </a:schemeClr>
              </a:solidFill>
              <a:latin typeface="+mn-ea"/>
            </a:endParaRPr>
          </a:p>
        </p:txBody>
      </p:sp>
      <p:sp>
        <p:nvSpPr>
          <p:cNvPr id="57" name="TextBox 56"/>
          <p:cNvSpPr txBox="1"/>
          <p:nvPr/>
        </p:nvSpPr>
        <p:spPr>
          <a:xfrm>
            <a:off x="8778836" y="3390755"/>
            <a:ext cx="2518068" cy="1415760"/>
          </a:xfrm>
          <a:prstGeom prst="rect">
            <a:avLst/>
          </a:prstGeom>
          <a:noFill/>
        </p:spPr>
        <p:txBody>
          <a:bodyPr wrap="square" lIns="121908" tIns="60954" rIns="121908" bIns="60954" rtlCol="0">
            <a:spAutoFit/>
          </a:bodyPr>
          <a:lstStyle/>
          <a:p>
            <a:r>
              <a:rPr lang="zh-CN" altLang="en-US" sz="2800" dirty="0">
                <a:solidFill>
                  <a:schemeClr val="tx1">
                    <a:lumMod val="65000"/>
                    <a:lumOff val="35000"/>
                  </a:schemeClr>
                </a:solidFill>
                <a:latin typeface="+mn-ea"/>
              </a:rPr>
              <a:t>树立积极榜样，消除对攻击性行为的强化</a:t>
            </a:r>
            <a:endParaRPr lang="en-US" altLang="zh-CN" sz="2800" dirty="0">
              <a:solidFill>
                <a:schemeClr val="tx1">
                  <a:lumMod val="65000"/>
                  <a:lumOff val="35000"/>
                </a:schemeClr>
              </a:solidFill>
              <a:latin typeface="+mn-ea"/>
            </a:endParaRPr>
          </a:p>
        </p:txBody>
      </p:sp>
      <p:grpSp>
        <p:nvGrpSpPr>
          <p:cNvPr id="69" name="Group 68"/>
          <p:cNvGrpSpPr/>
          <p:nvPr/>
        </p:nvGrpSpPr>
        <p:grpSpPr>
          <a:xfrm>
            <a:off x="887191" y="1627577"/>
            <a:ext cx="2544174" cy="1450452"/>
            <a:chOff x="664884" y="1281949"/>
            <a:chExt cx="1908379" cy="1087839"/>
          </a:xfrm>
        </p:grpSpPr>
        <p:sp>
          <p:nvSpPr>
            <p:cNvPr id="27" name="Flowchart: Data 26"/>
            <p:cNvSpPr/>
            <p:nvPr/>
          </p:nvSpPr>
          <p:spPr>
            <a:xfrm rot="16200000" flipH="1" flipV="1">
              <a:off x="2146236" y="1938862"/>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28" name="Flowchart: Data 27"/>
            <p:cNvSpPr/>
            <p:nvPr/>
          </p:nvSpPr>
          <p:spPr>
            <a:xfrm rot="5400000" flipV="1">
              <a:off x="451832" y="1938861"/>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grpSp>
          <p:nvGrpSpPr>
            <p:cNvPr id="66" name="Group 65"/>
            <p:cNvGrpSpPr/>
            <p:nvPr/>
          </p:nvGrpSpPr>
          <p:grpSpPr>
            <a:xfrm>
              <a:off x="664885" y="1281949"/>
              <a:ext cx="1907435" cy="1087839"/>
              <a:chOff x="697943" y="1545178"/>
              <a:chExt cx="1907435" cy="1087839"/>
            </a:xfrm>
          </p:grpSpPr>
          <p:sp>
            <p:nvSpPr>
              <p:cNvPr id="58" name="Rectangle 57"/>
              <p:cNvSpPr/>
              <p:nvPr/>
            </p:nvSpPr>
            <p:spPr>
              <a:xfrm>
                <a:off x="1536290" y="1545178"/>
                <a:ext cx="138566" cy="565540"/>
              </a:xfrm>
              <a:prstGeom prst="rect">
                <a:avLst/>
              </a:prstGeom>
            </p:spPr>
            <p:txBody>
              <a:bodyPr wrap="none">
                <a:spAutoFit/>
              </a:bodyPr>
              <a:lstStyle/>
              <a:p>
                <a:pPr algn="ctr"/>
                <a:endParaRPr lang="en-US" sz="4300" dirty="0">
                  <a:solidFill>
                    <a:schemeClr val="tx2">
                      <a:lumMod val="75000"/>
                    </a:schemeClr>
                  </a:solidFill>
                  <a:latin typeface="+mn-ea"/>
                </a:endParaRPr>
              </a:p>
            </p:txBody>
          </p:sp>
          <p:sp>
            <p:nvSpPr>
              <p:cNvPr id="30" name="Rectangle 29"/>
              <p:cNvSpPr/>
              <p:nvPr/>
            </p:nvSpPr>
            <p:spPr>
              <a:xfrm>
                <a:off x="697943" y="2119793"/>
                <a:ext cx="1907435" cy="513224"/>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mn-ea"/>
                  </a:rPr>
                  <a:t>1</a:t>
                </a:r>
                <a:endParaRPr lang="en-US" sz="2800" b="1" dirty="0">
                  <a:solidFill>
                    <a:schemeClr val="bg1"/>
                  </a:solidFill>
                  <a:latin typeface="+mn-ea"/>
                </a:endParaRPr>
              </a:p>
            </p:txBody>
          </p:sp>
        </p:grpSp>
      </p:grpSp>
      <p:grpSp>
        <p:nvGrpSpPr>
          <p:cNvPr id="51" name="Group 50"/>
          <p:cNvGrpSpPr/>
          <p:nvPr/>
        </p:nvGrpSpPr>
        <p:grpSpPr>
          <a:xfrm>
            <a:off x="3490176" y="1431959"/>
            <a:ext cx="2544174" cy="1646071"/>
            <a:chOff x="2630115" y="3357102"/>
            <a:chExt cx="1908379" cy="1234553"/>
          </a:xfrm>
        </p:grpSpPr>
        <p:sp>
          <p:nvSpPr>
            <p:cNvPr id="59" name="Rectangle 58"/>
            <p:cNvSpPr/>
            <p:nvPr/>
          </p:nvSpPr>
          <p:spPr>
            <a:xfrm>
              <a:off x="3584280" y="3357102"/>
              <a:ext cx="49" cy="830997"/>
            </a:xfrm>
            <a:prstGeom prst="rect">
              <a:avLst/>
            </a:prstGeom>
          </p:spPr>
          <p:txBody>
            <a:bodyPr wrap="none" lIns="0" tIns="0" rIns="0" bIns="0">
              <a:spAutoFit/>
            </a:bodyPr>
            <a:lstStyle/>
            <a:p>
              <a:pPr algn="ctr"/>
              <a:endParaRPr lang="en-US" sz="7200" dirty="0">
                <a:solidFill>
                  <a:schemeClr val="bg2"/>
                </a:solidFill>
                <a:latin typeface="+mn-ea"/>
              </a:endParaRPr>
            </a:p>
          </p:txBody>
        </p:sp>
        <p:grpSp>
          <p:nvGrpSpPr>
            <p:cNvPr id="47" name="Group 46"/>
            <p:cNvGrpSpPr/>
            <p:nvPr/>
          </p:nvGrpSpPr>
          <p:grpSpPr>
            <a:xfrm>
              <a:off x="2630115" y="3947676"/>
              <a:ext cx="1908379" cy="643979"/>
              <a:chOff x="2630115" y="3947676"/>
              <a:chExt cx="1908379" cy="643979"/>
            </a:xfrm>
          </p:grpSpPr>
          <p:sp>
            <p:nvSpPr>
              <p:cNvPr id="33" name="Flowchart: Data 32"/>
              <p:cNvSpPr/>
              <p:nvPr/>
            </p:nvSpPr>
            <p:spPr>
              <a:xfrm rot="16200000" flipH="1" flipV="1">
                <a:off x="4111467" y="4160729"/>
                <a:ext cx="640080" cy="213975"/>
              </a:xfrm>
              <a:prstGeom prst="flowChartInputOut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4" name="Flowchart: Data 33"/>
              <p:cNvSpPr/>
              <p:nvPr/>
            </p:nvSpPr>
            <p:spPr>
              <a:xfrm rot="5400000" flipV="1">
                <a:off x="2417063" y="4160728"/>
                <a:ext cx="640080" cy="213975"/>
              </a:xfrm>
              <a:prstGeom prst="flowChartInputOut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5" name="Rectangle 34"/>
              <p:cNvSpPr/>
              <p:nvPr/>
            </p:nvSpPr>
            <p:spPr>
              <a:xfrm>
                <a:off x="2630116" y="4078431"/>
                <a:ext cx="1907435" cy="513224"/>
              </a:xfrm>
              <a:prstGeom prst="rect">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mn-ea"/>
                  </a:rPr>
                  <a:t>2</a:t>
                </a:r>
                <a:endParaRPr lang="en-US" sz="1900" b="1" dirty="0">
                  <a:solidFill>
                    <a:schemeClr val="bg1"/>
                  </a:solidFill>
                  <a:latin typeface="+mn-ea"/>
                </a:endParaRPr>
              </a:p>
            </p:txBody>
          </p:sp>
        </p:grpSp>
      </p:grpSp>
      <p:grpSp>
        <p:nvGrpSpPr>
          <p:cNvPr id="53" name="Group 52"/>
          <p:cNvGrpSpPr/>
          <p:nvPr/>
        </p:nvGrpSpPr>
        <p:grpSpPr>
          <a:xfrm>
            <a:off x="8784976" y="1672521"/>
            <a:ext cx="2544174" cy="1405508"/>
            <a:chOff x="6794873" y="2697307"/>
            <a:chExt cx="1908379" cy="1054131"/>
          </a:xfrm>
        </p:grpSpPr>
        <p:sp>
          <p:nvSpPr>
            <p:cNvPr id="61" name="Rectangle 60"/>
            <p:cNvSpPr/>
            <p:nvPr/>
          </p:nvSpPr>
          <p:spPr>
            <a:xfrm>
              <a:off x="7787797" y="2697307"/>
              <a:ext cx="49" cy="553998"/>
            </a:xfrm>
            <a:prstGeom prst="rect">
              <a:avLst/>
            </a:prstGeom>
          </p:spPr>
          <p:txBody>
            <a:bodyPr wrap="none" lIns="0" tIns="0" rIns="0" bIns="0">
              <a:spAutoFit/>
            </a:bodyPr>
            <a:lstStyle/>
            <a:p>
              <a:pPr algn="ctr"/>
              <a:endParaRPr lang="en-US" sz="4800" dirty="0">
                <a:solidFill>
                  <a:schemeClr val="accent3"/>
                </a:solidFill>
                <a:latin typeface="+mn-ea"/>
              </a:endParaRPr>
            </a:p>
          </p:txBody>
        </p:sp>
        <p:grpSp>
          <p:nvGrpSpPr>
            <p:cNvPr id="46" name="Group 45"/>
            <p:cNvGrpSpPr/>
            <p:nvPr/>
          </p:nvGrpSpPr>
          <p:grpSpPr>
            <a:xfrm>
              <a:off x="6794873" y="3107459"/>
              <a:ext cx="1908379" cy="643979"/>
              <a:chOff x="4605506" y="1989038"/>
              <a:chExt cx="1908379" cy="643979"/>
            </a:xfrm>
          </p:grpSpPr>
          <p:sp>
            <p:nvSpPr>
              <p:cNvPr id="38" name="Flowchart: Data 37"/>
              <p:cNvSpPr/>
              <p:nvPr/>
            </p:nvSpPr>
            <p:spPr>
              <a:xfrm rot="16200000" flipH="1" flipV="1">
                <a:off x="6086858" y="2202091"/>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9" name="Flowchart: Data 38"/>
              <p:cNvSpPr/>
              <p:nvPr/>
            </p:nvSpPr>
            <p:spPr>
              <a:xfrm rot="5400000" flipV="1">
                <a:off x="4392454" y="2202090"/>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0" name="Rectangle 39"/>
              <p:cNvSpPr/>
              <p:nvPr/>
            </p:nvSpPr>
            <p:spPr>
              <a:xfrm>
                <a:off x="4605507" y="2119793"/>
                <a:ext cx="1907435" cy="513224"/>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mn-ea"/>
                  </a:rPr>
                  <a:t>4</a:t>
                </a:r>
                <a:endParaRPr lang="en-US" sz="2800" b="1" dirty="0">
                  <a:solidFill>
                    <a:schemeClr val="bg1"/>
                  </a:solidFill>
                  <a:latin typeface="+mn-ea"/>
                </a:endParaRPr>
              </a:p>
            </p:txBody>
          </p:sp>
        </p:grpSp>
      </p:grpSp>
      <p:grpSp>
        <p:nvGrpSpPr>
          <p:cNvPr id="70" name="Group 69"/>
          <p:cNvGrpSpPr/>
          <p:nvPr/>
        </p:nvGrpSpPr>
        <p:grpSpPr>
          <a:xfrm>
            <a:off x="6137577" y="1655066"/>
            <a:ext cx="2544174" cy="1422963"/>
            <a:chOff x="4602110" y="1271789"/>
            <a:chExt cx="1908379" cy="1067222"/>
          </a:xfrm>
        </p:grpSpPr>
        <p:sp>
          <p:nvSpPr>
            <p:cNvPr id="60" name="Rectangle 59"/>
            <p:cNvSpPr/>
            <p:nvPr/>
          </p:nvSpPr>
          <p:spPr>
            <a:xfrm>
              <a:off x="5520581" y="1271789"/>
              <a:ext cx="49" cy="553998"/>
            </a:xfrm>
            <a:prstGeom prst="rect">
              <a:avLst/>
            </a:prstGeom>
          </p:spPr>
          <p:txBody>
            <a:bodyPr wrap="none" lIns="0" tIns="0" rIns="0" bIns="0">
              <a:spAutoFit/>
            </a:bodyPr>
            <a:lstStyle/>
            <a:p>
              <a:pPr algn="ctr"/>
              <a:endParaRPr lang="en-US" sz="4800" dirty="0">
                <a:solidFill>
                  <a:schemeClr val="accent1"/>
                </a:solidFill>
                <a:latin typeface="+mn-ea"/>
              </a:endParaRPr>
            </a:p>
          </p:txBody>
        </p:sp>
        <p:grpSp>
          <p:nvGrpSpPr>
            <p:cNvPr id="48" name="Group 47"/>
            <p:cNvGrpSpPr/>
            <p:nvPr/>
          </p:nvGrpSpPr>
          <p:grpSpPr>
            <a:xfrm>
              <a:off x="4602110" y="1695032"/>
              <a:ext cx="1908379" cy="643979"/>
              <a:chOff x="6580897" y="3947676"/>
              <a:chExt cx="1908379" cy="643979"/>
            </a:xfrm>
          </p:grpSpPr>
          <p:sp>
            <p:nvSpPr>
              <p:cNvPr id="43" name="Flowchart: Data 42"/>
              <p:cNvSpPr/>
              <p:nvPr/>
            </p:nvSpPr>
            <p:spPr>
              <a:xfrm rot="16200000" flipH="1" flipV="1">
                <a:off x="8062249" y="4160729"/>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4" name="Flowchart: Data 43"/>
              <p:cNvSpPr/>
              <p:nvPr/>
            </p:nvSpPr>
            <p:spPr>
              <a:xfrm rot="5400000" flipV="1">
                <a:off x="6367845" y="4160728"/>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5" name="Rectangle 44"/>
              <p:cNvSpPr/>
              <p:nvPr/>
            </p:nvSpPr>
            <p:spPr>
              <a:xfrm>
                <a:off x="6580898" y="4078431"/>
                <a:ext cx="1907435" cy="513224"/>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mn-ea"/>
                  </a:rPr>
                  <a:t>3</a:t>
                </a:r>
                <a:endParaRPr lang="en-US" sz="2400" b="1" dirty="0">
                  <a:solidFill>
                    <a:schemeClr val="bg1"/>
                  </a:solidFill>
                  <a:latin typeface="+mn-ea"/>
                </a:endParaRPr>
              </a:p>
            </p:txBody>
          </p:sp>
        </p:grpSp>
      </p:grpSp>
      <p:sp>
        <p:nvSpPr>
          <p:cNvPr id="2" name="标题 1"/>
          <p:cNvSpPr>
            <a:spLocks noGrp="1"/>
          </p:cNvSpPr>
          <p:nvPr>
            <p:ph type="title"/>
          </p:nvPr>
        </p:nvSpPr>
        <p:spPr/>
        <p:txBody>
          <a:bodyPr/>
          <a:lstStyle/>
          <a:p>
            <a:r>
              <a:rPr lang="zh-CN" altLang="en-US" dirty="0"/>
              <a:t>三、攻击性行为的发展与干预</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slide(fromBottom)">
                                      <p:cBhvr>
                                        <p:cTn id="12" dur="500"/>
                                        <p:tgtEl>
                                          <p:spTgt spid="54"/>
                                        </p:tgtEl>
                                      </p:cBhvr>
                                    </p:animEffect>
                                  </p:childTnLst>
                                </p:cTn>
                              </p:par>
                            </p:childTnLst>
                          </p:cTn>
                        </p:par>
                        <p:par>
                          <p:cTn id="13" fill="hold">
                            <p:stCondLst>
                              <p:cond delay="1000"/>
                            </p:stCondLst>
                            <p:childTnLst>
                              <p:par>
                                <p:cTn id="14" presetID="2" presetClass="entr" presetSubtype="4" accel="50000" decel="50000" fill="hold" nodeType="afterEffect">
                                  <p:stCondLst>
                                    <p:cond delay="0"/>
                                  </p:stCondLst>
                                  <p:childTnLst>
                                    <p:set>
                                      <p:cBhvr>
                                        <p:cTn id="15" dur="1" fill="hold">
                                          <p:stCondLst>
                                            <p:cond delay="0"/>
                                          </p:stCondLst>
                                        </p:cTn>
                                        <p:tgtEl>
                                          <p:spTgt spid="51"/>
                                        </p:tgtEl>
                                        <p:attrNameLst>
                                          <p:attrName>style.visibility</p:attrName>
                                        </p:attrNameLst>
                                      </p:cBhvr>
                                      <p:to>
                                        <p:strVal val="visible"/>
                                      </p:to>
                                    </p:set>
                                    <p:anim calcmode="lin" valueType="num">
                                      <p:cBhvr additive="base">
                                        <p:cTn id="16" dur="500" fill="hold"/>
                                        <p:tgtEl>
                                          <p:spTgt spid="51"/>
                                        </p:tgtEl>
                                        <p:attrNameLst>
                                          <p:attrName>ppt_x</p:attrName>
                                        </p:attrNameLst>
                                      </p:cBhvr>
                                      <p:tavLst>
                                        <p:tav tm="0">
                                          <p:val>
                                            <p:strVal val="#ppt_x"/>
                                          </p:val>
                                        </p:tav>
                                        <p:tav tm="100000">
                                          <p:val>
                                            <p:strVal val="#ppt_x"/>
                                          </p:val>
                                        </p:tav>
                                      </p:tavLst>
                                    </p:anim>
                                    <p:anim calcmode="lin" valueType="num">
                                      <p:cBhvr additive="base">
                                        <p:cTn id="17" dur="500" fill="hold"/>
                                        <p:tgtEl>
                                          <p:spTgt spid="5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slide(fromBottom)">
                                      <p:cBhvr>
                                        <p:cTn id="21" dur="500"/>
                                        <p:tgtEl>
                                          <p:spTgt spid="55"/>
                                        </p:tgtEl>
                                      </p:cBhvr>
                                    </p:animEffect>
                                  </p:childTnLst>
                                </p:cTn>
                              </p:par>
                            </p:childTnLst>
                          </p:cTn>
                        </p:par>
                        <p:par>
                          <p:cTn id="22" fill="hold">
                            <p:stCondLst>
                              <p:cond delay="2000"/>
                            </p:stCondLst>
                            <p:childTnLst>
                              <p:par>
                                <p:cTn id="23" presetID="2" presetClass="entr" presetSubtype="4" accel="50000" decel="50000"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additive="base">
                                        <p:cTn id="25" dur="500" fill="hold"/>
                                        <p:tgtEl>
                                          <p:spTgt spid="70"/>
                                        </p:tgtEl>
                                        <p:attrNameLst>
                                          <p:attrName>ppt_x</p:attrName>
                                        </p:attrNameLst>
                                      </p:cBhvr>
                                      <p:tavLst>
                                        <p:tav tm="0">
                                          <p:val>
                                            <p:strVal val="#ppt_x"/>
                                          </p:val>
                                        </p:tav>
                                        <p:tav tm="100000">
                                          <p:val>
                                            <p:strVal val="#ppt_x"/>
                                          </p:val>
                                        </p:tav>
                                      </p:tavLst>
                                    </p:anim>
                                    <p:anim calcmode="lin" valueType="num">
                                      <p:cBhvr additive="base">
                                        <p:cTn id="26" dur="500" fill="hold"/>
                                        <p:tgtEl>
                                          <p:spTgt spid="70"/>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slide(fromBottom)">
                                      <p:cBhvr>
                                        <p:cTn id="30" dur="500"/>
                                        <p:tgtEl>
                                          <p:spTgt spid="56"/>
                                        </p:tgtEl>
                                      </p:cBhvr>
                                    </p:animEffect>
                                  </p:childTnLst>
                                </p:cTn>
                              </p:par>
                            </p:childTnLst>
                          </p:cTn>
                        </p:par>
                        <p:par>
                          <p:cTn id="31" fill="hold">
                            <p:stCondLst>
                              <p:cond delay="3000"/>
                            </p:stCondLst>
                            <p:childTnLst>
                              <p:par>
                                <p:cTn id="32" presetID="2" presetClass="entr" presetSubtype="4" accel="50000" decel="50000" fill="hold" nodeType="after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additive="base">
                                        <p:cTn id="34" dur="500" fill="hold"/>
                                        <p:tgtEl>
                                          <p:spTgt spid="53"/>
                                        </p:tgtEl>
                                        <p:attrNameLst>
                                          <p:attrName>ppt_x</p:attrName>
                                        </p:attrNameLst>
                                      </p:cBhvr>
                                      <p:tavLst>
                                        <p:tav tm="0">
                                          <p:val>
                                            <p:strVal val="#ppt_x"/>
                                          </p:val>
                                        </p:tav>
                                        <p:tav tm="100000">
                                          <p:val>
                                            <p:strVal val="#ppt_x"/>
                                          </p:val>
                                        </p:tav>
                                      </p:tavLst>
                                    </p:anim>
                                    <p:anim calcmode="lin" valueType="num">
                                      <p:cBhvr additive="base">
                                        <p:cTn id="35" dur="500" fill="hold"/>
                                        <p:tgtEl>
                                          <p:spTgt spid="53"/>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12" presetClass="entr" presetSubtype="4" fill="hold" grpId="0"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slide(fromBottom)">
                                      <p:cBhvr>
                                        <p:cTn id="39"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56578" y="507314"/>
            <a:ext cx="3073202" cy="1604212"/>
          </a:xfrm>
          <a:prstGeom prst="rect">
            <a:avLst/>
          </a:prstGeom>
        </p:spPr>
      </p:pic>
      <p:sp>
        <p:nvSpPr>
          <p:cNvPr id="6" name="矩形 259"/>
          <p:cNvSpPr>
            <a:spLocks noChangeArrowheads="1"/>
          </p:cNvSpPr>
          <p:nvPr/>
        </p:nvSpPr>
        <p:spPr bwMode="auto">
          <a:xfrm>
            <a:off x="3596966" y="2716003"/>
            <a:ext cx="6384424" cy="8754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5690" b="1" dirty="0">
                <a:solidFill>
                  <a:srgbClr val="1E6990"/>
                </a:solidFill>
                <a:latin typeface="Arial" panose="020B0604020202020204" pitchFamily="34" charset="0"/>
                <a:cs typeface="Arial" panose="020B0604020202020204" pitchFamily="34" charset="0"/>
              </a:rPr>
              <a:t>谢谢观看</a:t>
            </a:r>
            <a:endParaRPr lang="en-US" altLang="zh-CN" sz="3415" b="1" dirty="0">
              <a:solidFill>
                <a:srgbClr val="1E699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6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6"/>
                                        </p:tgtEl>
                                      </p:cBhvr>
                                    </p:animEffect>
                                    <p:animScale>
                                      <p:cBhvr>
                                        <p:cTn id="15" dur="250" autoRev="1" fill="hold"/>
                                        <p:tgtEl>
                                          <p:spTgt spid="6"/>
                                        </p:tgtEl>
                                      </p:cBhvr>
                                      <p:by x="105000" y="105000"/>
                                    </p:animScale>
                                  </p:childTnLst>
                                </p:cTn>
                              </p:par>
                            </p:childTnLst>
                          </p:cTn>
                        </p:par>
                        <p:par>
                          <p:cTn id="16" fill="hold">
                            <p:stCondLst>
                              <p:cond delay="115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02885" y="2325678"/>
            <a:ext cx="4134465" cy="769441"/>
          </a:xfrm>
          <a:prstGeom prst="rect">
            <a:avLst/>
          </a:prstGeom>
          <a:noFill/>
        </p:spPr>
        <p:txBody>
          <a:bodyPr wrap="none" rtlCol="0">
            <a:spAutoFit/>
          </a:bodyPr>
          <a:lstStyle/>
          <a:p>
            <a:pPr lvl="0"/>
            <a:r>
              <a:rPr lang="zh-CN" altLang="en-US" sz="44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亲子交往的发展</a:t>
            </a:r>
          </a:p>
        </p:txBody>
      </p:sp>
      <p:cxnSp>
        <p:nvCxnSpPr>
          <p:cNvPr id="4" name="直接连接符 3"/>
          <p:cNvCxnSpPr/>
          <p:nvPr/>
        </p:nvCxnSpPr>
        <p:spPr>
          <a:xfrm>
            <a:off x="3237042" y="3112576"/>
            <a:ext cx="6462174"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3237041" y="2363152"/>
            <a:ext cx="1441420" cy="1446550"/>
          </a:xfrm>
          <a:prstGeom prst="rect">
            <a:avLst/>
          </a:prstGeom>
          <a:solidFill>
            <a:schemeClr val="accent1"/>
          </a:solidFill>
          <a:ln>
            <a:noFill/>
          </a:ln>
        </p:spPr>
        <p:txBody>
          <a:bodyPr wrap="none" rtlCol="0">
            <a:spAutoFit/>
          </a:bodyPr>
          <a:lstStyle/>
          <a:p>
            <a:r>
              <a:rPr lang="en-US" altLang="zh-CN" sz="8800" dirty="0">
                <a:solidFill>
                  <a:schemeClr val="bg1"/>
                </a:solidFill>
                <a:cs typeface="+mn-ea"/>
                <a:sym typeface="+mn-lt"/>
              </a:rPr>
              <a:t>01</a:t>
            </a:r>
            <a:endParaRPr lang="zh-CN" altLang="en-US" sz="8800" dirty="0">
              <a:solidFill>
                <a:schemeClr val="bg1"/>
              </a:solidFill>
              <a:cs typeface="+mn-ea"/>
              <a:sym typeface="+mn-lt"/>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76367" y="635650"/>
            <a:ext cx="3073202" cy="1604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981320" y="2184846"/>
            <a:ext cx="1511185" cy="1512168"/>
          </a:xfrm>
          <a:prstGeom prst="ellipse">
            <a:avLst/>
          </a:prstGeom>
          <a:solidFill>
            <a:schemeClr val="accent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rtlCol="0" anchor="ctr"/>
          <a:lstStyle/>
          <a:p>
            <a:pPr algn="ctr">
              <a:lnSpc>
                <a:spcPct val="130000"/>
              </a:lnSpc>
            </a:pPr>
            <a:r>
              <a:rPr lang="zh-CN" altLang="en-US" sz="2800" b="1" dirty="0">
                <a:latin typeface="微软雅黑" panose="020B0503020204020204" pitchFamily="34" charset="-122"/>
                <a:ea typeface="微软雅黑" panose="020B0503020204020204" pitchFamily="34" charset="-122"/>
              </a:rPr>
              <a:t>概念</a:t>
            </a:r>
          </a:p>
        </p:txBody>
      </p:sp>
      <p:sp>
        <p:nvSpPr>
          <p:cNvPr id="14" name="矩形 4"/>
          <p:cNvSpPr>
            <a:spLocks noChangeArrowheads="1"/>
          </p:cNvSpPr>
          <p:nvPr/>
        </p:nvSpPr>
        <p:spPr bwMode="auto">
          <a:xfrm>
            <a:off x="3540361" y="1805085"/>
            <a:ext cx="7171755" cy="3247830"/>
          </a:xfrm>
          <a:prstGeom prst="rect">
            <a:avLst/>
          </a:prstGeom>
          <a:noFill/>
          <a:ln w="9525">
            <a:noFill/>
            <a:miter lim="800000"/>
          </a:ln>
        </p:spPr>
        <p:txBody>
          <a:bodyPr wrap="square" lIns="91395" tIns="45697" rIns="91395" bIns="45697">
            <a:spAutoFit/>
          </a:bodyPr>
          <a:lstStyle/>
          <a:p>
            <a:pPr indent="720000">
              <a:lnSpc>
                <a:spcPct val="150000"/>
              </a:lnSpc>
              <a:spcBef>
                <a:spcPts val="200"/>
              </a:spcBef>
              <a:spcAft>
                <a:spcPts val="600"/>
              </a:spcAft>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依恋是指幼儿与父母或主要抚养者之间存在的一种特殊的感情关系，它产生于幼儿与其照顾者之间的相互作用过程中，是一种感情上的联结和纽带，是婴幼儿情感社会化的重要标志和开端。</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sz="3200" dirty="0"/>
              <a:t>一、依恋</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a:spLocks noChangeArrowheads="1"/>
          </p:cNvSpPr>
          <p:nvPr/>
        </p:nvSpPr>
        <p:spPr bwMode="auto">
          <a:xfrm>
            <a:off x="418788" y="1103587"/>
            <a:ext cx="10953405" cy="5525953"/>
          </a:xfrm>
          <a:prstGeom prst="rect">
            <a:avLst/>
          </a:prstGeom>
          <a:noFill/>
          <a:ln w="9525">
            <a:noFill/>
            <a:miter lim="800000"/>
          </a:ln>
        </p:spPr>
        <p:txBody>
          <a:bodyPr wrap="square" lIns="91395" tIns="45697" rIns="91395" bIns="45697">
            <a:spAutoFit/>
          </a:bodyPr>
          <a:lstStyle/>
          <a:p>
            <a:pPr marL="342900" indent="-342900">
              <a:lnSpc>
                <a:spcPct val="150000"/>
              </a:lnSpc>
              <a:spcBef>
                <a:spcPts val="200"/>
              </a:spcBef>
              <a:spcAft>
                <a:spcPts val="600"/>
              </a:spcAft>
              <a:buFont typeface="Wingdings" panose="05000000000000000000" pitchFamily="2" charset="2"/>
              <a:buChar char="u"/>
            </a:pPr>
            <a:r>
              <a:rPr lang="en-US" altLang="zh-CN" sz="2400" b="1"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无差别社会反应阶段（</a:t>
            </a:r>
            <a:r>
              <a:rPr lang="en-US" altLang="zh-CN" sz="2400" b="1" dirty="0">
                <a:solidFill>
                  <a:schemeClr val="tx1">
                    <a:lumMod val="50000"/>
                    <a:lumOff val="50000"/>
                  </a:schemeClr>
                </a:solidFill>
                <a:latin typeface="微软雅黑" panose="020B0503020204020204" pitchFamily="34" charset="-122"/>
                <a:ea typeface="微软雅黑" panose="020B0503020204020204" pitchFamily="34" charset="-122"/>
              </a:rPr>
              <a:t>0~3</a:t>
            </a: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个月）</a:t>
            </a:r>
            <a:endParaRPr lang="en-US" altLang="zh-CN" sz="2400" b="1" dirty="0">
              <a:solidFill>
                <a:schemeClr val="tx1">
                  <a:lumMod val="50000"/>
                  <a:lumOff val="50000"/>
                </a:schemeClr>
              </a:solidFill>
              <a:latin typeface="微软雅黑" panose="020B0503020204020204" pitchFamily="34" charset="-122"/>
              <a:ea typeface="微软雅黑" panose="020B0503020204020204" pitchFamily="34" charset="-122"/>
            </a:endParaRPr>
          </a:p>
          <a:p>
            <a:pPr indent="720000">
              <a:lnSpc>
                <a:spcPct val="150000"/>
              </a:lnSpc>
              <a:spcBef>
                <a:spcPts val="200"/>
              </a:spcBef>
              <a:spcAft>
                <a:spcPts val="600"/>
              </a:spcAft>
            </a:pP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特点：婴儿对所有人的反应几乎一致。</a:t>
            </a:r>
            <a:endParaRPr lang="en-US" altLang="zh-CN" sz="2400" b="1" dirty="0">
              <a:solidFill>
                <a:schemeClr val="tx1">
                  <a:lumMod val="50000"/>
                  <a:lumOff val="50000"/>
                </a:schemeClr>
              </a:solidFill>
              <a:latin typeface="微软雅黑" panose="020B0503020204020204" pitchFamily="34" charset="-122"/>
              <a:ea typeface="微软雅黑" panose="020B0503020204020204" pitchFamily="34" charset="-122"/>
            </a:endParaRPr>
          </a:p>
          <a:p>
            <a:pPr marL="342900" indent="-342900">
              <a:lnSpc>
                <a:spcPct val="150000"/>
              </a:lnSpc>
              <a:spcBef>
                <a:spcPts val="200"/>
              </a:spcBef>
              <a:spcAft>
                <a:spcPts val="600"/>
              </a:spcAft>
              <a:buFont typeface="Wingdings" panose="05000000000000000000" pitchFamily="2" charset="2"/>
              <a:buChar char="u"/>
            </a:pPr>
            <a:r>
              <a:rPr lang="en-US" altLang="zh-CN" sz="2400" b="1"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有差别社会反应阶段（</a:t>
            </a:r>
            <a:r>
              <a:rPr lang="en-US" altLang="zh-CN" sz="2400" b="1" dirty="0">
                <a:solidFill>
                  <a:schemeClr val="tx1">
                    <a:lumMod val="50000"/>
                    <a:lumOff val="50000"/>
                  </a:schemeClr>
                </a:solidFill>
                <a:latin typeface="微软雅黑" panose="020B0503020204020204" pitchFamily="34" charset="-122"/>
                <a:ea typeface="微软雅黑" panose="020B0503020204020204" pitchFamily="34" charset="-122"/>
              </a:rPr>
              <a:t>3~6</a:t>
            </a: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个月）</a:t>
            </a:r>
            <a:endParaRPr lang="en-US" altLang="zh-CN" sz="2400" b="1" dirty="0">
              <a:solidFill>
                <a:schemeClr val="tx1">
                  <a:lumMod val="50000"/>
                  <a:lumOff val="50000"/>
                </a:schemeClr>
              </a:solidFill>
              <a:latin typeface="微软雅黑" panose="020B0503020204020204" pitchFamily="34" charset="-122"/>
              <a:ea typeface="微软雅黑" panose="020B0503020204020204" pitchFamily="34" charset="-122"/>
            </a:endParaRPr>
          </a:p>
          <a:p>
            <a:pPr indent="720000">
              <a:lnSpc>
                <a:spcPct val="150000"/>
              </a:lnSpc>
              <a:spcBef>
                <a:spcPts val="200"/>
              </a:spcBef>
              <a:spcAft>
                <a:spcPts val="600"/>
              </a:spcAft>
            </a:pP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特点：婴儿对其主要照料者如母亲与陌生人有差别化的社会反应。婴儿在熟悉亲近的人面前表现出更多的微笑与信任，但对陌生人的反应明显减少。</a:t>
            </a:r>
            <a:endParaRPr lang="en-US" altLang="zh-CN" sz="2400" b="1" dirty="0">
              <a:solidFill>
                <a:schemeClr val="tx1">
                  <a:lumMod val="50000"/>
                  <a:lumOff val="50000"/>
                </a:schemeClr>
              </a:solidFill>
              <a:latin typeface="微软雅黑" panose="020B0503020204020204" pitchFamily="34" charset="-122"/>
              <a:ea typeface="微软雅黑" panose="020B0503020204020204" pitchFamily="34" charset="-122"/>
            </a:endParaRPr>
          </a:p>
          <a:p>
            <a:pPr marL="342900" indent="-342900">
              <a:lnSpc>
                <a:spcPct val="150000"/>
              </a:lnSpc>
              <a:spcBef>
                <a:spcPts val="200"/>
              </a:spcBef>
              <a:spcAft>
                <a:spcPts val="600"/>
              </a:spcAft>
              <a:buFont typeface="Wingdings" panose="05000000000000000000" pitchFamily="2" charset="2"/>
              <a:buChar char="u"/>
            </a:pPr>
            <a:r>
              <a:rPr lang="en-US" altLang="zh-CN" sz="2400" b="1" dirty="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特殊情感联结阶段（</a:t>
            </a:r>
            <a:r>
              <a:rPr lang="en-US" altLang="zh-CN" sz="2400" b="1" dirty="0">
                <a:solidFill>
                  <a:schemeClr val="tx1">
                    <a:lumMod val="50000"/>
                    <a:lumOff val="50000"/>
                  </a:schemeClr>
                </a:solidFill>
                <a:latin typeface="微软雅黑" panose="020B0503020204020204" pitchFamily="34" charset="-122"/>
                <a:ea typeface="微软雅黑" panose="020B0503020204020204" pitchFamily="34" charset="-122"/>
              </a:rPr>
              <a:t>6</a:t>
            </a: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个月</a:t>
            </a:r>
            <a:r>
              <a:rPr lang="en-US" altLang="zh-CN" sz="2400" b="1" dirty="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岁）</a:t>
            </a:r>
            <a:endParaRPr lang="en-US" altLang="zh-CN" sz="2400" b="1" dirty="0">
              <a:solidFill>
                <a:schemeClr val="tx1">
                  <a:lumMod val="50000"/>
                  <a:lumOff val="50000"/>
                </a:schemeClr>
              </a:solidFill>
              <a:latin typeface="微软雅黑" panose="020B0503020204020204" pitchFamily="34" charset="-122"/>
              <a:ea typeface="微软雅黑" panose="020B0503020204020204" pitchFamily="34" charset="-122"/>
            </a:endParaRPr>
          </a:p>
          <a:p>
            <a:pPr indent="720000">
              <a:lnSpc>
                <a:spcPct val="150000"/>
              </a:lnSpc>
              <a:spcBef>
                <a:spcPts val="200"/>
              </a:spcBef>
              <a:spcAft>
                <a:spcPts val="600"/>
              </a:spcAft>
            </a:pP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特点：婴儿与主要照料者建立起情感联系，在依恋对象身边获得安全感，会积极主动探索环境；当依恋对象离开会产生“分离焦虑”的不安情绪。与陌生人接近则表现出警戒与惧怕的情绪。</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sz="3200" dirty="0"/>
              <a:t>一、依恋</a:t>
            </a:r>
          </a:p>
        </p:txBody>
      </p:sp>
    </p:spTree>
    <p:extLst>
      <p:ext uri="{BB962C8B-B14F-4D97-AF65-F5344CB8AC3E}">
        <p14:creationId xmlns:p14="http://schemas.microsoft.com/office/powerpoint/2010/main" val="304792975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4410522" y="3987098"/>
            <a:ext cx="3665298" cy="2128515"/>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回避型依恋</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8075820" y="1858583"/>
            <a:ext cx="3665298" cy="2128515"/>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 </a:t>
            </a:r>
            <a:r>
              <a:rPr lang="zh-CN" altLang="en-US" sz="2800" b="1" dirty="0">
                <a:solidFill>
                  <a:schemeClr val="bg1"/>
                </a:solidFill>
                <a:latin typeface="微软雅黑" panose="020B0503020204020204" pitchFamily="34" charset="-122"/>
                <a:ea typeface="微软雅黑" panose="020B0503020204020204" pitchFamily="34" charset="-122"/>
              </a:rPr>
              <a:t>反抗型依恋</a:t>
            </a:r>
          </a:p>
        </p:txBody>
      </p:sp>
      <p:sp>
        <p:nvSpPr>
          <p:cNvPr id="43" name="矩形 42"/>
          <p:cNvSpPr/>
          <p:nvPr/>
        </p:nvSpPr>
        <p:spPr>
          <a:xfrm>
            <a:off x="745224" y="1858583"/>
            <a:ext cx="3665298" cy="2128515"/>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安全型依恋</a:t>
            </a:r>
          </a:p>
          <a:p>
            <a:pPr algn="ctr"/>
            <a:endParaRPr lang="zh-CN" altLang="en-US" sz="2100" dirty="0">
              <a:solidFill>
                <a:schemeClr val="bg1"/>
              </a:solidFill>
            </a:endParaRPr>
          </a:p>
        </p:txBody>
      </p:sp>
      <p:sp>
        <p:nvSpPr>
          <p:cNvPr id="2" name="标题 1"/>
          <p:cNvSpPr>
            <a:spLocks noGrp="1"/>
          </p:cNvSpPr>
          <p:nvPr>
            <p:ph type="title"/>
          </p:nvPr>
        </p:nvSpPr>
        <p:spPr/>
        <p:txBody>
          <a:bodyPr/>
          <a:lstStyle/>
          <a:p>
            <a:r>
              <a:rPr lang="zh-CN" altLang="en-US" dirty="0"/>
              <a:t>一、依恋的类型</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randombar(vertical)">
                                      <p:cBhvr>
                                        <p:cTn id="7" dur="500"/>
                                        <p:tgtEl>
                                          <p:spTgt spid="4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p:cTn id="11" dur="500" fill="hold"/>
                                        <p:tgtEl>
                                          <p:spTgt spid="43"/>
                                        </p:tgtEl>
                                        <p:attrNameLst>
                                          <p:attrName>ppt_w</p:attrName>
                                        </p:attrNameLst>
                                      </p:cBhvr>
                                      <p:tavLst>
                                        <p:tav tm="0">
                                          <p:val>
                                            <p:fltVal val="0"/>
                                          </p:val>
                                        </p:tav>
                                        <p:tav tm="100000">
                                          <p:val>
                                            <p:strVal val="#ppt_w"/>
                                          </p:val>
                                        </p:tav>
                                      </p:tavLst>
                                    </p:anim>
                                    <p:anim calcmode="lin" valueType="num">
                                      <p:cBhvr>
                                        <p:cTn id="12" dur="500" fill="hold"/>
                                        <p:tgtEl>
                                          <p:spTgt spid="43"/>
                                        </p:tgtEl>
                                        <p:attrNameLst>
                                          <p:attrName>ppt_h</p:attrName>
                                        </p:attrNameLst>
                                      </p:cBhvr>
                                      <p:tavLst>
                                        <p:tav tm="0">
                                          <p:val>
                                            <p:fltVal val="0"/>
                                          </p:val>
                                        </p:tav>
                                        <p:tav tm="100000">
                                          <p:val>
                                            <p:strVal val="#ppt_h"/>
                                          </p:val>
                                        </p:tav>
                                      </p:tavLst>
                                    </p:anim>
                                    <p:animEffect transition="in" filter="fade">
                                      <p:cBhvr>
                                        <p:cTn id="13" dur="500"/>
                                        <p:tgtEl>
                                          <p:spTgt spid="43"/>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1000"/>
                                        <p:tgtEl>
                                          <p:spTgt spid="42"/>
                                        </p:tgtEl>
                                      </p:cBhvr>
                                    </p:animEffect>
                                    <p:anim calcmode="lin" valueType="num">
                                      <p:cBhvr>
                                        <p:cTn id="18" dur="1000" fill="hold"/>
                                        <p:tgtEl>
                                          <p:spTgt spid="42"/>
                                        </p:tgtEl>
                                        <p:attrNameLst>
                                          <p:attrName>ppt_x</p:attrName>
                                        </p:attrNameLst>
                                      </p:cBhvr>
                                      <p:tavLst>
                                        <p:tav tm="0">
                                          <p:val>
                                            <p:strVal val="#ppt_x"/>
                                          </p:val>
                                        </p:tav>
                                        <p:tav tm="100000">
                                          <p:val>
                                            <p:strVal val="#ppt_x"/>
                                          </p:val>
                                        </p:tav>
                                      </p:tavLst>
                                    </p:anim>
                                    <p:anim calcmode="lin" valueType="num">
                                      <p:cBhvr>
                                        <p:cTn id="1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Elbow Connector 212"/>
          <p:cNvCxnSpPr/>
          <p:nvPr/>
        </p:nvCxnSpPr>
        <p:spPr>
          <a:xfrm>
            <a:off x="3354155" y="3583270"/>
            <a:ext cx="1701565" cy="907154"/>
          </a:xfrm>
          <a:prstGeom prst="bentConnector3">
            <a:avLst>
              <a:gd name="adj1" fmla="val -720"/>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Elbow Connector 214"/>
          <p:cNvCxnSpPr/>
          <p:nvPr/>
        </p:nvCxnSpPr>
        <p:spPr>
          <a:xfrm flipH="1">
            <a:off x="7067650" y="3583270"/>
            <a:ext cx="1701565" cy="907154"/>
          </a:xfrm>
          <a:prstGeom prst="bentConnector3">
            <a:avLst>
              <a:gd name="adj1" fmla="val -720"/>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Elbow Connector 215"/>
          <p:cNvCxnSpPr/>
          <p:nvPr/>
        </p:nvCxnSpPr>
        <p:spPr>
          <a:xfrm rot="5400000">
            <a:off x="6674375" y="2871773"/>
            <a:ext cx="1636734" cy="850185"/>
          </a:xfrm>
          <a:prstGeom prst="bentConnector3">
            <a:avLst>
              <a:gd name="adj1" fmla="val 100048"/>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Elbow Connector 221"/>
          <p:cNvCxnSpPr/>
          <p:nvPr/>
        </p:nvCxnSpPr>
        <p:spPr>
          <a:xfrm rot="16200000" flipH="1">
            <a:off x="3791279" y="2871774"/>
            <a:ext cx="1636734" cy="850185"/>
          </a:xfrm>
          <a:prstGeom prst="bentConnector3">
            <a:avLst>
              <a:gd name="adj1" fmla="val 100048"/>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223"/>
          <p:cNvCxnSpPr/>
          <p:nvPr/>
        </p:nvCxnSpPr>
        <p:spPr>
          <a:xfrm>
            <a:off x="5475024" y="3295236"/>
            <a:ext cx="0" cy="335461"/>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Straight Connector 224"/>
          <p:cNvCxnSpPr/>
          <p:nvPr/>
        </p:nvCxnSpPr>
        <p:spPr>
          <a:xfrm>
            <a:off x="6706804" y="3295236"/>
            <a:ext cx="0" cy="33546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Freeform 135"/>
          <p:cNvSpPr>
            <a:spLocks noEditPoints="1"/>
          </p:cNvSpPr>
          <p:nvPr/>
        </p:nvSpPr>
        <p:spPr bwMode="auto">
          <a:xfrm>
            <a:off x="5261227" y="2776772"/>
            <a:ext cx="403135" cy="37762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91440" tIns="45720" rIns="91440" bIns="45720" numCol="1" anchor="t" anchorCtr="0" compatLnSpc="1"/>
          <a:lstStyle/>
          <a:p>
            <a:endParaRPr lang="en-US" sz="2000">
              <a:latin typeface="微软雅黑" panose="020B0503020204020204" pitchFamily="34" charset="-122"/>
              <a:ea typeface="微软雅黑" panose="020B0503020204020204" pitchFamily="34" charset="-122"/>
            </a:endParaRPr>
          </a:p>
        </p:txBody>
      </p:sp>
      <p:sp>
        <p:nvSpPr>
          <p:cNvPr id="23" name="Freeform 145"/>
          <p:cNvSpPr/>
          <p:nvPr/>
        </p:nvSpPr>
        <p:spPr bwMode="auto">
          <a:xfrm>
            <a:off x="6502311" y="2782409"/>
            <a:ext cx="398237" cy="343408"/>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ln>
        </p:spPr>
        <p:txBody>
          <a:bodyPr vert="horz" wrap="square" lIns="91440" tIns="45720" rIns="91440" bIns="45720" numCol="1" anchor="t" anchorCtr="0" compatLnSpc="1"/>
          <a:lstStyle/>
          <a:p>
            <a:endParaRPr lang="en-US" sz="2000">
              <a:latin typeface="微软雅黑" panose="020B0503020204020204" pitchFamily="34" charset="-122"/>
              <a:ea typeface="微软雅黑" panose="020B0503020204020204" pitchFamily="34" charset="-122"/>
            </a:endParaRPr>
          </a:p>
        </p:txBody>
      </p:sp>
      <p:sp>
        <p:nvSpPr>
          <p:cNvPr id="24" name="Freeform 36"/>
          <p:cNvSpPr>
            <a:spLocks noEditPoints="1"/>
          </p:cNvSpPr>
          <p:nvPr/>
        </p:nvSpPr>
        <p:spPr bwMode="auto">
          <a:xfrm>
            <a:off x="7735838" y="1902685"/>
            <a:ext cx="344945" cy="374590"/>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91440" tIns="45720" rIns="91440" bIns="45720" numCol="1" anchor="t" anchorCtr="0" compatLnSpc="1"/>
          <a:lstStyle/>
          <a:p>
            <a:endParaRPr lang="en-US" sz="2000">
              <a:latin typeface="微软雅黑" panose="020B0503020204020204" pitchFamily="34" charset="-122"/>
              <a:ea typeface="微软雅黑" panose="020B0503020204020204" pitchFamily="34" charset="-122"/>
            </a:endParaRPr>
          </a:p>
        </p:txBody>
      </p:sp>
      <p:sp>
        <p:nvSpPr>
          <p:cNvPr id="25" name="Freeform 182"/>
          <p:cNvSpPr>
            <a:spLocks noEditPoints="1"/>
          </p:cNvSpPr>
          <p:nvPr/>
        </p:nvSpPr>
        <p:spPr bwMode="auto">
          <a:xfrm>
            <a:off x="8577238" y="3092695"/>
            <a:ext cx="383952" cy="358728"/>
          </a:xfrm>
          <a:custGeom>
            <a:avLst/>
            <a:gdLst/>
            <a:ahLst/>
            <a:cxnLst>
              <a:cxn ang="0">
                <a:pos x="70" y="24"/>
              </a:cxn>
              <a:cxn ang="0">
                <a:pos x="29" y="50"/>
              </a:cxn>
              <a:cxn ang="0">
                <a:pos x="0" y="26"/>
              </a:cxn>
              <a:cxn ang="0">
                <a:pos x="42" y="0"/>
              </a:cxn>
              <a:cxn ang="0">
                <a:pos x="70" y="24"/>
              </a:cxn>
              <a:cxn ang="0">
                <a:pos x="70" y="74"/>
              </a:cxn>
              <a:cxn ang="0">
                <a:pos x="42" y="98"/>
              </a:cxn>
              <a:cxn ang="0">
                <a:pos x="0" y="72"/>
              </a:cxn>
              <a:cxn ang="0">
                <a:pos x="29" y="50"/>
              </a:cxn>
              <a:cxn ang="0">
                <a:pos x="70" y="74"/>
              </a:cxn>
              <a:cxn ang="0">
                <a:pos x="109" y="104"/>
              </a:cxn>
              <a:cxn ang="0">
                <a:pos x="70" y="128"/>
              </a:cxn>
              <a:cxn ang="0">
                <a:pos x="70" y="128"/>
              </a:cxn>
              <a:cxn ang="0">
                <a:pos x="70" y="128"/>
              </a:cxn>
              <a:cxn ang="0">
                <a:pos x="70" y="128"/>
              </a:cxn>
              <a:cxn ang="0">
                <a:pos x="70" y="128"/>
              </a:cxn>
              <a:cxn ang="0">
                <a:pos x="29" y="104"/>
              </a:cxn>
              <a:cxn ang="0">
                <a:pos x="29" y="95"/>
              </a:cxn>
              <a:cxn ang="0">
                <a:pos x="42" y="102"/>
              </a:cxn>
              <a:cxn ang="0">
                <a:pos x="70" y="78"/>
              </a:cxn>
              <a:cxn ang="0">
                <a:pos x="70" y="78"/>
              </a:cxn>
              <a:cxn ang="0">
                <a:pos x="70" y="78"/>
              </a:cxn>
              <a:cxn ang="0">
                <a:pos x="70" y="78"/>
              </a:cxn>
              <a:cxn ang="0">
                <a:pos x="70" y="78"/>
              </a:cxn>
              <a:cxn ang="0">
                <a:pos x="98" y="102"/>
              </a:cxn>
              <a:cxn ang="0">
                <a:pos x="109" y="95"/>
              </a:cxn>
              <a:cxn ang="0">
                <a:pos x="109" y="104"/>
              </a:cxn>
              <a:cxn ang="0">
                <a:pos x="137" y="26"/>
              </a:cxn>
              <a:cxn ang="0">
                <a:pos x="111" y="50"/>
              </a:cxn>
              <a:cxn ang="0">
                <a:pos x="70" y="24"/>
              </a:cxn>
              <a:cxn ang="0">
                <a:pos x="98" y="0"/>
              </a:cxn>
              <a:cxn ang="0">
                <a:pos x="137" y="26"/>
              </a:cxn>
              <a:cxn ang="0">
                <a:pos x="137" y="72"/>
              </a:cxn>
              <a:cxn ang="0">
                <a:pos x="98" y="98"/>
              </a:cxn>
              <a:cxn ang="0">
                <a:pos x="70" y="74"/>
              </a:cxn>
              <a:cxn ang="0">
                <a:pos x="111" y="50"/>
              </a:cxn>
              <a:cxn ang="0">
                <a:pos x="137" y="72"/>
              </a:cxn>
            </a:cxnLst>
            <a:rect l="0" t="0" r="r" b="b"/>
            <a:pathLst>
              <a:path w="137" h="128">
                <a:moveTo>
                  <a:pt x="70" y="24"/>
                </a:moveTo>
                <a:lnTo>
                  <a:pt x="29" y="50"/>
                </a:lnTo>
                <a:lnTo>
                  <a:pt x="0" y="26"/>
                </a:lnTo>
                <a:lnTo>
                  <a:pt x="42" y="0"/>
                </a:lnTo>
                <a:lnTo>
                  <a:pt x="70" y="24"/>
                </a:lnTo>
                <a:close/>
                <a:moveTo>
                  <a:pt x="70" y="74"/>
                </a:moveTo>
                <a:lnTo>
                  <a:pt x="42" y="98"/>
                </a:lnTo>
                <a:lnTo>
                  <a:pt x="0" y="72"/>
                </a:lnTo>
                <a:lnTo>
                  <a:pt x="29" y="50"/>
                </a:lnTo>
                <a:lnTo>
                  <a:pt x="70" y="74"/>
                </a:lnTo>
                <a:close/>
                <a:moveTo>
                  <a:pt x="109" y="104"/>
                </a:moveTo>
                <a:lnTo>
                  <a:pt x="70" y="128"/>
                </a:lnTo>
                <a:lnTo>
                  <a:pt x="70" y="128"/>
                </a:lnTo>
                <a:lnTo>
                  <a:pt x="70" y="128"/>
                </a:lnTo>
                <a:lnTo>
                  <a:pt x="70" y="128"/>
                </a:lnTo>
                <a:lnTo>
                  <a:pt x="70" y="128"/>
                </a:lnTo>
                <a:lnTo>
                  <a:pt x="29" y="104"/>
                </a:lnTo>
                <a:lnTo>
                  <a:pt x="29" y="95"/>
                </a:lnTo>
                <a:lnTo>
                  <a:pt x="42" y="102"/>
                </a:lnTo>
                <a:lnTo>
                  <a:pt x="70" y="78"/>
                </a:lnTo>
                <a:lnTo>
                  <a:pt x="70" y="78"/>
                </a:lnTo>
                <a:lnTo>
                  <a:pt x="70" y="78"/>
                </a:lnTo>
                <a:lnTo>
                  <a:pt x="70" y="78"/>
                </a:lnTo>
                <a:lnTo>
                  <a:pt x="70" y="78"/>
                </a:lnTo>
                <a:lnTo>
                  <a:pt x="98" y="102"/>
                </a:lnTo>
                <a:lnTo>
                  <a:pt x="109" y="95"/>
                </a:lnTo>
                <a:lnTo>
                  <a:pt x="109" y="104"/>
                </a:lnTo>
                <a:close/>
                <a:moveTo>
                  <a:pt x="137" y="26"/>
                </a:moveTo>
                <a:lnTo>
                  <a:pt x="111" y="50"/>
                </a:lnTo>
                <a:lnTo>
                  <a:pt x="70" y="24"/>
                </a:lnTo>
                <a:lnTo>
                  <a:pt x="98" y="0"/>
                </a:lnTo>
                <a:lnTo>
                  <a:pt x="137" y="26"/>
                </a:lnTo>
                <a:close/>
                <a:moveTo>
                  <a:pt x="137" y="72"/>
                </a:moveTo>
                <a:lnTo>
                  <a:pt x="98" y="98"/>
                </a:lnTo>
                <a:lnTo>
                  <a:pt x="70" y="74"/>
                </a:lnTo>
                <a:lnTo>
                  <a:pt x="111" y="50"/>
                </a:lnTo>
                <a:lnTo>
                  <a:pt x="137" y="72"/>
                </a:lnTo>
                <a:close/>
              </a:path>
            </a:pathLst>
          </a:custGeom>
          <a:solidFill>
            <a:schemeClr val="bg1"/>
          </a:solidFill>
          <a:ln w="9525">
            <a:noFill/>
            <a:round/>
          </a:ln>
        </p:spPr>
        <p:txBody>
          <a:bodyPr vert="horz" wrap="square" lIns="91440" tIns="45720" rIns="91440" bIns="45720" numCol="1" anchor="t" anchorCtr="0" compatLnSpc="1"/>
          <a:lstStyle/>
          <a:p>
            <a:endParaRPr lang="en-US" sz="2000">
              <a:latin typeface="微软雅黑" panose="020B0503020204020204" pitchFamily="34" charset="-122"/>
              <a:ea typeface="微软雅黑" panose="020B0503020204020204" pitchFamily="34" charset="-122"/>
            </a:endParaRPr>
          </a:p>
        </p:txBody>
      </p:sp>
      <p:sp>
        <p:nvSpPr>
          <p:cNvPr id="26" name="Rectangle 252"/>
          <p:cNvSpPr/>
          <p:nvPr/>
        </p:nvSpPr>
        <p:spPr>
          <a:xfrm>
            <a:off x="2479235" y="2994780"/>
            <a:ext cx="1535218" cy="369332"/>
          </a:xfrm>
          <a:prstGeom prst="rect">
            <a:avLst/>
          </a:prstGeom>
        </p:spPr>
        <p:txBody>
          <a:bodyPr wrap="square" lIns="0" tIns="0" rIns="0" bIns="0">
            <a:spAutoFit/>
          </a:bodyPr>
          <a:lstStyle/>
          <a:p>
            <a:pPr algn="ct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注意力</a:t>
            </a:r>
            <a:endParaRPr 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Rectangle 255"/>
          <p:cNvSpPr/>
          <p:nvPr/>
        </p:nvSpPr>
        <p:spPr>
          <a:xfrm>
            <a:off x="3299121" y="1489586"/>
            <a:ext cx="1770864" cy="861774"/>
          </a:xfrm>
          <a:prstGeom prst="rect">
            <a:avLst/>
          </a:prstGeom>
        </p:spPr>
        <p:txBody>
          <a:bodyPr wrap="square" lIns="0" tIns="0" rIns="0" bIns="0">
            <a:spAutoFit/>
          </a:bodyPr>
          <a:lstStyle/>
          <a:p>
            <a:pPr algn="ct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完善认知发展结构</a:t>
            </a:r>
            <a:endParaRPr lang="en-US" sz="2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2" name="Group 41"/>
          <p:cNvGrpSpPr/>
          <p:nvPr/>
        </p:nvGrpSpPr>
        <p:grpSpPr>
          <a:xfrm>
            <a:off x="4577372" y="3640877"/>
            <a:ext cx="2968625" cy="1552598"/>
            <a:chOff x="2844800" y="1304396"/>
            <a:chExt cx="2803525" cy="1466250"/>
          </a:xfrm>
        </p:grpSpPr>
        <p:grpSp>
          <p:nvGrpSpPr>
            <p:cNvPr id="33" name="Group 44"/>
            <p:cNvGrpSpPr/>
            <p:nvPr/>
          </p:nvGrpSpPr>
          <p:grpSpPr>
            <a:xfrm>
              <a:off x="3209925" y="1304396"/>
              <a:ext cx="2073275" cy="1397000"/>
              <a:chOff x="4843457" y="992546"/>
              <a:chExt cx="2073275" cy="1397000"/>
            </a:xfrm>
          </p:grpSpPr>
          <p:sp>
            <p:nvSpPr>
              <p:cNvPr id="38" name="Freeform 12"/>
              <p:cNvSpPr/>
              <p:nvPr/>
            </p:nvSpPr>
            <p:spPr bwMode="auto">
              <a:xfrm>
                <a:off x="4843457" y="992546"/>
                <a:ext cx="2073275" cy="1397000"/>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bg1">
                  <a:lumMod val="65000"/>
                </a:schemeClr>
              </a:solidFill>
              <a:ln w="9525">
                <a:noFill/>
                <a:round/>
              </a:ln>
            </p:spPr>
            <p:txBody>
              <a:bodyPr vert="horz" wrap="square" lIns="91440" tIns="45720" rIns="91440" bIns="45720" numCol="1" anchor="t" anchorCtr="0" compatLnSpc="1"/>
              <a:lstStyle/>
              <a:p>
                <a:endParaRPr lang="en-US" dirty="0"/>
              </a:p>
            </p:txBody>
          </p:sp>
          <p:sp>
            <p:nvSpPr>
              <p:cNvPr id="39" name="Rectangle 13"/>
              <p:cNvSpPr>
                <a:spLocks noChangeArrowheads="1"/>
              </p:cNvSpPr>
              <p:nvPr/>
            </p:nvSpPr>
            <p:spPr bwMode="auto">
              <a:xfrm>
                <a:off x="4926007" y="1068746"/>
                <a:ext cx="1914525" cy="1181100"/>
              </a:xfrm>
              <a:prstGeom prst="rect">
                <a:avLst/>
              </a:prstGeom>
              <a:solidFill>
                <a:schemeClr val="bg1">
                  <a:lumMod val="85000"/>
                </a:schemeClr>
              </a:solidFill>
              <a:ln w="9525">
                <a:noFill/>
                <a:miter lim="800000"/>
              </a:ln>
            </p:spPr>
            <p:txBody>
              <a:bodyPr vert="horz" wrap="square" lIns="91440" tIns="45720" rIns="91440" bIns="45720" numCol="1" anchor="t" anchorCtr="0" compatLnSpc="1"/>
              <a:lstStyle/>
              <a:p>
                <a:endParaRPr lang="en-US"/>
              </a:p>
            </p:txBody>
          </p:sp>
          <p:sp>
            <p:nvSpPr>
              <p:cNvPr id="40" name="Freeform 21"/>
              <p:cNvSpPr/>
              <p:nvPr/>
            </p:nvSpPr>
            <p:spPr bwMode="auto">
              <a:xfrm>
                <a:off x="4936351" y="1068746"/>
                <a:ext cx="1901825" cy="1089025"/>
              </a:xfrm>
              <a:custGeom>
                <a:avLst/>
                <a:gdLst/>
                <a:ahLst/>
                <a:cxnLst>
                  <a:cxn ang="0">
                    <a:pos x="1198" y="0"/>
                  </a:cxn>
                  <a:cxn ang="0">
                    <a:pos x="0" y="0"/>
                  </a:cxn>
                  <a:cxn ang="0">
                    <a:pos x="1198" y="686"/>
                  </a:cxn>
                  <a:cxn ang="0">
                    <a:pos x="1198" y="0"/>
                  </a:cxn>
                </a:cxnLst>
                <a:rect l="0" t="0" r="r" b="b"/>
                <a:pathLst>
                  <a:path w="1198" h="686">
                    <a:moveTo>
                      <a:pt x="1198" y="0"/>
                    </a:moveTo>
                    <a:lnTo>
                      <a:pt x="0" y="0"/>
                    </a:lnTo>
                    <a:lnTo>
                      <a:pt x="1198" y="686"/>
                    </a:lnTo>
                    <a:lnTo>
                      <a:pt x="1198" y="0"/>
                    </a:lnTo>
                    <a:close/>
                  </a:path>
                </a:pathLst>
              </a:custGeom>
              <a:solidFill>
                <a:schemeClr val="bg1">
                  <a:alpha val="23000"/>
                </a:schemeClr>
              </a:solidFill>
              <a:ln w="9525">
                <a:noFill/>
                <a:round/>
              </a:ln>
            </p:spPr>
            <p:txBody>
              <a:bodyPr vert="horz" wrap="square" lIns="91440" tIns="45720" rIns="91440" bIns="45720" numCol="1" anchor="t" anchorCtr="0" compatLnSpc="1"/>
              <a:lstStyle/>
              <a:p>
                <a:endParaRPr lang="en-US"/>
              </a:p>
            </p:txBody>
          </p:sp>
        </p:grpSp>
        <p:grpSp>
          <p:nvGrpSpPr>
            <p:cNvPr id="34" name="Group 43"/>
            <p:cNvGrpSpPr/>
            <p:nvPr/>
          </p:nvGrpSpPr>
          <p:grpSpPr>
            <a:xfrm>
              <a:off x="2844800" y="2648409"/>
              <a:ext cx="2803525" cy="122237"/>
              <a:chOff x="4462463" y="2425701"/>
              <a:chExt cx="2803525" cy="122237"/>
            </a:xfrm>
          </p:grpSpPr>
          <p:sp>
            <p:nvSpPr>
              <p:cNvPr id="35" name="Freeform 15"/>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bg1">
                  <a:lumMod val="50000"/>
                </a:schemeClr>
              </a:solidFill>
              <a:ln w="9525">
                <a:noFill/>
                <a:round/>
              </a:ln>
            </p:spPr>
            <p:txBody>
              <a:bodyPr vert="horz" wrap="square" lIns="91440" tIns="45720" rIns="91440" bIns="45720" numCol="1" anchor="t" anchorCtr="0" compatLnSpc="1"/>
              <a:lstStyle/>
              <a:p>
                <a:endParaRPr lang="en-US"/>
              </a:p>
            </p:txBody>
          </p:sp>
          <p:sp>
            <p:nvSpPr>
              <p:cNvPr id="36" name="Freeform 16"/>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ln>
            </p:spPr>
            <p:txBody>
              <a:bodyPr vert="horz" wrap="square" lIns="91440" tIns="45720" rIns="91440" bIns="45720" numCol="1" anchor="t" anchorCtr="0" compatLnSpc="1"/>
              <a:lstStyle/>
              <a:p>
                <a:endParaRPr lang="en-US"/>
              </a:p>
            </p:txBody>
          </p:sp>
          <p:sp>
            <p:nvSpPr>
              <p:cNvPr id="37" name="Freeform 31"/>
              <p:cNvSpPr/>
              <p:nvPr/>
            </p:nvSpPr>
            <p:spPr bwMode="auto">
              <a:xfrm>
                <a:off x="5672138"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ln>
            </p:spPr>
            <p:txBody>
              <a:bodyPr vert="horz" wrap="square" lIns="91440" tIns="45720" rIns="91440" bIns="45720" numCol="1" anchor="t" anchorCtr="0" compatLnSpc="1"/>
              <a:lstStyle/>
              <a:p>
                <a:endParaRPr lang="en-US"/>
              </a:p>
            </p:txBody>
          </p:sp>
        </p:grpSp>
      </p:grpSp>
      <p:sp>
        <p:nvSpPr>
          <p:cNvPr id="49" name="TextBox 48"/>
          <p:cNvSpPr txBox="1"/>
          <p:nvPr/>
        </p:nvSpPr>
        <p:spPr>
          <a:xfrm>
            <a:off x="5052964" y="5577047"/>
            <a:ext cx="2059343" cy="430887"/>
          </a:xfrm>
          <a:prstGeom prst="rect">
            <a:avLst/>
          </a:prstGeom>
          <a:noFill/>
        </p:spPr>
        <p:txBody>
          <a:bodyPr wrap="square" lIns="0" tIns="0" rIns="0" bIns="0" rtlCol="0">
            <a:spAutoFit/>
          </a:bodyPr>
          <a:lstStyle/>
          <a:p>
            <a:pPr algn="ctr"/>
            <a:r>
              <a:rPr lang="zh-CN" altLang="en-US" sz="2800" b="1" dirty="0">
                <a:solidFill>
                  <a:schemeClr val="tx2"/>
                </a:solidFill>
                <a:latin typeface="Impact MT Std" panose="020B0806030902050204" pitchFamily="34" charset="0"/>
                <a:ea typeface="微软雅黑" panose="020B0503020204020204" pitchFamily="34" charset="-122"/>
              </a:rPr>
              <a:t>亲子交往</a:t>
            </a:r>
          </a:p>
        </p:txBody>
      </p:sp>
      <p:sp>
        <p:nvSpPr>
          <p:cNvPr id="2" name="标题 1"/>
          <p:cNvSpPr>
            <a:spLocks noGrp="1"/>
          </p:cNvSpPr>
          <p:nvPr>
            <p:ph type="title"/>
          </p:nvPr>
        </p:nvSpPr>
        <p:spPr/>
        <p:txBody>
          <a:bodyPr/>
          <a:lstStyle/>
          <a:p>
            <a:r>
              <a:rPr lang="zh-CN" altLang="en-US" dirty="0"/>
              <a:t>二、亲子交往的意义</a:t>
            </a:r>
          </a:p>
        </p:txBody>
      </p:sp>
      <p:sp>
        <p:nvSpPr>
          <p:cNvPr id="3" name="Rectangle 252">
            <a:extLst>
              <a:ext uri="{FF2B5EF4-FFF2-40B4-BE49-F238E27FC236}">
                <a16:creationId xmlns:a16="http://schemas.microsoft.com/office/drawing/2014/main" id="{22C28130-4356-E6A7-9CD9-F89C165626C1}"/>
              </a:ext>
            </a:extLst>
          </p:cNvPr>
          <p:cNvSpPr/>
          <p:nvPr/>
        </p:nvSpPr>
        <p:spPr>
          <a:xfrm>
            <a:off x="4515976" y="2813440"/>
            <a:ext cx="1535218" cy="369332"/>
          </a:xfrm>
          <a:prstGeom prst="rect">
            <a:avLst/>
          </a:prstGeom>
        </p:spPr>
        <p:txBody>
          <a:bodyPr wrap="square" lIns="0" tIns="0" rIns="0" bIns="0">
            <a:spAutoFit/>
          </a:bodyPr>
          <a:lstStyle/>
          <a:p>
            <a:pPr algn="ct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观察力</a:t>
            </a:r>
            <a:endParaRPr 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 name="Rectangle 255">
            <a:extLst>
              <a:ext uri="{FF2B5EF4-FFF2-40B4-BE49-F238E27FC236}">
                <a16:creationId xmlns:a16="http://schemas.microsoft.com/office/drawing/2014/main" id="{50674444-0290-FF7F-25BE-4B6E45DEED10}"/>
              </a:ext>
            </a:extLst>
          </p:cNvPr>
          <p:cNvSpPr/>
          <p:nvPr/>
        </p:nvSpPr>
        <p:spPr>
          <a:xfrm>
            <a:off x="6204312" y="1436070"/>
            <a:ext cx="3712492" cy="861774"/>
          </a:xfrm>
          <a:prstGeom prst="rect">
            <a:avLst/>
          </a:prstGeom>
        </p:spPr>
        <p:txBody>
          <a:bodyPr wrap="square" lIns="0" tIns="0" rIns="0" bIns="0">
            <a:spAutoFit/>
          </a:bodyPr>
          <a:lstStyle/>
          <a:p>
            <a:pPr algn="ct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培养良好道德品质</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促进社会交往行为发展</a:t>
            </a:r>
            <a:endParaRPr lang="en-US" sz="2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Rectangle 252">
            <a:extLst>
              <a:ext uri="{FF2B5EF4-FFF2-40B4-BE49-F238E27FC236}">
                <a16:creationId xmlns:a16="http://schemas.microsoft.com/office/drawing/2014/main" id="{39C26E0F-BDC2-1219-2752-06D759B12243}"/>
              </a:ext>
            </a:extLst>
          </p:cNvPr>
          <p:cNvSpPr/>
          <p:nvPr/>
        </p:nvSpPr>
        <p:spPr>
          <a:xfrm>
            <a:off x="6023711" y="2793049"/>
            <a:ext cx="1535218" cy="369332"/>
          </a:xfrm>
          <a:prstGeom prst="rect">
            <a:avLst/>
          </a:prstGeom>
        </p:spPr>
        <p:txBody>
          <a:bodyPr wrap="square" lIns="0" tIns="0" rIns="0" bIns="0">
            <a:spAutoFit/>
          </a:bodyPr>
          <a:lstStyle/>
          <a:p>
            <a:pPr algn="ct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道德准则</a:t>
            </a:r>
            <a:endParaRPr 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Rectangle 252">
            <a:extLst>
              <a:ext uri="{FF2B5EF4-FFF2-40B4-BE49-F238E27FC236}">
                <a16:creationId xmlns:a16="http://schemas.microsoft.com/office/drawing/2014/main" id="{03837B37-37B8-A9FD-D28D-02580E0644D0}"/>
              </a:ext>
            </a:extLst>
          </p:cNvPr>
          <p:cNvSpPr/>
          <p:nvPr/>
        </p:nvSpPr>
        <p:spPr>
          <a:xfrm>
            <a:off x="8165849" y="3020536"/>
            <a:ext cx="1535218" cy="369332"/>
          </a:xfrm>
          <a:prstGeom prst="rect">
            <a:avLst/>
          </a:prstGeom>
        </p:spPr>
        <p:txBody>
          <a:bodyPr wrap="square" lIns="0" tIns="0" rIns="0" bIns="0">
            <a:spAutoFit/>
          </a:bodyPr>
          <a:lstStyle/>
          <a:p>
            <a:pPr algn="ct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行为习惯</a:t>
            </a:r>
            <a:endParaRPr 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18" presetClass="entr" presetSubtype="9"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upLeft)">
                                      <p:cBhvr>
                                        <p:cTn id="13" dur="500"/>
                                        <p:tgtEl>
                                          <p:spTgt spid="14"/>
                                        </p:tgtEl>
                                      </p:cBhvr>
                                    </p:animEffec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strips(downRight)">
                                      <p:cBhvr>
                                        <p:cTn id="17" dur="500"/>
                                        <p:tgtEl>
                                          <p:spTgt spid="26"/>
                                        </p:tgtEl>
                                      </p:cBhvr>
                                    </p:animEffect>
                                  </p:childTnLst>
                                </p:cTn>
                              </p:par>
                            </p:childTnLst>
                          </p:cTn>
                        </p:par>
                        <p:par>
                          <p:cTn id="18" fill="hold">
                            <p:stCondLst>
                              <p:cond delay="1500"/>
                            </p:stCondLst>
                            <p:childTnLst>
                              <p:par>
                                <p:cTn id="19" presetID="18" presetClass="entr" presetSubtype="9"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strips(upLeft)">
                                      <p:cBhvr>
                                        <p:cTn id="21" dur="500"/>
                                        <p:tgtEl>
                                          <p:spTgt spid="17"/>
                                        </p:tgtEl>
                                      </p:cBhvr>
                                    </p:animEffect>
                                  </p:childTnLst>
                                </p:cTn>
                              </p:par>
                            </p:childTnLst>
                          </p:cTn>
                        </p:par>
                        <p:par>
                          <p:cTn id="22" fill="hold">
                            <p:stCondLst>
                              <p:cond delay="2000"/>
                            </p:stCondLst>
                            <p:childTnLst>
                              <p:par>
                                <p:cTn id="23" presetID="18" presetClass="entr" presetSubtype="6"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strips(downRight)">
                                      <p:cBhvr>
                                        <p:cTn id="25" dur="500"/>
                                        <p:tgtEl>
                                          <p:spTgt spid="29"/>
                                        </p:tgtEl>
                                      </p:cBhvr>
                                    </p:animEffect>
                                  </p:childTnLst>
                                </p:cTn>
                              </p:par>
                            </p:childTnLst>
                          </p:cTn>
                        </p:par>
                        <p:par>
                          <p:cTn id="26" fill="hold">
                            <p:stCondLst>
                              <p:cond delay="2500"/>
                            </p:stCondLst>
                            <p:childTnLst>
                              <p:par>
                                <p:cTn id="27" presetID="18" presetClass="entr" presetSubtype="12"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strips(downLeft)">
                                      <p:cBhvr>
                                        <p:cTn id="29" dur="500"/>
                                        <p:tgtEl>
                                          <p:spTgt spid="18"/>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par>
                          <p:cTn id="36" fill="hold">
                            <p:stCondLst>
                              <p:cond delay="3500"/>
                            </p:stCondLst>
                            <p:childTnLst>
                              <p:par>
                                <p:cTn id="37" presetID="18" presetClass="entr" presetSubtype="12"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strips(downLeft)">
                                      <p:cBhvr>
                                        <p:cTn id="39" dur="500"/>
                                        <p:tgtEl>
                                          <p:spTgt spid="19"/>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par>
                          <p:cTn id="46" fill="hold">
                            <p:stCondLst>
                              <p:cond delay="4500"/>
                            </p:stCondLst>
                            <p:childTnLst>
                              <p:par>
                                <p:cTn id="47" presetID="18" presetClass="entr" presetSubtype="3"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strips(upRight)">
                                      <p:cBhvr>
                                        <p:cTn id="49" dur="500"/>
                                        <p:tgtEl>
                                          <p:spTgt spid="16"/>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ppt_w</p:attrName>
                                        </p:attrNameLst>
                                      </p:cBhvr>
                                      <p:tavLst>
                                        <p:tav tm="0">
                                          <p:val>
                                            <p:fltVal val="0"/>
                                          </p:val>
                                        </p:tav>
                                        <p:tav tm="100000">
                                          <p:val>
                                            <p:strVal val="#ppt_w"/>
                                          </p:val>
                                        </p:tav>
                                      </p:tavLst>
                                    </p:anim>
                                    <p:anim calcmode="lin" valueType="num">
                                      <p:cBhvr>
                                        <p:cTn id="54" dur="500" fill="hold"/>
                                        <p:tgtEl>
                                          <p:spTgt spid="24"/>
                                        </p:tgtEl>
                                        <p:attrNameLst>
                                          <p:attrName>ppt_h</p:attrName>
                                        </p:attrNameLst>
                                      </p:cBhvr>
                                      <p:tavLst>
                                        <p:tav tm="0">
                                          <p:val>
                                            <p:fltVal val="0"/>
                                          </p:val>
                                        </p:tav>
                                        <p:tav tm="100000">
                                          <p:val>
                                            <p:strVal val="#ppt_h"/>
                                          </p:val>
                                        </p:tav>
                                      </p:tavLst>
                                    </p:anim>
                                    <p:animEffect transition="in" filter="fade">
                                      <p:cBhvr>
                                        <p:cTn id="55" dur="500"/>
                                        <p:tgtEl>
                                          <p:spTgt spid="24"/>
                                        </p:tgtEl>
                                      </p:cBhvr>
                                    </p:animEffect>
                                  </p:childTnLst>
                                </p:cTn>
                              </p:par>
                            </p:childTnLst>
                          </p:cTn>
                        </p:par>
                        <p:par>
                          <p:cTn id="56" fill="hold">
                            <p:stCondLst>
                              <p:cond delay="5500"/>
                            </p:stCondLst>
                            <p:childTnLst>
                              <p:par>
                                <p:cTn id="57" presetID="18" presetClass="entr" presetSubtype="3"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strips(upRight)">
                                      <p:cBhvr>
                                        <p:cTn id="59" dur="500"/>
                                        <p:tgtEl>
                                          <p:spTgt spid="15"/>
                                        </p:tgtEl>
                                      </p:cBhvr>
                                    </p:animEffect>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p:cTn id="63" dur="500" fill="hold"/>
                                        <p:tgtEl>
                                          <p:spTgt spid="25"/>
                                        </p:tgtEl>
                                        <p:attrNameLst>
                                          <p:attrName>ppt_w</p:attrName>
                                        </p:attrNameLst>
                                      </p:cBhvr>
                                      <p:tavLst>
                                        <p:tav tm="0">
                                          <p:val>
                                            <p:fltVal val="0"/>
                                          </p:val>
                                        </p:tav>
                                        <p:tav tm="100000">
                                          <p:val>
                                            <p:strVal val="#ppt_w"/>
                                          </p:val>
                                        </p:tav>
                                      </p:tavLst>
                                    </p:anim>
                                    <p:anim calcmode="lin" valueType="num">
                                      <p:cBhvr>
                                        <p:cTn id="64" dur="500" fill="hold"/>
                                        <p:tgtEl>
                                          <p:spTgt spid="25"/>
                                        </p:tgtEl>
                                        <p:attrNameLst>
                                          <p:attrName>ppt_h</p:attrName>
                                        </p:attrNameLst>
                                      </p:cBhvr>
                                      <p:tavLst>
                                        <p:tav tm="0">
                                          <p:val>
                                            <p:fltVal val="0"/>
                                          </p:val>
                                        </p:tav>
                                        <p:tav tm="100000">
                                          <p:val>
                                            <p:strVal val="#ppt_h"/>
                                          </p:val>
                                        </p:tav>
                                      </p:tavLst>
                                    </p:anim>
                                    <p:animEffect transition="in" filter="fade">
                                      <p:cBhvr>
                                        <p:cTn id="65" dur="500"/>
                                        <p:tgtEl>
                                          <p:spTgt spid="25"/>
                                        </p:tgtEl>
                                      </p:cBhvr>
                                    </p:animEffect>
                                  </p:childTnLst>
                                </p:cTn>
                              </p:par>
                            </p:childTnLst>
                          </p:cTn>
                        </p:par>
                        <p:par>
                          <p:cTn id="66" fill="hold">
                            <p:stCondLst>
                              <p:cond delay="6500"/>
                            </p:stCondLst>
                            <p:childTnLst>
                              <p:par>
                                <p:cTn id="67" presetID="2" presetClass="entr" presetSubtype="2" fill="hold" grpId="0" nodeType="afterEffect">
                                  <p:stCondLst>
                                    <p:cond delay="0"/>
                                  </p:stCondLst>
                                  <p:childTnLst>
                                    <p:set>
                                      <p:cBhvr>
                                        <p:cTn id="68" dur="1" fill="hold">
                                          <p:stCondLst>
                                            <p:cond delay="0"/>
                                          </p:stCondLst>
                                        </p:cTn>
                                        <p:tgtEl>
                                          <p:spTgt spid="49"/>
                                        </p:tgtEl>
                                        <p:attrNameLst>
                                          <p:attrName>style.visibility</p:attrName>
                                        </p:attrNameLst>
                                      </p:cBhvr>
                                      <p:to>
                                        <p:strVal val="visible"/>
                                      </p:to>
                                    </p:set>
                                    <p:anim calcmode="lin" valueType="num">
                                      <p:cBhvr additive="base">
                                        <p:cTn id="69" dur="300" fill="hold"/>
                                        <p:tgtEl>
                                          <p:spTgt spid="49"/>
                                        </p:tgtEl>
                                        <p:attrNameLst>
                                          <p:attrName>ppt_x</p:attrName>
                                        </p:attrNameLst>
                                      </p:cBhvr>
                                      <p:tavLst>
                                        <p:tav tm="0">
                                          <p:val>
                                            <p:strVal val="1+#ppt_w/2"/>
                                          </p:val>
                                        </p:tav>
                                        <p:tav tm="100000">
                                          <p:val>
                                            <p:strVal val="#ppt_x"/>
                                          </p:val>
                                        </p:tav>
                                      </p:tavLst>
                                    </p:anim>
                                    <p:anim calcmode="lin" valueType="num">
                                      <p:cBhvr additive="base">
                                        <p:cTn id="70" dur="300" fill="hold"/>
                                        <p:tgtEl>
                                          <p:spTgt spid="49"/>
                                        </p:tgtEl>
                                        <p:attrNameLst>
                                          <p:attrName>ppt_y</p:attrName>
                                        </p:attrNameLst>
                                      </p:cBhvr>
                                      <p:tavLst>
                                        <p:tav tm="0">
                                          <p:val>
                                            <p:strVal val="#ppt_y"/>
                                          </p:val>
                                        </p:tav>
                                        <p:tav tm="100000">
                                          <p:val>
                                            <p:strVal val="#ppt_y"/>
                                          </p:val>
                                        </p:tav>
                                      </p:tavLst>
                                    </p:anim>
                                  </p:childTnLst>
                                </p:cTn>
                              </p:par>
                            </p:childTnLst>
                          </p:cTn>
                        </p:par>
                        <p:par>
                          <p:cTn id="71" fill="hold">
                            <p:stCondLst>
                              <p:cond delay="6800"/>
                            </p:stCondLst>
                            <p:childTnLst>
                              <p:par>
                                <p:cTn id="72" presetID="18" presetClass="entr" presetSubtype="6" fill="hold" grpId="0" nodeType="afterEffect">
                                  <p:stCondLst>
                                    <p:cond delay="0"/>
                                  </p:stCondLst>
                                  <p:childTnLst>
                                    <p:set>
                                      <p:cBhvr>
                                        <p:cTn id="73" dur="1" fill="hold">
                                          <p:stCondLst>
                                            <p:cond delay="0"/>
                                          </p:stCondLst>
                                        </p:cTn>
                                        <p:tgtEl>
                                          <p:spTgt spid="3"/>
                                        </p:tgtEl>
                                        <p:attrNameLst>
                                          <p:attrName>style.visibility</p:attrName>
                                        </p:attrNameLst>
                                      </p:cBhvr>
                                      <p:to>
                                        <p:strVal val="visible"/>
                                      </p:to>
                                    </p:set>
                                    <p:animEffect transition="in" filter="strips(downRight)">
                                      <p:cBhvr>
                                        <p:cTn id="74" dur="500"/>
                                        <p:tgtEl>
                                          <p:spTgt spid="3"/>
                                        </p:tgtEl>
                                      </p:cBhvr>
                                    </p:animEffect>
                                  </p:childTnLst>
                                </p:cTn>
                              </p:par>
                            </p:childTnLst>
                          </p:cTn>
                        </p:par>
                        <p:par>
                          <p:cTn id="75" fill="hold">
                            <p:stCondLst>
                              <p:cond delay="7300"/>
                            </p:stCondLst>
                            <p:childTnLst>
                              <p:par>
                                <p:cTn id="76" presetID="18" presetClass="entr" presetSubtype="6" fill="hold" grpId="0" nodeType="afterEffect">
                                  <p:stCondLst>
                                    <p:cond delay="0"/>
                                  </p:stCondLst>
                                  <p:childTnLst>
                                    <p:set>
                                      <p:cBhvr>
                                        <p:cTn id="77" dur="1" fill="hold">
                                          <p:stCondLst>
                                            <p:cond delay="0"/>
                                          </p:stCondLst>
                                        </p:cTn>
                                        <p:tgtEl>
                                          <p:spTgt spid="4"/>
                                        </p:tgtEl>
                                        <p:attrNameLst>
                                          <p:attrName>style.visibility</p:attrName>
                                        </p:attrNameLst>
                                      </p:cBhvr>
                                      <p:to>
                                        <p:strVal val="visible"/>
                                      </p:to>
                                    </p:set>
                                    <p:animEffect transition="in" filter="strips(downRight)">
                                      <p:cBhvr>
                                        <p:cTn id="78" dur="500"/>
                                        <p:tgtEl>
                                          <p:spTgt spid="4"/>
                                        </p:tgtEl>
                                      </p:cBhvr>
                                    </p:animEffect>
                                  </p:childTnLst>
                                </p:cTn>
                              </p:par>
                            </p:childTnLst>
                          </p:cTn>
                        </p:par>
                        <p:par>
                          <p:cTn id="79" fill="hold">
                            <p:stCondLst>
                              <p:cond delay="7800"/>
                            </p:stCondLst>
                            <p:childTnLst>
                              <p:par>
                                <p:cTn id="80" presetID="18" presetClass="entr" presetSubtype="6" fill="hold" grpId="0" nodeType="after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strips(downRight)">
                                      <p:cBhvr>
                                        <p:cTn id="82" dur="500"/>
                                        <p:tgtEl>
                                          <p:spTgt spid="5"/>
                                        </p:tgtEl>
                                      </p:cBhvr>
                                    </p:animEffect>
                                  </p:childTnLst>
                                </p:cTn>
                              </p:par>
                            </p:childTnLst>
                          </p:cTn>
                        </p:par>
                        <p:par>
                          <p:cTn id="83" fill="hold">
                            <p:stCondLst>
                              <p:cond delay="8300"/>
                            </p:stCondLst>
                            <p:childTnLst>
                              <p:par>
                                <p:cTn id="84" presetID="18" presetClass="entr" presetSubtype="6" fill="hold" grpId="0"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strips(downRight)">
                                      <p:cBhvr>
                                        <p:cTn id="8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p:bldP spid="29" grpId="0"/>
      <p:bldP spid="49" grpId="0"/>
      <p:bldP spid="3" grpId="0"/>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0"/>
          <p:cNvGrpSpPr/>
          <p:nvPr/>
        </p:nvGrpSpPr>
        <p:grpSpPr>
          <a:xfrm>
            <a:off x="8637594" y="1431959"/>
            <a:ext cx="2557370" cy="3642617"/>
            <a:chOff x="6478443" y="1016361"/>
            <a:chExt cx="1918277" cy="2731963"/>
          </a:xfrm>
        </p:grpSpPr>
        <p:sp>
          <p:nvSpPr>
            <p:cNvPr id="54" name="Rounded Rectangle 53"/>
            <p:cNvSpPr/>
            <p:nvPr/>
          </p:nvSpPr>
          <p:spPr>
            <a:xfrm>
              <a:off x="6478443"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6" name="Group 35"/>
            <p:cNvGrpSpPr/>
            <p:nvPr/>
          </p:nvGrpSpPr>
          <p:grpSpPr>
            <a:xfrm>
              <a:off x="6676494" y="1440093"/>
              <a:ext cx="1670603" cy="2090920"/>
              <a:chOff x="2851573" y="1494207"/>
              <a:chExt cx="1670603" cy="2090920"/>
            </a:xfrm>
          </p:grpSpPr>
          <p:sp>
            <p:nvSpPr>
              <p:cNvPr id="37" name="TextBox 36"/>
              <p:cNvSpPr txBox="1"/>
              <p:nvPr/>
            </p:nvSpPr>
            <p:spPr>
              <a:xfrm>
                <a:off x="2851573" y="2297082"/>
                <a:ext cx="1670603" cy="1288045"/>
              </a:xfrm>
              <a:prstGeom prst="rect">
                <a:avLst/>
              </a:prstGeom>
              <a:noFill/>
            </p:spPr>
            <p:txBody>
              <a:bodyPr wrap="square" rtlCol="0">
                <a:spAutoFit/>
              </a:bodyPr>
              <a:lstStyle/>
              <a:p>
                <a:pPr algn="ctr"/>
                <a:r>
                  <a:rPr lang="zh-CN" altLang="en-US" sz="4400" dirty="0">
                    <a:solidFill>
                      <a:schemeClr val="bg1"/>
                    </a:solidFill>
                    <a:latin typeface="+mn-ea"/>
                  </a:rPr>
                  <a:t>民主型</a:t>
                </a:r>
                <a:endParaRPr lang="en-US" altLang="zh-CN" sz="2800" dirty="0">
                  <a:solidFill>
                    <a:schemeClr val="bg1"/>
                  </a:solidFill>
                  <a:latin typeface="+mn-ea"/>
                </a:endParaRPr>
              </a:p>
              <a:p>
                <a:pPr algn="ctr" defTabSz="1218565">
                  <a:spcBef>
                    <a:spcPct val="20000"/>
                  </a:spcBef>
                  <a:defRPr/>
                </a:pPr>
                <a:r>
                  <a:rPr lang="zh-CN" altLang="en-US" sz="2800" dirty="0">
                    <a:solidFill>
                      <a:schemeClr val="bg1"/>
                    </a:solidFill>
                    <a:latin typeface="+mn-ea"/>
                  </a:rPr>
                  <a:t>尊重、平等、支持、鼓励</a:t>
                </a:r>
                <a:endParaRPr lang="en-US" sz="2800" dirty="0">
                  <a:solidFill>
                    <a:schemeClr val="bg1"/>
                  </a:solidFill>
                  <a:latin typeface="+mn-ea"/>
                </a:endParaRPr>
              </a:p>
            </p:txBody>
          </p:sp>
          <p:sp>
            <p:nvSpPr>
              <p:cNvPr id="38" name="Oval 37"/>
              <p:cNvSpPr/>
              <p:nvPr/>
            </p:nvSpPr>
            <p:spPr>
              <a:xfrm>
                <a:off x="3223909" y="1494207"/>
                <a:ext cx="783825" cy="78382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300" dirty="0">
                    <a:solidFill>
                      <a:schemeClr val="accent2"/>
                    </a:solidFill>
                    <a:latin typeface="+mn-ea"/>
                  </a:rPr>
                  <a:t>3</a:t>
                </a:r>
                <a:endParaRPr lang="en-US" sz="4300" dirty="0">
                  <a:solidFill>
                    <a:schemeClr val="accent2"/>
                  </a:solidFill>
                  <a:latin typeface="+mn-ea"/>
                </a:endParaRPr>
              </a:p>
            </p:txBody>
          </p:sp>
        </p:grpSp>
      </p:grpSp>
      <p:grpSp>
        <p:nvGrpSpPr>
          <p:cNvPr id="7" name="Group 59"/>
          <p:cNvGrpSpPr/>
          <p:nvPr/>
        </p:nvGrpSpPr>
        <p:grpSpPr>
          <a:xfrm>
            <a:off x="6244455" y="2922730"/>
            <a:ext cx="2707582" cy="1640500"/>
            <a:chOff x="4683354" y="2134439"/>
            <a:chExt cx="2030951" cy="1230375"/>
          </a:xfrm>
        </p:grpSpPr>
        <p:sp>
          <p:nvSpPr>
            <p:cNvPr id="48" name="Isosceles Triangle 47"/>
            <p:cNvSpPr/>
            <p:nvPr/>
          </p:nvSpPr>
          <p:spPr>
            <a:xfrm rot="5400000">
              <a:off x="6351188" y="2267128"/>
              <a:ext cx="495806" cy="230428"/>
            </a:xfrm>
            <a:prstGeom prst="triangle">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3" name="TextBox 42"/>
            <p:cNvSpPr txBox="1"/>
            <p:nvPr/>
          </p:nvSpPr>
          <p:spPr>
            <a:xfrm>
              <a:off x="4683354" y="2242968"/>
              <a:ext cx="1670603" cy="1121846"/>
            </a:xfrm>
            <a:prstGeom prst="rect">
              <a:avLst/>
            </a:prstGeom>
            <a:noFill/>
          </p:spPr>
          <p:txBody>
            <a:bodyPr wrap="square" rtlCol="0">
              <a:spAutoFit/>
            </a:bodyPr>
            <a:lstStyle/>
            <a:p>
              <a:pPr algn="ctr"/>
              <a:r>
                <a:rPr lang="zh-CN" altLang="en-US" sz="2100" dirty="0">
                  <a:solidFill>
                    <a:schemeClr val="bg1"/>
                  </a:solidFill>
                  <a:latin typeface="+mn-ea"/>
                </a:rPr>
                <a:t>添加副标题</a:t>
              </a:r>
              <a:endParaRPr lang="en-US" sz="2100" dirty="0">
                <a:solidFill>
                  <a:schemeClr val="bg1"/>
                </a:solidFill>
                <a:latin typeface="+mn-ea"/>
              </a:endParaRPr>
            </a:p>
            <a:p>
              <a:pPr algn="ctr" defTabSz="1218565">
                <a:spcBef>
                  <a:spcPct val="20000"/>
                </a:spcBef>
                <a:defRPr/>
              </a:pPr>
              <a:endParaRPr lang="en-US" altLang="zh-CN" sz="1300" dirty="0">
                <a:solidFill>
                  <a:schemeClr val="bg1"/>
                </a:solidFill>
                <a:latin typeface="+mn-ea"/>
              </a:endParaRPr>
            </a:p>
            <a:p>
              <a:pPr algn="ctr" defTabSz="1218565">
                <a:spcBef>
                  <a:spcPct val="20000"/>
                </a:spcBef>
                <a:defRPr/>
              </a:pPr>
              <a:r>
                <a:rPr lang="zh-CN" altLang="en-US" sz="1300" dirty="0">
                  <a:solidFill>
                    <a:schemeClr val="bg1"/>
                  </a:solidFill>
                  <a:latin typeface="+mn-ea"/>
                </a:rPr>
                <a:t>此处添加详细文本描述，建议与标题相关并符合整体语言风格，语言描述尽量简洁生动。</a:t>
              </a:r>
              <a:endParaRPr lang="en-US" sz="1300" dirty="0">
                <a:solidFill>
                  <a:schemeClr val="bg1"/>
                </a:solidFill>
                <a:latin typeface="+mn-ea"/>
              </a:endParaRPr>
            </a:p>
          </p:txBody>
        </p:sp>
      </p:grpSp>
      <p:cxnSp>
        <p:nvCxnSpPr>
          <p:cNvPr id="26" name="Straight Connector 25"/>
          <p:cNvCxnSpPr/>
          <p:nvPr/>
        </p:nvCxnSpPr>
        <p:spPr>
          <a:xfrm>
            <a:off x="1043634" y="519561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0" name="Group 58"/>
          <p:cNvGrpSpPr/>
          <p:nvPr/>
        </p:nvGrpSpPr>
        <p:grpSpPr>
          <a:xfrm>
            <a:off x="4700872" y="1492478"/>
            <a:ext cx="2864567" cy="3642617"/>
            <a:chOff x="2653038" y="1016361"/>
            <a:chExt cx="2148705" cy="2731963"/>
          </a:xfrm>
        </p:grpSpPr>
        <p:grpSp>
          <p:nvGrpSpPr>
            <p:cNvPr id="11" name="Group 55"/>
            <p:cNvGrpSpPr/>
            <p:nvPr/>
          </p:nvGrpSpPr>
          <p:grpSpPr>
            <a:xfrm>
              <a:off x="2653038" y="1016361"/>
              <a:ext cx="2148705" cy="2731963"/>
              <a:chOff x="2653038" y="1016361"/>
              <a:chExt cx="2148705" cy="2731963"/>
            </a:xfrm>
          </p:grpSpPr>
          <p:sp>
            <p:nvSpPr>
              <p:cNvPr id="51" name="Rounded Rectangle 50"/>
              <p:cNvSpPr/>
              <p:nvPr/>
            </p:nvSpPr>
            <p:spPr>
              <a:xfrm>
                <a:off x="2653038"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7" name="Isosceles Triangle 46"/>
              <p:cNvSpPr/>
              <p:nvPr/>
            </p:nvSpPr>
            <p:spPr>
              <a:xfrm rot="5400000">
                <a:off x="4438626" y="2267128"/>
                <a:ext cx="495806" cy="230428"/>
              </a:xfrm>
              <a:prstGeom prst="triangle">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2" name="Group 34"/>
            <p:cNvGrpSpPr/>
            <p:nvPr/>
          </p:nvGrpSpPr>
          <p:grpSpPr>
            <a:xfrm>
              <a:off x="2770995" y="1440093"/>
              <a:ext cx="1670603" cy="2090920"/>
              <a:chOff x="2780520" y="1494207"/>
              <a:chExt cx="1670603" cy="2090920"/>
            </a:xfrm>
          </p:grpSpPr>
          <p:sp>
            <p:nvSpPr>
              <p:cNvPr id="17" name="TextBox 16"/>
              <p:cNvSpPr txBox="1"/>
              <p:nvPr/>
            </p:nvSpPr>
            <p:spPr>
              <a:xfrm>
                <a:off x="2780520" y="2297082"/>
                <a:ext cx="1670603" cy="1288045"/>
              </a:xfrm>
              <a:prstGeom prst="rect">
                <a:avLst/>
              </a:prstGeom>
              <a:noFill/>
            </p:spPr>
            <p:txBody>
              <a:bodyPr wrap="square" rtlCol="0">
                <a:spAutoFit/>
              </a:bodyPr>
              <a:lstStyle/>
              <a:p>
                <a:pPr algn="ctr"/>
                <a:r>
                  <a:rPr lang="zh-CN" altLang="en-US" sz="4400" dirty="0">
                    <a:solidFill>
                      <a:schemeClr val="bg1"/>
                    </a:solidFill>
                    <a:latin typeface="+mn-ea"/>
                  </a:rPr>
                  <a:t>专制型</a:t>
                </a:r>
                <a:endParaRPr lang="en-US" altLang="zh-CN" sz="2800" dirty="0">
                  <a:solidFill>
                    <a:schemeClr val="bg1"/>
                  </a:solidFill>
                  <a:latin typeface="+mn-ea"/>
                </a:endParaRPr>
              </a:p>
              <a:p>
                <a:pPr algn="ctr" defTabSz="1218565">
                  <a:spcBef>
                    <a:spcPct val="20000"/>
                  </a:spcBef>
                  <a:defRPr/>
                </a:pPr>
                <a:r>
                  <a:rPr lang="zh-CN" altLang="en-US" sz="2800" dirty="0">
                    <a:solidFill>
                      <a:schemeClr val="bg1"/>
                    </a:solidFill>
                    <a:latin typeface="+mn-ea"/>
                  </a:rPr>
                  <a:t>过多的管控与制止</a:t>
                </a:r>
                <a:endParaRPr lang="en-US" sz="2800" dirty="0">
                  <a:solidFill>
                    <a:schemeClr val="bg1"/>
                  </a:solidFill>
                  <a:latin typeface="+mn-ea"/>
                </a:endParaRPr>
              </a:p>
            </p:txBody>
          </p:sp>
          <p:sp>
            <p:nvSpPr>
              <p:cNvPr id="34" name="Oval 33"/>
              <p:cNvSpPr/>
              <p:nvPr/>
            </p:nvSpPr>
            <p:spPr>
              <a:xfrm>
                <a:off x="3223909" y="1494207"/>
                <a:ext cx="783825" cy="78382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300" dirty="0">
                    <a:solidFill>
                      <a:schemeClr val="accent1"/>
                    </a:solidFill>
                    <a:latin typeface="+mn-ea"/>
                  </a:rPr>
                  <a:t>2</a:t>
                </a:r>
              </a:p>
            </p:txBody>
          </p:sp>
        </p:grpSp>
      </p:grpSp>
      <p:grpSp>
        <p:nvGrpSpPr>
          <p:cNvPr id="13" name="Group 57"/>
          <p:cNvGrpSpPr/>
          <p:nvPr/>
        </p:nvGrpSpPr>
        <p:grpSpPr>
          <a:xfrm>
            <a:off x="989150" y="1431959"/>
            <a:ext cx="2864568" cy="3642617"/>
            <a:chOff x="741363" y="1016361"/>
            <a:chExt cx="2148706" cy="2731963"/>
          </a:xfrm>
        </p:grpSpPr>
        <p:grpSp>
          <p:nvGrpSpPr>
            <p:cNvPr id="14" name="Group 54"/>
            <p:cNvGrpSpPr/>
            <p:nvPr/>
          </p:nvGrpSpPr>
          <p:grpSpPr>
            <a:xfrm>
              <a:off x="741363" y="1016361"/>
              <a:ext cx="2148706" cy="2731963"/>
              <a:chOff x="741363" y="1016361"/>
              <a:chExt cx="2148706" cy="2731963"/>
            </a:xfrm>
          </p:grpSpPr>
          <p:sp>
            <p:nvSpPr>
              <p:cNvPr id="50" name="Rounded Rectangle 49"/>
              <p:cNvSpPr/>
              <p:nvPr/>
            </p:nvSpPr>
            <p:spPr>
              <a:xfrm>
                <a:off x="741363" y="1016361"/>
                <a:ext cx="1918277" cy="2731963"/>
              </a:xfrm>
              <a:prstGeom prst="roundRect">
                <a:avLst>
                  <a:gd name="adj" fmla="val 11205"/>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6" name="Isosceles Triangle 45"/>
              <p:cNvSpPr/>
              <p:nvPr/>
            </p:nvSpPr>
            <p:spPr>
              <a:xfrm rot="5400000">
                <a:off x="2526952" y="2267128"/>
                <a:ext cx="495806" cy="230428"/>
              </a:xfrm>
              <a:prstGeom prst="triangle">
                <a:avLst>
                  <a:gd name="adj" fmla="val 500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5" name="Group 38"/>
            <p:cNvGrpSpPr/>
            <p:nvPr/>
          </p:nvGrpSpPr>
          <p:grpSpPr>
            <a:xfrm>
              <a:off x="881908" y="1440093"/>
              <a:ext cx="1670603" cy="1943187"/>
              <a:chOff x="2803793" y="1494207"/>
              <a:chExt cx="1670603" cy="1943187"/>
            </a:xfrm>
          </p:grpSpPr>
          <p:sp>
            <p:nvSpPr>
              <p:cNvPr id="40" name="TextBox 39"/>
              <p:cNvSpPr txBox="1"/>
              <p:nvPr/>
            </p:nvSpPr>
            <p:spPr>
              <a:xfrm>
                <a:off x="2803793" y="2297082"/>
                <a:ext cx="1670603" cy="1140312"/>
              </a:xfrm>
              <a:prstGeom prst="rect">
                <a:avLst/>
              </a:prstGeom>
              <a:noFill/>
            </p:spPr>
            <p:txBody>
              <a:bodyPr wrap="square" rtlCol="0">
                <a:spAutoFit/>
              </a:bodyPr>
              <a:lstStyle/>
              <a:p>
                <a:pPr algn="ctr"/>
                <a:r>
                  <a:rPr lang="zh-CN" altLang="en-US" sz="4000" dirty="0">
                    <a:solidFill>
                      <a:schemeClr val="bg1"/>
                    </a:solidFill>
                    <a:latin typeface="+mn-ea"/>
                  </a:rPr>
                  <a:t>放任型</a:t>
                </a:r>
                <a:endParaRPr lang="en-US" altLang="zh-CN" sz="2400" dirty="0">
                  <a:solidFill>
                    <a:schemeClr val="bg1"/>
                  </a:solidFill>
                  <a:latin typeface="+mn-ea"/>
                </a:endParaRPr>
              </a:p>
              <a:p>
                <a:pPr algn="ctr" defTabSz="1218565">
                  <a:spcBef>
                    <a:spcPct val="20000"/>
                  </a:spcBef>
                  <a:defRPr/>
                </a:pPr>
                <a:r>
                  <a:rPr lang="zh-CN" altLang="en-US" sz="2400" dirty="0">
                    <a:solidFill>
                      <a:schemeClr val="bg1"/>
                    </a:solidFill>
                    <a:latin typeface="+mn-ea"/>
                  </a:rPr>
                  <a:t>两个极端：溺爱或漠不关心</a:t>
                </a:r>
                <a:endParaRPr lang="en-US" sz="2400" dirty="0">
                  <a:solidFill>
                    <a:schemeClr val="bg1"/>
                  </a:solidFill>
                  <a:latin typeface="+mn-ea"/>
                </a:endParaRPr>
              </a:p>
            </p:txBody>
          </p:sp>
          <p:sp>
            <p:nvSpPr>
              <p:cNvPr id="41" name="Oval 40"/>
              <p:cNvSpPr/>
              <p:nvPr/>
            </p:nvSpPr>
            <p:spPr>
              <a:xfrm>
                <a:off x="3223909" y="1494207"/>
                <a:ext cx="783825" cy="78382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300" dirty="0">
                    <a:solidFill>
                      <a:schemeClr val="tx2">
                        <a:lumMod val="75000"/>
                      </a:schemeClr>
                    </a:solidFill>
                    <a:latin typeface="+mn-ea"/>
                  </a:rPr>
                  <a:t>1</a:t>
                </a:r>
              </a:p>
            </p:txBody>
          </p:sp>
        </p:grpSp>
      </p:grpSp>
      <p:sp>
        <p:nvSpPr>
          <p:cNvPr id="2" name="标题 1"/>
          <p:cNvSpPr>
            <a:spLocks noGrp="1"/>
          </p:cNvSpPr>
          <p:nvPr>
            <p:ph type="title"/>
          </p:nvPr>
        </p:nvSpPr>
        <p:spPr/>
        <p:txBody>
          <a:bodyPr/>
          <a:lstStyle/>
          <a:p>
            <a:r>
              <a:rPr lang="zh-CN" altLang="en-US" dirty="0"/>
              <a:t>二、亲子交往的类型</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8" presetClass="entr" presetSubtype="3"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strips(upRight)">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69"/>
          <p:cNvGrpSpPr/>
          <p:nvPr/>
        </p:nvGrpSpPr>
        <p:grpSpPr>
          <a:xfrm>
            <a:off x="1268222" y="1378754"/>
            <a:ext cx="4668110" cy="861774"/>
            <a:chOff x="424603" y="572288"/>
            <a:chExt cx="3301110" cy="643437"/>
          </a:xfrm>
        </p:grpSpPr>
        <p:sp>
          <p:nvSpPr>
            <p:cNvPr id="65" name="TextBox 64"/>
            <p:cNvSpPr txBox="1"/>
            <p:nvPr/>
          </p:nvSpPr>
          <p:spPr>
            <a:xfrm>
              <a:off x="1078443" y="572288"/>
              <a:ext cx="2647270" cy="643437"/>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sz="2800" dirty="0"/>
                <a:t>善于分辨信号</a:t>
              </a:r>
              <a:endParaRPr lang="en-US" altLang="zh-CN" sz="2800" dirty="0"/>
            </a:p>
            <a:p>
              <a:r>
                <a:rPr lang="zh-CN" altLang="en-US" sz="2800" dirty="0"/>
                <a:t>掌握必要的育儿知识</a:t>
              </a:r>
              <a:endParaRPr lang="en-US" altLang="zh-CN" sz="2800" dirty="0"/>
            </a:p>
          </p:txBody>
        </p:sp>
        <p:sp>
          <p:nvSpPr>
            <p:cNvPr id="67" name="Oval 66"/>
            <p:cNvSpPr>
              <a:spLocks noChangeAspect="1"/>
            </p:cNvSpPr>
            <p:nvPr/>
          </p:nvSpPr>
          <p:spPr>
            <a:xfrm>
              <a:off x="424603" y="729170"/>
              <a:ext cx="469021" cy="45559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mn-ea"/>
                </a:rPr>
                <a:t>1</a:t>
              </a:r>
              <a:endParaRPr lang="en-US" sz="2800" dirty="0">
                <a:latin typeface="+mn-ea"/>
              </a:endParaRPr>
            </a:p>
          </p:txBody>
        </p:sp>
      </p:grpSp>
      <p:grpSp>
        <p:nvGrpSpPr>
          <p:cNvPr id="83" name="Group 82"/>
          <p:cNvGrpSpPr/>
          <p:nvPr/>
        </p:nvGrpSpPr>
        <p:grpSpPr>
          <a:xfrm>
            <a:off x="1237966" y="2795912"/>
            <a:ext cx="5181290" cy="633087"/>
            <a:chOff x="424603" y="729170"/>
            <a:chExt cx="3886472" cy="474814"/>
          </a:xfrm>
        </p:grpSpPr>
        <p:sp>
          <p:nvSpPr>
            <p:cNvPr id="84" name="TextBox 83"/>
            <p:cNvSpPr txBox="1"/>
            <p:nvPr/>
          </p:nvSpPr>
          <p:spPr>
            <a:xfrm>
              <a:off x="1140836" y="834653"/>
              <a:ext cx="3170239" cy="369331"/>
            </a:xfrm>
            <a:prstGeom prst="rect">
              <a:avLst/>
            </a:prstGeom>
            <a:noFill/>
          </p:spPr>
          <p:txBody>
            <a:bodyPr wrap="square" lIns="0" tIns="0" rIns="0" bIns="0" rtlCol="0" anchor="t">
              <a:spAutoFit/>
            </a:bodyPr>
            <a:lstStyle>
              <a:defPPr>
                <a:defRPr lang="zh-CN"/>
              </a:defPPr>
              <a:lvl1pPr algn="r">
                <a:defRPr sz="2000">
                  <a:solidFill>
                    <a:schemeClr val="tx1">
                      <a:lumMod val="65000"/>
                      <a:lumOff val="35000"/>
                    </a:schemeClr>
                  </a:solidFill>
                  <a:latin typeface="+mn-ea"/>
                </a:defRPr>
              </a:lvl1pPr>
            </a:lstStyle>
            <a:p>
              <a:pPr algn="l"/>
              <a:r>
                <a:rPr lang="zh-CN" altLang="en-US" sz="3200" dirty="0"/>
                <a:t>树立正确的亲子交往观</a:t>
              </a:r>
              <a:endParaRPr lang="en-US" altLang="zh-CN" sz="3200" dirty="0"/>
            </a:p>
          </p:txBody>
        </p:sp>
        <p:sp>
          <p:nvSpPr>
            <p:cNvPr id="87" name="Oval 86"/>
            <p:cNvSpPr>
              <a:spLocks noChangeAspect="1"/>
            </p:cNvSpPr>
            <p:nvPr/>
          </p:nvSpPr>
          <p:spPr>
            <a:xfrm>
              <a:off x="424603" y="72917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mn-ea"/>
                </a:rPr>
                <a:t>2</a:t>
              </a:r>
              <a:endParaRPr lang="en-US" sz="3200" dirty="0">
                <a:latin typeface="+mn-ea"/>
              </a:endParaRPr>
            </a:p>
          </p:txBody>
        </p:sp>
      </p:grpSp>
      <p:grpSp>
        <p:nvGrpSpPr>
          <p:cNvPr id="89" name="Group 88"/>
          <p:cNvGrpSpPr/>
          <p:nvPr/>
        </p:nvGrpSpPr>
        <p:grpSpPr>
          <a:xfrm>
            <a:off x="1295362" y="4108680"/>
            <a:ext cx="5123894" cy="607458"/>
            <a:chOff x="-15981" y="675057"/>
            <a:chExt cx="3843419" cy="455593"/>
          </a:xfrm>
        </p:grpSpPr>
        <p:sp>
          <p:nvSpPr>
            <p:cNvPr id="90" name="TextBox 89"/>
            <p:cNvSpPr txBox="1"/>
            <p:nvPr/>
          </p:nvSpPr>
          <p:spPr>
            <a:xfrm>
              <a:off x="657199" y="755440"/>
              <a:ext cx="3170239" cy="323165"/>
            </a:xfrm>
            <a:prstGeom prst="rect">
              <a:avLst/>
            </a:prstGeom>
            <a:noFill/>
          </p:spPr>
          <p:txBody>
            <a:bodyPr wrap="square" lIns="0" tIns="0" rIns="0" bIns="0" rtlCol="0" anchor="t">
              <a:spAutoFit/>
            </a:bodyPr>
            <a:lstStyle/>
            <a:p>
              <a:r>
                <a:rPr lang="zh-CN" altLang="en-US" sz="2800" dirty="0">
                  <a:solidFill>
                    <a:schemeClr val="tx1">
                      <a:lumMod val="65000"/>
                      <a:lumOff val="35000"/>
                    </a:schemeClr>
                  </a:solidFill>
                  <a:latin typeface="+mn-ea"/>
                </a:rPr>
                <a:t>选择正确的家庭教育方式</a:t>
              </a:r>
              <a:endParaRPr lang="en-US" altLang="zh-CN" sz="2800" dirty="0">
                <a:solidFill>
                  <a:schemeClr val="tx1">
                    <a:lumMod val="65000"/>
                    <a:lumOff val="35000"/>
                  </a:schemeClr>
                </a:solidFill>
                <a:latin typeface="+mn-ea"/>
              </a:endParaRPr>
            </a:p>
          </p:txBody>
        </p:sp>
        <p:sp>
          <p:nvSpPr>
            <p:cNvPr id="93" name="Oval 92"/>
            <p:cNvSpPr>
              <a:spLocks noChangeAspect="1"/>
            </p:cNvSpPr>
            <p:nvPr/>
          </p:nvSpPr>
          <p:spPr>
            <a:xfrm>
              <a:off x="-15981" y="675057"/>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mn-ea"/>
                </a:rPr>
                <a:t>3</a:t>
              </a:r>
              <a:endParaRPr lang="en-US" sz="2800" dirty="0">
                <a:latin typeface="+mn-ea"/>
              </a:endParaRPr>
            </a:p>
          </p:txBody>
        </p:sp>
      </p:grpSp>
      <p:grpSp>
        <p:nvGrpSpPr>
          <p:cNvPr id="107" name="Group 106"/>
          <p:cNvGrpSpPr/>
          <p:nvPr/>
        </p:nvGrpSpPr>
        <p:grpSpPr>
          <a:xfrm>
            <a:off x="1268222" y="5247401"/>
            <a:ext cx="5972555" cy="607459"/>
            <a:chOff x="747361" y="559640"/>
            <a:chExt cx="4479999" cy="455593"/>
          </a:xfrm>
        </p:grpSpPr>
        <p:sp>
          <p:nvSpPr>
            <p:cNvPr id="108" name="TextBox 107"/>
            <p:cNvSpPr txBox="1"/>
            <p:nvPr/>
          </p:nvSpPr>
          <p:spPr>
            <a:xfrm>
              <a:off x="1440899" y="625854"/>
              <a:ext cx="3786461" cy="323165"/>
            </a:xfrm>
            <a:prstGeom prst="rect">
              <a:avLst/>
            </a:prstGeom>
            <a:noFill/>
          </p:spPr>
          <p:txBody>
            <a:bodyPr wrap="square" lIns="0" tIns="0" rIns="0" bIns="0" rtlCol="0" anchor="t">
              <a:spAutoFit/>
            </a:bodyPr>
            <a:lstStyle>
              <a:defPPr>
                <a:defRPr lang="zh-CN"/>
              </a:defPPr>
              <a:lvl1pPr algn="r">
                <a:defRPr sz="2000">
                  <a:solidFill>
                    <a:schemeClr val="tx1">
                      <a:lumMod val="65000"/>
                      <a:lumOff val="35000"/>
                    </a:schemeClr>
                  </a:solidFill>
                  <a:latin typeface="+mn-ea"/>
                </a:defRPr>
              </a:lvl1pPr>
            </a:lstStyle>
            <a:p>
              <a:pPr algn="l"/>
              <a:r>
                <a:rPr lang="zh-CN" altLang="en-US" sz="2800" dirty="0"/>
                <a:t>营造和谐的亲子交往环境</a:t>
              </a:r>
              <a:endParaRPr lang="en-US" altLang="zh-CN" sz="2800" dirty="0"/>
            </a:p>
          </p:txBody>
        </p:sp>
        <p:sp>
          <p:nvSpPr>
            <p:cNvPr id="111" name="Oval 110"/>
            <p:cNvSpPr>
              <a:spLocks noChangeAspect="1"/>
            </p:cNvSpPr>
            <p:nvPr/>
          </p:nvSpPr>
          <p:spPr>
            <a:xfrm>
              <a:off x="747361" y="559640"/>
              <a:ext cx="469021" cy="455593"/>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mn-ea"/>
                </a:rPr>
                <a:t>4</a:t>
              </a:r>
              <a:endParaRPr lang="en-US" sz="2400" dirty="0">
                <a:latin typeface="+mn-ea"/>
              </a:endParaRPr>
            </a:p>
          </p:txBody>
        </p:sp>
      </p:grpSp>
      <p:sp>
        <p:nvSpPr>
          <p:cNvPr id="2" name="标题 1"/>
          <p:cNvSpPr>
            <a:spLocks noGrp="1"/>
          </p:cNvSpPr>
          <p:nvPr>
            <p:ph type="title"/>
          </p:nvPr>
        </p:nvSpPr>
        <p:spPr/>
        <p:txBody>
          <a:bodyPr/>
          <a:lstStyle/>
          <a:p>
            <a:r>
              <a:rPr lang="zh-CN" altLang="en-US" dirty="0"/>
              <a:t>四、亲子交往的引导</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slide(fromLeft)">
                                      <p:cBhvr>
                                        <p:cTn id="7" dur="500"/>
                                        <p:tgtEl>
                                          <p:spTgt spid="70"/>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slide(fromLeft)">
                                      <p:cBhvr>
                                        <p:cTn id="11" dur="500"/>
                                        <p:tgtEl>
                                          <p:spTgt spid="83"/>
                                        </p:tgtEl>
                                      </p:cBhvr>
                                    </p:animEffect>
                                  </p:childTnLst>
                                </p:cTn>
                              </p:par>
                            </p:childTnLst>
                          </p:cTn>
                        </p:par>
                        <p:par>
                          <p:cTn id="12" fill="hold">
                            <p:stCondLst>
                              <p:cond delay="1000"/>
                            </p:stCondLst>
                            <p:childTnLst>
                              <p:par>
                                <p:cTn id="13" presetID="12" presetClass="entr" presetSubtype="2" fill="hold" nodeType="afterEffect">
                                  <p:stCondLst>
                                    <p:cond delay="0"/>
                                  </p:stCondLst>
                                  <p:childTnLst>
                                    <p:set>
                                      <p:cBhvr>
                                        <p:cTn id="14" dur="1" fill="hold">
                                          <p:stCondLst>
                                            <p:cond delay="0"/>
                                          </p:stCondLst>
                                        </p:cTn>
                                        <p:tgtEl>
                                          <p:spTgt spid="89"/>
                                        </p:tgtEl>
                                        <p:attrNameLst>
                                          <p:attrName>style.visibility</p:attrName>
                                        </p:attrNameLst>
                                      </p:cBhvr>
                                      <p:to>
                                        <p:strVal val="visible"/>
                                      </p:to>
                                    </p:set>
                                    <p:animEffect transition="in" filter="slide(fromRight)">
                                      <p:cBhvr>
                                        <p:cTn id="15" dur="500"/>
                                        <p:tgtEl>
                                          <p:spTgt spid="89"/>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slide(fromRight)">
                                      <p:cBhvr>
                                        <p:cTn id="19"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2094">
      <a:dk1>
        <a:sysClr val="windowText" lastClr="000000"/>
      </a:dk1>
      <a:lt1>
        <a:sysClr val="window" lastClr="FFFFFF"/>
      </a:lt1>
      <a:dk2>
        <a:srgbClr val="1E6990"/>
      </a:dk2>
      <a:lt2>
        <a:srgbClr val="CF7D33"/>
      </a:lt2>
      <a:accent1>
        <a:srgbClr val="CF7D33"/>
      </a:accent1>
      <a:accent2>
        <a:srgbClr val="1E6990"/>
      </a:accent2>
      <a:accent3>
        <a:srgbClr val="CF7D33"/>
      </a:accent3>
      <a:accent4>
        <a:srgbClr val="1E6990"/>
      </a:accent4>
      <a:accent5>
        <a:srgbClr val="CF7D33"/>
      </a:accent5>
      <a:accent6>
        <a:srgbClr val="1E6990"/>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 30">
      <a:dk1>
        <a:sysClr val="windowText" lastClr="000000"/>
      </a:dk1>
      <a:lt1>
        <a:sysClr val="window" lastClr="FFFFFF"/>
      </a:lt1>
      <a:dk2>
        <a:srgbClr val="44546A"/>
      </a:dk2>
      <a:lt2>
        <a:srgbClr val="E7E6E6"/>
      </a:lt2>
      <a:accent1>
        <a:srgbClr val="394754"/>
      </a:accent1>
      <a:accent2>
        <a:srgbClr val="00939F"/>
      </a:accent2>
      <a:accent3>
        <a:srgbClr val="F6AA26"/>
      </a:accent3>
      <a:accent4>
        <a:srgbClr val="EA552B"/>
      </a:accent4>
      <a:accent5>
        <a:srgbClr val="956134"/>
      </a:accent5>
      <a:accent6>
        <a:srgbClr val="394754"/>
      </a:accent6>
      <a:hlink>
        <a:srgbClr val="00939F"/>
      </a:hlink>
      <a:folHlink>
        <a:srgbClr val="F6AA2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TotalTime>
  <Words>941</Words>
  <Application>Microsoft Office PowerPoint</Application>
  <PresentationFormat>宽屏</PresentationFormat>
  <Paragraphs>159</Paragraphs>
  <Slides>22</Slides>
  <Notes>16</Notes>
  <HiddenSlides>0</HiddenSlides>
  <MMClips>1</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22</vt:i4>
      </vt:variant>
    </vt:vector>
  </HeadingPairs>
  <TitlesOfParts>
    <vt:vector size="35" baseType="lpstr">
      <vt:lpstr>Avant GardeBook</vt:lpstr>
      <vt:lpstr>Impact MT Std</vt:lpstr>
      <vt:lpstr>宋体</vt:lpstr>
      <vt:lpstr>微软雅黑</vt:lpstr>
      <vt:lpstr>Agency FB</vt:lpstr>
      <vt:lpstr>Arial</vt:lpstr>
      <vt:lpstr>Arial Black</vt:lpstr>
      <vt:lpstr>Calibri</vt:lpstr>
      <vt:lpstr>Calibri Light</vt:lpstr>
      <vt:lpstr>Wingdings</vt:lpstr>
      <vt:lpstr>Office 主题</vt:lpstr>
      <vt:lpstr>自定义设计方案</vt:lpstr>
      <vt:lpstr>1_自定义设计方案</vt:lpstr>
      <vt:lpstr>PowerPoint 演示文稿</vt:lpstr>
      <vt:lpstr>PowerPoint 演示文稿</vt:lpstr>
      <vt:lpstr>PowerPoint 演示文稿</vt:lpstr>
      <vt:lpstr>一、依恋</vt:lpstr>
      <vt:lpstr>一、依恋</vt:lpstr>
      <vt:lpstr>一、依恋的类型</vt:lpstr>
      <vt:lpstr>二、亲子交往的意义</vt:lpstr>
      <vt:lpstr>二、亲子交往的类型</vt:lpstr>
      <vt:lpstr>四、亲子交往的引导</vt:lpstr>
      <vt:lpstr>PowerPoint 演示文稿</vt:lpstr>
      <vt:lpstr>一、同伴交往的内涵及意义</vt:lpstr>
      <vt:lpstr>二、同伴交往的类型</vt:lpstr>
      <vt:lpstr>三、同伴交往的发展特点</vt:lpstr>
      <vt:lpstr>四、同伴交往的影响因素</vt:lpstr>
      <vt:lpstr>PowerPoint 演示文稿</vt:lpstr>
      <vt:lpstr>一、社会适应行为</vt:lpstr>
      <vt:lpstr>一、社会适应行为的特点</vt:lpstr>
      <vt:lpstr>二、性别化的发展</vt:lpstr>
      <vt:lpstr>三、社会适应行为的发展策略</vt:lpstr>
      <vt:lpstr>三、亲社会行为的发展与引导</vt:lpstr>
      <vt:lpstr>三、攻击性行为的发展与干预</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更多模版：亮亮图文旗舰店https:/liangliangtuwen.tmall.com</cp:keywords>
  <dc:description>更多模版：亮亮图文旗舰店https://liangliangtuwen.tmall.com</dc:description>
  <cp:lastModifiedBy>H 王白石雨叚</cp:lastModifiedBy>
  <cp:revision>17</cp:revision>
  <dcterms:created xsi:type="dcterms:W3CDTF">2017-11-29T04:18:49Z</dcterms:created>
  <dcterms:modified xsi:type="dcterms:W3CDTF">2022-09-13T07:54:50Z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