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95" r:id="rId3"/>
    <p:sldId id="266" r:id="rId5"/>
    <p:sldId id="267" r:id="rId6"/>
    <p:sldId id="350" r:id="rId7"/>
    <p:sldId id="367" r:id="rId8"/>
    <p:sldId id="351" r:id="rId9"/>
    <p:sldId id="352" r:id="rId10"/>
    <p:sldId id="330" r:id="rId11"/>
    <p:sldId id="353" r:id="rId12"/>
    <p:sldId id="368" r:id="rId13"/>
    <p:sldId id="369" r:id="rId14"/>
    <p:sldId id="370" r:id="rId15"/>
    <p:sldId id="372" r:id="rId16"/>
    <p:sldId id="373" r:id="rId17"/>
    <p:sldId id="374" r:id="rId18"/>
    <p:sldId id="375" r:id="rId19"/>
    <p:sldId id="376" r:id="rId20"/>
    <p:sldId id="354" r:id="rId21"/>
    <p:sldId id="355" r:id="rId22"/>
    <p:sldId id="356" r:id="rId23"/>
    <p:sldId id="357" r:id="rId24"/>
    <p:sldId id="358" r:id="rId25"/>
    <p:sldId id="360" r:id="rId26"/>
    <p:sldId id="361" r:id="rId27"/>
    <p:sldId id="362" r:id="rId28"/>
    <p:sldId id="363" r:id="rId29"/>
    <p:sldId id="364" r:id="rId30"/>
    <p:sldId id="365" r:id="rId31"/>
    <p:sldId id="377" r:id="rId32"/>
    <p:sldId id="378" r:id="rId33"/>
    <p:sldId id="379" r:id="rId34"/>
    <p:sldId id="380" r:id="rId35"/>
    <p:sldId id="381" r:id="rId36"/>
    <p:sldId id="382" r:id="rId37"/>
    <p:sldId id="383" r:id="rId38"/>
    <p:sldId id="333" r:id="rId39"/>
  </p:sldIdLst>
  <p:sldSz cx="9144000" cy="5144770"/>
  <p:notesSz cx="6858000" cy="9144000"/>
  <p:custDataLst>
    <p:tags r:id="rId4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744" userDrawn="1">
          <p15:clr>
            <a:srgbClr val="A4A3A4"/>
          </p15:clr>
        </p15:guide>
        <p15:guide id="2" pos="286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839" autoAdjust="0"/>
    <p:restoredTop sz="94660"/>
  </p:normalViewPr>
  <p:slideViewPr>
    <p:cSldViewPr showGuides="1">
      <p:cViewPr varScale="1">
        <p:scale>
          <a:sx n="141" d="100"/>
          <a:sy n="141" d="100"/>
        </p:scale>
        <p:origin x="678" y="114"/>
      </p:cViewPr>
      <p:guideLst>
        <p:guide orient="horz" pos="1744"/>
        <p:guide pos="2868"/>
      </p:guideLst>
    </p:cSldViewPr>
  </p:slid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3" Type="http://schemas.openxmlformats.org/officeDocument/2006/relationships/tags" Target="tags/tag111.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w="12700">
              <a:solidFill>
                <a:schemeClr val="bg2"/>
              </a:solidFill>
            </a:ln>
          </c:spPr>
          <c:explosion val="0"/>
          <c:dPt>
            <c:idx val="0"/>
            <c:bubble3D val="0"/>
            <c:spPr>
              <a:solidFill>
                <a:schemeClr val="accent1"/>
              </a:solidFill>
              <a:ln w="12700">
                <a:noFill/>
              </a:ln>
              <a:effectLst/>
            </c:spPr>
          </c:dPt>
          <c:dPt>
            <c:idx val="1"/>
            <c:bubble3D val="0"/>
            <c:spPr>
              <a:solidFill>
                <a:schemeClr val="accent1">
                  <a:lumMod val="60000"/>
                  <a:lumOff val="40000"/>
                </a:schemeClr>
              </a:solidFill>
              <a:ln w="12700">
                <a:noFill/>
              </a:ln>
              <a:effectLst/>
            </c:spPr>
          </c:dPt>
          <c:dPt>
            <c:idx val="2"/>
            <c:bubble3D val="0"/>
            <c:spPr>
              <a:solidFill>
                <a:schemeClr val="accent1">
                  <a:lumMod val="40000"/>
                  <a:lumOff val="60000"/>
                </a:schemeClr>
              </a:solidFill>
              <a:ln w="12700">
                <a:noFill/>
              </a:ln>
              <a:effectLst/>
            </c:spPr>
          </c:dPt>
          <c:dPt>
            <c:idx val="3"/>
            <c:bubble3D val="0"/>
            <c:spPr>
              <a:solidFill>
                <a:schemeClr val="accent1">
                  <a:lumMod val="40000"/>
                  <a:lumOff val="60000"/>
                </a:schemeClr>
              </a:solidFill>
              <a:ln w="12700">
                <a:noFill/>
              </a:ln>
              <a:effectLst/>
            </c:spPr>
          </c:dPt>
          <c:dLbls>
            <c:delete val="1"/>
          </c:dLbls>
          <c:cat>
            <c:strRef>
              <c:f>Sheet1!$A$2:$A$5</c:f>
              <c:strCache>
                <c:ptCount val="4"/>
                <c:pt idx="0">
                  <c:v>Graphic</c:v>
                </c:pt>
                <c:pt idx="1">
                  <c:v>Web</c:v>
                </c:pt>
                <c:pt idx="2">
                  <c:v>Seo</c:v>
                </c:pt>
                <c:pt idx="3">
                  <c:v>Developer</c:v>
                </c:pt>
              </c:strCache>
            </c:strRef>
          </c:cat>
          <c:val>
            <c:numRef>
              <c:f>Sheet1!$B$2:$B$5</c:f>
              <c:numCache>
                <c:formatCode>General</c:formatCode>
                <c:ptCount val="4"/>
                <c:pt idx="0">
                  <c:v>8.2</c:v>
                </c:pt>
                <c:pt idx="1">
                  <c:v>3.2</c:v>
                </c:pt>
                <c:pt idx="2">
                  <c:v>1.4</c:v>
                </c:pt>
                <c:pt idx="3">
                  <c:v>2</c:v>
                </c:pt>
              </c:numCache>
            </c:numRef>
          </c:val>
        </c:ser>
        <c:dLbls>
          <c:showLegendKey val="0"/>
          <c:showVal val="0"/>
          <c:showCatName val="0"/>
          <c:showSerName val="0"/>
          <c:showPercent val="0"/>
          <c:showBubbleSize val="0"/>
          <c:showLeaderLines val="1"/>
        </c:dLbls>
        <c:firstSliceAng val="0"/>
        <c:holeSize val="63"/>
      </c:doughnutChart>
      <c:spPr>
        <a:noFill/>
        <a:ln>
          <a:noFill/>
        </a:ln>
        <a:effectLst/>
      </c:spPr>
    </c:plotArea>
    <c:plotVisOnly val="1"/>
    <c:dispBlanksAs val="zero"/>
    <c:showDLblsOverMax val="0"/>
  </c:chart>
  <c:spPr>
    <a:noFill/>
    <a:ln>
      <a:noFill/>
    </a:ln>
    <a:effectLst/>
  </c:spPr>
  <c:txPr>
    <a:bodyPr/>
    <a:lstStyle/>
    <a:p>
      <a:pPr>
        <a:defRPr lang="zh-CN"/>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8C55CF8-6833-4208-B620-CF5477A7652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4094062-B43C-459B-8DB1-0ECD052926A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094062-B43C-459B-8DB1-0ECD052926A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094062-B43C-459B-8DB1-0ECD052926A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3"/>
            <a:ext cx="7772400" cy="1102859"/>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1B8BD18E-2C87-472D-9D6F-1ED03D8B57B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133F925-1A0D-4504-88CC-F755884E0715}" type="slidenum">
              <a:rPr lang="zh-CN" altLang="en-US" smtClean="0"/>
            </a:fld>
            <a:endParaRPr lang="zh-CN" altLang="en-US"/>
          </a:p>
        </p:txBody>
      </p:sp>
    </p:spTree>
  </p:cSld>
  <p:clrMapOvr>
    <a:masterClrMapping/>
  </p:clrMapOvr>
  <p:transition spd="med" advClick="0" advTm="0">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07A946E-B064-4211-A11D-E702AF025A1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47ECCD5-501B-4F30-908A-642832F21398}" type="slidenum">
              <a:rPr lang="zh-CN" altLang="en-US" smtClean="0"/>
            </a:fld>
            <a:endParaRPr lang="zh-CN" altLang="en-US"/>
          </a:p>
        </p:txBody>
      </p:sp>
      <p:sp>
        <p:nvSpPr>
          <p:cNvPr id="5" name="矩形 4"/>
          <p:cNvSpPr/>
          <p:nvPr userDrawn="1"/>
        </p:nvSpPr>
        <p:spPr>
          <a:xfrm>
            <a:off x="0" y="196280"/>
            <a:ext cx="143508" cy="3960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sp>
        <p:nvSpPr>
          <p:cNvPr id="6" name="TextBox 5"/>
          <p:cNvSpPr txBox="1"/>
          <p:nvPr userDrawn="1"/>
        </p:nvSpPr>
        <p:spPr>
          <a:xfrm>
            <a:off x="359048" y="248543"/>
            <a:ext cx="902811" cy="307777"/>
          </a:xfrm>
          <a:prstGeom prst="rect">
            <a:avLst/>
          </a:prstGeom>
          <a:noFill/>
        </p:spPr>
        <p:txBody>
          <a:bodyPr wrap="none" rtlCol="0">
            <a:spAutoFit/>
          </a:bodyPr>
          <a:lstStyle/>
          <a:p>
            <a:pPr algn="ctr"/>
            <a:r>
              <a:rPr lang="zh-CN" altLang="en-US" sz="1400" b="1" dirty="0">
                <a:solidFill>
                  <a:schemeClr val="accent1"/>
                </a:solidFill>
                <a:latin typeface="微软雅黑" panose="020B0503020204020204" pitchFamily="34" charset="-122"/>
                <a:ea typeface="微软雅黑" panose="020B0503020204020204" pitchFamily="34" charset="-122"/>
              </a:rPr>
              <a:t>市场分析</a:t>
            </a:r>
            <a:endParaRPr lang="zh-CN" altLang="en-US" sz="1400" b="1"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0">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07A946E-B064-4211-A11D-E702AF025A1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47ECCD5-501B-4F30-908A-642832F21398}" type="slidenum">
              <a:rPr lang="zh-CN" altLang="en-US" smtClean="0"/>
            </a:fld>
            <a:endParaRPr lang="zh-CN" altLang="en-US"/>
          </a:p>
        </p:txBody>
      </p:sp>
      <p:sp>
        <p:nvSpPr>
          <p:cNvPr id="5" name="矩形 4"/>
          <p:cNvSpPr/>
          <p:nvPr userDrawn="1"/>
        </p:nvSpPr>
        <p:spPr>
          <a:xfrm>
            <a:off x="0" y="196280"/>
            <a:ext cx="143508" cy="3960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sp>
        <p:nvSpPr>
          <p:cNvPr id="6" name="TextBox 5"/>
          <p:cNvSpPr txBox="1"/>
          <p:nvPr userDrawn="1"/>
        </p:nvSpPr>
        <p:spPr>
          <a:xfrm>
            <a:off x="359048" y="248543"/>
            <a:ext cx="902811" cy="307777"/>
          </a:xfrm>
          <a:prstGeom prst="rect">
            <a:avLst/>
          </a:prstGeom>
          <a:noFill/>
        </p:spPr>
        <p:txBody>
          <a:bodyPr wrap="none" rtlCol="0">
            <a:spAutoFit/>
          </a:bodyPr>
          <a:lstStyle/>
          <a:p>
            <a:pPr algn="ctr"/>
            <a:r>
              <a:rPr lang="zh-CN" altLang="en-US" sz="1400" b="1" dirty="0">
                <a:solidFill>
                  <a:schemeClr val="accent1"/>
                </a:solidFill>
                <a:latin typeface="微软雅黑" panose="020B0503020204020204" pitchFamily="34" charset="-122"/>
                <a:ea typeface="微软雅黑" panose="020B0503020204020204" pitchFamily="34" charset="-122"/>
              </a:rPr>
              <a:t>投资回报</a:t>
            </a:r>
            <a:endParaRPr lang="zh-CN" altLang="en-US" sz="1400" b="1"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0">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5_空白">
    <p:spTree>
      <p:nvGrpSpPr>
        <p:cNvPr id="1" name=""/>
        <p:cNvGrpSpPr/>
        <p:nvPr/>
      </p:nvGrpSpPr>
      <p:grpSpPr>
        <a:xfrm>
          <a:off x="0" y="0"/>
          <a:ext cx="0" cy="0"/>
          <a:chOff x="0" y="0"/>
          <a:chExt cx="0" cy="0"/>
        </a:xfrm>
      </p:grpSpPr>
      <p:pic>
        <p:nvPicPr>
          <p:cNvPr id="9" name="图片 8"/>
          <p:cNvPicPr>
            <a:picLocks noChangeAspect="1"/>
          </p:cNvPicPr>
          <p:nvPr userDrawn="1"/>
        </p:nvPicPr>
        <p:blipFill rotWithShape="1">
          <a:blip r:embed="rId2" cstate="print">
            <a:extLst>
              <a:ext uri="{28A0092B-C50C-407E-A947-70E740481C1C}">
                <a14:useLocalDpi xmlns:a14="http://schemas.microsoft.com/office/drawing/2010/main" val="0"/>
              </a:ext>
            </a:extLst>
          </a:blip>
          <a:srcRect l="16091" t="69841" r="15094" b="3431"/>
          <a:stretch>
            <a:fillRect/>
          </a:stretch>
        </p:blipFill>
        <p:spPr>
          <a:xfrm>
            <a:off x="-396552" y="-136479"/>
            <a:ext cx="9901100" cy="5724636"/>
          </a:xfrm>
          <a:prstGeom prst="rect">
            <a:avLst/>
          </a:prstGeom>
        </p:spPr>
      </p:pic>
      <p:sp>
        <p:nvSpPr>
          <p:cNvPr id="2" name="日期占位符 1"/>
          <p:cNvSpPr>
            <a:spLocks noGrp="1"/>
          </p:cNvSpPr>
          <p:nvPr>
            <p:ph type="dt" sz="half" idx="10"/>
          </p:nvPr>
        </p:nvSpPr>
        <p:spPr/>
        <p:txBody>
          <a:bodyPr/>
          <a:lstStyle/>
          <a:p>
            <a:fld id="{B16CC50B-97C3-4EFD-966D-3952C8BC245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fld>
            <a:endParaRPr lang="zh-CN" altLang="en-US"/>
          </a:p>
        </p:txBody>
      </p:sp>
      <p:sp>
        <p:nvSpPr>
          <p:cNvPr id="7" name="矩形 6"/>
          <p:cNvSpPr/>
          <p:nvPr userDrawn="1"/>
        </p:nvSpPr>
        <p:spPr>
          <a:xfrm>
            <a:off x="264985" y="304292"/>
            <a:ext cx="467291"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800"/>
            <a:endParaRPr lang="zh-CN" altLang="en-US" sz="1400" dirty="0">
              <a:solidFill>
                <a:srgbClr val="E7E6E6">
                  <a:lumMod val="50000"/>
                </a:srgbClr>
              </a:solidFill>
              <a:cs typeface="+mn-ea"/>
              <a:sym typeface="+mn-lt"/>
            </a:endParaRPr>
          </a:p>
        </p:txBody>
      </p:sp>
      <p:sp>
        <p:nvSpPr>
          <p:cNvPr id="8" name="文本框 37"/>
          <p:cNvSpPr txBox="1"/>
          <p:nvPr userDrawn="1"/>
        </p:nvSpPr>
        <p:spPr>
          <a:xfrm>
            <a:off x="810430" y="340296"/>
            <a:ext cx="959245" cy="315475"/>
          </a:xfrm>
          <a:prstGeom prst="rect">
            <a:avLst/>
          </a:prstGeom>
          <a:noFill/>
        </p:spPr>
        <p:txBody>
          <a:bodyPr wrap="none" lIns="68584" tIns="34292" rIns="68584" bIns="34292" rtlCol="0">
            <a:spAutoFit/>
          </a:bodyPr>
          <a:lstStyle/>
          <a:p>
            <a:r>
              <a:rPr lang="zh-CN" altLang="en-US" sz="1600" kern="1200" dirty="0">
                <a:solidFill>
                  <a:schemeClr val="bg1"/>
                </a:solidFill>
                <a:latin typeface="+mn-lt"/>
                <a:ea typeface="微软雅黑" panose="020B0503020204020204" pitchFamily="34" charset="-122"/>
                <a:cs typeface="+mn-cs"/>
              </a:rPr>
              <a:t>教学背景</a:t>
            </a:r>
            <a:endParaRPr lang="zh-CN" altLang="en-US" sz="1600" kern="1200" dirty="0">
              <a:solidFill>
                <a:schemeClr val="bg1"/>
              </a:solidFill>
              <a:latin typeface="+mn-lt"/>
              <a:ea typeface="微软雅黑" panose="020B0503020204020204" pitchFamily="34" charset="-122"/>
              <a:cs typeface="+mn-cs"/>
            </a:endParaRPr>
          </a:p>
        </p:txBody>
      </p:sp>
    </p:spTree>
  </p:cSld>
  <p:clrMapOvr>
    <a:masterClrMapping/>
  </p:clrMapOvr>
  <p:transition spd="med" advClick="0" advTm="0">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9" name="图片 8"/>
          <p:cNvPicPr>
            <a:picLocks noChangeAspect="1"/>
          </p:cNvPicPr>
          <p:nvPr userDrawn="1"/>
        </p:nvPicPr>
        <p:blipFill rotWithShape="1">
          <a:blip r:embed="rId2" cstate="print">
            <a:extLst>
              <a:ext uri="{28A0092B-C50C-407E-A947-70E740481C1C}">
                <a14:useLocalDpi xmlns:a14="http://schemas.microsoft.com/office/drawing/2010/main" val="0"/>
              </a:ext>
            </a:extLst>
          </a:blip>
          <a:srcRect l="16091" t="69841" r="15094" b="3431"/>
          <a:stretch>
            <a:fillRect/>
          </a:stretch>
        </p:blipFill>
        <p:spPr>
          <a:xfrm>
            <a:off x="-396552" y="-136479"/>
            <a:ext cx="9901100" cy="5724636"/>
          </a:xfrm>
          <a:prstGeom prst="rect">
            <a:avLst/>
          </a:prstGeom>
        </p:spPr>
      </p:pic>
      <p:sp>
        <p:nvSpPr>
          <p:cNvPr id="2" name="日期占位符 1"/>
          <p:cNvSpPr>
            <a:spLocks noGrp="1"/>
          </p:cNvSpPr>
          <p:nvPr>
            <p:ph type="dt" sz="half" idx="10"/>
          </p:nvPr>
        </p:nvSpPr>
        <p:spPr/>
        <p:txBody>
          <a:bodyPr/>
          <a:lstStyle/>
          <a:p>
            <a:fld id="{B16CC50B-97C3-4EFD-966D-3952C8BC245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fld>
            <a:endParaRPr lang="zh-CN" altLang="en-US"/>
          </a:p>
        </p:txBody>
      </p:sp>
      <p:sp>
        <p:nvSpPr>
          <p:cNvPr id="7" name="矩形 6"/>
          <p:cNvSpPr/>
          <p:nvPr userDrawn="1"/>
        </p:nvSpPr>
        <p:spPr>
          <a:xfrm>
            <a:off x="264985" y="304292"/>
            <a:ext cx="467291"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800"/>
            <a:endParaRPr lang="zh-CN" altLang="en-US" sz="1400" dirty="0">
              <a:solidFill>
                <a:srgbClr val="E7E6E6">
                  <a:lumMod val="50000"/>
                </a:srgbClr>
              </a:solidFill>
              <a:cs typeface="+mn-ea"/>
              <a:sym typeface="+mn-lt"/>
            </a:endParaRPr>
          </a:p>
        </p:txBody>
      </p:sp>
      <p:sp>
        <p:nvSpPr>
          <p:cNvPr id="8" name="文本框 37"/>
          <p:cNvSpPr txBox="1"/>
          <p:nvPr userDrawn="1"/>
        </p:nvSpPr>
        <p:spPr>
          <a:xfrm>
            <a:off x="810430" y="340296"/>
            <a:ext cx="959245" cy="315475"/>
          </a:xfrm>
          <a:prstGeom prst="rect">
            <a:avLst/>
          </a:prstGeom>
          <a:noFill/>
        </p:spPr>
        <p:txBody>
          <a:bodyPr wrap="none" lIns="68584" tIns="34292" rIns="68584" bIns="34292" rtlCol="0">
            <a:spAutoFit/>
          </a:bodyPr>
          <a:lstStyle/>
          <a:p>
            <a:r>
              <a:rPr lang="zh-CN" altLang="en-US" sz="1600" kern="1200" dirty="0">
                <a:solidFill>
                  <a:schemeClr val="bg1"/>
                </a:solidFill>
                <a:latin typeface="+mn-lt"/>
                <a:ea typeface="微软雅黑" panose="020B0503020204020204" pitchFamily="34" charset="-122"/>
                <a:cs typeface="+mn-cs"/>
              </a:rPr>
              <a:t>教学分析</a:t>
            </a:r>
            <a:endParaRPr lang="zh-CN" altLang="en-US" sz="1600" kern="1200" dirty="0">
              <a:solidFill>
                <a:schemeClr val="bg1"/>
              </a:solidFill>
              <a:latin typeface="+mn-lt"/>
              <a:ea typeface="微软雅黑" panose="020B0503020204020204" pitchFamily="34" charset="-122"/>
              <a:cs typeface="+mn-cs"/>
            </a:endParaRPr>
          </a:p>
        </p:txBody>
      </p:sp>
    </p:spTree>
  </p:cSld>
  <p:clrMapOvr>
    <a:masterClrMapping/>
  </p:clrMapOvr>
  <p:transition spd="med" advClick="0" advTm="0">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7_空白">
    <p:spTree>
      <p:nvGrpSpPr>
        <p:cNvPr id="1" name=""/>
        <p:cNvGrpSpPr/>
        <p:nvPr/>
      </p:nvGrpSpPr>
      <p:grpSpPr>
        <a:xfrm>
          <a:off x="0" y="0"/>
          <a:ext cx="0" cy="0"/>
          <a:chOff x="0" y="0"/>
          <a:chExt cx="0" cy="0"/>
        </a:xfrm>
      </p:grpSpPr>
      <p:pic>
        <p:nvPicPr>
          <p:cNvPr id="9" name="图片 8"/>
          <p:cNvPicPr>
            <a:picLocks noChangeAspect="1"/>
          </p:cNvPicPr>
          <p:nvPr userDrawn="1"/>
        </p:nvPicPr>
        <p:blipFill rotWithShape="1">
          <a:blip r:embed="rId2" cstate="print">
            <a:extLst>
              <a:ext uri="{28A0092B-C50C-407E-A947-70E740481C1C}">
                <a14:useLocalDpi xmlns:a14="http://schemas.microsoft.com/office/drawing/2010/main" val="0"/>
              </a:ext>
            </a:extLst>
          </a:blip>
          <a:srcRect l="16091" t="69841" r="15094" b="3431"/>
          <a:stretch>
            <a:fillRect/>
          </a:stretch>
        </p:blipFill>
        <p:spPr>
          <a:xfrm>
            <a:off x="-396552" y="-136479"/>
            <a:ext cx="9901100" cy="5724636"/>
          </a:xfrm>
          <a:prstGeom prst="rect">
            <a:avLst/>
          </a:prstGeom>
        </p:spPr>
      </p:pic>
      <p:sp>
        <p:nvSpPr>
          <p:cNvPr id="2" name="日期占位符 1"/>
          <p:cNvSpPr>
            <a:spLocks noGrp="1"/>
          </p:cNvSpPr>
          <p:nvPr>
            <p:ph type="dt" sz="half" idx="10"/>
          </p:nvPr>
        </p:nvSpPr>
        <p:spPr/>
        <p:txBody>
          <a:bodyPr/>
          <a:lstStyle/>
          <a:p>
            <a:fld id="{B16CC50B-97C3-4EFD-966D-3952C8BC245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fld>
            <a:endParaRPr lang="zh-CN" altLang="en-US"/>
          </a:p>
        </p:txBody>
      </p:sp>
      <p:sp>
        <p:nvSpPr>
          <p:cNvPr id="7" name="矩形 6"/>
          <p:cNvSpPr/>
          <p:nvPr userDrawn="1"/>
        </p:nvSpPr>
        <p:spPr>
          <a:xfrm>
            <a:off x="264985" y="304292"/>
            <a:ext cx="467291"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800"/>
            <a:endParaRPr lang="zh-CN" altLang="en-US" sz="1400" dirty="0">
              <a:solidFill>
                <a:srgbClr val="E7E6E6">
                  <a:lumMod val="50000"/>
                </a:srgbClr>
              </a:solidFill>
              <a:cs typeface="+mn-ea"/>
              <a:sym typeface="+mn-lt"/>
            </a:endParaRPr>
          </a:p>
        </p:txBody>
      </p:sp>
      <p:sp>
        <p:nvSpPr>
          <p:cNvPr id="8" name="文本框 37"/>
          <p:cNvSpPr txBox="1"/>
          <p:nvPr userDrawn="1"/>
        </p:nvSpPr>
        <p:spPr>
          <a:xfrm>
            <a:off x="810430" y="340296"/>
            <a:ext cx="959245" cy="315475"/>
          </a:xfrm>
          <a:prstGeom prst="rect">
            <a:avLst/>
          </a:prstGeom>
          <a:noFill/>
        </p:spPr>
        <p:txBody>
          <a:bodyPr wrap="none" lIns="68584" tIns="34292" rIns="68584" bIns="34292" rtlCol="0">
            <a:spAutoFit/>
          </a:bodyPr>
          <a:lstStyle/>
          <a:p>
            <a:r>
              <a:rPr lang="zh-CN" altLang="en-US" sz="1600" kern="1200" dirty="0">
                <a:solidFill>
                  <a:schemeClr val="bg1"/>
                </a:solidFill>
                <a:latin typeface="+mn-lt"/>
                <a:ea typeface="微软雅黑" panose="020B0503020204020204" pitchFamily="34" charset="-122"/>
                <a:cs typeface="+mn-cs"/>
              </a:rPr>
              <a:t>教学过程</a:t>
            </a:r>
            <a:endParaRPr lang="zh-CN" altLang="en-US" sz="1600" kern="1200" dirty="0">
              <a:solidFill>
                <a:schemeClr val="bg1"/>
              </a:solidFill>
              <a:latin typeface="+mn-lt"/>
              <a:ea typeface="微软雅黑" panose="020B0503020204020204" pitchFamily="34" charset="-122"/>
              <a:cs typeface="+mn-cs"/>
            </a:endParaRPr>
          </a:p>
        </p:txBody>
      </p:sp>
    </p:spTree>
  </p:cSld>
  <p:clrMapOvr>
    <a:masterClrMapping/>
  </p:clrMapOvr>
  <p:transition spd="med" advClick="0" advTm="0">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8_空白">
    <p:spTree>
      <p:nvGrpSpPr>
        <p:cNvPr id="1" name=""/>
        <p:cNvGrpSpPr/>
        <p:nvPr/>
      </p:nvGrpSpPr>
      <p:grpSpPr>
        <a:xfrm>
          <a:off x="0" y="0"/>
          <a:ext cx="0" cy="0"/>
          <a:chOff x="0" y="0"/>
          <a:chExt cx="0" cy="0"/>
        </a:xfrm>
      </p:grpSpPr>
      <p:pic>
        <p:nvPicPr>
          <p:cNvPr id="9" name="图片 8"/>
          <p:cNvPicPr>
            <a:picLocks noChangeAspect="1"/>
          </p:cNvPicPr>
          <p:nvPr userDrawn="1"/>
        </p:nvPicPr>
        <p:blipFill rotWithShape="1">
          <a:blip r:embed="rId2" cstate="print">
            <a:extLst>
              <a:ext uri="{28A0092B-C50C-407E-A947-70E740481C1C}">
                <a14:useLocalDpi xmlns:a14="http://schemas.microsoft.com/office/drawing/2010/main" val="0"/>
              </a:ext>
            </a:extLst>
          </a:blip>
          <a:srcRect l="16091" t="69841" r="15094" b="3431"/>
          <a:stretch>
            <a:fillRect/>
          </a:stretch>
        </p:blipFill>
        <p:spPr>
          <a:xfrm>
            <a:off x="-396552" y="-136479"/>
            <a:ext cx="9901100" cy="5724636"/>
          </a:xfrm>
          <a:prstGeom prst="rect">
            <a:avLst/>
          </a:prstGeom>
        </p:spPr>
      </p:pic>
      <p:sp>
        <p:nvSpPr>
          <p:cNvPr id="2" name="日期占位符 1"/>
          <p:cNvSpPr>
            <a:spLocks noGrp="1"/>
          </p:cNvSpPr>
          <p:nvPr>
            <p:ph type="dt" sz="half" idx="10"/>
          </p:nvPr>
        </p:nvSpPr>
        <p:spPr/>
        <p:txBody>
          <a:bodyPr/>
          <a:lstStyle/>
          <a:p>
            <a:fld id="{B16CC50B-97C3-4EFD-966D-3952C8BC245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fld>
            <a:endParaRPr lang="zh-CN" altLang="en-US"/>
          </a:p>
        </p:txBody>
      </p:sp>
      <p:sp>
        <p:nvSpPr>
          <p:cNvPr id="7" name="矩形 6"/>
          <p:cNvSpPr/>
          <p:nvPr userDrawn="1"/>
        </p:nvSpPr>
        <p:spPr>
          <a:xfrm>
            <a:off x="264985" y="304292"/>
            <a:ext cx="467291"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800"/>
            <a:endParaRPr lang="zh-CN" altLang="en-US" sz="1400" dirty="0">
              <a:solidFill>
                <a:srgbClr val="E7E6E6">
                  <a:lumMod val="50000"/>
                </a:srgbClr>
              </a:solidFill>
              <a:cs typeface="+mn-ea"/>
              <a:sym typeface="+mn-lt"/>
            </a:endParaRPr>
          </a:p>
        </p:txBody>
      </p:sp>
      <p:sp>
        <p:nvSpPr>
          <p:cNvPr id="8" name="文本框 37"/>
          <p:cNvSpPr txBox="1"/>
          <p:nvPr userDrawn="1"/>
        </p:nvSpPr>
        <p:spPr>
          <a:xfrm>
            <a:off x="810430" y="340296"/>
            <a:ext cx="959245" cy="315475"/>
          </a:xfrm>
          <a:prstGeom prst="rect">
            <a:avLst/>
          </a:prstGeom>
          <a:noFill/>
        </p:spPr>
        <p:txBody>
          <a:bodyPr wrap="none" lIns="68584" tIns="34292" rIns="68584" bIns="34292" rtlCol="0">
            <a:spAutoFit/>
          </a:bodyPr>
          <a:lstStyle/>
          <a:p>
            <a:r>
              <a:rPr lang="zh-CN" altLang="en-US" sz="1600" kern="1200" dirty="0">
                <a:solidFill>
                  <a:schemeClr val="bg1"/>
                </a:solidFill>
                <a:latin typeface="+mn-lt"/>
                <a:ea typeface="微软雅黑" panose="020B0503020204020204" pitchFamily="34" charset="-122"/>
                <a:cs typeface="+mn-cs"/>
              </a:rPr>
              <a:t>板书设计</a:t>
            </a:r>
            <a:endParaRPr lang="zh-CN" altLang="en-US" sz="1600" kern="1200" dirty="0">
              <a:solidFill>
                <a:schemeClr val="bg1"/>
              </a:solidFill>
              <a:latin typeface="+mn-lt"/>
              <a:ea typeface="微软雅黑" panose="020B0503020204020204" pitchFamily="34" charset="-122"/>
              <a:cs typeface="+mn-cs"/>
            </a:endParaRPr>
          </a:p>
        </p:txBody>
      </p:sp>
    </p:spTree>
  </p:cSld>
  <p:clrMapOvr>
    <a:masterClrMapping/>
  </p:clrMapOvr>
  <p:transition spd="med" advClick="0" advTm="0">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851"/>
            <a:ext cx="3008313" cy="871807"/>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04851"/>
            <a:ext cx="5111750"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1" y="1076658"/>
            <a:ext cx="3008313" cy="35193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B8BD18E-2C87-472D-9D6F-1ED03D8B57B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133F925-1A0D-4504-88CC-F755884E0715}" type="slidenum">
              <a:rPr lang="zh-CN" altLang="en-US" smtClean="0"/>
            </a:fld>
            <a:endParaRPr lang="zh-CN" altLang="en-US"/>
          </a:p>
        </p:txBody>
      </p:sp>
    </p:spTree>
  </p:cSld>
  <p:clrMapOvr>
    <a:masterClrMapping/>
  </p:clrMapOvr>
  <p:transition spd="med" advClick="0" advTm="0">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723"/>
            <a:ext cx="5486400" cy="30870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6746"/>
            <a:ext cx="5486400" cy="6038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B8BD18E-2C87-472D-9D6F-1ED03D8B57B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133F925-1A0D-4504-88CC-F755884E0715}" type="slidenum">
              <a:rPr lang="zh-CN" altLang="en-US" smtClean="0"/>
            </a:fld>
            <a:endParaRPr lang="zh-CN" altLang="en-US"/>
          </a:p>
        </p:txBody>
      </p:sp>
    </p:spTree>
  </p:cSld>
  <p:clrMapOvr>
    <a:masterClrMapping/>
  </p:clrMapOvr>
  <p:transition spd="med" advClick="0" advTm="0">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1B8BD18E-2C87-472D-9D6F-1ED03D8B57B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133F925-1A0D-4504-88CC-F755884E0715}" type="slidenum">
              <a:rPr lang="zh-CN" altLang="en-US" smtClean="0"/>
            </a:fld>
            <a:endParaRPr lang="zh-CN" altLang="en-US"/>
          </a:p>
        </p:txBody>
      </p:sp>
    </p:spTree>
  </p:cSld>
  <p:clrMapOvr>
    <a:masterClrMapping/>
  </p:clrMapOvr>
  <p:transition spd="med" advClick="0" advTm="0">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042"/>
            <a:ext cx="2057400" cy="4389999"/>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06042"/>
            <a:ext cx="6019800" cy="4389999"/>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1B8BD18E-2C87-472D-9D6F-1ED03D8B57B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133F925-1A0D-4504-88CC-F755884E0715}" type="slidenum">
              <a:rPr lang="zh-CN" altLang="en-US" smtClean="0"/>
            </a:fld>
            <a:endParaRPr lang="zh-CN" altLang="en-US"/>
          </a:p>
        </p:txBody>
      </p:sp>
    </p:spTree>
  </p:cSld>
  <p:clrMapOvr>
    <a:masterClrMapping/>
  </p:clrMapOvr>
  <p:transition spd="med" advClick="0" advTm="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1B8BD18E-2C87-472D-9D6F-1ED03D8B57B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133F925-1A0D-4504-88CC-F755884E0715}" type="slidenum">
              <a:rPr lang="zh-CN" altLang="en-US" smtClean="0"/>
            </a:fld>
            <a:endParaRPr lang="zh-CN" altLang="en-US"/>
          </a:p>
        </p:txBody>
      </p:sp>
    </p:spTree>
  </p:cSld>
  <p:clrMapOvr>
    <a:masterClrMapping/>
  </p:clrMapOvr>
  <p:transition spd="med" advClick="0" advTm="0">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9_标题幻灯片">
    <p:spTree>
      <p:nvGrpSpPr>
        <p:cNvPr id="1" name=""/>
        <p:cNvGrpSpPr/>
        <p:nvPr/>
      </p:nvGrpSpPr>
      <p:grpSpPr>
        <a:xfrm>
          <a:off x="0" y="0"/>
          <a:ext cx="0" cy="0"/>
          <a:chOff x="0" y="0"/>
          <a:chExt cx="0" cy="0"/>
        </a:xfrm>
      </p:grpSpPr>
    </p:spTree>
  </p:cSld>
  <p:clrMapOvr>
    <a:masterClrMapping/>
  </p:clrMapOvr>
  <p:transition spd="med" advClick="0" advTm="0">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68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42BF0E76-E6F9-4125-90CD-90F8EE17D5E5}" type="datetime1">
              <a:rPr lang="zh-CN" altLang="en-US" smtClean="0"/>
            </a:fld>
            <a:endParaRPr lang="zh-CN" altLang="en-US"/>
          </a:p>
        </p:txBody>
      </p:sp>
      <p:sp>
        <p:nvSpPr>
          <p:cNvPr id="6" name="灯片编号占位符 5"/>
          <p:cNvSpPr>
            <a:spLocks noGrp="1"/>
          </p:cNvSpPr>
          <p:nvPr>
            <p:ph type="sldNum" sz="quarter" idx="12"/>
          </p:nvPr>
        </p:nvSpPr>
        <p:spPr>
          <a:xfrm>
            <a:off x="2915816" y="4805481"/>
            <a:ext cx="2133600" cy="273929"/>
          </a:xfrm>
          <a:prstGeom prst="rect">
            <a:avLst/>
          </a:prstGeom>
        </p:spPr>
        <p:txBody>
          <a:bodyPr/>
          <a:lstStyle/>
          <a:p>
            <a:fld id="{916F26BD-DE47-4663-A93D-9EEAA4334141}" type="slidenum">
              <a:rPr lang="zh-CN" altLang="en-US" smtClean="0"/>
            </a:fld>
            <a:endParaRPr lang="zh-CN" altLang="en-US"/>
          </a:p>
        </p:txBody>
      </p:sp>
    </p:spTree>
  </p:cSld>
  <p:clrMapOvr>
    <a:masterClrMapping/>
  </p:clrMapOvr>
  <p:transition spd="med" advClick="0" advTm="0">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71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42BF0E76-E6F9-4125-90CD-90F8EE17D5E5}" type="datetime1">
              <a:rPr lang="zh-CN" altLang="en-US" smtClean="0"/>
            </a:fld>
            <a:endParaRPr lang="zh-CN" altLang="en-US"/>
          </a:p>
        </p:txBody>
      </p:sp>
      <p:sp>
        <p:nvSpPr>
          <p:cNvPr id="6" name="灯片编号占位符 5"/>
          <p:cNvSpPr>
            <a:spLocks noGrp="1"/>
          </p:cNvSpPr>
          <p:nvPr>
            <p:ph type="sldNum" sz="quarter" idx="12"/>
          </p:nvPr>
        </p:nvSpPr>
        <p:spPr>
          <a:xfrm>
            <a:off x="2915816" y="4805481"/>
            <a:ext cx="2133600" cy="273929"/>
          </a:xfrm>
          <a:prstGeom prst="rect">
            <a:avLst/>
          </a:prstGeom>
        </p:spPr>
        <p:txBody>
          <a:bodyPr/>
          <a:lstStyle/>
          <a:p>
            <a:fld id="{916F26BD-DE47-4663-A93D-9EEAA4334141}" type="slidenum">
              <a:rPr lang="zh-CN" altLang="en-US" smtClean="0"/>
            </a:fld>
            <a:endParaRPr lang="zh-CN" altLang="en-US"/>
          </a:p>
        </p:txBody>
      </p:sp>
    </p:spTree>
  </p:cSld>
  <p:clrMapOvr>
    <a:masterClrMapping/>
  </p:clrMapOvr>
  <p:transition spd="med" advClick="0" advTm="0">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Main Title+ SubTitle_Footer">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0"/>
    </mc:Choice>
    <mc:Fallback>
      <p:transition advClick="0" advTm="0"/>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9_Title Slide">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0"/>
    </mc:Choice>
    <mc:Fallback>
      <p:transition advClick="0" advTm="0"/>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Normal Page">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0"/>
    </mc:Choice>
    <mc:Fallback>
      <p:transition advClick="0" advTm="0"/>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6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89248" y="195547"/>
            <a:ext cx="3250704" cy="395759"/>
          </a:xfrm>
        </p:spPr>
        <p:txBody>
          <a:bodyPr>
            <a:normAutofit/>
          </a:bodyPr>
          <a:lstStyle>
            <a:lvl1pPr algn="l">
              <a:defRPr sz="2000"/>
            </a:lvl1pPr>
          </a:lstStyle>
          <a:p>
            <a:r>
              <a:rPr lang="zh-CN" altLang="en-US"/>
              <a:t>单击此处编辑母版标题样式</a:t>
            </a:r>
            <a:endParaRPr lang="zh-CN" altLang="en-US"/>
          </a:p>
        </p:txBody>
      </p:sp>
      <p:sp>
        <p:nvSpPr>
          <p:cNvPr id="7" name="矩形 6"/>
          <p:cNvSpPr/>
          <p:nvPr userDrawn="1"/>
        </p:nvSpPr>
        <p:spPr>
          <a:xfrm>
            <a:off x="360040" y="195546"/>
            <a:ext cx="360040" cy="360151"/>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535190" y="342624"/>
            <a:ext cx="290264" cy="290354"/>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cxnSp>
        <p:nvCxnSpPr>
          <p:cNvPr id="9" name="直接连接符 8"/>
          <p:cNvCxnSpPr/>
          <p:nvPr userDrawn="1"/>
        </p:nvCxnSpPr>
        <p:spPr>
          <a:xfrm>
            <a:off x="897462" y="608722"/>
            <a:ext cx="8355058"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300" fill="hold"/>
                                        <p:tgtEl>
                                          <p:spTgt spid="7"/>
                                        </p:tgtEl>
                                        <p:attrNameLst>
                                          <p:attrName>ppt_w</p:attrName>
                                        </p:attrNameLst>
                                      </p:cBhvr>
                                      <p:tavLst>
                                        <p:tav tm="0">
                                          <p:val>
                                            <p:fltVal val="0"/>
                                          </p:val>
                                        </p:tav>
                                        <p:tav tm="100000">
                                          <p:val>
                                            <p:strVal val="#ppt_w"/>
                                          </p:val>
                                        </p:tav>
                                      </p:tavLst>
                                    </p:anim>
                                    <p:anim calcmode="lin" valueType="num">
                                      <p:cBhvr>
                                        <p:cTn id="8" dur="300" fill="hold"/>
                                        <p:tgtEl>
                                          <p:spTgt spid="7"/>
                                        </p:tgtEl>
                                        <p:attrNameLst>
                                          <p:attrName>ppt_h</p:attrName>
                                        </p:attrNameLst>
                                      </p:cBhvr>
                                      <p:tavLst>
                                        <p:tav tm="0">
                                          <p:val>
                                            <p:fltVal val="0"/>
                                          </p:val>
                                        </p:tav>
                                        <p:tav tm="100000">
                                          <p:val>
                                            <p:strVal val="#ppt_h"/>
                                          </p:val>
                                        </p:tav>
                                      </p:tavLst>
                                    </p:anim>
                                    <p:anim calcmode="lin" valueType="num">
                                      <p:cBhvr>
                                        <p:cTn id="9" dur="300" fill="hold"/>
                                        <p:tgtEl>
                                          <p:spTgt spid="7"/>
                                        </p:tgtEl>
                                        <p:attrNameLst>
                                          <p:attrName>style.rotation</p:attrName>
                                        </p:attrNameLst>
                                      </p:cBhvr>
                                      <p:tavLst>
                                        <p:tav tm="0">
                                          <p:val>
                                            <p:fltVal val="90"/>
                                          </p:val>
                                        </p:tav>
                                        <p:tav tm="100000">
                                          <p:val>
                                            <p:fltVal val="0"/>
                                          </p:val>
                                        </p:tav>
                                      </p:tavLst>
                                    </p:anim>
                                    <p:animEffect transition="in" filter="fade">
                                      <p:cBhvr>
                                        <p:cTn id="10" dur="300"/>
                                        <p:tgtEl>
                                          <p:spTgt spid="7"/>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300" fill="hold"/>
                                        <p:tgtEl>
                                          <p:spTgt spid="8"/>
                                        </p:tgtEl>
                                        <p:attrNameLst>
                                          <p:attrName>ppt_w</p:attrName>
                                        </p:attrNameLst>
                                      </p:cBhvr>
                                      <p:tavLst>
                                        <p:tav tm="0">
                                          <p:val>
                                            <p:fltVal val="0"/>
                                          </p:val>
                                        </p:tav>
                                        <p:tav tm="100000">
                                          <p:val>
                                            <p:strVal val="#ppt_w"/>
                                          </p:val>
                                        </p:tav>
                                      </p:tavLst>
                                    </p:anim>
                                    <p:anim calcmode="lin" valueType="num">
                                      <p:cBhvr>
                                        <p:cTn id="14" dur="300" fill="hold"/>
                                        <p:tgtEl>
                                          <p:spTgt spid="8"/>
                                        </p:tgtEl>
                                        <p:attrNameLst>
                                          <p:attrName>ppt_h</p:attrName>
                                        </p:attrNameLst>
                                      </p:cBhvr>
                                      <p:tavLst>
                                        <p:tav tm="0">
                                          <p:val>
                                            <p:fltVal val="0"/>
                                          </p:val>
                                        </p:tav>
                                        <p:tav tm="100000">
                                          <p:val>
                                            <p:strVal val="#ppt_h"/>
                                          </p:val>
                                        </p:tav>
                                      </p:tavLst>
                                    </p:anim>
                                    <p:anim calcmode="lin" valueType="num">
                                      <p:cBhvr>
                                        <p:cTn id="15" dur="300" fill="hold"/>
                                        <p:tgtEl>
                                          <p:spTgt spid="8"/>
                                        </p:tgtEl>
                                        <p:attrNameLst>
                                          <p:attrName>style.rotation</p:attrName>
                                        </p:attrNameLst>
                                      </p:cBhvr>
                                      <p:tavLst>
                                        <p:tav tm="0">
                                          <p:val>
                                            <p:fltVal val="90"/>
                                          </p:val>
                                        </p:tav>
                                        <p:tav tm="100000">
                                          <p:val>
                                            <p:fltVal val="0"/>
                                          </p:val>
                                        </p:tav>
                                      </p:tavLst>
                                    </p:anim>
                                    <p:animEffect transition="in" filter="fade">
                                      <p:cBhvr>
                                        <p:cTn id="16" dur="300"/>
                                        <p:tgtEl>
                                          <p:spTgt spid="8"/>
                                        </p:tgtEl>
                                      </p:cBhvr>
                                    </p:animEffect>
                                  </p:childTnLst>
                                </p:cTn>
                              </p:par>
                              <p:par>
                                <p:cTn id="17" presetID="22" presetClass="entr" presetSubtype="8"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3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5_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两栏内容">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5088"/>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180708"/>
            <a:ext cx="7772400" cy="112548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1B8BD18E-2C87-472D-9D6F-1ED03D8B57B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133F925-1A0D-4504-88CC-F755884E0715}" type="slidenum">
              <a:rPr lang="zh-CN" altLang="en-US" smtClean="0"/>
            </a:fld>
            <a:endParaRPr lang="zh-CN" altLang="en-US"/>
          </a:p>
        </p:txBody>
      </p:sp>
    </p:spTree>
  </p:cSld>
  <p:clrMapOvr>
    <a:masterClrMapping/>
  </p:clrMapOvr>
  <p:transition spd="med" advClick="0" advTm="0">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1200521"/>
            <a:ext cx="4038600" cy="339552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200521"/>
            <a:ext cx="4038600" cy="339552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1B8BD18E-2C87-472D-9D6F-1ED03D8B57B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133F925-1A0D-4504-88CC-F755884E0715}" type="slidenum">
              <a:rPr lang="zh-CN" altLang="en-US" smtClean="0"/>
            </a:fld>
            <a:endParaRPr lang="zh-CN" altLang="en-US"/>
          </a:p>
        </p:txBody>
      </p:sp>
    </p:spTree>
  </p:cSld>
  <p:clrMapOvr>
    <a:masterClrMapping/>
  </p:clrMapOvr>
  <p:transition spd="med" advClick="0" advTm="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151690"/>
            <a:ext cx="4040188"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631660"/>
            <a:ext cx="4040188"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6" y="1151690"/>
            <a:ext cx="4041775"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6" y="1631660"/>
            <a:ext cx="4041775"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1B8BD18E-2C87-472D-9D6F-1ED03D8B57B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133F925-1A0D-4504-88CC-F755884E0715}" type="slidenum">
              <a:rPr lang="zh-CN" altLang="en-US" smtClean="0"/>
            </a:fld>
            <a:endParaRPr lang="zh-CN" altLang="en-US"/>
          </a:p>
        </p:txBody>
      </p:sp>
    </p:spTree>
  </p:cSld>
  <p:clrMapOvr>
    <a:masterClrMapping/>
  </p:clrMapOvr>
  <p:transition spd="med" advClick="0" advTm="0">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B8BD18E-2C87-472D-9D6F-1ED03D8B57B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133F925-1A0D-4504-88CC-F755884E0715}" type="slidenum">
              <a:rPr lang="zh-CN" altLang="en-US" smtClean="0"/>
            </a:fld>
            <a:endParaRPr lang="zh-CN" altLang="en-US"/>
          </a:p>
        </p:txBody>
      </p:sp>
    </p:spTree>
  </p:cSld>
  <p:clrMapOvr>
    <a:masterClrMapping/>
  </p:clrMapOvr>
  <p:transition spd="med" advClick="0" advTm="0">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8BD18E-2C87-472D-9D6F-1ED03D8B57B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133F925-1A0D-4504-88CC-F755884E0715}" type="slidenum">
              <a:rPr lang="zh-CN" altLang="en-US" smtClean="0"/>
            </a:fld>
            <a:endParaRPr lang="zh-CN" altLang="en-US"/>
          </a:p>
        </p:txBody>
      </p:sp>
    </p:spTree>
  </p:cSld>
  <p:clrMapOvr>
    <a:masterClrMapping/>
  </p:clrMapOvr>
  <p:transition spd="med" advClick="0" advTm="0">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07A946E-B064-4211-A11D-E702AF025A1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47ECCD5-501B-4F30-908A-642832F21398}" type="slidenum">
              <a:rPr lang="zh-CN" altLang="en-US" smtClean="0"/>
            </a:fld>
            <a:endParaRPr lang="zh-CN" altLang="en-US"/>
          </a:p>
        </p:txBody>
      </p:sp>
      <p:sp>
        <p:nvSpPr>
          <p:cNvPr id="5" name="矩形 4"/>
          <p:cNvSpPr/>
          <p:nvPr userDrawn="1"/>
        </p:nvSpPr>
        <p:spPr>
          <a:xfrm>
            <a:off x="0" y="196280"/>
            <a:ext cx="143508" cy="3960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sp>
        <p:nvSpPr>
          <p:cNvPr id="6" name="TextBox 5"/>
          <p:cNvSpPr txBox="1"/>
          <p:nvPr userDrawn="1"/>
        </p:nvSpPr>
        <p:spPr>
          <a:xfrm>
            <a:off x="359048" y="248543"/>
            <a:ext cx="902811" cy="307777"/>
          </a:xfrm>
          <a:prstGeom prst="rect">
            <a:avLst/>
          </a:prstGeom>
          <a:noFill/>
        </p:spPr>
        <p:txBody>
          <a:bodyPr wrap="none" rtlCol="0">
            <a:spAutoFit/>
          </a:bodyPr>
          <a:lstStyle/>
          <a:p>
            <a:pPr algn="ctr"/>
            <a:r>
              <a:rPr lang="zh-CN" altLang="en-US" sz="1400" b="1" dirty="0">
                <a:solidFill>
                  <a:schemeClr val="accent1"/>
                </a:solidFill>
                <a:latin typeface="微软雅黑" panose="020B0503020204020204" pitchFamily="34" charset="-122"/>
                <a:ea typeface="微软雅黑" panose="020B0503020204020204" pitchFamily="34" charset="-122"/>
              </a:rPr>
              <a:t>项目介绍</a:t>
            </a:r>
            <a:endParaRPr lang="zh-CN" altLang="en-US" sz="1400" b="1"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0">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07A946E-B064-4211-A11D-E702AF025A1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47ECCD5-501B-4F30-908A-642832F21398}" type="slidenum">
              <a:rPr lang="zh-CN" altLang="en-US" smtClean="0"/>
            </a:fld>
            <a:endParaRPr lang="zh-CN" altLang="en-US"/>
          </a:p>
        </p:txBody>
      </p:sp>
      <p:sp>
        <p:nvSpPr>
          <p:cNvPr id="5" name="矩形 4"/>
          <p:cNvSpPr/>
          <p:nvPr userDrawn="1"/>
        </p:nvSpPr>
        <p:spPr>
          <a:xfrm>
            <a:off x="0" y="196280"/>
            <a:ext cx="143508" cy="3960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sp>
        <p:nvSpPr>
          <p:cNvPr id="6" name="TextBox 5"/>
          <p:cNvSpPr txBox="1"/>
          <p:nvPr userDrawn="1"/>
        </p:nvSpPr>
        <p:spPr>
          <a:xfrm>
            <a:off x="359048" y="248543"/>
            <a:ext cx="902811" cy="307777"/>
          </a:xfrm>
          <a:prstGeom prst="rect">
            <a:avLst/>
          </a:prstGeom>
          <a:noFill/>
        </p:spPr>
        <p:txBody>
          <a:bodyPr wrap="none" rtlCol="0">
            <a:spAutoFit/>
          </a:bodyPr>
          <a:lstStyle/>
          <a:p>
            <a:pPr algn="ctr"/>
            <a:r>
              <a:rPr lang="zh-CN" altLang="en-US" sz="1400" b="1" dirty="0">
                <a:solidFill>
                  <a:schemeClr val="accent1"/>
                </a:solidFill>
                <a:latin typeface="微软雅黑" panose="020B0503020204020204" pitchFamily="34" charset="-122"/>
                <a:ea typeface="微软雅黑" panose="020B0503020204020204" pitchFamily="34" charset="-122"/>
              </a:rPr>
              <a:t>产品运行</a:t>
            </a:r>
            <a:endParaRPr lang="zh-CN" altLang="en-US" sz="1400" b="1"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0">
    <p:random/>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9" Type="http://schemas.openxmlformats.org/officeDocument/2006/relationships/theme" Target="../theme/theme1.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42"/>
            <a:ext cx="8229600" cy="857515"/>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200521"/>
            <a:ext cx="8229600" cy="339552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4768735"/>
            <a:ext cx="2133600" cy="273928"/>
          </a:xfrm>
          <a:prstGeom prst="rect">
            <a:avLst/>
          </a:prstGeom>
        </p:spPr>
        <p:txBody>
          <a:bodyPr vert="horz" lIns="91440" tIns="45720" rIns="91440" bIns="45720" rtlCol="0" anchor="ctr"/>
          <a:lstStyle>
            <a:lvl1pPr algn="l">
              <a:defRPr sz="1200">
                <a:solidFill>
                  <a:schemeClr val="tx1">
                    <a:tint val="75000"/>
                  </a:schemeClr>
                </a:solidFill>
              </a:defRPr>
            </a:lvl1pPr>
          </a:lstStyle>
          <a:p>
            <a:fld id="{1B8BD18E-2C87-472D-9D6F-1ED03D8B57B0}" type="datetimeFigureOut">
              <a:rPr lang="zh-CN" altLang="en-US" smtClean="0"/>
            </a:fld>
            <a:endParaRPr lang="zh-CN" altLang="en-US"/>
          </a:p>
        </p:txBody>
      </p:sp>
      <p:sp>
        <p:nvSpPr>
          <p:cNvPr id="5" name="页脚占位符 4"/>
          <p:cNvSpPr>
            <a:spLocks noGrp="1"/>
          </p:cNvSpPr>
          <p:nvPr>
            <p:ph type="ftr" sz="quarter" idx="3"/>
          </p:nvPr>
        </p:nvSpPr>
        <p:spPr>
          <a:xfrm>
            <a:off x="3124200" y="4768735"/>
            <a:ext cx="2895600"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8735"/>
            <a:ext cx="2133600" cy="273928"/>
          </a:xfrm>
          <a:prstGeom prst="rect">
            <a:avLst/>
          </a:prstGeom>
        </p:spPr>
        <p:txBody>
          <a:bodyPr vert="horz" lIns="91440" tIns="45720" rIns="91440" bIns="45720" rtlCol="0" anchor="ctr"/>
          <a:lstStyle>
            <a:lvl1pPr algn="r">
              <a:defRPr sz="1200">
                <a:solidFill>
                  <a:schemeClr val="tx1">
                    <a:tint val="75000"/>
                  </a:schemeClr>
                </a:solidFill>
              </a:defRPr>
            </a:lvl1pPr>
          </a:lstStyle>
          <a:p>
            <a:fld id="{2133F925-1A0D-4504-88CC-F755884E0715}"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Lst>
  <p:transition spd="med" advClick="0" advTm="0">
    <p:random/>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2.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6.xml"/><Relationship Id="rId2" Type="http://schemas.openxmlformats.org/officeDocument/2006/relationships/image" Target="../media/image9.png"/><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6.xml"/><Relationship Id="rId2" Type="http://schemas.openxmlformats.org/officeDocument/2006/relationships/image" Target="../media/image10.jpeg"/><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6.xml"/><Relationship Id="rId2" Type="http://schemas.openxmlformats.org/officeDocument/2006/relationships/image" Target="../media/image11.jpeg"/><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6.xml"/><Relationship Id="rId2" Type="http://schemas.openxmlformats.org/officeDocument/2006/relationships/image" Target="../media/image12.jpe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6.xml"/><Relationship Id="rId2" Type="http://schemas.openxmlformats.org/officeDocument/2006/relationships/image" Target="../media/image13.jpe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6.xml"/><Relationship Id="rId2" Type="http://schemas.openxmlformats.org/officeDocument/2006/relationships/image" Target="../media/image14.jpeg"/><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6.xml"/><Relationship Id="rId2" Type="http://schemas.openxmlformats.org/officeDocument/2006/relationships/image" Target="../media/image15.jpeg"/><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6.xml"/><Relationship Id="rId2" Type="http://schemas.openxmlformats.org/officeDocument/2006/relationships/image" Target="../media/image16.jpeg"/><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6.xml"/><Relationship Id="rId2" Type="http://schemas.openxmlformats.org/officeDocument/2006/relationships/image" Target="../media/image4.png"/><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6.xml"/><Relationship Id="rId2" Type="http://schemas.openxmlformats.org/officeDocument/2006/relationships/image" Target="../media/image17.jpe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9" Type="http://schemas.openxmlformats.org/officeDocument/2006/relationships/notesSlide" Target="../notesSlides/notesSlide2.xml"/><Relationship Id="rId18" Type="http://schemas.openxmlformats.org/officeDocument/2006/relationships/slideLayout" Target="../slideLayouts/slideLayout3.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6.xml"/><Relationship Id="rId2" Type="http://schemas.openxmlformats.org/officeDocument/2006/relationships/image" Target="../media/image18.png"/><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6.xml"/><Relationship Id="rId2" Type="http://schemas.openxmlformats.org/officeDocument/2006/relationships/image" Target="../media/image19.jpeg"/><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6.xml"/><Relationship Id="rId2" Type="http://schemas.openxmlformats.org/officeDocument/2006/relationships/image" Target="../media/image20.jpeg"/><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6.xml"/><Relationship Id="rId2" Type="http://schemas.openxmlformats.org/officeDocument/2006/relationships/image" Target="../media/image21.jpeg"/><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6.xml"/><Relationship Id="rId2" Type="http://schemas.openxmlformats.org/officeDocument/2006/relationships/image" Target="../media/image22.png"/><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6.xml"/><Relationship Id="rId2" Type="http://schemas.openxmlformats.org/officeDocument/2006/relationships/image" Target="../media/image23.jpeg"/><Relationship Id="rId1" Type="http://schemas.openxmlformats.org/officeDocument/2006/relationships/image" Target="../media/image1.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6.xml"/><Relationship Id="rId2" Type="http://schemas.openxmlformats.org/officeDocument/2006/relationships/image" Target="../media/image4.png"/><Relationship Id="rId1" Type="http://schemas.openxmlformats.org/officeDocument/2006/relationships/image" Target="../media/image1.png"/></Relationships>
</file>

<file path=ppt/slides/_rels/slide27.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0" Type="http://schemas.openxmlformats.org/officeDocument/2006/relationships/notesSlide" Target="../notesSlides/notesSlide27.xml"/><Relationship Id="rId4" Type="http://schemas.openxmlformats.org/officeDocument/2006/relationships/tags" Target="../tags/tag40.xml"/><Relationship Id="rId39" Type="http://schemas.openxmlformats.org/officeDocument/2006/relationships/slideLayout" Target="../slideLayouts/slideLayout6.xml"/><Relationship Id="rId38" Type="http://schemas.openxmlformats.org/officeDocument/2006/relationships/tags" Target="../tags/tag74.xml"/><Relationship Id="rId37" Type="http://schemas.openxmlformats.org/officeDocument/2006/relationships/tags" Target="../tags/tag73.xml"/><Relationship Id="rId36" Type="http://schemas.openxmlformats.org/officeDocument/2006/relationships/tags" Target="../tags/tag72.xml"/><Relationship Id="rId35" Type="http://schemas.openxmlformats.org/officeDocument/2006/relationships/tags" Target="../tags/tag71.xml"/><Relationship Id="rId34" Type="http://schemas.openxmlformats.org/officeDocument/2006/relationships/tags" Target="../tags/tag70.xml"/><Relationship Id="rId33" Type="http://schemas.openxmlformats.org/officeDocument/2006/relationships/tags" Target="../tags/tag69.xml"/><Relationship Id="rId32" Type="http://schemas.openxmlformats.org/officeDocument/2006/relationships/tags" Target="../tags/tag68.xml"/><Relationship Id="rId31" Type="http://schemas.openxmlformats.org/officeDocument/2006/relationships/tags" Target="../tags/tag67.xml"/><Relationship Id="rId30" Type="http://schemas.openxmlformats.org/officeDocument/2006/relationships/tags" Target="../tags/tag66.xml"/><Relationship Id="rId3" Type="http://schemas.openxmlformats.org/officeDocument/2006/relationships/image" Target="../media/image24.jpeg"/><Relationship Id="rId29" Type="http://schemas.openxmlformats.org/officeDocument/2006/relationships/tags" Target="../tags/tag65.xml"/><Relationship Id="rId28" Type="http://schemas.openxmlformats.org/officeDocument/2006/relationships/tags" Target="../tags/tag64.xml"/><Relationship Id="rId27" Type="http://schemas.openxmlformats.org/officeDocument/2006/relationships/tags" Target="../tags/tag63.xml"/><Relationship Id="rId26" Type="http://schemas.openxmlformats.org/officeDocument/2006/relationships/tags" Target="../tags/tag62.xml"/><Relationship Id="rId25" Type="http://schemas.openxmlformats.org/officeDocument/2006/relationships/tags" Target="../tags/tag61.xml"/><Relationship Id="rId24" Type="http://schemas.openxmlformats.org/officeDocument/2006/relationships/tags" Target="../tags/tag60.xml"/><Relationship Id="rId23" Type="http://schemas.openxmlformats.org/officeDocument/2006/relationships/tags" Target="../tags/tag59.xml"/><Relationship Id="rId22" Type="http://schemas.openxmlformats.org/officeDocument/2006/relationships/tags" Target="../tags/tag58.xml"/><Relationship Id="rId21" Type="http://schemas.openxmlformats.org/officeDocument/2006/relationships/tags" Target="../tags/tag57.xml"/><Relationship Id="rId20" Type="http://schemas.openxmlformats.org/officeDocument/2006/relationships/tags" Target="../tags/tag56.xml"/><Relationship Id="rId2" Type="http://schemas.openxmlformats.org/officeDocument/2006/relationships/tags" Target="../tags/tag39.xml"/><Relationship Id="rId19" Type="http://schemas.openxmlformats.org/officeDocument/2006/relationships/tags" Target="../tags/tag55.xml"/><Relationship Id="rId18" Type="http://schemas.openxmlformats.org/officeDocument/2006/relationships/tags" Target="../tags/tag54.xml"/><Relationship Id="rId17" Type="http://schemas.openxmlformats.org/officeDocument/2006/relationships/tags" Target="../tags/tag53.xml"/><Relationship Id="rId16" Type="http://schemas.openxmlformats.org/officeDocument/2006/relationships/tags" Target="../tags/tag52.xml"/><Relationship Id="rId15" Type="http://schemas.openxmlformats.org/officeDocument/2006/relationships/tags" Target="../tags/tag51.xml"/><Relationship Id="rId14" Type="http://schemas.openxmlformats.org/officeDocument/2006/relationships/tags" Target="../tags/tag50.xml"/><Relationship Id="rId13" Type="http://schemas.openxmlformats.org/officeDocument/2006/relationships/tags" Target="../tags/tag49.xml"/><Relationship Id="rId12" Type="http://schemas.openxmlformats.org/officeDocument/2006/relationships/tags" Target="../tags/tag48.xml"/><Relationship Id="rId11" Type="http://schemas.openxmlformats.org/officeDocument/2006/relationships/tags" Target="../tags/tag47.xml"/><Relationship Id="rId10" Type="http://schemas.openxmlformats.org/officeDocument/2006/relationships/tags" Target="../tags/tag46.xml"/><Relationship Id="rId1" Type="http://schemas.openxmlformats.org/officeDocument/2006/relationships/image" Target="../media/image1.png"/></Relationships>
</file>

<file path=ppt/slides/_rels/slide28.xml.rels><?xml version="1.0" encoding="UTF-8" standalone="yes"?>
<Relationships xmlns="http://schemas.openxmlformats.org/package/2006/relationships"><Relationship Id="rId9" Type="http://schemas.openxmlformats.org/officeDocument/2006/relationships/tags" Target="../tags/tag82.xml"/><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39" Type="http://schemas.openxmlformats.org/officeDocument/2006/relationships/notesSlide" Target="../notesSlides/notesSlide28.xml"/><Relationship Id="rId38" Type="http://schemas.openxmlformats.org/officeDocument/2006/relationships/slideLayout" Target="../slideLayouts/slideLayout6.xml"/><Relationship Id="rId37" Type="http://schemas.openxmlformats.org/officeDocument/2006/relationships/tags" Target="../tags/tag110.xml"/><Relationship Id="rId36" Type="http://schemas.openxmlformats.org/officeDocument/2006/relationships/tags" Target="../tags/tag109.xml"/><Relationship Id="rId35" Type="http://schemas.openxmlformats.org/officeDocument/2006/relationships/tags" Target="../tags/tag108.xml"/><Relationship Id="rId34" Type="http://schemas.openxmlformats.org/officeDocument/2006/relationships/tags" Target="../tags/tag107.xml"/><Relationship Id="rId33" Type="http://schemas.openxmlformats.org/officeDocument/2006/relationships/tags" Target="../tags/tag106.xml"/><Relationship Id="rId32" Type="http://schemas.openxmlformats.org/officeDocument/2006/relationships/tags" Target="../tags/tag105.xml"/><Relationship Id="rId31" Type="http://schemas.openxmlformats.org/officeDocument/2006/relationships/tags" Target="../tags/tag104.xml"/><Relationship Id="rId30" Type="http://schemas.openxmlformats.org/officeDocument/2006/relationships/tags" Target="../tags/tag103.xml"/><Relationship Id="rId3" Type="http://schemas.openxmlformats.org/officeDocument/2006/relationships/tags" Target="../tags/tag76.xml"/><Relationship Id="rId29" Type="http://schemas.openxmlformats.org/officeDocument/2006/relationships/tags" Target="../tags/tag102.xml"/><Relationship Id="rId28" Type="http://schemas.openxmlformats.org/officeDocument/2006/relationships/tags" Target="../tags/tag101.xml"/><Relationship Id="rId27" Type="http://schemas.openxmlformats.org/officeDocument/2006/relationships/tags" Target="../tags/tag100.xml"/><Relationship Id="rId26" Type="http://schemas.openxmlformats.org/officeDocument/2006/relationships/tags" Target="../tags/tag99.xml"/><Relationship Id="rId25" Type="http://schemas.openxmlformats.org/officeDocument/2006/relationships/tags" Target="../tags/tag98.xml"/><Relationship Id="rId24" Type="http://schemas.openxmlformats.org/officeDocument/2006/relationships/tags" Target="../tags/tag97.xml"/><Relationship Id="rId23" Type="http://schemas.openxmlformats.org/officeDocument/2006/relationships/tags" Target="../tags/tag96.xml"/><Relationship Id="rId22" Type="http://schemas.openxmlformats.org/officeDocument/2006/relationships/tags" Target="../tags/tag95.xml"/><Relationship Id="rId21" Type="http://schemas.openxmlformats.org/officeDocument/2006/relationships/tags" Target="../tags/tag94.xml"/><Relationship Id="rId20" Type="http://schemas.openxmlformats.org/officeDocument/2006/relationships/tags" Target="../tags/tag93.xml"/><Relationship Id="rId2" Type="http://schemas.openxmlformats.org/officeDocument/2006/relationships/tags" Target="../tags/tag75.xml"/><Relationship Id="rId19" Type="http://schemas.openxmlformats.org/officeDocument/2006/relationships/tags" Target="../tags/tag92.xml"/><Relationship Id="rId18" Type="http://schemas.openxmlformats.org/officeDocument/2006/relationships/tags" Target="../tags/tag91.xml"/><Relationship Id="rId17" Type="http://schemas.openxmlformats.org/officeDocument/2006/relationships/tags" Target="../tags/tag90.xml"/><Relationship Id="rId16" Type="http://schemas.openxmlformats.org/officeDocument/2006/relationships/tags" Target="../tags/tag89.xml"/><Relationship Id="rId15" Type="http://schemas.openxmlformats.org/officeDocument/2006/relationships/tags" Target="../tags/tag88.xml"/><Relationship Id="rId14" Type="http://schemas.openxmlformats.org/officeDocument/2006/relationships/tags" Target="../tags/tag87.xml"/><Relationship Id="rId13" Type="http://schemas.openxmlformats.org/officeDocument/2006/relationships/tags" Target="../tags/tag86.xml"/><Relationship Id="rId12" Type="http://schemas.openxmlformats.org/officeDocument/2006/relationships/tags" Target="../tags/tag85.xml"/><Relationship Id="rId11" Type="http://schemas.openxmlformats.org/officeDocument/2006/relationships/tags" Target="../tags/tag84.xml"/><Relationship Id="rId10" Type="http://schemas.openxmlformats.org/officeDocument/2006/relationships/tags" Target="../tags/tag83.xml"/><Relationship Id="rId1" Type="http://schemas.openxmlformats.org/officeDocument/2006/relationships/image" Target="../media/image1.pn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6.xml"/><Relationship Id="rId2" Type="http://schemas.openxmlformats.org/officeDocument/2006/relationships/image" Target="../media/image25.jpe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6.xml"/><Relationship Id="rId2" Type="http://schemas.openxmlformats.org/officeDocument/2006/relationships/image" Target="../media/image4.png"/><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6.xml"/><Relationship Id="rId2" Type="http://schemas.openxmlformats.org/officeDocument/2006/relationships/image" Target="../media/image26.jpeg"/><Relationship Id="rId1" Type="http://schemas.openxmlformats.org/officeDocument/2006/relationships/image" Target="../media/image1.pn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6.xml"/><Relationship Id="rId2" Type="http://schemas.openxmlformats.org/officeDocument/2006/relationships/image" Target="../media/image27.jpeg"/><Relationship Id="rId1" Type="http://schemas.openxmlformats.org/officeDocument/2006/relationships/image" Target="../media/image1.pn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6.xml"/><Relationship Id="rId2" Type="http://schemas.openxmlformats.org/officeDocument/2006/relationships/image" Target="../media/image28.jpeg"/><Relationship Id="rId1" Type="http://schemas.openxmlformats.org/officeDocument/2006/relationships/image" Target="../media/image1.png"/></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6.xml"/><Relationship Id="rId2" Type="http://schemas.openxmlformats.org/officeDocument/2006/relationships/image" Target="../media/image29.jpeg"/><Relationship Id="rId1" Type="http://schemas.openxmlformats.org/officeDocument/2006/relationships/image" Target="../media/image1.png"/></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6.xml"/><Relationship Id="rId2" Type="http://schemas.openxmlformats.org/officeDocument/2006/relationships/image" Target="../media/image30.jpeg"/><Relationship Id="rId1" Type="http://schemas.openxmlformats.org/officeDocument/2006/relationships/image" Target="../media/image1.pn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6.xml"/><Relationship Id="rId2" Type="http://schemas.openxmlformats.org/officeDocument/2006/relationships/image" Target="../media/image31.jpeg"/><Relationship Id="rId1" Type="http://schemas.openxmlformats.org/officeDocument/2006/relationships/image" Target="../media/image1.png"/></Relationships>
</file>

<file path=ppt/slides/_rels/slide36.xml.rels><?xml version="1.0" encoding="UTF-8" standalone="yes"?>
<Relationships xmlns="http://schemas.openxmlformats.org/package/2006/relationships"><Relationship Id="rId5" Type="http://schemas.openxmlformats.org/officeDocument/2006/relationships/notesSlide" Target="../notesSlides/notesSlide36.xml"/><Relationship Id="rId4" Type="http://schemas.openxmlformats.org/officeDocument/2006/relationships/slideLayout" Target="../slideLayouts/slideLayout2.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6.xml"/><Relationship Id="rId2" Type="http://schemas.openxmlformats.org/officeDocument/2006/relationships/image" Target="../media/image5.jpe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6.xml"/><Relationship Id="rId2" Type="http://schemas.openxmlformats.org/officeDocument/2006/relationships/image" Target="../media/image6.jpe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6.xml"/><Relationship Id="rId2" Type="http://schemas.openxmlformats.org/officeDocument/2006/relationships/image" Target="../media/image7.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6.xml"/><Relationship Id="rId2" Type="http://schemas.openxmlformats.org/officeDocument/2006/relationships/image" Target="../media/image8.jpe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6.xml"/><Relationship Id="rId2" Type="http://schemas.openxmlformats.org/officeDocument/2006/relationships/image" Target="../media/image4.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6" Type="http://schemas.openxmlformats.org/officeDocument/2006/relationships/notesSlide" Target="../notesSlides/notesSlide9.xml"/><Relationship Id="rId25" Type="http://schemas.openxmlformats.org/officeDocument/2006/relationships/slideLayout" Target="../slideLayouts/slideLayout6.xml"/><Relationship Id="rId24" Type="http://schemas.openxmlformats.org/officeDocument/2006/relationships/tags" Target="../tags/tag38.xml"/><Relationship Id="rId23" Type="http://schemas.openxmlformats.org/officeDocument/2006/relationships/tags" Target="../tags/tag37.xml"/><Relationship Id="rId22" Type="http://schemas.openxmlformats.org/officeDocument/2006/relationships/tags" Target="../tags/tag36.xml"/><Relationship Id="rId21" Type="http://schemas.openxmlformats.org/officeDocument/2006/relationships/tags" Target="../tags/tag35.xml"/><Relationship Id="rId20" Type="http://schemas.openxmlformats.org/officeDocument/2006/relationships/tags" Target="../tags/tag34.xml"/><Relationship Id="rId2" Type="http://schemas.openxmlformats.org/officeDocument/2006/relationships/image" Target="../media/image1.png"/><Relationship Id="rId19" Type="http://schemas.openxmlformats.org/officeDocument/2006/relationships/tags" Target="../tags/tag33.xml"/><Relationship Id="rId18" Type="http://schemas.openxmlformats.org/officeDocument/2006/relationships/tags" Target="../tags/tag32.xml"/><Relationship Id="rId17" Type="http://schemas.openxmlformats.org/officeDocument/2006/relationships/tags" Target="../tags/tag31.xml"/><Relationship Id="rId16" Type="http://schemas.openxmlformats.org/officeDocument/2006/relationships/tags" Target="../tags/tag30.xml"/><Relationship Id="rId15" Type="http://schemas.openxmlformats.org/officeDocument/2006/relationships/tags" Target="../tags/tag29.xml"/><Relationship Id="rId14" Type="http://schemas.openxmlformats.org/officeDocument/2006/relationships/tags" Target="../tags/tag28.xml"/><Relationship Id="rId13" Type="http://schemas.openxmlformats.org/officeDocument/2006/relationships/tags" Target="../tags/tag27.xml"/><Relationship Id="rId12" Type="http://schemas.openxmlformats.org/officeDocument/2006/relationships/tags" Target="../tags/tag26.xml"/><Relationship Id="rId11" Type="http://schemas.openxmlformats.org/officeDocument/2006/relationships/tags" Target="../tags/tag25.xml"/><Relationship Id="rId10" Type="http://schemas.openxmlformats.org/officeDocument/2006/relationships/tags" Target="../tags/tag24.xml"/><Relationship Id="rId1" Type="http://schemas.openxmlformats.org/officeDocument/2006/relationships/chart" Target="../charts/char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1" cstate="print">
            <a:extLst>
              <a:ext uri="{28A0092B-C50C-407E-A947-70E740481C1C}">
                <a14:useLocalDpi xmlns:a14="http://schemas.microsoft.com/office/drawing/2010/main" val="0"/>
              </a:ext>
            </a:extLst>
          </a:blip>
          <a:srcRect l="16091" t="69841" r="15094" b="3431"/>
          <a:stretch>
            <a:fillRect/>
          </a:stretch>
        </p:blipFill>
        <p:spPr>
          <a:xfrm>
            <a:off x="-382270" y="-128270"/>
            <a:ext cx="9909175" cy="5729605"/>
          </a:xfrm>
          <a:prstGeom prst="rect">
            <a:avLst/>
          </a:prstGeom>
        </p:spPr>
      </p:pic>
      <p:sp>
        <p:nvSpPr>
          <p:cNvPr id="33" name="TextBox 32"/>
          <p:cNvSpPr txBox="1"/>
          <p:nvPr/>
        </p:nvSpPr>
        <p:spPr>
          <a:xfrm>
            <a:off x="1541725" y="2428528"/>
            <a:ext cx="6336704" cy="622300"/>
          </a:xfrm>
          <a:prstGeom prst="rect">
            <a:avLst/>
          </a:prstGeom>
          <a:noFill/>
        </p:spPr>
        <p:txBody>
          <a:bodyPr wrap="square" lIns="68580" tIns="34290" rIns="68580" bIns="34290" rtlCol="0">
            <a:spAutoFit/>
          </a:bodyPr>
          <a:lstStyle/>
          <a:p>
            <a:pPr algn="ctr"/>
            <a:r>
              <a:rPr lang="en-US" altLang="zh-CN" sz="3600" dirty="0">
                <a:solidFill>
                  <a:schemeClr val="accent1"/>
                </a:solidFill>
                <a:latin typeface="微软雅黑" panose="020B0503020204020204" pitchFamily="34" charset="-122"/>
                <a:ea typeface="微软雅黑" panose="020B0503020204020204" pitchFamily="34" charset="-122"/>
                <a:cs typeface="+mn-ea"/>
              </a:rPr>
              <a:t>0~3</a:t>
            </a:r>
            <a:r>
              <a:rPr lang="zh-CN" altLang="en-US" sz="3600" dirty="0">
                <a:solidFill>
                  <a:schemeClr val="accent1"/>
                </a:solidFill>
                <a:latin typeface="微软雅黑" panose="020B0503020204020204" pitchFamily="34" charset="-122"/>
                <a:ea typeface="微软雅黑" panose="020B0503020204020204" pitchFamily="34" charset="-122"/>
                <a:cs typeface="+mn-ea"/>
              </a:rPr>
              <a:t>岁婴幼儿心理发展概述</a:t>
            </a:r>
            <a:endParaRPr lang="zh-CN" altLang="en-US" sz="3600" dirty="0">
              <a:solidFill>
                <a:schemeClr val="accent1"/>
              </a:solidFill>
              <a:latin typeface="微软雅黑" panose="020B0503020204020204" pitchFamily="34" charset="-122"/>
              <a:ea typeface="微软雅黑" panose="020B0503020204020204" pitchFamily="34" charset="-122"/>
              <a:cs typeface="+mn-ea"/>
            </a:endParaRPr>
          </a:p>
        </p:txBody>
      </p:sp>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l="32656" t="11686" r="21460" b="66621"/>
          <a:stretch>
            <a:fillRect/>
          </a:stretch>
        </p:blipFill>
        <p:spPr>
          <a:xfrm>
            <a:off x="6222244" y="3264304"/>
            <a:ext cx="2670235" cy="1683237"/>
          </a:xfrm>
          <a:prstGeom prst="rect">
            <a:avLst/>
          </a:prstGeom>
        </p:spPr>
      </p:pic>
      <p:pic>
        <p:nvPicPr>
          <p:cNvPr id="12" name="图片 11"/>
          <p:cNvPicPr>
            <a:picLocks noChangeAspect="1"/>
          </p:cNvPicPr>
          <p:nvPr/>
        </p:nvPicPr>
        <p:blipFill rotWithShape="1">
          <a:blip r:embed="rId3" cstate="print">
            <a:extLst>
              <a:ext uri="{28A0092B-C50C-407E-A947-70E740481C1C}">
                <a14:useLocalDpi xmlns:a14="http://schemas.microsoft.com/office/drawing/2010/main" val="0"/>
              </a:ext>
            </a:extLst>
          </a:blip>
          <a:srcRect t="34670" r="77826" b="30233"/>
          <a:stretch>
            <a:fillRect/>
          </a:stretch>
        </p:blipFill>
        <p:spPr>
          <a:xfrm>
            <a:off x="178877" y="1528022"/>
            <a:ext cx="1728198" cy="3647132"/>
          </a:xfrm>
          <a:prstGeom prst="rect">
            <a:avLst/>
          </a:prstGeom>
        </p:spPr>
      </p:pic>
      <p:grpSp>
        <p:nvGrpSpPr>
          <p:cNvPr id="10" name="组合 9"/>
          <p:cNvGrpSpPr/>
          <p:nvPr/>
        </p:nvGrpSpPr>
        <p:grpSpPr>
          <a:xfrm>
            <a:off x="2978772" y="1344677"/>
            <a:ext cx="801654" cy="829945"/>
            <a:chOff x="3089897" y="1345947"/>
            <a:chExt cx="801654" cy="829945"/>
          </a:xfrm>
        </p:grpSpPr>
        <p:sp>
          <p:nvSpPr>
            <p:cNvPr id="8" name="矩形 7"/>
            <p:cNvSpPr/>
            <p:nvPr/>
          </p:nvSpPr>
          <p:spPr>
            <a:xfrm>
              <a:off x="3089897" y="1383636"/>
              <a:ext cx="756084" cy="756084"/>
            </a:xfrm>
            <a:prstGeom prst="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3099071" y="1345947"/>
              <a:ext cx="792480" cy="829945"/>
            </a:xfrm>
            <a:prstGeom prst="rect">
              <a:avLst/>
            </a:prstGeom>
            <a:noFill/>
          </p:spPr>
          <p:txBody>
            <a:bodyPr wrap="none" rtlCol="0">
              <a:spAutoFit/>
            </a:bodyPr>
            <a:lstStyle/>
            <a:p>
              <a:pPr algn="ctr"/>
              <a:r>
                <a:rPr lang="zh-CN" altLang="en-US" sz="4800" dirty="0">
                  <a:solidFill>
                    <a:schemeClr val="bg1"/>
                  </a:solidFill>
                  <a:latin typeface="华文彩云" panose="02010800040101010101" pitchFamily="2" charset="-122"/>
                  <a:ea typeface="华文彩云" panose="02010800040101010101" pitchFamily="2" charset="-122"/>
                </a:rPr>
                <a:t>第</a:t>
              </a:r>
              <a:endParaRPr lang="zh-CN" altLang="en-US" sz="4800" dirty="0">
                <a:solidFill>
                  <a:schemeClr val="bg1"/>
                </a:solidFill>
                <a:latin typeface="华文彩云" panose="02010800040101010101" pitchFamily="2" charset="-122"/>
                <a:ea typeface="华文彩云" panose="02010800040101010101" pitchFamily="2" charset="-122"/>
              </a:endParaRPr>
            </a:p>
          </p:txBody>
        </p:sp>
      </p:grpSp>
      <p:grpSp>
        <p:nvGrpSpPr>
          <p:cNvPr id="13" name="组合 12"/>
          <p:cNvGrpSpPr/>
          <p:nvPr/>
        </p:nvGrpSpPr>
        <p:grpSpPr>
          <a:xfrm>
            <a:off x="4121879" y="1383636"/>
            <a:ext cx="792480" cy="831626"/>
            <a:chOff x="3879309" y="1383636"/>
            <a:chExt cx="792480" cy="831626"/>
          </a:xfrm>
        </p:grpSpPr>
        <p:sp>
          <p:nvSpPr>
            <p:cNvPr id="14" name="矩形 13"/>
            <p:cNvSpPr/>
            <p:nvPr/>
          </p:nvSpPr>
          <p:spPr>
            <a:xfrm>
              <a:off x="3915518" y="1383636"/>
              <a:ext cx="756084" cy="756084"/>
            </a:xfrm>
            <a:prstGeom prst="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3879309" y="1385317"/>
              <a:ext cx="792480" cy="829945"/>
            </a:xfrm>
            <a:prstGeom prst="rect">
              <a:avLst/>
            </a:prstGeom>
            <a:noFill/>
          </p:spPr>
          <p:txBody>
            <a:bodyPr wrap="none" rtlCol="0">
              <a:spAutoFit/>
            </a:bodyPr>
            <a:lstStyle/>
            <a:p>
              <a:r>
                <a:rPr lang="zh-CN" altLang="en-US" sz="4800" dirty="0">
                  <a:solidFill>
                    <a:schemeClr val="bg1"/>
                  </a:solidFill>
                  <a:latin typeface="华文彩云" panose="02010800040101010101" pitchFamily="2" charset="-122"/>
                  <a:ea typeface="华文彩云" panose="02010800040101010101" pitchFamily="2" charset="-122"/>
                </a:rPr>
                <a:t>一</a:t>
              </a:r>
              <a:endParaRPr lang="zh-CN" altLang="en-US" sz="4800" dirty="0">
                <a:solidFill>
                  <a:schemeClr val="bg1"/>
                </a:solidFill>
                <a:latin typeface="华文彩云" panose="02010800040101010101" pitchFamily="2" charset="-122"/>
                <a:ea typeface="华文彩云" panose="02010800040101010101" pitchFamily="2" charset="-122"/>
              </a:endParaRPr>
            </a:p>
          </p:txBody>
        </p:sp>
      </p:grpSp>
      <p:grpSp>
        <p:nvGrpSpPr>
          <p:cNvPr id="21" name="组合 20"/>
          <p:cNvGrpSpPr/>
          <p:nvPr/>
        </p:nvGrpSpPr>
        <p:grpSpPr>
          <a:xfrm>
            <a:off x="5255822" y="1347852"/>
            <a:ext cx="792480" cy="829945"/>
            <a:chOff x="4745917" y="1347852"/>
            <a:chExt cx="792480" cy="829945"/>
          </a:xfrm>
        </p:grpSpPr>
        <p:sp>
          <p:nvSpPr>
            <p:cNvPr id="16" name="矩形 15"/>
            <p:cNvSpPr/>
            <p:nvPr/>
          </p:nvSpPr>
          <p:spPr>
            <a:xfrm>
              <a:off x="4746081" y="1383636"/>
              <a:ext cx="756084" cy="756084"/>
            </a:xfrm>
            <a:prstGeom prst="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4745917" y="1347852"/>
              <a:ext cx="792480" cy="829945"/>
            </a:xfrm>
            <a:prstGeom prst="rect">
              <a:avLst/>
            </a:prstGeom>
            <a:noFill/>
          </p:spPr>
          <p:txBody>
            <a:bodyPr wrap="none" rtlCol="0">
              <a:spAutoFit/>
            </a:bodyPr>
            <a:lstStyle/>
            <a:p>
              <a:r>
                <a:rPr lang="zh-CN" altLang="en-US" sz="4800" dirty="0">
                  <a:solidFill>
                    <a:schemeClr val="bg1"/>
                  </a:solidFill>
                  <a:latin typeface="华文彩云" panose="02010800040101010101" pitchFamily="2" charset="-122"/>
                  <a:ea typeface="华文彩云" panose="02010800040101010101" pitchFamily="2" charset="-122"/>
                </a:rPr>
                <a:t>章</a:t>
              </a:r>
              <a:endParaRPr lang="zh-CN" altLang="en-US" sz="4800" dirty="0">
                <a:solidFill>
                  <a:schemeClr val="bg1"/>
                </a:solidFill>
                <a:latin typeface="华文彩云" panose="02010800040101010101" pitchFamily="2" charset="-122"/>
                <a:ea typeface="华文彩云" panose="0201080004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53" presetClass="entr" presetSubtype="16" fill="hold" nodeType="withEffect">
                                  <p:stCondLst>
                                    <p:cond delay="10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animEffect transition="in" filter="fade">
                                      <p:cBhvr>
                                        <p:cTn id="25" dur="500"/>
                                        <p:tgtEl>
                                          <p:spTgt spid="13"/>
                                        </p:tgtEl>
                                      </p:cBhvr>
                                    </p:animEffect>
                                  </p:childTnLst>
                                </p:cTn>
                              </p:par>
                              <p:par>
                                <p:cTn id="26" presetID="53" presetClass="entr" presetSubtype="16" fill="hold" nodeType="withEffect">
                                  <p:stCondLst>
                                    <p:cond delay="200"/>
                                  </p:stCondLst>
                                  <p:childTnLst>
                                    <p:set>
                                      <p:cBhvr>
                                        <p:cTn id="27" dur="1" fill="hold">
                                          <p:stCondLst>
                                            <p:cond delay="0"/>
                                          </p:stCondLst>
                                        </p:cTn>
                                        <p:tgtEl>
                                          <p:spTgt spid="21"/>
                                        </p:tgtEl>
                                        <p:attrNameLst>
                                          <p:attrName>style.visibility</p:attrName>
                                        </p:attrNameLst>
                                      </p:cBhvr>
                                      <p:to>
                                        <p:strVal val="visible"/>
                                      </p:to>
                                    </p:set>
                                    <p:anim calcmode="lin" valueType="num">
                                      <p:cBhvr>
                                        <p:cTn id="28" dur="500" fill="hold"/>
                                        <p:tgtEl>
                                          <p:spTgt spid="21"/>
                                        </p:tgtEl>
                                        <p:attrNameLst>
                                          <p:attrName>ppt_w</p:attrName>
                                        </p:attrNameLst>
                                      </p:cBhvr>
                                      <p:tavLst>
                                        <p:tav tm="0">
                                          <p:val>
                                            <p:fltVal val="0"/>
                                          </p:val>
                                        </p:tav>
                                        <p:tav tm="100000">
                                          <p:val>
                                            <p:strVal val="#ppt_w"/>
                                          </p:val>
                                        </p:tav>
                                      </p:tavLst>
                                    </p:anim>
                                    <p:anim calcmode="lin" valueType="num">
                                      <p:cBhvr>
                                        <p:cTn id="29" dur="500" fill="hold"/>
                                        <p:tgtEl>
                                          <p:spTgt spid="21"/>
                                        </p:tgtEl>
                                        <p:attrNameLst>
                                          <p:attrName>ppt_h</p:attrName>
                                        </p:attrNameLst>
                                      </p:cBhvr>
                                      <p:tavLst>
                                        <p:tav tm="0">
                                          <p:val>
                                            <p:fltVal val="0"/>
                                          </p:val>
                                        </p:tav>
                                        <p:tav tm="100000">
                                          <p:val>
                                            <p:strVal val="#ppt_h"/>
                                          </p:val>
                                        </p:tav>
                                      </p:tavLst>
                                    </p:anim>
                                    <p:animEffect transition="in" filter="fade">
                                      <p:cBhvr>
                                        <p:cTn id="30" dur="500"/>
                                        <p:tgtEl>
                                          <p:spTgt spid="21"/>
                                        </p:tgtEl>
                                      </p:cBhvr>
                                    </p:animEffect>
                                  </p:childTnLst>
                                </p:cTn>
                              </p:par>
                            </p:childTnLst>
                          </p:cTn>
                        </p:par>
                        <p:par>
                          <p:cTn id="31" fill="hold">
                            <p:stCondLst>
                              <p:cond delay="2000"/>
                            </p:stCondLst>
                            <p:childTnLst>
                              <p:par>
                                <p:cTn id="32" presetID="53" presetClass="entr" presetSubtype="16" fill="hold" grpId="0" nodeType="afterEffect">
                                  <p:stCondLst>
                                    <p:cond delay="0"/>
                                  </p:stCondLst>
                                  <p:iterate type="lt">
                                    <p:tmPct val="10000"/>
                                  </p:iterate>
                                  <p:childTnLst>
                                    <p:set>
                                      <p:cBhvr>
                                        <p:cTn id="33" dur="1" fill="hold">
                                          <p:stCondLst>
                                            <p:cond delay="0"/>
                                          </p:stCondLst>
                                        </p:cTn>
                                        <p:tgtEl>
                                          <p:spTgt spid="33"/>
                                        </p:tgtEl>
                                        <p:attrNameLst>
                                          <p:attrName>style.visibility</p:attrName>
                                        </p:attrNameLst>
                                      </p:cBhvr>
                                      <p:to>
                                        <p:strVal val="visible"/>
                                      </p:to>
                                    </p:set>
                                    <p:anim calcmode="lin" valueType="num">
                                      <p:cBhvr>
                                        <p:cTn id="34" dur="500" fill="hold"/>
                                        <p:tgtEl>
                                          <p:spTgt spid="33"/>
                                        </p:tgtEl>
                                        <p:attrNameLst>
                                          <p:attrName>ppt_w</p:attrName>
                                        </p:attrNameLst>
                                      </p:cBhvr>
                                      <p:tavLst>
                                        <p:tav tm="0">
                                          <p:val>
                                            <p:fltVal val="0"/>
                                          </p:val>
                                        </p:tav>
                                        <p:tav tm="100000">
                                          <p:val>
                                            <p:strVal val="#ppt_w"/>
                                          </p:val>
                                        </p:tav>
                                      </p:tavLst>
                                    </p:anim>
                                    <p:anim calcmode="lin" valueType="num">
                                      <p:cBhvr>
                                        <p:cTn id="35" dur="500" fill="hold"/>
                                        <p:tgtEl>
                                          <p:spTgt spid="33"/>
                                        </p:tgtEl>
                                        <p:attrNameLst>
                                          <p:attrName>ppt_h</p:attrName>
                                        </p:attrNameLst>
                                      </p:cBhvr>
                                      <p:tavLst>
                                        <p:tav tm="0">
                                          <p:val>
                                            <p:fltVal val="0"/>
                                          </p:val>
                                        </p:tav>
                                        <p:tav tm="100000">
                                          <p:val>
                                            <p:strVal val="#ppt_h"/>
                                          </p:val>
                                        </p:tav>
                                      </p:tavLst>
                                    </p:anim>
                                    <p:animEffect transition="in" filter="fade">
                                      <p:cBhvr>
                                        <p:cTn id="3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cstate="print">
            <a:extLst>
              <a:ext uri="{28A0092B-C50C-407E-A947-70E740481C1C}">
                <a14:useLocalDpi xmlns:a14="http://schemas.microsoft.com/office/drawing/2010/main" val="0"/>
              </a:ext>
            </a:extLst>
          </a:blip>
          <a:srcRect l="16091" t="69841" r="15094" b="3431"/>
          <a:stretch>
            <a:fillRect/>
          </a:stretch>
        </p:blipFill>
        <p:spPr>
          <a:xfrm>
            <a:off x="-396552" y="-136479"/>
            <a:ext cx="9901100" cy="5724636"/>
          </a:xfrm>
          <a:prstGeom prst="rect">
            <a:avLst/>
          </a:prstGeom>
        </p:spPr>
      </p:pic>
      <p:sp>
        <p:nvSpPr>
          <p:cNvPr id="2" name="矩形 1"/>
          <p:cNvSpPr/>
          <p:nvPr/>
        </p:nvSpPr>
        <p:spPr>
          <a:xfrm>
            <a:off x="647700" y="483870"/>
            <a:ext cx="396240" cy="323850"/>
          </a:xfrm>
          <a:prstGeom prst="rect">
            <a:avLst/>
          </a:prstGeom>
        </p:spPr>
        <p:style>
          <a:lnRef idx="0">
            <a:srgbClr val="FFFFFF"/>
          </a:lnRef>
          <a:fillRef idx="1">
            <a:schemeClr val="accent1"/>
          </a:fillRef>
          <a:effectRef idx="0">
            <a:srgbClr val="FFFFFF"/>
          </a:effectRef>
          <a:fontRef idx="minor">
            <a:schemeClr val="lt1"/>
          </a:fontRef>
        </p:style>
        <p:txBody>
          <a:bodyPr rtlCol="0" anchor="ctr"/>
          <a:p>
            <a:pPr algn="ctr"/>
            <a:endParaRPr lang="zh-CN" altLang="en-US"/>
          </a:p>
        </p:txBody>
      </p:sp>
      <p:sp>
        <p:nvSpPr>
          <p:cNvPr id="3" name="文本框 2"/>
          <p:cNvSpPr txBox="1"/>
          <p:nvPr/>
        </p:nvSpPr>
        <p:spPr>
          <a:xfrm>
            <a:off x="1113790" y="483870"/>
            <a:ext cx="6913245" cy="460375"/>
          </a:xfrm>
          <a:prstGeom prst="rect">
            <a:avLst/>
          </a:prstGeom>
          <a:noFill/>
        </p:spPr>
        <p:txBody>
          <a:bodyPr wrap="square" rtlCol="0">
            <a:spAutoFit/>
          </a:bodyPr>
          <a:p>
            <a:r>
              <a:rPr lang="zh-CN" altLang="en-US" sz="2400">
                <a:solidFill>
                  <a:schemeClr val="accent5"/>
                </a:solidFill>
                <a:latin typeface="微软雅黑" panose="020B0503020204020204" pitchFamily="34" charset="-122"/>
                <a:ea typeface="微软雅黑" panose="020B0503020204020204" pitchFamily="34" charset="-122"/>
              </a:rPr>
              <a:t>一、生理与遗传因素</a:t>
            </a:r>
            <a:endParaRPr lang="zh-CN" altLang="en-US" sz="2400">
              <a:solidFill>
                <a:schemeClr val="accent5"/>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575310" y="988060"/>
            <a:ext cx="4078605" cy="3692525"/>
          </a:xfrm>
          <a:prstGeom prst="rect">
            <a:avLst/>
          </a:prstGeom>
          <a:noFill/>
        </p:spPr>
        <p:txBody>
          <a:bodyPr wrap="square" rtlCol="0">
            <a:spAutoFit/>
          </a:bodyPr>
          <a:p>
            <a:pPr indent="0" algn="l" fontAlgn="auto"/>
            <a:r>
              <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（一）生理因素</a:t>
            </a:r>
            <a:endPar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gn="l" fontAlgn="auto"/>
            <a:r>
              <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著名心理学家格塞尔提出了个体生理和心理的发展取决于个体成熟程度的命题，而个体的成熟取决于基因规定的顺序。生理的成熟是推动个体发展的主要动力，没有足够的生理发展，就没有真正的心理变化，因为脱离了生理成熟的条件学习本身并不能推动发展。遗传素质主要包括机体的构造、形态、感官和神经系统的特征等通过基因传递的生物特性，而其中最主要的是大脑和神经系统的解剖特点。神经系统的成熟奠定了心理发展的基础。</a:t>
            </a:r>
            <a:endPar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a:picLocks noChangeAspect="1"/>
          </p:cNvPicPr>
          <p:nvPr/>
        </p:nvPicPr>
        <p:blipFill>
          <a:blip r:embed="rId2"/>
          <a:stretch>
            <a:fillRect/>
          </a:stretch>
        </p:blipFill>
        <p:spPr>
          <a:xfrm>
            <a:off x="5436235" y="944245"/>
            <a:ext cx="2682240" cy="3467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cstate="print">
            <a:extLst>
              <a:ext uri="{28A0092B-C50C-407E-A947-70E740481C1C}">
                <a14:useLocalDpi xmlns:a14="http://schemas.microsoft.com/office/drawing/2010/main" val="0"/>
              </a:ext>
            </a:extLst>
          </a:blip>
          <a:srcRect l="16091" t="69841" r="15094" b="3431"/>
          <a:stretch>
            <a:fillRect/>
          </a:stretch>
        </p:blipFill>
        <p:spPr>
          <a:xfrm>
            <a:off x="-396552" y="-136479"/>
            <a:ext cx="9901100" cy="5724636"/>
          </a:xfrm>
          <a:prstGeom prst="rect">
            <a:avLst/>
          </a:prstGeom>
        </p:spPr>
      </p:pic>
      <p:sp>
        <p:nvSpPr>
          <p:cNvPr id="2" name="矩形 1"/>
          <p:cNvSpPr/>
          <p:nvPr/>
        </p:nvSpPr>
        <p:spPr>
          <a:xfrm>
            <a:off x="647700" y="483870"/>
            <a:ext cx="396240" cy="323850"/>
          </a:xfrm>
          <a:prstGeom prst="rect">
            <a:avLst/>
          </a:prstGeom>
        </p:spPr>
        <p:style>
          <a:lnRef idx="0">
            <a:srgbClr val="FFFFFF"/>
          </a:lnRef>
          <a:fillRef idx="1">
            <a:schemeClr val="accent1"/>
          </a:fillRef>
          <a:effectRef idx="0">
            <a:srgbClr val="FFFFFF"/>
          </a:effectRef>
          <a:fontRef idx="minor">
            <a:schemeClr val="lt1"/>
          </a:fontRef>
        </p:style>
        <p:txBody>
          <a:bodyPr rtlCol="0" anchor="ctr"/>
          <a:p>
            <a:pPr algn="ctr"/>
            <a:endParaRPr lang="zh-CN" altLang="en-US"/>
          </a:p>
        </p:txBody>
      </p:sp>
      <p:sp>
        <p:nvSpPr>
          <p:cNvPr id="3" name="文本框 2"/>
          <p:cNvSpPr txBox="1"/>
          <p:nvPr/>
        </p:nvSpPr>
        <p:spPr>
          <a:xfrm>
            <a:off x="1113790" y="483870"/>
            <a:ext cx="6913245" cy="460375"/>
          </a:xfrm>
          <a:prstGeom prst="rect">
            <a:avLst/>
          </a:prstGeom>
          <a:noFill/>
        </p:spPr>
        <p:txBody>
          <a:bodyPr wrap="square" rtlCol="0">
            <a:spAutoFit/>
          </a:bodyPr>
          <a:p>
            <a:r>
              <a:rPr lang="zh-CN" altLang="en-US" sz="2400">
                <a:solidFill>
                  <a:schemeClr val="accent5"/>
                </a:solidFill>
                <a:latin typeface="微软雅黑" panose="020B0503020204020204" pitchFamily="34" charset="-122"/>
                <a:ea typeface="微软雅黑" panose="020B0503020204020204" pitchFamily="34" charset="-122"/>
              </a:rPr>
              <a:t>一、生理与遗传因素</a:t>
            </a:r>
            <a:endParaRPr lang="zh-CN" altLang="en-US" sz="2400">
              <a:solidFill>
                <a:schemeClr val="accent5"/>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575310" y="988060"/>
            <a:ext cx="4078605" cy="3415030"/>
          </a:xfrm>
          <a:prstGeom prst="rect">
            <a:avLst/>
          </a:prstGeom>
          <a:noFill/>
        </p:spPr>
        <p:txBody>
          <a:bodyPr wrap="square" rtlCol="0">
            <a:spAutoFit/>
          </a:bodyPr>
          <a:p>
            <a:pPr indent="457200" algn="l" fontAlgn="auto"/>
            <a:r>
              <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（二）遗传因素</a:t>
            </a:r>
            <a:endPar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gn="l" fontAlgn="auto"/>
            <a:r>
              <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遗传因素在个体身上体现为遗传素质。遗传基因、性别因素、内分泌因素等都是遗传因素在个体心理发展过程中起到重要影响的生物前提和自然条件。</a:t>
            </a:r>
            <a:endPar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gn="l" fontAlgn="auto"/>
            <a:r>
              <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遗传学和心理学都用大量的研究证明基因对人的行为的产生和发展存在着确凿的影响。现代行为遗传学观点认为，人类的复杂行为并不是单纯地遵循孟德尔遗传定律，任何一种行为的“表现型”都存在着作用不完全相同但又相互协同、相互作用的基因系统。</a:t>
            </a:r>
            <a:endPar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5"/>
          <p:cNvPicPr/>
          <p:nvPr/>
        </p:nvPicPr>
        <p:blipFill>
          <a:blip r:embed="rId2"/>
          <a:stretch>
            <a:fillRect/>
          </a:stretch>
        </p:blipFill>
        <p:spPr>
          <a:xfrm>
            <a:off x="4895850" y="1322705"/>
            <a:ext cx="3557270" cy="27457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cstate="print">
            <a:extLst>
              <a:ext uri="{28A0092B-C50C-407E-A947-70E740481C1C}">
                <a14:useLocalDpi xmlns:a14="http://schemas.microsoft.com/office/drawing/2010/main" val="0"/>
              </a:ext>
            </a:extLst>
          </a:blip>
          <a:srcRect l="16091" t="69841" r="15094" b="3431"/>
          <a:stretch>
            <a:fillRect/>
          </a:stretch>
        </p:blipFill>
        <p:spPr>
          <a:xfrm>
            <a:off x="-396552" y="-136479"/>
            <a:ext cx="9901100" cy="5724636"/>
          </a:xfrm>
          <a:prstGeom prst="rect">
            <a:avLst/>
          </a:prstGeom>
        </p:spPr>
      </p:pic>
      <p:sp>
        <p:nvSpPr>
          <p:cNvPr id="2" name="矩形 1"/>
          <p:cNvSpPr/>
          <p:nvPr/>
        </p:nvSpPr>
        <p:spPr>
          <a:xfrm>
            <a:off x="647700" y="483870"/>
            <a:ext cx="396240" cy="323850"/>
          </a:xfrm>
          <a:prstGeom prst="rect">
            <a:avLst/>
          </a:prstGeom>
        </p:spPr>
        <p:style>
          <a:lnRef idx="0">
            <a:srgbClr val="FFFFFF"/>
          </a:lnRef>
          <a:fillRef idx="1">
            <a:schemeClr val="accent1"/>
          </a:fillRef>
          <a:effectRef idx="0">
            <a:srgbClr val="FFFFFF"/>
          </a:effectRef>
          <a:fontRef idx="minor">
            <a:schemeClr val="lt1"/>
          </a:fontRef>
        </p:style>
        <p:txBody>
          <a:bodyPr rtlCol="0" anchor="ctr"/>
          <a:p>
            <a:pPr algn="ctr"/>
            <a:endParaRPr lang="zh-CN" altLang="en-US"/>
          </a:p>
        </p:txBody>
      </p:sp>
      <p:sp>
        <p:nvSpPr>
          <p:cNvPr id="3" name="文本框 2"/>
          <p:cNvSpPr txBox="1"/>
          <p:nvPr/>
        </p:nvSpPr>
        <p:spPr>
          <a:xfrm>
            <a:off x="1113790" y="483870"/>
            <a:ext cx="6913245" cy="460375"/>
          </a:xfrm>
          <a:prstGeom prst="rect">
            <a:avLst/>
          </a:prstGeom>
          <a:noFill/>
        </p:spPr>
        <p:txBody>
          <a:bodyPr wrap="square" rtlCol="0">
            <a:spAutoFit/>
          </a:bodyPr>
          <a:p>
            <a:r>
              <a:rPr lang="zh-CN" altLang="en-US" sz="2400">
                <a:solidFill>
                  <a:schemeClr val="accent5"/>
                </a:solidFill>
                <a:latin typeface="微软雅黑" panose="020B0503020204020204" pitchFamily="34" charset="-122"/>
                <a:ea typeface="微软雅黑" panose="020B0503020204020204" pitchFamily="34" charset="-122"/>
              </a:rPr>
              <a:t>二、人文环境因素</a:t>
            </a:r>
            <a:endParaRPr lang="zh-CN" altLang="en-US" sz="2400">
              <a:solidFill>
                <a:schemeClr val="accent5"/>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575310" y="988060"/>
            <a:ext cx="4078605" cy="1753235"/>
          </a:xfrm>
          <a:prstGeom prst="rect">
            <a:avLst/>
          </a:prstGeom>
          <a:noFill/>
        </p:spPr>
        <p:txBody>
          <a:bodyPr wrap="square" rtlCol="0">
            <a:spAutoFit/>
          </a:bodyPr>
          <a:p>
            <a:pPr indent="457200" algn="l" fontAlgn="auto"/>
            <a:r>
              <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遗传因素能否将婴幼儿发展的可能性转化为现实性，还需要后天的环境影响。环境因素是指围绕在人们周围的客观世界，包括自然、社会和文化环境。</a:t>
            </a:r>
            <a:endPar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gn="l" fontAlgn="auto"/>
            <a:r>
              <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胎儿期与新生儿期的环境因素尤其不能被忽视。</a:t>
            </a:r>
            <a:endPar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7" name="图片 6"/>
          <p:cNvPicPr/>
          <p:nvPr/>
        </p:nvPicPr>
        <p:blipFill>
          <a:blip r:embed="rId2"/>
          <a:stretch>
            <a:fillRect/>
          </a:stretch>
        </p:blipFill>
        <p:spPr>
          <a:xfrm>
            <a:off x="5039995" y="916305"/>
            <a:ext cx="3450590" cy="37890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cstate="print">
            <a:extLst>
              <a:ext uri="{28A0092B-C50C-407E-A947-70E740481C1C}">
                <a14:useLocalDpi xmlns:a14="http://schemas.microsoft.com/office/drawing/2010/main" val="0"/>
              </a:ext>
            </a:extLst>
          </a:blip>
          <a:srcRect l="16091" t="69841" r="15094" b="3431"/>
          <a:stretch>
            <a:fillRect/>
          </a:stretch>
        </p:blipFill>
        <p:spPr>
          <a:xfrm>
            <a:off x="-396552" y="-136479"/>
            <a:ext cx="9901100" cy="5724636"/>
          </a:xfrm>
          <a:prstGeom prst="rect">
            <a:avLst/>
          </a:prstGeom>
        </p:spPr>
      </p:pic>
      <p:sp>
        <p:nvSpPr>
          <p:cNvPr id="2" name="矩形 1"/>
          <p:cNvSpPr/>
          <p:nvPr/>
        </p:nvSpPr>
        <p:spPr>
          <a:xfrm>
            <a:off x="647700" y="483870"/>
            <a:ext cx="396240" cy="323850"/>
          </a:xfrm>
          <a:prstGeom prst="rect">
            <a:avLst/>
          </a:prstGeom>
        </p:spPr>
        <p:style>
          <a:lnRef idx="0">
            <a:srgbClr val="FFFFFF"/>
          </a:lnRef>
          <a:fillRef idx="1">
            <a:schemeClr val="accent1"/>
          </a:fillRef>
          <a:effectRef idx="0">
            <a:srgbClr val="FFFFFF"/>
          </a:effectRef>
          <a:fontRef idx="minor">
            <a:schemeClr val="lt1"/>
          </a:fontRef>
        </p:style>
        <p:txBody>
          <a:bodyPr rtlCol="0" anchor="ctr"/>
          <a:p>
            <a:pPr algn="ctr"/>
            <a:endParaRPr lang="zh-CN" altLang="en-US"/>
          </a:p>
        </p:txBody>
      </p:sp>
      <p:sp>
        <p:nvSpPr>
          <p:cNvPr id="3" name="文本框 2"/>
          <p:cNvSpPr txBox="1"/>
          <p:nvPr/>
        </p:nvSpPr>
        <p:spPr>
          <a:xfrm>
            <a:off x="1113790" y="483870"/>
            <a:ext cx="6913245" cy="460375"/>
          </a:xfrm>
          <a:prstGeom prst="rect">
            <a:avLst/>
          </a:prstGeom>
          <a:noFill/>
        </p:spPr>
        <p:txBody>
          <a:bodyPr wrap="square" rtlCol="0">
            <a:spAutoFit/>
          </a:bodyPr>
          <a:p>
            <a:r>
              <a:rPr lang="zh-CN" altLang="en-US" sz="2400">
                <a:solidFill>
                  <a:schemeClr val="accent5"/>
                </a:solidFill>
                <a:latin typeface="微软雅黑" panose="020B0503020204020204" pitchFamily="34" charset="-122"/>
                <a:ea typeface="微软雅黑" panose="020B0503020204020204" pitchFamily="34" charset="-122"/>
              </a:rPr>
              <a:t>二、人文环境因素</a:t>
            </a:r>
            <a:endParaRPr lang="zh-CN" altLang="en-US" sz="2400">
              <a:solidFill>
                <a:schemeClr val="accent5"/>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575310" y="988060"/>
            <a:ext cx="4078605" cy="2584450"/>
          </a:xfrm>
          <a:prstGeom prst="rect">
            <a:avLst/>
          </a:prstGeom>
          <a:noFill/>
        </p:spPr>
        <p:txBody>
          <a:bodyPr wrap="square" rtlCol="0">
            <a:spAutoFit/>
          </a:bodyPr>
          <a:p>
            <a:pPr indent="457200" algn="l" fontAlgn="auto"/>
            <a:r>
              <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（一）生活环境因素</a:t>
            </a:r>
            <a:endPar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gn="l" fontAlgn="auto"/>
            <a:endPar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gn="l" fontAlgn="auto"/>
            <a:r>
              <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 自然环境的影响</a:t>
            </a:r>
            <a:endPar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gn="l" fontAlgn="auto"/>
            <a:r>
              <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自然环境对婴幼儿的心理发展有着极大的影响，包括气候、地理条件和环境条件等。不同自然环境下人的心理发展会反映出某些特征，如初从北方到南方生活的婴幼儿，其生活习惯、饮食偏好等与南方婴幼儿就可能不同。</a:t>
            </a:r>
            <a:endPar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p:nvPr/>
        </p:nvPicPr>
        <p:blipFill>
          <a:blip r:embed="rId2"/>
          <a:stretch>
            <a:fillRect/>
          </a:stretch>
        </p:blipFill>
        <p:spPr>
          <a:xfrm>
            <a:off x="4967605" y="1852295"/>
            <a:ext cx="3437890" cy="24085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cstate="print">
            <a:extLst>
              <a:ext uri="{28A0092B-C50C-407E-A947-70E740481C1C}">
                <a14:useLocalDpi xmlns:a14="http://schemas.microsoft.com/office/drawing/2010/main" val="0"/>
              </a:ext>
            </a:extLst>
          </a:blip>
          <a:srcRect l="16091" t="69841" r="15094" b="3431"/>
          <a:stretch>
            <a:fillRect/>
          </a:stretch>
        </p:blipFill>
        <p:spPr>
          <a:xfrm>
            <a:off x="-396552" y="-136479"/>
            <a:ext cx="9901100" cy="5724636"/>
          </a:xfrm>
          <a:prstGeom prst="rect">
            <a:avLst/>
          </a:prstGeom>
        </p:spPr>
      </p:pic>
      <p:sp>
        <p:nvSpPr>
          <p:cNvPr id="2" name="矩形 1"/>
          <p:cNvSpPr/>
          <p:nvPr/>
        </p:nvSpPr>
        <p:spPr>
          <a:xfrm>
            <a:off x="647700" y="483870"/>
            <a:ext cx="396240" cy="323850"/>
          </a:xfrm>
          <a:prstGeom prst="rect">
            <a:avLst/>
          </a:prstGeom>
        </p:spPr>
        <p:style>
          <a:lnRef idx="0">
            <a:srgbClr val="FFFFFF"/>
          </a:lnRef>
          <a:fillRef idx="1">
            <a:schemeClr val="accent1"/>
          </a:fillRef>
          <a:effectRef idx="0">
            <a:srgbClr val="FFFFFF"/>
          </a:effectRef>
          <a:fontRef idx="minor">
            <a:schemeClr val="lt1"/>
          </a:fontRef>
        </p:style>
        <p:txBody>
          <a:bodyPr rtlCol="0" anchor="ctr"/>
          <a:p>
            <a:pPr algn="ctr"/>
            <a:endParaRPr lang="zh-CN" altLang="en-US"/>
          </a:p>
        </p:txBody>
      </p:sp>
      <p:sp>
        <p:nvSpPr>
          <p:cNvPr id="3" name="文本框 2"/>
          <p:cNvSpPr txBox="1"/>
          <p:nvPr/>
        </p:nvSpPr>
        <p:spPr>
          <a:xfrm>
            <a:off x="1113790" y="483870"/>
            <a:ext cx="6913245" cy="460375"/>
          </a:xfrm>
          <a:prstGeom prst="rect">
            <a:avLst/>
          </a:prstGeom>
          <a:noFill/>
        </p:spPr>
        <p:txBody>
          <a:bodyPr wrap="square" rtlCol="0">
            <a:spAutoFit/>
          </a:bodyPr>
          <a:p>
            <a:r>
              <a:rPr lang="zh-CN" altLang="en-US" sz="2400">
                <a:solidFill>
                  <a:schemeClr val="accent5"/>
                </a:solidFill>
                <a:latin typeface="微软雅黑" panose="020B0503020204020204" pitchFamily="34" charset="-122"/>
                <a:ea typeface="微软雅黑" panose="020B0503020204020204" pitchFamily="34" charset="-122"/>
              </a:rPr>
              <a:t>二、人文环境因素</a:t>
            </a:r>
            <a:endParaRPr lang="zh-CN" altLang="en-US" sz="2400">
              <a:solidFill>
                <a:schemeClr val="accent5"/>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575310" y="988060"/>
            <a:ext cx="4078605" cy="3969385"/>
          </a:xfrm>
          <a:prstGeom prst="rect">
            <a:avLst/>
          </a:prstGeom>
          <a:noFill/>
        </p:spPr>
        <p:txBody>
          <a:bodyPr wrap="square" rtlCol="0">
            <a:spAutoFit/>
          </a:bodyPr>
          <a:p>
            <a:pPr indent="457200" algn="l" fontAlgn="auto"/>
            <a:r>
              <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（一）生活环境因素</a:t>
            </a:r>
            <a:endPar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gn="l" fontAlgn="auto"/>
            <a:endPar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gn="l" fontAlgn="auto"/>
            <a:r>
              <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2. 社会环境的影响</a:t>
            </a:r>
            <a:endPar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gn="l" fontAlgn="auto"/>
            <a:r>
              <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相比较而言，社会环境的影响更重要。社会环境在很大程度上制约着婴幼儿心理发展的方向、速度和水平。社会环境使遗传所提供的心理发展的可能性变成现实。人类的后代如果离开了人的社会环境，其遗传提供的可能性就不会变成现实。例如，狼孩、猪孩与人类社会隔离，在狼群、猪圈中生活长大，被刻上了动物习性，即使之后回到人类社会，就算经过长期的教育和训练，其智力发展也很难达到正常人的水平。</a:t>
            </a:r>
            <a:endPar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5"/>
          <p:cNvPicPr/>
          <p:nvPr/>
        </p:nvPicPr>
        <p:blipFill>
          <a:blip r:embed="rId2"/>
          <a:srcRect r="242" b="7534"/>
          <a:stretch>
            <a:fillRect/>
          </a:stretch>
        </p:blipFill>
        <p:spPr>
          <a:xfrm>
            <a:off x="5436235" y="1096010"/>
            <a:ext cx="2880360" cy="33121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entr" presetSubtype="0" accel="100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ppt_w*0.05"/>
                                          </p:val>
                                        </p:tav>
                                        <p:tav tm="100000">
                                          <p:val>
                                            <p:strVal val="#ppt_w"/>
                                          </p:val>
                                        </p:tav>
                                      </p:tavLst>
                                    </p:anim>
                                    <p:anim calcmode="lin" valueType="num">
                                      <p:cBhvr>
                                        <p:cTn id="8" dur="500" fill="hold"/>
                                        <p:tgtEl>
                                          <p:spTgt spid="6"/>
                                        </p:tgtEl>
                                        <p:attrNameLst>
                                          <p:attrName>ppt_h</p:attrName>
                                        </p:attrNameLst>
                                      </p:cBhvr>
                                      <p:tavLst>
                                        <p:tav tm="0">
                                          <p:val>
                                            <p:strVal val="#ppt_h"/>
                                          </p:val>
                                        </p:tav>
                                        <p:tav tm="100000">
                                          <p:val>
                                            <p:strVal val="#ppt_h"/>
                                          </p:val>
                                        </p:tav>
                                      </p:tavLst>
                                    </p:anim>
                                    <p:anim calcmode="lin" valueType="num">
                                      <p:cBhvr>
                                        <p:cTn id="9" dur="500" fill="hold"/>
                                        <p:tgtEl>
                                          <p:spTgt spid="6"/>
                                        </p:tgtEl>
                                        <p:attrNameLst>
                                          <p:attrName>ppt_x</p:attrName>
                                        </p:attrNameLst>
                                      </p:cBhvr>
                                      <p:tavLst>
                                        <p:tav tm="0">
                                          <p:val>
                                            <p:strVal val="#ppt_x-.2"/>
                                          </p:val>
                                        </p:tav>
                                        <p:tav tm="100000">
                                          <p:val>
                                            <p:strVal val="#ppt_x"/>
                                          </p:val>
                                        </p:tav>
                                      </p:tavLst>
                                    </p:anim>
                                    <p:anim calcmode="lin" valueType="num">
                                      <p:cBhvr>
                                        <p:cTn id="10" dur="500" fill="hold"/>
                                        <p:tgtEl>
                                          <p:spTgt spid="6"/>
                                        </p:tgtEl>
                                        <p:attrNameLst>
                                          <p:attrName>ppt_y</p:attrName>
                                        </p:attrNameLst>
                                      </p:cBhvr>
                                      <p:tavLst>
                                        <p:tav tm="0">
                                          <p:val>
                                            <p:strVal val="#ppt_y"/>
                                          </p:val>
                                        </p:tav>
                                        <p:tav tm="100000">
                                          <p:val>
                                            <p:strVal val="#ppt_y"/>
                                          </p:val>
                                        </p:tav>
                                      </p:tavLst>
                                    </p:anim>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cstate="print">
            <a:extLst>
              <a:ext uri="{28A0092B-C50C-407E-A947-70E740481C1C}">
                <a14:useLocalDpi xmlns:a14="http://schemas.microsoft.com/office/drawing/2010/main" val="0"/>
              </a:ext>
            </a:extLst>
          </a:blip>
          <a:srcRect l="16091" t="69841" r="15094" b="3431"/>
          <a:stretch>
            <a:fillRect/>
          </a:stretch>
        </p:blipFill>
        <p:spPr>
          <a:xfrm>
            <a:off x="-396552" y="-136479"/>
            <a:ext cx="9901100" cy="5724636"/>
          </a:xfrm>
          <a:prstGeom prst="rect">
            <a:avLst/>
          </a:prstGeom>
        </p:spPr>
      </p:pic>
      <p:sp>
        <p:nvSpPr>
          <p:cNvPr id="2" name="矩形 1"/>
          <p:cNvSpPr/>
          <p:nvPr/>
        </p:nvSpPr>
        <p:spPr>
          <a:xfrm>
            <a:off x="647700" y="483870"/>
            <a:ext cx="396240" cy="323850"/>
          </a:xfrm>
          <a:prstGeom prst="rect">
            <a:avLst/>
          </a:prstGeom>
        </p:spPr>
        <p:style>
          <a:lnRef idx="0">
            <a:srgbClr val="FFFFFF"/>
          </a:lnRef>
          <a:fillRef idx="1">
            <a:schemeClr val="accent1"/>
          </a:fillRef>
          <a:effectRef idx="0">
            <a:srgbClr val="FFFFFF"/>
          </a:effectRef>
          <a:fontRef idx="minor">
            <a:schemeClr val="lt1"/>
          </a:fontRef>
        </p:style>
        <p:txBody>
          <a:bodyPr rtlCol="0" anchor="ctr"/>
          <a:p>
            <a:pPr algn="ctr"/>
            <a:endParaRPr lang="zh-CN" altLang="en-US"/>
          </a:p>
        </p:txBody>
      </p:sp>
      <p:sp>
        <p:nvSpPr>
          <p:cNvPr id="3" name="文本框 2"/>
          <p:cNvSpPr txBox="1"/>
          <p:nvPr/>
        </p:nvSpPr>
        <p:spPr>
          <a:xfrm>
            <a:off x="1113790" y="483870"/>
            <a:ext cx="6913245" cy="460375"/>
          </a:xfrm>
          <a:prstGeom prst="rect">
            <a:avLst/>
          </a:prstGeom>
          <a:noFill/>
        </p:spPr>
        <p:txBody>
          <a:bodyPr wrap="square" rtlCol="0">
            <a:spAutoFit/>
          </a:bodyPr>
          <a:p>
            <a:r>
              <a:rPr lang="zh-CN" altLang="en-US" sz="2400">
                <a:solidFill>
                  <a:schemeClr val="accent5"/>
                </a:solidFill>
                <a:latin typeface="微软雅黑" panose="020B0503020204020204" pitchFamily="34" charset="-122"/>
                <a:ea typeface="微软雅黑" panose="020B0503020204020204" pitchFamily="34" charset="-122"/>
              </a:rPr>
              <a:t>二、人文环境因素</a:t>
            </a:r>
            <a:endParaRPr lang="zh-CN" altLang="en-US" sz="2400">
              <a:solidFill>
                <a:schemeClr val="accent5"/>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575310" y="988060"/>
            <a:ext cx="4078605" cy="2861310"/>
          </a:xfrm>
          <a:prstGeom prst="rect">
            <a:avLst/>
          </a:prstGeom>
          <a:noFill/>
        </p:spPr>
        <p:txBody>
          <a:bodyPr wrap="square" rtlCol="0">
            <a:spAutoFit/>
          </a:bodyPr>
          <a:p>
            <a:pPr indent="457200" algn="l" fontAlgn="auto"/>
            <a:r>
              <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（二）教育环境因素</a:t>
            </a:r>
            <a:endPar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gn="l" fontAlgn="auto"/>
            <a:r>
              <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只有通过后天的教育训练，婴幼儿的心理和天赋才能得到充分的发展。所以，教育才是影响婴幼儿心理发展最重要的因素，对婴幼儿心理发展起决定性作用。</a:t>
            </a:r>
            <a:endPar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gn="l" fontAlgn="auto"/>
            <a:r>
              <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婴幼儿早期的知识经验、兴趣、爱好和特殊才能的发展都与他所处的具体生活环境相关，其中包括家庭环境、早期教育机构环境等。</a:t>
            </a:r>
            <a:endPar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p:nvPr/>
        </p:nvPicPr>
        <p:blipFill>
          <a:blip r:embed="rId2"/>
          <a:stretch>
            <a:fillRect/>
          </a:stretch>
        </p:blipFill>
        <p:spPr>
          <a:xfrm>
            <a:off x="4653915" y="1456055"/>
            <a:ext cx="4079875" cy="18751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cstate="print">
            <a:extLst>
              <a:ext uri="{28A0092B-C50C-407E-A947-70E740481C1C}">
                <a14:useLocalDpi xmlns:a14="http://schemas.microsoft.com/office/drawing/2010/main" val="0"/>
              </a:ext>
            </a:extLst>
          </a:blip>
          <a:srcRect l="16091" t="69841" r="15094" b="3431"/>
          <a:stretch>
            <a:fillRect/>
          </a:stretch>
        </p:blipFill>
        <p:spPr>
          <a:xfrm>
            <a:off x="-396552" y="-136479"/>
            <a:ext cx="9901100" cy="5724636"/>
          </a:xfrm>
          <a:prstGeom prst="rect">
            <a:avLst/>
          </a:prstGeom>
        </p:spPr>
      </p:pic>
      <p:sp>
        <p:nvSpPr>
          <p:cNvPr id="2" name="矩形 1"/>
          <p:cNvSpPr/>
          <p:nvPr/>
        </p:nvSpPr>
        <p:spPr>
          <a:xfrm>
            <a:off x="647700" y="483870"/>
            <a:ext cx="396240" cy="323850"/>
          </a:xfrm>
          <a:prstGeom prst="rect">
            <a:avLst/>
          </a:prstGeom>
        </p:spPr>
        <p:style>
          <a:lnRef idx="0">
            <a:srgbClr val="FFFFFF"/>
          </a:lnRef>
          <a:fillRef idx="1">
            <a:schemeClr val="accent1"/>
          </a:fillRef>
          <a:effectRef idx="0">
            <a:srgbClr val="FFFFFF"/>
          </a:effectRef>
          <a:fontRef idx="minor">
            <a:schemeClr val="lt1"/>
          </a:fontRef>
        </p:style>
        <p:txBody>
          <a:bodyPr rtlCol="0" anchor="ctr"/>
          <a:p>
            <a:pPr algn="ctr"/>
            <a:endParaRPr lang="zh-CN" altLang="en-US"/>
          </a:p>
        </p:txBody>
      </p:sp>
      <p:sp>
        <p:nvSpPr>
          <p:cNvPr id="3" name="文本框 2"/>
          <p:cNvSpPr txBox="1"/>
          <p:nvPr/>
        </p:nvSpPr>
        <p:spPr>
          <a:xfrm>
            <a:off x="1113790" y="483870"/>
            <a:ext cx="6913245" cy="460375"/>
          </a:xfrm>
          <a:prstGeom prst="rect">
            <a:avLst/>
          </a:prstGeom>
          <a:noFill/>
        </p:spPr>
        <p:txBody>
          <a:bodyPr wrap="square" rtlCol="0">
            <a:spAutoFit/>
          </a:bodyPr>
          <a:p>
            <a:r>
              <a:rPr lang="zh-CN" altLang="en-US" sz="2400">
                <a:solidFill>
                  <a:schemeClr val="accent5"/>
                </a:solidFill>
                <a:latin typeface="微软雅黑" panose="020B0503020204020204" pitchFamily="34" charset="-122"/>
                <a:ea typeface="微软雅黑" panose="020B0503020204020204" pitchFamily="34" charset="-122"/>
              </a:rPr>
              <a:t>二、人文环境因素</a:t>
            </a:r>
            <a:endParaRPr lang="zh-CN" altLang="en-US" sz="2400">
              <a:solidFill>
                <a:schemeClr val="accent5"/>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575310" y="988060"/>
            <a:ext cx="4078605" cy="3969385"/>
          </a:xfrm>
          <a:prstGeom prst="rect">
            <a:avLst/>
          </a:prstGeom>
          <a:noFill/>
        </p:spPr>
        <p:txBody>
          <a:bodyPr wrap="square" rtlCol="0">
            <a:spAutoFit/>
          </a:bodyPr>
          <a:p>
            <a:pPr indent="457200" algn="l" fontAlgn="auto"/>
            <a:r>
              <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（二）教育环境因素</a:t>
            </a:r>
            <a:endPar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gn="l" fontAlgn="auto"/>
            <a:endPar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gn="l" fontAlgn="auto"/>
            <a:r>
              <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 家庭教育环境</a:t>
            </a:r>
            <a:endPar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gn="l" fontAlgn="auto"/>
            <a:r>
              <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对婴幼儿心理发展首先产生影响的是家庭教育。家庭教育是婴幼儿出生后最初接受的教育，父母是他们最亲密的第一任老师。</a:t>
            </a:r>
            <a:endPar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gn="l" fontAlgn="auto"/>
            <a:r>
              <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2. 学校教育环境</a:t>
            </a:r>
            <a:endPar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gn="l" fontAlgn="auto"/>
            <a:r>
              <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学校（早期教育机构）教育对婴幼儿心理发展起着相当重要的作用。一方面，学校教育可以降低婴幼儿心理发展的自发性和盲目性；另一方面，学校教育可以增强婴幼儿心理发展的自觉性和目的性。</a:t>
            </a:r>
            <a:endPar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5"/>
          <p:cNvPicPr/>
          <p:nvPr/>
        </p:nvPicPr>
        <p:blipFill>
          <a:blip r:embed="rId2"/>
          <a:stretch>
            <a:fillRect/>
          </a:stretch>
        </p:blipFill>
        <p:spPr>
          <a:xfrm>
            <a:off x="4895850" y="1132205"/>
            <a:ext cx="3738245" cy="32988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cstate="print">
            <a:extLst>
              <a:ext uri="{28A0092B-C50C-407E-A947-70E740481C1C}">
                <a14:useLocalDpi xmlns:a14="http://schemas.microsoft.com/office/drawing/2010/main" val="0"/>
              </a:ext>
            </a:extLst>
          </a:blip>
          <a:srcRect l="16091" t="69841" r="15094" b="3431"/>
          <a:stretch>
            <a:fillRect/>
          </a:stretch>
        </p:blipFill>
        <p:spPr>
          <a:xfrm>
            <a:off x="-396552" y="-136479"/>
            <a:ext cx="9901100" cy="5724636"/>
          </a:xfrm>
          <a:prstGeom prst="rect">
            <a:avLst/>
          </a:prstGeom>
        </p:spPr>
      </p:pic>
      <p:sp>
        <p:nvSpPr>
          <p:cNvPr id="2" name="矩形 1"/>
          <p:cNvSpPr/>
          <p:nvPr/>
        </p:nvSpPr>
        <p:spPr>
          <a:xfrm>
            <a:off x="647700" y="483870"/>
            <a:ext cx="396240" cy="323850"/>
          </a:xfrm>
          <a:prstGeom prst="rect">
            <a:avLst/>
          </a:prstGeom>
        </p:spPr>
        <p:style>
          <a:lnRef idx="0">
            <a:srgbClr val="FFFFFF"/>
          </a:lnRef>
          <a:fillRef idx="1">
            <a:schemeClr val="accent1"/>
          </a:fillRef>
          <a:effectRef idx="0">
            <a:srgbClr val="FFFFFF"/>
          </a:effectRef>
          <a:fontRef idx="minor">
            <a:schemeClr val="lt1"/>
          </a:fontRef>
        </p:style>
        <p:txBody>
          <a:bodyPr rtlCol="0" anchor="ctr"/>
          <a:p>
            <a:pPr algn="ctr"/>
            <a:endParaRPr lang="zh-CN" altLang="en-US"/>
          </a:p>
        </p:txBody>
      </p:sp>
      <p:sp>
        <p:nvSpPr>
          <p:cNvPr id="3" name="文本框 2"/>
          <p:cNvSpPr txBox="1"/>
          <p:nvPr/>
        </p:nvSpPr>
        <p:spPr>
          <a:xfrm>
            <a:off x="1113790" y="483870"/>
            <a:ext cx="6913245" cy="460375"/>
          </a:xfrm>
          <a:prstGeom prst="rect">
            <a:avLst/>
          </a:prstGeom>
          <a:noFill/>
        </p:spPr>
        <p:txBody>
          <a:bodyPr wrap="square" rtlCol="0">
            <a:spAutoFit/>
          </a:bodyPr>
          <a:p>
            <a:r>
              <a:rPr lang="zh-CN" altLang="en-US" sz="2400">
                <a:solidFill>
                  <a:schemeClr val="accent5"/>
                </a:solidFill>
                <a:latin typeface="微软雅黑" panose="020B0503020204020204" pitchFamily="34" charset="-122"/>
                <a:ea typeface="微软雅黑" panose="020B0503020204020204" pitchFamily="34" charset="-122"/>
              </a:rPr>
              <a:t>三、个体主观因素</a:t>
            </a:r>
            <a:endParaRPr lang="zh-CN" altLang="en-US" sz="2400">
              <a:solidFill>
                <a:schemeClr val="accent5"/>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575310" y="988060"/>
            <a:ext cx="4397375" cy="3692525"/>
          </a:xfrm>
          <a:prstGeom prst="rect">
            <a:avLst/>
          </a:prstGeom>
          <a:noFill/>
        </p:spPr>
        <p:txBody>
          <a:bodyPr wrap="square" rtlCol="0">
            <a:spAutoFit/>
          </a:bodyPr>
          <a:p>
            <a:pPr indent="457200" algn="l" fontAlgn="auto"/>
            <a:r>
              <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（一）婴幼儿的个性因素</a:t>
            </a:r>
            <a:endPar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gn="l" fontAlgn="auto"/>
            <a:r>
              <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俄国教育家乌申斯基指出，人的性格大都是在人生中的最初几年形成的，不仅如此，在这几年内人的性格中所形成的东西是很牢固的，乌申斯基称之为“人的第二天性”。</a:t>
            </a:r>
            <a:endPar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gn="l" fontAlgn="auto"/>
            <a:r>
              <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（二）婴幼儿的早期生活经验</a:t>
            </a:r>
            <a:endPar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gn="l" fontAlgn="auto"/>
            <a:r>
              <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人类个体发展观认为，儿童是儿童，不是小大人。儿童不仅需要生理儿童期，还需要社会儿童期。儿童期是人类发展中的一个特定阶段，是走向生活、社会的准备阶段。对于正常的脑成熟过程来说，基本的预期型经验是必须具备的。</a:t>
            </a:r>
            <a:endPar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p:nvPr/>
        </p:nvPicPr>
        <p:blipFill>
          <a:blip r:embed="rId2"/>
          <a:stretch>
            <a:fillRect/>
          </a:stretch>
        </p:blipFill>
        <p:spPr>
          <a:xfrm>
            <a:off x="5039995" y="1132205"/>
            <a:ext cx="3484880" cy="21297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cstate="print">
            <a:extLst>
              <a:ext uri="{28A0092B-C50C-407E-A947-70E740481C1C}">
                <a14:useLocalDpi xmlns:a14="http://schemas.microsoft.com/office/drawing/2010/main" val="0"/>
              </a:ext>
            </a:extLst>
          </a:blip>
          <a:srcRect l="16091" t="69841" r="15094" b="3431"/>
          <a:stretch>
            <a:fillRect/>
          </a:stretch>
        </p:blipFill>
        <p:spPr>
          <a:xfrm>
            <a:off x="-396552" y="-136479"/>
            <a:ext cx="9901100" cy="5724636"/>
          </a:xfrm>
          <a:prstGeom prst="rect">
            <a:avLst/>
          </a:prstGeom>
        </p:spPr>
      </p:pic>
      <p:sp>
        <p:nvSpPr>
          <p:cNvPr id="11" name="矩形 10"/>
          <p:cNvSpPr/>
          <p:nvPr/>
        </p:nvSpPr>
        <p:spPr>
          <a:xfrm>
            <a:off x="1619678" y="2032484"/>
            <a:ext cx="1263360" cy="11711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700">
              <a:solidFill>
                <a:schemeClr val="bg1"/>
              </a:solidFill>
            </a:endParaRPr>
          </a:p>
        </p:txBody>
      </p:sp>
      <p:sp>
        <p:nvSpPr>
          <p:cNvPr id="13" name="文本占位符 3"/>
          <p:cNvSpPr txBox="1"/>
          <p:nvPr/>
        </p:nvSpPr>
        <p:spPr>
          <a:xfrm>
            <a:off x="3131820" y="2356485"/>
            <a:ext cx="4201160" cy="432435"/>
          </a:xfrm>
          <a:prstGeom prst="rect">
            <a:avLst/>
          </a:prstGeom>
        </p:spPr>
        <p:txBody>
          <a:bodyPr vert="horz" lIns="91416" tIns="45708" rIns="91416" bIns="45708" rtlCol="0" anchor="ctr">
            <a:noAutofit/>
          </a:bodyPr>
          <a:lstStyle>
            <a:lvl1pPr marL="0" indent="0" algn="l" defTabSz="914400" rtl="0" eaLnBrk="1" latinLnBrk="0" hangingPunct="1">
              <a:spcBef>
                <a:spcPct val="20000"/>
              </a:spcBef>
              <a:buFont typeface="Arial" panose="020B0604020202020204"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r>
              <a:rPr lang="zh-CN" altLang="en-US" sz="3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0</a:t>
            </a:r>
            <a:r>
              <a:rPr lang="en-US" altLang="zh-CN" sz="3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3 岁婴幼儿心理发展的心理发展的规律与特点</a:t>
            </a:r>
            <a:endParaRPr lang="zh-CN" altLang="en-US" sz="3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TextBox 11"/>
          <p:cNvSpPr txBox="1"/>
          <p:nvPr/>
        </p:nvSpPr>
        <p:spPr>
          <a:xfrm>
            <a:off x="1522868" y="1880183"/>
            <a:ext cx="1360170" cy="1322070"/>
          </a:xfrm>
          <a:prstGeom prst="rect">
            <a:avLst/>
          </a:prstGeom>
          <a:noFill/>
        </p:spPr>
        <p:txBody>
          <a:bodyPr wrap="none" rtlCol="0">
            <a:spAutoFit/>
          </a:bodyPr>
          <a:lstStyle/>
          <a:p>
            <a:pPr algn="r" defTabSz="913765"/>
            <a:r>
              <a:rPr lang="en-US" altLang="zh-CN" sz="8000" b="1" dirty="0">
                <a:solidFill>
                  <a:schemeClr val="bg1"/>
                </a:solidFill>
                <a:latin typeface="DotumChe" pitchFamily="49" charset="-127"/>
                <a:ea typeface="DotumChe" pitchFamily="49" charset="-127"/>
              </a:rPr>
              <a:t>03</a:t>
            </a:r>
            <a:endParaRPr lang="zh-CN" altLang="en-US" sz="8000" b="1" dirty="0">
              <a:solidFill>
                <a:schemeClr val="bg1"/>
              </a:solidFill>
              <a:latin typeface="DotumChe" pitchFamily="49" charset="-127"/>
              <a:ea typeface="DotumChe" pitchFamily="49" charset="-127"/>
            </a:endParaRPr>
          </a:p>
        </p:txBody>
      </p:sp>
      <p:pic>
        <p:nvPicPr>
          <p:cNvPr id="14" name="图片 13"/>
          <p:cNvPicPr>
            <a:picLocks noChangeAspect="1"/>
          </p:cNvPicPr>
          <p:nvPr/>
        </p:nvPicPr>
        <p:blipFill rotWithShape="1">
          <a:blip r:embed="rId2" cstate="print">
            <a:extLst>
              <a:ext uri="{28A0092B-C50C-407E-A947-70E740481C1C}">
                <a14:useLocalDpi xmlns:a14="http://schemas.microsoft.com/office/drawing/2010/main" val="0"/>
              </a:ext>
            </a:extLst>
          </a:blip>
          <a:srcRect t="34670" r="77826" b="30233"/>
          <a:stretch>
            <a:fillRect/>
          </a:stretch>
        </p:blipFill>
        <p:spPr>
          <a:xfrm flipH="1">
            <a:off x="7200298" y="1492424"/>
            <a:ext cx="1728186" cy="364713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60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400"/>
                                        <p:tgtEl>
                                          <p:spTgt spid="11"/>
                                        </p:tgtEl>
                                      </p:cBhvr>
                                    </p:animEffect>
                                  </p:childTnLst>
                                </p:cTn>
                              </p:par>
                            </p:childTnLst>
                          </p:cTn>
                        </p:par>
                        <p:par>
                          <p:cTn id="12" fill="hold">
                            <p:stCondLst>
                              <p:cond delay="500"/>
                            </p:stCondLst>
                            <p:childTnLst>
                              <p:par>
                                <p:cTn id="13" presetID="15" presetClass="entr" presetSubtype="0" fill="hold" grpId="0" nodeType="afterEffect">
                                  <p:stCondLst>
                                    <p:cond delay="0"/>
                                  </p:stCondLst>
                                  <p:iterate type="lt">
                                    <p:tmPct val="10000"/>
                                  </p:iterate>
                                  <p:childTnLst>
                                    <p:set>
                                      <p:cBhvr>
                                        <p:cTn id="14" dur="1" fill="hold">
                                          <p:stCondLst>
                                            <p:cond delay="0"/>
                                          </p:stCondLst>
                                        </p:cTn>
                                        <p:tgtEl>
                                          <p:spTgt spid="12"/>
                                        </p:tgtEl>
                                        <p:attrNameLst>
                                          <p:attrName>style.visibility</p:attrName>
                                        </p:attrNameLst>
                                      </p:cBhvr>
                                      <p:to>
                                        <p:strVal val="visible"/>
                                      </p:to>
                                    </p:set>
                                    <p:anim calcmode="lin" valueType="num">
                                      <p:cBhvr>
                                        <p:cTn id="15" dur="1000" fill="hold"/>
                                        <p:tgtEl>
                                          <p:spTgt spid="12"/>
                                        </p:tgtEl>
                                        <p:attrNameLst>
                                          <p:attrName>ppt_w</p:attrName>
                                        </p:attrNameLst>
                                      </p:cBhvr>
                                      <p:tavLst>
                                        <p:tav tm="0">
                                          <p:val>
                                            <p:fltVal val="0"/>
                                          </p:val>
                                        </p:tav>
                                        <p:tav tm="100000">
                                          <p:val>
                                            <p:strVal val="#ppt_w"/>
                                          </p:val>
                                        </p:tav>
                                      </p:tavLst>
                                    </p:anim>
                                    <p:anim calcmode="lin" valueType="num">
                                      <p:cBhvr>
                                        <p:cTn id="16" dur="1000" fill="hold"/>
                                        <p:tgtEl>
                                          <p:spTgt spid="12"/>
                                        </p:tgtEl>
                                        <p:attrNameLst>
                                          <p:attrName>ppt_h</p:attrName>
                                        </p:attrNameLst>
                                      </p:cBhvr>
                                      <p:tavLst>
                                        <p:tav tm="0">
                                          <p:val>
                                            <p:fltVal val="0"/>
                                          </p:val>
                                        </p:tav>
                                        <p:tav tm="100000">
                                          <p:val>
                                            <p:strVal val="#ppt_h"/>
                                          </p:val>
                                        </p:tav>
                                      </p:tavLst>
                                    </p:anim>
                                    <p:anim calcmode="lin" valueType="num">
                                      <p:cBhvr>
                                        <p:cTn id="17"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099"/>
                            </p:stCondLst>
                            <p:childTnLst>
                              <p:par>
                                <p:cTn id="20" presetID="22" presetClass="entr" presetSubtype="8"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4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cstate="print">
            <a:extLst>
              <a:ext uri="{28A0092B-C50C-407E-A947-70E740481C1C}">
                <a14:useLocalDpi xmlns:a14="http://schemas.microsoft.com/office/drawing/2010/main" val="0"/>
              </a:ext>
            </a:extLst>
          </a:blip>
          <a:srcRect l="16091" t="69841" r="15094" b="3431"/>
          <a:stretch>
            <a:fillRect/>
          </a:stretch>
        </p:blipFill>
        <p:spPr>
          <a:xfrm>
            <a:off x="-432747" y="-136479"/>
            <a:ext cx="9901100" cy="5724636"/>
          </a:xfrm>
          <a:prstGeom prst="rect">
            <a:avLst/>
          </a:prstGeom>
        </p:spPr>
      </p:pic>
      <p:sp>
        <p:nvSpPr>
          <p:cNvPr id="2" name="矩形 1"/>
          <p:cNvSpPr/>
          <p:nvPr/>
        </p:nvSpPr>
        <p:spPr>
          <a:xfrm>
            <a:off x="647700" y="483870"/>
            <a:ext cx="396240" cy="323850"/>
          </a:xfrm>
          <a:prstGeom prst="rect">
            <a:avLst/>
          </a:prstGeom>
        </p:spPr>
        <p:style>
          <a:lnRef idx="0">
            <a:srgbClr val="FFFFFF"/>
          </a:lnRef>
          <a:fillRef idx="1">
            <a:schemeClr val="accent1"/>
          </a:fillRef>
          <a:effectRef idx="0">
            <a:srgbClr val="FFFFFF"/>
          </a:effectRef>
          <a:fontRef idx="minor">
            <a:schemeClr val="lt1"/>
          </a:fontRef>
        </p:style>
        <p:txBody>
          <a:bodyPr rtlCol="0" anchor="ctr"/>
          <a:p>
            <a:pPr algn="ctr"/>
            <a:endParaRPr lang="zh-CN" altLang="en-US"/>
          </a:p>
        </p:txBody>
      </p:sp>
      <p:sp>
        <p:nvSpPr>
          <p:cNvPr id="3" name="文本框 2"/>
          <p:cNvSpPr txBox="1"/>
          <p:nvPr/>
        </p:nvSpPr>
        <p:spPr>
          <a:xfrm>
            <a:off x="1113790" y="483870"/>
            <a:ext cx="5570855" cy="460375"/>
          </a:xfrm>
          <a:prstGeom prst="rect">
            <a:avLst/>
          </a:prstGeom>
          <a:noFill/>
        </p:spPr>
        <p:txBody>
          <a:bodyPr wrap="square" rtlCol="0">
            <a:spAutoFit/>
          </a:bodyPr>
          <a:p>
            <a:r>
              <a:rPr lang="zh-CN" altLang="en-US" sz="2400" b="1">
                <a:solidFill>
                  <a:schemeClr val="accent5"/>
                </a:solidFill>
                <a:latin typeface="微软雅黑" panose="020B0503020204020204" pitchFamily="34" charset="-122"/>
                <a:ea typeface="微软雅黑" panose="020B0503020204020204" pitchFamily="34" charset="-122"/>
              </a:rPr>
              <a:t>一、0~3 岁婴幼儿心理发展的基本规律</a:t>
            </a:r>
            <a:endParaRPr lang="zh-CN" altLang="en-US" sz="2400" b="1">
              <a:solidFill>
                <a:schemeClr val="accent5"/>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367790" y="1024255"/>
            <a:ext cx="6359525" cy="3384550"/>
          </a:xfrm>
          <a:prstGeom prst="rect">
            <a:avLst/>
          </a:prstGeom>
          <a:noFill/>
        </p:spPr>
        <p:txBody>
          <a:bodyPr wrap="square" rtlCol="0">
            <a:spAutoFit/>
          </a:bodyPr>
          <a:p>
            <a:pPr indent="457200" fontAlgn="auto"/>
            <a:r>
              <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婴幼儿心理发展过程本身的规律和制约婴幼儿心理发展的各种客观规律是婴幼儿发展心理学的重要研究内容。0~3 岁婴幼儿心理发展的基本规律如下：</a:t>
            </a:r>
            <a:endPar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endParaRPr lang="en-US" altLang="zh-CN" sz="20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en-US" altLang="zh-CN" sz="2000">
                <a:solidFill>
                  <a:srgbClr val="FFFF0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a:solidFill>
                  <a:srgbClr val="FFFF00"/>
                </a:solidFill>
                <a:latin typeface="微软雅黑" panose="020B0503020204020204" pitchFamily="34" charset="-122"/>
                <a:ea typeface="微软雅黑" panose="020B0503020204020204" pitchFamily="34" charset="-122"/>
                <a:cs typeface="微软雅黑" panose="020B0503020204020204" pitchFamily="34" charset="-122"/>
              </a:rPr>
              <a:t>、连续性和阶段性</a:t>
            </a:r>
            <a:endParaRPr lang="zh-CN" altLang="en-US" sz="2000">
              <a:solidFill>
                <a:srgbClr val="FFFF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endParaRPr lang="en-US" altLang="zh-CN" sz="2000">
              <a:solidFill>
                <a:srgbClr val="FFFF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en-US" altLang="zh-CN" sz="2000">
                <a:solidFill>
                  <a:srgbClr val="FFFF00"/>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solidFill>
                  <a:srgbClr val="FFFF00"/>
                </a:solidFill>
                <a:latin typeface="微软雅黑" panose="020B0503020204020204" pitchFamily="34" charset="-122"/>
                <a:ea typeface="微软雅黑" panose="020B0503020204020204" pitchFamily="34" charset="-122"/>
                <a:cs typeface="微软雅黑" panose="020B0503020204020204" pitchFamily="34" charset="-122"/>
              </a:rPr>
              <a:t>、不平衡性</a:t>
            </a:r>
            <a:endParaRPr lang="zh-CN" altLang="en-US" sz="2000">
              <a:solidFill>
                <a:srgbClr val="FFFF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endParaRPr lang="en-US" altLang="zh-CN" sz="2000">
              <a:solidFill>
                <a:srgbClr val="FFFF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en-US" altLang="zh-CN" sz="2000">
                <a:solidFill>
                  <a:srgbClr val="FFFF00"/>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solidFill>
                  <a:srgbClr val="FFFF00"/>
                </a:solidFill>
                <a:latin typeface="微软雅黑" panose="020B0503020204020204" pitchFamily="34" charset="-122"/>
                <a:ea typeface="微软雅黑" panose="020B0503020204020204" pitchFamily="34" charset="-122"/>
                <a:cs typeface="微软雅黑" panose="020B0503020204020204" pitchFamily="34" charset="-122"/>
              </a:rPr>
              <a:t>、个体差异性</a:t>
            </a:r>
            <a:endParaRPr lang="zh-CN" altLang="en-US" sz="2000">
              <a:solidFill>
                <a:srgbClr val="FFFF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endParaRPr lang="zh-CN" altLang="en-US" sz="2000">
              <a:solidFill>
                <a:srgbClr val="FFFF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endParaRPr lang="zh-CN" altLang="en-US" sz="2000">
              <a:solidFill>
                <a:srgbClr val="FFFF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p:nvPr/>
        </p:nvPicPr>
        <p:blipFill>
          <a:blip r:embed="rId2"/>
          <a:srcRect r="18711" b="-1651"/>
          <a:stretch>
            <a:fillRect/>
          </a:stretch>
        </p:blipFill>
        <p:spPr>
          <a:xfrm>
            <a:off x="5255895" y="2032635"/>
            <a:ext cx="2844165" cy="22682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rotWithShape="1">
          <a:blip r:embed="rId1" cstate="print">
            <a:extLst>
              <a:ext uri="{28A0092B-C50C-407E-A947-70E740481C1C}">
                <a14:useLocalDpi xmlns:a14="http://schemas.microsoft.com/office/drawing/2010/main" val="0"/>
              </a:ext>
            </a:extLst>
          </a:blip>
          <a:srcRect l="16091" t="69841" r="15094" b="3431"/>
          <a:stretch>
            <a:fillRect/>
          </a:stretch>
        </p:blipFill>
        <p:spPr>
          <a:xfrm>
            <a:off x="-396552" y="-136479"/>
            <a:ext cx="9901100" cy="5724636"/>
          </a:xfrm>
          <a:prstGeom prst="rect">
            <a:avLst/>
          </a:prstGeom>
        </p:spPr>
      </p:pic>
      <p:grpSp>
        <p:nvGrpSpPr>
          <p:cNvPr id="2" name="组合 27"/>
          <p:cNvGrpSpPr/>
          <p:nvPr>
            <p:custDataLst>
              <p:tags r:id="rId2"/>
            </p:custDataLst>
          </p:nvPr>
        </p:nvGrpSpPr>
        <p:grpSpPr>
          <a:xfrm>
            <a:off x="1319778" y="2475875"/>
            <a:ext cx="470000" cy="464421"/>
            <a:chOff x="4965079" y="546100"/>
            <a:chExt cx="588369" cy="581025"/>
          </a:xfrm>
        </p:grpSpPr>
        <p:sp>
          <p:nvSpPr>
            <p:cNvPr id="29" name="Oval 6"/>
            <p:cNvSpPr>
              <a:spLocks noChangeArrowheads="1"/>
            </p:cNvSpPr>
            <p:nvPr>
              <p:custDataLst>
                <p:tags r:id="rId3"/>
              </p:custDataLst>
            </p:nvPr>
          </p:nvSpPr>
          <p:spPr bwMode="auto">
            <a:xfrm>
              <a:off x="4968752" y="546100"/>
              <a:ext cx="581024" cy="581025"/>
            </a:xfrm>
            <a:prstGeom prst="ellipse">
              <a:avLst/>
            </a:prstGeom>
            <a:solidFill>
              <a:schemeClr val="accent1"/>
            </a:solidFill>
            <a:ln w="12700">
              <a:noFill/>
              <a:round/>
            </a:ln>
          </p:spPr>
          <p:txBody>
            <a:bodyPr/>
            <a:lstStyle/>
            <a:p>
              <a:endParaRPr lang="zh-CN" altLang="en-US">
                <a:solidFill>
                  <a:schemeClr val="bg1"/>
                </a:solidFill>
              </a:endParaRPr>
            </a:p>
          </p:txBody>
        </p:sp>
        <p:sp>
          <p:nvSpPr>
            <p:cNvPr id="30" name="Text Box 24"/>
            <p:cNvSpPr txBox="1">
              <a:spLocks noChangeArrowheads="1"/>
            </p:cNvSpPr>
            <p:nvPr>
              <p:custDataLst>
                <p:tags r:id="rId4"/>
              </p:custDataLst>
            </p:nvPr>
          </p:nvSpPr>
          <p:spPr bwMode="auto">
            <a:xfrm>
              <a:off x="4965079" y="586175"/>
              <a:ext cx="588369" cy="4989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000" b="1" dirty="0">
                  <a:solidFill>
                    <a:schemeClr val="bg1"/>
                  </a:solidFill>
                </a:rPr>
                <a:t>01</a:t>
              </a:r>
              <a:endParaRPr lang="zh-CN" altLang="zh-CN" sz="2000" b="1" dirty="0">
                <a:solidFill>
                  <a:schemeClr val="bg1"/>
                </a:solidFill>
              </a:endParaRPr>
            </a:p>
          </p:txBody>
        </p:sp>
      </p:grpSp>
      <p:sp>
        <p:nvSpPr>
          <p:cNvPr id="31" name="TextBox 30"/>
          <p:cNvSpPr txBox="1"/>
          <p:nvPr>
            <p:custDataLst>
              <p:tags r:id="rId5"/>
            </p:custDataLst>
          </p:nvPr>
        </p:nvSpPr>
        <p:spPr>
          <a:xfrm>
            <a:off x="1933099" y="2475839"/>
            <a:ext cx="2342183" cy="706755"/>
          </a:xfrm>
          <a:prstGeom prst="rect">
            <a:avLst/>
          </a:prstGeom>
          <a:noFill/>
          <a:effectLst/>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0</a:t>
            </a:r>
            <a:r>
              <a:rPr lang="en-US" altLang="zh-CN" sz="20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3 岁婴幼儿心理发展的研究意义</a:t>
            </a:r>
            <a:endParaRPr lang="zh-CN" altLang="en-US" sz="20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 name="组合 31"/>
          <p:cNvGrpSpPr/>
          <p:nvPr>
            <p:custDataLst>
              <p:tags r:id="rId6"/>
            </p:custDataLst>
          </p:nvPr>
        </p:nvGrpSpPr>
        <p:grpSpPr>
          <a:xfrm>
            <a:off x="1319778" y="3161088"/>
            <a:ext cx="470000" cy="464421"/>
            <a:chOff x="4965079" y="546100"/>
            <a:chExt cx="588369" cy="581025"/>
          </a:xfrm>
        </p:grpSpPr>
        <p:sp>
          <p:nvSpPr>
            <p:cNvPr id="38" name="Oval 6"/>
            <p:cNvSpPr>
              <a:spLocks noChangeArrowheads="1"/>
            </p:cNvSpPr>
            <p:nvPr>
              <p:custDataLst>
                <p:tags r:id="rId7"/>
              </p:custDataLst>
            </p:nvPr>
          </p:nvSpPr>
          <p:spPr bwMode="auto">
            <a:xfrm>
              <a:off x="4968752" y="546100"/>
              <a:ext cx="581024" cy="581025"/>
            </a:xfrm>
            <a:prstGeom prst="ellipse">
              <a:avLst/>
            </a:prstGeom>
            <a:solidFill>
              <a:schemeClr val="accent1"/>
            </a:solidFill>
            <a:ln w="12700">
              <a:noFill/>
              <a:round/>
            </a:ln>
          </p:spPr>
          <p:txBody>
            <a:bodyPr/>
            <a:lstStyle/>
            <a:p>
              <a:endParaRPr lang="zh-CN" altLang="en-US">
                <a:solidFill>
                  <a:schemeClr val="bg1"/>
                </a:solidFill>
              </a:endParaRPr>
            </a:p>
          </p:txBody>
        </p:sp>
        <p:sp>
          <p:nvSpPr>
            <p:cNvPr id="45" name="Text Box 24"/>
            <p:cNvSpPr txBox="1">
              <a:spLocks noChangeArrowheads="1"/>
            </p:cNvSpPr>
            <p:nvPr>
              <p:custDataLst>
                <p:tags r:id="rId8"/>
              </p:custDataLst>
            </p:nvPr>
          </p:nvSpPr>
          <p:spPr bwMode="auto">
            <a:xfrm>
              <a:off x="4965079" y="586175"/>
              <a:ext cx="588369" cy="4989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dirty="0">
                  <a:solidFill>
                    <a:schemeClr val="bg1"/>
                  </a:solidFill>
                </a:rPr>
                <a:t>02</a:t>
              </a:r>
              <a:endParaRPr lang="zh-CN" altLang="zh-CN" sz="2000" b="1" dirty="0">
                <a:solidFill>
                  <a:schemeClr val="bg1"/>
                </a:solidFill>
              </a:endParaRPr>
            </a:p>
          </p:txBody>
        </p:sp>
      </p:grpSp>
      <p:sp>
        <p:nvSpPr>
          <p:cNvPr id="46" name="TextBox 45"/>
          <p:cNvSpPr txBox="1"/>
          <p:nvPr>
            <p:custDataLst>
              <p:tags r:id="rId9"/>
            </p:custDataLst>
          </p:nvPr>
        </p:nvSpPr>
        <p:spPr>
          <a:xfrm>
            <a:off x="1933099" y="3223917"/>
            <a:ext cx="2342183" cy="706755"/>
          </a:xfrm>
          <a:prstGeom prst="rect">
            <a:avLst/>
          </a:prstGeom>
          <a:noFill/>
          <a:effectLst/>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0</a:t>
            </a:r>
            <a:r>
              <a:rPr lang="en-US" altLang="zh-CN" sz="20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3 岁婴幼儿心理发展的影响因素</a:t>
            </a:r>
            <a:endParaRPr lang="zh-CN" altLang="en-US" sz="20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 name="组合 46"/>
          <p:cNvGrpSpPr/>
          <p:nvPr>
            <p:custDataLst>
              <p:tags r:id="rId10"/>
            </p:custDataLst>
          </p:nvPr>
        </p:nvGrpSpPr>
        <p:grpSpPr>
          <a:xfrm>
            <a:off x="4956182" y="2479777"/>
            <a:ext cx="470000" cy="464421"/>
            <a:chOff x="4965079" y="546100"/>
            <a:chExt cx="588369" cy="581025"/>
          </a:xfrm>
        </p:grpSpPr>
        <p:sp>
          <p:nvSpPr>
            <p:cNvPr id="48" name="Oval 6"/>
            <p:cNvSpPr>
              <a:spLocks noChangeArrowheads="1"/>
            </p:cNvSpPr>
            <p:nvPr>
              <p:custDataLst>
                <p:tags r:id="rId11"/>
              </p:custDataLst>
            </p:nvPr>
          </p:nvSpPr>
          <p:spPr bwMode="auto">
            <a:xfrm>
              <a:off x="4968752" y="546100"/>
              <a:ext cx="581024" cy="581025"/>
            </a:xfrm>
            <a:prstGeom prst="ellipse">
              <a:avLst/>
            </a:prstGeom>
            <a:solidFill>
              <a:schemeClr val="accent1"/>
            </a:solidFill>
            <a:ln w="12700">
              <a:noFill/>
              <a:round/>
            </a:ln>
          </p:spPr>
          <p:txBody>
            <a:bodyPr/>
            <a:lstStyle/>
            <a:p>
              <a:endParaRPr lang="zh-CN" altLang="en-US">
                <a:solidFill>
                  <a:schemeClr val="bg1"/>
                </a:solidFill>
              </a:endParaRPr>
            </a:p>
          </p:txBody>
        </p:sp>
        <p:sp>
          <p:nvSpPr>
            <p:cNvPr id="49" name="Text Box 24"/>
            <p:cNvSpPr txBox="1">
              <a:spLocks noChangeArrowheads="1"/>
            </p:cNvSpPr>
            <p:nvPr>
              <p:custDataLst>
                <p:tags r:id="rId12"/>
              </p:custDataLst>
            </p:nvPr>
          </p:nvSpPr>
          <p:spPr bwMode="auto">
            <a:xfrm>
              <a:off x="4965079" y="586175"/>
              <a:ext cx="588369" cy="4989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000" b="1" dirty="0">
                  <a:solidFill>
                    <a:schemeClr val="bg1"/>
                  </a:solidFill>
                </a:rPr>
                <a:t>0</a:t>
              </a:r>
              <a:r>
                <a:rPr lang="en-US" altLang="zh-CN" sz="2000" b="1" dirty="0">
                  <a:solidFill>
                    <a:schemeClr val="bg1"/>
                  </a:solidFill>
                </a:rPr>
                <a:t>3</a:t>
              </a:r>
              <a:endParaRPr lang="zh-CN" altLang="zh-CN" sz="2000" b="1" dirty="0">
                <a:solidFill>
                  <a:schemeClr val="bg1"/>
                </a:solidFill>
              </a:endParaRPr>
            </a:p>
          </p:txBody>
        </p:sp>
      </p:grpSp>
      <p:sp>
        <p:nvSpPr>
          <p:cNvPr id="50" name="TextBox 49"/>
          <p:cNvSpPr txBox="1"/>
          <p:nvPr>
            <p:custDataLst>
              <p:tags r:id="rId13"/>
            </p:custDataLst>
          </p:nvPr>
        </p:nvSpPr>
        <p:spPr>
          <a:xfrm>
            <a:off x="5569503" y="2479741"/>
            <a:ext cx="2342183" cy="706755"/>
          </a:xfrm>
          <a:prstGeom prst="rect">
            <a:avLst/>
          </a:prstGeom>
          <a:noFill/>
          <a:effectLst/>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0</a:t>
            </a:r>
            <a:r>
              <a:rPr lang="en-US" altLang="zh-CN" sz="20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3 岁婴幼儿心理发展的规律与特点</a:t>
            </a:r>
            <a:endParaRPr lang="zh-CN" altLang="en-US" sz="20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 name="组合 50"/>
          <p:cNvGrpSpPr/>
          <p:nvPr>
            <p:custDataLst>
              <p:tags r:id="rId14"/>
            </p:custDataLst>
          </p:nvPr>
        </p:nvGrpSpPr>
        <p:grpSpPr>
          <a:xfrm>
            <a:off x="4956182" y="3201126"/>
            <a:ext cx="470000" cy="464421"/>
            <a:chOff x="4965079" y="546100"/>
            <a:chExt cx="588369" cy="581025"/>
          </a:xfrm>
        </p:grpSpPr>
        <p:sp>
          <p:nvSpPr>
            <p:cNvPr id="52" name="Oval 6"/>
            <p:cNvSpPr>
              <a:spLocks noChangeArrowheads="1"/>
            </p:cNvSpPr>
            <p:nvPr>
              <p:custDataLst>
                <p:tags r:id="rId15"/>
              </p:custDataLst>
            </p:nvPr>
          </p:nvSpPr>
          <p:spPr bwMode="auto">
            <a:xfrm>
              <a:off x="4968752" y="546100"/>
              <a:ext cx="581024" cy="581025"/>
            </a:xfrm>
            <a:prstGeom prst="ellipse">
              <a:avLst/>
            </a:prstGeom>
            <a:solidFill>
              <a:schemeClr val="accent1"/>
            </a:solidFill>
            <a:ln w="12700">
              <a:noFill/>
              <a:round/>
            </a:ln>
          </p:spPr>
          <p:txBody>
            <a:bodyPr/>
            <a:lstStyle/>
            <a:p>
              <a:endParaRPr lang="zh-CN" altLang="en-US">
                <a:solidFill>
                  <a:schemeClr val="bg1"/>
                </a:solidFill>
              </a:endParaRPr>
            </a:p>
          </p:txBody>
        </p:sp>
        <p:sp>
          <p:nvSpPr>
            <p:cNvPr id="53" name="Text Box 24"/>
            <p:cNvSpPr txBox="1">
              <a:spLocks noChangeArrowheads="1"/>
            </p:cNvSpPr>
            <p:nvPr>
              <p:custDataLst>
                <p:tags r:id="rId16"/>
              </p:custDataLst>
            </p:nvPr>
          </p:nvSpPr>
          <p:spPr bwMode="auto">
            <a:xfrm>
              <a:off x="4965079" y="586175"/>
              <a:ext cx="588369" cy="4989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dirty="0">
                  <a:solidFill>
                    <a:schemeClr val="bg1"/>
                  </a:solidFill>
                </a:rPr>
                <a:t>04</a:t>
              </a:r>
              <a:endParaRPr lang="zh-CN" altLang="zh-CN" sz="2000" b="1" dirty="0">
                <a:solidFill>
                  <a:schemeClr val="bg1"/>
                </a:solidFill>
              </a:endParaRPr>
            </a:p>
          </p:txBody>
        </p:sp>
      </p:grpSp>
      <p:sp>
        <p:nvSpPr>
          <p:cNvPr id="54" name="TextBox 53"/>
          <p:cNvSpPr txBox="1"/>
          <p:nvPr>
            <p:custDataLst>
              <p:tags r:id="rId17"/>
            </p:custDataLst>
          </p:nvPr>
        </p:nvSpPr>
        <p:spPr>
          <a:xfrm>
            <a:off x="5569585" y="3223895"/>
            <a:ext cx="2595245" cy="706755"/>
          </a:xfrm>
          <a:prstGeom prst="rect">
            <a:avLst/>
          </a:prstGeom>
          <a:noFill/>
          <a:effectLst/>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0</a:t>
            </a:r>
            <a:r>
              <a:rPr lang="en-US" altLang="zh-CN" sz="20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3 岁婴幼儿心理发展研究的原则与方法</a:t>
            </a:r>
            <a:endParaRPr lang="zh-CN" altLang="en-US" sz="20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3" name="TextBox 32"/>
          <p:cNvSpPr txBox="1"/>
          <p:nvPr/>
        </p:nvSpPr>
        <p:spPr>
          <a:xfrm>
            <a:off x="5400092" y="1240396"/>
            <a:ext cx="1261884" cy="523543"/>
          </a:xfrm>
          <a:prstGeom prst="rect">
            <a:avLst/>
          </a:prstGeom>
          <a:solidFill>
            <a:schemeClr val="bg1"/>
          </a:solidFill>
        </p:spPr>
        <p:txBody>
          <a:bodyPr wrap="none" rtlCol="0">
            <a:spAutoFit/>
          </a:bodyPr>
          <a:lstStyle>
            <a:defPPr>
              <a:defRPr lang="zh-CN"/>
            </a:defPPr>
            <a:lvl1pPr>
              <a:defRPr sz="4000" b="1">
                <a:solidFill>
                  <a:schemeClr val="bg1"/>
                </a:solidFill>
                <a:latin typeface="微软雅黑" panose="020B0503020204020204" pitchFamily="34" charset="-122"/>
                <a:ea typeface="微软雅黑" panose="020B0503020204020204" pitchFamily="34" charset="-122"/>
              </a:defRPr>
            </a:lvl1pPr>
          </a:lstStyle>
          <a:p>
            <a:r>
              <a:rPr lang="zh-CN" altLang="en-US" sz="2800" dirty="0">
                <a:solidFill>
                  <a:schemeClr val="accent1"/>
                </a:solidFill>
              </a:rPr>
              <a:t>目录页</a:t>
            </a:r>
            <a:endParaRPr lang="zh-CN" altLang="en-US" sz="2800" dirty="0">
              <a:solidFill>
                <a:schemeClr val="accent1"/>
              </a:solidFill>
            </a:endParaRPr>
          </a:p>
        </p:txBody>
      </p:sp>
      <p:sp>
        <p:nvSpPr>
          <p:cNvPr id="34" name="TextBox 33"/>
          <p:cNvSpPr txBox="1"/>
          <p:nvPr/>
        </p:nvSpPr>
        <p:spPr>
          <a:xfrm rot="21560070">
            <a:off x="2881875" y="1317388"/>
            <a:ext cx="2446854" cy="36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r>
              <a:rPr lang="en-US" altLang="zh-CN" sz="1400" b="1" dirty="0">
                <a:solidFill>
                  <a:schemeClr val="bg1"/>
                </a:solidFill>
                <a:effectLst>
                  <a:outerShdw blurRad="38100" dist="38100" dir="2700000" algn="tl">
                    <a:srgbClr val="000000">
                      <a:alpha val="43137"/>
                    </a:srgbClr>
                  </a:outerShdw>
                </a:effectLst>
              </a:rPr>
              <a:t>CONTENTS   PAGE </a:t>
            </a:r>
            <a:endParaRPr lang="en-US" altLang="zh-CN" sz="1400" b="1" dirty="0">
              <a:solidFill>
                <a:schemeClr val="bg1"/>
              </a:solidFill>
              <a:effectLst>
                <a:outerShdw blurRad="38100" dist="38100" dir="2700000" algn="tl">
                  <a:srgbClr val="000000">
                    <a:alpha val="43137"/>
                  </a:srgbClr>
                </a:outerShdw>
              </a:effectLs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ppt_x"/>
                                          </p:val>
                                        </p:tav>
                                        <p:tav tm="100000">
                                          <p:val>
                                            <p:strVal val="#ppt_x"/>
                                          </p:val>
                                        </p:tav>
                                      </p:tavLst>
                                    </p:anim>
                                    <p:anim calcmode="lin" valueType="num">
                                      <p:cBhvr additive="base">
                                        <p:cTn id="8" dur="500" fill="hold"/>
                                        <p:tgtEl>
                                          <p:spTgt spid="33"/>
                                        </p:tgtEl>
                                        <p:attrNameLst>
                                          <p:attrName>ppt_y</p:attrName>
                                        </p:attrNameLst>
                                      </p:cBhvr>
                                      <p:tavLst>
                                        <p:tav tm="0">
                                          <p:val>
                                            <p:strVal val="0-#ppt_h/2"/>
                                          </p:val>
                                        </p:tav>
                                        <p:tav tm="100000">
                                          <p:val>
                                            <p:strVal val="#ppt_y"/>
                                          </p:val>
                                        </p:tav>
                                      </p:tavLst>
                                    </p:anim>
                                  </p:childTnLst>
                                </p:cTn>
                              </p:par>
                            </p:childTnLst>
                          </p:cTn>
                        </p:par>
                        <p:par>
                          <p:cTn id="9" fill="hold">
                            <p:stCondLst>
                              <p:cond delay="600"/>
                            </p:stCondLst>
                            <p:childTnLst>
                              <p:par>
                                <p:cTn id="10" presetID="2" presetClass="entr" presetSubtype="9" fill="hold" grpId="0" nodeType="afterEffect">
                                  <p:stCondLst>
                                    <p:cond delay="0"/>
                                  </p:stCondLst>
                                  <p:iterate type="lt">
                                    <p:tmPct val="10000"/>
                                  </p:iterate>
                                  <p:childTnLst>
                                    <p:set>
                                      <p:cBhvr>
                                        <p:cTn id="11" dur="1" fill="hold">
                                          <p:stCondLst>
                                            <p:cond delay="0"/>
                                          </p:stCondLst>
                                        </p:cTn>
                                        <p:tgtEl>
                                          <p:spTgt spid="34"/>
                                        </p:tgtEl>
                                        <p:attrNameLst>
                                          <p:attrName>style.visibility</p:attrName>
                                        </p:attrNameLst>
                                      </p:cBhvr>
                                      <p:to>
                                        <p:strVal val="visible"/>
                                      </p:to>
                                    </p:set>
                                    <p:anim calcmode="lin" valueType="num">
                                      <p:cBhvr additive="base">
                                        <p:cTn id="12" dur="500" fill="hold"/>
                                        <p:tgtEl>
                                          <p:spTgt spid="34"/>
                                        </p:tgtEl>
                                        <p:attrNameLst>
                                          <p:attrName>ppt_x</p:attrName>
                                        </p:attrNameLst>
                                      </p:cBhvr>
                                      <p:tavLst>
                                        <p:tav tm="0">
                                          <p:val>
                                            <p:strVal val="0-#ppt_w/2"/>
                                          </p:val>
                                        </p:tav>
                                        <p:tav tm="100000">
                                          <p:val>
                                            <p:strVal val="#ppt_x"/>
                                          </p:val>
                                        </p:tav>
                                      </p:tavLst>
                                    </p:anim>
                                    <p:anim calcmode="lin" valueType="num">
                                      <p:cBhvr additive="base">
                                        <p:cTn id="13" dur="500" fill="hold"/>
                                        <p:tgtEl>
                                          <p:spTgt spid="34"/>
                                        </p:tgtEl>
                                        <p:attrNameLst>
                                          <p:attrName>ppt_y</p:attrName>
                                        </p:attrNameLst>
                                      </p:cBhvr>
                                      <p:tavLst>
                                        <p:tav tm="0">
                                          <p:val>
                                            <p:strVal val="0-#ppt_h/2"/>
                                          </p:val>
                                        </p:tav>
                                        <p:tav tm="100000">
                                          <p:val>
                                            <p:strVal val="#ppt_y"/>
                                          </p:val>
                                        </p:tav>
                                      </p:tavLst>
                                    </p:anim>
                                  </p:childTnLst>
                                </p:cTn>
                              </p:par>
                            </p:childTnLst>
                          </p:cTn>
                        </p:par>
                        <p:par>
                          <p:cTn id="14" fill="hold">
                            <p:stCondLst>
                              <p:cond delay="1850"/>
                            </p:stCondLst>
                            <p:childTnLst>
                              <p:par>
                                <p:cTn id="15" presetID="2" presetClass="entr" presetSubtype="4"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par>
                          <p:cTn id="19" fill="hold">
                            <p:stCondLst>
                              <p:cond delay="2350"/>
                            </p:stCondLst>
                            <p:childTnLst>
                              <p:par>
                                <p:cTn id="20" presetID="2" presetClass="entr" presetSubtype="2"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additive="base">
                                        <p:cTn id="22" dur="500" fill="hold"/>
                                        <p:tgtEl>
                                          <p:spTgt spid="31"/>
                                        </p:tgtEl>
                                        <p:attrNameLst>
                                          <p:attrName>ppt_x</p:attrName>
                                        </p:attrNameLst>
                                      </p:cBhvr>
                                      <p:tavLst>
                                        <p:tav tm="0">
                                          <p:val>
                                            <p:strVal val="1+#ppt_w/2"/>
                                          </p:val>
                                        </p:tav>
                                        <p:tav tm="100000">
                                          <p:val>
                                            <p:strVal val="#ppt_x"/>
                                          </p:val>
                                        </p:tav>
                                      </p:tavLst>
                                    </p:anim>
                                    <p:anim calcmode="lin" valueType="num">
                                      <p:cBhvr additive="base">
                                        <p:cTn id="23" dur="500" fill="hold"/>
                                        <p:tgtEl>
                                          <p:spTgt spid="31"/>
                                        </p:tgtEl>
                                        <p:attrNameLst>
                                          <p:attrName>ppt_y</p:attrName>
                                        </p:attrNameLst>
                                      </p:cBhvr>
                                      <p:tavLst>
                                        <p:tav tm="0">
                                          <p:val>
                                            <p:strVal val="#ppt_y"/>
                                          </p:val>
                                        </p:tav>
                                        <p:tav tm="100000">
                                          <p:val>
                                            <p:strVal val="#ppt_y"/>
                                          </p:val>
                                        </p:tav>
                                      </p:tavLst>
                                    </p:anim>
                                  </p:childTnLst>
                                </p:cTn>
                              </p:par>
                            </p:childTnLst>
                          </p:cTn>
                        </p:par>
                        <p:par>
                          <p:cTn id="24" fill="hold">
                            <p:stCondLst>
                              <p:cond delay="2850"/>
                            </p:stCondLst>
                            <p:childTnLst>
                              <p:par>
                                <p:cTn id="25" presetID="2" presetClass="entr" presetSubtype="4"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ppt_x"/>
                                          </p:val>
                                        </p:tav>
                                        <p:tav tm="100000">
                                          <p:val>
                                            <p:strVal val="#ppt_x"/>
                                          </p:val>
                                        </p:tav>
                                      </p:tavLst>
                                    </p:anim>
                                    <p:anim calcmode="lin" valueType="num">
                                      <p:cBhvr additive="base">
                                        <p:cTn id="28" dur="500" fill="hold"/>
                                        <p:tgtEl>
                                          <p:spTgt spid="3"/>
                                        </p:tgtEl>
                                        <p:attrNameLst>
                                          <p:attrName>ppt_y</p:attrName>
                                        </p:attrNameLst>
                                      </p:cBhvr>
                                      <p:tavLst>
                                        <p:tav tm="0">
                                          <p:val>
                                            <p:strVal val="1+#ppt_h/2"/>
                                          </p:val>
                                        </p:tav>
                                        <p:tav tm="100000">
                                          <p:val>
                                            <p:strVal val="#ppt_y"/>
                                          </p:val>
                                        </p:tav>
                                      </p:tavLst>
                                    </p:anim>
                                  </p:childTnLst>
                                </p:cTn>
                              </p:par>
                            </p:childTnLst>
                          </p:cTn>
                        </p:par>
                        <p:par>
                          <p:cTn id="29" fill="hold">
                            <p:stCondLst>
                              <p:cond delay="3350"/>
                            </p:stCondLst>
                            <p:childTnLst>
                              <p:par>
                                <p:cTn id="30" presetID="2" presetClass="entr" presetSubtype="2" fill="hold" grpId="0" nodeType="afterEffect">
                                  <p:stCondLst>
                                    <p:cond delay="0"/>
                                  </p:stCondLst>
                                  <p:childTnLst>
                                    <p:set>
                                      <p:cBhvr>
                                        <p:cTn id="31" dur="1" fill="hold">
                                          <p:stCondLst>
                                            <p:cond delay="0"/>
                                          </p:stCondLst>
                                        </p:cTn>
                                        <p:tgtEl>
                                          <p:spTgt spid="46"/>
                                        </p:tgtEl>
                                        <p:attrNameLst>
                                          <p:attrName>style.visibility</p:attrName>
                                        </p:attrNameLst>
                                      </p:cBhvr>
                                      <p:to>
                                        <p:strVal val="visible"/>
                                      </p:to>
                                    </p:set>
                                    <p:anim calcmode="lin" valueType="num">
                                      <p:cBhvr additive="base">
                                        <p:cTn id="32" dur="500" fill="hold"/>
                                        <p:tgtEl>
                                          <p:spTgt spid="46"/>
                                        </p:tgtEl>
                                        <p:attrNameLst>
                                          <p:attrName>ppt_x</p:attrName>
                                        </p:attrNameLst>
                                      </p:cBhvr>
                                      <p:tavLst>
                                        <p:tav tm="0">
                                          <p:val>
                                            <p:strVal val="1+#ppt_w/2"/>
                                          </p:val>
                                        </p:tav>
                                        <p:tav tm="100000">
                                          <p:val>
                                            <p:strVal val="#ppt_x"/>
                                          </p:val>
                                        </p:tav>
                                      </p:tavLst>
                                    </p:anim>
                                    <p:anim calcmode="lin" valueType="num">
                                      <p:cBhvr additive="base">
                                        <p:cTn id="33" dur="500" fill="hold"/>
                                        <p:tgtEl>
                                          <p:spTgt spid="46"/>
                                        </p:tgtEl>
                                        <p:attrNameLst>
                                          <p:attrName>ppt_y</p:attrName>
                                        </p:attrNameLst>
                                      </p:cBhvr>
                                      <p:tavLst>
                                        <p:tav tm="0">
                                          <p:val>
                                            <p:strVal val="#ppt_y"/>
                                          </p:val>
                                        </p:tav>
                                        <p:tav tm="100000">
                                          <p:val>
                                            <p:strVal val="#ppt_y"/>
                                          </p:val>
                                        </p:tav>
                                      </p:tavLst>
                                    </p:anim>
                                  </p:childTnLst>
                                </p:cTn>
                              </p:par>
                            </p:childTnLst>
                          </p:cTn>
                        </p:par>
                        <p:par>
                          <p:cTn id="34" fill="hold">
                            <p:stCondLst>
                              <p:cond delay="3850"/>
                            </p:stCondLst>
                            <p:childTnLst>
                              <p:par>
                                <p:cTn id="35" presetID="2" presetClass="entr" presetSubtype="4"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par>
                          <p:cTn id="39" fill="hold">
                            <p:stCondLst>
                              <p:cond delay="4350"/>
                            </p:stCondLst>
                            <p:childTnLst>
                              <p:par>
                                <p:cTn id="40" presetID="2" presetClass="entr" presetSubtype="2" fill="hold" grpId="0" nodeType="after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additive="base">
                                        <p:cTn id="42" dur="500" fill="hold"/>
                                        <p:tgtEl>
                                          <p:spTgt spid="50"/>
                                        </p:tgtEl>
                                        <p:attrNameLst>
                                          <p:attrName>ppt_x</p:attrName>
                                        </p:attrNameLst>
                                      </p:cBhvr>
                                      <p:tavLst>
                                        <p:tav tm="0">
                                          <p:val>
                                            <p:strVal val="1+#ppt_w/2"/>
                                          </p:val>
                                        </p:tav>
                                        <p:tav tm="100000">
                                          <p:val>
                                            <p:strVal val="#ppt_x"/>
                                          </p:val>
                                        </p:tav>
                                      </p:tavLst>
                                    </p:anim>
                                    <p:anim calcmode="lin" valueType="num">
                                      <p:cBhvr additive="base">
                                        <p:cTn id="43" dur="500" fill="hold"/>
                                        <p:tgtEl>
                                          <p:spTgt spid="50"/>
                                        </p:tgtEl>
                                        <p:attrNameLst>
                                          <p:attrName>ppt_y</p:attrName>
                                        </p:attrNameLst>
                                      </p:cBhvr>
                                      <p:tavLst>
                                        <p:tav tm="0">
                                          <p:val>
                                            <p:strVal val="#ppt_y"/>
                                          </p:val>
                                        </p:tav>
                                        <p:tav tm="100000">
                                          <p:val>
                                            <p:strVal val="#ppt_y"/>
                                          </p:val>
                                        </p:tav>
                                      </p:tavLst>
                                    </p:anim>
                                  </p:childTnLst>
                                </p:cTn>
                              </p:par>
                            </p:childTnLst>
                          </p:cTn>
                        </p:par>
                        <p:par>
                          <p:cTn id="44" fill="hold">
                            <p:stCondLst>
                              <p:cond delay="4850"/>
                            </p:stCondLst>
                            <p:childTnLst>
                              <p:par>
                                <p:cTn id="45" presetID="2" presetClass="entr" presetSubtype="4" fill="hold" nodeType="after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additive="base">
                                        <p:cTn id="47" dur="500" fill="hold"/>
                                        <p:tgtEl>
                                          <p:spTgt spid="5"/>
                                        </p:tgtEl>
                                        <p:attrNameLst>
                                          <p:attrName>ppt_x</p:attrName>
                                        </p:attrNameLst>
                                      </p:cBhvr>
                                      <p:tavLst>
                                        <p:tav tm="0">
                                          <p:val>
                                            <p:strVal val="#ppt_x"/>
                                          </p:val>
                                        </p:tav>
                                        <p:tav tm="100000">
                                          <p:val>
                                            <p:strVal val="#ppt_x"/>
                                          </p:val>
                                        </p:tav>
                                      </p:tavLst>
                                    </p:anim>
                                    <p:anim calcmode="lin" valueType="num">
                                      <p:cBhvr additive="base">
                                        <p:cTn id="48" dur="500" fill="hold"/>
                                        <p:tgtEl>
                                          <p:spTgt spid="5"/>
                                        </p:tgtEl>
                                        <p:attrNameLst>
                                          <p:attrName>ppt_y</p:attrName>
                                        </p:attrNameLst>
                                      </p:cBhvr>
                                      <p:tavLst>
                                        <p:tav tm="0">
                                          <p:val>
                                            <p:strVal val="1+#ppt_h/2"/>
                                          </p:val>
                                        </p:tav>
                                        <p:tav tm="100000">
                                          <p:val>
                                            <p:strVal val="#ppt_y"/>
                                          </p:val>
                                        </p:tav>
                                      </p:tavLst>
                                    </p:anim>
                                  </p:childTnLst>
                                </p:cTn>
                              </p:par>
                            </p:childTnLst>
                          </p:cTn>
                        </p:par>
                        <p:par>
                          <p:cTn id="49" fill="hold">
                            <p:stCondLst>
                              <p:cond delay="5350"/>
                            </p:stCondLst>
                            <p:childTnLst>
                              <p:par>
                                <p:cTn id="50" presetID="2" presetClass="entr" presetSubtype="2" fill="hold" grpId="0" nodeType="afterEffect">
                                  <p:stCondLst>
                                    <p:cond delay="0"/>
                                  </p:stCondLst>
                                  <p:childTnLst>
                                    <p:set>
                                      <p:cBhvr>
                                        <p:cTn id="51" dur="1" fill="hold">
                                          <p:stCondLst>
                                            <p:cond delay="0"/>
                                          </p:stCondLst>
                                        </p:cTn>
                                        <p:tgtEl>
                                          <p:spTgt spid="54"/>
                                        </p:tgtEl>
                                        <p:attrNameLst>
                                          <p:attrName>style.visibility</p:attrName>
                                        </p:attrNameLst>
                                      </p:cBhvr>
                                      <p:to>
                                        <p:strVal val="visible"/>
                                      </p:to>
                                    </p:set>
                                    <p:anim calcmode="lin" valueType="num">
                                      <p:cBhvr additive="base">
                                        <p:cTn id="52" dur="500" fill="hold"/>
                                        <p:tgtEl>
                                          <p:spTgt spid="54"/>
                                        </p:tgtEl>
                                        <p:attrNameLst>
                                          <p:attrName>ppt_x</p:attrName>
                                        </p:attrNameLst>
                                      </p:cBhvr>
                                      <p:tavLst>
                                        <p:tav tm="0">
                                          <p:val>
                                            <p:strVal val="1+#ppt_w/2"/>
                                          </p:val>
                                        </p:tav>
                                        <p:tav tm="100000">
                                          <p:val>
                                            <p:strVal val="#ppt_x"/>
                                          </p:val>
                                        </p:tav>
                                      </p:tavLst>
                                    </p:anim>
                                    <p:anim calcmode="lin" valueType="num">
                                      <p:cBhvr additive="base">
                                        <p:cTn id="53" dur="5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P spid="46" grpId="0" bldLvl="0" animBg="1"/>
      <p:bldP spid="50" grpId="0" bldLvl="0" animBg="1"/>
      <p:bldP spid="54" grpId="0" bldLvl="0" animBg="1"/>
      <p:bldP spid="33" grpId="0" animBg="1"/>
      <p:bldP spid="3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cstate="print">
            <a:extLst>
              <a:ext uri="{28A0092B-C50C-407E-A947-70E740481C1C}">
                <a14:useLocalDpi xmlns:a14="http://schemas.microsoft.com/office/drawing/2010/main" val="0"/>
              </a:ext>
            </a:extLst>
          </a:blip>
          <a:srcRect l="16091" t="69841" r="15094" b="3431"/>
          <a:stretch>
            <a:fillRect/>
          </a:stretch>
        </p:blipFill>
        <p:spPr>
          <a:xfrm>
            <a:off x="-396552" y="-136479"/>
            <a:ext cx="9901100" cy="5724636"/>
          </a:xfrm>
          <a:prstGeom prst="rect">
            <a:avLst/>
          </a:prstGeom>
        </p:spPr>
      </p:pic>
      <p:sp>
        <p:nvSpPr>
          <p:cNvPr id="2" name="矩形 1"/>
          <p:cNvSpPr/>
          <p:nvPr/>
        </p:nvSpPr>
        <p:spPr>
          <a:xfrm>
            <a:off x="647700" y="483870"/>
            <a:ext cx="396240" cy="323850"/>
          </a:xfrm>
          <a:prstGeom prst="rect">
            <a:avLst/>
          </a:prstGeom>
        </p:spPr>
        <p:style>
          <a:lnRef idx="0">
            <a:srgbClr val="FFFFFF"/>
          </a:lnRef>
          <a:fillRef idx="1">
            <a:schemeClr val="accent1"/>
          </a:fillRef>
          <a:effectRef idx="0">
            <a:srgbClr val="FFFFFF"/>
          </a:effectRef>
          <a:fontRef idx="minor">
            <a:schemeClr val="lt1"/>
          </a:fontRef>
        </p:style>
        <p:txBody>
          <a:bodyPr rtlCol="0" anchor="ctr"/>
          <a:p>
            <a:pPr algn="ctr"/>
            <a:endParaRPr lang="zh-CN" altLang="en-US"/>
          </a:p>
        </p:txBody>
      </p:sp>
      <p:sp>
        <p:nvSpPr>
          <p:cNvPr id="3" name="文本框 2"/>
          <p:cNvSpPr txBox="1"/>
          <p:nvPr/>
        </p:nvSpPr>
        <p:spPr>
          <a:xfrm>
            <a:off x="1113790" y="483870"/>
            <a:ext cx="5570855" cy="460375"/>
          </a:xfrm>
          <a:prstGeom prst="rect">
            <a:avLst/>
          </a:prstGeom>
          <a:noFill/>
        </p:spPr>
        <p:txBody>
          <a:bodyPr wrap="square" rtlCol="0">
            <a:spAutoFit/>
          </a:bodyPr>
          <a:p>
            <a:r>
              <a:rPr lang="zh-CN" altLang="en-US" sz="240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rPr>
              <a:t>一、0~3 岁婴幼儿心理发展的基本规律</a:t>
            </a:r>
            <a:endParaRPr lang="zh-CN" altLang="en-US" sz="240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a:picLocks noChangeAspect="1"/>
          </p:cNvPicPr>
          <p:nvPr/>
        </p:nvPicPr>
        <p:blipFill>
          <a:blip r:embed="rId2"/>
          <a:stretch>
            <a:fillRect/>
          </a:stretch>
        </p:blipFill>
        <p:spPr>
          <a:xfrm>
            <a:off x="2091690" y="1203960"/>
            <a:ext cx="4960620" cy="29108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cstate="print">
            <a:extLst>
              <a:ext uri="{28A0092B-C50C-407E-A947-70E740481C1C}">
                <a14:useLocalDpi xmlns:a14="http://schemas.microsoft.com/office/drawing/2010/main" val="0"/>
              </a:ext>
            </a:extLst>
          </a:blip>
          <a:srcRect l="16091" t="69841" r="15094" b="3431"/>
          <a:stretch>
            <a:fillRect/>
          </a:stretch>
        </p:blipFill>
        <p:spPr>
          <a:xfrm>
            <a:off x="-432747" y="-127589"/>
            <a:ext cx="9901100" cy="5724636"/>
          </a:xfrm>
          <a:prstGeom prst="rect">
            <a:avLst/>
          </a:prstGeom>
        </p:spPr>
      </p:pic>
      <p:sp>
        <p:nvSpPr>
          <p:cNvPr id="2" name="矩形 1"/>
          <p:cNvSpPr/>
          <p:nvPr/>
        </p:nvSpPr>
        <p:spPr>
          <a:xfrm>
            <a:off x="647700" y="483870"/>
            <a:ext cx="396240" cy="323850"/>
          </a:xfrm>
          <a:prstGeom prst="rect">
            <a:avLst/>
          </a:prstGeom>
        </p:spPr>
        <p:style>
          <a:lnRef idx="0">
            <a:srgbClr val="FFFFFF"/>
          </a:lnRef>
          <a:fillRef idx="1">
            <a:schemeClr val="accent1"/>
          </a:fillRef>
          <a:effectRef idx="0">
            <a:srgbClr val="FFFFFF"/>
          </a:effectRef>
          <a:fontRef idx="minor">
            <a:schemeClr val="lt1"/>
          </a:fontRef>
        </p:style>
        <p:txBody>
          <a:bodyPr rtlCol="0" anchor="ctr"/>
          <a:p>
            <a:pPr algn="ctr"/>
            <a:endParaRPr lang="zh-CN" altLang="en-US"/>
          </a:p>
        </p:txBody>
      </p:sp>
      <p:sp>
        <p:nvSpPr>
          <p:cNvPr id="3" name="文本框 2"/>
          <p:cNvSpPr txBox="1"/>
          <p:nvPr/>
        </p:nvSpPr>
        <p:spPr>
          <a:xfrm>
            <a:off x="1113790" y="483870"/>
            <a:ext cx="5570855" cy="460375"/>
          </a:xfrm>
          <a:prstGeom prst="rect">
            <a:avLst/>
          </a:prstGeom>
          <a:noFill/>
        </p:spPr>
        <p:txBody>
          <a:bodyPr wrap="square" rtlCol="0">
            <a:spAutoFit/>
          </a:bodyPr>
          <a:p>
            <a:r>
              <a:rPr lang="zh-CN" altLang="en-US" sz="2400" b="1">
                <a:solidFill>
                  <a:schemeClr val="accent5"/>
                </a:solidFill>
                <a:latin typeface="微软雅黑" panose="020B0503020204020204" pitchFamily="34" charset="-122"/>
                <a:ea typeface="微软雅黑" panose="020B0503020204020204" pitchFamily="34" charset="-122"/>
              </a:rPr>
              <a:t>二、0~3 岁婴幼儿心理发展的年龄特点</a:t>
            </a:r>
            <a:endParaRPr lang="zh-CN" altLang="en-US" sz="2400" b="1">
              <a:solidFill>
                <a:schemeClr val="accent5"/>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899795" y="1456055"/>
            <a:ext cx="3899535" cy="2306955"/>
          </a:xfrm>
          <a:prstGeom prst="rect">
            <a:avLst/>
          </a:prstGeom>
          <a:noFill/>
        </p:spPr>
        <p:txBody>
          <a:bodyPr wrap="square" rtlCol="0">
            <a:spAutoFit/>
          </a:bodyPr>
          <a:p>
            <a:pPr indent="457200" fontAlgn="auto"/>
            <a:r>
              <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婴幼儿心理发展既是一个连续的过程，也是一个可以划分年龄阶段的过程，因为婴幼儿心理发展的年龄阶段具有稳定性和可塑性。下面以婴幼儿心理发展特点作为年龄阶段划分的依据，分别从 0~1 岁、1~2 岁、2~3 岁三个年龄阶段阐述 0~3 岁婴幼儿的心理发展特点。</a:t>
            </a:r>
            <a:endPar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9" name="图片 8"/>
          <p:cNvPicPr/>
          <p:nvPr/>
        </p:nvPicPr>
        <p:blipFill>
          <a:blip r:embed="rId2"/>
          <a:stretch>
            <a:fillRect/>
          </a:stretch>
        </p:blipFill>
        <p:spPr>
          <a:xfrm>
            <a:off x="5184140" y="1402715"/>
            <a:ext cx="3030855" cy="304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cstate="print">
            <a:extLst>
              <a:ext uri="{28A0092B-C50C-407E-A947-70E740481C1C}">
                <a14:useLocalDpi xmlns:a14="http://schemas.microsoft.com/office/drawing/2010/main" val="0"/>
              </a:ext>
            </a:extLst>
          </a:blip>
          <a:srcRect l="16091" t="69841" r="15094" b="3431"/>
          <a:stretch>
            <a:fillRect/>
          </a:stretch>
        </p:blipFill>
        <p:spPr>
          <a:xfrm>
            <a:off x="-396552" y="-92029"/>
            <a:ext cx="9901100" cy="5724636"/>
          </a:xfrm>
          <a:prstGeom prst="rect">
            <a:avLst/>
          </a:prstGeom>
        </p:spPr>
      </p:pic>
      <p:sp>
        <p:nvSpPr>
          <p:cNvPr id="2" name="矩形 1"/>
          <p:cNvSpPr/>
          <p:nvPr/>
        </p:nvSpPr>
        <p:spPr>
          <a:xfrm>
            <a:off x="647700" y="483870"/>
            <a:ext cx="396240" cy="323850"/>
          </a:xfrm>
          <a:prstGeom prst="rect">
            <a:avLst/>
          </a:prstGeom>
        </p:spPr>
        <p:style>
          <a:lnRef idx="0">
            <a:srgbClr val="FFFFFF"/>
          </a:lnRef>
          <a:fillRef idx="1">
            <a:schemeClr val="accent1"/>
          </a:fillRef>
          <a:effectRef idx="0">
            <a:srgbClr val="FFFFFF"/>
          </a:effectRef>
          <a:fontRef idx="minor">
            <a:schemeClr val="lt1"/>
          </a:fontRef>
        </p:style>
        <p:txBody>
          <a:bodyPr rtlCol="0" anchor="ctr"/>
          <a:p>
            <a:pPr algn="ctr"/>
            <a:endParaRPr lang="zh-CN" altLang="en-US"/>
          </a:p>
        </p:txBody>
      </p:sp>
      <p:sp>
        <p:nvSpPr>
          <p:cNvPr id="3" name="文本框 2"/>
          <p:cNvSpPr txBox="1"/>
          <p:nvPr/>
        </p:nvSpPr>
        <p:spPr>
          <a:xfrm>
            <a:off x="1113790" y="483870"/>
            <a:ext cx="5570855" cy="460375"/>
          </a:xfrm>
          <a:prstGeom prst="rect">
            <a:avLst/>
          </a:prstGeom>
          <a:noFill/>
        </p:spPr>
        <p:txBody>
          <a:bodyPr wrap="square" rtlCol="0">
            <a:spAutoFit/>
          </a:bodyPr>
          <a:p>
            <a:r>
              <a:rPr lang="zh-CN" altLang="en-US" sz="2000">
                <a:solidFill>
                  <a:schemeClr val="accent5"/>
                </a:solidFill>
                <a:latin typeface="微软雅黑" panose="020B0503020204020204" pitchFamily="34" charset="-122"/>
                <a:ea typeface="微软雅黑" panose="020B0503020204020204" pitchFamily="34" charset="-122"/>
              </a:rPr>
              <a:t>（</a:t>
            </a:r>
            <a:r>
              <a:rPr lang="zh-CN" altLang="en-US" sz="2400" b="1">
                <a:solidFill>
                  <a:schemeClr val="accent5"/>
                </a:solidFill>
                <a:latin typeface="微软雅黑" panose="020B0503020204020204" pitchFamily="34" charset="-122"/>
                <a:ea typeface="微软雅黑" panose="020B0503020204020204" pitchFamily="34" charset="-122"/>
              </a:rPr>
              <a:t>一）0~1 岁婴儿的心理发展特点</a:t>
            </a:r>
            <a:endParaRPr lang="zh-CN" altLang="en-US" sz="2400" b="1">
              <a:solidFill>
                <a:schemeClr val="accent5"/>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359410" y="952500"/>
            <a:ext cx="5523230" cy="3969385"/>
          </a:xfrm>
          <a:prstGeom prst="rect">
            <a:avLst/>
          </a:prstGeom>
          <a:noFill/>
        </p:spPr>
        <p:txBody>
          <a:bodyPr wrap="square" rtlCol="0">
            <a:spAutoFit/>
          </a:bodyPr>
          <a:p>
            <a:pPr indent="457200" fontAlgn="auto"/>
            <a:r>
              <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0~1 岁是新生儿期和婴儿期。婴儿出生后的一年是其一生的开始阶段。0~1 岁婴儿心理发展的主要特征如下。</a:t>
            </a:r>
            <a:endPar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 新生儿的机体反射：反射是指人的机体对特定刺激做出的自动化反应。新生儿最重要的反射行为有以下几种：觅食反射、吸吮反射、摩罗反射、抓握反射、巴宾斯基反射、防御反射等。反射使得新生儿更能适应周围的环境，是新生儿身体健康的指标。</a:t>
            </a:r>
            <a:endPar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2. 生活状态——睡眠、清醒和啼哭：新生儿大部分时间都在睡觉，清醒时间不长，而后随着大脑的发育，婴儿的睡眠和清醒状态会发生本质的变化。啼哭是新生儿与人交往的最初方式，婴儿通过不同声调的哭声来表达饥饿、身体不适或撒娇，通过哭声吸引大人对自己的注意。</a:t>
            </a:r>
            <a:endPar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7" name="图片 6"/>
          <p:cNvPicPr/>
          <p:nvPr/>
        </p:nvPicPr>
        <p:blipFill>
          <a:blip r:embed="rId2"/>
          <a:stretch>
            <a:fillRect/>
          </a:stretch>
        </p:blipFill>
        <p:spPr>
          <a:xfrm>
            <a:off x="6191885" y="2140585"/>
            <a:ext cx="2204720" cy="23647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cstate="print">
            <a:extLst>
              <a:ext uri="{28A0092B-C50C-407E-A947-70E740481C1C}">
                <a14:useLocalDpi xmlns:a14="http://schemas.microsoft.com/office/drawing/2010/main" val="0"/>
              </a:ext>
            </a:extLst>
          </a:blip>
          <a:srcRect l="16091" t="69841" r="15094" b="3431"/>
          <a:stretch>
            <a:fillRect/>
          </a:stretch>
        </p:blipFill>
        <p:spPr>
          <a:xfrm>
            <a:off x="-396552" y="-92029"/>
            <a:ext cx="9901100" cy="5724636"/>
          </a:xfrm>
          <a:prstGeom prst="rect">
            <a:avLst/>
          </a:prstGeom>
        </p:spPr>
      </p:pic>
      <p:sp>
        <p:nvSpPr>
          <p:cNvPr id="2" name="矩形 1"/>
          <p:cNvSpPr/>
          <p:nvPr/>
        </p:nvSpPr>
        <p:spPr>
          <a:xfrm>
            <a:off x="647700" y="483870"/>
            <a:ext cx="396240" cy="323850"/>
          </a:xfrm>
          <a:prstGeom prst="rect">
            <a:avLst/>
          </a:prstGeom>
        </p:spPr>
        <p:style>
          <a:lnRef idx="0">
            <a:srgbClr val="FFFFFF"/>
          </a:lnRef>
          <a:fillRef idx="1">
            <a:schemeClr val="accent1"/>
          </a:fillRef>
          <a:effectRef idx="0">
            <a:srgbClr val="FFFFFF"/>
          </a:effectRef>
          <a:fontRef idx="minor">
            <a:schemeClr val="lt1"/>
          </a:fontRef>
        </p:style>
        <p:txBody>
          <a:bodyPr rtlCol="0" anchor="ctr"/>
          <a:p>
            <a:pPr algn="ctr"/>
            <a:endParaRPr lang="zh-CN" altLang="en-US"/>
          </a:p>
        </p:txBody>
      </p:sp>
      <p:sp>
        <p:nvSpPr>
          <p:cNvPr id="3" name="文本框 2"/>
          <p:cNvSpPr txBox="1"/>
          <p:nvPr/>
        </p:nvSpPr>
        <p:spPr>
          <a:xfrm>
            <a:off x="1113790" y="483870"/>
            <a:ext cx="5570855" cy="460375"/>
          </a:xfrm>
          <a:prstGeom prst="rect">
            <a:avLst/>
          </a:prstGeom>
          <a:noFill/>
        </p:spPr>
        <p:txBody>
          <a:bodyPr wrap="square" rtlCol="0">
            <a:spAutoFit/>
          </a:bodyPr>
          <a:p>
            <a:r>
              <a:rPr lang="zh-CN" altLang="en-US" sz="2400" b="1">
                <a:solidFill>
                  <a:schemeClr val="accent5"/>
                </a:solidFill>
                <a:latin typeface="微软雅黑" panose="020B0503020204020204" pitchFamily="34" charset="-122"/>
                <a:ea typeface="微软雅黑" panose="020B0503020204020204" pitchFamily="34" charset="-122"/>
              </a:rPr>
              <a:t>（一）0~1 岁婴儿的心理发展特点</a:t>
            </a:r>
            <a:endParaRPr lang="zh-CN" altLang="en-US" sz="2400" b="1">
              <a:solidFill>
                <a:schemeClr val="accent5"/>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007745" y="1168400"/>
            <a:ext cx="4201160" cy="2584450"/>
          </a:xfrm>
          <a:prstGeom prst="rect">
            <a:avLst/>
          </a:prstGeom>
          <a:noFill/>
        </p:spPr>
        <p:txBody>
          <a:bodyPr wrap="square" rtlCol="0">
            <a:spAutoFit/>
          </a:bodyPr>
          <a:p>
            <a:pPr indent="457200" fontAlgn="auto"/>
            <a:r>
              <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3. 感知觉初步发展：婴儿的感觉能力按照一定的顺序发展，触觉系统发育最早，随后是听觉和视觉的发展。</a:t>
            </a:r>
            <a:endPar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4. 动作技能有序发展：0~1 岁婴儿的动作发展遵循着一定的规律，是一个动态发展的系统。</a:t>
            </a:r>
            <a:r>
              <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例如，从整体动作到分化动作，从上部动作到下部动作，从大肌肉动作到小肌肉动作，从无意识动作到有意识动作。</a:t>
            </a:r>
            <a:endPar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5"/>
          <p:cNvPicPr/>
          <p:nvPr/>
        </p:nvPicPr>
        <p:blipFill>
          <a:blip r:embed="rId2"/>
          <a:stretch>
            <a:fillRect/>
          </a:stretch>
        </p:blipFill>
        <p:spPr>
          <a:xfrm>
            <a:off x="5796280" y="1060450"/>
            <a:ext cx="2384425" cy="37045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cstate="print">
            <a:extLst>
              <a:ext uri="{28A0092B-C50C-407E-A947-70E740481C1C}">
                <a14:useLocalDpi xmlns:a14="http://schemas.microsoft.com/office/drawing/2010/main" val="0"/>
              </a:ext>
            </a:extLst>
          </a:blip>
          <a:srcRect l="16091" t="69841" r="15094" b="3431"/>
          <a:stretch>
            <a:fillRect/>
          </a:stretch>
        </p:blipFill>
        <p:spPr>
          <a:xfrm>
            <a:off x="-396552" y="-92029"/>
            <a:ext cx="9901100" cy="5724636"/>
          </a:xfrm>
          <a:prstGeom prst="rect">
            <a:avLst/>
          </a:prstGeom>
        </p:spPr>
      </p:pic>
      <p:sp>
        <p:nvSpPr>
          <p:cNvPr id="2" name="矩形 1"/>
          <p:cNvSpPr/>
          <p:nvPr/>
        </p:nvSpPr>
        <p:spPr>
          <a:xfrm>
            <a:off x="647700" y="483870"/>
            <a:ext cx="396240" cy="323850"/>
          </a:xfrm>
          <a:prstGeom prst="rect">
            <a:avLst/>
          </a:prstGeom>
        </p:spPr>
        <p:style>
          <a:lnRef idx="0">
            <a:srgbClr val="FFFFFF"/>
          </a:lnRef>
          <a:fillRef idx="1">
            <a:schemeClr val="accent1"/>
          </a:fillRef>
          <a:effectRef idx="0">
            <a:srgbClr val="FFFFFF"/>
          </a:effectRef>
          <a:fontRef idx="minor">
            <a:schemeClr val="lt1"/>
          </a:fontRef>
        </p:style>
        <p:txBody>
          <a:bodyPr rtlCol="0" anchor="ctr"/>
          <a:p>
            <a:pPr algn="ctr"/>
            <a:endParaRPr lang="zh-CN" altLang="en-US"/>
          </a:p>
        </p:txBody>
      </p:sp>
      <p:sp>
        <p:nvSpPr>
          <p:cNvPr id="3" name="文本框 2"/>
          <p:cNvSpPr txBox="1"/>
          <p:nvPr/>
        </p:nvSpPr>
        <p:spPr>
          <a:xfrm>
            <a:off x="1113790" y="483870"/>
            <a:ext cx="5570855" cy="460375"/>
          </a:xfrm>
          <a:prstGeom prst="rect">
            <a:avLst/>
          </a:prstGeom>
          <a:noFill/>
        </p:spPr>
        <p:txBody>
          <a:bodyPr wrap="square" rtlCol="0">
            <a:spAutoFit/>
          </a:bodyPr>
          <a:p>
            <a:r>
              <a:rPr lang="zh-CN" altLang="en-US" sz="2400">
                <a:solidFill>
                  <a:schemeClr val="accent5"/>
                </a:solidFill>
                <a:latin typeface="微软雅黑" panose="020B0503020204020204" pitchFamily="34" charset="-122"/>
                <a:ea typeface="微软雅黑" panose="020B0503020204020204" pitchFamily="34" charset="-122"/>
              </a:rPr>
              <a:t>（二）1~2 岁幼儿的心理发展特点</a:t>
            </a:r>
            <a:endParaRPr lang="zh-CN" altLang="en-US" sz="2400">
              <a:solidFill>
                <a:schemeClr val="accent5"/>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151255" y="951865"/>
            <a:ext cx="6881495" cy="3138170"/>
          </a:xfrm>
          <a:prstGeom prst="rect">
            <a:avLst/>
          </a:prstGeom>
          <a:noFill/>
        </p:spPr>
        <p:txBody>
          <a:bodyPr wrap="square" rtlCol="0">
            <a:spAutoFit/>
          </a:bodyPr>
          <a:p>
            <a:pPr indent="457200" fontAlgn="auto"/>
            <a:r>
              <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1~2 岁幼儿的心理发展非常迅速，心理特征变化很大。1~2 岁幼儿无论在生理还是心理方面，都有了长足的进步。1~2 岁幼儿心理发展的特点具体体现在以下几个方面。</a:t>
            </a:r>
            <a:endPar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endPar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a:solidFill>
                  <a:srgbClr val="FFFF00"/>
                </a:solidFill>
                <a:latin typeface="微软雅黑" panose="020B0503020204020204" pitchFamily="34" charset="-122"/>
                <a:ea typeface="微软雅黑" panose="020B0503020204020204" pitchFamily="34" charset="-122"/>
                <a:cs typeface="微软雅黑" panose="020B0503020204020204" pitchFamily="34" charset="-122"/>
              </a:rPr>
              <a:t>1. 语言表达需求增大</a:t>
            </a:r>
            <a:endParaRPr lang="zh-CN" altLang="en-US">
              <a:solidFill>
                <a:srgbClr val="FFFF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endParaRPr lang="zh-CN" altLang="en-US">
              <a:solidFill>
                <a:srgbClr val="FFFF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a:solidFill>
                  <a:srgbClr val="FFFF00"/>
                </a:solidFill>
                <a:latin typeface="微软雅黑" panose="020B0503020204020204" pitchFamily="34" charset="-122"/>
                <a:ea typeface="微软雅黑" panose="020B0503020204020204" pitchFamily="34" charset="-122"/>
                <a:cs typeface="微软雅黑" panose="020B0503020204020204" pitchFamily="34" charset="-122"/>
              </a:rPr>
              <a:t>2. 动作控制能力提高</a:t>
            </a:r>
            <a:endParaRPr lang="zh-CN" altLang="en-US">
              <a:solidFill>
                <a:srgbClr val="FFFF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endParaRPr lang="zh-CN" altLang="en-US">
              <a:solidFill>
                <a:srgbClr val="FFFF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a:solidFill>
                  <a:srgbClr val="FFFF00"/>
                </a:solidFill>
                <a:latin typeface="微软雅黑" panose="020B0503020204020204" pitchFamily="34" charset="-122"/>
                <a:ea typeface="微软雅黑" panose="020B0503020204020204" pitchFamily="34" charset="-122"/>
                <a:cs typeface="微软雅黑" panose="020B0503020204020204" pitchFamily="34" charset="-122"/>
              </a:rPr>
              <a:t>3. 个性开始显露，情绪发展更复杂</a:t>
            </a:r>
            <a:endParaRPr lang="zh-CN" altLang="en-US">
              <a:solidFill>
                <a:srgbClr val="FFFF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endParaRPr lang="zh-CN" altLang="en-US">
              <a:solidFill>
                <a:srgbClr val="FFFF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a:solidFill>
                  <a:srgbClr val="FFFF00"/>
                </a:solidFill>
                <a:latin typeface="微软雅黑" panose="020B0503020204020204" pitchFamily="34" charset="-122"/>
                <a:ea typeface="微软雅黑" panose="020B0503020204020204" pitchFamily="34" charset="-122"/>
                <a:cs typeface="微软雅黑" panose="020B0503020204020204" pitchFamily="34" charset="-122"/>
              </a:rPr>
              <a:t>4. 社会交往中变得黏人</a:t>
            </a:r>
            <a:endParaRPr lang="zh-CN" altLang="en-US">
              <a:solidFill>
                <a:srgbClr val="FFFF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5"/>
          <p:cNvPicPr/>
          <p:nvPr/>
        </p:nvPicPr>
        <p:blipFill>
          <a:blip r:embed="rId2"/>
          <a:stretch>
            <a:fillRect/>
          </a:stretch>
        </p:blipFill>
        <p:spPr>
          <a:xfrm>
            <a:off x="5615940" y="2212340"/>
            <a:ext cx="2750820" cy="20351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entr" presetSubtype="0" accel="100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ppt_w*0.05"/>
                                          </p:val>
                                        </p:tav>
                                        <p:tav tm="100000">
                                          <p:val>
                                            <p:strVal val="#ppt_w"/>
                                          </p:val>
                                        </p:tav>
                                      </p:tavLst>
                                    </p:anim>
                                    <p:anim calcmode="lin" valueType="num">
                                      <p:cBhvr>
                                        <p:cTn id="8" dur="500" fill="hold"/>
                                        <p:tgtEl>
                                          <p:spTgt spid="6"/>
                                        </p:tgtEl>
                                        <p:attrNameLst>
                                          <p:attrName>ppt_h</p:attrName>
                                        </p:attrNameLst>
                                      </p:cBhvr>
                                      <p:tavLst>
                                        <p:tav tm="0">
                                          <p:val>
                                            <p:strVal val="#ppt_h"/>
                                          </p:val>
                                        </p:tav>
                                        <p:tav tm="100000">
                                          <p:val>
                                            <p:strVal val="#ppt_h"/>
                                          </p:val>
                                        </p:tav>
                                      </p:tavLst>
                                    </p:anim>
                                    <p:anim calcmode="lin" valueType="num">
                                      <p:cBhvr>
                                        <p:cTn id="9" dur="500" fill="hold"/>
                                        <p:tgtEl>
                                          <p:spTgt spid="6"/>
                                        </p:tgtEl>
                                        <p:attrNameLst>
                                          <p:attrName>ppt_x</p:attrName>
                                        </p:attrNameLst>
                                      </p:cBhvr>
                                      <p:tavLst>
                                        <p:tav tm="0">
                                          <p:val>
                                            <p:strVal val="#ppt_x-.2"/>
                                          </p:val>
                                        </p:tav>
                                        <p:tav tm="100000">
                                          <p:val>
                                            <p:strVal val="#ppt_x"/>
                                          </p:val>
                                        </p:tav>
                                      </p:tavLst>
                                    </p:anim>
                                    <p:anim calcmode="lin" valueType="num">
                                      <p:cBhvr>
                                        <p:cTn id="10" dur="500" fill="hold"/>
                                        <p:tgtEl>
                                          <p:spTgt spid="6"/>
                                        </p:tgtEl>
                                        <p:attrNameLst>
                                          <p:attrName>ppt_y</p:attrName>
                                        </p:attrNameLst>
                                      </p:cBhvr>
                                      <p:tavLst>
                                        <p:tav tm="0">
                                          <p:val>
                                            <p:strVal val="#ppt_y"/>
                                          </p:val>
                                        </p:tav>
                                        <p:tav tm="100000">
                                          <p:val>
                                            <p:strVal val="#ppt_y"/>
                                          </p:val>
                                        </p:tav>
                                      </p:tavLst>
                                    </p:anim>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cstate="print">
            <a:extLst>
              <a:ext uri="{28A0092B-C50C-407E-A947-70E740481C1C}">
                <a14:useLocalDpi xmlns:a14="http://schemas.microsoft.com/office/drawing/2010/main" val="0"/>
              </a:ext>
            </a:extLst>
          </a:blip>
          <a:srcRect l="16091" t="69841" r="15094" b="3431"/>
          <a:stretch>
            <a:fillRect/>
          </a:stretch>
        </p:blipFill>
        <p:spPr>
          <a:xfrm>
            <a:off x="-396552" y="-92029"/>
            <a:ext cx="9901100" cy="5724636"/>
          </a:xfrm>
          <a:prstGeom prst="rect">
            <a:avLst/>
          </a:prstGeom>
        </p:spPr>
      </p:pic>
      <p:sp>
        <p:nvSpPr>
          <p:cNvPr id="2" name="矩形 1"/>
          <p:cNvSpPr/>
          <p:nvPr/>
        </p:nvSpPr>
        <p:spPr>
          <a:xfrm>
            <a:off x="647700" y="483870"/>
            <a:ext cx="396240" cy="323850"/>
          </a:xfrm>
          <a:prstGeom prst="rect">
            <a:avLst/>
          </a:prstGeom>
        </p:spPr>
        <p:style>
          <a:lnRef idx="0">
            <a:srgbClr val="FFFFFF"/>
          </a:lnRef>
          <a:fillRef idx="1">
            <a:schemeClr val="accent1"/>
          </a:fillRef>
          <a:effectRef idx="0">
            <a:srgbClr val="FFFFFF"/>
          </a:effectRef>
          <a:fontRef idx="minor">
            <a:schemeClr val="lt1"/>
          </a:fontRef>
        </p:style>
        <p:txBody>
          <a:bodyPr rtlCol="0" anchor="ctr"/>
          <a:p>
            <a:pPr algn="ctr"/>
            <a:endParaRPr lang="zh-CN" altLang="en-US"/>
          </a:p>
        </p:txBody>
      </p:sp>
      <p:sp>
        <p:nvSpPr>
          <p:cNvPr id="3" name="文本框 2"/>
          <p:cNvSpPr txBox="1"/>
          <p:nvPr/>
        </p:nvSpPr>
        <p:spPr>
          <a:xfrm>
            <a:off x="1113790" y="483870"/>
            <a:ext cx="5570855" cy="460375"/>
          </a:xfrm>
          <a:prstGeom prst="rect">
            <a:avLst/>
          </a:prstGeom>
          <a:noFill/>
        </p:spPr>
        <p:txBody>
          <a:bodyPr wrap="square" rtlCol="0">
            <a:spAutoFit/>
          </a:bodyPr>
          <a:p>
            <a:r>
              <a:rPr lang="zh-CN" altLang="en-US" sz="2400">
                <a:solidFill>
                  <a:schemeClr val="accent5"/>
                </a:solidFill>
                <a:latin typeface="微软雅黑" panose="020B0503020204020204" pitchFamily="34" charset="-122"/>
                <a:ea typeface="微软雅黑" panose="020B0503020204020204" pitchFamily="34" charset="-122"/>
              </a:rPr>
              <a:t>（三）2~3 岁幼儿的心理发展特点</a:t>
            </a:r>
            <a:endParaRPr lang="zh-CN" altLang="en-US" sz="2400">
              <a:solidFill>
                <a:schemeClr val="accent5"/>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151255" y="951865"/>
            <a:ext cx="6881495" cy="2584450"/>
          </a:xfrm>
          <a:prstGeom prst="rect">
            <a:avLst/>
          </a:prstGeom>
          <a:noFill/>
        </p:spPr>
        <p:txBody>
          <a:bodyPr wrap="square" rtlCol="0">
            <a:spAutoFit/>
          </a:bodyPr>
          <a:p>
            <a:pPr indent="457200" fontAlgn="auto"/>
            <a:r>
              <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2~3 岁是幼儿身体和心理发育的重要时期。此阶段幼儿的心理行为发展水平更高，其语言、思维、动作和社会交往能力得到较快的发展，自我意识增强，出现对自主性的强烈要求。</a:t>
            </a:r>
            <a:endPar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endPar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a:solidFill>
                  <a:srgbClr val="FFFF00"/>
                </a:solidFill>
                <a:latin typeface="微软雅黑" panose="020B0503020204020204" pitchFamily="34" charset="-122"/>
                <a:ea typeface="微软雅黑" panose="020B0503020204020204" pitchFamily="34" charset="-122"/>
                <a:cs typeface="微软雅黑" panose="020B0503020204020204" pitchFamily="34" charset="-122"/>
              </a:rPr>
              <a:t>1. 认知能力水平提高</a:t>
            </a:r>
            <a:endParaRPr lang="zh-CN" altLang="en-US">
              <a:solidFill>
                <a:srgbClr val="FFFF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a:solidFill>
                  <a:srgbClr val="FFFF00"/>
                </a:solidFill>
                <a:latin typeface="微软雅黑" panose="020B0503020204020204" pitchFamily="34" charset="-122"/>
                <a:ea typeface="微软雅黑" panose="020B0503020204020204" pitchFamily="34" charset="-122"/>
                <a:cs typeface="微软雅黑" panose="020B0503020204020204" pitchFamily="34" charset="-122"/>
              </a:rPr>
              <a:t>2. 动作协调能力增强</a:t>
            </a:r>
            <a:endParaRPr lang="zh-CN" altLang="en-US">
              <a:solidFill>
                <a:srgbClr val="FFFF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a:solidFill>
                  <a:srgbClr val="FFFF00"/>
                </a:solidFill>
                <a:latin typeface="微软雅黑" panose="020B0503020204020204" pitchFamily="34" charset="-122"/>
                <a:ea typeface="微软雅黑" panose="020B0503020204020204" pitchFamily="34" charset="-122"/>
                <a:cs typeface="微软雅黑" panose="020B0503020204020204" pitchFamily="34" charset="-122"/>
              </a:rPr>
              <a:t>3. 注意力不易维持</a:t>
            </a:r>
            <a:endParaRPr lang="zh-CN" altLang="en-US">
              <a:solidFill>
                <a:srgbClr val="FFFF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a:solidFill>
                  <a:srgbClr val="FFFF00"/>
                </a:solidFill>
                <a:latin typeface="微软雅黑" panose="020B0503020204020204" pitchFamily="34" charset="-122"/>
                <a:ea typeface="微软雅黑" panose="020B0503020204020204" pitchFamily="34" charset="-122"/>
                <a:cs typeface="微软雅黑" panose="020B0503020204020204" pitchFamily="34" charset="-122"/>
              </a:rPr>
              <a:t>4. 自我意识发展进入“反抗期”</a:t>
            </a:r>
            <a:endParaRPr lang="zh-CN" altLang="en-US">
              <a:solidFill>
                <a:srgbClr val="FFFF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a:solidFill>
                  <a:srgbClr val="FFFF00"/>
                </a:solidFill>
                <a:latin typeface="微软雅黑" panose="020B0503020204020204" pitchFamily="34" charset="-122"/>
                <a:ea typeface="微软雅黑" panose="020B0503020204020204" pitchFamily="34" charset="-122"/>
                <a:cs typeface="微软雅黑" panose="020B0503020204020204" pitchFamily="34" charset="-122"/>
              </a:rPr>
              <a:t>5. 社会交往能力的发展</a:t>
            </a:r>
            <a:endParaRPr lang="zh-CN" altLang="en-US">
              <a:solidFill>
                <a:srgbClr val="FFFF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5"/>
          <p:cNvPicPr/>
          <p:nvPr/>
        </p:nvPicPr>
        <p:blipFill>
          <a:blip r:embed="rId2"/>
          <a:srcRect l="1277" t="13950"/>
          <a:stretch>
            <a:fillRect/>
          </a:stretch>
        </p:blipFill>
        <p:spPr>
          <a:xfrm>
            <a:off x="5400040" y="2068195"/>
            <a:ext cx="2797175" cy="20015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cstate="print">
            <a:extLst>
              <a:ext uri="{28A0092B-C50C-407E-A947-70E740481C1C}">
                <a14:useLocalDpi xmlns:a14="http://schemas.microsoft.com/office/drawing/2010/main" val="0"/>
              </a:ext>
            </a:extLst>
          </a:blip>
          <a:srcRect l="16091" t="69841" r="15094" b="3431"/>
          <a:stretch>
            <a:fillRect/>
          </a:stretch>
        </p:blipFill>
        <p:spPr>
          <a:xfrm>
            <a:off x="-396552" y="-92029"/>
            <a:ext cx="9901100" cy="5724636"/>
          </a:xfrm>
          <a:prstGeom prst="rect">
            <a:avLst/>
          </a:prstGeom>
        </p:spPr>
      </p:pic>
      <p:sp>
        <p:nvSpPr>
          <p:cNvPr id="11" name="矩形 10"/>
          <p:cNvSpPr/>
          <p:nvPr/>
        </p:nvSpPr>
        <p:spPr>
          <a:xfrm>
            <a:off x="1619678" y="2032484"/>
            <a:ext cx="1263360" cy="11711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700">
              <a:solidFill>
                <a:schemeClr val="bg1"/>
              </a:solidFill>
            </a:endParaRPr>
          </a:p>
        </p:txBody>
      </p:sp>
      <p:sp>
        <p:nvSpPr>
          <p:cNvPr id="13" name="文本占位符 3"/>
          <p:cNvSpPr txBox="1"/>
          <p:nvPr/>
        </p:nvSpPr>
        <p:spPr>
          <a:xfrm>
            <a:off x="3275965" y="2106930"/>
            <a:ext cx="3913505" cy="1044575"/>
          </a:xfrm>
          <a:prstGeom prst="rect">
            <a:avLst/>
          </a:prstGeom>
        </p:spPr>
        <p:txBody>
          <a:bodyPr vert="horz" lIns="91416" tIns="45708" rIns="91416" bIns="45708" rtlCol="0" anchor="ctr">
            <a:noAutofit/>
          </a:bodyPr>
          <a:lstStyle>
            <a:lvl1pPr marL="0" indent="0" algn="l" defTabSz="914400" rtl="0" eaLnBrk="1" latinLnBrk="0" hangingPunct="1">
              <a:spcBef>
                <a:spcPct val="20000"/>
              </a:spcBef>
              <a:buFont typeface="Arial" panose="020B0604020202020204"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r>
              <a:rPr lang="zh-CN" altLang="en-US" sz="3600" dirty="0">
                <a:solidFill>
                  <a:schemeClr val="bg1"/>
                </a:solidFill>
                <a:ea typeface="微软雅黑" panose="020B0503020204020204" pitchFamily="34" charset="-122"/>
              </a:rPr>
              <a:t>0~3 岁婴幼儿心理发展研究的原则与方法</a:t>
            </a:r>
            <a:endParaRPr lang="zh-CN" altLang="en-US" sz="3600" dirty="0">
              <a:solidFill>
                <a:schemeClr val="bg1"/>
              </a:solidFill>
              <a:ea typeface="微软雅黑" panose="020B0503020204020204" pitchFamily="34" charset="-122"/>
            </a:endParaRPr>
          </a:p>
        </p:txBody>
      </p:sp>
      <p:sp>
        <p:nvSpPr>
          <p:cNvPr id="12" name="TextBox 11"/>
          <p:cNvSpPr txBox="1"/>
          <p:nvPr/>
        </p:nvSpPr>
        <p:spPr>
          <a:xfrm>
            <a:off x="1522868" y="1880183"/>
            <a:ext cx="1360170" cy="1322070"/>
          </a:xfrm>
          <a:prstGeom prst="rect">
            <a:avLst/>
          </a:prstGeom>
          <a:noFill/>
        </p:spPr>
        <p:txBody>
          <a:bodyPr wrap="none" rtlCol="0">
            <a:spAutoFit/>
          </a:bodyPr>
          <a:lstStyle/>
          <a:p>
            <a:pPr algn="r" defTabSz="913765"/>
            <a:r>
              <a:rPr lang="en-US" altLang="zh-CN" sz="8000" b="1" dirty="0">
                <a:solidFill>
                  <a:schemeClr val="bg1"/>
                </a:solidFill>
                <a:latin typeface="DotumChe" pitchFamily="49" charset="-127"/>
                <a:ea typeface="DotumChe" pitchFamily="49" charset="-127"/>
              </a:rPr>
              <a:t>04</a:t>
            </a:r>
            <a:endParaRPr lang="zh-CN" altLang="en-US" sz="8000" b="1" dirty="0">
              <a:solidFill>
                <a:schemeClr val="bg1"/>
              </a:solidFill>
              <a:latin typeface="DotumChe" pitchFamily="49" charset="-127"/>
              <a:ea typeface="DotumChe" pitchFamily="49" charset="-127"/>
            </a:endParaRPr>
          </a:p>
        </p:txBody>
      </p:sp>
      <p:pic>
        <p:nvPicPr>
          <p:cNvPr id="14" name="图片 13"/>
          <p:cNvPicPr>
            <a:picLocks noChangeAspect="1"/>
          </p:cNvPicPr>
          <p:nvPr/>
        </p:nvPicPr>
        <p:blipFill rotWithShape="1">
          <a:blip r:embed="rId2" cstate="print">
            <a:extLst>
              <a:ext uri="{28A0092B-C50C-407E-A947-70E740481C1C}">
                <a14:useLocalDpi xmlns:a14="http://schemas.microsoft.com/office/drawing/2010/main" val="0"/>
              </a:ext>
            </a:extLst>
          </a:blip>
          <a:srcRect t="34670" r="77826" b="30233"/>
          <a:stretch>
            <a:fillRect/>
          </a:stretch>
        </p:blipFill>
        <p:spPr>
          <a:xfrm flipH="1">
            <a:off x="7200298" y="1492424"/>
            <a:ext cx="1728186" cy="364713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60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400"/>
                                        <p:tgtEl>
                                          <p:spTgt spid="11"/>
                                        </p:tgtEl>
                                      </p:cBhvr>
                                    </p:animEffect>
                                  </p:childTnLst>
                                </p:cTn>
                              </p:par>
                            </p:childTnLst>
                          </p:cTn>
                        </p:par>
                        <p:par>
                          <p:cTn id="12" fill="hold">
                            <p:stCondLst>
                              <p:cond delay="500"/>
                            </p:stCondLst>
                            <p:childTnLst>
                              <p:par>
                                <p:cTn id="13" presetID="15" presetClass="entr" presetSubtype="0" fill="hold" grpId="0" nodeType="afterEffect">
                                  <p:stCondLst>
                                    <p:cond delay="0"/>
                                  </p:stCondLst>
                                  <p:iterate type="lt">
                                    <p:tmPct val="10000"/>
                                  </p:iterate>
                                  <p:childTnLst>
                                    <p:set>
                                      <p:cBhvr>
                                        <p:cTn id="14" dur="1" fill="hold">
                                          <p:stCondLst>
                                            <p:cond delay="0"/>
                                          </p:stCondLst>
                                        </p:cTn>
                                        <p:tgtEl>
                                          <p:spTgt spid="12"/>
                                        </p:tgtEl>
                                        <p:attrNameLst>
                                          <p:attrName>style.visibility</p:attrName>
                                        </p:attrNameLst>
                                      </p:cBhvr>
                                      <p:to>
                                        <p:strVal val="visible"/>
                                      </p:to>
                                    </p:set>
                                    <p:anim calcmode="lin" valueType="num">
                                      <p:cBhvr>
                                        <p:cTn id="15" dur="1000" fill="hold"/>
                                        <p:tgtEl>
                                          <p:spTgt spid="12"/>
                                        </p:tgtEl>
                                        <p:attrNameLst>
                                          <p:attrName>ppt_w</p:attrName>
                                        </p:attrNameLst>
                                      </p:cBhvr>
                                      <p:tavLst>
                                        <p:tav tm="0">
                                          <p:val>
                                            <p:fltVal val="0"/>
                                          </p:val>
                                        </p:tav>
                                        <p:tav tm="100000">
                                          <p:val>
                                            <p:strVal val="#ppt_w"/>
                                          </p:val>
                                        </p:tav>
                                      </p:tavLst>
                                    </p:anim>
                                    <p:anim calcmode="lin" valueType="num">
                                      <p:cBhvr>
                                        <p:cTn id="16" dur="1000" fill="hold"/>
                                        <p:tgtEl>
                                          <p:spTgt spid="12"/>
                                        </p:tgtEl>
                                        <p:attrNameLst>
                                          <p:attrName>ppt_h</p:attrName>
                                        </p:attrNameLst>
                                      </p:cBhvr>
                                      <p:tavLst>
                                        <p:tav tm="0">
                                          <p:val>
                                            <p:fltVal val="0"/>
                                          </p:val>
                                        </p:tav>
                                        <p:tav tm="100000">
                                          <p:val>
                                            <p:strVal val="#ppt_h"/>
                                          </p:val>
                                        </p:tav>
                                      </p:tavLst>
                                    </p:anim>
                                    <p:anim calcmode="lin" valueType="num">
                                      <p:cBhvr>
                                        <p:cTn id="17"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099"/>
                            </p:stCondLst>
                            <p:childTnLst>
                              <p:par>
                                <p:cTn id="20" presetID="22" presetClass="entr" presetSubtype="8"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4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cstate="print">
            <a:extLst>
              <a:ext uri="{28A0092B-C50C-407E-A947-70E740481C1C}">
                <a14:useLocalDpi xmlns:a14="http://schemas.microsoft.com/office/drawing/2010/main" val="0"/>
              </a:ext>
            </a:extLst>
          </a:blip>
          <a:srcRect l="16091" t="69841" r="15094" b="3431"/>
          <a:stretch>
            <a:fillRect/>
          </a:stretch>
        </p:blipFill>
        <p:spPr>
          <a:xfrm>
            <a:off x="-396552" y="-92029"/>
            <a:ext cx="9901100" cy="5724636"/>
          </a:xfrm>
          <a:prstGeom prst="rect">
            <a:avLst/>
          </a:prstGeom>
        </p:spPr>
      </p:pic>
      <p:sp>
        <p:nvSpPr>
          <p:cNvPr id="4" name="文本框 3"/>
          <p:cNvSpPr txBox="1"/>
          <p:nvPr/>
        </p:nvSpPr>
        <p:spPr>
          <a:xfrm>
            <a:off x="1151255" y="951865"/>
            <a:ext cx="6881495" cy="706755"/>
          </a:xfrm>
          <a:prstGeom prst="rect">
            <a:avLst/>
          </a:prstGeom>
          <a:noFill/>
        </p:spPr>
        <p:txBody>
          <a:bodyPr wrap="square" rtlCol="0">
            <a:spAutoFit/>
          </a:bodyPr>
          <a:p>
            <a:pPr indent="457200" fontAlgn="auto"/>
            <a:endParaRPr lang="zh-CN" altLang="en-US" sz="20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endParaRPr lang="zh-CN" altLang="en-US" sz="2000">
              <a:solidFill>
                <a:srgbClr val="FFFF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1" name="椭圆 70"/>
          <p:cNvSpPr/>
          <p:nvPr>
            <p:custDataLst>
              <p:tags r:id="rId2"/>
            </p:custDataLst>
          </p:nvPr>
        </p:nvSpPr>
        <p:spPr>
          <a:xfrm>
            <a:off x="3277870" y="1132205"/>
            <a:ext cx="2603500" cy="2478405"/>
          </a:xfrm>
          <a:prstGeom prst="ellipse">
            <a:avLst/>
          </a:prstGeom>
          <a:blipFill>
            <a:blip r:embed="rId3"/>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grpSp>
        <p:nvGrpSpPr>
          <p:cNvPr id="5" name="组合 103"/>
          <p:cNvGrpSpPr/>
          <p:nvPr>
            <p:custDataLst>
              <p:tags r:id="rId4"/>
            </p:custDataLst>
          </p:nvPr>
        </p:nvGrpSpPr>
        <p:grpSpPr>
          <a:xfrm>
            <a:off x="2940581" y="2488786"/>
            <a:ext cx="650998" cy="651235"/>
            <a:chOff x="1801408" y="2944628"/>
            <a:chExt cx="2090618" cy="2090618"/>
          </a:xfrm>
          <a:solidFill>
            <a:schemeClr val="accent1"/>
          </a:solidFill>
          <a:effectLst/>
        </p:grpSpPr>
        <p:sp>
          <p:nvSpPr>
            <p:cNvPr id="105" name="椭圆 104"/>
            <p:cNvSpPr/>
            <p:nvPr>
              <p:custDataLst>
                <p:tags r:id="rId5"/>
              </p:custDataLst>
            </p:nvPr>
          </p:nvSpPr>
          <p:spPr>
            <a:xfrm>
              <a:off x="1801408" y="2944628"/>
              <a:ext cx="2090618" cy="2090618"/>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sp>
          <p:nvSpPr>
            <p:cNvPr id="111" name="椭圆 110"/>
            <p:cNvSpPr/>
            <p:nvPr>
              <p:custDataLst>
                <p:tags r:id="rId6"/>
              </p:custDataLst>
            </p:nvPr>
          </p:nvSpPr>
          <p:spPr>
            <a:xfrm>
              <a:off x="1842427" y="2985647"/>
              <a:ext cx="2008580" cy="2008580"/>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sp>
          <p:nvSpPr>
            <p:cNvPr id="112" name="椭圆 111"/>
            <p:cNvSpPr/>
            <p:nvPr>
              <p:custDataLst>
                <p:tags r:id="rId7"/>
              </p:custDataLst>
            </p:nvPr>
          </p:nvSpPr>
          <p:spPr>
            <a:xfrm>
              <a:off x="2069880" y="3213100"/>
              <a:ext cx="1553674" cy="1553674"/>
            </a:xfrm>
            <a:prstGeom prst="ellipse">
              <a:avLst/>
            </a:prstGeom>
            <a:grp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grpSp>
      <p:grpSp>
        <p:nvGrpSpPr>
          <p:cNvPr id="6" name="组合 33"/>
          <p:cNvGrpSpPr/>
          <p:nvPr>
            <p:custDataLst>
              <p:tags r:id="rId8"/>
            </p:custDataLst>
          </p:nvPr>
        </p:nvGrpSpPr>
        <p:grpSpPr>
          <a:xfrm>
            <a:off x="3799719" y="3187849"/>
            <a:ext cx="689751" cy="690002"/>
            <a:chOff x="1801408" y="2944628"/>
            <a:chExt cx="2090618" cy="2090618"/>
          </a:xfrm>
          <a:solidFill>
            <a:schemeClr val="accent1"/>
          </a:solidFill>
          <a:effectLst/>
        </p:grpSpPr>
        <p:sp>
          <p:nvSpPr>
            <p:cNvPr id="35" name="椭圆 34"/>
            <p:cNvSpPr/>
            <p:nvPr>
              <p:custDataLst>
                <p:tags r:id="rId9"/>
              </p:custDataLst>
            </p:nvPr>
          </p:nvSpPr>
          <p:spPr>
            <a:xfrm>
              <a:off x="1801408" y="2944628"/>
              <a:ext cx="2090618" cy="2090618"/>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sp>
          <p:nvSpPr>
            <p:cNvPr id="36" name="椭圆 35"/>
            <p:cNvSpPr/>
            <p:nvPr>
              <p:custDataLst>
                <p:tags r:id="rId10"/>
              </p:custDataLst>
            </p:nvPr>
          </p:nvSpPr>
          <p:spPr>
            <a:xfrm>
              <a:off x="1842427" y="2985647"/>
              <a:ext cx="2008580" cy="2008580"/>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sp>
          <p:nvSpPr>
            <p:cNvPr id="37" name="椭圆 36"/>
            <p:cNvSpPr/>
            <p:nvPr>
              <p:custDataLst>
                <p:tags r:id="rId11"/>
              </p:custDataLst>
            </p:nvPr>
          </p:nvSpPr>
          <p:spPr>
            <a:xfrm>
              <a:off x="2069880" y="3213100"/>
              <a:ext cx="1553674" cy="1553674"/>
            </a:xfrm>
            <a:prstGeom prst="ellipse">
              <a:avLst/>
            </a:prstGeom>
            <a:grp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grpSp>
      <p:grpSp>
        <p:nvGrpSpPr>
          <p:cNvPr id="8" name="组合 41"/>
          <p:cNvGrpSpPr/>
          <p:nvPr>
            <p:custDataLst>
              <p:tags r:id="rId12"/>
            </p:custDataLst>
          </p:nvPr>
        </p:nvGrpSpPr>
        <p:grpSpPr>
          <a:xfrm>
            <a:off x="5636121" y="2414238"/>
            <a:ext cx="683827" cy="684076"/>
            <a:chOff x="1801408" y="2944628"/>
            <a:chExt cx="2090618" cy="2090618"/>
          </a:xfrm>
          <a:solidFill>
            <a:schemeClr val="accent1"/>
          </a:solidFill>
          <a:effectLst/>
        </p:grpSpPr>
        <p:sp>
          <p:nvSpPr>
            <p:cNvPr id="43" name="椭圆 42"/>
            <p:cNvSpPr/>
            <p:nvPr>
              <p:custDataLst>
                <p:tags r:id="rId13"/>
              </p:custDataLst>
            </p:nvPr>
          </p:nvSpPr>
          <p:spPr>
            <a:xfrm>
              <a:off x="1801408" y="2944628"/>
              <a:ext cx="2090618" cy="2090618"/>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sp>
          <p:nvSpPr>
            <p:cNvPr id="44" name="椭圆 43"/>
            <p:cNvSpPr/>
            <p:nvPr>
              <p:custDataLst>
                <p:tags r:id="rId14"/>
              </p:custDataLst>
            </p:nvPr>
          </p:nvSpPr>
          <p:spPr>
            <a:xfrm>
              <a:off x="1842427" y="2985647"/>
              <a:ext cx="2008580" cy="2008580"/>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sp>
          <p:nvSpPr>
            <p:cNvPr id="45" name="椭圆 44"/>
            <p:cNvSpPr/>
            <p:nvPr>
              <p:custDataLst>
                <p:tags r:id="rId15"/>
              </p:custDataLst>
            </p:nvPr>
          </p:nvSpPr>
          <p:spPr>
            <a:xfrm>
              <a:off x="2069880" y="3213100"/>
              <a:ext cx="1553674" cy="1553674"/>
            </a:xfrm>
            <a:prstGeom prst="ellipse">
              <a:avLst/>
            </a:prstGeom>
            <a:grp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grpSp>
      <p:grpSp>
        <p:nvGrpSpPr>
          <p:cNvPr id="9" name="组合 45"/>
          <p:cNvGrpSpPr/>
          <p:nvPr>
            <p:custDataLst>
              <p:tags r:id="rId16"/>
            </p:custDataLst>
          </p:nvPr>
        </p:nvGrpSpPr>
        <p:grpSpPr>
          <a:xfrm>
            <a:off x="5345988" y="1065575"/>
            <a:ext cx="703555" cy="703811"/>
            <a:chOff x="1801408" y="2944628"/>
            <a:chExt cx="2090618" cy="2090618"/>
          </a:xfrm>
          <a:solidFill>
            <a:schemeClr val="accent1"/>
          </a:solidFill>
          <a:effectLst/>
        </p:grpSpPr>
        <p:sp>
          <p:nvSpPr>
            <p:cNvPr id="47" name="椭圆 46"/>
            <p:cNvSpPr/>
            <p:nvPr>
              <p:custDataLst>
                <p:tags r:id="rId17"/>
              </p:custDataLst>
            </p:nvPr>
          </p:nvSpPr>
          <p:spPr>
            <a:xfrm>
              <a:off x="1801408" y="2944628"/>
              <a:ext cx="2090618" cy="2090618"/>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sp>
          <p:nvSpPr>
            <p:cNvPr id="48" name="椭圆 47"/>
            <p:cNvSpPr/>
            <p:nvPr>
              <p:custDataLst>
                <p:tags r:id="rId18"/>
              </p:custDataLst>
            </p:nvPr>
          </p:nvSpPr>
          <p:spPr>
            <a:xfrm>
              <a:off x="1842427" y="2985647"/>
              <a:ext cx="2008580" cy="2008580"/>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sp>
          <p:nvSpPr>
            <p:cNvPr id="49" name="椭圆 48"/>
            <p:cNvSpPr/>
            <p:nvPr>
              <p:custDataLst>
                <p:tags r:id="rId19"/>
              </p:custDataLst>
            </p:nvPr>
          </p:nvSpPr>
          <p:spPr>
            <a:xfrm>
              <a:off x="2069880" y="3213100"/>
              <a:ext cx="1553674" cy="1553674"/>
            </a:xfrm>
            <a:prstGeom prst="ellipse">
              <a:avLst/>
            </a:prstGeom>
            <a:grp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grpSp>
      <p:grpSp>
        <p:nvGrpSpPr>
          <p:cNvPr id="11" name="组合 49"/>
          <p:cNvGrpSpPr/>
          <p:nvPr>
            <p:custDataLst>
              <p:tags r:id="rId20"/>
            </p:custDataLst>
          </p:nvPr>
        </p:nvGrpSpPr>
        <p:grpSpPr>
          <a:xfrm>
            <a:off x="3077559" y="1186280"/>
            <a:ext cx="703555" cy="703811"/>
            <a:chOff x="1801408" y="2944628"/>
            <a:chExt cx="2090618" cy="2090618"/>
          </a:xfrm>
          <a:solidFill>
            <a:schemeClr val="accent1"/>
          </a:solidFill>
          <a:effectLst/>
        </p:grpSpPr>
        <p:sp>
          <p:nvSpPr>
            <p:cNvPr id="51" name="椭圆 50"/>
            <p:cNvSpPr/>
            <p:nvPr>
              <p:custDataLst>
                <p:tags r:id="rId21"/>
              </p:custDataLst>
            </p:nvPr>
          </p:nvSpPr>
          <p:spPr>
            <a:xfrm>
              <a:off x="1801408" y="2944628"/>
              <a:ext cx="2090618" cy="2090618"/>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sp>
          <p:nvSpPr>
            <p:cNvPr id="52" name="椭圆 51"/>
            <p:cNvSpPr/>
            <p:nvPr>
              <p:custDataLst>
                <p:tags r:id="rId22"/>
              </p:custDataLst>
            </p:nvPr>
          </p:nvSpPr>
          <p:spPr>
            <a:xfrm>
              <a:off x="1842427" y="2985647"/>
              <a:ext cx="2008580" cy="2008580"/>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sp>
          <p:nvSpPr>
            <p:cNvPr id="53" name="椭圆 52"/>
            <p:cNvSpPr/>
            <p:nvPr>
              <p:custDataLst>
                <p:tags r:id="rId23"/>
              </p:custDataLst>
            </p:nvPr>
          </p:nvSpPr>
          <p:spPr>
            <a:xfrm>
              <a:off x="2069880" y="3213100"/>
              <a:ext cx="1553674" cy="1553674"/>
            </a:xfrm>
            <a:prstGeom prst="ellipse">
              <a:avLst/>
            </a:prstGeom>
            <a:grp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grpSp>
      <p:grpSp>
        <p:nvGrpSpPr>
          <p:cNvPr id="12" name="组合 11"/>
          <p:cNvGrpSpPr/>
          <p:nvPr>
            <p:custDataLst>
              <p:tags r:id="rId24"/>
            </p:custDataLst>
          </p:nvPr>
        </p:nvGrpSpPr>
        <p:grpSpPr>
          <a:xfrm>
            <a:off x="827425" y="988375"/>
            <a:ext cx="1984375" cy="2021910"/>
            <a:chOff x="1129872" y="2162245"/>
            <a:chExt cx="2790871" cy="2842631"/>
          </a:xfrm>
        </p:grpSpPr>
        <p:sp>
          <p:nvSpPr>
            <p:cNvPr id="54" name="TextBox 18"/>
            <p:cNvSpPr txBox="1"/>
            <p:nvPr>
              <p:custDataLst>
                <p:tags r:id="rId25"/>
              </p:custDataLst>
            </p:nvPr>
          </p:nvSpPr>
          <p:spPr>
            <a:xfrm>
              <a:off x="1129872" y="2162245"/>
              <a:ext cx="2790871" cy="431201"/>
            </a:xfrm>
            <a:prstGeom prst="rect">
              <a:avLst/>
            </a:prstGeom>
            <a:noFill/>
          </p:spPr>
          <p:txBody>
            <a:bodyPr wrap="square">
              <a:spAutoFit/>
            </a:bodyPr>
            <a:p>
              <a:r>
                <a:rPr lang="zh-CN" altLang="en-US" sz="1400" dirty="0">
                  <a:solidFill>
                    <a:srgbClr val="FFFF00"/>
                  </a:solidFill>
                  <a:ea typeface="微软雅黑" panose="020B0503020204020204" pitchFamily="34" charset="-122"/>
                </a:rPr>
                <a:t>（一）客观性原则</a:t>
              </a:r>
              <a:endParaRPr lang="zh-CN" altLang="en-US" sz="1400" dirty="0">
                <a:solidFill>
                  <a:srgbClr val="FFFF00"/>
                </a:solidFill>
                <a:ea typeface="微软雅黑" panose="020B0503020204020204" pitchFamily="34" charset="-122"/>
              </a:endParaRPr>
            </a:p>
          </p:txBody>
        </p:sp>
        <p:sp>
          <p:nvSpPr>
            <p:cNvPr id="55" name="Rectangle 23"/>
            <p:cNvSpPr/>
            <p:nvPr>
              <p:custDataLst>
                <p:tags r:id="rId26"/>
              </p:custDataLst>
            </p:nvPr>
          </p:nvSpPr>
          <p:spPr>
            <a:xfrm>
              <a:off x="1129872" y="2539979"/>
              <a:ext cx="2461494" cy="2464897"/>
            </a:xfrm>
            <a:prstGeom prst="rect">
              <a:avLst/>
            </a:prstGeom>
          </p:spPr>
          <p:txBody>
            <a:bodyPr wrap="square">
              <a:spAutoFit/>
            </a:bodyPr>
            <a:p>
              <a:pPr>
                <a:lnSpc>
                  <a:spcPct val="150000"/>
                </a:lnSpc>
              </a:pPr>
              <a:r>
                <a:rPr lang="zh-CN" altLang="en-US" sz="1200" dirty="0">
                  <a:solidFill>
                    <a:schemeClr val="bg1"/>
                  </a:solidFill>
                  <a:ea typeface="微软雅黑" panose="020B0503020204020204" pitchFamily="34" charset="-122"/>
                  <a:cs typeface="+mn-ea"/>
                  <a:sym typeface="+mn-lt"/>
                </a:rPr>
                <a:t>客观性原则是指用实事求是的态度和科学的方法进行婴幼儿心理发展研究，从而发现婴幼儿最真实的心理现象及发展规律。</a:t>
              </a:r>
              <a:endParaRPr lang="zh-CN" altLang="en-US" sz="1200" dirty="0">
                <a:solidFill>
                  <a:schemeClr val="bg1"/>
                </a:solidFill>
                <a:ea typeface="微软雅黑" panose="020B0503020204020204" pitchFamily="34" charset="-122"/>
                <a:cs typeface="+mn-ea"/>
                <a:sym typeface="+mn-lt"/>
              </a:endParaRPr>
            </a:p>
          </p:txBody>
        </p:sp>
      </p:grpSp>
      <p:grpSp>
        <p:nvGrpSpPr>
          <p:cNvPr id="13" name="组合 12"/>
          <p:cNvGrpSpPr/>
          <p:nvPr>
            <p:custDataLst>
              <p:tags r:id="rId27"/>
            </p:custDataLst>
          </p:nvPr>
        </p:nvGrpSpPr>
        <p:grpSpPr>
          <a:xfrm>
            <a:off x="971570" y="3171147"/>
            <a:ext cx="1903095" cy="1190696"/>
            <a:chOff x="1129872" y="3791020"/>
            <a:chExt cx="2676559" cy="1674014"/>
          </a:xfrm>
        </p:grpSpPr>
        <p:sp>
          <p:nvSpPr>
            <p:cNvPr id="56" name="TextBox 18"/>
            <p:cNvSpPr txBox="1"/>
            <p:nvPr>
              <p:custDataLst>
                <p:tags r:id="rId28"/>
              </p:custDataLst>
            </p:nvPr>
          </p:nvSpPr>
          <p:spPr>
            <a:xfrm>
              <a:off x="1129872" y="3791020"/>
              <a:ext cx="2676559" cy="431200"/>
            </a:xfrm>
            <a:prstGeom prst="rect">
              <a:avLst/>
            </a:prstGeom>
            <a:noFill/>
          </p:spPr>
          <p:txBody>
            <a:bodyPr wrap="square">
              <a:spAutoFit/>
            </a:bodyPr>
            <a:p>
              <a:r>
                <a:rPr lang="zh-CN" altLang="en-US" sz="1400" dirty="0">
                  <a:solidFill>
                    <a:srgbClr val="FFFF00"/>
                  </a:solidFill>
                  <a:ea typeface="微软雅黑" panose="020B0503020204020204" pitchFamily="34" charset="-122"/>
                </a:rPr>
                <a:t>（二）发展性原则</a:t>
              </a:r>
              <a:endParaRPr lang="zh-CN" altLang="en-US" sz="1400" dirty="0">
                <a:solidFill>
                  <a:srgbClr val="FFFF00"/>
                </a:solidFill>
                <a:ea typeface="微软雅黑" panose="020B0503020204020204" pitchFamily="34" charset="-122"/>
              </a:endParaRPr>
            </a:p>
          </p:txBody>
        </p:sp>
        <p:sp>
          <p:nvSpPr>
            <p:cNvPr id="57" name="Rectangle 23"/>
            <p:cNvSpPr/>
            <p:nvPr>
              <p:custDataLst>
                <p:tags r:id="rId29"/>
              </p:custDataLst>
            </p:nvPr>
          </p:nvSpPr>
          <p:spPr>
            <a:xfrm>
              <a:off x="1129872" y="4168754"/>
              <a:ext cx="2434347" cy="1296280"/>
            </a:xfrm>
            <a:prstGeom prst="rect">
              <a:avLst/>
            </a:prstGeom>
          </p:spPr>
          <p:txBody>
            <a:bodyPr wrap="square">
              <a:spAutoFit/>
            </a:bodyPr>
            <a:p>
              <a:pPr>
                <a:lnSpc>
                  <a:spcPct val="150000"/>
                </a:lnSpc>
              </a:pPr>
              <a:r>
                <a:rPr lang="zh-CN" altLang="en-US" sz="1200" dirty="0">
                  <a:solidFill>
                    <a:schemeClr val="bg1"/>
                  </a:solidFill>
                  <a:ea typeface="微软雅黑" panose="020B0503020204020204" pitchFamily="34" charset="-122"/>
                  <a:cs typeface="+mn-ea"/>
                  <a:sym typeface="+mn-lt"/>
                </a:rPr>
                <a:t>发展性原则是指必须用动态的、发展的眼光看待婴幼儿心理的发展。</a:t>
              </a:r>
              <a:endParaRPr lang="zh-CN" altLang="en-US" sz="1200" dirty="0">
                <a:solidFill>
                  <a:schemeClr val="bg1"/>
                </a:solidFill>
                <a:ea typeface="微软雅黑" panose="020B0503020204020204" pitchFamily="34" charset="-122"/>
                <a:cs typeface="+mn-ea"/>
                <a:sym typeface="+mn-lt"/>
              </a:endParaRPr>
            </a:p>
          </p:txBody>
        </p:sp>
      </p:grpSp>
      <p:grpSp>
        <p:nvGrpSpPr>
          <p:cNvPr id="14" name="组合 13"/>
          <p:cNvGrpSpPr/>
          <p:nvPr>
            <p:custDataLst>
              <p:tags r:id="rId30"/>
            </p:custDataLst>
          </p:nvPr>
        </p:nvGrpSpPr>
        <p:grpSpPr>
          <a:xfrm>
            <a:off x="2663845" y="3652731"/>
            <a:ext cx="3985260" cy="1210310"/>
            <a:chOff x="815508" y="4923389"/>
            <a:chExt cx="5604963" cy="1701590"/>
          </a:xfrm>
        </p:grpSpPr>
        <p:sp>
          <p:nvSpPr>
            <p:cNvPr id="58" name="TextBox 18"/>
            <p:cNvSpPr txBox="1"/>
            <p:nvPr>
              <p:custDataLst>
                <p:tags r:id="rId31"/>
              </p:custDataLst>
            </p:nvPr>
          </p:nvSpPr>
          <p:spPr>
            <a:xfrm>
              <a:off x="3347387" y="4923389"/>
              <a:ext cx="2842670" cy="431200"/>
            </a:xfrm>
            <a:prstGeom prst="rect">
              <a:avLst/>
            </a:prstGeom>
            <a:noFill/>
          </p:spPr>
          <p:txBody>
            <a:bodyPr wrap="square">
              <a:spAutoFit/>
            </a:bodyPr>
            <a:p>
              <a:r>
                <a:rPr lang="zh-CN" altLang="en-US" sz="1400" dirty="0">
                  <a:solidFill>
                    <a:srgbClr val="FFFF00"/>
                  </a:solidFill>
                  <a:ea typeface="微软雅黑" panose="020B0503020204020204" pitchFamily="34" charset="-122"/>
                </a:rPr>
                <a:t>（三）教育性原则</a:t>
              </a:r>
              <a:endParaRPr lang="zh-CN" altLang="en-US" sz="1400" dirty="0">
                <a:solidFill>
                  <a:srgbClr val="FFFF00"/>
                </a:solidFill>
                <a:ea typeface="微软雅黑" panose="020B0503020204020204" pitchFamily="34" charset="-122"/>
              </a:endParaRPr>
            </a:p>
          </p:txBody>
        </p:sp>
        <p:sp>
          <p:nvSpPr>
            <p:cNvPr id="60" name="Rectangle 23"/>
            <p:cNvSpPr/>
            <p:nvPr>
              <p:custDataLst>
                <p:tags r:id="rId32"/>
              </p:custDataLst>
            </p:nvPr>
          </p:nvSpPr>
          <p:spPr>
            <a:xfrm>
              <a:off x="815508" y="5328699"/>
              <a:ext cx="5604963" cy="1296280"/>
            </a:xfrm>
            <a:prstGeom prst="rect">
              <a:avLst/>
            </a:prstGeom>
          </p:spPr>
          <p:txBody>
            <a:bodyPr wrap="square">
              <a:spAutoFit/>
            </a:bodyPr>
            <a:p>
              <a:pPr>
                <a:lnSpc>
                  <a:spcPct val="150000"/>
                </a:lnSpc>
              </a:pPr>
              <a:r>
                <a:rPr lang="zh-CN" altLang="en-US" sz="1200" dirty="0">
                  <a:solidFill>
                    <a:schemeClr val="bg1"/>
                  </a:solidFill>
                  <a:ea typeface="微软雅黑" panose="020B0503020204020204" pitchFamily="34" charset="-122"/>
                  <a:cs typeface="+mn-ea"/>
                  <a:sym typeface="+mn-lt"/>
                </a:rPr>
                <a:t>婴幼儿心理发展研究的根本目的是科学推动婴幼儿教育的发展，因此要考虑研究的教育性，要在不影响婴幼儿身心健康发展的前提下进行研究。</a:t>
              </a:r>
              <a:endParaRPr lang="en-US" altLang="zh-CN" sz="1200" dirty="0">
                <a:solidFill>
                  <a:schemeClr val="bg1"/>
                </a:solidFill>
                <a:ea typeface="微软雅黑" panose="020B0503020204020204" pitchFamily="34" charset="-122"/>
                <a:cs typeface="+mn-ea"/>
                <a:sym typeface="+mn-lt"/>
              </a:endParaRPr>
            </a:p>
          </p:txBody>
        </p:sp>
      </p:grpSp>
      <p:grpSp>
        <p:nvGrpSpPr>
          <p:cNvPr id="16" name="组合 13"/>
          <p:cNvGrpSpPr/>
          <p:nvPr>
            <p:custDataLst>
              <p:tags r:id="rId33"/>
            </p:custDataLst>
          </p:nvPr>
        </p:nvGrpSpPr>
        <p:grpSpPr>
          <a:xfrm>
            <a:off x="6346856" y="2649364"/>
            <a:ext cx="2077085" cy="1467555"/>
            <a:chOff x="8859487" y="3832349"/>
            <a:chExt cx="2921262" cy="2063255"/>
          </a:xfrm>
        </p:grpSpPr>
        <p:sp>
          <p:nvSpPr>
            <p:cNvPr id="82" name="TextBox 18"/>
            <p:cNvSpPr txBox="1"/>
            <p:nvPr>
              <p:custDataLst>
                <p:tags r:id="rId34"/>
              </p:custDataLst>
            </p:nvPr>
          </p:nvSpPr>
          <p:spPr>
            <a:xfrm>
              <a:off x="8859487" y="3832349"/>
              <a:ext cx="2921262" cy="431201"/>
            </a:xfrm>
            <a:prstGeom prst="rect">
              <a:avLst/>
            </a:prstGeom>
            <a:noFill/>
          </p:spPr>
          <p:txBody>
            <a:bodyPr wrap="square">
              <a:spAutoFit/>
            </a:bodyPr>
            <a:p>
              <a:r>
                <a:rPr lang="zh-CN" altLang="en-US" sz="1400" dirty="0">
                  <a:solidFill>
                    <a:srgbClr val="FFFF00"/>
                  </a:solidFill>
                  <a:ea typeface="微软雅黑" panose="020B0503020204020204" pitchFamily="34" charset="-122"/>
                </a:rPr>
                <a:t>（四）系统性原则</a:t>
              </a:r>
              <a:endParaRPr lang="zh-CN" altLang="en-US" sz="1400" dirty="0">
                <a:solidFill>
                  <a:srgbClr val="FFFF00"/>
                </a:solidFill>
                <a:ea typeface="微软雅黑" panose="020B0503020204020204" pitchFamily="34" charset="-122"/>
              </a:endParaRPr>
            </a:p>
          </p:txBody>
        </p:sp>
        <p:sp>
          <p:nvSpPr>
            <p:cNvPr id="83" name="Rectangle 23"/>
            <p:cNvSpPr/>
            <p:nvPr>
              <p:custDataLst>
                <p:tags r:id="rId35"/>
              </p:custDataLst>
            </p:nvPr>
          </p:nvSpPr>
          <p:spPr>
            <a:xfrm>
              <a:off x="9097939" y="4210083"/>
              <a:ext cx="2467035" cy="1685521"/>
            </a:xfrm>
            <a:prstGeom prst="rect">
              <a:avLst/>
            </a:prstGeom>
          </p:spPr>
          <p:txBody>
            <a:bodyPr wrap="square">
              <a:spAutoFit/>
            </a:bodyPr>
            <a:p>
              <a:pPr>
                <a:lnSpc>
                  <a:spcPct val="150000"/>
                </a:lnSpc>
              </a:pPr>
              <a:r>
                <a:rPr lang="zh-CN" altLang="en-US" sz="1200" dirty="0">
                  <a:solidFill>
                    <a:schemeClr val="bg1"/>
                  </a:solidFill>
                  <a:ea typeface="微软雅黑" panose="020B0503020204020204" pitchFamily="34" charset="-122"/>
                  <a:cs typeface="+mn-ea"/>
                  <a:sym typeface="+mn-lt"/>
                </a:rPr>
                <a:t>婴幼儿虽然是未成熟的个体，但是婴幼儿同样处于一个有机的系统之中。</a:t>
              </a:r>
              <a:endParaRPr lang="zh-CN" altLang="en-US" sz="1200" dirty="0">
                <a:solidFill>
                  <a:schemeClr val="bg1"/>
                </a:solidFill>
                <a:ea typeface="微软雅黑" panose="020B0503020204020204" pitchFamily="34" charset="-122"/>
                <a:cs typeface="+mn-ea"/>
                <a:sym typeface="+mn-lt"/>
              </a:endParaRPr>
            </a:p>
          </p:txBody>
        </p:sp>
      </p:grpSp>
      <p:grpSp>
        <p:nvGrpSpPr>
          <p:cNvPr id="17" name="组合 12"/>
          <p:cNvGrpSpPr/>
          <p:nvPr>
            <p:custDataLst>
              <p:tags r:id="rId36"/>
            </p:custDataLst>
          </p:nvPr>
        </p:nvGrpSpPr>
        <p:grpSpPr>
          <a:xfrm>
            <a:off x="6581807" y="880383"/>
            <a:ext cx="1823085" cy="1467555"/>
            <a:chOff x="8859487" y="2104157"/>
            <a:chExt cx="2564030" cy="2063254"/>
          </a:xfrm>
        </p:grpSpPr>
        <p:sp>
          <p:nvSpPr>
            <p:cNvPr id="84" name="TextBox 18"/>
            <p:cNvSpPr txBox="1"/>
            <p:nvPr>
              <p:custDataLst>
                <p:tags r:id="rId37"/>
              </p:custDataLst>
            </p:nvPr>
          </p:nvSpPr>
          <p:spPr>
            <a:xfrm>
              <a:off x="8859487" y="2104157"/>
              <a:ext cx="2564030" cy="431200"/>
            </a:xfrm>
            <a:prstGeom prst="rect">
              <a:avLst/>
            </a:prstGeom>
            <a:noFill/>
          </p:spPr>
          <p:txBody>
            <a:bodyPr wrap="square">
              <a:spAutoFit/>
            </a:bodyPr>
            <a:p>
              <a:r>
                <a:rPr lang="zh-CN" altLang="en-US" sz="1100" dirty="0">
                  <a:solidFill>
                    <a:srgbClr val="FFFF00"/>
                  </a:solidFill>
                  <a:ea typeface="微软雅黑" panose="020B0503020204020204" pitchFamily="34" charset="-122"/>
                </a:rPr>
                <a:t>（</a:t>
              </a:r>
              <a:r>
                <a:rPr lang="zh-CN" altLang="en-US" sz="1400" dirty="0">
                  <a:solidFill>
                    <a:srgbClr val="FFFF00"/>
                  </a:solidFill>
                  <a:ea typeface="微软雅黑" panose="020B0503020204020204" pitchFamily="34" charset="-122"/>
                </a:rPr>
                <a:t>五）保护性原则</a:t>
              </a:r>
              <a:endParaRPr lang="zh-CN" altLang="en-US" sz="1400" dirty="0">
                <a:solidFill>
                  <a:srgbClr val="FFFF00"/>
                </a:solidFill>
                <a:ea typeface="微软雅黑" panose="020B0503020204020204" pitchFamily="34" charset="-122"/>
              </a:endParaRPr>
            </a:p>
          </p:txBody>
        </p:sp>
        <p:sp>
          <p:nvSpPr>
            <p:cNvPr id="89" name="Rectangle 23"/>
            <p:cNvSpPr/>
            <p:nvPr>
              <p:custDataLst>
                <p:tags r:id="rId38"/>
              </p:custDataLst>
            </p:nvPr>
          </p:nvSpPr>
          <p:spPr>
            <a:xfrm>
              <a:off x="8859487" y="2481891"/>
              <a:ext cx="2467036" cy="1685520"/>
            </a:xfrm>
            <a:prstGeom prst="rect">
              <a:avLst/>
            </a:prstGeom>
          </p:spPr>
          <p:txBody>
            <a:bodyPr wrap="square">
              <a:spAutoFit/>
            </a:bodyPr>
            <a:p>
              <a:pPr>
                <a:lnSpc>
                  <a:spcPct val="150000"/>
                </a:lnSpc>
              </a:pPr>
              <a:r>
                <a:rPr lang="zh-CN" altLang="en-US" sz="1200" dirty="0">
                  <a:solidFill>
                    <a:schemeClr val="bg1"/>
                  </a:solidFill>
                  <a:ea typeface="微软雅黑" panose="020B0503020204020204" pitchFamily="34" charset="-122"/>
                  <a:cs typeface="+mn-ea"/>
                  <a:sym typeface="+mn-lt"/>
                </a:rPr>
                <a:t>保护性原则是指研究者在进行研究时，必须以不损害婴幼儿的身心健康为基本前提。</a:t>
              </a:r>
              <a:endParaRPr lang="zh-CN" altLang="en-US" sz="1200" dirty="0">
                <a:solidFill>
                  <a:schemeClr val="bg1"/>
                </a:solidFill>
                <a:ea typeface="微软雅黑" panose="020B0503020204020204" pitchFamily="34" charset="-122"/>
                <a:cs typeface="+mn-ea"/>
                <a:sym typeface="+mn-lt"/>
              </a:endParaRPr>
            </a:p>
          </p:txBody>
        </p:sp>
      </p:grpSp>
      <p:sp>
        <p:nvSpPr>
          <p:cNvPr id="18" name="矩形 17"/>
          <p:cNvSpPr/>
          <p:nvPr/>
        </p:nvSpPr>
        <p:spPr>
          <a:xfrm>
            <a:off x="539750" y="483870"/>
            <a:ext cx="467995" cy="323850"/>
          </a:xfrm>
          <a:prstGeom prst="rect">
            <a:avLst/>
          </a:prstGeom>
        </p:spPr>
        <p:style>
          <a:lnRef idx="0">
            <a:srgbClr val="FFFFFF"/>
          </a:lnRef>
          <a:fillRef idx="1">
            <a:schemeClr val="accent1"/>
          </a:fillRef>
          <a:effectRef idx="0">
            <a:srgbClr val="FFFFFF"/>
          </a:effectRef>
          <a:fontRef idx="minor">
            <a:schemeClr val="lt1"/>
          </a:fontRef>
        </p:style>
        <p:txBody>
          <a:bodyPr rtlCol="0" anchor="ctr"/>
          <a:p>
            <a:pPr algn="ctr"/>
            <a:endParaRPr lang="zh-CN" altLang="en-US"/>
          </a:p>
        </p:txBody>
      </p:sp>
      <p:sp>
        <p:nvSpPr>
          <p:cNvPr id="19" name="文本框 18"/>
          <p:cNvSpPr txBox="1"/>
          <p:nvPr/>
        </p:nvSpPr>
        <p:spPr>
          <a:xfrm>
            <a:off x="1233170" y="473075"/>
            <a:ext cx="6510020" cy="460375"/>
          </a:xfrm>
          <a:prstGeom prst="rect">
            <a:avLst/>
          </a:prstGeom>
          <a:noFill/>
        </p:spPr>
        <p:txBody>
          <a:bodyPr wrap="square" rtlCol="0">
            <a:spAutoFit/>
          </a:bodyPr>
          <a:p>
            <a:r>
              <a:rPr lang="zh-CN" altLang="en-US" sz="24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一、0~3 岁婴幼儿心理发展研究的基本原则</a:t>
            </a:r>
            <a:endParaRPr lang="zh-CN" altLang="en-US" sz="24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1000"/>
                                        <p:tgtEl>
                                          <p:spTgt spid="71"/>
                                        </p:tgtEl>
                                      </p:cBhvr>
                                    </p:animEffect>
                                    <p:anim calcmode="lin" valueType="num">
                                      <p:cBhvr>
                                        <p:cTn id="8" dur="1000" fill="hold"/>
                                        <p:tgtEl>
                                          <p:spTgt spid="71"/>
                                        </p:tgtEl>
                                        <p:attrNameLst>
                                          <p:attrName>ppt_x</p:attrName>
                                        </p:attrNameLst>
                                      </p:cBhvr>
                                      <p:tavLst>
                                        <p:tav tm="0">
                                          <p:val>
                                            <p:strVal val="#ppt_x"/>
                                          </p:val>
                                        </p:tav>
                                        <p:tav tm="100000">
                                          <p:val>
                                            <p:strVal val="#ppt_x"/>
                                          </p:val>
                                        </p:tav>
                                      </p:tavLst>
                                    </p:anim>
                                    <p:anim calcmode="lin" valueType="num">
                                      <p:cBhvr>
                                        <p:cTn id="9" dur="1000" fill="hold"/>
                                        <p:tgtEl>
                                          <p:spTgt spid="7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5"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anim calcmode="lin" valueType="num">
                                      <p:cBhvr>
                                        <p:cTn id="14" dur="500" fill="hold"/>
                                        <p:tgtEl>
                                          <p:spTgt spid="11"/>
                                        </p:tgtEl>
                                        <p:attrNameLst>
                                          <p:attrName>style.rotation</p:attrName>
                                        </p:attrNameLst>
                                      </p:cBhvr>
                                      <p:tavLst>
                                        <p:tav tm="0">
                                          <p:val>
                                            <p:fltVal val="720"/>
                                          </p:val>
                                        </p:tav>
                                        <p:tav tm="100000">
                                          <p:val>
                                            <p:fltVal val="0"/>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 calcmode="lin" valueType="num">
                                      <p:cBhvr>
                                        <p:cTn id="16" dur="500" fill="hold"/>
                                        <p:tgtEl>
                                          <p:spTgt spid="11"/>
                                        </p:tgtEl>
                                        <p:attrNameLst>
                                          <p:attrName>ppt_w</p:attrName>
                                        </p:attrNameLst>
                                      </p:cBhvr>
                                      <p:tavLst>
                                        <p:tav tm="0">
                                          <p:val>
                                            <p:fltVal val="0"/>
                                          </p:val>
                                        </p:tav>
                                        <p:tav tm="100000">
                                          <p:val>
                                            <p:strVal val="#ppt_w"/>
                                          </p:val>
                                        </p:tav>
                                      </p:tavLst>
                                    </p:anim>
                                  </p:childTnLst>
                                </p:cTn>
                              </p:par>
                              <p:par>
                                <p:cTn id="17" presetID="35"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style.rotation</p:attrName>
                                        </p:attrNameLst>
                                      </p:cBhvr>
                                      <p:tavLst>
                                        <p:tav tm="0">
                                          <p:val>
                                            <p:fltVal val="720"/>
                                          </p:val>
                                        </p:tav>
                                        <p:tav tm="100000">
                                          <p:val>
                                            <p:fltVal val="0"/>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 calcmode="lin" valueType="num">
                                      <p:cBhvr>
                                        <p:cTn id="22" dur="500" fill="hold"/>
                                        <p:tgtEl>
                                          <p:spTgt spid="5"/>
                                        </p:tgtEl>
                                        <p:attrNameLst>
                                          <p:attrName>ppt_w</p:attrName>
                                        </p:attrNameLst>
                                      </p:cBhvr>
                                      <p:tavLst>
                                        <p:tav tm="0">
                                          <p:val>
                                            <p:fltVal val="0"/>
                                          </p:val>
                                        </p:tav>
                                        <p:tav tm="100000">
                                          <p:val>
                                            <p:strVal val="#ppt_w"/>
                                          </p:val>
                                        </p:tav>
                                      </p:tavLst>
                                    </p:anim>
                                  </p:childTnLst>
                                </p:cTn>
                              </p:par>
                              <p:par>
                                <p:cTn id="23" presetID="35"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style.rotation</p:attrName>
                                        </p:attrNameLst>
                                      </p:cBhvr>
                                      <p:tavLst>
                                        <p:tav tm="0">
                                          <p:val>
                                            <p:fltVal val="720"/>
                                          </p:val>
                                        </p:tav>
                                        <p:tav tm="100000">
                                          <p:val>
                                            <p:fltVal val="0"/>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 calcmode="lin" valueType="num">
                                      <p:cBhvr>
                                        <p:cTn id="28" dur="500" fill="hold"/>
                                        <p:tgtEl>
                                          <p:spTgt spid="6"/>
                                        </p:tgtEl>
                                        <p:attrNameLst>
                                          <p:attrName>ppt_w</p:attrName>
                                        </p:attrNameLst>
                                      </p:cBhvr>
                                      <p:tavLst>
                                        <p:tav tm="0">
                                          <p:val>
                                            <p:fltVal val="0"/>
                                          </p:val>
                                        </p:tav>
                                        <p:tav tm="100000">
                                          <p:val>
                                            <p:strVal val="#ppt_w"/>
                                          </p:val>
                                        </p:tav>
                                      </p:tavLst>
                                    </p:anim>
                                  </p:childTnLst>
                                </p:cTn>
                              </p:par>
                              <p:par>
                                <p:cTn id="29" presetID="35" presetClass="entr" presetSubtype="0"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anim calcmode="lin" valueType="num">
                                      <p:cBhvr>
                                        <p:cTn id="32" dur="500" fill="hold"/>
                                        <p:tgtEl>
                                          <p:spTgt spid="8"/>
                                        </p:tgtEl>
                                        <p:attrNameLst>
                                          <p:attrName>style.rotation</p:attrName>
                                        </p:attrNameLst>
                                      </p:cBhvr>
                                      <p:tavLst>
                                        <p:tav tm="0">
                                          <p:val>
                                            <p:fltVal val="720"/>
                                          </p:val>
                                        </p:tav>
                                        <p:tav tm="100000">
                                          <p:val>
                                            <p:fltVal val="0"/>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 calcmode="lin" valueType="num">
                                      <p:cBhvr>
                                        <p:cTn id="34" dur="500" fill="hold"/>
                                        <p:tgtEl>
                                          <p:spTgt spid="8"/>
                                        </p:tgtEl>
                                        <p:attrNameLst>
                                          <p:attrName>ppt_w</p:attrName>
                                        </p:attrNameLst>
                                      </p:cBhvr>
                                      <p:tavLst>
                                        <p:tav tm="0">
                                          <p:val>
                                            <p:fltVal val="0"/>
                                          </p:val>
                                        </p:tav>
                                        <p:tav tm="100000">
                                          <p:val>
                                            <p:strVal val="#ppt_w"/>
                                          </p:val>
                                        </p:tav>
                                      </p:tavLst>
                                    </p:anim>
                                  </p:childTnLst>
                                </p:cTn>
                              </p:par>
                              <p:par>
                                <p:cTn id="35" presetID="35" presetClass="entr" presetSubtype="0" fill="hold"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anim calcmode="lin" valueType="num">
                                      <p:cBhvr>
                                        <p:cTn id="38" dur="500" fill="hold"/>
                                        <p:tgtEl>
                                          <p:spTgt spid="9"/>
                                        </p:tgtEl>
                                        <p:attrNameLst>
                                          <p:attrName>style.rotation</p:attrName>
                                        </p:attrNameLst>
                                      </p:cBhvr>
                                      <p:tavLst>
                                        <p:tav tm="0">
                                          <p:val>
                                            <p:fltVal val="720"/>
                                          </p:val>
                                        </p:tav>
                                        <p:tav tm="100000">
                                          <p:val>
                                            <p:fltVal val="0"/>
                                          </p:val>
                                        </p:tav>
                                      </p:tavLst>
                                    </p:anim>
                                    <p:anim calcmode="lin" valueType="num">
                                      <p:cBhvr>
                                        <p:cTn id="39" dur="500" fill="hold"/>
                                        <p:tgtEl>
                                          <p:spTgt spid="9"/>
                                        </p:tgtEl>
                                        <p:attrNameLst>
                                          <p:attrName>ppt_h</p:attrName>
                                        </p:attrNameLst>
                                      </p:cBhvr>
                                      <p:tavLst>
                                        <p:tav tm="0">
                                          <p:val>
                                            <p:fltVal val="0"/>
                                          </p:val>
                                        </p:tav>
                                        <p:tav tm="100000">
                                          <p:val>
                                            <p:strVal val="#ppt_h"/>
                                          </p:val>
                                        </p:tav>
                                      </p:tavLst>
                                    </p:anim>
                                    <p:anim calcmode="lin" valueType="num">
                                      <p:cBhvr>
                                        <p:cTn id="40" dur="500" fill="hold"/>
                                        <p:tgtEl>
                                          <p:spTgt spid="9"/>
                                        </p:tgtEl>
                                        <p:attrNameLst>
                                          <p:attrName>ppt_w</p:attrName>
                                        </p:attrNameLst>
                                      </p:cBhvr>
                                      <p:tavLst>
                                        <p:tav tm="0">
                                          <p:val>
                                            <p:fltVal val="0"/>
                                          </p:val>
                                        </p:tav>
                                        <p:tav tm="100000">
                                          <p:val>
                                            <p:strVal val="#ppt_w"/>
                                          </p:val>
                                        </p:tav>
                                      </p:tavLst>
                                    </p:anim>
                                  </p:childTnLst>
                                </p:cTn>
                              </p:par>
                            </p:childTnLst>
                          </p:cTn>
                        </p:par>
                      </p:childTnLst>
                    </p:cTn>
                  </p:par>
                  <p:par>
                    <p:cTn id="41" fill="hold">
                      <p:stCondLst>
                        <p:cond delay="indefinite"/>
                      </p:stCondLst>
                      <p:childTnLst>
                        <p:par>
                          <p:cTn id="42" fill="hold">
                            <p:stCondLst>
                              <p:cond delay="0"/>
                            </p:stCondLst>
                            <p:childTnLst>
                              <p:par>
                                <p:cTn id="43" presetID="31" presetClass="entr" presetSubtype="0" fill="hold" nodeType="click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1000" fill="hold"/>
                                        <p:tgtEl>
                                          <p:spTgt spid="12"/>
                                        </p:tgtEl>
                                        <p:attrNameLst>
                                          <p:attrName>ppt_w</p:attrName>
                                        </p:attrNameLst>
                                      </p:cBhvr>
                                      <p:tavLst>
                                        <p:tav tm="0">
                                          <p:val>
                                            <p:fltVal val="0"/>
                                          </p:val>
                                        </p:tav>
                                        <p:tav tm="100000">
                                          <p:val>
                                            <p:strVal val="#ppt_w"/>
                                          </p:val>
                                        </p:tav>
                                      </p:tavLst>
                                    </p:anim>
                                    <p:anim calcmode="lin" valueType="num">
                                      <p:cBhvr>
                                        <p:cTn id="46" dur="1000" fill="hold"/>
                                        <p:tgtEl>
                                          <p:spTgt spid="12"/>
                                        </p:tgtEl>
                                        <p:attrNameLst>
                                          <p:attrName>ppt_h</p:attrName>
                                        </p:attrNameLst>
                                      </p:cBhvr>
                                      <p:tavLst>
                                        <p:tav tm="0">
                                          <p:val>
                                            <p:fltVal val="0"/>
                                          </p:val>
                                        </p:tav>
                                        <p:tav tm="100000">
                                          <p:val>
                                            <p:strVal val="#ppt_h"/>
                                          </p:val>
                                        </p:tav>
                                      </p:tavLst>
                                    </p:anim>
                                    <p:anim calcmode="lin" valueType="num">
                                      <p:cBhvr>
                                        <p:cTn id="47" dur="1000" fill="hold"/>
                                        <p:tgtEl>
                                          <p:spTgt spid="12"/>
                                        </p:tgtEl>
                                        <p:attrNameLst>
                                          <p:attrName>style.rotation</p:attrName>
                                        </p:attrNameLst>
                                      </p:cBhvr>
                                      <p:tavLst>
                                        <p:tav tm="0">
                                          <p:val>
                                            <p:fltVal val="90"/>
                                          </p:val>
                                        </p:tav>
                                        <p:tav tm="100000">
                                          <p:val>
                                            <p:fltVal val="0"/>
                                          </p:val>
                                        </p:tav>
                                      </p:tavLst>
                                    </p:anim>
                                    <p:animEffect transition="in" filter="fade">
                                      <p:cBhvr>
                                        <p:cTn id="48" dur="1000"/>
                                        <p:tgtEl>
                                          <p:spTgt spid="12"/>
                                        </p:tgtEl>
                                      </p:cBhvr>
                                    </p:animEffect>
                                  </p:childTnLst>
                                </p:cTn>
                              </p:par>
                              <p:par>
                                <p:cTn id="49" presetID="31" presetClass="entr" presetSubtype="0" fill="hold" nodeType="with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1000" fill="hold"/>
                                        <p:tgtEl>
                                          <p:spTgt spid="13"/>
                                        </p:tgtEl>
                                        <p:attrNameLst>
                                          <p:attrName>ppt_w</p:attrName>
                                        </p:attrNameLst>
                                      </p:cBhvr>
                                      <p:tavLst>
                                        <p:tav tm="0">
                                          <p:val>
                                            <p:fltVal val="0"/>
                                          </p:val>
                                        </p:tav>
                                        <p:tav tm="100000">
                                          <p:val>
                                            <p:strVal val="#ppt_w"/>
                                          </p:val>
                                        </p:tav>
                                      </p:tavLst>
                                    </p:anim>
                                    <p:anim calcmode="lin" valueType="num">
                                      <p:cBhvr>
                                        <p:cTn id="52" dur="1000" fill="hold"/>
                                        <p:tgtEl>
                                          <p:spTgt spid="13"/>
                                        </p:tgtEl>
                                        <p:attrNameLst>
                                          <p:attrName>ppt_h</p:attrName>
                                        </p:attrNameLst>
                                      </p:cBhvr>
                                      <p:tavLst>
                                        <p:tav tm="0">
                                          <p:val>
                                            <p:fltVal val="0"/>
                                          </p:val>
                                        </p:tav>
                                        <p:tav tm="100000">
                                          <p:val>
                                            <p:strVal val="#ppt_h"/>
                                          </p:val>
                                        </p:tav>
                                      </p:tavLst>
                                    </p:anim>
                                    <p:anim calcmode="lin" valueType="num">
                                      <p:cBhvr>
                                        <p:cTn id="53" dur="1000" fill="hold"/>
                                        <p:tgtEl>
                                          <p:spTgt spid="13"/>
                                        </p:tgtEl>
                                        <p:attrNameLst>
                                          <p:attrName>style.rotation</p:attrName>
                                        </p:attrNameLst>
                                      </p:cBhvr>
                                      <p:tavLst>
                                        <p:tav tm="0">
                                          <p:val>
                                            <p:fltVal val="90"/>
                                          </p:val>
                                        </p:tav>
                                        <p:tav tm="100000">
                                          <p:val>
                                            <p:fltVal val="0"/>
                                          </p:val>
                                        </p:tav>
                                      </p:tavLst>
                                    </p:anim>
                                    <p:animEffect transition="in" filter="fade">
                                      <p:cBhvr>
                                        <p:cTn id="54" dur="1000"/>
                                        <p:tgtEl>
                                          <p:spTgt spid="13"/>
                                        </p:tgtEl>
                                      </p:cBhvr>
                                    </p:animEffect>
                                  </p:childTnLst>
                                </p:cTn>
                              </p:par>
                              <p:par>
                                <p:cTn id="55" presetID="31" presetClass="entr" presetSubtype="0" fill="hold" nodeType="with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1000" fill="hold"/>
                                        <p:tgtEl>
                                          <p:spTgt spid="14"/>
                                        </p:tgtEl>
                                        <p:attrNameLst>
                                          <p:attrName>ppt_w</p:attrName>
                                        </p:attrNameLst>
                                      </p:cBhvr>
                                      <p:tavLst>
                                        <p:tav tm="0">
                                          <p:val>
                                            <p:fltVal val="0"/>
                                          </p:val>
                                        </p:tav>
                                        <p:tav tm="100000">
                                          <p:val>
                                            <p:strVal val="#ppt_w"/>
                                          </p:val>
                                        </p:tav>
                                      </p:tavLst>
                                    </p:anim>
                                    <p:anim calcmode="lin" valueType="num">
                                      <p:cBhvr>
                                        <p:cTn id="58" dur="1000" fill="hold"/>
                                        <p:tgtEl>
                                          <p:spTgt spid="14"/>
                                        </p:tgtEl>
                                        <p:attrNameLst>
                                          <p:attrName>ppt_h</p:attrName>
                                        </p:attrNameLst>
                                      </p:cBhvr>
                                      <p:tavLst>
                                        <p:tav tm="0">
                                          <p:val>
                                            <p:fltVal val="0"/>
                                          </p:val>
                                        </p:tav>
                                        <p:tav tm="100000">
                                          <p:val>
                                            <p:strVal val="#ppt_h"/>
                                          </p:val>
                                        </p:tav>
                                      </p:tavLst>
                                    </p:anim>
                                    <p:anim calcmode="lin" valueType="num">
                                      <p:cBhvr>
                                        <p:cTn id="59" dur="1000" fill="hold"/>
                                        <p:tgtEl>
                                          <p:spTgt spid="14"/>
                                        </p:tgtEl>
                                        <p:attrNameLst>
                                          <p:attrName>style.rotation</p:attrName>
                                        </p:attrNameLst>
                                      </p:cBhvr>
                                      <p:tavLst>
                                        <p:tav tm="0">
                                          <p:val>
                                            <p:fltVal val="90"/>
                                          </p:val>
                                        </p:tav>
                                        <p:tav tm="100000">
                                          <p:val>
                                            <p:fltVal val="0"/>
                                          </p:val>
                                        </p:tav>
                                      </p:tavLst>
                                    </p:anim>
                                    <p:animEffect transition="in" filter="fade">
                                      <p:cBhvr>
                                        <p:cTn id="60" dur="1000"/>
                                        <p:tgtEl>
                                          <p:spTgt spid="14"/>
                                        </p:tgtEl>
                                      </p:cBhvr>
                                    </p:animEffect>
                                  </p:childTnLst>
                                </p:cTn>
                              </p:par>
                              <p:par>
                                <p:cTn id="61" presetID="31" presetClass="entr" presetSubtype="0" fill="hold" nodeType="withEffect">
                                  <p:stCondLst>
                                    <p:cond delay="0"/>
                                  </p:stCondLst>
                                  <p:childTnLst>
                                    <p:set>
                                      <p:cBhvr>
                                        <p:cTn id="62" dur="1" fill="hold">
                                          <p:stCondLst>
                                            <p:cond delay="0"/>
                                          </p:stCondLst>
                                        </p:cTn>
                                        <p:tgtEl>
                                          <p:spTgt spid="17"/>
                                        </p:tgtEl>
                                        <p:attrNameLst>
                                          <p:attrName>style.visibility</p:attrName>
                                        </p:attrNameLst>
                                      </p:cBhvr>
                                      <p:to>
                                        <p:strVal val="visible"/>
                                      </p:to>
                                    </p:set>
                                    <p:anim calcmode="lin" valueType="num">
                                      <p:cBhvr>
                                        <p:cTn id="63" dur="1000" fill="hold"/>
                                        <p:tgtEl>
                                          <p:spTgt spid="17"/>
                                        </p:tgtEl>
                                        <p:attrNameLst>
                                          <p:attrName>ppt_w</p:attrName>
                                        </p:attrNameLst>
                                      </p:cBhvr>
                                      <p:tavLst>
                                        <p:tav tm="0">
                                          <p:val>
                                            <p:fltVal val="0"/>
                                          </p:val>
                                        </p:tav>
                                        <p:tav tm="100000">
                                          <p:val>
                                            <p:strVal val="#ppt_w"/>
                                          </p:val>
                                        </p:tav>
                                      </p:tavLst>
                                    </p:anim>
                                    <p:anim calcmode="lin" valueType="num">
                                      <p:cBhvr>
                                        <p:cTn id="64" dur="1000" fill="hold"/>
                                        <p:tgtEl>
                                          <p:spTgt spid="17"/>
                                        </p:tgtEl>
                                        <p:attrNameLst>
                                          <p:attrName>ppt_h</p:attrName>
                                        </p:attrNameLst>
                                      </p:cBhvr>
                                      <p:tavLst>
                                        <p:tav tm="0">
                                          <p:val>
                                            <p:fltVal val="0"/>
                                          </p:val>
                                        </p:tav>
                                        <p:tav tm="100000">
                                          <p:val>
                                            <p:strVal val="#ppt_h"/>
                                          </p:val>
                                        </p:tav>
                                      </p:tavLst>
                                    </p:anim>
                                    <p:anim calcmode="lin" valueType="num">
                                      <p:cBhvr>
                                        <p:cTn id="65" dur="1000" fill="hold"/>
                                        <p:tgtEl>
                                          <p:spTgt spid="17"/>
                                        </p:tgtEl>
                                        <p:attrNameLst>
                                          <p:attrName>style.rotation</p:attrName>
                                        </p:attrNameLst>
                                      </p:cBhvr>
                                      <p:tavLst>
                                        <p:tav tm="0">
                                          <p:val>
                                            <p:fltVal val="90"/>
                                          </p:val>
                                        </p:tav>
                                        <p:tav tm="100000">
                                          <p:val>
                                            <p:fltVal val="0"/>
                                          </p:val>
                                        </p:tav>
                                      </p:tavLst>
                                    </p:anim>
                                    <p:animEffect transition="in" filter="fade">
                                      <p:cBhvr>
                                        <p:cTn id="66" dur="1000"/>
                                        <p:tgtEl>
                                          <p:spTgt spid="17"/>
                                        </p:tgtEl>
                                      </p:cBhvr>
                                    </p:animEffect>
                                  </p:childTnLst>
                                </p:cTn>
                              </p:par>
                              <p:par>
                                <p:cTn id="67" presetID="31" presetClass="entr" presetSubtype="0" fill="hold" nodeType="with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p:cTn id="69" dur="1000" fill="hold"/>
                                        <p:tgtEl>
                                          <p:spTgt spid="16"/>
                                        </p:tgtEl>
                                        <p:attrNameLst>
                                          <p:attrName>ppt_w</p:attrName>
                                        </p:attrNameLst>
                                      </p:cBhvr>
                                      <p:tavLst>
                                        <p:tav tm="0">
                                          <p:val>
                                            <p:fltVal val="0"/>
                                          </p:val>
                                        </p:tav>
                                        <p:tav tm="100000">
                                          <p:val>
                                            <p:strVal val="#ppt_w"/>
                                          </p:val>
                                        </p:tav>
                                      </p:tavLst>
                                    </p:anim>
                                    <p:anim calcmode="lin" valueType="num">
                                      <p:cBhvr>
                                        <p:cTn id="70" dur="1000" fill="hold"/>
                                        <p:tgtEl>
                                          <p:spTgt spid="16"/>
                                        </p:tgtEl>
                                        <p:attrNameLst>
                                          <p:attrName>ppt_h</p:attrName>
                                        </p:attrNameLst>
                                      </p:cBhvr>
                                      <p:tavLst>
                                        <p:tav tm="0">
                                          <p:val>
                                            <p:fltVal val="0"/>
                                          </p:val>
                                        </p:tav>
                                        <p:tav tm="100000">
                                          <p:val>
                                            <p:strVal val="#ppt_h"/>
                                          </p:val>
                                        </p:tav>
                                      </p:tavLst>
                                    </p:anim>
                                    <p:anim calcmode="lin" valueType="num">
                                      <p:cBhvr>
                                        <p:cTn id="71" dur="1000" fill="hold"/>
                                        <p:tgtEl>
                                          <p:spTgt spid="16"/>
                                        </p:tgtEl>
                                        <p:attrNameLst>
                                          <p:attrName>style.rotation</p:attrName>
                                        </p:attrNameLst>
                                      </p:cBhvr>
                                      <p:tavLst>
                                        <p:tav tm="0">
                                          <p:val>
                                            <p:fltVal val="90"/>
                                          </p:val>
                                        </p:tav>
                                        <p:tav tm="100000">
                                          <p:val>
                                            <p:fltVal val="0"/>
                                          </p:val>
                                        </p:tav>
                                      </p:tavLst>
                                    </p:anim>
                                    <p:animEffect transition="in" filter="fade">
                                      <p:cBhvr>
                                        <p:cTn id="72"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cstate="print">
            <a:extLst>
              <a:ext uri="{28A0092B-C50C-407E-A947-70E740481C1C}">
                <a14:useLocalDpi xmlns:a14="http://schemas.microsoft.com/office/drawing/2010/main" val="0"/>
              </a:ext>
            </a:extLst>
          </a:blip>
          <a:srcRect l="16091" t="69841" r="15094" b="3431"/>
          <a:stretch>
            <a:fillRect/>
          </a:stretch>
        </p:blipFill>
        <p:spPr>
          <a:xfrm>
            <a:off x="-397187" y="-55834"/>
            <a:ext cx="9901100" cy="5724636"/>
          </a:xfrm>
          <a:prstGeom prst="rect">
            <a:avLst/>
          </a:prstGeom>
        </p:spPr>
      </p:pic>
      <p:sp>
        <p:nvSpPr>
          <p:cNvPr id="2" name="矩形 1"/>
          <p:cNvSpPr/>
          <p:nvPr/>
        </p:nvSpPr>
        <p:spPr>
          <a:xfrm>
            <a:off x="647700" y="483870"/>
            <a:ext cx="396240" cy="323850"/>
          </a:xfrm>
          <a:prstGeom prst="rect">
            <a:avLst/>
          </a:prstGeom>
        </p:spPr>
        <p:style>
          <a:lnRef idx="0">
            <a:srgbClr val="FFFFFF"/>
          </a:lnRef>
          <a:fillRef idx="1">
            <a:schemeClr val="accent1"/>
          </a:fillRef>
          <a:effectRef idx="0">
            <a:srgbClr val="FFFFFF"/>
          </a:effectRef>
          <a:fontRef idx="minor">
            <a:schemeClr val="lt1"/>
          </a:fontRef>
        </p:style>
        <p:txBody>
          <a:bodyPr rtlCol="0" anchor="ctr"/>
          <a:p>
            <a:pPr algn="ctr"/>
            <a:endParaRPr lang="zh-CN" altLang="en-US"/>
          </a:p>
        </p:txBody>
      </p:sp>
      <p:sp>
        <p:nvSpPr>
          <p:cNvPr id="3" name="文本框 2"/>
          <p:cNvSpPr txBox="1"/>
          <p:nvPr/>
        </p:nvSpPr>
        <p:spPr>
          <a:xfrm>
            <a:off x="1151255" y="447675"/>
            <a:ext cx="6661785" cy="460375"/>
          </a:xfrm>
          <a:prstGeom prst="rect">
            <a:avLst/>
          </a:prstGeom>
          <a:noFill/>
        </p:spPr>
        <p:txBody>
          <a:bodyPr wrap="square" rtlCol="0">
            <a:spAutoFit/>
          </a:bodyPr>
          <a:p>
            <a:r>
              <a:rPr lang="zh-CN" altLang="en-US" sz="2400" b="1">
                <a:solidFill>
                  <a:schemeClr val="accent5"/>
                </a:solidFill>
                <a:latin typeface="微软雅黑" panose="020B0503020204020204" pitchFamily="34" charset="-122"/>
                <a:ea typeface="微软雅黑" panose="020B0503020204020204" pitchFamily="34" charset="-122"/>
              </a:rPr>
              <a:t>二、0~3 岁婴幼儿心理发展研究的基本方法</a:t>
            </a:r>
            <a:endParaRPr lang="zh-CN" altLang="en-US" sz="2400" b="1">
              <a:solidFill>
                <a:schemeClr val="accent5"/>
              </a:solidFill>
              <a:latin typeface="微软雅黑" panose="020B0503020204020204" pitchFamily="34" charset="-122"/>
              <a:ea typeface="微软雅黑" panose="020B0503020204020204" pitchFamily="34" charset="-122"/>
            </a:endParaRPr>
          </a:p>
        </p:txBody>
      </p:sp>
      <p:grpSp>
        <p:nvGrpSpPr>
          <p:cNvPr id="16" name="组合 15"/>
          <p:cNvGrpSpPr/>
          <p:nvPr>
            <p:custDataLst>
              <p:tags r:id="rId2"/>
            </p:custDataLst>
          </p:nvPr>
        </p:nvGrpSpPr>
        <p:grpSpPr>
          <a:xfrm>
            <a:off x="333857" y="1132232"/>
            <a:ext cx="984324" cy="1100713"/>
            <a:chOff x="1500890" y="1279283"/>
            <a:chExt cx="984937" cy="1100373"/>
          </a:xfrm>
          <a:solidFill>
            <a:srgbClr val="DEA900"/>
          </a:solidFill>
        </p:grpSpPr>
        <p:sp>
          <p:nvSpPr>
            <p:cNvPr id="17" name="矩形 2"/>
            <p:cNvSpPr/>
            <p:nvPr>
              <p:custDataLst>
                <p:tags r:id="rId3"/>
              </p:custDataLst>
            </p:nvPr>
          </p:nvSpPr>
          <p:spPr>
            <a:xfrm>
              <a:off x="1500890" y="1279283"/>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9" name="TextBox 15"/>
            <p:cNvSpPr txBox="1"/>
            <p:nvPr>
              <p:custDataLst>
                <p:tags r:id="rId4"/>
              </p:custDataLst>
            </p:nvPr>
          </p:nvSpPr>
          <p:spPr>
            <a:xfrm>
              <a:off x="1596467" y="1423432"/>
              <a:ext cx="716726" cy="306610"/>
            </a:xfrm>
            <a:prstGeom prst="rect">
              <a:avLst/>
            </a:prstGeom>
            <a:noFill/>
          </p:spPr>
          <p:txBody>
            <a:bodyPr vert="horz" wrap="non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观察法</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
        <p:nvSpPr>
          <p:cNvPr id="23" name="Rectangle 13" descr="FD1DDF730CE4456e89755B07FE1653D0# #Rectangle 13"/>
          <p:cNvSpPr>
            <a:spLocks noChangeArrowheads="1"/>
          </p:cNvSpPr>
          <p:nvPr>
            <p:custDataLst>
              <p:tags r:id="rId5"/>
            </p:custDataLst>
          </p:nvPr>
        </p:nvSpPr>
        <p:spPr bwMode="auto">
          <a:xfrm>
            <a:off x="1381760" y="1026795"/>
            <a:ext cx="1711960" cy="2030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just" eaLnBrk="1" hangingPunct="1">
              <a:spcBef>
                <a:spcPct val="0"/>
              </a:spcBef>
              <a:buNone/>
              <a:defRPr/>
            </a:pPr>
            <a:r>
              <a:rPr lang="zh-CN" altLang="en-US" sz="1400" dirty="0">
                <a:solidFill>
                  <a:schemeClr val="bg1"/>
                </a:solidFill>
                <a:latin typeface="微软雅黑" panose="020B0503020204020204" pitchFamily="34" charset="-122"/>
                <a:ea typeface="微软雅黑" panose="020B0503020204020204" pitchFamily="34" charset="-122"/>
              </a:rPr>
              <a:t>观察法是指研究者通过感官或一定仪器设</a:t>
            </a:r>
            <a:r>
              <a:rPr lang="zh-CN" altLang="en-US" sz="1400" dirty="0">
                <a:solidFill>
                  <a:schemeClr val="bg1"/>
                </a:solidFill>
                <a:latin typeface="微软雅黑" panose="020B0503020204020204" pitchFamily="34" charset="-122"/>
                <a:ea typeface="微软雅黑" panose="020B0503020204020204" pitchFamily="34" charset="-122"/>
              </a:rPr>
              <a:t>备，有目的、有计划、有准备地观察婴幼儿的心理和行为表现，并由此分析其心理发展的特征和规律的一种方法。</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24" name="组合 23"/>
          <p:cNvGrpSpPr/>
          <p:nvPr>
            <p:custDataLst>
              <p:tags r:id="rId6"/>
            </p:custDataLst>
          </p:nvPr>
        </p:nvGrpSpPr>
        <p:grpSpPr>
          <a:xfrm>
            <a:off x="611346" y="3607962"/>
            <a:ext cx="984324" cy="1100713"/>
            <a:chOff x="1993813" y="2815696"/>
            <a:chExt cx="984937" cy="1100373"/>
          </a:xfrm>
          <a:solidFill>
            <a:srgbClr val="DEA900"/>
          </a:solidFill>
        </p:grpSpPr>
        <p:sp>
          <p:nvSpPr>
            <p:cNvPr id="25" name="矩形 2"/>
            <p:cNvSpPr/>
            <p:nvPr>
              <p:custDataLst>
                <p:tags r:id="rId7"/>
              </p:custDataLst>
            </p:nvPr>
          </p:nvSpPr>
          <p:spPr>
            <a:xfrm flipV="1">
              <a:off x="1993813" y="2815696"/>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7" name="TextBox 23"/>
            <p:cNvSpPr txBox="1"/>
            <p:nvPr>
              <p:custDataLst>
                <p:tags r:id="rId8"/>
              </p:custDataLst>
            </p:nvPr>
          </p:nvSpPr>
          <p:spPr>
            <a:xfrm>
              <a:off x="2114171" y="3104255"/>
              <a:ext cx="716726" cy="306610"/>
            </a:xfrm>
            <a:prstGeom prst="rect">
              <a:avLst/>
            </a:prstGeom>
            <a:noFill/>
          </p:spPr>
          <p:txBody>
            <a:bodyPr vert="horz" wrap="non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测试法</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28" name="组合 27"/>
          <p:cNvGrpSpPr/>
          <p:nvPr>
            <p:custDataLst>
              <p:tags r:id="rId9"/>
            </p:custDataLst>
          </p:nvPr>
        </p:nvGrpSpPr>
        <p:grpSpPr>
          <a:xfrm>
            <a:off x="3157449" y="1132232"/>
            <a:ext cx="984324" cy="1100713"/>
            <a:chOff x="4572000" y="1164069"/>
            <a:chExt cx="984937" cy="1100373"/>
          </a:xfrm>
          <a:solidFill>
            <a:srgbClr val="DEA900"/>
          </a:solidFill>
        </p:grpSpPr>
        <p:sp>
          <p:nvSpPr>
            <p:cNvPr id="29" name="矩形 2"/>
            <p:cNvSpPr/>
            <p:nvPr>
              <p:custDataLst>
                <p:tags r:id="rId10"/>
              </p:custDataLst>
            </p:nvPr>
          </p:nvSpPr>
          <p:spPr>
            <a:xfrm>
              <a:off x="4572000" y="1164069"/>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1" name="TextBox 27"/>
            <p:cNvSpPr txBox="1"/>
            <p:nvPr>
              <p:custDataLst>
                <p:tags r:id="rId11"/>
              </p:custDataLst>
            </p:nvPr>
          </p:nvSpPr>
          <p:spPr>
            <a:xfrm>
              <a:off x="4694900" y="1312662"/>
              <a:ext cx="716726" cy="306610"/>
            </a:xfrm>
            <a:prstGeom prst="rect">
              <a:avLst/>
            </a:prstGeom>
            <a:noFill/>
          </p:spPr>
          <p:txBody>
            <a:bodyPr vert="horz" wrap="non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实验法</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
        <p:nvSpPr>
          <p:cNvPr id="35" name="Rectangle 13" descr="FD1DDF730CE4456e89755B07FE1653D0# #Rectangle 13"/>
          <p:cNvSpPr>
            <a:spLocks noChangeArrowheads="1"/>
          </p:cNvSpPr>
          <p:nvPr>
            <p:custDataLst>
              <p:tags r:id="rId12"/>
            </p:custDataLst>
          </p:nvPr>
        </p:nvSpPr>
        <p:spPr bwMode="auto">
          <a:xfrm>
            <a:off x="4204970" y="1024255"/>
            <a:ext cx="1595120" cy="985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just" eaLnBrk="1" hangingPunct="1">
              <a:spcBef>
                <a:spcPct val="0"/>
              </a:spcBef>
              <a:buNone/>
              <a:defRPr/>
            </a:pPr>
            <a:r>
              <a:rPr lang="zh-CN" altLang="en-US" sz="1300" dirty="0">
                <a:solidFill>
                  <a:schemeClr val="bg1"/>
                </a:solidFill>
                <a:latin typeface="微软雅黑" panose="020B0503020204020204" pitchFamily="34" charset="-122"/>
                <a:ea typeface="微软雅黑" panose="020B0503020204020204" pitchFamily="34" charset="-122"/>
              </a:rPr>
              <a:t>实验法是指根据一定的研究目的，创设一定的情境，对某些变化或因素加以控制或者改变，以此引起某种心理或行为发生变化，从而揭示特定条件与婴幼儿心理现象之间关系的方法。</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44" name="Rectangle 13" descr="FD1DDF730CE4456e89755B07FE1653D0# #Rectangle 13"/>
          <p:cNvSpPr>
            <a:spLocks noChangeArrowheads="1"/>
          </p:cNvSpPr>
          <p:nvPr>
            <p:custDataLst>
              <p:tags r:id="rId13"/>
            </p:custDataLst>
          </p:nvPr>
        </p:nvSpPr>
        <p:spPr bwMode="auto">
          <a:xfrm>
            <a:off x="1864995" y="3652520"/>
            <a:ext cx="2005330" cy="995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just" eaLnBrk="1" hangingPunct="1">
              <a:spcBef>
                <a:spcPct val="0"/>
              </a:spcBef>
              <a:buNone/>
              <a:defRPr/>
            </a:pPr>
            <a:r>
              <a:rPr lang="zh-CN" altLang="en-US" sz="1400" dirty="0">
                <a:solidFill>
                  <a:schemeClr val="bg1"/>
                </a:solidFill>
                <a:latin typeface="微软雅黑" panose="020B0503020204020204" pitchFamily="34" charset="-122"/>
                <a:ea typeface="微软雅黑" panose="020B0503020204020204" pitchFamily="34" charset="-122"/>
              </a:rPr>
              <a:t>测验法是根据一定的测验项目和现成的量表来了解婴幼儿心理发展水平的方法，即根据客观的标准化了的程序来测量婴幼儿的某种行为。</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45" name="组合 44"/>
          <p:cNvGrpSpPr/>
          <p:nvPr>
            <p:custDataLst>
              <p:tags r:id="rId14"/>
            </p:custDataLst>
          </p:nvPr>
        </p:nvGrpSpPr>
        <p:grpSpPr>
          <a:xfrm>
            <a:off x="4176202" y="3580657"/>
            <a:ext cx="984324" cy="1100713"/>
            <a:chOff x="5631416" y="2815696"/>
            <a:chExt cx="984937" cy="1100373"/>
          </a:xfrm>
          <a:solidFill>
            <a:srgbClr val="DEA900"/>
          </a:solidFill>
        </p:grpSpPr>
        <p:sp>
          <p:nvSpPr>
            <p:cNvPr id="46" name="矩形 2"/>
            <p:cNvSpPr/>
            <p:nvPr>
              <p:custDataLst>
                <p:tags r:id="rId15"/>
              </p:custDataLst>
            </p:nvPr>
          </p:nvSpPr>
          <p:spPr>
            <a:xfrm flipV="1">
              <a:off x="5631416" y="2815696"/>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8" name="TextBox 44"/>
            <p:cNvSpPr txBox="1"/>
            <p:nvPr>
              <p:custDataLst>
                <p:tags r:id="rId16"/>
              </p:custDataLst>
            </p:nvPr>
          </p:nvSpPr>
          <p:spPr>
            <a:xfrm>
              <a:off x="5696494" y="3108064"/>
              <a:ext cx="894637" cy="306610"/>
            </a:xfrm>
            <a:prstGeom prst="rect">
              <a:avLst/>
            </a:prstGeom>
            <a:noFill/>
          </p:spPr>
          <p:txBody>
            <a:bodyPr vert="horz" wrap="non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其他</a:t>
              </a:r>
              <a:r>
                <a:rPr lang="zh-CN" altLang="en-US" sz="1400" dirty="0">
                  <a:solidFill>
                    <a:schemeClr val="bg1"/>
                  </a:solidFill>
                  <a:latin typeface="微软雅黑" panose="020B0503020204020204" pitchFamily="34" charset="-122"/>
                  <a:ea typeface="微软雅黑" panose="020B0503020204020204" pitchFamily="34" charset="-122"/>
                </a:rPr>
                <a:t>方法</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
        <p:nvSpPr>
          <p:cNvPr id="49" name="矩形 9"/>
          <p:cNvSpPr/>
          <p:nvPr>
            <p:custDataLst>
              <p:tags r:id="rId17"/>
            </p:custDataLst>
          </p:nvPr>
        </p:nvSpPr>
        <p:spPr>
          <a:xfrm>
            <a:off x="346662" y="3256573"/>
            <a:ext cx="7827391" cy="182891"/>
          </a:xfrm>
          <a:custGeom>
            <a:avLst/>
            <a:gdLst/>
            <a:ahLst/>
            <a:cxnLst/>
            <a:rect l="l" t="t" r="r" b="b"/>
            <a:pathLst>
              <a:path w="144016" h="869444">
                <a:moveTo>
                  <a:pt x="0" y="0"/>
                </a:moveTo>
                <a:lnTo>
                  <a:pt x="144016" y="0"/>
                </a:lnTo>
                <a:lnTo>
                  <a:pt x="144016" y="869444"/>
                </a:lnTo>
                <a:lnTo>
                  <a:pt x="0" y="86944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p>
            <a:pPr algn="ctr"/>
            <a:endParaRPr lang="zh-CN" altLang="en-US">
              <a:latin typeface="+mj-ea"/>
              <a:ea typeface="+mj-ea"/>
            </a:endParaRPr>
          </a:p>
        </p:txBody>
      </p:sp>
      <p:sp>
        <p:nvSpPr>
          <p:cNvPr id="50" name="椭圆 49"/>
          <p:cNvSpPr/>
          <p:nvPr>
            <p:custDataLst>
              <p:tags r:id="rId18"/>
            </p:custDataLst>
          </p:nvPr>
        </p:nvSpPr>
        <p:spPr>
          <a:xfrm>
            <a:off x="346662" y="3292321"/>
            <a:ext cx="71956" cy="7202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p>
            <a:pPr algn="ctr"/>
            <a:endParaRPr lang="zh-CN" altLang="en-US">
              <a:latin typeface="+mj-ea"/>
              <a:ea typeface="+mj-ea"/>
            </a:endParaRPr>
          </a:p>
        </p:txBody>
      </p:sp>
      <p:sp>
        <p:nvSpPr>
          <p:cNvPr id="51" name="椭圆 50"/>
          <p:cNvSpPr/>
          <p:nvPr>
            <p:custDataLst>
              <p:tags r:id="rId19"/>
            </p:custDataLst>
          </p:nvPr>
        </p:nvSpPr>
        <p:spPr>
          <a:xfrm>
            <a:off x="863286" y="3311371"/>
            <a:ext cx="71956" cy="72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p>
            <a:pPr algn="ctr"/>
            <a:endParaRPr lang="zh-CN" altLang="en-US">
              <a:latin typeface="+mj-ea"/>
              <a:ea typeface="+mj-ea"/>
            </a:endParaRPr>
          </a:p>
        </p:txBody>
      </p:sp>
      <p:sp>
        <p:nvSpPr>
          <p:cNvPr id="52" name="椭圆 51"/>
          <p:cNvSpPr/>
          <p:nvPr>
            <p:custDataLst>
              <p:tags r:id="rId20"/>
            </p:custDataLst>
          </p:nvPr>
        </p:nvSpPr>
        <p:spPr>
          <a:xfrm>
            <a:off x="2428402" y="3292321"/>
            <a:ext cx="71956" cy="72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p>
            <a:pPr algn="ctr"/>
            <a:endParaRPr lang="zh-CN" altLang="en-US">
              <a:latin typeface="+mj-ea"/>
              <a:ea typeface="+mj-ea"/>
            </a:endParaRPr>
          </a:p>
        </p:txBody>
      </p:sp>
      <p:sp>
        <p:nvSpPr>
          <p:cNvPr id="53" name="椭圆 52"/>
          <p:cNvSpPr/>
          <p:nvPr>
            <p:custDataLst>
              <p:tags r:id="rId21"/>
            </p:custDataLst>
          </p:nvPr>
        </p:nvSpPr>
        <p:spPr>
          <a:xfrm>
            <a:off x="2915817" y="3311371"/>
            <a:ext cx="71956" cy="72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p>
            <a:pPr algn="ctr"/>
            <a:endParaRPr lang="zh-CN" altLang="en-US">
              <a:latin typeface="+mj-ea"/>
              <a:ea typeface="+mj-ea"/>
            </a:endParaRPr>
          </a:p>
        </p:txBody>
      </p:sp>
      <p:sp>
        <p:nvSpPr>
          <p:cNvPr id="54" name="椭圆 53"/>
          <p:cNvSpPr/>
          <p:nvPr>
            <p:custDataLst>
              <p:tags r:id="rId22"/>
            </p:custDataLst>
          </p:nvPr>
        </p:nvSpPr>
        <p:spPr>
          <a:xfrm>
            <a:off x="3989708" y="3328516"/>
            <a:ext cx="71956" cy="7202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p>
            <a:pPr algn="ctr"/>
            <a:endParaRPr lang="zh-CN" altLang="en-US">
              <a:latin typeface="+mj-ea"/>
              <a:ea typeface="+mj-ea"/>
            </a:endParaRPr>
          </a:p>
        </p:txBody>
      </p:sp>
      <p:sp>
        <p:nvSpPr>
          <p:cNvPr id="55" name="椭圆 54"/>
          <p:cNvSpPr/>
          <p:nvPr>
            <p:custDataLst>
              <p:tags r:id="rId23"/>
            </p:custDataLst>
          </p:nvPr>
        </p:nvSpPr>
        <p:spPr>
          <a:xfrm>
            <a:off x="4510143" y="3328516"/>
            <a:ext cx="71956" cy="72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p>
            <a:pPr algn="ctr"/>
            <a:endParaRPr lang="zh-CN" altLang="en-US">
              <a:latin typeface="+mj-ea"/>
              <a:ea typeface="+mj-ea"/>
            </a:endParaRPr>
          </a:p>
        </p:txBody>
      </p:sp>
      <p:sp>
        <p:nvSpPr>
          <p:cNvPr id="56" name="椭圆 55"/>
          <p:cNvSpPr/>
          <p:nvPr>
            <p:custDataLst>
              <p:tags r:id="rId24"/>
            </p:custDataLst>
          </p:nvPr>
        </p:nvSpPr>
        <p:spPr>
          <a:xfrm>
            <a:off x="5507833" y="3311371"/>
            <a:ext cx="71956" cy="72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p>
            <a:pPr algn="ctr"/>
            <a:endParaRPr lang="zh-CN" altLang="en-US">
              <a:latin typeface="+mj-ea"/>
              <a:ea typeface="+mj-ea"/>
            </a:endParaRPr>
          </a:p>
        </p:txBody>
      </p:sp>
      <p:sp>
        <p:nvSpPr>
          <p:cNvPr id="57" name="椭圆 56"/>
          <p:cNvSpPr/>
          <p:nvPr>
            <p:custDataLst>
              <p:tags r:id="rId25"/>
            </p:custDataLst>
          </p:nvPr>
        </p:nvSpPr>
        <p:spPr>
          <a:xfrm>
            <a:off x="6047953" y="3311371"/>
            <a:ext cx="71956" cy="72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p>
            <a:pPr algn="ctr"/>
            <a:endParaRPr lang="zh-CN" altLang="en-US">
              <a:latin typeface="+mj-ea"/>
              <a:ea typeface="+mj-ea"/>
            </a:endParaRPr>
          </a:p>
        </p:txBody>
      </p:sp>
      <p:sp>
        <p:nvSpPr>
          <p:cNvPr id="58" name="椭圆 57"/>
          <p:cNvSpPr/>
          <p:nvPr>
            <p:custDataLst>
              <p:tags r:id="rId26"/>
            </p:custDataLst>
          </p:nvPr>
        </p:nvSpPr>
        <p:spPr>
          <a:xfrm>
            <a:off x="7091999" y="3311371"/>
            <a:ext cx="71956" cy="72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p>
            <a:pPr algn="ctr"/>
            <a:endParaRPr lang="zh-CN" altLang="en-US">
              <a:latin typeface="+mj-ea"/>
              <a:ea typeface="+mj-ea"/>
            </a:endParaRPr>
          </a:p>
        </p:txBody>
      </p:sp>
      <p:sp>
        <p:nvSpPr>
          <p:cNvPr id="59" name="椭圆 58"/>
          <p:cNvSpPr/>
          <p:nvPr>
            <p:custDataLst>
              <p:tags r:id="rId27"/>
            </p:custDataLst>
          </p:nvPr>
        </p:nvSpPr>
        <p:spPr>
          <a:xfrm>
            <a:off x="7632754" y="3328516"/>
            <a:ext cx="71956" cy="72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p>
            <a:pPr algn="ctr"/>
            <a:endParaRPr lang="zh-CN" altLang="en-US">
              <a:latin typeface="+mj-ea"/>
              <a:ea typeface="+mj-ea"/>
            </a:endParaRPr>
          </a:p>
        </p:txBody>
      </p:sp>
      <p:sp>
        <p:nvSpPr>
          <p:cNvPr id="60" name="椭圆 59"/>
          <p:cNvSpPr/>
          <p:nvPr>
            <p:custDataLst>
              <p:tags r:id="rId28"/>
            </p:custDataLst>
          </p:nvPr>
        </p:nvSpPr>
        <p:spPr>
          <a:xfrm>
            <a:off x="1387531" y="3311371"/>
            <a:ext cx="71956" cy="7202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p>
            <a:pPr algn="ctr"/>
            <a:endParaRPr lang="zh-CN" altLang="en-US">
              <a:latin typeface="+mj-ea"/>
              <a:ea typeface="+mj-ea"/>
            </a:endParaRPr>
          </a:p>
        </p:txBody>
      </p:sp>
      <p:sp>
        <p:nvSpPr>
          <p:cNvPr id="61" name="椭圆 60"/>
          <p:cNvSpPr/>
          <p:nvPr>
            <p:custDataLst>
              <p:tags r:id="rId29"/>
            </p:custDataLst>
          </p:nvPr>
        </p:nvSpPr>
        <p:spPr>
          <a:xfrm>
            <a:off x="1871137" y="3311371"/>
            <a:ext cx="71956" cy="72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p>
            <a:pPr algn="ctr"/>
            <a:endParaRPr lang="zh-CN" altLang="en-US">
              <a:latin typeface="+mj-ea"/>
              <a:ea typeface="+mj-ea"/>
            </a:endParaRPr>
          </a:p>
        </p:txBody>
      </p:sp>
      <p:sp>
        <p:nvSpPr>
          <p:cNvPr id="62" name="椭圆 61"/>
          <p:cNvSpPr/>
          <p:nvPr>
            <p:custDataLst>
              <p:tags r:id="rId30"/>
            </p:custDataLst>
          </p:nvPr>
        </p:nvSpPr>
        <p:spPr>
          <a:xfrm>
            <a:off x="3455938" y="3311371"/>
            <a:ext cx="71956" cy="72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p>
            <a:pPr algn="ctr"/>
            <a:endParaRPr lang="zh-CN" altLang="en-US">
              <a:latin typeface="+mj-ea"/>
              <a:ea typeface="+mj-ea"/>
            </a:endParaRPr>
          </a:p>
        </p:txBody>
      </p:sp>
      <p:sp>
        <p:nvSpPr>
          <p:cNvPr id="63" name="椭圆 62"/>
          <p:cNvSpPr/>
          <p:nvPr>
            <p:custDataLst>
              <p:tags r:id="rId31"/>
            </p:custDataLst>
          </p:nvPr>
        </p:nvSpPr>
        <p:spPr>
          <a:xfrm>
            <a:off x="5030578" y="3328516"/>
            <a:ext cx="71956" cy="7202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p>
            <a:pPr algn="ctr"/>
            <a:endParaRPr lang="zh-CN" altLang="en-US">
              <a:latin typeface="+mj-ea"/>
              <a:ea typeface="+mj-ea"/>
            </a:endParaRPr>
          </a:p>
        </p:txBody>
      </p:sp>
      <p:sp>
        <p:nvSpPr>
          <p:cNvPr id="64" name="椭圆 63"/>
          <p:cNvSpPr/>
          <p:nvPr>
            <p:custDataLst>
              <p:tags r:id="rId32"/>
            </p:custDataLst>
          </p:nvPr>
        </p:nvSpPr>
        <p:spPr>
          <a:xfrm>
            <a:off x="6591884" y="3311371"/>
            <a:ext cx="71956" cy="72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p>
            <a:pPr algn="ctr"/>
            <a:endParaRPr lang="zh-CN" altLang="en-US">
              <a:latin typeface="+mj-ea"/>
              <a:ea typeface="+mj-ea"/>
            </a:endParaRPr>
          </a:p>
        </p:txBody>
      </p:sp>
      <p:sp>
        <p:nvSpPr>
          <p:cNvPr id="68" name="Rectangle 13" descr="FD1DDF730CE4456e89755B07FE1653D0# #Rectangle 13"/>
          <p:cNvSpPr>
            <a:spLocks noChangeArrowheads="1"/>
          </p:cNvSpPr>
          <p:nvPr>
            <p:custDataLst>
              <p:tags r:id="rId33"/>
            </p:custDataLst>
          </p:nvPr>
        </p:nvSpPr>
        <p:spPr bwMode="auto">
          <a:xfrm>
            <a:off x="5327650" y="3679825"/>
            <a:ext cx="2740025" cy="976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just" eaLnBrk="1" hangingPunct="1">
              <a:spcBef>
                <a:spcPct val="0"/>
              </a:spcBef>
              <a:buNone/>
              <a:defRPr/>
            </a:pPr>
            <a:r>
              <a:rPr lang="zh-CN" altLang="en-US" sz="1400" dirty="0">
                <a:solidFill>
                  <a:schemeClr val="bg1"/>
                </a:solidFill>
                <a:latin typeface="微软雅黑" panose="020B0503020204020204" pitchFamily="34" charset="-122"/>
                <a:ea typeface="微软雅黑" panose="020B0503020204020204" pitchFamily="34" charset="-122"/>
              </a:rPr>
              <a:t>除了上述几种基本方法，在研究 0~3 岁婴幼儿，尤其是 1 岁以前婴儿的心理发展时，还会使用到一些特殊的研究方法，如偏好法、习惯化法、自然反应法等。</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69" name="组合 68"/>
          <p:cNvGrpSpPr/>
          <p:nvPr>
            <p:custDataLst>
              <p:tags r:id="rId34"/>
            </p:custDataLst>
          </p:nvPr>
        </p:nvGrpSpPr>
        <p:grpSpPr>
          <a:xfrm>
            <a:off x="6071464" y="1132232"/>
            <a:ext cx="984324" cy="1100713"/>
            <a:chOff x="4572000" y="1164069"/>
            <a:chExt cx="984937" cy="1100373"/>
          </a:xfrm>
          <a:solidFill>
            <a:srgbClr val="DEA900"/>
          </a:solidFill>
        </p:grpSpPr>
        <p:sp>
          <p:nvSpPr>
            <p:cNvPr id="70" name="矩形 2"/>
            <p:cNvSpPr/>
            <p:nvPr>
              <p:custDataLst>
                <p:tags r:id="rId35"/>
              </p:custDataLst>
            </p:nvPr>
          </p:nvSpPr>
          <p:spPr>
            <a:xfrm>
              <a:off x="4572000" y="1164069"/>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2" name="TextBox 27"/>
            <p:cNvSpPr txBox="1"/>
            <p:nvPr>
              <p:custDataLst>
                <p:tags r:id="rId36"/>
              </p:custDataLst>
            </p:nvPr>
          </p:nvSpPr>
          <p:spPr>
            <a:xfrm>
              <a:off x="4738742" y="1312662"/>
              <a:ext cx="716726" cy="306610"/>
            </a:xfrm>
            <a:prstGeom prst="rect">
              <a:avLst/>
            </a:prstGeom>
            <a:noFill/>
          </p:spPr>
          <p:txBody>
            <a:bodyPr vert="horz" wrap="non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调查法</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
        <p:nvSpPr>
          <p:cNvPr id="76" name="Rectangle 13" descr="FD1DDF730CE4456e89755B07FE1653D0# #Rectangle 13"/>
          <p:cNvSpPr>
            <a:spLocks noChangeArrowheads="1"/>
          </p:cNvSpPr>
          <p:nvPr>
            <p:custDataLst>
              <p:tags r:id="rId37"/>
            </p:custDataLst>
          </p:nvPr>
        </p:nvSpPr>
        <p:spPr bwMode="auto">
          <a:xfrm>
            <a:off x="7092315" y="1096010"/>
            <a:ext cx="1612900" cy="995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just" eaLnBrk="1" hangingPunct="1">
              <a:spcBef>
                <a:spcPct val="0"/>
              </a:spcBef>
              <a:buNone/>
              <a:defRPr/>
            </a:pPr>
            <a:r>
              <a:rPr lang="zh-CN" altLang="en-US" sz="1400" dirty="0">
                <a:solidFill>
                  <a:schemeClr val="bg1"/>
                </a:solidFill>
                <a:latin typeface="微软雅黑" panose="020B0503020204020204" pitchFamily="34" charset="-122"/>
                <a:ea typeface="微软雅黑" panose="020B0503020204020204" pitchFamily="34" charset="-122"/>
              </a:rPr>
              <a:t>调查法是指通过问卷或访谈等方法对婴幼儿心理活动进行有计划的、系统的间接了解和考察，并对收集到的资料进行统计分析或理论分析的一种研究方法。</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1000"/>
                                        <p:tgtEl>
                                          <p:spTgt spid="24"/>
                                        </p:tgtEl>
                                      </p:cBhvr>
                                    </p:animEffect>
                                    <p:anim calcmode="lin" valueType="num">
                                      <p:cBhvr>
                                        <p:cTn id="14" dur="1000" fill="hold"/>
                                        <p:tgtEl>
                                          <p:spTgt spid="24"/>
                                        </p:tgtEl>
                                        <p:attrNameLst>
                                          <p:attrName>ppt_x</p:attrName>
                                        </p:attrNameLst>
                                      </p:cBhvr>
                                      <p:tavLst>
                                        <p:tav tm="0">
                                          <p:val>
                                            <p:strVal val="#ppt_x"/>
                                          </p:val>
                                        </p:tav>
                                        <p:tav tm="100000">
                                          <p:val>
                                            <p:strVal val="#ppt_x"/>
                                          </p:val>
                                        </p:tav>
                                      </p:tavLst>
                                    </p:anim>
                                    <p:anim calcmode="lin" valueType="num">
                                      <p:cBhvr>
                                        <p:cTn id="15" dur="1000" fill="hold"/>
                                        <p:tgtEl>
                                          <p:spTgt spid="2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1000"/>
                                        <p:tgtEl>
                                          <p:spTgt spid="28"/>
                                        </p:tgtEl>
                                      </p:cBhvr>
                                    </p:animEffect>
                                    <p:anim calcmode="lin" valueType="num">
                                      <p:cBhvr>
                                        <p:cTn id="20" dur="1000" fill="hold"/>
                                        <p:tgtEl>
                                          <p:spTgt spid="28"/>
                                        </p:tgtEl>
                                        <p:attrNameLst>
                                          <p:attrName>ppt_x</p:attrName>
                                        </p:attrNameLst>
                                      </p:cBhvr>
                                      <p:tavLst>
                                        <p:tav tm="0">
                                          <p:val>
                                            <p:strVal val="#ppt_x"/>
                                          </p:val>
                                        </p:tav>
                                        <p:tav tm="100000">
                                          <p:val>
                                            <p:strVal val="#ppt_x"/>
                                          </p:val>
                                        </p:tav>
                                      </p:tavLst>
                                    </p:anim>
                                    <p:anim calcmode="lin" valueType="num">
                                      <p:cBhvr>
                                        <p:cTn id="21" dur="1000" fill="hold"/>
                                        <p:tgtEl>
                                          <p:spTgt spid="28"/>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nodeType="afterEffect">
                                  <p:stCondLst>
                                    <p:cond delay="0"/>
                                  </p:stCondLst>
                                  <p:childTnLst>
                                    <p:set>
                                      <p:cBhvr>
                                        <p:cTn id="24" dur="1" fill="hold">
                                          <p:stCondLst>
                                            <p:cond delay="0"/>
                                          </p:stCondLst>
                                        </p:cTn>
                                        <p:tgtEl>
                                          <p:spTgt spid="45"/>
                                        </p:tgtEl>
                                        <p:attrNameLst>
                                          <p:attrName>style.visibility</p:attrName>
                                        </p:attrNameLst>
                                      </p:cBhvr>
                                      <p:to>
                                        <p:strVal val="visible"/>
                                      </p:to>
                                    </p:set>
                                    <p:animEffect transition="in" filter="fade">
                                      <p:cBhvr>
                                        <p:cTn id="25" dur="1000"/>
                                        <p:tgtEl>
                                          <p:spTgt spid="45"/>
                                        </p:tgtEl>
                                      </p:cBhvr>
                                    </p:animEffect>
                                    <p:anim calcmode="lin" valueType="num">
                                      <p:cBhvr>
                                        <p:cTn id="26" dur="1000" fill="hold"/>
                                        <p:tgtEl>
                                          <p:spTgt spid="45"/>
                                        </p:tgtEl>
                                        <p:attrNameLst>
                                          <p:attrName>ppt_x</p:attrName>
                                        </p:attrNameLst>
                                      </p:cBhvr>
                                      <p:tavLst>
                                        <p:tav tm="0">
                                          <p:val>
                                            <p:strVal val="#ppt_x"/>
                                          </p:val>
                                        </p:tav>
                                        <p:tav tm="100000">
                                          <p:val>
                                            <p:strVal val="#ppt_x"/>
                                          </p:val>
                                        </p:tav>
                                      </p:tavLst>
                                    </p:anim>
                                    <p:anim calcmode="lin" valueType="num">
                                      <p:cBhvr>
                                        <p:cTn id="27" dur="1000" fill="hold"/>
                                        <p:tgtEl>
                                          <p:spTgt spid="45"/>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22" presetClass="entr" presetSubtype="8" fill="hold" grpId="0" nodeType="after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wipe(left)">
                                      <p:cBhvr>
                                        <p:cTn id="31" dur="300"/>
                                        <p:tgtEl>
                                          <p:spTgt spid="49"/>
                                        </p:tgtEl>
                                      </p:cBhvr>
                                    </p:animEffect>
                                  </p:childTnLst>
                                </p:cTn>
                              </p:par>
                            </p:childTnLst>
                          </p:cTn>
                        </p:par>
                        <p:par>
                          <p:cTn id="32" fill="hold">
                            <p:stCondLst>
                              <p:cond delay="4500"/>
                            </p:stCondLst>
                            <p:childTnLst>
                              <p:par>
                                <p:cTn id="33" presetID="10" presetClass="entr" presetSubtype="0" fill="hold" grpId="0" nodeType="after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fade">
                                      <p:cBhvr>
                                        <p:cTn id="35" dur="100"/>
                                        <p:tgtEl>
                                          <p:spTgt spid="50"/>
                                        </p:tgtEl>
                                      </p:cBhvr>
                                    </p:animEffect>
                                  </p:childTnLst>
                                </p:cTn>
                              </p:par>
                            </p:childTnLst>
                          </p:cTn>
                        </p:par>
                        <p:par>
                          <p:cTn id="36" fill="hold">
                            <p:stCondLst>
                              <p:cond delay="5000"/>
                            </p:stCondLst>
                            <p:childTnLst>
                              <p:par>
                                <p:cTn id="37" presetID="10" presetClass="entr" presetSubtype="0" fill="hold" grpId="0" nodeType="afterEffect">
                                  <p:stCondLst>
                                    <p:cond delay="0"/>
                                  </p:stCondLst>
                                  <p:childTnLst>
                                    <p:set>
                                      <p:cBhvr>
                                        <p:cTn id="38" dur="1" fill="hold">
                                          <p:stCondLst>
                                            <p:cond delay="0"/>
                                          </p:stCondLst>
                                        </p:cTn>
                                        <p:tgtEl>
                                          <p:spTgt spid="51"/>
                                        </p:tgtEl>
                                        <p:attrNameLst>
                                          <p:attrName>style.visibility</p:attrName>
                                        </p:attrNameLst>
                                      </p:cBhvr>
                                      <p:to>
                                        <p:strVal val="visible"/>
                                      </p:to>
                                    </p:set>
                                    <p:animEffect transition="in" filter="fade">
                                      <p:cBhvr>
                                        <p:cTn id="39" dur="100"/>
                                        <p:tgtEl>
                                          <p:spTgt spid="51"/>
                                        </p:tgtEl>
                                      </p:cBhvr>
                                    </p:animEffect>
                                  </p:childTnLst>
                                </p:cTn>
                              </p:par>
                            </p:childTnLst>
                          </p:cTn>
                        </p:par>
                        <p:par>
                          <p:cTn id="40" fill="hold">
                            <p:stCondLst>
                              <p:cond delay="5500"/>
                            </p:stCondLst>
                            <p:childTnLst>
                              <p:par>
                                <p:cTn id="41" presetID="10" presetClass="entr" presetSubtype="0" fill="hold" grpId="0" nodeType="afterEffect">
                                  <p:stCondLst>
                                    <p:cond delay="0"/>
                                  </p:stCondLst>
                                  <p:childTnLst>
                                    <p:set>
                                      <p:cBhvr>
                                        <p:cTn id="42" dur="1" fill="hold">
                                          <p:stCondLst>
                                            <p:cond delay="0"/>
                                          </p:stCondLst>
                                        </p:cTn>
                                        <p:tgtEl>
                                          <p:spTgt spid="60"/>
                                        </p:tgtEl>
                                        <p:attrNameLst>
                                          <p:attrName>style.visibility</p:attrName>
                                        </p:attrNameLst>
                                      </p:cBhvr>
                                      <p:to>
                                        <p:strVal val="visible"/>
                                      </p:to>
                                    </p:set>
                                    <p:animEffect transition="in" filter="fade">
                                      <p:cBhvr>
                                        <p:cTn id="43" dur="100"/>
                                        <p:tgtEl>
                                          <p:spTgt spid="60"/>
                                        </p:tgtEl>
                                      </p:cBhvr>
                                    </p:animEffect>
                                  </p:childTnLst>
                                </p:cTn>
                              </p:par>
                            </p:childTnLst>
                          </p:cTn>
                        </p:par>
                        <p:par>
                          <p:cTn id="44" fill="hold">
                            <p:stCondLst>
                              <p:cond delay="6000"/>
                            </p:stCondLst>
                            <p:childTnLst>
                              <p:par>
                                <p:cTn id="45" presetID="10" presetClass="entr" presetSubtype="0" fill="hold" grpId="0" nodeType="afterEffect">
                                  <p:stCondLst>
                                    <p:cond delay="0"/>
                                  </p:stCondLst>
                                  <p:childTnLst>
                                    <p:set>
                                      <p:cBhvr>
                                        <p:cTn id="46" dur="1" fill="hold">
                                          <p:stCondLst>
                                            <p:cond delay="0"/>
                                          </p:stCondLst>
                                        </p:cTn>
                                        <p:tgtEl>
                                          <p:spTgt spid="61"/>
                                        </p:tgtEl>
                                        <p:attrNameLst>
                                          <p:attrName>style.visibility</p:attrName>
                                        </p:attrNameLst>
                                      </p:cBhvr>
                                      <p:to>
                                        <p:strVal val="visible"/>
                                      </p:to>
                                    </p:set>
                                    <p:animEffect transition="in" filter="fade">
                                      <p:cBhvr>
                                        <p:cTn id="47" dur="100"/>
                                        <p:tgtEl>
                                          <p:spTgt spid="61"/>
                                        </p:tgtEl>
                                      </p:cBhvr>
                                    </p:animEffect>
                                  </p:childTnLst>
                                </p:cTn>
                              </p:par>
                            </p:childTnLst>
                          </p:cTn>
                        </p:par>
                        <p:par>
                          <p:cTn id="48" fill="hold">
                            <p:stCondLst>
                              <p:cond delay="6500"/>
                            </p:stCondLst>
                            <p:childTnLst>
                              <p:par>
                                <p:cTn id="49" presetID="10" presetClass="entr" presetSubtype="0" fill="hold" grpId="0" nodeType="afterEffect">
                                  <p:stCondLst>
                                    <p:cond delay="0"/>
                                  </p:stCondLst>
                                  <p:childTnLst>
                                    <p:set>
                                      <p:cBhvr>
                                        <p:cTn id="50" dur="1" fill="hold">
                                          <p:stCondLst>
                                            <p:cond delay="0"/>
                                          </p:stCondLst>
                                        </p:cTn>
                                        <p:tgtEl>
                                          <p:spTgt spid="52"/>
                                        </p:tgtEl>
                                        <p:attrNameLst>
                                          <p:attrName>style.visibility</p:attrName>
                                        </p:attrNameLst>
                                      </p:cBhvr>
                                      <p:to>
                                        <p:strVal val="visible"/>
                                      </p:to>
                                    </p:set>
                                    <p:animEffect transition="in" filter="fade">
                                      <p:cBhvr>
                                        <p:cTn id="51" dur="100"/>
                                        <p:tgtEl>
                                          <p:spTgt spid="52"/>
                                        </p:tgtEl>
                                      </p:cBhvr>
                                    </p:animEffect>
                                  </p:childTnLst>
                                </p:cTn>
                              </p:par>
                            </p:childTnLst>
                          </p:cTn>
                        </p:par>
                        <p:par>
                          <p:cTn id="52" fill="hold">
                            <p:stCondLst>
                              <p:cond delay="7000"/>
                            </p:stCondLst>
                            <p:childTnLst>
                              <p:par>
                                <p:cTn id="53" presetID="10" presetClass="entr" presetSubtype="0" fill="hold" grpId="0" nodeType="afterEffect">
                                  <p:stCondLst>
                                    <p:cond delay="0"/>
                                  </p:stCondLst>
                                  <p:childTnLst>
                                    <p:set>
                                      <p:cBhvr>
                                        <p:cTn id="54" dur="1" fill="hold">
                                          <p:stCondLst>
                                            <p:cond delay="0"/>
                                          </p:stCondLst>
                                        </p:cTn>
                                        <p:tgtEl>
                                          <p:spTgt spid="53"/>
                                        </p:tgtEl>
                                        <p:attrNameLst>
                                          <p:attrName>style.visibility</p:attrName>
                                        </p:attrNameLst>
                                      </p:cBhvr>
                                      <p:to>
                                        <p:strVal val="visible"/>
                                      </p:to>
                                    </p:set>
                                    <p:animEffect transition="in" filter="fade">
                                      <p:cBhvr>
                                        <p:cTn id="55" dur="100"/>
                                        <p:tgtEl>
                                          <p:spTgt spid="53"/>
                                        </p:tgtEl>
                                      </p:cBhvr>
                                    </p:animEffect>
                                  </p:childTnLst>
                                </p:cTn>
                              </p:par>
                            </p:childTnLst>
                          </p:cTn>
                        </p:par>
                        <p:par>
                          <p:cTn id="56" fill="hold">
                            <p:stCondLst>
                              <p:cond delay="7500"/>
                            </p:stCondLst>
                            <p:childTnLst>
                              <p:par>
                                <p:cTn id="57" presetID="10" presetClass="entr" presetSubtype="0" fill="hold" grpId="0" nodeType="afterEffect">
                                  <p:stCondLst>
                                    <p:cond delay="0"/>
                                  </p:stCondLst>
                                  <p:childTnLst>
                                    <p:set>
                                      <p:cBhvr>
                                        <p:cTn id="58" dur="1" fill="hold">
                                          <p:stCondLst>
                                            <p:cond delay="0"/>
                                          </p:stCondLst>
                                        </p:cTn>
                                        <p:tgtEl>
                                          <p:spTgt spid="62"/>
                                        </p:tgtEl>
                                        <p:attrNameLst>
                                          <p:attrName>style.visibility</p:attrName>
                                        </p:attrNameLst>
                                      </p:cBhvr>
                                      <p:to>
                                        <p:strVal val="visible"/>
                                      </p:to>
                                    </p:set>
                                    <p:animEffect transition="in" filter="fade">
                                      <p:cBhvr>
                                        <p:cTn id="59" dur="100"/>
                                        <p:tgtEl>
                                          <p:spTgt spid="62"/>
                                        </p:tgtEl>
                                      </p:cBhvr>
                                    </p:animEffect>
                                  </p:childTnLst>
                                </p:cTn>
                              </p:par>
                            </p:childTnLst>
                          </p:cTn>
                        </p:par>
                        <p:par>
                          <p:cTn id="60" fill="hold">
                            <p:stCondLst>
                              <p:cond delay="8000"/>
                            </p:stCondLst>
                            <p:childTnLst>
                              <p:par>
                                <p:cTn id="61" presetID="10" presetClass="entr" presetSubtype="0" fill="hold" grpId="0" nodeType="afterEffect">
                                  <p:stCondLst>
                                    <p:cond delay="0"/>
                                  </p:stCondLst>
                                  <p:childTnLst>
                                    <p:set>
                                      <p:cBhvr>
                                        <p:cTn id="62" dur="1" fill="hold">
                                          <p:stCondLst>
                                            <p:cond delay="0"/>
                                          </p:stCondLst>
                                        </p:cTn>
                                        <p:tgtEl>
                                          <p:spTgt spid="54"/>
                                        </p:tgtEl>
                                        <p:attrNameLst>
                                          <p:attrName>style.visibility</p:attrName>
                                        </p:attrNameLst>
                                      </p:cBhvr>
                                      <p:to>
                                        <p:strVal val="visible"/>
                                      </p:to>
                                    </p:set>
                                    <p:animEffect transition="in" filter="fade">
                                      <p:cBhvr>
                                        <p:cTn id="63" dur="100"/>
                                        <p:tgtEl>
                                          <p:spTgt spid="54"/>
                                        </p:tgtEl>
                                      </p:cBhvr>
                                    </p:animEffect>
                                  </p:childTnLst>
                                </p:cTn>
                              </p:par>
                            </p:childTnLst>
                          </p:cTn>
                        </p:par>
                        <p:par>
                          <p:cTn id="64" fill="hold">
                            <p:stCondLst>
                              <p:cond delay="8500"/>
                            </p:stCondLst>
                            <p:childTnLst>
                              <p:par>
                                <p:cTn id="65" presetID="10" presetClass="entr" presetSubtype="0" fill="hold" grpId="0" nodeType="afterEffect">
                                  <p:stCondLst>
                                    <p:cond delay="0"/>
                                  </p:stCondLst>
                                  <p:childTnLst>
                                    <p:set>
                                      <p:cBhvr>
                                        <p:cTn id="66" dur="1" fill="hold">
                                          <p:stCondLst>
                                            <p:cond delay="0"/>
                                          </p:stCondLst>
                                        </p:cTn>
                                        <p:tgtEl>
                                          <p:spTgt spid="55"/>
                                        </p:tgtEl>
                                        <p:attrNameLst>
                                          <p:attrName>style.visibility</p:attrName>
                                        </p:attrNameLst>
                                      </p:cBhvr>
                                      <p:to>
                                        <p:strVal val="visible"/>
                                      </p:to>
                                    </p:set>
                                    <p:animEffect transition="in" filter="fade">
                                      <p:cBhvr>
                                        <p:cTn id="67" dur="100"/>
                                        <p:tgtEl>
                                          <p:spTgt spid="55"/>
                                        </p:tgtEl>
                                      </p:cBhvr>
                                    </p:animEffect>
                                  </p:childTnLst>
                                </p:cTn>
                              </p:par>
                            </p:childTnLst>
                          </p:cTn>
                        </p:par>
                        <p:par>
                          <p:cTn id="68" fill="hold">
                            <p:stCondLst>
                              <p:cond delay="9000"/>
                            </p:stCondLst>
                            <p:childTnLst>
                              <p:par>
                                <p:cTn id="69" presetID="10" presetClass="entr" presetSubtype="0" fill="hold" grpId="0" nodeType="afterEffect">
                                  <p:stCondLst>
                                    <p:cond delay="0"/>
                                  </p:stCondLst>
                                  <p:childTnLst>
                                    <p:set>
                                      <p:cBhvr>
                                        <p:cTn id="70" dur="1" fill="hold">
                                          <p:stCondLst>
                                            <p:cond delay="0"/>
                                          </p:stCondLst>
                                        </p:cTn>
                                        <p:tgtEl>
                                          <p:spTgt spid="63"/>
                                        </p:tgtEl>
                                        <p:attrNameLst>
                                          <p:attrName>style.visibility</p:attrName>
                                        </p:attrNameLst>
                                      </p:cBhvr>
                                      <p:to>
                                        <p:strVal val="visible"/>
                                      </p:to>
                                    </p:set>
                                    <p:animEffect transition="in" filter="fade">
                                      <p:cBhvr>
                                        <p:cTn id="71" dur="100"/>
                                        <p:tgtEl>
                                          <p:spTgt spid="63"/>
                                        </p:tgtEl>
                                      </p:cBhvr>
                                    </p:animEffect>
                                  </p:childTnLst>
                                </p:cTn>
                              </p:par>
                            </p:childTnLst>
                          </p:cTn>
                        </p:par>
                        <p:par>
                          <p:cTn id="72" fill="hold">
                            <p:stCondLst>
                              <p:cond delay="9500"/>
                            </p:stCondLst>
                            <p:childTnLst>
                              <p:par>
                                <p:cTn id="73" presetID="10" presetClass="entr" presetSubtype="0" fill="hold" grpId="0" nodeType="afterEffect">
                                  <p:stCondLst>
                                    <p:cond delay="0"/>
                                  </p:stCondLst>
                                  <p:childTnLst>
                                    <p:set>
                                      <p:cBhvr>
                                        <p:cTn id="74" dur="1" fill="hold">
                                          <p:stCondLst>
                                            <p:cond delay="0"/>
                                          </p:stCondLst>
                                        </p:cTn>
                                        <p:tgtEl>
                                          <p:spTgt spid="56"/>
                                        </p:tgtEl>
                                        <p:attrNameLst>
                                          <p:attrName>style.visibility</p:attrName>
                                        </p:attrNameLst>
                                      </p:cBhvr>
                                      <p:to>
                                        <p:strVal val="visible"/>
                                      </p:to>
                                    </p:set>
                                    <p:animEffect transition="in" filter="fade">
                                      <p:cBhvr>
                                        <p:cTn id="75" dur="100"/>
                                        <p:tgtEl>
                                          <p:spTgt spid="56"/>
                                        </p:tgtEl>
                                      </p:cBhvr>
                                    </p:animEffect>
                                  </p:childTnLst>
                                </p:cTn>
                              </p:par>
                            </p:childTnLst>
                          </p:cTn>
                        </p:par>
                        <p:par>
                          <p:cTn id="76" fill="hold">
                            <p:stCondLst>
                              <p:cond delay="10000"/>
                            </p:stCondLst>
                            <p:childTnLst>
                              <p:par>
                                <p:cTn id="77" presetID="10" presetClass="entr" presetSubtype="0" fill="hold" grpId="0" nodeType="afterEffect">
                                  <p:stCondLst>
                                    <p:cond delay="0"/>
                                  </p:stCondLst>
                                  <p:childTnLst>
                                    <p:set>
                                      <p:cBhvr>
                                        <p:cTn id="78" dur="1" fill="hold">
                                          <p:stCondLst>
                                            <p:cond delay="0"/>
                                          </p:stCondLst>
                                        </p:cTn>
                                        <p:tgtEl>
                                          <p:spTgt spid="57"/>
                                        </p:tgtEl>
                                        <p:attrNameLst>
                                          <p:attrName>style.visibility</p:attrName>
                                        </p:attrNameLst>
                                      </p:cBhvr>
                                      <p:to>
                                        <p:strVal val="visible"/>
                                      </p:to>
                                    </p:set>
                                    <p:animEffect transition="in" filter="fade">
                                      <p:cBhvr>
                                        <p:cTn id="79" dur="100"/>
                                        <p:tgtEl>
                                          <p:spTgt spid="57"/>
                                        </p:tgtEl>
                                      </p:cBhvr>
                                    </p:animEffect>
                                  </p:childTnLst>
                                </p:cTn>
                              </p:par>
                            </p:childTnLst>
                          </p:cTn>
                        </p:par>
                        <p:par>
                          <p:cTn id="80" fill="hold">
                            <p:stCondLst>
                              <p:cond delay="10500"/>
                            </p:stCondLst>
                            <p:childTnLst>
                              <p:par>
                                <p:cTn id="81" presetID="10" presetClass="entr" presetSubtype="0" fill="hold" grpId="0" nodeType="afterEffect">
                                  <p:stCondLst>
                                    <p:cond delay="0"/>
                                  </p:stCondLst>
                                  <p:childTnLst>
                                    <p:set>
                                      <p:cBhvr>
                                        <p:cTn id="82" dur="1" fill="hold">
                                          <p:stCondLst>
                                            <p:cond delay="0"/>
                                          </p:stCondLst>
                                        </p:cTn>
                                        <p:tgtEl>
                                          <p:spTgt spid="64"/>
                                        </p:tgtEl>
                                        <p:attrNameLst>
                                          <p:attrName>style.visibility</p:attrName>
                                        </p:attrNameLst>
                                      </p:cBhvr>
                                      <p:to>
                                        <p:strVal val="visible"/>
                                      </p:to>
                                    </p:set>
                                    <p:animEffect transition="in" filter="fade">
                                      <p:cBhvr>
                                        <p:cTn id="83" dur="100"/>
                                        <p:tgtEl>
                                          <p:spTgt spid="64"/>
                                        </p:tgtEl>
                                      </p:cBhvr>
                                    </p:animEffect>
                                  </p:childTnLst>
                                </p:cTn>
                              </p:par>
                            </p:childTnLst>
                          </p:cTn>
                        </p:par>
                        <p:par>
                          <p:cTn id="84" fill="hold">
                            <p:stCondLst>
                              <p:cond delay="11000"/>
                            </p:stCondLst>
                            <p:childTnLst>
                              <p:par>
                                <p:cTn id="85" presetID="10" presetClass="entr" presetSubtype="0" fill="hold" grpId="0" nodeType="afterEffect">
                                  <p:stCondLst>
                                    <p:cond delay="0"/>
                                  </p:stCondLst>
                                  <p:childTnLst>
                                    <p:set>
                                      <p:cBhvr>
                                        <p:cTn id="86" dur="1" fill="hold">
                                          <p:stCondLst>
                                            <p:cond delay="0"/>
                                          </p:stCondLst>
                                        </p:cTn>
                                        <p:tgtEl>
                                          <p:spTgt spid="58"/>
                                        </p:tgtEl>
                                        <p:attrNameLst>
                                          <p:attrName>style.visibility</p:attrName>
                                        </p:attrNameLst>
                                      </p:cBhvr>
                                      <p:to>
                                        <p:strVal val="visible"/>
                                      </p:to>
                                    </p:set>
                                    <p:animEffect transition="in" filter="fade">
                                      <p:cBhvr>
                                        <p:cTn id="87" dur="100"/>
                                        <p:tgtEl>
                                          <p:spTgt spid="58"/>
                                        </p:tgtEl>
                                      </p:cBhvr>
                                    </p:animEffect>
                                  </p:childTnLst>
                                </p:cTn>
                              </p:par>
                            </p:childTnLst>
                          </p:cTn>
                        </p:par>
                        <p:par>
                          <p:cTn id="88" fill="hold">
                            <p:stCondLst>
                              <p:cond delay="11500"/>
                            </p:stCondLst>
                            <p:childTnLst>
                              <p:par>
                                <p:cTn id="89" presetID="10" presetClass="entr" presetSubtype="0" fill="hold" grpId="0" nodeType="afterEffect">
                                  <p:stCondLst>
                                    <p:cond delay="0"/>
                                  </p:stCondLst>
                                  <p:childTnLst>
                                    <p:set>
                                      <p:cBhvr>
                                        <p:cTn id="90" dur="1" fill="hold">
                                          <p:stCondLst>
                                            <p:cond delay="0"/>
                                          </p:stCondLst>
                                        </p:cTn>
                                        <p:tgtEl>
                                          <p:spTgt spid="59"/>
                                        </p:tgtEl>
                                        <p:attrNameLst>
                                          <p:attrName>style.visibility</p:attrName>
                                        </p:attrNameLst>
                                      </p:cBhvr>
                                      <p:to>
                                        <p:strVal val="visible"/>
                                      </p:to>
                                    </p:set>
                                    <p:animEffect transition="in" filter="fade">
                                      <p:cBhvr>
                                        <p:cTn id="91" dur="100"/>
                                        <p:tgtEl>
                                          <p:spTgt spid="59"/>
                                        </p:tgtEl>
                                      </p:cBhvr>
                                    </p:animEffect>
                                  </p:childTnLst>
                                </p:cTn>
                              </p:par>
                            </p:childTnLst>
                          </p:cTn>
                        </p:par>
                        <p:par>
                          <p:cTn id="92" fill="hold">
                            <p:stCondLst>
                              <p:cond delay="12000"/>
                            </p:stCondLst>
                            <p:childTnLst>
                              <p:par>
                                <p:cTn id="93" presetID="42" presetClass="entr" presetSubtype="0" fill="hold" nodeType="afterEffect">
                                  <p:stCondLst>
                                    <p:cond delay="0"/>
                                  </p:stCondLst>
                                  <p:childTnLst>
                                    <p:set>
                                      <p:cBhvr>
                                        <p:cTn id="94" dur="1" fill="hold">
                                          <p:stCondLst>
                                            <p:cond delay="0"/>
                                          </p:stCondLst>
                                        </p:cTn>
                                        <p:tgtEl>
                                          <p:spTgt spid="69"/>
                                        </p:tgtEl>
                                        <p:attrNameLst>
                                          <p:attrName>style.visibility</p:attrName>
                                        </p:attrNameLst>
                                      </p:cBhvr>
                                      <p:to>
                                        <p:strVal val="visible"/>
                                      </p:to>
                                    </p:set>
                                    <p:animEffect transition="in" filter="fade">
                                      <p:cBhvr>
                                        <p:cTn id="95" dur="1000"/>
                                        <p:tgtEl>
                                          <p:spTgt spid="69"/>
                                        </p:tgtEl>
                                      </p:cBhvr>
                                    </p:animEffect>
                                    <p:anim calcmode="lin" valueType="num">
                                      <p:cBhvr>
                                        <p:cTn id="96" dur="1000" fill="hold"/>
                                        <p:tgtEl>
                                          <p:spTgt spid="69"/>
                                        </p:tgtEl>
                                        <p:attrNameLst>
                                          <p:attrName>ppt_x</p:attrName>
                                        </p:attrNameLst>
                                      </p:cBhvr>
                                      <p:tavLst>
                                        <p:tav tm="0">
                                          <p:val>
                                            <p:strVal val="#ppt_x"/>
                                          </p:val>
                                        </p:tav>
                                        <p:tav tm="100000">
                                          <p:val>
                                            <p:strVal val="#ppt_x"/>
                                          </p:val>
                                        </p:tav>
                                      </p:tavLst>
                                    </p:anim>
                                    <p:anim calcmode="lin" valueType="num">
                                      <p:cBhvr>
                                        <p:cTn id="97"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bldLvl="0" animBg="1"/>
      <p:bldP spid="50" grpId="0" bldLvl="0" animBg="1"/>
      <p:bldP spid="51" grpId="0" bldLvl="0" animBg="1"/>
      <p:bldP spid="52" grpId="0" bldLvl="0" animBg="1"/>
      <p:bldP spid="53" grpId="0" bldLvl="0" animBg="1"/>
      <p:bldP spid="54" grpId="0" bldLvl="0" animBg="1"/>
      <p:bldP spid="55" grpId="0" bldLvl="0" animBg="1"/>
      <p:bldP spid="56" grpId="0" bldLvl="0" animBg="1"/>
      <p:bldP spid="57" grpId="0" bldLvl="0" animBg="1"/>
      <p:bldP spid="58" grpId="0" bldLvl="0" animBg="1"/>
      <p:bldP spid="59" grpId="0" bldLvl="0" animBg="1"/>
      <p:bldP spid="60" grpId="0" bldLvl="0" animBg="1"/>
      <p:bldP spid="61" grpId="0" bldLvl="0" animBg="1"/>
      <p:bldP spid="62" grpId="0" bldLvl="0" animBg="1"/>
      <p:bldP spid="63" grpId="0" bldLvl="0" animBg="1"/>
      <p:bldP spid="64"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cstate="print">
            <a:extLst>
              <a:ext uri="{28A0092B-C50C-407E-A947-70E740481C1C}">
                <a14:useLocalDpi xmlns:a14="http://schemas.microsoft.com/office/drawing/2010/main" val="0"/>
              </a:ext>
            </a:extLst>
          </a:blip>
          <a:srcRect l="16091" t="69841" r="15094" b="3431"/>
          <a:stretch>
            <a:fillRect/>
          </a:stretch>
        </p:blipFill>
        <p:spPr>
          <a:xfrm>
            <a:off x="-396552" y="-92029"/>
            <a:ext cx="9901100" cy="5724636"/>
          </a:xfrm>
          <a:prstGeom prst="rect">
            <a:avLst/>
          </a:prstGeom>
        </p:spPr>
      </p:pic>
      <p:sp>
        <p:nvSpPr>
          <p:cNvPr id="2" name="矩形 1"/>
          <p:cNvSpPr/>
          <p:nvPr/>
        </p:nvSpPr>
        <p:spPr>
          <a:xfrm>
            <a:off x="647700" y="483870"/>
            <a:ext cx="396240" cy="323850"/>
          </a:xfrm>
          <a:prstGeom prst="rect">
            <a:avLst/>
          </a:prstGeom>
        </p:spPr>
        <p:style>
          <a:lnRef idx="0">
            <a:srgbClr val="FFFFFF"/>
          </a:lnRef>
          <a:fillRef idx="1">
            <a:schemeClr val="accent1"/>
          </a:fillRef>
          <a:effectRef idx="0">
            <a:srgbClr val="FFFFFF"/>
          </a:effectRef>
          <a:fontRef idx="minor">
            <a:schemeClr val="lt1"/>
          </a:fontRef>
        </p:style>
        <p:txBody>
          <a:bodyPr rtlCol="0" anchor="ctr"/>
          <a:p>
            <a:pPr algn="ctr"/>
            <a:endParaRPr lang="zh-CN" altLang="en-US"/>
          </a:p>
        </p:txBody>
      </p:sp>
      <p:sp>
        <p:nvSpPr>
          <p:cNvPr id="3" name="文本框 2"/>
          <p:cNvSpPr txBox="1"/>
          <p:nvPr/>
        </p:nvSpPr>
        <p:spPr>
          <a:xfrm>
            <a:off x="1113790" y="483870"/>
            <a:ext cx="6463030" cy="460375"/>
          </a:xfrm>
          <a:prstGeom prst="rect">
            <a:avLst/>
          </a:prstGeom>
          <a:noFill/>
        </p:spPr>
        <p:txBody>
          <a:bodyPr wrap="square" rtlCol="0">
            <a:spAutoFit/>
          </a:bodyPr>
          <a:p>
            <a:r>
              <a:rPr lang="zh-CN" altLang="en-US" sz="2400">
                <a:solidFill>
                  <a:schemeClr val="accent5"/>
                </a:solidFill>
                <a:latin typeface="微软雅黑" panose="020B0503020204020204" pitchFamily="34" charset="-122"/>
                <a:ea typeface="微软雅黑" panose="020B0503020204020204" pitchFamily="34" charset="-122"/>
              </a:rPr>
              <a:t>二、0~3 岁婴幼儿心理发展研究的基本方法</a:t>
            </a:r>
            <a:endParaRPr lang="zh-CN" altLang="en-US" sz="2400">
              <a:solidFill>
                <a:schemeClr val="accent5"/>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151255" y="951865"/>
            <a:ext cx="6881495" cy="922020"/>
          </a:xfrm>
          <a:prstGeom prst="rect">
            <a:avLst/>
          </a:prstGeom>
          <a:noFill/>
        </p:spPr>
        <p:txBody>
          <a:bodyPr wrap="square" rtlCol="0">
            <a:spAutoFit/>
          </a:bodyPr>
          <a:p>
            <a:pPr indent="457200" fontAlgn="auto"/>
            <a:r>
              <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观察法、实验法、调查法、测验法等心理学研究的基本方法通常适用于对婴幼儿心理发展的研究，只是在使用这些方法时要注意结合婴幼儿的年龄特点。</a:t>
            </a:r>
            <a:endParaRPr lang="zh-CN" altLang="en-US">
              <a:solidFill>
                <a:srgbClr val="FFFF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899795" y="1888490"/>
            <a:ext cx="3267075" cy="3138170"/>
          </a:xfrm>
          <a:prstGeom prst="rect">
            <a:avLst/>
          </a:prstGeom>
          <a:noFill/>
        </p:spPr>
        <p:txBody>
          <a:bodyPr wrap="square" rtlCol="0">
            <a:spAutoFit/>
          </a:bodyPr>
          <a:p>
            <a:r>
              <a:rPr lang="zh-CN" altLang="en-US">
                <a:solidFill>
                  <a:schemeClr val="bg1"/>
                </a:solidFill>
                <a:latin typeface="微软雅黑" panose="020B0503020204020204" pitchFamily="34" charset="-122"/>
                <a:ea typeface="微软雅黑" panose="020B0503020204020204" pitchFamily="34" charset="-122"/>
              </a:rPr>
              <a:t>（一）观察法</a:t>
            </a:r>
            <a:endParaRPr lang="zh-CN" altLang="en-US">
              <a:solidFill>
                <a:schemeClr val="bg1"/>
              </a:solidFill>
              <a:latin typeface="微软雅黑" panose="020B0503020204020204" pitchFamily="34" charset="-122"/>
              <a:ea typeface="微软雅黑" panose="020B0503020204020204" pitchFamily="34" charset="-122"/>
            </a:endParaRPr>
          </a:p>
          <a:p>
            <a:pPr indent="457200" fontAlgn="auto"/>
            <a:r>
              <a:rPr lang="zh-CN" altLang="en-US">
                <a:solidFill>
                  <a:schemeClr val="bg1"/>
                </a:solidFill>
                <a:latin typeface="微软雅黑" panose="020B0503020204020204" pitchFamily="34" charset="-122"/>
                <a:ea typeface="微软雅黑" panose="020B0503020204020204" pitchFamily="34" charset="-122"/>
              </a:rPr>
              <a:t>婴幼儿心理活动的外显性和随意性表现突出，所以观察法是研究婴幼儿心理发展的基本方法，是收集婴幼儿心理活动资料的基本途径。观察法是指研究者通过感官或一定仪器设备，有目的、有计划、有准备地观察婴幼儿的心理和行为表现，并由此分析其心理发展的特征和规律的一种方法。</a:t>
            </a:r>
            <a:endParaRPr lang="zh-CN" altLang="en-US">
              <a:solidFill>
                <a:schemeClr val="bg1"/>
              </a:solidFill>
              <a:latin typeface="微软雅黑" panose="020B0503020204020204" pitchFamily="34" charset="-122"/>
              <a:ea typeface="微软雅黑" panose="020B0503020204020204" pitchFamily="34" charset="-122"/>
            </a:endParaRPr>
          </a:p>
        </p:txBody>
      </p:sp>
      <p:pic>
        <p:nvPicPr>
          <p:cNvPr id="7" name="图片 6"/>
          <p:cNvPicPr/>
          <p:nvPr/>
        </p:nvPicPr>
        <p:blipFill>
          <a:blip r:embed="rId2"/>
          <a:stretch>
            <a:fillRect/>
          </a:stretch>
        </p:blipFill>
        <p:spPr>
          <a:xfrm>
            <a:off x="4464050" y="2176145"/>
            <a:ext cx="3881755" cy="21501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cstate="print">
            <a:extLst>
              <a:ext uri="{28A0092B-C50C-407E-A947-70E740481C1C}">
                <a14:useLocalDpi xmlns:a14="http://schemas.microsoft.com/office/drawing/2010/main" val="0"/>
              </a:ext>
            </a:extLst>
          </a:blip>
          <a:srcRect l="16091" t="69841" r="15094" b="3431"/>
          <a:stretch>
            <a:fillRect/>
          </a:stretch>
        </p:blipFill>
        <p:spPr>
          <a:xfrm>
            <a:off x="-396552" y="-136479"/>
            <a:ext cx="9901100" cy="5724636"/>
          </a:xfrm>
          <a:prstGeom prst="rect">
            <a:avLst/>
          </a:prstGeom>
        </p:spPr>
      </p:pic>
      <p:sp>
        <p:nvSpPr>
          <p:cNvPr id="11" name="矩形 10"/>
          <p:cNvSpPr/>
          <p:nvPr/>
        </p:nvSpPr>
        <p:spPr>
          <a:xfrm>
            <a:off x="1619678" y="2032484"/>
            <a:ext cx="1263360" cy="11711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700">
              <a:solidFill>
                <a:schemeClr val="bg1"/>
              </a:solidFill>
            </a:endParaRPr>
          </a:p>
        </p:txBody>
      </p:sp>
      <p:sp>
        <p:nvSpPr>
          <p:cNvPr id="13" name="文本占位符 3"/>
          <p:cNvSpPr txBox="1"/>
          <p:nvPr/>
        </p:nvSpPr>
        <p:spPr>
          <a:xfrm>
            <a:off x="3131820" y="2356485"/>
            <a:ext cx="4201160" cy="432435"/>
          </a:xfrm>
          <a:prstGeom prst="rect">
            <a:avLst/>
          </a:prstGeom>
        </p:spPr>
        <p:txBody>
          <a:bodyPr vert="horz" lIns="91416" tIns="45708" rIns="91416" bIns="45708" rtlCol="0" anchor="ctr">
            <a:noAutofit/>
          </a:bodyPr>
          <a:lstStyle>
            <a:lvl1pPr marL="0" indent="0" algn="l" defTabSz="914400" rtl="0" eaLnBrk="1" latinLnBrk="0" hangingPunct="1">
              <a:spcBef>
                <a:spcPct val="20000"/>
              </a:spcBef>
              <a:buFont typeface="Arial" panose="020B0604020202020204"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r>
              <a:rPr lang="zh-CN" altLang="en-US" sz="3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0</a:t>
            </a:r>
            <a:r>
              <a:rPr lang="en-US" altLang="zh-CN" sz="3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3 岁婴幼儿心理发展的研究意义</a:t>
            </a:r>
            <a:endParaRPr lang="zh-CN" altLang="en-US" sz="3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TextBox 11"/>
          <p:cNvSpPr txBox="1"/>
          <p:nvPr/>
        </p:nvSpPr>
        <p:spPr>
          <a:xfrm>
            <a:off x="1691686" y="1880183"/>
            <a:ext cx="1191352" cy="1323439"/>
          </a:xfrm>
          <a:prstGeom prst="rect">
            <a:avLst/>
          </a:prstGeom>
          <a:noFill/>
        </p:spPr>
        <p:txBody>
          <a:bodyPr wrap="none" rtlCol="0">
            <a:spAutoFit/>
          </a:bodyPr>
          <a:lstStyle/>
          <a:p>
            <a:pPr algn="r" defTabSz="913765"/>
            <a:r>
              <a:rPr lang="en-US" altLang="zh-CN" sz="8000" b="1" dirty="0">
                <a:solidFill>
                  <a:schemeClr val="bg1"/>
                </a:solidFill>
                <a:latin typeface="DotumChe" pitchFamily="49" charset="-127"/>
                <a:ea typeface="DotumChe" pitchFamily="49" charset="-127"/>
              </a:rPr>
              <a:t>01</a:t>
            </a:r>
            <a:endParaRPr lang="zh-CN" altLang="en-US" sz="8000" b="1" dirty="0">
              <a:solidFill>
                <a:schemeClr val="bg1"/>
              </a:solidFill>
              <a:latin typeface="DotumChe" pitchFamily="49" charset="-127"/>
              <a:ea typeface="DotumChe" pitchFamily="49" charset="-127"/>
            </a:endParaRPr>
          </a:p>
        </p:txBody>
      </p:sp>
      <p:pic>
        <p:nvPicPr>
          <p:cNvPr id="14" name="图片 13"/>
          <p:cNvPicPr>
            <a:picLocks noChangeAspect="1"/>
          </p:cNvPicPr>
          <p:nvPr/>
        </p:nvPicPr>
        <p:blipFill rotWithShape="1">
          <a:blip r:embed="rId2" cstate="print">
            <a:extLst>
              <a:ext uri="{28A0092B-C50C-407E-A947-70E740481C1C}">
                <a14:useLocalDpi xmlns:a14="http://schemas.microsoft.com/office/drawing/2010/main" val="0"/>
              </a:ext>
            </a:extLst>
          </a:blip>
          <a:srcRect t="34670" r="77826" b="30233"/>
          <a:stretch>
            <a:fillRect/>
          </a:stretch>
        </p:blipFill>
        <p:spPr>
          <a:xfrm flipH="1">
            <a:off x="7200298" y="1492424"/>
            <a:ext cx="1728186" cy="364713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60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400"/>
                                        <p:tgtEl>
                                          <p:spTgt spid="11"/>
                                        </p:tgtEl>
                                      </p:cBhvr>
                                    </p:animEffect>
                                  </p:childTnLst>
                                </p:cTn>
                              </p:par>
                            </p:childTnLst>
                          </p:cTn>
                        </p:par>
                        <p:par>
                          <p:cTn id="12" fill="hold">
                            <p:stCondLst>
                              <p:cond delay="500"/>
                            </p:stCondLst>
                            <p:childTnLst>
                              <p:par>
                                <p:cTn id="13" presetID="15" presetClass="entr" presetSubtype="0" fill="hold" grpId="0" nodeType="afterEffect">
                                  <p:stCondLst>
                                    <p:cond delay="0"/>
                                  </p:stCondLst>
                                  <p:iterate type="lt">
                                    <p:tmPct val="10000"/>
                                  </p:iterate>
                                  <p:childTnLst>
                                    <p:set>
                                      <p:cBhvr>
                                        <p:cTn id="14" dur="1" fill="hold">
                                          <p:stCondLst>
                                            <p:cond delay="0"/>
                                          </p:stCondLst>
                                        </p:cTn>
                                        <p:tgtEl>
                                          <p:spTgt spid="12"/>
                                        </p:tgtEl>
                                        <p:attrNameLst>
                                          <p:attrName>style.visibility</p:attrName>
                                        </p:attrNameLst>
                                      </p:cBhvr>
                                      <p:to>
                                        <p:strVal val="visible"/>
                                      </p:to>
                                    </p:set>
                                    <p:anim calcmode="lin" valueType="num">
                                      <p:cBhvr>
                                        <p:cTn id="15" dur="1000" fill="hold"/>
                                        <p:tgtEl>
                                          <p:spTgt spid="12"/>
                                        </p:tgtEl>
                                        <p:attrNameLst>
                                          <p:attrName>ppt_w</p:attrName>
                                        </p:attrNameLst>
                                      </p:cBhvr>
                                      <p:tavLst>
                                        <p:tav tm="0">
                                          <p:val>
                                            <p:fltVal val="0"/>
                                          </p:val>
                                        </p:tav>
                                        <p:tav tm="100000">
                                          <p:val>
                                            <p:strVal val="#ppt_w"/>
                                          </p:val>
                                        </p:tav>
                                      </p:tavLst>
                                    </p:anim>
                                    <p:anim calcmode="lin" valueType="num">
                                      <p:cBhvr>
                                        <p:cTn id="16" dur="1000" fill="hold"/>
                                        <p:tgtEl>
                                          <p:spTgt spid="12"/>
                                        </p:tgtEl>
                                        <p:attrNameLst>
                                          <p:attrName>ppt_h</p:attrName>
                                        </p:attrNameLst>
                                      </p:cBhvr>
                                      <p:tavLst>
                                        <p:tav tm="0">
                                          <p:val>
                                            <p:fltVal val="0"/>
                                          </p:val>
                                        </p:tav>
                                        <p:tav tm="100000">
                                          <p:val>
                                            <p:strVal val="#ppt_h"/>
                                          </p:val>
                                        </p:tav>
                                      </p:tavLst>
                                    </p:anim>
                                    <p:anim calcmode="lin" valueType="num">
                                      <p:cBhvr>
                                        <p:cTn id="17"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099"/>
                            </p:stCondLst>
                            <p:childTnLst>
                              <p:par>
                                <p:cTn id="20" presetID="22" presetClass="entr" presetSubtype="8"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4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cstate="print">
            <a:extLst>
              <a:ext uri="{28A0092B-C50C-407E-A947-70E740481C1C}">
                <a14:useLocalDpi xmlns:a14="http://schemas.microsoft.com/office/drawing/2010/main" val="0"/>
              </a:ext>
            </a:extLst>
          </a:blip>
          <a:srcRect l="16091" t="69841" r="15094" b="3431"/>
          <a:stretch>
            <a:fillRect/>
          </a:stretch>
        </p:blipFill>
        <p:spPr>
          <a:xfrm>
            <a:off x="-396552" y="-92029"/>
            <a:ext cx="9901100" cy="5724636"/>
          </a:xfrm>
          <a:prstGeom prst="rect">
            <a:avLst/>
          </a:prstGeom>
        </p:spPr>
      </p:pic>
      <p:sp>
        <p:nvSpPr>
          <p:cNvPr id="2" name="矩形 1"/>
          <p:cNvSpPr/>
          <p:nvPr/>
        </p:nvSpPr>
        <p:spPr>
          <a:xfrm>
            <a:off x="647700" y="483870"/>
            <a:ext cx="396240" cy="323850"/>
          </a:xfrm>
          <a:prstGeom prst="rect">
            <a:avLst/>
          </a:prstGeom>
        </p:spPr>
        <p:style>
          <a:lnRef idx="0">
            <a:srgbClr val="FFFFFF"/>
          </a:lnRef>
          <a:fillRef idx="1">
            <a:schemeClr val="accent1"/>
          </a:fillRef>
          <a:effectRef idx="0">
            <a:srgbClr val="FFFFFF"/>
          </a:effectRef>
          <a:fontRef idx="minor">
            <a:schemeClr val="lt1"/>
          </a:fontRef>
        </p:style>
        <p:txBody>
          <a:bodyPr rtlCol="0" anchor="ctr"/>
          <a:p>
            <a:pPr algn="ctr"/>
            <a:endParaRPr lang="zh-CN" altLang="en-US"/>
          </a:p>
        </p:txBody>
      </p:sp>
      <p:sp>
        <p:nvSpPr>
          <p:cNvPr id="3" name="文本框 2"/>
          <p:cNvSpPr txBox="1"/>
          <p:nvPr/>
        </p:nvSpPr>
        <p:spPr>
          <a:xfrm>
            <a:off x="1113790" y="483870"/>
            <a:ext cx="6463030" cy="460375"/>
          </a:xfrm>
          <a:prstGeom prst="rect">
            <a:avLst/>
          </a:prstGeom>
          <a:noFill/>
        </p:spPr>
        <p:txBody>
          <a:bodyPr wrap="square" rtlCol="0">
            <a:spAutoFit/>
          </a:bodyPr>
          <a:p>
            <a:r>
              <a:rPr lang="zh-CN" altLang="en-US" sz="2400">
                <a:solidFill>
                  <a:schemeClr val="accent5"/>
                </a:solidFill>
                <a:latin typeface="微软雅黑" panose="020B0503020204020204" pitchFamily="34" charset="-122"/>
                <a:ea typeface="微软雅黑" panose="020B0503020204020204" pitchFamily="34" charset="-122"/>
              </a:rPr>
              <a:t>二、0~3 岁婴幼儿心理发展研究的基本方法</a:t>
            </a:r>
            <a:endParaRPr lang="zh-CN" altLang="en-US" sz="2400">
              <a:solidFill>
                <a:schemeClr val="accent5"/>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899795" y="1203960"/>
            <a:ext cx="4752975" cy="3692525"/>
          </a:xfrm>
          <a:prstGeom prst="rect">
            <a:avLst/>
          </a:prstGeom>
          <a:noFill/>
        </p:spPr>
        <p:txBody>
          <a:bodyPr wrap="square" rtlCol="0">
            <a:spAutoFit/>
          </a:bodyPr>
          <a:p>
            <a:r>
              <a:rPr lang="zh-CN" altLang="en-US">
                <a:solidFill>
                  <a:schemeClr val="bg1"/>
                </a:solidFill>
                <a:latin typeface="微软雅黑" panose="020B0503020204020204" pitchFamily="34" charset="-122"/>
                <a:ea typeface="微软雅黑" panose="020B0503020204020204" pitchFamily="34" charset="-122"/>
              </a:rPr>
              <a:t>（二）实验法</a:t>
            </a:r>
            <a:endParaRPr lang="zh-CN" altLang="en-US">
              <a:solidFill>
                <a:schemeClr val="bg1"/>
              </a:solidFill>
              <a:latin typeface="微软雅黑" panose="020B0503020204020204" pitchFamily="34" charset="-122"/>
              <a:ea typeface="微软雅黑" panose="020B0503020204020204" pitchFamily="34" charset="-122"/>
            </a:endParaRPr>
          </a:p>
          <a:p>
            <a:pPr indent="457200" fontAlgn="auto"/>
            <a:r>
              <a:rPr lang="zh-CN" altLang="en-US">
                <a:solidFill>
                  <a:schemeClr val="bg1"/>
                </a:solidFill>
                <a:latin typeface="微软雅黑" panose="020B0503020204020204" pitchFamily="34" charset="-122"/>
                <a:ea typeface="微软雅黑" panose="020B0503020204020204" pitchFamily="34" charset="-122"/>
              </a:rPr>
              <a:t>实验法是指根据一定的研究目的，创设一定的情境，对某些变化或因素加以控制或者改变，以此引起某种心理或行为发生变化，从而揭示特定条件与婴幼儿心理现象之间关系的方法。</a:t>
            </a:r>
            <a:endParaRPr lang="zh-CN" altLang="en-US">
              <a:solidFill>
                <a:schemeClr val="bg1"/>
              </a:solidFill>
              <a:latin typeface="微软雅黑" panose="020B0503020204020204" pitchFamily="34" charset="-122"/>
              <a:ea typeface="微软雅黑" panose="020B0503020204020204" pitchFamily="34" charset="-122"/>
            </a:endParaRPr>
          </a:p>
          <a:p>
            <a:pPr indent="457200" fontAlgn="auto"/>
            <a:r>
              <a:rPr lang="zh-CN" altLang="en-US">
                <a:solidFill>
                  <a:schemeClr val="bg1"/>
                </a:solidFill>
                <a:latin typeface="微软雅黑" panose="020B0503020204020204" pitchFamily="34" charset="-122"/>
                <a:ea typeface="微软雅黑" panose="020B0503020204020204" pitchFamily="34" charset="-122"/>
              </a:rPr>
              <a:t>实验法要求对变量进行严密的设计和控制。变量一般可以分为自变量、因变量和无关变量三种类型。自变量是研究目的所要探讨的、能引起某种心理活动发生改变的因素；因变量是在自变量影响下发生变化的某种心理因素；无关变量是与研究目的无关但有可能影响结果的因素。</a:t>
            </a:r>
            <a:endParaRPr lang="zh-CN" altLang="en-US">
              <a:solidFill>
                <a:schemeClr val="bg1"/>
              </a:solidFill>
              <a:latin typeface="微软雅黑" panose="020B0503020204020204" pitchFamily="34" charset="-122"/>
              <a:ea typeface="微软雅黑" panose="020B0503020204020204" pitchFamily="34" charset="-122"/>
            </a:endParaRPr>
          </a:p>
        </p:txBody>
      </p:sp>
      <p:pic>
        <p:nvPicPr>
          <p:cNvPr id="6" name="图片 5"/>
          <p:cNvPicPr/>
          <p:nvPr/>
        </p:nvPicPr>
        <p:blipFill>
          <a:blip r:embed="rId2"/>
          <a:stretch>
            <a:fillRect/>
          </a:stretch>
        </p:blipFill>
        <p:spPr>
          <a:xfrm>
            <a:off x="5939790" y="1672590"/>
            <a:ext cx="2300605" cy="27806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cstate="print">
            <a:extLst>
              <a:ext uri="{28A0092B-C50C-407E-A947-70E740481C1C}">
                <a14:useLocalDpi xmlns:a14="http://schemas.microsoft.com/office/drawing/2010/main" val="0"/>
              </a:ext>
            </a:extLst>
          </a:blip>
          <a:srcRect l="16091" t="69841" r="15094" b="3431"/>
          <a:stretch>
            <a:fillRect/>
          </a:stretch>
        </p:blipFill>
        <p:spPr>
          <a:xfrm>
            <a:off x="-396552" y="-92029"/>
            <a:ext cx="9901100" cy="5724636"/>
          </a:xfrm>
          <a:prstGeom prst="rect">
            <a:avLst/>
          </a:prstGeom>
        </p:spPr>
      </p:pic>
      <p:sp>
        <p:nvSpPr>
          <p:cNvPr id="2" name="矩形 1"/>
          <p:cNvSpPr/>
          <p:nvPr/>
        </p:nvSpPr>
        <p:spPr>
          <a:xfrm>
            <a:off x="647700" y="483870"/>
            <a:ext cx="396240" cy="323850"/>
          </a:xfrm>
          <a:prstGeom prst="rect">
            <a:avLst/>
          </a:prstGeom>
        </p:spPr>
        <p:style>
          <a:lnRef idx="0">
            <a:srgbClr val="FFFFFF"/>
          </a:lnRef>
          <a:fillRef idx="1">
            <a:schemeClr val="accent1"/>
          </a:fillRef>
          <a:effectRef idx="0">
            <a:srgbClr val="FFFFFF"/>
          </a:effectRef>
          <a:fontRef idx="minor">
            <a:schemeClr val="lt1"/>
          </a:fontRef>
        </p:style>
        <p:txBody>
          <a:bodyPr rtlCol="0" anchor="ctr"/>
          <a:p>
            <a:pPr algn="ctr"/>
            <a:endParaRPr lang="zh-CN" altLang="en-US"/>
          </a:p>
        </p:txBody>
      </p:sp>
      <p:sp>
        <p:nvSpPr>
          <p:cNvPr id="3" name="文本框 2"/>
          <p:cNvSpPr txBox="1"/>
          <p:nvPr/>
        </p:nvSpPr>
        <p:spPr>
          <a:xfrm>
            <a:off x="1113790" y="483870"/>
            <a:ext cx="6463030" cy="460375"/>
          </a:xfrm>
          <a:prstGeom prst="rect">
            <a:avLst/>
          </a:prstGeom>
          <a:noFill/>
        </p:spPr>
        <p:txBody>
          <a:bodyPr wrap="square" rtlCol="0">
            <a:spAutoFit/>
          </a:bodyPr>
          <a:p>
            <a:r>
              <a:rPr lang="zh-CN" altLang="en-US" sz="2400">
                <a:solidFill>
                  <a:schemeClr val="accent5"/>
                </a:solidFill>
                <a:latin typeface="微软雅黑" panose="020B0503020204020204" pitchFamily="34" charset="-122"/>
                <a:ea typeface="微软雅黑" panose="020B0503020204020204" pitchFamily="34" charset="-122"/>
              </a:rPr>
              <a:t>二、0~3 岁婴幼儿心理发展研究的基本方法</a:t>
            </a:r>
            <a:endParaRPr lang="zh-CN" altLang="en-US" sz="2400">
              <a:solidFill>
                <a:schemeClr val="accent5"/>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899795" y="1203960"/>
            <a:ext cx="4752975" cy="3138170"/>
          </a:xfrm>
          <a:prstGeom prst="rect">
            <a:avLst/>
          </a:prstGeom>
          <a:noFill/>
        </p:spPr>
        <p:txBody>
          <a:bodyPr wrap="square" rtlCol="0">
            <a:spAutoFit/>
          </a:bodyPr>
          <a:p>
            <a:pPr indent="457200" fontAlgn="auto"/>
            <a:r>
              <a:rPr lang="zh-CN" altLang="en-US">
                <a:solidFill>
                  <a:schemeClr val="bg1"/>
                </a:solidFill>
                <a:latin typeface="微软雅黑" panose="020B0503020204020204" pitchFamily="34" charset="-122"/>
                <a:ea typeface="微软雅黑" panose="020B0503020204020204" pitchFamily="34" charset="-122"/>
              </a:rPr>
              <a:t>根据实验情境的不同，实验法通常分为自然实验和实验室实验。</a:t>
            </a:r>
            <a:endParaRPr lang="zh-CN" altLang="en-US">
              <a:solidFill>
                <a:schemeClr val="bg1"/>
              </a:solidFill>
              <a:latin typeface="微软雅黑" panose="020B0503020204020204" pitchFamily="34" charset="-122"/>
              <a:ea typeface="微软雅黑" panose="020B0503020204020204" pitchFamily="34" charset="-122"/>
            </a:endParaRPr>
          </a:p>
          <a:p>
            <a:pPr indent="457200" fontAlgn="auto"/>
            <a:r>
              <a:rPr lang="zh-CN" altLang="en-US">
                <a:solidFill>
                  <a:schemeClr val="bg1"/>
                </a:solidFill>
                <a:latin typeface="微软雅黑" panose="020B0503020204020204" pitchFamily="34" charset="-122"/>
                <a:ea typeface="微软雅黑" panose="020B0503020204020204" pitchFamily="34" charset="-122"/>
              </a:rPr>
              <a:t>1. 自然实验</a:t>
            </a:r>
            <a:endParaRPr lang="zh-CN" altLang="en-US">
              <a:solidFill>
                <a:schemeClr val="bg1"/>
              </a:solidFill>
              <a:latin typeface="微软雅黑" panose="020B0503020204020204" pitchFamily="34" charset="-122"/>
              <a:ea typeface="微软雅黑" panose="020B0503020204020204" pitchFamily="34" charset="-122"/>
            </a:endParaRPr>
          </a:p>
          <a:p>
            <a:pPr indent="457200" fontAlgn="auto"/>
            <a:r>
              <a:rPr lang="zh-CN" altLang="en-US">
                <a:solidFill>
                  <a:schemeClr val="bg1"/>
                </a:solidFill>
                <a:latin typeface="微软雅黑" panose="020B0503020204020204" pitchFamily="34" charset="-122"/>
                <a:ea typeface="微软雅黑" panose="020B0503020204020204" pitchFamily="34" charset="-122"/>
              </a:rPr>
              <a:t>自然实验是指在不脱离婴幼儿日常生活的情况下创造某种条件以引起某个需要的心理活动，从而研究其规律的方法，又被称为现场实验。</a:t>
            </a:r>
            <a:endParaRPr lang="zh-CN" altLang="en-US">
              <a:solidFill>
                <a:schemeClr val="bg1"/>
              </a:solidFill>
              <a:latin typeface="微软雅黑" panose="020B0503020204020204" pitchFamily="34" charset="-122"/>
              <a:ea typeface="微软雅黑" panose="020B0503020204020204" pitchFamily="34" charset="-122"/>
            </a:endParaRPr>
          </a:p>
          <a:p>
            <a:pPr indent="457200" fontAlgn="auto"/>
            <a:r>
              <a:rPr lang="zh-CN" altLang="en-US">
                <a:solidFill>
                  <a:schemeClr val="bg1"/>
                </a:solidFill>
                <a:latin typeface="微软雅黑" panose="020B0503020204020204" pitchFamily="34" charset="-122"/>
                <a:ea typeface="微软雅黑" panose="020B0503020204020204" pitchFamily="34" charset="-122"/>
              </a:rPr>
              <a:t>2. 实验室实验</a:t>
            </a:r>
            <a:endParaRPr lang="zh-CN" altLang="en-US">
              <a:solidFill>
                <a:schemeClr val="bg1"/>
              </a:solidFill>
              <a:latin typeface="微软雅黑" panose="020B0503020204020204" pitchFamily="34" charset="-122"/>
              <a:ea typeface="微软雅黑" panose="020B0503020204020204" pitchFamily="34" charset="-122"/>
            </a:endParaRPr>
          </a:p>
          <a:p>
            <a:pPr indent="457200" fontAlgn="auto"/>
            <a:r>
              <a:rPr lang="zh-CN" altLang="en-US">
                <a:solidFill>
                  <a:schemeClr val="bg1"/>
                </a:solidFill>
                <a:latin typeface="微软雅黑" panose="020B0503020204020204" pitchFamily="34" charset="-122"/>
                <a:ea typeface="微软雅黑" panose="020B0503020204020204" pitchFamily="34" charset="-122"/>
              </a:rPr>
              <a:t>实验室实验是指在特定的实验室内，利用专门仪器设备对婴幼儿心理发展进行研究的一种方法</a:t>
            </a:r>
            <a:endParaRPr lang="zh-CN" altLang="en-US">
              <a:solidFill>
                <a:schemeClr val="bg1"/>
              </a:solidFill>
              <a:latin typeface="微软雅黑" panose="020B0503020204020204" pitchFamily="34" charset="-122"/>
              <a:ea typeface="微软雅黑" panose="020B0503020204020204" pitchFamily="34" charset="-122"/>
            </a:endParaRPr>
          </a:p>
        </p:txBody>
      </p:sp>
      <p:pic>
        <p:nvPicPr>
          <p:cNvPr id="4" name="图片 3"/>
          <p:cNvPicPr/>
          <p:nvPr/>
        </p:nvPicPr>
        <p:blipFill>
          <a:blip r:embed="rId2"/>
          <a:stretch>
            <a:fillRect/>
          </a:stretch>
        </p:blipFill>
        <p:spPr>
          <a:xfrm>
            <a:off x="5687695" y="1384300"/>
            <a:ext cx="2859405" cy="22752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cstate="print">
            <a:extLst>
              <a:ext uri="{28A0092B-C50C-407E-A947-70E740481C1C}">
                <a14:useLocalDpi xmlns:a14="http://schemas.microsoft.com/office/drawing/2010/main" val="0"/>
              </a:ext>
            </a:extLst>
          </a:blip>
          <a:srcRect l="16091" t="69841" r="15094" b="3431"/>
          <a:stretch>
            <a:fillRect/>
          </a:stretch>
        </p:blipFill>
        <p:spPr>
          <a:xfrm>
            <a:off x="-396552" y="-92029"/>
            <a:ext cx="9901100" cy="5724636"/>
          </a:xfrm>
          <a:prstGeom prst="rect">
            <a:avLst/>
          </a:prstGeom>
        </p:spPr>
      </p:pic>
      <p:sp>
        <p:nvSpPr>
          <p:cNvPr id="2" name="矩形 1"/>
          <p:cNvSpPr/>
          <p:nvPr/>
        </p:nvSpPr>
        <p:spPr>
          <a:xfrm>
            <a:off x="647700" y="483870"/>
            <a:ext cx="396240" cy="323850"/>
          </a:xfrm>
          <a:prstGeom prst="rect">
            <a:avLst/>
          </a:prstGeom>
        </p:spPr>
        <p:style>
          <a:lnRef idx="0">
            <a:srgbClr val="FFFFFF"/>
          </a:lnRef>
          <a:fillRef idx="1">
            <a:schemeClr val="accent1"/>
          </a:fillRef>
          <a:effectRef idx="0">
            <a:srgbClr val="FFFFFF"/>
          </a:effectRef>
          <a:fontRef idx="minor">
            <a:schemeClr val="lt1"/>
          </a:fontRef>
        </p:style>
        <p:txBody>
          <a:bodyPr rtlCol="0" anchor="ctr"/>
          <a:p>
            <a:pPr algn="ctr"/>
            <a:endParaRPr lang="zh-CN" altLang="en-US"/>
          </a:p>
        </p:txBody>
      </p:sp>
      <p:sp>
        <p:nvSpPr>
          <p:cNvPr id="3" name="文本框 2"/>
          <p:cNvSpPr txBox="1"/>
          <p:nvPr/>
        </p:nvSpPr>
        <p:spPr>
          <a:xfrm>
            <a:off x="1113790" y="483870"/>
            <a:ext cx="6463030" cy="460375"/>
          </a:xfrm>
          <a:prstGeom prst="rect">
            <a:avLst/>
          </a:prstGeom>
          <a:noFill/>
        </p:spPr>
        <p:txBody>
          <a:bodyPr wrap="square" rtlCol="0">
            <a:spAutoFit/>
          </a:bodyPr>
          <a:p>
            <a:r>
              <a:rPr lang="zh-CN" altLang="en-US" sz="2400">
                <a:solidFill>
                  <a:schemeClr val="accent5"/>
                </a:solidFill>
                <a:latin typeface="微软雅黑" panose="020B0503020204020204" pitchFamily="34" charset="-122"/>
                <a:ea typeface="微软雅黑" panose="020B0503020204020204" pitchFamily="34" charset="-122"/>
              </a:rPr>
              <a:t>二、0~3 岁婴幼儿心理发展研究的基本方法</a:t>
            </a:r>
            <a:endParaRPr lang="zh-CN" altLang="en-US" sz="2400">
              <a:solidFill>
                <a:schemeClr val="accent5"/>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899795" y="1096010"/>
            <a:ext cx="4752975" cy="3969385"/>
          </a:xfrm>
          <a:prstGeom prst="rect">
            <a:avLst/>
          </a:prstGeom>
          <a:noFill/>
        </p:spPr>
        <p:txBody>
          <a:bodyPr wrap="square" rtlCol="0">
            <a:spAutoFit/>
          </a:bodyPr>
          <a:p>
            <a:pPr indent="457200" fontAlgn="auto"/>
            <a:r>
              <a:rPr lang="zh-CN" altLang="en-US">
                <a:solidFill>
                  <a:schemeClr val="bg1"/>
                </a:solidFill>
                <a:latin typeface="微软雅黑" panose="020B0503020204020204" pitchFamily="34" charset="-122"/>
                <a:ea typeface="微软雅黑" panose="020B0503020204020204" pitchFamily="34" charset="-122"/>
              </a:rPr>
              <a:t>（三）调查法</a:t>
            </a:r>
            <a:endParaRPr lang="zh-CN" altLang="en-US">
              <a:solidFill>
                <a:schemeClr val="bg1"/>
              </a:solidFill>
              <a:latin typeface="微软雅黑" panose="020B0503020204020204" pitchFamily="34" charset="-122"/>
              <a:ea typeface="微软雅黑" panose="020B0503020204020204" pitchFamily="34" charset="-122"/>
            </a:endParaRPr>
          </a:p>
          <a:p>
            <a:pPr indent="457200" fontAlgn="auto"/>
            <a:r>
              <a:rPr lang="zh-CN" altLang="en-US">
                <a:solidFill>
                  <a:schemeClr val="bg1"/>
                </a:solidFill>
                <a:latin typeface="微软雅黑" panose="020B0503020204020204" pitchFamily="34" charset="-122"/>
                <a:ea typeface="微软雅黑" panose="020B0503020204020204" pitchFamily="34" charset="-122"/>
              </a:rPr>
              <a:t>调查法是指通过问卷或访谈等方法对婴幼儿心理活动进行有计划的、系统的间接了解和考察，并对收集到的资料进行统计分析或理论分析的一种研究方法。</a:t>
            </a:r>
            <a:endParaRPr lang="zh-CN" altLang="en-US">
              <a:solidFill>
                <a:schemeClr val="bg1"/>
              </a:solidFill>
              <a:latin typeface="微软雅黑" panose="020B0503020204020204" pitchFamily="34" charset="-122"/>
              <a:ea typeface="微软雅黑" panose="020B0503020204020204" pitchFamily="34" charset="-122"/>
            </a:endParaRPr>
          </a:p>
          <a:p>
            <a:pPr indent="457200" fontAlgn="auto"/>
            <a:r>
              <a:rPr lang="zh-CN" altLang="en-US">
                <a:solidFill>
                  <a:schemeClr val="bg1"/>
                </a:solidFill>
                <a:latin typeface="微软雅黑" panose="020B0503020204020204" pitchFamily="34" charset="-122"/>
                <a:ea typeface="微软雅黑" panose="020B0503020204020204" pitchFamily="34" charset="-122"/>
              </a:rPr>
              <a:t>调査研究是采用间接的方法从侧面了解事实，由于不受现场条件和时间条件的限制，较为灵活简便，收集资料速度较快。此外，调査的方式和手段是多样化的，能够在较大范围内进行研究，适用面较广。其局限性在于发现事物的联系往往是表面的，调査成功与否取决于被调査者的合作态度，而且被调査者更多具有主观倾向，从而减弱了调査结果的客观性。</a:t>
            </a:r>
            <a:endParaRPr lang="zh-CN" altLang="en-US">
              <a:solidFill>
                <a:schemeClr val="bg1"/>
              </a:solidFill>
              <a:latin typeface="微软雅黑" panose="020B0503020204020204" pitchFamily="34" charset="-122"/>
              <a:ea typeface="微软雅黑" panose="020B0503020204020204" pitchFamily="34" charset="-122"/>
            </a:endParaRPr>
          </a:p>
        </p:txBody>
      </p:sp>
      <p:pic>
        <p:nvPicPr>
          <p:cNvPr id="7" name="图片 6"/>
          <p:cNvPicPr/>
          <p:nvPr/>
        </p:nvPicPr>
        <p:blipFill>
          <a:blip r:embed="rId2"/>
          <a:stretch>
            <a:fillRect/>
          </a:stretch>
        </p:blipFill>
        <p:spPr>
          <a:xfrm>
            <a:off x="5544185" y="1672590"/>
            <a:ext cx="3162300" cy="20510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cstate="print">
            <a:extLst>
              <a:ext uri="{28A0092B-C50C-407E-A947-70E740481C1C}">
                <a14:useLocalDpi xmlns:a14="http://schemas.microsoft.com/office/drawing/2010/main" val="0"/>
              </a:ext>
            </a:extLst>
          </a:blip>
          <a:srcRect l="16091" t="69841" r="15094" b="3431"/>
          <a:stretch>
            <a:fillRect/>
          </a:stretch>
        </p:blipFill>
        <p:spPr>
          <a:xfrm>
            <a:off x="-396552" y="-92029"/>
            <a:ext cx="9901100" cy="5724636"/>
          </a:xfrm>
          <a:prstGeom prst="rect">
            <a:avLst/>
          </a:prstGeom>
        </p:spPr>
      </p:pic>
      <p:sp>
        <p:nvSpPr>
          <p:cNvPr id="2" name="矩形 1"/>
          <p:cNvSpPr/>
          <p:nvPr/>
        </p:nvSpPr>
        <p:spPr>
          <a:xfrm>
            <a:off x="647700" y="483870"/>
            <a:ext cx="396240" cy="323850"/>
          </a:xfrm>
          <a:prstGeom prst="rect">
            <a:avLst/>
          </a:prstGeom>
        </p:spPr>
        <p:style>
          <a:lnRef idx="0">
            <a:srgbClr val="FFFFFF"/>
          </a:lnRef>
          <a:fillRef idx="1">
            <a:schemeClr val="accent1"/>
          </a:fillRef>
          <a:effectRef idx="0">
            <a:srgbClr val="FFFFFF"/>
          </a:effectRef>
          <a:fontRef idx="minor">
            <a:schemeClr val="lt1"/>
          </a:fontRef>
        </p:style>
        <p:txBody>
          <a:bodyPr rtlCol="0" anchor="ctr"/>
          <a:p>
            <a:pPr algn="ctr"/>
            <a:endParaRPr lang="zh-CN" altLang="en-US"/>
          </a:p>
        </p:txBody>
      </p:sp>
      <p:sp>
        <p:nvSpPr>
          <p:cNvPr id="3" name="文本框 2"/>
          <p:cNvSpPr txBox="1"/>
          <p:nvPr/>
        </p:nvSpPr>
        <p:spPr>
          <a:xfrm>
            <a:off x="1113790" y="483870"/>
            <a:ext cx="6463030" cy="460375"/>
          </a:xfrm>
          <a:prstGeom prst="rect">
            <a:avLst/>
          </a:prstGeom>
          <a:noFill/>
        </p:spPr>
        <p:txBody>
          <a:bodyPr wrap="square" rtlCol="0">
            <a:spAutoFit/>
          </a:bodyPr>
          <a:p>
            <a:r>
              <a:rPr lang="zh-CN" altLang="en-US" sz="2400">
                <a:solidFill>
                  <a:schemeClr val="accent5"/>
                </a:solidFill>
                <a:latin typeface="微软雅黑" panose="020B0503020204020204" pitchFamily="34" charset="-122"/>
                <a:ea typeface="微软雅黑" panose="020B0503020204020204" pitchFamily="34" charset="-122"/>
              </a:rPr>
              <a:t>二、0~3 岁婴幼儿心理发展研究的基本方法</a:t>
            </a:r>
            <a:endParaRPr lang="zh-CN" altLang="en-US" sz="2400">
              <a:solidFill>
                <a:schemeClr val="accent5"/>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899795" y="1096010"/>
            <a:ext cx="4752975" cy="3138170"/>
          </a:xfrm>
          <a:prstGeom prst="rect">
            <a:avLst/>
          </a:prstGeom>
          <a:noFill/>
        </p:spPr>
        <p:txBody>
          <a:bodyPr wrap="square" rtlCol="0">
            <a:spAutoFit/>
          </a:bodyPr>
          <a:p>
            <a:pPr indent="457200" fontAlgn="auto"/>
            <a:r>
              <a:rPr lang="zh-CN" altLang="en-US">
                <a:solidFill>
                  <a:schemeClr val="bg1"/>
                </a:solidFill>
                <a:latin typeface="微软雅黑" panose="020B0503020204020204" pitchFamily="34" charset="-122"/>
                <a:ea typeface="微软雅黑" panose="020B0503020204020204" pitchFamily="34" charset="-122"/>
              </a:rPr>
              <a:t>（四）测验法</a:t>
            </a:r>
            <a:endParaRPr lang="zh-CN" altLang="en-US">
              <a:solidFill>
                <a:schemeClr val="bg1"/>
              </a:solidFill>
              <a:latin typeface="微软雅黑" panose="020B0503020204020204" pitchFamily="34" charset="-122"/>
              <a:ea typeface="微软雅黑" panose="020B0503020204020204" pitchFamily="34" charset="-122"/>
            </a:endParaRPr>
          </a:p>
          <a:p>
            <a:pPr indent="457200" fontAlgn="auto"/>
            <a:r>
              <a:rPr lang="zh-CN" altLang="en-US">
                <a:solidFill>
                  <a:schemeClr val="bg1"/>
                </a:solidFill>
                <a:latin typeface="微软雅黑" panose="020B0503020204020204" pitchFamily="34" charset="-122"/>
                <a:ea typeface="微软雅黑" panose="020B0503020204020204" pitchFamily="34" charset="-122"/>
              </a:rPr>
              <a:t>测验法是根据一定的测验项目和现成的量表来了解婴幼儿心理发展水平的方法，即根据客观的标准化了的程序来测量婴幼儿的某种行为。</a:t>
            </a:r>
            <a:endParaRPr lang="zh-CN" altLang="en-US">
              <a:solidFill>
                <a:schemeClr val="bg1"/>
              </a:solidFill>
              <a:latin typeface="微软雅黑" panose="020B0503020204020204" pitchFamily="34" charset="-122"/>
              <a:ea typeface="微软雅黑" panose="020B0503020204020204" pitchFamily="34" charset="-122"/>
            </a:endParaRPr>
          </a:p>
          <a:p>
            <a:pPr indent="457200" fontAlgn="auto"/>
            <a:r>
              <a:rPr lang="zh-CN" altLang="en-US">
                <a:solidFill>
                  <a:schemeClr val="bg1"/>
                </a:solidFill>
                <a:latin typeface="微软雅黑" panose="020B0503020204020204" pitchFamily="34" charset="-122"/>
                <a:ea typeface="微软雅黑" panose="020B0503020204020204" pitchFamily="34" charset="-122"/>
              </a:rPr>
              <a:t>测验法的优点是使用比较方便，能在较短时间内大致了解婴幼儿的发展状况。其缺点在于通过测验法只能得出结果，而不能解释说明过程；只是关注于量的分析，缺乏质的研究；测验题目的选择较为复杂，很难同时适用于不同背景下的不同个体。</a:t>
            </a:r>
            <a:endParaRPr lang="zh-CN" altLang="en-US">
              <a:solidFill>
                <a:schemeClr val="bg1"/>
              </a:solidFill>
              <a:latin typeface="微软雅黑" panose="020B0503020204020204" pitchFamily="34" charset="-122"/>
              <a:ea typeface="微软雅黑" panose="020B0503020204020204" pitchFamily="34" charset="-122"/>
            </a:endParaRPr>
          </a:p>
        </p:txBody>
      </p:sp>
      <p:pic>
        <p:nvPicPr>
          <p:cNvPr id="4" name="图片 3"/>
          <p:cNvPicPr/>
          <p:nvPr/>
        </p:nvPicPr>
        <p:blipFill>
          <a:blip r:embed="rId2"/>
          <a:stretch>
            <a:fillRect/>
          </a:stretch>
        </p:blipFill>
        <p:spPr>
          <a:xfrm>
            <a:off x="5796280" y="1528445"/>
            <a:ext cx="2448560" cy="29324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cstate="print">
            <a:extLst>
              <a:ext uri="{28A0092B-C50C-407E-A947-70E740481C1C}">
                <a14:useLocalDpi xmlns:a14="http://schemas.microsoft.com/office/drawing/2010/main" val="0"/>
              </a:ext>
            </a:extLst>
          </a:blip>
          <a:srcRect l="16091" t="69841" r="15094" b="3431"/>
          <a:stretch>
            <a:fillRect/>
          </a:stretch>
        </p:blipFill>
        <p:spPr>
          <a:xfrm>
            <a:off x="-396552" y="-92029"/>
            <a:ext cx="9901100" cy="5724636"/>
          </a:xfrm>
          <a:prstGeom prst="rect">
            <a:avLst/>
          </a:prstGeom>
        </p:spPr>
      </p:pic>
      <p:sp>
        <p:nvSpPr>
          <p:cNvPr id="2" name="矩形 1"/>
          <p:cNvSpPr/>
          <p:nvPr/>
        </p:nvSpPr>
        <p:spPr>
          <a:xfrm>
            <a:off x="647700" y="483870"/>
            <a:ext cx="396240" cy="323850"/>
          </a:xfrm>
          <a:prstGeom prst="rect">
            <a:avLst/>
          </a:prstGeom>
        </p:spPr>
        <p:style>
          <a:lnRef idx="0">
            <a:srgbClr val="FFFFFF"/>
          </a:lnRef>
          <a:fillRef idx="1">
            <a:schemeClr val="accent1"/>
          </a:fillRef>
          <a:effectRef idx="0">
            <a:srgbClr val="FFFFFF"/>
          </a:effectRef>
          <a:fontRef idx="minor">
            <a:schemeClr val="lt1"/>
          </a:fontRef>
        </p:style>
        <p:txBody>
          <a:bodyPr rtlCol="0" anchor="ctr"/>
          <a:p>
            <a:pPr algn="ctr"/>
            <a:endParaRPr lang="zh-CN" altLang="en-US"/>
          </a:p>
        </p:txBody>
      </p:sp>
      <p:sp>
        <p:nvSpPr>
          <p:cNvPr id="3" name="文本框 2"/>
          <p:cNvSpPr txBox="1"/>
          <p:nvPr/>
        </p:nvSpPr>
        <p:spPr>
          <a:xfrm>
            <a:off x="1113790" y="483870"/>
            <a:ext cx="6463030" cy="460375"/>
          </a:xfrm>
          <a:prstGeom prst="rect">
            <a:avLst/>
          </a:prstGeom>
          <a:noFill/>
        </p:spPr>
        <p:txBody>
          <a:bodyPr wrap="square" rtlCol="0">
            <a:spAutoFit/>
          </a:bodyPr>
          <a:p>
            <a:r>
              <a:rPr lang="zh-CN" altLang="en-US" sz="2400">
                <a:solidFill>
                  <a:schemeClr val="accent5"/>
                </a:solidFill>
                <a:latin typeface="微软雅黑" panose="020B0503020204020204" pitchFamily="34" charset="-122"/>
                <a:ea typeface="微软雅黑" panose="020B0503020204020204" pitchFamily="34" charset="-122"/>
              </a:rPr>
              <a:t>二、0~3 岁婴幼儿心理发展研究的基本方法</a:t>
            </a:r>
            <a:endParaRPr lang="zh-CN" altLang="en-US" sz="2400">
              <a:solidFill>
                <a:schemeClr val="accent5"/>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899795" y="1096010"/>
            <a:ext cx="4752975" cy="3969385"/>
          </a:xfrm>
          <a:prstGeom prst="rect">
            <a:avLst/>
          </a:prstGeom>
          <a:noFill/>
        </p:spPr>
        <p:txBody>
          <a:bodyPr wrap="square" rtlCol="0">
            <a:spAutoFit/>
          </a:bodyPr>
          <a:p>
            <a:pPr indent="457200" fontAlgn="auto"/>
            <a:r>
              <a:rPr lang="zh-CN" altLang="en-US">
                <a:solidFill>
                  <a:schemeClr val="bg1"/>
                </a:solidFill>
                <a:latin typeface="微软雅黑" panose="020B0503020204020204" pitchFamily="34" charset="-122"/>
                <a:ea typeface="微软雅黑" panose="020B0503020204020204" pitchFamily="34" charset="-122"/>
              </a:rPr>
              <a:t>（五）其他方法</a:t>
            </a:r>
            <a:endParaRPr lang="zh-CN" altLang="en-US">
              <a:solidFill>
                <a:schemeClr val="bg1"/>
              </a:solidFill>
              <a:latin typeface="微软雅黑" panose="020B0503020204020204" pitchFamily="34" charset="-122"/>
              <a:ea typeface="微软雅黑" panose="020B0503020204020204" pitchFamily="34" charset="-122"/>
            </a:endParaRPr>
          </a:p>
          <a:p>
            <a:pPr indent="457200" fontAlgn="auto"/>
            <a:r>
              <a:rPr lang="zh-CN" altLang="en-US">
                <a:solidFill>
                  <a:schemeClr val="bg1"/>
                </a:solidFill>
                <a:latin typeface="微软雅黑" panose="020B0503020204020204" pitchFamily="34" charset="-122"/>
                <a:ea typeface="微软雅黑" panose="020B0503020204020204" pitchFamily="34" charset="-122"/>
              </a:rPr>
              <a:t>1. 偏好法</a:t>
            </a:r>
            <a:endParaRPr lang="zh-CN" altLang="en-US">
              <a:solidFill>
                <a:schemeClr val="bg1"/>
              </a:solidFill>
              <a:latin typeface="微软雅黑" panose="020B0503020204020204" pitchFamily="34" charset="-122"/>
              <a:ea typeface="微软雅黑" panose="020B0503020204020204" pitchFamily="34" charset="-122"/>
            </a:endParaRPr>
          </a:p>
          <a:p>
            <a:pPr indent="457200" fontAlgn="auto"/>
            <a:r>
              <a:rPr lang="zh-CN" altLang="en-US">
                <a:solidFill>
                  <a:schemeClr val="bg1"/>
                </a:solidFill>
                <a:latin typeface="微软雅黑" panose="020B0503020204020204" pitchFamily="34" charset="-122"/>
                <a:ea typeface="微软雅黑" panose="020B0503020204020204" pitchFamily="34" charset="-122"/>
              </a:rPr>
              <a:t>偏好法的实验程序十分简单，其过程是在婴幼儿面前同时呈现两个或几个物体或图形，考察婴幼儿对这几个物体或图形的不同注视时间，以此判断婴幼儿对某种物体或图形的偏好。</a:t>
            </a:r>
            <a:endParaRPr lang="zh-CN" altLang="en-US">
              <a:solidFill>
                <a:schemeClr val="bg1"/>
              </a:solidFill>
              <a:latin typeface="微软雅黑" panose="020B0503020204020204" pitchFamily="34" charset="-122"/>
              <a:ea typeface="微软雅黑" panose="020B0503020204020204" pitchFamily="34" charset="-122"/>
            </a:endParaRPr>
          </a:p>
          <a:p>
            <a:pPr indent="457200" fontAlgn="auto"/>
            <a:r>
              <a:rPr lang="zh-CN" altLang="en-US">
                <a:solidFill>
                  <a:schemeClr val="bg1"/>
                </a:solidFill>
                <a:latin typeface="微软雅黑" panose="020B0503020204020204" pitchFamily="34" charset="-122"/>
                <a:ea typeface="微软雅黑" panose="020B0503020204020204" pitchFamily="34" charset="-122"/>
              </a:rPr>
              <a:t>2. 习惯化法</a:t>
            </a:r>
            <a:endParaRPr lang="zh-CN" altLang="en-US">
              <a:solidFill>
                <a:schemeClr val="bg1"/>
              </a:solidFill>
              <a:latin typeface="微软雅黑" panose="020B0503020204020204" pitchFamily="34" charset="-122"/>
              <a:ea typeface="微软雅黑" panose="020B0503020204020204" pitchFamily="34" charset="-122"/>
            </a:endParaRPr>
          </a:p>
          <a:p>
            <a:pPr indent="457200" fontAlgn="auto"/>
            <a:r>
              <a:rPr lang="zh-CN" altLang="en-US">
                <a:solidFill>
                  <a:schemeClr val="bg1"/>
                </a:solidFill>
                <a:latin typeface="微软雅黑" panose="020B0503020204020204" pitchFamily="34" charset="-122"/>
                <a:ea typeface="微软雅黑" panose="020B0503020204020204" pitchFamily="34" charset="-122"/>
              </a:rPr>
              <a:t>习惯化法包括两个过程：习惯化和去习惯化。给婴幼儿呈现一个刺激，反复几次后，婴幼儿注视的时间逐步减少，直至消失，这就是习惯化。反之，如果将熟悉的刺激换成一个新异的刺激，又会引起婴幼儿反应的变化，这就是去习惯化。</a:t>
            </a:r>
            <a:endParaRPr lang="zh-CN" altLang="en-US">
              <a:solidFill>
                <a:schemeClr val="bg1"/>
              </a:solidFill>
              <a:latin typeface="微软雅黑" panose="020B0503020204020204" pitchFamily="34" charset="-122"/>
              <a:ea typeface="微软雅黑" panose="020B0503020204020204" pitchFamily="34" charset="-122"/>
            </a:endParaRPr>
          </a:p>
        </p:txBody>
      </p:sp>
      <p:pic>
        <p:nvPicPr>
          <p:cNvPr id="6" name="图片 5"/>
          <p:cNvPicPr/>
          <p:nvPr/>
        </p:nvPicPr>
        <p:blipFill>
          <a:blip r:embed="rId2"/>
          <a:stretch>
            <a:fillRect/>
          </a:stretch>
        </p:blipFill>
        <p:spPr>
          <a:xfrm>
            <a:off x="5544185" y="1852295"/>
            <a:ext cx="3168650" cy="21005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cstate="print">
            <a:extLst>
              <a:ext uri="{28A0092B-C50C-407E-A947-70E740481C1C}">
                <a14:useLocalDpi xmlns:a14="http://schemas.microsoft.com/office/drawing/2010/main" val="0"/>
              </a:ext>
            </a:extLst>
          </a:blip>
          <a:srcRect l="16091" t="69841" r="15094" b="3431"/>
          <a:stretch>
            <a:fillRect/>
          </a:stretch>
        </p:blipFill>
        <p:spPr>
          <a:xfrm>
            <a:off x="-396552" y="-92029"/>
            <a:ext cx="9901100" cy="5724636"/>
          </a:xfrm>
          <a:prstGeom prst="rect">
            <a:avLst/>
          </a:prstGeom>
        </p:spPr>
      </p:pic>
      <p:sp>
        <p:nvSpPr>
          <p:cNvPr id="2" name="矩形 1"/>
          <p:cNvSpPr/>
          <p:nvPr/>
        </p:nvSpPr>
        <p:spPr>
          <a:xfrm>
            <a:off x="647700" y="483870"/>
            <a:ext cx="396240" cy="323850"/>
          </a:xfrm>
          <a:prstGeom prst="rect">
            <a:avLst/>
          </a:prstGeom>
        </p:spPr>
        <p:style>
          <a:lnRef idx="0">
            <a:srgbClr val="FFFFFF"/>
          </a:lnRef>
          <a:fillRef idx="1">
            <a:schemeClr val="accent1"/>
          </a:fillRef>
          <a:effectRef idx="0">
            <a:srgbClr val="FFFFFF"/>
          </a:effectRef>
          <a:fontRef idx="minor">
            <a:schemeClr val="lt1"/>
          </a:fontRef>
        </p:style>
        <p:txBody>
          <a:bodyPr rtlCol="0" anchor="ctr"/>
          <a:p>
            <a:pPr algn="ctr"/>
            <a:endParaRPr lang="zh-CN" altLang="en-US"/>
          </a:p>
        </p:txBody>
      </p:sp>
      <p:sp>
        <p:nvSpPr>
          <p:cNvPr id="3" name="文本框 2"/>
          <p:cNvSpPr txBox="1"/>
          <p:nvPr/>
        </p:nvSpPr>
        <p:spPr>
          <a:xfrm>
            <a:off x="1113790" y="483870"/>
            <a:ext cx="6463030" cy="460375"/>
          </a:xfrm>
          <a:prstGeom prst="rect">
            <a:avLst/>
          </a:prstGeom>
          <a:noFill/>
        </p:spPr>
        <p:txBody>
          <a:bodyPr wrap="square" rtlCol="0">
            <a:spAutoFit/>
          </a:bodyPr>
          <a:p>
            <a:r>
              <a:rPr lang="zh-CN" altLang="en-US" sz="2400">
                <a:solidFill>
                  <a:schemeClr val="accent5"/>
                </a:solidFill>
                <a:latin typeface="微软雅黑" panose="020B0503020204020204" pitchFamily="34" charset="-122"/>
                <a:ea typeface="微软雅黑" panose="020B0503020204020204" pitchFamily="34" charset="-122"/>
              </a:rPr>
              <a:t>二、0~3 岁婴幼儿心理发展研究的基本方法</a:t>
            </a:r>
            <a:endParaRPr lang="zh-CN" altLang="en-US" sz="2400">
              <a:solidFill>
                <a:schemeClr val="accent5"/>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899795" y="1096010"/>
            <a:ext cx="4752975" cy="2030095"/>
          </a:xfrm>
          <a:prstGeom prst="rect">
            <a:avLst/>
          </a:prstGeom>
          <a:noFill/>
        </p:spPr>
        <p:txBody>
          <a:bodyPr wrap="square" rtlCol="0">
            <a:spAutoFit/>
          </a:bodyPr>
          <a:p>
            <a:pPr indent="457200" fontAlgn="auto"/>
            <a:r>
              <a:rPr lang="zh-CN" altLang="en-US">
                <a:solidFill>
                  <a:schemeClr val="bg1"/>
                </a:solidFill>
                <a:latin typeface="微软雅黑" panose="020B0503020204020204" pitchFamily="34" charset="-122"/>
                <a:ea typeface="微软雅黑" panose="020B0503020204020204" pitchFamily="34" charset="-122"/>
              </a:rPr>
              <a:t>（五）其他方法</a:t>
            </a:r>
            <a:endParaRPr lang="zh-CN" altLang="en-US">
              <a:solidFill>
                <a:schemeClr val="bg1"/>
              </a:solidFill>
              <a:latin typeface="微软雅黑" panose="020B0503020204020204" pitchFamily="34" charset="-122"/>
              <a:ea typeface="微软雅黑" panose="020B0503020204020204" pitchFamily="34" charset="-122"/>
            </a:endParaRPr>
          </a:p>
          <a:p>
            <a:pPr indent="457200" fontAlgn="auto"/>
            <a:r>
              <a:rPr lang="zh-CN" altLang="en-US">
                <a:solidFill>
                  <a:schemeClr val="bg1"/>
                </a:solidFill>
                <a:latin typeface="微软雅黑" panose="020B0503020204020204" pitchFamily="34" charset="-122"/>
                <a:ea typeface="微软雅黑" panose="020B0503020204020204" pitchFamily="34" charset="-122"/>
              </a:rPr>
              <a:t>3. 自然反应法</a:t>
            </a:r>
            <a:endParaRPr lang="zh-CN" altLang="en-US">
              <a:solidFill>
                <a:schemeClr val="bg1"/>
              </a:solidFill>
              <a:latin typeface="微软雅黑" panose="020B0503020204020204" pitchFamily="34" charset="-122"/>
              <a:ea typeface="微软雅黑" panose="020B0503020204020204" pitchFamily="34" charset="-122"/>
            </a:endParaRPr>
          </a:p>
          <a:p>
            <a:pPr indent="457200" fontAlgn="auto"/>
            <a:r>
              <a:rPr lang="zh-CN" altLang="en-US">
                <a:solidFill>
                  <a:schemeClr val="bg1"/>
                </a:solidFill>
                <a:latin typeface="微软雅黑" panose="020B0503020204020204" pitchFamily="34" charset="-122"/>
                <a:ea typeface="微软雅黑" panose="020B0503020204020204" pitchFamily="34" charset="-122"/>
              </a:rPr>
              <a:t>自然反应法是指在婴幼儿有意义的行为反应中，我们可以观察婴幼儿对外界物体的辨别与理解及外界事物对婴幼儿的作用及意义。常见的自然反应主要有抓握反应、视觉追踪、回避反应、视觉悬崖反应等。</a:t>
            </a:r>
            <a:endParaRPr lang="zh-CN" altLang="en-US">
              <a:solidFill>
                <a:schemeClr val="bg1"/>
              </a:solidFill>
              <a:latin typeface="微软雅黑" panose="020B0503020204020204" pitchFamily="34" charset="-122"/>
              <a:ea typeface="微软雅黑" panose="020B0503020204020204" pitchFamily="34" charset="-122"/>
            </a:endParaRPr>
          </a:p>
        </p:txBody>
      </p:sp>
      <p:pic>
        <p:nvPicPr>
          <p:cNvPr id="4" name="图片 3"/>
          <p:cNvPicPr/>
          <p:nvPr/>
        </p:nvPicPr>
        <p:blipFill>
          <a:blip r:embed="rId2"/>
          <a:stretch>
            <a:fillRect/>
          </a:stretch>
        </p:blipFill>
        <p:spPr>
          <a:xfrm>
            <a:off x="5652770" y="1387475"/>
            <a:ext cx="2928620" cy="23958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1" cstate="print">
            <a:extLst>
              <a:ext uri="{28A0092B-C50C-407E-A947-70E740481C1C}">
                <a14:useLocalDpi xmlns:a14="http://schemas.microsoft.com/office/drawing/2010/main" val="0"/>
              </a:ext>
            </a:extLst>
          </a:blip>
          <a:srcRect l="16091" t="69841" r="15094" b="3431"/>
          <a:stretch>
            <a:fillRect/>
          </a:stretch>
        </p:blipFill>
        <p:spPr>
          <a:xfrm>
            <a:off x="-396552" y="-136479"/>
            <a:ext cx="9901100" cy="5724636"/>
          </a:xfrm>
          <a:prstGeom prst="rect">
            <a:avLst/>
          </a:prstGeom>
        </p:spPr>
      </p:pic>
      <p:sp>
        <p:nvSpPr>
          <p:cNvPr id="33" name="TextBox 32"/>
          <p:cNvSpPr txBox="1"/>
          <p:nvPr/>
        </p:nvSpPr>
        <p:spPr>
          <a:xfrm>
            <a:off x="1541725" y="1592233"/>
            <a:ext cx="6336704" cy="622300"/>
          </a:xfrm>
          <a:prstGeom prst="rect">
            <a:avLst/>
          </a:prstGeom>
          <a:noFill/>
        </p:spPr>
        <p:txBody>
          <a:bodyPr wrap="square" lIns="68580" tIns="34290" rIns="68580" bIns="34290" rtlCol="0">
            <a:spAutoFit/>
          </a:bodyPr>
          <a:lstStyle/>
          <a:p>
            <a:pPr algn="ctr"/>
            <a:r>
              <a:rPr lang="zh-CN" altLang="en-US" sz="3600" dirty="0">
                <a:solidFill>
                  <a:schemeClr val="accent2"/>
                </a:solidFill>
                <a:latin typeface="微软雅黑" panose="020B0503020204020204" pitchFamily="34" charset="-122"/>
                <a:ea typeface="微软雅黑" panose="020B0503020204020204" pitchFamily="34" charset="-122"/>
                <a:cs typeface="+mn-ea"/>
              </a:rPr>
              <a:t>谢谢您的观看</a:t>
            </a:r>
            <a:endParaRPr lang="zh-CN" altLang="en-US" sz="3600" dirty="0">
              <a:solidFill>
                <a:schemeClr val="accent2"/>
              </a:solidFill>
              <a:latin typeface="微软雅黑" panose="020B0503020204020204" pitchFamily="34" charset="-122"/>
              <a:ea typeface="微软雅黑" panose="020B0503020204020204" pitchFamily="34" charset="-122"/>
              <a:cs typeface="+mn-ea"/>
            </a:endParaRPr>
          </a:p>
        </p:txBody>
      </p:sp>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l="32656" t="11686" r="21460" b="66621"/>
          <a:stretch>
            <a:fillRect/>
          </a:stretch>
        </p:blipFill>
        <p:spPr>
          <a:xfrm>
            <a:off x="6222244" y="3264304"/>
            <a:ext cx="2670235" cy="1683237"/>
          </a:xfrm>
          <a:prstGeom prst="rect">
            <a:avLst/>
          </a:prstGeom>
        </p:spPr>
      </p:pic>
      <p:pic>
        <p:nvPicPr>
          <p:cNvPr id="12" name="图片 11"/>
          <p:cNvPicPr>
            <a:picLocks noChangeAspect="1"/>
          </p:cNvPicPr>
          <p:nvPr/>
        </p:nvPicPr>
        <p:blipFill rotWithShape="1">
          <a:blip r:embed="rId3" cstate="print">
            <a:extLst>
              <a:ext uri="{28A0092B-C50C-407E-A947-70E740481C1C}">
                <a14:useLocalDpi xmlns:a14="http://schemas.microsoft.com/office/drawing/2010/main" val="0"/>
              </a:ext>
            </a:extLst>
          </a:blip>
          <a:srcRect t="34670" r="77826" b="30233"/>
          <a:stretch>
            <a:fillRect/>
          </a:stretch>
        </p:blipFill>
        <p:spPr>
          <a:xfrm>
            <a:off x="179512" y="1519767"/>
            <a:ext cx="1728198" cy="364713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iterate type="lt">
                                    <p:tmPct val="10000"/>
                                  </p:iterate>
                                  <p:childTnLst>
                                    <p:set>
                                      <p:cBhvr>
                                        <p:cTn id="17" dur="1" fill="hold">
                                          <p:stCondLst>
                                            <p:cond delay="0"/>
                                          </p:stCondLst>
                                        </p:cTn>
                                        <p:tgtEl>
                                          <p:spTgt spid="33"/>
                                        </p:tgtEl>
                                        <p:attrNameLst>
                                          <p:attrName>style.visibility</p:attrName>
                                        </p:attrNameLst>
                                      </p:cBhvr>
                                      <p:to>
                                        <p:strVal val="visible"/>
                                      </p:to>
                                    </p:set>
                                    <p:anim calcmode="lin" valueType="num">
                                      <p:cBhvr>
                                        <p:cTn id="18" dur="500" fill="hold"/>
                                        <p:tgtEl>
                                          <p:spTgt spid="33"/>
                                        </p:tgtEl>
                                        <p:attrNameLst>
                                          <p:attrName>ppt_w</p:attrName>
                                        </p:attrNameLst>
                                      </p:cBhvr>
                                      <p:tavLst>
                                        <p:tav tm="0">
                                          <p:val>
                                            <p:fltVal val="0"/>
                                          </p:val>
                                        </p:tav>
                                        <p:tav tm="100000">
                                          <p:val>
                                            <p:strVal val="#ppt_w"/>
                                          </p:val>
                                        </p:tav>
                                      </p:tavLst>
                                    </p:anim>
                                    <p:anim calcmode="lin" valueType="num">
                                      <p:cBhvr>
                                        <p:cTn id="19" dur="500" fill="hold"/>
                                        <p:tgtEl>
                                          <p:spTgt spid="33"/>
                                        </p:tgtEl>
                                        <p:attrNameLst>
                                          <p:attrName>ppt_h</p:attrName>
                                        </p:attrNameLst>
                                      </p:cBhvr>
                                      <p:tavLst>
                                        <p:tav tm="0">
                                          <p:val>
                                            <p:fltVal val="0"/>
                                          </p:val>
                                        </p:tav>
                                        <p:tav tm="100000">
                                          <p:val>
                                            <p:strVal val="#ppt_h"/>
                                          </p:val>
                                        </p:tav>
                                      </p:tavLst>
                                    </p:anim>
                                    <p:animEffect transition="in" filter="fade">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cstate="print">
            <a:extLst>
              <a:ext uri="{28A0092B-C50C-407E-A947-70E740481C1C}">
                <a14:useLocalDpi xmlns:a14="http://schemas.microsoft.com/office/drawing/2010/main" val="0"/>
              </a:ext>
            </a:extLst>
          </a:blip>
          <a:srcRect l="16091" t="69841" r="15094" b="3431"/>
          <a:stretch>
            <a:fillRect/>
          </a:stretch>
        </p:blipFill>
        <p:spPr>
          <a:xfrm>
            <a:off x="-360992" y="-92029"/>
            <a:ext cx="9901100" cy="5724636"/>
          </a:xfrm>
          <a:prstGeom prst="rect">
            <a:avLst/>
          </a:prstGeom>
        </p:spPr>
      </p:pic>
      <p:sp>
        <p:nvSpPr>
          <p:cNvPr id="4" name="文本框 3"/>
          <p:cNvSpPr txBox="1"/>
          <p:nvPr/>
        </p:nvSpPr>
        <p:spPr>
          <a:xfrm>
            <a:off x="395605" y="267970"/>
            <a:ext cx="6437630" cy="4707890"/>
          </a:xfrm>
          <a:prstGeom prst="rect">
            <a:avLst/>
          </a:prstGeom>
          <a:noFill/>
        </p:spPr>
        <p:txBody>
          <a:bodyPr wrap="square" rtlCol="0">
            <a:spAutoFit/>
          </a:bodyPr>
          <a:p>
            <a:pPr indent="457200" fontAlgn="auto"/>
            <a:r>
              <a:rPr lang="zh-CN" altLang="en-US" sz="20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发展心理学又称年龄心理学，它的研究对象是人的个体从胎儿、出生、成熟直至衰老的生命过程中，心理发生发展的特点和规律，即它是研究人毕生心理发展特点和规律的科学。发展心理学又可分为儿童心理学、老年心理学等。儿童发展心理学的研究对象主要是儿童心理的发展。 研究儿童心理发展的各阶段也可以分别独立成为一些学科。</a:t>
            </a:r>
            <a:endParaRPr lang="zh-CN" altLang="en-US" sz="20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sz="20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我国将个体婴幼儿时期划分为如下几个阶段：婴儿期（0~1 岁，其中 0~1 个月为新生儿期）、幼儿前期（1~3 岁）、幼儿期（3~6 岁）。0~3 岁的婴幼儿期个体的心理发展变化，这一阶段是人在尚未形成成熟的自我认知之前，具有里程碑意义的三年。婴幼儿的心理发展主要包括身体发展、认知发展、情绪和社会性发展三个领域。因此，研究 0~3 岁婴幼儿的心理发展具有重要的理论与实践意义。</a:t>
            </a:r>
            <a:endParaRPr lang="zh-CN" altLang="en-US" sz="20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5"/>
          <p:cNvPicPr/>
          <p:nvPr/>
        </p:nvPicPr>
        <p:blipFill>
          <a:blip r:embed="rId2"/>
          <a:srcRect b="8831"/>
          <a:stretch>
            <a:fillRect/>
          </a:stretch>
        </p:blipFill>
        <p:spPr>
          <a:xfrm>
            <a:off x="6833235" y="1168400"/>
            <a:ext cx="1871980" cy="24123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entr" presetSubtype="0" accel="100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ppt_w*0.05"/>
                                          </p:val>
                                        </p:tav>
                                        <p:tav tm="100000">
                                          <p:val>
                                            <p:strVal val="#ppt_w"/>
                                          </p:val>
                                        </p:tav>
                                      </p:tavLst>
                                    </p:anim>
                                    <p:anim calcmode="lin" valueType="num">
                                      <p:cBhvr>
                                        <p:cTn id="8" dur="500" fill="hold"/>
                                        <p:tgtEl>
                                          <p:spTgt spid="6"/>
                                        </p:tgtEl>
                                        <p:attrNameLst>
                                          <p:attrName>ppt_h</p:attrName>
                                        </p:attrNameLst>
                                      </p:cBhvr>
                                      <p:tavLst>
                                        <p:tav tm="0">
                                          <p:val>
                                            <p:strVal val="#ppt_h"/>
                                          </p:val>
                                        </p:tav>
                                        <p:tav tm="100000">
                                          <p:val>
                                            <p:strVal val="#ppt_h"/>
                                          </p:val>
                                        </p:tav>
                                      </p:tavLst>
                                    </p:anim>
                                    <p:anim calcmode="lin" valueType="num">
                                      <p:cBhvr>
                                        <p:cTn id="9" dur="500" fill="hold"/>
                                        <p:tgtEl>
                                          <p:spTgt spid="6"/>
                                        </p:tgtEl>
                                        <p:attrNameLst>
                                          <p:attrName>ppt_x</p:attrName>
                                        </p:attrNameLst>
                                      </p:cBhvr>
                                      <p:tavLst>
                                        <p:tav tm="0">
                                          <p:val>
                                            <p:strVal val="#ppt_x-.2"/>
                                          </p:val>
                                        </p:tav>
                                        <p:tav tm="100000">
                                          <p:val>
                                            <p:strVal val="#ppt_x"/>
                                          </p:val>
                                        </p:tav>
                                      </p:tavLst>
                                    </p:anim>
                                    <p:anim calcmode="lin" valueType="num">
                                      <p:cBhvr>
                                        <p:cTn id="10" dur="500" fill="hold"/>
                                        <p:tgtEl>
                                          <p:spTgt spid="6"/>
                                        </p:tgtEl>
                                        <p:attrNameLst>
                                          <p:attrName>ppt_y</p:attrName>
                                        </p:attrNameLst>
                                      </p:cBhvr>
                                      <p:tavLst>
                                        <p:tav tm="0">
                                          <p:val>
                                            <p:strVal val="#ppt_y"/>
                                          </p:val>
                                        </p:tav>
                                        <p:tav tm="100000">
                                          <p:val>
                                            <p:strVal val="#ppt_y"/>
                                          </p:val>
                                        </p:tav>
                                      </p:tavLst>
                                    </p:anim>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cstate="print">
            <a:extLst>
              <a:ext uri="{28A0092B-C50C-407E-A947-70E740481C1C}">
                <a14:useLocalDpi xmlns:a14="http://schemas.microsoft.com/office/drawing/2010/main" val="0"/>
              </a:ext>
            </a:extLst>
          </a:blip>
          <a:srcRect l="16091" t="69841" r="15094" b="3431"/>
          <a:stretch>
            <a:fillRect/>
          </a:stretch>
        </p:blipFill>
        <p:spPr>
          <a:xfrm>
            <a:off x="-396552" y="-136479"/>
            <a:ext cx="9901100" cy="5724636"/>
          </a:xfrm>
          <a:prstGeom prst="rect">
            <a:avLst/>
          </a:prstGeom>
        </p:spPr>
      </p:pic>
      <p:sp>
        <p:nvSpPr>
          <p:cNvPr id="2" name="矩形 1"/>
          <p:cNvSpPr/>
          <p:nvPr/>
        </p:nvSpPr>
        <p:spPr>
          <a:xfrm>
            <a:off x="647700" y="483870"/>
            <a:ext cx="396240" cy="323850"/>
          </a:xfrm>
          <a:prstGeom prst="rect">
            <a:avLst/>
          </a:prstGeom>
        </p:spPr>
        <p:style>
          <a:lnRef idx="0">
            <a:srgbClr val="FFFFFF"/>
          </a:lnRef>
          <a:fillRef idx="1">
            <a:schemeClr val="accent1"/>
          </a:fillRef>
          <a:effectRef idx="0">
            <a:srgbClr val="FFFFFF"/>
          </a:effectRef>
          <a:fontRef idx="minor">
            <a:schemeClr val="lt1"/>
          </a:fontRef>
        </p:style>
        <p:txBody>
          <a:bodyPr rtlCol="0" anchor="ctr"/>
          <a:p>
            <a:pPr algn="ctr"/>
            <a:endParaRPr lang="zh-CN" altLang="en-US"/>
          </a:p>
        </p:txBody>
      </p:sp>
      <p:sp>
        <p:nvSpPr>
          <p:cNvPr id="3" name="文本框 2"/>
          <p:cNvSpPr txBox="1"/>
          <p:nvPr/>
        </p:nvSpPr>
        <p:spPr>
          <a:xfrm>
            <a:off x="1113790" y="485140"/>
            <a:ext cx="5300345" cy="460375"/>
          </a:xfrm>
          <a:prstGeom prst="rect">
            <a:avLst/>
          </a:prstGeom>
          <a:noFill/>
        </p:spPr>
        <p:txBody>
          <a:bodyPr wrap="square" rtlCol="0">
            <a:spAutoFit/>
          </a:bodyPr>
          <a:p>
            <a:r>
              <a:rPr lang="zh-CN" altLang="en-US" sz="2400" b="1">
                <a:solidFill>
                  <a:schemeClr val="accent5"/>
                </a:solidFill>
                <a:latin typeface="微软雅黑" panose="020B0503020204020204" pitchFamily="34" charset="-122"/>
                <a:ea typeface="微软雅黑" panose="020B0503020204020204" pitchFamily="34" charset="-122"/>
              </a:rPr>
              <a:t>一、揭示婴幼儿个体发展的客观规律</a:t>
            </a:r>
            <a:endParaRPr lang="zh-CN" altLang="en-US" sz="2400" b="1">
              <a:solidFill>
                <a:schemeClr val="accent5"/>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899795" y="1132205"/>
            <a:ext cx="4871085" cy="3138170"/>
          </a:xfrm>
          <a:prstGeom prst="rect">
            <a:avLst/>
          </a:prstGeom>
          <a:noFill/>
        </p:spPr>
        <p:txBody>
          <a:bodyPr wrap="square" rtlCol="0">
            <a:spAutoFit/>
          </a:bodyPr>
          <a:p>
            <a:pPr indent="457200" fontAlgn="auto"/>
            <a:r>
              <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0~3 岁是人的发展最迅速的一个时期。婴幼儿的智力、行为、情感在新的环境中有了雏形，各种各样的变化时时刻刻都在发生。婴幼儿并不是一开始就具备人类的各种心理过程，其心理发展具有一定的顺序性、阶段性和差异性。这些顺序和发展方向具有客观规律性，是不以人的意志为转移的，每个年龄段都表现岀特有的、不同于其他阶段的典型心理特征。</a:t>
            </a:r>
            <a:endPar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0~3 岁婴幼儿心理发展的研究正是通过揭示这些特点和规律，帮助我们了解婴幼儿，最终达到促进婴幼儿健康成长的目的。</a:t>
            </a:r>
            <a:endPar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descr="e850352ac65c10389e666871b3119313b07e896d"/>
          <p:cNvPicPr>
            <a:picLocks noChangeAspect="1"/>
          </p:cNvPicPr>
          <p:nvPr/>
        </p:nvPicPr>
        <p:blipFill>
          <a:blip r:embed="rId2"/>
          <a:stretch>
            <a:fillRect/>
          </a:stretch>
        </p:blipFill>
        <p:spPr>
          <a:xfrm rot="16200000">
            <a:off x="5579110" y="1672590"/>
            <a:ext cx="3417570" cy="22637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cstate="print">
            <a:extLst>
              <a:ext uri="{28A0092B-C50C-407E-A947-70E740481C1C}">
                <a14:useLocalDpi xmlns:a14="http://schemas.microsoft.com/office/drawing/2010/main" val="0"/>
              </a:ext>
            </a:extLst>
          </a:blip>
          <a:srcRect l="16091" t="69841" r="15094" b="3431"/>
          <a:stretch>
            <a:fillRect/>
          </a:stretch>
        </p:blipFill>
        <p:spPr>
          <a:xfrm>
            <a:off x="-396552" y="-136479"/>
            <a:ext cx="9901100" cy="5724636"/>
          </a:xfrm>
          <a:prstGeom prst="rect">
            <a:avLst/>
          </a:prstGeom>
        </p:spPr>
      </p:pic>
      <p:sp>
        <p:nvSpPr>
          <p:cNvPr id="2" name="矩形 1"/>
          <p:cNvSpPr/>
          <p:nvPr/>
        </p:nvSpPr>
        <p:spPr>
          <a:xfrm>
            <a:off x="647700" y="483870"/>
            <a:ext cx="396240" cy="323850"/>
          </a:xfrm>
          <a:prstGeom prst="rect">
            <a:avLst/>
          </a:prstGeom>
        </p:spPr>
        <p:style>
          <a:lnRef idx="0">
            <a:srgbClr val="FFFFFF"/>
          </a:lnRef>
          <a:fillRef idx="1">
            <a:schemeClr val="accent1"/>
          </a:fillRef>
          <a:effectRef idx="0">
            <a:srgbClr val="FFFFFF"/>
          </a:effectRef>
          <a:fontRef idx="minor">
            <a:schemeClr val="lt1"/>
          </a:fontRef>
        </p:style>
        <p:txBody>
          <a:bodyPr rtlCol="0" anchor="ctr"/>
          <a:p>
            <a:pPr algn="ctr"/>
            <a:endParaRPr lang="zh-CN" altLang="en-US"/>
          </a:p>
        </p:txBody>
      </p:sp>
      <p:sp>
        <p:nvSpPr>
          <p:cNvPr id="3" name="文本框 2"/>
          <p:cNvSpPr txBox="1"/>
          <p:nvPr/>
        </p:nvSpPr>
        <p:spPr>
          <a:xfrm>
            <a:off x="1113790" y="483870"/>
            <a:ext cx="7044690" cy="460375"/>
          </a:xfrm>
          <a:prstGeom prst="rect">
            <a:avLst/>
          </a:prstGeom>
          <a:noFill/>
        </p:spPr>
        <p:txBody>
          <a:bodyPr wrap="square" rtlCol="0">
            <a:spAutoFit/>
          </a:bodyPr>
          <a:p>
            <a:r>
              <a:rPr lang="zh-CN" altLang="en-US" sz="2400" b="1">
                <a:solidFill>
                  <a:schemeClr val="accent5"/>
                </a:solidFill>
                <a:latin typeface="微软雅黑" panose="020B0503020204020204" pitchFamily="34" charset="-122"/>
                <a:ea typeface="微软雅黑" panose="020B0503020204020204" pitchFamily="34" charset="-122"/>
              </a:rPr>
              <a:t>二、为家庭和社会教养提供科学服务与实践指导</a:t>
            </a:r>
            <a:endParaRPr lang="zh-CN" altLang="en-US" sz="2400" b="1">
              <a:solidFill>
                <a:schemeClr val="accent5"/>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584835" y="988060"/>
            <a:ext cx="5023485" cy="3917950"/>
          </a:xfrm>
          <a:prstGeom prst="rect">
            <a:avLst/>
          </a:prstGeom>
          <a:noFill/>
        </p:spPr>
        <p:txBody>
          <a:bodyPr wrap="square" rtlCol="0">
            <a:noAutofit/>
          </a:bodyPr>
          <a:p>
            <a:pPr indent="457200" fontAlgn="auto"/>
            <a:r>
              <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针对 0~3 岁婴幼儿的教育是人生的启蒙教育，奠定了个体未来发展的基础。儿童身心发展的特殊性决定了儿童教育也具有较大的特殊性。</a:t>
            </a:r>
            <a:endPar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早期教育的原则和方法是以婴幼儿心理发展理论为基础，家长和早期教育工作者不仅要考虑客观的教育诉求，更应重视婴幼儿心理发展规律，关注婴幼儿心理发展成熟程度和发展的可能性，针对不同年龄段和不同个体的发展水平进行相应的教育。</a:t>
            </a:r>
            <a:endPar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0~3 岁婴幼儿心理发展研究可以为家长和早期教育工作者提供相应的支持，而无论是家长还是早期教育工作者，只有充分了解婴幼儿心理发展的特点和规律，才能引导婴幼儿健康成长。</a:t>
            </a:r>
            <a:endPar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p:nvPr/>
        </p:nvPicPr>
        <p:blipFill>
          <a:blip r:embed="rId2"/>
          <a:stretch>
            <a:fillRect/>
          </a:stretch>
        </p:blipFill>
        <p:spPr>
          <a:xfrm>
            <a:off x="6083935" y="1320165"/>
            <a:ext cx="2273300" cy="26930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cstate="print">
            <a:extLst>
              <a:ext uri="{28A0092B-C50C-407E-A947-70E740481C1C}">
                <a14:useLocalDpi xmlns:a14="http://schemas.microsoft.com/office/drawing/2010/main" val="0"/>
              </a:ext>
            </a:extLst>
          </a:blip>
          <a:srcRect l="16091" t="69841" r="15094" b="3431"/>
          <a:stretch>
            <a:fillRect/>
          </a:stretch>
        </p:blipFill>
        <p:spPr>
          <a:xfrm>
            <a:off x="-396552" y="-136479"/>
            <a:ext cx="9901100" cy="5724636"/>
          </a:xfrm>
          <a:prstGeom prst="rect">
            <a:avLst/>
          </a:prstGeom>
        </p:spPr>
      </p:pic>
      <p:sp>
        <p:nvSpPr>
          <p:cNvPr id="2" name="矩形 1"/>
          <p:cNvSpPr/>
          <p:nvPr/>
        </p:nvSpPr>
        <p:spPr>
          <a:xfrm>
            <a:off x="647700" y="483870"/>
            <a:ext cx="396240" cy="323850"/>
          </a:xfrm>
          <a:prstGeom prst="rect">
            <a:avLst/>
          </a:prstGeom>
        </p:spPr>
        <p:style>
          <a:lnRef idx="0">
            <a:srgbClr val="FFFFFF"/>
          </a:lnRef>
          <a:fillRef idx="1">
            <a:schemeClr val="accent1"/>
          </a:fillRef>
          <a:effectRef idx="0">
            <a:srgbClr val="FFFFFF"/>
          </a:effectRef>
          <a:fontRef idx="minor">
            <a:schemeClr val="lt1"/>
          </a:fontRef>
        </p:style>
        <p:txBody>
          <a:bodyPr rtlCol="0" anchor="ctr"/>
          <a:p>
            <a:pPr algn="ctr"/>
            <a:endParaRPr lang="zh-CN" altLang="en-US"/>
          </a:p>
        </p:txBody>
      </p:sp>
      <p:sp>
        <p:nvSpPr>
          <p:cNvPr id="3" name="文本框 2"/>
          <p:cNvSpPr txBox="1"/>
          <p:nvPr/>
        </p:nvSpPr>
        <p:spPr>
          <a:xfrm>
            <a:off x="1113790" y="483870"/>
            <a:ext cx="6913245" cy="460375"/>
          </a:xfrm>
          <a:prstGeom prst="rect">
            <a:avLst/>
          </a:prstGeom>
          <a:noFill/>
        </p:spPr>
        <p:txBody>
          <a:bodyPr wrap="square" rtlCol="0">
            <a:spAutoFit/>
          </a:bodyPr>
          <a:p>
            <a:r>
              <a:rPr lang="zh-CN" altLang="en-US" sz="2400">
                <a:solidFill>
                  <a:schemeClr val="accent5"/>
                </a:solidFill>
                <a:latin typeface="微软雅黑" panose="020B0503020204020204" pitchFamily="34" charset="-122"/>
                <a:ea typeface="微软雅黑" panose="020B0503020204020204" pitchFamily="34" charset="-122"/>
              </a:rPr>
              <a:t>三、丰富和充实发展心理学相关领域研究成果</a:t>
            </a:r>
            <a:endParaRPr lang="zh-CN" altLang="en-US" sz="2400">
              <a:solidFill>
                <a:schemeClr val="accent5"/>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067810" y="988060"/>
            <a:ext cx="4078605" cy="3692525"/>
          </a:xfrm>
          <a:prstGeom prst="rect">
            <a:avLst/>
          </a:prstGeom>
          <a:noFill/>
        </p:spPr>
        <p:txBody>
          <a:bodyPr wrap="square" rtlCol="0">
            <a:spAutoFit/>
          </a:bodyPr>
          <a:p>
            <a:pPr indent="457200" fontAlgn="auto"/>
            <a:r>
              <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0~3 岁婴幼儿心理发展是发展心理学，尤其是婴幼儿发展心理学的最前端内容。</a:t>
            </a:r>
            <a:endPar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0~3 岁婴幼儿心理发展研究探讨人类的意识起源</a:t>
            </a:r>
            <a:endPar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问题，分析从感知到思维的发展过程，研究心理的主客观影响因素，揭示心理现象演化发展的规律，也为辩证唯物主义论提供了理论依据。婴幼儿心理发展的研究必须为婴幼儿相关的领域服务。不仅早期教育，一切与婴幼儿有关的工作都需要婴幼儿发展心理学的理论指导。</a:t>
            </a:r>
            <a:endPar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5"/>
          <p:cNvPicPr/>
          <p:nvPr/>
        </p:nvPicPr>
        <p:blipFill>
          <a:blip r:embed="rId2"/>
          <a:stretch>
            <a:fillRect/>
          </a:stretch>
        </p:blipFill>
        <p:spPr>
          <a:xfrm>
            <a:off x="683260" y="1399540"/>
            <a:ext cx="3039110" cy="23501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entr" presetSubtype="0" accel="100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ppt_w*0.05"/>
                                          </p:val>
                                        </p:tav>
                                        <p:tav tm="100000">
                                          <p:val>
                                            <p:strVal val="#ppt_w"/>
                                          </p:val>
                                        </p:tav>
                                      </p:tavLst>
                                    </p:anim>
                                    <p:anim calcmode="lin" valueType="num">
                                      <p:cBhvr>
                                        <p:cTn id="8" dur="500" fill="hold"/>
                                        <p:tgtEl>
                                          <p:spTgt spid="6"/>
                                        </p:tgtEl>
                                        <p:attrNameLst>
                                          <p:attrName>ppt_h</p:attrName>
                                        </p:attrNameLst>
                                      </p:cBhvr>
                                      <p:tavLst>
                                        <p:tav tm="0">
                                          <p:val>
                                            <p:strVal val="#ppt_h"/>
                                          </p:val>
                                        </p:tav>
                                        <p:tav tm="100000">
                                          <p:val>
                                            <p:strVal val="#ppt_h"/>
                                          </p:val>
                                        </p:tav>
                                      </p:tavLst>
                                    </p:anim>
                                    <p:anim calcmode="lin" valueType="num">
                                      <p:cBhvr>
                                        <p:cTn id="9" dur="500" fill="hold"/>
                                        <p:tgtEl>
                                          <p:spTgt spid="6"/>
                                        </p:tgtEl>
                                        <p:attrNameLst>
                                          <p:attrName>ppt_x</p:attrName>
                                        </p:attrNameLst>
                                      </p:cBhvr>
                                      <p:tavLst>
                                        <p:tav tm="0">
                                          <p:val>
                                            <p:strVal val="#ppt_x-.2"/>
                                          </p:val>
                                        </p:tav>
                                        <p:tav tm="100000">
                                          <p:val>
                                            <p:strVal val="#ppt_x"/>
                                          </p:val>
                                        </p:tav>
                                      </p:tavLst>
                                    </p:anim>
                                    <p:anim calcmode="lin" valueType="num">
                                      <p:cBhvr>
                                        <p:cTn id="10" dur="500" fill="hold"/>
                                        <p:tgtEl>
                                          <p:spTgt spid="6"/>
                                        </p:tgtEl>
                                        <p:attrNameLst>
                                          <p:attrName>ppt_y</p:attrName>
                                        </p:attrNameLst>
                                      </p:cBhvr>
                                      <p:tavLst>
                                        <p:tav tm="0">
                                          <p:val>
                                            <p:strVal val="#ppt_y"/>
                                          </p:val>
                                        </p:tav>
                                        <p:tav tm="100000">
                                          <p:val>
                                            <p:strVal val="#ppt_y"/>
                                          </p:val>
                                        </p:tav>
                                      </p:tavLst>
                                    </p:anim>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cstate="print">
            <a:extLst>
              <a:ext uri="{28A0092B-C50C-407E-A947-70E740481C1C}">
                <a14:useLocalDpi xmlns:a14="http://schemas.microsoft.com/office/drawing/2010/main" val="0"/>
              </a:ext>
            </a:extLst>
          </a:blip>
          <a:srcRect l="16091" t="69841" r="15094" b="3431"/>
          <a:stretch>
            <a:fillRect/>
          </a:stretch>
        </p:blipFill>
        <p:spPr>
          <a:xfrm>
            <a:off x="-396552" y="-92029"/>
            <a:ext cx="9901100" cy="5724636"/>
          </a:xfrm>
          <a:prstGeom prst="rect">
            <a:avLst/>
          </a:prstGeom>
        </p:spPr>
      </p:pic>
      <p:sp>
        <p:nvSpPr>
          <p:cNvPr id="11" name="矩形 10"/>
          <p:cNvSpPr/>
          <p:nvPr/>
        </p:nvSpPr>
        <p:spPr>
          <a:xfrm>
            <a:off x="1619678" y="2032484"/>
            <a:ext cx="1263360" cy="11711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700">
              <a:solidFill>
                <a:schemeClr val="bg1"/>
              </a:solidFill>
            </a:endParaRPr>
          </a:p>
        </p:txBody>
      </p:sp>
      <p:sp>
        <p:nvSpPr>
          <p:cNvPr id="13" name="文本占位符 3"/>
          <p:cNvSpPr txBox="1"/>
          <p:nvPr/>
        </p:nvSpPr>
        <p:spPr>
          <a:xfrm>
            <a:off x="3275965" y="2106930"/>
            <a:ext cx="3913505" cy="1044575"/>
          </a:xfrm>
          <a:prstGeom prst="rect">
            <a:avLst/>
          </a:prstGeom>
        </p:spPr>
        <p:txBody>
          <a:bodyPr vert="horz" lIns="91416" tIns="45708" rIns="91416" bIns="45708" rtlCol="0" anchor="ctr">
            <a:noAutofit/>
          </a:bodyPr>
          <a:lstStyle>
            <a:lvl1pPr marL="0" indent="0" algn="l" defTabSz="914400" rtl="0" eaLnBrk="1" latinLnBrk="0" hangingPunct="1">
              <a:spcBef>
                <a:spcPct val="20000"/>
              </a:spcBef>
              <a:buFont typeface="Arial" panose="020B0604020202020204"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r>
              <a:rPr lang="zh-CN" altLang="en-US" sz="3600" dirty="0">
                <a:solidFill>
                  <a:schemeClr val="bg1"/>
                </a:solidFill>
                <a:ea typeface="微软雅黑" panose="020B0503020204020204" pitchFamily="34" charset="-122"/>
              </a:rPr>
              <a:t>0~3 岁婴幼儿心理发展的影响因素</a:t>
            </a:r>
            <a:endParaRPr lang="zh-CN" altLang="en-US" sz="3600" dirty="0">
              <a:solidFill>
                <a:schemeClr val="bg1"/>
              </a:solidFill>
              <a:ea typeface="微软雅黑" panose="020B0503020204020204" pitchFamily="34" charset="-122"/>
            </a:endParaRPr>
          </a:p>
        </p:txBody>
      </p:sp>
      <p:sp>
        <p:nvSpPr>
          <p:cNvPr id="12" name="TextBox 11"/>
          <p:cNvSpPr txBox="1"/>
          <p:nvPr/>
        </p:nvSpPr>
        <p:spPr>
          <a:xfrm>
            <a:off x="1691686" y="1880183"/>
            <a:ext cx="1191352" cy="1323439"/>
          </a:xfrm>
          <a:prstGeom prst="rect">
            <a:avLst/>
          </a:prstGeom>
          <a:noFill/>
        </p:spPr>
        <p:txBody>
          <a:bodyPr wrap="none" rtlCol="0">
            <a:spAutoFit/>
          </a:bodyPr>
          <a:lstStyle/>
          <a:p>
            <a:pPr algn="r" defTabSz="913765"/>
            <a:r>
              <a:rPr lang="en-US" altLang="zh-CN" sz="8000" b="1" dirty="0">
                <a:solidFill>
                  <a:schemeClr val="bg1"/>
                </a:solidFill>
                <a:latin typeface="DotumChe" pitchFamily="49" charset="-127"/>
                <a:ea typeface="DotumChe" pitchFamily="49" charset="-127"/>
              </a:rPr>
              <a:t>02</a:t>
            </a:r>
            <a:endParaRPr lang="zh-CN" altLang="en-US" sz="8000" b="1" dirty="0">
              <a:solidFill>
                <a:schemeClr val="bg1"/>
              </a:solidFill>
              <a:latin typeface="DotumChe" pitchFamily="49" charset="-127"/>
              <a:ea typeface="DotumChe" pitchFamily="49" charset="-127"/>
            </a:endParaRPr>
          </a:p>
        </p:txBody>
      </p:sp>
      <p:pic>
        <p:nvPicPr>
          <p:cNvPr id="14" name="图片 13"/>
          <p:cNvPicPr>
            <a:picLocks noChangeAspect="1"/>
          </p:cNvPicPr>
          <p:nvPr/>
        </p:nvPicPr>
        <p:blipFill rotWithShape="1">
          <a:blip r:embed="rId2" cstate="print">
            <a:extLst>
              <a:ext uri="{28A0092B-C50C-407E-A947-70E740481C1C}">
                <a14:useLocalDpi xmlns:a14="http://schemas.microsoft.com/office/drawing/2010/main" val="0"/>
              </a:ext>
            </a:extLst>
          </a:blip>
          <a:srcRect t="34670" r="77826" b="30233"/>
          <a:stretch>
            <a:fillRect/>
          </a:stretch>
        </p:blipFill>
        <p:spPr>
          <a:xfrm flipH="1">
            <a:off x="7200298" y="1492424"/>
            <a:ext cx="1728186" cy="364713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60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400"/>
                                        <p:tgtEl>
                                          <p:spTgt spid="11"/>
                                        </p:tgtEl>
                                      </p:cBhvr>
                                    </p:animEffect>
                                  </p:childTnLst>
                                </p:cTn>
                              </p:par>
                            </p:childTnLst>
                          </p:cTn>
                        </p:par>
                        <p:par>
                          <p:cTn id="12" fill="hold">
                            <p:stCondLst>
                              <p:cond delay="500"/>
                            </p:stCondLst>
                            <p:childTnLst>
                              <p:par>
                                <p:cTn id="13" presetID="15" presetClass="entr" presetSubtype="0" fill="hold" grpId="0" nodeType="afterEffect">
                                  <p:stCondLst>
                                    <p:cond delay="0"/>
                                  </p:stCondLst>
                                  <p:iterate type="lt">
                                    <p:tmPct val="10000"/>
                                  </p:iterate>
                                  <p:childTnLst>
                                    <p:set>
                                      <p:cBhvr>
                                        <p:cTn id="14" dur="1" fill="hold">
                                          <p:stCondLst>
                                            <p:cond delay="0"/>
                                          </p:stCondLst>
                                        </p:cTn>
                                        <p:tgtEl>
                                          <p:spTgt spid="12"/>
                                        </p:tgtEl>
                                        <p:attrNameLst>
                                          <p:attrName>style.visibility</p:attrName>
                                        </p:attrNameLst>
                                      </p:cBhvr>
                                      <p:to>
                                        <p:strVal val="visible"/>
                                      </p:to>
                                    </p:set>
                                    <p:anim calcmode="lin" valueType="num">
                                      <p:cBhvr>
                                        <p:cTn id="15" dur="1000" fill="hold"/>
                                        <p:tgtEl>
                                          <p:spTgt spid="12"/>
                                        </p:tgtEl>
                                        <p:attrNameLst>
                                          <p:attrName>ppt_w</p:attrName>
                                        </p:attrNameLst>
                                      </p:cBhvr>
                                      <p:tavLst>
                                        <p:tav tm="0">
                                          <p:val>
                                            <p:fltVal val="0"/>
                                          </p:val>
                                        </p:tav>
                                        <p:tav tm="100000">
                                          <p:val>
                                            <p:strVal val="#ppt_w"/>
                                          </p:val>
                                        </p:tav>
                                      </p:tavLst>
                                    </p:anim>
                                    <p:anim calcmode="lin" valueType="num">
                                      <p:cBhvr>
                                        <p:cTn id="16" dur="1000" fill="hold"/>
                                        <p:tgtEl>
                                          <p:spTgt spid="12"/>
                                        </p:tgtEl>
                                        <p:attrNameLst>
                                          <p:attrName>ppt_h</p:attrName>
                                        </p:attrNameLst>
                                      </p:cBhvr>
                                      <p:tavLst>
                                        <p:tav tm="0">
                                          <p:val>
                                            <p:fltVal val="0"/>
                                          </p:val>
                                        </p:tav>
                                        <p:tav tm="100000">
                                          <p:val>
                                            <p:strVal val="#ppt_h"/>
                                          </p:val>
                                        </p:tav>
                                      </p:tavLst>
                                    </p:anim>
                                    <p:anim calcmode="lin" valueType="num">
                                      <p:cBhvr>
                                        <p:cTn id="17"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099"/>
                            </p:stCondLst>
                            <p:childTnLst>
                              <p:par>
                                <p:cTn id="20" presetID="22" presetClass="entr" presetSubtype="8"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4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cstate="print">
            <a:extLst>
              <a:ext uri="{28A0092B-C50C-407E-A947-70E740481C1C}">
                <a14:useLocalDpi xmlns:a14="http://schemas.microsoft.com/office/drawing/2010/main" val="0"/>
              </a:ext>
            </a:extLst>
          </a:blip>
          <a:srcRect l="16091" t="69841" r="15094" b="3431"/>
          <a:stretch>
            <a:fillRect/>
          </a:stretch>
        </p:blipFill>
        <p:spPr>
          <a:xfrm>
            <a:off x="-396552" y="-136479"/>
            <a:ext cx="9901100" cy="5724636"/>
          </a:xfrm>
          <a:prstGeom prst="rect">
            <a:avLst/>
          </a:prstGeom>
        </p:spPr>
      </p:pic>
      <p:graphicFrame>
        <p:nvGraphicFramePr>
          <p:cNvPr id="14" name="Chart 3"/>
          <p:cNvGraphicFramePr/>
          <p:nvPr>
            <p:custDataLst>
              <p:tags r:id="rId3"/>
            </p:custDataLst>
          </p:nvPr>
        </p:nvGraphicFramePr>
        <p:xfrm>
          <a:off x="2916006" y="1096232"/>
          <a:ext cx="3139268" cy="2093490"/>
        </p:xfrm>
        <a:graphic>
          <a:graphicData uri="http://schemas.openxmlformats.org/drawingml/2006/chart">
            <c:chart xmlns:c="http://schemas.openxmlformats.org/drawingml/2006/chart" xmlns:r="http://schemas.openxmlformats.org/officeDocument/2006/relationships" r:id="rId1"/>
          </a:graphicData>
        </a:graphic>
      </p:graphicFrame>
      <p:sp>
        <p:nvSpPr>
          <p:cNvPr id="15" name="Freeform 6"/>
          <p:cNvSpPr/>
          <p:nvPr>
            <p:custDataLst>
              <p:tags r:id="rId4"/>
            </p:custDataLst>
          </p:nvPr>
        </p:nvSpPr>
        <p:spPr bwMode="auto">
          <a:xfrm>
            <a:off x="4080828" y="1738039"/>
            <a:ext cx="809625" cy="809875"/>
          </a:xfrm>
          <a:custGeom>
            <a:avLst/>
            <a:gdLst>
              <a:gd name="T0" fmla="*/ 155 w 287"/>
              <a:gd name="T1" fmla="*/ 230 h 287"/>
              <a:gd name="T2" fmla="*/ 224 w 287"/>
              <a:gd name="T3" fmla="*/ 161 h 287"/>
              <a:gd name="T4" fmla="*/ 279 w 287"/>
              <a:gd name="T5" fmla="*/ 190 h 287"/>
              <a:gd name="T6" fmla="*/ 287 w 287"/>
              <a:gd name="T7" fmla="*/ 143 h 287"/>
              <a:gd name="T8" fmla="*/ 144 w 287"/>
              <a:gd name="T9" fmla="*/ 0 h 287"/>
              <a:gd name="T10" fmla="*/ 0 w 287"/>
              <a:gd name="T11" fmla="*/ 143 h 287"/>
              <a:gd name="T12" fmla="*/ 144 w 287"/>
              <a:gd name="T13" fmla="*/ 287 h 287"/>
              <a:gd name="T14" fmla="*/ 180 w 287"/>
              <a:gd name="T15" fmla="*/ 282 h 287"/>
              <a:gd name="T16" fmla="*/ 155 w 287"/>
              <a:gd name="T17" fmla="*/ 23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7" h="287">
                <a:moveTo>
                  <a:pt x="155" y="230"/>
                </a:moveTo>
                <a:cubicBezTo>
                  <a:pt x="155" y="192"/>
                  <a:pt x="186" y="161"/>
                  <a:pt x="224" y="161"/>
                </a:cubicBezTo>
                <a:cubicBezTo>
                  <a:pt x="247" y="161"/>
                  <a:pt x="267" y="173"/>
                  <a:pt x="279" y="190"/>
                </a:cubicBezTo>
                <a:cubicBezTo>
                  <a:pt x="285" y="175"/>
                  <a:pt x="287" y="160"/>
                  <a:pt x="287" y="143"/>
                </a:cubicBezTo>
                <a:cubicBezTo>
                  <a:pt x="287" y="64"/>
                  <a:pt x="223" y="0"/>
                  <a:pt x="144" y="0"/>
                </a:cubicBezTo>
                <a:cubicBezTo>
                  <a:pt x="65" y="0"/>
                  <a:pt x="0" y="64"/>
                  <a:pt x="0" y="143"/>
                </a:cubicBezTo>
                <a:cubicBezTo>
                  <a:pt x="0" y="222"/>
                  <a:pt x="65" y="287"/>
                  <a:pt x="144" y="287"/>
                </a:cubicBezTo>
                <a:cubicBezTo>
                  <a:pt x="156" y="287"/>
                  <a:pt x="168" y="285"/>
                  <a:pt x="180" y="282"/>
                </a:cubicBezTo>
                <a:cubicBezTo>
                  <a:pt x="165" y="270"/>
                  <a:pt x="155" y="251"/>
                  <a:pt x="155" y="230"/>
                </a:cubicBezTo>
                <a:close/>
              </a:path>
            </a:pathLst>
          </a:custGeom>
          <a:solidFill>
            <a:schemeClr val="tx1"/>
          </a:solidFill>
          <a:ln>
            <a:noFill/>
          </a:ln>
        </p:spPr>
        <p:txBody>
          <a:bodyPr vert="horz" wrap="square" lIns="68584" tIns="34292" rIns="68584" bIns="34292" numCol="1" anchor="t" anchorCtr="0" compatLnSpc="1"/>
          <a:lstStyle/>
          <a:p>
            <a:pPr defTabSz="685800"/>
            <a:endParaRPr lang="id-ID" sz="1300" dirty="0">
              <a:solidFill>
                <a:srgbClr val="0A0A0A"/>
              </a:solidFill>
            </a:endParaRPr>
          </a:p>
        </p:txBody>
      </p:sp>
      <p:cxnSp>
        <p:nvCxnSpPr>
          <p:cNvPr id="17" name="Elbow Connector 31"/>
          <p:cNvCxnSpPr/>
          <p:nvPr>
            <p:custDataLst>
              <p:tags r:id="rId5"/>
            </p:custDataLst>
          </p:nvPr>
        </p:nvCxnSpPr>
        <p:spPr>
          <a:xfrm rot="16200000" flipH="1">
            <a:off x="5452021" y="2112507"/>
            <a:ext cx="1094103" cy="1001783"/>
          </a:xfrm>
          <a:prstGeom prst="bentConnector3">
            <a:avLst>
              <a:gd name="adj1" fmla="val 640"/>
            </a:avLst>
          </a:prstGeom>
          <a:ln w="19050">
            <a:solidFill>
              <a:schemeClr val="accent1"/>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18" name="Elbow Connector 32"/>
          <p:cNvCxnSpPr/>
          <p:nvPr>
            <p:custDataLst>
              <p:tags r:id="rId6"/>
            </p:custDataLst>
          </p:nvPr>
        </p:nvCxnSpPr>
        <p:spPr>
          <a:xfrm flipV="1">
            <a:off x="4153392" y="754240"/>
            <a:ext cx="1993461" cy="466506"/>
          </a:xfrm>
          <a:prstGeom prst="bentConnector3">
            <a:avLst>
              <a:gd name="adj1" fmla="val -140"/>
            </a:avLst>
          </a:prstGeom>
          <a:ln w="19050">
            <a:solidFill>
              <a:schemeClr val="accent1"/>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19" name="Elbow Connector 36"/>
          <p:cNvCxnSpPr/>
          <p:nvPr>
            <p:custDataLst>
              <p:tags r:id="rId7"/>
            </p:custDataLst>
          </p:nvPr>
        </p:nvCxnSpPr>
        <p:spPr>
          <a:xfrm rot="10800000">
            <a:off x="2636545" y="1081987"/>
            <a:ext cx="1033398" cy="500615"/>
          </a:xfrm>
          <a:prstGeom prst="bentConnector3">
            <a:avLst>
              <a:gd name="adj1" fmla="val -832"/>
            </a:avLst>
          </a:prstGeom>
          <a:ln w="19050">
            <a:solidFill>
              <a:schemeClr val="accent1"/>
            </a:solidFill>
            <a:prstDash val="sysDash"/>
            <a:tailEnd type="oval"/>
          </a:ln>
        </p:spPr>
        <p:style>
          <a:lnRef idx="1">
            <a:schemeClr val="accent1"/>
          </a:lnRef>
          <a:fillRef idx="0">
            <a:schemeClr val="accent1"/>
          </a:fillRef>
          <a:effectRef idx="0">
            <a:schemeClr val="accent1"/>
          </a:effectRef>
          <a:fontRef idx="minor">
            <a:schemeClr val="tx1"/>
          </a:fontRef>
        </p:style>
      </p:cxnSp>
      <p:grpSp>
        <p:nvGrpSpPr>
          <p:cNvPr id="20" name="Group 39"/>
          <p:cNvGrpSpPr/>
          <p:nvPr/>
        </p:nvGrpSpPr>
        <p:grpSpPr>
          <a:xfrm>
            <a:off x="6677326" y="270172"/>
            <a:ext cx="2153921" cy="3645536"/>
            <a:chOff x="7361300" y="1799823"/>
            <a:chExt cx="2871894" cy="4859220"/>
          </a:xfrm>
        </p:grpSpPr>
        <p:sp>
          <p:nvSpPr>
            <p:cNvPr id="21" name="TextBox 40"/>
            <p:cNvSpPr txBox="1"/>
            <p:nvPr>
              <p:custDataLst>
                <p:tags r:id="rId8"/>
              </p:custDataLst>
            </p:nvPr>
          </p:nvSpPr>
          <p:spPr>
            <a:xfrm>
              <a:off x="7361300" y="1799823"/>
              <a:ext cx="2411307" cy="777847"/>
            </a:xfrm>
            <a:prstGeom prst="rect">
              <a:avLst/>
            </a:prstGeom>
            <a:noFill/>
          </p:spPr>
          <p:txBody>
            <a:bodyPr wrap="none" rtlCol="0">
              <a:spAutoFit/>
            </a:bodyPr>
            <a:lstStyle/>
            <a:p>
              <a:pPr algn="l" defTabSz="685800"/>
              <a:r>
                <a:rPr sz="1600" b="1" dirty="0">
                  <a:solidFill>
                    <a:schemeClr val="accent1"/>
                  </a:solidFill>
                  <a:latin typeface="微软雅黑" panose="020B0503020204020204" pitchFamily="34" charset="-122"/>
                  <a:ea typeface="微软雅黑" panose="020B0503020204020204" pitchFamily="34" charset="-122"/>
                  <a:sym typeface="+mn-ea"/>
                </a:rPr>
                <a:t>二、人文环境因素</a:t>
              </a:r>
              <a:endParaRPr sz="1600" b="1" dirty="0">
                <a:solidFill>
                  <a:schemeClr val="accent1"/>
                </a:solidFill>
                <a:latin typeface="微软雅黑" panose="020B0503020204020204" pitchFamily="34" charset="-122"/>
                <a:ea typeface="微软雅黑" panose="020B0503020204020204" pitchFamily="34" charset="-122"/>
                <a:sym typeface="+mn-ea"/>
              </a:endParaRPr>
            </a:p>
            <a:p>
              <a:pPr defTabSz="685800"/>
              <a:endParaRPr lang="id-ID" sz="1600" b="1" dirty="0">
                <a:solidFill>
                  <a:schemeClr val="accent1"/>
                </a:solidFill>
                <a:latin typeface="微软雅黑" panose="020B0503020204020204" pitchFamily="34" charset="-122"/>
                <a:ea typeface="微软雅黑" panose="020B0503020204020204" pitchFamily="34" charset="-122"/>
                <a:sym typeface="+mn-ea"/>
              </a:endParaRPr>
            </a:p>
          </p:txBody>
        </p:sp>
        <p:sp>
          <p:nvSpPr>
            <p:cNvPr id="22" name="TextBox 41"/>
            <p:cNvSpPr txBox="1"/>
            <p:nvPr>
              <p:custDataLst>
                <p:tags r:id="rId9"/>
              </p:custDataLst>
            </p:nvPr>
          </p:nvSpPr>
          <p:spPr>
            <a:xfrm>
              <a:off x="7415487" y="2229798"/>
              <a:ext cx="2817707" cy="4429245"/>
            </a:xfrm>
            <a:prstGeom prst="rect">
              <a:avLst/>
            </a:prstGeom>
            <a:noFill/>
          </p:spPr>
          <p:txBody>
            <a:bodyPr wrap="square" rtlCol="0">
              <a:spAutoFit/>
            </a:bodyPr>
            <a:lstStyle/>
            <a:p>
              <a:pPr defTabSz="685800"/>
              <a:r>
                <a:rPr lang="zh-CN" altLang="en-US" sz="1400" dirty="0">
                  <a:solidFill>
                    <a:schemeClr val="bg1"/>
                  </a:solidFill>
                  <a:latin typeface="微软雅黑" panose="020B0503020204020204" pitchFamily="34" charset="-122"/>
                  <a:ea typeface="微软雅黑" panose="020B0503020204020204" pitchFamily="34" charset="-122"/>
                </a:rPr>
                <a:t>遗传因素能否将婴幼儿发展的可能性转化为现实性，还需要后天的环境影响。环境因素是指围绕在人们周围的客观世界，包括自然、社会和文化环境。生活环境因素包括自然环境的影响和社会环境的影响。</a:t>
              </a:r>
              <a:endParaRPr lang="zh-CN" altLang="en-US" sz="1400" dirty="0">
                <a:solidFill>
                  <a:schemeClr val="bg1"/>
                </a:solidFill>
                <a:latin typeface="微软雅黑" panose="020B0503020204020204" pitchFamily="34" charset="-122"/>
                <a:ea typeface="微软雅黑" panose="020B0503020204020204" pitchFamily="34" charset="-122"/>
              </a:endParaRPr>
            </a:p>
            <a:p>
              <a:pPr defTabSz="685800"/>
              <a:r>
                <a:rPr lang="zh-CN" altLang="en-US" sz="1400" dirty="0">
                  <a:solidFill>
                    <a:schemeClr val="bg1"/>
                  </a:solidFill>
                  <a:latin typeface="微软雅黑" panose="020B0503020204020204" pitchFamily="34" charset="-122"/>
                  <a:ea typeface="微软雅黑" panose="020B0503020204020204" pitchFamily="34" charset="-122"/>
                </a:rPr>
                <a:t>婴幼儿早期的知识经验、兴趣、爱好和特殊才能的发展都与他所处的具体生活环境相关，其中包括家庭环境、早期教育机构环境等。</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23" name="Group 42"/>
          <p:cNvGrpSpPr/>
          <p:nvPr/>
        </p:nvGrpSpPr>
        <p:grpSpPr>
          <a:xfrm>
            <a:off x="971707" y="3189729"/>
            <a:ext cx="5855335" cy="922021"/>
            <a:chOff x="-57193" y="2732529"/>
            <a:chExt cx="7807113" cy="1228982"/>
          </a:xfrm>
        </p:grpSpPr>
        <p:sp>
          <p:nvSpPr>
            <p:cNvPr id="24" name="TextBox 43"/>
            <p:cNvSpPr txBox="1"/>
            <p:nvPr>
              <p:custDataLst>
                <p:tags r:id="rId10"/>
              </p:custDataLst>
            </p:nvPr>
          </p:nvSpPr>
          <p:spPr>
            <a:xfrm>
              <a:off x="4599474" y="2732529"/>
              <a:ext cx="2411307" cy="449441"/>
            </a:xfrm>
            <a:prstGeom prst="rect">
              <a:avLst/>
            </a:prstGeom>
            <a:noFill/>
          </p:spPr>
          <p:txBody>
            <a:bodyPr wrap="none" rtlCol="0">
              <a:spAutoFit/>
            </a:bodyPr>
            <a:lstStyle/>
            <a:p>
              <a:pPr algn="l" defTabSz="685800"/>
              <a:r>
                <a:rPr sz="1600" b="1" dirty="0">
                  <a:solidFill>
                    <a:schemeClr val="accent1"/>
                  </a:solidFill>
                  <a:latin typeface="微软雅黑" panose="020B0503020204020204" pitchFamily="34" charset="-122"/>
                  <a:ea typeface="微软雅黑" panose="020B0503020204020204" pitchFamily="34" charset="-122"/>
                  <a:sym typeface="+mn-ea"/>
                </a:rPr>
                <a:t>三、个体主观因素</a:t>
              </a:r>
              <a:endParaRPr sz="1600" b="1" dirty="0">
                <a:solidFill>
                  <a:schemeClr val="accent1"/>
                </a:solidFill>
                <a:latin typeface="微软雅黑" panose="020B0503020204020204" pitchFamily="34" charset="-122"/>
                <a:ea typeface="微软雅黑" panose="020B0503020204020204" pitchFamily="34" charset="-122"/>
                <a:sym typeface="+mn-ea"/>
              </a:endParaRPr>
            </a:p>
          </p:txBody>
        </p:sp>
        <p:sp>
          <p:nvSpPr>
            <p:cNvPr id="25" name="TextBox 44"/>
            <p:cNvSpPr txBox="1"/>
            <p:nvPr>
              <p:custDataLst>
                <p:tags r:id="rId11"/>
              </p:custDataLst>
            </p:nvPr>
          </p:nvSpPr>
          <p:spPr>
            <a:xfrm>
              <a:off x="-57193" y="3302161"/>
              <a:ext cx="7807113" cy="659350"/>
            </a:xfrm>
            <a:prstGeom prst="rect">
              <a:avLst/>
            </a:prstGeom>
            <a:noFill/>
          </p:spPr>
          <p:txBody>
            <a:bodyPr wrap="square" rtlCol="0">
              <a:noAutofit/>
            </a:bodyPr>
            <a:lstStyle/>
            <a:p>
              <a:pPr defTabSz="685800"/>
              <a:r>
                <a:rPr lang="zh-CN" altLang="en-US" sz="1400" dirty="0">
                  <a:solidFill>
                    <a:schemeClr val="bg1"/>
                  </a:solidFill>
                  <a:latin typeface="微软雅黑" panose="020B0503020204020204" pitchFamily="34" charset="-122"/>
                  <a:ea typeface="微软雅黑" panose="020B0503020204020204" pitchFamily="34" charset="-122"/>
                </a:rPr>
                <a:t>（一）婴幼儿的个性因素：人的性格大都是在人生中的最初几年形成的，不仅如此，在这几年内人的性格中所形成的东西是很牢固的，乌申斯基称之为“人的第二天性”。</a:t>
              </a:r>
              <a:endParaRPr lang="zh-CN" altLang="en-US" sz="1400" dirty="0">
                <a:solidFill>
                  <a:schemeClr val="bg1"/>
                </a:solidFill>
                <a:latin typeface="微软雅黑" panose="020B0503020204020204" pitchFamily="34" charset="-122"/>
                <a:ea typeface="微软雅黑" panose="020B0503020204020204" pitchFamily="34" charset="-122"/>
              </a:endParaRPr>
            </a:p>
            <a:p>
              <a:pPr defTabSz="685800"/>
              <a:r>
                <a:rPr lang="zh-CN" altLang="en-US" sz="1400" dirty="0">
                  <a:solidFill>
                    <a:schemeClr val="bg1"/>
                  </a:solidFill>
                  <a:latin typeface="微软雅黑" panose="020B0503020204020204" pitchFamily="34" charset="-122"/>
                  <a:ea typeface="微软雅黑" panose="020B0503020204020204" pitchFamily="34" charset="-122"/>
                </a:rPr>
                <a:t>（二）婴幼儿的早期生活经验：儿童期是人类发展中的一个特定阶段，是走向生活、社会的准备阶段。对于正常的脑成熟过程来说，基本的预期型经验是必须具备的。</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
        <p:nvSpPr>
          <p:cNvPr id="26" name="TextBox 46"/>
          <p:cNvSpPr txBox="1"/>
          <p:nvPr>
            <p:custDataLst>
              <p:tags r:id="rId12"/>
            </p:custDataLst>
          </p:nvPr>
        </p:nvSpPr>
        <p:spPr>
          <a:xfrm>
            <a:off x="323342" y="504530"/>
            <a:ext cx="1965960" cy="314325"/>
          </a:xfrm>
          <a:prstGeom prst="rect">
            <a:avLst/>
          </a:prstGeom>
          <a:noFill/>
        </p:spPr>
        <p:txBody>
          <a:bodyPr wrap="none" lIns="68584" tIns="34292" rIns="68584" bIns="34292" rtlCol="0">
            <a:spAutoFit/>
          </a:bodyPr>
          <a:lstStyle/>
          <a:p>
            <a:pPr algn="r" defTabSz="685800"/>
            <a:r>
              <a:rPr sz="1600" b="1" dirty="0">
                <a:solidFill>
                  <a:schemeClr val="accent1"/>
                </a:solidFill>
                <a:latin typeface="微软雅黑" panose="020B0503020204020204" pitchFamily="34" charset="-122"/>
                <a:ea typeface="微软雅黑" panose="020B0503020204020204" pitchFamily="34" charset="-122"/>
              </a:rPr>
              <a:t>一、生理与遗传因素</a:t>
            </a:r>
            <a:endParaRPr sz="1600" b="1" dirty="0">
              <a:solidFill>
                <a:schemeClr val="accent1"/>
              </a:solidFill>
              <a:latin typeface="微软雅黑" panose="020B0503020204020204" pitchFamily="34" charset="-122"/>
              <a:ea typeface="微软雅黑" panose="020B0503020204020204" pitchFamily="34" charset="-122"/>
            </a:endParaRPr>
          </a:p>
        </p:txBody>
      </p:sp>
      <p:sp>
        <p:nvSpPr>
          <p:cNvPr id="27" name="TextBox 47"/>
          <p:cNvSpPr txBox="1"/>
          <p:nvPr>
            <p:custDataLst>
              <p:tags r:id="rId13"/>
            </p:custDataLst>
          </p:nvPr>
        </p:nvSpPr>
        <p:spPr>
          <a:xfrm>
            <a:off x="467360" y="919480"/>
            <a:ext cx="1769745" cy="2702560"/>
          </a:xfrm>
          <a:prstGeom prst="rect">
            <a:avLst/>
          </a:prstGeom>
          <a:noFill/>
        </p:spPr>
        <p:txBody>
          <a:bodyPr wrap="square" lIns="68584" tIns="34292" rIns="68584" bIns="34292" rtlCol="0">
            <a:noAutofit/>
          </a:bodyPr>
          <a:lstStyle/>
          <a:p>
            <a:pPr algn="l" defTabSz="685800"/>
            <a:r>
              <a:rPr lang="zh-CN" altLang="en-US" sz="1200" dirty="0">
                <a:solidFill>
                  <a:schemeClr val="bg1"/>
                </a:solidFill>
                <a:latin typeface="微软雅黑" panose="020B0503020204020204" pitchFamily="34" charset="-122"/>
                <a:ea typeface="微软雅黑" panose="020B0503020204020204" pitchFamily="34" charset="-122"/>
              </a:rPr>
              <a:t>（一）生理因素：生理的成熟是推动个体发展的主要动力，没有足够的生理发展，就没有真正的心理变化。神经系统的成熟奠定了心理发展的基础。</a:t>
            </a:r>
            <a:endParaRPr lang="zh-CN" altLang="en-US" sz="1200" dirty="0">
              <a:solidFill>
                <a:schemeClr val="bg1"/>
              </a:solidFill>
              <a:latin typeface="微软雅黑" panose="020B0503020204020204" pitchFamily="34" charset="-122"/>
              <a:ea typeface="微软雅黑" panose="020B0503020204020204" pitchFamily="34" charset="-122"/>
            </a:endParaRPr>
          </a:p>
          <a:p>
            <a:pPr algn="l" defTabSz="685800"/>
            <a:r>
              <a:rPr lang="zh-CN" altLang="en-US" sz="1200" dirty="0">
                <a:solidFill>
                  <a:schemeClr val="bg1"/>
                </a:solidFill>
                <a:latin typeface="微软雅黑" panose="020B0503020204020204" pitchFamily="34" charset="-122"/>
                <a:ea typeface="微软雅黑" panose="020B0503020204020204" pitchFamily="34" charset="-122"/>
              </a:rPr>
              <a:t>（二）遗传因素：遗传因素在个体身上体现为遗传素质。遗传基因、性别因素、内分泌因素等都是遗传因素在个体心理发展过程中起到重要影响的生物前提和自然条件</a:t>
            </a:r>
            <a:r>
              <a:rPr lang="zh-CN" altLang="en-US" sz="1200" b="1" dirty="0">
                <a:solidFill>
                  <a:schemeClr val="bg1"/>
                </a:solidFill>
                <a:latin typeface="微软雅黑" panose="020B0503020204020204" pitchFamily="34" charset="-122"/>
                <a:ea typeface="微软雅黑" panose="020B0503020204020204" pitchFamily="34" charset="-122"/>
              </a:rPr>
              <a:t>。</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nvGrpSpPr>
          <p:cNvPr id="36" name="Group 55"/>
          <p:cNvGrpSpPr/>
          <p:nvPr/>
        </p:nvGrpSpPr>
        <p:grpSpPr>
          <a:xfrm>
            <a:off x="2308454" y="964071"/>
            <a:ext cx="256205" cy="257971"/>
            <a:chOff x="5264150" y="3794126"/>
            <a:chExt cx="241300" cy="242888"/>
          </a:xfrm>
          <a:solidFill>
            <a:schemeClr val="accent1"/>
          </a:solidFill>
        </p:grpSpPr>
        <p:sp>
          <p:nvSpPr>
            <p:cNvPr id="38" name="Freeform 8"/>
            <p:cNvSpPr>
              <a:spLocks noEditPoints="1"/>
            </p:cNvSpPr>
            <p:nvPr>
              <p:custDataLst>
                <p:tags r:id="rId14"/>
              </p:custDataLst>
            </p:nvPr>
          </p:nvSpPr>
          <p:spPr bwMode="auto">
            <a:xfrm>
              <a:off x="5264150" y="3870326"/>
              <a:ext cx="166688" cy="166688"/>
            </a:xfrm>
            <a:custGeom>
              <a:avLst/>
              <a:gdLst>
                <a:gd name="T0" fmla="*/ 42 w 44"/>
                <a:gd name="T1" fmla="*/ 18 h 44"/>
                <a:gd name="T2" fmla="*/ 35 w 44"/>
                <a:gd name="T3" fmla="*/ 18 h 44"/>
                <a:gd name="T4" fmla="*/ 34 w 44"/>
                <a:gd name="T5" fmla="*/ 14 h 44"/>
                <a:gd name="T6" fmla="*/ 38 w 44"/>
                <a:gd name="T7" fmla="*/ 10 h 44"/>
                <a:gd name="T8" fmla="*/ 38 w 44"/>
                <a:gd name="T9" fmla="*/ 7 h 44"/>
                <a:gd name="T10" fmla="*/ 36 w 44"/>
                <a:gd name="T11" fmla="*/ 5 h 44"/>
                <a:gd name="T12" fmla="*/ 33 w 44"/>
                <a:gd name="T13" fmla="*/ 5 h 44"/>
                <a:gd name="T14" fmla="*/ 29 w 44"/>
                <a:gd name="T15" fmla="*/ 9 h 44"/>
                <a:gd name="T16" fmla="*/ 25 w 44"/>
                <a:gd name="T17" fmla="*/ 8 h 44"/>
                <a:gd name="T18" fmla="*/ 25 w 44"/>
                <a:gd name="T19" fmla="*/ 2 h 44"/>
                <a:gd name="T20" fmla="*/ 23 w 44"/>
                <a:gd name="T21" fmla="*/ 0 h 44"/>
                <a:gd name="T22" fmla="*/ 20 w 44"/>
                <a:gd name="T23" fmla="*/ 0 h 44"/>
                <a:gd name="T24" fmla="*/ 18 w 44"/>
                <a:gd name="T25" fmla="*/ 2 h 44"/>
                <a:gd name="T26" fmla="*/ 18 w 44"/>
                <a:gd name="T27" fmla="*/ 8 h 44"/>
                <a:gd name="T28" fmla="*/ 14 w 44"/>
                <a:gd name="T29" fmla="*/ 9 h 44"/>
                <a:gd name="T30" fmla="*/ 10 w 44"/>
                <a:gd name="T31" fmla="*/ 6 h 44"/>
                <a:gd name="T32" fmla="*/ 7 w 44"/>
                <a:gd name="T33" fmla="*/ 6 h 44"/>
                <a:gd name="T34" fmla="*/ 5 w 44"/>
                <a:gd name="T35" fmla="*/ 8 h 44"/>
                <a:gd name="T36" fmla="*/ 5 w 44"/>
                <a:gd name="T37" fmla="*/ 11 h 44"/>
                <a:gd name="T38" fmla="*/ 9 w 44"/>
                <a:gd name="T39" fmla="*/ 15 h 44"/>
                <a:gd name="T40" fmla="*/ 7 w 44"/>
                <a:gd name="T41" fmla="*/ 19 h 44"/>
                <a:gd name="T42" fmla="*/ 2 w 44"/>
                <a:gd name="T43" fmla="*/ 19 h 44"/>
                <a:gd name="T44" fmla="*/ 0 w 44"/>
                <a:gd name="T45" fmla="*/ 21 h 44"/>
                <a:gd name="T46" fmla="*/ 0 w 44"/>
                <a:gd name="T47" fmla="*/ 24 h 44"/>
                <a:gd name="T48" fmla="*/ 2 w 44"/>
                <a:gd name="T49" fmla="*/ 26 h 44"/>
                <a:gd name="T50" fmla="*/ 7 w 44"/>
                <a:gd name="T51" fmla="*/ 26 h 44"/>
                <a:gd name="T52" fmla="*/ 9 w 44"/>
                <a:gd name="T53" fmla="*/ 30 h 44"/>
                <a:gd name="T54" fmla="*/ 6 w 44"/>
                <a:gd name="T55" fmla="*/ 34 h 44"/>
                <a:gd name="T56" fmla="*/ 6 w 44"/>
                <a:gd name="T57" fmla="*/ 37 h 44"/>
                <a:gd name="T58" fmla="*/ 8 w 44"/>
                <a:gd name="T59" fmla="*/ 39 h 44"/>
                <a:gd name="T60" fmla="*/ 11 w 44"/>
                <a:gd name="T61" fmla="*/ 39 h 44"/>
                <a:gd name="T62" fmla="*/ 15 w 44"/>
                <a:gd name="T63" fmla="*/ 35 h 44"/>
                <a:gd name="T64" fmla="*/ 19 w 44"/>
                <a:gd name="T65" fmla="*/ 36 h 44"/>
                <a:gd name="T66" fmla="*/ 19 w 44"/>
                <a:gd name="T67" fmla="*/ 42 h 44"/>
                <a:gd name="T68" fmla="*/ 21 w 44"/>
                <a:gd name="T69" fmla="*/ 44 h 44"/>
                <a:gd name="T70" fmla="*/ 24 w 44"/>
                <a:gd name="T71" fmla="*/ 44 h 44"/>
                <a:gd name="T72" fmla="*/ 26 w 44"/>
                <a:gd name="T73" fmla="*/ 42 h 44"/>
                <a:gd name="T74" fmla="*/ 26 w 44"/>
                <a:gd name="T75" fmla="*/ 36 h 44"/>
                <a:gd name="T76" fmla="*/ 30 w 44"/>
                <a:gd name="T77" fmla="*/ 34 h 44"/>
                <a:gd name="T78" fmla="*/ 34 w 44"/>
                <a:gd name="T79" fmla="*/ 38 h 44"/>
                <a:gd name="T80" fmla="*/ 37 w 44"/>
                <a:gd name="T81" fmla="*/ 38 h 44"/>
                <a:gd name="T82" fmla="*/ 39 w 44"/>
                <a:gd name="T83" fmla="*/ 36 h 44"/>
                <a:gd name="T84" fmla="*/ 39 w 44"/>
                <a:gd name="T85" fmla="*/ 33 h 44"/>
                <a:gd name="T86" fmla="*/ 35 w 44"/>
                <a:gd name="T87" fmla="*/ 28 h 44"/>
                <a:gd name="T88" fmla="*/ 36 w 44"/>
                <a:gd name="T89" fmla="*/ 25 h 44"/>
                <a:gd name="T90" fmla="*/ 42 w 44"/>
                <a:gd name="T91" fmla="*/ 25 h 44"/>
                <a:gd name="T92" fmla="*/ 44 w 44"/>
                <a:gd name="T93" fmla="*/ 23 h 44"/>
                <a:gd name="T94" fmla="*/ 44 w 44"/>
                <a:gd name="T95" fmla="*/ 20 h 44"/>
                <a:gd name="T96" fmla="*/ 42 w 44"/>
                <a:gd name="T97" fmla="*/ 18 h 44"/>
                <a:gd name="T98" fmla="*/ 21 w 44"/>
                <a:gd name="T99" fmla="*/ 28 h 44"/>
                <a:gd name="T100" fmla="*/ 15 w 44"/>
                <a:gd name="T101" fmla="*/ 22 h 44"/>
                <a:gd name="T102" fmla="*/ 21 w 44"/>
                <a:gd name="T103" fmla="*/ 16 h 44"/>
                <a:gd name="T104" fmla="*/ 28 w 44"/>
                <a:gd name="T105" fmla="*/ 22 h 44"/>
                <a:gd name="T106" fmla="*/ 21 w 44"/>
                <a:gd name="T107" fmla="*/ 2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 h="44">
                  <a:moveTo>
                    <a:pt x="42" y="18"/>
                  </a:moveTo>
                  <a:cubicBezTo>
                    <a:pt x="35" y="18"/>
                    <a:pt x="35" y="18"/>
                    <a:pt x="35" y="18"/>
                  </a:cubicBezTo>
                  <a:cubicBezTo>
                    <a:pt x="35" y="17"/>
                    <a:pt x="35" y="15"/>
                    <a:pt x="34" y="14"/>
                  </a:cubicBezTo>
                  <a:cubicBezTo>
                    <a:pt x="38" y="10"/>
                    <a:pt x="38" y="10"/>
                    <a:pt x="38" y="10"/>
                  </a:cubicBezTo>
                  <a:cubicBezTo>
                    <a:pt x="39" y="9"/>
                    <a:pt x="39" y="8"/>
                    <a:pt x="38" y="7"/>
                  </a:cubicBezTo>
                  <a:cubicBezTo>
                    <a:pt x="36" y="5"/>
                    <a:pt x="36" y="5"/>
                    <a:pt x="36" y="5"/>
                  </a:cubicBezTo>
                  <a:cubicBezTo>
                    <a:pt x="35" y="4"/>
                    <a:pt x="34" y="4"/>
                    <a:pt x="33" y="5"/>
                  </a:cubicBezTo>
                  <a:cubicBezTo>
                    <a:pt x="29" y="9"/>
                    <a:pt x="29" y="9"/>
                    <a:pt x="29" y="9"/>
                  </a:cubicBezTo>
                  <a:cubicBezTo>
                    <a:pt x="28" y="9"/>
                    <a:pt x="26" y="8"/>
                    <a:pt x="25" y="8"/>
                  </a:cubicBezTo>
                  <a:cubicBezTo>
                    <a:pt x="25" y="2"/>
                    <a:pt x="25" y="2"/>
                    <a:pt x="25" y="2"/>
                  </a:cubicBezTo>
                  <a:cubicBezTo>
                    <a:pt x="25" y="1"/>
                    <a:pt x="24" y="0"/>
                    <a:pt x="23" y="0"/>
                  </a:cubicBezTo>
                  <a:cubicBezTo>
                    <a:pt x="20" y="0"/>
                    <a:pt x="20" y="0"/>
                    <a:pt x="20" y="0"/>
                  </a:cubicBezTo>
                  <a:cubicBezTo>
                    <a:pt x="19" y="0"/>
                    <a:pt x="18" y="1"/>
                    <a:pt x="18" y="2"/>
                  </a:cubicBezTo>
                  <a:cubicBezTo>
                    <a:pt x="18" y="8"/>
                    <a:pt x="18" y="8"/>
                    <a:pt x="18" y="8"/>
                  </a:cubicBezTo>
                  <a:cubicBezTo>
                    <a:pt x="16" y="8"/>
                    <a:pt x="15" y="9"/>
                    <a:pt x="14" y="9"/>
                  </a:cubicBezTo>
                  <a:cubicBezTo>
                    <a:pt x="10" y="6"/>
                    <a:pt x="10" y="6"/>
                    <a:pt x="10" y="6"/>
                  </a:cubicBezTo>
                  <a:cubicBezTo>
                    <a:pt x="9" y="5"/>
                    <a:pt x="8" y="5"/>
                    <a:pt x="7" y="6"/>
                  </a:cubicBezTo>
                  <a:cubicBezTo>
                    <a:pt x="5" y="8"/>
                    <a:pt x="5" y="8"/>
                    <a:pt x="5" y="8"/>
                  </a:cubicBezTo>
                  <a:cubicBezTo>
                    <a:pt x="4" y="9"/>
                    <a:pt x="4" y="10"/>
                    <a:pt x="5" y="11"/>
                  </a:cubicBezTo>
                  <a:cubicBezTo>
                    <a:pt x="9" y="15"/>
                    <a:pt x="9" y="15"/>
                    <a:pt x="9" y="15"/>
                  </a:cubicBezTo>
                  <a:cubicBezTo>
                    <a:pt x="8" y="16"/>
                    <a:pt x="7" y="17"/>
                    <a:pt x="7" y="19"/>
                  </a:cubicBezTo>
                  <a:cubicBezTo>
                    <a:pt x="2" y="19"/>
                    <a:pt x="2" y="19"/>
                    <a:pt x="2" y="19"/>
                  </a:cubicBezTo>
                  <a:cubicBezTo>
                    <a:pt x="1" y="19"/>
                    <a:pt x="0" y="20"/>
                    <a:pt x="0" y="21"/>
                  </a:cubicBezTo>
                  <a:cubicBezTo>
                    <a:pt x="0" y="24"/>
                    <a:pt x="0" y="24"/>
                    <a:pt x="0" y="24"/>
                  </a:cubicBezTo>
                  <a:cubicBezTo>
                    <a:pt x="0" y="25"/>
                    <a:pt x="1" y="26"/>
                    <a:pt x="2" y="26"/>
                  </a:cubicBezTo>
                  <a:cubicBezTo>
                    <a:pt x="7" y="26"/>
                    <a:pt x="7" y="26"/>
                    <a:pt x="7" y="26"/>
                  </a:cubicBezTo>
                  <a:cubicBezTo>
                    <a:pt x="8" y="28"/>
                    <a:pt x="8" y="29"/>
                    <a:pt x="9" y="30"/>
                  </a:cubicBezTo>
                  <a:cubicBezTo>
                    <a:pt x="6" y="34"/>
                    <a:pt x="6" y="34"/>
                    <a:pt x="6" y="34"/>
                  </a:cubicBezTo>
                  <a:cubicBezTo>
                    <a:pt x="5" y="35"/>
                    <a:pt x="5" y="36"/>
                    <a:pt x="6" y="37"/>
                  </a:cubicBezTo>
                  <a:cubicBezTo>
                    <a:pt x="8" y="39"/>
                    <a:pt x="8" y="39"/>
                    <a:pt x="8" y="39"/>
                  </a:cubicBezTo>
                  <a:cubicBezTo>
                    <a:pt x="9" y="40"/>
                    <a:pt x="10" y="40"/>
                    <a:pt x="11" y="39"/>
                  </a:cubicBezTo>
                  <a:cubicBezTo>
                    <a:pt x="15" y="35"/>
                    <a:pt x="15" y="35"/>
                    <a:pt x="15" y="35"/>
                  </a:cubicBezTo>
                  <a:cubicBezTo>
                    <a:pt x="16" y="36"/>
                    <a:pt x="18" y="36"/>
                    <a:pt x="19" y="36"/>
                  </a:cubicBezTo>
                  <a:cubicBezTo>
                    <a:pt x="19" y="42"/>
                    <a:pt x="19" y="42"/>
                    <a:pt x="19" y="42"/>
                  </a:cubicBezTo>
                  <a:cubicBezTo>
                    <a:pt x="19" y="43"/>
                    <a:pt x="20" y="44"/>
                    <a:pt x="21" y="44"/>
                  </a:cubicBezTo>
                  <a:cubicBezTo>
                    <a:pt x="24" y="44"/>
                    <a:pt x="24" y="44"/>
                    <a:pt x="24" y="44"/>
                  </a:cubicBezTo>
                  <a:cubicBezTo>
                    <a:pt x="25" y="44"/>
                    <a:pt x="26" y="43"/>
                    <a:pt x="26" y="42"/>
                  </a:cubicBezTo>
                  <a:cubicBezTo>
                    <a:pt x="26" y="36"/>
                    <a:pt x="26" y="36"/>
                    <a:pt x="26" y="36"/>
                  </a:cubicBezTo>
                  <a:cubicBezTo>
                    <a:pt x="28" y="35"/>
                    <a:pt x="29" y="35"/>
                    <a:pt x="30" y="34"/>
                  </a:cubicBezTo>
                  <a:cubicBezTo>
                    <a:pt x="34" y="38"/>
                    <a:pt x="34" y="38"/>
                    <a:pt x="34" y="38"/>
                  </a:cubicBezTo>
                  <a:cubicBezTo>
                    <a:pt x="35" y="39"/>
                    <a:pt x="36" y="39"/>
                    <a:pt x="37" y="38"/>
                  </a:cubicBezTo>
                  <a:cubicBezTo>
                    <a:pt x="39" y="36"/>
                    <a:pt x="39" y="36"/>
                    <a:pt x="39" y="36"/>
                  </a:cubicBezTo>
                  <a:cubicBezTo>
                    <a:pt x="40" y="35"/>
                    <a:pt x="40" y="34"/>
                    <a:pt x="39" y="33"/>
                  </a:cubicBezTo>
                  <a:cubicBezTo>
                    <a:pt x="35" y="28"/>
                    <a:pt x="35" y="28"/>
                    <a:pt x="35" y="28"/>
                  </a:cubicBezTo>
                  <a:cubicBezTo>
                    <a:pt x="35" y="27"/>
                    <a:pt x="35" y="26"/>
                    <a:pt x="36" y="25"/>
                  </a:cubicBezTo>
                  <a:cubicBezTo>
                    <a:pt x="42" y="25"/>
                    <a:pt x="42" y="25"/>
                    <a:pt x="42" y="25"/>
                  </a:cubicBezTo>
                  <a:cubicBezTo>
                    <a:pt x="43" y="25"/>
                    <a:pt x="44" y="24"/>
                    <a:pt x="44" y="23"/>
                  </a:cubicBezTo>
                  <a:cubicBezTo>
                    <a:pt x="44" y="20"/>
                    <a:pt x="44" y="20"/>
                    <a:pt x="44" y="20"/>
                  </a:cubicBezTo>
                  <a:cubicBezTo>
                    <a:pt x="44" y="19"/>
                    <a:pt x="43" y="18"/>
                    <a:pt x="42" y="18"/>
                  </a:cubicBezTo>
                  <a:close/>
                  <a:moveTo>
                    <a:pt x="21" y="28"/>
                  </a:moveTo>
                  <a:cubicBezTo>
                    <a:pt x="18" y="28"/>
                    <a:pt x="15" y="25"/>
                    <a:pt x="15" y="22"/>
                  </a:cubicBezTo>
                  <a:cubicBezTo>
                    <a:pt x="15" y="19"/>
                    <a:pt x="18" y="16"/>
                    <a:pt x="21" y="16"/>
                  </a:cubicBezTo>
                  <a:cubicBezTo>
                    <a:pt x="25" y="16"/>
                    <a:pt x="28" y="19"/>
                    <a:pt x="28" y="22"/>
                  </a:cubicBezTo>
                  <a:cubicBezTo>
                    <a:pt x="28" y="25"/>
                    <a:pt x="25" y="28"/>
                    <a:pt x="21"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id-ID" sz="1300" dirty="0">
                <a:solidFill>
                  <a:srgbClr val="0A0A0A"/>
                </a:solidFill>
              </a:endParaRPr>
            </a:p>
          </p:txBody>
        </p:sp>
        <p:sp>
          <p:nvSpPr>
            <p:cNvPr id="39" name="Freeform 9"/>
            <p:cNvSpPr>
              <a:spLocks noEditPoints="1"/>
            </p:cNvSpPr>
            <p:nvPr>
              <p:custDataLst>
                <p:tags r:id="rId15"/>
              </p:custDataLst>
            </p:nvPr>
          </p:nvSpPr>
          <p:spPr bwMode="auto">
            <a:xfrm>
              <a:off x="5400675" y="3794126"/>
              <a:ext cx="104775" cy="106363"/>
            </a:xfrm>
            <a:custGeom>
              <a:avLst/>
              <a:gdLst>
                <a:gd name="T0" fmla="*/ 26 w 28"/>
                <a:gd name="T1" fmla="*/ 11 h 28"/>
                <a:gd name="T2" fmla="*/ 23 w 28"/>
                <a:gd name="T3" fmla="*/ 11 h 28"/>
                <a:gd name="T4" fmla="*/ 22 w 28"/>
                <a:gd name="T5" fmla="*/ 9 h 28"/>
                <a:gd name="T6" fmla="*/ 24 w 28"/>
                <a:gd name="T7" fmla="*/ 7 h 28"/>
                <a:gd name="T8" fmla="*/ 24 w 28"/>
                <a:gd name="T9" fmla="*/ 4 h 28"/>
                <a:gd name="T10" fmla="*/ 23 w 28"/>
                <a:gd name="T11" fmla="*/ 3 h 28"/>
                <a:gd name="T12" fmla="*/ 21 w 28"/>
                <a:gd name="T13" fmla="*/ 3 h 28"/>
                <a:gd name="T14" fmla="*/ 18 w 28"/>
                <a:gd name="T15" fmla="*/ 6 h 28"/>
                <a:gd name="T16" fmla="*/ 16 w 28"/>
                <a:gd name="T17" fmla="*/ 5 h 28"/>
                <a:gd name="T18" fmla="*/ 16 w 28"/>
                <a:gd name="T19" fmla="*/ 2 h 28"/>
                <a:gd name="T20" fmla="*/ 14 w 28"/>
                <a:gd name="T21" fmla="*/ 0 h 28"/>
                <a:gd name="T22" fmla="*/ 13 w 28"/>
                <a:gd name="T23" fmla="*/ 0 h 28"/>
                <a:gd name="T24" fmla="*/ 11 w 28"/>
                <a:gd name="T25" fmla="*/ 2 h 28"/>
                <a:gd name="T26" fmla="*/ 11 w 28"/>
                <a:gd name="T27" fmla="*/ 5 h 28"/>
                <a:gd name="T28" fmla="*/ 9 w 28"/>
                <a:gd name="T29" fmla="*/ 6 h 28"/>
                <a:gd name="T30" fmla="*/ 7 w 28"/>
                <a:gd name="T31" fmla="*/ 4 h 28"/>
                <a:gd name="T32" fmla="*/ 4 w 28"/>
                <a:gd name="T33" fmla="*/ 4 h 28"/>
                <a:gd name="T34" fmla="*/ 3 w 28"/>
                <a:gd name="T35" fmla="*/ 5 h 28"/>
                <a:gd name="T36" fmla="*/ 3 w 28"/>
                <a:gd name="T37" fmla="*/ 7 h 28"/>
                <a:gd name="T38" fmla="*/ 6 w 28"/>
                <a:gd name="T39" fmla="*/ 9 h 28"/>
                <a:gd name="T40" fmla="*/ 4 w 28"/>
                <a:gd name="T41" fmla="*/ 12 h 28"/>
                <a:gd name="T42" fmla="*/ 2 w 28"/>
                <a:gd name="T43" fmla="*/ 12 h 28"/>
                <a:gd name="T44" fmla="*/ 0 w 28"/>
                <a:gd name="T45" fmla="*/ 14 h 28"/>
                <a:gd name="T46" fmla="*/ 0 w 28"/>
                <a:gd name="T47" fmla="*/ 15 h 28"/>
                <a:gd name="T48" fmla="*/ 2 w 28"/>
                <a:gd name="T49" fmla="*/ 17 h 28"/>
                <a:gd name="T50" fmla="*/ 5 w 28"/>
                <a:gd name="T51" fmla="*/ 17 h 28"/>
                <a:gd name="T52" fmla="*/ 6 w 28"/>
                <a:gd name="T53" fmla="*/ 19 h 28"/>
                <a:gd name="T54" fmla="*/ 4 w 28"/>
                <a:gd name="T55" fmla="*/ 21 h 28"/>
                <a:gd name="T56" fmla="*/ 4 w 28"/>
                <a:gd name="T57" fmla="*/ 24 h 28"/>
                <a:gd name="T58" fmla="*/ 5 w 28"/>
                <a:gd name="T59" fmla="*/ 25 h 28"/>
                <a:gd name="T60" fmla="*/ 7 w 28"/>
                <a:gd name="T61" fmla="*/ 25 h 28"/>
                <a:gd name="T62" fmla="*/ 9 w 28"/>
                <a:gd name="T63" fmla="*/ 22 h 28"/>
                <a:gd name="T64" fmla="*/ 12 w 28"/>
                <a:gd name="T65" fmla="*/ 23 h 28"/>
                <a:gd name="T66" fmla="*/ 12 w 28"/>
                <a:gd name="T67" fmla="*/ 26 h 28"/>
                <a:gd name="T68" fmla="*/ 14 w 28"/>
                <a:gd name="T69" fmla="*/ 28 h 28"/>
                <a:gd name="T70" fmla="*/ 15 w 28"/>
                <a:gd name="T71" fmla="*/ 28 h 28"/>
                <a:gd name="T72" fmla="*/ 17 w 28"/>
                <a:gd name="T73" fmla="*/ 26 h 28"/>
                <a:gd name="T74" fmla="*/ 17 w 28"/>
                <a:gd name="T75" fmla="*/ 23 h 28"/>
                <a:gd name="T76" fmla="*/ 19 w 28"/>
                <a:gd name="T77" fmla="*/ 22 h 28"/>
                <a:gd name="T78" fmla="*/ 21 w 28"/>
                <a:gd name="T79" fmla="*/ 24 h 28"/>
                <a:gd name="T80" fmla="*/ 24 w 28"/>
                <a:gd name="T81" fmla="*/ 24 h 28"/>
                <a:gd name="T82" fmla="*/ 25 w 28"/>
                <a:gd name="T83" fmla="*/ 23 h 28"/>
                <a:gd name="T84" fmla="*/ 25 w 28"/>
                <a:gd name="T85" fmla="*/ 21 h 28"/>
                <a:gd name="T86" fmla="*/ 22 w 28"/>
                <a:gd name="T87" fmla="*/ 18 h 28"/>
                <a:gd name="T88" fmla="*/ 23 w 28"/>
                <a:gd name="T89" fmla="*/ 16 h 28"/>
                <a:gd name="T90" fmla="*/ 26 w 28"/>
                <a:gd name="T91" fmla="*/ 16 h 28"/>
                <a:gd name="T92" fmla="*/ 28 w 28"/>
                <a:gd name="T93" fmla="*/ 14 h 28"/>
                <a:gd name="T94" fmla="*/ 28 w 28"/>
                <a:gd name="T95" fmla="*/ 13 h 28"/>
                <a:gd name="T96" fmla="*/ 26 w 28"/>
                <a:gd name="T97" fmla="*/ 11 h 28"/>
                <a:gd name="T98" fmla="*/ 14 w 28"/>
                <a:gd name="T99" fmla="*/ 18 h 28"/>
                <a:gd name="T100" fmla="*/ 10 w 28"/>
                <a:gd name="T101" fmla="*/ 14 h 28"/>
                <a:gd name="T102" fmla="*/ 14 w 28"/>
                <a:gd name="T103" fmla="*/ 10 h 28"/>
                <a:gd name="T104" fmla="*/ 18 w 28"/>
                <a:gd name="T105" fmla="*/ 14 h 28"/>
                <a:gd name="T106" fmla="*/ 14 w 28"/>
                <a:gd name="T107"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 h="28">
                  <a:moveTo>
                    <a:pt x="26" y="11"/>
                  </a:moveTo>
                  <a:cubicBezTo>
                    <a:pt x="23" y="11"/>
                    <a:pt x="23" y="11"/>
                    <a:pt x="23" y="11"/>
                  </a:cubicBezTo>
                  <a:cubicBezTo>
                    <a:pt x="22" y="11"/>
                    <a:pt x="22" y="10"/>
                    <a:pt x="22" y="9"/>
                  </a:cubicBezTo>
                  <a:cubicBezTo>
                    <a:pt x="24" y="7"/>
                    <a:pt x="24" y="7"/>
                    <a:pt x="24" y="7"/>
                  </a:cubicBezTo>
                  <a:cubicBezTo>
                    <a:pt x="25" y="6"/>
                    <a:pt x="25" y="5"/>
                    <a:pt x="24" y="4"/>
                  </a:cubicBezTo>
                  <a:cubicBezTo>
                    <a:pt x="23" y="3"/>
                    <a:pt x="23" y="3"/>
                    <a:pt x="23" y="3"/>
                  </a:cubicBezTo>
                  <a:cubicBezTo>
                    <a:pt x="22" y="3"/>
                    <a:pt x="21" y="3"/>
                    <a:pt x="21" y="3"/>
                  </a:cubicBezTo>
                  <a:cubicBezTo>
                    <a:pt x="18" y="6"/>
                    <a:pt x="18" y="6"/>
                    <a:pt x="18" y="6"/>
                  </a:cubicBezTo>
                  <a:cubicBezTo>
                    <a:pt x="18" y="5"/>
                    <a:pt x="17" y="5"/>
                    <a:pt x="16" y="5"/>
                  </a:cubicBezTo>
                  <a:cubicBezTo>
                    <a:pt x="16" y="2"/>
                    <a:pt x="16" y="2"/>
                    <a:pt x="16" y="2"/>
                  </a:cubicBezTo>
                  <a:cubicBezTo>
                    <a:pt x="16" y="1"/>
                    <a:pt x="15" y="0"/>
                    <a:pt x="14" y="0"/>
                  </a:cubicBezTo>
                  <a:cubicBezTo>
                    <a:pt x="13" y="0"/>
                    <a:pt x="13" y="0"/>
                    <a:pt x="13" y="0"/>
                  </a:cubicBezTo>
                  <a:cubicBezTo>
                    <a:pt x="12" y="0"/>
                    <a:pt x="11" y="1"/>
                    <a:pt x="11" y="2"/>
                  </a:cubicBezTo>
                  <a:cubicBezTo>
                    <a:pt x="11" y="5"/>
                    <a:pt x="11" y="5"/>
                    <a:pt x="11" y="5"/>
                  </a:cubicBezTo>
                  <a:cubicBezTo>
                    <a:pt x="10" y="5"/>
                    <a:pt x="10" y="6"/>
                    <a:pt x="9" y="6"/>
                  </a:cubicBezTo>
                  <a:cubicBezTo>
                    <a:pt x="7" y="4"/>
                    <a:pt x="7" y="4"/>
                    <a:pt x="7" y="4"/>
                  </a:cubicBezTo>
                  <a:cubicBezTo>
                    <a:pt x="6" y="3"/>
                    <a:pt x="5" y="3"/>
                    <a:pt x="4" y="4"/>
                  </a:cubicBezTo>
                  <a:cubicBezTo>
                    <a:pt x="3" y="5"/>
                    <a:pt x="3" y="5"/>
                    <a:pt x="3" y="5"/>
                  </a:cubicBezTo>
                  <a:cubicBezTo>
                    <a:pt x="3" y="6"/>
                    <a:pt x="3" y="7"/>
                    <a:pt x="3" y="7"/>
                  </a:cubicBezTo>
                  <a:cubicBezTo>
                    <a:pt x="6" y="9"/>
                    <a:pt x="6" y="9"/>
                    <a:pt x="6" y="9"/>
                  </a:cubicBezTo>
                  <a:cubicBezTo>
                    <a:pt x="5" y="10"/>
                    <a:pt x="5" y="11"/>
                    <a:pt x="4" y="12"/>
                  </a:cubicBezTo>
                  <a:cubicBezTo>
                    <a:pt x="2" y="12"/>
                    <a:pt x="2" y="12"/>
                    <a:pt x="2" y="12"/>
                  </a:cubicBezTo>
                  <a:cubicBezTo>
                    <a:pt x="1" y="12"/>
                    <a:pt x="0" y="13"/>
                    <a:pt x="0" y="14"/>
                  </a:cubicBezTo>
                  <a:cubicBezTo>
                    <a:pt x="0" y="15"/>
                    <a:pt x="0" y="15"/>
                    <a:pt x="0" y="15"/>
                  </a:cubicBezTo>
                  <a:cubicBezTo>
                    <a:pt x="0" y="16"/>
                    <a:pt x="1" y="17"/>
                    <a:pt x="2" y="17"/>
                  </a:cubicBezTo>
                  <a:cubicBezTo>
                    <a:pt x="5" y="17"/>
                    <a:pt x="5" y="17"/>
                    <a:pt x="5" y="17"/>
                  </a:cubicBezTo>
                  <a:cubicBezTo>
                    <a:pt x="5" y="18"/>
                    <a:pt x="5" y="19"/>
                    <a:pt x="6" y="19"/>
                  </a:cubicBezTo>
                  <a:cubicBezTo>
                    <a:pt x="4" y="21"/>
                    <a:pt x="4" y="21"/>
                    <a:pt x="4" y="21"/>
                  </a:cubicBezTo>
                  <a:cubicBezTo>
                    <a:pt x="3" y="22"/>
                    <a:pt x="3" y="23"/>
                    <a:pt x="4" y="24"/>
                  </a:cubicBezTo>
                  <a:cubicBezTo>
                    <a:pt x="5" y="25"/>
                    <a:pt x="5" y="25"/>
                    <a:pt x="5" y="25"/>
                  </a:cubicBezTo>
                  <a:cubicBezTo>
                    <a:pt x="6" y="25"/>
                    <a:pt x="7" y="25"/>
                    <a:pt x="7" y="25"/>
                  </a:cubicBezTo>
                  <a:cubicBezTo>
                    <a:pt x="9" y="22"/>
                    <a:pt x="9" y="22"/>
                    <a:pt x="9" y="22"/>
                  </a:cubicBezTo>
                  <a:cubicBezTo>
                    <a:pt x="10" y="23"/>
                    <a:pt x="11" y="23"/>
                    <a:pt x="12" y="23"/>
                  </a:cubicBezTo>
                  <a:cubicBezTo>
                    <a:pt x="12" y="26"/>
                    <a:pt x="12" y="26"/>
                    <a:pt x="12" y="26"/>
                  </a:cubicBezTo>
                  <a:cubicBezTo>
                    <a:pt x="12" y="27"/>
                    <a:pt x="13" y="28"/>
                    <a:pt x="14" y="28"/>
                  </a:cubicBezTo>
                  <a:cubicBezTo>
                    <a:pt x="15" y="28"/>
                    <a:pt x="15" y="28"/>
                    <a:pt x="15" y="28"/>
                  </a:cubicBezTo>
                  <a:cubicBezTo>
                    <a:pt x="16" y="28"/>
                    <a:pt x="17" y="27"/>
                    <a:pt x="17" y="26"/>
                  </a:cubicBezTo>
                  <a:cubicBezTo>
                    <a:pt x="17" y="23"/>
                    <a:pt x="17" y="23"/>
                    <a:pt x="17" y="23"/>
                  </a:cubicBezTo>
                  <a:cubicBezTo>
                    <a:pt x="18" y="23"/>
                    <a:pt x="18" y="22"/>
                    <a:pt x="19" y="22"/>
                  </a:cubicBezTo>
                  <a:cubicBezTo>
                    <a:pt x="21" y="24"/>
                    <a:pt x="21" y="24"/>
                    <a:pt x="21" y="24"/>
                  </a:cubicBezTo>
                  <a:cubicBezTo>
                    <a:pt x="22" y="25"/>
                    <a:pt x="23" y="25"/>
                    <a:pt x="24" y="24"/>
                  </a:cubicBezTo>
                  <a:cubicBezTo>
                    <a:pt x="25" y="23"/>
                    <a:pt x="25" y="23"/>
                    <a:pt x="25" y="23"/>
                  </a:cubicBezTo>
                  <a:cubicBezTo>
                    <a:pt x="25" y="22"/>
                    <a:pt x="25" y="21"/>
                    <a:pt x="25" y="21"/>
                  </a:cubicBezTo>
                  <a:cubicBezTo>
                    <a:pt x="22" y="18"/>
                    <a:pt x="22" y="18"/>
                    <a:pt x="22" y="18"/>
                  </a:cubicBezTo>
                  <a:cubicBezTo>
                    <a:pt x="22" y="17"/>
                    <a:pt x="23" y="17"/>
                    <a:pt x="23" y="16"/>
                  </a:cubicBezTo>
                  <a:cubicBezTo>
                    <a:pt x="26" y="16"/>
                    <a:pt x="26" y="16"/>
                    <a:pt x="26" y="16"/>
                  </a:cubicBezTo>
                  <a:cubicBezTo>
                    <a:pt x="27" y="16"/>
                    <a:pt x="28" y="15"/>
                    <a:pt x="28" y="14"/>
                  </a:cubicBezTo>
                  <a:cubicBezTo>
                    <a:pt x="28" y="13"/>
                    <a:pt x="28" y="13"/>
                    <a:pt x="28" y="13"/>
                  </a:cubicBezTo>
                  <a:cubicBezTo>
                    <a:pt x="28" y="12"/>
                    <a:pt x="27" y="11"/>
                    <a:pt x="26" y="11"/>
                  </a:cubicBezTo>
                  <a:close/>
                  <a:moveTo>
                    <a:pt x="14" y="18"/>
                  </a:moveTo>
                  <a:cubicBezTo>
                    <a:pt x="11" y="18"/>
                    <a:pt x="10" y="16"/>
                    <a:pt x="10" y="14"/>
                  </a:cubicBezTo>
                  <a:cubicBezTo>
                    <a:pt x="10" y="12"/>
                    <a:pt x="11" y="10"/>
                    <a:pt x="14" y="10"/>
                  </a:cubicBezTo>
                  <a:cubicBezTo>
                    <a:pt x="16" y="10"/>
                    <a:pt x="18" y="12"/>
                    <a:pt x="18" y="14"/>
                  </a:cubicBezTo>
                  <a:cubicBezTo>
                    <a:pt x="18" y="16"/>
                    <a:pt x="16" y="18"/>
                    <a:pt x="1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id-ID" sz="1300" dirty="0">
                <a:solidFill>
                  <a:srgbClr val="0A0A0A"/>
                </a:solidFill>
              </a:endParaRPr>
            </a:p>
          </p:txBody>
        </p:sp>
      </p:grpSp>
      <p:grpSp>
        <p:nvGrpSpPr>
          <p:cNvPr id="40" name="Group 58"/>
          <p:cNvGrpSpPr/>
          <p:nvPr/>
        </p:nvGrpSpPr>
        <p:grpSpPr>
          <a:xfrm>
            <a:off x="6400455" y="3260690"/>
            <a:ext cx="197022" cy="276639"/>
            <a:chOff x="5746750" y="3794126"/>
            <a:chExt cx="173038" cy="242888"/>
          </a:xfrm>
          <a:solidFill>
            <a:schemeClr val="accent1"/>
          </a:solidFill>
        </p:grpSpPr>
        <p:sp>
          <p:nvSpPr>
            <p:cNvPr id="43" name="Freeform 10"/>
            <p:cNvSpPr>
              <a:spLocks noEditPoints="1"/>
            </p:cNvSpPr>
            <p:nvPr>
              <p:custDataLst>
                <p:tags r:id="rId16"/>
              </p:custDataLst>
            </p:nvPr>
          </p:nvSpPr>
          <p:spPr bwMode="auto">
            <a:xfrm>
              <a:off x="5746750" y="3794126"/>
              <a:ext cx="173038" cy="242888"/>
            </a:xfrm>
            <a:custGeom>
              <a:avLst/>
              <a:gdLst>
                <a:gd name="T0" fmla="*/ 43 w 46"/>
                <a:gd name="T1" fmla="*/ 6 h 64"/>
                <a:gd name="T2" fmla="*/ 46 w 46"/>
                <a:gd name="T3" fmla="*/ 6 h 64"/>
                <a:gd name="T4" fmla="*/ 46 w 46"/>
                <a:gd name="T5" fmla="*/ 0 h 64"/>
                <a:gd name="T6" fmla="*/ 0 w 46"/>
                <a:gd name="T7" fmla="*/ 0 h 64"/>
                <a:gd name="T8" fmla="*/ 0 w 46"/>
                <a:gd name="T9" fmla="*/ 6 h 64"/>
                <a:gd name="T10" fmla="*/ 4 w 46"/>
                <a:gd name="T11" fmla="*/ 6 h 64"/>
                <a:gd name="T12" fmla="*/ 17 w 46"/>
                <a:gd name="T13" fmla="*/ 29 h 64"/>
                <a:gd name="T14" fmla="*/ 17 w 46"/>
                <a:gd name="T15" fmla="*/ 36 h 64"/>
                <a:gd name="T16" fmla="*/ 4 w 46"/>
                <a:gd name="T17" fmla="*/ 58 h 64"/>
                <a:gd name="T18" fmla="*/ 0 w 46"/>
                <a:gd name="T19" fmla="*/ 58 h 64"/>
                <a:gd name="T20" fmla="*/ 0 w 46"/>
                <a:gd name="T21" fmla="*/ 64 h 64"/>
                <a:gd name="T22" fmla="*/ 46 w 46"/>
                <a:gd name="T23" fmla="*/ 64 h 64"/>
                <a:gd name="T24" fmla="*/ 46 w 46"/>
                <a:gd name="T25" fmla="*/ 58 h 64"/>
                <a:gd name="T26" fmla="*/ 43 w 46"/>
                <a:gd name="T27" fmla="*/ 58 h 64"/>
                <a:gd name="T28" fmla="*/ 30 w 46"/>
                <a:gd name="T29" fmla="*/ 36 h 64"/>
                <a:gd name="T30" fmla="*/ 30 w 46"/>
                <a:gd name="T31" fmla="*/ 29 h 64"/>
                <a:gd name="T32" fmla="*/ 43 w 46"/>
                <a:gd name="T33" fmla="*/ 6 h 64"/>
                <a:gd name="T34" fmla="*/ 28 w 46"/>
                <a:gd name="T35" fmla="*/ 38 h 64"/>
                <a:gd name="T36" fmla="*/ 40 w 46"/>
                <a:gd name="T37" fmla="*/ 58 h 64"/>
                <a:gd name="T38" fmla="*/ 37 w 46"/>
                <a:gd name="T39" fmla="*/ 58 h 64"/>
                <a:gd name="T40" fmla="*/ 31 w 46"/>
                <a:gd name="T41" fmla="*/ 51 h 64"/>
                <a:gd name="T42" fmla="*/ 24 w 46"/>
                <a:gd name="T43" fmla="*/ 43 h 64"/>
                <a:gd name="T44" fmla="*/ 17 w 46"/>
                <a:gd name="T45" fmla="*/ 51 h 64"/>
                <a:gd name="T46" fmla="*/ 11 w 46"/>
                <a:gd name="T47" fmla="*/ 58 h 64"/>
                <a:gd name="T48" fmla="*/ 7 w 46"/>
                <a:gd name="T49" fmla="*/ 58 h 64"/>
                <a:gd name="T50" fmla="*/ 19 w 46"/>
                <a:gd name="T51" fmla="*/ 38 h 64"/>
                <a:gd name="T52" fmla="*/ 20 w 46"/>
                <a:gd name="T53" fmla="*/ 38 h 64"/>
                <a:gd name="T54" fmla="*/ 20 w 46"/>
                <a:gd name="T55" fmla="*/ 26 h 64"/>
                <a:gd name="T56" fmla="*/ 19 w 46"/>
                <a:gd name="T57" fmla="*/ 26 h 64"/>
                <a:gd name="T58" fmla="*/ 7 w 46"/>
                <a:gd name="T59" fmla="*/ 6 h 64"/>
                <a:gd name="T60" fmla="*/ 40 w 46"/>
                <a:gd name="T61" fmla="*/ 6 h 64"/>
                <a:gd name="T62" fmla="*/ 28 w 46"/>
                <a:gd name="T63" fmla="*/ 26 h 64"/>
                <a:gd name="T64" fmla="*/ 27 w 46"/>
                <a:gd name="T65" fmla="*/ 26 h 64"/>
                <a:gd name="T66" fmla="*/ 27 w 46"/>
                <a:gd name="T67" fmla="*/ 38 h 64"/>
                <a:gd name="T68" fmla="*/ 28 w 46"/>
                <a:gd name="T69" fmla="*/ 3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 h="64">
                  <a:moveTo>
                    <a:pt x="43" y="6"/>
                  </a:moveTo>
                  <a:cubicBezTo>
                    <a:pt x="46" y="6"/>
                    <a:pt x="46" y="6"/>
                    <a:pt x="46" y="6"/>
                  </a:cubicBezTo>
                  <a:cubicBezTo>
                    <a:pt x="46" y="0"/>
                    <a:pt x="46" y="0"/>
                    <a:pt x="46" y="0"/>
                  </a:cubicBezTo>
                  <a:cubicBezTo>
                    <a:pt x="0" y="0"/>
                    <a:pt x="0" y="0"/>
                    <a:pt x="0" y="0"/>
                  </a:cubicBezTo>
                  <a:cubicBezTo>
                    <a:pt x="0" y="6"/>
                    <a:pt x="0" y="6"/>
                    <a:pt x="0" y="6"/>
                  </a:cubicBezTo>
                  <a:cubicBezTo>
                    <a:pt x="4" y="6"/>
                    <a:pt x="4" y="6"/>
                    <a:pt x="4" y="6"/>
                  </a:cubicBezTo>
                  <a:cubicBezTo>
                    <a:pt x="5" y="18"/>
                    <a:pt x="9" y="26"/>
                    <a:pt x="17" y="29"/>
                  </a:cubicBezTo>
                  <a:cubicBezTo>
                    <a:pt x="17" y="36"/>
                    <a:pt x="17" y="36"/>
                    <a:pt x="17" y="36"/>
                  </a:cubicBezTo>
                  <a:cubicBezTo>
                    <a:pt x="9" y="38"/>
                    <a:pt x="5" y="46"/>
                    <a:pt x="4" y="58"/>
                  </a:cubicBezTo>
                  <a:cubicBezTo>
                    <a:pt x="0" y="58"/>
                    <a:pt x="0" y="58"/>
                    <a:pt x="0" y="58"/>
                  </a:cubicBezTo>
                  <a:cubicBezTo>
                    <a:pt x="0" y="64"/>
                    <a:pt x="0" y="64"/>
                    <a:pt x="0" y="64"/>
                  </a:cubicBezTo>
                  <a:cubicBezTo>
                    <a:pt x="46" y="64"/>
                    <a:pt x="46" y="64"/>
                    <a:pt x="46" y="64"/>
                  </a:cubicBezTo>
                  <a:cubicBezTo>
                    <a:pt x="46" y="58"/>
                    <a:pt x="46" y="58"/>
                    <a:pt x="46" y="58"/>
                  </a:cubicBezTo>
                  <a:cubicBezTo>
                    <a:pt x="43" y="58"/>
                    <a:pt x="43" y="58"/>
                    <a:pt x="43" y="58"/>
                  </a:cubicBezTo>
                  <a:cubicBezTo>
                    <a:pt x="42" y="46"/>
                    <a:pt x="38" y="38"/>
                    <a:pt x="30" y="36"/>
                  </a:cubicBezTo>
                  <a:cubicBezTo>
                    <a:pt x="30" y="29"/>
                    <a:pt x="30" y="29"/>
                    <a:pt x="30" y="29"/>
                  </a:cubicBezTo>
                  <a:cubicBezTo>
                    <a:pt x="38" y="26"/>
                    <a:pt x="42" y="18"/>
                    <a:pt x="43" y="6"/>
                  </a:cubicBezTo>
                  <a:close/>
                  <a:moveTo>
                    <a:pt x="28" y="38"/>
                  </a:moveTo>
                  <a:cubicBezTo>
                    <a:pt x="37" y="40"/>
                    <a:pt x="39" y="49"/>
                    <a:pt x="40" y="58"/>
                  </a:cubicBezTo>
                  <a:cubicBezTo>
                    <a:pt x="37" y="58"/>
                    <a:pt x="37" y="58"/>
                    <a:pt x="37" y="58"/>
                  </a:cubicBezTo>
                  <a:cubicBezTo>
                    <a:pt x="31" y="51"/>
                    <a:pt x="31" y="51"/>
                    <a:pt x="31" y="51"/>
                  </a:cubicBezTo>
                  <a:cubicBezTo>
                    <a:pt x="24" y="43"/>
                    <a:pt x="24" y="43"/>
                    <a:pt x="24" y="43"/>
                  </a:cubicBezTo>
                  <a:cubicBezTo>
                    <a:pt x="17" y="51"/>
                    <a:pt x="17" y="51"/>
                    <a:pt x="17" y="51"/>
                  </a:cubicBezTo>
                  <a:cubicBezTo>
                    <a:pt x="11" y="58"/>
                    <a:pt x="11" y="58"/>
                    <a:pt x="11" y="58"/>
                  </a:cubicBezTo>
                  <a:cubicBezTo>
                    <a:pt x="7" y="58"/>
                    <a:pt x="7" y="58"/>
                    <a:pt x="7" y="58"/>
                  </a:cubicBezTo>
                  <a:cubicBezTo>
                    <a:pt x="8" y="49"/>
                    <a:pt x="10" y="40"/>
                    <a:pt x="19" y="38"/>
                  </a:cubicBezTo>
                  <a:cubicBezTo>
                    <a:pt x="20" y="38"/>
                    <a:pt x="20" y="38"/>
                    <a:pt x="20" y="38"/>
                  </a:cubicBezTo>
                  <a:cubicBezTo>
                    <a:pt x="20" y="26"/>
                    <a:pt x="20" y="26"/>
                    <a:pt x="20" y="26"/>
                  </a:cubicBezTo>
                  <a:cubicBezTo>
                    <a:pt x="19" y="26"/>
                    <a:pt x="19" y="26"/>
                    <a:pt x="19" y="26"/>
                  </a:cubicBezTo>
                  <a:cubicBezTo>
                    <a:pt x="10" y="24"/>
                    <a:pt x="8" y="15"/>
                    <a:pt x="7" y="6"/>
                  </a:cubicBezTo>
                  <a:cubicBezTo>
                    <a:pt x="40" y="6"/>
                    <a:pt x="40" y="6"/>
                    <a:pt x="40" y="6"/>
                  </a:cubicBezTo>
                  <a:cubicBezTo>
                    <a:pt x="39" y="15"/>
                    <a:pt x="37" y="24"/>
                    <a:pt x="28" y="26"/>
                  </a:cubicBezTo>
                  <a:cubicBezTo>
                    <a:pt x="27" y="26"/>
                    <a:pt x="27" y="26"/>
                    <a:pt x="27" y="26"/>
                  </a:cubicBezTo>
                  <a:cubicBezTo>
                    <a:pt x="27" y="38"/>
                    <a:pt x="27" y="38"/>
                    <a:pt x="27" y="38"/>
                  </a:cubicBezTo>
                  <a:lnTo>
                    <a:pt x="28"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id-ID" sz="1300" dirty="0">
                <a:solidFill>
                  <a:srgbClr val="0A0A0A"/>
                </a:solidFill>
              </a:endParaRPr>
            </a:p>
          </p:txBody>
        </p:sp>
        <p:sp>
          <p:nvSpPr>
            <p:cNvPr id="46" name="Freeform 11"/>
            <p:cNvSpPr/>
            <p:nvPr>
              <p:custDataLst>
                <p:tags r:id="rId17"/>
              </p:custDataLst>
            </p:nvPr>
          </p:nvSpPr>
          <p:spPr bwMode="auto">
            <a:xfrm>
              <a:off x="5811838" y="3867151"/>
              <a:ext cx="52388" cy="30163"/>
            </a:xfrm>
            <a:custGeom>
              <a:avLst/>
              <a:gdLst>
                <a:gd name="T0" fmla="*/ 33 w 33"/>
                <a:gd name="T1" fmla="*/ 0 h 19"/>
                <a:gd name="T2" fmla="*/ 0 w 33"/>
                <a:gd name="T3" fmla="*/ 0 h 19"/>
                <a:gd name="T4" fmla="*/ 9 w 33"/>
                <a:gd name="T5" fmla="*/ 9 h 19"/>
                <a:gd name="T6" fmla="*/ 16 w 33"/>
                <a:gd name="T7" fmla="*/ 19 h 19"/>
                <a:gd name="T8" fmla="*/ 23 w 33"/>
                <a:gd name="T9" fmla="*/ 9 h 19"/>
                <a:gd name="T10" fmla="*/ 33 w 33"/>
                <a:gd name="T11" fmla="*/ 0 h 19"/>
              </a:gdLst>
              <a:ahLst/>
              <a:cxnLst>
                <a:cxn ang="0">
                  <a:pos x="T0" y="T1"/>
                </a:cxn>
                <a:cxn ang="0">
                  <a:pos x="T2" y="T3"/>
                </a:cxn>
                <a:cxn ang="0">
                  <a:pos x="T4" y="T5"/>
                </a:cxn>
                <a:cxn ang="0">
                  <a:pos x="T6" y="T7"/>
                </a:cxn>
                <a:cxn ang="0">
                  <a:pos x="T8" y="T9"/>
                </a:cxn>
                <a:cxn ang="0">
                  <a:pos x="T10" y="T11"/>
                </a:cxn>
              </a:cxnLst>
              <a:rect l="0" t="0" r="r" b="b"/>
              <a:pathLst>
                <a:path w="33" h="19">
                  <a:moveTo>
                    <a:pt x="33" y="0"/>
                  </a:moveTo>
                  <a:lnTo>
                    <a:pt x="0" y="0"/>
                  </a:lnTo>
                  <a:lnTo>
                    <a:pt x="9" y="9"/>
                  </a:lnTo>
                  <a:lnTo>
                    <a:pt x="16" y="19"/>
                  </a:lnTo>
                  <a:lnTo>
                    <a:pt x="23" y="9"/>
                  </a:lnTo>
                  <a:lnTo>
                    <a:pt x="3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id-ID" sz="1300" dirty="0">
                <a:solidFill>
                  <a:srgbClr val="0A0A0A"/>
                </a:solidFill>
              </a:endParaRPr>
            </a:p>
          </p:txBody>
        </p:sp>
      </p:grpSp>
      <p:grpSp>
        <p:nvGrpSpPr>
          <p:cNvPr id="49" name="Group 61"/>
          <p:cNvGrpSpPr/>
          <p:nvPr/>
        </p:nvGrpSpPr>
        <p:grpSpPr>
          <a:xfrm>
            <a:off x="6233151" y="558973"/>
            <a:ext cx="357928" cy="360393"/>
            <a:chOff x="5264150" y="2824163"/>
            <a:chExt cx="241301" cy="242888"/>
          </a:xfrm>
          <a:solidFill>
            <a:schemeClr val="accent1"/>
          </a:solidFill>
        </p:grpSpPr>
        <p:sp>
          <p:nvSpPr>
            <p:cNvPr id="51" name="Freeform 12"/>
            <p:cNvSpPr/>
            <p:nvPr>
              <p:custDataLst>
                <p:tags r:id="rId18"/>
              </p:custDataLst>
            </p:nvPr>
          </p:nvSpPr>
          <p:spPr bwMode="auto">
            <a:xfrm>
              <a:off x="5302250" y="2851151"/>
              <a:ext cx="25400" cy="26988"/>
            </a:xfrm>
            <a:custGeom>
              <a:avLst/>
              <a:gdLst>
                <a:gd name="T0" fmla="*/ 6 w 7"/>
                <a:gd name="T1" fmla="*/ 4 h 7"/>
                <a:gd name="T2" fmla="*/ 4 w 7"/>
                <a:gd name="T3" fmla="*/ 1 h 7"/>
                <a:gd name="T4" fmla="*/ 1 w 7"/>
                <a:gd name="T5" fmla="*/ 1 h 7"/>
                <a:gd name="T6" fmla="*/ 1 w 7"/>
                <a:gd name="T7" fmla="*/ 4 h 7"/>
                <a:gd name="T8" fmla="*/ 4 w 7"/>
                <a:gd name="T9" fmla="*/ 7 h 7"/>
                <a:gd name="T10" fmla="*/ 6 w 7"/>
                <a:gd name="T11" fmla="*/ 7 h 7"/>
                <a:gd name="T12" fmla="*/ 6 w 7"/>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6" y="4"/>
                  </a:moveTo>
                  <a:cubicBezTo>
                    <a:pt x="4" y="1"/>
                    <a:pt x="4" y="1"/>
                    <a:pt x="4" y="1"/>
                  </a:cubicBezTo>
                  <a:cubicBezTo>
                    <a:pt x="3" y="0"/>
                    <a:pt x="2" y="0"/>
                    <a:pt x="1" y="1"/>
                  </a:cubicBezTo>
                  <a:cubicBezTo>
                    <a:pt x="0" y="2"/>
                    <a:pt x="0" y="3"/>
                    <a:pt x="1" y="4"/>
                  </a:cubicBezTo>
                  <a:cubicBezTo>
                    <a:pt x="4" y="7"/>
                    <a:pt x="4" y="7"/>
                    <a:pt x="4" y="7"/>
                  </a:cubicBezTo>
                  <a:cubicBezTo>
                    <a:pt x="4" y="7"/>
                    <a:pt x="6" y="7"/>
                    <a:pt x="6" y="7"/>
                  </a:cubicBezTo>
                  <a:cubicBezTo>
                    <a:pt x="7" y="6"/>
                    <a:pt x="7" y="5"/>
                    <a:pt x="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id-ID" sz="1300" dirty="0">
                <a:solidFill>
                  <a:srgbClr val="0A0A0A"/>
                </a:solidFill>
              </a:endParaRPr>
            </a:p>
          </p:txBody>
        </p:sp>
        <p:sp>
          <p:nvSpPr>
            <p:cNvPr id="52" name="Freeform 13"/>
            <p:cNvSpPr/>
            <p:nvPr>
              <p:custDataLst>
                <p:tags r:id="rId19"/>
              </p:custDataLst>
            </p:nvPr>
          </p:nvSpPr>
          <p:spPr bwMode="auto">
            <a:xfrm>
              <a:off x="5264150" y="2930526"/>
              <a:ext cx="30163" cy="15875"/>
            </a:xfrm>
            <a:custGeom>
              <a:avLst/>
              <a:gdLst>
                <a:gd name="T0" fmla="*/ 6 w 8"/>
                <a:gd name="T1" fmla="*/ 0 h 4"/>
                <a:gd name="T2" fmla="*/ 2 w 8"/>
                <a:gd name="T3" fmla="*/ 0 h 4"/>
                <a:gd name="T4" fmla="*/ 0 w 8"/>
                <a:gd name="T5" fmla="*/ 2 h 4"/>
                <a:gd name="T6" fmla="*/ 2 w 8"/>
                <a:gd name="T7" fmla="*/ 4 h 4"/>
                <a:gd name="T8" fmla="*/ 6 w 8"/>
                <a:gd name="T9" fmla="*/ 4 h 4"/>
                <a:gd name="T10" fmla="*/ 8 w 8"/>
                <a:gd name="T11" fmla="*/ 2 h 4"/>
                <a:gd name="T12" fmla="*/ 6 w 8"/>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6" y="0"/>
                  </a:moveTo>
                  <a:cubicBezTo>
                    <a:pt x="2" y="0"/>
                    <a:pt x="2" y="0"/>
                    <a:pt x="2" y="0"/>
                  </a:cubicBezTo>
                  <a:cubicBezTo>
                    <a:pt x="1" y="0"/>
                    <a:pt x="0" y="1"/>
                    <a:pt x="0" y="2"/>
                  </a:cubicBezTo>
                  <a:cubicBezTo>
                    <a:pt x="0" y="3"/>
                    <a:pt x="1" y="4"/>
                    <a:pt x="2" y="4"/>
                  </a:cubicBezTo>
                  <a:cubicBezTo>
                    <a:pt x="6" y="4"/>
                    <a:pt x="6" y="4"/>
                    <a:pt x="6" y="4"/>
                  </a:cubicBezTo>
                  <a:cubicBezTo>
                    <a:pt x="7" y="4"/>
                    <a:pt x="8" y="3"/>
                    <a:pt x="8" y="2"/>
                  </a:cubicBezTo>
                  <a:cubicBezTo>
                    <a:pt x="8" y="1"/>
                    <a:pt x="7"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id-ID" sz="1300" dirty="0">
                <a:solidFill>
                  <a:srgbClr val="0A0A0A"/>
                </a:solidFill>
              </a:endParaRPr>
            </a:p>
          </p:txBody>
        </p:sp>
        <p:sp>
          <p:nvSpPr>
            <p:cNvPr id="56" name="Freeform 14"/>
            <p:cNvSpPr/>
            <p:nvPr>
              <p:custDataLst>
                <p:tags r:id="rId20"/>
              </p:custDataLst>
            </p:nvPr>
          </p:nvSpPr>
          <p:spPr bwMode="auto">
            <a:xfrm>
              <a:off x="5475288" y="2946401"/>
              <a:ext cx="30163" cy="14288"/>
            </a:xfrm>
            <a:custGeom>
              <a:avLst/>
              <a:gdLst>
                <a:gd name="T0" fmla="*/ 6 w 8"/>
                <a:gd name="T1" fmla="*/ 0 h 4"/>
                <a:gd name="T2" fmla="*/ 2 w 8"/>
                <a:gd name="T3" fmla="*/ 0 h 4"/>
                <a:gd name="T4" fmla="*/ 0 w 8"/>
                <a:gd name="T5" fmla="*/ 2 h 4"/>
                <a:gd name="T6" fmla="*/ 2 w 8"/>
                <a:gd name="T7" fmla="*/ 4 h 4"/>
                <a:gd name="T8" fmla="*/ 6 w 8"/>
                <a:gd name="T9" fmla="*/ 4 h 4"/>
                <a:gd name="T10" fmla="*/ 8 w 8"/>
                <a:gd name="T11" fmla="*/ 2 h 4"/>
                <a:gd name="T12" fmla="*/ 6 w 8"/>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6" y="0"/>
                  </a:moveTo>
                  <a:cubicBezTo>
                    <a:pt x="2" y="0"/>
                    <a:pt x="2" y="0"/>
                    <a:pt x="2" y="0"/>
                  </a:cubicBezTo>
                  <a:cubicBezTo>
                    <a:pt x="1" y="0"/>
                    <a:pt x="0" y="1"/>
                    <a:pt x="0" y="2"/>
                  </a:cubicBezTo>
                  <a:cubicBezTo>
                    <a:pt x="0" y="3"/>
                    <a:pt x="1" y="4"/>
                    <a:pt x="2" y="4"/>
                  </a:cubicBezTo>
                  <a:cubicBezTo>
                    <a:pt x="6" y="4"/>
                    <a:pt x="6" y="4"/>
                    <a:pt x="6" y="4"/>
                  </a:cubicBezTo>
                  <a:cubicBezTo>
                    <a:pt x="7" y="4"/>
                    <a:pt x="8" y="3"/>
                    <a:pt x="8" y="2"/>
                  </a:cubicBezTo>
                  <a:cubicBezTo>
                    <a:pt x="8" y="1"/>
                    <a:pt x="7"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id-ID" sz="1300" dirty="0">
                <a:solidFill>
                  <a:srgbClr val="0A0A0A"/>
                </a:solidFill>
              </a:endParaRPr>
            </a:p>
          </p:txBody>
        </p:sp>
        <p:sp>
          <p:nvSpPr>
            <p:cNvPr id="59" name="Freeform 15"/>
            <p:cNvSpPr/>
            <p:nvPr>
              <p:custDataLst>
                <p:tags r:id="rId21"/>
              </p:custDataLst>
            </p:nvPr>
          </p:nvSpPr>
          <p:spPr bwMode="auto">
            <a:xfrm>
              <a:off x="5453063" y="2862263"/>
              <a:ext cx="25400" cy="26988"/>
            </a:xfrm>
            <a:custGeom>
              <a:avLst/>
              <a:gdLst>
                <a:gd name="T0" fmla="*/ 6 w 7"/>
                <a:gd name="T1" fmla="*/ 1 h 7"/>
                <a:gd name="T2" fmla="*/ 3 w 7"/>
                <a:gd name="T3" fmla="*/ 1 h 7"/>
                <a:gd name="T4" fmla="*/ 0 w 7"/>
                <a:gd name="T5" fmla="*/ 4 h 7"/>
                <a:gd name="T6" fmla="*/ 0 w 7"/>
                <a:gd name="T7" fmla="*/ 6 h 7"/>
                <a:gd name="T8" fmla="*/ 3 w 7"/>
                <a:gd name="T9" fmla="*/ 6 h 7"/>
                <a:gd name="T10" fmla="*/ 6 w 7"/>
                <a:gd name="T11" fmla="*/ 4 h 7"/>
                <a:gd name="T12" fmla="*/ 6 w 7"/>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6" y="1"/>
                  </a:moveTo>
                  <a:cubicBezTo>
                    <a:pt x="5" y="0"/>
                    <a:pt x="4" y="0"/>
                    <a:pt x="3" y="1"/>
                  </a:cubicBezTo>
                  <a:cubicBezTo>
                    <a:pt x="0" y="4"/>
                    <a:pt x="0" y="4"/>
                    <a:pt x="0" y="4"/>
                  </a:cubicBezTo>
                  <a:cubicBezTo>
                    <a:pt x="0" y="4"/>
                    <a:pt x="0" y="6"/>
                    <a:pt x="0" y="6"/>
                  </a:cubicBezTo>
                  <a:cubicBezTo>
                    <a:pt x="1" y="7"/>
                    <a:pt x="2" y="7"/>
                    <a:pt x="3" y="6"/>
                  </a:cubicBezTo>
                  <a:cubicBezTo>
                    <a:pt x="6" y="4"/>
                    <a:pt x="6" y="4"/>
                    <a:pt x="6" y="4"/>
                  </a:cubicBezTo>
                  <a:cubicBezTo>
                    <a:pt x="7" y="3"/>
                    <a:pt x="7" y="2"/>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id-ID" sz="1300" dirty="0">
                <a:solidFill>
                  <a:srgbClr val="0A0A0A"/>
                </a:solidFill>
              </a:endParaRPr>
            </a:p>
          </p:txBody>
        </p:sp>
        <p:sp>
          <p:nvSpPr>
            <p:cNvPr id="62" name="Freeform 16"/>
            <p:cNvSpPr/>
            <p:nvPr>
              <p:custDataLst>
                <p:tags r:id="rId22"/>
              </p:custDataLst>
            </p:nvPr>
          </p:nvSpPr>
          <p:spPr bwMode="auto">
            <a:xfrm>
              <a:off x="5384800" y="2824163"/>
              <a:ext cx="15875" cy="31750"/>
            </a:xfrm>
            <a:custGeom>
              <a:avLst/>
              <a:gdLst>
                <a:gd name="T0" fmla="*/ 2 w 4"/>
                <a:gd name="T1" fmla="*/ 8 h 8"/>
                <a:gd name="T2" fmla="*/ 3 w 4"/>
                <a:gd name="T3" fmla="*/ 7 h 8"/>
                <a:gd name="T4" fmla="*/ 4 w 4"/>
                <a:gd name="T5" fmla="*/ 6 h 8"/>
                <a:gd name="T6" fmla="*/ 4 w 4"/>
                <a:gd name="T7" fmla="*/ 2 h 8"/>
                <a:gd name="T8" fmla="*/ 2 w 4"/>
                <a:gd name="T9" fmla="*/ 0 h 8"/>
                <a:gd name="T10" fmla="*/ 0 w 4"/>
                <a:gd name="T11" fmla="*/ 1 h 8"/>
                <a:gd name="T12" fmla="*/ 0 w 4"/>
                <a:gd name="T13" fmla="*/ 2 h 8"/>
                <a:gd name="T14" fmla="*/ 0 w 4"/>
                <a:gd name="T15" fmla="*/ 6 h 8"/>
                <a:gd name="T16" fmla="*/ 2 w 4"/>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8">
                  <a:moveTo>
                    <a:pt x="2" y="8"/>
                  </a:moveTo>
                  <a:cubicBezTo>
                    <a:pt x="3" y="8"/>
                    <a:pt x="3" y="8"/>
                    <a:pt x="3" y="7"/>
                  </a:cubicBezTo>
                  <a:cubicBezTo>
                    <a:pt x="4" y="7"/>
                    <a:pt x="4" y="7"/>
                    <a:pt x="4" y="6"/>
                  </a:cubicBezTo>
                  <a:cubicBezTo>
                    <a:pt x="4" y="2"/>
                    <a:pt x="4" y="2"/>
                    <a:pt x="4" y="2"/>
                  </a:cubicBezTo>
                  <a:cubicBezTo>
                    <a:pt x="4" y="1"/>
                    <a:pt x="3" y="0"/>
                    <a:pt x="2" y="0"/>
                  </a:cubicBezTo>
                  <a:cubicBezTo>
                    <a:pt x="1" y="0"/>
                    <a:pt x="0" y="1"/>
                    <a:pt x="0" y="1"/>
                  </a:cubicBezTo>
                  <a:cubicBezTo>
                    <a:pt x="0" y="2"/>
                    <a:pt x="0" y="2"/>
                    <a:pt x="0" y="2"/>
                  </a:cubicBezTo>
                  <a:cubicBezTo>
                    <a:pt x="0" y="6"/>
                    <a:pt x="0" y="6"/>
                    <a:pt x="0" y="6"/>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id-ID" sz="1300" dirty="0">
                <a:solidFill>
                  <a:srgbClr val="0A0A0A"/>
                </a:solidFill>
              </a:endParaRPr>
            </a:p>
          </p:txBody>
        </p:sp>
        <p:sp>
          <p:nvSpPr>
            <p:cNvPr id="70" name="Freeform 17"/>
            <p:cNvSpPr>
              <a:spLocks noEditPoints="1"/>
            </p:cNvSpPr>
            <p:nvPr>
              <p:custDataLst>
                <p:tags r:id="rId23"/>
              </p:custDataLst>
            </p:nvPr>
          </p:nvSpPr>
          <p:spPr bwMode="auto">
            <a:xfrm>
              <a:off x="5324475" y="2886076"/>
              <a:ext cx="120650" cy="136525"/>
            </a:xfrm>
            <a:custGeom>
              <a:avLst/>
              <a:gdLst>
                <a:gd name="T0" fmla="*/ 16 w 32"/>
                <a:gd name="T1" fmla="*/ 0 h 36"/>
                <a:gd name="T2" fmla="*/ 0 w 32"/>
                <a:gd name="T3" fmla="*/ 16 h 36"/>
                <a:gd name="T4" fmla="*/ 8 w 32"/>
                <a:gd name="T5" fmla="*/ 30 h 36"/>
                <a:gd name="T6" fmla="*/ 8 w 32"/>
                <a:gd name="T7" fmla="*/ 36 h 36"/>
                <a:gd name="T8" fmla="*/ 24 w 32"/>
                <a:gd name="T9" fmla="*/ 36 h 36"/>
                <a:gd name="T10" fmla="*/ 24 w 32"/>
                <a:gd name="T11" fmla="*/ 30 h 36"/>
                <a:gd name="T12" fmla="*/ 32 w 32"/>
                <a:gd name="T13" fmla="*/ 16 h 36"/>
                <a:gd name="T14" fmla="*/ 16 w 32"/>
                <a:gd name="T15" fmla="*/ 0 h 36"/>
                <a:gd name="T16" fmla="*/ 22 w 32"/>
                <a:gd name="T17" fmla="*/ 26 h 36"/>
                <a:gd name="T18" fmla="*/ 20 w 32"/>
                <a:gd name="T19" fmla="*/ 27 h 36"/>
                <a:gd name="T20" fmla="*/ 20 w 32"/>
                <a:gd name="T21" fmla="*/ 30 h 36"/>
                <a:gd name="T22" fmla="*/ 20 w 32"/>
                <a:gd name="T23" fmla="*/ 32 h 36"/>
                <a:gd name="T24" fmla="*/ 12 w 32"/>
                <a:gd name="T25" fmla="*/ 32 h 36"/>
                <a:gd name="T26" fmla="*/ 12 w 32"/>
                <a:gd name="T27" fmla="*/ 30 h 36"/>
                <a:gd name="T28" fmla="*/ 12 w 32"/>
                <a:gd name="T29" fmla="*/ 27 h 36"/>
                <a:gd name="T30" fmla="*/ 10 w 32"/>
                <a:gd name="T31" fmla="*/ 26 h 36"/>
                <a:gd name="T32" fmla="*/ 4 w 32"/>
                <a:gd name="T33" fmla="*/ 16 h 36"/>
                <a:gd name="T34" fmla="*/ 16 w 32"/>
                <a:gd name="T35" fmla="*/ 4 h 36"/>
                <a:gd name="T36" fmla="*/ 28 w 32"/>
                <a:gd name="T37" fmla="*/ 16 h 36"/>
                <a:gd name="T38" fmla="*/ 22 w 32"/>
                <a:gd name="T39" fmla="*/ 2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 h="36">
                  <a:moveTo>
                    <a:pt x="16" y="0"/>
                  </a:moveTo>
                  <a:cubicBezTo>
                    <a:pt x="7" y="0"/>
                    <a:pt x="0" y="7"/>
                    <a:pt x="0" y="16"/>
                  </a:cubicBezTo>
                  <a:cubicBezTo>
                    <a:pt x="0" y="22"/>
                    <a:pt x="3" y="27"/>
                    <a:pt x="8" y="30"/>
                  </a:cubicBezTo>
                  <a:cubicBezTo>
                    <a:pt x="8" y="36"/>
                    <a:pt x="8" y="36"/>
                    <a:pt x="8" y="36"/>
                  </a:cubicBezTo>
                  <a:cubicBezTo>
                    <a:pt x="24" y="36"/>
                    <a:pt x="24" y="36"/>
                    <a:pt x="24" y="36"/>
                  </a:cubicBezTo>
                  <a:cubicBezTo>
                    <a:pt x="24" y="30"/>
                    <a:pt x="24" y="30"/>
                    <a:pt x="24" y="30"/>
                  </a:cubicBezTo>
                  <a:cubicBezTo>
                    <a:pt x="29" y="27"/>
                    <a:pt x="32" y="22"/>
                    <a:pt x="32" y="16"/>
                  </a:cubicBezTo>
                  <a:cubicBezTo>
                    <a:pt x="32" y="7"/>
                    <a:pt x="25" y="0"/>
                    <a:pt x="16" y="0"/>
                  </a:cubicBezTo>
                  <a:close/>
                  <a:moveTo>
                    <a:pt x="22" y="26"/>
                  </a:moveTo>
                  <a:cubicBezTo>
                    <a:pt x="20" y="27"/>
                    <a:pt x="20" y="27"/>
                    <a:pt x="20" y="27"/>
                  </a:cubicBezTo>
                  <a:cubicBezTo>
                    <a:pt x="20" y="30"/>
                    <a:pt x="20" y="30"/>
                    <a:pt x="20" y="30"/>
                  </a:cubicBezTo>
                  <a:cubicBezTo>
                    <a:pt x="20" y="32"/>
                    <a:pt x="20" y="32"/>
                    <a:pt x="20" y="32"/>
                  </a:cubicBezTo>
                  <a:cubicBezTo>
                    <a:pt x="12" y="32"/>
                    <a:pt x="12" y="32"/>
                    <a:pt x="12" y="32"/>
                  </a:cubicBezTo>
                  <a:cubicBezTo>
                    <a:pt x="12" y="30"/>
                    <a:pt x="12" y="30"/>
                    <a:pt x="12" y="30"/>
                  </a:cubicBezTo>
                  <a:cubicBezTo>
                    <a:pt x="12" y="27"/>
                    <a:pt x="12" y="27"/>
                    <a:pt x="12" y="27"/>
                  </a:cubicBezTo>
                  <a:cubicBezTo>
                    <a:pt x="10" y="26"/>
                    <a:pt x="10" y="26"/>
                    <a:pt x="10" y="26"/>
                  </a:cubicBezTo>
                  <a:cubicBezTo>
                    <a:pt x="6" y="24"/>
                    <a:pt x="4" y="20"/>
                    <a:pt x="4" y="16"/>
                  </a:cubicBezTo>
                  <a:cubicBezTo>
                    <a:pt x="4" y="9"/>
                    <a:pt x="9" y="4"/>
                    <a:pt x="16" y="4"/>
                  </a:cubicBezTo>
                  <a:cubicBezTo>
                    <a:pt x="23" y="4"/>
                    <a:pt x="28" y="9"/>
                    <a:pt x="28" y="16"/>
                  </a:cubicBezTo>
                  <a:cubicBezTo>
                    <a:pt x="28" y="20"/>
                    <a:pt x="26" y="24"/>
                    <a:pt x="22"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id-ID" sz="1300" dirty="0">
                <a:solidFill>
                  <a:srgbClr val="0A0A0A"/>
                </a:solidFill>
              </a:endParaRPr>
            </a:p>
          </p:txBody>
        </p:sp>
        <p:sp>
          <p:nvSpPr>
            <p:cNvPr id="71" name="Freeform 18"/>
            <p:cNvSpPr/>
            <p:nvPr>
              <p:custDataLst>
                <p:tags r:id="rId24"/>
              </p:custDataLst>
            </p:nvPr>
          </p:nvSpPr>
          <p:spPr bwMode="auto">
            <a:xfrm>
              <a:off x="5354638" y="3036888"/>
              <a:ext cx="60325" cy="30163"/>
            </a:xfrm>
            <a:custGeom>
              <a:avLst/>
              <a:gdLst>
                <a:gd name="T0" fmla="*/ 0 w 16"/>
                <a:gd name="T1" fmla="*/ 4 h 8"/>
                <a:gd name="T2" fmla="*/ 4 w 16"/>
                <a:gd name="T3" fmla="*/ 4 h 8"/>
                <a:gd name="T4" fmla="*/ 4 w 16"/>
                <a:gd name="T5" fmla="*/ 4 h 8"/>
                <a:gd name="T6" fmla="*/ 8 w 16"/>
                <a:gd name="T7" fmla="*/ 8 h 8"/>
                <a:gd name="T8" fmla="*/ 12 w 16"/>
                <a:gd name="T9" fmla="*/ 4 h 8"/>
                <a:gd name="T10" fmla="*/ 12 w 16"/>
                <a:gd name="T11" fmla="*/ 4 h 8"/>
                <a:gd name="T12" fmla="*/ 16 w 16"/>
                <a:gd name="T13" fmla="*/ 4 h 8"/>
                <a:gd name="T14" fmla="*/ 16 w 16"/>
                <a:gd name="T15" fmla="*/ 0 h 8"/>
                <a:gd name="T16" fmla="*/ 0 w 16"/>
                <a:gd name="T17" fmla="*/ 0 h 8"/>
                <a:gd name="T18" fmla="*/ 0 w 16"/>
                <a:gd name="T19"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8">
                  <a:moveTo>
                    <a:pt x="0" y="4"/>
                  </a:moveTo>
                  <a:cubicBezTo>
                    <a:pt x="4" y="4"/>
                    <a:pt x="4" y="4"/>
                    <a:pt x="4" y="4"/>
                  </a:cubicBezTo>
                  <a:cubicBezTo>
                    <a:pt x="4" y="4"/>
                    <a:pt x="4" y="4"/>
                    <a:pt x="4" y="4"/>
                  </a:cubicBezTo>
                  <a:cubicBezTo>
                    <a:pt x="4" y="6"/>
                    <a:pt x="6" y="8"/>
                    <a:pt x="8" y="8"/>
                  </a:cubicBezTo>
                  <a:cubicBezTo>
                    <a:pt x="10" y="8"/>
                    <a:pt x="12" y="6"/>
                    <a:pt x="12" y="4"/>
                  </a:cubicBezTo>
                  <a:cubicBezTo>
                    <a:pt x="12" y="4"/>
                    <a:pt x="12" y="4"/>
                    <a:pt x="12" y="4"/>
                  </a:cubicBezTo>
                  <a:cubicBezTo>
                    <a:pt x="16" y="4"/>
                    <a:pt x="16" y="4"/>
                    <a:pt x="16" y="4"/>
                  </a:cubicBezTo>
                  <a:cubicBezTo>
                    <a:pt x="16" y="0"/>
                    <a:pt x="16" y="0"/>
                    <a:pt x="16" y="0"/>
                  </a:cubicBezTo>
                  <a:cubicBezTo>
                    <a:pt x="0" y="0"/>
                    <a:pt x="0" y="0"/>
                    <a:pt x="0" y="0"/>
                  </a:cubicBez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id-ID" sz="1300" dirty="0">
                <a:solidFill>
                  <a:srgbClr val="0A0A0A"/>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200" fill="hold"/>
                                        <p:tgtEl>
                                          <p:spTgt spid="15"/>
                                        </p:tgtEl>
                                        <p:attrNameLst>
                                          <p:attrName>ppt_w</p:attrName>
                                        </p:attrNameLst>
                                      </p:cBhvr>
                                      <p:tavLst>
                                        <p:tav tm="0">
                                          <p:val>
                                            <p:fltVal val="0"/>
                                          </p:val>
                                        </p:tav>
                                        <p:tav tm="100000">
                                          <p:val>
                                            <p:strVal val="#ppt_w"/>
                                          </p:val>
                                        </p:tav>
                                      </p:tavLst>
                                    </p:anim>
                                    <p:anim calcmode="lin" valueType="num">
                                      <p:cBhvr>
                                        <p:cTn id="8" dur="200" fill="hold"/>
                                        <p:tgtEl>
                                          <p:spTgt spid="15"/>
                                        </p:tgtEl>
                                        <p:attrNameLst>
                                          <p:attrName>ppt_h</p:attrName>
                                        </p:attrNameLst>
                                      </p:cBhvr>
                                      <p:tavLst>
                                        <p:tav tm="0">
                                          <p:val>
                                            <p:fltVal val="0"/>
                                          </p:val>
                                        </p:tav>
                                        <p:tav tm="100000">
                                          <p:val>
                                            <p:strVal val="#ppt_h"/>
                                          </p:val>
                                        </p:tav>
                                      </p:tavLst>
                                    </p:anim>
                                    <p:animEffect transition="in" filter="fade">
                                      <p:cBhvr>
                                        <p:cTn id="9" dur="200"/>
                                        <p:tgtEl>
                                          <p:spTgt spid="15"/>
                                        </p:tgtEl>
                                      </p:cBhvr>
                                    </p:animEffect>
                                  </p:childTnLst>
                                </p:cTn>
                              </p:par>
                              <p:par>
                                <p:cTn id="10" presetID="22" presetClass="entr" presetSubtype="1"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up)">
                                      <p:cBhvr>
                                        <p:cTn id="12" dur="200"/>
                                        <p:tgtEl>
                                          <p:spTgt spid="17"/>
                                        </p:tgtEl>
                                      </p:cBhvr>
                                    </p:animEffect>
                                  </p:childTnLst>
                                </p:cTn>
                              </p:par>
                              <p:par>
                                <p:cTn id="13" presetID="22" presetClass="entr" presetSubtype="8"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left)">
                                      <p:cBhvr>
                                        <p:cTn id="15" dur="200"/>
                                        <p:tgtEl>
                                          <p:spTgt spid="18"/>
                                        </p:tgtEl>
                                      </p:cBhvr>
                                    </p:animEffect>
                                  </p:childTnLst>
                                </p:cTn>
                              </p:par>
                              <p:par>
                                <p:cTn id="16" presetID="22" presetClass="entr" presetSubtype="2" fill="hold"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right)">
                                      <p:cBhvr>
                                        <p:cTn id="18" dur="200"/>
                                        <p:tgtEl>
                                          <p:spTgt spid="19"/>
                                        </p:tgtEl>
                                      </p:cBhvr>
                                    </p:animEffect>
                                  </p:childTnLst>
                                </p:cTn>
                              </p:par>
                            </p:childTnLst>
                          </p:cTn>
                        </p:par>
                        <p:par>
                          <p:cTn id="19" fill="hold">
                            <p:stCondLst>
                              <p:cond delay="500"/>
                            </p:stCondLst>
                            <p:childTnLst>
                              <p:par>
                                <p:cTn id="20" presetID="10" presetClass="entr" presetSubtype="0" fill="hold" nodeType="after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fade">
                                      <p:cBhvr>
                                        <p:cTn id="22" dur="200"/>
                                        <p:tgtEl>
                                          <p:spTgt spid="49"/>
                                        </p:tgtEl>
                                      </p:cBhvr>
                                    </p:animEffect>
                                  </p:childTnLst>
                                </p:cTn>
                              </p:par>
                              <p:par>
                                <p:cTn id="23" presetID="10" presetClass="entr" presetSubtype="0"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200"/>
                                        <p:tgtEl>
                                          <p:spTgt spid="20"/>
                                        </p:tgtEl>
                                      </p:cBhvr>
                                    </p:animEffect>
                                  </p:childTnLst>
                                </p:cTn>
                              </p:par>
                              <p:par>
                                <p:cTn id="26" presetID="10" presetClass="entr" presetSubtype="0" fill="hold" nodeType="with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200"/>
                                        <p:tgtEl>
                                          <p:spTgt spid="40"/>
                                        </p:tgtEl>
                                      </p:cBhvr>
                                    </p:animEffect>
                                  </p:childTnLst>
                                </p:cTn>
                              </p:par>
                              <p:par>
                                <p:cTn id="29" presetID="10" presetClass="entr" presetSubtype="0"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200"/>
                                        <p:tgtEl>
                                          <p:spTgt spid="23"/>
                                        </p:tgtEl>
                                      </p:cBhvr>
                                    </p:animEffect>
                                  </p:childTnLst>
                                </p:cTn>
                              </p:par>
                              <p:par>
                                <p:cTn id="32" presetID="10" presetClass="entr" presetSubtype="0" fill="hold" nodeType="with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200"/>
                                        <p:tgtEl>
                                          <p:spTgt spid="3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200"/>
                                        <p:tgtEl>
                                          <p:spTgt spid="2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2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4" grpId="0">
        <p:bldAsOne/>
      </p:bldGraphic>
      <p:bldP spid="15" grpId="0" bldLvl="0" animBg="1"/>
      <p:bldP spid="26" grpId="0"/>
      <p:bldP spid="27" grpId="0"/>
    </p:bldLst>
  </p:timing>
</p:sld>
</file>

<file path=ppt/tags/tag1.xml><?xml version="1.0" encoding="utf-8"?>
<p:tagLst xmlns:p="http://schemas.openxmlformats.org/presentationml/2006/main">
  <p:tag name="KSO_WM_DIAGRAM_VIRTUALLY_FRAME" val="{&quot;height&quot;:141.95637795275593,&quot;left&quot;:130.26952755905512,&quot;top&quot;:194.2979527559055,&quot;width&quot;:538.9804724409448}"/>
</p:tagLst>
</file>

<file path=ppt/tags/tag10.xml><?xml version="1.0" encoding="utf-8"?>
<p:tagLst xmlns:p="http://schemas.openxmlformats.org/presentationml/2006/main">
  <p:tag name="KSO_WM_DIAGRAM_VIRTUALLY_FRAME" val="{&quot;height&quot;:141.95637795275593,&quot;left&quot;:103.91952755905511,&quot;top&quot;:194.9479527559055,&quot;width&quot;:538.9804724409448}"/>
</p:tagLst>
</file>

<file path=ppt/tags/tag100.xml><?xml version="1.0" encoding="utf-8"?>
<p:tagLst xmlns:p="http://schemas.openxmlformats.org/presentationml/2006/main">
  <p:tag name="KSO_WM_DIAGRAM_VIRTUALLY_FRAME" val="{&quot;height&quot;:223.50968503937003,&quot;left&quot;:-2.04099737863246,&quot;top&quot;:99.70212598425198,&quot;width&quot;:721.8172178510733}"/>
</p:tagLst>
</file>

<file path=ppt/tags/tag101.xml><?xml version="1.0" encoding="utf-8"?>
<p:tagLst xmlns:p="http://schemas.openxmlformats.org/presentationml/2006/main">
  <p:tag name="KSO_WM_DIAGRAM_VIRTUALLY_FRAME" val="{&quot;height&quot;:223.50968503937003,&quot;left&quot;:-2.04099737863246,&quot;top&quot;:99.70212598425198,&quot;width&quot;:721.8172178510733}"/>
</p:tagLst>
</file>

<file path=ppt/tags/tag102.xml><?xml version="1.0" encoding="utf-8"?>
<p:tagLst xmlns:p="http://schemas.openxmlformats.org/presentationml/2006/main">
  <p:tag name="KSO_WM_DIAGRAM_VIRTUALLY_FRAME" val="{&quot;height&quot;:223.50968503937003,&quot;left&quot;:-2.04099737863246,&quot;top&quot;:99.70212598425198,&quot;width&quot;:721.8172178510733}"/>
</p:tagLst>
</file>

<file path=ppt/tags/tag103.xml><?xml version="1.0" encoding="utf-8"?>
<p:tagLst xmlns:p="http://schemas.openxmlformats.org/presentationml/2006/main">
  <p:tag name="KSO_WM_DIAGRAM_VIRTUALLY_FRAME" val="{&quot;height&quot;:223.50968503937003,&quot;left&quot;:-2.04099737863246,&quot;top&quot;:99.70212598425198,&quot;width&quot;:721.8172178510733}"/>
</p:tagLst>
</file>

<file path=ppt/tags/tag104.xml><?xml version="1.0" encoding="utf-8"?>
<p:tagLst xmlns:p="http://schemas.openxmlformats.org/presentationml/2006/main">
  <p:tag name="KSO_WM_DIAGRAM_VIRTUALLY_FRAME" val="{&quot;height&quot;:223.50968503937003,&quot;left&quot;:-2.04099737863246,&quot;top&quot;:99.70212598425198,&quot;width&quot;:721.8172178510733}"/>
</p:tagLst>
</file>

<file path=ppt/tags/tag105.xml><?xml version="1.0" encoding="utf-8"?>
<p:tagLst xmlns:p="http://schemas.openxmlformats.org/presentationml/2006/main">
  <p:tag name="KSO_WM_DIAGRAM_VIRTUALLY_FRAME" val="{&quot;height&quot;:223.50968503937003,&quot;left&quot;:-2.04099737863246,&quot;top&quot;:99.70212598425198,&quot;width&quot;:721.8172178510733}"/>
</p:tagLst>
</file>

<file path=ppt/tags/tag106.xml><?xml version="1.0" encoding="utf-8"?>
<p:tagLst xmlns:p="http://schemas.openxmlformats.org/presentationml/2006/main">
  <p:tag name="KSO_WM_DIAGRAM_VIRTUALLY_FRAME" val="{&quot;height&quot;:223.50968503937003,&quot;left&quot;:-2.04099737863246,&quot;top&quot;:99.70212598425198,&quot;width&quot;:721.8172178510733}"/>
</p:tagLst>
</file>

<file path=ppt/tags/tag107.xml><?xml version="1.0" encoding="utf-8"?>
<p:tagLst xmlns:p="http://schemas.openxmlformats.org/presentationml/2006/main">
  <p:tag name="KSO_WM_DIAGRAM_VIRTUALLY_FRAME" val="{&quot;height&quot;:242.56181102362197,&quot;left&quot;:-2.04099737863246,&quot;top&quot;:80.65,&quot;width&quot;:721.8172178510733}"/>
</p:tagLst>
</file>

<file path=ppt/tags/tag108.xml><?xml version="1.0" encoding="utf-8"?>
<p:tagLst xmlns:p="http://schemas.openxmlformats.org/presentationml/2006/main">
  <p:tag name="KSO_WM_DIAGRAM_VIRTUALLY_FRAME" val="{&quot;height&quot;:242.56181102362197,&quot;left&quot;:-2.04099737863246,&quot;top&quot;:80.65,&quot;width&quot;:721.8172178510733}"/>
</p:tagLst>
</file>

<file path=ppt/tags/tag109.xml><?xml version="1.0" encoding="utf-8"?>
<p:tagLst xmlns:p="http://schemas.openxmlformats.org/presentationml/2006/main">
  <p:tag name="KSO_WM_DIAGRAM_VIRTUALLY_FRAME" val="{&quot;height&quot;:242.56181102362197,&quot;left&quot;:-2.04099737863246,&quot;top&quot;:80.65,&quot;width&quot;:721.8172178510733}"/>
</p:tagLst>
</file>

<file path=ppt/tags/tag11.xml><?xml version="1.0" encoding="utf-8"?>
<p:tagLst xmlns:p="http://schemas.openxmlformats.org/presentationml/2006/main">
  <p:tag name="KSO_WM_DIAGRAM_VIRTUALLY_FRAME" val="{&quot;height&quot;:141.95637795275593,&quot;left&quot;:103.91952755905511,&quot;top&quot;:194.9479527559055,&quot;width&quot;:538.9804724409448}"/>
</p:tagLst>
</file>

<file path=ppt/tags/tag110.xml><?xml version="1.0" encoding="utf-8"?>
<p:tagLst xmlns:p="http://schemas.openxmlformats.org/presentationml/2006/main">
  <p:tag name="KSO_WM_DIAGRAM_VIRTUALLY_FRAME" val="{&quot;height&quot;:242.56181102362197,&quot;left&quot;:-2.04099737863246,&quot;top&quot;:80.65,&quot;width&quot;:721.8172178510733}"/>
</p:tagLst>
</file>

<file path=ppt/tags/tag111.xml><?xml version="1.0" encoding="utf-8"?>
<p:tagLst xmlns:p="http://schemas.openxmlformats.org/presentationml/2006/main">
  <p:tag name="commondata" val="eyJoZGlkIjoiNzFkMzRhNWMzODkwNWFiN2VhMzJmMDIyYjU5OTUxOWUifQ=="/>
</p:tagLst>
</file>

<file path=ppt/tags/tag12.xml><?xml version="1.0" encoding="utf-8"?>
<p:tagLst xmlns:p="http://schemas.openxmlformats.org/presentationml/2006/main">
  <p:tag name="KSO_WM_DIAGRAM_VIRTUALLY_FRAME" val="{&quot;height&quot;:141.95637795275593,&quot;left&quot;:103.91952755905511,&quot;top&quot;:194.9479527559055,&quot;width&quot;:538.9804724409448}"/>
</p:tagLst>
</file>

<file path=ppt/tags/tag13.xml><?xml version="1.0" encoding="utf-8"?>
<p:tagLst xmlns:p="http://schemas.openxmlformats.org/presentationml/2006/main">
  <p:tag name="KSO_WM_DIAGRAM_VIRTUALLY_FRAME" val="{&quot;height&quot;:141.95637795275593,&quot;left&quot;:130.26952755905512,&quot;top&quot;:194.2979527559055,&quot;width&quot;:538.9804724409448}"/>
</p:tagLst>
</file>

<file path=ppt/tags/tag14.xml><?xml version="1.0" encoding="utf-8"?>
<p:tagLst xmlns:p="http://schemas.openxmlformats.org/presentationml/2006/main">
  <p:tag name="KSO_WM_DIAGRAM_VIRTUALLY_FRAME" val="{&quot;height&quot;:141.95637795275593,&quot;left&quot;:103.91952755905511,&quot;top&quot;:194.9479527559055,&quot;width&quot;:538.9804724409448}"/>
</p:tagLst>
</file>

<file path=ppt/tags/tag15.xml><?xml version="1.0" encoding="utf-8"?>
<p:tagLst xmlns:p="http://schemas.openxmlformats.org/presentationml/2006/main">
  <p:tag name="KSO_WM_DIAGRAM_VIRTUALLY_FRAME" val="{&quot;height&quot;:141.95637795275593,&quot;left&quot;:103.91952755905511,&quot;top&quot;:194.9479527559055,&quot;width&quot;:538.9804724409448}"/>
</p:tagLst>
</file>

<file path=ppt/tags/tag16.xml><?xml version="1.0" encoding="utf-8"?>
<p:tagLst xmlns:p="http://schemas.openxmlformats.org/presentationml/2006/main">
  <p:tag name="KSO_WM_DIAGRAM_VIRTUALLY_FRAME" val="{&quot;height&quot;:141.95637795275593,&quot;left&quot;:103.91952755905511,&quot;top&quot;:194.9479527559055,&quot;width&quot;:538.9804724409448}"/>
</p:tagLst>
</file>

<file path=ppt/tags/tag17.xml><?xml version="1.0" encoding="utf-8"?>
<p:tagLst xmlns:p="http://schemas.openxmlformats.org/presentationml/2006/main">
  <p:tag name="KSO_WM_DIAGRAM_VIRTUALLY_FRAME" val="{&quot;height&quot;:258.862125984252,&quot;left&quot;:41.97889763779527,&quot;top&quot;:99.62338582677165,&quot;width&quot;:632.701653543307}"/>
</p:tagLst>
</file>

<file path=ppt/tags/tag18.xml><?xml version="1.0" encoding="utf-8"?>
<p:tagLst xmlns:p="http://schemas.openxmlformats.org/presentationml/2006/main">
  <p:tag name="KSO_WM_DIAGRAM_VIRTUALLY_FRAME" val="{&quot;height&quot;:258.862125984252,&quot;left&quot;:41.97889763779527,&quot;top&quot;:99.62338582677165,&quot;width&quot;:632.701653543307}"/>
</p:tagLst>
</file>

<file path=ppt/tags/tag19.xml><?xml version="1.0" encoding="utf-8"?>
<p:tagLst xmlns:p="http://schemas.openxmlformats.org/presentationml/2006/main">
  <p:tag name="KSO_WM_DIAGRAM_VIRTUALLY_FRAME" val="{&quot;height&quot;:258.862125984252,&quot;left&quot;:41.97889763779527,&quot;top&quot;:99.62338582677165,&quot;width&quot;:632.701653543307}"/>
</p:tagLst>
</file>

<file path=ppt/tags/tag2.xml><?xml version="1.0" encoding="utf-8"?>
<p:tagLst xmlns:p="http://schemas.openxmlformats.org/presentationml/2006/main">
  <p:tag name="KSO_WM_DIAGRAM_VIRTUALLY_FRAME" val="{&quot;height&quot;:141.95637795275593,&quot;left&quot;:103.91952755905511,&quot;top&quot;:194.9479527559055,&quot;width&quot;:538.9804724409448}"/>
</p:tagLst>
</file>

<file path=ppt/tags/tag20.xml><?xml version="1.0" encoding="utf-8"?>
<p:tagLst xmlns:p="http://schemas.openxmlformats.org/presentationml/2006/main">
  <p:tag name="KSO_WM_DIAGRAM_VIRTUALLY_FRAME" val="{&quot;height&quot;:258.862125984252,&quot;left&quot;:41.97889763779527,&quot;top&quot;:99.62338582677165,&quot;width&quot;:632.701653543307}"/>
</p:tagLst>
</file>

<file path=ppt/tags/tag21.xml><?xml version="1.0" encoding="utf-8"?>
<p:tagLst xmlns:p="http://schemas.openxmlformats.org/presentationml/2006/main">
  <p:tag name="KSO_WM_DIAGRAM_VIRTUALLY_FRAME" val="{&quot;height&quot;:258.862125984252,&quot;left&quot;:41.97889763779527,&quot;top&quot;:99.62338582677165,&quot;width&quot;:632.701653543307}"/>
</p:tagLst>
</file>

<file path=ppt/tags/tag22.xml><?xml version="1.0" encoding="utf-8"?>
<p:tagLst xmlns:p="http://schemas.openxmlformats.org/presentationml/2006/main">
  <p:tag name="KSO_WM_DIAGRAM_VIRTUALLY_FRAME" val="{&quot;height&quot;:258.862125984252,&quot;left&quot;:41.97889763779527,&quot;top&quot;:99.62338582677165,&quot;width&quot;:632.701653543307}"/>
</p:tagLst>
</file>

<file path=ppt/tags/tag23.xml><?xml version="1.0" encoding="utf-8"?>
<p:tagLst xmlns:p="http://schemas.openxmlformats.org/presentationml/2006/main">
  <p:tag name="KSO_WM_DIAGRAM_VIRTUALLY_FRAME" val="{&quot;height&quot;:258.862125984252,&quot;left&quot;:41.97889763779527,&quot;top&quot;:99.62338582677165,&quot;width&quot;:632.701653543307}"/>
</p:tagLst>
</file>

<file path=ppt/tags/tag24.xml><?xml version="1.0" encoding="utf-8"?>
<p:tagLst xmlns:p="http://schemas.openxmlformats.org/presentationml/2006/main">
  <p:tag name="KSO_WM_DIAGRAM_VIRTUALLY_FRAME" val="{&quot;height&quot;:258.862125984252,&quot;left&quot;:41.97889763779527,&quot;top&quot;:99.62338582677165,&quot;width&quot;:632.701653543307}"/>
</p:tagLst>
</file>

<file path=ppt/tags/tag25.xml><?xml version="1.0" encoding="utf-8"?>
<p:tagLst xmlns:p="http://schemas.openxmlformats.org/presentationml/2006/main">
  <p:tag name="KSO_WM_DIAGRAM_VIRTUALLY_FRAME" val="{&quot;height&quot;:258.862125984252,&quot;left&quot;:41.97889763779527,&quot;top&quot;:99.62338582677165,&quot;width&quot;:632.701653543307}"/>
</p:tagLst>
</file>

<file path=ppt/tags/tag26.xml><?xml version="1.0" encoding="utf-8"?>
<p:tagLst xmlns:p="http://schemas.openxmlformats.org/presentationml/2006/main">
  <p:tag name="KSO_WM_DIAGRAM_VIRTUALLY_FRAME" val="{&quot;height&quot;:258.862125984252,&quot;left&quot;:41.97889763779527,&quot;top&quot;:99.62338582677165,&quot;width&quot;:632.701653543307}"/>
</p:tagLst>
</file>

<file path=ppt/tags/tag27.xml><?xml version="1.0" encoding="utf-8"?>
<p:tagLst xmlns:p="http://schemas.openxmlformats.org/presentationml/2006/main">
  <p:tag name="KSO_WM_DIAGRAM_VIRTUALLY_FRAME" val="{&quot;height&quot;:258.862125984252,&quot;left&quot;:41.97889763779527,&quot;top&quot;:99.62338582677165,&quot;width&quot;:632.701653543307}"/>
</p:tagLst>
</file>

<file path=ppt/tags/tag28.xml><?xml version="1.0" encoding="utf-8"?>
<p:tagLst xmlns:p="http://schemas.openxmlformats.org/presentationml/2006/main">
  <p:tag name="KSO_WM_DIAGRAM_VIRTUALLY_FRAME" val="{&quot;height&quot;:258.862125984252,&quot;left&quot;:41.97889763779527,&quot;top&quot;:99.62338582677165,&quot;width&quot;:632.701653543307}"/>
</p:tagLst>
</file>

<file path=ppt/tags/tag29.xml><?xml version="1.0" encoding="utf-8"?>
<p:tagLst xmlns:p="http://schemas.openxmlformats.org/presentationml/2006/main">
  <p:tag name="KSO_WM_DIAGRAM_VIRTUALLY_FRAME" val="{&quot;height&quot;:258.862125984252,&quot;left&quot;:41.97889763779527,&quot;top&quot;:99.62338582677165,&quot;width&quot;:632.701653543307}"/>
</p:tagLst>
</file>

<file path=ppt/tags/tag3.xml><?xml version="1.0" encoding="utf-8"?>
<p:tagLst xmlns:p="http://schemas.openxmlformats.org/presentationml/2006/main">
  <p:tag name="KSO_WM_DIAGRAM_VIRTUALLY_FRAME" val="{&quot;height&quot;:141.95637795275593,&quot;left&quot;:103.91952755905511,&quot;top&quot;:194.9479527559055,&quot;width&quot;:538.9804724409448}"/>
</p:tagLst>
</file>

<file path=ppt/tags/tag30.xml><?xml version="1.0" encoding="utf-8"?>
<p:tagLst xmlns:p="http://schemas.openxmlformats.org/presentationml/2006/main">
  <p:tag name="KSO_WM_DIAGRAM_VIRTUALLY_FRAME" val="{&quot;height&quot;:258.862125984252,&quot;left&quot;:41.97889763779527,&quot;top&quot;:99.62338582677165,&quot;width&quot;:632.701653543307}"/>
</p:tagLst>
</file>

<file path=ppt/tags/tag31.xml><?xml version="1.0" encoding="utf-8"?>
<p:tagLst xmlns:p="http://schemas.openxmlformats.org/presentationml/2006/main">
  <p:tag name="KSO_WM_DIAGRAM_VIRTUALLY_FRAME" val="{&quot;height&quot;:258.862125984252,&quot;left&quot;:41.97889763779527,&quot;top&quot;:99.62338582677165,&quot;width&quot;:632.701653543307}"/>
</p:tagLst>
</file>

<file path=ppt/tags/tag32.xml><?xml version="1.0" encoding="utf-8"?>
<p:tagLst xmlns:p="http://schemas.openxmlformats.org/presentationml/2006/main">
  <p:tag name="KSO_WM_DIAGRAM_VIRTUALLY_FRAME" val="{&quot;height&quot;:258.862125984252,&quot;left&quot;:41.97889763779527,&quot;top&quot;:99.62338582677165,&quot;width&quot;:632.701653543307}"/>
</p:tagLst>
</file>

<file path=ppt/tags/tag33.xml><?xml version="1.0" encoding="utf-8"?>
<p:tagLst xmlns:p="http://schemas.openxmlformats.org/presentationml/2006/main">
  <p:tag name="KSO_WM_DIAGRAM_VIRTUALLY_FRAME" val="{&quot;height&quot;:258.862125984252,&quot;left&quot;:41.97889763779527,&quot;top&quot;:99.62338582677165,&quot;width&quot;:632.701653543307}"/>
</p:tagLst>
</file>

<file path=ppt/tags/tag34.xml><?xml version="1.0" encoding="utf-8"?>
<p:tagLst xmlns:p="http://schemas.openxmlformats.org/presentationml/2006/main">
  <p:tag name="KSO_WM_DIAGRAM_VIRTUALLY_FRAME" val="{&quot;height&quot;:258.862125984252,&quot;left&quot;:41.97889763779527,&quot;top&quot;:99.62338582677165,&quot;width&quot;:632.701653543307}"/>
</p:tagLst>
</file>

<file path=ppt/tags/tag35.xml><?xml version="1.0" encoding="utf-8"?>
<p:tagLst xmlns:p="http://schemas.openxmlformats.org/presentationml/2006/main">
  <p:tag name="KSO_WM_DIAGRAM_VIRTUALLY_FRAME" val="{&quot;height&quot;:258.862125984252,&quot;left&quot;:41.97889763779527,&quot;top&quot;:99.62338582677165,&quot;width&quot;:632.701653543307}"/>
</p:tagLst>
</file>

<file path=ppt/tags/tag36.xml><?xml version="1.0" encoding="utf-8"?>
<p:tagLst xmlns:p="http://schemas.openxmlformats.org/presentationml/2006/main">
  <p:tag name="KSO_WM_DIAGRAM_VIRTUALLY_FRAME" val="{&quot;height&quot;:258.862125984252,&quot;left&quot;:41.97889763779527,&quot;top&quot;:99.62338582677165,&quot;width&quot;:632.701653543307}"/>
</p:tagLst>
</file>

<file path=ppt/tags/tag37.xml><?xml version="1.0" encoding="utf-8"?>
<p:tagLst xmlns:p="http://schemas.openxmlformats.org/presentationml/2006/main">
  <p:tag name="KSO_WM_DIAGRAM_VIRTUALLY_FRAME" val="{&quot;height&quot;:258.862125984252,&quot;left&quot;:41.97889763779527,&quot;top&quot;:99.62338582677165,&quot;width&quot;:632.701653543307}"/>
</p:tagLst>
</file>

<file path=ppt/tags/tag38.xml><?xml version="1.0" encoding="utf-8"?>
<p:tagLst xmlns:p="http://schemas.openxmlformats.org/presentationml/2006/main">
  <p:tag name="KSO_WM_DIAGRAM_VIRTUALLY_FRAME" val="{&quot;height&quot;:258.862125984252,&quot;left&quot;:41.97889763779527,&quot;top&quot;:99.62338582677165,&quot;width&quot;:632.701653543307}"/>
</p:tagLst>
</file>

<file path=ppt/tags/tag39.xml><?xml version="1.0" encoding="utf-8"?>
<p:tagLst xmlns:p="http://schemas.openxmlformats.org/presentationml/2006/main">
  <p:tag name="KSO_WM_DIAGRAM_VIRTUALLY_FRAME" val="{&quot;height&quot;:308.39559055118104,&quot;left&quot;:63.90157480314961,&quot;top&quot;:71.65866141732283,&quot;width&quot;:573.9706299212597}"/>
</p:tagLst>
</file>

<file path=ppt/tags/tag4.xml><?xml version="1.0" encoding="utf-8"?>
<p:tagLst xmlns:p="http://schemas.openxmlformats.org/presentationml/2006/main">
  <p:tag name="KSO_WM_DIAGRAM_VIRTUALLY_FRAME" val="{&quot;height&quot;:141.95637795275593,&quot;left&quot;:103.91952755905511,&quot;top&quot;:194.9479527559055,&quot;width&quot;:538.9804724409448}"/>
</p:tagLst>
</file>

<file path=ppt/tags/tag40.xml><?xml version="1.0" encoding="utf-8"?>
<p:tagLst xmlns:p="http://schemas.openxmlformats.org/presentationml/2006/main">
  <p:tag name="KSO_WM_DIAGRAM_VIRTUALLY_FRAME" val="{&quot;height&quot;:308.39559055118104,&quot;left&quot;:63.90157480314961,&quot;top&quot;:71.65866141732283,&quot;width&quot;:573.9706299212597}"/>
</p:tagLst>
</file>

<file path=ppt/tags/tag41.xml><?xml version="1.0" encoding="utf-8"?>
<p:tagLst xmlns:p="http://schemas.openxmlformats.org/presentationml/2006/main">
  <p:tag name="KSO_WM_DIAGRAM_VIRTUALLY_FRAME" val="{&quot;height&quot;:308.39559055118104,&quot;left&quot;:63.90157480314961,&quot;top&quot;:71.65866141732283,&quot;width&quot;:573.9706299212597}"/>
</p:tagLst>
</file>

<file path=ppt/tags/tag42.xml><?xml version="1.0" encoding="utf-8"?>
<p:tagLst xmlns:p="http://schemas.openxmlformats.org/presentationml/2006/main">
  <p:tag name="KSO_WM_DIAGRAM_VIRTUALLY_FRAME" val="{&quot;height&quot;:308.39559055118104,&quot;left&quot;:63.90157480314961,&quot;top&quot;:71.65866141732283,&quot;width&quot;:573.9706299212597}"/>
</p:tagLst>
</file>

<file path=ppt/tags/tag43.xml><?xml version="1.0" encoding="utf-8"?>
<p:tagLst xmlns:p="http://schemas.openxmlformats.org/presentationml/2006/main">
  <p:tag name="KSO_WM_DIAGRAM_VIRTUALLY_FRAME" val="{&quot;height&quot;:308.39559055118104,&quot;left&quot;:63.90157480314961,&quot;top&quot;:71.65866141732283,&quot;width&quot;:573.9706299212597}"/>
</p:tagLst>
</file>

<file path=ppt/tags/tag44.xml><?xml version="1.0" encoding="utf-8"?>
<p:tagLst xmlns:p="http://schemas.openxmlformats.org/presentationml/2006/main">
  <p:tag name="KSO_WM_DIAGRAM_VIRTUALLY_FRAME" val="{&quot;height&quot;:308.39559055118104,&quot;left&quot;:63.90157480314961,&quot;top&quot;:71.65866141732283,&quot;width&quot;:573.9706299212597}"/>
</p:tagLst>
</file>

<file path=ppt/tags/tag45.xml><?xml version="1.0" encoding="utf-8"?>
<p:tagLst xmlns:p="http://schemas.openxmlformats.org/presentationml/2006/main">
  <p:tag name="KSO_WM_DIAGRAM_VIRTUALLY_FRAME" val="{&quot;height&quot;:308.39559055118104,&quot;left&quot;:63.90157480314961,&quot;top&quot;:71.65866141732283,&quot;width&quot;:573.9706299212597}"/>
</p:tagLst>
</file>

<file path=ppt/tags/tag46.xml><?xml version="1.0" encoding="utf-8"?>
<p:tagLst xmlns:p="http://schemas.openxmlformats.org/presentationml/2006/main">
  <p:tag name="KSO_WM_DIAGRAM_VIRTUALLY_FRAME" val="{&quot;height&quot;:308.39559055118104,&quot;left&quot;:63.90157480314961,&quot;top&quot;:71.65866141732283,&quot;width&quot;:573.9706299212597}"/>
</p:tagLst>
</file>

<file path=ppt/tags/tag47.xml><?xml version="1.0" encoding="utf-8"?>
<p:tagLst xmlns:p="http://schemas.openxmlformats.org/presentationml/2006/main">
  <p:tag name="KSO_WM_DIAGRAM_VIRTUALLY_FRAME" val="{&quot;height&quot;:308.39559055118104,&quot;left&quot;:63.90157480314961,&quot;top&quot;:71.65866141732283,&quot;width&quot;:573.9706299212597}"/>
</p:tagLst>
</file>

<file path=ppt/tags/tag48.xml><?xml version="1.0" encoding="utf-8"?>
<p:tagLst xmlns:p="http://schemas.openxmlformats.org/presentationml/2006/main">
  <p:tag name="KSO_WM_DIAGRAM_VIRTUALLY_FRAME" val="{&quot;height&quot;:308.39559055118104,&quot;left&quot;:63.90157480314961,&quot;top&quot;:71.65866141732283,&quot;width&quot;:573.9706299212597}"/>
</p:tagLst>
</file>

<file path=ppt/tags/tag49.xml><?xml version="1.0" encoding="utf-8"?>
<p:tagLst xmlns:p="http://schemas.openxmlformats.org/presentationml/2006/main">
  <p:tag name="KSO_WM_DIAGRAM_VIRTUALLY_FRAME" val="{&quot;height&quot;:308.39559055118104,&quot;left&quot;:63.90157480314961,&quot;top&quot;:71.65866141732283,&quot;width&quot;:573.9706299212597}"/>
</p:tagLst>
</file>

<file path=ppt/tags/tag5.xml><?xml version="1.0" encoding="utf-8"?>
<p:tagLst xmlns:p="http://schemas.openxmlformats.org/presentationml/2006/main">
  <p:tag name="KSO_WM_DIAGRAM_VIRTUALLY_FRAME" val="{&quot;height&quot;:141.95637795275593,&quot;left&quot;:130.26952755905512,&quot;top&quot;:194.2979527559055,&quot;width&quot;:538.9804724409448}"/>
</p:tagLst>
</file>

<file path=ppt/tags/tag50.xml><?xml version="1.0" encoding="utf-8"?>
<p:tagLst xmlns:p="http://schemas.openxmlformats.org/presentationml/2006/main">
  <p:tag name="KSO_WM_DIAGRAM_VIRTUALLY_FRAME" val="{&quot;height&quot;:308.39559055118104,&quot;left&quot;:63.90157480314961,&quot;top&quot;:71.65866141732283,&quot;width&quot;:573.9706299212597}"/>
</p:tagLst>
</file>

<file path=ppt/tags/tag51.xml><?xml version="1.0" encoding="utf-8"?>
<p:tagLst xmlns:p="http://schemas.openxmlformats.org/presentationml/2006/main">
  <p:tag name="KSO_WM_DIAGRAM_VIRTUALLY_FRAME" val="{&quot;height&quot;:308.39559055118104,&quot;left&quot;:63.90157480314961,&quot;top&quot;:71.65866141732283,&quot;width&quot;:573.9706299212597}"/>
</p:tagLst>
</file>

<file path=ppt/tags/tag52.xml><?xml version="1.0" encoding="utf-8"?>
<p:tagLst xmlns:p="http://schemas.openxmlformats.org/presentationml/2006/main">
  <p:tag name="KSO_WM_DIAGRAM_VIRTUALLY_FRAME" val="{&quot;height&quot;:308.39559055118104,&quot;left&quot;:63.90157480314961,&quot;top&quot;:71.65866141732283,&quot;width&quot;:573.9706299212597}"/>
</p:tagLst>
</file>

<file path=ppt/tags/tag53.xml><?xml version="1.0" encoding="utf-8"?>
<p:tagLst xmlns:p="http://schemas.openxmlformats.org/presentationml/2006/main">
  <p:tag name="KSO_WM_DIAGRAM_VIRTUALLY_FRAME" val="{&quot;height&quot;:308.39559055118104,&quot;left&quot;:63.90157480314961,&quot;top&quot;:71.65866141732283,&quot;width&quot;:573.9706299212597}"/>
</p:tagLst>
</file>

<file path=ppt/tags/tag54.xml><?xml version="1.0" encoding="utf-8"?>
<p:tagLst xmlns:p="http://schemas.openxmlformats.org/presentationml/2006/main">
  <p:tag name="KSO_WM_DIAGRAM_VIRTUALLY_FRAME" val="{&quot;height&quot;:308.39559055118104,&quot;left&quot;:63.90157480314961,&quot;top&quot;:71.65866141732283,&quot;width&quot;:573.9706299212597}"/>
</p:tagLst>
</file>

<file path=ppt/tags/tag55.xml><?xml version="1.0" encoding="utf-8"?>
<p:tagLst xmlns:p="http://schemas.openxmlformats.org/presentationml/2006/main">
  <p:tag name="KSO_WM_DIAGRAM_VIRTUALLY_FRAME" val="{&quot;height&quot;:308.39559055118104,&quot;left&quot;:63.90157480314961,&quot;top&quot;:71.65866141732283,&quot;width&quot;:573.9706299212597}"/>
</p:tagLst>
</file>

<file path=ppt/tags/tag56.xml><?xml version="1.0" encoding="utf-8"?>
<p:tagLst xmlns:p="http://schemas.openxmlformats.org/presentationml/2006/main">
  <p:tag name="KSO_WM_DIAGRAM_VIRTUALLY_FRAME" val="{&quot;height&quot;:308.39559055118104,&quot;left&quot;:63.90157480314961,&quot;top&quot;:71.65866141732283,&quot;width&quot;:573.9706299212597}"/>
</p:tagLst>
</file>

<file path=ppt/tags/tag57.xml><?xml version="1.0" encoding="utf-8"?>
<p:tagLst xmlns:p="http://schemas.openxmlformats.org/presentationml/2006/main">
  <p:tag name="KSO_WM_DIAGRAM_VIRTUALLY_FRAME" val="{&quot;height&quot;:308.39559055118104,&quot;left&quot;:63.90157480314961,&quot;top&quot;:71.65866141732283,&quot;width&quot;:573.9706299212597}"/>
</p:tagLst>
</file>

<file path=ppt/tags/tag58.xml><?xml version="1.0" encoding="utf-8"?>
<p:tagLst xmlns:p="http://schemas.openxmlformats.org/presentationml/2006/main">
  <p:tag name="KSO_WM_DIAGRAM_VIRTUALLY_FRAME" val="{&quot;height&quot;:308.39559055118104,&quot;left&quot;:63.90157480314961,&quot;top&quot;:71.65866141732283,&quot;width&quot;:573.9706299212597}"/>
</p:tagLst>
</file>

<file path=ppt/tags/tag59.xml><?xml version="1.0" encoding="utf-8"?>
<p:tagLst xmlns:p="http://schemas.openxmlformats.org/presentationml/2006/main">
  <p:tag name="KSO_WM_DIAGRAM_VIRTUALLY_FRAME" val="{&quot;height&quot;:308.39559055118104,&quot;left&quot;:63.90157480314961,&quot;top&quot;:71.65866141732283,&quot;width&quot;:573.9706299212597}"/>
</p:tagLst>
</file>

<file path=ppt/tags/tag6.xml><?xml version="1.0" encoding="utf-8"?>
<p:tagLst xmlns:p="http://schemas.openxmlformats.org/presentationml/2006/main">
  <p:tag name="KSO_WM_DIAGRAM_VIRTUALLY_FRAME" val="{&quot;height&quot;:141.95637795275593,&quot;left&quot;:103.91952755905511,&quot;top&quot;:194.9479527559055,&quot;width&quot;:538.9804724409448}"/>
</p:tagLst>
</file>

<file path=ppt/tags/tag60.xml><?xml version="1.0" encoding="utf-8"?>
<p:tagLst xmlns:p="http://schemas.openxmlformats.org/presentationml/2006/main">
  <p:tag name="KSO_WM_DIAGRAM_VIRTUALLY_FRAME" val="{&quot;height&quot;:308.39559055118104,&quot;left&quot;:63.90157480314961,&quot;top&quot;:71.65866141732283,&quot;width&quot;:573.9706299212597}"/>
</p:tagLst>
</file>

<file path=ppt/tags/tag61.xml><?xml version="1.0" encoding="utf-8"?>
<p:tagLst xmlns:p="http://schemas.openxmlformats.org/presentationml/2006/main">
  <p:tag name="KSO_WM_DIAGRAM_VIRTUALLY_FRAME" val="{&quot;height&quot;:308.39559055118104,&quot;left&quot;:63.90157480314961,&quot;top&quot;:71.65866141732283,&quot;width&quot;:573.9706299212597}"/>
</p:tagLst>
</file>

<file path=ppt/tags/tag62.xml><?xml version="1.0" encoding="utf-8"?>
<p:tagLst xmlns:p="http://schemas.openxmlformats.org/presentationml/2006/main">
  <p:tag name="KSO_WM_DIAGRAM_VIRTUALLY_FRAME" val="{&quot;height&quot;:308.39559055118104,&quot;left&quot;:63.90157480314961,&quot;top&quot;:71.65866141732283,&quot;width&quot;:573.9706299212597}"/>
</p:tagLst>
</file>

<file path=ppt/tags/tag63.xml><?xml version="1.0" encoding="utf-8"?>
<p:tagLst xmlns:p="http://schemas.openxmlformats.org/presentationml/2006/main">
  <p:tag name="KSO_WM_DIAGRAM_VIRTUALLY_FRAME" val="{&quot;height&quot;:308.39559055118104,&quot;left&quot;:63.90157480314961,&quot;top&quot;:71.65866141732283,&quot;width&quot;:573.9706299212597}"/>
</p:tagLst>
</file>

<file path=ppt/tags/tag64.xml><?xml version="1.0" encoding="utf-8"?>
<p:tagLst xmlns:p="http://schemas.openxmlformats.org/presentationml/2006/main">
  <p:tag name="KSO_WM_DIAGRAM_VIRTUALLY_FRAME" val="{&quot;height&quot;:308.39559055118104,&quot;left&quot;:63.90157480314961,&quot;top&quot;:71.65866141732283,&quot;width&quot;:573.9706299212597}"/>
</p:tagLst>
</file>

<file path=ppt/tags/tag65.xml><?xml version="1.0" encoding="utf-8"?>
<p:tagLst xmlns:p="http://schemas.openxmlformats.org/presentationml/2006/main">
  <p:tag name="KSO_WM_DIAGRAM_VIRTUALLY_FRAME" val="{&quot;height&quot;:308.39559055118104,&quot;left&quot;:63.90157480314961,&quot;top&quot;:71.65866141732283,&quot;width&quot;:573.9706299212597}"/>
</p:tagLst>
</file>

<file path=ppt/tags/tag66.xml><?xml version="1.0" encoding="utf-8"?>
<p:tagLst xmlns:p="http://schemas.openxmlformats.org/presentationml/2006/main">
  <p:tag name="KSO_WM_DIAGRAM_VIRTUALLY_FRAME" val="{&quot;height&quot;:308.39559055118104,&quot;left&quot;:63.90157480314961,&quot;top&quot;:71.65866141732283,&quot;width&quot;:573.9706299212597}"/>
</p:tagLst>
</file>

<file path=ppt/tags/tag67.xml><?xml version="1.0" encoding="utf-8"?>
<p:tagLst xmlns:p="http://schemas.openxmlformats.org/presentationml/2006/main">
  <p:tag name="KSO_WM_DIAGRAM_VIRTUALLY_FRAME" val="{&quot;height&quot;:308.39559055118104,&quot;left&quot;:63.90157480314961,&quot;top&quot;:71.65866141732283,&quot;width&quot;:573.9706299212597}"/>
</p:tagLst>
</file>

<file path=ppt/tags/tag68.xml><?xml version="1.0" encoding="utf-8"?>
<p:tagLst xmlns:p="http://schemas.openxmlformats.org/presentationml/2006/main">
  <p:tag name="KSO_WM_DIAGRAM_VIRTUALLY_FRAME" val="{&quot;height&quot;:308.39559055118104,&quot;left&quot;:63.90157480314961,&quot;top&quot;:71.65866141732283,&quot;width&quot;:573.9706299212597}"/>
</p:tagLst>
</file>

<file path=ppt/tags/tag69.xml><?xml version="1.0" encoding="utf-8"?>
<p:tagLst xmlns:p="http://schemas.openxmlformats.org/presentationml/2006/main">
  <p:tag name="KSO_WM_DIAGRAM_VIRTUALLY_FRAME" val="{&quot;height&quot;:308.39559055118104,&quot;left&quot;:63.90157480314961,&quot;top&quot;:71.65866141732283,&quot;width&quot;:573.9706299212597}"/>
</p:tagLst>
</file>

<file path=ppt/tags/tag7.xml><?xml version="1.0" encoding="utf-8"?>
<p:tagLst xmlns:p="http://schemas.openxmlformats.org/presentationml/2006/main">
  <p:tag name="KSO_WM_DIAGRAM_VIRTUALLY_FRAME" val="{&quot;height&quot;:141.95637795275593,&quot;left&quot;:103.91952755905511,&quot;top&quot;:194.9479527559055,&quot;width&quot;:538.9804724409448}"/>
</p:tagLst>
</file>

<file path=ppt/tags/tag70.xml><?xml version="1.0" encoding="utf-8"?>
<p:tagLst xmlns:p="http://schemas.openxmlformats.org/presentationml/2006/main">
  <p:tag name="KSO_WM_DIAGRAM_VIRTUALLY_FRAME" val="{&quot;height&quot;:308.39559055118104,&quot;left&quot;:63.90157480314961,&quot;top&quot;:71.65866141732283,&quot;width&quot;:573.9706299212597}"/>
</p:tagLst>
</file>

<file path=ppt/tags/tag71.xml><?xml version="1.0" encoding="utf-8"?>
<p:tagLst xmlns:p="http://schemas.openxmlformats.org/presentationml/2006/main">
  <p:tag name="KSO_WM_DIAGRAM_VIRTUALLY_FRAME" val="{&quot;height&quot;:308.39559055118104,&quot;left&quot;:63.90157480314961,&quot;top&quot;:71.65866141732283,&quot;width&quot;:573.9706299212597}"/>
</p:tagLst>
</file>

<file path=ppt/tags/tag72.xml><?xml version="1.0" encoding="utf-8"?>
<p:tagLst xmlns:p="http://schemas.openxmlformats.org/presentationml/2006/main">
  <p:tag name="KSO_WM_DIAGRAM_VIRTUALLY_FRAME" val="{&quot;height&quot;:308.39559055118104,&quot;left&quot;:63.90157480314961,&quot;top&quot;:71.65866141732283,&quot;width&quot;:573.9706299212597}"/>
</p:tagLst>
</file>

<file path=ppt/tags/tag73.xml><?xml version="1.0" encoding="utf-8"?>
<p:tagLst xmlns:p="http://schemas.openxmlformats.org/presentationml/2006/main">
  <p:tag name="KSO_WM_DIAGRAM_VIRTUALLY_FRAME" val="{&quot;height&quot;:308.39559055118104,&quot;left&quot;:63.90157480314961,&quot;top&quot;:71.65866141732283,&quot;width&quot;:573.9706299212597}"/>
</p:tagLst>
</file>

<file path=ppt/tags/tag74.xml><?xml version="1.0" encoding="utf-8"?>
<p:tagLst xmlns:p="http://schemas.openxmlformats.org/presentationml/2006/main">
  <p:tag name="KSO_WM_DIAGRAM_VIRTUALLY_FRAME" val="{&quot;height&quot;:308.39559055118104,&quot;left&quot;:63.90157480314961,&quot;top&quot;:71.65866141732283,&quot;width&quot;:573.9706299212597}"/>
</p:tagLst>
</file>

<file path=ppt/tags/tag75.xml><?xml version="1.0" encoding="utf-8"?>
<p:tagLst xmlns:p="http://schemas.openxmlformats.org/presentationml/2006/main">
  <p:tag name="KSO_WM_DIAGRAM_VIRTUALLY_FRAME" val="{&quot;height&quot;:242.56181102362197,&quot;left&quot;:-2.04099737863246,&quot;top&quot;:80.65,&quot;width&quot;:721.8172178510733}"/>
</p:tagLst>
</file>

<file path=ppt/tags/tag76.xml><?xml version="1.0" encoding="utf-8"?>
<p:tagLst xmlns:p="http://schemas.openxmlformats.org/presentationml/2006/main">
  <p:tag name="KSO_WM_DIAGRAM_VIRTUALLY_FRAME" val="{&quot;height&quot;:242.56181102362197,&quot;left&quot;:-2.04099737863246,&quot;top&quot;:80.65,&quot;width&quot;:721.8172178510733}"/>
</p:tagLst>
</file>

<file path=ppt/tags/tag77.xml><?xml version="1.0" encoding="utf-8"?>
<p:tagLst xmlns:p="http://schemas.openxmlformats.org/presentationml/2006/main">
  <p:tag name="KSO_WM_DIAGRAM_VIRTUALLY_FRAME" val="{&quot;height&quot;:242.56181102362197,&quot;left&quot;:-2.04099737863246,&quot;top&quot;:80.65,&quot;width&quot;:721.8172178510733}"/>
</p:tagLst>
</file>

<file path=ppt/tags/tag78.xml><?xml version="1.0" encoding="utf-8"?>
<p:tagLst xmlns:p="http://schemas.openxmlformats.org/presentationml/2006/main">
  <p:tag name="KSO_WM_DIAGRAM_VIRTUALLY_FRAME" val="{&quot;height&quot;:242.56181102362197,&quot;left&quot;:-2.04099737863246,&quot;top&quot;:80.65,&quot;width&quot;:721.8172178510733}"/>
</p:tagLst>
</file>

<file path=ppt/tags/tag79.xml><?xml version="1.0" encoding="utf-8"?>
<p:tagLst xmlns:p="http://schemas.openxmlformats.org/presentationml/2006/main">
  <p:tag name="KSO_WM_DIAGRAM_VIRTUALLY_FRAME" val="{&quot;height&quot;:223.50968503937003,&quot;left&quot;:-2.04099737863246,&quot;top&quot;:99.70212598425198,&quot;width&quot;:721.8172178510733}"/>
</p:tagLst>
</file>

<file path=ppt/tags/tag8.xml><?xml version="1.0" encoding="utf-8"?>
<p:tagLst xmlns:p="http://schemas.openxmlformats.org/presentationml/2006/main">
  <p:tag name="KSO_WM_DIAGRAM_VIRTUALLY_FRAME" val="{&quot;height&quot;:141.95637795275593,&quot;left&quot;:103.91952755905511,&quot;top&quot;:194.9479527559055,&quot;width&quot;:538.9804724409448}"/>
</p:tagLst>
</file>

<file path=ppt/tags/tag80.xml><?xml version="1.0" encoding="utf-8"?>
<p:tagLst xmlns:p="http://schemas.openxmlformats.org/presentationml/2006/main">
  <p:tag name="KSO_WM_DIAGRAM_VIRTUALLY_FRAME" val="{&quot;height&quot;:223.50968503937003,&quot;left&quot;:-2.04099737863246,&quot;top&quot;:99.70212598425198,&quot;width&quot;:721.8172178510733}"/>
</p:tagLst>
</file>

<file path=ppt/tags/tag81.xml><?xml version="1.0" encoding="utf-8"?>
<p:tagLst xmlns:p="http://schemas.openxmlformats.org/presentationml/2006/main">
  <p:tag name="KSO_WM_DIAGRAM_VIRTUALLY_FRAME" val="{&quot;height&quot;:223.50968503937003,&quot;left&quot;:-2.04099737863246,&quot;top&quot;:99.70212598425198,&quot;width&quot;:721.8172178510733}"/>
</p:tagLst>
</file>

<file path=ppt/tags/tag82.xml><?xml version="1.0" encoding="utf-8"?>
<p:tagLst xmlns:p="http://schemas.openxmlformats.org/presentationml/2006/main">
  <p:tag name="KSO_WM_DIAGRAM_VIRTUALLY_FRAME" val="{&quot;height&quot;:242.56181102362197,&quot;left&quot;:-2.04099737863246,&quot;top&quot;:80.65,&quot;width&quot;:721.8172178510733}"/>
</p:tagLst>
</file>

<file path=ppt/tags/tag83.xml><?xml version="1.0" encoding="utf-8"?>
<p:tagLst xmlns:p="http://schemas.openxmlformats.org/presentationml/2006/main">
  <p:tag name="KSO_WM_DIAGRAM_VIRTUALLY_FRAME" val="{&quot;height&quot;:242.56181102362197,&quot;left&quot;:-2.04099737863246,&quot;top&quot;:80.65,&quot;width&quot;:721.8172178510733}"/>
</p:tagLst>
</file>

<file path=ppt/tags/tag84.xml><?xml version="1.0" encoding="utf-8"?>
<p:tagLst xmlns:p="http://schemas.openxmlformats.org/presentationml/2006/main">
  <p:tag name="KSO_WM_DIAGRAM_VIRTUALLY_FRAME" val="{&quot;height&quot;:242.56181102362197,&quot;left&quot;:-2.04099737863246,&quot;top&quot;:80.65,&quot;width&quot;:721.8172178510733}"/>
</p:tagLst>
</file>

<file path=ppt/tags/tag85.xml><?xml version="1.0" encoding="utf-8"?>
<p:tagLst xmlns:p="http://schemas.openxmlformats.org/presentationml/2006/main">
  <p:tag name="KSO_WM_DIAGRAM_VIRTUALLY_FRAME" val="{&quot;height&quot;:242.56181102362197,&quot;left&quot;:-2.04099737863246,&quot;top&quot;:80.65,&quot;width&quot;:721.8172178510733}"/>
</p:tagLst>
</file>

<file path=ppt/tags/tag86.xml><?xml version="1.0" encoding="utf-8"?>
<p:tagLst xmlns:p="http://schemas.openxmlformats.org/presentationml/2006/main">
  <p:tag name="KSO_WM_DIAGRAM_VIRTUALLY_FRAME" val="{&quot;height&quot;:223.50968503937003,&quot;left&quot;:-2.04099737863246,&quot;top&quot;:99.70212598425198,&quot;width&quot;:721.8172178510733}"/>
</p:tagLst>
</file>

<file path=ppt/tags/tag87.xml><?xml version="1.0" encoding="utf-8"?>
<p:tagLst xmlns:p="http://schemas.openxmlformats.org/presentationml/2006/main">
  <p:tag name="KSO_WM_DIAGRAM_VIRTUALLY_FRAME" val="{&quot;height&quot;:223.50968503937003,&quot;left&quot;:-2.04099737863246,&quot;top&quot;:99.70212598425198,&quot;width&quot;:721.8172178510733}"/>
</p:tagLst>
</file>

<file path=ppt/tags/tag88.xml><?xml version="1.0" encoding="utf-8"?>
<p:tagLst xmlns:p="http://schemas.openxmlformats.org/presentationml/2006/main">
  <p:tag name="KSO_WM_DIAGRAM_VIRTUALLY_FRAME" val="{&quot;height&quot;:223.50968503937003,&quot;left&quot;:-2.04099737863246,&quot;top&quot;:99.70212598425198,&quot;width&quot;:721.8172178510733}"/>
</p:tagLst>
</file>

<file path=ppt/tags/tag89.xml><?xml version="1.0" encoding="utf-8"?>
<p:tagLst xmlns:p="http://schemas.openxmlformats.org/presentationml/2006/main">
  <p:tag name="KSO_WM_DIAGRAM_VIRTUALLY_FRAME" val="{&quot;height&quot;:223.50968503937003,&quot;left&quot;:-2.04099737863246,&quot;top&quot;:99.70212598425198,&quot;width&quot;:721.8172178510733}"/>
</p:tagLst>
</file>

<file path=ppt/tags/tag9.xml><?xml version="1.0" encoding="utf-8"?>
<p:tagLst xmlns:p="http://schemas.openxmlformats.org/presentationml/2006/main">
  <p:tag name="KSO_WM_DIAGRAM_VIRTUALLY_FRAME" val="{&quot;height&quot;:141.95637795275593,&quot;left&quot;:130.26952755905512,&quot;top&quot;:194.2979527559055,&quot;width&quot;:538.9804724409448}"/>
</p:tagLst>
</file>

<file path=ppt/tags/tag90.xml><?xml version="1.0" encoding="utf-8"?>
<p:tagLst xmlns:p="http://schemas.openxmlformats.org/presentationml/2006/main">
  <p:tag name="KSO_WM_DIAGRAM_VIRTUALLY_FRAME" val="{&quot;height&quot;:223.50968503937003,&quot;left&quot;:-2.04099737863246,&quot;top&quot;:99.70212598425198,&quot;width&quot;:721.8172178510733}"/>
</p:tagLst>
</file>

<file path=ppt/tags/tag91.xml><?xml version="1.0" encoding="utf-8"?>
<p:tagLst xmlns:p="http://schemas.openxmlformats.org/presentationml/2006/main">
  <p:tag name="KSO_WM_DIAGRAM_VIRTUALLY_FRAME" val="{&quot;height&quot;:223.50968503937003,&quot;left&quot;:-2.04099737863246,&quot;top&quot;:99.70212598425198,&quot;width&quot;:721.8172178510733}"/>
</p:tagLst>
</file>

<file path=ppt/tags/tag92.xml><?xml version="1.0" encoding="utf-8"?>
<p:tagLst xmlns:p="http://schemas.openxmlformats.org/presentationml/2006/main">
  <p:tag name="KSO_WM_DIAGRAM_VIRTUALLY_FRAME" val="{&quot;height&quot;:223.50968503937003,&quot;left&quot;:-2.04099737863246,&quot;top&quot;:99.70212598425198,&quot;width&quot;:721.8172178510733}"/>
</p:tagLst>
</file>

<file path=ppt/tags/tag93.xml><?xml version="1.0" encoding="utf-8"?>
<p:tagLst xmlns:p="http://schemas.openxmlformats.org/presentationml/2006/main">
  <p:tag name="KSO_WM_DIAGRAM_VIRTUALLY_FRAME" val="{&quot;height&quot;:223.50968503937003,&quot;left&quot;:-2.04099737863246,&quot;top&quot;:99.70212598425198,&quot;width&quot;:721.8172178510733}"/>
</p:tagLst>
</file>

<file path=ppt/tags/tag94.xml><?xml version="1.0" encoding="utf-8"?>
<p:tagLst xmlns:p="http://schemas.openxmlformats.org/presentationml/2006/main">
  <p:tag name="KSO_WM_DIAGRAM_VIRTUALLY_FRAME" val="{&quot;height&quot;:223.50968503937003,&quot;left&quot;:-2.04099737863246,&quot;top&quot;:99.70212598425198,&quot;width&quot;:721.8172178510733}"/>
</p:tagLst>
</file>

<file path=ppt/tags/tag95.xml><?xml version="1.0" encoding="utf-8"?>
<p:tagLst xmlns:p="http://schemas.openxmlformats.org/presentationml/2006/main">
  <p:tag name="KSO_WM_DIAGRAM_VIRTUALLY_FRAME" val="{&quot;height&quot;:223.50968503937003,&quot;left&quot;:-2.04099737863246,&quot;top&quot;:99.70212598425198,&quot;width&quot;:721.8172178510733}"/>
</p:tagLst>
</file>

<file path=ppt/tags/tag96.xml><?xml version="1.0" encoding="utf-8"?>
<p:tagLst xmlns:p="http://schemas.openxmlformats.org/presentationml/2006/main">
  <p:tag name="KSO_WM_DIAGRAM_VIRTUALLY_FRAME" val="{&quot;height&quot;:223.50968503937003,&quot;left&quot;:-2.04099737863246,&quot;top&quot;:99.70212598425198,&quot;width&quot;:721.8172178510733}"/>
</p:tagLst>
</file>

<file path=ppt/tags/tag97.xml><?xml version="1.0" encoding="utf-8"?>
<p:tagLst xmlns:p="http://schemas.openxmlformats.org/presentationml/2006/main">
  <p:tag name="KSO_WM_DIAGRAM_VIRTUALLY_FRAME" val="{&quot;height&quot;:223.50968503937003,&quot;left&quot;:-2.04099737863246,&quot;top&quot;:99.70212598425198,&quot;width&quot;:721.8172178510733}"/>
</p:tagLst>
</file>

<file path=ppt/tags/tag98.xml><?xml version="1.0" encoding="utf-8"?>
<p:tagLst xmlns:p="http://schemas.openxmlformats.org/presentationml/2006/main">
  <p:tag name="KSO_WM_DIAGRAM_VIRTUALLY_FRAME" val="{&quot;height&quot;:223.50968503937003,&quot;left&quot;:-2.04099737863246,&quot;top&quot;:99.70212598425198,&quot;width&quot;:721.8172178510733}"/>
</p:tagLst>
</file>

<file path=ppt/tags/tag99.xml><?xml version="1.0" encoding="utf-8"?>
<p:tagLst xmlns:p="http://schemas.openxmlformats.org/presentationml/2006/main">
  <p:tag name="KSO_WM_DIAGRAM_VIRTUALLY_FRAME" val="{&quot;height&quot;:223.50968503937003,&quot;left&quot;:-2.04099737863246,&quot;top&quot;:99.70212598425198,&quot;width&quot;:721.8172178510733}"/>
</p:tagLst>
</file>

<file path=ppt/theme/theme1.xml><?xml version="1.0" encoding="utf-8"?>
<a:theme xmlns:a="http://schemas.openxmlformats.org/drawingml/2006/main" name="Office 主题">
  <a:themeElements>
    <a:clrScheme name="自定义 1113">
      <a:dk1>
        <a:sysClr val="windowText" lastClr="000000"/>
      </a:dk1>
      <a:lt1>
        <a:sysClr val="window" lastClr="FFFFFF"/>
      </a:lt1>
      <a:dk2>
        <a:srgbClr val="1F497D"/>
      </a:dk2>
      <a:lt2>
        <a:srgbClr val="EEECE1"/>
      </a:lt2>
      <a:accent1>
        <a:srgbClr val="5AA88E"/>
      </a:accent1>
      <a:accent2>
        <a:srgbClr val="8CBF03"/>
      </a:accent2>
      <a:accent3>
        <a:srgbClr val="5AA88E"/>
      </a:accent3>
      <a:accent4>
        <a:srgbClr val="8CBF03"/>
      </a:accent4>
      <a:accent5>
        <a:srgbClr val="5AA88E"/>
      </a:accent5>
      <a:accent6>
        <a:srgbClr val="8CBF03"/>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6198</Words>
  <Application>WPS 演示</Application>
  <PresentationFormat>自定义</PresentationFormat>
  <Paragraphs>278</Paragraphs>
  <Slides>36</Slides>
  <Notes>25</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36</vt:i4>
      </vt:variant>
    </vt:vector>
  </HeadingPairs>
  <TitlesOfParts>
    <vt:vector size="46" baseType="lpstr">
      <vt:lpstr>Arial</vt:lpstr>
      <vt:lpstr>宋体</vt:lpstr>
      <vt:lpstr>Wingdings</vt:lpstr>
      <vt:lpstr>微软雅黑</vt:lpstr>
      <vt:lpstr>华文彩云</vt:lpstr>
      <vt:lpstr>DotumChe</vt:lpstr>
      <vt:lpstr>Malgun Gothic</vt:lpstr>
      <vt:lpstr>Calibri</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Lenovo</cp:lastModifiedBy>
  <cp:revision>163</cp:revision>
  <dcterms:created xsi:type="dcterms:W3CDTF">2017-06-18T08:54:00Z</dcterms:created>
  <dcterms:modified xsi:type="dcterms:W3CDTF">2024-09-24T03:45:41Z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D6C7395F35F24BEEA1618D73D4E90975_12</vt:lpwstr>
  </property>
  <property fmtid="{D5CDD505-2E9C-101B-9397-08002B2CF9AE}" pid="3" name="KSOProductBuildVer">
    <vt:lpwstr>2052-12.1.0.18276</vt:lpwstr>
  </property>
</Properties>
</file>