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27" r:id="rId2"/>
    <p:sldId id="408" r:id="rId3"/>
    <p:sldId id="409" r:id="rId4"/>
    <p:sldId id="410"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6" r:id="rId20"/>
    <p:sldId id="427" r:id="rId21"/>
    <p:sldId id="428" r:id="rId22"/>
    <p:sldId id="430" r:id="rId23"/>
    <p:sldId id="431" r:id="rId24"/>
    <p:sldId id="432" r:id="rId25"/>
    <p:sldId id="435" r:id="rId26"/>
    <p:sldId id="436" r:id="rId27"/>
    <p:sldId id="437" r:id="rId28"/>
    <p:sldId id="34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657A"/>
    <a:srgbClr val="2E4C64"/>
    <a:srgbClr val="ABB7C9"/>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6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074855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52980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38847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75055" y="2553335"/>
            <a:ext cx="10468610" cy="1265555"/>
          </a:xfrm>
          <a:solidFill>
            <a:srgbClr val="002060"/>
          </a:solidFill>
        </p:spPr>
        <p:txBody>
          <a:bodyPr anchor="b"/>
          <a:lstStyle>
            <a:lvl1pPr algn="ctr">
              <a:defRPr sz="600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副标题 2"/>
          <p:cNvSpPr>
            <a:spLocks noGrp="1"/>
          </p:cNvSpPr>
          <p:nvPr>
            <p:ph type="subTitle" idx="1"/>
          </p:nvPr>
        </p:nvSpPr>
        <p:spPr>
          <a:xfrm>
            <a:off x="1524000" y="4449445"/>
            <a:ext cx="9144000" cy="435610"/>
          </a:xfrm>
        </p:spPr>
        <p:txBody>
          <a:bodyPr>
            <a:no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75921"/>
            <a:ext cx="10515600" cy="717774"/>
          </a:xfrm>
          <a:solidFill>
            <a:srgbClr val="002060"/>
          </a:solidFill>
        </p:spPr>
        <p:txBody>
          <a:bodyPr/>
          <a:lstStyle>
            <a:lvl1pPr>
              <a:defRPr>
                <a:solidFill>
                  <a:schemeClr val="bg1"/>
                </a:solidFill>
              </a:defRPr>
            </a:lvl1pPr>
          </a:lstStyle>
          <a:p>
            <a:r>
              <a:rPr lang="zh-CN" altLang="en-US" dirty="0"/>
              <a:t>单击此处编辑母版标题样式</a:t>
            </a:r>
          </a:p>
        </p:txBody>
      </p:sp>
      <p:sp>
        <p:nvSpPr>
          <p:cNvPr id="3" name="内容占位符 2"/>
          <p:cNvSpPr>
            <a:spLocks noGrp="1"/>
          </p:cNvSpPr>
          <p:nvPr>
            <p:ph idx="1"/>
          </p:nvPr>
        </p:nvSpPr>
        <p:spPr>
          <a:xfrm>
            <a:off x="838200" y="1547719"/>
            <a:ext cx="10515600" cy="4351338"/>
          </a:xfrm>
          <a:ln>
            <a:solidFill>
              <a:srgbClr val="002060">
                <a:alpha val="0"/>
              </a:srgbClr>
            </a:solidFill>
          </a:ln>
        </p:spPr>
        <p:txBody>
          <a:bodyPr/>
          <a:lstStyle>
            <a:lvl1pPr marL="808990" indent="-808990">
              <a:lnSpc>
                <a:spcPct val="130000"/>
              </a:lnSpc>
              <a:spcBef>
                <a:spcPts val="0"/>
              </a:spcBef>
              <a:buClr>
                <a:srgbClr val="00B0F0"/>
              </a:buClr>
              <a:buSzPct val="95000"/>
              <a:buFont typeface="Wingdings" panose="05000000000000000000" charset="0"/>
              <a:buChar char="ü"/>
              <a:defRPr/>
            </a:lvl1pPr>
            <a:lvl2pPr>
              <a:lnSpc>
                <a:spcPct val="130000"/>
              </a:lnSpc>
              <a:spcBef>
                <a:spcPts val="0"/>
              </a:spcBef>
              <a:buClr>
                <a:srgbClr val="00B0F0"/>
              </a:buClr>
              <a:buSzPct val="95000"/>
              <a:buFont typeface="Wingdings" panose="05000000000000000000" charset="0"/>
              <a:buChar char="ü"/>
              <a:defRPr/>
            </a:lvl2pPr>
            <a:lvl3pPr>
              <a:lnSpc>
                <a:spcPct val="130000"/>
              </a:lnSpc>
              <a:spcBef>
                <a:spcPts val="0"/>
              </a:spcBef>
              <a:buClr>
                <a:srgbClr val="00B0F0"/>
              </a:buClr>
              <a:buSzPct val="95000"/>
              <a:buFont typeface="Wingdings" panose="05000000000000000000" charset="0"/>
              <a:buChar char="ü"/>
              <a:defRPr/>
            </a:lvl3pPr>
            <a:lvl4pPr>
              <a:lnSpc>
                <a:spcPct val="130000"/>
              </a:lnSpc>
              <a:spcBef>
                <a:spcPts val="0"/>
              </a:spcBef>
              <a:buClr>
                <a:srgbClr val="00B0F0"/>
              </a:buClr>
              <a:buSzPct val="95000"/>
              <a:buFont typeface="Wingdings" panose="05000000000000000000" charset="0"/>
              <a:buChar char="ü"/>
              <a:defRPr/>
            </a:lvl4pPr>
            <a:lvl5pPr>
              <a:lnSpc>
                <a:spcPct val="130000"/>
              </a:lnSpc>
              <a:spcBef>
                <a:spcPts val="0"/>
              </a:spcBef>
              <a:buClr>
                <a:srgbClr val="00B0F0"/>
              </a:buClr>
              <a:buSzPct val="95000"/>
              <a:buFont typeface="Wingdings" panose="05000000000000000000" charset="0"/>
              <a:buChar char="ü"/>
              <a:defRPr/>
            </a:lvl5pPr>
          </a:lstStyle>
          <a:p>
            <a:pPr marL="513080" lvl="0" indent="-513080"/>
            <a:r>
              <a:rPr lang="zh-CN" altLang="en-US" dirty="0"/>
              <a:t>单击此处编辑母版文本样式</a:t>
            </a:r>
          </a:p>
          <a:p>
            <a:pPr marL="513080" lvl="1" indent="-513080"/>
            <a:r>
              <a:rPr lang="zh-CN" altLang="en-US" dirty="0"/>
              <a:t>第二级</a:t>
            </a:r>
          </a:p>
          <a:p>
            <a:pPr marL="513080" lvl="2" indent="-513080"/>
            <a:r>
              <a:rPr lang="zh-CN" altLang="en-US" dirty="0"/>
              <a:t>第三级</a:t>
            </a:r>
          </a:p>
          <a:p>
            <a:pPr marL="513080" lvl="3" indent="-513080"/>
            <a:r>
              <a:rPr lang="zh-CN" altLang="en-US" dirty="0"/>
              <a:t>第四级</a:t>
            </a:r>
          </a:p>
          <a:p>
            <a:pPr marL="513080" lvl="4" indent="-513080"/>
            <a:r>
              <a:rPr lang="zh-CN" altLang="en-US" dirty="0"/>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4B47E54-BEC7-46BF-B506-E6169E2A96F6}"/>
              </a:ext>
            </a:extLst>
          </p:cNvPr>
          <p:cNvSpPr/>
          <p:nvPr userDrawn="1"/>
        </p:nvSpPr>
        <p:spPr>
          <a:xfrm>
            <a:off x="1018095" y="546755"/>
            <a:ext cx="10246936" cy="53355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419735" lvl="0" indent="-419735"/>
            <a:r>
              <a:rPr lang="zh-CN" altLang="en-US"/>
              <a:t>单击此处编辑母版文本样式</a:t>
            </a:r>
          </a:p>
          <a:p>
            <a:pPr marL="419735" lvl="1" indent="-419735"/>
            <a:r>
              <a:rPr lang="zh-CN" altLang="en-US"/>
              <a:t>第二级</a:t>
            </a:r>
          </a:p>
          <a:p>
            <a:pPr marL="419735" lvl="2" indent="-419735"/>
            <a:r>
              <a:rPr lang="zh-CN" altLang="en-US"/>
              <a:t>第三级</a:t>
            </a:r>
          </a:p>
          <a:p>
            <a:pPr marL="419735" lvl="3" indent="-419735"/>
            <a:r>
              <a:rPr lang="zh-CN" altLang="en-US"/>
              <a:t>第四级</a:t>
            </a:r>
          </a:p>
          <a:p>
            <a:pPr marL="419735" lvl="4" indent="-419735"/>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4.bin"/><Relationship Id="rId1" Type="http://schemas.openxmlformats.org/officeDocument/2006/relationships/slideLayout" Target="../slideLayouts/slideLayout6.xml"/><Relationship Id="rId5" Type="http://schemas.openxmlformats.org/officeDocument/2006/relationships/image" Target="../media/image7.wmf"/><Relationship Id="rId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6.bin"/><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oleObject" Target="../embeddings/oleObject7.bin"/><Relationship Id="rId1" Type="http://schemas.openxmlformats.org/officeDocument/2006/relationships/slideLayout" Target="../slideLayouts/slideLayout6.xml"/><Relationship Id="rId6" Type="http://schemas.openxmlformats.org/officeDocument/2006/relationships/oleObject" Target="../embeddings/oleObject9.bin"/><Relationship Id="rId5" Type="http://schemas.openxmlformats.org/officeDocument/2006/relationships/image" Target="../media/image10.wmf"/><Relationship Id="rId4"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10.bin"/><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11.bin"/><Relationship Id="rId1" Type="http://schemas.openxmlformats.org/officeDocument/2006/relationships/slideLayout" Target="../slideLayouts/slideLayout6.xml"/><Relationship Id="rId5" Type="http://schemas.openxmlformats.org/officeDocument/2006/relationships/image" Target="../media/image14.wmf"/><Relationship Id="rId4" Type="http://schemas.openxmlformats.org/officeDocument/2006/relationships/oleObject" Target="../embeddings/oleObject12.bin"/></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3.bin"/><Relationship Id="rId1" Type="http://schemas.openxmlformats.org/officeDocument/2006/relationships/slideLayout" Target="../slideLayouts/slideLayout6.xml"/><Relationship Id="rId5" Type="http://schemas.openxmlformats.org/officeDocument/2006/relationships/image" Target="../media/image16.wmf"/><Relationship Id="rId4" Type="http://schemas.openxmlformats.org/officeDocument/2006/relationships/oleObject" Target="../embeddings/oleObject14.bin"/></Relationships>
</file>

<file path=ppt/slides/_rels/slide2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5.bin"/><Relationship Id="rId1" Type="http://schemas.openxmlformats.org/officeDocument/2006/relationships/slideLayout" Target="../slideLayouts/slideLayout6.xml"/><Relationship Id="rId5" Type="http://schemas.openxmlformats.org/officeDocument/2006/relationships/image" Target="../media/image18.wmf"/><Relationship Id="rId4" Type="http://schemas.openxmlformats.org/officeDocument/2006/relationships/oleObject" Target="../embeddings/oleObject16.bin"/></Relationships>
</file>

<file path=ppt/slides/_rels/slide2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17.bin"/><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oleObject" Target="../embeddings/oleObject18.bin"/><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19.bin"/><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10" Type="http://schemas.openxmlformats.org/officeDocument/2006/relationships/image" Target="../media/image22.png"/><Relationship Id="rId4" Type="http://schemas.openxmlformats.org/officeDocument/2006/relationships/tags" Target="../tags/tag8.xml"/><Relationship Id="rId9"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19461" name="PA_文本框 776"/>
          <p:cNvSpPr txBox="1">
            <a:spLocks noChangeArrowheads="1"/>
          </p:cNvSpPr>
          <p:nvPr>
            <p:custDataLst>
              <p:tags r:id="rId3"/>
            </p:custDataLst>
          </p:nvPr>
        </p:nvSpPr>
        <p:spPr bwMode="auto">
          <a:xfrm>
            <a:off x="1146592" y="4419174"/>
            <a:ext cx="38102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商贸流通学院   孙功慧</a:t>
            </a:r>
          </a:p>
        </p:txBody>
      </p:sp>
      <p:sp>
        <p:nvSpPr>
          <p:cNvPr id="398" name="PA_文本框 775"/>
          <p:cNvSpPr txBox="1">
            <a:spLocks noChangeArrowheads="1"/>
          </p:cNvSpPr>
          <p:nvPr>
            <p:custDataLst>
              <p:tags r:id="rId4"/>
            </p:custDataLst>
          </p:nvPr>
        </p:nvSpPr>
        <p:spPr bwMode="auto">
          <a:xfrm>
            <a:off x="727076" y="3052763"/>
            <a:ext cx="72215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4000" b="1" dirty="0">
                <a:solidFill>
                  <a:schemeClr val="bg1"/>
                </a:solidFill>
                <a:latin typeface="微软雅黑" panose="020B0503020204020204" pitchFamily="34" charset="-122"/>
                <a:ea typeface="微软雅黑" panose="020B0503020204020204" pitchFamily="34" charset="-122"/>
              </a:rPr>
              <a:t>市场调查与分析</a:t>
            </a:r>
            <a:r>
              <a:rPr lang="en-US" altLang="zh-CN" sz="4000" b="1" dirty="0">
                <a:solidFill>
                  <a:schemeClr val="bg1"/>
                </a:solidFill>
                <a:latin typeface="微软雅黑" panose="020B0503020204020204" pitchFamily="34" charset="-122"/>
                <a:ea typeface="微软雅黑" panose="020B0503020204020204" pitchFamily="34" charset="-122"/>
              </a:rPr>
              <a:t>MOOC</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pic>
        <p:nvPicPr>
          <p:cNvPr id="1026"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19461"/>
                                        </p:tgtEl>
                                        <p:attrNameLst>
                                          <p:attrName>style.visibility</p:attrName>
                                        </p:attrNameLst>
                                      </p:cBhvr>
                                      <p:to>
                                        <p:strVal val="visible"/>
                                      </p:to>
                                    </p:set>
                                    <p:anim to="" calcmode="lin" valueType="num">
                                      <p:cBhvr>
                                        <p:cTn id="15" dur="700" fill="hold">
                                          <p:stCondLst>
                                            <p:cond delay="0"/>
                                          </p:stCondLst>
                                        </p:cTn>
                                        <p:tgtEl>
                                          <p:spTgt spid="19461"/>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19461"/>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8"/>
                                        </p:tgtEl>
                                        <p:attrNameLst>
                                          <p:attrName>style.visibility</p:attrName>
                                        </p:attrNameLst>
                                      </p:cBhvr>
                                      <p:to>
                                        <p:strVal val="visible"/>
                                      </p:to>
                                    </p:set>
                                    <p:anim to="" calcmode="lin" valueType="num">
                                      <p:cBhvr>
                                        <p:cTn id="19" dur="700" fill="hold">
                                          <p:stCondLst>
                                            <p:cond delay="0"/>
                                          </p:stCondLst>
                                        </p:cTn>
                                        <p:tgtEl>
                                          <p:spTgt spid="398"/>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8"/>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p:bldP spid="19461" grpId="0"/>
      <p:bldP spid="3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10</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195" name="标题 2194"/>
          <p:cNvSpPr>
            <a:spLocks noGrp="1"/>
          </p:cNvSpPr>
          <p:nvPr>
            <p:ph type="title" idx="4294967295"/>
          </p:nvPr>
        </p:nvSpPr>
        <p:spPr>
          <a:xfrm>
            <a:off x="3476625" y="836613"/>
            <a:ext cx="4637088" cy="535531"/>
          </a:xfrm>
          <a:solidFill>
            <a:srgbClr val="2E4C64">
              <a:alpha val="85881"/>
            </a:srgbClr>
          </a:solidFill>
        </p:spPr>
        <p:txBody>
          <a:bodyPr vert="horz" wrap="square" lIns="91440" tIns="45720" rIns="91440" bIns="45720" anchor="t">
            <a:spAutoFit/>
          </a:bodyPr>
          <a:lstStyle/>
          <a:p>
            <a:pPr algn="ctr"/>
            <a:r>
              <a:rPr lang="zh-CN" altLang="en-US" sz="3200" b="1" dirty="0">
                <a:solidFill>
                  <a:schemeClr val="bg1"/>
                </a:solidFill>
              </a:rPr>
              <a:t>比例相对指标的计算</a:t>
            </a:r>
          </a:p>
        </p:txBody>
      </p:sp>
      <p:sp>
        <p:nvSpPr>
          <p:cNvPr id="2196" name="矩形 2195"/>
          <p:cNvSpPr/>
          <p:nvPr/>
        </p:nvSpPr>
        <p:spPr>
          <a:xfrm>
            <a:off x="1352550" y="1443581"/>
            <a:ext cx="9042400" cy="1384995"/>
          </a:xfrm>
          <a:prstGeom prst="rect">
            <a:avLst/>
          </a:prstGeom>
          <a:noFill/>
          <a:ln w="9525">
            <a:noFill/>
          </a:ln>
        </p:spPr>
        <p:txBody>
          <a:bodyPr wrap="square" anchor="t">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同一总体某一部分数值与另一部分数值对比的比值。它反映总体各部分间的内在联系和比例关系，一般用比数表示，也可用百分数表示。 </a:t>
            </a:r>
          </a:p>
        </p:txBody>
      </p:sp>
      <p:graphicFrame>
        <p:nvGraphicFramePr>
          <p:cNvPr id="2197" name="内容占位符 2196"/>
          <p:cNvGraphicFramePr>
            <a:graphicFrameLocks noGrp="1"/>
          </p:cNvGraphicFramePr>
          <p:nvPr>
            <p:ph idx="4294967295"/>
          </p:nvPr>
        </p:nvGraphicFramePr>
        <p:xfrm>
          <a:off x="2495550" y="2781300"/>
          <a:ext cx="7196138" cy="1079500"/>
        </p:xfrm>
        <a:graphic>
          <a:graphicData uri="http://schemas.openxmlformats.org/presentationml/2006/ole">
            <mc:AlternateContent xmlns:mc="http://schemas.openxmlformats.org/markup-compatibility/2006">
              <mc:Choice xmlns:v="urn:schemas-microsoft-com:vml" Requires="v">
                <p:oleObj r:id="rId2" imgW="1843405" imgH="419100" progId="Equation.3">
                  <p:embed/>
                </p:oleObj>
              </mc:Choice>
              <mc:Fallback>
                <p:oleObj r:id="rId2" imgW="1843405" imgH="419100" progId="Equation.3">
                  <p:embed/>
                  <p:pic>
                    <p:nvPicPr>
                      <p:cNvPr id="0" name="图片 3090"/>
                      <p:cNvPicPr/>
                      <p:nvPr/>
                    </p:nvPicPr>
                    <p:blipFill>
                      <a:blip r:embed="rId3"/>
                      <a:stretch>
                        <a:fillRect/>
                      </a:stretch>
                    </p:blipFill>
                    <p:spPr>
                      <a:xfrm>
                        <a:off x="2495550" y="2781300"/>
                        <a:ext cx="7196138" cy="1079500"/>
                      </a:xfrm>
                      <a:prstGeom prst="rect">
                        <a:avLst/>
                      </a:prstGeom>
                      <a:noFill/>
                      <a:ln w="38100">
                        <a:miter/>
                      </a:ln>
                    </p:spPr>
                  </p:pic>
                </p:oleObj>
              </mc:Fallback>
            </mc:AlternateContent>
          </a:graphicData>
        </a:graphic>
      </p:graphicFrame>
      <p:grpSp>
        <p:nvGrpSpPr>
          <p:cNvPr id="2198" name="组合 2197"/>
          <p:cNvGrpSpPr/>
          <p:nvPr/>
        </p:nvGrpSpPr>
        <p:grpSpPr>
          <a:xfrm>
            <a:off x="3143250" y="4149725"/>
            <a:ext cx="4464050" cy="871538"/>
            <a:chOff x="1111" y="3022"/>
            <a:chExt cx="2812" cy="549"/>
          </a:xfrm>
        </p:grpSpPr>
        <p:sp>
          <p:nvSpPr>
            <p:cNvPr id="26632" name="矩形 2198"/>
            <p:cNvSpPr/>
            <p:nvPr/>
          </p:nvSpPr>
          <p:spPr>
            <a:xfrm>
              <a:off x="1882" y="3022"/>
              <a:ext cx="1225" cy="232"/>
            </a:xfrm>
            <a:prstGeom prst="rect">
              <a:avLst/>
            </a:prstGeom>
            <a:noFill/>
            <a:ln w="9525">
              <a:noFill/>
            </a:ln>
          </p:spPr>
          <p:txBody>
            <a:bodyPr anchor="t">
              <a:spAutoFit/>
            </a:bodyPr>
            <a:lstStyle/>
            <a:p>
              <a:pPr eaLnBrk="0" hangingPunct="0">
                <a:spcBef>
                  <a:spcPct val="50000"/>
                </a:spcBef>
              </a:pPr>
              <a:r>
                <a:rPr lang="zh-CN" altLang="en-US" sz="1800" b="1" dirty="0">
                  <a:latin typeface="微软雅黑" panose="020B0503020204020204" pitchFamily="34" charset="-122"/>
                  <a:ea typeface="微软雅黑" panose="020B0503020204020204" pitchFamily="34" charset="-122"/>
                </a:rPr>
                <a:t>全班女生人数</a:t>
              </a:r>
            </a:p>
          </p:txBody>
        </p:sp>
        <p:sp>
          <p:nvSpPr>
            <p:cNvPr id="26633" name="矩形 2199"/>
            <p:cNvSpPr/>
            <p:nvPr/>
          </p:nvSpPr>
          <p:spPr>
            <a:xfrm>
              <a:off x="1882" y="3339"/>
              <a:ext cx="1225" cy="232"/>
            </a:xfrm>
            <a:prstGeom prst="rect">
              <a:avLst/>
            </a:prstGeom>
            <a:noFill/>
            <a:ln w="9525">
              <a:noFill/>
            </a:ln>
          </p:spPr>
          <p:txBody>
            <a:bodyPr anchor="t">
              <a:spAutoFit/>
            </a:bodyPr>
            <a:lstStyle/>
            <a:p>
              <a:pPr eaLnBrk="0" hangingPunct="0">
                <a:spcBef>
                  <a:spcPct val="50000"/>
                </a:spcBef>
              </a:pPr>
              <a:r>
                <a:rPr lang="zh-CN" altLang="en-US" sz="1800" b="1" dirty="0">
                  <a:latin typeface="微软雅黑" panose="020B0503020204020204" pitchFamily="34" charset="-122"/>
                  <a:ea typeface="微软雅黑" panose="020B0503020204020204" pitchFamily="34" charset="-122"/>
                </a:rPr>
                <a:t>全班男生人数</a:t>
              </a:r>
            </a:p>
          </p:txBody>
        </p:sp>
        <p:cxnSp>
          <p:nvCxnSpPr>
            <p:cNvPr id="26634" name="直接连接符 2200"/>
            <p:cNvCxnSpPr/>
            <p:nvPr/>
          </p:nvCxnSpPr>
          <p:spPr>
            <a:xfrm>
              <a:off x="1791" y="3294"/>
              <a:ext cx="1225" cy="0"/>
            </a:xfrm>
            <a:prstGeom prst="line">
              <a:avLst/>
            </a:prstGeom>
            <a:ln w="9525" cap="flat" cmpd="sng">
              <a:solidFill>
                <a:srgbClr val="330909"/>
              </a:solidFill>
              <a:prstDash val="solid"/>
              <a:round/>
              <a:headEnd type="none" w="med" len="med"/>
              <a:tailEnd type="none" w="med" len="med"/>
            </a:ln>
          </p:spPr>
        </p:cxnSp>
        <p:sp>
          <p:nvSpPr>
            <p:cNvPr id="26635" name="矩形 2201"/>
            <p:cNvSpPr/>
            <p:nvPr/>
          </p:nvSpPr>
          <p:spPr>
            <a:xfrm>
              <a:off x="3016" y="3113"/>
              <a:ext cx="225" cy="232"/>
            </a:xfrm>
            <a:prstGeom prst="rect">
              <a:avLst/>
            </a:prstGeom>
            <a:noFill/>
            <a:ln w="9525">
              <a:noFill/>
            </a:ln>
          </p:spPr>
          <p:txBody>
            <a:bodyPr wrap="none" anchor="t">
              <a:spAutoFit/>
            </a:bodyPr>
            <a:lstStyle/>
            <a:p>
              <a:pPr eaLnBrk="0" hangingPunct="0"/>
              <a:r>
                <a:rPr lang="en-US" altLang="zh-CN" b="1" dirty="0">
                  <a:latin typeface="微软雅黑" panose="020B0503020204020204" pitchFamily="34" charset="-122"/>
                  <a:ea typeface="微软雅黑" panose="020B0503020204020204" pitchFamily="34" charset="-122"/>
                </a:rPr>
                <a:t>×</a:t>
              </a:r>
            </a:p>
          </p:txBody>
        </p:sp>
        <p:sp>
          <p:nvSpPr>
            <p:cNvPr id="26636" name="矩形 2202"/>
            <p:cNvSpPr/>
            <p:nvPr/>
          </p:nvSpPr>
          <p:spPr>
            <a:xfrm>
              <a:off x="3243" y="3158"/>
              <a:ext cx="680" cy="232"/>
            </a:xfrm>
            <a:prstGeom prst="rect">
              <a:avLst/>
            </a:prstGeom>
            <a:noFill/>
            <a:ln w="9525">
              <a:noFill/>
            </a:ln>
          </p:spPr>
          <p:txBody>
            <a:bodyPr anchor="t">
              <a:spAutoFit/>
            </a:bodyPr>
            <a:lstStyle/>
            <a:p>
              <a:pPr eaLnBrk="0" hangingPunct="0">
                <a:spcBef>
                  <a:spcPct val="50000"/>
                </a:spcBef>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6637" name="五边形 2203"/>
            <p:cNvSpPr/>
            <p:nvPr/>
          </p:nvSpPr>
          <p:spPr>
            <a:xfrm>
              <a:off x="1111" y="3113"/>
              <a:ext cx="499" cy="363"/>
            </a:xfrm>
            <a:prstGeom prst="homePlate">
              <a:avLst>
                <a:gd name="adj" fmla="val 34353"/>
              </a:avLst>
            </a:prstGeom>
            <a:solidFill>
              <a:srgbClr val="2E4C64"/>
            </a:solidFill>
            <a:ln w="9525" cap="flat" cmpd="sng">
              <a:solidFill>
                <a:srgbClr val="330909"/>
              </a:solidFill>
              <a:prstDash val="solid"/>
              <a:miter/>
              <a:headEnd type="none" w="med" len="med"/>
              <a:tailEnd type="none" w="med" len="med"/>
            </a:ln>
            <a:effectLst>
              <a:outerShdw blurRad="50800" dist="38100" algn="l" rotWithShape="0">
                <a:prstClr val="black">
                  <a:alpha val="40000"/>
                </a:prstClr>
              </a:outerShdw>
              <a:reflection blurRad="6350" stA="52000" endA="300" endPos="35000" dir="5400000" sy="-100000" algn="bl" rotWithShape="0"/>
              <a:softEdge rad="31750"/>
            </a:effectLst>
          </p:spPr>
          <p:txBody>
            <a:bodyPr wrap="none" anchor="ct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如</a:t>
              </a:r>
            </a:p>
          </p:txBody>
        </p:sp>
      </p:grpSp>
      <p:sp>
        <p:nvSpPr>
          <p:cNvPr id="2206" name="矩形 2205"/>
          <p:cNvSpPr/>
          <p:nvPr/>
        </p:nvSpPr>
        <p:spPr>
          <a:xfrm>
            <a:off x="1609726" y="5199063"/>
            <a:ext cx="9331960" cy="400110"/>
          </a:xfrm>
          <a:prstGeom prst="rect">
            <a:avLst/>
          </a:prstGeom>
          <a:noFill/>
          <a:ln w="9525">
            <a:noFill/>
          </a:ln>
        </p:spPr>
        <p:txBody>
          <a:bodyPr wrap="square" anchor="t">
            <a:spAutoFit/>
          </a:bodyPr>
          <a:lstStyle/>
          <a:p>
            <a:pPr eaLnBrk="0" hangingPunct="0"/>
            <a:r>
              <a:rPr lang="zh-CN" altLang="en-US" sz="2000" b="1" dirty="0">
                <a:latin typeface="微软雅黑" panose="020B0503020204020204" pitchFamily="34" charset="-122"/>
                <a:ea typeface="微软雅黑" panose="020B0503020204020204" pitchFamily="34" charset="-122"/>
              </a:rPr>
              <a:t>即：同一总体内不同组成部分的指标数值对比的结果，但分子与分母可以互换。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195"/>
                                        </p:tgtEl>
                                        <p:attrNameLst>
                                          <p:attrName>style.visibility</p:attrName>
                                        </p:attrNameLst>
                                      </p:cBhvr>
                                      <p:to>
                                        <p:strVal val="visible"/>
                                      </p:to>
                                    </p:set>
                                    <p:anim calcmode="lin" valueType="num">
                                      <p:cBhvr additive="base">
                                        <p:cTn id="7" dur="500" fill="hold"/>
                                        <p:tgtEl>
                                          <p:spTgt spid="2195"/>
                                        </p:tgtEl>
                                        <p:attrNameLst>
                                          <p:attrName>ppt_x</p:attrName>
                                        </p:attrNameLst>
                                      </p:cBhvr>
                                      <p:tavLst>
                                        <p:tav tm="0">
                                          <p:val>
                                            <p:strVal val="0-#ppt_w/2"/>
                                          </p:val>
                                        </p:tav>
                                        <p:tav tm="100000">
                                          <p:val>
                                            <p:strVal val="#ppt_x"/>
                                          </p:val>
                                        </p:tav>
                                      </p:tavLst>
                                    </p:anim>
                                    <p:anim calcmode="lin" valueType="num">
                                      <p:cBhvr additive="base">
                                        <p:cTn id="8" dur="500" fill="hold"/>
                                        <p:tgtEl>
                                          <p:spTgt spid="219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childTnLst>
                                    <p:set>
                                      <p:cBhvr additive="base">
                                        <p:cTn id="12" dur="1" fill="hold">
                                          <p:stCondLst>
                                            <p:cond delay="0"/>
                                          </p:stCondLst>
                                        </p:cTn>
                                        <p:tgtEl>
                                          <p:spTgt spid="2196"/>
                                        </p:tgtEl>
                                        <p:attrNameLst>
                                          <p:attrName>style.visibility</p:attrName>
                                        </p:attrNameLst>
                                      </p:cBhvr>
                                      <p:to>
                                        <p:strVal val="visible"/>
                                      </p:to>
                                    </p:set>
                                    <p:animEffect transition="in" filter="dissolve">
                                      <p:cBhvr additive="base">
                                        <p:cTn id="13" dur="500"/>
                                        <p:tgtEl>
                                          <p:spTgt spid="219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childTnLst>
                                    <p:set>
                                      <p:cBhvr additive="base">
                                        <p:cTn id="17" dur="1" fill="hold">
                                          <p:stCondLst>
                                            <p:cond delay="0"/>
                                          </p:stCondLst>
                                        </p:cTn>
                                        <p:tgtEl>
                                          <p:spTgt spid="2197"/>
                                        </p:tgtEl>
                                        <p:attrNameLst>
                                          <p:attrName>style.visibility</p:attrName>
                                        </p:attrNameLst>
                                      </p:cBhvr>
                                      <p:to>
                                        <p:strVal val="visible"/>
                                      </p:to>
                                    </p:set>
                                    <p:anim calcmode="lin" valueType="num">
                                      <p:cBhvr additive="base">
                                        <p:cTn id="18" dur="500" fill="hold"/>
                                        <p:tgtEl>
                                          <p:spTgt spid="2197"/>
                                        </p:tgtEl>
                                        <p:attrNameLst>
                                          <p:attrName>ppt_x</p:attrName>
                                        </p:attrNameLst>
                                      </p:cBhvr>
                                      <p:tavLst>
                                        <p:tav tm="0">
                                          <p:val>
                                            <p:strVal val="0-#ppt_w/2"/>
                                          </p:val>
                                        </p:tav>
                                        <p:tav tm="100000">
                                          <p:val>
                                            <p:strVal val="#ppt_x"/>
                                          </p:val>
                                        </p:tav>
                                      </p:tavLst>
                                    </p:anim>
                                    <p:anim calcmode="lin" valueType="num">
                                      <p:cBhvr additive="base">
                                        <p:cTn id="19" dur="500" fill="hold"/>
                                        <p:tgtEl>
                                          <p:spTgt spid="219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childTnLst>
                                    <p:set>
                                      <p:cBhvr additive="base">
                                        <p:cTn id="23" dur="1" fill="hold">
                                          <p:stCondLst>
                                            <p:cond delay="0"/>
                                          </p:stCondLst>
                                        </p:cTn>
                                        <p:tgtEl>
                                          <p:spTgt spid="2198"/>
                                        </p:tgtEl>
                                        <p:attrNameLst>
                                          <p:attrName>style.visibility</p:attrName>
                                        </p:attrNameLst>
                                      </p:cBhvr>
                                      <p:to>
                                        <p:strVal val="visible"/>
                                      </p:to>
                                    </p:set>
                                    <p:anim calcmode="lin" valueType="num">
                                      <p:cBhvr additive="base">
                                        <p:cTn id="24" dur="1000" fill="hold"/>
                                        <p:tgtEl>
                                          <p:spTgt spid="2198"/>
                                        </p:tgtEl>
                                        <p:attrNameLst>
                                          <p:attrName>ppt_w</p:attrName>
                                        </p:attrNameLst>
                                      </p:cBhvr>
                                      <p:tavLst>
                                        <p:tav tm="0">
                                          <p:val>
                                            <p:strVal val="#ppt_w*0.70"/>
                                          </p:val>
                                        </p:tav>
                                        <p:tav tm="100000">
                                          <p:val>
                                            <p:strVal val="#ppt_w"/>
                                          </p:val>
                                        </p:tav>
                                      </p:tavLst>
                                    </p:anim>
                                    <p:anim calcmode="lin" valueType="num">
                                      <p:cBhvr additive="base">
                                        <p:cTn id="25" dur="1000" fill="hold"/>
                                        <p:tgtEl>
                                          <p:spTgt spid="2198"/>
                                        </p:tgtEl>
                                        <p:attrNameLst>
                                          <p:attrName>ppt_h</p:attrName>
                                        </p:attrNameLst>
                                      </p:cBhvr>
                                      <p:tavLst>
                                        <p:tav tm="0">
                                          <p:val>
                                            <p:strVal val="#ppt_h"/>
                                          </p:val>
                                        </p:tav>
                                        <p:tav tm="100000">
                                          <p:val>
                                            <p:strVal val="#ppt_h"/>
                                          </p:val>
                                        </p:tav>
                                      </p:tavLst>
                                    </p:anim>
                                    <p:animEffect transition="in" filter="fade">
                                      <p:cBhvr additive="base">
                                        <p:cTn id="26" dur="1000"/>
                                        <p:tgtEl>
                                          <p:spTgt spid="2198"/>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childTnLst>
                                    <p:set>
                                      <p:cBhvr additive="base">
                                        <p:cTn id="30" dur="1" fill="hold">
                                          <p:stCondLst>
                                            <p:cond delay="0"/>
                                          </p:stCondLst>
                                        </p:cTn>
                                        <p:tgtEl>
                                          <p:spTgt spid="2206"/>
                                        </p:tgtEl>
                                        <p:attrNameLst>
                                          <p:attrName>style.visibility</p:attrName>
                                        </p:attrNameLst>
                                      </p:cBhvr>
                                      <p:to>
                                        <p:strVal val="visible"/>
                                      </p:to>
                                    </p:set>
                                    <p:animEffect transition="in" filter="dissolve">
                                      <p:cBhvr additive="base">
                                        <p:cTn id="31" dur="500"/>
                                        <p:tgtEl>
                                          <p:spTgt spid="2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5" grpId="0" bldLvl="0" animBg="1"/>
      <p:bldP spid="2196" grpId="0"/>
      <p:bldP spid="220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11</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209" name="标题 2208"/>
          <p:cNvSpPr>
            <a:spLocks noGrp="1"/>
          </p:cNvSpPr>
          <p:nvPr>
            <p:ph type="title" idx="4294967295"/>
          </p:nvPr>
        </p:nvSpPr>
        <p:spPr>
          <a:xfrm>
            <a:off x="4294188" y="836613"/>
            <a:ext cx="3444875" cy="535531"/>
          </a:xfrm>
          <a:solidFill>
            <a:srgbClr val="2E4C64">
              <a:alpha val="85881"/>
            </a:srgbClr>
          </a:solidFill>
        </p:spPr>
        <p:txBody>
          <a:bodyPr vert="horz" wrap="square" lIns="91440" tIns="45720" rIns="91440" bIns="45720" anchor="t">
            <a:spAutoFit/>
          </a:bodyPr>
          <a:lstStyle/>
          <a:p>
            <a:pPr algn="ctr"/>
            <a:r>
              <a:rPr lang="zh-CN" altLang="en-US" sz="3200" b="1" dirty="0">
                <a:solidFill>
                  <a:schemeClr val="bg1"/>
                </a:solidFill>
              </a:rPr>
              <a:t>比例相对指标计算</a:t>
            </a:r>
          </a:p>
        </p:txBody>
      </p:sp>
      <p:sp>
        <p:nvSpPr>
          <p:cNvPr id="2210" name="矩形 2209"/>
          <p:cNvSpPr/>
          <p:nvPr/>
        </p:nvSpPr>
        <p:spPr>
          <a:xfrm>
            <a:off x="896938" y="1516062"/>
            <a:ext cx="7856537" cy="521970"/>
          </a:xfrm>
          <a:prstGeom prst="rect">
            <a:avLst/>
          </a:prstGeom>
          <a:noFill/>
          <a:ln w="9525">
            <a:noFill/>
          </a:ln>
        </p:spPr>
        <p:txBody>
          <a:bodyPr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实例讲解：  </a:t>
            </a:r>
          </a:p>
        </p:txBody>
      </p:sp>
      <p:sp>
        <p:nvSpPr>
          <p:cNvPr id="2212" name="矩形 2211"/>
          <p:cNvSpPr/>
          <p:nvPr/>
        </p:nvSpPr>
        <p:spPr>
          <a:xfrm>
            <a:off x="1200150" y="2403129"/>
            <a:ext cx="9296400" cy="1384995"/>
          </a:xfrm>
          <a:prstGeom prst="rect">
            <a:avLst/>
          </a:prstGeom>
          <a:noFill/>
          <a:ln w="9525">
            <a:noFill/>
          </a:ln>
        </p:spPr>
        <p:txBody>
          <a:bodyPr wrap="square" anchor="ctr">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某城市</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2002</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年工业总产值为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4230.83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亿元，其中重工业产值为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1130.03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亿元，轻工业产值为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3100.8</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亿元，则该城市轻重工业比例如何？</a:t>
            </a:r>
          </a:p>
        </p:txBody>
      </p:sp>
      <p:sp>
        <p:nvSpPr>
          <p:cNvPr id="2213" name="矩形 2212"/>
          <p:cNvSpPr/>
          <p:nvPr/>
        </p:nvSpPr>
        <p:spPr>
          <a:xfrm>
            <a:off x="2246313" y="3788124"/>
            <a:ext cx="8147050" cy="1015663"/>
          </a:xfrm>
          <a:prstGeom prst="rect">
            <a:avLst/>
          </a:prstGeom>
          <a:noFill/>
          <a:ln w="9525">
            <a:noFill/>
          </a:ln>
        </p:spPr>
        <p:txBody>
          <a:bodyPr anchor="t">
            <a:spAutoFit/>
          </a:bodyPr>
          <a:lstStyle/>
          <a:p>
            <a:pPr eaLnBrk="0" hangingPunct="0"/>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计算：轻重工业比例＝</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3100.8</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1130.03=2.74</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a:t>
            </a: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分析：该城市轻工业较发达。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209"/>
                                        </p:tgtEl>
                                        <p:attrNameLst>
                                          <p:attrName>style.visibility</p:attrName>
                                        </p:attrNameLst>
                                      </p:cBhvr>
                                      <p:to>
                                        <p:strVal val="visible"/>
                                      </p:to>
                                    </p:set>
                                    <p:anim calcmode="lin" valueType="num">
                                      <p:cBhvr additive="base">
                                        <p:cTn id="7" dur="500" fill="hold"/>
                                        <p:tgtEl>
                                          <p:spTgt spid="2209"/>
                                        </p:tgtEl>
                                        <p:attrNameLst>
                                          <p:attrName>ppt_x</p:attrName>
                                        </p:attrNameLst>
                                      </p:cBhvr>
                                      <p:tavLst>
                                        <p:tav tm="0">
                                          <p:val>
                                            <p:strVal val="0-#ppt_w/2"/>
                                          </p:val>
                                        </p:tav>
                                        <p:tav tm="100000">
                                          <p:val>
                                            <p:strVal val="#ppt_x"/>
                                          </p:val>
                                        </p:tav>
                                      </p:tavLst>
                                    </p:anim>
                                    <p:anim calcmode="lin" valueType="num">
                                      <p:cBhvr additive="base">
                                        <p:cTn id="8" dur="500" fill="hold"/>
                                        <p:tgtEl>
                                          <p:spTgt spid="220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childTnLst>
                                    <p:set>
                                      <p:cBhvr additive="base">
                                        <p:cTn id="12" dur="1" fill="hold">
                                          <p:stCondLst>
                                            <p:cond delay="0"/>
                                          </p:stCondLst>
                                        </p:cTn>
                                        <p:tgtEl>
                                          <p:spTgt spid="2210"/>
                                        </p:tgtEl>
                                        <p:attrNameLst>
                                          <p:attrName>style.visibility</p:attrName>
                                        </p:attrNameLst>
                                      </p:cBhvr>
                                      <p:to>
                                        <p:strVal val="visible"/>
                                      </p:to>
                                    </p:set>
                                    <p:animEffect transition="in" filter="wipe(up)">
                                      <p:cBhvr additive="base">
                                        <p:cTn id="13" dur="500"/>
                                        <p:tgtEl>
                                          <p:spTgt spid="221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childTnLst>
                                    <p:set>
                                      <p:cBhvr additive="base">
                                        <p:cTn id="17" dur="1" fill="hold">
                                          <p:stCondLst>
                                            <p:cond delay="0"/>
                                          </p:stCondLst>
                                        </p:cTn>
                                        <p:tgtEl>
                                          <p:spTgt spid="2212"/>
                                        </p:tgtEl>
                                        <p:attrNameLst>
                                          <p:attrName>style.visibility</p:attrName>
                                        </p:attrNameLst>
                                      </p:cBhvr>
                                      <p:to>
                                        <p:strVal val="visible"/>
                                      </p:to>
                                    </p:set>
                                    <p:animEffect transition="in" filter="box(in)">
                                      <p:cBhvr additive="base">
                                        <p:cTn id="18" dur="500"/>
                                        <p:tgtEl>
                                          <p:spTgt spid="221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childTnLst>
                                    <p:set>
                                      <p:cBhvr additive="base">
                                        <p:cTn id="22" dur="1" fill="hold">
                                          <p:stCondLst>
                                            <p:cond delay="0"/>
                                          </p:stCondLst>
                                        </p:cTn>
                                        <p:tgtEl>
                                          <p:spTgt spid="2213"/>
                                        </p:tgtEl>
                                        <p:attrNameLst>
                                          <p:attrName>style.visibility</p:attrName>
                                        </p:attrNameLst>
                                      </p:cBhvr>
                                      <p:to>
                                        <p:strVal val="visible"/>
                                      </p:to>
                                    </p:set>
                                    <p:animEffect transition="in" filter="checkerboard(across)">
                                      <p:cBhvr additive="base">
                                        <p:cTn id="23" dur="500"/>
                                        <p:tgtEl>
                                          <p:spTgt spid="2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9" grpId="0" bldLvl="0" animBg="1"/>
      <p:bldP spid="2210" grpId="0"/>
      <p:bldP spid="2212" grpId="0"/>
      <p:bldP spid="22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12</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216" name="标题 2215"/>
          <p:cNvSpPr>
            <a:spLocks noGrp="1"/>
          </p:cNvSpPr>
          <p:nvPr>
            <p:ph type="title" idx="4294967295"/>
          </p:nvPr>
        </p:nvSpPr>
        <p:spPr>
          <a:xfrm>
            <a:off x="4222750" y="838200"/>
            <a:ext cx="4540250" cy="535531"/>
          </a:xfrm>
          <a:solidFill>
            <a:srgbClr val="4C657A"/>
          </a:solidFill>
        </p:spPr>
        <p:txBody>
          <a:bodyPr vert="horz" wrap="square" lIns="91440" tIns="45720" rIns="91440" bIns="45720" anchor="t">
            <a:spAutoFit/>
          </a:bodyPr>
          <a:lstStyle/>
          <a:p>
            <a:pPr algn="ctr"/>
            <a:r>
              <a:rPr lang="zh-CN" altLang="en-US" sz="3200" b="1" dirty="0">
                <a:solidFill>
                  <a:schemeClr val="bg1"/>
                </a:solidFill>
              </a:rPr>
              <a:t>比较相对指标的计算</a:t>
            </a:r>
          </a:p>
        </p:txBody>
      </p:sp>
      <p:sp>
        <p:nvSpPr>
          <p:cNvPr id="2217" name="矩形 2216"/>
          <p:cNvSpPr/>
          <p:nvPr/>
        </p:nvSpPr>
        <p:spPr>
          <a:xfrm>
            <a:off x="1609725" y="1628775"/>
            <a:ext cx="9467849" cy="954107"/>
          </a:xfrm>
          <a:prstGeom prst="rect">
            <a:avLst/>
          </a:prstGeom>
          <a:noFill/>
          <a:ln w="9525">
            <a:noFill/>
          </a:ln>
        </p:spPr>
        <p:txBody>
          <a:bodyPr wrap="square" anchor="t">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将两个同类指标作静态对比得出的综合指标，表明同类现象在不同条件下</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同一时间不同空间</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的数量对比关系。</a:t>
            </a:r>
          </a:p>
        </p:txBody>
      </p:sp>
      <p:graphicFrame>
        <p:nvGraphicFramePr>
          <p:cNvPr id="2218" name="内容占位符 2217"/>
          <p:cNvGraphicFramePr>
            <a:graphicFrameLocks noGrp="1"/>
          </p:cNvGraphicFramePr>
          <p:nvPr>
            <p:ph idx="4294967295"/>
          </p:nvPr>
        </p:nvGraphicFramePr>
        <p:xfrm>
          <a:off x="2063750" y="2492375"/>
          <a:ext cx="7777163" cy="998538"/>
        </p:xfrm>
        <a:graphic>
          <a:graphicData uri="http://schemas.openxmlformats.org/presentationml/2006/ole">
            <mc:AlternateContent xmlns:mc="http://schemas.openxmlformats.org/markup-compatibility/2006">
              <mc:Choice xmlns:v="urn:schemas-microsoft-com:vml" Requires="v">
                <p:oleObj r:id="rId2" imgW="1995805" imgH="419100" progId="Equation.3">
                  <p:embed/>
                </p:oleObj>
              </mc:Choice>
              <mc:Fallback>
                <p:oleObj r:id="rId2" imgW="1995805" imgH="419100" progId="Equation.3">
                  <p:embed/>
                  <p:pic>
                    <p:nvPicPr>
                      <p:cNvPr id="0" name="图片 3083"/>
                      <p:cNvPicPr/>
                      <p:nvPr/>
                    </p:nvPicPr>
                    <p:blipFill>
                      <a:blip r:embed="rId3"/>
                      <a:stretch>
                        <a:fillRect/>
                      </a:stretch>
                    </p:blipFill>
                    <p:spPr>
                      <a:xfrm>
                        <a:off x="2063750" y="2492375"/>
                        <a:ext cx="7777163" cy="998538"/>
                      </a:xfrm>
                      <a:prstGeom prst="rect">
                        <a:avLst/>
                      </a:prstGeom>
                      <a:noFill/>
                      <a:ln w="38100">
                        <a:miter/>
                      </a:ln>
                    </p:spPr>
                  </p:pic>
                </p:oleObj>
              </mc:Fallback>
            </mc:AlternateContent>
          </a:graphicData>
        </a:graphic>
      </p:graphicFrame>
      <p:sp>
        <p:nvSpPr>
          <p:cNvPr id="2219" name="矩形 2218"/>
          <p:cNvSpPr/>
          <p:nvPr/>
        </p:nvSpPr>
        <p:spPr>
          <a:xfrm>
            <a:off x="1609725" y="4899342"/>
            <a:ext cx="10096500" cy="1015663"/>
          </a:xfrm>
          <a:prstGeom prst="rect">
            <a:avLst/>
          </a:prstGeom>
          <a:noFill/>
          <a:ln w="9525">
            <a:noFill/>
          </a:ln>
        </p:spPr>
        <p:txBody>
          <a:bodyPr wrap="square" anchor="t">
            <a:spAutoFit/>
          </a:bodyPr>
          <a:lstStyle/>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注意事项：</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分子与分母现象所属统计指标的涵义、口径、计算方法和计量单位必须一致；</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一般用百分数或倍数表示。分子与分母可以互换。</a:t>
            </a:r>
          </a:p>
        </p:txBody>
      </p:sp>
      <p:grpSp>
        <p:nvGrpSpPr>
          <p:cNvPr id="2220" name="组合 2219"/>
          <p:cNvGrpSpPr/>
          <p:nvPr/>
        </p:nvGrpSpPr>
        <p:grpSpPr>
          <a:xfrm>
            <a:off x="3213100" y="3644900"/>
            <a:ext cx="5621338" cy="1066800"/>
            <a:chOff x="791" y="2387"/>
            <a:chExt cx="3541" cy="672"/>
          </a:xfrm>
        </p:grpSpPr>
        <p:grpSp>
          <p:nvGrpSpPr>
            <p:cNvPr id="28681" name="组合 2220"/>
            <p:cNvGrpSpPr/>
            <p:nvPr/>
          </p:nvGrpSpPr>
          <p:grpSpPr>
            <a:xfrm>
              <a:off x="1746" y="2387"/>
              <a:ext cx="2586" cy="459"/>
              <a:chOff x="1746" y="2387"/>
              <a:chExt cx="2586" cy="459"/>
            </a:xfrm>
          </p:grpSpPr>
          <p:sp>
            <p:nvSpPr>
              <p:cNvPr id="28682" name="矩形 2221"/>
              <p:cNvSpPr/>
              <p:nvPr/>
            </p:nvSpPr>
            <p:spPr>
              <a:xfrm>
                <a:off x="1837" y="2387"/>
                <a:ext cx="1814" cy="232"/>
              </a:xfrm>
              <a:prstGeom prst="rect">
                <a:avLst/>
              </a:prstGeom>
              <a:noFill/>
              <a:ln w="9525">
                <a:noFill/>
              </a:ln>
            </p:spPr>
            <p:txBody>
              <a:bodyPr anchor="t">
                <a:spAutoFit/>
              </a:bodyPr>
              <a:lstStyle/>
              <a:p>
                <a:pPr eaLnBrk="0" hangingPunct="0">
                  <a:spcBef>
                    <a:spcPct val="50000"/>
                  </a:spcBef>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2009</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年岭南招生人数</a:t>
                </a:r>
              </a:p>
            </p:txBody>
          </p:sp>
          <p:cxnSp>
            <p:nvCxnSpPr>
              <p:cNvPr id="28683" name="直接连接符 2222"/>
              <p:cNvCxnSpPr/>
              <p:nvPr/>
            </p:nvCxnSpPr>
            <p:spPr>
              <a:xfrm flipV="1">
                <a:off x="1746" y="2614"/>
                <a:ext cx="1497" cy="0"/>
              </a:xfrm>
              <a:prstGeom prst="line">
                <a:avLst/>
              </a:prstGeom>
              <a:ln w="9525" cap="flat" cmpd="sng">
                <a:solidFill>
                  <a:srgbClr val="330909"/>
                </a:solidFill>
                <a:prstDash val="solid"/>
                <a:round/>
                <a:headEnd type="none" w="med" len="med"/>
                <a:tailEnd type="none" w="med" len="med"/>
              </a:ln>
            </p:spPr>
          </p:cxnSp>
          <p:sp>
            <p:nvSpPr>
              <p:cNvPr id="28684" name="矩形 2223"/>
              <p:cNvSpPr/>
              <p:nvPr/>
            </p:nvSpPr>
            <p:spPr>
              <a:xfrm>
                <a:off x="1837" y="2614"/>
                <a:ext cx="1587" cy="232"/>
              </a:xfrm>
              <a:prstGeom prst="rect">
                <a:avLst/>
              </a:prstGeom>
              <a:noFill/>
              <a:ln w="9525">
                <a:noFill/>
              </a:ln>
            </p:spPr>
            <p:txBody>
              <a:bodyPr anchor="t">
                <a:spAutoFit/>
              </a:bodyPr>
              <a:lstStyle/>
              <a:p>
                <a:pPr eaLnBrk="0" hangingPunct="0">
                  <a:spcBef>
                    <a:spcPct val="50000"/>
                  </a:spcBef>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2009</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年白云招生人数</a:t>
                </a:r>
              </a:p>
            </p:txBody>
          </p:sp>
          <p:sp>
            <p:nvSpPr>
              <p:cNvPr id="28685" name="矩形 2224"/>
              <p:cNvSpPr/>
              <p:nvPr/>
            </p:nvSpPr>
            <p:spPr>
              <a:xfrm>
                <a:off x="3288" y="2432"/>
                <a:ext cx="225" cy="232"/>
              </a:xfrm>
              <a:prstGeom prst="rect">
                <a:avLst/>
              </a:prstGeom>
              <a:noFill/>
              <a:ln w="9525">
                <a:noFill/>
              </a:ln>
            </p:spPr>
            <p:txBody>
              <a:bodyPr wrap="none" anchor="t">
                <a:spAutoFit/>
              </a:bodyPr>
              <a:lstStyle/>
              <a:p>
                <a:pPr eaLnBrk="0" hangingPunct="0"/>
                <a:r>
                  <a:rPr lang="en-US" altLang="zh-CN" b="1" dirty="0">
                    <a:latin typeface="微软雅黑" panose="020B0503020204020204" pitchFamily="34" charset="-122"/>
                    <a:ea typeface="微软雅黑" panose="020B0503020204020204" pitchFamily="34" charset="-122"/>
                  </a:rPr>
                  <a:t>×</a:t>
                </a:r>
              </a:p>
            </p:txBody>
          </p:sp>
          <p:sp>
            <p:nvSpPr>
              <p:cNvPr id="28686" name="矩形 2225"/>
              <p:cNvSpPr/>
              <p:nvPr/>
            </p:nvSpPr>
            <p:spPr>
              <a:xfrm>
                <a:off x="3470" y="2432"/>
                <a:ext cx="862" cy="232"/>
              </a:xfrm>
              <a:prstGeom prst="rect">
                <a:avLst/>
              </a:prstGeom>
              <a:noFill/>
              <a:ln w="9525">
                <a:noFill/>
              </a:ln>
            </p:spPr>
            <p:txBody>
              <a:bodyPr anchor="t">
                <a:spAutoFit/>
              </a:bodyPr>
              <a:lstStyle/>
              <a:p>
                <a:pPr eaLnBrk="0" hangingPunct="0">
                  <a:spcBef>
                    <a:spcPct val="50000"/>
                  </a:spcBef>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p>
            </p:txBody>
          </p:sp>
        </p:grpSp>
        <p:sp>
          <p:nvSpPr>
            <p:cNvPr id="28687" name="左弧形箭头 2226"/>
            <p:cNvSpPr/>
            <p:nvPr/>
          </p:nvSpPr>
          <p:spPr>
            <a:xfrm rot="-3000000">
              <a:off x="945" y="2322"/>
              <a:ext cx="583" cy="891"/>
            </a:xfrm>
            <a:prstGeom prst="curvedRightArrow">
              <a:avLst>
                <a:gd name="adj1" fmla="val 29716"/>
                <a:gd name="adj2" fmla="val 60282"/>
                <a:gd name="adj3" fmla="val 33324"/>
              </a:avLst>
            </a:prstGeom>
            <a:solidFill>
              <a:srgbClr val="2E4C64"/>
            </a:solidFill>
            <a:ln w="9525" cap="flat" cmpd="sng">
              <a:solidFill>
                <a:srgbClr val="330909"/>
              </a:solidFill>
              <a:prstDash val="solid"/>
              <a:miter/>
              <a:headEnd type="none" w="med" len="med"/>
              <a:tailEnd type="none" w="med" len="med"/>
            </a:ln>
            <a:effectLst>
              <a:reflection blurRad="6350" stA="52000" endA="300" endPos="35000" dir="5400000" sy="-100000" algn="bl" rotWithShape="0"/>
            </a:effectLst>
          </p:spPr>
          <p:txBody>
            <a:bodyPr wrap="none" anchor="ctr"/>
            <a:lstStyle/>
            <a:p>
              <a:pPr algn="ctr" eaLnBrk="0" hangingPunct="0"/>
              <a:r>
                <a:rPr lang="zh-CN" altLang="en-US" b="1" dirty="0">
                  <a:latin typeface="微软雅黑" panose="020B0503020204020204" pitchFamily="34" charset="-122"/>
                  <a:ea typeface="微软雅黑" panose="020B0503020204020204" pitchFamily="34" charset="-122"/>
                </a:rPr>
                <a:t>如</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216"/>
                                        </p:tgtEl>
                                        <p:attrNameLst>
                                          <p:attrName>style.visibility</p:attrName>
                                        </p:attrNameLst>
                                      </p:cBhvr>
                                      <p:to>
                                        <p:strVal val="visible"/>
                                      </p:to>
                                    </p:set>
                                    <p:anim calcmode="lin" valueType="num">
                                      <p:cBhvr additive="base">
                                        <p:cTn id="7" dur="500" fill="hold"/>
                                        <p:tgtEl>
                                          <p:spTgt spid="2216"/>
                                        </p:tgtEl>
                                        <p:attrNameLst>
                                          <p:attrName>ppt_x</p:attrName>
                                        </p:attrNameLst>
                                      </p:cBhvr>
                                      <p:tavLst>
                                        <p:tav tm="0">
                                          <p:val>
                                            <p:strVal val="0-#ppt_w/2"/>
                                          </p:val>
                                        </p:tav>
                                        <p:tav tm="100000">
                                          <p:val>
                                            <p:strVal val="#ppt_x"/>
                                          </p:val>
                                        </p:tav>
                                      </p:tavLst>
                                    </p:anim>
                                    <p:anim calcmode="lin" valueType="num">
                                      <p:cBhvr additive="base">
                                        <p:cTn id="8" dur="500" fill="hold"/>
                                        <p:tgtEl>
                                          <p:spTgt spid="221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childTnLst>
                                    <p:set>
                                      <p:cBhvr additive="base">
                                        <p:cTn id="12" dur="1" fill="hold">
                                          <p:stCondLst>
                                            <p:cond delay="0"/>
                                          </p:stCondLst>
                                        </p:cTn>
                                        <p:tgtEl>
                                          <p:spTgt spid="2217"/>
                                        </p:tgtEl>
                                        <p:attrNameLst>
                                          <p:attrName>style.visibility</p:attrName>
                                        </p:attrNameLst>
                                      </p:cBhvr>
                                      <p:to>
                                        <p:strVal val="visible"/>
                                      </p:to>
                                    </p:set>
                                    <p:animEffect transition="in" filter="checkerboard(across)">
                                      <p:cBhvr additive="base">
                                        <p:cTn id="13" dur="500"/>
                                        <p:tgtEl>
                                          <p:spTgt spid="22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childTnLst>
                                    <p:set>
                                      <p:cBhvr additive="base">
                                        <p:cTn id="17" dur="1" fill="hold">
                                          <p:stCondLst>
                                            <p:cond delay="0"/>
                                          </p:stCondLst>
                                        </p:cTn>
                                        <p:tgtEl>
                                          <p:spTgt spid="2218"/>
                                        </p:tgtEl>
                                        <p:attrNameLst>
                                          <p:attrName>style.visibility</p:attrName>
                                        </p:attrNameLst>
                                      </p:cBhvr>
                                      <p:to>
                                        <p:strVal val="visible"/>
                                      </p:to>
                                    </p:set>
                                    <p:anim calcmode="lin" valueType="num">
                                      <p:cBhvr additive="base">
                                        <p:cTn id="18" dur="500" fill="hold"/>
                                        <p:tgtEl>
                                          <p:spTgt spid="2218"/>
                                        </p:tgtEl>
                                        <p:attrNameLst>
                                          <p:attrName>ppt_x</p:attrName>
                                        </p:attrNameLst>
                                      </p:cBhvr>
                                      <p:tavLst>
                                        <p:tav tm="0">
                                          <p:val>
                                            <p:strVal val="0-#ppt_w/2"/>
                                          </p:val>
                                        </p:tav>
                                        <p:tav tm="100000">
                                          <p:val>
                                            <p:strVal val="#ppt_x"/>
                                          </p:val>
                                        </p:tav>
                                      </p:tavLst>
                                    </p:anim>
                                    <p:anim calcmode="lin" valueType="num">
                                      <p:cBhvr additive="base">
                                        <p:cTn id="19" dur="500" fill="hold"/>
                                        <p:tgtEl>
                                          <p:spTgt spid="22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childTnLst>
                                    <p:set>
                                      <p:cBhvr additive="base">
                                        <p:cTn id="23" dur="1" fill="hold">
                                          <p:stCondLst>
                                            <p:cond delay="0"/>
                                          </p:stCondLst>
                                        </p:cTn>
                                        <p:tgtEl>
                                          <p:spTgt spid="2220"/>
                                        </p:tgtEl>
                                        <p:attrNameLst>
                                          <p:attrName>style.visibility</p:attrName>
                                        </p:attrNameLst>
                                      </p:cBhvr>
                                      <p:to>
                                        <p:strVal val="visible"/>
                                      </p:to>
                                    </p:set>
                                    <p:anim calcmode="lin" valueType="num">
                                      <p:cBhvr additive="base">
                                        <p:cTn id="24" dur="1000" fill="hold"/>
                                        <p:tgtEl>
                                          <p:spTgt spid="2220"/>
                                        </p:tgtEl>
                                        <p:attrNameLst>
                                          <p:attrName>ppt_w</p:attrName>
                                        </p:attrNameLst>
                                      </p:cBhvr>
                                      <p:tavLst>
                                        <p:tav tm="0">
                                          <p:val>
                                            <p:strVal val="#ppt_w*0.70"/>
                                          </p:val>
                                        </p:tav>
                                        <p:tav tm="100000">
                                          <p:val>
                                            <p:strVal val="#ppt_w"/>
                                          </p:val>
                                        </p:tav>
                                      </p:tavLst>
                                    </p:anim>
                                    <p:anim calcmode="lin" valueType="num">
                                      <p:cBhvr additive="base">
                                        <p:cTn id="25" dur="1000" fill="hold"/>
                                        <p:tgtEl>
                                          <p:spTgt spid="2220"/>
                                        </p:tgtEl>
                                        <p:attrNameLst>
                                          <p:attrName>ppt_h</p:attrName>
                                        </p:attrNameLst>
                                      </p:cBhvr>
                                      <p:tavLst>
                                        <p:tav tm="0">
                                          <p:val>
                                            <p:strVal val="#ppt_h"/>
                                          </p:val>
                                        </p:tav>
                                        <p:tav tm="100000">
                                          <p:val>
                                            <p:strVal val="#ppt_h"/>
                                          </p:val>
                                        </p:tav>
                                      </p:tavLst>
                                    </p:anim>
                                    <p:animEffect transition="in" filter="fade">
                                      <p:cBhvr additive="base">
                                        <p:cTn id="26" dur="1000"/>
                                        <p:tgtEl>
                                          <p:spTgt spid="2220"/>
                                        </p:tgtEl>
                                      </p:cBhvr>
                                    </p:animEffect>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childTnLst>
                                    <p:set>
                                      <p:cBhvr additive="base">
                                        <p:cTn id="30" dur="1" fill="hold">
                                          <p:stCondLst>
                                            <p:cond delay="0"/>
                                          </p:stCondLst>
                                        </p:cTn>
                                        <p:tgtEl>
                                          <p:spTgt spid="2219"/>
                                        </p:tgtEl>
                                        <p:attrNameLst>
                                          <p:attrName>style.visibility</p:attrName>
                                        </p:attrNameLst>
                                      </p:cBhvr>
                                      <p:to>
                                        <p:strVal val="visible"/>
                                      </p:to>
                                    </p:set>
                                    <p:anim calcmode="lin" valueType="num">
                                      <p:cBhvr additive="base">
                                        <p:cTn id="31" dur="500" fill="hold"/>
                                        <p:tgtEl>
                                          <p:spTgt spid="2219"/>
                                        </p:tgtEl>
                                        <p:attrNameLst>
                                          <p:attrName>ppt_w</p:attrName>
                                        </p:attrNameLst>
                                      </p:cBhvr>
                                      <p:tavLst>
                                        <p:tav tm="0">
                                          <p:val>
                                            <p:fltVal val="0"/>
                                          </p:val>
                                        </p:tav>
                                        <p:tav tm="100000">
                                          <p:val>
                                            <p:strVal val="#ppt_w"/>
                                          </p:val>
                                        </p:tav>
                                      </p:tavLst>
                                    </p:anim>
                                    <p:anim calcmode="lin" valueType="num">
                                      <p:cBhvr additive="base">
                                        <p:cTn id="32" dur="500" fill="hold"/>
                                        <p:tgtEl>
                                          <p:spTgt spid="22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6" grpId="0" bldLvl="0" animBg="1"/>
      <p:bldP spid="2217" grpId="0"/>
      <p:bldP spid="2219"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13</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9700" name="标题 2230"/>
          <p:cNvSpPr>
            <a:spLocks noGrp="1"/>
          </p:cNvSpPr>
          <p:nvPr>
            <p:ph type="title" idx="4294967295"/>
          </p:nvPr>
        </p:nvSpPr>
        <p:spPr>
          <a:xfrm>
            <a:off x="4294188" y="827088"/>
            <a:ext cx="3444875" cy="535531"/>
          </a:xfrm>
          <a:solidFill>
            <a:srgbClr val="4C657A">
              <a:alpha val="85881"/>
            </a:srgbClr>
          </a:solidFill>
        </p:spPr>
        <p:txBody>
          <a:bodyPr vert="horz" wrap="square" lIns="91440" tIns="45720" rIns="91440" bIns="45720" anchor="t">
            <a:spAutoFit/>
          </a:bodyPr>
          <a:lstStyle/>
          <a:p>
            <a:pPr algn="ctr"/>
            <a:r>
              <a:rPr lang="zh-CN" altLang="en-US" sz="3200" b="1" dirty="0">
                <a:solidFill>
                  <a:schemeClr val="bg1"/>
                </a:solidFill>
              </a:rPr>
              <a:t>比较相对指标计算</a:t>
            </a:r>
          </a:p>
        </p:txBody>
      </p:sp>
      <p:sp>
        <p:nvSpPr>
          <p:cNvPr id="29701" name="矩形 2231"/>
          <p:cNvSpPr/>
          <p:nvPr/>
        </p:nvSpPr>
        <p:spPr>
          <a:xfrm>
            <a:off x="1948656" y="1736901"/>
            <a:ext cx="7856537" cy="521970"/>
          </a:xfrm>
          <a:prstGeom prst="rect">
            <a:avLst/>
          </a:prstGeom>
          <a:noFill/>
          <a:ln w="9525">
            <a:noFill/>
          </a:ln>
        </p:spPr>
        <p:txBody>
          <a:bodyPr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实例讲解：  </a:t>
            </a:r>
          </a:p>
        </p:txBody>
      </p:sp>
      <p:sp>
        <p:nvSpPr>
          <p:cNvPr id="29703" name="矩形 2233"/>
          <p:cNvSpPr/>
          <p:nvPr/>
        </p:nvSpPr>
        <p:spPr>
          <a:xfrm>
            <a:off x="1257300" y="2619366"/>
            <a:ext cx="9239250" cy="954107"/>
          </a:xfrm>
          <a:prstGeom prst="rect">
            <a:avLst/>
          </a:prstGeom>
          <a:noFill/>
          <a:ln w="9525">
            <a:noFill/>
          </a:ln>
        </p:spPr>
        <p:txBody>
          <a:bodyPr wrap="square" anchor="ctr">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甲乙两公司</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年商品销售额分别为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560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亿元和</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320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亿元，计算比较相对数并分析。</a:t>
            </a:r>
          </a:p>
        </p:txBody>
      </p:sp>
      <p:sp>
        <p:nvSpPr>
          <p:cNvPr id="29704" name="矩形 2234"/>
          <p:cNvSpPr/>
          <p:nvPr/>
        </p:nvSpPr>
        <p:spPr>
          <a:xfrm>
            <a:off x="2351088" y="3789363"/>
            <a:ext cx="8147050" cy="1015663"/>
          </a:xfrm>
          <a:prstGeom prst="rect">
            <a:avLst/>
          </a:prstGeom>
          <a:noFill/>
          <a:ln w="9525">
            <a:noFill/>
          </a:ln>
        </p:spPr>
        <p:txBody>
          <a:bodyPr anchor="t">
            <a:spAutoFit/>
          </a:bodyPr>
          <a:lstStyle/>
          <a:p>
            <a:pPr eaLnBrk="0" hangingPunct="0"/>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计算：比较相对数</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=560/320=1.75</a:t>
            </a: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分析：甲公司商品销售额为乙公司的</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1.75</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倍（</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=175%</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14</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238" name="标题 2237"/>
          <p:cNvSpPr>
            <a:spLocks noGrp="1"/>
          </p:cNvSpPr>
          <p:nvPr>
            <p:ph type="title" idx="4294967295"/>
          </p:nvPr>
        </p:nvSpPr>
        <p:spPr>
          <a:xfrm>
            <a:off x="3933825" y="838200"/>
            <a:ext cx="4470400" cy="535531"/>
          </a:xfrm>
          <a:solidFill>
            <a:srgbClr val="4C657A">
              <a:alpha val="85881"/>
            </a:srgbClr>
          </a:solidFill>
        </p:spPr>
        <p:txBody>
          <a:bodyPr vert="horz" wrap="square" lIns="91440" tIns="45720" rIns="91440" bIns="45720" anchor="t">
            <a:spAutoFit/>
          </a:bodyPr>
          <a:lstStyle/>
          <a:p>
            <a:pPr algn="ctr"/>
            <a:r>
              <a:rPr lang="zh-CN" altLang="en-US" sz="3200" b="1" dirty="0">
                <a:solidFill>
                  <a:schemeClr val="bg1"/>
                </a:solidFill>
              </a:rPr>
              <a:t>动态相对指标的计算</a:t>
            </a:r>
          </a:p>
        </p:txBody>
      </p:sp>
      <p:graphicFrame>
        <p:nvGraphicFramePr>
          <p:cNvPr id="2239" name="内容占位符 2238"/>
          <p:cNvGraphicFramePr>
            <a:graphicFrameLocks noGrp="1"/>
          </p:cNvGraphicFramePr>
          <p:nvPr>
            <p:ph sz="half" idx="4294967295"/>
          </p:nvPr>
        </p:nvGraphicFramePr>
        <p:xfrm>
          <a:off x="3143250" y="3068638"/>
          <a:ext cx="4895850" cy="865187"/>
        </p:xfrm>
        <a:graphic>
          <a:graphicData uri="http://schemas.openxmlformats.org/presentationml/2006/ole">
            <mc:AlternateContent xmlns:mc="http://schemas.openxmlformats.org/markup-compatibility/2006">
              <mc:Choice xmlns:v="urn:schemas-microsoft-com:vml" Requires="v">
                <p:oleObj r:id="rId2" imgW="1224280" imgH="419100" progId="Equation.3">
                  <p:embed/>
                </p:oleObj>
              </mc:Choice>
              <mc:Fallback>
                <p:oleObj r:id="rId2" imgW="1224280" imgH="419100" progId="Equation.3">
                  <p:embed/>
                  <p:pic>
                    <p:nvPicPr>
                      <p:cNvPr id="0" name="图片 3086"/>
                      <p:cNvPicPr/>
                      <p:nvPr/>
                    </p:nvPicPr>
                    <p:blipFill>
                      <a:blip r:embed="rId3"/>
                      <a:stretch>
                        <a:fillRect/>
                      </a:stretch>
                    </p:blipFill>
                    <p:spPr>
                      <a:xfrm>
                        <a:off x="3143250" y="3068638"/>
                        <a:ext cx="4895850" cy="865187"/>
                      </a:xfrm>
                      <a:prstGeom prst="rect">
                        <a:avLst/>
                      </a:prstGeom>
                      <a:noFill/>
                      <a:ln w="38100">
                        <a:miter/>
                      </a:ln>
                    </p:spPr>
                  </p:pic>
                </p:oleObj>
              </mc:Fallback>
            </mc:AlternateContent>
          </a:graphicData>
        </a:graphic>
      </p:graphicFrame>
      <p:sp>
        <p:nvSpPr>
          <p:cNvPr id="2240" name="矩形 2239"/>
          <p:cNvSpPr/>
          <p:nvPr/>
        </p:nvSpPr>
        <p:spPr>
          <a:xfrm>
            <a:off x="1120775" y="1497012"/>
            <a:ext cx="10096499" cy="1384995"/>
          </a:xfrm>
          <a:prstGeom prst="rect">
            <a:avLst/>
          </a:prstGeom>
          <a:noFill/>
          <a:ln w="9525">
            <a:noFill/>
          </a:ln>
        </p:spPr>
        <p:txBody>
          <a:bodyPr wrap="square" anchor="t">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同类指标在不同时期上的对比，它反映该现象在时间上的发展变化方向和程度，也称为发展速度，用百分数或倍数表示。 （分子和分母的位置不能互换）</a:t>
            </a:r>
          </a:p>
        </p:txBody>
      </p:sp>
      <p:grpSp>
        <p:nvGrpSpPr>
          <p:cNvPr id="2241" name="组合 2240"/>
          <p:cNvGrpSpPr/>
          <p:nvPr/>
        </p:nvGrpSpPr>
        <p:grpSpPr>
          <a:xfrm>
            <a:off x="2789238" y="4437063"/>
            <a:ext cx="6764337" cy="923925"/>
            <a:chOff x="797" y="2795"/>
            <a:chExt cx="4261" cy="582"/>
          </a:xfrm>
        </p:grpSpPr>
        <p:graphicFrame>
          <p:nvGraphicFramePr>
            <p:cNvPr id="30728" name="内容占位符 2241"/>
            <p:cNvGraphicFramePr/>
            <p:nvPr/>
          </p:nvGraphicFramePr>
          <p:xfrm>
            <a:off x="1973" y="2795"/>
            <a:ext cx="3085" cy="582"/>
          </p:xfrm>
          <a:graphic>
            <a:graphicData uri="http://schemas.openxmlformats.org/presentationml/2006/ole">
              <mc:AlternateContent xmlns:mc="http://schemas.openxmlformats.org/markup-compatibility/2006">
                <mc:Choice xmlns:v="urn:schemas-microsoft-com:vml" Requires="v">
                  <p:oleObj r:id="rId4" imgW="788670" imgH="254000" progId="Equation.3">
                    <p:embed/>
                  </p:oleObj>
                </mc:Choice>
                <mc:Fallback>
                  <p:oleObj r:id="rId4" imgW="788670" imgH="254000" progId="Equation.3">
                    <p:embed/>
                    <p:pic>
                      <p:nvPicPr>
                        <p:cNvPr id="0" name="图片 3087"/>
                        <p:cNvPicPr/>
                        <p:nvPr/>
                      </p:nvPicPr>
                      <p:blipFill>
                        <a:blip r:embed="rId5"/>
                        <a:stretch>
                          <a:fillRect/>
                        </a:stretch>
                      </p:blipFill>
                      <p:spPr>
                        <a:xfrm>
                          <a:off x="1973" y="2795"/>
                          <a:ext cx="3085" cy="582"/>
                        </a:xfrm>
                        <a:prstGeom prst="rect">
                          <a:avLst/>
                        </a:prstGeom>
                        <a:noFill/>
                        <a:ln w="38100">
                          <a:noFill/>
                          <a:miter/>
                        </a:ln>
                      </p:spPr>
                    </p:pic>
                  </p:oleObj>
                </mc:Fallback>
              </mc:AlternateContent>
            </a:graphicData>
          </a:graphic>
        </p:graphicFrame>
        <p:sp>
          <p:nvSpPr>
            <p:cNvPr id="30729" name="燕尾形 2242"/>
            <p:cNvSpPr/>
            <p:nvPr/>
          </p:nvSpPr>
          <p:spPr>
            <a:xfrm>
              <a:off x="797" y="2795"/>
              <a:ext cx="771" cy="453"/>
            </a:xfrm>
            <a:prstGeom prst="chevron">
              <a:avLst>
                <a:gd name="adj" fmla="val 42533"/>
              </a:avLst>
            </a:prstGeom>
            <a:solidFill>
              <a:srgbClr val="4C657A"/>
            </a:solidFill>
            <a:ln w="9525" cap="flat" cmpd="sng">
              <a:noFill/>
              <a:prstDash val="solid"/>
              <a:miter/>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gn="ctr" eaLnBrk="0" hangingPunct="0"/>
              <a:r>
                <a:rPr lang="zh-CN" altLang="en-US" sz="2800" b="1" dirty="0">
                  <a:solidFill>
                    <a:schemeClr val="bg1"/>
                  </a:solidFill>
                  <a:latin typeface="微软雅黑" panose="020B0503020204020204" pitchFamily="34" charset="-122"/>
                  <a:ea typeface="微软雅黑" panose="020B0503020204020204" pitchFamily="34" charset="-122"/>
                </a:rPr>
                <a:t>如</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238"/>
                                        </p:tgtEl>
                                        <p:attrNameLst>
                                          <p:attrName>style.visibility</p:attrName>
                                        </p:attrNameLst>
                                      </p:cBhvr>
                                      <p:to>
                                        <p:strVal val="visible"/>
                                      </p:to>
                                    </p:set>
                                    <p:anim calcmode="lin" valueType="num">
                                      <p:cBhvr additive="base">
                                        <p:cTn id="7" dur="500" fill="hold"/>
                                        <p:tgtEl>
                                          <p:spTgt spid="2238"/>
                                        </p:tgtEl>
                                        <p:attrNameLst>
                                          <p:attrName>ppt_x</p:attrName>
                                        </p:attrNameLst>
                                      </p:cBhvr>
                                      <p:tavLst>
                                        <p:tav tm="0">
                                          <p:val>
                                            <p:strVal val="0-#ppt_w/2"/>
                                          </p:val>
                                        </p:tav>
                                        <p:tav tm="100000">
                                          <p:val>
                                            <p:strVal val="#ppt_x"/>
                                          </p:val>
                                        </p:tav>
                                      </p:tavLst>
                                    </p:anim>
                                    <p:anim calcmode="lin" valueType="num">
                                      <p:cBhvr additive="base">
                                        <p:cTn id="8" dur="500" fill="hold"/>
                                        <p:tgtEl>
                                          <p:spTgt spid="223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childTnLst>
                                    <p:set>
                                      <p:cBhvr additive="base">
                                        <p:cTn id="12" dur="1" fill="hold">
                                          <p:stCondLst>
                                            <p:cond delay="0"/>
                                          </p:stCondLst>
                                        </p:cTn>
                                        <p:tgtEl>
                                          <p:spTgt spid="2240">
                                            <p:txEl>
                                              <p:pRg st="0" end="0"/>
                                            </p:txEl>
                                          </p:spTgt>
                                        </p:tgtEl>
                                        <p:attrNameLst>
                                          <p:attrName>style.visibility</p:attrName>
                                        </p:attrNameLst>
                                      </p:cBhvr>
                                      <p:to>
                                        <p:strVal val="visible"/>
                                      </p:to>
                                    </p:set>
                                    <p:animEffect transition="in" filter="blinds(horizontal)">
                                      <p:cBhvr additive="base">
                                        <p:cTn id="13" dur="500"/>
                                        <p:tgtEl>
                                          <p:spTgt spid="224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childTnLst>
                                    <p:set>
                                      <p:cBhvr additive="base">
                                        <p:cTn id="17" dur="1" fill="hold">
                                          <p:stCondLst>
                                            <p:cond delay="0"/>
                                          </p:stCondLst>
                                        </p:cTn>
                                        <p:tgtEl>
                                          <p:spTgt spid="2239"/>
                                        </p:tgtEl>
                                        <p:attrNameLst>
                                          <p:attrName>style.visibility</p:attrName>
                                        </p:attrNameLst>
                                      </p:cBhvr>
                                      <p:to>
                                        <p:strVal val="visible"/>
                                      </p:to>
                                    </p:set>
                                    <p:animEffect transition="in" filter="dissolve">
                                      <p:cBhvr additive="base">
                                        <p:cTn id="18" dur="500"/>
                                        <p:tgtEl>
                                          <p:spTgt spid="2239"/>
                                        </p:tgtEl>
                                      </p:cBhvr>
                                    </p:animEffec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childTnLst>
                                    <p:set>
                                      <p:cBhvr additive="base">
                                        <p:cTn id="22" dur="1" fill="hold">
                                          <p:stCondLst>
                                            <p:cond delay="0"/>
                                          </p:stCondLst>
                                        </p:cTn>
                                        <p:tgtEl>
                                          <p:spTgt spid="2241"/>
                                        </p:tgtEl>
                                        <p:attrNameLst>
                                          <p:attrName>style.visibility</p:attrName>
                                        </p:attrNameLst>
                                      </p:cBhvr>
                                      <p:to>
                                        <p:strVal val="visible"/>
                                      </p:to>
                                    </p:set>
                                    <p:anim calcmode="lin" valueType="num">
                                      <p:cBhvr additive="base">
                                        <p:cTn id="23" dur="1000" fill="hold"/>
                                        <p:tgtEl>
                                          <p:spTgt spid="2241"/>
                                        </p:tgtEl>
                                        <p:attrNameLst>
                                          <p:attrName>ppt_w</p:attrName>
                                        </p:attrNameLst>
                                      </p:cBhvr>
                                      <p:tavLst>
                                        <p:tav tm="0">
                                          <p:val>
                                            <p:strVal val="#ppt_w*0.70"/>
                                          </p:val>
                                        </p:tav>
                                        <p:tav tm="100000">
                                          <p:val>
                                            <p:strVal val="#ppt_w"/>
                                          </p:val>
                                        </p:tav>
                                      </p:tavLst>
                                    </p:anim>
                                    <p:anim calcmode="lin" valueType="num">
                                      <p:cBhvr additive="base">
                                        <p:cTn id="24" dur="1000" fill="hold"/>
                                        <p:tgtEl>
                                          <p:spTgt spid="2241"/>
                                        </p:tgtEl>
                                        <p:attrNameLst>
                                          <p:attrName>ppt_h</p:attrName>
                                        </p:attrNameLst>
                                      </p:cBhvr>
                                      <p:tavLst>
                                        <p:tav tm="0">
                                          <p:val>
                                            <p:strVal val="#ppt_h"/>
                                          </p:val>
                                        </p:tav>
                                        <p:tav tm="100000">
                                          <p:val>
                                            <p:strVal val="#ppt_h"/>
                                          </p:val>
                                        </p:tav>
                                      </p:tavLst>
                                    </p:anim>
                                    <p:animEffect transition="in" filter="fade">
                                      <p:cBhvr additive="base">
                                        <p:cTn id="25" dur="1000"/>
                                        <p:tgtEl>
                                          <p:spTgt spid="2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15</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31748" name="标题 2246"/>
          <p:cNvSpPr>
            <a:spLocks noGrp="1"/>
          </p:cNvSpPr>
          <p:nvPr>
            <p:ph type="title" idx="4294967295"/>
          </p:nvPr>
        </p:nvSpPr>
        <p:spPr>
          <a:xfrm>
            <a:off x="4294188" y="836613"/>
            <a:ext cx="3444875" cy="535531"/>
          </a:xfrm>
          <a:solidFill>
            <a:srgbClr val="4C657A">
              <a:alpha val="85881"/>
            </a:srgbClr>
          </a:solidFill>
        </p:spPr>
        <p:txBody>
          <a:bodyPr vert="horz" wrap="square" lIns="91440" tIns="45720" rIns="91440" bIns="45720" anchor="t">
            <a:spAutoFit/>
          </a:bodyPr>
          <a:lstStyle/>
          <a:p>
            <a:pPr algn="ctr"/>
            <a:r>
              <a:rPr lang="zh-CN" altLang="en-US" sz="3200" b="1" dirty="0">
                <a:solidFill>
                  <a:schemeClr val="bg1"/>
                </a:solidFill>
              </a:rPr>
              <a:t>动态相对指标计算</a:t>
            </a:r>
          </a:p>
        </p:txBody>
      </p:sp>
      <p:sp>
        <p:nvSpPr>
          <p:cNvPr id="2248" name="矩形 2247"/>
          <p:cNvSpPr/>
          <p:nvPr/>
        </p:nvSpPr>
        <p:spPr>
          <a:xfrm>
            <a:off x="2135188" y="1557338"/>
            <a:ext cx="7856537" cy="521970"/>
          </a:xfrm>
          <a:prstGeom prst="rect">
            <a:avLst/>
          </a:prstGeom>
          <a:noFill/>
          <a:ln w="9525">
            <a:noFill/>
          </a:ln>
        </p:spPr>
        <p:txBody>
          <a:bodyPr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实例讲解：  </a:t>
            </a:r>
          </a:p>
        </p:txBody>
      </p:sp>
      <p:sp>
        <p:nvSpPr>
          <p:cNvPr id="2250" name="矩形 2249"/>
          <p:cNvSpPr/>
          <p:nvPr/>
        </p:nvSpPr>
        <p:spPr>
          <a:xfrm>
            <a:off x="1647825" y="2264502"/>
            <a:ext cx="8896350" cy="954107"/>
          </a:xfrm>
          <a:prstGeom prst="rect">
            <a:avLst/>
          </a:prstGeom>
          <a:noFill/>
          <a:ln w="9525">
            <a:noFill/>
          </a:ln>
        </p:spPr>
        <p:txBody>
          <a:bodyPr wrap="square" anchor="ctr">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某城市国内生产总值</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2002</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4238.48</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5424.62</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亿元。计算动态相对数并分析。 </a:t>
            </a:r>
          </a:p>
        </p:txBody>
      </p:sp>
      <p:sp>
        <p:nvSpPr>
          <p:cNvPr id="2251" name="矩形 2250"/>
          <p:cNvSpPr/>
          <p:nvPr/>
        </p:nvSpPr>
        <p:spPr>
          <a:xfrm>
            <a:off x="1857375" y="3403803"/>
            <a:ext cx="8686800" cy="1323439"/>
          </a:xfrm>
          <a:prstGeom prst="rect">
            <a:avLst/>
          </a:prstGeom>
          <a:noFill/>
          <a:ln w="9525">
            <a:noFill/>
          </a:ln>
        </p:spPr>
        <p:txBody>
          <a:bodyPr wrap="square" anchor="t">
            <a:spAutoFit/>
          </a:bodyPr>
          <a:lstStyle/>
          <a:p>
            <a:pPr eaLnBrk="0" hangingPunct="0"/>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计算：动态相对数＝</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5424.62/4238.48*100%=127.99%</a:t>
            </a:r>
          </a:p>
          <a:p>
            <a:pPr eaLnBrk="0" hangingPunct="0"/>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分析：计算结果表明该城市的国内生产总值增长较快，经济发展速度好。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childTnLst>
                                    <p:set>
                                      <p:cBhvr additive="base">
                                        <p:cTn id="6" dur="1" fill="hold">
                                          <p:stCondLst>
                                            <p:cond delay="0"/>
                                          </p:stCondLst>
                                        </p:cTn>
                                        <p:tgtEl>
                                          <p:spTgt spid="2248"/>
                                        </p:tgtEl>
                                        <p:attrNameLst>
                                          <p:attrName>style.visibility</p:attrName>
                                        </p:attrNameLst>
                                      </p:cBhvr>
                                      <p:to>
                                        <p:strVal val="visible"/>
                                      </p:to>
                                    </p:set>
                                    <p:animEffect transition="in" filter="box(in)">
                                      <p:cBhvr additive="base">
                                        <p:cTn id="7" dur="500"/>
                                        <p:tgtEl>
                                          <p:spTgt spid="224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childTnLst>
                                    <p:set>
                                      <p:cBhvr additive="base">
                                        <p:cTn id="11" dur="1" fill="hold">
                                          <p:stCondLst>
                                            <p:cond delay="0"/>
                                          </p:stCondLst>
                                        </p:cTn>
                                        <p:tgtEl>
                                          <p:spTgt spid="2250"/>
                                        </p:tgtEl>
                                        <p:attrNameLst>
                                          <p:attrName>style.visibility</p:attrName>
                                        </p:attrNameLst>
                                      </p:cBhvr>
                                      <p:to>
                                        <p:strVal val="visible"/>
                                      </p:to>
                                    </p:set>
                                    <p:animEffect transition="in" filter="diamond(in)">
                                      <p:cBhvr additive="base">
                                        <p:cTn id="12" dur="2000"/>
                                        <p:tgtEl>
                                          <p:spTgt spid="225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childTnLst>
                                    <p:set>
                                      <p:cBhvr additive="base">
                                        <p:cTn id="16" dur="1" fill="hold">
                                          <p:stCondLst>
                                            <p:cond delay="0"/>
                                          </p:stCondLst>
                                        </p:cTn>
                                        <p:tgtEl>
                                          <p:spTgt spid="2251"/>
                                        </p:tgtEl>
                                        <p:attrNameLst>
                                          <p:attrName>style.visibility</p:attrName>
                                        </p:attrNameLst>
                                      </p:cBhvr>
                                      <p:to>
                                        <p:strVal val="visible"/>
                                      </p:to>
                                    </p:set>
                                    <p:animEffect transition="in" filter="wedge">
                                      <p:cBhvr additive="base">
                                        <p:cTn id="17" dur="2000"/>
                                        <p:tgtEl>
                                          <p:spTgt spid="2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8" grpId="0"/>
      <p:bldP spid="2250" grpId="0" animBg="1"/>
      <p:bldP spid="22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16</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254" name="标题 2253"/>
          <p:cNvSpPr>
            <a:spLocks noGrp="1"/>
          </p:cNvSpPr>
          <p:nvPr>
            <p:ph type="title" idx="4294967295"/>
          </p:nvPr>
        </p:nvSpPr>
        <p:spPr>
          <a:xfrm>
            <a:off x="3469015" y="595515"/>
            <a:ext cx="5186362" cy="535531"/>
          </a:xfrm>
          <a:solidFill>
            <a:srgbClr val="4C657A">
              <a:alpha val="85881"/>
            </a:srgbClr>
          </a:solidFill>
        </p:spPr>
        <p:txBody>
          <a:bodyPr vert="horz" wrap="square" lIns="91440" tIns="45720" rIns="91440" bIns="45720" anchor="t">
            <a:spAutoFit/>
          </a:bodyPr>
          <a:lstStyle/>
          <a:p>
            <a:pPr algn="ctr"/>
            <a:r>
              <a:rPr lang="zh-CN" altLang="en-US" sz="3200" b="1" dirty="0">
                <a:solidFill>
                  <a:schemeClr val="bg1"/>
                </a:solidFill>
                <a:cs typeface="微软雅黑" panose="020B0503020204020204" pitchFamily="34" charset="-122"/>
              </a:rPr>
              <a:t>强度相对指标的计算</a:t>
            </a:r>
          </a:p>
        </p:txBody>
      </p:sp>
      <p:sp>
        <p:nvSpPr>
          <p:cNvPr id="2255" name="矩形 2254"/>
          <p:cNvSpPr/>
          <p:nvPr/>
        </p:nvSpPr>
        <p:spPr>
          <a:xfrm>
            <a:off x="1209675" y="1351790"/>
            <a:ext cx="9772650" cy="1384995"/>
          </a:xfrm>
          <a:prstGeom prst="rect">
            <a:avLst/>
          </a:prstGeom>
          <a:noFill/>
          <a:ln w="9525">
            <a:noFill/>
          </a:ln>
        </p:spPr>
        <p:txBody>
          <a:bodyPr wrap="square" anchor="t">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是两个性质不同、但有一定联系的总量指标对比的结果，用来表明现象的强度、密度和普及程度的综合指标。（一般用有名数来表示）</a:t>
            </a:r>
          </a:p>
        </p:txBody>
      </p:sp>
      <p:grpSp>
        <p:nvGrpSpPr>
          <p:cNvPr id="2256" name="组合 2255"/>
          <p:cNvGrpSpPr/>
          <p:nvPr/>
        </p:nvGrpSpPr>
        <p:grpSpPr>
          <a:xfrm>
            <a:off x="1991519" y="3910145"/>
            <a:ext cx="8731250" cy="1671639"/>
            <a:chOff x="81" y="1479"/>
            <a:chExt cx="5500" cy="1053"/>
          </a:xfrm>
        </p:grpSpPr>
        <p:sp>
          <p:nvSpPr>
            <p:cNvPr id="32775" name="矩形 2256"/>
            <p:cNvSpPr/>
            <p:nvPr/>
          </p:nvSpPr>
          <p:spPr>
            <a:xfrm>
              <a:off x="773" y="1699"/>
              <a:ext cx="4808" cy="833"/>
            </a:xfrm>
            <a:prstGeom prst="rect">
              <a:avLst/>
            </a:prstGeom>
            <a:noFill/>
            <a:ln w="9525">
              <a:noFill/>
            </a:ln>
          </p:spPr>
          <p:txBody>
            <a:bodyPr anchor="t">
              <a:spAutoFit/>
            </a:bodyPr>
            <a:lstStyle/>
            <a:p>
              <a:pPr eaLnBrk="0" hangingPunct="0"/>
              <a:endPar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）说明一个国家、地区、部门的经济实力或为社会服务的能力；</a:t>
              </a:r>
            </a:p>
            <a:p>
              <a:pP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）反映和考核社会经济效益；</a:t>
              </a:r>
            </a:p>
            <a:p>
              <a:pP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）为编制计划和长远规划提供参考依据。</a:t>
              </a:r>
            </a:p>
          </p:txBody>
        </p:sp>
        <p:sp>
          <p:nvSpPr>
            <p:cNvPr id="32776" name="椭圆 2257"/>
            <p:cNvSpPr/>
            <p:nvPr/>
          </p:nvSpPr>
          <p:spPr>
            <a:xfrm>
              <a:off x="81" y="1479"/>
              <a:ext cx="816" cy="499"/>
            </a:xfrm>
            <a:prstGeom prst="ellipse">
              <a:avLst/>
            </a:prstGeom>
            <a:solidFill>
              <a:srgbClr val="4C657A"/>
            </a:solidFill>
            <a:ln w="9525" cap="flat" cmpd="sng">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作用</a:t>
              </a:r>
            </a:p>
          </p:txBody>
        </p:sp>
      </p:grpSp>
      <p:grpSp>
        <p:nvGrpSpPr>
          <p:cNvPr id="2259" name="组合 2258"/>
          <p:cNvGrpSpPr/>
          <p:nvPr/>
        </p:nvGrpSpPr>
        <p:grpSpPr>
          <a:xfrm>
            <a:off x="799859" y="2717973"/>
            <a:ext cx="8680691" cy="1273700"/>
            <a:chOff x="-278" y="3275"/>
            <a:chExt cx="5119" cy="719"/>
          </a:xfrm>
        </p:grpSpPr>
        <p:sp>
          <p:nvSpPr>
            <p:cNvPr id="32778" name="矩形 2259"/>
            <p:cNvSpPr/>
            <p:nvPr/>
          </p:nvSpPr>
          <p:spPr>
            <a:xfrm>
              <a:off x="-278" y="3275"/>
              <a:ext cx="1406" cy="295"/>
            </a:xfrm>
            <a:prstGeom prst="rect">
              <a:avLst/>
            </a:prstGeom>
            <a:noFill/>
            <a:ln w="9525">
              <a:noFill/>
            </a:ln>
          </p:spPr>
          <p:txBody>
            <a:bodyPr anchor="t">
              <a:spAutoFit/>
            </a:bodyPr>
            <a:lstStyle/>
            <a:p>
              <a:pPr algn="ctr" eaLnBrk="0" hangingPunct="0"/>
              <a:r>
                <a:rPr lang="zh-CN" altLang="en-US" sz="2800" b="1" dirty="0">
                  <a:solidFill>
                    <a:srgbClr val="E30323"/>
                  </a:solidFill>
                  <a:latin typeface="微软雅黑" panose="020B0503020204020204" pitchFamily="34" charset="-122"/>
                  <a:ea typeface="微软雅黑" panose="020B0503020204020204" pitchFamily="34" charset="-122"/>
                </a:rPr>
                <a:t>基本公式</a:t>
              </a:r>
            </a:p>
          </p:txBody>
        </p:sp>
        <p:graphicFrame>
          <p:nvGraphicFramePr>
            <p:cNvPr id="32779" name="内容占位符 2260"/>
            <p:cNvGraphicFramePr/>
            <p:nvPr/>
          </p:nvGraphicFramePr>
          <p:xfrm>
            <a:off x="1746" y="3424"/>
            <a:ext cx="3095" cy="381"/>
          </p:xfrm>
          <a:graphic>
            <a:graphicData uri="http://schemas.openxmlformats.org/presentationml/2006/ole">
              <mc:AlternateContent xmlns:mc="http://schemas.openxmlformats.org/markup-compatibility/2006">
                <mc:Choice xmlns:v="urn:schemas-microsoft-com:vml" Requires="v">
                  <p:oleObj r:id="rId2" imgW="2001520" imgH="419100" progId="Equation.3">
                    <p:embed/>
                  </p:oleObj>
                </mc:Choice>
                <mc:Fallback>
                  <p:oleObj r:id="rId2" imgW="2001520" imgH="419100" progId="Equation.3">
                    <p:embed/>
                    <p:pic>
                      <p:nvPicPr>
                        <p:cNvPr id="0" name="图片 3079"/>
                        <p:cNvPicPr/>
                        <p:nvPr/>
                      </p:nvPicPr>
                      <p:blipFill>
                        <a:blip r:embed="rId3"/>
                        <a:stretch>
                          <a:fillRect/>
                        </a:stretch>
                      </p:blipFill>
                      <p:spPr>
                        <a:xfrm>
                          <a:off x="1746" y="3424"/>
                          <a:ext cx="3095" cy="381"/>
                        </a:xfrm>
                        <a:prstGeom prst="rect">
                          <a:avLst/>
                        </a:prstGeom>
                        <a:noFill/>
                        <a:ln w="38100">
                          <a:noFill/>
                          <a:miter/>
                        </a:ln>
                      </p:spPr>
                    </p:pic>
                  </p:oleObj>
                </mc:Fallback>
              </mc:AlternateContent>
            </a:graphicData>
          </a:graphic>
        </p:graphicFrame>
        <p:sp>
          <p:nvSpPr>
            <p:cNvPr id="32780" name="左弧形箭头 2261"/>
            <p:cNvSpPr/>
            <p:nvPr/>
          </p:nvSpPr>
          <p:spPr>
            <a:xfrm rot="19800000">
              <a:off x="1092" y="3359"/>
              <a:ext cx="408" cy="635"/>
            </a:xfrm>
            <a:prstGeom prst="curvedRightArrow">
              <a:avLst>
                <a:gd name="adj1" fmla="val 25414"/>
                <a:gd name="adj2" fmla="val 51165"/>
                <a:gd name="adj3" fmla="val 33324"/>
              </a:avLst>
            </a:prstGeom>
            <a:solidFill>
              <a:srgbClr val="4C657A"/>
            </a:solidFill>
            <a:ln w="9525" cap="flat" cmpd="sng">
              <a:solidFill>
                <a:srgbClr val="330909"/>
              </a:solidFill>
              <a:prstDash val="solid"/>
              <a:miter/>
              <a:headEnd type="none" w="med" len="med"/>
              <a:tailEnd type="none" w="med" len="med"/>
            </a:ln>
            <a:effectLst>
              <a:outerShdw blurRad="50800" dist="38100" dir="5400000" algn="t" rotWithShape="0">
                <a:prstClr val="black">
                  <a:alpha val="40000"/>
                </a:prstClr>
              </a:outerShdw>
            </a:effectLst>
          </p:spPr>
          <p:txBody>
            <a:bodyPr anchor="t"/>
            <a:lstStyle/>
            <a:p>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254"/>
                                        </p:tgtEl>
                                        <p:attrNameLst>
                                          <p:attrName>style.visibility</p:attrName>
                                        </p:attrNameLst>
                                      </p:cBhvr>
                                      <p:to>
                                        <p:strVal val="visible"/>
                                      </p:to>
                                    </p:set>
                                    <p:anim calcmode="lin" valueType="num">
                                      <p:cBhvr additive="base">
                                        <p:cTn id="7" dur="500" fill="hold"/>
                                        <p:tgtEl>
                                          <p:spTgt spid="2254"/>
                                        </p:tgtEl>
                                        <p:attrNameLst>
                                          <p:attrName>ppt_x</p:attrName>
                                        </p:attrNameLst>
                                      </p:cBhvr>
                                      <p:tavLst>
                                        <p:tav tm="0">
                                          <p:val>
                                            <p:strVal val="0-#ppt_w/2"/>
                                          </p:val>
                                        </p:tav>
                                        <p:tav tm="100000">
                                          <p:val>
                                            <p:strVal val="#ppt_x"/>
                                          </p:val>
                                        </p:tav>
                                      </p:tavLst>
                                    </p:anim>
                                    <p:anim calcmode="lin" valueType="num">
                                      <p:cBhvr additive="base">
                                        <p:cTn id="8" dur="500" fill="hold"/>
                                        <p:tgtEl>
                                          <p:spTgt spid="225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childTnLst>
                                    <p:set>
                                      <p:cBhvr additive="base">
                                        <p:cTn id="12" dur="1" fill="hold">
                                          <p:stCondLst>
                                            <p:cond delay="0"/>
                                          </p:stCondLst>
                                        </p:cTn>
                                        <p:tgtEl>
                                          <p:spTgt spid="2255"/>
                                        </p:tgtEl>
                                        <p:attrNameLst>
                                          <p:attrName>style.visibility</p:attrName>
                                        </p:attrNameLst>
                                      </p:cBhvr>
                                      <p:to>
                                        <p:strVal val="visible"/>
                                      </p:to>
                                    </p:set>
                                    <p:animEffect transition="in" filter="wedge">
                                      <p:cBhvr additive="base">
                                        <p:cTn id="13" dur="500"/>
                                        <p:tgtEl>
                                          <p:spTgt spid="225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childTnLst>
                                    <p:set>
                                      <p:cBhvr additive="base">
                                        <p:cTn id="17" dur="1" fill="hold">
                                          <p:stCondLst>
                                            <p:cond delay="0"/>
                                          </p:stCondLst>
                                        </p:cTn>
                                        <p:tgtEl>
                                          <p:spTgt spid="2259"/>
                                        </p:tgtEl>
                                        <p:attrNameLst>
                                          <p:attrName>style.visibility</p:attrName>
                                        </p:attrNameLst>
                                      </p:cBhvr>
                                      <p:to>
                                        <p:strVal val="visible"/>
                                      </p:to>
                                    </p:set>
                                    <p:animEffect transition="in" filter="box(in)">
                                      <p:cBhvr additive="base">
                                        <p:cTn id="18" dur="500"/>
                                        <p:tgtEl>
                                          <p:spTgt spid="225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childTnLst>
                                    <p:set>
                                      <p:cBhvr additive="base">
                                        <p:cTn id="22" dur="1" fill="hold">
                                          <p:stCondLst>
                                            <p:cond delay="0"/>
                                          </p:stCondLst>
                                        </p:cTn>
                                        <p:tgtEl>
                                          <p:spTgt spid="2256"/>
                                        </p:tgtEl>
                                        <p:attrNameLst>
                                          <p:attrName>style.visibility</p:attrName>
                                        </p:attrNameLst>
                                      </p:cBhvr>
                                      <p:to>
                                        <p:strVal val="visible"/>
                                      </p:to>
                                    </p:set>
                                    <p:anim calcmode="lin" valueType="num">
                                      <p:cBhvr additive="base">
                                        <p:cTn id="23" dur="500" fill="hold"/>
                                        <p:tgtEl>
                                          <p:spTgt spid="2256"/>
                                        </p:tgtEl>
                                        <p:attrNameLst>
                                          <p:attrName>ppt_x</p:attrName>
                                        </p:attrNameLst>
                                      </p:cBhvr>
                                      <p:tavLst>
                                        <p:tav tm="0">
                                          <p:val>
                                            <p:strVal val="#ppt_x"/>
                                          </p:val>
                                        </p:tav>
                                        <p:tav tm="100000">
                                          <p:val>
                                            <p:strVal val="#ppt_x"/>
                                          </p:val>
                                        </p:tav>
                                      </p:tavLst>
                                    </p:anim>
                                    <p:anim calcmode="lin" valueType="num">
                                      <p:cBhvr additive="base">
                                        <p:cTn id="24" dur="500" fill="hold"/>
                                        <p:tgtEl>
                                          <p:spTgt spid="2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 grpId="0" bldLvl="0" animBg="1"/>
      <p:bldP spid="22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17</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266" name="标题 2265"/>
          <p:cNvSpPr>
            <a:spLocks noGrp="1"/>
          </p:cNvSpPr>
          <p:nvPr>
            <p:ph type="title" idx="4294967295"/>
          </p:nvPr>
        </p:nvSpPr>
        <p:spPr>
          <a:xfrm>
            <a:off x="2424113" y="836613"/>
            <a:ext cx="3816350" cy="487362"/>
          </a:xfrm>
          <a:solidFill>
            <a:srgbClr val="4C657A">
              <a:alpha val="81175"/>
            </a:srgbClr>
          </a:solidFill>
        </p:spPr>
        <p:txBody>
          <a:bodyPr vert="horz" wrap="square" lIns="91440" tIns="45720" rIns="91440" bIns="45720" anchor="ctr"/>
          <a:lstStyle/>
          <a:p>
            <a:pPr eaLnBrk="1" hangingPunct="1"/>
            <a:r>
              <a:rPr lang="zh-CN" altLang="en-US" sz="2400" b="1" dirty="0">
                <a:solidFill>
                  <a:schemeClr val="bg1"/>
                </a:solidFill>
                <a:cs typeface="微软雅黑" panose="020B0503020204020204" pitchFamily="34" charset="-122"/>
              </a:rPr>
              <a:t>（</a:t>
            </a:r>
            <a:r>
              <a:rPr lang="en-US" altLang="zh-CN" sz="2400" b="1" dirty="0">
                <a:solidFill>
                  <a:schemeClr val="bg1"/>
                </a:solidFill>
                <a:cs typeface="微软雅黑" panose="020B0503020204020204" pitchFamily="34" charset="-122"/>
              </a:rPr>
              <a:t>1</a:t>
            </a:r>
            <a:r>
              <a:rPr lang="zh-CN" altLang="en-US" sz="2400" b="1" dirty="0">
                <a:solidFill>
                  <a:schemeClr val="bg1"/>
                </a:solidFill>
                <a:cs typeface="微软雅黑" panose="020B0503020204020204" pitchFamily="34" charset="-122"/>
              </a:rPr>
              <a:t>）反映现象的强弱程度</a:t>
            </a:r>
          </a:p>
        </p:txBody>
      </p:sp>
      <p:graphicFrame>
        <p:nvGraphicFramePr>
          <p:cNvPr id="2267" name="内容占位符 2266"/>
          <p:cNvGraphicFramePr>
            <a:graphicFrameLocks noGrp="1"/>
          </p:cNvGraphicFramePr>
          <p:nvPr>
            <p:ph sz="half" idx="4294967295"/>
          </p:nvPr>
        </p:nvGraphicFramePr>
        <p:xfrm>
          <a:off x="4511675" y="3357563"/>
          <a:ext cx="4105275" cy="633412"/>
        </p:xfrm>
        <a:graphic>
          <a:graphicData uri="http://schemas.openxmlformats.org/presentationml/2006/ole">
            <mc:AlternateContent xmlns:mc="http://schemas.openxmlformats.org/markup-compatibility/2006">
              <mc:Choice xmlns:v="urn:schemas-microsoft-com:vml" Requires="v">
                <p:oleObj r:id="rId2" imgW="3183255" imgH="876300" progId="Equation.3">
                  <p:embed/>
                </p:oleObj>
              </mc:Choice>
              <mc:Fallback>
                <p:oleObj r:id="rId2" imgW="3183255" imgH="876300" progId="Equation.3">
                  <p:embed/>
                  <p:pic>
                    <p:nvPicPr>
                      <p:cNvPr id="0" name="图片 3080"/>
                      <p:cNvPicPr/>
                      <p:nvPr/>
                    </p:nvPicPr>
                    <p:blipFill>
                      <a:blip r:embed="rId3"/>
                      <a:stretch>
                        <a:fillRect/>
                      </a:stretch>
                    </p:blipFill>
                    <p:spPr>
                      <a:xfrm>
                        <a:off x="4511675" y="3357563"/>
                        <a:ext cx="4105275" cy="633412"/>
                      </a:xfrm>
                      <a:prstGeom prst="rect">
                        <a:avLst/>
                      </a:prstGeom>
                      <a:noFill/>
                      <a:ln w="38100">
                        <a:miter/>
                      </a:ln>
                    </p:spPr>
                  </p:pic>
                </p:oleObj>
              </mc:Fallback>
            </mc:AlternateContent>
          </a:graphicData>
        </a:graphic>
      </p:graphicFrame>
      <p:graphicFrame>
        <p:nvGraphicFramePr>
          <p:cNvPr id="2268" name="内容占位符 2267"/>
          <p:cNvGraphicFramePr>
            <a:graphicFrameLocks noGrp="1"/>
          </p:cNvGraphicFramePr>
          <p:nvPr>
            <p:ph sz="quarter" idx="4294967295"/>
          </p:nvPr>
        </p:nvGraphicFramePr>
        <p:xfrm>
          <a:off x="4583113" y="1700213"/>
          <a:ext cx="3960812" cy="650875"/>
        </p:xfrm>
        <a:graphic>
          <a:graphicData uri="http://schemas.openxmlformats.org/presentationml/2006/ole">
            <mc:AlternateContent xmlns:mc="http://schemas.openxmlformats.org/markup-compatibility/2006">
              <mc:Choice xmlns:v="urn:schemas-microsoft-com:vml" Requires="v">
                <p:oleObj r:id="rId4" imgW="2931795" imgH="914400" progId="Equation.3">
                  <p:embed/>
                </p:oleObj>
              </mc:Choice>
              <mc:Fallback>
                <p:oleObj r:id="rId4" imgW="2931795" imgH="914400" progId="Equation.3">
                  <p:embed/>
                  <p:pic>
                    <p:nvPicPr>
                      <p:cNvPr id="0" name="图片 3081"/>
                      <p:cNvPicPr/>
                      <p:nvPr/>
                    </p:nvPicPr>
                    <p:blipFill>
                      <a:blip r:embed="rId5"/>
                      <a:stretch>
                        <a:fillRect/>
                      </a:stretch>
                    </p:blipFill>
                    <p:spPr>
                      <a:xfrm>
                        <a:off x="4583113" y="1700213"/>
                        <a:ext cx="3960812" cy="650875"/>
                      </a:xfrm>
                      <a:prstGeom prst="rect">
                        <a:avLst/>
                      </a:prstGeom>
                      <a:noFill/>
                      <a:ln w="38100">
                        <a:miter/>
                      </a:ln>
                    </p:spPr>
                  </p:pic>
                </p:oleObj>
              </mc:Fallback>
            </mc:AlternateContent>
          </a:graphicData>
        </a:graphic>
      </p:graphicFrame>
      <p:sp>
        <p:nvSpPr>
          <p:cNvPr id="2269" name="矩形 2268"/>
          <p:cNvSpPr/>
          <p:nvPr/>
        </p:nvSpPr>
        <p:spPr>
          <a:xfrm>
            <a:off x="2424113" y="2492375"/>
            <a:ext cx="3240087" cy="457200"/>
          </a:xfrm>
          <a:prstGeom prst="rect">
            <a:avLst/>
          </a:prstGeom>
          <a:solidFill>
            <a:srgbClr val="4C657A">
              <a:alpha val="81175"/>
            </a:srgbClr>
          </a:solidFill>
          <a:ln w="9525">
            <a:noFill/>
          </a:ln>
        </p:spPr>
        <p:txBody>
          <a:bodyPr anchor="ct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）反映现象的密度</a:t>
            </a:r>
          </a:p>
        </p:txBody>
      </p:sp>
      <p:sp>
        <p:nvSpPr>
          <p:cNvPr id="2270" name="矩形 2269"/>
          <p:cNvSpPr/>
          <p:nvPr/>
        </p:nvSpPr>
        <p:spPr>
          <a:xfrm>
            <a:off x="2424113" y="4221163"/>
            <a:ext cx="3816350" cy="457200"/>
          </a:xfrm>
          <a:prstGeom prst="rect">
            <a:avLst/>
          </a:prstGeom>
          <a:solidFill>
            <a:srgbClr val="4C657A">
              <a:alpha val="81175"/>
            </a:srgbClr>
          </a:solidFill>
          <a:ln w="9525">
            <a:noFill/>
          </a:ln>
        </p:spPr>
        <p:txBody>
          <a:bodyPr anchor="ct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）反映现象的经济效益</a:t>
            </a:r>
          </a:p>
        </p:txBody>
      </p:sp>
      <p:graphicFrame>
        <p:nvGraphicFramePr>
          <p:cNvPr id="2271" name="内容占位符 2270"/>
          <p:cNvGraphicFramePr>
            <a:graphicFrameLocks noGrp="1"/>
          </p:cNvGraphicFramePr>
          <p:nvPr>
            <p:ph sz="quarter" idx="4294967295"/>
          </p:nvPr>
        </p:nvGraphicFramePr>
        <p:xfrm>
          <a:off x="4583113" y="5084763"/>
          <a:ext cx="4321175" cy="684212"/>
        </p:xfrm>
        <a:graphic>
          <a:graphicData uri="http://schemas.openxmlformats.org/presentationml/2006/ole">
            <mc:AlternateContent xmlns:mc="http://schemas.openxmlformats.org/markup-compatibility/2006">
              <mc:Choice xmlns:v="urn:schemas-microsoft-com:vml" Requires="v">
                <p:oleObj r:id="rId6" imgW="3059430" imgH="863600" progId="Equation.3">
                  <p:embed/>
                </p:oleObj>
              </mc:Choice>
              <mc:Fallback>
                <p:oleObj r:id="rId6" imgW="3059430" imgH="863600" progId="Equation.3">
                  <p:embed/>
                  <p:pic>
                    <p:nvPicPr>
                      <p:cNvPr id="0" name="图片 3082"/>
                      <p:cNvPicPr/>
                      <p:nvPr/>
                    </p:nvPicPr>
                    <p:blipFill>
                      <a:blip r:embed="rId7"/>
                      <a:stretch>
                        <a:fillRect/>
                      </a:stretch>
                    </p:blipFill>
                    <p:spPr>
                      <a:xfrm>
                        <a:off x="4583113" y="5084763"/>
                        <a:ext cx="4321175" cy="684212"/>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childTnLst>
                                    <p:set>
                                      <p:cBhvr additive="base">
                                        <p:cTn id="6" dur="1" fill="hold">
                                          <p:stCondLst>
                                            <p:cond delay="0"/>
                                          </p:stCondLst>
                                        </p:cTn>
                                        <p:tgtEl>
                                          <p:spTgt spid="2266"/>
                                        </p:tgtEl>
                                        <p:attrNameLst>
                                          <p:attrName>style.visibility</p:attrName>
                                        </p:attrNameLst>
                                      </p:cBhvr>
                                      <p:to>
                                        <p:strVal val="visible"/>
                                      </p:to>
                                    </p:set>
                                    <p:animEffect transition="in" filter="checkerboard(across)">
                                      <p:cBhvr additive="base">
                                        <p:cTn id="7" dur="500"/>
                                        <p:tgtEl>
                                          <p:spTgt spid="226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childTnLst>
                                    <p:set>
                                      <p:cBhvr additive="base">
                                        <p:cTn id="11" dur="1" fill="hold">
                                          <p:stCondLst>
                                            <p:cond delay="0"/>
                                          </p:stCondLst>
                                        </p:cTn>
                                        <p:tgtEl>
                                          <p:spTgt spid="2268"/>
                                        </p:tgtEl>
                                        <p:attrNameLst>
                                          <p:attrName>style.visibility</p:attrName>
                                        </p:attrNameLst>
                                      </p:cBhvr>
                                      <p:to>
                                        <p:strVal val="visible"/>
                                      </p:to>
                                    </p:set>
                                    <p:animEffect transition="in" filter="wheel(4)">
                                      <p:cBhvr additive="base">
                                        <p:cTn id="12" dur="500"/>
                                        <p:tgtEl>
                                          <p:spTgt spid="226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childTnLst>
                                    <p:set>
                                      <p:cBhvr additive="base">
                                        <p:cTn id="16" dur="1" fill="hold">
                                          <p:stCondLst>
                                            <p:cond delay="0"/>
                                          </p:stCondLst>
                                        </p:cTn>
                                        <p:tgtEl>
                                          <p:spTgt spid="2269"/>
                                        </p:tgtEl>
                                        <p:attrNameLst>
                                          <p:attrName>style.visibility</p:attrName>
                                        </p:attrNameLst>
                                      </p:cBhvr>
                                      <p:to>
                                        <p:strVal val="visible"/>
                                      </p:to>
                                    </p:set>
                                    <p:animEffect transition="in" filter="checkerboard(across)">
                                      <p:cBhvr additive="base">
                                        <p:cTn id="17" dur="500"/>
                                        <p:tgtEl>
                                          <p:spTgt spid="226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childTnLst>
                                    <p:set>
                                      <p:cBhvr additive="base">
                                        <p:cTn id="21" dur="1" fill="hold">
                                          <p:stCondLst>
                                            <p:cond delay="0"/>
                                          </p:stCondLst>
                                        </p:cTn>
                                        <p:tgtEl>
                                          <p:spTgt spid="2267"/>
                                        </p:tgtEl>
                                        <p:attrNameLst>
                                          <p:attrName>style.visibility</p:attrName>
                                        </p:attrNameLst>
                                      </p:cBhvr>
                                      <p:to>
                                        <p:strVal val="visible"/>
                                      </p:to>
                                    </p:set>
                                    <p:animEffect transition="in" filter="wedge">
                                      <p:cBhvr additive="base">
                                        <p:cTn id="22" dur="500"/>
                                        <p:tgtEl>
                                          <p:spTgt spid="226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childTnLst>
                                    <p:set>
                                      <p:cBhvr additive="base">
                                        <p:cTn id="26" dur="1" fill="hold">
                                          <p:stCondLst>
                                            <p:cond delay="0"/>
                                          </p:stCondLst>
                                        </p:cTn>
                                        <p:tgtEl>
                                          <p:spTgt spid="2270"/>
                                        </p:tgtEl>
                                        <p:attrNameLst>
                                          <p:attrName>style.visibility</p:attrName>
                                        </p:attrNameLst>
                                      </p:cBhvr>
                                      <p:to>
                                        <p:strVal val="visible"/>
                                      </p:to>
                                    </p:set>
                                    <p:animEffect transition="in" filter="checkerboard(across)">
                                      <p:cBhvr additive="base">
                                        <p:cTn id="27" dur="500"/>
                                        <p:tgtEl>
                                          <p:spTgt spid="227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childTnLst>
                                    <p:set>
                                      <p:cBhvr additive="base">
                                        <p:cTn id="31" dur="1" fill="hold">
                                          <p:stCondLst>
                                            <p:cond delay="0"/>
                                          </p:stCondLst>
                                        </p:cTn>
                                        <p:tgtEl>
                                          <p:spTgt spid="2271"/>
                                        </p:tgtEl>
                                        <p:attrNameLst>
                                          <p:attrName>style.visibility</p:attrName>
                                        </p:attrNameLst>
                                      </p:cBhvr>
                                      <p:to>
                                        <p:strVal val="visible"/>
                                      </p:to>
                                    </p:set>
                                    <p:animEffect transition="in" filter="strips(downRight)">
                                      <p:cBhvr additive="base">
                                        <p:cTn id="32" dur="500"/>
                                        <p:tgtEl>
                                          <p:spTgt spid="2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6" grpId="0" bldLvl="0" animBg="1"/>
      <p:bldP spid="2269" grpId="0" bldLvl="0" animBg="1"/>
      <p:bldP spid="227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18</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34820" name="标题 2274"/>
          <p:cNvSpPr>
            <a:spLocks noGrp="1"/>
          </p:cNvSpPr>
          <p:nvPr>
            <p:ph type="title" idx="4294967295"/>
          </p:nvPr>
        </p:nvSpPr>
        <p:spPr>
          <a:xfrm>
            <a:off x="4294188" y="836613"/>
            <a:ext cx="3444875" cy="535531"/>
          </a:xfrm>
          <a:solidFill>
            <a:srgbClr val="4C657A">
              <a:alpha val="85881"/>
            </a:srgbClr>
          </a:solidFill>
        </p:spPr>
        <p:txBody>
          <a:bodyPr vert="horz" wrap="square" lIns="91440" tIns="45720" rIns="91440" bIns="45720" anchor="t">
            <a:spAutoFit/>
          </a:bodyPr>
          <a:lstStyle/>
          <a:p>
            <a:pPr algn="ctr"/>
            <a:r>
              <a:rPr lang="zh-CN" altLang="en-US" sz="3200" b="1" dirty="0">
                <a:solidFill>
                  <a:schemeClr val="bg1"/>
                </a:solidFill>
              </a:rPr>
              <a:t>强度相对指标计算</a:t>
            </a:r>
          </a:p>
        </p:txBody>
      </p:sp>
      <p:sp>
        <p:nvSpPr>
          <p:cNvPr id="2277" name="矩形 2276"/>
          <p:cNvSpPr/>
          <p:nvPr/>
        </p:nvSpPr>
        <p:spPr>
          <a:xfrm>
            <a:off x="1104901" y="2090172"/>
            <a:ext cx="10039350" cy="2677656"/>
          </a:xfrm>
          <a:prstGeom prst="rect">
            <a:avLst/>
          </a:prstGeom>
          <a:noFill/>
          <a:ln w="9525">
            <a:noFill/>
          </a:ln>
        </p:spPr>
        <p:txBody>
          <a:bodyPr wrap="square" anchor="ctr">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有些强度相对指标的分子和分母可以互换，形成正指标与逆指标两种计算方法。</a:t>
            </a:r>
          </a:p>
          <a:p>
            <a:pPr eaLnBrk="0" hangingPunct="0"/>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正指标的数值大小与其反映的强度、密度和普及程度成正比。</a:t>
            </a:r>
          </a:p>
          <a:p>
            <a:pPr eaLnBrk="0" hangingPunct="0"/>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逆指标的数值大小与其反映的强度、密度和普及程度成反比。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childTnLst>
                                    <p:set>
                                      <p:cBhvr additive="base">
                                        <p:cTn id="6" dur="1" fill="hold">
                                          <p:stCondLst>
                                            <p:cond delay="0"/>
                                          </p:stCondLst>
                                        </p:cTn>
                                        <p:tgtEl>
                                          <p:spTgt spid="2277"/>
                                        </p:tgtEl>
                                        <p:attrNameLst>
                                          <p:attrName>style.visibility</p:attrName>
                                        </p:attrNameLst>
                                      </p:cBhvr>
                                      <p:to>
                                        <p:strVal val="visible"/>
                                      </p:to>
                                    </p:set>
                                    <p:animEffect transition="in" filter="diamond(in)">
                                      <p:cBhvr additive="base">
                                        <p:cTn id="7" dur="2000"/>
                                        <p:tgtEl>
                                          <p:spTgt spid="2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19</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35844" name="标题 2279"/>
          <p:cNvSpPr>
            <a:spLocks noGrp="1"/>
          </p:cNvSpPr>
          <p:nvPr>
            <p:ph type="title" idx="4294967295"/>
          </p:nvPr>
        </p:nvSpPr>
        <p:spPr>
          <a:xfrm>
            <a:off x="4294188" y="836613"/>
            <a:ext cx="3444875" cy="478155"/>
          </a:xfrm>
          <a:solidFill>
            <a:srgbClr val="4C657A">
              <a:alpha val="85881"/>
            </a:srgbClr>
          </a:solidFill>
        </p:spPr>
        <p:txBody>
          <a:bodyPr vert="horz" wrap="square" lIns="91440" tIns="45720" rIns="91440" bIns="45720" anchor="t">
            <a:spAutoFit/>
          </a:bodyPr>
          <a:lstStyle/>
          <a:p>
            <a:pPr algn="ctr"/>
            <a:r>
              <a:rPr lang="zh-CN" altLang="en-US" sz="2800" b="1" dirty="0">
                <a:solidFill>
                  <a:schemeClr val="bg1"/>
                </a:solidFill>
              </a:rPr>
              <a:t>强度相对指标计算</a:t>
            </a:r>
          </a:p>
        </p:txBody>
      </p:sp>
      <p:sp>
        <p:nvSpPr>
          <p:cNvPr id="2281" name="矩形 2280"/>
          <p:cNvSpPr/>
          <p:nvPr/>
        </p:nvSpPr>
        <p:spPr>
          <a:xfrm>
            <a:off x="2135188" y="1557338"/>
            <a:ext cx="7856537" cy="521970"/>
          </a:xfrm>
          <a:prstGeom prst="rect">
            <a:avLst/>
          </a:prstGeom>
          <a:noFill/>
          <a:ln w="9525">
            <a:noFill/>
          </a:ln>
        </p:spPr>
        <p:txBody>
          <a:bodyPr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实例讲解：  </a:t>
            </a:r>
          </a:p>
        </p:txBody>
      </p:sp>
      <p:sp>
        <p:nvSpPr>
          <p:cNvPr id="2283" name="矩形 2282"/>
          <p:cNvSpPr/>
          <p:nvPr/>
        </p:nvSpPr>
        <p:spPr>
          <a:xfrm>
            <a:off x="1594802" y="2132322"/>
            <a:ext cx="9002395" cy="954107"/>
          </a:xfrm>
          <a:prstGeom prst="rect">
            <a:avLst/>
          </a:prstGeom>
          <a:noFill/>
          <a:ln w="9525">
            <a:noFill/>
          </a:ln>
        </p:spPr>
        <p:txBody>
          <a:bodyPr wrap="square" anchor="ctr">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某城市</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年人口为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1000000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人，有零售商业机构</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5000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个。计算强度相对数并分析。</a:t>
            </a:r>
          </a:p>
        </p:txBody>
      </p:sp>
      <p:sp>
        <p:nvSpPr>
          <p:cNvPr id="2284" name="矩形 2283"/>
          <p:cNvSpPr/>
          <p:nvPr/>
        </p:nvSpPr>
        <p:spPr>
          <a:xfrm>
            <a:off x="2256155" y="3240405"/>
            <a:ext cx="9002395" cy="1631216"/>
          </a:xfrm>
          <a:prstGeom prst="rect">
            <a:avLst/>
          </a:prstGeom>
          <a:noFill/>
          <a:ln w="9525">
            <a:noFill/>
          </a:ln>
        </p:spPr>
        <p:txBody>
          <a:bodyPr wrap="square" anchor="t">
            <a:spAutoFit/>
          </a:bodyPr>
          <a:lstStyle/>
          <a:p>
            <a:pPr eaLnBrk="0" hangingPunct="0"/>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计算：</a:t>
            </a: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  某城市零售商业网密度的正指标＝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5000/1000000=5(</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千人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     </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              </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某城市零售商业网密度的逆指标＝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1000000/5000=200(</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35849" name="矩形 2284"/>
          <p:cNvSpPr/>
          <p:nvPr/>
        </p:nvSpPr>
        <p:spPr>
          <a:xfrm>
            <a:off x="1524000" y="0"/>
            <a:ext cx="9144000" cy="0"/>
          </a:xfrm>
          <a:prstGeom prst="rect">
            <a:avLst/>
          </a:prstGeom>
          <a:noFill/>
          <a:ln w="9525">
            <a:noFill/>
          </a:ln>
        </p:spPr>
        <p:txBody>
          <a:bodyPr anchor="t"/>
          <a:lstStyle/>
          <a:p>
            <a:endParaRPr lang="zh-CN" altLang="en-US" dirty="0">
              <a:latin typeface="Arial" panose="020B0604020202020204" pitchFamily="34" charset="0"/>
              <a:ea typeface="方正舒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childTnLst>
                                    <p:set>
                                      <p:cBhvr additive="base">
                                        <p:cTn id="6" dur="1" fill="hold">
                                          <p:stCondLst>
                                            <p:cond delay="0"/>
                                          </p:stCondLst>
                                        </p:cTn>
                                        <p:tgtEl>
                                          <p:spTgt spid="2281"/>
                                        </p:tgtEl>
                                        <p:attrNameLst>
                                          <p:attrName>style.visibility</p:attrName>
                                        </p:attrNameLst>
                                      </p:cBhvr>
                                      <p:to>
                                        <p:strVal val="visible"/>
                                      </p:to>
                                    </p:set>
                                    <p:animEffect transition="in" filter="box(in)">
                                      <p:cBhvr additive="base">
                                        <p:cTn id="7" dur="500"/>
                                        <p:tgtEl>
                                          <p:spTgt spid="228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childTnLst>
                                    <p:set>
                                      <p:cBhvr additive="base">
                                        <p:cTn id="11" dur="1" fill="hold">
                                          <p:stCondLst>
                                            <p:cond delay="0"/>
                                          </p:stCondLst>
                                        </p:cTn>
                                        <p:tgtEl>
                                          <p:spTgt spid="2283"/>
                                        </p:tgtEl>
                                        <p:attrNameLst>
                                          <p:attrName>style.visibility</p:attrName>
                                        </p:attrNameLst>
                                      </p:cBhvr>
                                      <p:to>
                                        <p:strVal val="visible"/>
                                      </p:to>
                                    </p:set>
                                    <p:animEffect transition="in" filter="diamond(in)">
                                      <p:cBhvr additive="base">
                                        <p:cTn id="12" dur="2000"/>
                                        <p:tgtEl>
                                          <p:spTgt spid="228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childTnLst>
                                    <p:set>
                                      <p:cBhvr additive="base">
                                        <p:cTn id="16" dur="1" fill="hold">
                                          <p:stCondLst>
                                            <p:cond delay="0"/>
                                          </p:stCondLst>
                                        </p:cTn>
                                        <p:tgtEl>
                                          <p:spTgt spid="2284"/>
                                        </p:tgtEl>
                                        <p:attrNameLst>
                                          <p:attrName>style.visibility</p:attrName>
                                        </p:attrNameLst>
                                      </p:cBhvr>
                                      <p:to>
                                        <p:strVal val="visible"/>
                                      </p:to>
                                    </p:set>
                                    <p:animEffect transition="in" filter="wedge">
                                      <p:cBhvr additive="base">
                                        <p:cTn id="17" dur="2000"/>
                                        <p:tgtEl>
                                          <p:spTgt spid="2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1" grpId="0"/>
      <p:bldP spid="2283" grpId="0" animBg="1"/>
      <p:bldP spid="22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069" name="标题 2068"/>
          <p:cNvSpPr>
            <a:spLocks noGrp="1"/>
          </p:cNvSpPr>
          <p:nvPr>
            <p:ph type="title" idx="4294967295"/>
          </p:nvPr>
        </p:nvSpPr>
        <p:spPr>
          <a:xfrm>
            <a:off x="2651443" y="618490"/>
            <a:ext cx="6624637" cy="1584325"/>
          </a:xfrm>
        </p:spPr>
        <p:txBody>
          <a:bodyPr vert="horz" wrap="square" lIns="91440" tIns="45720" rIns="91440" bIns="45720" anchor="ctr">
            <a:normAutofit fontScale="90000"/>
          </a:bodyPr>
          <a:lstStyle/>
          <a:p>
            <a:pPr marL="812800" indent="-812800" algn="ctr" eaLnBrk="1" hangingPunct="1"/>
            <a:br>
              <a:rPr lang="en-US" altLang="zh-CN" sz="3555" b="1" dirty="0">
                <a:cs typeface="微软雅黑" panose="020B0503020204020204" pitchFamily="34" charset="-122"/>
              </a:rPr>
            </a:br>
            <a:r>
              <a:rPr lang="zh-CN" altLang="en-US" sz="3555" b="1" dirty="0">
                <a:cs typeface="微软雅黑" panose="020B0503020204020204" pitchFamily="34" charset="-122"/>
              </a:rPr>
              <a:t>综合指标的计算与分析</a:t>
            </a:r>
            <a:br>
              <a:rPr lang="zh-CN" altLang="en-US" sz="3555" b="1" dirty="0">
                <a:cs typeface="微软雅黑" panose="020B0503020204020204" pitchFamily="34" charset="-122"/>
              </a:rPr>
            </a:br>
            <a:br>
              <a:rPr lang="zh-CN" altLang="en-US" sz="3555" b="1" dirty="0">
                <a:cs typeface="微软雅黑" panose="020B0503020204020204" pitchFamily="34" charset="-122"/>
              </a:rPr>
            </a:br>
            <a:endParaRPr lang="zh-CN" altLang="en-US" sz="3555" b="1" dirty="0">
              <a:cs typeface="微软雅黑" panose="020B0503020204020204" pitchFamily="34" charset="-122"/>
            </a:endParaRPr>
          </a:p>
        </p:txBody>
      </p:sp>
      <p:grpSp>
        <p:nvGrpSpPr>
          <p:cNvPr id="2070" name="组合 2069"/>
          <p:cNvGrpSpPr/>
          <p:nvPr/>
        </p:nvGrpSpPr>
        <p:grpSpPr>
          <a:xfrm>
            <a:off x="1905827" y="2552955"/>
            <a:ext cx="8296276" cy="2030413"/>
            <a:chOff x="13" y="867"/>
            <a:chExt cx="5226" cy="1279"/>
          </a:xfrm>
        </p:grpSpPr>
        <p:sp>
          <p:nvSpPr>
            <p:cNvPr id="17414" name="矩形 2070"/>
            <p:cNvSpPr/>
            <p:nvPr/>
          </p:nvSpPr>
          <p:spPr>
            <a:xfrm>
              <a:off x="1066" y="867"/>
              <a:ext cx="4173" cy="1279"/>
            </a:xfrm>
            <a:prstGeom prst="rect">
              <a:avLst/>
            </a:prstGeom>
            <a:noFill/>
            <a:ln w="9525">
              <a:noFill/>
            </a:ln>
          </p:spPr>
          <p:txBody>
            <a:bodyPr anchor="ctr">
              <a:spAutoFit/>
            </a:bodyPr>
            <a:lstStyle/>
            <a:p>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通过统计调查搜集到大量说明总体单位特征的原始资料，对这些资料加以整理、汇总、计算，就得到反映社会经济现象的总体特征的统计指标，一般称为综合指标。</a:t>
              </a:r>
            </a:p>
            <a:p>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综合指标按其反映现象总体数量特征的不同分为</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总量指标、相对指标、平均指标</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三种不同形式，其中总量指标是综合指标中最基本的统计指标。</a:t>
              </a:r>
            </a:p>
          </p:txBody>
        </p:sp>
        <p:sp>
          <p:nvSpPr>
            <p:cNvPr id="17415" name="菱形 2071"/>
            <p:cNvSpPr/>
            <p:nvPr/>
          </p:nvSpPr>
          <p:spPr>
            <a:xfrm>
              <a:off x="13" y="890"/>
              <a:ext cx="1044" cy="998"/>
            </a:xfrm>
            <a:prstGeom prst="diamond">
              <a:avLst/>
            </a:prstGeom>
            <a:solidFill>
              <a:srgbClr val="2E4C64"/>
            </a:solidFill>
            <a:ln w="9525" cap="flat" cmpd="sng">
              <a:noFill/>
              <a:prstDash val="solid"/>
              <a:miter/>
              <a:headEnd type="none" w="med" len="med"/>
              <a:tailEnd type="none" w="med" len="med"/>
            </a:ln>
            <a:effectLst>
              <a:outerShdw blurRad="190500" dist="228600" dir="2700000" algn="ctr">
                <a:srgbClr val="000000">
                  <a:alpha val="30000"/>
                </a:srgbClr>
              </a:outerShdw>
              <a:softEdge rad="31750"/>
            </a:effectLst>
            <a:scene3d>
              <a:camera prst="orthographicFront">
                <a:rot lat="0" lon="0" rev="0"/>
              </a:camera>
              <a:lightRig rig="glow" dir="t">
                <a:rot lat="0" lon="0" rev="4800000"/>
              </a:lightRig>
            </a:scene3d>
            <a:sp3d prstMaterial="matte">
              <a:bevelT w="127000" h="63500"/>
            </a:sp3d>
          </p:spPr>
          <p:txBody>
            <a:bodyPr wrap="none" anchor="ctr"/>
            <a:lstStyle/>
            <a:p>
              <a:pPr algn="ctr" eaLnBrk="0" hangingPunct="0"/>
              <a:r>
                <a:rPr lang="zh-CN" altLang="en-US" sz="1800" b="1" dirty="0">
                  <a:solidFill>
                    <a:schemeClr val="bg1"/>
                  </a:solidFill>
                  <a:latin typeface="微软雅黑" panose="020B0503020204020204" pitchFamily="34" charset="-122"/>
                  <a:ea typeface="微软雅黑" panose="020B0503020204020204" pitchFamily="34" charset="-122"/>
                </a:rPr>
                <a:t>综合指标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childTnLst>
                                    <p:set>
                                      <p:cBhvr additive="base">
                                        <p:cTn id="6" dur="1" fill="hold">
                                          <p:stCondLst>
                                            <p:cond delay="0"/>
                                          </p:stCondLst>
                                        </p:cTn>
                                        <p:tgtEl>
                                          <p:spTgt spid="2069"/>
                                        </p:tgtEl>
                                        <p:attrNameLst>
                                          <p:attrName>style.visibility</p:attrName>
                                        </p:attrNameLst>
                                      </p:cBhvr>
                                      <p:to>
                                        <p:strVal val="visible"/>
                                      </p:to>
                                    </p:set>
                                    <p:animEffect transition="in" filter="checkerboard(across)">
                                      <p:cBhvr additive="base">
                                        <p:cTn id="7" dur="500"/>
                                        <p:tgtEl>
                                          <p:spTgt spid="206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childTnLst>
                                    <p:set>
                                      <p:cBhvr additive="base">
                                        <p:cTn id="11" dur="1" fill="hold">
                                          <p:stCondLst>
                                            <p:cond delay="0"/>
                                          </p:stCondLst>
                                        </p:cTn>
                                        <p:tgtEl>
                                          <p:spTgt spid="2070"/>
                                        </p:tgtEl>
                                        <p:attrNameLst>
                                          <p:attrName>style.visibility</p:attrName>
                                        </p:attrNameLst>
                                      </p:cBhvr>
                                      <p:to>
                                        <p:strVal val="visible"/>
                                      </p:to>
                                    </p:set>
                                    <p:anim calcmode="lin" valueType="num">
                                      <p:cBhvr additive="base">
                                        <p:cTn id="12" dur="500" fill="hold"/>
                                        <p:tgtEl>
                                          <p:spTgt spid="2070"/>
                                        </p:tgtEl>
                                        <p:attrNameLst>
                                          <p:attrName>ppt_w</p:attrName>
                                        </p:attrNameLst>
                                      </p:cBhvr>
                                      <p:tavLst>
                                        <p:tav tm="0">
                                          <p:val>
                                            <p:fltVal val="0"/>
                                          </p:val>
                                        </p:tav>
                                        <p:tav tm="100000">
                                          <p:val>
                                            <p:strVal val="#ppt_w"/>
                                          </p:val>
                                        </p:tav>
                                      </p:tavLst>
                                    </p:anim>
                                    <p:anim calcmode="lin" valueType="num">
                                      <p:cBhvr additive="base">
                                        <p:cTn id="13" dur="500" fill="hold"/>
                                        <p:tgtEl>
                                          <p:spTgt spid="20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20</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288" name="标题 2287"/>
          <p:cNvSpPr>
            <a:spLocks noGrp="1"/>
          </p:cNvSpPr>
          <p:nvPr>
            <p:ph type="title" idx="4294967295"/>
          </p:nvPr>
        </p:nvSpPr>
        <p:spPr>
          <a:xfrm>
            <a:off x="3935413" y="774700"/>
            <a:ext cx="5113337" cy="535531"/>
          </a:xfrm>
          <a:solidFill>
            <a:srgbClr val="4C657A">
              <a:alpha val="85881"/>
            </a:srgbClr>
          </a:solidFill>
        </p:spPr>
        <p:txBody>
          <a:bodyPr vert="horz" wrap="square" lIns="91440" tIns="45720" rIns="91440" bIns="45720" anchor="t">
            <a:spAutoFit/>
          </a:bodyPr>
          <a:lstStyle/>
          <a:p>
            <a:pPr algn="ctr"/>
            <a:r>
              <a:rPr lang="zh-CN" altLang="en-US" sz="3200" b="1" dirty="0">
                <a:solidFill>
                  <a:schemeClr val="bg1"/>
                </a:solidFill>
              </a:rPr>
              <a:t>计划完成相对指标的计算</a:t>
            </a:r>
          </a:p>
        </p:txBody>
      </p:sp>
      <p:sp>
        <p:nvSpPr>
          <p:cNvPr id="2289" name="矩形 2288"/>
          <p:cNvSpPr/>
          <p:nvPr/>
        </p:nvSpPr>
        <p:spPr>
          <a:xfrm>
            <a:off x="1992630" y="1628775"/>
            <a:ext cx="8542655" cy="1383665"/>
          </a:xfrm>
          <a:prstGeom prst="rect">
            <a:avLst/>
          </a:prstGeom>
          <a:noFill/>
          <a:ln w="9525">
            <a:noFill/>
          </a:ln>
        </p:spPr>
        <p:txBody>
          <a:bodyPr wrap="square" anchor="t">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计划完成程度相对指标是计划期内实际完成数与计划数之比。它表明某一时期内某种计划的完成程度，一般用百分数表示，故又称计划完成百分数。 </a:t>
            </a:r>
          </a:p>
        </p:txBody>
      </p:sp>
      <p:grpSp>
        <p:nvGrpSpPr>
          <p:cNvPr id="2290" name="组合 2289"/>
          <p:cNvGrpSpPr/>
          <p:nvPr/>
        </p:nvGrpSpPr>
        <p:grpSpPr>
          <a:xfrm>
            <a:off x="1847850" y="3360737"/>
            <a:ext cx="7694613" cy="1920875"/>
            <a:chOff x="204" y="2117"/>
            <a:chExt cx="4847" cy="1210"/>
          </a:xfrm>
        </p:grpSpPr>
        <p:sp>
          <p:nvSpPr>
            <p:cNvPr id="36871" name="矩形 2290"/>
            <p:cNvSpPr/>
            <p:nvPr/>
          </p:nvSpPr>
          <p:spPr>
            <a:xfrm>
              <a:off x="204" y="2205"/>
              <a:ext cx="1315" cy="330"/>
            </a:xfrm>
            <a:prstGeom prst="rect">
              <a:avLst/>
            </a:prstGeom>
            <a:noFill/>
            <a:ln w="9525">
              <a:noFill/>
            </a:ln>
          </p:spPr>
          <p:txBody>
            <a:bodyPr anchor="t">
              <a:spAutoFit/>
            </a:bodyPr>
            <a:lstStyle/>
            <a:p>
              <a:pPr algn="ctr" eaLnBrk="0" hangingPunct="0"/>
              <a:r>
                <a:rPr lang="zh-CN" altLang="en-US" sz="2800" b="1" dirty="0">
                  <a:solidFill>
                    <a:srgbClr val="E30323"/>
                  </a:solidFill>
                  <a:latin typeface="微软雅黑" panose="020B0503020204020204" pitchFamily="34" charset="-122"/>
                  <a:ea typeface="微软雅黑" panose="020B0503020204020204" pitchFamily="34" charset="-122"/>
                </a:rPr>
                <a:t>基本公式</a:t>
              </a:r>
            </a:p>
          </p:txBody>
        </p:sp>
        <p:graphicFrame>
          <p:nvGraphicFramePr>
            <p:cNvPr id="36872" name="内容占位符 2291"/>
            <p:cNvGraphicFramePr/>
            <p:nvPr>
              <p:extLst>
                <p:ext uri="{D42A27DB-BD31-4B8C-83A1-F6EECF244321}">
                  <p14:modId xmlns:p14="http://schemas.microsoft.com/office/powerpoint/2010/main" val="3931788010"/>
                </p:ext>
              </p:extLst>
            </p:nvPr>
          </p:nvGraphicFramePr>
          <p:xfrm>
            <a:off x="561" y="2684"/>
            <a:ext cx="4490" cy="643"/>
          </p:xfrm>
          <a:graphic>
            <a:graphicData uri="http://schemas.openxmlformats.org/presentationml/2006/ole">
              <mc:AlternateContent xmlns:mc="http://schemas.openxmlformats.org/markup-compatibility/2006">
                <mc:Choice xmlns:v="urn:schemas-microsoft-com:vml" Requires="v">
                  <p:oleObj r:id="rId2" imgW="2962275" imgH="876300" progId="Equation.3">
                    <p:embed/>
                  </p:oleObj>
                </mc:Choice>
                <mc:Fallback>
                  <p:oleObj r:id="rId2" imgW="2962275" imgH="876300" progId="Equation.3">
                    <p:embed/>
                    <p:pic>
                      <p:nvPicPr>
                        <p:cNvPr id="0" name="图片 3088"/>
                        <p:cNvPicPr/>
                        <p:nvPr/>
                      </p:nvPicPr>
                      <p:blipFill>
                        <a:blip r:embed="rId3"/>
                        <a:stretch>
                          <a:fillRect/>
                        </a:stretch>
                      </p:blipFill>
                      <p:spPr>
                        <a:xfrm>
                          <a:off x="561" y="2684"/>
                          <a:ext cx="4490" cy="643"/>
                        </a:xfrm>
                        <a:prstGeom prst="rect">
                          <a:avLst/>
                        </a:prstGeom>
                        <a:noFill/>
                        <a:ln w="38100">
                          <a:noFill/>
                          <a:miter/>
                        </a:ln>
                      </p:spPr>
                    </p:pic>
                  </p:oleObj>
                </mc:Fallback>
              </mc:AlternateContent>
            </a:graphicData>
          </a:graphic>
        </p:graphicFrame>
        <p:sp>
          <p:nvSpPr>
            <p:cNvPr id="36873" name="上弧形箭头 2292"/>
            <p:cNvSpPr/>
            <p:nvPr/>
          </p:nvSpPr>
          <p:spPr>
            <a:xfrm rot="2940000">
              <a:off x="1602" y="2330"/>
              <a:ext cx="771" cy="345"/>
            </a:xfrm>
            <a:prstGeom prst="curvedDownArrow">
              <a:avLst>
                <a:gd name="adj1" fmla="val 27583"/>
                <a:gd name="adj2" fmla="val 54420"/>
                <a:gd name="adj3" fmla="val 33324"/>
              </a:avLst>
            </a:prstGeom>
            <a:solidFill>
              <a:srgbClr val="4C657A"/>
            </a:solidFill>
            <a:ln w="9525" cap="flat" cmpd="sng">
              <a:solidFill>
                <a:srgbClr val="330909"/>
              </a:solidFill>
              <a:prstDash val="solid"/>
              <a:miter/>
              <a:headEnd type="none" w="med" len="med"/>
              <a:tailEnd type="none" w="med" len="med"/>
            </a:ln>
          </p:spPr>
          <p:txBody>
            <a:bodyPr anchor="t"/>
            <a:lstStyle/>
            <a:p>
              <a:endParaRPr lang="zh-CN" altLang="en-US" b="1" dirty="0">
                <a:latin typeface="微软雅黑" panose="020B0503020204020204" pitchFamily="34" charset="-122"/>
                <a:ea typeface="微软雅黑" panose="020B0503020204020204" pitchFamily="34" charset="-122"/>
              </a:endParaRPr>
            </a:p>
          </p:txBody>
        </p:sp>
      </p:grpSp>
      <p:sp>
        <p:nvSpPr>
          <p:cNvPr id="2295" name="矩形 2294"/>
          <p:cNvSpPr/>
          <p:nvPr/>
        </p:nvSpPr>
        <p:spPr>
          <a:xfrm>
            <a:off x="3344863" y="5339435"/>
            <a:ext cx="6627812" cy="523220"/>
          </a:xfrm>
          <a:prstGeom prst="rect">
            <a:avLst/>
          </a:prstGeom>
          <a:noFill/>
          <a:ln w="9525">
            <a:noFill/>
          </a:ln>
        </p:spPr>
        <p:txBody>
          <a:bodyPr wrap="square" anchor="t">
            <a:spAutoFit/>
          </a:bodyPr>
          <a:lstStyle/>
          <a:p>
            <a:pPr eaLnBrk="0" hangingPunct="0">
              <a:spcBef>
                <a:spcPct val="50000"/>
              </a:spcBef>
            </a:pPr>
            <a:r>
              <a:rPr lang="zh-CN" altLang="en-US" sz="2800" b="1" dirty="0">
                <a:latin typeface="微软雅黑" panose="020B0503020204020204" pitchFamily="34" charset="-122"/>
                <a:ea typeface="微软雅黑" panose="020B0503020204020204" pitchFamily="34" charset="-122"/>
              </a:rPr>
              <a:t>注意：公式中的分子与分母不能互换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childTnLst>
                                    <p:set>
                                      <p:cBhvr additive="base">
                                        <p:cTn id="6" dur="1" fill="hold">
                                          <p:stCondLst>
                                            <p:cond delay="0"/>
                                          </p:stCondLst>
                                        </p:cTn>
                                        <p:tgtEl>
                                          <p:spTgt spid="2288"/>
                                        </p:tgtEl>
                                        <p:attrNameLst>
                                          <p:attrName>style.visibility</p:attrName>
                                        </p:attrNameLst>
                                      </p:cBhvr>
                                      <p:to>
                                        <p:strVal val="visible"/>
                                      </p:to>
                                    </p:set>
                                    <p:anim calcmode="lin" valueType="num">
                                      <p:cBhvr additive="base">
                                        <p:cTn id="7" dur="500" fill="hold"/>
                                        <p:tgtEl>
                                          <p:spTgt spid="2288"/>
                                        </p:tgtEl>
                                        <p:attrNameLst>
                                          <p:attrName>ppt_x</p:attrName>
                                        </p:attrNameLst>
                                      </p:cBhvr>
                                      <p:tavLst>
                                        <p:tav tm="0">
                                          <p:val>
                                            <p:strVal val="#ppt_x"/>
                                          </p:val>
                                        </p:tav>
                                        <p:tav tm="100000">
                                          <p:val>
                                            <p:strVal val="#ppt_x"/>
                                          </p:val>
                                        </p:tav>
                                      </p:tavLst>
                                    </p:anim>
                                    <p:anim calcmode="lin" valueType="num">
                                      <p:cBhvr additive="base">
                                        <p:cTn id="8" dur="500" fill="hold"/>
                                        <p:tgtEl>
                                          <p:spTgt spid="22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childTnLst>
                                    <p:set>
                                      <p:cBhvr additive="base">
                                        <p:cTn id="12" dur="1" fill="hold">
                                          <p:stCondLst>
                                            <p:cond delay="0"/>
                                          </p:stCondLst>
                                        </p:cTn>
                                        <p:tgtEl>
                                          <p:spTgt spid="2289"/>
                                        </p:tgtEl>
                                        <p:attrNameLst>
                                          <p:attrName>style.visibility</p:attrName>
                                        </p:attrNameLst>
                                      </p:cBhvr>
                                      <p:to>
                                        <p:strVal val="visible"/>
                                      </p:to>
                                    </p:set>
                                    <p:animEffect transition="in" filter="box(in)">
                                      <p:cBhvr additive="base">
                                        <p:cTn id="13" dur="500"/>
                                        <p:tgtEl>
                                          <p:spTgt spid="2289"/>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childTnLst>
                                    <p:set>
                                      <p:cBhvr additive="base">
                                        <p:cTn id="17" dur="1" fill="hold">
                                          <p:stCondLst>
                                            <p:cond delay="0"/>
                                          </p:stCondLst>
                                        </p:cTn>
                                        <p:tgtEl>
                                          <p:spTgt spid="2290"/>
                                        </p:tgtEl>
                                        <p:attrNameLst>
                                          <p:attrName>style.visibility</p:attrName>
                                        </p:attrNameLst>
                                      </p:cBhvr>
                                      <p:to>
                                        <p:strVal val="visible"/>
                                      </p:to>
                                    </p:set>
                                    <p:animEffect transition="in" filter="box(in)">
                                      <p:cBhvr additive="base">
                                        <p:cTn id="18" dur="500"/>
                                        <p:tgtEl>
                                          <p:spTgt spid="2290"/>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childTnLst>
                                    <p:set>
                                      <p:cBhvr additive="base">
                                        <p:cTn id="22" dur="1" fill="hold">
                                          <p:stCondLst>
                                            <p:cond delay="0"/>
                                          </p:stCondLst>
                                        </p:cTn>
                                        <p:tgtEl>
                                          <p:spTgt spid="2295"/>
                                        </p:tgtEl>
                                        <p:attrNameLst>
                                          <p:attrName>style.visibility</p:attrName>
                                        </p:attrNameLst>
                                      </p:cBhvr>
                                      <p:to>
                                        <p:strVal val="visible"/>
                                      </p:to>
                                    </p:set>
                                    <p:animEffect transition="in" filter="box(in)">
                                      <p:cBhvr additive="base">
                                        <p:cTn id="23" dur="500"/>
                                        <p:tgtEl>
                                          <p:spTgt spid="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8" grpId="0" bldLvl="0" animBg="1"/>
      <p:bldP spid="2289" grpId="0"/>
      <p:bldP spid="229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21</a:t>
            </a:fld>
            <a:endParaRPr lang="zh-CN" altLang="zh-CN" sz="1000" b="0" dirty="0">
              <a:solidFill>
                <a:schemeClr val="tx1"/>
              </a:solidFill>
              <a:latin typeface="Arial" panose="020B0604020202020204" pitchFamily="34" charset="0"/>
              <a:ea typeface="宋体" panose="02010600030101010101" pitchFamily="2" charset="-122"/>
            </a:endParaRPr>
          </a:p>
        </p:txBody>
      </p:sp>
      <p:graphicFrame>
        <p:nvGraphicFramePr>
          <p:cNvPr id="2299" name="内容占位符 2298"/>
          <p:cNvGraphicFramePr>
            <a:graphicFrameLocks noGrp="1"/>
          </p:cNvGraphicFramePr>
          <p:nvPr>
            <p:ph sz="half" idx="4294967295"/>
          </p:nvPr>
        </p:nvGraphicFramePr>
        <p:xfrm>
          <a:off x="3359150" y="2492375"/>
          <a:ext cx="5184775" cy="647700"/>
        </p:xfrm>
        <a:graphic>
          <a:graphicData uri="http://schemas.openxmlformats.org/presentationml/2006/ole">
            <mc:AlternateContent xmlns:mc="http://schemas.openxmlformats.org/markup-compatibility/2006">
              <mc:Choice xmlns:v="urn:schemas-microsoft-com:vml" Requires="v">
                <p:oleObj r:id="rId2" imgW="2961640" imgH="863600" progId="Equation.3">
                  <p:embed/>
                </p:oleObj>
              </mc:Choice>
              <mc:Fallback>
                <p:oleObj r:id="rId2" imgW="2961640" imgH="863600" progId="Equation.3">
                  <p:embed/>
                  <p:pic>
                    <p:nvPicPr>
                      <p:cNvPr id="0" name="图片 3089"/>
                      <p:cNvPicPr/>
                      <p:nvPr/>
                    </p:nvPicPr>
                    <p:blipFill>
                      <a:blip r:embed="rId3"/>
                      <a:stretch>
                        <a:fillRect/>
                      </a:stretch>
                    </p:blipFill>
                    <p:spPr>
                      <a:xfrm>
                        <a:off x="3359150" y="2492375"/>
                        <a:ext cx="5184775" cy="647700"/>
                      </a:xfrm>
                      <a:prstGeom prst="rect">
                        <a:avLst/>
                      </a:prstGeom>
                      <a:noFill/>
                      <a:ln w="38100">
                        <a:miter/>
                      </a:ln>
                    </p:spPr>
                  </p:pic>
                </p:oleObj>
              </mc:Fallback>
            </mc:AlternateContent>
          </a:graphicData>
        </a:graphic>
      </p:graphicFrame>
      <p:sp>
        <p:nvSpPr>
          <p:cNvPr id="2300" name="矩形 2299"/>
          <p:cNvSpPr/>
          <p:nvPr/>
        </p:nvSpPr>
        <p:spPr>
          <a:xfrm>
            <a:off x="1995488" y="763548"/>
            <a:ext cx="8382000" cy="954107"/>
          </a:xfrm>
          <a:prstGeom prst="rect">
            <a:avLst/>
          </a:prstGeom>
          <a:solidFill>
            <a:srgbClr val="4C657A">
              <a:alpha val="81175"/>
            </a:srgbClr>
          </a:solidFill>
          <a:ln w="9525">
            <a:noFill/>
          </a:ln>
        </p:spPr>
        <p:txBody>
          <a:bodyPr anchor="ctr"/>
          <a:lstStyle/>
          <a:p>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）计划任务数为绝对数（计划完成程度的计算）</a:t>
            </a:r>
          </a:p>
        </p:txBody>
      </p:sp>
      <p:sp>
        <p:nvSpPr>
          <p:cNvPr id="2301" name="矩形 2300"/>
          <p:cNvSpPr/>
          <p:nvPr/>
        </p:nvSpPr>
        <p:spPr>
          <a:xfrm>
            <a:off x="1919288" y="3644900"/>
            <a:ext cx="8710612" cy="954107"/>
          </a:xfrm>
          <a:prstGeom prst="rect">
            <a:avLst/>
          </a:prstGeom>
          <a:noFill/>
          <a:ln w="9525">
            <a:noFill/>
          </a:ln>
        </p:spPr>
        <p:txBody>
          <a:bodyPr wrap="square" anchor="t">
            <a:spAutoFit/>
          </a:bodyPr>
          <a:lstStyle/>
          <a:p>
            <a:pPr eaLnBrk="0" hangingPunct="0"/>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【例】某企业计划规定本年度销售收入达到</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万元，实际为</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950</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万元，计划完成相对指标为</a:t>
            </a:r>
          </a:p>
        </p:txBody>
      </p:sp>
      <p:graphicFrame>
        <p:nvGraphicFramePr>
          <p:cNvPr id="2302" name="内容占位符 2301"/>
          <p:cNvGraphicFramePr>
            <a:graphicFrameLocks noGrp="1"/>
          </p:cNvGraphicFramePr>
          <p:nvPr>
            <p:ph sz="half" idx="4294967295"/>
          </p:nvPr>
        </p:nvGraphicFramePr>
        <p:xfrm>
          <a:off x="4583113" y="4868863"/>
          <a:ext cx="2514600" cy="660400"/>
        </p:xfrm>
        <a:graphic>
          <a:graphicData uri="http://schemas.openxmlformats.org/presentationml/2006/ole">
            <mc:AlternateContent xmlns:mc="http://schemas.openxmlformats.org/markup-compatibility/2006">
              <mc:Choice xmlns:v="urn:schemas-microsoft-com:vml" Requires="v">
                <p:oleObj r:id="rId4" imgW="1245870" imgH="660400" progId="Equation.3">
                  <p:embed/>
                </p:oleObj>
              </mc:Choice>
              <mc:Fallback>
                <p:oleObj r:id="rId4" imgW="1245870" imgH="660400" progId="Equation.3">
                  <p:embed/>
                  <p:pic>
                    <p:nvPicPr>
                      <p:cNvPr id="0" name="图片 3113"/>
                      <p:cNvPicPr/>
                      <p:nvPr/>
                    </p:nvPicPr>
                    <p:blipFill>
                      <a:blip r:embed="rId5"/>
                      <a:stretch>
                        <a:fillRect/>
                      </a:stretch>
                    </p:blipFill>
                    <p:spPr>
                      <a:xfrm>
                        <a:off x="4583113" y="4868863"/>
                        <a:ext cx="2514600" cy="660400"/>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childTnLst>
                                    <p:set>
                                      <p:cBhvr additive="base">
                                        <p:cTn id="6" dur="1" fill="hold">
                                          <p:stCondLst>
                                            <p:cond delay="0"/>
                                          </p:stCondLst>
                                        </p:cTn>
                                        <p:tgtEl>
                                          <p:spTgt spid="2300"/>
                                        </p:tgtEl>
                                        <p:attrNameLst>
                                          <p:attrName>style.visibility</p:attrName>
                                        </p:attrNameLst>
                                      </p:cBhvr>
                                      <p:to>
                                        <p:strVal val="visible"/>
                                      </p:to>
                                    </p:set>
                                    <p:animEffect transition="in" filter="checkerboard(across)">
                                      <p:cBhvr additive="base">
                                        <p:cTn id="7" dur="500"/>
                                        <p:tgtEl>
                                          <p:spTgt spid="230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childTnLst>
                                    <p:set>
                                      <p:cBhvr additive="base">
                                        <p:cTn id="11" dur="1" fill="hold">
                                          <p:stCondLst>
                                            <p:cond delay="0"/>
                                          </p:stCondLst>
                                        </p:cTn>
                                        <p:tgtEl>
                                          <p:spTgt spid="2299"/>
                                        </p:tgtEl>
                                        <p:attrNameLst>
                                          <p:attrName>style.visibility</p:attrName>
                                        </p:attrNameLst>
                                      </p:cBhvr>
                                      <p:to>
                                        <p:strVal val="visible"/>
                                      </p:to>
                                    </p:set>
                                    <p:anim calcmode="lin" valueType="num">
                                      <p:cBhvr additive="base">
                                        <p:cTn id="12" dur="500" fill="hold"/>
                                        <p:tgtEl>
                                          <p:spTgt spid="2299"/>
                                        </p:tgtEl>
                                        <p:attrNameLst>
                                          <p:attrName>ppt_w</p:attrName>
                                        </p:attrNameLst>
                                      </p:cBhvr>
                                      <p:tavLst>
                                        <p:tav tm="0">
                                          <p:val>
                                            <p:fltVal val="0"/>
                                          </p:val>
                                        </p:tav>
                                        <p:tav tm="100000">
                                          <p:val>
                                            <p:strVal val="#ppt_w"/>
                                          </p:val>
                                        </p:tav>
                                      </p:tavLst>
                                    </p:anim>
                                    <p:anim calcmode="lin" valueType="num">
                                      <p:cBhvr additive="base">
                                        <p:cTn id="13" dur="500" fill="hold"/>
                                        <p:tgtEl>
                                          <p:spTgt spid="2299"/>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childTnLst>
                                    <p:set>
                                      <p:cBhvr additive="base">
                                        <p:cTn id="17" dur="1" fill="hold">
                                          <p:stCondLst>
                                            <p:cond delay="0"/>
                                          </p:stCondLst>
                                        </p:cTn>
                                        <p:tgtEl>
                                          <p:spTgt spid="2301"/>
                                        </p:tgtEl>
                                        <p:attrNameLst>
                                          <p:attrName>style.visibility</p:attrName>
                                        </p:attrNameLst>
                                      </p:cBhvr>
                                      <p:to>
                                        <p:strVal val="visible"/>
                                      </p:to>
                                    </p:set>
                                    <p:animEffect transition="in" filter="diamond(in)">
                                      <p:cBhvr additive="base">
                                        <p:cTn id="18" dur="2000"/>
                                        <p:tgtEl>
                                          <p:spTgt spid="2301"/>
                                        </p:tgtEl>
                                      </p:cBhvr>
                                    </p:animEffec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childTnLst>
                                    <p:set>
                                      <p:cBhvr additive="base">
                                        <p:cTn id="22" dur="1" fill="hold">
                                          <p:stCondLst>
                                            <p:cond delay="0"/>
                                          </p:stCondLst>
                                        </p:cTn>
                                        <p:tgtEl>
                                          <p:spTgt spid="2302"/>
                                        </p:tgtEl>
                                        <p:attrNameLst>
                                          <p:attrName>style.visibility</p:attrName>
                                        </p:attrNameLst>
                                      </p:cBhvr>
                                      <p:to>
                                        <p:strVal val="visible"/>
                                      </p:to>
                                    </p:set>
                                    <p:anim calcmode="lin" valueType="num">
                                      <p:cBhvr additive="base">
                                        <p:cTn id="23" dur="1000" fill="hold"/>
                                        <p:tgtEl>
                                          <p:spTgt spid="2302"/>
                                        </p:tgtEl>
                                        <p:attrNameLst>
                                          <p:attrName>ppt_w</p:attrName>
                                        </p:attrNameLst>
                                      </p:cBhvr>
                                      <p:tavLst>
                                        <p:tav tm="0">
                                          <p:val>
                                            <p:strVal val="#ppt_w*0.70"/>
                                          </p:val>
                                        </p:tav>
                                        <p:tav tm="100000">
                                          <p:val>
                                            <p:strVal val="#ppt_w"/>
                                          </p:val>
                                        </p:tav>
                                      </p:tavLst>
                                    </p:anim>
                                    <p:anim calcmode="lin" valueType="num">
                                      <p:cBhvr additive="base">
                                        <p:cTn id="24" dur="1000" fill="hold"/>
                                        <p:tgtEl>
                                          <p:spTgt spid="2302"/>
                                        </p:tgtEl>
                                        <p:attrNameLst>
                                          <p:attrName>ppt_h</p:attrName>
                                        </p:attrNameLst>
                                      </p:cBhvr>
                                      <p:tavLst>
                                        <p:tav tm="0">
                                          <p:val>
                                            <p:strVal val="#ppt_h"/>
                                          </p:val>
                                        </p:tav>
                                        <p:tav tm="100000">
                                          <p:val>
                                            <p:strVal val="#ppt_h"/>
                                          </p:val>
                                        </p:tav>
                                      </p:tavLst>
                                    </p:anim>
                                    <p:animEffect transition="in" filter="fade">
                                      <p:cBhvr additive="base">
                                        <p:cTn id="25" dur="1000"/>
                                        <p:tgtEl>
                                          <p:spTgt spid="2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0" grpId="0" bldLvl="0" animBg="1"/>
      <p:bldP spid="230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22</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319" name="标题 2318"/>
          <p:cNvSpPr>
            <a:spLocks noGrp="1"/>
          </p:cNvSpPr>
          <p:nvPr>
            <p:ph type="title" idx="4294967295"/>
          </p:nvPr>
        </p:nvSpPr>
        <p:spPr>
          <a:xfrm>
            <a:off x="3545681" y="620712"/>
            <a:ext cx="5181600" cy="803275"/>
          </a:xfrm>
          <a:solidFill>
            <a:srgbClr val="4C657A">
              <a:alpha val="81175"/>
            </a:srgbClr>
          </a:solidFill>
        </p:spPr>
        <p:txBody>
          <a:bodyPr vert="horz" wrap="square" lIns="91440" tIns="45720" rIns="91440" bIns="45720" anchor="ctr">
            <a:noAutofit/>
          </a:bodyPr>
          <a:lstStyle/>
          <a:p>
            <a:pPr eaLnBrk="1" hangingPunct="1"/>
            <a:br>
              <a:rPr lang="en-US" altLang="zh-CN" sz="2800" b="1" dirty="0">
                <a:solidFill>
                  <a:schemeClr val="bg1"/>
                </a:solidFill>
                <a:cs typeface="微软雅黑" panose="020B0503020204020204" pitchFamily="34" charset="-122"/>
              </a:rPr>
            </a:br>
            <a:r>
              <a:rPr lang="zh-CN" altLang="en-US" sz="2800" b="1" dirty="0">
                <a:solidFill>
                  <a:schemeClr val="bg1"/>
                </a:solidFill>
                <a:cs typeface="微软雅黑" panose="020B0503020204020204" pitchFamily="34" charset="-122"/>
              </a:rPr>
              <a:t>（</a:t>
            </a:r>
            <a:r>
              <a:rPr lang="en-US" altLang="zh-CN" sz="2800" b="1" dirty="0">
                <a:solidFill>
                  <a:schemeClr val="bg1"/>
                </a:solidFill>
                <a:cs typeface="微软雅黑" panose="020B0503020204020204" pitchFamily="34" charset="-122"/>
              </a:rPr>
              <a:t>2</a:t>
            </a:r>
            <a:r>
              <a:rPr lang="zh-CN" altLang="en-US" sz="2800" b="1" dirty="0">
                <a:solidFill>
                  <a:schemeClr val="bg1"/>
                </a:solidFill>
                <a:cs typeface="微软雅黑" panose="020B0503020204020204" pitchFamily="34" charset="-122"/>
              </a:rPr>
              <a:t>）计划任务数为平均数</a:t>
            </a:r>
            <a:br>
              <a:rPr lang="zh-CN" altLang="en-US" sz="2800" b="1" dirty="0">
                <a:solidFill>
                  <a:schemeClr val="bg1"/>
                </a:solidFill>
                <a:cs typeface="微软雅黑" panose="020B0503020204020204" pitchFamily="34" charset="-122"/>
              </a:rPr>
            </a:br>
            <a:endParaRPr lang="zh-CN" altLang="en-US" sz="2800" b="1" dirty="0">
              <a:solidFill>
                <a:schemeClr val="bg1"/>
              </a:solidFill>
              <a:cs typeface="微软雅黑" panose="020B0503020204020204" pitchFamily="34" charset="-122"/>
            </a:endParaRPr>
          </a:p>
        </p:txBody>
      </p:sp>
      <p:graphicFrame>
        <p:nvGraphicFramePr>
          <p:cNvPr id="2320" name="内容占位符 2319"/>
          <p:cNvGraphicFramePr>
            <a:graphicFrameLocks noGrp="1"/>
          </p:cNvGraphicFramePr>
          <p:nvPr>
            <p:ph sz="half" idx="4294967295"/>
          </p:nvPr>
        </p:nvGraphicFramePr>
        <p:xfrm>
          <a:off x="2711450" y="1844675"/>
          <a:ext cx="6553200" cy="803275"/>
        </p:xfrm>
        <a:graphic>
          <a:graphicData uri="http://schemas.openxmlformats.org/presentationml/2006/ole">
            <mc:AlternateContent xmlns:mc="http://schemas.openxmlformats.org/markup-compatibility/2006">
              <mc:Choice xmlns:v="urn:schemas-microsoft-com:vml" Requires="v">
                <p:oleObj r:id="rId2" imgW="2961640" imgH="863600" progId="Equation.3">
                  <p:embed/>
                </p:oleObj>
              </mc:Choice>
              <mc:Fallback>
                <p:oleObj r:id="rId2" imgW="2961640" imgH="863600" progId="Equation.3">
                  <p:embed/>
                  <p:pic>
                    <p:nvPicPr>
                      <p:cNvPr id="0" name="图片 3117"/>
                      <p:cNvPicPr/>
                      <p:nvPr/>
                    </p:nvPicPr>
                    <p:blipFill>
                      <a:blip r:embed="rId3"/>
                      <a:stretch>
                        <a:fillRect/>
                      </a:stretch>
                    </p:blipFill>
                    <p:spPr>
                      <a:xfrm>
                        <a:off x="2711450" y="1844675"/>
                        <a:ext cx="6553200" cy="803275"/>
                      </a:xfrm>
                      <a:prstGeom prst="rect">
                        <a:avLst/>
                      </a:prstGeom>
                      <a:noFill/>
                      <a:ln w="38100">
                        <a:miter/>
                      </a:ln>
                    </p:spPr>
                  </p:pic>
                </p:oleObj>
              </mc:Fallback>
            </mc:AlternateContent>
          </a:graphicData>
        </a:graphic>
      </p:graphicFrame>
      <p:sp>
        <p:nvSpPr>
          <p:cNvPr id="2321" name="矩形 2320"/>
          <p:cNvSpPr/>
          <p:nvPr/>
        </p:nvSpPr>
        <p:spPr>
          <a:xfrm>
            <a:off x="2208213" y="3068638"/>
            <a:ext cx="7856537" cy="954107"/>
          </a:xfrm>
          <a:prstGeom prst="rect">
            <a:avLst/>
          </a:prstGeom>
          <a:noFill/>
          <a:ln w="9525">
            <a:noFill/>
          </a:ln>
        </p:spPr>
        <p:txBody>
          <a:bodyPr anchor="t">
            <a:spAutoFit/>
          </a:bodyPr>
          <a:lstStyle/>
          <a:p>
            <a:pPr>
              <a:spcBef>
                <a:spcPct val="50000"/>
              </a:spcBef>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【例】某企业计划某种产品单位成本为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元，实际为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元，计划完成相对指标为             </a:t>
            </a:r>
          </a:p>
        </p:txBody>
      </p:sp>
      <p:graphicFrame>
        <p:nvGraphicFramePr>
          <p:cNvPr id="2322" name="内容占位符 2321"/>
          <p:cNvGraphicFramePr>
            <a:graphicFrameLocks noGrp="1"/>
          </p:cNvGraphicFramePr>
          <p:nvPr>
            <p:ph sz="half" idx="4294967295"/>
          </p:nvPr>
        </p:nvGraphicFramePr>
        <p:xfrm>
          <a:off x="4800600" y="4581525"/>
          <a:ext cx="1968500" cy="660400"/>
        </p:xfrm>
        <a:graphic>
          <a:graphicData uri="http://schemas.openxmlformats.org/presentationml/2006/ole">
            <mc:AlternateContent xmlns:mc="http://schemas.openxmlformats.org/markup-compatibility/2006">
              <mc:Choice xmlns:v="urn:schemas-microsoft-com:vml" Requires="v">
                <p:oleObj r:id="rId4" imgW="1194435" imgH="660400" progId="Equation.3">
                  <p:embed/>
                </p:oleObj>
              </mc:Choice>
              <mc:Fallback>
                <p:oleObj r:id="rId4" imgW="1194435" imgH="660400" progId="Equation.3">
                  <p:embed/>
                  <p:pic>
                    <p:nvPicPr>
                      <p:cNvPr id="0" name="图片 3116"/>
                      <p:cNvPicPr/>
                      <p:nvPr/>
                    </p:nvPicPr>
                    <p:blipFill>
                      <a:blip r:embed="rId5"/>
                      <a:stretch>
                        <a:fillRect/>
                      </a:stretch>
                    </p:blipFill>
                    <p:spPr>
                      <a:xfrm>
                        <a:off x="4800600" y="4581525"/>
                        <a:ext cx="1968500" cy="660400"/>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319"/>
                                        </p:tgtEl>
                                        <p:attrNameLst>
                                          <p:attrName>style.visibility</p:attrName>
                                        </p:attrNameLst>
                                      </p:cBhvr>
                                      <p:to>
                                        <p:strVal val="visible"/>
                                      </p:to>
                                    </p:set>
                                    <p:anim calcmode="lin" valueType="num">
                                      <p:cBhvr additive="base">
                                        <p:cTn id="7" dur="500" fill="hold"/>
                                        <p:tgtEl>
                                          <p:spTgt spid="2319"/>
                                        </p:tgtEl>
                                        <p:attrNameLst>
                                          <p:attrName>ppt_x</p:attrName>
                                        </p:attrNameLst>
                                      </p:cBhvr>
                                      <p:tavLst>
                                        <p:tav tm="0">
                                          <p:val>
                                            <p:strVal val="0-#ppt_w/2"/>
                                          </p:val>
                                        </p:tav>
                                        <p:tav tm="100000">
                                          <p:val>
                                            <p:strVal val="#ppt_x"/>
                                          </p:val>
                                        </p:tav>
                                      </p:tavLst>
                                    </p:anim>
                                    <p:anim calcmode="lin" valueType="num">
                                      <p:cBhvr additive="base">
                                        <p:cTn id="8" dur="500" fill="hold"/>
                                        <p:tgtEl>
                                          <p:spTgt spid="231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childTnLst>
                                    <p:set>
                                      <p:cBhvr additive="base">
                                        <p:cTn id="12" dur="1" fill="hold">
                                          <p:stCondLst>
                                            <p:cond delay="0"/>
                                          </p:stCondLst>
                                        </p:cTn>
                                        <p:tgtEl>
                                          <p:spTgt spid="2320"/>
                                        </p:tgtEl>
                                        <p:attrNameLst>
                                          <p:attrName>style.visibility</p:attrName>
                                        </p:attrNameLst>
                                      </p:cBhvr>
                                      <p:to>
                                        <p:strVal val="visible"/>
                                      </p:to>
                                    </p:set>
                                    <p:anim calcmode="lin" valueType="num">
                                      <p:cBhvr additive="base">
                                        <p:cTn id="13" dur="500" fill="hold"/>
                                        <p:tgtEl>
                                          <p:spTgt spid="2320"/>
                                        </p:tgtEl>
                                        <p:attrNameLst>
                                          <p:attrName>ppt_w</p:attrName>
                                        </p:attrNameLst>
                                      </p:cBhvr>
                                      <p:tavLst>
                                        <p:tav tm="0">
                                          <p:val>
                                            <p:fltVal val="0"/>
                                          </p:val>
                                        </p:tav>
                                        <p:tav tm="100000">
                                          <p:val>
                                            <p:strVal val="#ppt_w"/>
                                          </p:val>
                                        </p:tav>
                                      </p:tavLst>
                                    </p:anim>
                                    <p:anim calcmode="lin" valueType="num">
                                      <p:cBhvr additive="base">
                                        <p:cTn id="14" dur="500" fill="hold"/>
                                        <p:tgtEl>
                                          <p:spTgt spid="232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childTnLst>
                                    <p:set>
                                      <p:cBhvr additive="base">
                                        <p:cTn id="18" dur="1" fill="hold">
                                          <p:stCondLst>
                                            <p:cond delay="0"/>
                                          </p:stCondLst>
                                        </p:cTn>
                                        <p:tgtEl>
                                          <p:spTgt spid="2321"/>
                                        </p:tgtEl>
                                        <p:attrNameLst>
                                          <p:attrName>style.visibility</p:attrName>
                                        </p:attrNameLst>
                                      </p:cBhvr>
                                      <p:to>
                                        <p:strVal val="visible"/>
                                      </p:to>
                                    </p:set>
                                    <p:animEffect transition="in" filter="wedge">
                                      <p:cBhvr additive="base">
                                        <p:cTn id="19" dur="500"/>
                                        <p:tgtEl>
                                          <p:spTgt spid="2321"/>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childTnLst>
                                    <p:set>
                                      <p:cBhvr additive="base">
                                        <p:cTn id="23" dur="1" fill="hold">
                                          <p:stCondLst>
                                            <p:cond delay="0"/>
                                          </p:stCondLst>
                                        </p:cTn>
                                        <p:tgtEl>
                                          <p:spTgt spid="2322"/>
                                        </p:tgtEl>
                                        <p:attrNameLst>
                                          <p:attrName>style.visibility</p:attrName>
                                        </p:attrNameLst>
                                      </p:cBhvr>
                                      <p:to>
                                        <p:strVal val="visible"/>
                                      </p:to>
                                    </p:set>
                                    <p:anim calcmode="lin" valueType="num">
                                      <p:cBhvr additive="base">
                                        <p:cTn id="24" dur="1000" fill="hold"/>
                                        <p:tgtEl>
                                          <p:spTgt spid="2322"/>
                                        </p:tgtEl>
                                        <p:attrNameLst>
                                          <p:attrName>ppt_w</p:attrName>
                                        </p:attrNameLst>
                                      </p:cBhvr>
                                      <p:tavLst>
                                        <p:tav tm="0">
                                          <p:val>
                                            <p:strVal val="#ppt_w*0.70"/>
                                          </p:val>
                                        </p:tav>
                                        <p:tav tm="100000">
                                          <p:val>
                                            <p:strVal val="#ppt_w"/>
                                          </p:val>
                                        </p:tav>
                                      </p:tavLst>
                                    </p:anim>
                                    <p:anim calcmode="lin" valueType="num">
                                      <p:cBhvr additive="base">
                                        <p:cTn id="25" dur="1000" fill="hold"/>
                                        <p:tgtEl>
                                          <p:spTgt spid="2322"/>
                                        </p:tgtEl>
                                        <p:attrNameLst>
                                          <p:attrName>ppt_h</p:attrName>
                                        </p:attrNameLst>
                                      </p:cBhvr>
                                      <p:tavLst>
                                        <p:tav tm="0">
                                          <p:val>
                                            <p:strVal val="#ppt_h"/>
                                          </p:val>
                                        </p:tav>
                                        <p:tav tm="100000">
                                          <p:val>
                                            <p:strVal val="#ppt_h"/>
                                          </p:val>
                                        </p:tav>
                                      </p:tavLst>
                                    </p:anim>
                                    <p:animEffect transition="in" filter="fade">
                                      <p:cBhvr additive="base">
                                        <p:cTn id="26" dur="1000"/>
                                        <p:tgtEl>
                                          <p:spTgt spid="2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9" grpId="0" bldLvl="0" animBg="1"/>
      <p:bldP spid="23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23</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326" name="矩形 2325"/>
          <p:cNvSpPr/>
          <p:nvPr/>
        </p:nvSpPr>
        <p:spPr>
          <a:xfrm>
            <a:off x="3502024" y="717550"/>
            <a:ext cx="4822825" cy="692150"/>
          </a:xfrm>
          <a:prstGeom prst="rect">
            <a:avLst/>
          </a:prstGeom>
          <a:solidFill>
            <a:srgbClr val="4C657A">
              <a:alpha val="81175"/>
            </a:srgbClr>
          </a:solidFill>
          <a:ln w="9525">
            <a:noFill/>
          </a:ln>
        </p:spPr>
        <p:txBody>
          <a:bodyPr anchor="ctr"/>
          <a:lstStyle/>
          <a:p>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）计划数为相对数</a:t>
            </a:r>
          </a:p>
        </p:txBody>
      </p:sp>
      <p:graphicFrame>
        <p:nvGraphicFramePr>
          <p:cNvPr id="2327" name="内容占位符 2326"/>
          <p:cNvGraphicFramePr>
            <a:graphicFrameLocks noGrp="1"/>
          </p:cNvGraphicFramePr>
          <p:nvPr>
            <p:ph idx="4294967295"/>
          </p:nvPr>
        </p:nvGraphicFramePr>
        <p:xfrm>
          <a:off x="2351088" y="1700213"/>
          <a:ext cx="6197600" cy="876300"/>
        </p:xfrm>
        <a:graphic>
          <a:graphicData uri="http://schemas.openxmlformats.org/presentationml/2006/ole">
            <mc:AlternateContent xmlns:mc="http://schemas.openxmlformats.org/markup-compatibility/2006">
              <mc:Choice xmlns:v="urn:schemas-microsoft-com:vml" Requires="v">
                <p:oleObj r:id="rId2" imgW="2834640" imgH="875665" progId="Equation.3">
                  <p:embed/>
                </p:oleObj>
              </mc:Choice>
              <mc:Fallback>
                <p:oleObj r:id="rId2" imgW="2834640" imgH="875665" progId="Equation.3">
                  <p:embed/>
                  <p:pic>
                    <p:nvPicPr>
                      <p:cNvPr id="0" name="图片 3075"/>
                      <p:cNvPicPr/>
                      <p:nvPr/>
                    </p:nvPicPr>
                    <p:blipFill>
                      <a:blip r:embed="rId3"/>
                      <a:stretch>
                        <a:fillRect/>
                      </a:stretch>
                    </p:blipFill>
                    <p:spPr>
                      <a:xfrm>
                        <a:off x="2351088" y="1700213"/>
                        <a:ext cx="6197600" cy="876300"/>
                      </a:xfrm>
                      <a:prstGeom prst="rect">
                        <a:avLst/>
                      </a:prstGeom>
                      <a:noFill/>
                      <a:ln w="38100">
                        <a:miter/>
                      </a:ln>
                    </p:spPr>
                  </p:pic>
                </p:oleObj>
              </mc:Fallback>
            </mc:AlternateContent>
          </a:graphicData>
        </a:graphic>
      </p:graphicFrame>
      <p:grpSp>
        <p:nvGrpSpPr>
          <p:cNvPr id="2328" name="组合 2327"/>
          <p:cNvGrpSpPr/>
          <p:nvPr/>
        </p:nvGrpSpPr>
        <p:grpSpPr>
          <a:xfrm>
            <a:off x="2208213" y="2674938"/>
            <a:ext cx="7416800" cy="1628776"/>
            <a:chOff x="204" y="1731"/>
            <a:chExt cx="4758" cy="1026"/>
          </a:xfrm>
        </p:grpSpPr>
        <p:sp>
          <p:nvSpPr>
            <p:cNvPr id="40967" name="矩形 2328"/>
            <p:cNvSpPr/>
            <p:nvPr/>
          </p:nvSpPr>
          <p:spPr>
            <a:xfrm>
              <a:off x="204" y="1731"/>
              <a:ext cx="544" cy="330"/>
            </a:xfrm>
            <a:prstGeom prst="rect">
              <a:avLst/>
            </a:prstGeom>
            <a:noFill/>
            <a:ln w="9525">
              <a:noFill/>
            </a:ln>
          </p:spPr>
          <p:txBody>
            <a:bodyPr anchor="ctr">
              <a:spAutoFit/>
            </a:bodyPr>
            <a:lstStyle/>
            <a:p>
              <a:pPr algn="ctr"/>
              <a:r>
                <a:rPr lang="zh-CN" altLang="en-US" sz="2800" b="1" dirty="0">
                  <a:latin typeface="微软雅黑" panose="020B0503020204020204" pitchFamily="34" charset="-122"/>
                  <a:ea typeface="微软雅黑" panose="020B0503020204020204" pitchFamily="34" charset="-122"/>
                </a:rPr>
                <a:t>即</a:t>
              </a:r>
            </a:p>
          </p:txBody>
        </p:sp>
        <p:graphicFrame>
          <p:nvGraphicFramePr>
            <p:cNvPr id="40968" name="对象 2329"/>
            <p:cNvGraphicFramePr>
              <a:graphicFrameLocks noChangeAspect="1"/>
            </p:cNvGraphicFramePr>
            <p:nvPr/>
          </p:nvGraphicFramePr>
          <p:xfrm>
            <a:off x="1111" y="2205"/>
            <a:ext cx="3851" cy="552"/>
          </p:xfrm>
          <a:graphic>
            <a:graphicData uri="http://schemas.openxmlformats.org/presentationml/2006/ole">
              <mc:AlternateContent xmlns:mc="http://schemas.openxmlformats.org/markup-compatibility/2006">
                <mc:Choice xmlns:v="urn:schemas-microsoft-com:vml" Requires="v">
                  <p:oleObj name="公式" r:id="rId4" imgW="1913890" imgH="431800" progId="Equation.3">
                    <p:embed/>
                  </p:oleObj>
                </mc:Choice>
                <mc:Fallback>
                  <p:oleObj name="公式" r:id="rId4" imgW="1913890" imgH="431800" progId="Equation.3">
                    <p:embed/>
                    <p:pic>
                      <p:nvPicPr>
                        <p:cNvPr id="0" name="图片 3076"/>
                        <p:cNvPicPr/>
                        <p:nvPr/>
                      </p:nvPicPr>
                      <p:blipFill>
                        <a:blip r:embed="rId5"/>
                        <a:stretch>
                          <a:fillRect/>
                        </a:stretch>
                      </p:blipFill>
                      <p:spPr>
                        <a:xfrm>
                          <a:off x="1111" y="2205"/>
                          <a:ext cx="3851" cy="552"/>
                        </a:xfrm>
                        <a:prstGeom prst="rect">
                          <a:avLst/>
                        </a:prstGeom>
                        <a:noFill/>
                        <a:ln w="38100">
                          <a:noFill/>
                          <a:miter/>
                        </a:ln>
                      </p:spPr>
                    </p:pic>
                  </p:oleObj>
                </mc:Fallback>
              </mc:AlternateContent>
            </a:graphicData>
          </a:graphic>
        </p:graphicFrame>
        <p:cxnSp>
          <p:nvCxnSpPr>
            <p:cNvPr id="40969" name="直接连接符 2330"/>
            <p:cNvCxnSpPr/>
            <p:nvPr/>
          </p:nvCxnSpPr>
          <p:spPr>
            <a:xfrm>
              <a:off x="703" y="2024"/>
              <a:ext cx="227" cy="182"/>
            </a:xfrm>
            <a:prstGeom prst="line">
              <a:avLst/>
            </a:prstGeom>
            <a:ln w="57150" cap="flat" cmpd="thickThin">
              <a:solidFill>
                <a:srgbClr val="330909"/>
              </a:solidFill>
              <a:prstDash val="solid"/>
              <a:round/>
              <a:headEnd type="none" w="med" len="med"/>
              <a:tailEnd type="diamond"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326"/>
                                        </p:tgtEl>
                                        <p:attrNameLst>
                                          <p:attrName>style.visibility</p:attrName>
                                        </p:attrNameLst>
                                      </p:cBhvr>
                                      <p:to>
                                        <p:strVal val="visible"/>
                                      </p:to>
                                    </p:set>
                                    <p:anim calcmode="lin" valueType="num">
                                      <p:cBhvr additive="base">
                                        <p:cTn id="7" dur="500" fill="hold"/>
                                        <p:tgtEl>
                                          <p:spTgt spid="2326"/>
                                        </p:tgtEl>
                                        <p:attrNameLst>
                                          <p:attrName>ppt_x</p:attrName>
                                        </p:attrNameLst>
                                      </p:cBhvr>
                                      <p:tavLst>
                                        <p:tav tm="0">
                                          <p:val>
                                            <p:strVal val="0-#ppt_w/2"/>
                                          </p:val>
                                        </p:tav>
                                        <p:tav tm="100000">
                                          <p:val>
                                            <p:strVal val="#ppt_x"/>
                                          </p:val>
                                        </p:tav>
                                      </p:tavLst>
                                    </p:anim>
                                    <p:anim calcmode="lin" valueType="num">
                                      <p:cBhvr additive="base">
                                        <p:cTn id="8" dur="500" fill="hold"/>
                                        <p:tgtEl>
                                          <p:spTgt spid="232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childTnLst>
                                    <p:set>
                                      <p:cBhvr additive="base">
                                        <p:cTn id="12" dur="1" fill="hold">
                                          <p:stCondLst>
                                            <p:cond delay="0"/>
                                          </p:stCondLst>
                                        </p:cTn>
                                        <p:tgtEl>
                                          <p:spTgt spid="2327"/>
                                        </p:tgtEl>
                                        <p:attrNameLst>
                                          <p:attrName>style.visibility</p:attrName>
                                        </p:attrNameLst>
                                      </p:cBhvr>
                                      <p:to>
                                        <p:strVal val="visible"/>
                                      </p:to>
                                    </p:set>
                                    <p:animEffect transition="in" filter="wedge">
                                      <p:cBhvr additive="base">
                                        <p:cTn id="13" dur="500"/>
                                        <p:tgtEl>
                                          <p:spTgt spid="2327"/>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childTnLst>
                                    <p:set>
                                      <p:cBhvr additive="base">
                                        <p:cTn id="17" dur="1" fill="hold">
                                          <p:stCondLst>
                                            <p:cond delay="0"/>
                                          </p:stCondLst>
                                        </p:cTn>
                                        <p:tgtEl>
                                          <p:spTgt spid="2328"/>
                                        </p:tgtEl>
                                        <p:attrNameLst>
                                          <p:attrName>style.visibility</p:attrName>
                                        </p:attrNameLst>
                                      </p:cBhvr>
                                      <p:to>
                                        <p:strVal val="visible"/>
                                      </p:to>
                                    </p:set>
                                    <p:anim calcmode="lin" valueType="num">
                                      <p:cBhvr additive="base">
                                        <p:cTn id="18" dur="1000" fill="hold"/>
                                        <p:tgtEl>
                                          <p:spTgt spid="2328"/>
                                        </p:tgtEl>
                                        <p:attrNameLst>
                                          <p:attrName>ppt_w</p:attrName>
                                        </p:attrNameLst>
                                      </p:cBhvr>
                                      <p:tavLst>
                                        <p:tav tm="0">
                                          <p:val>
                                            <p:strVal val="#ppt_w*0.70"/>
                                          </p:val>
                                        </p:tav>
                                        <p:tav tm="100000">
                                          <p:val>
                                            <p:strVal val="#ppt_w"/>
                                          </p:val>
                                        </p:tav>
                                      </p:tavLst>
                                    </p:anim>
                                    <p:anim calcmode="lin" valueType="num">
                                      <p:cBhvr additive="base">
                                        <p:cTn id="19" dur="1000" fill="hold"/>
                                        <p:tgtEl>
                                          <p:spTgt spid="2328"/>
                                        </p:tgtEl>
                                        <p:attrNameLst>
                                          <p:attrName>ppt_h</p:attrName>
                                        </p:attrNameLst>
                                      </p:cBhvr>
                                      <p:tavLst>
                                        <p:tav tm="0">
                                          <p:val>
                                            <p:strVal val="#ppt_h"/>
                                          </p:val>
                                        </p:tav>
                                        <p:tav tm="100000">
                                          <p:val>
                                            <p:strVal val="#ppt_h"/>
                                          </p:val>
                                        </p:tav>
                                      </p:tavLst>
                                    </p:anim>
                                    <p:animEffect transition="in" filter="fade">
                                      <p:cBhvr additive="base">
                                        <p:cTn id="20" dur="1000"/>
                                        <p:tgtEl>
                                          <p:spTgt spid="2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24</a:t>
            </a:fld>
            <a:endParaRPr lang="zh-CN" altLang="zh-CN" sz="1000" b="0" dirty="0">
              <a:solidFill>
                <a:schemeClr val="tx1"/>
              </a:solidFill>
              <a:latin typeface="Arial" panose="020B0604020202020204" pitchFamily="34" charset="0"/>
              <a:ea typeface="宋体" panose="02010600030101010101" pitchFamily="2" charset="-122"/>
            </a:endParaRPr>
          </a:p>
        </p:txBody>
      </p:sp>
      <p:graphicFrame>
        <p:nvGraphicFramePr>
          <p:cNvPr id="2343" name="内容占位符 2342"/>
          <p:cNvGraphicFramePr>
            <a:graphicFrameLocks noGrp="1"/>
          </p:cNvGraphicFramePr>
          <p:nvPr>
            <p:ph sz="half" idx="4294967295"/>
            <p:extLst>
              <p:ext uri="{D42A27DB-BD31-4B8C-83A1-F6EECF244321}">
                <p14:modId xmlns:p14="http://schemas.microsoft.com/office/powerpoint/2010/main" val="1949052166"/>
              </p:ext>
            </p:extLst>
          </p:nvPr>
        </p:nvGraphicFramePr>
        <p:xfrm>
          <a:off x="4433888" y="3990975"/>
          <a:ext cx="2774950" cy="622300"/>
        </p:xfrm>
        <a:graphic>
          <a:graphicData uri="http://schemas.openxmlformats.org/presentationml/2006/ole">
            <mc:AlternateContent xmlns:mc="http://schemas.openxmlformats.org/markup-compatibility/2006">
              <mc:Choice xmlns:v="urn:schemas-microsoft-com:vml" Requires="v">
                <p:oleObj r:id="rId2" imgW="857885" imgH="304800" progId="Equation.3">
                  <p:embed/>
                </p:oleObj>
              </mc:Choice>
              <mc:Fallback>
                <p:oleObj r:id="rId2" imgW="857885" imgH="304800" progId="Equation.3">
                  <p:embed/>
                  <p:pic>
                    <p:nvPicPr>
                      <p:cNvPr id="0" name="图片 3077"/>
                      <p:cNvPicPr/>
                      <p:nvPr/>
                    </p:nvPicPr>
                    <p:blipFill>
                      <a:blip r:embed="rId3"/>
                      <a:stretch>
                        <a:fillRect/>
                      </a:stretch>
                    </p:blipFill>
                    <p:spPr>
                      <a:xfrm>
                        <a:off x="4433888" y="3990975"/>
                        <a:ext cx="2774950" cy="622300"/>
                      </a:xfrm>
                      <a:prstGeom prst="rect">
                        <a:avLst/>
                      </a:prstGeom>
                      <a:noFill/>
                      <a:ln w="38100">
                        <a:miter/>
                      </a:ln>
                    </p:spPr>
                  </p:pic>
                </p:oleObj>
              </mc:Fallback>
            </mc:AlternateContent>
          </a:graphicData>
        </a:graphic>
      </p:graphicFrame>
      <p:sp>
        <p:nvSpPr>
          <p:cNvPr id="2344" name="矩形 2343"/>
          <p:cNvSpPr/>
          <p:nvPr/>
        </p:nvSpPr>
        <p:spPr>
          <a:xfrm>
            <a:off x="1845468" y="2141538"/>
            <a:ext cx="8786813" cy="1169551"/>
          </a:xfrm>
          <a:prstGeom prst="rect">
            <a:avLst/>
          </a:prstGeom>
          <a:noFill/>
          <a:ln w="9525">
            <a:noFill/>
          </a:ln>
        </p:spPr>
        <p:txBody>
          <a:bodyPr wrap="square" anchor="t">
            <a:spAutoFit/>
          </a:bodyPr>
          <a:lstStyle/>
          <a:p>
            <a:pPr>
              <a:spcBef>
                <a:spcPct val="50000"/>
              </a:spcBef>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【例】某企业计划劳动生产率今年比去年提高</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a:t>
            </a:r>
          </a:p>
          <a:p>
            <a:pPr>
              <a:spcBef>
                <a:spcPct val="50000"/>
              </a:spcBef>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实际提高了</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 计划完成相对指标为</a:t>
            </a:r>
          </a:p>
        </p:txBody>
      </p:sp>
      <p:sp>
        <p:nvSpPr>
          <p:cNvPr id="2347" name="椭圆 2346"/>
          <p:cNvSpPr/>
          <p:nvPr/>
        </p:nvSpPr>
        <p:spPr>
          <a:xfrm>
            <a:off x="1570038" y="804863"/>
            <a:ext cx="1943100" cy="1079500"/>
          </a:xfrm>
          <a:prstGeom prst="ellipse">
            <a:avLst/>
          </a:prstGeom>
          <a:solidFill>
            <a:srgbClr val="4C657A"/>
          </a:solidFill>
          <a:ln w="9525" cap="flat" cmpd="sng">
            <a:solidFill>
              <a:srgbClr val="330909"/>
            </a:solidFill>
            <a:prstDash val="solid"/>
            <a:round/>
            <a:headEnd type="none" w="med" len="med"/>
            <a:tailEnd type="none" w="med" len="med"/>
          </a:ln>
          <a:effectLst>
            <a:outerShdw blurRad="50800" dist="38100" dir="2700000" algn="tl" rotWithShape="0">
              <a:prstClr val="black">
                <a:alpha val="40000"/>
              </a:prstClr>
            </a:outerShdw>
            <a:softEdge rad="31750"/>
          </a:effectLst>
        </p:spPr>
        <p:txBody>
          <a:bodyPr wrap="none" anchor="ctr"/>
          <a:lstStyle/>
          <a:p>
            <a:pPr algn="ctr" eaLnBrk="0" hangingPunct="0"/>
            <a:r>
              <a:rPr lang="zh-CN" altLang="en-US" sz="3200" b="1" dirty="0">
                <a:solidFill>
                  <a:schemeClr val="bg1"/>
                </a:solidFill>
                <a:latin typeface="微软雅黑" panose="020B0503020204020204" pitchFamily="34" charset="-122"/>
                <a:ea typeface="微软雅黑" panose="020B0503020204020204" pitchFamily="34" charset="-122"/>
              </a:rPr>
              <a:t>举例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childTnLst>
                                    <p:set>
                                      <p:cBhvr additive="base">
                                        <p:cTn id="6" dur="1" fill="hold">
                                          <p:stCondLst>
                                            <p:cond delay="0"/>
                                          </p:stCondLst>
                                        </p:cTn>
                                        <p:tgtEl>
                                          <p:spTgt spid="2347"/>
                                        </p:tgtEl>
                                        <p:attrNameLst>
                                          <p:attrName>style.visibility</p:attrName>
                                        </p:attrNameLst>
                                      </p:cBhvr>
                                      <p:to>
                                        <p:strVal val="visible"/>
                                      </p:to>
                                    </p:set>
                                    <p:anim calcmode="lin" valueType="num">
                                      <p:cBhvr additive="base">
                                        <p:cTn id="7" dur="500" fill="hold"/>
                                        <p:tgtEl>
                                          <p:spTgt spid="2347"/>
                                        </p:tgtEl>
                                        <p:attrNameLst>
                                          <p:attrName>ppt_w</p:attrName>
                                        </p:attrNameLst>
                                      </p:cBhvr>
                                      <p:tavLst>
                                        <p:tav tm="0">
                                          <p:val>
                                            <p:fltVal val="0"/>
                                          </p:val>
                                        </p:tav>
                                        <p:tav tm="100000">
                                          <p:val>
                                            <p:strVal val="#ppt_w"/>
                                          </p:val>
                                        </p:tav>
                                      </p:tavLst>
                                    </p:anim>
                                    <p:anim calcmode="lin" valueType="num">
                                      <p:cBhvr additive="base">
                                        <p:cTn id="8" dur="500" fill="hold"/>
                                        <p:tgtEl>
                                          <p:spTgt spid="234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childTnLst>
                                    <p:set>
                                      <p:cBhvr additive="base">
                                        <p:cTn id="12" dur="1" fill="hold">
                                          <p:stCondLst>
                                            <p:cond delay="0"/>
                                          </p:stCondLst>
                                        </p:cTn>
                                        <p:tgtEl>
                                          <p:spTgt spid="2344"/>
                                        </p:tgtEl>
                                        <p:attrNameLst>
                                          <p:attrName>style.visibility</p:attrName>
                                        </p:attrNameLst>
                                      </p:cBhvr>
                                      <p:to>
                                        <p:strVal val="visible"/>
                                      </p:to>
                                    </p:set>
                                    <p:anim calcmode="lin" valueType="num">
                                      <p:cBhvr additive="base">
                                        <p:cTn id="13" dur="500" fill="hold"/>
                                        <p:tgtEl>
                                          <p:spTgt spid="2344"/>
                                        </p:tgtEl>
                                        <p:attrNameLst>
                                          <p:attrName>ppt_w</p:attrName>
                                        </p:attrNameLst>
                                      </p:cBhvr>
                                      <p:tavLst>
                                        <p:tav tm="0">
                                          <p:val>
                                            <p:fltVal val="0"/>
                                          </p:val>
                                        </p:tav>
                                        <p:tav tm="100000">
                                          <p:val>
                                            <p:strVal val="#ppt_w"/>
                                          </p:val>
                                        </p:tav>
                                      </p:tavLst>
                                    </p:anim>
                                    <p:anim calcmode="lin" valueType="num">
                                      <p:cBhvr additive="base">
                                        <p:cTn id="14" dur="500" fill="hold"/>
                                        <p:tgtEl>
                                          <p:spTgt spid="234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childTnLst>
                                    <p:set>
                                      <p:cBhvr additive="base">
                                        <p:cTn id="18" dur="1" fill="hold">
                                          <p:stCondLst>
                                            <p:cond delay="0"/>
                                          </p:stCondLst>
                                        </p:cTn>
                                        <p:tgtEl>
                                          <p:spTgt spid="2343"/>
                                        </p:tgtEl>
                                        <p:attrNameLst>
                                          <p:attrName>style.visibility</p:attrName>
                                        </p:attrNameLst>
                                      </p:cBhvr>
                                      <p:to>
                                        <p:strVal val="visible"/>
                                      </p:to>
                                    </p:set>
                                    <p:anim calcmode="lin" valueType="num">
                                      <p:cBhvr additive="base">
                                        <p:cTn id="19" dur="500" fill="hold"/>
                                        <p:tgtEl>
                                          <p:spTgt spid="2343"/>
                                        </p:tgtEl>
                                        <p:attrNameLst>
                                          <p:attrName>ppt_w</p:attrName>
                                        </p:attrNameLst>
                                      </p:cBhvr>
                                      <p:tavLst>
                                        <p:tav tm="0">
                                          <p:val>
                                            <p:fltVal val="0"/>
                                          </p:val>
                                        </p:tav>
                                        <p:tav tm="100000">
                                          <p:val>
                                            <p:strVal val="#ppt_w"/>
                                          </p:val>
                                        </p:tav>
                                      </p:tavLst>
                                    </p:anim>
                                    <p:anim calcmode="lin" valueType="num">
                                      <p:cBhvr additive="base">
                                        <p:cTn id="20" dur="500" fill="hold"/>
                                        <p:tgtEl>
                                          <p:spTgt spid="234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 grpId="0" animBg="1"/>
      <p:bldP spid="234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25</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462" name="标题 2461"/>
          <p:cNvSpPr>
            <a:spLocks noGrp="1"/>
          </p:cNvSpPr>
          <p:nvPr>
            <p:ph type="title" idx="4294967295"/>
          </p:nvPr>
        </p:nvSpPr>
        <p:spPr>
          <a:xfrm>
            <a:off x="2424113" y="712665"/>
            <a:ext cx="7416800" cy="487362"/>
          </a:xfrm>
          <a:solidFill>
            <a:srgbClr val="4C657A"/>
          </a:solidFill>
          <a:ln w="3175" cmpd="tri">
            <a:solidFill>
              <a:srgbClr val="330909"/>
            </a:solidFill>
            <a:miter/>
          </a:ln>
        </p:spPr>
        <p:txBody>
          <a:bodyPr vert="horz" wrap="square" lIns="91440" tIns="45720" rIns="91440" bIns="45720" anchor="ctr">
            <a:normAutofit/>
          </a:bodyPr>
          <a:lstStyle/>
          <a:p>
            <a:pPr algn="ctr" eaLnBrk="1" hangingPunct="1"/>
            <a:r>
              <a:rPr lang="zh-CN" altLang="en-US" sz="2800" b="1" dirty="0">
                <a:solidFill>
                  <a:schemeClr val="bg1"/>
                </a:solidFill>
              </a:rPr>
              <a:t>中长期计划完成程度相对指标的计算与分析</a:t>
            </a:r>
          </a:p>
        </p:txBody>
      </p:sp>
      <p:sp>
        <p:nvSpPr>
          <p:cNvPr id="2463" name="矩形 2462"/>
          <p:cNvSpPr/>
          <p:nvPr/>
        </p:nvSpPr>
        <p:spPr>
          <a:xfrm>
            <a:off x="1830388" y="1470819"/>
            <a:ext cx="8359775" cy="1828800"/>
          </a:xfrm>
          <a:prstGeom prst="rect">
            <a:avLst/>
          </a:prstGeom>
          <a:solidFill>
            <a:srgbClr val="4C657A">
              <a:alpha val="81175"/>
            </a:srgbClr>
          </a:solidFill>
          <a:ln w="9525">
            <a:noFill/>
          </a:ln>
        </p:spPr>
        <p:txBody>
          <a:bodyPr anchor="ctr"/>
          <a:lstStyle/>
          <a:p>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）水平法：</a:t>
            </a:r>
          </a:p>
          <a:p>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是根据计划期末实际达到的水平和计划期规定同期应达到的水平相比较，来确定其是否完成计划。它适用于检查规定计划期最后一年应达到的水平 </a:t>
            </a:r>
          </a:p>
        </p:txBody>
      </p:sp>
      <p:graphicFrame>
        <p:nvGraphicFramePr>
          <p:cNvPr id="2464" name="内容占位符 2463"/>
          <p:cNvGraphicFramePr>
            <a:graphicFrameLocks noGrp="1"/>
          </p:cNvGraphicFramePr>
          <p:nvPr>
            <p:ph idx="4294967295"/>
            <p:extLst>
              <p:ext uri="{D42A27DB-BD31-4B8C-83A1-F6EECF244321}">
                <p14:modId xmlns:p14="http://schemas.microsoft.com/office/powerpoint/2010/main" val="4069081911"/>
              </p:ext>
            </p:extLst>
          </p:nvPr>
        </p:nvGraphicFramePr>
        <p:xfrm>
          <a:off x="2494756" y="3371453"/>
          <a:ext cx="7488237" cy="842963"/>
        </p:xfrm>
        <a:graphic>
          <a:graphicData uri="http://schemas.openxmlformats.org/presentationml/2006/ole">
            <mc:AlternateContent xmlns:mc="http://schemas.openxmlformats.org/markup-compatibility/2006">
              <mc:Choice xmlns:v="urn:schemas-microsoft-com:vml" Requires="v">
                <p:oleObj name="公式" r:id="rId2" imgW="2069465" imgH="419100" progId="Equation.3">
                  <p:embed/>
                </p:oleObj>
              </mc:Choice>
              <mc:Fallback>
                <p:oleObj name="公式" r:id="rId2" imgW="2069465" imgH="419100" progId="Equation.3">
                  <p:embed/>
                  <p:pic>
                    <p:nvPicPr>
                      <p:cNvPr id="0" name="图片 3084"/>
                      <p:cNvPicPr/>
                      <p:nvPr/>
                    </p:nvPicPr>
                    <p:blipFill>
                      <a:blip r:embed="rId3"/>
                      <a:stretch>
                        <a:fillRect/>
                      </a:stretch>
                    </p:blipFill>
                    <p:spPr>
                      <a:xfrm>
                        <a:off x="2494756" y="3371453"/>
                        <a:ext cx="7488237" cy="842963"/>
                      </a:xfrm>
                      <a:prstGeom prst="rect">
                        <a:avLst/>
                      </a:prstGeom>
                      <a:noFill/>
                      <a:ln w="38100">
                        <a:miter/>
                      </a:ln>
                    </p:spPr>
                  </p:pic>
                </p:oleObj>
              </mc:Fallback>
            </mc:AlternateContent>
          </a:graphicData>
        </a:graphic>
      </p:graphicFrame>
      <p:sp>
        <p:nvSpPr>
          <p:cNvPr id="2465" name="矩形 2464"/>
          <p:cNvSpPr/>
          <p:nvPr/>
        </p:nvSpPr>
        <p:spPr>
          <a:xfrm>
            <a:off x="1504950" y="4444762"/>
            <a:ext cx="9867900" cy="984885"/>
          </a:xfrm>
          <a:prstGeom prst="rect">
            <a:avLst/>
          </a:prstGeom>
          <a:noFill/>
          <a:ln w="9525">
            <a:noFill/>
          </a:ln>
        </p:spPr>
        <p:txBody>
          <a:bodyPr wrap="square" anchor="t">
            <a:spAutoFit/>
          </a:bodyPr>
          <a:lstStyle/>
          <a:p>
            <a:pPr>
              <a:lnSpc>
                <a:spcPct val="90000"/>
              </a:lnSpc>
              <a:spcBef>
                <a:spcPct val="20000"/>
              </a:spcBef>
            </a:pP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确定提前完成计划的时间问题：</a:t>
            </a:r>
          </a:p>
          <a:p>
            <a:pPr>
              <a:lnSpc>
                <a:spcPct val="90000"/>
              </a:lnSpc>
              <a:spcBef>
                <a:spcPct val="20000"/>
              </a:spcBef>
            </a:pP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如果计划期内有连续一年的实际数（</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个月，不论是否在一个日历年度</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，达到计划规定最后一年应达到的水平，后面所余的时间就是提前完成计划的时间。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462"/>
                                        </p:tgtEl>
                                        <p:attrNameLst>
                                          <p:attrName>style.visibility</p:attrName>
                                        </p:attrNameLst>
                                      </p:cBhvr>
                                      <p:to>
                                        <p:strVal val="visible"/>
                                      </p:to>
                                    </p:set>
                                    <p:anim calcmode="lin" valueType="num">
                                      <p:cBhvr additive="base">
                                        <p:cTn id="7" dur="500" fill="hold"/>
                                        <p:tgtEl>
                                          <p:spTgt spid="2462"/>
                                        </p:tgtEl>
                                        <p:attrNameLst>
                                          <p:attrName>ppt_x</p:attrName>
                                        </p:attrNameLst>
                                      </p:cBhvr>
                                      <p:tavLst>
                                        <p:tav tm="0">
                                          <p:val>
                                            <p:strVal val="0-#ppt_w/2"/>
                                          </p:val>
                                        </p:tav>
                                        <p:tav tm="100000">
                                          <p:val>
                                            <p:strVal val="#ppt_x"/>
                                          </p:val>
                                        </p:tav>
                                      </p:tavLst>
                                    </p:anim>
                                    <p:anim calcmode="lin" valueType="num">
                                      <p:cBhvr additive="base">
                                        <p:cTn id="8" dur="500" fill="hold"/>
                                        <p:tgtEl>
                                          <p:spTgt spid="24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childTnLst>
                                    <p:set>
                                      <p:cBhvr additive="base">
                                        <p:cTn id="12" dur="1" fill="hold">
                                          <p:stCondLst>
                                            <p:cond delay="0"/>
                                          </p:stCondLst>
                                        </p:cTn>
                                        <p:tgtEl>
                                          <p:spTgt spid="2463"/>
                                        </p:tgtEl>
                                        <p:attrNameLst>
                                          <p:attrName>style.visibility</p:attrName>
                                        </p:attrNameLst>
                                      </p:cBhvr>
                                      <p:to>
                                        <p:strVal val="visible"/>
                                      </p:to>
                                    </p:set>
                                    <p:anim calcmode="lin" valueType="num">
                                      <p:cBhvr additive="base">
                                        <p:cTn id="13" dur="500" fill="hold"/>
                                        <p:tgtEl>
                                          <p:spTgt spid="2463"/>
                                        </p:tgtEl>
                                        <p:attrNameLst>
                                          <p:attrName>ppt_w</p:attrName>
                                        </p:attrNameLst>
                                      </p:cBhvr>
                                      <p:tavLst>
                                        <p:tav tm="0">
                                          <p:val>
                                            <p:fltVal val="0"/>
                                          </p:val>
                                        </p:tav>
                                        <p:tav tm="100000">
                                          <p:val>
                                            <p:strVal val="#ppt_w"/>
                                          </p:val>
                                        </p:tav>
                                      </p:tavLst>
                                    </p:anim>
                                    <p:anim calcmode="lin" valueType="num">
                                      <p:cBhvr additive="base">
                                        <p:cTn id="14" dur="500" fill="hold"/>
                                        <p:tgtEl>
                                          <p:spTgt spid="246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childTnLst>
                                    <p:set>
                                      <p:cBhvr additive="base">
                                        <p:cTn id="18" dur="1" fill="hold">
                                          <p:stCondLst>
                                            <p:cond delay="0"/>
                                          </p:stCondLst>
                                        </p:cTn>
                                        <p:tgtEl>
                                          <p:spTgt spid="2464"/>
                                        </p:tgtEl>
                                        <p:attrNameLst>
                                          <p:attrName>style.visibility</p:attrName>
                                        </p:attrNameLst>
                                      </p:cBhvr>
                                      <p:to>
                                        <p:strVal val="visible"/>
                                      </p:to>
                                    </p:set>
                                    <p:animEffect transition="in" filter="checkerboard(across)">
                                      <p:cBhvr additive="base">
                                        <p:cTn id="19" dur="500"/>
                                        <p:tgtEl>
                                          <p:spTgt spid="2464"/>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childTnLst>
                                    <p:set>
                                      <p:cBhvr additive="base">
                                        <p:cTn id="23" dur="1" fill="hold">
                                          <p:stCondLst>
                                            <p:cond delay="0"/>
                                          </p:stCondLst>
                                        </p:cTn>
                                        <p:tgtEl>
                                          <p:spTgt spid="2465"/>
                                        </p:tgtEl>
                                        <p:attrNameLst>
                                          <p:attrName>style.visibility</p:attrName>
                                        </p:attrNameLst>
                                      </p:cBhvr>
                                      <p:to>
                                        <p:strVal val="visible"/>
                                      </p:to>
                                    </p:set>
                                    <p:anim calcmode="lin" valueType="num">
                                      <p:cBhvr additive="base">
                                        <p:cTn id="24" dur="1000" fill="hold"/>
                                        <p:tgtEl>
                                          <p:spTgt spid="2465"/>
                                        </p:tgtEl>
                                        <p:attrNameLst>
                                          <p:attrName>ppt_w</p:attrName>
                                        </p:attrNameLst>
                                      </p:cBhvr>
                                      <p:tavLst>
                                        <p:tav tm="0">
                                          <p:val>
                                            <p:strVal val="#ppt_w*0.70"/>
                                          </p:val>
                                        </p:tav>
                                        <p:tav tm="100000">
                                          <p:val>
                                            <p:strVal val="#ppt_w"/>
                                          </p:val>
                                        </p:tav>
                                      </p:tavLst>
                                    </p:anim>
                                    <p:anim calcmode="lin" valueType="num">
                                      <p:cBhvr additive="base">
                                        <p:cTn id="25" dur="1000" fill="hold"/>
                                        <p:tgtEl>
                                          <p:spTgt spid="2465"/>
                                        </p:tgtEl>
                                        <p:attrNameLst>
                                          <p:attrName>ppt_h</p:attrName>
                                        </p:attrNameLst>
                                      </p:cBhvr>
                                      <p:tavLst>
                                        <p:tav tm="0">
                                          <p:val>
                                            <p:strVal val="#ppt_h"/>
                                          </p:val>
                                        </p:tav>
                                        <p:tav tm="100000">
                                          <p:val>
                                            <p:strVal val="#ppt_h"/>
                                          </p:val>
                                        </p:tav>
                                      </p:tavLst>
                                    </p:anim>
                                    <p:animEffect transition="in" filter="fade">
                                      <p:cBhvr additive="base">
                                        <p:cTn id="26" dur="1000"/>
                                        <p:tgtEl>
                                          <p:spTgt spid="2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 grpId="0" bldLvl="0" animBg="1"/>
      <p:bldP spid="2463" grpId="0" bldLvl="0" animBg="1"/>
      <p:bldP spid="246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26</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468" name="矩形 2467"/>
          <p:cNvSpPr/>
          <p:nvPr/>
        </p:nvSpPr>
        <p:spPr>
          <a:xfrm>
            <a:off x="1571623" y="1250931"/>
            <a:ext cx="8493125" cy="954107"/>
          </a:xfrm>
          <a:prstGeom prst="rect">
            <a:avLst/>
          </a:prstGeom>
          <a:noFill/>
          <a:ln w="9525">
            <a:noFill/>
          </a:ln>
        </p:spPr>
        <p:txBody>
          <a:bodyPr wrap="square" anchor="ctr">
            <a:spAutoFit/>
          </a:bodyPr>
          <a:lstStyle/>
          <a:p>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某公司某五年计划规定，甲产品产量在计划期最后一年应达到</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202</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万吨，实际执行结果如下： </a:t>
            </a:r>
          </a:p>
        </p:txBody>
      </p:sp>
      <p:graphicFrame>
        <p:nvGraphicFramePr>
          <p:cNvPr id="2469" name="表格 2468"/>
          <p:cNvGraphicFramePr/>
          <p:nvPr/>
        </p:nvGraphicFramePr>
        <p:xfrm>
          <a:off x="1992313" y="2565400"/>
          <a:ext cx="8424545" cy="3195320"/>
        </p:xfrm>
        <a:graphic>
          <a:graphicData uri="http://schemas.openxmlformats.org/drawingml/2006/table">
            <a:tbl>
              <a:tblPr/>
              <a:tblGrid>
                <a:gridCol w="647700">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649605">
                  <a:extLst>
                    <a:ext uri="{9D8B030D-6E8A-4147-A177-3AD203B41FA5}">
                      <a16:colId xmlns:a16="http://schemas.microsoft.com/office/drawing/2014/main" val="20002"/>
                    </a:ext>
                  </a:extLst>
                </a:gridCol>
                <a:gridCol w="645795">
                  <a:extLst>
                    <a:ext uri="{9D8B030D-6E8A-4147-A177-3AD203B41FA5}">
                      <a16:colId xmlns:a16="http://schemas.microsoft.com/office/drawing/2014/main" val="20003"/>
                    </a:ext>
                  </a:extLst>
                </a:gridCol>
                <a:gridCol w="649605">
                  <a:extLst>
                    <a:ext uri="{9D8B030D-6E8A-4147-A177-3AD203B41FA5}">
                      <a16:colId xmlns:a16="http://schemas.microsoft.com/office/drawing/2014/main" val="20004"/>
                    </a:ext>
                  </a:extLst>
                </a:gridCol>
                <a:gridCol w="647700">
                  <a:extLst>
                    <a:ext uri="{9D8B030D-6E8A-4147-A177-3AD203B41FA5}">
                      <a16:colId xmlns:a16="http://schemas.microsoft.com/office/drawing/2014/main" val="20005"/>
                    </a:ext>
                  </a:extLst>
                </a:gridCol>
                <a:gridCol w="648335">
                  <a:extLst>
                    <a:ext uri="{9D8B030D-6E8A-4147-A177-3AD203B41FA5}">
                      <a16:colId xmlns:a16="http://schemas.microsoft.com/office/drawing/2014/main" val="20006"/>
                    </a:ext>
                  </a:extLst>
                </a:gridCol>
                <a:gridCol w="647700">
                  <a:extLst>
                    <a:ext uri="{9D8B030D-6E8A-4147-A177-3AD203B41FA5}">
                      <a16:colId xmlns:a16="http://schemas.microsoft.com/office/drawing/2014/main" val="20007"/>
                    </a:ext>
                  </a:extLst>
                </a:gridCol>
                <a:gridCol w="647700">
                  <a:extLst>
                    <a:ext uri="{9D8B030D-6E8A-4147-A177-3AD203B41FA5}">
                      <a16:colId xmlns:a16="http://schemas.microsoft.com/office/drawing/2014/main" val="20008"/>
                    </a:ext>
                  </a:extLst>
                </a:gridCol>
                <a:gridCol w="647700">
                  <a:extLst>
                    <a:ext uri="{9D8B030D-6E8A-4147-A177-3AD203B41FA5}">
                      <a16:colId xmlns:a16="http://schemas.microsoft.com/office/drawing/2014/main" val="20009"/>
                    </a:ext>
                  </a:extLst>
                </a:gridCol>
                <a:gridCol w="649605">
                  <a:extLst>
                    <a:ext uri="{9D8B030D-6E8A-4147-A177-3AD203B41FA5}">
                      <a16:colId xmlns:a16="http://schemas.microsoft.com/office/drawing/2014/main" val="20010"/>
                    </a:ext>
                  </a:extLst>
                </a:gridCol>
                <a:gridCol w="645795">
                  <a:extLst>
                    <a:ext uri="{9D8B030D-6E8A-4147-A177-3AD203B41FA5}">
                      <a16:colId xmlns:a16="http://schemas.microsoft.com/office/drawing/2014/main" val="20011"/>
                    </a:ext>
                  </a:extLst>
                </a:gridCol>
                <a:gridCol w="649605">
                  <a:extLst>
                    <a:ext uri="{9D8B030D-6E8A-4147-A177-3AD203B41FA5}">
                      <a16:colId xmlns:a16="http://schemas.microsoft.com/office/drawing/2014/main" val="20012"/>
                    </a:ext>
                  </a:extLst>
                </a:gridCol>
              </a:tblGrid>
              <a:tr h="719455">
                <a:tc rowSpan="2">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时</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间</a:t>
                      </a:r>
                    </a:p>
                  </a:txBody>
                  <a:tcPr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第</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一</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第</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二</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400" b="1">
                          <a:latin typeface="微软雅黑" panose="020B0503020204020204" pitchFamily="34" charset="-122"/>
                          <a:ea typeface="微软雅黑" panose="020B0503020204020204" pitchFamily="34" charset="-122"/>
                        </a:rPr>
                        <a:t>第三年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400" b="1">
                          <a:latin typeface="微软雅黑" panose="020B0503020204020204" pitchFamily="34" charset="-122"/>
                          <a:ea typeface="微软雅黑" panose="020B0503020204020204" pitchFamily="34" charset="-122"/>
                        </a:rPr>
                        <a:t>第四年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400" b="1">
                          <a:latin typeface="微软雅黑" panose="020B0503020204020204" pitchFamily="34" charset="-122"/>
                          <a:ea typeface="微软雅黑" panose="020B0503020204020204" pitchFamily="34" charset="-122"/>
                        </a:rPr>
                        <a:t>第五年</a:t>
                      </a:r>
                    </a:p>
                  </a:txBody>
                  <a:tcPr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0"/>
                  </a:ext>
                </a:extLst>
              </a:tr>
              <a:tr h="1548765">
                <a:tc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上</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半</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下</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半</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一</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二</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三</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四</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一</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二</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三</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四</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季</a:t>
                      </a:r>
                    </a:p>
                    <a:p>
                      <a:pPr lvl="0" algn="ctr">
                        <a:spcBef>
                          <a:spcPct val="0"/>
                        </a:spcBef>
                        <a:buClrTx/>
                        <a:buFontTx/>
                        <a:buNone/>
                      </a:pPr>
                      <a:r>
                        <a:rPr lang="zh-CN" altLang="en-US" sz="1600" b="1">
                          <a:latin typeface="微软雅黑" panose="020B0503020204020204" pitchFamily="34" charset="-122"/>
                          <a:ea typeface="微软雅黑" panose="020B0503020204020204" pitchFamily="34" charset="-122"/>
                        </a:rPr>
                        <a:t>度</a:t>
                      </a:r>
                    </a:p>
                  </a:txBody>
                  <a:tcPr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7100">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zh-CN" altLang="en-US" sz="1800" b="1">
                          <a:latin typeface="微软雅黑" panose="020B0503020204020204" pitchFamily="34" charset="-122"/>
                          <a:ea typeface="微软雅黑" panose="020B0503020204020204" pitchFamily="34" charset="-122"/>
                        </a:rPr>
                        <a:t>产量</a:t>
                      </a:r>
                    </a:p>
                  </a:txBody>
                  <a:tcPr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110</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122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66</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74</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37</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38</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42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49</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53</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58</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a:latin typeface="微软雅黑" panose="020B0503020204020204" pitchFamily="34" charset="-122"/>
                          <a:ea typeface="微软雅黑" panose="020B0503020204020204" pitchFamily="34" charset="-122"/>
                        </a:rPr>
                        <a:t>74</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2"/>
                        </a:buClr>
                        <a:buSzPct val="100000"/>
                        <a:buFont typeface="Wingdings" panose="05000000000000000000" pitchFamily="2" charset="2"/>
                        <a:buChar char="v"/>
                        <a:defRPr sz="2800" u="none" kern="1200">
                          <a:solidFill>
                            <a:schemeClr val="tx1"/>
                          </a:solidFill>
                          <a:latin typeface="Arial" panose="020B0604020202020204"/>
                        </a:defRPr>
                      </a:lvl1pPr>
                      <a:lvl2pPr marL="742950" lvl="1" indent="-285750" algn="l" defTabSz="914400" rtl="0" eaLnBrk="1" fontAlgn="base" latinLnBrk="0" hangingPunct="1">
                        <a:lnSpc>
                          <a:spcPct val="100000"/>
                        </a:lnSpc>
                        <a:spcBef>
                          <a:spcPct val="20000"/>
                        </a:spcBef>
                        <a:spcAft>
                          <a:spcPct val="0"/>
                        </a:spcAft>
                        <a:buClr>
                          <a:schemeClr val="accent1"/>
                        </a:buClr>
                        <a:buSzPct val="100000"/>
                        <a:buFont typeface="Wingdings" panose="05000000000000000000" pitchFamily="2" charset="2"/>
                        <a:buChar char="§"/>
                        <a:defRPr sz="2400" u="none" kern="1200">
                          <a:solidFill>
                            <a:schemeClr val="tx1"/>
                          </a:solidFill>
                          <a:latin typeface="Arial" panose="020B0604020202020204"/>
                        </a:defRPr>
                      </a:lvl2pPr>
                      <a:lvl3pPr marL="1143000" lvl="2" indent="-228600" algn="l" defTabSz="914400" rtl="0" eaLnBrk="1" fontAlgn="base" latinLnBrk="0" hangingPunct="1">
                        <a:lnSpc>
                          <a:spcPct val="100000"/>
                        </a:lnSpc>
                        <a:spcBef>
                          <a:spcPct val="20000"/>
                        </a:spcBef>
                        <a:spcAft>
                          <a:spcPct val="0"/>
                        </a:spcAft>
                        <a:buClr>
                          <a:schemeClr val="tx1"/>
                        </a:buClr>
                        <a:buSzPct val="100000"/>
                        <a:buFontTx/>
                        <a:buChar char="•"/>
                        <a:defRPr sz="2000" u="none" kern="1200">
                          <a:solidFill>
                            <a:schemeClr val="tx1"/>
                          </a:solidFill>
                          <a:latin typeface="Arial" panose="020B0604020202020204"/>
                        </a:defRPr>
                      </a:lvl3pPr>
                      <a:lvl4pPr marL="1600200" lvl="3"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4pPr>
                      <a:lvl5pPr marL="2057400" lvl="4" indent="-228600" algn="l" defTabSz="914400" rtl="0" eaLnBrk="1" fontAlgn="base" latinLnBrk="0" hangingPunct="1">
                        <a:lnSpc>
                          <a:spcPct val="100000"/>
                        </a:lnSpc>
                        <a:spcBef>
                          <a:spcPct val="20000"/>
                        </a:spcBef>
                        <a:spcAft>
                          <a:spcPct val="0"/>
                        </a:spcAft>
                        <a:buClrTx/>
                        <a:buSzPct val="100000"/>
                        <a:buFontTx/>
                        <a:buChar char="»"/>
                        <a:defRPr sz="1800" u="none" kern="1200">
                          <a:solidFill>
                            <a:schemeClr val="tx1"/>
                          </a:solidFill>
                          <a:latin typeface="Arial" panose="020B0604020202020204"/>
                        </a:defRPr>
                      </a:lvl5pPr>
                    </a:lstStyle>
                    <a:p>
                      <a:pPr lvl="0" algn="ctr">
                        <a:spcBef>
                          <a:spcPct val="0"/>
                        </a:spcBef>
                        <a:buClrTx/>
                        <a:buFontTx/>
                        <a:buNone/>
                      </a:pPr>
                      <a:r>
                        <a:rPr lang="en-US" altLang="zh-CN" sz="1800" b="1" dirty="0">
                          <a:latin typeface="微软雅黑" panose="020B0503020204020204" pitchFamily="34" charset="-122"/>
                          <a:ea typeface="微软雅黑" panose="020B0503020204020204" pitchFamily="34" charset="-122"/>
                        </a:rPr>
                        <a:t>83</a:t>
                      </a:r>
                    </a:p>
                  </a:txBody>
                  <a:tcPr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515" name="矩形 2514"/>
          <p:cNvSpPr/>
          <p:nvPr/>
        </p:nvSpPr>
        <p:spPr>
          <a:xfrm>
            <a:off x="8401050" y="2205038"/>
            <a:ext cx="1873250" cy="368300"/>
          </a:xfrm>
          <a:prstGeom prst="rect">
            <a:avLst/>
          </a:prstGeom>
          <a:noFill/>
          <a:ln w="9525">
            <a:noFill/>
          </a:ln>
        </p:spPr>
        <p:txBody>
          <a:bodyPr anchor="t">
            <a:spAutoFit/>
          </a:bodyPr>
          <a:lstStyle/>
          <a:p>
            <a:pPr eaLnBrk="0" hangingPunct="0">
              <a:spcBef>
                <a:spcPct val="50000"/>
              </a:spcBef>
            </a:pPr>
            <a:r>
              <a:rPr lang="zh-CN" altLang="en-US" sz="1800" b="1" dirty="0">
                <a:latin typeface="微软雅黑" panose="020B0503020204020204" pitchFamily="34" charset="-122"/>
                <a:ea typeface="微软雅黑" panose="020B0503020204020204" pitchFamily="34" charset="-122"/>
              </a:rPr>
              <a:t>单位：万吨</a:t>
            </a:r>
          </a:p>
        </p:txBody>
      </p:sp>
      <p:sp>
        <p:nvSpPr>
          <p:cNvPr id="2516" name="矩形 2515"/>
          <p:cNvSpPr/>
          <p:nvPr/>
        </p:nvSpPr>
        <p:spPr>
          <a:xfrm>
            <a:off x="2368776" y="5921027"/>
            <a:ext cx="6898821" cy="400110"/>
          </a:xfrm>
          <a:prstGeom prst="rect">
            <a:avLst/>
          </a:prstGeom>
          <a:noFill/>
          <a:ln w="9525">
            <a:noFill/>
          </a:ln>
        </p:spPr>
        <p:txBody>
          <a:bodyPr wrap="square" anchor="ctr">
            <a:spAutoFit/>
          </a:bodyPr>
          <a:lstStyle/>
          <a:p>
            <a:r>
              <a:rPr lang="zh-CN" altLang="en-US" sz="2000" b="1" dirty="0">
                <a:latin typeface="微软雅黑" panose="020B0503020204020204" pitchFamily="34" charset="-122"/>
                <a:ea typeface="微软雅黑" panose="020B0503020204020204" pitchFamily="34" charset="-122"/>
              </a:rPr>
              <a:t>试计算该企业产量计划完成程度和提前完成计划时间。</a:t>
            </a:r>
          </a:p>
        </p:txBody>
      </p:sp>
      <p:sp>
        <p:nvSpPr>
          <p:cNvPr id="2517" name="椭圆 2516"/>
          <p:cNvSpPr/>
          <p:nvPr/>
        </p:nvSpPr>
        <p:spPr>
          <a:xfrm>
            <a:off x="1336993" y="111117"/>
            <a:ext cx="1310640" cy="1079500"/>
          </a:xfrm>
          <a:prstGeom prst="ellipse">
            <a:avLst/>
          </a:prstGeom>
          <a:solidFill>
            <a:srgbClr val="4C657A"/>
          </a:solidFill>
          <a:ln w="9525" cap="flat" cmpd="sng">
            <a:solidFill>
              <a:srgbClr val="330909"/>
            </a:solidFill>
            <a:prstDash val="solid"/>
            <a:round/>
            <a:headEnd type="none" w="med" len="med"/>
            <a:tailEnd type="none" w="med" len="med"/>
          </a:ln>
        </p:spPr>
        <p:txBody>
          <a:bodyPr wrap="none" anchor="ctr"/>
          <a:lstStyle/>
          <a:p>
            <a:pPr algn="ctr" eaLnBrk="0" hangingPunct="0"/>
            <a:r>
              <a:rPr lang="zh-CN" altLang="en-US" sz="3200" b="1" dirty="0">
                <a:solidFill>
                  <a:schemeClr val="bg1"/>
                </a:solidFill>
                <a:latin typeface="微软雅黑" panose="020B0503020204020204" pitchFamily="34" charset="-122"/>
                <a:ea typeface="微软雅黑" panose="020B0503020204020204" pitchFamily="34" charset="-122"/>
              </a:rPr>
              <a:t>举例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childTnLst>
                                    <p:set>
                                      <p:cBhvr additive="base">
                                        <p:cTn id="6" dur="1" fill="hold">
                                          <p:stCondLst>
                                            <p:cond delay="0"/>
                                          </p:stCondLst>
                                        </p:cTn>
                                        <p:tgtEl>
                                          <p:spTgt spid="2517"/>
                                        </p:tgtEl>
                                        <p:attrNameLst>
                                          <p:attrName>style.visibility</p:attrName>
                                        </p:attrNameLst>
                                      </p:cBhvr>
                                      <p:to>
                                        <p:strVal val="visible"/>
                                      </p:to>
                                    </p:set>
                                    <p:animEffect transition="in" filter="fade">
                                      <p:cBhvr additive="base">
                                        <p:cTn id="7" dur="192" decel="100000"/>
                                        <p:tgtEl>
                                          <p:spTgt spid="2517"/>
                                        </p:tgtEl>
                                      </p:cBhvr>
                                    </p:animEffect>
                                    <p:animScale>
                                      <p:cBhvr additive="base">
                                        <p:cTn id="8" dur="192" decel="100000" fill="hold"/>
                                        <p:tgtEl>
                                          <p:spTgt spid="2517"/>
                                        </p:tgtEl>
                                      </p:cBhvr>
                                      <p:from x="10000" y="10000"/>
                                      <p:to x="200000" y="450000"/>
                                    </p:animScale>
                                    <p:animScale>
                                      <p:cBhvr additive="base">
                                        <p:cTn id="9" dur="308" accel="100000" fill="hold">
                                          <p:stCondLst>
                                            <p:cond delay="192"/>
                                          </p:stCondLst>
                                        </p:cTn>
                                        <p:tgtEl>
                                          <p:spTgt spid="2517"/>
                                        </p:tgtEl>
                                      </p:cBhvr>
                                      <p:from x="200000" y="450000"/>
                                      <p:to x="100000" y="100000"/>
                                    </p:animScale>
                                    <p:set>
                                      <p:cBhvr additive="base">
                                        <p:cTn id="10" dur="192" fill="hold"/>
                                        <p:tgtEl>
                                          <p:spTgt spid="2517"/>
                                        </p:tgtEl>
                                        <p:attrNameLst>
                                          <p:attrName>ppt_x</p:attrName>
                                        </p:attrNameLst>
                                      </p:cBhvr>
                                      <p:to>
                                        <p:strVal val="(0.5)"/>
                                      </p:to>
                                    </p:set>
                                    <p:anim from="(0.5)" to="(#ppt_x)" calcmode="lin" valueType="num">
                                      <p:cBhvr additive="base">
                                        <p:cTn id="11" dur="308" accel="100000" fill="hold">
                                          <p:stCondLst>
                                            <p:cond delay="192"/>
                                          </p:stCondLst>
                                        </p:cTn>
                                        <p:tgtEl>
                                          <p:spTgt spid="2517"/>
                                        </p:tgtEl>
                                        <p:attrNameLst>
                                          <p:attrName>ppt_x</p:attrName>
                                        </p:attrNameLst>
                                      </p:cBhvr>
                                    </p:anim>
                                    <p:set>
                                      <p:cBhvr additive="base">
                                        <p:cTn id="12" dur="192" fill="hold"/>
                                        <p:tgtEl>
                                          <p:spTgt spid="2517"/>
                                        </p:tgtEl>
                                        <p:attrNameLst>
                                          <p:attrName>ppt_y</p:attrName>
                                        </p:attrNameLst>
                                      </p:cBhvr>
                                      <p:to>
                                        <p:strVal val="(#ppt_y+0.4)"/>
                                      </p:to>
                                    </p:set>
                                    <p:anim from="(#ppt_y+0.4)" to="(#ppt_y)" calcmode="lin" valueType="num">
                                      <p:cBhvr additive="base">
                                        <p:cTn id="13" dur="308" accel="100000" fill="hold">
                                          <p:stCondLst>
                                            <p:cond delay="192"/>
                                          </p:stCondLst>
                                        </p:cTn>
                                        <p:tgtEl>
                                          <p:spTgt spid="251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childTnLst>
                                    <p:set>
                                      <p:cBhvr additive="base">
                                        <p:cTn id="17" dur="1" fill="hold">
                                          <p:stCondLst>
                                            <p:cond delay="0"/>
                                          </p:stCondLst>
                                        </p:cTn>
                                        <p:tgtEl>
                                          <p:spTgt spid="2468"/>
                                        </p:tgtEl>
                                        <p:attrNameLst>
                                          <p:attrName>style.visibility</p:attrName>
                                        </p:attrNameLst>
                                      </p:cBhvr>
                                      <p:to>
                                        <p:strVal val="visible"/>
                                      </p:to>
                                    </p:set>
                                    <p:anim calcmode="lin" valueType="num">
                                      <p:cBhvr additive="base">
                                        <p:cTn id="18" dur="500" fill="hold"/>
                                        <p:tgtEl>
                                          <p:spTgt spid="2468"/>
                                        </p:tgtEl>
                                        <p:attrNameLst>
                                          <p:attrName>ppt_w</p:attrName>
                                        </p:attrNameLst>
                                      </p:cBhvr>
                                      <p:tavLst>
                                        <p:tav tm="0">
                                          <p:val>
                                            <p:fltVal val="0"/>
                                          </p:val>
                                        </p:tav>
                                        <p:tav tm="100000">
                                          <p:val>
                                            <p:strVal val="#ppt_w"/>
                                          </p:val>
                                        </p:tav>
                                      </p:tavLst>
                                    </p:anim>
                                    <p:anim calcmode="lin" valueType="num">
                                      <p:cBhvr additive="base">
                                        <p:cTn id="19" dur="500" fill="hold"/>
                                        <p:tgtEl>
                                          <p:spTgt spid="2468"/>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childTnLst>
                                    <p:set>
                                      <p:cBhvr additive="base">
                                        <p:cTn id="23" dur="1" fill="hold">
                                          <p:stCondLst>
                                            <p:cond delay="0"/>
                                          </p:stCondLst>
                                        </p:cTn>
                                        <p:tgtEl>
                                          <p:spTgt spid="2469"/>
                                        </p:tgtEl>
                                        <p:attrNameLst>
                                          <p:attrName>style.visibility</p:attrName>
                                        </p:attrNameLst>
                                      </p:cBhvr>
                                      <p:to>
                                        <p:strVal val="visible"/>
                                      </p:to>
                                    </p:set>
                                    <p:anim calcmode="lin" valueType="num">
                                      <p:cBhvr additive="base">
                                        <p:cTn id="24" dur="1000" fill="hold"/>
                                        <p:tgtEl>
                                          <p:spTgt spid="2469"/>
                                        </p:tgtEl>
                                        <p:attrNameLst>
                                          <p:attrName>ppt_w</p:attrName>
                                        </p:attrNameLst>
                                      </p:cBhvr>
                                      <p:tavLst>
                                        <p:tav tm="0">
                                          <p:val>
                                            <p:strVal val="#ppt_w*0.70"/>
                                          </p:val>
                                        </p:tav>
                                        <p:tav tm="100000">
                                          <p:val>
                                            <p:strVal val="#ppt_w"/>
                                          </p:val>
                                        </p:tav>
                                      </p:tavLst>
                                    </p:anim>
                                    <p:anim calcmode="lin" valueType="num">
                                      <p:cBhvr additive="base">
                                        <p:cTn id="25" dur="1000" fill="hold"/>
                                        <p:tgtEl>
                                          <p:spTgt spid="2469"/>
                                        </p:tgtEl>
                                        <p:attrNameLst>
                                          <p:attrName>ppt_h</p:attrName>
                                        </p:attrNameLst>
                                      </p:cBhvr>
                                      <p:tavLst>
                                        <p:tav tm="0">
                                          <p:val>
                                            <p:strVal val="#ppt_h"/>
                                          </p:val>
                                        </p:tav>
                                        <p:tav tm="100000">
                                          <p:val>
                                            <p:strVal val="#ppt_h"/>
                                          </p:val>
                                        </p:tav>
                                      </p:tavLst>
                                    </p:anim>
                                    <p:animEffect transition="in" filter="fade">
                                      <p:cBhvr additive="base">
                                        <p:cTn id="26" dur="1000"/>
                                        <p:tgtEl>
                                          <p:spTgt spid="2469"/>
                                        </p:tgtEl>
                                      </p:cBhvr>
                                    </p:animEffect>
                                  </p:childTnLst>
                                </p:cTn>
                              </p:par>
                              <p:par>
                                <p:cTn id="27" presetID="55" presetClass="entr" presetSubtype="0" fill="hold" grpId="0" nodeType="withEffect">
                                  <p:childTnLst>
                                    <p:set>
                                      <p:cBhvr additive="base">
                                        <p:cTn id="28" dur="1" fill="hold">
                                          <p:stCondLst>
                                            <p:cond delay="0"/>
                                          </p:stCondLst>
                                        </p:cTn>
                                        <p:tgtEl>
                                          <p:spTgt spid="2515"/>
                                        </p:tgtEl>
                                        <p:attrNameLst>
                                          <p:attrName>style.visibility</p:attrName>
                                        </p:attrNameLst>
                                      </p:cBhvr>
                                      <p:to>
                                        <p:strVal val="visible"/>
                                      </p:to>
                                    </p:set>
                                    <p:anim calcmode="lin" valueType="num">
                                      <p:cBhvr additive="base">
                                        <p:cTn id="29" dur="1000" fill="hold"/>
                                        <p:tgtEl>
                                          <p:spTgt spid="2515"/>
                                        </p:tgtEl>
                                        <p:attrNameLst>
                                          <p:attrName>ppt_w</p:attrName>
                                        </p:attrNameLst>
                                      </p:cBhvr>
                                      <p:tavLst>
                                        <p:tav tm="0">
                                          <p:val>
                                            <p:strVal val="#ppt_w*0.70"/>
                                          </p:val>
                                        </p:tav>
                                        <p:tav tm="100000">
                                          <p:val>
                                            <p:strVal val="#ppt_w"/>
                                          </p:val>
                                        </p:tav>
                                      </p:tavLst>
                                    </p:anim>
                                    <p:anim calcmode="lin" valueType="num">
                                      <p:cBhvr additive="base">
                                        <p:cTn id="30" dur="1000" fill="hold"/>
                                        <p:tgtEl>
                                          <p:spTgt spid="2515"/>
                                        </p:tgtEl>
                                        <p:attrNameLst>
                                          <p:attrName>ppt_h</p:attrName>
                                        </p:attrNameLst>
                                      </p:cBhvr>
                                      <p:tavLst>
                                        <p:tav tm="0">
                                          <p:val>
                                            <p:strVal val="#ppt_h"/>
                                          </p:val>
                                        </p:tav>
                                        <p:tav tm="100000">
                                          <p:val>
                                            <p:strVal val="#ppt_h"/>
                                          </p:val>
                                        </p:tav>
                                      </p:tavLst>
                                    </p:anim>
                                    <p:animEffect transition="in" filter="fade">
                                      <p:cBhvr additive="base">
                                        <p:cTn id="31" dur="1000"/>
                                        <p:tgtEl>
                                          <p:spTgt spid="2515"/>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childTnLst>
                                    <p:set>
                                      <p:cBhvr additive="base">
                                        <p:cTn id="35" dur="1" fill="hold">
                                          <p:stCondLst>
                                            <p:cond delay="0"/>
                                          </p:stCondLst>
                                        </p:cTn>
                                        <p:tgtEl>
                                          <p:spTgt spid="2516"/>
                                        </p:tgtEl>
                                        <p:attrNameLst>
                                          <p:attrName>style.visibility</p:attrName>
                                        </p:attrNameLst>
                                      </p:cBhvr>
                                      <p:to>
                                        <p:strVal val="visible"/>
                                      </p:to>
                                    </p:set>
                                    <p:anim calcmode="lin" valueType="num">
                                      <p:cBhvr additive="base">
                                        <p:cTn id="36" dur="1000" fill="hold"/>
                                        <p:tgtEl>
                                          <p:spTgt spid="2516"/>
                                        </p:tgtEl>
                                        <p:attrNameLst>
                                          <p:attrName>ppt_w</p:attrName>
                                        </p:attrNameLst>
                                      </p:cBhvr>
                                      <p:tavLst>
                                        <p:tav tm="0">
                                          <p:val>
                                            <p:strVal val="#ppt_w*0.70"/>
                                          </p:val>
                                        </p:tav>
                                        <p:tav tm="100000">
                                          <p:val>
                                            <p:strVal val="#ppt_w"/>
                                          </p:val>
                                        </p:tav>
                                      </p:tavLst>
                                    </p:anim>
                                    <p:anim calcmode="lin" valueType="num">
                                      <p:cBhvr additive="base">
                                        <p:cTn id="37" dur="1000" fill="hold"/>
                                        <p:tgtEl>
                                          <p:spTgt spid="2516"/>
                                        </p:tgtEl>
                                        <p:attrNameLst>
                                          <p:attrName>ppt_h</p:attrName>
                                        </p:attrNameLst>
                                      </p:cBhvr>
                                      <p:tavLst>
                                        <p:tav tm="0">
                                          <p:val>
                                            <p:strVal val="#ppt_h"/>
                                          </p:val>
                                        </p:tav>
                                        <p:tav tm="100000">
                                          <p:val>
                                            <p:strVal val="#ppt_h"/>
                                          </p:val>
                                        </p:tav>
                                      </p:tavLst>
                                    </p:anim>
                                    <p:animEffect transition="in" filter="fade">
                                      <p:cBhvr additive="base">
                                        <p:cTn id="38" dur="1000"/>
                                        <p:tgtEl>
                                          <p:spTgt spid="2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8" grpId="0" animBg="1"/>
      <p:bldP spid="2515" grpId="0" animBg="1"/>
      <p:bldP spid="2516" grpId="0"/>
      <p:bldP spid="251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27</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521" name="文本占位符 2520"/>
          <p:cNvSpPr>
            <a:spLocks noGrp="1"/>
          </p:cNvSpPr>
          <p:nvPr>
            <p:ph type="body" idx="4294967295"/>
          </p:nvPr>
        </p:nvSpPr>
        <p:spPr>
          <a:xfrm>
            <a:off x="2208213" y="1341438"/>
            <a:ext cx="8001000" cy="5016500"/>
          </a:xfrm>
        </p:spPr>
        <p:txBody>
          <a:bodyPr vert="horz" wrap="square" lIns="91440" tIns="45720" rIns="91440" bIns="45720" anchor="t"/>
          <a:lstStyle/>
          <a:p>
            <a:pPr marL="0" indent="0" eaLnBrk="1" hangingPunct="1">
              <a:buNone/>
            </a:pPr>
            <a:r>
              <a:rPr lang="zh-CN" altLang="en-US" b="1" dirty="0">
                <a:cs typeface="微软雅黑" panose="020B0503020204020204" pitchFamily="34" charset="-122"/>
              </a:rPr>
              <a:t>解：产量计划完成程度＝</a:t>
            </a:r>
          </a:p>
          <a:p>
            <a:pPr eaLnBrk="1" hangingPunct="1"/>
            <a:endParaRPr lang="zh-CN" altLang="en-US" b="1" dirty="0">
              <a:cs typeface="微软雅黑" panose="020B0503020204020204" pitchFamily="34" charset="-122"/>
            </a:endParaRPr>
          </a:p>
          <a:p>
            <a:pPr marL="0" indent="0" eaLnBrk="1" hangingPunct="1">
              <a:buNone/>
            </a:pPr>
            <a:r>
              <a:rPr lang="zh-CN" altLang="en-US" b="1" dirty="0">
                <a:cs typeface="微软雅黑" panose="020B0503020204020204" pitchFamily="34" charset="-122"/>
              </a:rPr>
              <a:t>	</a:t>
            </a:r>
          </a:p>
          <a:p>
            <a:pPr marL="0" indent="0" eaLnBrk="1" hangingPunct="1">
              <a:buNone/>
            </a:pPr>
            <a:r>
              <a:rPr lang="zh-CN" altLang="en-US" b="1" dirty="0">
                <a:cs typeface="微软雅黑" panose="020B0503020204020204" pitchFamily="34" charset="-122"/>
              </a:rPr>
              <a:t>从第四年第三季度至第五年第二季度产量之和为</a:t>
            </a:r>
            <a:r>
              <a:rPr lang="en-US" altLang="zh-CN" b="1" dirty="0">
                <a:cs typeface="微软雅黑" panose="020B0503020204020204" pitchFamily="34" charset="-122"/>
              </a:rPr>
              <a:t>202</a:t>
            </a:r>
            <a:r>
              <a:rPr lang="zh-CN" altLang="en-US" b="1" dirty="0">
                <a:cs typeface="微软雅黑" panose="020B0503020204020204" pitchFamily="34" charset="-122"/>
              </a:rPr>
              <a:t>万吨，恰好等于计划规定最后一年应达到的产量，即</a:t>
            </a:r>
          </a:p>
          <a:p>
            <a:pPr marL="0" indent="0" eaLnBrk="1" hangingPunct="1">
              <a:buNone/>
            </a:pPr>
            <a:r>
              <a:rPr lang="zh-CN" altLang="en-US" b="1" dirty="0">
                <a:cs typeface="微软雅黑" panose="020B0503020204020204" pitchFamily="34" charset="-122"/>
              </a:rPr>
              <a:t> </a:t>
            </a:r>
            <a:r>
              <a:rPr lang="en-US" altLang="zh-CN" b="1" dirty="0">
                <a:cs typeface="微软雅黑" panose="020B0503020204020204" pitchFamily="34" charset="-122"/>
              </a:rPr>
              <a:t>42</a:t>
            </a:r>
            <a:r>
              <a:rPr lang="zh-CN" altLang="en-US" b="1" dirty="0">
                <a:cs typeface="微软雅黑" panose="020B0503020204020204" pitchFamily="34" charset="-122"/>
              </a:rPr>
              <a:t>＋</a:t>
            </a:r>
            <a:r>
              <a:rPr lang="en-US" altLang="zh-CN" b="1" dirty="0">
                <a:cs typeface="微软雅黑" panose="020B0503020204020204" pitchFamily="34" charset="-122"/>
              </a:rPr>
              <a:t>49</a:t>
            </a:r>
            <a:r>
              <a:rPr lang="zh-CN" altLang="en-US" b="1" dirty="0">
                <a:cs typeface="微软雅黑" panose="020B0503020204020204" pitchFamily="34" charset="-122"/>
              </a:rPr>
              <a:t>＋</a:t>
            </a:r>
            <a:r>
              <a:rPr lang="en-US" altLang="zh-CN" b="1" dirty="0">
                <a:cs typeface="微软雅黑" panose="020B0503020204020204" pitchFamily="34" charset="-122"/>
              </a:rPr>
              <a:t>53</a:t>
            </a:r>
            <a:r>
              <a:rPr lang="zh-CN" altLang="en-US" b="1" dirty="0">
                <a:cs typeface="微软雅黑" panose="020B0503020204020204" pitchFamily="34" charset="-122"/>
              </a:rPr>
              <a:t>＋</a:t>
            </a:r>
            <a:r>
              <a:rPr lang="en-US" altLang="zh-CN" b="1" dirty="0">
                <a:cs typeface="微软雅黑" panose="020B0503020204020204" pitchFamily="34" charset="-122"/>
              </a:rPr>
              <a:t>58</a:t>
            </a:r>
            <a:r>
              <a:rPr lang="zh-CN" altLang="en-US" b="1" dirty="0">
                <a:cs typeface="微软雅黑" panose="020B0503020204020204" pitchFamily="34" charset="-122"/>
              </a:rPr>
              <a:t>＝</a:t>
            </a:r>
            <a:r>
              <a:rPr lang="en-US" altLang="zh-CN" b="1" dirty="0">
                <a:cs typeface="微软雅黑" panose="020B0503020204020204" pitchFamily="34" charset="-122"/>
              </a:rPr>
              <a:t>202</a:t>
            </a:r>
            <a:r>
              <a:rPr lang="zh-CN" altLang="en-US" b="1" dirty="0">
                <a:cs typeface="微软雅黑" panose="020B0503020204020204" pitchFamily="34" charset="-122"/>
              </a:rPr>
              <a:t>（万吨）</a:t>
            </a:r>
          </a:p>
          <a:p>
            <a:pPr marL="0" indent="0" eaLnBrk="1" hangingPunct="1">
              <a:buNone/>
            </a:pPr>
            <a:r>
              <a:rPr lang="zh-CN" altLang="en-US" b="1" dirty="0">
                <a:cs typeface="微软雅黑" panose="020B0503020204020204" pitchFamily="34" charset="-122"/>
              </a:rPr>
              <a:t>提前完成计划的时间为</a:t>
            </a:r>
            <a:r>
              <a:rPr lang="en-US" altLang="zh-CN" b="1" dirty="0">
                <a:cs typeface="微软雅黑" panose="020B0503020204020204" pitchFamily="34" charset="-122"/>
              </a:rPr>
              <a:t>2</a:t>
            </a:r>
            <a:r>
              <a:rPr lang="zh-CN" altLang="en-US" b="1" dirty="0">
                <a:cs typeface="微软雅黑" panose="020B0503020204020204" pitchFamily="34" charset="-122"/>
              </a:rPr>
              <a:t>个季度，即</a:t>
            </a:r>
            <a:r>
              <a:rPr lang="en-US" altLang="zh-CN" b="1" dirty="0">
                <a:cs typeface="微软雅黑" panose="020B0503020204020204" pitchFamily="34" charset="-122"/>
              </a:rPr>
              <a:t>6</a:t>
            </a:r>
            <a:r>
              <a:rPr lang="zh-CN" altLang="en-US" b="1" dirty="0">
                <a:cs typeface="微软雅黑" panose="020B0503020204020204" pitchFamily="34" charset="-122"/>
              </a:rPr>
              <a:t>个月。</a:t>
            </a:r>
          </a:p>
        </p:txBody>
      </p:sp>
      <p:sp>
        <p:nvSpPr>
          <p:cNvPr id="47109" name="矩形 2521"/>
          <p:cNvSpPr/>
          <p:nvPr/>
        </p:nvSpPr>
        <p:spPr>
          <a:xfrm>
            <a:off x="1524000" y="0"/>
            <a:ext cx="9144000" cy="0"/>
          </a:xfrm>
          <a:prstGeom prst="rect">
            <a:avLst/>
          </a:prstGeom>
          <a:noFill/>
          <a:ln w="9525">
            <a:noFill/>
          </a:ln>
        </p:spPr>
        <p:txBody>
          <a:bodyPr anchor="t"/>
          <a:lstStyle/>
          <a:p>
            <a:endParaRPr lang="zh-CN" altLang="en-US" dirty="0">
              <a:latin typeface="Arial" panose="020B0604020202020204" pitchFamily="34" charset="0"/>
              <a:ea typeface="方正舒体" pitchFamily="2" charset="-122"/>
            </a:endParaRPr>
          </a:p>
        </p:txBody>
      </p:sp>
      <p:graphicFrame>
        <p:nvGraphicFramePr>
          <p:cNvPr id="2523" name="对象 2522"/>
          <p:cNvGraphicFramePr>
            <a:graphicFrameLocks noChangeAspect="1"/>
          </p:cNvGraphicFramePr>
          <p:nvPr/>
        </p:nvGraphicFramePr>
        <p:xfrm>
          <a:off x="3143250" y="2133600"/>
          <a:ext cx="4824413" cy="790575"/>
        </p:xfrm>
        <a:graphic>
          <a:graphicData uri="http://schemas.openxmlformats.org/presentationml/2006/ole">
            <mc:AlternateContent xmlns:mc="http://schemas.openxmlformats.org/markup-compatibility/2006">
              <mc:Choice xmlns:v="urn:schemas-microsoft-com:vml" Requires="v">
                <p:oleObj r:id="rId2" imgW="758190" imgH="393700" progId="Equation.3">
                  <p:embed/>
                </p:oleObj>
              </mc:Choice>
              <mc:Fallback>
                <p:oleObj r:id="rId2" imgW="758190" imgH="393700" progId="Equation.3">
                  <p:embed/>
                  <p:pic>
                    <p:nvPicPr>
                      <p:cNvPr id="0" name="图片 3085"/>
                      <p:cNvPicPr/>
                      <p:nvPr/>
                    </p:nvPicPr>
                    <p:blipFill>
                      <a:blip r:embed="rId3"/>
                      <a:stretch>
                        <a:fillRect/>
                      </a:stretch>
                    </p:blipFill>
                    <p:spPr>
                      <a:xfrm>
                        <a:off x="3143250" y="2133600"/>
                        <a:ext cx="4824413" cy="7905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childTnLst>
                                    <p:set>
                                      <p:cBhvr additive="base">
                                        <p:cTn id="6" dur="1" fill="hold">
                                          <p:stCondLst>
                                            <p:cond delay="0"/>
                                          </p:stCondLst>
                                        </p:cTn>
                                        <p:tgtEl>
                                          <p:spTgt spid="2521">
                                            <p:txEl>
                                              <p:pRg st="0" end="0"/>
                                            </p:txEl>
                                          </p:spTgt>
                                        </p:tgtEl>
                                        <p:attrNameLst>
                                          <p:attrName>style.visibility</p:attrName>
                                        </p:attrNameLst>
                                      </p:cBhvr>
                                      <p:to>
                                        <p:strVal val="visible"/>
                                      </p:to>
                                    </p:set>
                                    <p:anim calcmode="lin" valueType="num">
                                      <p:cBhvr additive="base">
                                        <p:cTn id="7" dur="1000" fill="hold"/>
                                        <p:tgtEl>
                                          <p:spTgt spid="2521">
                                            <p:txEl>
                                              <p:pRg st="0" end="0"/>
                                            </p:txEl>
                                          </p:spTgt>
                                        </p:tgtEl>
                                        <p:attrNameLst>
                                          <p:attrName>ppt_w</p:attrName>
                                        </p:attrNameLst>
                                      </p:cBhvr>
                                      <p:tavLst>
                                        <p:tav tm="0">
                                          <p:val>
                                            <p:strVal val="#ppt_w*0.70"/>
                                          </p:val>
                                        </p:tav>
                                        <p:tav tm="100000">
                                          <p:val>
                                            <p:strVal val="#ppt_w"/>
                                          </p:val>
                                        </p:tav>
                                      </p:tavLst>
                                    </p:anim>
                                    <p:anim calcmode="lin" valueType="num">
                                      <p:cBhvr additive="base">
                                        <p:cTn id="8" dur="1000" fill="hold"/>
                                        <p:tgtEl>
                                          <p:spTgt spid="2521">
                                            <p:txEl>
                                              <p:pRg st="0" end="0"/>
                                            </p:txEl>
                                          </p:spTgt>
                                        </p:tgtEl>
                                        <p:attrNameLst>
                                          <p:attrName>ppt_h</p:attrName>
                                        </p:attrNameLst>
                                      </p:cBhvr>
                                      <p:tavLst>
                                        <p:tav tm="0">
                                          <p:val>
                                            <p:strVal val="#ppt_h"/>
                                          </p:val>
                                        </p:tav>
                                        <p:tav tm="100000">
                                          <p:val>
                                            <p:strVal val="#ppt_h"/>
                                          </p:val>
                                        </p:tav>
                                      </p:tavLst>
                                    </p:anim>
                                    <p:animEffect transition="in" filter="fade">
                                      <p:cBhvr additive="base">
                                        <p:cTn id="9" dur="1000"/>
                                        <p:tgtEl>
                                          <p:spTgt spid="252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childTnLst>
                                    <p:set>
                                      <p:cBhvr additive="base">
                                        <p:cTn id="13" dur="1" fill="hold">
                                          <p:stCondLst>
                                            <p:cond delay="0"/>
                                          </p:stCondLst>
                                        </p:cTn>
                                        <p:tgtEl>
                                          <p:spTgt spid="2523"/>
                                        </p:tgtEl>
                                        <p:attrNameLst>
                                          <p:attrName>style.visibility</p:attrName>
                                        </p:attrNameLst>
                                      </p:cBhvr>
                                      <p:to>
                                        <p:strVal val="visible"/>
                                      </p:to>
                                    </p:set>
                                    <p:anim calcmode="lin" valueType="num">
                                      <p:cBhvr additive="base">
                                        <p:cTn id="14" dur="500" fill="hold"/>
                                        <p:tgtEl>
                                          <p:spTgt spid="2523"/>
                                        </p:tgtEl>
                                        <p:attrNameLst>
                                          <p:attrName>ppt_w</p:attrName>
                                        </p:attrNameLst>
                                      </p:cBhvr>
                                      <p:tavLst>
                                        <p:tav tm="0">
                                          <p:val>
                                            <p:fltVal val="0"/>
                                          </p:val>
                                        </p:tav>
                                        <p:tav tm="100000">
                                          <p:val>
                                            <p:strVal val="#ppt_w"/>
                                          </p:val>
                                        </p:tav>
                                      </p:tavLst>
                                    </p:anim>
                                    <p:anim calcmode="lin" valueType="num">
                                      <p:cBhvr additive="base">
                                        <p:cTn id="15" dur="500" fill="hold"/>
                                        <p:tgtEl>
                                          <p:spTgt spid="2523"/>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childTnLst>
                                    <p:set>
                                      <p:cBhvr additive="base">
                                        <p:cTn id="19" dur="1" fill="hold">
                                          <p:stCondLst>
                                            <p:cond delay="0"/>
                                          </p:stCondLst>
                                        </p:cTn>
                                        <p:tgtEl>
                                          <p:spTgt spid="2521">
                                            <p:txEl>
                                              <p:pRg st="3" end="3"/>
                                            </p:txEl>
                                          </p:spTgt>
                                        </p:tgtEl>
                                        <p:attrNameLst>
                                          <p:attrName>style.visibility</p:attrName>
                                        </p:attrNameLst>
                                      </p:cBhvr>
                                      <p:to>
                                        <p:strVal val="visible"/>
                                      </p:to>
                                    </p:set>
                                    <p:anim calcmode="lin" valueType="num">
                                      <p:cBhvr additive="base">
                                        <p:cTn id="20" dur="1000" fill="hold"/>
                                        <p:tgtEl>
                                          <p:spTgt spid="2521">
                                            <p:txEl>
                                              <p:pRg st="3" end="3"/>
                                            </p:txEl>
                                          </p:spTgt>
                                        </p:tgtEl>
                                        <p:attrNameLst>
                                          <p:attrName>ppt_w</p:attrName>
                                        </p:attrNameLst>
                                      </p:cBhvr>
                                      <p:tavLst>
                                        <p:tav tm="0">
                                          <p:val>
                                            <p:strVal val="#ppt_w*0.70"/>
                                          </p:val>
                                        </p:tav>
                                        <p:tav tm="100000">
                                          <p:val>
                                            <p:strVal val="#ppt_w"/>
                                          </p:val>
                                        </p:tav>
                                      </p:tavLst>
                                    </p:anim>
                                    <p:anim calcmode="lin" valueType="num">
                                      <p:cBhvr additive="base">
                                        <p:cTn id="21" dur="1000" fill="hold"/>
                                        <p:tgtEl>
                                          <p:spTgt spid="2521">
                                            <p:txEl>
                                              <p:pRg st="3" end="3"/>
                                            </p:txEl>
                                          </p:spTgt>
                                        </p:tgtEl>
                                        <p:attrNameLst>
                                          <p:attrName>ppt_h</p:attrName>
                                        </p:attrNameLst>
                                      </p:cBhvr>
                                      <p:tavLst>
                                        <p:tav tm="0">
                                          <p:val>
                                            <p:strVal val="#ppt_h"/>
                                          </p:val>
                                        </p:tav>
                                        <p:tav tm="100000">
                                          <p:val>
                                            <p:strVal val="#ppt_h"/>
                                          </p:val>
                                        </p:tav>
                                      </p:tavLst>
                                    </p:anim>
                                    <p:animEffect transition="in" filter="fade">
                                      <p:cBhvr additive="base">
                                        <p:cTn id="22" dur="1000"/>
                                        <p:tgtEl>
                                          <p:spTgt spid="2521">
                                            <p:txEl>
                                              <p:pRg st="3" end="3"/>
                                            </p:txEl>
                                          </p:spTgt>
                                        </p:tgtEl>
                                      </p:cBhvr>
                                    </p:animEffect>
                                  </p:childTnLst>
                                </p:cTn>
                              </p:par>
                            </p:childTnLst>
                          </p:cTn>
                        </p:par>
                        <p:par>
                          <p:cTn id="23" fill="hold">
                            <p:stCondLst>
                              <p:cond delay="1000"/>
                            </p:stCondLst>
                            <p:childTnLst>
                              <p:par>
                                <p:cTn id="24" presetID="55" presetClass="entr" presetSubtype="0" fill="hold" grpId="0" nodeType="afterEffect">
                                  <p:childTnLst>
                                    <p:set>
                                      <p:cBhvr additive="base">
                                        <p:cTn id="25" dur="1" fill="hold">
                                          <p:stCondLst>
                                            <p:cond delay="0"/>
                                          </p:stCondLst>
                                        </p:cTn>
                                        <p:tgtEl>
                                          <p:spTgt spid="2521">
                                            <p:txEl>
                                              <p:pRg st="4" end="4"/>
                                            </p:txEl>
                                          </p:spTgt>
                                        </p:tgtEl>
                                        <p:attrNameLst>
                                          <p:attrName>style.visibility</p:attrName>
                                        </p:attrNameLst>
                                      </p:cBhvr>
                                      <p:to>
                                        <p:strVal val="visible"/>
                                      </p:to>
                                    </p:set>
                                    <p:anim calcmode="lin" valueType="num">
                                      <p:cBhvr additive="base">
                                        <p:cTn id="26" dur="1000" fill="hold"/>
                                        <p:tgtEl>
                                          <p:spTgt spid="2521">
                                            <p:txEl>
                                              <p:pRg st="4" end="4"/>
                                            </p:txEl>
                                          </p:spTgt>
                                        </p:tgtEl>
                                        <p:attrNameLst>
                                          <p:attrName>ppt_w</p:attrName>
                                        </p:attrNameLst>
                                      </p:cBhvr>
                                      <p:tavLst>
                                        <p:tav tm="0">
                                          <p:val>
                                            <p:strVal val="#ppt_w*0.70"/>
                                          </p:val>
                                        </p:tav>
                                        <p:tav tm="100000">
                                          <p:val>
                                            <p:strVal val="#ppt_w"/>
                                          </p:val>
                                        </p:tav>
                                      </p:tavLst>
                                    </p:anim>
                                    <p:anim calcmode="lin" valueType="num">
                                      <p:cBhvr additive="base">
                                        <p:cTn id="27" dur="1000" fill="hold"/>
                                        <p:tgtEl>
                                          <p:spTgt spid="2521">
                                            <p:txEl>
                                              <p:pRg st="4" end="4"/>
                                            </p:txEl>
                                          </p:spTgt>
                                        </p:tgtEl>
                                        <p:attrNameLst>
                                          <p:attrName>ppt_h</p:attrName>
                                        </p:attrNameLst>
                                      </p:cBhvr>
                                      <p:tavLst>
                                        <p:tav tm="0">
                                          <p:val>
                                            <p:strVal val="#ppt_h"/>
                                          </p:val>
                                        </p:tav>
                                        <p:tav tm="100000">
                                          <p:val>
                                            <p:strVal val="#ppt_h"/>
                                          </p:val>
                                        </p:tav>
                                      </p:tavLst>
                                    </p:anim>
                                    <p:animEffect transition="in" filter="fade">
                                      <p:cBhvr additive="base">
                                        <p:cTn id="28" dur="1000"/>
                                        <p:tgtEl>
                                          <p:spTgt spid="2521">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childTnLst>
                                    <p:set>
                                      <p:cBhvr additive="base">
                                        <p:cTn id="32" dur="1" fill="hold">
                                          <p:stCondLst>
                                            <p:cond delay="0"/>
                                          </p:stCondLst>
                                        </p:cTn>
                                        <p:tgtEl>
                                          <p:spTgt spid="2521">
                                            <p:txEl>
                                              <p:pRg st="5" end="5"/>
                                            </p:txEl>
                                          </p:spTgt>
                                        </p:tgtEl>
                                        <p:attrNameLst>
                                          <p:attrName>style.visibility</p:attrName>
                                        </p:attrNameLst>
                                      </p:cBhvr>
                                      <p:to>
                                        <p:strVal val="visible"/>
                                      </p:to>
                                    </p:set>
                                    <p:anim calcmode="lin" valueType="num">
                                      <p:cBhvr additive="base">
                                        <p:cTn id="33" dur="1000" fill="hold"/>
                                        <p:tgtEl>
                                          <p:spTgt spid="2521">
                                            <p:txEl>
                                              <p:pRg st="5" end="5"/>
                                            </p:txEl>
                                          </p:spTgt>
                                        </p:tgtEl>
                                        <p:attrNameLst>
                                          <p:attrName>ppt_w</p:attrName>
                                        </p:attrNameLst>
                                      </p:cBhvr>
                                      <p:tavLst>
                                        <p:tav tm="0">
                                          <p:val>
                                            <p:strVal val="#ppt_w*0.70"/>
                                          </p:val>
                                        </p:tav>
                                        <p:tav tm="100000">
                                          <p:val>
                                            <p:strVal val="#ppt_w"/>
                                          </p:val>
                                        </p:tav>
                                      </p:tavLst>
                                    </p:anim>
                                    <p:anim calcmode="lin" valueType="num">
                                      <p:cBhvr additive="base">
                                        <p:cTn id="34" dur="1000" fill="hold"/>
                                        <p:tgtEl>
                                          <p:spTgt spid="2521">
                                            <p:txEl>
                                              <p:pRg st="5" end="5"/>
                                            </p:txEl>
                                          </p:spTgt>
                                        </p:tgtEl>
                                        <p:attrNameLst>
                                          <p:attrName>ppt_h</p:attrName>
                                        </p:attrNameLst>
                                      </p:cBhvr>
                                      <p:tavLst>
                                        <p:tav tm="0">
                                          <p:val>
                                            <p:strVal val="#ppt_h"/>
                                          </p:val>
                                        </p:tav>
                                        <p:tav tm="100000">
                                          <p:val>
                                            <p:strVal val="#ppt_h"/>
                                          </p:val>
                                        </p:tav>
                                      </p:tavLst>
                                    </p:anim>
                                    <p:animEffect transition="in" filter="fade">
                                      <p:cBhvr additive="base">
                                        <p:cTn id="35" dur="1000"/>
                                        <p:tgtEl>
                                          <p:spTgt spid="25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1"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a:solidFill>
                  <a:prstClr val="white"/>
                </a:solidFill>
                <a:latin typeface="微软雅黑" panose="020B0503020204020204" pitchFamily="34" charset="-122"/>
                <a:ea typeface="微软雅黑" panose="020B0503020204020204" pitchFamily="3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7"/>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ldLvl="0" animBg="1"/>
      <p:bldP spid="48132" grpId="0"/>
      <p:bldP spid="780" grpId="0" bldLvl="0" animBg="1"/>
      <p:bldP spid="781" grpId="0" bldLvl="0" animBg="1"/>
      <p:bldP spid="77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3</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075" name="标题 2074"/>
          <p:cNvSpPr>
            <a:spLocks noGrp="1"/>
          </p:cNvSpPr>
          <p:nvPr>
            <p:ph type="title" idx="4294967295"/>
          </p:nvPr>
        </p:nvSpPr>
        <p:spPr>
          <a:xfrm>
            <a:off x="2613025" y="451962"/>
            <a:ext cx="7579042" cy="1584325"/>
          </a:xfrm>
        </p:spPr>
        <p:txBody>
          <a:bodyPr vert="horz" wrap="square" lIns="91440" tIns="45720" rIns="91440" bIns="45720" anchor="ctr"/>
          <a:lstStyle/>
          <a:p>
            <a:pPr marL="812800" indent="-812800" algn="ctr" eaLnBrk="1" hangingPunct="1"/>
            <a:br>
              <a:rPr lang="zh-CN" altLang="en-US" sz="2800" b="1" dirty="0">
                <a:cs typeface="微软雅黑" panose="020B0503020204020204" pitchFamily="34" charset="-122"/>
              </a:rPr>
            </a:br>
            <a:r>
              <a:rPr lang="zh-CN" altLang="en-US" sz="3200" b="1" dirty="0">
                <a:cs typeface="微软雅黑" panose="020B0503020204020204" pitchFamily="34" charset="-122"/>
              </a:rPr>
              <a:t>工作任务一  总量指标的计算与分析</a:t>
            </a:r>
          </a:p>
        </p:txBody>
      </p:sp>
      <p:grpSp>
        <p:nvGrpSpPr>
          <p:cNvPr id="2076" name="组合 2075"/>
          <p:cNvGrpSpPr/>
          <p:nvPr/>
        </p:nvGrpSpPr>
        <p:grpSpPr>
          <a:xfrm>
            <a:off x="1474183" y="3962719"/>
            <a:ext cx="8926322" cy="1477963"/>
            <a:chOff x="49" y="2035"/>
            <a:chExt cx="5190" cy="931"/>
          </a:xfrm>
        </p:grpSpPr>
        <p:sp>
          <p:nvSpPr>
            <p:cNvPr id="18438" name="矩形 2076"/>
            <p:cNvSpPr/>
            <p:nvPr/>
          </p:nvSpPr>
          <p:spPr>
            <a:xfrm>
              <a:off x="997" y="2035"/>
              <a:ext cx="4242" cy="931"/>
            </a:xfrm>
            <a:prstGeom prst="rect">
              <a:avLst/>
            </a:prstGeom>
            <a:noFill/>
            <a:ln w="9525" cap="flat" cmpd="sng">
              <a:solidFill>
                <a:schemeClr val="tx1">
                  <a:lumMod val="50000"/>
                  <a:lumOff val="50000"/>
                </a:schemeClr>
              </a:solidFill>
              <a:prstDash val="solid"/>
              <a:miter/>
              <a:headEnd type="none" w="med" len="med"/>
              <a:tailEnd type="none" w="med" len="med"/>
            </a:ln>
          </p:spPr>
          <p:txBody>
            <a:bodyPr wrap="square" anchor="t">
              <a:spAutoFit/>
            </a:bodyPr>
            <a:lstStyle/>
            <a:p>
              <a:pPr eaLnBrk="0" hangingPunct="0"/>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、可以反映一个国家的基本国情、国力，</a:t>
              </a:r>
            </a:p>
            <a:p>
              <a:pPr eaLnBrk="0" hangingPunct="0"/>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反映某部门、单位等人、财、物的基本数据；</a:t>
              </a:r>
            </a:p>
            <a:p>
              <a:pPr eaLnBrk="0" hangingPunct="0"/>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、是制定政策、编制计划、实行社会经济管理的基本依据之一；</a:t>
              </a:r>
            </a:p>
            <a:p>
              <a:pPr eaLnBrk="0" hangingPunct="0"/>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、是计算相对指标、平均指标及各种分析指标的基础指标，其他指标都是总量指标的派生指标。</a:t>
              </a:r>
            </a:p>
          </p:txBody>
        </p:sp>
        <p:sp>
          <p:nvSpPr>
            <p:cNvPr id="18439" name="八边形 2077"/>
            <p:cNvSpPr/>
            <p:nvPr/>
          </p:nvSpPr>
          <p:spPr>
            <a:xfrm>
              <a:off x="49" y="2160"/>
              <a:ext cx="725" cy="681"/>
            </a:xfrm>
            <a:prstGeom prst="octagon">
              <a:avLst>
                <a:gd name="adj" fmla="val 29287"/>
              </a:avLst>
            </a:prstGeom>
            <a:solidFill>
              <a:srgbClr val="2E4C64"/>
            </a:solidFill>
            <a:ln w="9525" cap="flat" cmpd="sng">
              <a:noFill/>
              <a:prstDash val="solid"/>
              <a:miter/>
              <a:headEnd type="none" w="med" len="med"/>
              <a:tailEnd type="none" w="med" len="med"/>
            </a:ln>
            <a:effectLst>
              <a:outerShdw blurRad="190500" dist="228600" dir="2700000" algn="ctr">
                <a:srgbClr val="000000">
                  <a:alpha val="30000"/>
                </a:srgbClr>
              </a:outerShdw>
              <a:softEdge rad="31750"/>
            </a:effectLst>
            <a:scene3d>
              <a:camera prst="orthographicFront">
                <a:rot lat="0" lon="0" rev="0"/>
              </a:camera>
              <a:lightRig rig="glow" dir="t">
                <a:rot lat="0" lon="0" rev="4800000"/>
              </a:lightRig>
            </a:scene3d>
            <a:sp3d prstMaterial="matte">
              <a:bevelT w="127000" h="63500"/>
            </a:sp3d>
          </p:spPr>
          <p:txBody>
            <a:bodyPr wrap="none" anchor="ct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作用</a:t>
              </a:r>
            </a:p>
          </p:txBody>
        </p:sp>
      </p:grpSp>
      <p:grpSp>
        <p:nvGrpSpPr>
          <p:cNvPr id="2079" name="组合 2078"/>
          <p:cNvGrpSpPr/>
          <p:nvPr/>
        </p:nvGrpSpPr>
        <p:grpSpPr>
          <a:xfrm>
            <a:off x="1269366" y="2086293"/>
            <a:ext cx="8445499" cy="1584325"/>
            <a:chOff x="-81" y="1007"/>
            <a:chExt cx="5320" cy="998"/>
          </a:xfrm>
        </p:grpSpPr>
        <p:sp>
          <p:nvSpPr>
            <p:cNvPr id="18441" name="矩形 2079"/>
            <p:cNvSpPr/>
            <p:nvPr/>
          </p:nvSpPr>
          <p:spPr>
            <a:xfrm>
              <a:off x="1066" y="1128"/>
              <a:ext cx="4173" cy="756"/>
            </a:xfrm>
            <a:prstGeom prst="rect">
              <a:avLst/>
            </a:prstGeom>
            <a:noFill/>
            <a:ln w="9525">
              <a:noFill/>
            </a:ln>
          </p:spPr>
          <p:txBody>
            <a:bodyPr anchor="ctr">
              <a:spAutoFit/>
            </a:bodyPr>
            <a:lstStyle/>
            <a:p>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反映一定时间、地点、条件下社会经济现象总体规模或水平的指标。 （用绝对数表示，也称绝对数指标）</a:t>
              </a:r>
            </a:p>
          </p:txBody>
        </p:sp>
        <p:sp>
          <p:nvSpPr>
            <p:cNvPr id="18442" name="菱形 2080"/>
            <p:cNvSpPr/>
            <p:nvPr/>
          </p:nvSpPr>
          <p:spPr>
            <a:xfrm>
              <a:off x="-81" y="1007"/>
              <a:ext cx="1044" cy="998"/>
            </a:xfrm>
            <a:prstGeom prst="diamond">
              <a:avLst/>
            </a:prstGeom>
            <a:solidFill>
              <a:srgbClr val="2E4C64"/>
            </a:solidFill>
            <a:ln w="9525" cap="flat" cmpd="sng">
              <a:noFill/>
              <a:prstDash val="solid"/>
              <a:miter/>
              <a:headEnd type="none" w="med" len="med"/>
              <a:tailEnd type="none" w="med" len="med"/>
            </a:ln>
            <a:effectLst>
              <a:outerShdw blurRad="190500" dist="228600" dir="2700000" algn="ctr">
                <a:srgbClr val="000000">
                  <a:alpha val="30000"/>
                </a:srgbClr>
              </a:outerShdw>
              <a:softEdge rad="31750"/>
            </a:effectLst>
            <a:scene3d>
              <a:camera prst="orthographicFront">
                <a:rot lat="0" lon="0" rev="0"/>
              </a:camera>
              <a:lightRig rig="glow" dir="t">
                <a:rot lat="0" lon="0" rev="4800000"/>
              </a:lightRig>
            </a:scene3d>
            <a:sp3d prstMaterial="matte">
              <a:bevelT w="127000" h="63500"/>
            </a:sp3d>
          </p:spPr>
          <p:txBody>
            <a:bodyPr wrap="none" anchor="ctr"/>
            <a:lstStyle/>
            <a:p>
              <a:pPr algn="ctr" eaLnBrk="0" hangingPunct="0"/>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概 念</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childTnLst>
                                    <p:set>
                                      <p:cBhvr additive="base">
                                        <p:cTn id="6" dur="1" fill="hold">
                                          <p:stCondLst>
                                            <p:cond delay="0"/>
                                          </p:stCondLst>
                                        </p:cTn>
                                        <p:tgtEl>
                                          <p:spTgt spid="2075"/>
                                        </p:tgtEl>
                                        <p:attrNameLst>
                                          <p:attrName>style.visibility</p:attrName>
                                        </p:attrNameLst>
                                      </p:cBhvr>
                                      <p:to>
                                        <p:strVal val="visible"/>
                                      </p:to>
                                    </p:set>
                                    <p:animEffect transition="in" filter="checkerboard(across)">
                                      <p:cBhvr additive="base">
                                        <p:cTn id="7" dur="500"/>
                                        <p:tgtEl>
                                          <p:spTgt spid="207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childTnLst>
                                    <p:set>
                                      <p:cBhvr additive="base">
                                        <p:cTn id="11" dur="1" fill="hold">
                                          <p:stCondLst>
                                            <p:cond delay="0"/>
                                          </p:stCondLst>
                                        </p:cTn>
                                        <p:tgtEl>
                                          <p:spTgt spid="2079"/>
                                        </p:tgtEl>
                                        <p:attrNameLst>
                                          <p:attrName>style.visibility</p:attrName>
                                        </p:attrNameLst>
                                      </p:cBhvr>
                                      <p:to>
                                        <p:strVal val="visible"/>
                                      </p:to>
                                    </p:set>
                                    <p:anim calcmode="lin" valueType="num">
                                      <p:cBhvr additive="base">
                                        <p:cTn id="12" dur="500" fill="hold"/>
                                        <p:tgtEl>
                                          <p:spTgt spid="2079"/>
                                        </p:tgtEl>
                                        <p:attrNameLst>
                                          <p:attrName>ppt_w</p:attrName>
                                        </p:attrNameLst>
                                      </p:cBhvr>
                                      <p:tavLst>
                                        <p:tav tm="0">
                                          <p:val>
                                            <p:fltVal val="0"/>
                                          </p:val>
                                        </p:tav>
                                        <p:tav tm="100000">
                                          <p:val>
                                            <p:strVal val="#ppt_w"/>
                                          </p:val>
                                        </p:tav>
                                      </p:tavLst>
                                    </p:anim>
                                    <p:anim calcmode="lin" valueType="num">
                                      <p:cBhvr additive="base">
                                        <p:cTn id="13" dur="500" fill="hold"/>
                                        <p:tgtEl>
                                          <p:spTgt spid="2079"/>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childTnLst>
                                    <p:set>
                                      <p:cBhvr additive="base">
                                        <p:cTn id="17" dur="1" fill="hold">
                                          <p:stCondLst>
                                            <p:cond delay="0"/>
                                          </p:stCondLst>
                                        </p:cTn>
                                        <p:tgtEl>
                                          <p:spTgt spid="2076"/>
                                        </p:tgtEl>
                                        <p:attrNameLst>
                                          <p:attrName>style.visibility</p:attrName>
                                        </p:attrNameLst>
                                      </p:cBhvr>
                                      <p:to>
                                        <p:strVal val="visible"/>
                                      </p:to>
                                    </p:set>
                                    <p:animEffect transition="in" filter="wedge">
                                      <p:cBhvr additive="base">
                                        <p:cTn id="18" dur="500"/>
                                        <p:tgtEl>
                                          <p:spTgt spid="2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4</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19477" name="矩形 2100"/>
          <p:cNvSpPr/>
          <p:nvPr/>
        </p:nvSpPr>
        <p:spPr>
          <a:xfrm>
            <a:off x="4474369" y="618490"/>
            <a:ext cx="3243262" cy="585787"/>
          </a:xfrm>
          <a:prstGeom prst="rect">
            <a:avLst/>
          </a:pr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r>
              <a:rPr lang="zh-CN" altLang="en-US" sz="3200" b="1" dirty="0">
                <a:solidFill>
                  <a:schemeClr val="bg1"/>
                </a:solidFill>
                <a:latin typeface="微软雅黑" panose="020B0503020204020204" pitchFamily="34" charset="-122"/>
                <a:ea typeface="微软雅黑" panose="020B0503020204020204" pitchFamily="34" charset="-122"/>
              </a:rPr>
              <a:t>总量指标的种类</a:t>
            </a:r>
          </a:p>
        </p:txBody>
      </p:sp>
      <p:grpSp>
        <p:nvGrpSpPr>
          <p:cNvPr id="4" name="组合 3">
            <a:extLst>
              <a:ext uri="{FF2B5EF4-FFF2-40B4-BE49-F238E27FC236}">
                <a16:creationId xmlns:a16="http://schemas.microsoft.com/office/drawing/2014/main" id="{BD334F7D-10D7-4BC0-BD97-A79E855DD0FF}"/>
              </a:ext>
            </a:extLst>
          </p:cNvPr>
          <p:cNvGrpSpPr/>
          <p:nvPr/>
        </p:nvGrpSpPr>
        <p:grpSpPr>
          <a:xfrm>
            <a:off x="1928812" y="2513648"/>
            <a:ext cx="4850131" cy="1786255"/>
            <a:chOff x="1928812" y="2513648"/>
            <a:chExt cx="4850131" cy="1786255"/>
          </a:xfrm>
        </p:grpSpPr>
        <p:sp>
          <p:nvSpPr>
            <p:cNvPr id="19465" name="矩形 2088"/>
            <p:cNvSpPr/>
            <p:nvPr/>
          </p:nvSpPr>
          <p:spPr>
            <a:xfrm>
              <a:off x="3802063" y="2513648"/>
              <a:ext cx="2976880" cy="706755"/>
            </a:xfrm>
            <a:prstGeom prst="rect">
              <a:avLst/>
            </a:prstGeom>
            <a:noFill/>
            <a:ln w="9525">
              <a:noFill/>
            </a:ln>
          </p:spPr>
          <p:txBody>
            <a:bodyPr wrap="none" anchor="t">
              <a:spAutoFit/>
            </a:bodyPr>
            <a:lstStyle/>
            <a:p>
              <a:pPr eaLnBrk="0" hangingPunct="0"/>
              <a:r>
                <a:rPr lang="zh-CN" altLang="en-US" sz="2000" b="1" dirty="0">
                  <a:latin typeface="微软雅黑" panose="020B0503020204020204" pitchFamily="34" charset="-122"/>
                  <a:ea typeface="微软雅黑" panose="020B0503020204020204" pitchFamily="34" charset="-122"/>
                </a:rPr>
                <a:t>时期指标：反映现象在某</a:t>
              </a:r>
            </a:p>
            <a:p>
              <a:pPr eaLnBrk="0" hangingPunct="0"/>
              <a:r>
                <a:rPr lang="zh-CN" altLang="en-US" sz="2000" b="1" dirty="0">
                  <a:latin typeface="微软雅黑" panose="020B0503020204020204" pitchFamily="34" charset="-122"/>
                  <a:ea typeface="微软雅黑" panose="020B0503020204020204" pitchFamily="34" charset="-122"/>
                </a:rPr>
                <a:t>一时期发展过程的总量</a:t>
              </a:r>
            </a:p>
          </p:txBody>
        </p:sp>
        <p:sp>
          <p:nvSpPr>
            <p:cNvPr id="19466" name="矩形 2089"/>
            <p:cNvSpPr/>
            <p:nvPr/>
          </p:nvSpPr>
          <p:spPr>
            <a:xfrm>
              <a:off x="3802063" y="3593148"/>
              <a:ext cx="2976880" cy="706755"/>
            </a:xfrm>
            <a:prstGeom prst="rect">
              <a:avLst/>
            </a:prstGeom>
            <a:noFill/>
            <a:ln w="9525">
              <a:noFill/>
            </a:ln>
          </p:spPr>
          <p:txBody>
            <a:bodyPr wrap="none" anchor="t">
              <a:spAutoFit/>
            </a:bodyPr>
            <a:lstStyle/>
            <a:p>
              <a:pPr eaLnBrk="0" hangingPunct="0"/>
              <a:r>
                <a:rPr lang="zh-CN" altLang="en-US" sz="2000" b="1" dirty="0">
                  <a:latin typeface="微软雅黑" panose="020B0503020204020204" pitchFamily="34" charset="-122"/>
                  <a:ea typeface="微软雅黑" panose="020B0503020204020204" pitchFamily="34" charset="-122"/>
                </a:rPr>
                <a:t>时点指标：反映现象在某</a:t>
              </a:r>
            </a:p>
            <a:p>
              <a:pPr eaLnBrk="0" hangingPunct="0"/>
              <a:r>
                <a:rPr lang="zh-CN" altLang="en-US" sz="2000" b="1" dirty="0">
                  <a:latin typeface="微软雅黑" panose="020B0503020204020204" pitchFamily="34" charset="-122"/>
                  <a:ea typeface="微软雅黑" panose="020B0503020204020204" pitchFamily="34" charset="-122"/>
                </a:rPr>
                <a:t>一时刻上状况的总量</a:t>
              </a:r>
            </a:p>
          </p:txBody>
        </p:sp>
        <p:grpSp>
          <p:nvGrpSpPr>
            <p:cNvPr id="19467" name="组合 2090"/>
            <p:cNvGrpSpPr/>
            <p:nvPr/>
          </p:nvGrpSpPr>
          <p:grpSpPr>
            <a:xfrm>
              <a:off x="1928812" y="2658111"/>
              <a:ext cx="1655761" cy="1152524"/>
              <a:chOff x="249" y="1979"/>
              <a:chExt cx="1043" cy="726"/>
            </a:xfrm>
          </p:grpSpPr>
          <p:sp>
            <p:nvSpPr>
              <p:cNvPr id="19468" name="矩形 2091"/>
              <p:cNvSpPr/>
              <p:nvPr/>
            </p:nvSpPr>
            <p:spPr>
              <a:xfrm>
                <a:off x="249" y="2024"/>
                <a:ext cx="997" cy="446"/>
              </a:xfrm>
              <a:prstGeom prst="rect">
                <a:avLst/>
              </a:prstGeom>
              <a:noFill/>
              <a:ln w="9525">
                <a:noFill/>
              </a:ln>
            </p:spPr>
            <p:txBody>
              <a:bodyPr wrap="square" anchor="t">
                <a:spAutoFit/>
              </a:bodyPr>
              <a:lstStyle/>
              <a:p>
                <a:pPr eaLnBrk="0" hangingPunct="0">
                  <a:spcBef>
                    <a:spcPct val="50000"/>
                  </a:spcBef>
                </a:pPr>
                <a:r>
                  <a:rPr lang="zh-CN" altLang="en-US" sz="2000" b="1" dirty="0">
                    <a:latin typeface="微软雅黑" panose="020B0503020204020204" pitchFamily="34" charset="-122"/>
                    <a:ea typeface="微软雅黑" panose="020B0503020204020204" pitchFamily="34" charset="-122"/>
                  </a:rPr>
                  <a:t>按其反映时间状况不同</a:t>
                </a:r>
              </a:p>
            </p:txBody>
          </p:sp>
          <p:sp>
            <p:nvSpPr>
              <p:cNvPr id="19469" name="左大括号 2092"/>
              <p:cNvSpPr/>
              <p:nvPr/>
            </p:nvSpPr>
            <p:spPr>
              <a:xfrm>
                <a:off x="1202" y="1979"/>
                <a:ext cx="90" cy="726"/>
              </a:xfrm>
              <a:prstGeom prst="leftBrace">
                <a:avLst>
                  <a:gd name="adj1" fmla="val 67147"/>
                  <a:gd name="adj2" fmla="val 50000"/>
                </a:avLst>
              </a:prstGeom>
              <a:noFill/>
              <a:ln w="9525" cap="flat" cmpd="sng">
                <a:solidFill>
                  <a:srgbClr val="330909"/>
                </a:solidFill>
                <a:prstDash val="solid"/>
                <a:round/>
                <a:headEnd type="none" w="med" len="med"/>
                <a:tailEnd type="none" w="med" len="med"/>
              </a:ln>
            </p:spPr>
            <p:txBody>
              <a:bodyPr anchor="t"/>
              <a:lstStyle/>
              <a:p>
                <a:endParaRPr lang="zh-CN" altLang="en-US" b="1" dirty="0">
                  <a:latin typeface="微软雅黑" panose="020B0503020204020204" pitchFamily="34" charset="-122"/>
                  <a:ea typeface="微软雅黑" panose="020B0503020204020204" pitchFamily="34" charset="-122"/>
                </a:endParaRPr>
              </a:p>
            </p:txBody>
          </p:sp>
        </p:grpSp>
      </p:grpSp>
      <p:grpSp>
        <p:nvGrpSpPr>
          <p:cNvPr id="19470" name="组合 2093"/>
          <p:cNvGrpSpPr/>
          <p:nvPr/>
        </p:nvGrpSpPr>
        <p:grpSpPr>
          <a:xfrm>
            <a:off x="1928813" y="4529771"/>
            <a:ext cx="3673476" cy="1262063"/>
            <a:chOff x="249" y="3158"/>
            <a:chExt cx="2314" cy="795"/>
          </a:xfrm>
        </p:grpSpPr>
        <p:sp>
          <p:nvSpPr>
            <p:cNvPr id="19471" name="矩形 2094"/>
            <p:cNvSpPr/>
            <p:nvPr/>
          </p:nvSpPr>
          <p:spPr>
            <a:xfrm>
              <a:off x="249" y="3203"/>
              <a:ext cx="908" cy="446"/>
            </a:xfrm>
            <a:prstGeom prst="rect">
              <a:avLst/>
            </a:prstGeom>
            <a:noFill/>
            <a:ln w="9525">
              <a:noFill/>
            </a:ln>
          </p:spPr>
          <p:txBody>
            <a:bodyPr wrap="square" anchor="t">
              <a:spAutoFit/>
            </a:bodyPr>
            <a:lstStyle/>
            <a:p>
              <a:pPr algn="ctr" eaLnBrk="0" hangingPunct="0">
                <a:spcBef>
                  <a:spcPct val="50000"/>
                </a:spcBef>
              </a:pPr>
              <a:r>
                <a:rPr lang="zh-CN" altLang="en-US" sz="2000" b="1" dirty="0">
                  <a:latin typeface="微软雅黑" panose="020B0503020204020204" pitchFamily="34" charset="-122"/>
                  <a:ea typeface="微软雅黑" panose="020B0503020204020204" pitchFamily="34" charset="-122"/>
                </a:rPr>
                <a:t>按计量单位的不同</a:t>
              </a:r>
            </a:p>
          </p:txBody>
        </p:sp>
        <p:grpSp>
          <p:nvGrpSpPr>
            <p:cNvPr id="19472" name="组合 2095"/>
            <p:cNvGrpSpPr/>
            <p:nvPr/>
          </p:nvGrpSpPr>
          <p:grpSpPr>
            <a:xfrm>
              <a:off x="1202" y="3158"/>
              <a:ext cx="1361" cy="795"/>
              <a:chOff x="1202" y="3158"/>
              <a:chExt cx="1361" cy="795"/>
            </a:xfrm>
          </p:grpSpPr>
          <p:sp>
            <p:nvSpPr>
              <p:cNvPr id="19473" name="矩形 2096"/>
              <p:cNvSpPr/>
              <p:nvPr/>
            </p:nvSpPr>
            <p:spPr>
              <a:xfrm>
                <a:off x="1429" y="3158"/>
                <a:ext cx="1134" cy="251"/>
              </a:xfrm>
              <a:prstGeom prst="rect">
                <a:avLst/>
              </a:prstGeom>
              <a:noFill/>
              <a:ln w="9525">
                <a:noFill/>
              </a:ln>
            </p:spPr>
            <p:txBody>
              <a:bodyPr anchor="t">
                <a:spAutoFit/>
              </a:bodyPr>
              <a:lstStyle/>
              <a:p>
                <a:pPr eaLnBrk="0" hangingPunct="0"/>
                <a:r>
                  <a:rPr lang="zh-CN" altLang="en-US" sz="2000" b="1" dirty="0">
                    <a:latin typeface="微软雅黑" panose="020B0503020204020204" pitchFamily="34" charset="-122"/>
                    <a:ea typeface="微软雅黑" panose="020B0503020204020204" pitchFamily="34" charset="-122"/>
                  </a:rPr>
                  <a:t>实物量指标</a:t>
                </a:r>
              </a:p>
            </p:txBody>
          </p:sp>
          <p:sp>
            <p:nvSpPr>
              <p:cNvPr id="19474" name="矩形 2097"/>
              <p:cNvSpPr/>
              <p:nvPr/>
            </p:nvSpPr>
            <p:spPr>
              <a:xfrm>
                <a:off x="1429" y="3430"/>
                <a:ext cx="1088" cy="251"/>
              </a:xfrm>
              <a:prstGeom prst="rect">
                <a:avLst/>
              </a:prstGeom>
              <a:noFill/>
              <a:ln w="9525">
                <a:noFill/>
              </a:ln>
            </p:spPr>
            <p:txBody>
              <a:bodyPr anchor="t">
                <a:spAutoFit/>
              </a:bodyPr>
              <a:lstStyle/>
              <a:p>
                <a:pPr eaLnBrk="0" hangingPunct="0"/>
                <a:r>
                  <a:rPr lang="zh-CN" altLang="en-US" sz="2000" b="1" dirty="0">
                    <a:latin typeface="微软雅黑" panose="020B0503020204020204" pitchFamily="34" charset="-122"/>
                    <a:ea typeface="微软雅黑" panose="020B0503020204020204" pitchFamily="34" charset="-122"/>
                  </a:rPr>
                  <a:t>价值量指标</a:t>
                </a:r>
              </a:p>
            </p:txBody>
          </p:sp>
          <p:sp>
            <p:nvSpPr>
              <p:cNvPr id="19475" name="矩形 2098"/>
              <p:cNvSpPr/>
              <p:nvPr/>
            </p:nvSpPr>
            <p:spPr>
              <a:xfrm>
                <a:off x="1429" y="3702"/>
                <a:ext cx="1044" cy="251"/>
              </a:xfrm>
              <a:prstGeom prst="rect">
                <a:avLst/>
              </a:prstGeom>
              <a:noFill/>
              <a:ln w="9525">
                <a:noFill/>
              </a:ln>
            </p:spPr>
            <p:txBody>
              <a:bodyPr anchor="t">
                <a:spAutoFit/>
              </a:bodyPr>
              <a:lstStyle/>
              <a:p>
                <a:pPr eaLnBrk="0" hangingPunct="0"/>
                <a:r>
                  <a:rPr lang="zh-CN" altLang="en-US" sz="2000" b="1" dirty="0">
                    <a:latin typeface="微软雅黑" panose="020B0503020204020204" pitchFamily="34" charset="-122"/>
                    <a:ea typeface="微软雅黑" panose="020B0503020204020204" pitchFamily="34" charset="-122"/>
                  </a:rPr>
                  <a:t>劳动量指标</a:t>
                </a:r>
              </a:p>
            </p:txBody>
          </p:sp>
          <p:sp>
            <p:nvSpPr>
              <p:cNvPr id="19476" name="左大括号 2099"/>
              <p:cNvSpPr/>
              <p:nvPr/>
            </p:nvSpPr>
            <p:spPr>
              <a:xfrm>
                <a:off x="1202" y="3249"/>
                <a:ext cx="136" cy="635"/>
              </a:xfrm>
              <a:prstGeom prst="leftBrace">
                <a:avLst>
                  <a:gd name="adj1" fmla="val 38866"/>
                  <a:gd name="adj2" fmla="val 50000"/>
                </a:avLst>
              </a:prstGeom>
              <a:noFill/>
              <a:ln w="9525" cap="flat" cmpd="sng">
                <a:solidFill>
                  <a:srgbClr val="330909"/>
                </a:solidFill>
                <a:prstDash val="solid"/>
                <a:round/>
                <a:headEnd type="none" w="med" len="med"/>
                <a:tailEnd type="none" w="med" len="med"/>
              </a:ln>
            </p:spPr>
            <p:txBody>
              <a:bodyPr anchor="t"/>
              <a:lstStyle/>
              <a:p>
                <a:endParaRPr lang="zh-CN" altLang="en-US" b="1" dirty="0">
                  <a:latin typeface="微软雅黑" panose="020B0503020204020204" pitchFamily="34" charset="-122"/>
                  <a:ea typeface="微软雅黑" panose="020B0503020204020204" pitchFamily="34" charset="-122"/>
                </a:endParaRPr>
              </a:p>
            </p:txBody>
          </p:sp>
        </p:grpSp>
      </p:grpSp>
      <p:sp>
        <p:nvSpPr>
          <p:cNvPr id="19478" name="矩形标注 2101"/>
          <p:cNvSpPr/>
          <p:nvPr/>
        </p:nvSpPr>
        <p:spPr>
          <a:xfrm>
            <a:off x="7042150" y="2585086"/>
            <a:ext cx="3455988" cy="2606039"/>
          </a:xfrm>
          <a:prstGeom prst="wedgeRectCallout">
            <a:avLst>
              <a:gd name="adj1" fmla="val -63319"/>
              <a:gd name="adj2" fmla="val -9319"/>
            </a:avLst>
          </a:prstGeom>
          <a:solidFill>
            <a:srgbClr val="2E4C64"/>
          </a:solidFill>
          <a:ln>
            <a:noFill/>
          </a:ln>
          <a:effectLst>
            <a:outerShdw blurRad="190500" dist="228600" dir="2700000" algn="ctr">
              <a:srgbClr val="000000">
                <a:alpha val="30000"/>
              </a:srgbClr>
            </a:outerShdw>
            <a:softEdge rad="63500"/>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r>
              <a:rPr lang="zh-CN" altLang="en-US" sz="2000" b="1" dirty="0">
                <a:solidFill>
                  <a:schemeClr val="bg1"/>
                </a:solidFill>
                <a:latin typeface="微软雅黑" panose="020B0503020204020204" pitchFamily="34" charset="-122"/>
                <a:ea typeface="微软雅黑" panose="020B0503020204020204" pitchFamily="34" charset="-122"/>
              </a:rPr>
              <a:t>两者区别：</a:t>
            </a:r>
          </a:p>
          <a:p>
            <a:pPr eaLnBrk="0" fontAlgn="base" hangingPunct="0">
              <a:spcBef>
                <a:spcPct val="0"/>
              </a:spcBef>
              <a:spcAft>
                <a:spcPct val="0"/>
              </a:spcAft>
            </a:pPr>
            <a:r>
              <a:rPr lang="en-US" altLang="zh-CN" sz="2000" b="1" dirty="0">
                <a:solidFill>
                  <a:schemeClr val="bg1"/>
                </a:solidFill>
                <a:latin typeface="微软雅黑" panose="020B0503020204020204" pitchFamily="34" charset="-122"/>
                <a:ea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rPr>
              <a:t>）时期指标是连续计数，时点指标是间断计数；</a:t>
            </a:r>
          </a:p>
          <a:p>
            <a:pPr eaLnBrk="0" fontAlgn="base" hangingPunct="0">
              <a:spcBef>
                <a:spcPct val="0"/>
              </a:spcBef>
              <a:spcAft>
                <a:spcPct val="0"/>
              </a:spcAft>
            </a:pP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）时期指标具有累加性；</a:t>
            </a:r>
          </a:p>
          <a:p>
            <a:pPr eaLnBrk="0" fontAlgn="base" hangingPunct="0">
              <a:spcBef>
                <a:spcPct val="0"/>
              </a:spcBef>
              <a:spcAft>
                <a:spcPct val="0"/>
              </a:spcAft>
            </a:pPr>
            <a:r>
              <a:rPr lang="en-US" altLang="zh-CN" sz="2000" b="1" dirty="0">
                <a:solidFill>
                  <a:schemeClr val="bg1"/>
                </a:solidFill>
                <a:latin typeface="微软雅黑" panose="020B0503020204020204" pitchFamily="34" charset="-122"/>
                <a:ea typeface="微软雅黑" panose="020B0503020204020204" pitchFamily="34" charset="-122"/>
              </a:rPr>
              <a:t>3</a:t>
            </a:r>
            <a:r>
              <a:rPr lang="zh-CN" altLang="en-US" sz="2000" b="1" dirty="0">
                <a:solidFill>
                  <a:schemeClr val="bg1"/>
                </a:solidFill>
                <a:latin typeface="微软雅黑" panose="020B0503020204020204" pitchFamily="34" charset="-122"/>
                <a:ea typeface="微软雅黑" panose="020B0503020204020204" pitchFamily="34" charset="-122"/>
              </a:rPr>
              <a:t>）时期指标的大小受时期长短的制约，时点指标的大小与时点的间隔长短无直接的关系。</a:t>
            </a:r>
          </a:p>
        </p:txBody>
      </p:sp>
      <p:grpSp>
        <p:nvGrpSpPr>
          <p:cNvPr id="3" name="组合 2">
            <a:extLst>
              <a:ext uri="{FF2B5EF4-FFF2-40B4-BE49-F238E27FC236}">
                <a16:creationId xmlns:a16="http://schemas.microsoft.com/office/drawing/2014/main" id="{64F0C3FB-0094-490B-B880-6C67BDA8CFF8}"/>
              </a:ext>
            </a:extLst>
          </p:cNvPr>
          <p:cNvGrpSpPr/>
          <p:nvPr/>
        </p:nvGrpSpPr>
        <p:grpSpPr>
          <a:xfrm>
            <a:off x="2047875" y="1216661"/>
            <a:ext cx="7380605" cy="1190942"/>
            <a:chOff x="2047875" y="1216661"/>
            <a:chExt cx="7380605" cy="1190942"/>
          </a:xfrm>
        </p:grpSpPr>
        <p:sp>
          <p:nvSpPr>
            <p:cNvPr id="19460" name="矩形 2083"/>
            <p:cNvSpPr/>
            <p:nvPr/>
          </p:nvSpPr>
          <p:spPr>
            <a:xfrm>
              <a:off x="3657600" y="1216661"/>
              <a:ext cx="5770880" cy="398780"/>
            </a:xfrm>
            <a:prstGeom prst="rect">
              <a:avLst/>
            </a:prstGeom>
            <a:noFill/>
            <a:ln w="9525">
              <a:noFill/>
            </a:ln>
          </p:spPr>
          <p:txBody>
            <a:bodyPr wrap="none" anchor="t">
              <a:spAutoFit/>
            </a:bodyPr>
            <a:lstStyle/>
            <a:p>
              <a:pPr eaLnBrk="0" hangingPunct="0"/>
              <a:r>
                <a:rPr lang="zh-CN" altLang="en-US" sz="2000" b="1" dirty="0">
                  <a:latin typeface="微软雅黑" panose="020B0503020204020204" pitchFamily="34" charset="-122"/>
                  <a:ea typeface="微软雅黑" panose="020B0503020204020204" pitchFamily="34" charset="-122"/>
                </a:rPr>
                <a:t>总体单位总量：一个总体内所包含的总体单位总数</a:t>
              </a:r>
            </a:p>
          </p:txBody>
        </p:sp>
        <p:sp>
          <p:nvSpPr>
            <p:cNvPr id="19461" name="矩形 2084"/>
            <p:cNvSpPr/>
            <p:nvPr/>
          </p:nvSpPr>
          <p:spPr>
            <a:xfrm>
              <a:off x="3657600" y="2008823"/>
              <a:ext cx="5770880" cy="398780"/>
            </a:xfrm>
            <a:prstGeom prst="rect">
              <a:avLst/>
            </a:prstGeom>
            <a:noFill/>
            <a:ln w="9525">
              <a:noFill/>
            </a:ln>
          </p:spPr>
          <p:txBody>
            <a:bodyPr wrap="none" anchor="t">
              <a:spAutoFit/>
            </a:bodyPr>
            <a:lstStyle/>
            <a:p>
              <a:pPr eaLnBrk="0" hangingPunct="0"/>
              <a:r>
                <a:rPr lang="zh-CN" altLang="en-US" sz="2000" b="1" dirty="0">
                  <a:latin typeface="微软雅黑" panose="020B0503020204020204" pitchFamily="34" charset="-122"/>
                  <a:ea typeface="微软雅黑" panose="020B0503020204020204" pitchFamily="34" charset="-122"/>
                </a:rPr>
                <a:t>总体标志总量：总体各单位某种数量标志值的总和</a:t>
              </a:r>
            </a:p>
          </p:txBody>
        </p:sp>
        <p:grpSp>
          <p:nvGrpSpPr>
            <p:cNvPr id="19462" name="组合 2085"/>
            <p:cNvGrpSpPr/>
            <p:nvPr/>
          </p:nvGrpSpPr>
          <p:grpSpPr>
            <a:xfrm>
              <a:off x="2047875" y="1361123"/>
              <a:ext cx="1536700" cy="947738"/>
              <a:chOff x="324" y="1162"/>
              <a:chExt cx="968" cy="597"/>
            </a:xfrm>
          </p:grpSpPr>
          <p:sp>
            <p:nvSpPr>
              <p:cNvPr id="19463" name="矩形 2086"/>
              <p:cNvSpPr/>
              <p:nvPr/>
            </p:nvSpPr>
            <p:spPr>
              <a:xfrm>
                <a:off x="324" y="1166"/>
                <a:ext cx="812" cy="446"/>
              </a:xfrm>
              <a:prstGeom prst="rect">
                <a:avLst/>
              </a:prstGeom>
              <a:noFill/>
              <a:ln w="9525">
                <a:noFill/>
              </a:ln>
            </p:spPr>
            <p:txBody>
              <a:bodyPr wrap="square" anchor="t">
                <a:spAutoFit/>
              </a:bodyPr>
              <a:lstStyle/>
              <a:p>
                <a:pPr algn="ctr" eaLnBrk="0" hangingPunct="0">
                  <a:spcBef>
                    <a:spcPct val="50000"/>
                  </a:spcBef>
                </a:pPr>
                <a:r>
                  <a:rPr lang="zh-CN" altLang="en-US" sz="2000" b="1" dirty="0">
                    <a:latin typeface="微软雅黑" panose="020B0503020204020204" pitchFamily="34" charset="-122"/>
                    <a:ea typeface="微软雅黑" panose="020B0503020204020204" pitchFamily="34" charset="-122"/>
                  </a:rPr>
                  <a:t>按反映的内容不同</a:t>
                </a:r>
              </a:p>
            </p:txBody>
          </p:sp>
          <p:sp>
            <p:nvSpPr>
              <p:cNvPr id="19464" name="左大括号 2087"/>
              <p:cNvSpPr/>
              <p:nvPr/>
            </p:nvSpPr>
            <p:spPr>
              <a:xfrm>
                <a:off x="1156" y="1162"/>
                <a:ext cx="136" cy="597"/>
              </a:xfrm>
              <a:prstGeom prst="leftBrace">
                <a:avLst>
                  <a:gd name="adj1" fmla="val 36540"/>
                  <a:gd name="adj2" fmla="val 50000"/>
                </a:avLst>
              </a:prstGeom>
              <a:noFill/>
              <a:ln w="9525" cap="flat" cmpd="sng">
                <a:solidFill>
                  <a:srgbClr val="330909"/>
                </a:solidFill>
                <a:prstDash val="solid"/>
                <a:round/>
                <a:headEnd type="none" w="med" len="med"/>
                <a:tailEnd type="none" w="med" len="med"/>
              </a:ln>
            </p:spPr>
            <p:txBody>
              <a:bodyPr anchor="t"/>
              <a:lstStyle/>
              <a:p>
                <a:endParaRPr lang="zh-CN" altLang="en-US" b="1" dirty="0">
                  <a:latin typeface="微软雅黑" panose="020B0503020204020204" pitchFamily="34" charset="-122"/>
                  <a:ea typeface="微软雅黑" panose="020B0503020204020204" pitchFamily="34" charset="-122"/>
                </a:endParaRPr>
              </a:p>
            </p:txBody>
          </p:sp>
        </p:grpSp>
        <p:sp>
          <p:nvSpPr>
            <p:cNvPr id="19481" name="矩形 2104"/>
            <p:cNvSpPr/>
            <p:nvPr/>
          </p:nvSpPr>
          <p:spPr>
            <a:xfrm>
              <a:off x="4233863" y="1721486"/>
              <a:ext cx="1728787" cy="368300"/>
            </a:xfrm>
            <a:prstGeom prst="rect">
              <a:avLst/>
            </a:prstGeom>
            <a:noFill/>
            <a:ln w="9525">
              <a:noFill/>
            </a:ln>
          </p:spPr>
          <p:txBody>
            <a:bodyPr anchor="t">
              <a:spAutoFit/>
            </a:bodyPr>
            <a:lstStyle/>
            <a:p>
              <a:pPr eaLnBrk="0" hangingPunct="0">
                <a:spcBef>
                  <a:spcPct val="50000"/>
                </a:spcBef>
              </a:pPr>
              <a:endParaRPr lang="zh-CN" altLang="zh-CN" b="1" dirty="0">
                <a:latin typeface="微软雅黑" panose="020B0503020204020204" pitchFamily="34" charset="-122"/>
                <a:ea typeface="微软雅黑" panose="020B0503020204020204" pitchFamily="34" charset="-122"/>
              </a:endParaRPr>
            </a:p>
          </p:txBody>
        </p:sp>
        <p:sp>
          <p:nvSpPr>
            <p:cNvPr id="19482" name="矩形 2105"/>
            <p:cNvSpPr/>
            <p:nvPr/>
          </p:nvSpPr>
          <p:spPr>
            <a:xfrm>
              <a:off x="4160838" y="1577023"/>
              <a:ext cx="2090737" cy="368300"/>
            </a:xfrm>
            <a:prstGeom prst="rect">
              <a:avLst/>
            </a:prstGeom>
            <a:noFill/>
            <a:ln w="9525">
              <a:noFill/>
            </a:ln>
          </p:spPr>
          <p:txBody>
            <a:bodyPr anchor="t">
              <a:spAutoFit/>
            </a:bodyPr>
            <a:lstStyle/>
            <a:p>
              <a:pPr eaLnBrk="0" hangingPunct="0">
                <a:spcBef>
                  <a:spcPct val="50000"/>
                </a:spcBef>
              </a:pPr>
              <a:r>
                <a:rPr lang="zh-CN" altLang="en-US" b="1" dirty="0">
                  <a:latin typeface="微软雅黑" panose="020B0503020204020204" pitchFamily="34" charset="-122"/>
                  <a:ea typeface="微软雅黑" panose="020B0503020204020204" pitchFamily="34" charset="-122"/>
                </a:rPr>
                <a:t>相互转变</a:t>
              </a:r>
            </a:p>
          </p:txBody>
        </p:sp>
        <p:cxnSp>
          <p:nvCxnSpPr>
            <p:cNvPr id="19483" name="直接连接符 2106"/>
            <p:cNvCxnSpPr/>
            <p:nvPr/>
          </p:nvCxnSpPr>
          <p:spPr>
            <a:xfrm>
              <a:off x="4008438" y="1560196"/>
              <a:ext cx="0" cy="576263"/>
            </a:xfrm>
            <a:prstGeom prst="line">
              <a:avLst/>
            </a:prstGeom>
            <a:ln w="38100" cap="flat" cmpd="sng">
              <a:solidFill>
                <a:srgbClr val="FF0000"/>
              </a:solidFill>
              <a:prstDash val="solid"/>
              <a:round/>
              <a:headEnd type="triangle" w="med" len="med"/>
              <a:tailEnd type="triangle" w="med" len="med"/>
            </a:ln>
            <a:effectLst>
              <a:outerShdw blurRad="50800" dist="38100" algn="l" rotWithShape="0">
                <a:prstClr val="black">
                  <a:alpha val="40000"/>
                </a:prstClr>
              </a:outerShdw>
            </a:effectLst>
            <a:scene3d>
              <a:camera prst="orthographicFront"/>
              <a:lightRig rig="threePt" dir="t"/>
            </a:scene3d>
            <a:sp3d>
              <a:bevelT prst="angle"/>
            </a:sp3d>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9478"/>
                                        </p:tgtEl>
                                        <p:attrNameLst>
                                          <p:attrName>style.visibility</p:attrName>
                                        </p:attrNameLst>
                                      </p:cBhvr>
                                      <p:to>
                                        <p:strVal val="visible"/>
                                      </p:to>
                                    </p:set>
                                    <p:animEffect transition="in" filter="wipe(down)">
                                      <p:cBhvr>
                                        <p:cTn id="15" dur="500"/>
                                        <p:tgtEl>
                                          <p:spTgt spid="1947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9470"/>
                                        </p:tgtEl>
                                        <p:attrNameLst>
                                          <p:attrName>style.visibility</p:attrName>
                                        </p:attrNameLst>
                                      </p:cBhvr>
                                      <p:to>
                                        <p:strVal val="visible"/>
                                      </p:to>
                                    </p:set>
                                    <p:anim calcmode="lin" valueType="num">
                                      <p:cBhvr additive="base">
                                        <p:cTn id="20" dur="500" fill="hold"/>
                                        <p:tgtEl>
                                          <p:spTgt spid="19470"/>
                                        </p:tgtEl>
                                        <p:attrNameLst>
                                          <p:attrName>ppt_x</p:attrName>
                                        </p:attrNameLst>
                                      </p:cBhvr>
                                      <p:tavLst>
                                        <p:tav tm="0">
                                          <p:val>
                                            <p:strVal val="#ppt_x"/>
                                          </p:val>
                                        </p:tav>
                                        <p:tav tm="100000">
                                          <p:val>
                                            <p:strVal val="#ppt_x"/>
                                          </p:val>
                                        </p:tav>
                                      </p:tavLst>
                                    </p:anim>
                                    <p:anim calcmode="lin" valueType="num">
                                      <p:cBhvr additive="base">
                                        <p:cTn id="21" dur="500" fill="hold"/>
                                        <p:tgtEl>
                                          <p:spTgt spid="194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5</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131" name="标题 2130"/>
          <p:cNvSpPr>
            <a:spLocks noGrp="1"/>
          </p:cNvSpPr>
          <p:nvPr>
            <p:ph type="title" idx="4294967295"/>
          </p:nvPr>
        </p:nvSpPr>
        <p:spPr>
          <a:xfrm>
            <a:off x="3492500" y="692150"/>
            <a:ext cx="7003415" cy="722630"/>
          </a:xfrm>
        </p:spPr>
        <p:txBody>
          <a:bodyPr vert="horz" wrap="square" lIns="91440" tIns="45720" rIns="91440" bIns="45720" anchor="ctr">
            <a:normAutofit fontScale="90000"/>
          </a:bodyPr>
          <a:lstStyle/>
          <a:p>
            <a:pPr algn="ctr" eaLnBrk="1" hangingPunct="1"/>
            <a:br>
              <a:rPr lang="en-US" altLang="zh-CN" sz="3555" b="1" dirty="0">
                <a:cs typeface="微软雅黑" panose="020B0503020204020204" pitchFamily="34" charset="-122"/>
              </a:rPr>
            </a:br>
            <a:r>
              <a:rPr lang="zh-CN" altLang="en-US" sz="3555" b="1" dirty="0">
                <a:cs typeface="微软雅黑" panose="020B0503020204020204" pitchFamily="34" charset="-122"/>
              </a:rPr>
              <a:t>工作任务</a:t>
            </a:r>
            <a:r>
              <a:rPr lang="en-US" altLang="zh-CN" sz="3555" b="1" dirty="0">
                <a:cs typeface="微软雅黑" panose="020B0503020204020204" pitchFamily="34" charset="-122"/>
              </a:rPr>
              <a:t>2    </a:t>
            </a:r>
            <a:r>
              <a:rPr lang="zh-CN" altLang="en-US" sz="3555" b="1" dirty="0">
                <a:cs typeface="微软雅黑" panose="020B0503020204020204" pitchFamily="34" charset="-122"/>
              </a:rPr>
              <a:t>相对指标的计算与分析</a:t>
            </a:r>
            <a:br>
              <a:rPr lang="zh-CN" altLang="en-US" sz="3555" b="1" dirty="0">
                <a:cs typeface="微软雅黑" panose="020B0503020204020204" pitchFamily="34" charset="-122"/>
              </a:rPr>
            </a:br>
            <a:endParaRPr lang="zh-CN" altLang="en-US" sz="3555" b="1" dirty="0">
              <a:cs typeface="微软雅黑" panose="020B0503020204020204" pitchFamily="34" charset="-122"/>
            </a:endParaRPr>
          </a:p>
        </p:txBody>
      </p:sp>
      <p:sp>
        <p:nvSpPr>
          <p:cNvPr id="21511" name="矩形 2133"/>
          <p:cNvSpPr/>
          <p:nvPr/>
        </p:nvSpPr>
        <p:spPr>
          <a:xfrm>
            <a:off x="3071813" y="2201059"/>
            <a:ext cx="7634286" cy="954107"/>
          </a:xfrm>
          <a:prstGeom prst="rect">
            <a:avLst/>
          </a:prstGeom>
          <a:noFill/>
          <a:ln w="9525">
            <a:noFill/>
          </a:ln>
        </p:spPr>
        <p:txBody>
          <a:bodyPr wrap="square" anchor="ctr">
            <a:spAutoFit/>
          </a:bodyPr>
          <a:lstStyle/>
          <a:p>
            <a:r>
              <a:rPr lang="en-US" altLang="zh-CN" sz="2800" b="1" dirty="0">
                <a:solidFill>
                  <a:srgbClr val="660066"/>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将两个有联系的统计指标对比求得的数量关系的指标即为相对指标。 （用相对数表示）</a:t>
            </a:r>
          </a:p>
        </p:txBody>
      </p:sp>
      <p:sp>
        <p:nvSpPr>
          <p:cNvPr id="21514" name="矩形 2136"/>
          <p:cNvSpPr/>
          <p:nvPr/>
        </p:nvSpPr>
        <p:spPr>
          <a:xfrm>
            <a:off x="2886551" y="3941445"/>
            <a:ext cx="8234362" cy="1384995"/>
          </a:xfrm>
          <a:prstGeom prst="rect">
            <a:avLst/>
          </a:prstGeom>
          <a:noFill/>
          <a:ln w="9525" cap="flat" cmpd="sng">
            <a:solidFill>
              <a:schemeClr val="tx1">
                <a:lumMod val="50000"/>
                <a:lumOff val="50000"/>
              </a:schemeClr>
            </a:solidFill>
            <a:prstDash val="solid"/>
            <a:miter/>
            <a:headEnd type="none" w="med" len="med"/>
            <a:tailEnd type="none" w="med" len="med"/>
          </a:ln>
        </p:spPr>
        <p:txBody>
          <a:bodyPr wrap="square" anchor="t">
            <a:spAutoFit/>
          </a:bodyPr>
          <a:lstStyle/>
          <a:p>
            <a:pPr eaLnBrk="0" hangingPunct="0"/>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、具体表明社会经济现象之间的比例关系；</a:t>
            </a:r>
          </a:p>
          <a:p>
            <a:pPr eaLnBrk="0" hangingPunct="0"/>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、使一些不能直接对比的事物找出比较基础；</a:t>
            </a:r>
          </a:p>
          <a:p>
            <a:pPr eaLnBrk="0" hangingPunct="0"/>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、便于记忆、易于保密。</a:t>
            </a:r>
          </a:p>
        </p:txBody>
      </p:sp>
      <p:sp>
        <p:nvSpPr>
          <p:cNvPr id="10" name="菱形 2080">
            <a:extLst>
              <a:ext uri="{FF2B5EF4-FFF2-40B4-BE49-F238E27FC236}">
                <a16:creationId xmlns:a16="http://schemas.microsoft.com/office/drawing/2014/main" id="{122E6573-BBB1-4294-86CB-F8B265804CD4}"/>
              </a:ext>
            </a:extLst>
          </p:cNvPr>
          <p:cNvSpPr/>
          <p:nvPr/>
        </p:nvSpPr>
        <p:spPr>
          <a:xfrm>
            <a:off x="1404040" y="1708150"/>
            <a:ext cx="1657350" cy="1584325"/>
          </a:xfrm>
          <a:prstGeom prst="diamond">
            <a:avLst/>
          </a:prstGeom>
          <a:solidFill>
            <a:srgbClr val="2E4C64"/>
          </a:solidFill>
          <a:ln w="9525" cap="flat" cmpd="sng">
            <a:noFill/>
            <a:prstDash val="solid"/>
            <a:miter/>
            <a:headEnd type="none" w="med" len="med"/>
            <a:tailEnd type="none" w="med" len="med"/>
          </a:ln>
          <a:effectLst>
            <a:outerShdw blurRad="190500" dist="228600" dir="2700000" algn="ctr">
              <a:srgbClr val="000000">
                <a:alpha val="30000"/>
              </a:srgbClr>
            </a:outerShdw>
            <a:softEdge rad="31750"/>
          </a:effectLst>
          <a:scene3d>
            <a:camera prst="orthographicFront">
              <a:rot lat="0" lon="0" rev="0"/>
            </a:camera>
            <a:lightRig rig="glow" dir="t">
              <a:rot lat="0" lon="0" rev="4800000"/>
            </a:lightRig>
          </a:scene3d>
          <a:sp3d prstMaterial="matte">
            <a:bevelT w="127000" h="63500"/>
          </a:sp3d>
        </p:spPr>
        <p:txBody>
          <a:bodyPr wrap="none" anchor="ctr"/>
          <a:lstStyle/>
          <a:p>
            <a:pPr algn="ctr" eaLnBrk="0" hangingPunct="0"/>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概 念</a:t>
            </a:r>
          </a:p>
        </p:txBody>
      </p:sp>
      <p:sp>
        <p:nvSpPr>
          <p:cNvPr id="11" name="八边形 2077">
            <a:extLst>
              <a:ext uri="{FF2B5EF4-FFF2-40B4-BE49-F238E27FC236}">
                <a16:creationId xmlns:a16="http://schemas.microsoft.com/office/drawing/2014/main" id="{7BDD0335-A676-45F1-B821-87F5B941C110}"/>
              </a:ext>
            </a:extLst>
          </p:cNvPr>
          <p:cNvSpPr/>
          <p:nvPr/>
        </p:nvSpPr>
        <p:spPr>
          <a:xfrm>
            <a:off x="1566386" y="4068762"/>
            <a:ext cx="1246933" cy="1081088"/>
          </a:xfrm>
          <a:prstGeom prst="octagon">
            <a:avLst>
              <a:gd name="adj" fmla="val 29287"/>
            </a:avLst>
          </a:prstGeom>
          <a:solidFill>
            <a:srgbClr val="2E4C64"/>
          </a:solidFill>
          <a:ln w="9525" cap="flat" cmpd="sng">
            <a:noFill/>
            <a:prstDash val="solid"/>
            <a:miter/>
            <a:headEnd type="none" w="med" len="med"/>
            <a:tailEnd type="none" w="med" len="med"/>
          </a:ln>
          <a:effectLst>
            <a:outerShdw blurRad="190500" dist="228600" dir="2700000" algn="ctr">
              <a:srgbClr val="000000">
                <a:alpha val="30000"/>
              </a:srgbClr>
            </a:outerShdw>
            <a:softEdge rad="31750"/>
          </a:effectLst>
          <a:scene3d>
            <a:camera prst="orthographicFront">
              <a:rot lat="0" lon="0" rev="0"/>
            </a:camera>
            <a:lightRig rig="glow" dir="t">
              <a:rot lat="0" lon="0" rev="4800000"/>
            </a:lightRig>
          </a:scene3d>
          <a:sp3d prstMaterial="matte">
            <a:bevelT w="127000" h="63500"/>
          </a:sp3d>
        </p:spPr>
        <p:txBody>
          <a:bodyPr wrap="none" anchor="ct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131"/>
                                        </p:tgtEl>
                                        <p:attrNameLst>
                                          <p:attrName>style.visibility</p:attrName>
                                        </p:attrNameLst>
                                      </p:cBhvr>
                                      <p:to>
                                        <p:strVal val="visible"/>
                                      </p:to>
                                    </p:set>
                                    <p:anim calcmode="lin" valueType="num">
                                      <p:cBhvr additive="base">
                                        <p:cTn id="7" dur="500" fill="hold"/>
                                        <p:tgtEl>
                                          <p:spTgt spid="2131"/>
                                        </p:tgtEl>
                                        <p:attrNameLst>
                                          <p:attrName>ppt_x</p:attrName>
                                        </p:attrNameLst>
                                      </p:cBhvr>
                                      <p:tavLst>
                                        <p:tav tm="0">
                                          <p:val>
                                            <p:strVal val="0-#ppt_w/2"/>
                                          </p:val>
                                        </p:tav>
                                        <p:tav tm="100000">
                                          <p:val>
                                            <p:strVal val="#ppt_x"/>
                                          </p:val>
                                        </p:tav>
                                      </p:tavLst>
                                    </p:anim>
                                    <p:anim calcmode="lin" valueType="num">
                                      <p:cBhvr additive="base">
                                        <p:cTn id="8" dur="500" fill="hold"/>
                                        <p:tgtEl>
                                          <p:spTgt spid="213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11"/>
                                        </p:tgtEl>
                                        <p:attrNameLst>
                                          <p:attrName>style.visibility</p:attrName>
                                        </p:attrNameLst>
                                      </p:cBhvr>
                                      <p:to>
                                        <p:strVal val="visible"/>
                                      </p:to>
                                    </p:set>
                                    <p:anim calcmode="lin" valueType="num">
                                      <p:cBhvr additive="base">
                                        <p:cTn id="19" dur="500" fill="hold"/>
                                        <p:tgtEl>
                                          <p:spTgt spid="21511"/>
                                        </p:tgtEl>
                                        <p:attrNameLst>
                                          <p:attrName>ppt_x</p:attrName>
                                        </p:attrNameLst>
                                      </p:cBhvr>
                                      <p:tavLst>
                                        <p:tav tm="0">
                                          <p:val>
                                            <p:strVal val="#ppt_x"/>
                                          </p:val>
                                        </p:tav>
                                        <p:tav tm="100000">
                                          <p:val>
                                            <p:strVal val="#ppt_x"/>
                                          </p:val>
                                        </p:tav>
                                      </p:tavLst>
                                    </p:anim>
                                    <p:anim calcmode="lin" valueType="num">
                                      <p:cBhvr additive="base">
                                        <p:cTn id="20"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14"/>
                                        </p:tgtEl>
                                        <p:attrNameLst>
                                          <p:attrName>style.visibility</p:attrName>
                                        </p:attrNameLst>
                                      </p:cBhvr>
                                      <p:to>
                                        <p:strVal val="visible"/>
                                      </p:to>
                                    </p:set>
                                    <p:anim calcmode="lin" valueType="num">
                                      <p:cBhvr additive="base">
                                        <p:cTn id="31" dur="500" fill="hold"/>
                                        <p:tgtEl>
                                          <p:spTgt spid="21514"/>
                                        </p:tgtEl>
                                        <p:attrNameLst>
                                          <p:attrName>ppt_x</p:attrName>
                                        </p:attrNameLst>
                                      </p:cBhvr>
                                      <p:tavLst>
                                        <p:tav tm="0">
                                          <p:val>
                                            <p:strVal val="#ppt_x"/>
                                          </p:val>
                                        </p:tav>
                                        <p:tav tm="100000">
                                          <p:val>
                                            <p:strVal val="#ppt_x"/>
                                          </p:val>
                                        </p:tav>
                                      </p:tavLst>
                                    </p:anim>
                                    <p:anim calcmode="lin" valueType="num">
                                      <p:cBhvr additive="base">
                                        <p:cTn id="32" dur="500" fill="hold"/>
                                        <p:tgtEl>
                                          <p:spTgt spid="215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1" grpId="0" animBg="1"/>
      <p:bldP spid="21511" grpId="0"/>
      <p:bldP spid="21514"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139"/>
          <p:cNvSpPr>
            <a:spLocks noGrp="1"/>
          </p:cNvSpPr>
          <p:nvPr>
            <p:ph type="title" idx="4294967295"/>
          </p:nvPr>
        </p:nvSpPr>
        <p:spPr>
          <a:xfrm>
            <a:off x="3803649" y="643890"/>
            <a:ext cx="4625976" cy="535531"/>
          </a:xfrm>
          <a:solidFill>
            <a:srgbClr val="2E4C64">
              <a:alpha val="85881"/>
            </a:srgbClr>
          </a:solidFill>
        </p:spPr>
        <p:txBody>
          <a:bodyPr vert="horz" wrap="square" lIns="91440" tIns="45720" rIns="91440" bIns="45720" anchor="t">
            <a:spAutoFit/>
          </a:bodyPr>
          <a:lstStyle/>
          <a:p>
            <a:pPr algn="ctr"/>
            <a:r>
              <a:rPr lang="zh-CN" altLang="en-US" sz="3200" b="1" dirty="0">
                <a:solidFill>
                  <a:schemeClr val="bg1"/>
                </a:solidFill>
              </a:rPr>
              <a:t>相对指标的表现形式</a:t>
            </a:r>
          </a:p>
        </p:txBody>
      </p:sp>
      <p:sp>
        <p:nvSpPr>
          <p:cNvPr id="22544" name="矩形 2153"/>
          <p:cNvSpPr/>
          <p:nvPr/>
        </p:nvSpPr>
        <p:spPr>
          <a:xfrm>
            <a:off x="2009776" y="2044005"/>
            <a:ext cx="9036050" cy="954107"/>
          </a:xfrm>
          <a:prstGeom prst="rect">
            <a:avLst/>
          </a:prstGeom>
          <a:noFill/>
          <a:ln w="57150" cap="flat" cmpd="thinThick">
            <a:solidFill>
              <a:schemeClr val="tx1">
                <a:lumMod val="50000"/>
                <a:lumOff val="50000"/>
              </a:schemeClr>
            </a:solidFill>
            <a:prstDash val="solid"/>
            <a:miter/>
            <a:headEnd type="none" w="med" len="med"/>
            <a:tailEnd type="none" w="med" len="med"/>
          </a:ln>
        </p:spPr>
        <p:txBody>
          <a:bodyPr wrap="square" anchor="t">
            <a:spAutoFit/>
          </a:bodyPr>
          <a:lstStyle/>
          <a:p>
            <a:pPr eaLnBrk="0" hangingPunct="0"/>
            <a:r>
              <a:rPr lang="zh-CN" altLang="en-US" sz="2800" b="1" dirty="0">
                <a:solidFill>
                  <a:schemeClr val="tx1"/>
                </a:solidFill>
                <a:latin typeface="微软雅黑" panose="020B0503020204020204" pitchFamily="34" charset="-122"/>
                <a:ea typeface="微软雅黑" panose="020B0503020204020204" pitchFamily="34" charset="-122"/>
              </a:rPr>
              <a:t>是将对比的分子指标和分母指标的计量单位结合使用，</a:t>
            </a:r>
          </a:p>
          <a:p>
            <a:pPr eaLnBrk="0" hangingPunct="0"/>
            <a:r>
              <a:rPr lang="zh-CN" altLang="en-US" sz="2800" b="1" dirty="0">
                <a:solidFill>
                  <a:schemeClr val="tx1"/>
                </a:solidFill>
                <a:latin typeface="微软雅黑" panose="020B0503020204020204" pitchFamily="34" charset="-122"/>
                <a:ea typeface="微软雅黑" panose="020B0503020204020204" pitchFamily="34" charset="-122"/>
              </a:rPr>
              <a:t>以表明事物的密度、普及程度和强度等；</a:t>
            </a:r>
          </a:p>
        </p:txBody>
      </p:sp>
      <p:sp>
        <p:nvSpPr>
          <p:cNvPr id="22551" name="矩形 2160"/>
          <p:cNvSpPr/>
          <p:nvPr/>
        </p:nvSpPr>
        <p:spPr>
          <a:xfrm>
            <a:off x="1752601" y="3759965"/>
            <a:ext cx="9293225" cy="1384995"/>
          </a:xfrm>
          <a:prstGeom prst="rect">
            <a:avLst/>
          </a:prstGeom>
          <a:noFill/>
          <a:ln w="9525">
            <a:noFill/>
          </a:ln>
        </p:spPr>
        <p:txBody>
          <a:bodyPr wrap="square" anchor="t">
            <a:spAutoFit/>
          </a:bodyPr>
          <a:lstStyle/>
          <a:p>
            <a:pPr eaLnBrk="0" hangingPunct="0">
              <a:spcBef>
                <a:spcPct val="50000"/>
              </a:spcBef>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相对指标按其作用和计算方法不同可分为结构相对数指标、比例相对指标、比较相对指标、动态相对指标、强度相对指标和计划完成程度相对指标六种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44"/>
                                        </p:tgtEl>
                                        <p:attrNameLst>
                                          <p:attrName>style.visibility</p:attrName>
                                        </p:attrNameLst>
                                      </p:cBhvr>
                                      <p:to>
                                        <p:strVal val="visible"/>
                                      </p:to>
                                    </p:set>
                                    <p:anim calcmode="lin" valueType="num">
                                      <p:cBhvr additive="base">
                                        <p:cTn id="7" dur="500" fill="hold"/>
                                        <p:tgtEl>
                                          <p:spTgt spid="22544"/>
                                        </p:tgtEl>
                                        <p:attrNameLst>
                                          <p:attrName>ppt_x</p:attrName>
                                        </p:attrNameLst>
                                      </p:cBhvr>
                                      <p:tavLst>
                                        <p:tav tm="0">
                                          <p:val>
                                            <p:strVal val="#ppt_x"/>
                                          </p:val>
                                        </p:tav>
                                        <p:tav tm="100000">
                                          <p:val>
                                            <p:strVal val="#ppt_x"/>
                                          </p:val>
                                        </p:tav>
                                      </p:tavLst>
                                    </p:anim>
                                    <p:anim calcmode="lin" valueType="num">
                                      <p:cBhvr additive="base">
                                        <p:cTn id="8" dur="500" fill="hold"/>
                                        <p:tgtEl>
                                          <p:spTgt spid="225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51"/>
                                        </p:tgtEl>
                                        <p:attrNameLst>
                                          <p:attrName>style.visibility</p:attrName>
                                        </p:attrNameLst>
                                      </p:cBhvr>
                                      <p:to>
                                        <p:strVal val="visible"/>
                                      </p:to>
                                    </p:set>
                                    <p:anim calcmode="lin" valueType="num">
                                      <p:cBhvr additive="base">
                                        <p:cTn id="13" dur="500" fill="hold"/>
                                        <p:tgtEl>
                                          <p:spTgt spid="22551"/>
                                        </p:tgtEl>
                                        <p:attrNameLst>
                                          <p:attrName>ppt_x</p:attrName>
                                        </p:attrNameLst>
                                      </p:cBhvr>
                                      <p:tavLst>
                                        <p:tav tm="0">
                                          <p:val>
                                            <p:strVal val="#ppt_x"/>
                                          </p:val>
                                        </p:tav>
                                        <p:tav tm="100000">
                                          <p:val>
                                            <p:strVal val="#ppt_x"/>
                                          </p:val>
                                        </p:tav>
                                      </p:tavLst>
                                    </p:anim>
                                    <p:anim calcmode="lin" valueType="num">
                                      <p:cBhvr additive="base">
                                        <p:cTn id="14" dur="500" fill="hold"/>
                                        <p:tgtEl>
                                          <p:spTgt spid="225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4" grpId="0" animBg="1"/>
      <p:bldP spid="225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dirty="0">
                <a:solidFill>
                  <a:schemeClr val="tx1"/>
                </a:solidFill>
                <a:latin typeface="微软雅黑" panose="020B0503020204020204" pitchFamily="34" charset="-122"/>
                <a:ea typeface="微软雅黑" panose="020B0503020204020204" pitchFamily="34" charset="-122"/>
              </a:rPr>
              <a:t>№</a:t>
            </a:r>
            <a:fld id="{9A0DB2DC-4C9A-4742-B13C-FB6460FD3503}" type="slidenum">
              <a:rPr lang="zh-CN" altLang="zh-CN" sz="1000" dirty="0">
                <a:solidFill>
                  <a:schemeClr val="tx1"/>
                </a:solidFill>
                <a:latin typeface="微软雅黑" panose="020B0503020204020204" pitchFamily="34" charset="-122"/>
                <a:ea typeface="微软雅黑" panose="020B0503020204020204" pitchFamily="34" charset="-122"/>
              </a:rPr>
              <a:t>7</a:t>
            </a:fld>
            <a:endParaRPr lang="zh-CN" altLang="zh-CN" sz="1000" dirty="0">
              <a:solidFill>
                <a:schemeClr val="tx1"/>
              </a:solidFill>
              <a:latin typeface="微软雅黑" panose="020B0503020204020204" pitchFamily="34" charset="-122"/>
              <a:ea typeface="微软雅黑" panose="020B0503020204020204" pitchFamily="34" charset="-122"/>
            </a:endParaRPr>
          </a:p>
        </p:txBody>
      </p:sp>
      <p:sp>
        <p:nvSpPr>
          <p:cNvPr id="23556" name="标题 2163"/>
          <p:cNvSpPr>
            <a:spLocks noGrp="1"/>
          </p:cNvSpPr>
          <p:nvPr>
            <p:ph type="title" idx="4294967295"/>
          </p:nvPr>
        </p:nvSpPr>
        <p:spPr>
          <a:xfrm>
            <a:off x="4373562" y="590358"/>
            <a:ext cx="3444875" cy="535531"/>
          </a:xfrm>
          <a:solidFill>
            <a:srgbClr val="2E4C64">
              <a:alpha val="85881"/>
            </a:srgbClr>
          </a:solidFill>
        </p:spPr>
        <p:txBody>
          <a:bodyPr vert="horz" wrap="square" lIns="91440" tIns="45720" rIns="91440" bIns="45720" anchor="t">
            <a:spAutoFit/>
          </a:bodyPr>
          <a:lstStyle/>
          <a:p>
            <a:pPr algn="ctr"/>
            <a:r>
              <a:rPr lang="zh-CN" altLang="en-US" sz="3200" b="1" dirty="0">
                <a:solidFill>
                  <a:schemeClr val="bg1"/>
                </a:solidFill>
              </a:rPr>
              <a:t>结构相对指标计算</a:t>
            </a:r>
          </a:p>
        </p:txBody>
      </p:sp>
      <p:sp>
        <p:nvSpPr>
          <p:cNvPr id="23557" name="矩形 2164"/>
          <p:cNvSpPr/>
          <p:nvPr/>
        </p:nvSpPr>
        <p:spPr>
          <a:xfrm>
            <a:off x="1365250" y="1250454"/>
            <a:ext cx="9877425" cy="1384995"/>
          </a:xfrm>
          <a:prstGeom prst="rect">
            <a:avLst/>
          </a:prstGeom>
          <a:noFill/>
          <a:ln w="9525">
            <a:noFill/>
          </a:ln>
        </p:spPr>
        <p:txBody>
          <a:bodyPr wrap="square"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利用分组法，将总体区分为不同性质（即差异）的各部分，以部分数值与总体数值对比而得出比重或比率，来反映总体内部组成状况的综合指标。  </a:t>
            </a:r>
          </a:p>
        </p:txBody>
      </p:sp>
      <p:graphicFrame>
        <p:nvGraphicFramePr>
          <p:cNvPr id="23558" name="内容占位符 2165"/>
          <p:cNvGraphicFramePr>
            <a:graphicFrameLocks noGrp="1"/>
          </p:cNvGraphicFramePr>
          <p:nvPr>
            <p:ph idx="4294967295"/>
            <p:extLst>
              <p:ext uri="{D42A27DB-BD31-4B8C-83A1-F6EECF244321}">
                <p14:modId xmlns:p14="http://schemas.microsoft.com/office/powerpoint/2010/main" val="390629011"/>
              </p:ext>
            </p:extLst>
          </p:nvPr>
        </p:nvGraphicFramePr>
        <p:xfrm>
          <a:off x="1365250" y="2688931"/>
          <a:ext cx="5519737" cy="866775"/>
        </p:xfrm>
        <a:graphic>
          <a:graphicData uri="http://schemas.openxmlformats.org/presentationml/2006/ole">
            <mc:AlternateContent xmlns:mc="http://schemas.openxmlformats.org/markup-compatibility/2006">
              <mc:Choice xmlns:v="urn:schemas-microsoft-com:vml" Requires="v">
                <p:oleObj r:id="rId2" imgW="1683385" imgH="419100" progId="Equation.3">
                  <p:embed/>
                </p:oleObj>
              </mc:Choice>
              <mc:Fallback>
                <p:oleObj r:id="rId2" imgW="1683385" imgH="419100" progId="Equation.3">
                  <p:embed/>
                  <p:pic>
                    <p:nvPicPr>
                      <p:cNvPr id="0" name="图片 3075"/>
                      <p:cNvPicPr/>
                      <p:nvPr/>
                    </p:nvPicPr>
                    <p:blipFill>
                      <a:blip r:embed="rId3"/>
                      <a:stretch>
                        <a:fillRect/>
                      </a:stretch>
                    </p:blipFill>
                    <p:spPr>
                      <a:xfrm>
                        <a:off x="1365250" y="2688931"/>
                        <a:ext cx="5519737" cy="866775"/>
                      </a:xfrm>
                      <a:prstGeom prst="rect">
                        <a:avLst/>
                      </a:prstGeom>
                      <a:noFill/>
                      <a:ln w="38100">
                        <a:miter/>
                      </a:ln>
                    </p:spPr>
                  </p:pic>
                </p:oleObj>
              </mc:Fallback>
            </mc:AlternateContent>
          </a:graphicData>
        </a:graphic>
      </p:graphicFrame>
      <p:sp>
        <p:nvSpPr>
          <p:cNvPr id="23559" name="矩形 2166"/>
          <p:cNvSpPr/>
          <p:nvPr/>
        </p:nvSpPr>
        <p:spPr>
          <a:xfrm>
            <a:off x="2027872" y="3803652"/>
            <a:ext cx="8794750" cy="1938020"/>
          </a:xfrm>
          <a:prstGeom prst="rect">
            <a:avLst/>
          </a:prstGeom>
          <a:noFill/>
          <a:ln w="9525">
            <a:noFill/>
          </a:ln>
        </p:spPr>
        <p:txBody>
          <a:bodyPr anchor="t">
            <a:spAutoFit/>
          </a:bodyPr>
          <a:lstStyle/>
          <a:p>
            <a:pPr eaLnBrk="0" hangingPunct="0"/>
            <a:b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同一总体的结构相对数之和必须为</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a:p>
            <a:pP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结构相对数的分子分母位置不能互换。</a:t>
            </a:r>
          </a:p>
          <a:p>
            <a:pP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结构相对数的分子分母既可是总体中某部分单位总量与总体单位总量之比，也可是总体中某部分标志总量与总体标志总量之比。</a:t>
            </a:r>
          </a:p>
          <a:p>
            <a:pP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分子中的某部分必须是构成分母的总体中的一部分。</a:t>
            </a:r>
          </a:p>
        </p:txBody>
      </p:sp>
      <p:grpSp>
        <p:nvGrpSpPr>
          <p:cNvPr id="23560" name="组合 2167"/>
          <p:cNvGrpSpPr/>
          <p:nvPr/>
        </p:nvGrpSpPr>
        <p:grpSpPr>
          <a:xfrm>
            <a:off x="6884987" y="2628899"/>
            <a:ext cx="4246563" cy="800101"/>
            <a:chOff x="930" y="2296"/>
            <a:chExt cx="2675" cy="504"/>
          </a:xfrm>
        </p:grpSpPr>
        <p:sp>
          <p:nvSpPr>
            <p:cNvPr id="23561" name="矩形 2168"/>
            <p:cNvSpPr/>
            <p:nvPr/>
          </p:nvSpPr>
          <p:spPr>
            <a:xfrm>
              <a:off x="1610" y="2296"/>
              <a:ext cx="1134" cy="232"/>
            </a:xfrm>
            <a:prstGeom prst="rect">
              <a:avLst/>
            </a:prstGeom>
            <a:noFill/>
            <a:ln w="9525">
              <a:noFill/>
            </a:ln>
          </p:spPr>
          <p:txBody>
            <a:bodyPr anchor="t">
              <a:spAutoFit/>
            </a:bodyPr>
            <a:lstStyle/>
            <a:p>
              <a:pPr eaLnBrk="0" hangingPunct="0">
                <a:spcBef>
                  <a:spcPct val="50000"/>
                </a:spcBef>
              </a:pPr>
              <a:r>
                <a:rPr lang="zh-CN" altLang="en-US" sz="1800" b="1" dirty="0">
                  <a:latin typeface="微软雅黑" panose="020B0503020204020204" pitchFamily="34" charset="-122"/>
                  <a:ea typeface="微软雅黑" panose="020B0503020204020204" pitchFamily="34" charset="-122"/>
                </a:rPr>
                <a:t>全班男生人数</a:t>
              </a:r>
            </a:p>
          </p:txBody>
        </p:sp>
        <p:cxnSp>
          <p:nvCxnSpPr>
            <p:cNvPr id="23562" name="直接连接符 2169"/>
            <p:cNvCxnSpPr/>
            <p:nvPr/>
          </p:nvCxnSpPr>
          <p:spPr>
            <a:xfrm flipV="1">
              <a:off x="1474" y="2568"/>
              <a:ext cx="1225" cy="0"/>
            </a:xfrm>
            <a:prstGeom prst="line">
              <a:avLst/>
            </a:prstGeom>
            <a:ln w="9525" cap="flat" cmpd="sng">
              <a:solidFill>
                <a:srgbClr val="330909"/>
              </a:solidFill>
              <a:prstDash val="solid"/>
              <a:round/>
              <a:headEnd type="none" w="med" len="med"/>
              <a:tailEnd type="none" w="med" len="med"/>
            </a:ln>
          </p:spPr>
        </p:cxnSp>
        <p:sp>
          <p:nvSpPr>
            <p:cNvPr id="23563" name="矩形 2170"/>
            <p:cNvSpPr/>
            <p:nvPr/>
          </p:nvSpPr>
          <p:spPr>
            <a:xfrm>
              <a:off x="1610" y="2568"/>
              <a:ext cx="862" cy="232"/>
            </a:xfrm>
            <a:prstGeom prst="rect">
              <a:avLst/>
            </a:prstGeom>
            <a:noFill/>
            <a:ln w="9525">
              <a:noFill/>
            </a:ln>
          </p:spPr>
          <p:txBody>
            <a:bodyPr anchor="t">
              <a:spAutoFit/>
            </a:bodyPr>
            <a:lstStyle/>
            <a:p>
              <a:pPr eaLnBrk="0" hangingPunct="0">
                <a:spcBef>
                  <a:spcPct val="50000"/>
                </a:spcBef>
              </a:pPr>
              <a:r>
                <a:rPr lang="zh-CN" altLang="en-US" sz="1800" b="1" dirty="0">
                  <a:latin typeface="微软雅黑" panose="020B0503020204020204" pitchFamily="34" charset="-122"/>
                  <a:ea typeface="微软雅黑" panose="020B0503020204020204" pitchFamily="34" charset="-122"/>
                </a:rPr>
                <a:t>全班总人数</a:t>
              </a:r>
            </a:p>
          </p:txBody>
        </p:sp>
        <p:sp>
          <p:nvSpPr>
            <p:cNvPr id="23564" name="矩形 2171"/>
            <p:cNvSpPr/>
            <p:nvPr/>
          </p:nvSpPr>
          <p:spPr>
            <a:xfrm>
              <a:off x="2744" y="2387"/>
              <a:ext cx="225" cy="232"/>
            </a:xfrm>
            <a:prstGeom prst="rect">
              <a:avLst/>
            </a:prstGeom>
            <a:noFill/>
            <a:ln w="9525">
              <a:noFill/>
            </a:ln>
          </p:spPr>
          <p:txBody>
            <a:bodyPr wrap="none" anchor="t">
              <a:spAutoFit/>
            </a:bodyPr>
            <a:lstStyle/>
            <a:p>
              <a:pPr eaLnBrk="0" hangingPunct="0"/>
              <a:r>
                <a:rPr lang="en-US" altLang="zh-CN" b="1" dirty="0">
                  <a:latin typeface="微软雅黑" panose="020B0503020204020204" pitchFamily="34" charset="-122"/>
                  <a:ea typeface="微软雅黑" panose="020B0503020204020204" pitchFamily="34" charset="-122"/>
                </a:rPr>
                <a:t>×</a:t>
              </a:r>
            </a:p>
          </p:txBody>
        </p:sp>
        <p:sp>
          <p:nvSpPr>
            <p:cNvPr id="23565" name="矩形 2172"/>
            <p:cNvSpPr/>
            <p:nvPr/>
          </p:nvSpPr>
          <p:spPr>
            <a:xfrm>
              <a:off x="2925" y="2432"/>
              <a:ext cx="680" cy="232"/>
            </a:xfrm>
            <a:prstGeom prst="rect">
              <a:avLst/>
            </a:prstGeom>
            <a:noFill/>
            <a:ln w="9525">
              <a:noFill/>
            </a:ln>
          </p:spPr>
          <p:txBody>
            <a:bodyPr anchor="t">
              <a:spAutoFit/>
            </a:bodyPr>
            <a:lstStyle/>
            <a:p>
              <a:pPr eaLnBrk="0" hangingPunct="0">
                <a:spcBef>
                  <a:spcPct val="50000"/>
                </a:spcBef>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3567" name="右箭头 2174"/>
            <p:cNvSpPr/>
            <p:nvPr/>
          </p:nvSpPr>
          <p:spPr>
            <a:xfrm>
              <a:off x="930" y="2432"/>
              <a:ext cx="362" cy="182"/>
            </a:xfrm>
            <a:prstGeom prst="rightArrow">
              <a:avLst>
                <a:gd name="adj1" fmla="val 50000"/>
                <a:gd name="adj2" fmla="val 48786"/>
              </a:avLst>
            </a:prstGeom>
            <a:solidFill>
              <a:srgbClr val="538531"/>
            </a:solidFill>
            <a:ln w="9525" cap="flat" cmpd="sng">
              <a:solidFill>
                <a:srgbClr val="330909"/>
              </a:solidFill>
              <a:prstDash val="solid"/>
              <a:miter/>
              <a:headEnd type="none" w="med" len="med"/>
              <a:tailEnd type="none" w="med" len="med"/>
            </a:ln>
          </p:spPr>
          <p:txBody>
            <a:bodyPr anchor="t"/>
            <a:lstStyle/>
            <a:p>
              <a:endParaRPr lang="zh-CN" altLang="en-US" b="1" dirty="0">
                <a:latin typeface="微软雅黑" panose="020B0503020204020204" pitchFamily="34" charset="-122"/>
                <a:ea typeface="微软雅黑" panose="020B0503020204020204" pitchFamily="34" charset="-122"/>
              </a:endParaRPr>
            </a:p>
          </p:txBody>
        </p:sp>
      </p:grpSp>
      <p:sp>
        <p:nvSpPr>
          <p:cNvPr id="23568" name="矩形 2175"/>
          <p:cNvSpPr/>
          <p:nvPr/>
        </p:nvSpPr>
        <p:spPr>
          <a:xfrm>
            <a:off x="2027872" y="3770021"/>
            <a:ext cx="1325880" cy="368300"/>
          </a:xfrm>
          <a:prstGeom prst="rect">
            <a:avLst/>
          </a:prstGeom>
          <a:noFill/>
          <a:ln w="9525">
            <a:noFill/>
          </a:ln>
        </p:spPr>
        <p:txBody>
          <a:bodyPr wrap="none" anchor="t">
            <a:spAutoFit/>
          </a:bodyPr>
          <a:lstStyle/>
          <a:p>
            <a:pPr eaLnBrk="0" hangingPunct="0"/>
            <a:r>
              <a:rPr lang="zh-CN" altLang="en-US" b="1" dirty="0">
                <a:latin typeface="微软雅黑" panose="020B0503020204020204" pitchFamily="34" charset="-122"/>
                <a:ea typeface="微软雅黑" panose="020B0503020204020204" pitchFamily="34" charset="-122"/>
              </a:rPr>
              <a:t>注意事项：</a:t>
            </a:r>
          </a:p>
        </p:txBody>
      </p:sp>
      <p:sp>
        <p:nvSpPr>
          <p:cNvPr id="23569" name="矩形 2176"/>
          <p:cNvSpPr/>
          <p:nvPr/>
        </p:nvSpPr>
        <p:spPr>
          <a:xfrm>
            <a:off x="1920240" y="3724277"/>
            <a:ext cx="9010015" cy="2009140"/>
          </a:xfrm>
          <a:prstGeom prst="rect">
            <a:avLst/>
          </a:prstGeom>
          <a:noFill/>
          <a:ln w="25400" cap="flat" cmpd="sng">
            <a:solidFill>
              <a:srgbClr val="000080"/>
            </a:solidFill>
            <a:prstDash val="lgDashDotDot"/>
            <a:round/>
            <a:headEnd type="none" w="med" len="med"/>
            <a:tailEnd type="none" w="med" len="med"/>
          </a:ln>
        </p:spPr>
        <p:txBody>
          <a:bodyPr anchor="t"/>
          <a:lstStyle/>
          <a:p>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3559"/>
                                        </p:tgtEl>
                                        <p:attrNameLst>
                                          <p:attrName>style.visibility</p:attrName>
                                        </p:attrNameLst>
                                      </p:cBhvr>
                                      <p:to>
                                        <p:strVal val="visible"/>
                                      </p:to>
                                    </p:set>
                                    <p:anim calcmode="lin" valueType="num">
                                      <p:cBhvr additive="base">
                                        <p:cTn id="23" dur="500" fill="hold"/>
                                        <p:tgtEl>
                                          <p:spTgt spid="23559"/>
                                        </p:tgtEl>
                                        <p:attrNameLst>
                                          <p:attrName>ppt_x</p:attrName>
                                        </p:attrNameLst>
                                      </p:cBhvr>
                                      <p:tavLst>
                                        <p:tav tm="0">
                                          <p:val>
                                            <p:strVal val="#ppt_x"/>
                                          </p:val>
                                        </p:tav>
                                        <p:tav tm="100000">
                                          <p:val>
                                            <p:strVal val="#ppt_x"/>
                                          </p:val>
                                        </p:tav>
                                      </p:tavLst>
                                    </p:anim>
                                    <p:anim calcmode="lin" valueType="num">
                                      <p:cBhvr additive="base">
                                        <p:cTn id="24"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5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23559" grpId="0"/>
      <p:bldP spid="23568" grpId="0"/>
      <p:bldP spid="2356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8</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181" name="标题 2180"/>
          <p:cNvSpPr>
            <a:spLocks noGrp="1"/>
          </p:cNvSpPr>
          <p:nvPr>
            <p:ph type="title" idx="4294967295"/>
          </p:nvPr>
        </p:nvSpPr>
        <p:spPr>
          <a:xfrm>
            <a:off x="4294188" y="836613"/>
            <a:ext cx="3444875" cy="535531"/>
          </a:xfrm>
          <a:solidFill>
            <a:srgbClr val="2E4C64">
              <a:alpha val="85881"/>
            </a:srgbClr>
          </a:solidFill>
        </p:spPr>
        <p:txBody>
          <a:bodyPr vert="horz" wrap="square" lIns="91440" tIns="45720" rIns="91440" bIns="45720" anchor="t">
            <a:spAutoFit/>
          </a:bodyPr>
          <a:lstStyle/>
          <a:p>
            <a:pPr algn="ctr"/>
            <a:r>
              <a:rPr lang="zh-CN" altLang="en-US" sz="3200" b="1" dirty="0">
                <a:solidFill>
                  <a:schemeClr val="bg1"/>
                </a:solidFill>
              </a:rPr>
              <a:t>结构相对指标计算</a:t>
            </a:r>
          </a:p>
        </p:txBody>
      </p:sp>
      <p:sp>
        <p:nvSpPr>
          <p:cNvPr id="2182" name="矩形 2181"/>
          <p:cNvSpPr/>
          <p:nvPr/>
        </p:nvSpPr>
        <p:spPr>
          <a:xfrm>
            <a:off x="714375" y="1420072"/>
            <a:ext cx="7324725" cy="521970"/>
          </a:xfrm>
          <a:prstGeom prst="rect">
            <a:avLst/>
          </a:prstGeom>
          <a:noFill/>
          <a:ln w="9525">
            <a:noFill/>
          </a:ln>
        </p:spPr>
        <p:txBody>
          <a:bodyPr wrap="square"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实例讲解：  </a:t>
            </a:r>
          </a:p>
        </p:txBody>
      </p:sp>
      <p:sp>
        <p:nvSpPr>
          <p:cNvPr id="2184" name="矩形 2183"/>
          <p:cNvSpPr/>
          <p:nvPr/>
        </p:nvSpPr>
        <p:spPr>
          <a:xfrm>
            <a:off x="1052512" y="1942042"/>
            <a:ext cx="10086975" cy="1384995"/>
          </a:xfrm>
          <a:prstGeom prst="rect">
            <a:avLst/>
          </a:prstGeom>
          <a:noFill/>
          <a:ln w="9525">
            <a:noFill/>
          </a:ln>
        </p:spPr>
        <p:txBody>
          <a:bodyPr wrap="square" anchor="ctr">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某城市</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年国内生产总值为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1841.61</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亿元，其中第一产业增加值为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88.88</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亿元，第二产业增加值为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826.43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亿元，第三产业增加值为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926.30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亿元，计算结构相对数并分析。</a:t>
            </a:r>
          </a:p>
        </p:txBody>
      </p:sp>
      <p:sp>
        <p:nvSpPr>
          <p:cNvPr id="2185" name="矩形 2184"/>
          <p:cNvSpPr/>
          <p:nvPr/>
        </p:nvSpPr>
        <p:spPr>
          <a:xfrm>
            <a:off x="995362" y="3530964"/>
            <a:ext cx="10201275" cy="1323439"/>
          </a:xfrm>
          <a:prstGeom prst="rect">
            <a:avLst/>
          </a:prstGeom>
          <a:noFill/>
          <a:ln w="9525">
            <a:noFill/>
          </a:ln>
        </p:spPr>
        <p:txBody>
          <a:bodyPr wrap="square" anchor="t">
            <a:spAutoFit/>
          </a:bodyPr>
          <a:lstStyle/>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计算：</a:t>
            </a: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      第一产业增加值所占国内生产总值的比率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88.88/1841.61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×100% =4.83%</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第二产业增加值所占国内生产总值的比率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826.43/1841.61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×100% =44.87%</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第三产业增加值所占国内生产总值的比率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926.30/1841.61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×100% =50.30%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additive="base">
                                        <p:cTn id="6" dur="1" fill="hold">
                                          <p:stCondLst>
                                            <p:cond delay="0"/>
                                          </p:stCondLst>
                                        </p:cTn>
                                        <p:tgtEl>
                                          <p:spTgt spid="2181"/>
                                        </p:tgtEl>
                                        <p:attrNameLst>
                                          <p:attrName>style.visibility</p:attrName>
                                        </p:attrNameLst>
                                      </p:cBhvr>
                                      <p:to>
                                        <p:strVal val="visible"/>
                                      </p:to>
                                    </p:set>
                                    <p:animEffect transition="in" filter="blinds(horizontal)">
                                      <p:cBhvr additive="base">
                                        <p:cTn id="7" dur="500"/>
                                        <p:tgtEl>
                                          <p:spTgt spid="218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childTnLst>
                                    <p:set>
                                      <p:cBhvr additive="base">
                                        <p:cTn id="11" dur="1" fill="hold">
                                          <p:stCondLst>
                                            <p:cond delay="0"/>
                                          </p:stCondLst>
                                        </p:cTn>
                                        <p:tgtEl>
                                          <p:spTgt spid="2182"/>
                                        </p:tgtEl>
                                        <p:attrNameLst>
                                          <p:attrName>style.visibility</p:attrName>
                                        </p:attrNameLst>
                                      </p:cBhvr>
                                      <p:to>
                                        <p:strVal val="visible"/>
                                      </p:to>
                                    </p:set>
                                    <p:animEffect transition="in" filter="checkerboard(across)">
                                      <p:cBhvr additive="base">
                                        <p:cTn id="12" dur="500"/>
                                        <p:tgtEl>
                                          <p:spTgt spid="218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childTnLst>
                                    <p:set>
                                      <p:cBhvr additive="base">
                                        <p:cTn id="16" dur="1" fill="hold">
                                          <p:stCondLst>
                                            <p:cond delay="0"/>
                                          </p:stCondLst>
                                        </p:cTn>
                                        <p:tgtEl>
                                          <p:spTgt spid="2184"/>
                                        </p:tgtEl>
                                        <p:attrNameLst>
                                          <p:attrName>style.visibility</p:attrName>
                                        </p:attrNameLst>
                                      </p:cBhvr>
                                      <p:to>
                                        <p:strVal val="visible"/>
                                      </p:to>
                                    </p:set>
                                    <p:animEffect transition="in" filter="box(in)">
                                      <p:cBhvr additive="base">
                                        <p:cTn id="17" dur="500"/>
                                        <p:tgtEl>
                                          <p:spTgt spid="218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childTnLst>
                                    <p:set>
                                      <p:cBhvr additive="base">
                                        <p:cTn id="21" dur="1" fill="hold">
                                          <p:stCondLst>
                                            <p:cond delay="0"/>
                                          </p:stCondLst>
                                        </p:cTn>
                                        <p:tgtEl>
                                          <p:spTgt spid="2185"/>
                                        </p:tgtEl>
                                        <p:attrNameLst>
                                          <p:attrName>style.visibility</p:attrName>
                                        </p:attrNameLst>
                                      </p:cBhvr>
                                      <p:to>
                                        <p:strVal val="visible"/>
                                      </p:to>
                                    </p:set>
                                    <p:animEffect transition="in" filter="checkerboard(across)">
                                      <p:cBhvr additive="base">
                                        <p:cTn id="22" dur="500"/>
                                        <p:tgtEl>
                                          <p:spTgt spid="2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 grpId="0" bldLvl="0" animBg="1"/>
      <p:bldP spid="2182" grpId="0"/>
      <p:bldP spid="2184" grpId="0" animBg="1"/>
      <p:bldP spid="21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灯片编号占位符 2"/>
          <p:cNvSpPr>
            <a:spLocks noGrp="1"/>
          </p:cNvSpPr>
          <p:nvPr>
            <p:ph type="sldNum" sz="quarter" idx="4"/>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defRPr>
            </a:lvl1pPr>
            <a:lvl2pPr marL="457200" lvl="1"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2400" b="1" i="0" u="none" kern="1200" baseline="0">
                <a:solidFill>
                  <a:srgbClr val="FF0066"/>
                </a:solidFill>
                <a:latin typeface="Arial" panose="020B0604020202020204" pitchFamily="34" charset="0"/>
                <a:ea typeface="方正舒体" pitchFamily="2" charset="-122"/>
                <a:cs typeface="+mn-cs"/>
              </a:defRPr>
            </a:lvl5pPr>
          </a:lstStyle>
          <a:p>
            <a:pPr lvl="0" algn="ctr"/>
            <a:r>
              <a:rPr lang="zh-CN" altLang="zh-CN" sz="1000" b="0" dirty="0">
                <a:solidFill>
                  <a:schemeClr val="tx1"/>
                </a:solidFill>
                <a:latin typeface="Arial" panose="020B0604020202020204" pitchFamily="34" charset="0"/>
                <a:ea typeface="宋体" panose="02010600030101010101" pitchFamily="2" charset="-122"/>
              </a:rPr>
              <a:t>№</a:t>
            </a:r>
            <a:fld id="{9A0DB2DC-4C9A-4742-B13C-FB6460FD3503}" type="slidenum">
              <a:rPr lang="zh-CN" altLang="zh-CN" sz="1000" b="0" dirty="0">
                <a:solidFill>
                  <a:schemeClr val="tx1"/>
                </a:solidFill>
                <a:latin typeface="Arial" panose="020B0604020202020204" pitchFamily="34" charset="0"/>
                <a:ea typeface="宋体" panose="02010600030101010101" pitchFamily="2" charset="-122"/>
              </a:rPr>
              <a:t>9</a:t>
            </a:fld>
            <a:endParaRPr lang="zh-CN" altLang="zh-CN" sz="1000" b="0" dirty="0">
              <a:solidFill>
                <a:schemeClr val="tx1"/>
              </a:solidFill>
              <a:latin typeface="Arial" panose="020B0604020202020204" pitchFamily="34" charset="0"/>
              <a:ea typeface="宋体" panose="02010600030101010101" pitchFamily="2" charset="-122"/>
            </a:endParaRPr>
          </a:p>
        </p:txBody>
      </p:sp>
      <p:sp>
        <p:nvSpPr>
          <p:cNvPr id="2188" name="标题 2187"/>
          <p:cNvSpPr>
            <a:spLocks noGrp="1"/>
          </p:cNvSpPr>
          <p:nvPr>
            <p:ph type="title" idx="4294967295"/>
          </p:nvPr>
        </p:nvSpPr>
        <p:spPr>
          <a:xfrm>
            <a:off x="4294188" y="836613"/>
            <a:ext cx="3444875" cy="478155"/>
          </a:xfrm>
          <a:solidFill>
            <a:srgbClr val="2E4C64">
              <a:alpha val="85881"/>
            </a:srgbClr>
          </a:solidFill>
        </p:spPr>
        <p:txBody>
          <a:bodyPr vert="horz" wrap="square" lIns="91440" tIns="45720" rIns="91440" bIns="45720" anchor="t">
            <a:spAutoFit/>
          </a:bodyPr>
          <a:lstStyle/>
          <a:p>
            <a:pPr algn="ctr"/>
            <a:r>
              <a:rPr lang="zh-CN" altLang="en-US" sz="2800" b="1" dirty="0">
                <a:solidFill>
                  <a:schemeClr val="bg1"/>
                </a:solidFill>
              </a:rPr>
              <a:t>结构相对指标计算</a:t>
            </a:r>
          </a:p>
        </p:txBody>
      </p:sp>
      <p:sp>
        <p:nvSpPr>
          <p:cNvPr id="2189" name="矩形 2188"/>
          <p:cNvSpPr/>
          <p:nvPr/>
        </p:nvSpPr>
        <p:spPr>
          <a:xfrm>
            <a:off x="1277938" y="1490241"/>
            <a:ext cx="7856537" cy="521970"/>
          </a:xfrm>
          <a:prstGeom prst="rect">
            <a:avLst/>
          </a:prstGeom>
          <a:noFill/>
          <a:ln w="9525">
            <a:noFill/>
          </a:ln>
        </p:spPr>
        <p:txBody>
          <a:bodyPr anchor="t">
            <a:spAutoFit/>
          </a:bodyPr>
          <a:lstStyle/>
          <a:p>
            <a:pPr eaLnBrk="0" hangingPunct="0"/>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实例讲解：  </a:t>
            </a:r>
          </a:p>
        </p:txBody>
      </p:sp>
      <p:sp>
        <p:nvSpPr>
          <p:cNvPr id="2191" name="矩形 2190"/>
          <p:cNvSpPr/>
          <p:nvPr/>
        </p:nvSpPr>
        <p:spPr>
          <a:xfrm>
            <a:off x="1171575" y="2403128"/>
            <a:ext cx="9705975" cy="1384995"/>
          </a:xfrm>
          <a:prstGeom prst="rect">
            <a:avLst/>
          </a:prstGeom>
          <a:noFill/>
          <a:ln w="9525">
            <a:noFill/>
          </a:ln>
        </p:spPr>
        <p:txBody>
          <a:bodyPr wrap="square" anchor="ctr">
            <a:spAutoFit/>
          </a:bodyPr>
          <a:lstStyle/>
          <a:p>
            <a:pPr eaLnBrk="0" hangingPunct="0"/>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某城市</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年国内生产总值为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1841.61</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亿元，其中第一产业增加值为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88.88</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亿元，第二产业增加值为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826.43</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亿元，第三产业增加值为</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926.30</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亿元，计算结构相对数并分析。</a:t>
            </a:r>
          </a:p>
        </p:txBody>
      </p:sp>
      <p:sp>
        <p:nvSpPr>
          <p:cNvPr id="2192" name="矩形 2191"/>
          <p:cNvSpPr/>
          <p:nvPr/>
        </p:nvSpPr>
        <p:spPr>
          <a:xfrm>
            <a:off x="1676400" y="3789363"/>
            <a:ext cx="8821738" cy="1631216"/>
          </a:xfrm>
          <a:prstGeom prst="rect">
            <a:avLst/>
          </a:prstGeom>
          <a:noFill/>
          <a:ln w="9525">
            <a:noFill/>
          </a:ln>
        </p:spPr>
        <p:txBody>
          <a:bodyPr wrap="square" anchor="t">
            <a:spAutoFit/>
          </a:bodyPr>
          <a:lstStyle/>
          <a:p>
            <a:pPr eaLnBrk="0" hangingPunct="0"/>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分析：</a:t>
            </a:r>
          </a:p>
          <a:p>
            <a:pPr eaLnBrk="0" hangingPunct="0"/>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年该城市第一、第二、第三产业增加值占国内生产总值的比重分别为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4.83%</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44.87%</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50.30%</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，且第一、第二、第三产业增加值的比重之和为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，显而易见该城市经济发展水平较高。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childTnLst>
                                    <p:set>
                                      <p:cBhvr additive="base">
                                        <p:cTn id="6" dur="1" fill="hold">
                                          <p:stCondLst>
                                            <p:cond delay="0"/>
                                          </p:stCondLst>
                                        </p:cTn>
                                        <p:tgtEl>
                                          <p:spTgt spid="2188"/>
                                        </p:tgtEl>
                                        <p:attrNameLst>
                                          <p:attrName>style.visibility</p:attrName>
                                        </p:attrNameLst>
                                      </p:cBhvr>
                                      <p:to>
                                        <p:strVal val="visible"/>
                                      </p:to>
                                    </p:set>
                                    <p:anim calcmode="lin" valueType="num">
                                      <p:cBhvr additive="base">
                                        <p:cTn id="7" dur="500" fill="hold"/>
                                        <p:tgtEl>
                                          <p:spTgt spid="2188"/>
                                        </p:tgtEl>
                                        <p:attrNameLst>
                                          <p:attrName>ppt_x</p:attrName>
                                        </p:attrNameLst>
                                      </p:cBhvr>
                                      <p:tavLst>
                                        <p:tav tm="0">
                                          <p:val>
                                            <p:strVal val="0-#ppt_w/2"/>
                                          </p:val>
                                        </p:tav>
                                        <p:tav tm="100000">
                                          <p:val>
                                            <p:strVal val="#ppt_x"/>
                                          </p:val>
                                        </p:tav>
                                      </p:tavLst>
                                    </p:anim>
                                    <p:anim calcmode="lin" valueType="num">
                                      <p:cBhvr additive="base">
                                        <p:cTn id="8" dur="500" fill="hold"/>
                                        <p:tgtEl>
                                          <p:spTgt spid="218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childTnLst>
                                    <p:set>
                                      <p:cBhvr additive="base">
                                        <p:cTn id="12" dur="1" fill="hold">
                                          <p:stCondLst>
                                            <p:cond delay="0"/>
                                          </p:stCondLst>
                                        </p:cTn>
                                        <p:tgtEl>
                                          <p:spTgt spid="2189"/>
                                        </p:tgtEl>
                                        <p:attrNameLst>
                                          <p:attrName>style.visibility</p:attrName>
                                        </p:attrNameLst>
                                      </p:cBhvr>
                                      <p:to>
                                        <p:strVal val="visible"/>
                                      </p:to>
                                    </p:set>
                                    <p:animEffect transition="in" filter="wipe(up)">
                                      <p:cBhvr additive="base">
                                        <p:cTn id="13" dur="500"/>
                                        <p:tgtEl>
                                          <p:spTgt spid="218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childTnLst>
                                    <p:set>
                                      <p:cBhvr additive="base">
                                        <p:cTn id="17" dur="1" fill="hold">
                                          <p:stCondLst>
                                            <p:cond delay="0"/>
                                          </p:stCondLst>
                                        </p:cTn>
                                        <p:tgtEl>
                                          <p:spTgt spid="2191"/>
                                        </p:tgtEl>
                                        <p:attrNameLst>
                                          <p:attrName>style.visibility</p:attrName>
                                        </p:attrNameLst>
                                      </p:cBhvr>
                                      <p:to>
                                        <p:strVal val="visible"/>
                                      </p:to>
                                    </p:set>
                                    <p:animEffect transition="in" filter="diamond(in)">
                                      <p:cBhvr additive="base">
                                        <p:cTn id="18" dur="2000"/>
                                        <p:tgtEl>
                                          <p:spTgt spid="2191"/>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childTnLst>
                                    <p:set>
                                      <p:cBhvr additive="base">
                                        <p:cTn id="22" dur="1" fill="hold">
                                          <p:stCondLst>
                                            <p:cond delay="0"/>
                                          </p:stCondLst>
                                        </p:cTn>
                                        <p:tgtEl>
                                          <p:spTgt spid="2192"/>
                                        </p:tgtEl>
                                        <p:attrNameLst>
                                          <p:attrName>style.visibility</p:attrName>
                                        </p:attrNameLst>
                                      </p:cBhvr>
                                      <p:to>
                                        <p:strVal val="visible"/>
                                      </p:to>
                                    </p:set>
                                    <p:animEffect transition="in" filter="diamond(in)">
                                      <p:cBhvr additive="base">
                                        <p:cTn id="23" dur="2000"/>
                                        <p:tgtEl>
                                          <p:spTgt spid="2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8" grpId="0" bldLvl="0" animBg="1"/>
      <p:bldP spid="2189" grpId="0"/>
      <p:bldP spid="2191" grpId="0" animBg="1"/>
      <p:bldP spid="219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2020</Words>
  <Application>Microsoft Office PowerPoint</Application>
  <PresentationFormat>宽屏</PresentationFormat>
  <Paragraphs>245</Paragraphs>
  <Slides>28</Slides>
  <Notes>2</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2</vt:i4>
      </vt:variant>
      <vt:variant>
        <vt:lpstr>幻灯片标题</vt:lpstr>
      </vt:variant>
      <vt:variant>
        <vt:i4>28</vt:i4>
      </vt:variant>
    </vt:vector>
  </HeadingPairs>
  <TitlesOfParts>
    <vt:vector size="35" baseType="lpstr">
      <vt:lpstr>微软雅黑</vt:lpstr>
      <vt:lpstr>Arial</vt:lpstr>
      <vt:lpstr>Calibri</vt:lpstr>
      <vt:lpstr>Wingdings</vt:lpstr>
      <vt:lpstr>Office</vt:lpstr>
      <vt:lpstr>Equation.3</vt:lpstr>
      <vt:lpstr>公式</vt:lpstr>
      <vt:lpstr>PowerPoint 演示文稿</vt:lpstr>
      <vt:lpstr> 综合指标的计算与分析  </vt:lpstr>
      <vt:lpstr> 工作任务一  总量指标的计算与分析</vt:lpstr>
      <vt:lpstr>PowerPoint 演示文稿</vt:lpstr>
      <vt:lpstr> 工作任务2    相对指标的计算与分析 </vt:lpstr>
      <vt:lpstr>相对指标的表现形式</vt:lpstr>
      <vt:lpstr>结构相对指标计算</vt:lpstr>
      <vt:lpstr>结构相对指标计算</vt:lpstr>
      <vt:lpstr>结构相对指标计算</vt:lpstr>
      <vt:lpstr>比例相对指标的计算</vt:lpstr>
      <vt:lpstr>比例相对指标计算</vt:lpstr>
      <vt:lpstr>比较相对指标的计算</vt:lpstr>
      <vt:lpstr>比较相对指标计算</vt:lpstr>
      <vt:lpstr>动态相对指标的计算</vt:lpstr>
      <vt:lpstr>动态相对指标计算</vt:lpstr>
      <vt:lpstr>强度相对指标的计算</vt:lpstr>
      <vt:lpstr>（1）反映现象的强弱程度</vt:lpstr>
      <vt:lpstr>强度相对指标计算</vt:lpstr>
      <vt:lpstr>强度相对指标计算</vt:lpstr>
      <vt:lpstr>计划完成相对指标的计算</vt:lpstr>
      <vt:lpstr>PowerPoint 演示文稿</vt:lpstr>
      <vt:lpstr> （2）计划任务数为平均数 </vt:lpstr>
      <vt:lpstr>PowerPoint 演示文稿</vt:lpstr>
      <vt:lpstr>PowerPoint 演示文稿</vt:lpstr>
      <vt:lpstr>中长期计划完成程度相对指标的计算与分析</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项目三 调查实施 3.1 市场调查人员选取与培训</dc:title>
  <dc:creator/>
  <cp:lastModifiedBy>sun hui</cp:lastModifiedBy>
  <cp:revision>102</cp:revision>
  <dcterms:created xsi:type="dcterms:W3CDTF">2020-02-06T01:38:00Z</dcterms:created>
  <dcterms:modified xsi:type="dcterms:W3CDTF">2021-01-25T15:37:47Z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2052-11.1.0.9998</vt:lpwstr>
  </property>
</Properties>
</file>