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3" Type="http://schemas.openxmlformats.org/officeDocument/2006/relationships/viewProps" Target="viewProps.xml"/><Relationship Id="rId22" Type="http://schemas.openxmlformats.org/officeDocument/2006/relationships/tableStyles" Target="tableStyles.xml"/><Relationship Id="rId21" Type="http://schemas.openxmlformats.org/officeDocument/2006/relationships/presProps" Target="presProps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2356475" y="3479958"/>
            <a:ext cx="2553970" cy="615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6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访问调查法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" name="textbox 8"/>
          <p:cNvSpPr/>
          <p:nvPr/>
        </p:nvSpPr>
        <p:spPr>
          <a:xfrm>
            <a:off x="165740" y="1324762"/>
            <a:ext cx="3585845" cy="415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8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700" kern="0" spc="30" dirty="0">
                <a:solidFill>
                  <a:srgbClr val="00206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市场调查与分析</a:t>
            </a:r>
            <a:r>
              <a:rPr sz="2700" kern="0" spc="0" dirty="0">
                <a:solidFill>
                  <a:srgbClr val="00206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MOOC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box 82"/>
          <p:cNvSpPr/>
          <p:nvPr/>
        </p:nvSpPr>
        <p:spPr>
          <a:xfrm>
            <a:off x="1374655" y="1231607"/>
            <a:ext cx="4707254" cy="4946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10515" algn="l" rtl="0" eaLnBrk="0">
              <a:lnSpc>
                <a:spcPct val="98000"/>
              </a:lnSpc>
              <a:tabLst/>
            </a:pPr>
            <a:r>
              <a:rPr sz="2700" b="1" kern="0" spc="-12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（二）电话调查法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4009" algn="l" rtl="0" eaLnBrk="0">
              <a:lnSpc>
                <a:spcPct val="98000"/>
              </a:lnSpc>
              <a:spcBef>
                <a:spcPts val="602"/>
              </a:spcBef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1．</a:t>
            </a:r>
            <a:r>
              <a:rPr sz="2000" kern="0" spc="-4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电话调查法的</a:t>
            </a:r>
            <a:r>
              <a:rPr sz="20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</a:t>
            </a:r>
            <a:r>
              <a:rPr sz="20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12700" indent="310515" algn="l" rtl="0" eaLnBrk="0">
              <a:lnSpc>
                <a:spcPct val="139000"/>
              </a:lnSpc>
              <a:spcBef>
                <a:spcPts val="1001"/>
              </a:spcBef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电话调查法指</a:t>
            </a:r>
            <a:r>
              <a:rPr sz="20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通过电话向被调查者进行</a:t>
            </a:r>
            <a:r>
              <a:rPr sz="2000" kern="0" spc="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询问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，以获取信息资料的一种调研方法。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322579" algn="l" rtl="0" eaLnBrk="0">
              <a:lnSpc>
                <a:spcPct val="97000"/>
              </a:lnSpc>
              <a:spcBef>
                <a:spcPts val="1748"/>
              </a:spcBef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2．</a:t>
            </a:r>
            <a:r>
              <a:rPr sz="2000" kern="0" spc="-3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电话调查法的</a:t>
            </a:r>
            <a:r>
              <a:rPr sz="20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优点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13334" indent="313054" algn="l" rtl="0" eaLnBrk="0">
              <a:lnSpc>
                <a:spcPct val="124000"/>
              </a:lnSpc>
              <a:spcBef>
                <a:spcPts val="1734"/>
              </a:spcBef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(1)低成本、高速度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、高效率，便于访问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更多调查对象；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326390" algn="l" rtl="0" eaLnBrk="0">
              <a:lnSpc>
                <a:spcPct val="95000"/>
              </a:lnSpc>
              <a:spcBef>
                <a:spcPts val="1735"/>
              </a:spcBef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(2)容易接近询问；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4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313690" algn="l" rtl="0" eaLnBrk="0">
              <a:lnSpc>
                <a:spcPct val="124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(3)可避免面谈的偏见和不便，收集的资</a:t>
            </a:r>
            <a:r>
              <a:rPr sz="20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料较客观、真实、坦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诚。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38544" y="2191511"/>
            <a:ext cx="4486655" cy="3939540"/>
          </a:xfrm>
          <a:prstGeom prst="rect">
            <a:avLst/>
          </a:prstGeom>
        </p:spPr>
      </p:pic>
      <p:sp>
        <p:nvSpPr>
          <p:cNvPr id="86" name="textbox 86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8" name="picture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90"/>
          <p:cNvSpPr/>
          <p:nvPr/>
        </p:nvSpPr>
        <p:spPr>
          <a:xfrm>
            <a:off x="420936" y="1214710"/>
            <a:ext cx="5551804" cy="4528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12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（二）电话调查法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323850" algn="l" rtl="0" eaLnBrk="0">
              <a:lnSpc>
                <a:spcPct val="97000"/>
              </a:lnSpc>
              <a:spcBef>
                <a:spcPts val="1506"/>
              </a:spcBef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3．</a:t>
            </a:r>
            <a:r>
              <a:rPr sz="2400" b="1" kern="0" spc="-5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电话调查法的缺点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04165" indent="361315" algn="l" rtl="0" eaLnBrk="0">
              <a:lnSpc>
                <a:spcPct val="143000"/>
              </a:lnSpc>
              <a:spcBef>
                <a:spcPts val="1213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调查总体不完全性；一般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情况下，电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话访谈时间不宜过长；难以获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得观察资 </a:t>
            </a: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料。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80719" algn="l" rtl="0" eaLnBrk="0">
              <a:lnSpc>
                <a:spcPct val="97000"/>
              </a:lnSpc>
              <a:spcBef>
                <a:spcPts val="730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电话调查时需要注意：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66115" algn="l" rtl="0" eaLnBrk="0">
              <a:lnSpc>
                <a:spcPct val="89000"/>
              </a:lnSpc>
              <a:spcBef>
                <a:spcPts val="730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一是调查对象的范围确定；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69925" algn="l" rtl="0" eaLnBrk="0">
              <a:lnSpc>
                <a:spcPts val="4896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二是访问的时机选择。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9048" y="2429255"/>
            <a:ext cx="5940551" cy="3630167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47459" y="1944623"/>
            <a:ext cx="5024628" cy="3346704"/>
          </a:xfrm>
          <a:prstGeom prst="rect">
            <a:avLst/>
          </a:prstGeom>
        </p:spPr>
      </p:pic>
      <p:sp>
        <p:nvSpPr>
          <p:cNvPr id="100" name="textbox 100"/>
          <p:cNvSpPr/>
          <p:nvPr/>
        </p:nvSpPr>
        <p:spPr>
          <a:xfrm>
            <a:off x="1301957" y="2009425"/>
            <a:ext cx="4650104" cy="25774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3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97509" algn="l" rtl="0" eaLnBrk="0">
              <a:lnSpc>
                <a:spcPct val="97000"/>
              </a:lnSpc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1．</a:t>
            </a:r>
            <a:r>
              <a:rPr sz="2400" b="1" kern="0" spc="-5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邮寄调查法的定义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378459" algn="l" rtl="0" eaLnBrk="0">
              <a:lnSpc>
                <a:spcPct val="144000"/>
              </a:lnSpc>
              <a:spcBef>
                <a:spcPts val="707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邮寄问卷调查法是将调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查问卷邮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寄给被调查者，由被调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查者根据调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查问卷的填写要求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填写好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后寄回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 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一种调查方法。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1057359" y="1340313"/>
            <a:ext cx="3526154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</a:t>
            </a:r>
            <a:r>
              <a:rPr sz="2700" b="1" kern="0" spc="-54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8"/>
          <p:cNvSpPr/>
          <p:nvPr/>
        </p:nvSpPr>
        <p:spPr>
          <a:xfrm>
            <a:off x="1057359" y="1340313"/>
            <a:ext cx="5433695" cy="43986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</a:t>
            </a:r>
            <a:r>
              <a:rPr sz="2700" b="1" kern="0" spc="-54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5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16204" algn="l" rtl="0" eaLnBrk="0">
              <a:lnSpc>
                <a:spcPct val="97000"/>
              </a:lnSpc>
              <a:spcBef>
                <a:spcPts val="726"/>
              </a:spcBef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2．</a:t>
            </a:r>
            <a:r>
              <a:rPr sz="2400" b="1" kern="0" spc="-6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邮寄问卷调查法的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484505" algn="l" rtl="0" eaLnBrk="0">
              <a:lnSpc>
                <a:spcPct val="94000"/>
              </a:lnSpc>
              <a:spcBef>
                <a:spcPts val="1542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(1)可扩大调查区域；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484505" algn="l" rtl="0" eaLnBrk="0">
              <a:lnSpc>
                <a:spcPct val="94000"/>
              </a:lnSpc>
              <a:spcBef>
                <a:spcPts val="1613"/>
              </a:spcBef>
              <a:tabLst/>
            </a:pP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(2)被调查者有充分的答卷时间；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06045" indent="377825" algn="l" rtl="0" eaLnBrk="0">
              <a:lnSpc>
                <a:spcPct val="124000"/>
              </a:lnSpc>
              <a:spcBef>
                <a:spcPts val="1579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(3)可让被调查者以匿名的方式回答一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些个人隐私问题；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484505" algn="l" rtl="0" eaLnBrk="0">
              <a:lnSpc>
                <a:spcPct val="94000"/>
              </a:lnSpc>
              <a:spcBef>
                <a:spcPts val="1535"/>
              </a:spcBef>
              <a:tabLst/>
            </a:pPr>
            <a:r>
              <a:rPr sz="24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(4)调查成本较低；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84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84505" algn="l" rtl="0" eaLnBrk="0">
              <a:lnSpc>
                <a:spcPct val="95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(5)无须对调查人员进行培训和管理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25411" y="2400300"/>
            <a:ext cx="4590288" cy="3429000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6"/>
          <p:cNvSpPr/>
          <p:nvPr/>
        </p:nvSpPr>
        <p:spPr>
          <a:xfrm>
            <a:off x="1631441" y="1966372"/>
            <a:ext cx="6177279" cy="36556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4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3．</a:t>
            </a:r>
            <a:r>
              <a:rPr sz="2400" b="1" kern="0" spc="-5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邮寄问卷调查法的缺点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4000"/>
              </a:lnSpc>
              <a:spcBef>
                <a:spcPts val="1398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(1)征询回收率较低；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4000"/>
              </a:lnSpc>
              <a:spcBef>
                <a:spcPts val="1613"/>
              </a:spcBef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(2)时间较长；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54965" indent="-342265" algn="l" rtl="0" eaLnBrk="0">
              <a:lnSpc>
                <a:spcPct val="124000"/>
              </a:lnSpc>
              <a:spcBef>
                <a:spcPts val="1574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(3)要求被调查者应具有一定的文字理解能力和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表达能力，对文化程度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较低的人不适用。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0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56870" indent="-344804" algn="l" rtl="0" eaLnBrk="0">
              <a:lnSpc>
                <a:spcPct val="124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(4)无法判断被调查者的性格特征和其回答的可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靠程度；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8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35111" y="2066544"/>
            <a:ext cx="3314700" cy="3314700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2" name="textbox 122"/>
          <p:cNvSpPr/>
          <p:nvPr/>
        </p:nvSpPr>
        <p:spPr>
          <a:xfrm>
            <a:off x="1378481" y="1231607"/>
            <a:ext cx="3526154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</a:t>
            </a:r>
            <a:r>
              <a:rPr sz="2700" b="1" kern="0" spc="-54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b="1" kern="0" spc="-11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邮寄问卷调查法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98919" y="3201923"/>
            <a:ext cx="4811267" cy="3198876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1888193" y="1269574"/>
            <a:ext cx="7670800" cy="12369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ct val="98000"/>
              </a:lnSpc>
              <a:tabLst/>
            </a:pPr>
            <a:r>
              <a:rPr sz="2700" b="1" kern="0" spc="-8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（四）留置问卷调查法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留置问卷调查法是当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面将调查表交给被调查者，说明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2078558" y="2674391"/>
            <a:ext cx="7641590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调查意图和要求，由被调查者自行填写回答，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再由调查者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19"/>
              </a:lnSpc>
              <a:tabLst/>
            </a:pP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按约定日期收回的一种调查方法。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2" name="textbox 132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6"/>
          <p:cNvSpPr/>
          <p:nvPr/>
        </p:nvSpPr>
        <p:spPr>
          <a:xfrm>
            <a:off x="1795703" y="1400638"/>
            <a:ext cx="8690609" cy="29832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12420" algn="l" rtl="0" eaLnBrk="0">
              <a:lnSpc>
                <a:spcPct val="98000"/>
              </a:lnSpc>
              <a:tabLst/>
            </a:pPr>
            <a:r>
              <a:rPr sz="2700" b="1" kern="0" spc="-9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（五）固定样本调查法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indent="438784" algn="l" rtl="0" eaLnBrk="0">
              <a:lnSpc>
                <a:spcPct val="140000"/>
              </a:lnSpc>
              <a:spcBef>
                <a:spcPts val="729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概念：是指在一定期间内对固定的调查对象进行反复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多次调查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的一种调查方法。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57504" algn="l" rtl="0" eaLnBrk="0">
              <a:lnSpc>
                <a:spcPct val="159000"/>
              </a:lnSpc>
              <a:spcBef>
                <a:spcPts val="626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特征：是在不同时间节点上对同一调查群体的访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应用：社会学、消费者行为学研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究等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92807" y="1376171"/>
            <a:ext cx="8385047" cy="4236720"/>
          </a:xfrm>
          <a:prstGeom prst="rect">
            <a:avLst/>
          </a:prstGeom>
        </p:spPr>
      </p:pic>
      <p:sp>
        <p:nvSpPr>
          <p:cNvPr id="144" name="textbox 144"/>
          <p:cNvSpPr/>
          <p:nvPr/>
        </p:nvSpPr>
        <p:spPr>
          <a:xfrm>
            <a:off x="90964" y="197611"/>
            <a:ext cx="2680970" cy="8902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806"/>
              </a:lnSpc>
              <a:tabLst/>
            </a:pPr>
            <a:r>
              <a:rPr sz="9000" kern="0" spc="-10" dirty="0">
                <a:solidFill>
                  <a:srgbClr val="0D2D6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10" dirty="0">
                <a:solidFill>
                  <a:srgbClr val="0D2D6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视频案例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6" name="textbox 146"/>
          <p:cNvSpPr/>
          <p:nvPr/>
        </p:nvSpPr>
        <p:spPr>
          <a:xfrm>
            <a:off x="4476902" y="5898591"/>
            <a:ext cx="3580129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英国ITV电视台《人生七年》纪录片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8" name="picture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52572" y="1991868"/>
            <a:ext cx="7466076" cy="3948683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8106" y="4129531"/>
            <a:ext cx="1343257" cy="2208823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2979470" y="1294917"/>
            <a:ext cx="3020060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各种访谈法的优缺点：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 16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29755" y="1330452"/>
            <a:ext cx="5224272" cy="5231891"/>
          </a:xfrm>
          <a:prstGeom prst="rect">
            <a:avLst/>
          </a:prstGeom>
        </p:spPr>
      </p:pic>
      <p:sp>
        <p:nvSpPr>
          <p:cNvPr id="12" name="textbox 12"/>
          <p:cNvSpPr/>
          <p:nvPr/>
        </p:nvSpPr>
        <p:spPr>
          <a:xfrm>
            <a:off x="1231188" y="2200173"/>
            <a:ext cx="4591050" cy="20269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35305" algn="l" rtl="0" eaLnBrk="0">
              <a:lnSpc>
                <a:spcPct val="89000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访问调查法，就是调查人员采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3970" indent="-1905" algn="l" rtl="0" eaLnBrk="0">
              <a:lnSpc>
                <a:spcPct val="152000"/>
              </a:lnSpc>
              <a:spcBef>
                <a:spcPts val="68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访谈询问的方式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向被调查者了解</a:t>
            </a:r>
            <a:r>
              <a:rPr sz="24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市场情况的一种方法。是市场调查</a:t>
            </a:r>
            <a:r>
              <a:rPr sz="24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中最常用的、最基本的调查方法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1146047" y="1101852"/>
            <a:ext cx="3774948" cy="522732"/>
            <a:chOff x="0" y="0"/>
            <a:chExt cx="3774948" cy="522732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774948" cy="522732"/>
            </a:xfrm>
            <a:prstGeom prst="rect">
              <a:avLst/>
            </a:prstGeom>
          </p:spPr>
        </p:pic>
        <p:sp>
          <p:nvSpPr>
            <p:cNvPr id="16" name="textbox 16"/>
            <p:cNvSpPr/>
            <p:nvPr/>
          </p:nvSpPr>
          <p:spPr>
            <a:xfrm>
              <a:off x="-12700" y="-12700"/>
              <a:ext cx="3800475" cy="5829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13664" algn="l" rtl="0" eaLnBrk="0">
                <a:lnSpc>
                  <a:spcPct val="100000"/>
                </a:lnSpc>
                <a:spcBef>
                  <a:spcPts val="4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一、访问调查法的含义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18" name="textbox 18"/>
          <p:cNvSpPr/>
          <p:nvPr/>
        </p:nvSpPr>
        <p:spPr>
          <a:xfrm>
            <a:off x="86542" y="197611"/>
            <a:ext cx="3016885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0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2"/>
          <p:cNvSpPr/>
          <p:nvPr/>
        </p:nvSpPr>
        <p:spPr>
          <a:xfrm>
            <a:off x="1352684" y="2014245"/>
            <a:ext cx="10061575" cy="3469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18159" algn="l" rtl="0" eaLnBrk="0">
              <a:lnSpc>
                <a:spcPct val="95000"/>
              </a:lnSpc>
              <a:tabLst/>
            </a:pPr>
            <a:r>
              <a:rPr sz="2400" b="1" kern="0" spc="-6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（一）根据调研者要求被调查者回答</a:t>
            </a:r>
            <a:r>
              <a:rPr sz="2400" b="1" kern="0" spc="-7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问题的表达方式分类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indent="448309" algn="l" rtl="0" eaLnBrk="0">
              <a:lnSpc>
                <a:spcPct val="139000"/>
              </a:lnSpc>
              <a:spcBef>
                <a:spcPts val="609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根据调研者要求被调查者回答问题的表达方式不同，访问调查法可分为</a:t>
            </a:r>
            <a:r>
              <a:rPr sz="2000" b="1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口头访问调查   </a:t>
            </a:r>
            <a:r>
              <a:rPr sz="2000" b="1" kern="0" spc="-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法和书面访问调查法</a:t>
            </a:r>
            <a:r>
              <a:rPr sz="2000" b="1" kern="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478790" algn="l" rtl="0" eaLnBrk="0">
              <a:lnSpc>
                <a:spcPct val="97000"/>
              </a:lnSpc>
              <a:spcBef>
                <a:spcPts val="1748"/>
              </a:spcBef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口头访问调查法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是调研人员直接以口头的方式向被调查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者提问，并且依据被调查者的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36830" algn="l" rtl="0" eaLnBrk="0">
              <a:lnSpc>
                <a:spcPct val="97000"/>
              </a:lnSpc>
              <a:spcBef>
                <a:spcPts val="1279"/>
              </a:spcBef>
              <a:tabLst/>
            </a:pPr>
            <a:r>
              <a:rPr sz="20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口头回答作记录收集</a:t>
            </a:r>
            <a:r>
              <a:rPr sz="20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相关资料；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5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09" indent="378459" algn="l" rtl="0" eaLnBrk="0">
              <a:lnSpc>
                <a:spcPct val="139000"/>
              </a:lnSpc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书面访问调查法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是调研人员以书面的形式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向被调查人员提出问题，</a:t>
            </a:r>
            <a:r>
              <a:rPr sz="2000" kern="0" spc="-4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由被调查对象作出书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面回答，这种方法常采用</a:t>
            </a:r>
            <a:r>
              <a:rPr sz="20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问卷调查的方式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进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1156716" y="1248155"/>
            <a:ext cx="3774947" cy="522732"/>
            <a:chOff x="0" y="0"/>
            <a:chExt cx="3774947" cy="522732"/>
          </a:xfrm>
        </p:grpSpPr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774947" cy="522732"/>
            </a:xfrm>
            <a:prstGeom prst="rect">
              <a:avLst/>
            </a:prstGeom>
          </p:spPr>
        </p:pic>
        <p:sp>
          <p:nvSpPr>
            <p:cNvPr id="26" name="textbox 26"/>
            <p:cNvSpPr/>
            <p:nvPr/>
          </p:nvSpPr>
          <p:spPr>
            <a:xfrm>
              <a:off x="-12700" y="-12700"/>
              <a:ext cx="3800475" cy="5829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sz="700" dirty="0">
                <a:latin typeface="Arial"/>
                <a:ea typeface="Arial"/>
                <a:cs typeface="Arial"/>
              </a:endParaRPr>
            </a:p>
            <a:p>
              <a:pPr marL="114300" algn="l" rtl="0" eaLnBrk="0">
                <a:lnSpc>
                  <a:spcPct val="100000"/>
                </a:lnSpc>
                <a:spcBef>
                  <a:spcPts val="3"/>
                </a:spcBef>
                <a:tabLst/>
              </a:pPr>
              <a:r>
                <a:rPr sz="2700" b="1" kern="0" spc="8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二、访问调查法的类型</a:t>
              </a:r>
              <a:endParaRPr sz="27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28" name="textbox 28"/>
          <p:cNvSpPr/>
          <p:nvPr/>
        </p:nvSpPr>
        <p:spPr>
          <a:xfrm>
            <a:off x="86542" y="197611"/>
            <a:ext cx="3016885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0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2"/>
          <p:cNvSpPr/>
          <p:nvPr/>
        </p:nvSpPr>
        <p:spPr>
          <a:xfrm>
            <a:off x="1163523" y="1381467"/>
            <a:ext cx="10231119" cy="4352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86715" algn="l" rtl="0" eaLnBrk="0">
              <a:lnSpc>
                <a:spcPct val="98000"/>
              </a:lnSpc>
              <a:tabLst/>
            </a:pPr>
            <a:r>
              <a:rPr sz="2700" b="1" kern="0" spc="-2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（二）根据访问过程的控制程度分类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3970" indent="452755" algn="l" rtl="0" eaLnBrk="0">
              <a:lnSpc>
                <a:spcPct val="140000"/>
              </a:lnSpc>
              <a:spcBef>
                <a:spcPts val="1236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根据访问过程的控制程度，访问调查法可以分为结构式访问调查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法和非结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构式访问调查法两种。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452755" algn="l" rtl="0" eaLnBrk="0">
              <a:lnSpc>
                <a:spcPct val="139000"/>
              </a:lnSpc>
              <a:spcBef>
                <a:spcPts val="616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结构式访问调查法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是一种高度控制的资料收集方法，询问的问题、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方式、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顺序以及回答问题时的记录方式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都按照设</a:t>
            </a:r>
            <a:r>
              <a:rPr sz="24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计好的表格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所列问题进行。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3970" indent="452119" algn="l" rtl="0" eaLnBrk="0">
              <a:lnSpc>
                <a:spcPct val="143000"/>
              </a:lnSpc>
              <a:spcBef>
                <a:spcPts val="629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非结构式访问调查法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是一种比较自由的访问方法，它不制定规范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的问卷，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只需列一个调查大纲（或一个题目），由调研者和被调查者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围绕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主题自由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2400" kern="0" spc="-1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交谈。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4" name="textbox 34"/>
          <p:cNvSpPr/>
          <p:nvPr/>
        </p:nvSpPr>
        <p:spPr>
          <a:xfrm>
            <a:off x="86542" y="197611"/>
            <a:ext cx="5052059" cy="78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9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59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30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二、访问调查法的类型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99788" y="3605783"/>
            <a:ext cx="6579107" cy="2878836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1613458" y="1237951"/>
            <a:ext cx="8612505" cy="18370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32409" algn="l" rtl="0" eaLnBrk="0">
              <a:lnSpc>
                <a:spcPct val="98000"/>
              </a:lnSpc>
              <a:tabLst/>
            </a:pPr>
            <a:r>
              <a:rPr sz="2700" b="1" kern="0" spc="-4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（三）按访问内容传递方式分类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indent="360045" algn="l" rtl="0" eaLnBrk="0">
              <a:lnSpc>
                <a:spcPct val="140000"/>
              </a:lnSpc>
              <a:spcBef>
                <a:spcPts val="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按访问内容传递方式，访问调查法可以分为</a:t>
            </a:r>
            <a:r>
              <a:rPr sz="2400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面谈调查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法、电话 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调查法、</a:t>
            </a:r>
            <a:r>
              <a:rPr sz="2400" kern="0" spc="-5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邮寄调查法、</a:t>
            </a:r>
            <a:r>
              <a:rPr sz="24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留置问卷调查法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和</a:t>
            </a:r>
            <a:r>
              <a:rPr sz="2400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固定样本调查法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等。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2" name="textbox 42"/>
          <p:cNvSpPr/>
          <p:nvPr/>
        </p:nvSpPr>
        <p:spPr>
          <a:xfrm>
            <a:off x="86542" y="197611"/>
            <a:ext cx="5052059" cy="78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9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8000"/>
              </a:lnSpc>
              <a:tabLst/>
            </a:pPr>
            <a:r>
              <a:rPr sz="6400" kern="0" spc="159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6400" kern="0" spc="30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二、访问调查法的类型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96811" y="1492226"/>
            <a:ext cx="5686991" cy="5278206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1237045" y="2955411"/>
            <a:ext cx="5605145" cy="676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37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44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三、主要的询问调查法</a:t>
            </a:r>
            <a:endParaRPr sz="4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0" name="rect 50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67855" y="2040635"/>
            <a:ext cx="4796028" cy="3918204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1047089" y="1956968"/>
            <a:ext cx="4956175" cy="32334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82930" algn="l" rtl="0" eaLnBrk="0">
              <a:lnSpc>
                <a:spcPct val="97000"/>
              </a:lnSpc>
              <a:tabLst/>
            </a:pP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1．面谈调查法的定义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547369" algn="l" rtl="0" eaLnBrk="0">
              <a:lnSpc>
                <a:spcPct val="123000"/>
              </a:lnSpc>
              <a:spcBef>
                <a:spcPts val="604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面谈调查法是调查者根据调查提</a:t>
            </a:r>
            <a:r>
              <a:rPr sz="24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纲直接访问被调查者，当面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询问有关 </a:t>
            </a:r>
            <a:r>
              <a:rPr sz="24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365759" algn="l" rtl="0" eaLnBrk="0">
              <a:lnSpc>
                <a:spcPct val="123000"/>
              </a:lnSpc>
              <a:spcBef>
                <a:spcPts val="598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面谈调查可以采用个别面谈，主要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通过口头询问；也可以是群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体面谈</a:t>
            </a:r>
            <a:r>
              <a:rPr sz="24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通过座谈会等形式。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6" name="textbox 56"/>
          <p:cNvSpPr/>
          <p:nvPr/>
        </p:nvSpPr>
        <p:spPr>
          <a:xfrm>
            <a:off x="86542" y="197611"/>
            <a:ext cx="504825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6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三、主要的访问调查法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8" name="textbox 58"/>
          <p:cNvSpPr/>
          <p:nvPr/>
        </p:nvSpPr>
        <p:spPr>
          <a:xfrm>
            <a:off x="1400005" y="1289386"/>
            <a:ext cx="2811145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140" dirty="0">
                <a:solidFill>
                  <a:srgbClr val="1F4E7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（一）面谈调查法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39000" y="2763010"/>
            <a:ext cx="4096511" cy="4094987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1089761" y="1867694"/>
            <a:ext cx="8997950" cy="2749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ts val="2708"/>
              </a:lnSpc>
              <a:tabLst/>
            </a:pPr>
            <a:r>
              <a:rPr sz="22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（1）回答率高；</a:t>
            </a:r>
            <a:endParaRPr sz="2200" dirty="0">
              <a:latin typeface="Microsoft YaHei"/>
              <a:ea typeface="Microsoft YaHei"/>
              <a:cs typeface="Microsoft YaHei"/>
            </a:endParaRPr>
          </a:p>
          <a:p>
            <a:pPr marL="165100" algn="l" rtl="0" eaLnBrk="0">
              <a:lnSpc>
                <a:spcPct val="94000"/>
              </a:lnSpc>
              <a:spcBef>
                <a:spcPts val="1052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（2）可通过调查人员的解释和启发来帮助被调查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者完成调查任务；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87400" indent="-622300" algn="l" rtl="0" eaLnBrk="0">
              <a:lnSpc>
                <a:spcPct val="114000"/>
              </a:lnSpc>
              <a:spcBef>
                <a:spcPts val="1001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（3）可以根据被调查者性格特征、心理变化、对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访问的态度及各种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非语言信息，扩大或缩小调查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范围，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65100" algn="l" rtl="0" eaLnBrk="0">
              <a:lnSpc>
                <a:spcPct val="94000"/>
              </a:lnSpc>
              <a:spcBef>
                <a:spcPts val="961"/>
              </a:spcBef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（4）具有较强的灵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活性；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（5）可对调查的环境和调查背景进行了解。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86542" y="197611"/>
            <a:ext cx="3830954" cy="8629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2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7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面谈访问调查法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1059281" y="1392453"/>
            <a:ext cx="2940685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2400" b="1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．面谈调查法的优</a:t>
            </a: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0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58840" y="2657855"/>
            <a:ext cx="5385816" cy="4038600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1192174" y="1995068"/>
            <a:ext cx="6197600" cy="2017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（1）人力物力耗费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较大；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65100" algn="l" rtl="0" eaLnBrk="0">
              <a:lnSpc>
                <a:spcPct val="94000"/>
              </a:lnSpc>
              <a:spcBef>
                <a:spcPts val="1613"/>
              </a:spcBef>
              <a:tabLst/>
            </a:pP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（2）要求调查人员的素质要高；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65100" algn="l" rtl="0" eaLnBrk="0">
              <a:lnSpc>
                <a:spcPct val="95000"/>
              </a:lnSpc>
              <a:spcBef>
                <a:spcPts val="1585"/>
              </a:spcBef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（3）受到一些单位和家庭的拒绝，无法完成；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5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（4）对调查人员的管理较困难。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6" name="textbox 76"/>
          <p:cNvSpPr/>
          <p:nvPr/>
        </p:nvSpPr>
        <p:spPr>
          <a:xfrm>
            <a:off x="86542" y="197611"/>
            <a:ext cx="3830954" cy="8629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2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7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面谈访问调查法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1169337" y="1445800"/>
            <a:ext cx="2933064" cy="381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4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2400" b="1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．面谈调查法的缺点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2021-06-18T14:33:40Z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2024-08-30T16:53:47</vt:filetime>
  </property>
</Properties>
</file>