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327" r:id="rId2"/>
    <p:sldId id="448" r:id="rId3"/>
    <p:sldId id="329" r:id="rId4"/>
    <p:sldId id="331" r:id="rId5"/>
    <p:sldId id="332" r:id="rId6"/>
    <p:sldId id="333" r:id="rId7"/>
    <p:sldId id="334" r:id="rId8"/>
    <p:sldId id="432" r:id="rId9"/>
    <p:sldId id="433" r:id="rId10"/>
    <p:sldId id="434" r:id="rId11"/>
    <p:sldId id="435" r:id="rId12"/>
    <p:sldId id="436" r:id="rId13"/>
    <p:sldId id="437" r:id="rId14"/>
    <p:sldId id="438" r:id="rId15"/>
    <p:sldId id="439" r:id="rId16"/>
    <p:sldId id="34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472"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57492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66933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DCD90-62FA-4EBF-8E2D-1BC8BE720D4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598768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75055" y="2553335"/>
            <a:ext cx="10468610" cy="1265555"/>
          </a:xfrm>
          <a:solidFill>
            <a:srgbClr val="00B0F0"/>
          </a:solidFill>
        </p:spPr>
        <p:txBody>
          <a:bodyPr anchor="b"/>
          <a:lstStyle>
            <a:lvl1pPr algn="ctr">
              <a:defRPr sz="600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副标题 2"/>
          <p:cNvSpPr>
            <a:spLocks noGrp="1"/>
          </p:cNvSpPr>
          <p:nvPr>
            <p:ph type="subTitle" idx="1"/>
          </p:nvPr>
        </p:nvSpPr>
        <p:spPr>
          <a:xfrm>
            <a:off x="1524000" y="4449445"/>
            <a:ext cx="9144000" cy="435610"/>
          </a:xfrm>
        </p:spPr>
        <p:txBody>
          <a:bodyPr>
            <a:no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75920"/>
            <a:ext cx="10515600" cy="1325563"/>
          </a:xfrm>
          <a:solidFill>
            <a:srgbClr val="00B0F0"/>
          </a:solidFill>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marL="808990" indent="-808990">
              <a:buClr>
                <a:srgbClr val="00B0F0"/>
              </a:buClr>
              <a:buSzPct val="95000"/>
              <a:buFont typeface="Wingdings" panose="05000000000000000000" charset="0"/>
              <a:buChar char="ü"/>
              <a:defRPr/>
            </a:lvl1pPr>
            <a:lvl2pPr>
              <a:buClr>
                <a:srgbClr val="00B0F0"/>
              </a:buClr>
              <a:buSzPct val="95000"/>
              <a:buFont typeface="Wingdings" panose="05000000000000000000" charset="0"/>
              <a:buChar char="ü"/>
              <a:defRPr/>
            </a:lvl2pPr>
            <a:lvl3pPr>
              <a:buClr>
                <a:srgbClr val="00B0F0"/>
              </a:buClr>
              <a:buSzPct val="95000"/>
              <a:buFont typeface="Wingdings" panose="05000000000000000000" charset="0"/>
              <a:buChar char="ü"/>
              <a:defRPr/>
            </a:lvl3pPr>
            <a:lvl4pPr>
              <a:buClr>
                <a:srgbClr val="00B0F0"/>
              </a:buClr>
              <a:buSzPct val="95000"/>
              <a:buFont typeface="Wingdings" panose="05000000000000000000" charset="0"/>
              <a:buChar char="ü"/>
              <a:defRPr/>
            </a:lvl4pPr>
            <a:lvl5pPr>
              <a:buClr>
                <a:srgbClr val="00B0F0"/>
              </a:buClr>
              <a:buSzPct val="95000"/>
              <a:buFont typeface="Wingdings" panose="05000000000000000000" charset="0"/>
              <a:buChar char="ü"/>
              <a:defRPr/>
            </a:lvl5pPr>
          </a:lstStyle>
          <a:p>
            <a:pPr marL="513080" lvl="0" indent="-513080"/>
            <a:r>
              <a:rPr lang="zh-CN" altLang="en-US"/>
              <a:t>单击此处编辑母版文本样式</a:t>
            </a:r>
          </a:p>
          <a:p>
            <a:pPr marL="513080" lvl="1" indent="-513080"/>
            <a:r>
              <a:rPr lang="zh-CN" altLang="en-US"/>
              <a:t>第二级</a:t>
            </a:r>
          </a:p>
          <a:p>
            <a:pPr marL="513080" lvl="2" indent="-513080"/>
            <a:r>
              <a:rPr lang="zh-CN" altLang="en-US"/>
              <a:t>第三级</a:t>
            </a:r>
          </a:p>
          <a:p>
            <a:pPr marL="513080" lvl="3" indent="-513080"/>
            <a:r>
              <a:rPr lang="zh-CN" altLang="en-US"/>
              <a:t>第四级</a:t>
            </a:r>
          </a:p>
          <a:p>
            <a:pPr marL="513080" lvl="4" indent="-513080"/>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419735" lvl="0" indent="-419735"/>
            <a:r>
              <a:rPr lang="zh-CN" altLang="en-US"/>
              <a:t>单击此处编辑母版文本样式</a:t>
            </a:r>
          </a:p>
          <a:p>
            <a:pPr marL="419735" lvl="1" indent="-419735"/>
            <a:r>
              <a:rPr lang="zh-CN" altLang="en-US"/>
              <a:t>第二级</a:t>
            </a:r>
          </a:p>
          <a:p>
            <a:pPr marL="419735" lvl="2" indent="-419735"/>
            <a:r>
              <a:rPr lang="zh-CN" altLang="en-US"/>
              <a:t>第三级</a:t>
            </a:r>
          </a:p>
          <a:p>
            <a:pPr marL="419735" lvl="3" indent="-419735"/>
            <a:r>
              <a:rPr lang="zh-CN" altLang="en-US"/>
              <a:t>第四级</a:t>
            </a:r>
          </a:p>
          <a:p>
            <a:pPr marL="419735" lvl="4" indent="-419735"/>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10" Type="http://schemas.openxmlformats.org/officeDocument/2006/relationships/image" Target="../media/image11.png"/><Relationship Id="rId4" Type="http://schemas.openxmlformats.org/officeDocument/2006/relationships/tags" Target="../tags/tag29.xml"/><Relationship Id="rId9"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A_任意多边形 382"/>
          <p:cNvSpPr/>
          <p:nvPr>
            <p:custDataLst>
              <p:tags r:id="rId1"/>
            </p:custDataLst>
          </p:nvPr>
        </p:nvSpPr>
        <p:spPr bwMode="auto">
          <a:xfrm>
            <a:off x="-3175" y="2778125"/>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19459" name="PA_组合 773"/>
          <p:cNvGrpSpPr/>
          <p:nvPr>
            <p:custDataLst>
              <p:tags r:id="rId2"/>
            </p:custDataLst>
          </p:nvPr>
        </p:nvGrpSpPr>
        <p:grpSpPr bwMode="auto">
          <a:xfrm>
            <a:off x="6718300" y="1900238"/>
            <a:ext cx="5472113" cy="4130675"/>
            <a:chOff x="6719888" y="2131781"/>
            <a:chExt cx="5472112" cy="4130676"/>
          </a:xfrm>
        </p:grpSpPr>
        <p:sp>
          <p:nvSpPr>
            <p:cNvPr id="19467"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8"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69"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0"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1"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2"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3"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4"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5"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6"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7"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8"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79"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0"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1"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2"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3"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4"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5"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6"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7"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8"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89"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0"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1"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2"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3"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4"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5"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6"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7"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8"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499"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0"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1"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2"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3"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4"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5"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6"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7"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8"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09"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0"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1"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2"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3"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4"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5"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6"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7"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8"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19"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0"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1"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2"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3"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4"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5"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6"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7"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8"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29"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0"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1"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2"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3"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4"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5"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6"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7"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8"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39"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0"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1"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2"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3"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4"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5"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6"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7"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8"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49"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0"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1"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2"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3"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4"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5"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6"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7"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8"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59"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0"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1"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2"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3"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4"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5"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6"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7"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8"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69"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0"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1"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2"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3"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4"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5"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6"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7"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8"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79"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0"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1"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2"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3"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4"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5"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6"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7"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8"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89"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0"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1"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2"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3"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4"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5"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6"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7"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8"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599"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0"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1"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2"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3"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4"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5"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6"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7"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8"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09"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0"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1"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2"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3"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4"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5"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6"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7"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8"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19"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0"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1"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2"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3"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4"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5"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6"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7"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8"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29"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0"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1"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2"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3"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4"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5"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6"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7"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8"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39"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0"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1"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2"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3"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4"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5"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6"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7"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8"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49"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0"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1"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2"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3"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4"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5"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6"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7"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8"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59"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0"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1"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2"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3"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4"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5"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6"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7"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8"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69"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0"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1"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2"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3"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4"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5"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6"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7"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8"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79"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0"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1"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2"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3"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4"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5"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6"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7"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8"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89"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0"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1"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2"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3"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4"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5"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6"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7"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8"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699"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0"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1"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2"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3"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4"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5"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6"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7"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8"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09"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0"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1"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2"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3"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4"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5"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6"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7"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8"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19"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0"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1"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2"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3"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4"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5"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6"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7"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8"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29"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0"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1"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2"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3"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4"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5"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6"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7"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8"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39"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0"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1"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2"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3"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4"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5"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6"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7"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8"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49"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0"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1"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2"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3"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4"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5"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6"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7"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8"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59"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0"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1"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2"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3"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4"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5"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6"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7"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8"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69"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0"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1"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2"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3"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4"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5"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6"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7"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8"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79"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0"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1"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2"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3"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4"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5"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6"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7"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8"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89"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0"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1"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2"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3"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4"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5"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6"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7"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8"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799"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0"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1"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2"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3"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4"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5"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6"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7"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8"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09"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0"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1"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2"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3"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4"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5"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6"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7"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8"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19"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0"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1"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2"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3"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4"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5"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6"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7"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8"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29"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0"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1"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2"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3"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4"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5"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6"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7"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8"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39"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0"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1"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2"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3"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4"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5"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6"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7"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8"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49"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0"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1"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9852"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19461" name="PA_文本框 776"/>
          <p:cNvSpPr txBox="1">
            <a:spLocks noChangeArrowheads="1"/>
          </p:cNvSpPr>
          <p:nvPr>
            <p:custDataLst>
              <p:tags r:id="rId3"/>
            </p:custDataLst>
          </p:nvPr>
        </p:nvSpPr>
        <p:spPr bwMode="auto">
          <a:xfrm>
            <a:off x="1146592" y="4419174"/>
            <a:ext cx="3810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商贸流通学院   孙功慧</a:t>
            </a:r>
          </a:p>
        </p:txBody>
      </p:sp>
      <p:sp>
        <p:nvSpPr>
          <p:cNvPr id="398" name="PA_文本框 775"/>
          <p:cNvSpPr txBox="1">
            <a:spLocks noChangeArrowheads="1"/>
          </p:cNvSpPr>
          <p:nvPr>
            <p:custDataLst>
              <p:tags r:id="rId4"/>
            </p:custDataLst>
          </p:nvPr>
        </p:nvSpPr>
        <p:spPr bwMode="auto">
          <a:xfrm>
            <a:off x="727076" y="3052763"/>
            <a:ext cx="72215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4000" b="1" dirty="0">
                <a:solidFill>
                  <a:schemeClr val="bg1"/>
                </a:solidFill>
                <a:latin typeface="微软雅黑" panose="020B0503020204020204" pitchFamily="34" charset="-122"/>
                <a:ea typeface="微软雅黑" panose="020B0503020204020204" pitchFamily="34" charset="-122"/>
              </a:rPr>
              <a:t>市场调查与分析</a:t>
            </a:r>
            <a:r>
              <a:rPr lang="en-US" altLang="zh-CN" sz="4000" b="1" dirty="0">
                <a:solidFill>
                  <a:schemeClr val="bg1"/>
                </a:solidFill>
                <a:latin typeface="微软雅黑" panose="020B0503020204020204" pitchFamily="34" charset="-122"/>
                <a:ea typeface="微软雅黑" panose="020B0503020204020204" pitchFamily="34" charset="-122"/>
              </a:rPr>
              <a:t>MOOC</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1026"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3174"/>
            <a:ext cx="4568456" cy="77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19458"/>
                                        </p:tgtEl>
                                        <p:attrNameLst>
                                          <p:attrName>style.visibility</p:attrName>
                                        </p:attrNameLst>
                                      </p:cBhvr>
                                      <p:to>
                                        <p:strVal val="visible"/>
                                      </p:to>
                                    </p:set>
                                    <p:anim to="" calcmode="lin" valueType="num">
                                      <p:cBhvr>
                                        <p:cTn id="7" dur="700" fill="hold">
                                          <p:stCondLst>
                                            <p:cond delay="0"/>
                                          </p:stCondLst>
                                        </p:cTn>
                                        <p:tgtEl>
                                          <p:spTgt spid="19458"/>
                                        </p:tgtEl>
                                        <p:attrNameLst>
                                          <p:attrName>ppt_x</p:attrName>
                                        </p:attrNameLst>
                                      </p:cBhvr>
                                      <p:tavLst>
                                        <p:tav tm="0" fmla="#ppt_x+#ppt_w*((1.5-1.5*$)^3-(1.5-1.5*$)^2)">
                                          <p:val>
                                            <p:fltVal val="0"/>
                                          </p:val>
                                        </p:tav>
                                        <p:tav tm="100000">
                                          <p:val>
                                            <p:fltVal val="1"/>
                                          </p:val>
                                        </p:tav>
                                      </p:tavLst>
                                    </p:anim>
                                    <p:anim to="" calcmode="lin" valueType="num">
                                      <p:cBhvr>
                                        <p:cTn id="8" dur="700" fill="hold">
                                          <p:stCondLst>
                                            <p:cond delay="0"/>
                                          </p:stCondLst>
                                        </p:cTn>
                                        <p:tgtEl>
                                          <p:spTgt spid="19458"/>
                                        </p:tgtEl>
                                        <p:attrNameLst>
                                          <p:attrName>style.rotation</p:attrName>
                                        </p:attrNameLst>
                                      </p:cBhvr>
                                      <p:tavLst>
                                        <p:tav tm="0" fmla="#ppt_r-45*((1.5-1.5*$)^3-(1.5-1.5*$)^2)">
                                          <p:val>
                                            <p:fltVal val="0"/>
                                          </p:val>
                                        </p:tav>
                                        <p:tav tm="100000">
                                          <p:val>
                                            <p:fltVal val="1"/>
                                          </p:val>
                                        </p:tav>
                                      </p:tavLst>
                                    </p:anim>
                                  </p:childTnLst>
                                </p:cTn>
                              </p:par>
                              <p:par>
                                <p:cTn id="9" presetID="0" presetClass="entr" presetSubtype="0" fill="hold" nodeType="withEffect">
                                  <p:stCondLst>
                                    <p:cond delay="0"/>
                                  </p:stCondLst>
                                  <p:childTnLst>
                                    <p:set>
                                      <p:cBhvr>
                                        <p:cTn id="10" dur="700" fill="hold">
                                          <p:stCondLst>
                                            <p:cond delay="0"/>
                                          </p:stCondLst>
                                        </p:cTn>
                                        <p:tgtEl>
                                          <p:spTgt spid="19459"/>
                                        </p:tgtEl>
                                        <p:attrNameLst>
                                          <p:attrName>style.visibility</p:attrName>
                                        </p:attrNameLst>
                                      </p:cBhvr>
                                      <p:to>
                                        <p:strVal val="visible"/>
                                      </p:to>
                                    </p:set>
                                    <p:anim to="" calcmode="lin" valueType="num">
                                      <p:cBhvr>
                                        <p:cTn id="11" dur="700" fill="hold">
                                          <p:stCondLst>
                                            <p:cond delay="0"/>
                                          </p:stCondLst>
                                        </p:cTn>
                                        <p:tgtEl>
                                          <p:spTgt spid="1945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19459"/>
                                        </p:tgtEl>
                                        <p:attrNameLst>
                                          <p:attrName>style.rotation</p:attrName>
                                        </p:attrNameLst>
                                      </p:cBhvr>
                                      <p:tavLst>
                                        <p:tav tm="0" fmla="#ppt_r-45*((1.5-1.5*$)^3-(1.5-1.5*$)^2)">
                                          <p:val>
                                            <p:fltVal val="0"/>
                                          </p:val>
                                        </p:tav>
                                        <p:tav tm="100000">
                                          <p:val>
                                            <p:fltVal val="1"/>
                                          </p:val>
                                        </p:tav>
                                      </p:tavLst>
                                    </p:anim>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19461"/>
                                        </p:tgtEl>
                                        <p:attrNameLst>
                                          <p:attrName>style.visibility</p:attrName>
                                        </p:attrNameLst>
                                      </p:cBhvr>
                                      <p:to>
                                        <p:strVal val="visible"/>
                                      </p:to>
                                    </p:set>
                                    <p:anim to="" calcmode="lin" valueType="num">
                                      <p:cBhvr>
                                        <p:cTn id="15" dur="700" fill="hold">
                                          <p:stCondLst>
                                            <p:cond delay="0"/>
                                          </p:stCondLst>
                                        </p:cTn>
                                        <p:tgtEl>
                                          <p:spTgt spid="19461"/>
                                        </p:tgtEl>
                                        <p:attrNameLst>
                                          <p:attrName>ppt_x</p:attrName>
                                        </p:attrNameLst>
                                      </p:cBhvr>
                                      <p:tavLst>
                                        <p:tav tm="0" fmla="#ppt_x+#ppt_w*((1.5-1.5*$)^3-(1.5-1.5*$)^2)">
                                          <p:val>
                                            <p:fltVal val="0"/>
                                          </p:val>
                                        </p:tav>
                                        <p:tav tm="100000">
                                          <p:val>
                                            <p:fltVal val="1"/>
                                          </p:val>
                                        </p:tav>
                                      </p:tavLst>
                                    </p:anim>
                                    <p:anim to="" calcmode="lin" valueType="num">
                                      <p:cBhvr>
                                        <p:cTn id="16" dur="700" fill="hold">
                                          <p:stCondLst>
                                            <p:cond delay="0"/>
                                          </p:stCondLst>
                                        </p:cTn>
                                        <p:tgtEl>
                                          <p:spTgt spid="19461"/>
                                        </p:tgtEl>
                                        <p:attrNameLst>
                                          <p:attrName>style.rotation</p:attrName>
                                        </p:attrNameLst>
                                      </p:cBhvr>
                                      <p:tavLst>
                                        <p:tav tm="0" fmla="#ppt_r-45*((1.5-1.5*$)^3-(1.5-1.5*$)^2)">
                                          <p:val>
                                            <p:fltVal val="0"/>
                                          </p:val>
                                        </p:tav>
                                        <p:tav tm="100000">
                                          <p:val>
                                            <p:fltVal val="1"/>
                                          </p:val>
                                        </p:tav>
                                      </p:tavLst>
                                    </p:anim>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398"/>
                                        </p:tgtEl>
                                        <p:attrNameLst>
                                          <p:attrName>style.visibility</p:attrName>
                                        </p:attrNameLst>
                                      </p:cBhvr>
                                      <p:to>
                                        <p:strVal val="visible"/>
                                      </p:to>
                                    </p:set>
                                    <p:anim to="" calcmode="lin" valueType="num">
                                      <p:cBhvr>
                                        <p:cTn id="19" dur="700" fill="hold">
                                          <p:stCondLst>
                                            <p:cond delay="0"/>
                                          </p:stCondLst>
                                        </p:cTn>
                                        <p:tgtEl>
                                          <p:spTgt spid="39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398"/>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P spid="19461" grpId="0"/>
      <p:bldP spid="39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xmlns="" id="{57A5F095-E74B-4E3B-8146-DDA46789C6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6698" y="673566"/>
            <a:ext cx="3810000" cy="3333750"/>
          </a:xfrm>
          <a:prstGeom prst="rect">
            <a:avLst/>
          </a:prstGeom>
          <a:noFill/>
          <a:extLst>
            <a:ext uri="{909E8E84-426E-40DD-AFC4-6F175D3DCCD1}">
              <a14:hiddenFill xmlns:a14="http://schemas.microsoft.com/office/drawing/2010/main">
                <a:solidFill>
                  <a:srgbClr val="FFFFFF"/>
                </a:solidFill>
              </a14:hiddenFill>
            </a:ext>
          </a:extLst>
        </p:spPr>
      </p:pic>
      <p:sp>
        <p:nvSpPr>
          <p:cNvPr id="267267" name="Rectangle 3">
            <a:extLst>
              <a:ext uri="{FF2B5EF4-FFF2-40B4-BE49-F238E27FC236}">
                <a16:creationId xmlns:a16="http://schemas.microsoft.com/office/drawing/2014/main" xmlns="" id="{F5A535D6-AA89-4582-91F5-A96EF6C344BC}"/>
              </a:ext>
            </a:extLst>
          </p:cNvPr>
          <p:cNvSpPr>
            <a:spLocks noGrp="1" noChangeArrowheads="1"/>
          </p:cNvSpPr>
          <p:nvPr>
            <p:ph type="body" idx="1"/>
          </p:nvPr>
        </p:nvSpPr>
        <p:spPr>
          <a:xfrm>
            <a:off x="951997" y="1250515"/>
            <a:ext cx="10473476" cy="4517720"/>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normAutofit/>
          </a:bodyPr>
          <a:lstStyle/>
          <a:p>
            <a:pPr algn="just">
              <a:lnSpc>
                <a:spcPct val="120000"/>
              </a:lnSpc>
              <a:spcBef>
                <a:spcPts val="0"/>
              </a:spcBef>
              <a:buClr>
                <a:srgbClr val="FF0000"/>
              </a:buClr>
              <a:buFont typeface="Wingdings" panose="05000000000000000000" pitchFamily="2" charset="2"/>
              <a:buBlip>
                <a:blip r:embed="rId4"/>
              </a:buBlip>
            </a:pPr>
            <a:r>
              <a:rPr lang="zh-CN" altLang="en-US" sz="2400" b="1" dirty="0">
                <a:latin typeface="宋体" panose="02010600030101010101" pitchFamily="2" charset="-122"/>
              </a:rPr>
              <a:t>人工输入</a:t>
            </a:r>
            <a:r>
              <a:rPr lang="zh-CN" altLang="en-US" sz="2400" b="1" dirty="0">
                <a:solidFill>
                  <a:srgbClr val="000000"/>
                </a:solidFill>
                <a:latin typeface="宋体" panose="02010600030101010101" pitchFamily="2" charset="-122"/>
              </a:rPr>
              <a:t>的注意事项：</a:t>
            </a:r>
          </a:p>
          <a:p>
            <a:pPr lvl="1" algn="just">
              <a:lnSpc>
                <a:spcPct val="120000"/>
              </a:lnSpc>
              <a:spcBef>
                <a:spcPts val="0"/>
              </a:spcBef>
              <a:buClr>
                <a:srgbClr val="FF0000"/>
              </a:buClr>
              <a:buFont typeface="Wingdings" panose="05000000000000000000" pitchFamily="2" charset="2"/>
              <a:buChar char="Ø"/>
            </a:pPr>
            <a:r>
              <a:rPr lang="zh-CN" altLang="en-US" b="1" dirty="0">
                <a:latin typeface="宋体" panose="02010600030101010101" pitchFamily="2" charset="-122"/>
                <a:cs typeface="Times New Roman" panose="02020603050405020304" pitchFamily="18" charset="0"/>
              </a:rPr>
              <a:t>要规定</a:t>
            </a:r>
            <a:r>
              <a:rPr lang="zh-CN" altLang="en-US" b="1" dirty="0">
                <a:solidFill>
                  <a:srgbClr val="FF0000"/>
                </a:solidFill>
                <a:latin typeface="宋体" panose="02010600030101010101" pitchFamily="2" charset="-122"/>
                <a:cs typeface="Times New Roman" panose="02020603050405020304" pitchFamily="18" charset="0"/>
              </a:rPr>
              <a:t>统一</a:t>
            </a:r>
            <a:r>
              <a:rPr lang="zh-CN" altLang="en-US" b="1" dirty="0">
                <a:latin typeface="宋体" panose="02010600030101010101" pitchFamily="2" charset="-122"/>
                <a:cs typeface="Times New Roman" panose="02020603050405020304" pitchFamily="18" charset="0"/>
              </a:rPr>
              <a:t>的输入内容和输入格式。</a:t>
            </a:r>
          </a:p>
          <a:p>
            <a:pPr lvl="1" algn="just">
              <a:lnSpc>
                <a:spcPct val="120000"/>
              </a:lnSpc>
              <a:spcBef>
                <a:spcPts val="0"/>
              </a:spcBef>
              <a:buClr>
                <a:srgbClr val="FF0000"/>
              </a:buClr>
              <a:buFont typeface="Wingdings" panose="05000000000000000000" pitchFamily="2" charset="2"/>
              <a:buChar char="Ø"/>
            </a:pPr>
            <a:r>
              <a:rPr lang="zh-CN" altLang="en-US" b="1" dirty="0">
                <a:latin typeface="宋体" panose="02010600030101010101" pitchFamily="2" charset="-122"/>
                <a:cs typeface="Times New Roman" panose="02020603050405020304" pitchFamily="18" charset="0"/>
              </a:rPr>
              <a:t>挑选和培训</a:t>
            </a:r>
            <a:r>
              <a:rPr lang="zh-CN" altLang="en-US" b="1" dirty="0">
                <a:solidFill>
                  <a:srgbClr val="FF0000"/>
                </a:solidFill>
                <a:latin typeface="宋体" panose="02010600030101010101" pitchFamily="2" charset="-122"/>
                <a:cs typeface="Times New Roman" panose="02020603050405020304" pitchFamily="18" charset="0"/>
              </a:rPr>
              <a:t>数据输入人员</a:t>
            </a:r>
            <a:r>
              <a:rPr lang="zh-CN" altLang="en-US" b="1" dirty="0">
                <a:solidFill>
                  <a:schemeClr val="bg2"/>
                </a:solidFill>
                <a:latin typeface="宋体" panose="02010600030101010101" pitchFamily="2" charset="-122"/>
                <a:cs typeface="Times New Roman" panose="02020603050405020304" pitchFamily="18" charset="0"/>
              </a:rPr>
              <a:t>。</a:t>
            </a:r>
          </a:p>
          <a:p>
            <a:pPr lvl="1" algn="just">
              <a:lnSpc>
                <a:spcPct val="120000"/>
              </a:lnSpc>
              <a:spcBef>
                <a:spcPts val="0"/>
              </a:spcBef>
              <a:buClr>
                <a:srgbClr val="FF0000"/>
              </a:buClr>
              <a:buFont typeface="Wingdings" panose="05000000000000000000" pitchFamily="2" charset="2"/>
              <a:buChar char="Ø"/>
            </a:pPr>
            <a:r>
              <a:rPr lang="zh-CN" altLang="en-US" b="1" dirty="0">
                <a:latin typeface="宋体" panose="02010600030101010101" pitchFamily="2" charset="-122"/>
                <a:cs typeface="Times New Roman" panose="02020603050405020304" pitchFamily="18" charset="0"/>
              </a:rPr>
              <a:t>数据输入过程中需要注意：</a:t>
            </a:r>
          </a:p>
          <a:p>
            <a:pPr lvl="2" algn="just">
              <a:lnSpc>
                <a:spcPct val="120000"/>
              </a:lnSpc>
              <a:spcBef>
                <a:spcPts val="0"/>
              </a:spcBef>
              <a:buClr>
                <a:srgbClr val="FF0000"/>
              </a:buClr>
              <a:buFont typeface="Wingdings" panose="05000000000000000000" pitchFamily="2" charset="2"/>
              <a:buChar char="u"/>
            </a:pPr>
            <a:r>
              <a:rPr lang="zh-CN" altLang="en-US" sz="2400" b="1" dirty="0">
                <a:latin typeface="宋体" panose="02010600030101010101" pitchFamily="2" charset="-122"/>
                <a:cs typeface="Times New Roman" panose="02020603050405020304" pitchFamily="18" charset="0"/>
              </a:rPr>
              <a:t>第一，</a:t>
            </a:r>
            <a:r>
              <a:rPr lang="zh-CN" altLang="en-US" sz="2400" b="1" dirty="0">
                <a:solidFill>
                  <a:srgbClr val="FF0000"/>
                </a:solidFill>
                <a:latin typeface="宋体" panose="02010600030101010101" pitchFamily="2" charset="-122"/>
                <a:cs typeface="Times New Roman" panose="02020603050405020304" pitchFamily="18" charset="0"/>
              </a:rPr>
              <a:t>统一</a:t>
            </a:r>
            <a:r>
              <a:rPr lang="zh-CN" altLang="en-US" sz="2400" b="1" dirty="0">
                <a:latin typeface="宋体" panose="02010600030101010101" pitchFamily="2" charset="-122"/>
                <a:cs typeface="Times New Roman" panose="02020603050405020304" pitchFamily="18" charset="0"/>
              </a:rPr>
              <a:t>规定</a:t>
            </a:r>
            <a:r>
              <a:rPr lang="zh-CN" altLang="en-US" sz="2400" b="1" dirty="0">
                <a:solidFill>
                  <a:srgbClr val="FF0000"/>
                </a:solidFill>
                <a:latin typeface="宋体" panose="02010600030101010101" pitchFamily="2" charset="-122"/>
                <a:cs typeface="Times New Roman" panose="02020603050405020304" pitchFamily="18" charset="0"/>
              </a:rPr>
              <a:t>数据文件名</a:t>
            </a:r>
            <a:r>
              <a:rPr lang="zh-CN" altLang="en-US" sz="2400" b="1" dirty="0">
                <a:solidFill>
                  <a:schemeClr val="bg2"/>
                </a:solidFill>
                <a:latin typeface="宋体" panose="02010600030101010101" pitchFamily="2" charset="-122"/>
                <a:cs typeface="Times New Roman" panose="02020603050405020304" pitchFamily="18" charset="0"/>
              </a:rPr>
              <a:t>。</a:t>
            </a:r>
          </a:p>
          <a:p>
            <a:pPr lvl="2" algn="just">
              <a:lnSpc>
                <a:spcPct val="120000"/>
              </a:lnSpc>
              <a:spcBef>
                <a:spcPts val="0"/>
              </a:spcBef>
              <a:buClr>
                <a:srgbClr val="FF0000"/>
              </a:buClr>
              <a:buFont typeface="Wingdings" panose="05000000000000000000" pitchFamily="2" charset="2"/>
              <a:buChar char="u"/>
            </a:pPr>
            <a:r>
              <a:rPr lang="zh-CN" altLang="en-US" sz="2400" b="1" dirty="0">
                <a:latin typeface="宋体" panose="02010600030101010101" pitchFamily="2" charset="-122"/>
                <a:cs typeface="Times New Roman" panose="02020603050405020304" pitchFamily="18" charset="0"/>
              </a:rPr>
              <a:t>第二，数据输入时要为每一个输入人员</a:t>
            </a:r>
            <a:r>
              <a:rPr lang="zh-CN" altLang="en-US" sz="2400" b="1" dirty="0">
                <a:solidFill>
                  <a:srgbClr val="FF0000"/>
                </a:solidFill>
                <a:latin typeface="宋体" panose="02010600030101010101" pitchFamily="2" charset="-122"/>
                <a:cs typeface="Times New Roman" panose="02020603050405020304" pitchFamily="18" charset="0"/>
              </a:rPr>
              <a:t>提供</a:t>
            </a:r>
            <a:r>
              <a:rPr lang="zh-CN" altLang="en-US" sz="2400" b="1" dirty="0">
                <a:latin typeface="宋体" panose="02010600030101010101" pitchFamily="2" charset="-122"/>
                <a:cs typeface="Times New Roman" panose="02020603050405020304" pitchFamily="18" charset="0"/>
              </a:rPr>
              <a:t>一份有关输入内容和格式的</a:t>
            </a:r>
            <a:r>
              <a:rPr lang="zh-CN" altLang="en-US" sz="2400" b="1" dirty="0">
                <a:solidFill>
                  <a:srgbClr val="FF0000"/>
                </a:solidFill>
                <a:latin typeface="宋体" panose="02010600030101010101" pitchFamily="2" charset="-122"/>
                <a:cs typeface="Times New Roman" panose="02020603050405020304" pitchFamily="18" charset="0"/>
              </a:rPr>
              <a:t>手册</a:t>
            </a:r>
            <a:r>
              <a:rPr lang="zh-CN" altLang="en-US" sz="2400" b="1" dirty="0">
                <a:solidFill>
                  <a:schemeClr val="bg2"/>
                </a:solidFill>
                <a:latin typeface="宋体" panose="02010600030101010101" pitchFamily="2" charset="-122"/>
                <a:cs typeface="Times New Roman" panose="02020603050405020304" pitchFamily="18" charset="0"/>
              </a:rPr>
              <a:t>。</a:t>
            </a:r>
          </a:p>
          <a:p>
            <a:pPr lvl="2" algn="just">
              <a:lnSpc>
                <a:spcPct val="120000"/>
              </a:lnSpc>
              <a:spcBef>
                <a:spcPts val="0"/>
              </a:spcBef>
              <a:buClr>
                <a:srgbClr val="FF0000"/>
              </a:buClr>
              <a:buFont typeface="Wingdings" panose="05000000000000000000" pitchFamily="2" charset="2"/>
              <a:buChar char="u"/>
            </a:pPr>
            <a:r>
              <a:rPr lang="zh-CN" altLang="en-US" sz="2400" b="1" dirty="0">
                <a:latin typeface="宋体" panose="02010600030101010101" pitchFamily="2" charset="-122"/>
                <a:cs typeface="Times New Roman" panose="02020603050405020304" pitchFamily="18" charset="0"/>
              </a:rPr>
              <a:t>第三，要为每个输入人员</a:t>
            </a:r>
            <a:r>
              <a:rPr lang="zh-CN" altLang="en-US" sz="2400" b="1" dirty="0">
                <a:solidFill>
                  <a:srgbClr val="FF0000"/>
                </a:solidFill>
                <a:latin typeface="宋体" panose="02010600030101010101" pitchFamily="2" charset="-122"/>
                <a:cs typeface="Times New Roman" panose="02020603050405020304" pitchFamily="18" charset="0"/>
              </a:rPr>
              <a:t>提供足够的空间摆放问卷</a:t>
            </a:r>
            <a:endParaRPr lang="zh-CN" altLang="en-US" sz="2400" b="1" dirty="0">
              <a:latin typeface="宋体" panose="02010600030101010101" pitchFamily="2" charset="-122"/>
              <a:cs typeface="Times New Roman" panose="02020603050405020304" pitchFamily="18" charset="0"/>
            </a:endParaRPr>
          </a:p>
          <a:p>
            <a:pPr lvl="2" algn="just">
              <a:lnSpc>
                <a:spcPct val="120000"/>
              </a:lnSpc>
              <a:spcBef>
                <a:spcPts val="0"/>
              </a:spcBef>
              <a:buClr>
                <a:srgbClr val="FF0000"/>
              </a:buClr>
              <a:buFont typeface="Wingdings" panose="05000000000000000000" pitchFamily="2" charset="2"/>
              <a:buChar char="u"/>
            </a:pPr>
            <a:r>
              <a:rPr lang="zh-CN" altLang="en-US" sz="2400" b="1" dirty="0">
                <a:latin typeface="宋体" panose="02010600030101010101" pitchFamily="2" charset="-122"/>
                <a:cs typeface="Times New Roman" panose="02020603050405020304" pitchFamily="18" charset="0"/>
              </a:rPr>
              <a:t>第四，每个输入人员在完成各自负责的问卷的输入任务后，研究者将数据</a:t>
            </a:r>
            <a:r>
              <a:rPr lang="zh-CN" altLang="en-US" sz="2400" b="1" dirty="0">
                <a:solidFill>
                  <a:srgbClr val="FF0000"/>
                </a:solidFill>
                <a:latin typeface="宋体" panose="02010600030101010101" pitchFamily="2" charset="-122"/>
                <a:cs typeface="Times New Roman" panose="02020603050405020304" pitchFamily="18" charset="0"/>
              </a:rPr>
              <a:t>合并</a:t>
            </a:r>
            <a:r>
              <a:rPr lang="zh-CN" altLang="en-US" sz="2400" b="1" dirty="0">
                <a:latin typeface="宋体" panose="02010600030101010101" pitchFamily="2" charset="-122"/>
                <a:cs typeface="Times New Roman" panose="02020603050405020304" pitchFamily="18" charset="0"/>
              </a:rPr>
              <a:t>成一个总的</a:t>
            </a:r>
            <a:r>
              <a:rPr lang="zh-CN" altLang="en-US" sz="2400" b="1" dirty="0">
                <a:solidFill>
                  <a:srgbClr val="FF0000"/>
                </a:solidFill>
                <a:latin typeface="宋体" panose="02010600030101010101" pitchFamily="2" charset="-122"/>
                <a:cs typeface="Times New Roman" panose="02020603050405020304" pitchFamily="18" charset="0"/>
              </a:rPr>
              <a:t>数据文件</a:t>
            </a:r>
            <a:r>
              <a:rPr lang="zh-CN" altLang="en-US" sz="2400" b="1" dirty="0">
                <a:solidFill>
                  <a:schemeClr val="bg2"/>
                </a:solidFill>
                <a:latin typeface="宋体" panose="02010600030101010101" pitchFamily="2" charset="-122"/>
                <a:cs typeface="Times New Roman" panose="02020603050405020304" pitchFamily="18" charset="0"/>
              </a:rPr>
              <a:t>，</a:t>
            </a:r>
            <a:r>
              <a:rPr lang="zh-CN" altLang="en-US" sz="2400" b="1" dirty="0">
                <a:latin typeface="宋体" panose="02010600030101010101" pitchFamily="2" charset="-122"/>
                <a:cs typeface="Times New Roman" panose="02020603050405020304" pitchFamily="18" charset="0"/>
              </a:rPr>
              <a:t>以供统计分析使用。</a:t>
            </a:r>
            <a:endParaRPr lang="zh-CN" altLang="en-US" sz="2400" b="1" dirty="0">
              <a:latin typeface="宋体" panose="02010600030101010101" pitchFamily="2" charset="-122"/>
            </a:endParaRPr>
          </a:p>
        </p:txBody>
      </p:sp>
      <p:sp>
        <p:nvSpPr>
          <p:cNvPr id="8" name="Rectangle 2">
            <a:extLst>
              <a:ext uri="{FF2B5EF4-FFF2-40B4-BE49-F238E27FC236}">
                <a16:creationId xmlns:a16="http://schemas.microsoft.com/office/drawing/2014/main" xmlns="" id="{77493887-9B6C-4D06-A7AA-0665E5AB42D2}"/>
              </a:ext>
            </a:extLst>
          </p:cNvPr>
          <p:cNvSpPr txBox="1">
            <a:spLocks noChangeArrowheads="1"/>
          </p:cNvSpPr>
          <p:nvPr/>
        </p:nvSpPr>
        <p:spPr bwMode="auto">
          <a:xfrm>
            <a:off x="1631950" y="249403"/>
            <a:ext cx="6337300" cy="5048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200" b="1" dirty="0">
                <a:solidFill>
                  <a:srgbClr val="2E4C64"/>
                </a:solidFill>
                <a:cs typeface="+mn-cs"/>
              </a:rPr>
              <a:t>二、</a:t>
            </a:r>
            <a:r>
              <a:rPr lang="en-US" altLang="en-US" sz="3200" b="1" dirty="0" err="1" smtClean="0">
                <a:solidFill>
                  <a:srgbClr val="2E4C64"/>
                </a:solidFill>
                <a:cs typeface="+mn-cs"/>
              </a:rPr>
              <a:t>问卷数据的录入</a:t>
            </a:r>
            <a:r>
              <a:rPr lang="en-US" altLang="en-US" sz="3200" b="1" dirty="0" smtClean="0">
                <a:solidFill>
                  <a:srgbClr val="2E4C64"/>
                </a:solidFill>
                <a:cs typeface="+mn-cs"/>
              </a:rPr>
              <a:t>-</a:t>
            </a:r>
            <a:r>
              <a:rPr lang="zh-CN" altLang="en-US" sz="3200" b="1" dirty="0" smtClean="0">
                <a:solidFill>
                  <a:srgbClr val="2E4C64"/>
                </a:solidFill>
                <a:cs typeface="+mn-cs"/>
              </a:rPr>
              <a:t>人工输入</a:t>
            </a:r>
            <a:endParaRPr lang="zh-CN" altLang="en-US" sz="3200" b="1" dirty="0">
              <a:solidFill>
                <a:srgbClr val="2E4C64"/>
              </a:solidFill>
              <a:cs typeface="+mn-cs"/>
            </a:endParaRPr>
          </a:p>
        </p:txBody>
      </p:sp>
      <p:sp>
        <p:nvSpPr>
          <p:cNvPr id="9" name="矩形 8">
            <a:extLst>
              <a:ext uri="{FF2B5EF4-FFF2-40B4-BE49-F238E27FC236}">
                <a16:creationId xmlns:a16="http://schemas.microsoft.com/office/drawing/2014/main" xmlns="" id="{C63F2B69-A2FD-427D-93D9-AB67401067E0}"/>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0" name="PA_矩形 6925">
            <a:extLst>
              <a:ext uri="{FF2B5EF4-FFF2-40B4-BE49-F238E27FC236}">
                <a16:creationId xmlns:a16="http://schemas.microsoft.com/office/drawing/2014/main" xmlns="" id="{06EBACD9-8A2F-4920-B6FC-2126B3A46F94}"/>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6726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0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7" grpId="0" animBg="1" autoUpdateAnimBg="0"/>
      <p:bldP spid="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0" name="Rectangle 2">
            <a:extLst>
              <a:ext uri="{FF2B5EF4-FFF2-40B4-BE49-F238E27FC236}">
                <a16:creationId xmlns:a16="http://schemas.microsoft.com/office/drawing/2014/main" xmlns="" id="{A50B25F0-0215-4D81-91D0-6610EAED21A7}"/>
              </a:ext>
            </a:extLst>
          </p:cNvPr>
          <p:cNvSpPr>
            <a:spLocks noGrp="1" noChangeArrowheads="1"/>
          </p:cNvSpPr>
          <p:nvPr>
            <p:ph type="title"/>
          </p:nvPr>
        </p:nvSpPr>
        <p:spPr bwMode="auto">
          <a:xfrm>
            <a:off x="1317625" y="1168400"/>
            <a:ext cx="6378575"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fontScale="90000"/>
          </a:bodyPr>
          <a:lstStyle/>
          <a:p>
            <a:pPr algn="l"/>
            <a:r>
              <a:rPr lang="en-US" altLang="en-US" sz="4000" dirty="0" err="1">
                <a:solidFill>
                  <a:schemeClr val="tx1"/>
                </a:solidFill>
              </a:rPr>
              <a:t>在Excel中录入数据</a:t>
            </a:r>
            <a:r>
              <a:rPr lang="zh-CN" altLang="en-US" sz="4000" dirty="0">
                <a:solidFill>
                  <a:schemeClr val="tx1"/>
                </a:solidFill>
              </a:rPr>
              <a:t>（单选题）</a:t>
            </a:r>
          </a:p>
        </p:txBody>
      </p:sp>
      <p:sp>
        <p:nvSpPr>
          <p:cNvPr id="268291" name="Rectangle 3">
            <a:extLst>
              <a:ext uri="{FF2B5EF4-FFF2-40B4-BE49-F238E27FC236}">
                <a16:creationId xmlns:a16="http://schemas.microsoft.com/office/drawing/2014/main" xmlns="" id="{5E9AE60E-7F48-4D12-A93F-0BADEE7C692D}"/>
              </a:ext>
            </a:extLst>
          </p:cNvPr>
          <p:cNvSpPr>
            <a:spLocks noGrp="1" noChangeArrowheads="1"/>
          </p:cNvSpPr>
          <p:nvPr>
            <p:ph type="body" idx="1"/>
          </p:nvPr>
        </p:nvSpPr>
        <p:spPr>
          <a:xfrm>
            <a:off x="895350" y="2117947"/>
            <a:ext cx="10842171" cy="2786969"/>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lstStyle/>
          <a:p>
            <a:pPr algn="just">
              <a:lnSpc>
                <a:spcPct val="90000"/>
              </a:lnSpc>
              <a:spcBef>
                <a:spcPct val="50000"/>
              </a:spcBef>
              <a:buClr>
                <a:srgbClr val="FF0000"/>
              </a:buClr>
              <a:buFont typeface="Wingdings" panose="05000000000000000000" pitchFamily="2" charset="2"/>
              <a:buBlip>
                <a:blip r:embed="rId3"/>
              </a:buBlip>
            </a:pPr>
            <a:r>
              <a:rPr kumimoji="0" lang="en-US" altLang="zh-CN" b="1" dirty="0">
                <a:solidFill>
                  <a:srgbClr val="003736"/>
                </a:solidFill>
              </a:rPr>
              <a:t>1.</a:t>
            </a:r>
            <a:r>
              <a:rPr kumimoji="0" lang="zh-CN" altLang="en-US" b="1" dirty="0">
                <a:solidFill>
                  <a:srgbClr val="003736"/>
                </a:solidFill>
              </a:rPr>
              <a:t>确定取得</a:t>
            </a:r>
            <a:r>
              <a:rPr kumimoji="0" lang="zh-CN" altLang="en-US" b="1" dirty="0">
                <a:solidFill>
                  <a:srgbClr val="FF0000"/>
                </a:solidFill>
              </a:rPr>
              <a:t>单一</a:t>
            </a:r>
            <a:r>
              <a:rPr kumimoji="0" lang="zh-CN" altLang="en-US" b="1" dirty="0">
                <a:solidFill>
                  <a:srgbClr val="003736"/>
                </a:solidFill>
              </a:rPr>
              <a:t>答案</a:t>
            </a:r>
          </a:p>
          <a:p>
            <a:pPr algn="just">
              <a:lnSpc>
                <a:spcPct val="90000"/>
              </a:lnSpc>
              <a:spcBef>
                <a:spcPct val="50000"/>
              </a:spcBef>
              <a:buClr>
                <a:srgbClr val="FF0000"/>
              </a:buClr>
              <a:buFont typeface="Wingdings" panose="05000000000000000000" pitchFamily="2" charset="2"/>
              <a:buBlip>
                <a:blip r:embed="rId3"/>
              </a:buBlip>
            </a:pPr>
            <a:r>
              <a:rPr kumimoji="0" lang="en-US" altLang="zh-CN" b="1" dirty="0">
                <a:solidFill>
                  <a:srgbClr val="003736"/>
                </a:solidFill>
              </a:rPr>
              <a:t>2.</a:t>
            </a:r>
            <a:r>
              <a:rPr kumimoji="0" lang="zh-CN" altLang="en-US" b="1" dirty="0">
                <a:solidFill>
                  <a:srgbClr val="003736"/>
                </a:solidFill>
              </a:rPr>
              <a:t>单选题如何</a:t>
            </a:r>
            <a:r>
              <a:rPr kumimoji="0" lang="zh-CN" altLang="en-US" b="1" dirty="0">
                <a:solidFill>
                  <a:srgbClr val="FF0000"/>
                </a:solidFill>
              </a:rPr>
              <a:t>编码</a:t>
            </a:r>
            <a:r>
              <a:rPr kumimoji="0" lang="zh-CN" altLang="en-US" b="1" dirty="0">
                <a:solidFill>
                  <a:srgbClr val="003736"/>
                </a:solidFill>
              </a:rPr>
              <a:t>和</a:t>
            </a:r>
            <a:r>
              <a:rPr kumimoji="0" lang="zh-CN" altLang="en-US" b="1" dirty="0">
                <a:solidFill>
                  <a:srgbClr val="FF0000"/>
                </a:solidFill>
              </a:rPr>
              <a:t>输入</a:t>
            </a:r>
          </a:p>
          <a:p>
            <a:pPr lvl="1" algn="just">
              <a:lnSpc>
                <a:spcPct val="90000"/>
              </a:lnSpc>
              <a:spcBef>
                <a:spcPct val="50000"/>
              </a:spcBef>
              <a:buClr>
                <a:srgbClr val="FF0000"/>
              </a:buClr>
              <a:buFont typeface="Wingdings" panose="05000000000000000000" pitchFamily="2" charset="2"/>
              <a:buNone/>
            </a:pPr>
            <a:r>
              <a:rPr kumimoji="0" lang="en-US" altLang="zh-CN" b="1" dirty="0">
                <a:solidFill>
                  <a:srgbClr val="0000FF"/>
                </a:solidFill>
              </a:rPr>
              <a:t>Q1.</a:t>
            </a:r>
            <a:r>
              <a:rPr kumimoji="0" lang="zh-CN" altLang="en-US" b="1" dirty="0">
                <a:solidFill>
                  <a:srgbClr val="0000FF"/>
                </a:solidFill>
              </a:rPr>
              <a:t>请问您现在是否拥有手机？</a:t>
            </a:r>
          </a:p>
          <a:p>
            <a:pPr lvl="1" algn="just">
              <a:lnSpc>
                <a:spcPct val="90000"/>
              </a:lnSpc>
              <a:spcBef>
                <a:spcPct val="50000"/>
              </a:spcBef>
              <a:buClr>
                <a:srgbClr val="FF0000"/>
              </a:buClr>
              <a:buFont typeface="Wingdings" panose="05000000000000000000" pitchFamily="2" charset="2"/>
              <a:buNone/>
            </a:pPr>
            <a:r>
              <a:rPr kumimoji="0" lang="zh-CN" altLang="en-US" b="1" dirty="0">
                <a:solidFill>
                  <a:srgbClr val="0000FF"/>
                </a:solidFill>
              </a:rPr>
              <a:t>□</a:t>
            </a:r>
            <a:r>
              <a:rPr kumimoji="0" lang="en-US" altLang="zh-CN" b="1" dirty="0">
                <a:solidFill>
                  <a:srgbClr val="0000FF"/>
                </a:solidFill>
              </a:rPr>
              <a:t>1.</a:t>
            </a:r>
            <a:r>
              <a:rPr kumimoji="0" lang="zh-CN" altLang="en-US" b="1" dirty="0">
                <a:solidFill>
                  <a:srgbClr val="0000FF"/>
                </a:solidFill>
              </a:rPr>
              <a:t>有	□</a:t>
            </a:r>
            <a:r>
              <a:rPr kumimoji="0" lang="en-US" altLang="zh-CN" b="1" dirty="0">
                <a:solidFill>
                  <a:srgbClr val="0000FF"/>
                </a:solidFill>
              </a:rPr>
              <a:t>2.</a:t>
            </a:r>
            <a:r>
              <a:rPr kumimoji="0" lang="zh-CN" altLang="en-US" b="1" dirty="0">
                <a:solidFill>
                  <a:srgbClr val="0000FF"/>
                </a:solidFill>
              </a:rPr>
              <a:t>没有（跳至</a:t>
            </a:r>
            <a:r>
              <a:rPr kumimoji="0" lang="en-US" altLang="zh-CN" b="1" dirty="0">
                <a:solidFill>
                  <a:srgbClr val="0000FF"/>
                </a:solidFill>
              </a:rPr>
              <a:t>Q12</a:t>
            </a:r>
            <a:r>
              <a:rPr kumimoji="0" lang="zh-CN" altLang="en-US" b="1" dirty="0">
                <a:solidFill>
                  <a:srgbClr val="0000FF"/>
                </a:solidFill>
              </a:rPr>
              <a:t>题）</a:t>
            </a:r>
          </a:p>
        </p:txBody>
      </p:sp>
      <p:sp>
        <p:nvSpPr>
          <p:cNvPr id="4" name="Rectangle 2">
            <a:extLst>
              <a:ext uri="{FF2B5EF4-FFF2-40B4-BE49-F238E27FC236}">
                <a16:creationId xmlns:a16="http://schemas.microsoft.com/office/drawing/2014/main" xmlns="" id="{A4E52F79-1E8E-405F-8E18-76B4FE8B6398}"/>
              </a:ext>
            </a:extLst>
          </p:cNvPr>
          <p:cNvSpPr txBox="1">
            <a:spLocks noChangeArrowheads="1"/>
          </p:cNvSpPr>
          <p:nvPr/>
        </p:nvSpPr>
        <p:spPr bwMode="auto">
          <a:xfrm>
            <a:off x="1631950" y="249403"/>
            <a:ext cx="6337300" cy="5048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200" b="1">
                <a:solidFill>
                  <a:srgbClr val="2E4C64"/>
                </a:solidFill>
                <a:cs typeface="+mn-cs"/>
              </a:rPr>
              <a:t>二、</a:t>
            </a:r>
            <a:r>
              <a:rPr lang="en-US" altLang="en-US" sz="3200" b="1">
                <a:solidFill>
                  <a:srgbClr val="2E4C64"/>
                </a:solidFill>
                <a:cs typeface="+mn-cs"/>
              </a:rPr>
              <a:t>问卷数据的录入</a:t>
            </a:r>
            <a:endParaRPr lang="zh-CN" altLang="en-US" sz="3200" b="1" dirty="0">
              <a:solidFill>
                <a:srgbClr val="2E4C64"/>
              </a:solidFill>
              <a:cs typeface="+mn-cs"/>
            </a:endParaRPr>
          </a:p>
        </p:txBody>
      </p:sp>
      <p:sp>
        <p:nvSpPr>
          <p:cNvPr id="5" name="矩形 4">
            <a:extLst>
              <a:ext uri="{FF2B5EF4-FFF2-40B4-BE49-F238E27FC236}">
                <a16:creationId xmlns:a16="http://schemas.microsoft.com/office/drawing/2014/main" xmlns="" id="{D36F4D54-F1AC-422A-B429-1FD172A3E3D0}"/>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PA_矩形 6925">
            <a:extLst>
              <a:ext uri="{FF2B5EF4-FFF2-40B4-BE49-F238E27FC236}">
                <a16:creationId xmlns:a16="http://schemas.microsoft.com/office/drawing/2014/main" xmlns="" id="{0E47B32E-4D87-4355-B1EA-65D404A755D4}"/>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9458" name="Picture 2">
            <a:extLst>
              <a:ext uri="{FF2B5EF4-FFF2-40B4-BE49-F238E27FC236}">
                <a16:creationId xmlns:a16="http://schemas.microsoft.com/office/drawing/2014/main" xmlns="" id="{7182F4FF-D1C0-4E7B-BA04-FD3945A5B9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3675" y="2117947"/>
            <a:ext cx="5048250" cy="2486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8291">
                                            <p:txEl>
                                              <p:pRg st="0" end="0"/>
                                            </p:txEl>
                                          </p:spTgt>
                                        </p:tgtEl>
                                        <p:attrNameLst>
                                          <p:attrName>style.visibility</p:attrName>
                                        </p:attrNameLst>
                                      </p:cBhvr>
                                      <p:to>
                                        <p:strVal val="visible"/>
                                      </p:to>
                                    </p:set>
                                    <p:anim calcmode="lin" valueType="num">
                                      <p:cBhvr additive="base">
                                        <p:cTn id="12" dur="500" fill="hold"/>
                                        <p:tgtEl>
                                          <p:spTgt spid="26829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8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8291">
                                            <p:txEl>
                                              <p:pRg st="1" end="1"/>
                                            </p:txEl>
                                          </p:spTgt>
                                        </p:tgtEl>
                                        <p:attrNameLst>
                                          <p:attrName>style.visibility</p:attrName>
                                        </p:attrNameLst>
                                      </p:cBhvr>
                                      <p:to>
                                        <p:strVal val="visible"/>
                                      </p:to>
                                    </p:set>
                                    <p:anim calcmode="lin" valueType="num">
                                      <p:cBhvr additive="base">
                                        <p:cTn id="18" dur="500" fill="hold"/>
                                        <p:tgtEl>
                                          <p:spTgt spid="26829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8291">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68291">
                                            <p:txEl>
                                              <p:pRg st="2" end="2"/>
                                            </p:txEl>
                                          </p:spTgt>
                                        </p:tgtEl>
                                        <p:attrNameLst>
                                          <p:attrName>style.visibility</p:attrName>
                                        </p:attrNameLst>
                                      </p:cBhvr>
                                      <p:to>
                                        <p:strVal val="visible"/>
                                      </p:to>
                                    </p:set>
                                    <p:anim calcmode="lin" valueType="num">
                                      <p:cBhvr additive="base">
                                        <p:cTn id="22" dur="500" fill="hold"/>
                                        <p:tgtEl>
                                          <p:spTgt spid="268291">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68291">
                                            <p:txEl>
                                              <p:pRg st="2" end="2"/>
                                            </p:txEl>
                                          </p:spTgt>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68291">
                                            <p:txEl>
                                              <p:pRg st="3" end="3"/>
                                            </p:txEl>
                                          </p:spTgt>
                                        </p:tgtEl>
                                        <p:attrNameLst>
                                          <p:attrName>style.visibility</p:attrName>
                                        </p:attrNameLst>
                                      </p:cBhvr>
                                      <p:to>
                                        <p:strVal val="visible"/>
                                      </p:to>
                                    </p:set>
                                    <p:anim calcmode="lin" valueType="num">
                                      <p:cBhvr additive="base">
                                        <p:cTn id="26" dur="500" fill="hold"/>
                                        <p:tgtEl>
                                          <p:spTgt spid="268291">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68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9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build="p" autoUpdateAnimBg="0"/>
      <p:bldP spid="5"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xmlns="" id="{5A2F511E-4117-4337-AF97-81B9C9B76F57}"/>
              </a:ext>
            </a:extLst>
          </p:cNvPr>
          <p:cNvSpPr>
            <a:spLocks noGrp="1" noChangeArrowheads="1"/>
          </p:cNvSpPr>
          <p:nvPr>
            <p:ph type="title"/>
          </p:nvPr>
        </p:nvSpPr>
        <p:spPr bwMode="auto">
          <a:xfrm>
            <a:off x="1591469" y="989014"/>
            <a:ext cx="8567738"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fontScale="90000"/>
          </a:bodyPr>
          <a:lstStyle/>
          <a:p>
            <a:pPr algn="l"/>
            <a:r>
              <a:rPr lang="en-US" altLang="en-US" sz="4000" dirty="0" err="1">
                <a:solidFill>
                  <a:schemeClr val="tx1"/>
                </a:solidFill>
                <a:latin typeface="黑体" panose="02010609060101010101" pitchFamily="49" charset="-122"/>
                <a:ea typeface="黑体" panose="02010609060101010101" pitchFamily="49" charset="-122"/>
              </a:rPr>
              <a:t>在Excel中录入数据</a:t>
            </a:r>
            <a:r>
              <a:rPr lang="zh-CN" altLang="en-US" sz="4000" dirty="0">
                <a:solidFill>
                  <a:schemeClr val="tx1"/>
                </a:solidFill>
                <a:latin typeface="黑体" panose="02010609060101010101" pitchFamily="49" charset="-122"/>
                <a:ea typeface="黑体" panose="02010609060101010101" pitchFamily="49" charset="-122"/>
              </a:rPr>
              <a:t>（单选题）</a:t>
            </a:r>
          </a:p>
        </p:txBody>
      </p:sp>
      <p:sp>
        <p:nvSpPr>
          <p:cNvPr id="269315" name="Rectangle 3">
            <a:extLst>
              <a:ext uri="{FF2B5EF4-FFF2-40B4-BE49-F238E27FC236}">
                <a16:creationId xmlns:a16="http://schemas.microsoft.com/office/drawing/2014/main" xmlns="" id="{BAFD042D-579D-44D0-BA45-C19C9E900852}"/>
              </a:ext>
            </a:extLst>
          </p:cNvPr>
          <p:cNvSpPr>
            <a:spLocks noGrp="1" noChangeArrowheads="1"/>
          </p:cNvSpPr>
          <p:nvPr>
            <p:ph type="body" idx="1"/>
          </p:nvPr>
        </p:nvSpPr>
        <p:spPr>
          <a:xfrm>
            <a:off x="1801812" y="1674020"/>
            <a:ext cx="8588375" cy="2016125"/>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lstStyle/>
          <a:p>
            <a:pPr algn="just">
              <a:spcBef>
                <a:spcPct val="50000"/>
              </a:spcBef>
              <a:buClr>
                <a:srgbClr val="FF0000"/>
              </a:buClr>
              <a:buFont typeface="Wingdings" panose="05000000000000000000" pitchFamily="2" charset="2"/>
              <a:buBlip>
                <a:blip r:embed="rId3"/>
              </a:buBlip>
            </a:pPr>
            <a:r>
              <a:rPr kumimoji="0" lang="en-US" altLang="zh-CN" b="1" dirty="0">
                <a:solidFill>
                  <a:srgbClr val="FF0066"/>
                </a:solidFill>
              </a:rPr>
              <a:t> </a:t>
            </a:r>
            <a:r>
              <a:rPr kumimoji="0" lang="zh-CN" altLang="en-US" b="1" dirty="0">
                <a:solidFill>
                  <a:srgbClr val="FF0066"/>
                </a:solidFill>
              </a:rPr>
              <a:t>在</a:t>
            </a:r>
            <a:r>
              <a:rPr kumimoji="0" lang="en-US" altLang="zh-CN" b="1" dirty="0">
                <a:solidFill>
                  <a:srgbClr val="FF0066"/>
                </a:solidFill>
              </a:rPr>
              <a:t>Excel</a:t>
            </a:r>
            <a:r>
              <a:rPr kumimoji="0" lang="zh-CN" altLang="en-US" b="1" dirty="0">
                <a:solidFill>
                  <a:srgbClr val="FF0066"/>
                </a:solidFill>
              </a:rPr>
              <a:t>中录入单选题</a:t>
            </a:r>
            <a:r>
              <a:rPr kumimoji="0" lang="en-US" altLang="zh-CN" b="1" dirty="0">
                <a:solidFill>
                  <a:srgbClr val="FF0066"/>
                </a:solidFill>
              </a:rPr>
              <a:t>Q1</a:t>
            </a:r>
            <a:r>
              <a:rPr kumimoji="0" lang="zh-CN" altLang="en-US" b="1" dirty="0">
                <a:solidFill>
                  <a:srgbClr val="FF0066"/>
                </a:solidFill>
              </a:rPr>
              <a:t>的数据</a:t>
            </a:r>
            <a:endParaRPr kumimoji="0" lang="zh-CN" altLang="en-US" b="1" dirty="0">
              <a:solidFill>
                <a:srgbClr val="003736"/>
              </a:solidFill>
            </a:endParaRPr>
          </a:p>
          <a:p>
            <a:pPr lvl="1" algn="just">
              <a:spcBef>
                <a:spcPct val="50000"/>
              </a:spcBef>
              <a:buClr>
                <a:srgbClr val="FF0000"/>
              </a:buClr>
              <a:buFont typeface="Wingdings" panose="05000000000000000000" pitchFamily="2" charset="2"/>
              <a:buChar char="ü"/>
            </a:pPr>
            <a:r>
              <a:rPr kumimoji="0" lang="zh-CN" altLang="en-US" b="1" dirty="0">
                <a:solidFill>
                  <a:srgbClr val="003736"/>
                </a:solidFill>
              </a:rPr>
              <a:t>单选题的编码和输入（用</a:t>
            </a:r>
            <a:r>
              <a:rPr kumimoji="0" lang="zh-CN" altLang="en-US" b="1" dirty="0">
                <a:solidFill>
                  <a:srgbClr val="0000FF"/>
                </a:solidFill>
              </a:rPr>
              <a:t>文字</a:t>
            </a:r>
            <a:r>
              <a:rPr kumimoji="0" lang="zh-CN" altLang="en-US" b="1" dirty="0">
                <a:solidFill>
                  <a:srgbClr val="003736"/>
                </a:solidFill>
              </a:rPr>
              <a:t>当列名，图</a:t>
            </a:r>
            <a:r>
              <a:rPr kumimoji="0" lang="en-US" altLang="zh-CN" b="1" dirty="0">
                <a:solidFill>
                  <a:srgbClr val="003736"/>
                </a:solidFill>
              </a:rPr>
              <a:t>1</a:t>
            </a:r>
            <a:r>
              <a:rPr kumimoji="0" lang="zh-CN" altLang="en-US" b="1" dirty="0">
                <a:solidFill>
                  <a:srgbClr val="003736"/>
                </a:solidFill>
              </a:rPr>
              <a:t>）</a:t>
            </a:r>
          </a:p>
          <a:p>
            <a:pPr lvl="1" algn="just">
              <a:spcBef>
                <a:spcPct val="50000"/>
              </a:spcBef>
              <a:buClr>
                <a:srgbClr val="FF0000"/>
              </a:buClr>
              <a:buFont typeface="Wingdings" panose="05000000000000000000" pitchFamily="2" charset="2"/>
              <a:buChar char="ü"/>
            </a:pPr>
            <a:r>
              <a:rPr kumimoji="0" lang="zh-CN" altLang="en-US" b="1" dirty="0">
                <a:solidFill>
                  <a:srgbClr val="003736"/>
                </a:solidFill>
              </a:rPr>
              <a:t>单选题的编码和输入（用</a:t>
            </a:r>
            <a:r>
              <a:rPr kumimoji="0" lang="zh-CN" altLang="en-US" b="1" dirty="0">
                <a:solidFill>
                  <a:srgbClr val="0000FF"/>
                </a:solidFill>
              </a:rPr>
              <a:t>题号</a:t>
            </a:r>
            <a:r>
              <a:rPr kumimoji="0" lang="zh-CN" altLang="en-US" b="1" dirty="0">
                <a:solidFill>
                  <a:srgbClr val="003736"/>
                </a:solidFill>
              </a:rPr>
              <a:t>当列名，图</a:t>
            </a:r>
            <a:r>
              <a:rPr kumimoji="0" lang="en-US" altLang="zh-CN" b="1" dirty="0">
                <a:solidFill>
                  <a:srgbClr val="003736"/>
                </a:solidFill>
              </a:rPr>
              <a:t>2</a:t>
            </a:r>
            <a:r>
              <a:rPr kumimoji="0" lang="zh-CN" altLang="en-US" b="1" dirty="0">
                <a:solidFill>
                  <a:srgbClr val="003736"/>
                </a:solidFill>
              </a:rPr>
              <a:t>）</a:t>
            </a:r>
          </a:p>
        </p:txBody>
      </p:sp>
      <p:pic>
        <p:nvPicPr>
          <p:cNvPr id="269316" name="Picture 4">
            <a:extLst>
              <a:ext uri="{FF2B5EF4-FFF2-40B4-BE49-F238E27FC236}">
                <a16:creationId xmlns:a16="http://schemas.microsoft.com/office/drawing/2014/main" xmlns="" id="{2A0C5058-DD62-49E3-A4BA-80CEBF508DB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7786" y="3426408"/>
            <a:ext cx="359886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7" name="Picture 5">
            <a:extLst>
              <a:ext uri="{FF2B5EF4-FFF2-40B4-BE49-F238E27FC236}">
                <a16:creationId xmlns:a16="http://schemas.microsoft.com/office/drawing/2014/main" xmlns="" id="{560AD396-739B-4610-940D-A1A0CDE57DB4}"/>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5423" y="3426408"/>
            <a:ext cx="3960812"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8" name="Oval 6">
            <a:extLst>
              <a:ext uri="{FF2B5EF4-FFF2-40B4-BE49-F238E27FC236}">
                <a16:creationId xmlns:a16="http://schemas.microsoft.com/office/drawing/2014/main" xmlns="" id="{2B28E513-792B-4A53-A931-77B1DD2C2759}"/>
              </a:ext>
            </a:extLst>
          </p:cNvPr>
          <p:cNvSpPr>
            <a:spLocks noChangeArrowheads="1"/>
          </p:cNvSpPr>
          <p:nvPr/>
        </p:nvSpPr>
        <p:spPr bwMode="auto">
          <a:xfrm>
            <a:off x="3648076" y="4121151"/>
            <a:ext cx="1223963" cy="576263"/>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269319" name="Oval 7">
            <a:extLst>
              <a:ext uri="{FF2B5EF4-FFF2-40B4-BE49-F238E27FC236}">
                <a16:creationId xmlns:a16="http://schemas.microsoft.com/office/drawing/2014/main" xmlns="" id="{11010F07-259B-456C-8CC2-D4D358D16325}"/>
              </a:ext>
            </a:extLst>
          </p:cNvPr>
          <p:cNvSpPr>
            <a:spLocks noChangeArrowheads="1"/>
          </p:cNvSpPr>
          <p:nvPr/>
        </p:nvSpPr>
        <p:spPr bwMode="auto">
          <a:xfrm>
            <a:off x="7680325" y="4194175"/>
            <a:ext cx="863600" cy="4318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2">
            <a:extLst>
              <a:ext uri="{FF2B5EF4-FFF2-40B4-BE49-F238E27FC236}">
                <a16:creationId xmlns:a16="http://schemas.microsoft.com/office/drawing/2014/main" xmlns="" id="{64118B34-E44E-4492-8F7E-A434EB1F282D}"/>
              </a:ext>
            </a:extLst>
          </p:cNvPr>
          <p:cNvSpPr txBox="1">
            <a:spLocks noChangeArrowheads="1"/>
          </p:cNvSpPr>
          <p:nvPr/>
        </p:nvSpPr>
        <p:spPr bwMode="auto">
          <a:xfrm>
            <a:off x="1631950" y="249403"/>
            <a:ext cx="6337300" cy="5048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200" b="1">
                <a:solidFill>
                  <a:srgbClr val="2E4C64"/>
                </a:solidFill>
                <a:cs typeface="+mn-cs"/>
              </a:rPr>
              <a:t>二、</a:t>
            </a:r>
            <a:r>
              <a:rPr lang="en-US" altLang="en-US" sz="3200" b="1">
                <a:solidFill>
                  <a:srgbClr val="2E4C64"/>
                </a:solidFill>
                <a:cs typeface="+mn-cs"/>
              </a:rPr>
              <a:t>问卷数据的录入</a:t>
            </a:r>
            <a:endParaRPr lang="zh-CN" altLang="en-US" sz="3200" b="1" dirty="0">
              <a:solidFill>
                <a:srgbClr val="2E4C64"/>
              </a:solidFill>
              <a:cs typeface="+mn-cs"/>
            </a:endParaRPr>
          </a:p>
        </p:txBody>
      </p:sp>
      <p:sp>
        <p:nvSpPr>
          <p:cNvPr id="9" name="矩形 8">
            <a:extLst>
              <a:ext uri="{FF2B5EF4-FFF2-40B4-BE49-F238E27FC236}">
                <a16:creationId xmlns:a16="http://schemas.microsoft.com/office/drawing/2014/main" xmlns="" id="{24457256-F4F4-4BEF-99D1-F22C203432C2}"/>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0" name="PA_矩形 6925">
            <a:extLst>
              <a:ext uri="{FF2B5EF4-FFF2-40B4-BE49-F238E27FC236}">
                <a16:creationId xmlns:a16="http://schemas.microsoft.com/office/drawing/2014/main" xmlns="" id="{B01F5220-1458-426E-A4AE-0A8652CFB069}"/>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693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69315">
                                            <p:bg/>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69315">
                                            <p:txEl>
                                              <p:pRg st="0" end="0"/>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9315">
                                            <p:txEl>
                                              <p:pRg st="1" end="1"/>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69315">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693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6931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6931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693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build="p" animBg="1"/>
      <p:bldP spid="269318" grpId="0" animBg="1"/>
      <p:bldP spid="269319" grpId="0" animBg="1"/>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xmlns="" id="{34F0143F-A45B-428A-AE53-0D1DE83355D0}"/>
              </a:ext>
            </a:extLst>
          </p:cNvPr>
          <p:cNvSpPr>
            <a:spLocks noGrp="1" noChangeArrowheads="1"/>
          </p:cNvSpPr>
          <p:nvPr>
            <p:ph type="title"/>
          </p:nvPr>
        </p:nvSpPr>
        <p:spPr bwMode="auto">
          <a:xfrm>
            <a:off x="1631951" y="1112839"/>
            <a:ext cx="8424863"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fontScale="90000"/>
          </a:bodyPr>
          <a:lstStyle/>
          <a:p>
            <a:pPr algn="l"/>
            <a:r>
              <a:rPr lang="en-US" altLang="en-US" sz="4000" dirty="0" err="1">
                <a:solidFill>
                  <a:schemeClr val="tx1"/>
                </a:solidFill>
                <a:latin typeface="黑体" panose="02010609060101010101" pitchFamily="49" charset="-122"/>
                <a:ea typeface="黑体" panose="02010609060101010101" pitchFamily="49" charset="-122"/>
              </a:rPr>
              <a:t>在Excel中录入数据</a:t>
            </a:r>
            <a:r>
              <a:rPr lang="zh-CN" altLang="en-US" sz="4000" dirty="0">
                <a:solidFill>
                  <a:schemeClr val="tx1"/>
                </a:solidFill>
                <a:latin typeface="黑体" panose="02010609060101010101" pitchFamily="49" charset="-122"/>
                <a:ea typeface="黑体" panose="02010609060101010101" pitchFamily="49" charset="-122"/>
              </a:rPr>
              <a:t>（多选题）</a:t>
            </a:r>
          </a:p>
        </p:txBody>
      </p:sp>
      <p:sp>
        <p:nvSpPr>
          <p:cNvPr id="270339" name="Rectangle 3">
            <a:extLst>
              <a:ext uri="{FF2B5EF4-FFF2-40B4-BE49-F238E27FC236}">
                <a16:creationId xmlns:a16="http://schemas.microsoft.com/office/drawing/2014/main" xmlns="" id="{5067F085-E856-44F6-809E-3B0A22851F5A}"/>
              </a:ext>
            </a:extLst>
          </p:cNvPr>
          <p:cNvSpPr>
            <a:spLocks noGrp="1" noChangeArrowheads="1"/>
          </p:cNvSpPr>
          <p:nvPr>
            <p:ph type="body" idx="1"/>
          </p:nvPr>
        </p:nvSpPr>
        <p:spPr>
          <a:xfrm>
            <a:off x="1505594" y="1976275"/>
            <a:ext cx="9217025" cy="4171028"/>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normAutofit/>
          </a:bodyPr>
          <a:lstStyle/>
          <a:p>
            <a:pPr algn="just">
              <a:lnSpc>
                <a:spcPct val="150000"/>
              </a:lnSpc>
              <a:spcBef>
                <a:spcPct val="25000"/>
              </a:spcBef>
              <a:buClr>
                <a:srgbClr val="FF0000"/>
              </a:buClr>
              <a:buFont typeface="Wingdings" panose="05000000000000000000" pitchFamily="2" charset="2"/>
              <a:buBlip>
                <a:blip r:embed="rId3"/>
              </a:buBlip>
            </a:pPr>
            <a:r>
              <a:rPr lang="zh-CN" altLang="en-US" b="1" dirty="0">
                <a:solidFill>
                  <a:srgbClr val="003736"/>
                </a:solidFill>
              </a:rPr>
              <a:t>多选题分为</a:t>
            </a:r>
            <a:r>
              <a:rPr lang="zh-CN" altLang="en-US" b="1" dirty="0">
                <a:solidFill>
                  <a:srgbClr val="FF0000"/>
                </a:solidFill>
              </a:rPr>
              <a:t>多项限选题、多项排序题、多项任选题</a:t>
            </a:r>
            <a:r>
              <a:rPr lang="zh-CN" altLang="en-US" b="1" dirty="0">
                <a:solidFill>
                  <a:srgbClr val="003736"/>
                </a:solidFill>
              </a:rPr>
              <a:t>。</a:t>
            </a:r>
          </a:p>
          <a:p>
            <a:pPr>
              <a:lnSpc>
                <a:spcPct val="150000"/>
              </a:lnSpc>
              <a:spcBef>
                <a:spcPct val="25000"/>
              </a:spcBef>
            </a:pPr>
            <a:r>
              <a:rPr lang="zh-CN" altLang="en-US" sz="2400" b="1" dirty="0"/>
              <a:t>	</a:t>
            </a:r>
            <a:r>
              <a:rPr lang="en-US" altLang="zh-CN" sz="2400" b="1" dirty="0"/>
              <a:t>Q2.</a:t>
            </a:r>
            <a:r>
              <a:rPr lang="zh-CN" altLang="en-US" sz="2400" b="1" dirty="0"/>
              <a:t>请问您当初购买手机的原因是什么？（可多选，最多</a:t>
            </a:r>
            <a:r>
              <a:rPr lang="en-US" altLang="zh-CN" sz="2400" b="1" dirty="0"/>
              <a:t>3</a:t>
            </a:r>
            <a:r>
              <a:rPr lang="zh-CN" altLang="en-US" sz="2400" b="1" dirty="0"/>
              <a:t>项）</a:t>
            </a:r>
          </a:p>
          <a:p>
            <a:pPr>
              <a:lnSpc>
                <a:spcPct val="150000"/>
              </a:lnSpc>
              <a:spcBef>
                <a:spcPct val="25000"/>
              </a:spcBef>
            </a:pPr>
            <a:r>
              <a:rPr lang="zh-CN" altLang="en-US" sz="2400" b="1" dirty="0"/>
              <a:t>	□</a:t>
            </a:r>
            <a:r>
              <a:rPr lang="en-US" altLang="zh-CN" sz="2400" b="1" dirty="0"/>
              <a:t>1.</a:t>
            </a:r>
            <a:r>
              <a:rPr lang="zh-CN" altLang="en-US" sz="2400" b="1" dirty="0"/>
              <a:t>方便与家人联络  □</a:t>
            </a:r>
            <a:r>
              <a:rPr lang="en-US" altLang="zh-CN" sz="2400" b="1" dirty="0"/>
              <a:t>2.</a:t>
            </a:r>
            <a:r>
              <a:rPr lang="zh-CN" altLang="en-US" sz="2400" b="1" dirty="0"/>
              <a:t>方便与朋友同学联络   □</a:t>
            </a:r>
            <a:r>
              <a:rPr lang="en-US" altLang="zh-CN" sz="2400" b="1" dirty="0"/>
              <a:t>3.</a:t>
            </a:r>
            <a:r>
              <a:rPr lang="zh-CN" altLang="en-US" sz="2400" b="1" dirty="0"/>
              <a:t>追求流行</a:t>
            </a:r>
          </a:p>
          <a:p>
            <a:pPr>
              <a:lnSpc>
                <a:spcPct val="150000"/>
              </a:lnSpc>
              <a:spcBef>
                <a:spcPct val="25000"/>
              </a:spcBef>
            </a:pPr>
            <a:r>
              <a:rPr lang="zh-CN" altLang="en-US" sz="2400" b="1" dirty="0"/>
              <a:t>	□</a:t>
            </a:r>
            <a:r>
              <a:rPr lang="en-US" altLang="zh-CN" sz="2400" b="1" dirty="0"/>
              <a:t>4.</a:t>
            </a:r>
            <a:r>
              <a:rPr lang="zh-CN" altLang="en-US" sz="2400" b="1" dirty="0"/>
              <a:t>工作需要	   □</a:t>
            </a:r>
            <a:r>
              <a:rPr lang="en-US" altLang="zh-CN" sz="2400" b="1" dirty="0"/>
              <a:t>5.</a:t>
            </a:r>
            <a:r>
              <a:rPr lang="zh-CN" altLang="en-US" sz="2400" b="1" dirty="0"/>
              <a:t>同学间比较的心理	      □</a:t>
            </a:r>
            <a:r>
              <a:rPr lang="en-US" altLang="zh-CN" sz="2400" b="1" dirty="0"/>
              <a:t>6. </a:t>
            </a:r>
            <a:r>
              <a:rPr lang="zh-CN" altLang="en-US" sz="2400" b="1" dirty="0"/>
              <a:t>别人赠送</a:t>
            </a:r>
          </a:p>
          <a:p>
            <a:pPr>
              <a:lnSpc>
                <a:spcPct val="150000"/>
              </a:lnSpc>
              <a:spcBef>
                <a:spcPct val="25000"/>
              </a:spcBef>
            </a:pPr>
            <a:r>
              <a:rPr lang="zh-CN" altLang="en-US" sz="2400" b="1" dirty="0"/>
              <a:t>	□</a:t>
            </a:r>
            <a:r>
              <a:rPr lang="en-US" altLang="zh-CN" sz="2400" b="1" dirty="0"/>
              <a:t>7.</a:t>
            </a:r>
            <a:r>
              <a:rPr lang="zh-CN" altLang="en-US" sz="2400" b="1" dirty="0"/>
              <a:t>手机价格下降	   □</a:t>
            </a:r>
            <a:r>
              <a:rPr lang="en-US" altLang="zh-CN" sz="2400" b="1" dirty="0"/>
              <a:t>8.</a:t>
            </a:r>
            <a:r>
              <a:rPr lang="zh-CN" altLang="en-US" sz="2400" b="1" dirty="0"/>
              <a:t>厂商推出的促销方案 </a:t>
            </a:r>
          </a:p>
          <a:p>
            <a:pPr>
              <a:lnSpc>
                <a:spcPct val="150000"/>
              </a:lnSpc>
              <a:spcBef>
                <a:spcPct val="25000"/>
              </a:spcBef>
            </a:pPr>
            <a:r>
              <a:rPr lang="zh-CN" altLang="en-US" sz="2400" b="1" dirty="0"/>
              <a:t>	□</a:t>
            </a:r>
            <a:r>
              <a:rPr lang="en-US" altLang="zh-CN" sz="2400" b="1" dirty="0"/>
              <a:t>9.</a:t>
            </a:r>
            <a:r>
              <a:rPr lang="zh-CN" altLang="en-US" sz="2400" b="1" dirty="0"/>
              <a:t>网内互打较便宜  □</a:t>
            </a:r>
            <a:r>
              <a:rPr lang="en-US" altLang="zh-CN" sz="2400" b="1" dirty="0"/>
              <a:t>10.</a:t>
            </a:r>
            <a:r>
              <a:rPr lang="zh-CN" altLang="en-US" sz="2400" b="1" dirty="0"/>
              <a:t>其他</a:t>
            </a:r>
          </a:p>
          <a:p>
            <a:pPr algn="just">
              <a:lnSpc>
                <a:spcPct val="90000"/>
              </a:lnSpc>
              <a:spcBef>
                <a:spcPct val="25000"/>
              </a:spcBef>
              <a:buClr>
                <a:srgbClr val="FF0000"/>
              </a:buClr>
              <a:buFont typeface="Wingdings" panose="05000000000000000000" pitchFamily="2" charset="2"/>
              <a:buNone/>
            </a:pPr>
            <a:endParaRPr lang="en-US" altLang="zh-CN" sz="1800" b="1" dirty="0">
              <a:solidFill>
                <a:srgbClr val="003736"/>
              </a:solidFill>
            </a:endParaRPr>
          </a:p>
        </p:txBody>
      </p:sp>
      <p:sp>
        <p:nvSpPr>
          <p:cNvPr id="4" name="Rectangle 2">
            <a:extLst>
              <a:ext uri="{FF2B5EF4-FFF2-40B4-BE49-F238E27FC236}">
                <a16:creationId xmlns:a16="http://schemas.microsoft.com/office/drawing/2014/main" xmlns="" id="{7326735D-01D7-46B2-BE11-65CA25964F51}"/>
              </a:ext>
            </a:extLst>
          </p:cNvPr>
          <p:cNvSpPr txBox="1">
            <a:spLocks noChangeArrowheads="1"/>
          </p:cNvSpPr>
          <p:nvPr/>
        </p:nvSpPr>
        <p:spPr bwMode="auto">
          <a:xfrm>
            <a:off x="1631950" y="249403"/>
            <a:ext cx="6337300" cy="5048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200" b="1">
                <a:solidFill>
                  <a:srgbClr val="2E4C64"/>
                </a:solidFill>
                <a:cs typeface="+mn-cs"/>
              </a:rPr>
              <a:t>二、</a:t>
            </a:r>
            <a:r>
              <a:rPr lang="en-US" altLang="en-US" sz="3200" b="1">
                <a:solidFill>
                  <a:srgbClr val="2E4C64"/>
                </a:solidFill>
                <a:cs typeface="+mn-cs"/>
              </a:rPr>
              <a:t>问卷数据的录入</a:t>
            </a:r>
            <a:endParaRPr lang="zh-CN" altLang="en-US" sz="3200" b="1" dirty="0">
              <a:solidFill>
                <a:srgbClr val="2E4C64"/>
              </a:solidFill>
              <a:cs typeface="+mn-cs"/>
            </a:endParaRPr>
          </a:p>
        </p:txBody>
      </p:sp>
      <p:sp>
        <p:nvSpPr>
          <p:cNvPr id="5" name="矩形 4">
            <a:extLst>
              <a:ext uri="{FF2B5EF4-FFF2-40B4-BE49-F238E27FC236}">
                <a16:creationId xmlns:a16="http://schemas.microsoft.com/office/drawing/2014/main" xmlns="" id="{0F8969A2-9EC8-4119-A1DB-3844438B7EE7}"/>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PA_矩形 6925">
            <a:extLst>
              <a:ext uri="{FF2B5EF4-FFF2-40B4-BE49-F238E27FC236}">
                <a16:creationId xmlns:a16="http://schemas.microsoft.com/office/drawing/2014/main" xmlns="" id="{C6889623-4F3C-49DB-BAEA-7D1967AC3E60}"/>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0339">
                                            <p:bg/>
                                          </p:spTgt>
                                        </p:tgtEl>
                                        <p:attrNameLst>
                                          <p:attrName>style.visibility</p:attrName>
                                        </p:attrNameLst>
                                      </p:cBhvr>
                                      <p:to>
                                        <p:strVal val="visible"/>
                                      </p:to>
                                    </p:set>
                                    <p:animEffect transition="in" filter="blinds(horizontal)">
                                      <p:cBhvr>
                                        <p:cTn id="12" dur="500"/>
                                        <p:tgtEl>
                                          <p:spTgt spid="270339">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0339">
                                            <p:txEl>
                                              <p:pRg st="0" end="0"/>
                                            </p:txEl>
                                          </p:spTgt>
                                        </p:tgtEl>
                                        <p:attrNameLst>
                                          <p:attrName>style.visibility</p:attrName>
                                        </p:attrNameLst>
                                      </p:cBhvr>
                                      <p:to>
                                        <p:strVal val="visible"/>
                                      </p:to>
                                    </p:set>
                                    <p:animEffect transition="in" filter="blinds(horizontal)">
                                      <p:cBhvr>
                                        <p:cTn id="17" dur="500"/>
                                        <p:tgtEl>
                                          <p:spTgt spid="27033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0339">
                                            <p:txEl>
                                              <p:pRg st="1" end="1"/>
                                            </p:txEl>
                                          </p:spTgt>
                                        </p:tgtEl>
                                        <p:attrNameLst>
                                          <p:attrName>style.visibility</p:attrName>
                                        </p:attrNameLst>
                                      </p:cBhvr>
                                      <p:to>
                                        <p:strVal val="visible"/>
                                      </p:to>
                                    </p:set>
                                    <p:animEffect transition="in" filter="blinds(horizontal)">
                                      <p:cBhvr>
                                        <p:cTn id="22" dur="500"/>
                                        <p:tgtEl>
                                          <p:spTgt spid="270339">
                                            <p:txEl>
                                              <p:pRg st="1" end="1"/>
                                            </p:txEl>
                                          </p:spTgt>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270339">
                                            <p:txEl>
                                              <p:pRg st="2" end="2"/>
                                            </p:txEl>
                                          </p:spTgt>
                                        </p:tgtEl>
                                        <p:attrNameLst>
                                          <p:attrName>style.visibility</p:attrName>
                                        </p:attrNameLst>
                                      </p:cBhvr>
                                      <p:to>
                                        <p:strVal val="visible"/>
                                      </p:to>
                                    </p:set>
                                    <p:animEffect transition="in" filter="blinds(horizontal)">
                                      <p:cBhvr>
                                        <p:cTn id="26" dur="500"/>
                                        <p:tgtEl>
                                          <p:spTgt spid="270339">
                                            <p:txEl>
                                              <p:pRg st="2" end="2"/>
                                            </p:txEl>
                                          </p:spTgt>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270339">
                                            <p:txEl>
                                              <p:pRg st="3" end="3"/>
                                            </p:txEl>
                                          </p:spTgt>
                                        </p:tgtEl>
                                        <p:attrNameLst>
                                          <p:attrName>style.visibility</p:attrName>
                                        </p:attrNameLst>
                                      </p:cBhvr>
                                      <p:to>
                                        <p:strVal val="visible"/>
                                      </p:to>
                                    </p:set>
                                    <p:animEffect transition="in" filter="blinds(horizontal)">
                                      <p:cBhvr>
                                        <p:cTn id="30" dur="500"/>
                                        <p:tgtEl>
                                          <p:spTgt spid="270339">
                                            <p:txEl>
                                              <p:pRg st="3" end="3"/>
                                            </p:txEl>
                                          </p:spTgt>
                                        </p:tgtEl>
                                      </p:cBhvr>
                                    </p:animEffect>
                                  </p:childTnLst>
                                </p:cTn>
                              </p:par>
                            </p:childTnLst>
                          </p:cTn>
                        </p:par>
                        <p:par>
                          <p:cTn id="31" fill="hold">
                            <p:stCondLst>
                              <p:cond delay="1500"/>
                            </p:stCondLst>
                            <p:childTnLst>
                              <p:par>
                                <p:cTn id="32" presetID="3" presetClass="entr" presetSubtype="10" fill="hold" grpId="0" nodeType="afterEffect">
                                  <p:stCondLst>
                                    <p:cond delay="0"/>
                                  </p:stCondLst>
                                  <p:childTnLst>
                                    <p:set>
                                      <p:cBhvr>
                                        <p:cTn id="33" dur="1" fill="hold">
                                          <p:stCondLst>
                                            <p:cond delay="0"/>
                                          </p:stCondLst>
                                        </p:cTn>
                                        <p:tgtEl>
                                          <p:spTgt spid="270339">
                                            <p:txEl>
                                              <p:pRg st="4" end="4"/>
                                            </p:txEl>
                                          </p:spTgt>
                                        </p:tgtEl>
                                        <p:attrNameLst>
                                          <p:attrName>style.visibility</p:attrName>
                                        </p:attrNameLst>
                                      </p:cBhvr>
                                      <p:to>
                                        <p:strVal val="visible"/>
                                      </p:to>
                                    </p:set>
                                    <p:animEffect transition="in" filter="blinds(horizontal)">
                                      <p:cBhvr>
                                        <p:cTn id="34" dur="500"/>
                                        <p:tgtEl>
                                          <p:spTgt spid="270339">
                                            <p:txEl>
                                              <p:pRg st="4" end="4"/>
                                            </p:txEl>
                                          </p:spTgt>
                                        </p:tgtEl>
                                      </p:cBhvr>
                                    </p:animEffect>
                                  </p:childTnLst>
                                </p:cTn>
                              </p:par>
                            </p:childTnLst>
                          </p:cTn>
                        </p:par>
                        <p:par>
                          <p:cTn id="35" fill="hold">
                            <p:stCondLst>
                              <p:cond delay="2000"/>
                            </p:stCondLst>
                            <p:childTnLst>
                              <p:par>
                                <p:cTn id="36" presetID="3" presetClass="entr" presetSubtype="10" fill="hold" grpId="0" nodeType="afterEffect">
                                  <p:stCondLst>
                                    <p:cond delay="0"/>
                                  </p:stCondLst>
                                  <p:childTnLst>
                                    <p:set>
                                      <p:cBhvr>
                                        <p:cTn id="37" dur="1" fill="hold">
                                          <p:stCondLst>
                                            <p:cond delay="0"/>
                                          </p:stCondLst>
                                        </p:cTn>
                                        <p:tgtEl>
                                          <p:spTgt spid="270339">
                                            <p:txEl>
                                              <p:pRg st="5" end="5"/>
                                            </p:txEl>
                                          </p:spTgt>
                                        </p:tgtEl>
                                        <p:attrNameLst>
                                          <p:attrName>style.visibility</p:attrName>
                                        </p:attrNameLst>
                                      </p:cBhvr>
                                      <p:to>
                                        <p:strVal val="visible"/>
                                      </p:to>
                                    </p:set>
                                    <p:animEffect transition="in" filter="blinds(horizontal)">
                                      <p:cBhvr>
                                        <p:cTn id="38" dur="500"/>
                                        <p:tgtEl>
                                          <p:spTgt spid="270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uiExpand="1" build="p"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a:extLst>
              <a:ext uri="{FF2B5EF4-FFF2-40B4-BE49-F238E27FC236}">
                <a16:creationId xmlns:a16="http://schemas.microsoft.com/office/drawing/2014/main" xmlns="" id="{BD325C27-19D0-4830-8B18-C837CB6B0BA5}"/>
              </a:ext>
            </a:extLst>
          </p:cNvPr>
          <p:cNvSpPr>
            <a:spLocks noGrp="1" noChangeArrowheads="1"/>
          </p:cNvSpPr>
          <p:nvPr>
            <p:ph type="title"/>
          </p:nvPr>
        </p:nvSpPr>
        <p:spPr bwMode="auto">
          <a:xfrm>
            <a:off x="1631949" y="1184387"/>
            <a:ext cx="9036050"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fontScale="90000"/>
          </a:bodyPr>
          <a:lstStyle/>
          <a:p>
            <a:pPr algn="l"/>
            <a:r>
              <a:rPr lang="en-US" altLang="en-US" dirty="0" err="1">
                <a:solidFill>
                  <a:schemeClr val="tx1"/>
                </a:solidFill>
                <a:latin typeface="黑体" panose="02010609060101010101" pitchFamily="49" charset="-122"/>
                <a:ea typeface="黑体" panose="02010609060101010101" pitchFamily="49" charset="-122"/>
              </a:rPr>
              <a:t>在Excel中录入数据</a:t>
            </a:r>
            <a:r>
              <a:rPr lang="zh-CN" altLang="en-US" dirty="0">
                <a:solidFill>
                  <a:schemeClr val="tx1"/>
                </a:solidFill>
                <a:latin typeface="黑体" panose="02010609060101010101" pitchFamily="49" charset="-122"/>
                <a:ea typeface="黑体" panose="02010609060101010101" pitchFamily="49" charset="-122"/>
              </a:rPr>
              <a:t>（多选题）</a:t>
            </a:r>
          </a:p>
        </p:txBody>
      </p:sp>
      <p:sp>
        <p:nvSpPr>
          <p:cNvPr id="271363" name="Rectangle 3">
            <a:extLst>
              <a:ext uri="{FF2B5EF4-FFF2-40B4-BE49-F238E27FC236}">
                <a16:creationId xmlns:a16="http://schemas.microsoft.com/office/drawing/2014/main" xmlns="" id="{47B12BC1-6F0A-47CD-A9AF-9F0BECC5BB86}"/>
              </a:ext>
            </a:extLst>
          </p:cNvPr>
          <p:cNvSpPr>
            <a:spLocks noGrp="1" noChangeArrowheads="1"/>
          </p:cNvSpPr>
          <p:nvPr>
            <p:ph type="body" idx="1"/>
          </p:nvPr>
        </p:nvSpPr>
        <p:spPr>
          <a:xfrm>
            <a:off x="977898" y="1928388"/>
            <a:ext cx="10344151" cy="4396043"/>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normAutofit/>
          </a:bodyPr>
          <a:lstStyle/>
          <a:p>
            <a:pPr lvl="1" algn="just">
              <a:lnSpc>
                <a:spcPct val="130000"/>
              </a:lnSpc>
              <a:spcBef>
                <a:spcPts val="0"/>
              </a:spcBef>
              <a:buClr>
                <a:srgbClr val="FF0000"/>
              </a:buClr>
              <a:buFont typeface="Wingdings" panose="05000000000000000000" pitchFamily="2" charset="2"/>
              <a:buChar char="Ø"/>
            </a:pPr>
            <a:r>
              <a:rPr lang="zh-CN" altLang="en-US" b="1" dirty="0">
                <a:solidFill>
                  <a:srgbClr val="0000FF"/>
                </a:solidFill>
              </a:rPr>
              <a:t>二分法</a:t>
            </a:r>
            <a:r>
              <a:rPr lang="zh-CN" altLang="en-US" b="1" dirty="0"/>
              <a:t>（</a:t>
            </a:r>
            <a:r>
              <a:rPr lang="en-US" altLang="zh-CN" b="1" dirty="0"/>
              <a:t>Multiple </a:t>
            </a:r>
            <a:r>
              <a:rPr lang="en-US" altLang="zh-CN" b="1" dirty="0">
                <a:solidFill>
                  <a:srgbClr val="0000FF"/>
                </a:solidFill>
              </a:rPr>
              <a:t>Dichotomies</a:t>
            </a:r>
            <a:r>
              <a:rPr lang="en-US" altLang="zh-CN" b="1" dirty="0">
                <a:solidFill>
                  <a:schemeClr val="bg2"/>
                </a:solidFill>
              </a:rPr>
              <a:t> </a:t>
            </a:r>
            <a:r>
              <a:rPr lang="en-US" altLang="zh-CN" b="1" dirty="0"/>
              <a:t>Method</a:t>
            </a:r>
            <a:r>
              <a:rPr lang="zh-CN" altLang="en-US" b="1" dirty="0"/>
              <a:t>）：将每个可能的答案设为一个变量，变量的取值最多有两个（</a:t>
            </a:r>
            <a:r>
              <a:rPr lang="en-US" altLang="zh-CN" b="1" dirty="0">
                <a:solidFill>
                  <a:srgbClr val="FF0000"/>
                </a:solidFill>
              </a:rPr>
              <a:t>1</a:t>
            </a:r>
            <a:r>
              <a:rPr lang="zh-CN" altLang="en-US" b="1" dirty="0"/>
              <a:t>和</a:t>
            </a:r>
            <a:r>
              <a:rPr lang="en-US" altLang="zh-CN" b="1" dirty="0"/>
              <a:t>0</a:t>
            </a:r>
            <a:r>
              <a:rPr lang="zh-CN" altLang="en-US" b="1" dirty="0"/>
              <a:t>），分别表示</a:t>
            </a:r>
            <a:r>
              <a:rPr lang="zh-CN" altLang="en-US" b="1" dirty="0">
                <a:latin typeface="Times New Roman" panose="02020603050405020304" pitchFamily="18" charset="0"/>
              </a:rPr>
              <a:t>“</a:t>
            </a:r>
            <a:r>
              <a:rPr lang="zh-CN" altLang="en-US" b="1" dirty="0"/>
              <a:t>选</a:t>
            </a:r>
            <a:r>
              <a:rPr lang="zh-CN" altLang="en-US" b="1" dirty="0">
                <a:latin typeface="Times New Roman" panose="02020603050405020304" pitchFamily="18" charset="0"/>
              </a:rPr>
              <a:t>”</a:t>
            </a:r>
            <a:r>
              <a:rPr lang="zh-CN" altLang="en-US" b="1" dirty="0"/>
              <a:t>或</a:t>
            </a:r>
            <a:r>
              <a:rPr lang="zh-CN" altLang="en-US" b="1" dirty="0">
                <a:latin typeface="Times New Roman" panose="02020603050405020304" pitchFamily="18" charset="0"/>
              </a:rPr>
              <a:t>“</a:t>
            </a:r>
            <a:r>
              <a:rPr lang="zh-CN" altLang="en-US" b="1" dirty="0"/>
              <a:t>不选</a:t>
            </a:r>
            <a:r>
              <a:rPr lang="zh-CN" altLang="en-US" b="1" dirty="0">
                <a:latin typeface="Times New Roman" panose="02020603050405020304" pitchFamily="18" charset="0"/>
              </a:rPr>
              <a:t>”</a:t>
            </a:r>
            <a:r>
              <a:rPr lang="zh-CN" altLang="en-US" b="1" dirty="0"/>
              <a:t>（在实际应用中，经常只有一个取值</a:t>
            </a:r>
            <a:r>
              <a:rPr lang="en-US" altLang="zh-CN" b="1" dirty="0"/>
              <a:t>1</a:t>
            </a:r>
            <a:r>
              <a:rPr lang="zh-CN" altLang="en-US" b="1" dirty="0"/>
              <a:t>，代表</a:t>
            </a:r>
            <a:r>
              <a:rPr lang="zh-CN" altLang="en-US" b="1" dirty="0">
                <a:latin typeface="Times New Roman" panose="02020603050405020304" pitchFamily="18" charset="0"/>
              </a:rPr>
              <a:t>“</a:t>
            </a:r>
            <a:r>
              <a:rPr lang="zh-CN" altLang="en-US" b="1" dirty="0"/>
              <a:t>选</a:t>
            </a:r>
            <a:r>
              <a:rPr lang="zh-CN" altLang="en-US" b="1" dirty="0">
                <a:latin typeface="Times New Roman" panose="02020603050405020304" pitchFamily="18" charset="0"/>
              </a:rPr>
              <a:t>”</a:t>
            </a:r>
            <a:r>
              <a:rPr lang="zh-CN" altLang="en-US" b="1" dirty="0"/>
              <a:t>，而用</a:t>
            </a:r>
            <a:r>
              <a:rPr lang="zh-CN" altLang="en-US" b="1" dirty="0">
                <a:solidFill>
                  <a:srgbClr val="FF0000"/>
                </a:solidFill>
              </a:rPr>
              <a:t>空值</a:t>
            </a:r>
            <a:r>
              <a:rPr lang="zh-CN" altLang="en-US" b="1" dirty="0"/>
              <a:t>代表</a:t>
            </a:r>
            <a:r>
              <a:rPr lang="zh-CN" altLang="en-US" b="1" dirty="0">
                <a:solidFill>
                  <a:srgbClr val="FF0000"/>
                </a:solidFill>
              </a:rPr>
              <a:t>不选</a:t>
            </a:r>
            <a:r>
              <a:rPr lang="zh-CN" altLang="en-US" b="1" dirty="0"/>
              <a:t>）。这种方法的缺点是需要的变量个数比较多</a:t>
            </a:r>
            <a:r>
              <a:rPr lang="zh-CN" altLang="en-US" b="1" dirty="0">
                <a:solidFill>
                  <a:schemeClr val="bg2"/>
                </a:solidFill>
              </a:rPr>
              <a:t>；</a:t>
            </a:r>
            <a:r>
              <a:rPr lang="zh-CN" altLang="en-US" b="1" dirty="0"/>
              <a:t>优点是比较简单。二分法常用于</a:t>
            </a:r>
            <a:r>
              <a:rPr lang="zh-CN" altLang="en-US" b="1" dirty="0">
                <a:latin typeface="Times New Roman" panose="02020603050405020304" pitchFamily="18" charset="0"/>
              </a:rPr>
              <a:t>“</a:t>
            </a:r>
            <a:r>
              <a:rPr lang="zh-CN" altLang="en-US" b="1" dirty="0"/>
              <a:t>不限选</a:t>
            </a:r>
            <a:r>
              <a:rPr lang="zh-CN" altLang="en-US" b="1" dirty="0">
                <a:latin typeface="Times New Roman" panose="02020603050405020304" pitchFamily="18" charset="0"/>
              </a:rPr>
              <a:t>”</a:t>
            </a:r>
            <a:r>
              <a:rPr lang="zh-CN" altLang="en-US" b="1" dirty="0"/>
              <a:t> 和 </a:t>
            </a:r>
            <a:r>
              <a:rPr lang="zh-CN" altLang="en-US" b="1" dirty="0">
                <a:latin typeface="Times New Roman" panose="02020603050405020304" pitchFamily="18" charset="0"/>
              </a:rPr>
              <a:t>“</a:t>
            </a:r>
            <a:r>
              <a:rPr lang="zh-CN" altLang="en-US" b="1" dirty="0"/>
              <a:t>限选不排名</a:t>
            </a:r>
            <a:r>
              <a:rPr lang="zh-CN" altLang="en-US" b="1" dirty="0">
                <a:latin typeface="Times New Roman" panose="02020603050405020304" pitchFamily="18" charset="0"/>
              </a:rPr>
              <a:t>”</a:t>
            </a:r>
            <a:r>
              <a:rPr lang="zh-CN" altLang="en-US" b="1" dirty="0">
                <a:solidFill>
                  <a:schemeClr val="bg2"/>
                </a:solidFill>
              </a:rPr>
              <a:t> </a:t>
            </a:r>
            <a:endParaRPr lang="en-US" altLang="zh-CN" b="1" dirty="0">
              <a:solidFill>
                <a:schemeClr val="bg2"/>
              </a:solidFill>
            </a:endParaRPr>
          </a:p>
          <a:p>
            <a:pPr lvl="1" algn="just">
              <a:lnSpc>
                <a:spcPct val="130000"/>
              </a:lnSpc>
              <a:spcBef>
                <a:spcPts val="0"/>
              </a:spcBef>
              <a:buClr>
                <a:srgbClr val="FF0000"/>
              </a:buClr>
              <a:buFont typeface="Wingdings" panose="05000000000000000000" pitchFamily="2" charset="2"/>
              <a:buChar char="Ø"/>
            </a:pPr>
            <a:endParaRPr lang="en-US" altLang="zh-CN" b="1" dirty="0">
              <a:solidFill>
                <a:schemeClr val="bg2"/>
              </a:solidFill>
            </a:endParaRPr>
          </a:p>
          <a:p>
            <a:pPr lvl="1" algn="just">
              <a:lnSpc>
                <a:spcPct val="130000"/>
              </a:lnSpc>
              <a:spcBef>
                <a:spcPts val="0"/>
              </a:spcBef>
              <a:buClr>
                <a:srgbClr val="FF0000"/>
              </a:buClr>
              <a:buFont typeface="Wingdings" panose="05000000000000000000" pitchFamily="2" charset="2"/>
              <a:buChar char="Ø"/>
            </a:pPr>
            <a:r>
              <a:rPr lang="zh-CN" altLang="en-US" b="1" dirty="0">
                <a:solidFill>
                  <a:srgbClr val="0000FF"/>
                </a:solidFill>
              </a:rPr>
              <a:t>分类法</a:t>
            </a:r>
            <a:r>
              <a:rPr lang="zh-CN" altLang="en-US" b="1" dirty="0"/>
              <a:t>（</a:t>
            </a:r>
            <a:r>
              <a:rPr lang="en-US" altLang="zh-CN" b="1" dirty="0"/>
              <a:t>Multiple </a:t>
            </a:r>
            <a:r>
              <a:rPr lang="en-US" altLang="zh-CN" b="1" dirty="0">
                <a:solidFill>
                  <a:srgbClr val="0000FF"/>
                </a:solidFill>
              </a:rPr>
              <a:t>Category</a:t>
            </a:r>
            <a:r>
              <a:rPr lang="en-US" altLang="zh-CN" b="1" dirty="0">
                <a:solidFill>
                  <a:schemeClr val="bg2"/>
                </a:solidFill>
              </a:rPr>
              <a:t> </a:t>
            </a:r>
            <a:r>
              <a:rPr lang="en-US" altLang="zh-CN" b="1" dirty="0"/>
              <a:t>Method</a:t>
            </a:r>
            <a:r>
              <a:rPr lang="zh-CN" altLang="en-US" b="1" dirty="0"/>
              <a:t>）：</a:t>
            </a:r>
            <a:r>
              <a:rPr lang="zh-CN" altLang="en-US" b="1" dirty="0">
                <a:solidFill>
                  <a:srgbClr val="0000FF"/>
                </a:solidFill>
              </a:rPr>
              <a:t>分类法常用于</a:t>
            </a:r>
            <a:r>
              <a:rPr lang="zh-CN" altLang="en-US" b="1" dirty="0">
                <a:solidFill>
                  <a:srgbClr val="0000FF"/>
                </a:solidFill>
                <a:latin typeface="Times New Roman" panose="02020603050405020304" pitchFamily="18" charset="0"/>
              </a:rPr>
              <a:t>“</a:t>
            </a:r>
            <a:r>
              <a:rPr lang="zh-CN" altLang="en-US" b="1" dirty="0">
                <a:solidFill>
                  <a:srgbClr val="0000FF"/>
                </a:solidFill>
              </a:rPr>
              <a:t>限选</a:t>
            </a:r>
            <a:r>
              <a:rPr lang="zh-CN" altLang="en-US" b="1" dirty="0">
                <a:solidFill>
                  <a:srgbClr val="0000FF"/>
                </a:solidFill>
                <a:latin typeface="Times New Roman" panose="02020603050405020304" pitchFamily="18" charset="0"/>
              </a:rPr>
              <a:t>”</a:t>
            </a:r>
            <a:r>
              <a:rPr lang="zh-CN" altLang="en-US" b="1" dirty="0">
                <a:solidFill>
                  <a:srgbClr val="0000FF"/>
                </a:solidFill>
              </a:rPr>
              <a:t>（很少用于</a:t>
            </a:r>
            <a:r>
              <a:rPr lang="zh-CN" altLang="en-US" b="1" dirty="0">
                <a:solidFill>
                  <a:srgbClr val="0000FF"/>
                </a:solidFill>
                <a:latin typeface="Times New Roman" panose="02020603050405020304" pitchFamily="18" charset="0"/>
              </a:rPr>
              <a:t>“</a:t>
            </a:r>
            <a:r>
              <a:rPr lang="zh-CN" altLang="en-US" b="1" dirty="0">
                <a:solidFill>
                  <a:srgbClr val="0000FF"/>
                </a:solidFill>
              </a:rPr>
              <a:t>不限选</a:t>
            </a:r>
            <a:r>
              <a:rPr lang="zh-CN" altLang="en-US" b="1" dirty="0">
                <a:solidFill>
                  <a:srgbClr val="0000FF"/>
                </a:solidFill>
                <a:latin typeface="Times New Roman" panose="02020603050405020304" pitchFamily="18" charset="0"/>
              </a:rPr>
              <a:t>”</a:t>
            </a:r>
            <a:r>
              <a:rPr lang="zh-CN" altLang="en-US" b="1" dirty="0">
                <a:solidFill>
                  <a:srgbClr val="0000FF"/>
                </a:solidFill>
              </a:rPr>
              <a:t>），包括</a:t>
            </a:r>
            <a:r>
              <a:rPr lang="zh-CN" altLang="en-US" b="1" dirty="0">
                <a:solidFill>
                  <a:srgbClr val="0000FF"/>
                </a:solidFill>
                <a:latin typeface="Times New Roman" panose="02020603050405020304" pitchFamily="18" charset="0"/>
              </a:rPr>
              <a:t>“</a:t>
            </a:r>
            <a:r>
              <a:rPr lang="zh-CN" altLang="en-US" b="1" dirty="0">
                <a:solidFill>
                  <a:srgbClr val="0000FF"/>
                </a:solidFill>
              </a:rPr>
              <a:t>限选不排名</a:t>
            </a:r>
            <a:r>
              <a:rPr lang="zh-CN" altLang="en-US" b="1" dirty="0">
                <a:solidFill>
                  <a:srgbClr val="0000FF"/>
                </a:solidFill>
                <a:latin typeface="Times New Roman" panose="02020603050405020304" pitchFamily="18" charset="0"/>
              </a:rPr>
              <a:t>”</a:t>
            </a:r>
            <a:r>
              <a:rPr lang="zh-CN" altLang="en-US" b="1" dirty="0">
                <a:solidFill>
                  <a:srgbClr val="0000FF"/>
                </a:solidFill>
              </a:rPr>
              <a:t> 和</a:t>
            </a:r>
            <a:r>
              <a:rPr lang="zh-CN" altLang="en-US" b="1" dirty="0">
                <a:solidFill>
                  <a:srgbClr val="0000FF"/>
                </a:solidFill>
                <a:latin typeface="Times New Roman" panose="02020603050405020304" pitchFamily="18" charset="0"/>
              </a:rPr>
              <a:t>“</a:t>
            </a:r>
            <a:r>
              <a:rPr lang="zh-CN" altLang="en-US" b="1" dirty="0">
                <a:solidFill>
                  <a:srgbClr val="0000FF"/>
                </a:solidFill>
              </a:rPr>
              <a:t>限选排名</a:t>
            </a:r>
            <a:r>
              <a:rPr lang="zh-CN" altLang="en-US" b="1" dirty="0">
                <a:solidFill>
                  <a:srgbClr val="0000FF"/>
                </a:solidFill>
                <a:latin typeface="Times New Roman" panose="02020603050405020304" pitchFamily="18" charset="0"/>
              </a:rPr>
              <a:t>”</a:t>
            </a:r>
            <a:r>
              <a:rPr lang="zh-CN" altLang="en-US" b="1" dirty="0">
                <a:solidFill>
                  <a:srgbClr val="0000FF"/>
                </a:solidFill>
              </a:rPr>
              <a:t> 。</a:t>
            </a:r>
            <a:r>
              <a:rPr lang="zh-CN" altLang="en-US" b="1" dirty="0">
                <a:solidFill>
                  <a:srgbClr val="FF0000"/>
                </a:solidFill>
              </a:rPr>
              <a:t>按照限选的最多答案设置变量个数，每个变量的取值为选项值。</a:t>
            </a:r>
            <a:endParaRPr lang="zh-CN" altLang="en-US" b="1" dirty="0">
              <a:solidFill>
                <a:schemeClr val="bg2"/>
              </a:solidFill>
            </a:endParaRPr>
          </a:p>
        </p:txBody>
      </p:sp>
      <p:sp>
        <p:nvSpPr>
          <p:cNvPr id="4" name="Rectangle 2">
            <a:extLst>
              <a:ext uri="{FF2B5EF4-FFF2-40B4-BE49-F238E27FC236}">
                <a16:creationId xmlns:a16="http://schemas.microsoft.com/office/drawing/2014/main" xmlns="" id="{1B91F6B5-EDFF-47D0-9C77-1D0651F14349}"/>
              </a:ext>
            </a:extLst>
          </p:cNvPr>
          <p:cNvSpPr txBox="1">
            <a:spLocks noChangeArrowheads="1"/>
          </p:cNvSpPr>
          <p:nvPr/>
        </p:nvSpPr>
        <p:spPr bwMode="auto">
          <a:xfrm>
            <a:off x="1631950" y="249403"/>
            <a:ext cx="6337300" cy="5048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200" b="1">
                <a:solidFill>
                  <a:srgbClr val="2E4C64"/>
                </a:solidFill>
                <a:cs typeface="+mn-cs"/>
              </a:rPr>
              <a:t>二、</a:t>
            </a:r>
            <a:r>
              <a:rPr lang="en-US" altLang="en-US" sz="3200" b="1">
                <a:solidFill>
                  <a:srgbClr val="2E4C64"/>
                </a:solidFill>
                <a:cs typeface="+mn-cs"/>
              </a:rPr>
              <a:t>问卷数据的录入</a:t>
            </a:r>
            <a:endParaRPr lang="zh-CN" altLang="en-US" sz="3200" b="1" dirty="0">
              <a:solidFill>
                <a:srgbClr val="2E4C64"/>
              </a:solidFill>
              <a:cs typeface="+mn-cs"/>
            </a:endParaRPr>
          </a:p>
        </p:txBody>
      </p:sp>
      <p:sp>
        <p:nvSpPr>
          <p:cNvPr id="5" name="矩形 4">
            <a:extLst>
              <a:ext uri="{FF2B5EF4-FFF2-40B4-BE49-F238E27FC236}">
                <a16:creationId xmlns:a16="http://schemas.microsoft.com/office/drawing/2014/main" xmlns="" id="{B4FC41BC-0159-4030-BB32-08C2B71E6358}"/>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PA_矩形 6925">
            <a:extLst>
              <a:ext uri="{FF2B5EF4-FFF2-40B4-BE49-F238E27FC236}">
                <a16:creationId xmlns:a16="http://schemas.microsoft.com/office/drawing/2014/main" xmlns="" id="{50CAF68D-6336-4EDE-8EC1-EB2882E7AB15}"/>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1363">
                                            <p:txEl>
                                              <p:pRg st="0" end="0"/>
                                            </p:txEl>
                                          </p:spTgt>
                                        </p:tgtEl>
                                        <p:attrNameLst>
                                          <p:attrName>style.visibility</p:attrName>
                                        </p:attrNameLst>
                                      </p:cBhvr>
                                      <p:to>
                                        <p:strVal val="visible"/>
                                      </p:to>
                                    </p:set>
                                    <p:animEffect transition="in" filter="blinds(horizontal)">
                                      <p:cBhvr>
                                        <p:cTn id="12" dur="500"/>
                                        <p:tgtEl>
                                          <p:spTgt spid="271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1363">
                                            <p:txEl>
                                              <p:pRg st="2" end="2"/>
                                            </p:txEl>
                                          </p:spTgt>
                                        </p:tgtEl>
                                        <p:attrNameLst>
                                          <p:attrName>style.visibility</p:attrName>
                                        </p:attrNameLst>
                                      </p:cBhvr>
                                      <p:to>
                                        <p:strVal val="visible"/>
                                      </p:to>
                                    </p:set>
                                    <p:animEffect transition="in" filter="blinds(horizontal)">
                                      <p:cBhvr>
                                        <p:cTn id="17" dur="500"/>
                                        <p:tgtEl>
                                          <p:spTgt spid="271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Rectangle 3">
            <a:extLst>
              <a:ext uri="{FF2B5EF4-FFF2-40B4-BE49-F238E27FC236}">
                <a16:creationId xmlns:a16="http://schemas.microsoft.com/office/drawing/2014/main" xmlns="" id="{336D28B8-B8CB-4346-89A9-5707D3E5DECA}"/>
              </a:ext>
            </a:extLst>
          </p:cNvPr>
          <p:cNvSpPr>
            <a:spLocks noGrp="1" noChangeArrowheads="1"/>
          </p:cNvSpPr>
          <p:nvPr>
            <p:ph type="body" idx="1"/>
          </p:nvPr>
        </p:nvSpPr>
        <p:spPr>
          <a:xfrm>
            <a:off x="1774826" y="1125538"/>
            <a:ext cx="8640763" cy="1439862"/>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lstStyle/>
          <a:p>
            <a:pPr algn="just">
              <a:lnSpc>
                <a:spcPct val="150000"/>
              </a:lnSpc>
              <a:spcBef>
                <a:spcPts val="0"/>
              </a:spcBef>
              <a:buClr>
                <a:srgbClr val="FF0000"/>
              </a:buClr>
              <a:buFont typeface="Wingdings" panose="05000000000000000000" pitchFamily="2" charset="2"/>
              <a:buBlip>
                <a:blip r:embed="rId3"/>
              </a:buBlip>
            </a:pPr>
            <a:r>
              <a:rPr kumimoji="0" lang="zh-CN" altLang="en-US" sz="3200" b="1" dirty="0"/>
              <a:t>在</a:t>
            </a:r>
            <a:r>
              <a:rPr kumimoji="0" lang="en-US" altLang="zh-CN" sz="3200" b="1" dirty="0"/>
              <a:t>Excel</a:t>
            </a:r>
            <a:r>
              <a:rPr kumimoji="0" lang="zh-CN" altLang="en-US" sz="3200" b="1" dirty="0"/>
              <a:t>中录入多选题</a:t>
            </a:r>
            <a:r>
              <a:rPr kumimoji="0" lang="en-US" altLang="zh-CN" sz="3200" b="1" dirty="0"/>
              <a:t>Q2</a:t>
            </a:r>
            <a:r>
              <a:rPr kumimoji="0" lang="zh-CN" altLang="en-US" sz="3200" b="1" dirty="0"/>
              <a:t>的数据</a:t>
            </a:r>
          </a:p>
          <a:p>
            <a:pPr lvl="1" algn="just">
              <a:lnSpc>
                <a:spcPct val="150000"/>
              </a:lnSpc>
              <a:spcBef>
                <a:spcPts val="0"/>
              </a:spcBef>
              <a:buClr>
                <a:srgbClr val="FF0000"/>
              </a:buClr>
              <a:buFont typeface="Wingdings" panose="05000000000000000000" pitchFamily="2" charset="2"/>
              <a:buChar char="Ø"/>
            </a:pPr>
            <a:r>
              <a:rPr lang="zh-CN" altLang="en-US" sz="2800" b="1" dirty="0">
                <a:solidFill>
                  <a:srgbClr val="003736"/>
                </a:solidFill>
                <a:latin typeface="Times New Roman" panose="02020603050405020304" pitchFamily="18" charset="0"/>
              </a:rPr>
              <a:t>“</a:t>
            </a:r>
            <a:r>
              <a:rPr lang="zh-CN" altLang="en-US" sz="2800" b="1" dirty="0">
                <a:solidFill>
                  <a:srgbClr val="0000FF"/>
                </a:solidFill>
              </a:rPr>
              <a:t>分类法</a:t>
            </a:r>
            <a:r>
              <a:rPr lang="zh-CN" altLang="en-US" sz="2800" b="1" dirty="0">
                <a:solidFill>
                  <a:srgbClr val="003736"/>
                </a:solidFill>
                <a:latin typeface="Times New Roman" panose="02020603050405020304" pitchFamily="18" charset="0"/>
              </a:rPr>
              <a:t>”</a:t>
            </a:r>
            <a:r>
              <a:rPr lang="zh-CN" altLang="en-US" sz="2800" b="1" dirty="0">
                <a:solidFill>
                  <a:srgbClr val="003736"/>
                </a:solidFill>
              </a:rPr>
              <a:t>编码和输入（图</a:t>
            </a:r>
            <a:r>
              <a:rPr lang="en-US" altLang="zh-CN" sz="2800" b="1" dirty="0">
                <a:solidFill>
                  <a:srgbClr val="003736"/>
                </a:solidFill>
              </a:rPr>
              <a:t>3</a:t>
            </a:r>
            <a:r>
              <a:rPr lang="zh-CN" altLang="en-US" sz="2800" b="1" dirty="0">
                <a:solidFill>
                  <a:srgbClr val="003736"/>
                </a:solidFill>
              </a:rPr>
              <a:t>）</a:t>
            </a:r>
          </a:p>
        </p:txBody>
      </p:sp>
      <p:pic>
        <p:nvPicPr>
          <p:cNvPr id="272388" name="Picture 4">
            <a:extLst>
              <a:ext uri="{FF2B5EF4-FFF2-40B4-BE49-F238E27FC236}">
                <a16:creationId xmlns:a16="http://schemas.microsoft.com/office/drawing/2014/main" xmlns="" id="{DD37D0EE-CB18-44BC-BFC6-8CBE19B271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114" y="2565400"/>
            <a:ext cx="734377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2389" name="Rectangle 5">
            <a:extLst>
              <a:ext uri="{FF2B5EF4-FFF2-40B4-BE49-F238E27FC236}">
                <a16:creationId xmlns:a16="http://schemas.microsoft.com/office/drawing/2014/main" xmlns="" id="{0AD7044B-BACF-49BA-9E45-F8177B1F0AE7}"/>
              </a:ext>
            </a:extLst>
          </p:cNvPr>
          <p:cNvSpPr>
            <a:spLocks noChangeArrowheads="1"/>
          </p:cNvSpPr>
          <p:nvPr/>
        </p:nvSpPr>
        <p:spPr bwMode="auto">
          <a:xfrm>
            <a:off x="5375276" y="2560009"/>
            <a:ext cx="4392613" cy="381635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Rectangle 2">
            <a:extLst>
              <a:ext uri="{FF2B5EF4-FFF2-40B4-BE49-F238E27FC236}">
                <a16:creationId xmlns:a16="http://schemas.microsoft.com/office/drawing/2014/main" xmlns="" id="{38C80226-E884-4E0F-8189-FB2326130C38}"/>
              </a:ext>
            </a:extLst>
          </p:cNvPr>
          <p:cNvSpPr>
            <a:spLocks noGrp="1" noChangeArrowheads="1"/>
          </p:cNvSpPr>
          <p:nvPr>
            <p:ph type="title"/>
          </p:nvPr>
        </p:nvSpPr>
        <p:spPr bwMode="auto">
          <a:xfrm>
            <a:off x="1631950" y="249403"/>
            <a:ext cx="6337300"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lgn="l"/>
            <a:r>
              <a:rPr lang="zh-CN" altLang="en-US" sz="3200" b="1" dirty="0">
                <a:solidFill>
                  <a:srgbClr val="2E4C64"/>
                </a:solidFill>
                <a:cs typeface="+mn-cs"/>
              </a:rPr>
              <a:t>二、</a:t>
            </a:r>
            <a:r>
              <a:rPr lang="en-US" altLang="en-US" sz="3200" b="1" dirty="0" err="1">
                <a:solidFill>
                  <a:srgbClr val="2E4C64"/>
                </a:solidFill>
                <a:cs typeface="+mn-cs"/>
              </a:rPr>
              <a:t>问卷数据的录入</a:t>
            </a:r>
            <a:endParaRPr lang="zh-CN" altLang="en-US" sz="3200" b="1" dirty="0">
              <a:solidFill>
                <a:srgbClr val="2E4C64"/>
              </a:solidFill>
              <a:cs typeface="+mn-cs"/>
            </a:endParaRPr>
          </a:p>
        </p:txBody>
      </p:sp>
      <p:sp>
        <p:nvSpPr>
          <p:cNvPr id="8" name="矩形 7">
            <a:extLst>
              <a:ext uri="{FF2B5EF4-FFF2-40B4-BE49-F238E27FC236}">
                <a16:creationId xmlns:a16="http://schemas.microsoft.com/office/drawing/2014/main" xmlns="" id="{AE9B9E51-7415-4282-B52D-9747A608D9DA}"/>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9" name="PA_矩形 6925">
            <a:extLst>
              <a:ext uri="{FF2B5EF4-FFF2-40B4-BE49-F238E27FC236}">
                <a16:creationId xmlns:a16="http://schemas.microsoft.com/office/drawing/2014/main" xmlns="" id="{6B2C8CFC-1B82-4FC8-B92A-63CADA6FBFC3}"/>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2387">
                                            <p:bg/>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72387">
                                            <p:txEl>
                                              <p:pRg st="0" end="0"/>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72387">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7238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2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nimBg="1"/>
      <p:bldP spid="272389" grpId="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任意多边形 382"/>
          <p:cNvSpPr/>
          <p:nvPr>
            <p:custDataLst>
              <p:tags r:id="rId1"/>
            </p:custDataLst>
          </p:nvPr>
        </p:nvSpPr>
        <p:spPr bwMode="auto">
          <a:xfrm>
            <a:off x="-1588" y="2768600"/>
            <a:ext cx="12193588" cy="2384425"/>
          </a:xfrm>
          <a:custGeom>
            <a:avLst/>
            <a:gdLst>
              <a:gd name="T0" fmla="*/ 12091567 w 2749"/>
              <a:gd name="T1" fmla="*/ 2384425 h 1198"/>
              <a:gd name="T2" fmla="*/ 106455 w 2749"/>
              <a:gd name="T3" fmla="*/ 2384425 h 1198"/>
              <a:gd name="T4" fmla="*/ 0 w 2749"/>
              <a:gd name="T5" fmla="*/ 2336657 h 1198"/>
              <a:gd name="T6" fmla="*/ 0 w 2749"/>
              <a:gd name="T7" fmla="*/ 47768 h 1198"/>
              <a:gd name="T8" fmla="*/ 106455 w 2749"/>
              <a:gd name="T9" fmla="*/ 0 h 1198"/>
              <a:gd name="T10" fmla="*/ 12091567 w 2749"/>
              <a:gd name="T11" fmla="*/ 0 h 1198"/>
              <a:gd name="T12" fmla="*/ 12193587 w 2749"/>
              <a:gd name="T13" fmla="*/ 47768 h 1198"/>
              <a:gd name="T14" fmla="*/ 12193587 w 2749"/>
              <a:gd name="T15" fmla="*/ 2336657 h 1198"/>
              <a:gd name="T16" fmla="*/ 12091567 w 2749"/>
              <a:gd name="T17" fmla="*/ 2384425 h 1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9" h="1198">
                <a:moveTo>
                  <a:pt x="2726" y="1198"/>
                </a:moveTo>
                <a:cubicBezTo>
                  <a:pt x="24" y="1198"/>
                  <a:pt x="24" y="1198"/>
                  <a:pt x="24" y="1198"/>
                </a:cubicBezTo>
                <a:cubicBezTo>
                  <a:pt x="11" y="1198"/>
                  <a:pt x="0" y="1187"/>
                  <a:pt x="0" y="1174"/>
                </a:cubicBezTo>
                <a:cubicBezTo>
                  <a:pt x="0" y="24"/>
                  <a:pt x="0" y="24"/>
                  <a:pt x="0" y="24"/>
                </a:cubicBezTo>
                <a:cubicBezTo>
                  <a:pt x="0" y="11"/>
                  <a:pt x="11" y="0"/>
                  <a:pt x="24" y="0"/>
                </a:cubicBezTo>
                <a:cubicBezTo>
                  <a:pt x="2726" y="0"/>
                  <a:pt x="2726" y="0"/>
                  <a:pt x="2726" y="0"/>
                </a:cubicBezTo>
                <a:cubicBezTo>
                  <a:pt x="2739" y="0"/>
                  <a:pt x="2749" y="11"/>
                  <a:pt x="2749" y="24"/>
                </a:cubicBezTo>
                <a:cubicBezTo>
                  <a:pt x="2749" y="1174"/>
                  <a:pt x="2749" y="1174"/>
                  <a:pt x="2749" y="1174"/>
                </a:cubicBezTo>
                <a:cubicBezTo>
                  <a:pt x="2749" y="1187"/>
                  <a:pt x="2739" y="1198"/>
                  <a:pt x="2726" y="1198"/>
                </a:cubicBezTo>
              </a:path>
            </a:pathLst>
          </a:custGeom>
          <a:solidFill>
            <a:srgbClr val="2E4C6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nvGrpSpPr>
          <p:cNvPr id="48131" name="PA_组合 773"/>
          <p:cNvGrpSpPr/>
          <p:nvPr>
            <p:custDataLst>
              <p:tags r:id="rId2"/>
            </p:custDataLst>
          </p:nvPr>
        </p:nvGrpSpPr>
        <p:grpSpPr bwMode="auto">
          <a:xfrm>
            <a:off x="6718300" y="1900238"/>
            <a:ext cx="5472113" cy="4130675"/>
            <a:chOff x="6719888" y="2131781"/>
            <a:chExt cx="5472112" cy="4130676"/>
          </a:xfrm>
        </p:grpSpPr>
        <p:sp>
          <p:nvSpPr>
            <p:cNvPr id="48138" name="AutoShape 380"/>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39" name="Freeform 383"/>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0" name="Rectangle 384"/>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1" name="Rectangle 385"/>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2" name="Freeform 386"/>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3" name="Freeform 387"/>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4" name="Freeform 388"/>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5" name="Freeform 389"/>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6" name="Freeform 390"/>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7" name="Freeform 391"/>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8" name="Freeform 392"/>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49" name="Freeform 393"/>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0" name="Freeform 394"/>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1" name="Freeform 395"/>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2" name="Freeform 396"/>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3" name="Freeform 397"/>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4" name="Freeform 398"/>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5" name="Freeform 399"/>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6" name="Freeform 400"/>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7" name="Freeform 401"/>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8" name="Rectangle 402"/>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59" name="Rectangle 403"/>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0" name="Oval 404"/>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1" name="Oval 405"/>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2" name="Freeform 406"/>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3" name="Freeform 407"/>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4" name="Freeform 408"/>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5" name="Freeform 409"/>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6" name="Freeform 410"/>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7" name="Freeform 411"/>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8" name="Freeform 412"/>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69" name="Freeform 413"/>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0" name="Freeform 414"/>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1" name="Freeform 415"/>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2" name="Freeform 416"/>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3" name="Freeform 417"/>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4" name="Freeform 418"/>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5" name="Freeform 419"/>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6" name="Freeform 420"/>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7" name="Freeform 421"/>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8" name="Freeform 422"/>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79" name="Freeform 423"/>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0" name="Freeform 424"/>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1" name="Freeform 425"/>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2" name="Freeform 426"/>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3" name="Freeform 427"/>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4" name="Freeform 428"/>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5" name="Freeform 429"/>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6" name="Freeform 430"/>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7" name="Freeform 431"/>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8" name="Freeform 432"/>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89" name="Freeform 433"/>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0" name="Rectangle 434"/>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1" name="Rectangle 435"/>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2" name="Freeform 436"/>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3" name="Freeform 437"/>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4" name="Freeform 438"/>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5" name="Freeform 439"/>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6" name="Freeform 440"/>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7" name="Freeform 441"/>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8" name="Freeform 442"/>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199" name="Freeform 443"/>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0" name="Freeform 444"/>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1" name="Rectangle 445"/>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2" name="Freeform 446"/>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3" name="Freeform 447"/>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4" name="Freeform 448"/>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5" name="Freeform 449"/>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6" name="Freeform 450"/>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7" name="Freeform 451"/>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8" name="Freeform 452"/>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09" name="Freeform 453"/>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0" name="Freeform 454"/>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1" name="Freeform 455"/>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2" name="Freeform 456"/>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3" name="Freeform 457"/>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4" name="Freeform 458"/>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5" name="Freeform 459"/>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6" name="Freeform 460"/>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7" name="Freeform 461"/>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8" name="Freeform 462"/>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19" name="Freeform 463"/>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0" name="Freeform 464"/>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1" name="Freeform 465"/>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2" name="Freeform 466"/>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3" name="Freeform 467"/>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4" name="Freeform 468"/>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5" name="Freeform 469"/>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6" name="Freeform 470"/>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7" name="Freeform 471"/>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8" name="Freeform 472"/>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29" name="Freeform 473"/>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0" name="Freeform 474"/>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1" name="Freeform 475"/>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2" name="Freeform 476"/>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3" name="Freeform 477"/>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4" name="Freeform 478"/>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5" name="Freeform 479"/>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6" name="Freeform 480"/>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7" name="Freeform 481"/>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8" name="Freeform 482"/>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39" name="Freeform 483"/>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0" name="Freeform 484"/>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1" name="Freeform 485"/>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2" name="Freeform 486"/>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3" name="Freeform 487"/>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4" name="Freeform 488"/>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5" name="Freeform 489"/>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6" name="Freeform 490"/>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7" name="Freeform 491"/>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8" name="Freeform 492"/>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49" name="Freeform 493"/>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0" name="Freeform 494"/>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1" name="Freeform 495"/>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2" name="Freeform 496"/>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3" name="Freeform 497"/>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4" name="Freeform 498"/>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5" name="Freeform 499"/>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6" name="Freeform 500"/>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7" name="Freeform 501"/>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8" name="Freeform 502"/>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59" name="Freeform 503"/>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0" name="Freeform 504"/>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1" name="Freeform 505"/>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2" name="Freeform 506"/>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3" name="Freeform 507"/>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4" name="Freeform 508"/>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5" name="Freeform 509"/>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6" name="Freeform 510"/>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7" name="Freeform 511"/>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8" name="Freeform 512"/>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69" name="Freeform 513"/>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0" name="Freeform 514"/>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1" name="Freeform 515"/>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2" name="Freeform 516"/>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3" name="Freeform 517"/>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4" name="Freeform 518"/>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5" name="Freeform 519"/>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6" name="Freeform 520"/>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7" name="Freeform 521"/>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8" name="Freeform 522"/>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79" name="Freeform 523"/>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0" name="Freeform 524"/>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1" name="Freeform 525"/>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2" name="Freeform 526"/>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3" name="Freeform 527"/>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4" name="Freeform 528"/>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5" name="Freeform 529"/>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6" name="Freeform 530"/>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7" name="Freeform 531"/>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8" name="Freeform 532"/>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89" name="Freeform 533"/>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0" name="Freeform 534"/>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1" name="Freeform 535"/>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2" name="Freeform 536"/>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3" name="Freeform 537"/>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4" name="Freeform 538"/>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5" name="Freeform 539"/>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6" name="Freeform 540"/>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7" name="Freeform 541"/>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8" name="Freeform 542"/>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299" name="Freeform 543"/>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0" name="Freeform 544"/>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1" name="Freeform 545"/>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2" name="Rectangle 546"/>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3" name="Freeform 547"/>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4" name="Freeform 548"/>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5" name="Freeform 549"/>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6" name="Freeform 550"/>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7" name="Freeform 551"/>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8" name="Freeform 552"/>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09" name="Freeform 553"/>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0" name="Freeform 554"/>
            <p:cNvSpPr/>
            <p:nvPr/>
          </p:nvSpPr>
          <p:spPr bwMode="auto">
            <a:xfrm>
              <a:off x="7932738" y="2428644"/>
              <a:ext cx="508000"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1" name="Freeform 555"/>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2" name="Freeform 556"/>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3" name="Freeform 557"/>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4" name="Freeform 558"/>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5" name="Freeform 559"/>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6" name="Freeform 560"/>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7" name="Freeform 561"/>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8" name="Freeform 562"/>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19" name="Freeform 563"/>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0" name="Freeform 564"/>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1" name="Freeform 565"/>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2" name="Freeform 566"/>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3" name="Freeform 567"/>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4" name="Freeform 568"/>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5" name="Freeform 569"/>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6" name="Freeform 570"/>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7" name="Freeform 571"/>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8" name="Freeform 572"/>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29" name="Freeform 573"/>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0" name="Freeform 574"/>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1" name="Freeform 575"/>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2" name="Freeform 576"/>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3" name="Freeform 577"/>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4" name="Freeform 578"/>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5" name="Freeform 579"/>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6" name="Freeform 580"/>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7" name="Freeform 581"/>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8" name="Freeform 583"/>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39" name="Freeform 584"/>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0" name="Freeform 585"/>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1" name="Freeform 586"/>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2" name="Freeform 587"/>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3" name="Freeform 588"/>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4" name="Freeform 589"/>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5" name="Freeform 590"/>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6" name="Freeform 591"/>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7" name="Freeform 592"/>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8" name="Freeform 593"/>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49" name="Freeform 594"/>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0" name="Freeform 595"/>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1" name="Freeform 596"/>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2" name="Freeform 597"/>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3" name="Freeform 598"/>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4" name="Freeform 599"/>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5" name="Freeform 600"/>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6" name="Freeform 601"/>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7" name="Freeform 602"/>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8" name="Freeform 603"/>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59" name="Freeform 604"/>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0" name="Freeform 605"/>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1" name="Freeform 606"/>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2" name="Freeform 607"/>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3" name="Freeform 608"/>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4" name="Freeform 609"/>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5" name="Freeform 610"/>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6" name="Freeform 611"/>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7" name="Freeform 612"/>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8" name="Freeform 613"/>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69" name="Freeform 614"/>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0" name="Freeform 615"/>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1" name="Freeform 616"/>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2" name="Freeform 617"/>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3" name="Freeform 618"/>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4" name="Freeform 619"/>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5" name="Freeform 620"/>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6" name="Freeform 621"/>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7" name="Freeform 622"/>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8" name="Freeform 623"/>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79" name="Freeform 624"/>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0" name="Freeform 625"/>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1" name="Freeform 626"/>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2" name="Freeform 627"/>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3" name="Freeform 628"/>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4" name="Freeform 629"/>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5" name="Freeform 630"/>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6" name="Freeform 631"/>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7" name="Freeform 632"/>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8" name="Freeform 633"/>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89" name="Freeform 634"/>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0" name="Freeform 635"/>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1" name="Freeform 636"/>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2" name="Freeform 637"/>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3" name="Freeform 638"/>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4" name="Freeform 639"/>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5" name="Freeform 640"/>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6" name="Freeform 641"/>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7" name="Freeform 642"/>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8" name="Freeform 643"/>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399" name="Rectangle 644"/>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0" name="Freeform 645"/>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1" name="Freeform 646"/>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2" name="Freeform 647"/>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3" name="Freeform 648"/>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4" name="Freeform 649"/>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5" name="Freeform 650"/>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6" name="Freeform 651"/>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7" name="Freeform 652"/>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8" name="Freeform 653"/>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09" name="Freeform 654"/>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0" name="Freeform 655"/>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1" name="Freeform 656"/>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2" name="Freeform 657"/>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3" name="Freeform 658"/>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4" name="Freeform 659"/>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5" name="Freeform 660"/>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6" name="Freeform 661"/>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7" name="Freeform 662"/>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8" name="Freeform 663"/>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19" name="Freeform 664"/>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0" name="Freeform 665"/>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1" name="Freeform 666"/>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2" name="Freeform 667"/>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3" name="Freeform 668"/>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4" name="Freeform 669"/>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5" name="Freeform 670"/>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6" name="Freeform 671"/>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7" name="Freeform 672"/>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8" name="Freeform 673"/>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29" name="Freeform 674"/>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0" name="Freeform 675"/>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1" name="Freeform 676"/>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2" name="Freeform 677"/>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3" name="Freeform 678"/>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4" name="Freeform 679"/>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5" name="Freeform 680"/>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6" name="Freeform 681"/>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7" name="Freeform 682"/>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8" name="Freeform 683"/>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39" name="Freeform 684"/>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0" name="Freeform 685"/>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1" name="Freeform 686"/>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2" name="Freeform 687"/>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3" name="Freeform 688"/>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4" name="Freeform 689"/>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5" name="Freeform 690"/>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6" name="Freeform 691"/>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7" name="Freeform 692"/>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8" name="Freeform 693"/>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49" name="Freeform 694"/>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0" name="Freeform 695"/>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1" name="Freeform 696"/>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2" name="Freeform 697"/>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3" name="Freeform 698"/>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4" name="Freeform 699"/>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5" name="Freeform 700"/>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6" name="Freeform 701"/>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7" name="Freeform 702"/>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8" name="Freeform 703"/>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59" name="Freeform 704"/>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0" name="Freeform 705"/>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1" name="Freeform 706"/>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2" name="Freeform 707"/>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3" name="Freeform 708"/>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4" name="Freeform 709"/>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5" name="Freeform 710"/>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6" name="Freeform 711"/>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7" name="Freeform 712"/>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8" name="Freeform 713"/>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69" name="Freeform 714"/>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0" name="Freeform 715"/>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1" name="Freeform 716"/>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2" name="Freeform 717"/>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3" name="Freeform 718"/>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4" name="Freeform 719"/>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5" name="Freeform 720"/>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6" name="Freeform 721"/>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7" name="Freeform 722"/>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8" name="Freeform 723"/>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79" name="Freeform 724"/>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0" name="Freeform 725"/>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1" name="Freeform 726"/>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2" name="Freeform 727"/>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3" name="Freeform 728"/>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4" name="Freeform 729"/>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5" name="Freeform 730"/>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6" name="Freeform 731"/>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7" name="Freeform 732"/>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8" name="Freeform 733"/>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89" name="Freeform 734"/>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0" name="Freeform 735"/>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1" name="Freeform 736"/>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2" name="Freeform 737"/>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3" name="Freeform 738"/>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4" name="Freeform 739"/>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5" name="Line 740"/>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6" name="Freeform 741"/>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7" name="Freeform 742"/>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8" name="Freeform 743"/>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499" name="Freeform 744"/>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0" name="Freeform 745"/>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1" name="Freeform 746"/>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2" name="Freeform 747"/>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3" name="Freeform 748"/>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4" name="Freeform 749"/>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5" name="Freeform 750"/>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6" name="Freeform 751"/>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7" name="Freeform 752"/>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8" name="Freeform 753"/>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09" name="Freeform 754"/>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0" name="Freeform 755"/>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1" name="Freeform 756"/>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2" name="Freeform 757"/>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3" name="Freeform 758"/>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4" name="Freeform 759"/>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5" name="Freeform 760"/>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6" name="Rectangle 761"/>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7" name="Freeform 762"/>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8" name="Rectangle 763"/>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19" name="Freeform 764"/>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0" name="Rectangle 765"/>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1" name="Freeform 766"/>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2" name="Rectangle 767"/>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48523" name="Freeform 768"/>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grpSp>
      <p:sp>
        <p:nvSpPr>
          <p:cNvPr id="48132" name="PA_文本框 775"/>
          <p:cNvSpPr txBox="1">
            <a:spLocks noChangeArrowheads="1"/>
          </p:cNvSpPr>
          <p:nvPr>
            <p:custDataLst>
              <p:tags r:id="rId3"/>
            </p:custDataLst>
          </p:nvPr>
        </p:nvSpPr>
        <p:spPr bwMode="auto">
          <a:xfrm>
            <a:off x="1116090" y="3366288"/>
            <a:ext cx="555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lang="zh-CN" altLang="en-US" sz="6000" b="1" dirty="0">
                <a:solidFill>
                  <a:prstClr val="white"/>
                </a:solidFill>
                <a:latin typeface="微软雅黑" panose="020B0503020204020204" pitchFamily="34" charset="-122"/>
                <a:ea typeface="微软雅黑" panose="020B0503020204020204" pitchFamily="34" charset="-122"/>
              </a:rPr>
              <a:t>感谢您的聆听！</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0" name="PA_等腰三角形 779"/>
          <p:cNvSpPr/>
          <p:nvPr>
            <p:custDataLst>
              <p:tags r:id="rId4"/>
            </p:custDataLst>
          </p:nvPr>
        </p:nvSpPr>
        <p:spPr>
          <a:xfrm rot="13773772">
            <a:off x="2313782" y="926306"/>
            <a:ext cx="246062" cy="422275"/>
          </a:xfrm>
          <a:custGeom>
            <a:avLst/>
            <a:gdLst>
              <a:gd name="connsiteX0" fmla="*/ 0 w 490786"/>
              <a:gd name="connsiteY0" fmla="*/ 423091 h 423091"/>
              <a:gd name="connsiteX1" fmla="*/ 245393 w 490786"/>
              <a:gd name="connsiteY1" fmla="*/ 0 h 423091"/>
              <a:gd name="connsiteX2" fmla="*/ 490786 w 490786"/>
              <a:gd name="connsiteY2" fmla="*/ 423091 h 423091"/>
              <a:gd name="connsiteX3" fmla="*/ 0 w 490786"/>
              <a:gd name="connsiteY3" fmla="*/ 423091 h 423091"/>
              <a:gd name="connsiteX0-1" fmla="*/ 0 w 245393"/>
              <a:gd name="connsiteY0-2" fmla="*/ 423091 h 423091"/>
              <a:gd name="connsiteX1-3" fmla="*/ 245393 w 245393"/>
              <a:gd name="connsiteY1-4" fmla="*/ 0 h 423091"/>
              <a:gd name="connsiteX2-5" fmla="*/ 219188 w 245393"/>
              <a:gd name="connsiteY2-6" fmla="*/ 316203 h 423091"/>
              <a:gd name="connsiteX3-7" fmla="*/ 0 w 245393"/>
              <a:gd name="connsiteY3-8" fmla="*/ 423091 h 423091"/>
            </a:gdLst>
            <a:ahLst/>
            <a:cxnLst>
              <a:cxn ang="0">
                <a:pos x="connsiteX0-1" y="connsiteY0-2"/>
              </a:cxn>
              <a:cxn ang="0">
                <a:pos x="connsiteX1-3" y="connsiteY1-4"/>
              </a:cxn>
              <a:cxn ang="0">
                <a:pos x="connsiteX2-5" y="connsiteY2-6"/>
              </a:cxn>
              <a:cxn ang="0">
                <a:pos x="connsiteX3-7" y="connsiteY3-8"/>
              </a:cxn>
            </a:cxnLst>
            <a:rect l="l" t="t" r="r" b="b"/>
            <a:pathLst>
              <a:path w="245393" h="423091">
                <a:moveTo>
                  <a:pt x="0" y="423091"/>
                </a:moveTo>
                <a:lnTo>
                  <a:pt x="245393" y="0"/>
                </a:lnTo>
                <a:lnTo>
                  <a:pt x="219188" y="316203"/>
                </a:lnTo>
                <a:lnTo>
                  <a:pt x="0" y="423091"/>
                </a:lnTo>
                <a:close/>
              </a:path>
            </a:pathLst>
          </a:custGeom>
          <a:solidFill>
            <a:srgbClr val="2E4C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1" name="PA_等腰三角形 780"/>
          <p:cNvSpPr/>
          <p:nvPr>
            <p:custDataLst>
              <p:tags r:id="rId5"/>
            </p:custDataLst>
          </p:nvPr>
        </p:nvSpPr>
        <p:spPr>
          <a:xfrm rot="5400000">
            <a:off x="2300287" y="1106488"/>
            <a:ext cx="112713" cy="40163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Lst>
            <a:ahLst/>
            <a:cxnLst>
              <a:cxn ang="0">
                <a:pos x="connsiteX0-1" y="connsiteY0-2"/>
              </a:cxn>
              <a:cxn ang="0">
                <a:pos x="connsiteX1-3" y="connsiteY1-4"/>
              </a:cxn>
              <a:cxn ang="0">
                <a:pos x="connsiteX2-5" y="connsiteY2-6"/>
              </a:cxn>
              <a:cxn ang="0">
                <a:pos x="connsiteX3-7" y="connsiteY3-8"/>
              </a:cxn>
            </a:cxnLst>
            <a:rect l="l" t="t" r="r" b="b"/>
            <a:pathLst>
              <a:path w="238005" h="444383">
                <a:moveTo>
                  <a:pt x="0" y="444383"/>
                </a:moveTo>
                <a:lnTo>
                  <a:pt x="238005" y="176143"/>
                </a:lnTo>
                <a:lnTo>
                  <a:pt x="68367" y="0"/>
                </a:lnTo>
                <a:lnTo>
                  <a:pt x="0" y="444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8136" name="PA_图片 771"/>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rot="-819662">
            <a:off x="407988" y="1009650"/>
            <a:ext cx="18018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3" name="PA_等腰三角形 780"/>
          <p:cNvSpPr/>
          <p:nvPr>
            <p:custDataLst>
              <p:tags r:id="rId7"/>
            </p:custDataLst>
          </p:nvPr>
        </p:nvSpPr>
        <p:spPr>
          <a:xfrm rot="3954975" flipH="1">
            <a:off x="2074863" y="857250"/>
            <a:ext cx="233362" cy="255588"/>
          </a:xfrm>
          <a:custGeom>
            <a:avLst/>
            <a:gdLst>
              <a:gd name="connsiteX0" fmla="*/ 0 w 476010"/>
              <a:gd name="connsiteY0" fmla="*/ 268240 h 268240"/>
              <a:gd name="connsiteX1" fmla="*/ 238005 w 476010"/>
              <a:gd name="connsiteY1" fmla="*/ 0 h 268240"/>
              <a:gd name="connsiteX2" fmla="*/ 476010 w 476010"/>
              <a:gd name="connsiteY2" fmla="*/ 268240 h 268240"/>
              <a:gd name="connsiteX3" fmla="*/ 0 w 476010"/>
              <a:gd name="connsiteY3" fmla="*/ 268240 h 268240"/>
              <a:gd name="connsiteX0-1" fmla="*/ 0 w 255696"/>
              <a:gd name="connsiteY0-2" fmla="*/ 462291 h 462291"/>
              <a:gd name="connsiteX1-3" fmla="*/ 238005 w 255696"/>
              <a:gd name="connsiteY1-4" fmla="*/ 194051 h 462291"/>
              <a:gd name="connsiteX2-5" fmla="*/ 255696 w 255696"/>
              <a:gd name="connsiteY2-6" fmla="*/ 0 h 462291"/>
              <a:gd name="connsiteX3-7" fmla="*/ 0 w 255696"/>
              <a:gd name="connsiteY3-8" fmla="*/ 462291 h 462291"/>
              <a:gd name="connsiteX0-9" fmla="*/ 0 w 238005"/>
              <a:gd name="connsiteY0-10" fmla="*/ 444383 h 444383"/>
              <a:gd name="connsiteX1-11" fmla="*/ 238005 w 238005"/>
              <a:gd name="connsiteY1-12" fmla="*/ 176143 h 444383"/>
              <a:gd name="connsiteX2-13" fmla="*/ 68367 w 238005"/>
              <a:gd name="connsiteY2-14" fmla="*/ 0 h 444383"/>
              <a:gd name="connsiteX3-15" fmla="*/ 0 w 238005"/>
              <a:gd name="connsiteY3-16" fmla="*/ 444383 h 444383"/>
              <a:gd name="connsiteX0-17" fmla="*/ 0 w 364377"/>
              <a:gd name="connsiteY0-18" fmla="*/ 444383 h 444383"/>
              <a:gd name="connsiteX1-19" fmla="*/ 364378 w 364377"/>
              <a:gd name="connsiteY1-20" fmla="*/ 220912 h 444383"/>
              <a:gd name="connsiteX2-21" fmla="*/ 68367 w 364377"/>
              <a:gd name="connsiteY2-22" fmla="*/ 0 h 444383"/>
              <a:gd name="connsiteX3-23" fmla="*/ 0 w 364377"/>
              <a:gd name="connsiteY3-24" fmla="*/ 444383 h 444383"/>
              <a:gd name="connsiteX0-25" fmla="*/ 0 w 364379"/>
              <a:gd name="connsiteY0-26" fmla="*/ 283210 h 283210"/>
              <a:gd name="connsiteX1-27" fmla="*/ 364378 w 364379"/>
              <a:gd name="connsiteY1-28" fmla="*/ 59739 h 283210"/>
              <a:gd name="connsiteX2-29" fmla="*/ 220017 w 364379"/>
              <a:gd name="connsiteY2-30" fmla="*/ 0 h 283210"/>
              <a:gd name="connsiteX3-31" fmla="*/ 0 w 364379"/>
              <a:gd name="connsiteY3-32" fmla="*/ 283210 h 283210"/>
            </a:gdLst>
            <a:ahLst/>
            <a:cxnLst>
              <a:cxn ang="0">
                <a:pos x="connsiteX0-1" y="connsiteY0-2"/>
              </a:cxn>
              <a:cxn ang="0">
                <a:pos x="connsiteX1-3" y="connsiteY1-4"/>
              </a:cxn>
              <a:cxn ang="0">
                <a:pos x="connsiteX2-5" y="connsiteY2-6"/>
              </a:cxn>
              <a:cxn ang="0">
                <a:pos x="connsiteX3-7" y="connsiteY3-8"/>
              </a:cxn>
            </a:cxnLst>
            <a:rect l="l" t="t" r="r" b="b"/>
            <a:pathLst>
              <a:path w="364379" h="283210">
                <a:moveTo>
                  <a:pt x="0" y="283210"/>
                </a:moveTo>
                <a:lnTo>
                  <a:pt x="364378" y="59739"/>
                </a:lnTo>
                <a:lnTo>
                  <a:pt x="220017" y="0"/>
                </a:lnTo>
                <a:lnTo>
                  <a:pt x="0" y="283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ppt_x</p:attrName>
                                        </p:attrNameLst>
                                      </p:cBhvr>
                                      <p:tavLst>
                                        <p:tav tm="0" fmla="#ppt_x-#ppt_w*1.2*((1.5-1.5*$)^3-(1.5-1.5*$)^2)">
                                          <p:val>
                                            <p:fltVal val="0"/>
                                          </p:val>
                                        </p:tav>
                                        <p:tav tm="100000">
                                          <p:val>
                                            <p:fltVal val="1"/>
                                          </p:val>
                                        </p:tav>
                                      </p:tavLst>
                                    </p:anim>
                                    <p:anim to="" calcmode="lin" valueType="num">
                                      <p:cBhvr>
                                        <p:cTn id="8" dur="700" fill="hold">
                                          <p:stCondLst>
                                            <p:cond delay="0"/>
                                          </p:stCondLst>
                                        </p:cTn>
                                        <p:tgtEl>
                                          <p:spTgt spid="4813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9" dur="700" fill="hold">
                                          <p:stCondLst>
                                            <p:cond delay="0"/>
                                          </p:stCondLst>
                                        </p:cTn>
                                        <p:tgtEl>
                                          <p:spTgt spid="48130"/>
                                        </p:tgtEl>
                                        <p:attrNameLst>
                                          <p:attrName>ppt_w</p:attrName>
                                        </p:attrNameLst>
                                      </p:cBhvr>
                                      <p:tavLst>
                                        <p:tav tm="0" fmla="#ppt_w/2*($)^6">
                                          <p:val>
                                            <p:fltVal val="0"/>
                                          </p:val>
                                        </p:tav>
                                        <p:tav tm="50000" fmla="#ppt_w-#ppt_w/2*(2-$)^6">
                                          <p:val>
                                            <p:fltVal val="1"/>
                                          </p:val>
                                        </p:tav>
                                        <p:tav tm="100000">
                                          <p:val>
                                            <p:fltVal val="2"/>
                                          </p:val>
                                        </p:tav>
                                      </p:tavLst>
                                    </p:anim>
                                  </p:childTnLst>
                                </p:cTn>
                              </p:par>
                              <p:par>
                                <p:cTn id="10" presetID="0" presetClass="entr" presetSubtype="0" fill="hold" nodeType="withEffect">
                                  <p:stCondLst>
                                    <p:cond delay="0"/>
                                  </p:stCondLst>
                                  <p:childTnLst>
                                    <p:set>
                                      <p:cBhvr>
                                        <p:cTn id="11" dur="700" fill="hold">
                                          <p:stCondLst>
                                            <p:cond delay="0"/>
                                          </p:stCondLst>
                                        </p:cTn>
                                        <p:tgtEl>
                                          <p:spTgt spid="48131"/>
                                        </p:tgtEl>
                                        <p:attrNameLst>
                                          <p:attrName>style.visibility</p:attrName>
                                        </p:attrNameLst>
                                      </p:cBhvr>
                                      <p:to>
                                        <p:strVal val="visible"/>
                                      </p:to>
                                    </p:set>
                                    <p:anim to="" calcmode="lin" valueType="num">
                                      <p:cBhvr>
                                        <p:cTn id="12" dur="700" fill="hold">
                                          <p:stCondLst>
                                            <p:cond delay="0"/>
                                          </p:stCondLst>
                                        </p:cTn>
                                        <p:tgtEl>
                                          <p:spTgt spid="48131"/>
                                        </p:tgtEl>
                                        <p:attrNameLst>
                                          <p:attrName>ppt_x</p:attrName>
                                        </p:attrNameLst>
                                      </p:cBhvr>
                                      <p:tavLst>
                                        <p:tav tm="0" fmla="#ppt_x-#ppt_w*1.2*((1.5-1.5*$)^3-(1.5-1.5*$)^2)">
                                          <p:val>
                                            <p:fltVal val="0"/>
                                          </p:val>
                                        </p:tav>
                                        <p:tav tm="100000">
                                          <p:val>
                                            <p:fltVal val="1"/>
                                          </p:val>
                                        </p:tav>
                                      </p:tavLst>
                                    </p:anim>
                                    <p:anim to="" calcmode="lin" valueType="num">
                                      <p:cBhvr>
                                        <p:cTn id="13" dur="700" fill="hold">
                                          <p:stCondLst>
                                            <p:cond delay="0"/>
                                          </p:stCondLst>
                                        </p:cTn>
                                        <p:tgtEl>
                                          <p:spTgt spid="4813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4" dur="700" fill="hold">
                                          <p:stCondLst>
                                            <p:cond delay="0"/>
                                          </p:stCondLst>
                                        </p:cTn>
                                        <p:tgtEl>
                                          <p:spTgt spid="48131"/>
                                        </p:tgtEl>
                                        <p:attrNameLst>
                                          <p:attrName>ppt_w</p:attrName>
                                        </p:attrNameLst>
                                      </p:cBhvr>
                                      <p:tavLst>
                                        <p:tav tm="0" fmla="#ppt_w/2*($)^6">
                                          <p:val>
                                            <p:fltVal val="0"/>
                                          </p:val>
                                        </p:tav>
                                        <p:tav tm="50000" fmla="#ppt_w-#ppt_w/2*(2-$)^6">
                                          <p:val>
                                            <p:fltVal val="1"/>
                                          </p:val>
                                        </p:tav>
                                        <p:tav tm="100000">
                                          <p:val>
                                            <p:fltVal val="2"/>
                                          </p:val>
                                        </p:tav>
                                      </p:tavLst>
                                    </p:anim>
                                  </p:childTnLst>
                                </p:cTn>
                              </p:par>
                              <p:par>
                                <p:cTn id="15" presetID="0" presetClass="entr" presetSubtype="0" fill="hold" grpId="0" nodeType="withEffect">
                                  <p:stCondLst>
                                    <p:cond delay="0"/>
                                  </p:stCondLst>
                                  <p:iterate type="lt">
                                    <p:tmPct val="10000"/>
                                  </p:iterate>
                                  <p:childTnLst>
                                    <p:set>
                                      <p:cBhvr>
                                        <p:cTn id="16" dur="700" fill="hold">
                                          <p:stCondLst>
                                            <p:cond delay="0"/>
                                          </p:stCondLst>
                                        </p:cTn>
                                        <p:tgtEl>
                                          <p:spTgt spid="48132"/>
                                        </p:tgtEl>
                                        <p:attrNameLst>
                                          <p:attrName>style.visibility</p:attrName>
                                        </p:attrNameLst>
                                      </p:cBhvr>
                                      <p:to>
                                        <p:strVal val="visible"/>
                                      </p:to>
                                    </p:set>
                                    <p:anim to="" calcmode="lin" valueType="num">
                                      <p:cBhvr>
                                        <p:cTn id="17" dur="700" fill="hold">
                                          <p:stCondLst>
                                            <p:cond delay="0"/>
                                          </p:stCondLst>
                                        </p:cTn>
                                        <p:tgtEl>
                                          <p:spTgt spid="48132"/>
                                        </p:tgtEl>
                                        <p:attrNameLst>
                                          <p:attrName>ppt_x</p:attrName>
                                        </p:attrNameLst>
                                      </p:cBhvr>
                                      <p:tavLst>
                                        <p:tav tm="0" fmla="#ppt_x-#ppt_w*1.2*((1.5-1.5*$)^3-(1.5-1.5*$)^2)">
                                          <p:val>
                                            <p:fltVal val="0"/>
                                          </p:val>
                                        </p:tav>
                                        <p:tav tm="100000">
                                          <p:val>
                                            <p:fltVal val="1"/>
                                          </p:val>
                                        </p:tav>
                                      </p:tavLst>
                                    </p:anim>
                                    <p:anim to="" calcmode="lin" valueType="num">
                                      <p:cBhvr>
                                        <p:cTn id="18" dur="700" fill="hold">
                                          <p:stCondLst>
                                            <p:cond delay="0"/>
                                          </p:stCondLst>
                                        </p:cTn>
                                        <p:tgtEl>
                                          <p:spTgt spid="48132"/>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19" dur="700" fill="hold">
                                          <p:stCondLst>
                                            <p:cond delay="0"/>
                                          </p:stCondLst>
                                        </p:cTn>
                                        <p:tgtEl>
                                          <p:spTgt spid="48132"/>
                                        </p:tgtEl>
                                        <p:attrNameLst>
                                          <p:attrName>ppt_w</p:attrName>
                                        </p:attrNameLst>
                                      </p:cBhvr>
                                      <p:tavLst>
                                        <p:tav tm="0" fmla="#ppt_w/2*($)^6">
                                          <p:val>
                                            <p:fltVal val="0"/>
                                          </p:val>
                                        </p:tav>
                                        <p:tav tm="50000" fmla="#ppt_w-#ppt_w/2*(2-$)^6">
                                          <p:val>
                                            <p:fltVal val="1"/>
                                          </p:val>
                                        </p:tav>
                                        <p:tav tm="100000">
                                          <p:val>
                                            <p:fltVal val="2"/>
                                          </p:val>
                                        </p:tav>
                                      </p:tavLst>
                                    </p:anim>
                                  </p:childTnLst>
                                </p:cTn>
                              </p:par>
                              <p:par>
                                <p:cTn id="20" presetID="0" presetClass="entr" presetSubtype="0" fill="hold" grpId="0" nodeType="withEffect">
                                  <p:stCondLst>
                                    <p:cond delay="0"/>
                                  </p:stCondLst>
                                  <p:iterate type="lt">
                                    <p:tmPct val="10000"/>
                                  </p:iterate>
                                  <p:childTnLst>
                                    <p:set>
                                      <p:cBhvr>
                                        <p:cTn id="21" dur="700" fill="hold">
                                          <p:stCondLst>
                                            <p:cond delay="0"/>
                                          </p:stCondLst>
                                        </p:cTn>
                                        <p:tgtEl>
                                          <p:spTgt spid="780"/>
                                        </p:tgtEl>
                                        <p:attrNameLst>
                                          <p:attrName>style.visibility</p:attrName>
                                        </p:attrNameLst>
                                      </p:cBhvr>
                                      <p:to>
                                        <p:strVal val="visible"/>
                                      </p:to>
                                    </p:set>
                                    <p:anim to="" calcmode="lin" valueType="num">
                                      <p:cBhvr>
                                        <p:cTn id="22" dur="700" fill="hold">
                                          <p:stCondLst>
                                            <p:cond delay="0"/>
                                          </p:stCondLst>
                                        </p:cTn>
                                        <p:tgtEl>
                                          <p:spTgt spid="780"/>
                                        </p:tgtEl>
                                        <p:attrNameLst>
                                          <p:attrName>ppt_x</p:attrName>
                                        </p:attrNameLst>
                                      </p:cBhvr>
                                      <p:tavLst>
                                        <p:tav tm="0" fmla="#ppt_x-#ppt_w*1.2*((1.5-1.5*$)^3-(1.5-1.5*$)^2)">
                                          <p:val>
                                            <p:fltVal val="0"/>
                                          </p:val>
                                        </p:tav>
                                        <p:tav tm="100000">
                                          <p:val>
                                            <p:fltVal val="1"/>
                                          </p:val>
                                        </p:tav>
                                      </p:tavLst>
                                    </p:anim>
                                    <p:anim to="" calcmode="lin" valueType="num">
                                      <p:cBhvr>
                                        <p:cTn id="23" dur="700" fill="hold">
                                          <p:stCondLst>
                                            <p:cond delay="0"/>
                                          </p:stCondLst>
                                        </p:cTn>
                                        <p:tgtEl>
                                          <p:spTgt spid="780"/>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4" dur="700" fill="hold">
                                          <p:stCondLst>
                                            <p:cond delay="0"/>
                                          </p:stCondLst>
                                        </p:cTn>
                                        <p:tgtEl>
                                          <p:spTgt spid="780"/>
                                        </p:tgtEl>
                                        <p:attrNameLst>
                                          <p:attrName>ppt_w</p:attrName>
                                        </p:attrNameLst>
                                      </p:cBhvr>
                                      <p:tavLst>
                                        <p:tav tm="0" fmla="#ppt_w/2*($)^6">
                                          <p:val>
                                            <p:fltVal val="0"/>
                                          </p:val>
                                        </p:tav>
                                        <p:tav tm="50000" fmla="#ppt_w-#ppt_w/2*(2-$)^6">
                                          <p:val>
                                            <p:fltVal val="1"/>
                                          </p:val>
                                        </p:tav>
                                        <p:tav tm="100000">
                                          <p:val>
                                            <p:fltVal val="2"/>
                                          </p:val>
                                        </p:tav>
                                      </p:tavLst>
                                    </p:anim>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781"/>
                                        </p:tgtEl>
                                        <p:attrNameLst>
                                          <p:attrName>style.visibility</p:attrName>
                                        </p:attrNameLst>
                                      </p:cBhvr>
                                      <p:to>
                                        <p:strVal val="visible"/>
                                      </p:to>
                                    </p:set>
                                    <p:anim to="" calcmode="lin" valueType="num">
                                      <p:cBhvr>
                                        <p:cTn id="27" dur="700" fill="hold">
                                          <p:stCondLst>
                                            <p:cond delay="0"/>
                                          </p:stCondLst>
                                        </p:cTn>
                                        <p:tgtEl>
                                          <p:spTgt spid="781"/>
                                        </p:tgtEl>
                                        <p:attrNameLst>
                                          <p:attrName>ppt_x</p:attrName>
                                        </p:attrNameLst>
                                      </p:cBhvr>
                                      <p:tavLst>
                                        <p:tav tm="0" fmla="#ppt_x-#ppt_w*1.2*((1.5-1.5*$)^3-(1.5-1.5*$)^2)">
                                          <p:val>
                                            <p:fltVal val="0"/>
                                          </p:val>
                                        </p:tav>
                                        <p:tav tm="100000">
                                          <p:val>
                                            <p:fltVal val="1"/>
                                          </p:val>
                                        </p:tav>
                                      </p:tavLst>
                                    </p:anim>
                                    <p:anim to="" calcmode="lin" valueType="num">
                                      <p:cBhvr>
                                        <p:cTn id="28" dur="700" fill="hold">
                                          <p:stCondLst>
                                            <p:cond delay="0"/>
                                          </p:stCondLst>
                                        </p:cTn>
                                        <p:tgtEl>
                                          <p:spTgt spid="781"/>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29" dur="700" fill="hold">
                                          <p:stCondLst>
                                            <p:cond delay="0"/>
                                          </p:stCondLst>
                                        </p:cTn>
                                        <p:tgtEl>
                                          <p:spTgt spid="781"/>
                                        </p:tgtEl>
                                        <p:attrNameLst>
                                          <p:attrName>ppt_w</p:attrName>
                                        </p:attrNameLst>
                                      </p:cBhvr>
                                      <p:tavLst>
                                        <p:tav tm="0" fmla="#ppt_w/2*($)^6">
                                          <p:val>
                                            <p:fltVal val="0"/>
                                          </p:val>
                                        </p:tav>
                                        <p:tav tm="50000" fmla="#ppt_w-#ppt_w/2*(2-$)^6">
                                          <p:val>
                                            <p:fltVal val="1"/>
                                          </p:val>
                                        </p:tav>
                                        <p:tav tm="100000">
                                          <p:val>
                                            <p:fltVal val="2"/>
                                          </p:val>
                                        </p:tav>
                                      </p:tavLst>
                                    </p:anim>
                                  </p:childTnLst>
                                </p:cTn>
                              </p:par>
                              <p:par>
                                <p:cTn id="30" presetID="0" presetClass="entr" presetSubtype="0" fill="hold" nodeType="withEffect">
                                  <p:stCondLst>
                                    <p:cond delay="0"/>
                                  </p:stCondLst>
                                  <p:childTnLst>
                                    <p:set>
                                      <p:cBhvr>
                                        <p:cTn id="31" dur="700" fill="hold">
                                          <p:stCondLst>
                                            <p:cond delay="0"/>
                                          </p:stCondLst>
                                        </p:cTn>
                                        <p:tgtEl>
                                          <p:spTgt spid="48136"/>
                                        </p:tgtEl>
                                        <p:attrNameLst>
                                          <p:attrName>style.visibility</p:attrName>
                                        </p:attrNameLst>
                                      </p:cBhvr>
                                      <p:to>
                                        <p:strVal val="visible"/>
                                      </p:to>
                                    </p:set>
                                    <p:anim to="" calcmode="lin" valueType="num">
                                      <p:cBhvr>
                                        <p:cTn id="32" dur="700" fill="hold">
                                          <p:stCondLst>
                                            <p:cond delay="0"/>
                                          </p:stCondLst>
                                        </p:cTn>
                                        <p:tgtEl>
                                          <p:spTgt spid="48136"/>
                                        </p:tgtEl>
                                        <p:attrNameLst>
                                          <p:attrName>ppt_x</p:attrName>
                                        </p:attrNameLst>
                                      </p:cBhvr>
                                      <p:tavLst>
                                        <p:tav tm="0" fmla="#ppt_x-#ppt_w*1.2*((1.5-1.5*$)^3-(1.5-1.5*$)^2)">
                                          <p:val>
                                            <p:fltVal val="0"/>
                                          </p:val>
                                        </p:tav>
                                        <p:tav tm="100000">
                                          <p:val>
                                            <p:fltVal val="1"/>
                                          </p:val>
                                        </p:tav>
                                      </p:tavLst>
                                    </p:anim>
                                    <p:anim to="" calcmode="lin" valueType="num">
                                      <p:cBhvr>
                                        <p:cTn id="33" dur="700" fill="hold">
                                          <p:stCondLst>
                                            <p:cond delay="0"/>
                                          </p:stCondLst>
                                        </p:cTn>
                                        <p:tgtEl>
                                          <p:spTgt spid="48136"/>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4" dur="700" fill="hold">
                                          <p:stCondLst>
                                            <p:cond delay="0"/>
                                          </p:stCondLst>
                                        </p:cTn>
                                        <p:tgtEl>
                                          <p:spTgt spid="48136"/>
                                        </p:tgtEl>
                                        <p:attrNameLst>
                                          <p:attrName>ppt_w</p:attrName>
                                        </p:attrNameLst>
                                      </p:cBhvr>
                                      <p:tavLst>
                                        <p:tav tm="0" fmla="#ppt_w/2*($)^6">
                                          <p:val>
                                            <p:fltVal val="0"/>
                                          </p:val>
                                        </p:tav>
                                        <p:tav tm="50000" fmla="#ppt_w-#ppt_w/2*(2-$)^6">
                                          <p:val>
                                            <p:fltVal val="1"/>
                                          </p:val>
                                        </p:tav>
                                        <p:tav tm="100000">
                                          <p:val>
                                            <p:fltVal val="2"/>
                                          </p:val>
                                        </p:tav>
                                      </p:tavLst>
                                    </p:anim>
                                  </p:childTnLst>
                                </p:cTn>
                              </p:par>
                              <p:par>
                                <p:cTn id="35" presetID="0" presetClass="entr" presetSubtype="0" fill="hold" grpId="0" nodeType="withEffect">
                                  <p:stCondLst>
                                    <p:cond delay="0"/>
                                  </p:stCondLst>
                                  <p:iterate type="lt">
                                    <p:tmPct val="10000"/>
                                  </p:iterate>
                                  <p:childTnLst>
                                    <p:set>
                                      <p:cBhvr>
                                        <p:cTn id="36" dur="700" fill="hold">
                                          <p:stCondLst>
                                            <p:cond delay="0"/>
                                          </p:stCondLst>
                                        </p:cTn>
                                        <p:tgtEl>
                                          <p:spTgt spid="773"/>
                                        </p:tgtEl>
                                        <p:attrNameLst>
                                          <p:attrName>style.visibility</p:attrName>
                                        </p:attrNameLst>
                                      </p:cBhvr>
                                      <p:to>
                                        <p:strVal val="visible"/>
                                      </p:to>
                                    </p:set>
                                    <p:anim to="" calcmode="lin" valueType="num">
                                      <p:cBhvr>
                                        <p:cTn id="37" dur="700" fill="hold">
                                          <p:stCondLst>
                                            <p:cond delay="0"/>
                                          </p:stCondLst>
                                        </p:cTn>
                                        <p:tgtEl>
                                          <p:spTgt spid="773"/>
                                        </p:tgtEl>
                                        <p:attrNameLst>
                                          <p:attrName>ppt_x</p:attrName>
                                        </p:attrNameLst>
                                      </p:cBhvr>
                                      <p:tavLst>
                                        <p:tav tm="0" fmla="#ppt_x-#ppt_w*1.2*((1.5-1.5*$)^3-(1.5-1.5*$)^2)">
                                          <p:val>
                                            <p:fltVal val="0"/>
                                          </p:val>
                                        </p:tav>
                                        <p:tav tm="100000">
                                          <p:val>
                                            <p:fltVal val="1"/>
                                          </p:val>
                                        </p:tav>
                                      </p:tavLst>
                                    </p:anim>
                                    <p:anim to="" calcmode="lin" valueType="num">
                                      <p:cBhvr>
                                        <p:cTn id="38" dur="700" fill="hold">
                                          <p:stCondLst>
                                            <p:cond delay="0"/>
                                          </p:stCondLst>
                                        </p:cTn>
                                        <p:tgtEl>
                                          <p:spTgt spid="773"/>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39" dur="700" fill="hold">
                                          <p:stCondLst>
                                            <p:cond delay="0"/>
                                          </p:stCondLst>
                                        </p:cTn>
                                        <p:tgtEl>
                                          <p:spTgt spid="773"/>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P spid="48132" grpId="0"/>
      <p:bldP spid="780" grpId="0" bldLvl="0" animBg="1"/>
      <p:bldP spid="781" grpId="0" bldLvl="0" animBg="1"/>
      <p:bldP spid="77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a:extLst>
              <a:ext uri="{FF2B5EF4-FFF2-40B4-BE49-F238E27FC236}">
                <a16:creationId xmlns:a16="http://schemas.microsoft.com/office/drawing/2014/main" xmlns="" id="{71265B18-27DC-4E3E-8690-09EB99F622DA}"/>
              </a:ext>
            </a:extLst>
          </p:cNvPr>
          <p:cNvSpPr>
            <a:spLocks noGrp="1" noChangeArrowheads="1"/>
          </p:cNvSpPr>
          <p:nvPr>
            <p:ph idx="4294967295"/>
          </p:nvPr>
        </p:nvSpPr>
        <p:spPr>
          <a:xfrm>
            <a:off x="857250" y="1276539"/>
            <a:ext cx="6747661" cy="3705035"/>
          </a:xfrm>
        </p:spPr>
        <p:txBody>
          <a:bodyPr>
            <a:normAutofit lnSpcReduction="10000"/>
          </a:bodyPr>
          <a:lstStyle/>
          <a:p>
            <a:pPr marL="0" indent="0">
              <a:buNone/>
            </a:pPr>
            <a:r>
              <a:rPr lang="zh-CN" altLang="en-US" b="1" dirty="0">
                <a:latin typeface="黑体" panose="02010609060101010101" pitchFamily="49" charset="-122"/>
              </a:rPr>
              <a:t>  数据编码概念</a:t>
            </a:r>
          </a:p>
          <a:p>
            <a:pPr marL="609600" indent="-609600">
              <a:lnSpc>
                <a:spcPct val="150000"/>
              </a:lnSpc>
              <a:buNone/>
            </a:pPr>
            <a:r>
              <a:rPr lang="zh-CN" altLang="en-US" dirty="0">
                <a:latin typeface="黑体" panose="02010609060101010101" pitchFamily="49" charset="-122"/>
              </a:rPr>
              <a:t>       数据编码是指把需要加工处理的数据库信息，根据一定数据结构和目标的定性特征，将数据转换为</a:t>
            </a:r>
            <a:r>
              <a:rPr lang="zh-CN" altLang="en-US" dirty="0">
                <a:solidFill>
                  <a:srgbClr val="FF0000"/>
                </a:solidFill>
                <a:latin typeface="黑体" panose="02010609060101010101" pitchFamily="49" charset="-122"/>
              </a:rPr>
              <a:t>代码或编码字符，</a:t>
            </a:r>
            <a:r>
              <a:rPr lang="zh-CN" altLang="en-US" dirty="0">
                <a:latin typeface="黑体" panose="02010609060101010101" pitchFamily="49" charset="-122"/>
              </a:rPr>
              <a:t>用</a:t>
            </a:r>
            <a:r>
              <a:rPr lang="zh-CN" altLang="en-US" dirty="0">
                <a:solidFill>
                  <a:srgbClr val="0000CC"/>
                </a:solidFill>
                <a:latin typeface="黑体" panose="02010609060101010101" pitchFamily="49" charset="-122"/>
              </a:rPr>
              <a:t>特定的数字</a:t>
            </a:r>
            <a:r>
              <a:rPr lang="zh-CN" altLang="en-US" dirty="0">
                <a:latin typeface="黑体" panose="02010609060101010101" pitchFamily="49" charset="-122"/>
              </a:rPr>
              <a:t>来表示的一种技术。</a:t>
            </a:r>
          </a:p>
          <a:p>
            <a:pPr marL="609600" indent="-609600">
              <a:buNone/>
            </a:pPr>
            <a:endParaRPr lang="zh-CN" altLang="en-US" dirty="0">
              <a:latin typeface="黑体" panose="02010609060101010101" pitchFamily="49" charset="-122"/>
            </a:endParaRPr>
          </a:p>
        </p:txBody>
      </p:sp>
      <p:sp>
        <p:nvSpPr>
          <p:cNvPr id="4099" name="矩形 3076">
            <a:extLst>
              <a:ext uri="{FF2B5EF4-FFF2-40B4-BE49-F238E27FC236}">
                <a16:creationId xmlns:a16="http://schemas.microsoft.com/office/drawing/2014/main" xmlns="" id="{CFEE6F4F-E759-40E6-BB74-AD3F0799FF07}"/>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饼扔怂板规镶僧端蔷帕无址弥抬球涕具秋席值惮狮叫蚤的记姑扰泵爆旺德第讲数据的编码录入与整理第讲数据的编码录入与整理</a:t>
            </a:r>
          </a:p>
        </p:txBody>
      </p:sp>
      <p:sp>
        <p:nvSpPr>
          <p:cNvPr id="9" name="PA_文本框 9">
            <a:extLst>
              <a:ext uri="{FF2B5EF4-FFF2-40B4-BE49-F238E27FC236}">
                <a16:creationId xmlns:a16="http://schemas.microsoft.com/office/drawing/2014/main" xmlns="" id="{DDAA7810-885C-4765-8A13-AEF0A153AC98}"/>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a:t>
            </a:r>
          </a:p>
        </p:txBody>
      </p:sp>
      <p:sp>
        <p:nvSpPr>
          <p:cNvPr id="10" name="矩形 9">
            <a:extLst>
              <a:ext uri="{FF2B5EF4-FFF2-40B4-BE49-F238E27FC236}">
                <a16:creationId xmlns:a16="http://schemas.microsoft.com/office/drawing/2014/main" xmlns="" id="{7A2F1376-09D9-4AA5-B2A5-34AE3ADFE23A}"/>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1" name="PA_矩形 6925">
            <a:extLst>
              <a:ext uri="{FF2B5EF4-FFF2-40B4-BE49-F238E27FC236}">
                <a16:creationId xmlns:a16="http://schemas.microsoft.com/office/drawing/2014/main" xmlns="" id="{13206B27-66BC-4F85-8EA3-29B26EED646F}"/>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146" name="Picture 2">
            <a:extLst>
              <a:ext uri="{FF2B5EF4-FFF2-40B4-BE49-F238E27FC236}">
                <a16:creationId xmlns:a16="http://schemas.microsoft.com/office/drawing/2014/main" xmlns="" id="{86A4054D-A617-46C2-B81F-8A95CA884D6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77" r="9800" b="13328"/>
          <a:stretch/>
        </p:blipFill>
        <p:spPr bwMode="auto">
          <a:xfrm>
            <a:off x="8044946" y="1580892"/>
            <a:ext cx="2905125" cy="36781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ou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09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0">
            <a:extLst>
              <a:ext uri="{FF2B5EF4-FFF2-40B4-BE49-F238E27FC236}">
                <a16:creationId xmlns:a16="http://schemas.microsoft.com/office/drawing/2014/main" xmlns="" id="{7D476042-8114-4E76-B1B5-C67FC4390C92}"/>
              </a:ext>
            </a:extLst>
          </p:cNvPr>
          <p:cNvSpPr>
            <a:spLocks noGrp="1" noChangeArrowheads="1"/>
          </p:cNvSpPr>
          <p:nvPr>
            <p:ph type="body" idx="4294967295"/>
          </p:nvPr>
        </p:nvSpPr>
        <p:spPr>
          <a:xfrm>
            <a:off x="1714500" y="1283335"/>
            <a:ext cx="8229600" cy="457200"/>
          </a:xfrm>
        </p:spPr>
        <p:txBody>
          <a:bodyPr>
            <a:noAutofit/>
          </a:bodyPr>
          <a:lstStyle/>
          <a:p>
            <a:pPr>
              <a:buFontTx/>
              <a:buNone/>
            </a:pPr>
            <a:r>
              <a:rPr lang="zh-CN" altLang="en-US" b="1" dirty="0">
                <a:latin typeface="黑体" panose="02010609060101010101" pitchFamily="49" charset="-122"/>
              </a:rPr>
              <a:t>问卷量表</a:t>
            </a:r>
          </a:p>
        </p:txBody>
      </p:sp>
      <p:graphicFrame>
        <p:nvGraphicFramePr>
          <p:cNvPr id="4100" name="内容占位符 4099">
            <a:extLst>
              <a:ext uri="{FF2B5EF4-FFF2-40B4-BE49-F238E27FC236}">
                <a16:creationId xmlns:a16="http://schemas.microsoft.com/office/drawing/2014/main" xmlns="" id="{F45225D4-F077-4E88-A275-BFEA144657E5}"/>
              </a:ext>
            </a:extLst>
          </p:cNvPr>
          <p:cNvGraphicFramePr>
            <a:graphicFrameLocks noGrp="1"/>
          </p:cNvGraphicFramePr>
          <p:nvPr>
            <p:ph idx="4294967295"/>
            <p:custDataLst>
              <p:tags r:id="rId1"/>
            </p:custDataLst>
            <p:extLst>
              <p:ext uri="{D42A27DB-BD31-4B8C-83A1-F6EECF244321}">
                <p14:modId xmlns:p14="http://schemas.microsoft.com/office/powerpoint/2010/main" val="2255149191"/>
              </p:ext>
            </p:extLst>
          </p:nvPr>
        </p:nvGraphicFramePr>
        <p:xfrm>
          <a:off x="1629957" y="2019300"/>
          <a:ext cx="9248775" cy="4076700"/>
        </p:xfrm>
        <a:graphic>
          <a:graphicData uri="http://schemas.openxmlformats.org/drawingml/2006/table">
            <a:tbl>
              <a:tblPr/>
              <a:tblGrid>
                <a:gridCol w="763660">
                  <a:extLst>
                    <a:ext uri="{9D8B030D-6E8A-4147-A177-3AD203B41FA5}">
                      <a16:colId xmlns:a16="http://schemas.microsoft.com/office/drawing/2014/main" xmlns="" val="20000"/>
                    </a:ext>
                  </a:extLst>
                </a:gridCol>
                <a:gridCol w="3346318">
                  <a:extLst>
                    <a:ext uri="{9D8B030D-6E8A-4147-A177-3AD203B41FA5}">
                      <a16:colId xmlns:a16="http://schemas.microsoft.com/office/drawing/2014/main" xmlns="" val="20001"/>
                    </a:ext>
                  </a:extLst>
                </a:gridCol>
                <a:gridCol w="5138797">
                  <a:extLst>
                    <a:ext uri="{9D8B030D-6E8A-4147-A177-3AD203B41FA5}">
                      <a16:colId xmlns:a16="http://schemas.microsoft.com/office/drawing/2014/main" xmlns="" val="20002"/>
                    </a:ext>
                  </a:extLst>
                </a:gridCol>
              </a:tblGrid>
              <a:tr h="476710">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800" b="1" u="none" dirty="0">
                          <a:effectLst/>
                          <a:latin typeface="微软雅黑" panose="020B0503020204020204" pitchFamily="34" charset="-122"/>
                          <a:ea typeface="微软雅黑" panose="020B0503020204020204" pitchFamily="34" charset="-122"/>
                        </a:rPr>
                        <a:t>序号</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800" b="1" u="none" dirty="0">
                          <a:effectLst/>
                          <a:latin typeface="微软雅黑" panose="020B0503020204020204" pitchFamily="34" charset="-122"/>
                          <a:ea typeface="微软雅黑" panose="020B0503020204020204" pitchFamily="34" charset="-122"/>
                        </a:rPr>
                        <a:t>调查内容</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800" b="1" u="none" dirty="0">
                          <a:effectLst/>
                          <a:latin typeface="微软雅黑" panose="020B0503020204020204" pitchFamily="34" charset="-122"/>
                          <a:ea typeface="微软雅黑" panose="020B0503020204020204" pitchFamily="34" charset="-122"/>
                        </a:rPr>
                        <a:t>选项</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474432">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您的性别：</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男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女</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1"/>
                  </a:ext>
                </a:extLst>
              </a:tr>
              <a:tr h="506693">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2</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你的文化程度：</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没上过学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小学 </a:t>
                      </a:r>
                      <a:r>
                        <a:rPr lang="en-US" altLang="zh-CN" sz="1800" u="none" dirty="0">
                          <a:solidFill>
                            <a:srgbClr val="000000"/>
                          </a:solidFill>
                          <a:effectLst/>
                          <a:latin typeface="微软雅黑" panose="020B0503020204020204" pitchFamily="34" charset="-122"/>
                          <a:ea typeface="微软雅黑" panose="020B0503020204020204" pitchFamily="34" charset="-122"/>
                        </a:rPr>
                        <a:t>(3)</a:t>
                      </a:r>
                      <a:r>
                        <a:rPr lang="zh-CN" altLang="en-US" sz="1800" u="none" dirty="0">
                          <a:solidFill>
                            <a:srgbClr val="000000"/>
                          </a:solidFill>
                          <a:effectLst/>
                          <a:latin typeface="微软雅黑" panose="020B0503020204020204" pitchFamily="34" charset="-122"/>
                          <a:ea typeface="微软雅黑" panose="020B0503020204020204" pitchFamily="34" charset="-122"/>
                        </a:rPr>
                        <a:t>初中 </a:t>
                      </a:r>
                      <a:r>
                        <a:rPr lang="en-US" altLang="zh-CN" sz="1800" u="none" dirty="0">
                          <a:solidFill>
                            <a:srgbClr val="000000"/>
                          </a:solidFill>
                          <a:effectLst/>
                          <a:latin typeface="微软雅黑" panose="020B0503020204020204" pitchFamily="34" charset="-122"/>
                          <a:ea typeface="微软雅黑" panose="020B0503020204020204" pitchFamily="34" charset="-122"/>
                        </a:rPr>
                        <a:t>(4)</a:t>
                      </a:r>
                      <a:r>
                        <a:rPr lang="zh-CN" altLang="en-US" sz="1800" u="none" dirty="0">
                          <a:solidFill>
                            <a:srgbClr val="000000"/>
                          </a:solidFill>
                          <a:effectLst/>
                          <a:latin typeface="微软雅黑" panose="020B0503020204020204" pitchFamily="34" charset="-122"/>
                          <a:ea typeface="微软雅黑" panose="020B0503020204020204" pitchFamily="34" charset="-122"/>
                        </a:rPr>
                        <a:t>高中 </a:t>
                      </a:r>
                      <a:r>
                        <a:rPr lang="en-US" altLang="zh-CN" sz="1800" u="none" dirty="0">
                          <a:solidFill>
                            <a:srgbClr val="000000"/>
                          </a:solidFill>
                          <a:effectLst/>
                          <a:latin typeface="微软雅黑" panose="020B0503020204020204" pitchFamily="34" charset="-122"/>
                          <a:ea typeface="微软雅黑" panose="020B0503020204020204" pitchFamily="34" charset="-122"/>
                        </a:rPr>
                        <a:t>(5)</a:t>
                      </a:r>
                      <a:r>
                        <a:rPr lang="zh-CN" altLang="en-US" sz="1800" u="none" dirty="0">
                          <a:solidFill>
                            <a:srgbClr val="000000"/>
                          </a:solidFill>
                          <a:effectLst/>
                          <a:latin typeface="微软雅黑" panose="020B0503020204020204" pitchFamily="34" charset="-122"/>
                          <a:ea typeface="微软雅黑" panose="020B0503020204020204" pitchFamily="34" charset="-122"/>
                        </a:rPr>
                        <a:t>大专以上</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2"/>
                  </a:ext>
                </a:extLst>
              </a:tr>
              <a:tr h="833103">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3</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您想选择下列哪些择偶条件</a:t>
                      </a:r>
                      <a:r>
                        <a:rPr lang="en-US" altLang="zh-CN" sz="1800" u="none" dirty="0">
                          <a:solidFill>
                            <a:srgbClr val="000000"/>
                          </a:solidFill>
                          <a:effectLst/>
                          <a:latin typeface="微软雅黑" panose="020B0503020204020204" pitchFamily="34" charset="-122"/>
                          <a:ea typeface="微软雅黑" panose="020B0503020204020204" pitchFamily="34" charset="-122"/>
                        </a:rPr>
                        <a:t>(</a:t>
                      </a:r>
                      <a:r>
                        <a:rPr lang="zh-CN" altLang="en-US" sz="1800" u="none" dirty="0">
                          <a:solidFill>
                            <a:srgbClr val="000000"/>
                          </a:solidFill>
                          <a:effectLst/>
                          <a:latin typeface="微软雅黑" panose="020B0503020204020204" pitchFamily="34" charset="-122"/>
                          <a:ea typeface="微软雅黑" panose="020B0503020204020204" pitchFamily="34" charset="-122"/>
                        </a:rPr>
                        <a:t>任选三项</a:t>
                      </a:r>
                      <a:r>
                        <a:rPr lang="en-US" altLang="zh-CN" sz="1800" u="none" dirty="0">
                          <a:solidFill>
                            <a:srgbClr val="000000"/>
                          </a:solidFill>
                          <a:effectLst/>
                          <a:latin typeface="微软雅黑" panose="020B0503020204020204" pitchFamily="34" charset="-122"/>
                          <a:ea typeface="微软雅黑" panose="020B0503020204020204" pitchFamily="34" charset="-122"/>
                        </a:rPr>
                        <a:t>)</a:t>
                      </a:r>
                      <a:r>
                        <a:rPr lang="zh-CN" altLang="en-US" sz="1800" u="none" dirty="0">
                          <a:solidFill>
                            <a:srgbClr val="000000"/>
                          </a:solidFill>
                          <a:effectLst/>
                          <a:latin typeface="微软雅黑" panose="020B0503020204020204" pitchFamily="34" charset="-122"/>
                          <a:ea typeface="微软雅黑" panose="020B0503020204020204" pitchFamily="34" charset="-122"/>
                        </a:rPr>
                        <a:t>：</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相貌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文化水准 </a:t>
                      </a:r>
                      <a:r>
                        <a:rPr lang="en-US" altLang="zh-CN" sz="1800" u="none" dirty="0">
                          <a:solidFill>
                            <a:srgbClr val="000000"/>
                          </a:solidFill>
                          <a:effectLst/>
                          <a:latin typeface="微软雅黑" panose="020B0503020204020204" pitchFamily="34" charset="-122"/>
                          <a:ea typeface="微软雅黑" panose="020B0503020204020204" pitchFamily="34" charset="-122"/>
                        </a:rPr>
                        <a:t>(3)</a:t>
                      </a:r>
                      <a:r>
                        <a:rPr lang="zh-CN" altLang="en-US" sz="1800" u="none" dirty="0">
                          <a:solidFill>
                            <a:srgbClr val="000000"/>
                          </a:solidFill>
                          <a:effectLst/>
                          <a:latin typeface="微软雅黑" panose="020B0503020204020204" pitchFamily="34" charset="-122"/>
                          <a:ea typeface="微软雅黑" panose="020B0503020204020204" pitchFamily="34" charset="-122"/>
                        </a:rPr>
                        <a:t>气质风度 </a:t>
                      </a:r>
                      <a:r>
                        <a:rPr lang="en-US" altLang="zh-CN" sz="1800" u="none" dirty="0">
                          <a:solidFill>
                            <a:srgbClr val="000000"/>
                          </a:solidFill>
                          <a:effectLst/>
                          <a:latin typeface="微软雅黑" panose="020B0503020204020204" pitchFamily="34" charset="-122"/>
                          <a:ea typeface="微软雅黑" panose="020B0503020204020204" pitchFamily="34" charset="-122"/>
                        </a:rPr>
                        <a:t>(4)</a:t>
                      </a:r>
                      <a:r>
                        <a:rPr lang="zh-CN" altLang="en-US" sz="1800" u="none" dirty="0">
                          <a:solidFill>
                            <a:srgbClr val="000000"/>
                          </a:solidFill>
                          <a:effectLst/>
                          <a:latin typeface="微软雅黑" panose="020B0503020204020204" pitchFamily="34" charset="-122"/>
                          <a:ea typeface="微软雅黑" panose="020B0503020204020204" pitchFamily="34" charset="-122"/>
                        </a:rPr>
                        <a:t>志同道合 </a:t>
                      </a:r>
                      <a:r>
                        <a:rPr lang="en-US" altLang="zh-CN" sz="1800" u="none" dirty="0">
                          <a:solidFill>
                            <a:srgbClr val="000000"/>
                          </a:solidFill>
                          <a:effectLst/>
                          <a:latin typeface="微软雅黑" panose="020B0503020204020204" pitchFamily="34" charset="-122"/>
                          <a:ea typeface="微软雅黑" panose="020B0503020204020204" pitchFamily="34" charset="-122"/>
                        </a:rPr>
                        <a:t>(5)</a:t>
                      </a:r>
                      <a:r>
                        <a:rPr lang="zh-CN" altLang="en-US" sz="1800" u="none" dirty="0">
                          <a:solidFill>
                            <a:srgbClr val="000000"/>
                          </a:solidFill>
                          <a:effectLst/>
                          <a:latin typeface="微软雅黑" panose="020B0503020204020204" pitchFamily="34" charset="-122"/>
                          <a:ea typeface="微软雅黑" panose="020B0503020204020204" pitchFamily="34" charset="-122"/>
                        </a:rPr>
                        <a:t>人品 </a:t>
                      </a:r>
                      <a:r>
                        <a:rPr lang="en-US" altLang="zh-CN" sz="1800" u="none" dirty="0">
                          <a:solidFill>
                            <a:srgbClr val="000000"/>
                          </a:solidFill>
                          <a:effectLst/>
                          <a:latin typeface="微软雅黑" panose="020B0503020204020204" pitchFamily="34" charset="-122"/>
                          <a:ea typeface="微软雅黑" panose="020B0503020204020204" pitchFamily="34" charset="-122"/>
                        </a:rPr>
                        <a:t>(6)</a:t>
                      </a:r>
                      <a:r>
                        <a:rPr lang="zh-CN" altLang="en-US" sz="1800" u="none" dirty="0">
                          <a:solidFill>
                            <a:srgbClr val="000000"/>
                          </a:solidFill>
                          <a:effectLst/>
                          <a:latin typeface="微软雅黑" panose="020B0503020204020204" pitchFamily="34" charset="-122"/>
                          <a:ea typeface="微软雅黑" panose="020B0503020204020204" pitchFamily="34" charset="-122"/>
                        </a:rPr>
                        <a:t>家庭条件 </a:t>
                      </a:r>
                      <a:r>
                        <a:rPr lang="en-US" altLang="zh-CN" sz="1800" u="none" dirty="0">
                          <a:solidFill>
                            <a:srgbClr val="000000"/>
                          </a:solidFill>
                          <a:effectLst/>
                          <a:latin typeface="微软雅黑" panose="020B0503020204020204" pitchFamily="34" charset="-122"/>
                          <a:ea typeface="微软雅黑" panose="020B0503020204020204" pitchFamily="34" charset="-122"/>
                        </a:rPr>
                        <a:t>(7)</a:t>
                      </a:r>
                      <a:r>
                        <a:rPr lang="zh-CN" altLang="en-US" sz="1800" u="none" dirty="0">
                          <a:solidFill>
                            <a:srgbClr val="000000"/>
                          </a:solidFill>
                          <a:effectLst/>
                          <a:latin typeface="微软雅黑" panose="020B0503020204020204" pitchFamily="34" charset="-122"/>
                          <a:ea typeface="微软雅黑" panose="020B0503020204020204" pitchFamily="34" charset="-122"/>
                        </a:rPr>
                        <a:t>个人收入 </a:t>
                      </a:r>
                      <a:r>
                        <a:rPr lang="en-US" altLang="zh-CN" sz="1800" u="none" dirty="0">
                          <a:solidFill>
                            <a:srgbClr val="000000"/>
                          </a:solidFill>
                          <a:effectLst/>
                          <a:latin typeface="微软雅黑" panose="020B0503020204020204" pitchFamily="34" charset="-122"/>
                          <a:ea typeface="微软雅黑" panose="020B0503020204020204" pitchFamily="34" charset="-122"/>
                        </a:rPr>
                        <a:t>(8)</a:t>
                      </a:r>
                      <a:r>
                        <a:rPr lang="zh-CN" altLang="en-US" sz="1800" u="none" dirty="0">
                          <a:solidFill>
                            <a:srgbClr val="000000"/>
                          </a:solidFill>
                          <a:effectLst/>
                          <a:latin typeface="微软雅黑" panose="020B0503020204020204" pitchFamily="34" charset="-122"/>
                          <a:ea typeface="微软雅黑" panose="020B0503020204020204" pitchFamily="34" charset="-122"/>
                        </a:rPr>
                        <a:t>其他</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3"/>
                  </a:ext>
                </a:extLst>
              </a:tr>
              <a:tr h="835001">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4</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您购买房屋时，会考虑哪些因素</a:t>
                      </a:r>
                      <a:r>
                        <a:rPr lang="en-US" altLang="zh-CN" sz="1800" u="none" dirty="0">
                          <a:solidFill>
                            <a:srgbClr val="000000"/>
                          </a:solidFill>
                          <a:effectLst/>
                          <a:latin typeface="微软雅黑" panose="020B0503020204020204" pitchFamily="34" charset="-122"/>
                          <a:ea typeface="微软雅黑" panose="020B0503020204020204" pitchFamily="34" charset="-122"/>
                        </a:rPr>
                        <a:t>(</a:t>
                      </a:r>
                      <a:r>
                        <a:rPr lang="zh-CN" altLang="en-US" sz="1800" u="none" dirty="0">
                          <a:solidFill>
                            <a:srgbClr val="000000"/>
                          </a:solidFill>
                          <a:effectLst/>
                          <a:latin typeface="微软雅黑" panose="020B0503020204020204" pitchFamily="34" charset="-122"/>
                          <a:ea typeface="微软雅黑" panose="020B0503020204020204" pitchFamily="34" charset="-122"/>
                        </a:rPr>
                        <a:t>任选</a:t>
                      </a:r>
                      <a:r>
                        <a:rPr lang="en-US" altLang="zh-CN" sz="1800" u="none" dirty="0">
                          <a:solidFill>
                            <a:srgbClr val="000000"/>
                          </a:solidFill>
                          <a:effectLst/>
                          <a:latin typeface="微软雅黑" panose="020B0503020204020204" pitchFamily="34" charset="-122"/>
                          <a:ea typeface="微软雅黑" panose="020B0503020204020204" pitchFamily="34" charset="-122"/>
                        </a:rPr>
                        <a:t>)</a:t>
                      </a:r>
                      <a:r>
                        <a:rPr lang="zh-CN" altLang="en-US" sz="1800" u="none" dirty="0">
                          <a:solidFill>
                            <a:srgbClr val="000000"/>
                          </a:solidFill>
                          <a:effectLst/>
                          <a:latin typeface="微软雅黑" panose="020B0503020204020204" pitchFamily="34" charset="-122"/>
                          <a:ea typeface="微软雅黑" panose="020B0503020204020204" pitchFamily="34" charset="-122"/>
                        </a:rPr>
                        <a:t>：</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离工作地点的远近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小孩所就读的学校 </a:t>
                      </a:r>
                      <a:r>
                        <a:rPr lang="en-US" altLang="zh-CN" sz="1800" u="none" dirty="0">
                          <a:solidFill>
                            <a:srgbClr val="000000"/>
                          </a:solidFill>
                          <a:effectLst/>
                          <a:latin typeface="微软雅黑" panose="020B0503020204020204" pitchFamily="34" charset="-122"/>
                          <a:ea typeface="微软雅黑" panose="020B0503020204020204" pitchFamily="34" charset="-122"/>
                        </a:rPr>
                        <a:t>(3)</a:t>
                      </a:r>
                      <a:r>
                        <a:rPr lang="zh-CN" altLang="en-US" sz="1800" u="none" dirty="0">
                          <a:solidFill>
                            <a:srgbClr val="000000"/>
                          </a:solidFill>
                          <a:effectLst/>
                          <a:latin typeface="微软雅黑" panose="020B0503020204020204" pitchFamily="34" charset="-122"/>
                          <a:ea typeface="微软雅黑" panose="020B0503020204020204" pitchFamily="34" charset="-122"/>
                        </a:rPr>
                        <a:t>居家附近的环境</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4"/>
                  </a:ext>
                </a:extLst>
              </a:tr>
              <a:tr h="474432">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5</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您对心理学感兴趣：</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不感兴趣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感兴趣 </a:t>
                      </a:r>
                      <a:r>
                        <a:rPr lang="en-US" altLang="zh-CN" sz="1800" u="none" dirty="0">
                          <a:solidFill>
                            <a:srgbClr val="000000"/>
                          </a:solidFill>
                          <a:effectLst/>
                          <a:latin typeface="微软雅黑" panose="020B0503020204020204" pitchFamily="34" charset="-122"/>
                          <a:ea typeface="微软雅黑" panose="020B0503020204020204" pitchFamily="34" charset="-122"/>
                        </a:rPr>
                        <a:t>(3)</a:t>
                      </a:r>
                      <a:r>
                        <a:rPr lang="zh-CN" altLang="en-US" sz="1800" u="none" dirty="0">
                          <a:solidFill>
                            <a:srgbClr val="000000"/>
                          </a:solidFill>
                          <a:effectLst/>
                          <a:latin typeface="微软雅黑" panose="020B0503020204020204" pitchFamily="34" charset="-122"/>
                          <a:ea typeface="微软雅黑" panose="020B0503020204020204" pitchFamily="34" charset="-122"/>
                        </a:rPr>
                        <a:t>非常感兴趣</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5"/>
                  </a:ext>
                </a:extLst>
              </a:tr>
              <a:tr h="476329">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6</a:t>
                      </a:r>
                      <a:endParaRPr lang="zh-CN" altLang="en-US" sz="1800" u="none" dirty="0">
                        <a:solidFill>
                          <a:srgbClr val="000000"/>
                        </a:solidFill>
                        <a:effectLst/>
                        <a:latin typeface="微软雅黑" panose="020B0503020204020204" pitchFamily="34" charset="-122"/>
                        <a:ea typeface="微软雅黑" panose="020B0503020204020204" pitchFamily="34" charset="-122"/>
                      </a:endParaRP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800" u="none" dirty="0">
                          <a:solidFill>
                            <a:srgbClr val="000000"/>
                          </a:solidFill>
                          <a:effectLst/>
                          <a:latin typeface="微软雅黑" panose="020B0503020204020204" pitchFamily="34" charset="-122"/>
                          <a:ea typeface="微软雅黑" panose="020B0503020204020204" pitchFamily="34" charset="-122"/>
                        </a:rPr>
                        <a:t>您对学英语感到厌恶：</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800" u="none" dirty="0">
                          <a:solidFill>
                            <a:srgbClr val="000000"/>
                          </a:solidFill>
                          <a:effectLst/>
                          <a:latin typeface="微软雅黑" panose="020B0503020204020204" pitchFamily="34" charset="-122"/>
                          <a:ea typeface="微软雅黑" panose="020B0503020204020204" pitchFamily="34" charset="-122"/>
                        </a:rPr>
                        <a:t>(1)</a:t>
                      </a:r>
                      <a:r>
                        <a:rPr lang="zh-CN" altLang="en-US" sz="1800" u="none" dirty="0">
                          <a:solidFill>
                            <a:srgbClr val="000000"/>
                          </a:solidFill>
                          <a:effectLst/>
                          <a:latin typeface="微软雅黑" panose="020B0503020204020204" pitchFamily="34" charset="-122"/>
                          <a:ea typeface="微软雅黑" panose="020B0503020204020204" pitchFamily="34" charset="-122"/>
                        </a:rPr>
                        <a:t>不厌恶 </a:t>
                      </a:r>
                      <a:r>
                        <a:rPr lang="en-US" altLang="zh-CN" sz="1800" u="none" dirty="0">
                          <a:solidFill>
                            <a:srgbClr val="000000"/>
                          </a:solidFill>
                          <a:effectLst/>
                          <a:latin typeface="微软雅黑" panose="020B0503020204020204" pitchFamily="34" charset="-122"/>
                          <a:ea typeface="微软雅黑" panose="020B0503020204020204" pitchFamily="34" charset="-122"/>
                        </a:rPr>
                        <a:t>(2)</a:t>
                      </a:r>
                      <a:r>
                        <a:rPr lang="zh-CN" altLang="en-US" sz="1800" u="none" dirty="0">
                          <a:solidFill>
                            <a:srgbClr val="000000"/>
                          </a:solidFill>
                          <a:effectLst/>
                          <a:latin typeface="微软雅黑" panose="020B0503020204020204" pitchFamily="34" charset="-122"/>
                          <a:ea typeface="微软雅黑" panose="020B0503020204020204" pitchFamily="34" charset="-122"/>
                        </a:rPr>
                        <a:t>厌恶 </a:t>
                      </a:r>
                      <a:r>
                        <a:rPr lang="en-US" altLang="zh-CN" sz="1800" u="none" dirty="0">
                          <a:solidFill>
                            <a:srgbClr val="000000"/>
                          </a:solidFill>
                          <a:effectLst/>
                          <a:latin typeface="微软雅黑" panose="020B0503020204020204" pitchFamily="34" charset="-122"/>
                          <a:ea typeface="微软雅黑" panose="020B0503020204020204" pitchFamily="34" charset="-122"/>
                        </a:rPr>
                        <a:t>(3)</a:t>
                      </a:r>
                      <a:r>
                        <a:rPr lang="zh-CN" altLang="en-US" sz="1800" u="none" dirty="0">
                          <a:solidFill>
                            <a:srgbClr val="000000"/>
                          </a:solidFill>
                          <a:effectLst/>
                          <a:latin typeface="微软雅黑" panose="020B0503020204020204" pitchFamily="34" charset="-122"/>
                          <a:ea typeface="微软雅黑" panose="020B0503020204020204" pitchFamily="34" charset="-122"/>
                        </a:rPr>
                        <a:t>非常厌恶</a:t>
                      </a:r>
                    </a:p>
                  </a:txBody>
                  <a:tcPr marT="45716" marB="45716">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6"/>
                  </a:ext>
                </a:extLst>
              </a:tr>
            </a:tbl>
          </a:graphicData>
        </a:graphic>
      </p:graphicFrame>
      <p:sp>
        <p:nvSpPr>
          <p:cNvPr id="5157" name="矩形 4174">
            <a:extLst>
              <a:ext uri="{FF2B5EF4-FFF2-40B4-BE49-F238E27FC236}">
                <a16:creationId xmlns:a16="http://schemas.microsoft.com/office/drawing/2014/main" xmlns="" id="{169CC0A8-B512-4C38-8131-0B557BE4A471}"/>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埃见瓶耸骄忿最札声盏平拧渤星瘩鲁准簿氟疙舔缠尔堪搂蚂蚌袖木悦殴较第讲数据的编码录入与整理第讲数据的编码录入与整理</a:t>
            </a:r>
          </a:p>
        </p:txBody>
      </p:sp>
      <p:sp>
        <p:nvSpPr>
          <p:cNvPr id="10" name="PA_文本框 9">
            <a:extLst>
              <a:ext uri="{FF2B5EF4-FFF2-40B4-BE49-F238E27FC236}">
                <a16:creationId xmlns:a16="http://schemas.microsoft.com/office/drawing/2014/main" xmlns="" id="{D2A5E21F-CB92-44AD-AAF6-E74F7EBDBF3A}"/>
              </a:ext>
            </a:extLst>
          </p:cNvPr>
          <p:cNvSpPr txBox="1">
            <a:spLocks noChangeArrowheads="1"/>
          </p:cNvSpPr>
          <p:nvPr>
            <p:custDataLst>
              <p:tags r:id="rId2"/>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 </a:t>
            </a:r>
            <a:r>
              <a:rPr lang="zh-CN" altLang="en-US" sz="3200" dirty="0">
                <a:solidFill>
                  <a:srgbClr val="FF0000"/>
                </a:solidFill>
              </a:rPr>
              <a:t>（举例）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4DEF163D-AC36-4757-9BC9-6DC0187A39CD}"/>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2" name="PA_矩形 6925">
            <a:extLst>
              <a:ext uri="{FF2B5EF4-FFF2-40B4-BE49-F238E27FC236}">
                <a16:creationId xmlns:a16="http://schemas.microsoft.com/office/drawing/2014/main" xmlns="" id="{782331CF-91EB-489B-B625-1F3ED0292AE1}"/>
              </a:ext>
            </a:extLst>
          </p:cNvPr>
          <p:cNvSpPr/>
          <p:nvPr>
            <p:custDataLst>
              <p:tags r:id="rId3"/>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ou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3" name="表格 5122">
            <a:extLst>
              <a:ext uri="{FF2B5EF4-FFF2-40B4-BE49-F238E27FC236}">
                <a16:creationId xmlns:a16="http://schemas.microsoft.com/office/drawing/2014/main" xmlns="" id="{3EEA0E50-8C62-4BC2-AE94-3735A201FF36}"/>
              </a:ext>
            </a:extLst>
          </p:cNvPr>
          <p:cNvGraphicFramePr/>
          <p:nvPr>
            <p:extLst>
              <p:ext uri="{D42A27DB-BD31-4B8C-83A1-F6EECF244321}">
                <p14:modId xmlns:p14="http://schemas.microsoft.com/office/powerpoint/2010/main" val="1092569921"/>
              </p:ext>
            </p:extLst>
          </p:nvPr>
        </p:nvGraphicFramePr>
        <p:xfrm>
          <a:off x="1905000" y="2057401"/>
          <a:ext cx="8305800" cy="4056063"/>
        </p:xfrm>
        <a:graphic>
          <a:graphicData uri="http://schemas.openxmlformats.org/drawingml/2006/table">
            <a:tbl>
              <a:tblPr/>
              <a:tblGrid>
                <a:gridCol w="1371600">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gridCol w="9144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微软雅黑" panose="020B0503020204020204" pitchFamily="34" charset="-122"/>
                          <a:ea typeface="微软雅黑" panose="020B0503020204020204" pitchFamily="34" charset="-122"/>
                        </a:rPr>
                        <a:t>变量名</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微软雅黑" panose="020B0503020204020204" pitchFamily="34" charset="-122"/>
                          <a:ea typeface="微软雅黑" panose="020B0503020204020204" pitchFamily="34" charset="-122"/>
                        </a:rPr>
                        <a:t>编码</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gridSpan="2">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微软雅黑" panose="020B0503020204020204" pitchFamily="34" charset="-122"/>
                          <a:ea typeface="微软雅黑" panose="020B0503020204020204" pitchFamily="34" charset="-122"/>
                        </a:rPr>
                        <a:t>样例</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extLst>
                  <a:ext uri="{0D108BD9-81ED-4DB2-BD59-A6C34878D82A}">
                    <a16:rowId xmlns:a16="http://schemas.microsoft.com/office/drawing/2014/main" xmlns="" val="10000"/>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男 ；</a:t>
                      </a:r>
                      <a:r>
                        <a:rPr lang="en-US" altLang="zh-CN" sz="1400" u="none" dirty="0">
                          <a:solidFill>
                            <a:srgbClr val="000000"/>
                          </a:solidFill>
                          <a:effectLst/>
                          <a:latin typeface="微软雅黑" panose="020B0503020204020204" pitchFamily="34" charset="-122"/>
                          <a:ea typeface="微软雅黑" panose="020B0503020204020204" pitchFamily="34" charset="-122"/>
                        </a:rPr>
                        <a:t>0-</a:t>
                      </a:r>
                      <a:r>
                        <a:rPr lang="zh-CN" altLang="en-US" sz="1400" u="none" dirty="0">
                          <a:solidFill>
                            <a:srgbClr val="000000"/>
                          </a:solidFill>
                          <a:effectLst/>
                          <a:latin typeface="微软雅黑" panose="020B0503020204020204" pitchFamily="34" charset="-122"/>
                          <a:ea typeface="微软雅黑" panose="020B0503020204020204" pitchFamily="34" charset="-122"/>
                        </a:rPr>
                        <a:t>女</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男</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1"/>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2</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没上过学；</a:t>
                      </a:r>
                      <a:r>
                        <a:rPr lang="en-US" altLang="zh-CN" sz="1400" u="none" dirty="0">
                          <a:solidFill>
                            <a:srgbClr val="000000"/>
                          </a:solidFill>
                          <a:effectLst/>
                          <a:latin typeface="微软雅黑" panose="020B0503020204020204" pitchFamily="34" charset="-122"/>
                          <a:ea typeface="微软雅黑" panose="020B0503020204020204" pitchFamily="34" charset="-122"/>
                        </a:rPr>
                        <a:t>2-</a:t>
                      </a:r>
                      <a:r>
                        <a:rPr lang="zh-CN" altLang="en-US" sz="1400" u="none" dirty="0">
                          <a:solidFill>
                            <a:srgbClr val="000000"/>
                          </a:solidFill>
                          <a:effectLst/>
                          <a:latin typeface="微软雅黑" panose="020B0503020204020204" pitchFamily="34" charset="-122"/>
                          <a:ea typeface="微软雅黑" panose="020B0503020204020204" pitchFamily="34" charset="-122"/>
                        </a:rPr>
                        <a:t>小学；</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初中；</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高中；</a:t>
                      </a:r>
                      <a:r>
                        <a:rPr lang="en-US" altLang="zh-CN" sz="1400" u="none" dirty="0">
                          <a:solidFill>
                            <a:srgbClr val="000000"/>
                          </a:solidFill>
                          <a:effectLst/>
                          <a:latin typeface="微软雅黑" panose="020B0503020204020204" pitchFamily="34" charset="-122"/>
                          <a:ea typeface="微软雅黑" panose="020B0503020204020204" pitchFamily="34" charset="-122"/>
                        </a:rPr>
                        <a:t>5-</a:t>
                      </a:r>
                      <a:r>
                        <a:rPr lang="zh-CN" altLang="en-US" sz="1400" u="none" dirty="0">
                          <a:solidFill>
                            <a:srgbClr val="000000"/>
                          </a:solidFill>
                          <a:effectLst/>
                          <a:latin typeface="微软雅黑" panose="020B0503020204020204" pitchFamily="34" charset="-122"/>
                          <a:ea typeface="微软雅黑" panose="020B0503020204020204" pitchFamily="34" charset="-122"/>
                        </a:rPr>
                        <a:t>大专以上</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小学</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2</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2"/>
                  </a:ext>
                </a:extLst>
              </a:tr>
              <a:tr h="538163">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相貌；</a:t>
                      </a:r>
                      <a:r>
                        <a:rPr lang="en-US" altLang="zh-CN" sz="1400" u="none" dirty="0">
                          <a:solidFill>
                            <a:srgbClr val="000000"/>
                          </a:solidFill>
                          <a:effectLst/>
                          <a:latin typeface="微软雅黑" panose="020B0503020204020204" pitchFamily="34" charset="-122"/>
                          <a:ea typeface="微软雅黑" panose="020B0503020204020204" pitchFamily="34" charset="-122"/>
                        </a:rPr>
                        <a:t>2-</a:t>
                      </a:r>
                      <a:r>
                        <a:rPr lang="zh-CN" altLang="en-US" sz="1400" u="none" dirty="0">
                          <a:solidFill>
                            <a:srgbClr val="000000"/>
                          </a:solidFill>
                          <a:effectLst/>
                          <a:latin typeface="微软雅黑" panose="020B0503020204020204" pitchFamily="34" charset="-122"/>
                          <a:ea typeface="微软雅黑" panose="020B0503020204020204" pitchFamily="34" charset="-122"/>
                        </a:rPr>
                        <a:t>文化水准；</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气质风度；</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志同道合；</a:t>
                      </a:r>
                      <a:r>
                        <a:rPr lang="en-US" altLang="zh-CN" sz="1400" u="none" dirty="0">
                          <a:solidFill>
                            <a:srgbClr val="000000"/>
                          </a:solidFill>
                          <a:effectLst/>
                          <a:latin typeface="微软雅黑" panose="020B0503020204020204" pitchFamily="34" charset="-122"/>
                          <a:ea typeface="微软雅黑" panose="020B0503020204020204" pitchFamily="34" charset="-122"/>
                        </a:rPr>
                        <a:t>5-</a:t>
                      </a:r>
                      <a:r>
                        <a:rPr lang="zh-CN" altLang="en-US" sz="1400" u="none" dirty="0">
                          <a:solidFill>
                            <a:srgbClr val="000000"/>
                          </a:solidFill>
                          <a:effectLst/>
                          <a:latin typeface="微软雅黑" panose="020B0503020204020204" pitchFamily="34" charset="-122"/>
                          <a:ea typeface="微软雅黑" panose="020B0503020204020204" pitchFamily="34" charset="-122"/>
                        </a:rPr>
                        <a:t>人品；</a:t>
                      </a:r>
                      <a:r>
                        <a:rPr lang="en-US" altLang="zh-CN" sz="1400" u="none" dirty="0">
                          <a:solidFill>
                            <a:srgbClr val="000000"/>
                          </a:solidFill>
                          <a:effectLst/>
                          <a:latin typeface="微软雅黑" panose="020B0503020204020204" pitchFamily="34" charset="-122"/>
                          <a:ea typeface="微软雅黑" panose="020B0503020204020204" pitchFamily="34" charset="-122"/>
                        </a:rPr>
                        <a:t>6-</a:t>
                      </a:r>
                      <a:r>
                        <a:rPr lang="zh-CN" altLang="en-US" sz="1400" u="none" dirty="0">
                          <a:solidFill>
                            <a:srgbClr val="000000"/>
                          </a:solidFill>
                          <a:effectLst/>
                          <a:latin typeface="微软雅黑" panose="020B0503020204020204" pitchFamily="34" charset="-122"/>
                          <a:ea typeface="微软雅黑" panose="020B0503020204020204" pitchFamily="34" charset="-122"/>
                        </a:rPr>
                        <a:t>家庭条件；</a:t>
                      </a:r>
                      <a:r>
                        <a:rPr lang="en-US" altLang="zh-CN" sz="1400" u="none" dirty="0">
                          <a:solidFill>
                            <a:srgbClr val="000000"/>
                          </a:solidFill>
                          <a:effectLst/>
                          <a:latin typeface="微软雅黑" panose="020B0503020204020204" pitchFamily="34" charset="-122"/>
                          <a:ea typeface="微软雅黑" panose="020B0503020204020204" pitchFamily="34" charset="-122"/>
                        </a:rPr>
                        <a:t>7-</a:t>
                      </a:r>
                      <a:r>
                        <a:rPr lang="zh-CN" altLang="en-US" sz="1400" u="none" dirty="0">
                          <a:solidFill>
                            <a:srgbClr val="000000"/>
                          </a:solidFill>
                          <a:effectLst/>
                          <a:latin typeface="微软雅黑" panose="020B0503020204020204" pitchFamily="34" charset="-122"/>
                          <a:ea typeface="微软雅黑" panose="020B0503020204020204" pitchFamily="34" charset="-122"/>
                        </a:rPr>
                        <a:t>个人收入；</a:t>
                      </a:r>
                      <a:r>
                        <a:rPr lang="en-US" altLang="zh-CN" sz="1400" u="none" dirty="0">
                          <a:solidFill>
                            <a:srgbClr val="000000"/>
                          </a:solidFill>
                          <a:effectLst/>
                          <a:latin typeface="微软雅黑" panose="020B0503020204020204" pitchFamily="34" charset="-122"/>
                          <a:ea typeface="微软雅黑" panose="020B0503020204020204" pitchFamily="34" charset="-122"/>
                        </a:rPr>
                        <a:t>8-</a:t>
                      </a:r>
                      <a:r>
                        <a:rPr lang="zh-CN" altLang="en-US" sz="1400" u="none" dirty="0">
                          <a:solidFill>
                            <a:srgbClr val="000000"/>
                          </a:solidFill>
                          <a:effectLst/>
                          <a:latin typeface="微软雅黑" panose="020B0503020204020204" pitchFamily="34" charset="-122"/>
                          <a:ea typeface="微软雅黑" panose="020B0503020204020204" pitchFamily="34" charset="-122"/>
                        </a:rPr>
                        <a:t>其他</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文化水准</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2</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3"/>
                  </a:ext>
                </a:extLst>
              </a:tr>
              <a:tr h="533400">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-2</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相貌；</a:t>
                      </a:r>
                      <a:r>
                        <a:rPr lang="en-US" altLang="zh-CN" sz="1400" u="none" dirty="0">
                          <a:solidFill>
                            <a:srgbClr val="000000"/>
                          </a:solidFill>
                          <a:effectLst/>
                          <a:latin typeface="微软雅黑" panose="020B0503020204020204" pitchFamily="34" charset="-122"/>
                          <a:ea typeface="微软雅黑" panose="020B0503020204020204" pitchFamily="34" charset="-122"/>
                        </a:rPr>
                        <a:t>2-</a:t>
                      </a:r>
                      <a:r>
                        <a:rPr lang="zh-CN" altLang="en-US" sz="1400" u="none" dirty="0">
                          <a:solidFill>
                            <a:srgbClr val="000000"/>
                          </a:solidFill>
                          <a:effectLst/>
                          <a:latin typeface="微软雅黑" panose="020B0503020204020204" pitchFamily="34" charset="-122"/>
                          <a:ea typeface="微软雅黑" panose="020B0503020204020204" pitchFamily="34" charset="-122"/>
                        </a:rPr>
                        <a:t>文化水准；</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气质风度；</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志同道合；</a:t>
                      </a:r>
                      <a:r>
                        <a:rPr lang="en-US" altLang="zh-CN" sz="1400" u="none" dirty="0">
                          <a:solidFill>
                            <a:srgbClr val="000000"/>
                          </a:solidFill>
                          <a:effectLst/>
                          <a:latin typeface="微软雅黑" panose="020B0503020204020204" pitchFamily="34" charset="-122"/>
                          <a:ea typeface="微软雅黑" panose="020B0503020204020204" pitchFamily="34" charset="-122"/>
                        </a:rPr>
                        <a:t>5-</a:t>
                      </a:r>
                      <a:r>
                        <a:rPr lang="zh-CN" altLang="en-US" sz="1400" u="none" dirty="0">
                          <a:solidFill>
                            <a:srgbClr val="000000"/>
                          </a:solidFill>
                          <a:effectLst/>
                          <a:latin typeface="微软雅黑" panose="020B0503020204020204" pitchFamily="34" charset="-122"/>
                          <a:ea typeface="微软雅黑" panose="020B0503020204020204" pitchFamily="34" charset="-122"/>
                        </a:rPr>
                        <a:t>人品；</a:t>
                      </a:r>
                      <a:r>
                        <a:rPr lang="en-US" altLang="zh-CN" sz="1400" u="none" dirty="0">
                          <a:solidFill>
                            <a:srgbClr val="000000"/>
                          </a:solidFill>
                          <a:effectLst/>
                          <a:latin typeface="微软雅黑" panose="020B0503020204020204" pitchFamily="34" charset="-122"/>
                          <a:ea typeface="微软雅黑" panose="020B0503020204020204" pitchFamily="34" charset="-122"/>
                        </a:rPr>
                        <a:t>6-</a:t>
                      </a:r>
                      <a:r>
                        <a:rPr lang="zh-CN" altLang="en-US" sz="1400" u="none" dirty="0">
                          <a:solidFill>
                            <a:srgbClr val="000000"/>
                          </a:solidFill>
                          <a:effectLst/>
                          <a:latin typeface="微软雅黑" panose="020B0503020204020204" pitchFamily="34" charset="-122"/>
                          <a:ea typeface="微软雅黑" panose="020B0503020204020204" pitchFamily="34" charset="-122"/>
                        </a:rPr>
                        <a:t>家庭条件；</a:t>
                      </a:r>
                      <a:r>
                        <a:rPr lang="en-US" altLang="zh-CN" sz="1400" u="none" dirty="0">
                          <a:solidFill>
                            <a:srgbClr val="000000"/>
                          </a:solidFill>
                          <a:effectLst/>
                          <a:latin typeface="微软雅黑" panose="020B0503020204020204" pitchFamily="34" charset="-122"/>
                          <a:ea typeface="微软雅黑" panose="020B0503020204020204" pitchFamily="34" charset="-122"/>
                        </a:rPr>
                        <a:t>7-</a:t>
                      </a:r>
                      <a:r>
                        <a:rPr lang="zh-CN" altLang="en-US" sz="1400" u="none" dirty="0">
                          <a:solidFill>
                            <a:srgbClr val="000000"/>
                          </a:solidFill>
                          <a:effectLst/>
                          <a:latin typeface="微软雅黑" panose="020B0503020204020204" pitchFamily="34" charset="-122"/>
                          <a:ea typeface="微软雅黑" panose="020B0503020204020204" pitchFamily="34" charset="-122"/>
                        </a:rPr>
                        <a:t>个人收入；</a:t>
                      </a:r>
                      <a:r>
                        <a:rPr lang="en-US" altLang="zh-CN" sz="1400" u="none" dirty="0">
                          <a:solidFill>
                            <a:srgbClr val="000000"/>
                          </a:solidFill>
                          <a:effectLst/>
                          <a:latin typeface="微软雅黑" panose="020B0503020204020204" pitchFamily="34" charset="-122"/>
                          <a:ea typeface="微软雅黑" panose="020B0503020204020204" pitchFamily="34" charset="-122"/>
                        </a:rPr>
                        <a:t>8-</a:t>
                      </a:r>
                      <a:r>
                        <a:rPr lang="zh-CN" altLang="en-US" sz="1400" u="none" dirty="0">
                          <a:solidFill>
                            <a:srgbClr val="000000"/>
                          </a:solidFill>
                          <a:effectLst/>
                          <a:latin typeface="微软雅黑" panose="020B0503020204020204" pitchFamily="34" charset="-122"/>
                          <a:ea typeface="微软雅黑" panose="020B0503020204020204" pitchFamily="34" charset="-122"/>
                        </a:rPr>
                        <a:t>其他</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志同道合</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4</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4"/>
                  </a:ext>
                </a:extLst>
              </a:tr>
              <a:tr h="520700">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-3</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相貌；</a:t>
                      </a:r>
                      <a:r>
                        <a:rPr lang="en-US" altLang="zh-CN" sz="1400" u="none" dirty="0">
                          <a:solidFill>
                            <a:srgbClr val="000000"/>
                          </a:solidFill>
                          <a:effectLst/>
                          <a:latin typeface="微软雅黑" panose="020B0503020204020204" pitchFamily="34" charset="-122"/>
                          <a:ea typeface="微软雅黑" panose="020B0503020204020204" pitchFamily="34" charset="-122"/>
                        </a:rPr>
                        <a:t>2-</a:t>
                      </a:r>
                      <a:r>
                        <a:rPr lang="zh-CN" altLang="en-US" sz="1400" u="none" dirty="0">
                          <a:solidFill>
                            <a:srgbClr val="000000"/>
                          </a:solidFill>
                          <a:effectLst/>
                          <a:latin typeface="微软雅黑" panose="020B0503020204020204" pitchFamily="34" charset="-122"/>
                          <a:ea typeface="微软雅黑" panose="020B0503020204020204" pitchFamily="34" charset="-122"/>
                        </a:rPr>
                        <a:t>文化水准；</a:t>
                      </a:r>
                      <a:r>
                        <a:rPr lang="en-US" altLang="zh-CN" sz="1400" u="none" dirty="0">
                          <a:solidFill>
                            <a:srgbClr val="000000"/>
                          </a:solidFill>
                          <a:effectLst/>
                          <a:latin typeface="微软雅黑" panose="020B0503020204020204" pitchFamily="34" charset="-122"/>
                          <a:ea typeface="微软雅黑" panose="020B0503020204020204" pitchFamily="34" charset="-122"/>
                        </a:rPr>
                        <a:t>3-</a:t>
                      </a:r>
                      <a:r>
                        <a:rPr lang="zh-CN" altLang="en-US" sz="1400" u="none" dirty="0">
                          <a:solidFill>
                            <a:srgbClr val="000000"/>
                          </a:solidFill>
                          <a:effectLst/>
                          <a:latin typeface="微软雅黑" panose="020B0503020204020204" pitchFamily="34" charset="-122"/>
                          <a:ea typeface="微软雅黑" panose="020B0503020204020204" pitchFamily="34" charset="-122"/>
                        </a:rPr>
                        <a:t>气质风度；</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志同道合；</a:t>
                      </a:r>
                      <a:r>
                        <a:rPr lang="en-US" altLang="zh-CN" sz="1400" u="none" dirty="0">
                          <a:solidFill>
                            <a:srgbClr val="000000"/>
                          </a:solidFill>
                          <a:effectLst/>
                          <a:latin typeface="微软雅黑" panose="020B0503020204020204" pitchFamily="34" charset="-122"/>
                          <a:ea typeface="微软雅黑" panose="020B0503020204020204" pitchFamily="34" charset="-122"/>
                        </a:rPr>
                        <a:t>5-</a:t>
                      </a:r>
                      <a:r>
                        <a:rPr lang="zh-CN" altLang="en-US" sz="1400" u="none" dirty="0">
                          <a:solidFill>
                            <a:srgbClr val="000000"/>
                          </a:solidFill>
                          <a:effectLst/>
                          <a:latin typeface="微软雅黑" panose="020B0503020204020204" pitchFamily="34" charset="-122"/>
                          <a:ea typeface="微软雅黑" panose="020B0503020204020204" pitchFamily="34" charset="-122"/>
                        </a:rPr>
                        <a:t>人品；</a:t>
                      </a:r>
                      <a:r>
                        <a:rPr lang="en-US" altLang="zh-CN" sz="1400" u="none" dirty="0">
                          <a:solidFill>
                            <a:srgbClr val="000000"/>
                          </a:solidFill>
                          <a:effectLst/>
                          <a:latin typeface="微软雅黑" panose="020B0503020204020204" pitchFamily="34" charset="-122"/>
                          <a:ea typeface="微软雅黑" panose="020B0503020204020204" pitchFamily="34" charset="-122"/>
                        </a:rPr>
                        <a:t>6-</a:t>
                      </a:r>
                      <a:r>
                        <a:rPr lang="zh-CN" altLang="en-US" sz="1400" u="none" dirty="0">
                          <a:solidFill>
                            <a:srgbClr val="000000"/>
                          </a:solidFill>
                          <a:effectLst/>
                          <a:latin typeface="微软雅黑" panose="020B0503020204020204" pitchFamily="34" charset="-122"/>
                          <a:ea typeface="微软雅黑" panose="020B0503020204020204" pitchFamily="34" charset="-122"/>
                        </a:rPr>
                        <a:t>家庭条件；</a:t>
                      </a:r>
                      <a:r>
                        <a:rPr lang="en-US" altLang="zh-CN" sz="1400" u="none" dirty="0">
                          <a:solidFill>
                            <a:srgbClr val="000000"/>
                          </a:solidFill>
                          <a:effectLst/>
                          <a:latin typeface="微软雅黑" panose="020B0503020204020204" pitchFamily="34" charset="-122"/>
                          <a:ea typeface="微软雅黑" panose="020B0503020204020204" pitchFamily="34" charset="-122"/>
                        </a:rPr>
                        <a:t>7-</a:t>
                      </a:r>
                      <a:r>
                        <a:rPr lang="zh-CN" altLang="en-US" sz="1400" u="none" dirty="0">
                          <a:solidFill>
                            <a:srgbClr val="000000"/>
                          </a:solidFill>
                          <a:effectLst/>
                          <a:latin typeface="微软雅黑" panose="020B0503020204020204" pitchFamily="34" charset="-122"/>
                          <a:ea typeface="微软雅黑" panose="020B0503020204020204" pitchFamily="34" charset="-122"/>
                        </a:rPr>
                        <a:t>个人收入；</a:t>
                      </a:r>
                      <a:r>
                        <a:rPr lang="en-US" altLang="zh-CN" sz="1400" u="none" dirty="0">
                          <a:solidFill>
                            <a:srgbClr val="000000"/>
                          </a:solidFill>
                          <a:effectLst/>
                          <a:latin typeface="微软雅黑" panose="020B0503020204020204" pitchFamily="34" charset="-122"/>
                          <a:ea typeface="微软雅黑" panose="020B0503020204020204" pitchFamily="34" charset="-122"/>
                        </a:rPr>
                        <a:t>8-</a:t>
                      </a:r>
                      <a:r>
                        <a:rPr lang="zh-CN" altLang="en-US" sz="1400" u="none" dirty="0">
                          <a:solidFill>
                            <a:srgbClr val="000000"/>
                          </a:solidFill>
                          <a:effectLst/>
                          <a:latin typeface="微软雅黑" panose="020B0503020204020204" pitchFamily="34" charset="-122"/>
                          <a:ea typeface="微软雅黑" panose="020B0503020204020204" pitchFamily="34" charset="-122"/>
                        </a:rPr>
                        <a:t>其他</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人品</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5</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5"/>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a:t>
                      </a:r>
                      <a:r>
                        <a:rPr lang="zh-CN" altLang="en-US" sz="1400" u="none" dirty="0">
                          <a:solidFill>
                            <a:srgbClr val="000000"/>
                          </a:solidFill>
                          <a:effectLst/>
                          <a:latin typeface="微软雅黑" panose="020B0503020204020204" pitchFamily="34" charset="-122"/>
                          <a:ea typeface="微软雅黑" panose="020B0503020204020204" pitchFamily="34" charset="-122"/>
                        </a:rPr>
                        <a:t>工作</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选；</a:t>
                      </a:r>
                      <a:r>
                        <a:rPr lang="en-US" altLang="zh-CN" sz="1400" u="none" dirty="0">
                          <a:solidFill>
                            <a:srgbClr val="000000"/>
                          </a:solidFill>
                          <a:effectLst/>
                          <a:latin typeface="微软雅黑" panose="020B0503020204020204" pitchFamily="34" charset="-122"/>
                          <a:ea typeface="微软雅黑" panose="020B0503020204020204" pitchFamily="34" charset="-122"/>
                        </a:rPr>
                        <a:t>0-</a:t>
                      </a:r>
                      <a:r>
                        <a:rPr lang="zh-CN" altLang="en-US" sz="1400" u="none" dirty="0">
                          <a:solidFill>
                            <a:srgbClr val="000000"/>
                          </a:solidFill>
                          <a:effectLst/>
                          <a:latin typeface="微软雅黑" panose="020B0503020204020204" pitchFamily="34" charset="-122"/>
                          <a:ea typeface="微软雅黑" panose="020B0503020204020204" pitchFamily="34" charset="-122"/>
                        </a:rPr>
                        <a:t>不选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6"/>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a:t>
                      </a:r>
                      <a:r>
                        <a:rPr lang="zh-CN" altLang="en-US" sz="1400" u="none" dirty="0">
                          <a:solidFill>
                            <a:srgbClr val="000000"/>
                          </a:solidFill>
                          <a:effectLst/>
                          <a:latin typeface="微软雅黑" panose="020B0503020204020204" pitchFamily="34" charset="-122"/>
                          <a:ea typeface="微软雅黑" panose="020B0503020204020204" pitchFamily="34" charset="-122"/>
                        </a:rPr>
                        <a:t>学校</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选；</a:t>
                      </a:r>
                      <a:r>
                        <a:rPr lang="en-US" altLang="zh-CN" sz="1400" u="none" dirty="0">
                          <a:solidFill>
                            <a:srgbClr val="000000"/>
                          </a:solidFill>
                          <a:effectLst/>
                          <a:latin typeface="微软雅黑" panose="020B0503020204020204" pitchFamily="34" charset="-122"/>
                          <a:ea typeface="微软雅黑" panose="020B0503020204020204" pitchFamily="34" charset="-122"/>
                        </a:rPr>
                        <a:t>0-</a:t>
                      </a:r>
                      <a:r>
                        <a:rPr lang="zh-CN" altLang="en-US" sz="1400" u="none" dirty="0">
                          <a:solidFill>
                            <a:srgbClr val="000000"/>
                          </a:solidFill>
                          <a:effectLst/>
                          <a:latin typeface="微软雅黑" panose="020B0503020204020204" pitchFamily="34" charset="-122"/>
                          <a:ea typeface="微软雅黑" panose="020B0503020204020204" pitchFamily="34" charset="-122"/>
                        </a:rPr>
                        <a:t>不选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不选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0</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7"/>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4</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r>
                        <a:rPr lang="en-US" altLang="zh-CN" sz="1400" u="none" dirty="0">
                          <a:solidFill>
                            <a:srgbClr val="000000"/>
                          </a:solidFill>
                          <a:effectLst/>
                          <a:latin typeface="微软雅黑" panose="020B0503020204020204" pitchFamily="34" charset="-122"/>
                          <a:ea typeface="微软雅黑" panose="020B0503020204020204" pitchFamily="34" charset="-122"/>
                        </a:rPr>
                        <a:t>-</a:t>
                      </a:r>
                      <a:r>
                        <a:rPr lang="zh-CN" altLang="en-US" sz="1400" u="none" dirty="0">
                          <a:solidFill>
                            <a:srgbClr val="000000"/>
                          </a:solidFill>
                          <a:effectLst/>
                          <a:latin typeface="微软雅黑" panose="020B0503020204020204" pitchFamily="34" charset="-122"/>
                          <a:ea typeface="微软雅黑" panose="020B0503020204020204" pitchFamily="34" charset="-122"/>
                        </a:rPr>
                        <a:t>环境</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r>
                        <a:rPr lang="zh-CN" altLang="en-US" sz="1400" u="none" dirty="0">
                          <a:solidFill>
                            <a:srgbClr val="000000"/>
                          </a:solidFill>
                          <a:effectLst/>
                          <a:latin typeface="微软雅黑" panose="020B0503020204020204" pitchFamily="34" charset="-122"/>
                          <a:ea typeface="微软雅黑" panose="020B0503020204020204" pitchFamily="34" charset="-122"/>
                        </a:rPr>
                        <a:t>选；</a:t>
                      </a:r>
                      <a:r>
                        <a:rPr lang="en-US" altLang="zh-CN" sz="1400" u="none" dirty="0">
                          <a:solidFill>
                            <a:srgbClr val="000000"/>
                          </a:solidFill>
                          <a:effectLst/>
                          <a:latin typeface="微软雅黑" panose="020B0503020204020204" pitchFamily="34" charset="-122"/>
                          <a:ea typeface="微软雅黑" panose="020B0503020204020204" pitchFamily="34" charset="-122"/>
                        </a:rPr>
                        <a:t>0-</a:t>
                      </a:r>
                      <a:r>
                        <a:rPr lang="zh-CN" altLang="en-US" sz="1400" u="none" dirty="0">
                          <a:solidFill>
                            <a:srgbClr val="000000"/>
                          </a:solidFill>
                          <a:effectLst/>
                          <a:latin typeface="微软雅黑" panose="020B0503020204020204" pitchFamily="34" charset="-122"/>
                          <a:ea typeface="微软雅黑" panose="020B0503020204020204" pitchFamily="34" charset="-122"/>
                        </a:rPr>
                        <a:t>不选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选</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8"/>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5</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A B C(A-1,B-2,C-3)</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A</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9"/>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微软雅黑" panose="020B0503020204020204" pitchFamily="34" charset="-122"/>
                          <a:ea typeface="微软雅黑" panose="020B0503020204020204" pitchFamily="34" charset="-122"/>
                        </a:rPr>
                        <a:t>第</a:t>
                      </a:r>
                      <a:r>
                        <a:rPr lang="en-US" altLang="zh-CN" sz="1400" u="none" dirty="0">
                          <a:solidFill>
                            <a:srgbClr val="000000"/>
                          </a:solidFill>
                          <a:effectLst/>
                          <a:latin typeface="微软雅黑" panose="020B0503020204020204" pitchFamily="34" charset="-122"/>
                          <a:ea typeface="微软雅黑" panose="020B0503020204020204" pitchFamily="34" charset="-122"/>
                        </a:rPr>
                        <a:t>6</a:t>
                      </a:r>
                      <a:r>
                        <a:rPr lang="zh-CN" altLang="en-US" sz="1400" u="none" dirty="0">
                          <a:solidFill>
                            <a:srgbClr val="000000"/>
                          </a:solidFill>
                          <a:effectLst/>
                          <a:latin typeface="微软雅黑" panose="020B0503020204020204" pitchFamily="34" charset="-122"/>
                          <a:ea typeface="微软雅黑" panose="020B0503020204020204" pitchFamily="34" charset="-122"/>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A B C(A-3,B-2,C-1)</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A</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微软雅黑" panose="020B0503020204020204" pitchFamily="34" charset="-122"/>
                          <a:ea typeface="微软雅黑" panose="020B0503020204020204" pitchFamily="34" charset="-122"/>
                        </a:rPr>
                        <a:t>3</a:t>
                      </a:r>
                      <a:endParaRPr lang="zh-CN" altLang="en-US" sz="1400" u="none" dirty="0">
                        <a:solidFill>
                          <a:srgbClr val="000000"/>
                        </a:solidFill>
                        <a:effectLst/>
                        <a:latin typeface="微软雅黑" panose="020B0503020204020204" pitchFamily="34" charset="-122"/>
                        <a:ea typeface="微软雅黑" panose="020B0503020204020204" pitchFamily="34"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10"/>
                  </a:ext>
                </a:extLst>
              </a:tr>
            </a:tbl>
          </a:graphicData>
        </a:graphic>
      </p:graphicFrame>
      <p:sp>
        <p:nvSpPr>
          <p:cNvPr id="6207" name="Rectangle 66">
            <a:extLst>
              <a:ext uri="{FF2B5EF4-FFF2-40B4-BE49-F238E27FC236}">
                <a16:creationId xmlns:a16="http://schemas.microsoft.com/office/drawing/2014/main" xmlns="" id="{EF9A9C7C-E376-485F-A110-E5AC7711516B}"/>
              </a:ext>
            </a:extLst>
          </p:cNvPr>
          <p:cNvSpPr>
            <a:spLocks noChangeArrowheads="1"/>
          </p:cNvSpPr>
          <p:nvPr/>
        </p:nvSpPr>
        <p:spPr bwMode="auto">
          <a:xfrm>
            <a:off x="1600955" y="1100011"/>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spcBef>
                <a:spcPct val="20000"/>
              </a:spcBef>
            </a:pPr>
            <a:r>
              <a:rPr lang="zh-CN" altLang="en-US" b="1" dirty="0">
                <a:solidFill>
                  <a:schemeClr val="tx1"/>
                </a:solidFill>
                <a:latin typeface="微软雅黑" panose="020B0503020204020204" pitchFamily="34" charset="-122"/>
                <a:ea typeface="微软雅黑" panose="020B0503020204020204" pitchFamily="34" charset="-122"/>
              </a:rPr>
              <a:t>问卷编码方案</a:t>
            </a:r>
          </a:p>
        </p:txBody>
      </p:sp>
      <p:sp>
        <p:nvSpPr>
          <p:cNvPr id="6208" name="椭圆 4">
            <a:extLst>
              <a:ext uri="{FF2B5EF4-FFF2-40B4-BE49-F238E27FC236}">
                <a16:creationId xmlns:a16="http://schemas.microsoft.com/office/drawing/2014/main" xmlns="" id="{537571F7-FAD6-408F-9B2E-EBFDAF5074B8}"/>
              </a:ext>
            </a:extLst>
          </p:cNvPr>
          <p:cNvSpPr>
            <a:spLocks noChangeArrowheads="1"/>
          </p:cNvSpPr>
          <p:nvPr/>
        </p:nvSpPr>
        <p:spPr bwMode="auto">
          <a:xfrm>
            <a:off x="5334000" y="1905000"/>
            <a:ext cx="1143000" cy="609600"/>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
        <p:nvSpPr>
          <p:cNvPr id="6209" name="椭圆 5">
            <a:extLst>
              <a:ext uri="{FF2B5EF4-FFF2-40B4-BE49-F238E27FC236}">
                <a16:creationId xmlns:a16="http://schemas.microsoft.com/office/drawing/2014/main" xmlns="" id="{42D21C9F-8A88-4F9D-8B85-B5C2755A126C}"/>
              </a:ext>
            </a:extLst>
          </p:cNvPr>
          <p:cNvSpPr>
            <a:spLocks noChangeArrowheads="1"/>
          </p:cNvSpPr>
          <p:nvPr/>
        </p:nvSpPr>
        <p:spPr bwMode="auto">
          <a:xfrm>
            <a:off x="8353425" y="1828800"/>
            <a:ext cx="1676400" cy="4724400"/>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
        <p:nvSpPr>
          <p:cNvPr id="6210" name="矩形 5271">
            <a:extLst>
              <a:ext uri="{FF2B5EF4-FFF2-40B4-BE49-F238E27FC236}">
                <a16:creationId xmlns:a16="http://schemas.microsoft.com/office/drawing/2014/main" xmlns="" id="{F5D00857-53DB-4A66-ACFC-9C99DD5C6803}"/>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摇梳胸镶同尼官血陷证窟定牧序憋皇胖朝汇津洪蝉楷迈马启冀床炎吠削术第讲数据的编码录入与整理第讲数据的编码录入与整理</a:t>
            </a:r>
          </a:p>
        </p:txBody>
      </p:sp>
      <p:sp>
        <p:nvSpPr>
          <p:cNvPr id="8" name="PA_文本框 9">
            <a:extLst>
              <a:ext uri="{FF2B5EF4-FFF2-40B4-BE49-F238E27FC236}">
                <a16:creationId xmlns:a16="http://schemas.microsoft.com/office/drawing/2014/main" xmlns="" id="{570D9D0C-0C8A-4402-A8F3-ECC08F248192}"/>
              </a:ext>
            </a:extLst>
          </p:cNvPr>
          <p:cNvSpPr txBox="1">
            <a:spLocks noChangeArrowheads="1"/>
          </p:cNvSpPr>
          <p:nvPr>
            <p:custDataLst>
              <p:tags r:id="rId1"/>
            </p:custDataLst>
          </p:nvPr>
        </p:nvSpPr>
        <p:spPr bwMode="auto">
          <a:xfrm>
            <a:off x="722306" y="200330"/>
            <a:ext cx="55320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 </a:t>
            </a:r>
            <a:r>
              <a:rPr lang="zh-CN" altLang="en-US" sz="3200" dirty="0">
                <a:solidFill>
                  <a:srgbClr val="FF0000"/>
                </a:solidFill>
              </a:rPr>
              <a:t>（举例）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xmlns="" id="{1803760C-A1F3-4ED3-A6A9-A011848798BA}"/>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0" name="PA_矩形 6925">
            <a:extLst>
              <a:ext uri="{FF2B5EF4-FFF2-40B4-BE49-F238E27FC236}">
                <a16:creationId xmlns:a16="http://schemas.microsoft.com/office/drawing/2014/main" xmlns="" id="{A98CF987-6975-45D3-8560-2D171D0D87B0}"/>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20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12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20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2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7" grpId="0"/>
      <p:bldP spid="6208" grpId="0" animBg="1"/>
      <p:bldP spid="6209" grpId="0" animBg="1"/>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a:extLst>
              <a:ext uri="{FF2B5EF4-FFF2-40B4-BE49-F238E27FC236}">
                <a16:creationId xmlns:a16="http://schemas.microsoft.com/office/drawing/2014/main" xmlns="" id="{BC2C5CE5-1F8D-47EF-886C-7E71642913A1}"/>
              </a:ext>
            </a:extLst>
          </p:cNvPr>
          <p:cNvSpPr>
            <a:spLocks noGrp="1" noChangeArrowheads="1"/>
          </p:cNvSpPr>
          <p:nvPr>
            <p:ph type="body" idx="4294967295"/>
          </p:nvPr>
        </p:nvSpPr>
        <p:spPr>
          <a:xfrm>
            <a:off x="883467" y="1182074"/>
            <a:ext cx="10515600" cy="4351338"/>
          </a:xfrm>
        </p:spPr>
        <p:txBody>
          <a:bodyPr/>
          <a:lstStyle/>
          <a:p>
            <a:pPr marL="0" indent="0">
              <a:lnSpc>
                <a:spcPct val="120000"/>
              </a:lnSpc>
              <a:spcBef>
                <a:spcPts val="0"/>
              </a:spcBef>
              <a:buNone/>
            </a:pPr>
            <a:r>
              <a:rPr lang="en-US" altLang="zh-CN" b="1" dirty="0">
                <a:solidFill>
                  <a:srgbClr val="FF0000"/>
                </a:solidFill>
              </a:rPr>
              <a:t>1.</a:t>
            </a:r>
            <a:r>
              <a:rPr lang="zh-CN" altLang="en-US" b="1" dirty="0">
                <a:solidFill>
                  <a:srgbClr val="FF0000"/>
                </a:solidFill>
              </a:rPr>
              <a:t>数值型数据</a:t>
            </a:r>
            <a:r>
              <a:rPr lang="zh-CN" altLang="en-US" b="1" dirty="0"/>
              <a:t>的编码</a:t>
            </a:r>
          </a:p>
          <a:p>
            <a:pPr marL="609600" indent="-609600">
              <a:lnSpc>
                <a:spcPct val="120000"/>
              </a:lnSpc>
              <a:spcBef>
                <a:spcPts val="0"/>
              </a:spcBef>
              <a:buNone/>
            </a:pPr>
            <a:r>
              <a:rPr lang="zh-CN" altLang="en-US" sz="2000" dirty="0"/>
              <a:t>         数值型数据的编码就是根据调查问卷的评分标准对变量赋予分值。</a:t>
            </a:r>
          </a:p>
          <a:p>
            <a:pPr marL="990600" lvl="1" indent="-533400">
              <a:lnSpc>
                <a:spcPct val="120000"/>
              </a:lnSpc>
              <a:spcBef>
                <a:spcPts val="0"/>
              </a:spcBef>
              <a:buNone/>
            </a:pPr>
            <a:r>
              <a:rPr lang="zh-CN" altLang="en-US" sz="2000" dirty="0"/>
              <a:t>   通常采用三点计分、四点计分和五点计分等方式进行评分</a:t>
            </a:r>
          </a:p>
          <a:p>
            <a:pPr marL="990600" lvl="1" indent="-533400">
              <a:lnSpc>
                <a:spcPct val="120000"/>
              </a:lnSpc>
              <a:spcBef>
                <a:spcPts val="0"/>
              </a:spcBef>
              <a:buNone/>
            </a:pPr>
            <a:r>
              <a:rPr lang="zh-CN" altLang="en-US" sz="2000" b="1" dirty="0"/>
              <a:t>           </a:t>
            </a:r>
            <a:r>
              <a:rPr lang="zh-CN" altLang="en-US" sz="2000" dirty="0"/>
              <a:t>如选项</a:t>
            </a:r>
            <a:r>
              <a:rPr lang="en-US" altLang="zh-CN" sz="2000" dirty="0"/>
              <a:t>A</a:t>
            </a:r>
            <a:r>
              <a:rPr lang="zh-CN" altLang="en-US" sz="2000" dirty="0"/>
              <a:t>、</a:t>
            </a:r>
            <a:r>
              <a:rPr lang="en-US" altLang="zh-CN" sz="2000" dirty="0"/>
              <a:t>B</a:t>
            </a:r>
            <a:r>
              <a:rPr lang="zh-CN" altLang="en-US" sz="2000" dirty="0"/>
              <a:t>、</a:t>
            </a:r>
            <a:r>
              <a:rPr lang="en-US" altLang="zh-CN" sz="2000" dirty="0"/>
              <a:t>C</a:t>
            </a:r>
            <a:r>
              <a:rPr lang="zh-CN" altLang="en-US" sz="2000" dirty="0"/>
              <a:t>计分为</a:t>
            </a:r>
            <a:r>
              <a:rPr lang="en-US" altLang="zh-CN" sz="2000" dirty="0"/>
              <a:t>1</a:t>
            </a:r>
            <a:r>
              <a:rPr lang="zh-CN" altLang="en-US" sz="2000" dirty="0"/>
              <a:t>、</a:t>
            </a:r>
            <a:r>
              <a:rPr lang="en-US" altLang="zh-CN" sz="2000" dirty="0"/>
              <a:t>2</a:t>
            </a:r>
            <a:r>
              <a:rPr lang="zh-CN" altLang="en-US" sz="2000" dirty="0"/>
              <a:t>、</a:t>
            </a:r>
            <a:r>
              <a:rPr lang="en-US" altLang="zh-CN" sz="2000" dirty="0"/>
              <a:t>3</a:t>
            </a:r>
          </a:p>
          <a:p>
            <a:pPr marL="990600" lvl="1" indent="-533400">
              <a:lnSpc>
                <a:spcPct val="120000"/>
              </a:lnSpc>
              <a:spcBef>
                <a:spcPts val="0"/>
              </a:spcBef>
              <a:buNone/>
            </a:pPr>
            <a:r>
              <a:rPr lang="en-US" altLang="zh-CN" sz="2000" dirty="0"/>
              <a:t>           </a:t>
            </a:r>
            <a:r>
              <a:rPr lang="zh-CN" altLang="en-US" sz="2000" dirty="0"/>
              <a:t>如选项</a:t>
            </a:r>
            <a:r>
              <a:rPr lang="en-US" altLang="zh-CN" sz="2000" dirty="0"/>
              <a:t>A</a:t>
            </a:r>
            <a:r>
              <a:rPr lang="zh-CN" altLang="en-US" sz="2000" dirty="0"/>
              <a:t>、</a:t>
            </a:r>
            <a:r>
              <a:rPr lang="en-US" altLang="zh-CN" sz="2000" dirty="0"/>
              <a:t>B</a:t>
            </a:r>
            <a:r>
              <a:rPr lang="zh-CN" altLang="en-US" sz="2000" dirty="0"/>
              <a:t>、</a:t>
            </a:r>
            <a:r>
              <a:rPr lang="en-US" altLang="zh-CN" sz="2000" dirty="0"/>
              <a:t>C</a:t>
            </a:r>
            <a:r>
              <a:rPr lang="zh-CN" altLang="en-US" sz="2000" dirty="0"/>
              <a:t>、</a:t>
            </a:r>
            <a:r>
              <a:rPr lang="en-US" altLang="zh-CN" sz="2000" dirty="0"/>
              <a:t>D</a:t>
            </a:r>
            <a:r>
              <a:rPr lang="zh-CN" altLang="en-US" sz="2000" dirty="0"/>
              <a:t>计分为</a:t>
            </a:r>
            <a:r>
              <a:rPr lang="en-US" altLang="zh-CN" sz="2000" dirty="0"/>
              <a:t>1</a:t>
            </a:r>
            <a:r>
              <a:rPr lang="zh-CN" altLang="en-US" sz="2000" dirty="0"/>
              <a:t>、</a:t>
            </a:r>
            <a:r>
              <a:rPr lang="en-US" altLang="zh-CN" sz="2000" dirty="0"/>
              <a:t>2</a:t>
            </a:r>
            <a:r>
              <a:rPr lang="zh-CN" altLang="en-US" sz="2000" dirty="0"/>
              <a:t>、</a:t>
            </a:r>
            <a:r>
              <a:rPr lang="en-US" altLang="zh-CN" sz="2000" dirty="0"/>
              <a:t>3</a:t>
            </a:r>
            <a:r>
              <a:rPr lang="zh-CN" altLang="en-US" sz="2000" dirty="0"/>
              <a:t>、</a:t>
            </a:r>
            <a:r>
              <a:rPr lang="en-US" altLang="zh-CN" sz="2000" dirty="0"/>
              <a:t>4</a:t>
            </a:r>
          </a:p>
          <a:p>
            <a:pPr marL="990600" lvl="1" indent="-533400">
              <a:lnSpc>
                <a:spcPct val="120000"/>
              </a:lnSpc>
              <a:spcBef>
                <a:spcPts val="0"/>
              </a:spcBef>
              <a:buNone/>
            </a:pPr>
            <a:r>
              <a:rPr lang="en-US" altLang="zh-CN" sz="2000" dirty="0"/>
              <a:t>  </a:t>
            </a:r>
          </a:p>
          <a:p>
            <a:pPr marL="990600" lvl="1" indent="-533400">
              <a:lnSpc>
                <a:spcPct val="120000"/>
              </a:lnSpc>
              <a:spcBef>
                <a:spcPts val="0"/>
              </a:spcBef>
              <a:buNone/>
            </a:pPr>
            <a:r>
              <a:rPr lang="en-US" altLang="zh-CN" sz="2000" b="1" dirty="0"/>
              <a:t>  </a:t>
            </a:r>
            <a:r>
              <a:rPr lang="zh-CN" altLang="en-US" sz="2000" b="1" dirty="0"/>
              <a:t>编码示例中的第</a:t>
            </a:r>
            <a:r>
              <a:rPr lang="en-US" altLang="zh-CN" sz="2000" b="1" dirty="0"/>
              <a:t>5</a:t>
            </a:r>
            <a:r>
              <a:rPr lang="zh-CN" altLang="en-US" sz="2000" b="1" dirty="0"/>
              <a:t>、</a:t>
            </a:r>
            <a:r>
              <a:rPr lang="en-US" altLang="zh-CN" sz="2000" b="1" dirty="0"/>
              <a:t>6</a:t>
            </a:r>
            <a:r>
              <a:rPr lang="zh-CN" altLang="en-US" sz="2000" b="1" dirty="0"/>
              <a:t>题就是属于数值型编码</a:t>
            </a:r>
          </a:p>
          <a:p>
            <a:pPr marL="1371600" lvl="2" indent="-457200">
              <a:lnSpc>
                <a:spcPct val="120000"/>
              </a:lnSpc>
              <a:spcBef>
                <a:spcPts val="0"/>
              </a:spcBef>
              <a:buNone/>
            </a:pPr>
            <a:r>
              <a:rPr lang="zh-CN" altLang="en-US" dirty="0"/>
              <a:t>第</a:t>
            </a:r>
            <a:r>
              <a:rPr lang="en-US" altLang="zh-CN" dirty="0"/>
              <a:t>5</a:t>
            </a:r>
            <a:r>
              <a:rPr lang="zh-CN" altLang="en-US" dirty="0"/>
              <a:t>题是</a:t>
            </a:r>
            <a:r>
              <a:rPr lang="zh-CN" altLang="en-US" dirty="0">
                <a:solidFill>
                  <a:srgbClr val="FF0000"/>
                </a:solidFill>
              </a:rPr>
              <a:t>正向</a:t>
            </a:r>
            <a:r>
              <a:rPr lang="zh-CN" altLang="en-US" dirty="0"/>
              <a:t>数值型</a:t>
            </a:r>
            <a:r>
              <a:rPr lang="en-US" altLang="zh-CN" dirty="0"/>
              <a:t>(</a:t>
            </a:r>
            <a:r>
              <a:rPr lang="zh-CN" altLang="en-US" dirty="0"/>
              <a:t>被选项的程度越高，分值越大</a:t>
            </a:r>
            <a:r>
              <a:rPr lang="en-US" altLang="zh-CN" dirty="0"/>
              <a:t>)</a:t>
            </a:r>
          </a:p>
          <a:p>
            <a:pPr marL="1371600" lvl="2" indent="-457200">
              <a:lnSpc>
                <a:spcPct val="120000"/>
              </a:lnSpc>
              <a:spcBef>
                <a:spcPts val="0"/>
              </a:spcBef>
              <a:buNone/>
            </a:pPr>
            <a:r>
              <a:rPr lang="zh-CN" altLang="en-US" dirty="0"/>
              <a:t>第</a:t>
            </a:r>
            <a:r>
              <a:rPr lang="en-US" altLang="zh-CN" dirty="0"/>
              <a:t>6</a:t>
            </a:r>
            <a:r>
              <a:rPr lang="zh-CN" altLang="en-US" dirty="0"/>
              <a:t>题是</a:t>
            </a:r>
            <a:r>
              <a:rPr lang="zh-CN" altLang="en-US" dirty="0">
                <a:solidFill>
                  <a:srgbClr val="FF0000"/>
                </a:solidFill>
              </a:rPr>
              <a:t>反向</a:t>
            </a:r>
            <a:r>
              <a:rPr lang="zh-CN" altLang="en-US" dirty="0"/>
              <a:t>数值型</a:t>
            </a:r>
            <a:r>
              <a:rPr lang="en-US" altLang="zh-CN" dirty="0"/>
              <a:t>(</a:t>
            </a:r>
            <a:r>
              <a:rPr lang="zh-CN" altLang="en-US" dirty="0"/>
              <a:t>被选项的程度越高，分值越小</a:t>
            </a:r>
            <a:r>
              <a:rPr lang="en-US" altLang="zh-CN" dirty="0"/>
              <a:t>)</a:t>
            </a:r>
          </a:p>
        </p:txBody>
      </p:sp>
      <p:graphicFrame>
        <p:nvGraphicFramePr>
          <p:cNvPr id="6148" name="表格 6147">
            <a:extLst>
              <a:ext uri="{FF2B5EF4-FFF2-40B4-BE49-F238E27FC236}">
                <a16:creationId xmlns:a16="http://schemas.microsoft.com/office/drawing/2014/main" xmlns="" id="{C829F1C9-CBE2-414B-9508-FABE37E78D38}"/>
              </a:ext>
            </a:extLst>
          </p:cNvPr>
          <p:cNvGraphicFramePr/>
          <p:nvPr>
            <p:extLst>
              <p:ext uri="{D42A27DB-BD31-4B8C-83A1-F6EECF244321}">
                <p14:modId xmlns:p14="http://schemas.microsoft.com/office/powerpoint/2010/main" val="472562109"/>
              </p:ext>
            </p:extLst>
          </p:nvPr>
        </p:nvGraphicFramePr>
        <p:xfrm>
          <a:off x="1495425" y="4781551"/>
          <a:ext cx="8305800" cy="923925"/>
        </p:xfrm>
        <a:graphic>
          <a:graphicData uri="http://schemas.openxmlformats.org/drawingml/2006/table">
            <a:tbl>
              <a:tblPr/>
              <a:tblGrid>
                <a:gridCol w="1371600">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gridCol w="9144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变量名</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编码</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gridSpan="2">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样例</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extLst>
                  <a:ext uri="{0D108BD9-81ED-4DB2-BD59-A6C34878D82A}">
                    <a16:rowId xmlns:a16="http://schemas.microsoft.com/office/drawing/2014/main" xmlns="" val="10000"/>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第</a:t>
                      </a:r>
                      <a:r>
                        <a:rPr lang="en-US" altLang="zh-CN" sz="1400" u="none" dirty="0">
                          <a:solidFill>
                            <a:srgbClr val="000000"/>
                          </a:solidFill>
                          <a:effectLst/>
                          <a:latin typeface="Arial" panose="020B0604020202020204" pitchFamily="34" charset="0"/>
                        </a:rPr>
                        <a:t>5</a:t>
                      </a:r>
                      <a:r>
                        <a:rPr lang="zh-CN" altLang="en-US" sz="1400" u="none" dirty="0">
                          <a:solidFill>
                            <a:srgbClr val="000000"/>
                          </a:solidFill>
                          <a:effectLst/>
                          <a:latin typeface="Arial" panose="020B0604020202020204" pitchFamily="34" charset="0"/>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A B C(A-1,B-2,C-3)</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A</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1</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1"/>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第</a:t>
                      </a:r>
                      <a:r>
                        <a:rPr lang="en-US" altLang="zh-CN" sz="1400" u="none" dirty="0">
                          <a:solidFill>
                            <a:srgbClr val="000000"/>
                          </a:solidFill>
                          <a:effectLst/>
                          <a:latin typeface="Arial" panose="020B0604020202020204" pitchFamily="34" charset="0"/>
                        </a:rPr>
                        <a:t>6</a:t>
                      </a:r>
                      <a:r>
                        <a:rPr lang="zh-CN" altLang="en-US" sz="1400" u="none" dirty="0">
                          <a:solidFill>
                            <a:srgbClr val="000000"/>
                          </a:solidFill>
                          <a:effectLst/>
                          <a:latin typeface="Arial" panose="020B0604020202020204" pitchFamily="34" charset="0"/>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A B C(A-3,B-2,C-1)</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A</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3</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2"/>
                  </a:ext>
                </a:extLst>
              </a:tr>
            </a:tbl>
          </a:graphicData>
        </a:graphic>
      </p:graphicFrame>
      <p:sp>
        <p:nvSpPr>
          <p:cNvPr id="7192" name="矩形 6189">
            <a:extLst>
              <a:ext uri="{FF2B5EF4-FFF2-40B4-BE49-F238E27FC236}">
                <a16:creationId xmlns:a16="http://schemas.microsoft.com/office/drawing/2014/main" xmlns="" id="{9F9E2EA6-61F5-4D91-A614-1448CA401EE6}"/>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穴掂尼烯哗乌呛四姻蓝浩刀卖戒朋沉窗簿蛛筷拔堑判钦屿求娜墒征管鲸迫第讲数据的编码录入与整理第讲数据的编码录入与整理</a:t>
            </a:r>
          </a:p>
        </p:txBody>
      </p:sp>
      <p:sp>
        <p:nvSpPr>
          <p:cNvPr id="6" name="PA_文本框 9">
            <a:extLst>
              <a:ext uri="{FF2B5EF4-FFF2-40B4-BE49-F238E27FC236}">
                <a16:creationId xmlns:a16="http://schemas.microsoft.com/office/drawing/2014/main" xmlns="" id="{146870EC-970F-4479-AED4-DD1900AC7CD0}"/>
              </a:ext>
            </a:extLst>
          </p:cNvPr>
          <p:cNvSpPr txBox="1">
            <a:spLocks noChangeArrowheads="1"/>
          </p:cNvSpPr>
          <p:nvPr>
            <p:custDataLst>
              <p:tags r:id="rId1"/>
            </p:custDataLst>
          </p:nvPr>
        </p:nvSpPr>
        <p:spPr bwMode="auto">
          <a:xfrm>
            <a:off x="722306" y="200330"/>
            <a:ext cx="76120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 </a:t>
            </a:r>
            <a:r>
              <a:rPr lang="zh-CN" altLang="en-US" sz="3200" dirty="0">
                <a:solidFill>
                  <a:srgbClr val="FF0000"/>
                </a:solidFill>
              </a:rPr>
              <a:t>（编码类型）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0E2C7E4-0339-4713-9530-5C22B8F485AF}"/>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矩形 6925">
            <a:extLst>
              <a:ext uri="{FF2B5EF4-FFF2-40B4-BE49-F238E27FC236}">
                <a16:creationId xmlns:a16="http://schemas.microsoft.com/office/drawing/2014/main" xmlns="" id="{2B467E20-B462-44FC-B424-07B1C4D88641}"/>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170">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170">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7170">
                                            <p:txEl>
                                              <p:pRg st="2" end="2"/>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170">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7170">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7170">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14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170">
                                            <p:txEl>
                                              <p:pRg st="7" end="7"/>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717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xmlns="" id="{55BCC1A0-793F-467D-8789-2B73CE3B7D72}"/>
              </a:ext>
            </a:extLst>
          </p:cNvPr>
          <p:cNvSpPr>
            <a:spLocks noGrp="1" noChangeArrowheads="1"/>
          </p:cNvSpPr>
          <p:nvPr>
            <p:ph type="body" idx="4294967295"/>
          </p:nvPr>
        </p:nvSpPr>
        <p:spPr>
          <a:xfrm>
            <a:off x="1476375" y="1285875"/>
            <a:ext cx="8610600" cy="4724400"/>
          </a:xfrm>
        </p:spPr>
        <p:txBody>
          <a:bodyPr>
            <a:normAutofit/>
          </a:bodyPr>
          <a:lstStyle/>
          <a:p>
            <a:pPr marL="0" indent="0">
              <a:buNone/>
            </a:pPr>
            <a:r>
              <a:rPr lang="en-US" altLang="zh-CN" b="1" dirty="0">
                <a:solidFill>
                  <a:srgbClr val="FF0000"/>
                </a:solidFill>
                <a:latin typeface="黑体" panose="02010609060101010101" pitchFamily="49" charset="-122"/>
              </a:rPr>
              <a:t>2.</a:t>
            </a:r>
            <a:r>
              <a:rPr lang="zh-CN" altLang="en-US" b="1" dirty="0">
                <a:solidFill>
                  <a:srgbClr val="FF0000"/>
                </a:solidFill>
                <a:latin typeface="黑体" panose="02010609060101010101" pitchFamily="49" charset="-122"/>
              </a:rPr>
              <a:t>非数值型数据</a:t>
            </a:r>
            <a:r>
              <a:rPr lang="zh-CN" altLang="en-US" b="1" dirty="0">
                <a:latin typeface="黑体" panose="02010609060101010101" pitchFamily="49" charset="-122"/>
              </a:rPr>
              <a:t>的编码</a:t>
            </a:r>
          </a:p>
          <a:p>
            <a:pPr marL="609600" indent="-609600">
              <a:buNone/>
            </a:pPr>
            <a:r>
              <a:rPr lang="zh-CN" altLang="en-US" sz="2000" b="1" dirty="0"/>
              <a:t>       </a:t>
            </a:r>
            <a:r>
              <a:rPr lang="zh-CN" altLang="en-US" sz="2000" dirty="0"/>
              <a:t>非数值型数据的编码，首先要确定编码规则，然后根据规则对变量赋予分值。</a:t>
            </a:r>
          </a:p>
          <a:p>
            <a:pPr marL="1371600" lvl="2" indent="-457200">
              <a:buNone/>
            </a:pPr>
            <a:endParaRPr lang="zh-CN" altLang="en-US" b="1" dirty="0"/>
          </a:p>
          <a:p>
            <a:pPr marL="990600" lvl="1" indent="-533400">
              <a:buNone/>
            </a:pPr>
            <a:r>
              <a:rPr lang="zh-CN" altLang="en-US" sz="2000" b="1" dirty="0"/>
              <a:t> </a:t>
            </a:r>
            <a:r>
              <a:rPr lang="zh-CN" altLang="en-US" b="1" dirty="0">
                <a:solidFill>
                  <a:srgbClr val="FF0000"/>
                </a:solidFill>
              </a:rPr>
              <a:t>双值型</a:t>
            </a:r>
            <a:r>
              <a:rPr lang="zh-CN" altLang="en-US" b="1" dirty="0"/>
              <a:t>变量的编码</a:t>
            </a:r>
          </a:p>
          <a:p>
            <a:pPr marL="1371600" lvl="2" indent="-457200">
              <a:buNone/>
            </a:pPr>
            <a:r>
              <a:rPr lang="zh-CN" altLang="en-US" dirty="0"/>
              <a:t>多采用“</a:t>
            </a:r>
            <a:r>
              <a:rPr lang="en-US" altLang="zh-CN" dirty="0"/>
              <a:t>0</a:t>
            </a:r>
            <a:r>
              <a:rPr lang="zh-CN" altLang="en-US" dirty="0"/>
              <a:t>、</a:t>
            </a:r>
            <a:r>
              <a:rPr lang="en-US" altLang="zh-CN" dirty="0"/>
              <a:t>1”</a:t>
            </a:r>
            <a:r>
              <a:rPr lang="zh-CN" altLang="en-US" dirty="0"/>
              <a:t>或“</a:t>
            </a:r>
            <a:r>
              <a:rPr lang="en-US" altLang="zh-CN" dirty="0"/>
              <a:t>1</a:t>
            </a:r>
            <a:r>
              <a:rPr lang="zh-CN" altLang="en-US" dirty="0"/>
              <a:t>、</a:t>
            </a:r>
            <a:r>
              <a:rPr lang="en-US" altLang="zh-CN" dirty="0"/>
              <a:t>2”</a:t>
            </a:r>
            <a:r>
              <a:rPr lang="zh-CN" altLang="en-US" dirty="0"/>
              <a:t>来赋值；如编码示例中的第</a:t>
            </a:r>
            <a:r>
              <a:rPr lang="en-US" altLang="zh-CN" dirty="0"/>
              <a:t>1</a:t>
            </a:r>
            <a:r>
              <a:rPr lang="zh-CN" altLang="en-US" dirty="0"/>
              <a:t>题</a:t>
            </a:r>
          </a:p>
          <a:p>
            <a:pPr marL="990600" lvl="1" indent="-533400">
              <a:buNone/>
            </a:pPr>
            <a:r>
              <a:rPr lang="zh-CN" altLang="en-US" sz="2000" b="1" dirty="0"/>
              <a:t> </a:t>
            </a:r>
            <a:r>
              <a:rPr lang="zh-CN" altLang="en-US" b="1" dirty="0">
                <a:solidFill>
                  <a:srgbClr val="FF0000"/>
                </a:solidFill>
              </a:rPr>
              <a:t>多值型</a:t>
            </a:r>
            <a:r>
              <a:rPr lang="zh-CN" altLang="en-US" b="1" dirty="0"/>
              <a:t>变量的编码</a:t>
            </a:r>
          </a:p>
          <a:p>
            <a:pPr marL="1371600" lvl="2" indent="-457200">
              <a:buNone/>
            </a:pPr>
            <a:r>
              <a:rPr lang="zh-CN" altLang="en-US" dirty="0"/>
              <a:t>采用 “</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a:t>
            </a:r>
            <a:r>
              <a:rPr lang="zh-CN" altLang="en-US" dirty="0"/>
              <a:t>来赋值；如编码示例中的第</a:t>
            </a:r>
            <a:r>
              <a:rPr lang="en-US" altLang="zh-CN" dirty="0"/>
              <a:t>2</a:t>
            </a:r>
            <a:r>
              <a:rPr lang="zh-CN" altLang="en-US" dirty="0"/>
              <a:t>题</a:t>
            </a:r>
          </a:p>
          <a:p>
            <a:pPr marL="609600" indent="-609600">
              <a:buNone/>
            </a:pPr>
            <a:endParaRPr lang="zh-CN" altLang="en-US" sz="2400" b="1" dirty="0"/>
          </a:p>
          <a:p>
            <a:pPr marL="609600" indent="-609600">
              <a:buNone/>
            </a:pPr>
            <a:r>
              <a:rPr lang="zh-CN" altLang="en-US" sz="2400" b="1" dirty="0"/>
              <a:t>         </a:t>
            </a:r>
          </a:p>
          <a:p>
            <a:pPr marL="609600" indent="-609600">
              <a:buNone/>
            </a:pPr>
            <a:r>
              <a:rPr lang="zh-CN" altLang="en-US" sz="2000" dirty="0"/>
              <a:t>    </a:t>
            </a:r>
            <a:endParaRPr lang="en-US" altLang="zh-CN" sz="2000" dirty="0"/>
          </a:p>
          <a:p>
            <a:pPr marL="609600" indent="-609600">
              <a:buNone/>
            </a:pPr>
            <a:r>
              <a:rPr lang="zh-CN" altLang="en-US" sz="2000" dirty="0"/>
              <a:t>   </a:t>
            </a:r>
            <a:r>
              <a:rPr lang="zh-CN" altLang="en-US" sz="2000" dirty="0" smtClean="0"/>
              <a:t> 通常</a:t>
            </a:r>
            <a:r>
              <a:rPr lang="zh-CN" altLang="en-US" sz="2000" dirty="0"/>
              <a:t>对非数值型数据编码，主要起到</a:t>
            </a:r>
            <a:r>
              <a:rPr lang="zh-CN" altLang="en-US" sz="2000" dirty="0">
                <a:solidFill>
                  <a:srgbClr val="FF0000"/>
                </a:solidFill>
              </a:rPr>
              <a:t>分组</a:t>
            </a:r>
            <a:r>
              <a:rPr lang="zh-CN" altLang="en-US" sz="2000" dirty="0"/>
              <a:t>的作用，</a:t>
            </a:r>
            <a:r>
              <a:rPr lang="zh-CN" altLang="en-US" sz="2000" dirty="0">
                <a:solidFill>
                  <a:srgbClr val="FF0000"/>
                </a:solidFill>
              </a:rPr>
              <a:t>不</a:t>
            </a:r>
            <a:r>
              <a:rPr lang="zh-CN" altLang="en-US" sz="2000" dirty="0"/>
              <a:t>能进行</a:t>
            </a:r>
            <a:r>
              <a:rPr lang="zh-CN" altLang="en-US" sz="2000" dirty="0">
                <a:solidFill>
                  <a:srgbClr val="FF0000"/>
                </a:solidFill>
              </a:rPr>
              <a:t>各种算术运算</a:t>
            </a:r>
          </a:p>
          <a:p>
            <a:pPr marL="1371600" lvl="2" indent="-457200">
              <a:buNone/>
            </a:pPr>
            <a:endParaRPr lang="zh-CN" altLang="en-US" dirty="0">
              <a:solidFill>
                <a:srgbClr val="FF0000"/>
              </a:solidFill>
            </a:endParaRPr>
          </a:p>
        </p:txBody>
      </p:sp>
      <p:graphicFrame>
        <p:nvGraphicFramePr>
          <p:cNvPr id="7172" name="表格 7171">
            <a:extLst>
              <a:ext uri="{FF2B5EF4-FFF2-40B4-BE49-F238E27FC236}">
                <a16:creationId xmlns:a16="http://schemas.microsoft.com/office/drawing/2014/main" xmlns="" id="{E180C78F-257E-41E9-9B65-8BE9EE38DD97}"/>
              </a:ext>
            </a:extLst>
          </p:cNvPr>
          <p:cNvGraphicFramePr/>
          <p:nvPr>
            <p:extLst>
              <p:ext uri="{D42A27DB-BD31-4B8C-83A1-F6EECF244321}">
                <p14:modId xmlns:p14="http://schemas.microsoft.com/office/powerpoint/2010/main" val="1050469867"/>
              </p:ext>
            </p:extLst>
          </p:nvPr>
        </p:nvGraphicFramePr>
        <p:xfrm>
          <a:off x="1947654" y="4332503"/>
          <a:ext cx="8278586" cy="923925"/>
        </p:xfrm>
        <a:graphic>
          <a:graphicData uri="http://schemas.openxmlformats.org/drawingml/2006/table">
            <a:tbl>
              <a:tblPr/>
              <a:tblGrid>
                <a:gridCol w="1344386">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gridCol w="9144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变量名</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编码</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gridSpan="2">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400" b="1" u="none" dirty="0">
                          <a:solidFill>
                            <a:schemeClr val="tx1"/>
                          </a:solidFill>
                          <a:effectLst/>
                          <a:latin typeface="Arial" panose="020B0604020202020204" pitchFamily="34" charset="0"/>
                        </a:rPr>
                        <a:t>样例</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extLst>
                  <a:ext uri="{0D108BD9-81ED-4DB2-BD59-A6C34878D82A}">
                    <a16:rowId xmlns:a16="http://schemas.microsoft.com/office/drawing/2014/main" xmlns="" val="10000"/>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第</a:t>
                      </a:r>
                      <a:r>
                        <a:rPr lang="en-US" altLang="zh-CN" sz="1400" u="none" dirty="0">
                          <a:solidFill>
                            <a:srgbClr val="000000"/>
                          </a:solidFill>
                          <a:effectLst/>
                          <a:latin typeface="Arial" panose="020B0604020202020204" pitchFamily="34" charset="0"/>
                        </a:rPr>
                        <a:t>1</a:t>
                      </a:r>
                      <a:r>
                        <a:rPr lang="zh-CN" altLang="en-US" sz="1400" u="none" dirty="0">
                          <a:solidFill>
                            <a:srgbClr val="000000"/>
                          </a:solidFill>
                          <a:effectLst/>
                          <a:latin typeface="Arial" panose="020B0604020202020204" pitchFamily="34" charset="0"/>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1-</a:t>
                      </a:r>
                      <a:r>
                        <a:rPr lang="zh-CN" altLang="en-US" sz="1400" u="none" dirty="0">
                          <a:solidFill>
                            <a:srgbClr val="000000"/>
                          </a:solidFill>
                          <a:effectLst/>
                          <a:latin typeface="Arial" panose="020B0604020202020204" pitchFamily="34" charset="0"/>
                        </a:rPr>
                        <a:t>男 ；</a:t>
                      </a:r>
                      <a:r>
                        <a:rPr lang="en-US" altLang="zh-CN" sz="1400" u="none" dirty="0">
                          <a:solidFill>
                            <a:srgbClr val="000000"/>
                          </a:solidFill>
                          <a:effectLst/>
                          <a:latin typeface="Arial" panose="020B0604020202020204" pitchFamily="34" charset="0"/>
                        </a:rPr>
                        <a:t>0-</a:t>
                      </a:r>
                      <a:r>
                        <a:rPr lang="zh-CN" altLang="en-US" sz="1400" u="none" dirty="0">
                          <a:solidFill>
                            <a:srgbClr val="000000"/>
                          </a:solidFill>
                          <a:effectLst/>
                          <a:latin typeface="Arial" panose="020B0604020202020204" pitchFamily="34" charset="0"/>
                        </a:rPr>
                        <a:t>女</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男</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1</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1"/>
                  </a:ext>
                </a:extLst>
              </a:tr>
              <a:tr h="30797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第</a:t>
                      </a:r>
                      <a:r>
                        <a:rPr lang="en-US" altLang="zh-CN" sz="1400" u="none" dirty="0">
                          <a:solidFill>
                            <a:srgbClr val="000000"/>
                          </a:solidFill>
                          <a:effectLst/>
                          <a:latin typeface="Arial" panose="020B0604020202020204" pitchFamily="34" charset="0"/>
                        </a:rPr>
                        <a:t>2</a:t>
                      </a:r>
                      <a:r>
                        <a:rPr lang="zh-CN" altLang="en-US" sz="1400" u="none" dirty="0">
                          <a:solidFill>
                            <a:srgbClr val="000000"/>
                          </a:solidFill>
                          <a:effectLst/>
                          <a:latin typeface="Arial" panose="020B0604020202020204" pitchFamily="34" charset="0"/>
                        </a:rPr>
                        <a:t>题</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1-</a:t>
                      </a:r>
                      <a:r>
                        <a:rPr lang="zh-CN" altLang="en-US" sz="1400" u="none" dirty="0">
                          <a:solidFill>
                            <a:srgbClr val="000000"/>
                          </a:solidFill>
                          <a:effectLst/>
                          <a:latin typeface="Arial" panose="020B0604020202020204" pitchFamily="34" charset="0"/>
                        </a:rPr>
                        <a:t>没上过学；</a:t>
                      </a:r>
                      <a:r>
                        <a:rPr lang="en-US" altLang="zh-CN" sz="1400" u="none" dirty="0">
                          <a:solidFill>
                            <a:srgbClr val="000000"/>
                          </a:solidFill>
                          <a:effectLst/>
                          <a:latin typeface="Arial" panose="020B0604020202020204" pitchFamily="34" charset="0"/>
                        </a:rPr>
                        <a:t>2-</a:t>
                      </a:r>
                      <a:r>
                        <a:rPr lang="zh-CN" altLang="en-US" sz="1400" u="none" dirty="0">
                          <a:solidFill>
                            <a:srgbClr val="000000"/>
                          </a:solidFill>
                          <a:effectLst/>
                          <a:latin typeface="Arial" panose="020B0604020202020204" pitchFamily="34" charset="0"/>
                        </a:rPr>
                        <a:t>小学；</a:t>
                      </a:r>
                      <a:r>
                        <a:rPr lang="en-US" altLang="zh-CN" sz="1400" u="none" dirty="0">
                          <a:solidFill>
                            <a:srgbClr val="000000"/>
                          </a:solidFill>
                          <a:effectLst/>
                          <a:latin typeface="Arial" panose="020B0604020202020204" pitchFamily="34" charset="0"/>
                        </a:rPr>
                        <a:t>3-</a:t>
                      </a:r>
                      <a:r>
                        <a:rPr lang="zh-CN" altLang="en-US" sz="1400" u="none" dirty="0">
                          <a:solidFill>
                            <a:srgbClr val="000000"/>
                          </a:solidFill>
                          <a:effectLst/>
                          <a:latin typeface="Arial" panose="020B0604020202020204" pitchFamily="34" charset="0"/>
                        </a:rPr>
                        <a:t>初中；</a:t>
                      </a:r>
                      <a:r>
                        <a:rPr lang="en-US" altLang="zh-CN" sz="1400" u="none" dirty="0">
                          <a:solidFill>
                            <a:srgbClr val="000000"/>
                          </a:solidFill>
                          <a:effectLst/>
                          <a:latin typeface="Arial" panose="020B0604020202020204" pitchFamily="34" charset="0"/>
                        </a:rPr>
                        <a:t>4-</a:t>
                      </a:r>
                      <a:r>
                        <a:rPr lang="zh-CN" altLang="en-US" sz="1400" u="none" dirty="0">
                          <a:solidFill>
                            <a:srgbClr val="000000"/>
                          </a:solidFill>
                          <a:effectLst/>
                          <a:latin typeface="Arial" panose="020B0604020202020204" pitchFamily="34" charset="0"/>
                        </a:rPr>
                        <a:t>高中；</a:t>
                      </a:r>
                      <a:r>
                        <a:rPr lang="en-US" altLang="zh-CN" sz="1400" u="none" dirty="0">
                          <a:solidFill>
                            <a:srgbClr val="000000"/>
                          </a:solidFill>
                          <a:effectLst/>
                          <a:latin typeface="Arial" panose="020B0604020202020204" pitchFamily="34" charset="0"/>
                        </a:rPr>
                        <a:t>5-</a:t>
                      </a:r>
                      <a:r>
                        <a:rPr lang="zh-CN" altLang="en-US" sz="1400" u="none" dirty="0">
                          <a:solidFill>
                            <a:srgbClr val="000000"/>
                          </a:solidFill>
                          <a:effectLst/>
                          <a:latin typeface="Arial" panose="020B0604020202020204" pitchFamily="34" charset="0"/>
                        </a:rPr>
                        <a:t>大专以上</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400" u="none" dirty="0">
                          <a:solidFill>
                            <a:srgbClr val="000000"/>
                          </a:solidFill>
                          <a:effectLst/>
                          <a:latin typeface="Arial" panose="020B0604020202020204" pitchFamily="34" charset="0"/>
                        </a:rPr>
                        <a:t>小学</a:t>
                      </a: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400" u="none" dirty="0">
                          <a:solidFill>
                            <a:srgbClr val="000000"/>
                          </a:solidFill>
                          <a:effectLst/>
                          <a:latin typeface="Arial" panose="020B0604020202020204" pitchFamily="34" charset="0"/>
                        </a:rPr>
                        <a:t>2</a:t>
                      </a:r>
                      <a:endParaRPr lang="zh-CN" altLang="en-US" sz="1400" u="none" dirty="0">
                        <a:solidFill>
                          <a:srgbClr val="000000"/>
                        </a:solidFill>
                        <a:effectLst/>
                        <a:latin typeface="Arial" panose="020B0604020202020204" pitchFamily="34"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2"/>
                  </a:ext>
                </a:extLst>
              </a:tr>
            </a:tbl>
          </a:graphicData>
        </a:graphic>
      </p:graphicFrame>
      <p:sp>
        <p:nvSpPr>
          <p:cNvPr id="8216" name="矩形 7213">
            <a:extLst>
              <a:ext uri="{FF2B5EF4-FFF2-40B4-BE49-F238E27FC236}">
                <a16:creationId xmlns:a16="http://schemas.microsoft.com/office/drawing/2014/main" xmlns="" id="{A977485B-DCDB-4FA3-BA71-C72C593C3060}"/>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叭蒙改括内搁绪所婚彦淮砚嫩睛歧六瞻斧氨窖垦决蛤桑富截诡奠请载傲拈第讲数据的编码录入与整理第讲数据的编码录入与整理</a:t>
            </a:r>
          </a:p>
        </p:txBody>
      </p:sp>
      <p:sp>
        <p:nvSpPr>
          <p:cNvPr id="6" name="PA_文本框 9">
            <a:extLst>
              <a:ext uri="{FF2B5EF4-FFF2-40B4-BE49-F238E27FC236}">
                <a16:creationId xmlns:a16="http://schemas.microsoft.com/office/drawing/2014/main" xmlns="" id="{78E46C59-2AA8-4F53-9614-40913945E33D}"/>
              </a:ext>
            </a:extLst>
          </p:cNvPr>
          <p:cNvSpPr txBox="1">
            <a:spLocks noChangeArrowheads="1"/>
          </p:cNvSpPr>
          <p:nvPr>
            <p:custDataLst>
              <p:tags r:id="rId1"/>
            </p:custDataLst>
          </p:nvPr>
        </p:nvSpPr>
        <p:spPr bwMode="auto">
          <a:xfrm>
            <a:off x="722306" y="200330"/>
            <a:ext cx="76120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 </a:t>
            </a:r>
            <a:r>
              <a:rPr lang="zh-CN" altLang="en-US" sz="3200" dirty="0">
                <a:solidFill>
                  <a:srgbClr val="FF0000"/>
                </a:solidFill>
              </a:rPr>
              <a:t>（编码类型）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B7081BA8-CBC3-4ECF-973F-3808E60D7CCA}"/>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PA_矩形 6925">
            <a:extLst>
              <a:ext uri="{FF2B5EF4-FFF2-40B4-BE49-F238E27FC236}">
                <a16:creationId xmlns:a16="http://schemas.microsoft.com/office/drawing/2014/main" xmlns="" id="{97EE4428-91B9-4000-987F-3350396407B3}"/>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194">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8194">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194">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17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8194">
                                            <p:txEl>
                                              <p:pRg st="4" end="4"/>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8194">
                                            <p:txEl>
                                              <p:pRg st="5" end="5"/>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8194">
                                            <p:txEl>
                                              <p:pRg st="6" end="6"/>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19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xmlns="" id="{DA49443C-2176-4704-82F9-76D1B9A35764}"/>
              </a:ext>
            </a:extLst>
          </p:cNvPr>
          <p:cNvSpPr>
            <a:spLocks noGrp="1" noChangeArrowheads="1"/>
          </p:cNvSpPr>
          <p:nvPr>
            <p:ph type="body" idx="4294967295"/>
          </p:nvPr>
        </p:nvSpPr>
        <p:spPr>
          <a:xfrm>
            <a:off x="1905000" y="1166018"/>
            <a:ext cx="8229600" cy="4525963"/>
          </a:xfrm>
        </p:spPr>
        <p:txBody>
          <a:bodyPr>
            <a:noAutofit/>
          </a:bodyPr>
          <a:lstStyle/>
          <a:p>
            <a:pPr marL="0" indent="0">
              <a:lnSpc>
                <a:spcPct val="80000"/>
              </a:lnSpc>
              <a:buNone/>
            </a:pPr>
            <a:r>
              <a:rPr lang="en-US" altLang="zh-CN" sz="2000" b="1" dirty="0"/>
              <a:t>3.</a:t>
            </a:r>
            <a:r>
              <a:rPr lang="zh-CN" altLang="en-US" sz="2000" b="1" dirty="0"/>
              <a:t>多项选择题</a:t>
            </a:r>
          </a:p>
          <a:p>
            <a:pPr marL="533400" indent="-533400">
              <a:lnSpc>
                <a:spcPct val="80000"/>
              </a:lnSpc>
              <a:buNone/>
            </a:pPr>
            <a:r>
              <a:rPr lang="zh-CN" altLang="en-US" sz="2000" b="1" dirty="0"/>
              <a:t>        </a:t>
            </a:r>
            <a:r>
              <a:rPr lang="zh-CN" altLang="en-US" sz="2000" dirty="0"/>
              <a:t>多项选择题就是题目答案的选项是多选项</a:t>
            </a:r>
          </a:p>
          <a:p>
            <a:pPr marL="533400" indent="-533400">
              <a:lnSpc>
                <a:spcPct val="80000"/>
              </a:lnSpc>
              <a:buNone/>
            </a:pPr>
            <a:endParaRPr lang="zh-CN" altLang="en-US" sz="2000" b="1" dirty="0"/>
          </a:p>
          <a:p>
            <a:pPr marL="533400" indent="-533400">
              <a:lnSpc>
                <a:spcPct val="80000"/>
              </a:lnSpc>
              <a:buNone/>
            </a:pPr>
            <a:r>
              <a:rPr lang="zh-CN" altLang="en-US" sz="2000" b="1" dirty="0">
                <a:solidFill>
                  <a:srgbClr val="FF0000"/>
                </a:solidFill>
              </a:rPr>
              <a:t>限定</a:t>
            </a:r>
            <a:r>
              <a:rPr lang="zh-CN" altLang="en-US" sz="2000" b="1" dirty="0"/>
              <a:t>多选项分类法</a:t>
            </a:r>
          </a:p>
          <a:p>
            <a:pPr marL="533400" indent="-533400">
              <a:lnSpc>
                <a:spcPct val="80000"/>
              </a:lnSpc>
              <a:buNone/>
            </a:pPr>
            <a:r>
              <a:rPr lang="zh-CN" altLang="en-US" sz="2000" b="1" dirty="0"/>
              <a:t>   </a:t>
            </a:r>
            <a:r>
              <a:rPr lang="zh-CN" altLang="en-US" sz="2000" dirty="0"/>
              <a:t>限定了一次最多可以选择项目的个数；</a:t>
            </a:r>
          </a:p>
          <a:p>
            <a:pPr marL="533400" indent="-533400">
              <a:lnSpc>
                <a:spcPct val="80000"/>
              </a:lnSpc>
              <a:buNone/>
            </a:pPr>
            <a:r>
              <a:rPr lang="zh-CN" altLang="en-US" sz="2000" dirty="0"/>
              <a:t>    不能直接对题目进行编码，必须先确定最多选择，</a:t>
            </a:r>
          </a:p>
          <a:p>
            <a:pPr marL="533400" indent="-533400">
              <a:lnSpc>
                <a:spcPct val="80000"/>
              </a:lnSpc>
              <a:buNone/>
            </a:pPr>
            <a:r>
              <a:rPr lang="zh-CN" altLang="en-US" sz="2000" dirty="0"/>
              <a:t>    并给每个选项建立一个变量；</a:t>
            </a:r>
          </a:p>
          <a:p>
            <a:pPr marL="533400" indent="-533400">
              <a:lnSpc>
                <a:spcPct val="80000"/>
              </a:lnSpc>
              <a:buNone/>
            </a:pPr>
            <a:r>
              <a:rPr lang="zh-CN" altLang="en-US" sz="2000" dirty="0"/>
              <a:t>    如编码示例中的第</a:t>
            </a:r>
            <a:r>
              <a:rPr lang="en-US" altLang="zh-CN" sz="2000" dirty="0"/>
              <a:t>3</a:t>
            </a:r>
            <a:r>
              <a:rPr lang="zh-CN" altLang="en-US" sz="2000" dirty="0"/>
              <a:t>题</a:t>
            </a:r>
          </a:p>
          <a:p>
            <a:pPr marL="533400" indent="-533400">
              <a:lnSpc>
                <a:spcPct val="80000"/>
              </a:lnSpc>
              <a:buNone/>
            </a:pPr>
            <a:endParaRPr lang="zh-CN" altLang="en-US" sz="2000" b="1" dirty="0"/>
          </a:p>
          <a:p>
            <a:pPr marL="533400" indent="-533400">
              <a:lnSpc>
                <a:spcPct val="80000"/>
              </a:lnSpc>
              <a:buNone/>
            </a:pPr>
            <a:r>
              <a:rPr lang="zh-CN" altLang="en-US" sz="2000" b="1" dirty="0">
                <a:solidFill>
                  <a:srgbClr val="FF0000"/>
                </a:solidFill>
              </a:rPr>
              <a:t>任意</a:t>
            </a:r>
            <a:r>
              <a:rPr lang="zh-CN" altLang="en-US" sz="2000" b="1" dirty="0"/>
              <a:t>多项二分法</a:t>
            </a:r>
          </a:p>
          <a:p>
            <a:pPr marL="533400" indent="-533400">
              <a:lnSpc>
                <a:spcPct val="80000"/>
              </a:lnSpc>
              <a:buNone/>
            </a:pPr>
            <a:r>
              <a:rPr lang="zh-CN" altLang="en-US" sz="2000" b="1" dirty="0"/>
              <a:t>   </a:t>
            </a:r>
            <a:r>
              <a:rPr lang="zh-CN" altLang="en-US" sz="2000" dirty="0"/>
              <a:t>表示每一次可以任选几个选项；</a:t>
            </a:r>
          </a:p>
          <a:p>
            <a:pPr marL="533400" indent="-533400">
              <a:lnSpc>
                <a:spcPct val="80000"/>
              </a:lnSpc>
              <a:buNone/>
            </a:pPr>
            <a:r>
              <a:rPr lang="zh-CN" altLang="en-US" sz="2000" dirty="0"/>
              <a:t>    编码方法把每一个被选项作为一个变量来定义，</a:t>
            </a:r>
          </a:p>
          <a:p>
            <a:pPr marL="533400" indent="-533400">
              <a:lnSpc>
                <a:spcPct val="80000"/>
              </a:lnSpc>
              <a:buNone/>
            </a:pPr>
            <a:r>
              <a:rPr lang="zh-CN" altLang="en-US" sz="2000" dirty="0"/>
              <a:t>    每个变量只能选择“</a:t>
            </a:r>
            <a:r>
              <a:rPr lang="en-US" altLang="zh-CN" sz="2000" dirty="0"/>
              <a:t>1</a:t>
            </a:r>
            <a:r>
              <a:rPr lang="zh-CN" altLang="en-US" sz="2000" dirty="0"/>
              <a:t>或</a:t>
            </a:r>
            <a:r>
              <a:rPr lang="en-US" altLang="zh-CN" sz="2000" dirty="0"/>
              <a:t>0”</a:t>
            </a:r>
            <a:r>
              <a:rPr lang="zh-CN" altLang="en-US" sz="2000" dirty="0"/>
              <a:t>；</a:t>
            </a:r>
          </a:p>
          <a:p>
            <a:pPr marL="533400" indent="-533400">
              <a:lnSpc>
                <a:spcPct val="80000"/>
              </a:lnSpc>
              <a:buNone/>
            </a:pPr>
            <a:r>
              <a:rPr lang="zh-CN" altLang="en-US" sz="2000" dirty="0"/>
              <a:t>    如编码示例中的第</a:t>
            </a:r>
            <a:r>
              <a:rPr lang="en-US" altLang="zh-CN" sz="2000" dirty="0"/>
              <a:t>4</a:t>
            </a:r>
            <a:r>
              <a:rPr lang="zh-CN" altLang="en-US" sz="2000" dirty="0"/>
              <a:t>题</a:t>
            </a:r>
          </a:p>
        </p:txBody>
      </p:sp>
      <p:graphicFrame>
        <p:nvGraphicFramePr>
          <p:cNvPr id="8196" name="表格 8195">
            <a:extLst>
              <a:ext uri="{FF2B5EF4-FFF2-40B4-BE49-F238E27FC236}">
                <a16:creationId xmlns:a16="http://schemas.microsoft.com/office/drawing/2014/main" xmlns="" id="{1AC1EF3F-ED77-4D5F-A772-5F05F96F2238}"/>
              </a:ext>
            </a:extLst>
          </p:cNvPr>
          <p:cNvGraphicFramePr/>
          <p:nvPr>
            <p:extLst>
              <p:ext uri="{D42A27DB-BD31-4B8C-83A1-F6EECF244321}">
                <p14:modId xmlns:p14="http://schemas.microsoft.com/office/powerpoint/2010/main" val="1618512088"/>
              </p:ext>
            </p:extLst>
          </p:nvPr>
        </p:nvGraphicFramePr>
        <p:xfrm>
          <a:off x="6553200" y="2247901"/>
          <a:ext cx="4476751" cy="3406776"/>
        </p:xfrm>
        <a:graphic>
          <a:graphicData uri="http://schemas.openxmlformats.org/drawingml/2006/table">
            <a:tbl>
              <a:tblPr/>
              <a:tblGrid>
                <a:gridCol w="1004985">
                  <a:extLst>
                    <a:ext uri="{9D8B030D-6E8A-4147-A177-3AD203B41FA5}">
                      <a16:colId xmlns:a16="http://schemas.microsoft.com/office/drawing/2014/main" xmlns="" val="20000"/>
                    </a:ext>
                  </a:extLst>
                </a:gridCol>
                <a:gridCol w="2558143">
                  <a:extLst>
                    <a:ext uri="{9D8B030D-6E8A-4147-A177-3AD203B41FA5}">
                      <a16:colId xmlns:a16="http://schemas.microsoft.com/office/drawing/2014/main" xmlns="" val="20001"/>
                    </a:ext>
                  </a:extLst>
                </a:gridCol>
                <a:gridCol w="639536">
                  <a:extLst>
                    <a:ext uri="{9D8B030D-6E8A-4147-A177-3AD203B41FA5}">
                      <a16:colId xmlns:a16="http://schemas.microsoft.com/office/drawing/2014/main" xmlns="" val="20002"/>
                    </a:ext>
                  </a:extLst>
                </a:gridCol>
                <a:gridCol w="274087">
                  <a:extLst>
                    <a:ext uri="{9D8B030D-6E8A-4147-A177-3AD203B41FA5}">
                      <a16:colId xmlns:a16="http://schemas.microsoft.com/office/drawing/2014/main" xmlns="" val="20003"/>
                    </a:ext>
                  </a:extLst>
                </a:gridCol>
              </a:tblGrid>
              <a:tr h="360368">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000" b="1" u="none" dirty="0">
                          <a:solidFill>
                            <a:schemeClr val="tx1"/>
                          </a:solidFill>
                          <a:effectLst/>
                          <a:latin typeface="Arial" panose="020B0604020202020204" pitchFamily="34" charset="0"/>
                        </a:rPr>
                        <a:t>变量名</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000" b="1" u="none" dirty="0">
                          <a:solidFill>
                            <a:schemeClr val="tx1"/>
                          </a:solidFill>
                          <a:effectLst/>
                          <a:latin typeface="Arial" panose="020B0604020202020204" pitchFamily="34" charset="0"/>
                        </a:rPr>
                        <a:t>编码</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gridSpan="2">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eaLnBrk="1" hangingPunct="1">
                        <a:buClrTx/>
                        <a:buSzTx/>
                        <a:buFontTx/>
                        <a:buNone/>
                      </a:pPr>
                      <a:r>
                        <a:rPr lang="zh-CN" altLang="en-US" sz="1000" b="1" u="none" dirty="0">
                          <a:solidFill>
                            <a:schemeClr val="tx1"/>
                          </a:solidFill>
                          <a:effectLst/>
                          <a:latin typeface="Arial" panose="020B0604020202020204" pitchFamily="34" charset="0"/>
                        </a:rPr>
                        <a:t>样例</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extLst>
                  <a:ext uri="{0D108BD9-81ED-4DB2-BD59-A6C34878D82A}">
                    <a16:rowId xmlns:a16="http://schemas.microsoft.com/office/drawing/2014/main" xmlns="" val="10000"/>
                  </a:ext>
                </a:extLst>
              </a:tr>
              <a:tr h="642718">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-1</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相貌；</a:t>
                      </a:r>
                      <a:r>
                        <a:rPr lang="en-US" altLang="zh-CN" sz="1000" u="none" dirty="0">
                          <a:solidFill>
                            <a:srgbClr val="000000"/>
                          </a:solidFill>
                          <a:effectLst/>
                          <a:latin typeface="Arial" panose="020B0604020202020204" pitchFamily="34" charset="0"/>
                        </a:rPr>
                        <a:t>2-</a:t>
                      </a:r>
                      <a:r>
                        <a:rPr lang="zh-CN" altLang="en-US" sz="1000" u="none" dirty="0">
                          <a:solidFill>
                            <a:srgbClr val="000000"/>
                          </a:solidFill>
                          <a:effectLst/>
                          <a:latin typeface="Arial" panose="020B0604020202020204" pitchFamily="34" charset="0"/>
                        </a:rPr>
                        <a:t>文化水准；</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气质风度；</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志同道合；</a:t>
                      </a:r>
                      <a:r>
                        <a:rPr lang="en-US" altLang="zh-CN" sz="1000" u="none" dirty="0">
                          <a:solidFill>
                            <a:srgbClr val="000000"/>
                          </a:solidFill>
                          <a:effectLst/>
                          <a:latin typeface="Arial" panose="020B0604020202020204" pitchFamily="34" charset="0"/>
                        </a:rPr>
                        <a:t>5-</a:t>
                      </a:r>
                      <a:r>
                        <a:rPr lang="zh-CN" altLang="en-US" sz="1000" u="none" dirty="0">
                          <a:solidFill>
                            <a:srgbClr val="000000"/>
                          </a:solidFill>
                          <a:effectLst/>
                          <a:latin typeface="Arial" panose="020B0604020202020204" pitchFamily="34" charset="0"/>
                        </a:rPr>
                        <a:t>人品；</a:t>
                      </a:r>
                      <a:r>
                        <a:rPr lang="en-US" altLang="zh-CN" sz="1000" u="none" dirty="0">
                          <a:solidFill>
                            <a:srgbClr val="000000"/>
                          </a:solidFill>
                          <a:effectLst/>
                          <a:latin typeface="Arial" panose="020B0604020202020204" pitchFamily="34" charset="0"/>
                        </a:rPr>
                        <a:t>6-</a:t>
                      </a:r>
                      <a:r>
                        <a:rPr lang="zh-CN" altLang="en-US" sz="1000" u="none" dirty="0">
                          <a:solidFill>
                            <a:srgbClr val="000000"/>
                          </a:solidFill>
                          <a:effectLst/>
                          <a:latin typeface="Arial" panose="020B0604020202020204" pitchFamily="34" charset="0"/>
                        </a:rPr>
                        <a:t>家庭条件；</a:t>
                      </a:r>
                      <a:r>
                        <a:rPr lang="en-US" altLang="zh-CN" sz="1000" u="none" dirty="0">
                          <a:solidFill>
                            <a:srgbClr val="000000"/>
                          </a:solidFill>
                          <a:effectLst/>
                          <a:latin typeface="Arial" panose="020B0604020202020204" pitchFamily="34" charset="0"/>
                        </a:rPr>
                        <a:t>7-</a:t>
                      </a:r>
                      <a:r>
                        <a:rPr lang="zh-CN" altLang="en-US" sz="1000" u="none" dirty="0">
                          <a:solidFill>
                            <a:srgbClr val="000000"/>
                          </a:solidFill>
                          <a:effectLst/>
                          <a:latin typeface="Arial" panose="020B0604020202020204" pitchFamily="34" charset="0"/>
                        </a:rPr>
                        <a:t>个人收入；</a:t>
                      </a:r>
                      <a:r>
                        <a:rPr lang="en-US" altLang="zh-CN" sz="1000" u="none" dirty="0">
                          <a:solidFill>
                            <a:srgbClr val="000000"/>
                          </a:solidFill>
                          <a:effectLst/>
                          <a:latin typeface="Arial" panose="020B0604020202020204" pitchFamily="34" charset="0"/>
                        </a:rPr>
                        <a:t>8-</a:t>
                      </a:r>
                      <a:r>
                        <a:rPr lang="zh-CN" altLang="en-US" sz="1000" u="none" dirty="0">
                          <a:solidFill>
                            <a:srgbClr val="000000"/>
                          </a:solidFill>
                          <a:effectLst/>
                          <a:latin typeface="Arial" panose="020B0604020202020204" pitchFamily="34" charset="0"/>
                        </a:rPr>
                        <a:t>其他</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文化水准</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2</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1"/>
                  </a:ext>
                </a:extLst>
              </a:tr>
              <a:tr h="71330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-2</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相貌；</a:t>
                      </a:r>
                      <a:r>
                        <a:rPr lang="en-US" altLang="zh-CN" sz="1000" u="none" dirty="0">
                          <a:solidFill>
                            <a:srgbClr val="000000"/>
                          </a:solidFill>
                          <a:effectLst/>
                          <a:latin typeface="Arial" panose="020B0604020202020204" pitchFamily="34" charset="0"/>
                        </a:rPr>
                        <a:t>2-</a:t>
                      </a:r>
                      <a:r>
                        <a:rPr lang="zh-CN" altLang="en-US" sz="1000" u="none" dirty="0">
                          <a:solidFill>
                            <a:srgbClr val="000000"/>
                          </a:solidFill>
                          <a:effectLst/>
                          <a:latin typeface="Arial" panose="020B0604020202020204" pitchFamily="34" charset="0"/>
                        </a:rPr>
                        <a:t>文化水准；</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气质风度；</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志同道合；</a:t>
                      </a:r>
                      <a:r>
                        <a:rPr lang="en-US" altLang="zh-CN" sz="1000" u="none" dirty="0">
                          <a:solidFill>
                            <a:srgbClr val="000000"/>
                          </a:solidFill>
                          <a:effectLst/>
                          <a:latin typeface="Arial" panose="020B0604020202020204" pitchFamily="34" charset="0"/>
                        </a:rPr>
                        <a:t>5-</a:t>
                      </a:r>
                      <a:r>
                        <a:rPr lang="zh-CN" altLang="en-US" sz="1000" u="none" dirty="0">
                          <a:solidFill>
                            <a:srgbClr val="000000"/>
                          </a:solidFill>
                          <a:effectLst/>
                          <a:latin typeface="Arial" panose="020B0604020202020204" pitchFamily="34" charset="0"/>
                        </a:rPr>
                        <a:t>人品；</a:t>
                      </a:r>
                      <a:r>
                        <a:rPr lang="en-US" altLang="zh-CN" sz="1000" u="none" dirty="0">
                          <a:solidFill>
                            <a:srgbClr val="000000"/>
                          </a:solidFill>
                          <a:effectLst/>
                          <a:latin typeface="Arial" panose="020B0604020202020204" pitchFamily="34" charset="0"/>
                        </a:rPr>
                        <a:t>6-</a:t>
                      </a:r>
                      <a:r>
                        <a:rPr lang="zh-CN" altLang="en-US" sz="1000" u="none" dirty="0">
                          <a:solidFill>
                            <a:srgbClr val="000000"/>
                          </a:solidFill>
                          <a:effectLst/>
                          <a:latin typeface="Arial" panose="020B0604020202020204" pitchFamily="34" charset="0"/>
                        </a:rPr>
                        <a:t>家庭条件；</a:t>
                      </a:r>
                      <a:r>
                        <a:rPr lang="en-US" altLang="zh-CN" sz="1000" u="none" dirty="0">
                          <a:solidFill>
                            <a:srgbClr val="000000"/>
                          </a:solidFill>
                          <a:effectLst/>
                          <a:latin typeface="Arial" panose="020B0604020202020204" pitchFamily="34" charset="0"/>
                        </a:rPr>
                        <a:t>7-</a:t>
                      </a:r>
                      <a:r>
                        <a:rPr lang="zh-CN" altLang="en-US" sz="1000" u="none" dirty="0">
                          <a:solidFill>
                            <a:srgbClr val="000000"/>
                          </a:solidFill>
                          <a:effectLst/>
                          <a:latin typeface="Arial" panose="020B0604020202020204" pitchFamily="34" charset="0"/>
                        </a:rPr>
                        <a:t>个人收入；</a:t>
                      </a:r>
                      <a:r>
                        <a:rPr lang="en-US" altLang="zh-CN" sz="1000" u="none" dirty="0">
                          <a:solidFill>
                            <a:srgbClr val="000000"/>
                          </a:solidFill>
                          <a:effectLst/>
                          <a:latin typeface="Arial" panose="020B0604020202020204" pitchFamily="34" charset="0"/>
                        </a:rPr>
                        <a:t>8-</a:t>
                      </a:r>
                      <a:r>
                        <a:rPr lang="zh-CN" altLang="en-US" sz="1000" u="none" dirty="0">
                          <a:solidFill>
                            <a:srgbClr val="000000"/>
                          </a:solidFill>
                          <a:effectLst/>
                          <a:latin typeface="Arial" panose="020B0604020202020204" pitchFamily="34" charset="0"/>
                        </a:rPr>
                        <a:t>其他</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志同道合</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4</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2"/>
                  </a:ext>
                </a:extLst>
              </a:tr>
              <a:tr h="69844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-3</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相貌；</a:t>
                      </a:r>
                      <a:r>
                        <a:rPr lang="en-US" altLang="zh-CN" sz="1000" u="none" dirty="0">
                          <a:solidFill>
                            <a:srgbClr val="000000"/>
                          </a:solidFill>
                          <a:effectLst/>
                          <a:latin typeface="Arial" panose="020B0604020202020204" pitchFamily="34" charset="0"/>
                        </a:rPr>
                        <a:t>2-</a:t>
                      </a:r>
                      <a:r>
                        <a:rPr lang="zh-CN" altLang="en-US" sz="1000" u="none" dirty="0">
                          <a:solidFill>
                            <a:srgbClr val="000000"/>
                          </a:solidFill>
                          <a:effectLst/>
                          <a:latin typeface="Arial" panose="020B0604020202020204" pitchFamily="34" charset="0"/>
                        </a:rPr>
                        <a:t>文化水准；</a:t>
                      </a:r>
                      <a:r>
                        <a:rPr lang="en-US" altLang="zh-CN" sz="1000" u="none" dirty="0">
                          <a:solidFill>
                            <a:srgbClr val="000000"/>
                          </a:solidFill>
                          <a:effectLst/>
                          <a:latin typeface="Arial" panose="020B0604020202020204" pitchFamily="34" charset="0"/>
                        </a:rPr>
                        <a:t>3-</a:t>
                      </a:r>
                      <a:r>
                        <a:rPr lang="zh-CN" altLang="en-US" sz="1000" u="none" dirty="0">
                          <a:solidFill>
                            <a:srgbClr val="000000"/>
                          </a:solidFill>
                          <a:effectLst/>
                          <a:latin typeface="Arial" panose="020B0604020202020204" pitchFamily="34" charset="0"/>
                        </a:rPr>
                        <a:t>气质风度；</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志同道合；</a:t>
                      </a:r>
                      <a:r>
                        <a:rPr lang="en-US" altLang="zh-CN" sz="1000" u="none" dirty="0">
                          <a:solidFill>
                            <a:srgbClr val="000000"/>
                          </a:solidFill>
                          <a:effectLst/>
                          <a:latin typeface="Arial" panose="020B0604020202020204" pitchFamily="34" charset="0"/>
                        </a:rPr>
                        <a:t>5-</a:t>
                      </a:r>
                      <a:r>
                        <a:rPr lang="zh-CN" altLang="en-US" sz="1000" u="none" dirty="0">
                          <a:solidFill>
                            <a:srgbClr val="000000"/>
                          </a:solidFill>
                          <a:effectLst/>
                          <a:latin typeface="Arial" panose="020B0604020202020204" pitchFamily="34" charset="0"/>
                        </a:rPr>
                        <a:t>人品；</a:t>
                      </a:r>
                      <a:r>
                        <a:rPr lang="en-US" altLang="zh-CN" sz="1000" u="none" dirty="0">
                          <a:solidFill>
                            <a:srgbClr val="000000"/>
                          </a:solidFill>
                          <a:effectLst/>
                          <a:latin typeface="Arial" panose="020B0604020202020204" pitchFamily="34" charset="0"/>
                        </a:rPr>
                        <a:t>6-</a:t>
                      </a:r>
                      <a:r>
                        <a:rPr lang="zh-CN" altLang="en-US" sz="1000" u="none" dirty="0">
                          <a:solidFill>
                            <a:srgbClr val="000000"/>
                          </a:solidFill>
                          <a:effectLst/>
                          <a:latin typeface="Arial" panose="020B0604020202020204" pitchFamily="34" charset="0"/>
                        </a:rPr>
                        <a:t>家庭条件；</a:t>
                      </a:r>
                      <a:r>
                        <a:rPr lang="en-US" altLang="zh-CN" sz="1000" u="none" dirty="0">
                          <a:solidFill>
                            <a:srgbClr val="000000"/>
                          </a:solidFill>
                          <a:effectLst/>
                          <a:latin typeface="Arial" panose="020B0604020202020204" pitchFamily="34" charset="0"/>
                        </a:rPr>
                        <a:t>7-</a:t>
                      </a:r>
                      <a:r>
                        <a:rPr lang="zh-CN" altLang="en-US" sz="1000" u="none" dirty="0">
                          <a:solidFill>
                            <a:srgbClr val="000000"/>
                          </a:solidFill>
                          <a:effectLst/>
                          <a:latin typeface="Arial" panose="020B0604020202020204" pitchFamily="34" charset="0"/>
                        </a:rPr>
                        <a:t>个人收入；</a:t>
                      </a:r>
                      <a:r>
                        <a:rPr lang="en-US" altLang="zh-CN" sz="1000" u="none" dirty="0">
                          <a:solidFill>
                            <a:srgbClr val="000000"/>
                          </a:solidFill>
                          <a:effectLst/>
                          <a:latin typeface="Arial" panose="020B0604020202020204" pitchFamily="34" charset="0"/>
                        </a:rPr>
                        <a:t>8-</a:t>
                      </a:r>
                      <a:r>
                        <a:rPr lang="zh-CN" altLang="en-US" sz="1000" u="none" dirty="0">
                          <a:solidFill>
                            <a:srgbClr val="000000"/>
                          </a:solidFill>
                          <a:effectLst/>
                          <a:latin typeface="Arial" panose="020B0604020202020204" pitchFamily="34" charset="0"/>
                        </a:rPr>
                        <a:t>其他</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人品</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5</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3"/>
                  </a:ext>
                </a:extLst>
              </a:tr>
              <a:tr h="289780">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a:t>
                      </a:r>
                      <a:r>
                        <a:rPr lang="zh-CN" altLang="en-US" sz="1000" u="none" dirty="0">
                          <a:solidFill>
                            <a:srgbClr val="000000"/>
                          </a:solidFill>
                          <a:effectLst/>
                          <a:latin typeface="Arial" panose="020B0604020202020204" pitchFamily="34" charset="0"/>
                        </a:rPr>
                        <a:t>工作</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选；</a:t>
                      </a:r>
                      <a:r>
                        <a:rPr lang="en-US" altLang="zh-CN" sz="1000" u="none" dirty="0">
                          <a:solidFill>
                            <a:srgbClr val="000000"/>
                          </a:solidFill>
                          <a:effectLst/>
                          <a:latin typeface="Arial" panose="020B0604020202020204" pitchFamily="34" charset="0"/>
                        </a:rPr>
                        <a:t>0-</a:t>
                      </a:r>
                      <a:r>
                        <a:rPr lang="zh-CN" altLang="en-US" sz="1000" u="none" dirty="0">
                          <a:solidFill>
                            <a:srgbClr val="000000"/>
                          </a:solidFill>
                          <a:effectLst/>
                          <a:latin typeface="Arial" panose="020B0604020202020204" pitchFamily="34" charset="0"/>
                        </a:rPr>
                        <a:t>不选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4"/>
                  </a:ext>
                </a:extLst>
              </a:tr>
              <a:tr h="41609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a:t>
                      </a:r>
                      <a:r>
                        <a:rPr lang="zh-CN" altLang="en-US" sz="1000" u="none" dirty="0">
                          <a:solidFill>
                            <a:srgbClr val="000000"/>
                          </a:solidFill>
                          <a:effectLst/>
                          <a:latin typeface="Arial" panose="020B0604020202020204" pitchFamily="34" charset="0"/>
                        </a:rPr>
                        <a:t>学校</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选；</a:t>
                      </a:r>
                      <a:r>
                        <a:rPr lang="en-US" altLang="zh-CN" sz="1000" u="none" dirty="0">
                          <a:solidFill>
                            <a:srgbClr val="000000"/>
                          </a:solidFill>
                          <a:effectLst/>
                          <a:latin typeface="Arial" panose="020B0604020202020204" pitchFamily="34" charset="0"/>
                        </a:rPr>
                        <a:t>0-</a:t>
                      </a:r>
                      <a:r>
                        <a:rPr lang="zh-CN" altLang="en-US" sz="1000" u="none" dirty="0">
                          <a:solidFill>
                            <a:srgbClr val="000000"/>
                          </a:solidFill>
                          <a:effectLst/>
                          <a:latin typeface="Arial" panose="020B0604020202020204" pitchFamily="34" charset="0"/>
                        </a:rPr>
                        <a:t>不选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不选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0</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xmlns="" val="10005"/>
                  </a:ext>
                </a:extLst>
              </a:tr>
              <a:tr h="286065">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第</a:t>
                      </a:r>
                      <a:r>
                        <a:rPr lang="en-US" altLang="zh-CN" sz="1000" u="none" dirty="0">
                          <a:solidFill>
                            <a:srgbClr val="000000"/>
                          </a:solidFill>
                          <a:effectLst/>
                          <a:latin typeface="Arial" panose="020B0604020202020204" pitchFamily="34" charset="0"/>
                        </a:rPr>
                        <a:t>4</a:t>
                      </a:r>
                      <a:r>
                        <a:rPr lang="zh-CN" altLang="en-US" sz="1000" u="none" dirty="0">
                          <a:solidFill>
                            <a:srgbClr val="000000"/>
                          </a:solidFill>
                          <a:effectLst/>
                          <a:latin typeface="Arial" panose="020B0604020202020204" pitchFamily="34" charset="0"/>
                        </a:rPr>
                        <a:t>题</a:t>
                      </a:r>
                      <a:r>
                        <a:rPr lang="en-US" altLang="zh-CN" sz="1000" u="none" dirty="0">
                          <a:solidFill>
                            <a:srgbClr val="000000"/>
                          </a:solidFill>
                          <a:effectLst/>
                          <a:latin typeface="Arial" panose="020B0604020202020204" pitchFamily="34" charset="0"/>
                        </a:rPr>
                        <a:t>-</a:t>
                      </a:r>
                      <a:r>
                        <a:rPr lang="zh-CN" altLang="en-US" sz="1000" u="none" dirty="0">
                          <a:solidFill>
                            <a:srgbClr val="000000"/>
                          </a:solidFill>
                          <a:effectLst/>
                          <a:latin typeface="Arial" panose="020B0604020202020204" pitchFamily="34" charset="0"/>
                        </a:rPr>
                        <a:t>环境</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r>
                        <a:rPr lang="zh-CN" altLang="en-US" sz="1000" u="none" dirty="0">
                          <a:solidFill>
                            <a:srgbClr val="000000"/>
                          </a:solidFill>
                          <a:effectLst/>
                          <a:latin typeface="Arial" panose="020B0604020202020204" pitchFamily="34" charset="0"/>
                        </a:rPr>
                        <a:t>选；</a:t>
                      </a:r>
                      <a:r>
                        <a:rPr lang="en-US" altLang="zh-CN" sz="1000" u="none" dirty="0">
                          <a:solidFill>
                            <a:srgbClr val="000000"/>
                          </a:solidFill>
                          <a:effectLst/>
                          <a:latin typeface="Arial" panose="020B0604020202020204" pitchFamily="34" charset="0"/>
                        </a:rPr>
                        <a:t>0-</a:t>
                      </a:r>
                      <a:r>
                        <a:rPr lang="zh-CN" altLang="en-US" sz="1000" u="none" dirty="0">
                          <a:solidFill>
                            <a:srgbClr val="000000"/>
                          </a:solidFill>
                          <a:effectLst/>
                          <a:latin typeface="Arial" panose="020B0604020202020204" pitchFamily="34" charset="0"/>
                        </a:rPr>
                        <a:t>不选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zh-CN" altLang="en-US" sz="1000" u="none" dirty="0">
                          <a:solidFill>
                            <a:srgbClr val="000000"/>
                          </a:solidFill>
                          <a:effectLst/>
                          <a:latin typeface="Arial" panose="020B0604020202020204" pitchFamily="34" charset="0"/>
                        </a:rPr>
                        <a:t>选</a:t>
                      </a: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ctr" defTabSz="914400" rtl="0" eaLnBrk="0" fontAlgn="base" latinLnBrk="0" hangingPunct="0">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800" b="0" i="0" u="none" kern="1200" baseline="0">
                          <a:solidFill>
                            <a:srgbClr val="FFFFFF"/>
                          </a:solidFill>
                          <a:latin typeface="Arial" panose="020B0604020202020204" pitchFamily="34" charset="0"/>
                          <a:ea typeface="黑体" panose="02010609060101010101" pitchFamily="2" charset="-122"/>
                          <a:cs typeface="+mn-cs"/>
                        </a:defRPr>
                      </a:lvl5pPr>
                    </a:lstStyle>
                    <a:p>
                      <a:pPr lvl="0" algn="l" eaLnBrk="1" hangingPunct="1">
                        <a:buClrTx/>
                        <a:buSzTx/>
                        <a:buFontTx/>
                        <a:buNone/>
                      </a:pPr>
                      <a:r>
                        <a:rPr lang="en-US" altLang="zh-CN" sz="1000" u="none" dirty="0">
                          <a:solidFill>
                            <a:srgbClr val="000000"/>
                          </a:solidFill>
                          <a:effectLst/>
                          <a:latin typeface="Arial" panose="020B0604020202020204" pitchFamily="34" charset="0"/>
                        </a:rPr>
                        <a:t>1</a:t>
                      </a:r>
                      <a:endParaRPr lang="zh-CN" altLang="en-US" sz="1000" u="none" dirty="0">
                        <a:solidFill>
                          <a:srgbClr val="000000"/>
                        </a:solidFill>
                        <a:effectLst/>
                        <a:latin typeface="Arial" panose="020B0604020202020204" pitchFamily="34" charset="0"/>
                      </a:endParaRPr>
                    </a:p>
                  </a:txBody>
                  <a:tcPr marT="45715" marB="45715">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xmlns="" val="10006"/>
                  </a:ext>
                </a:extLst>
              </a:tr>
            </a:tbl>
          </a:graphicData>
        </a:graphic>
      </p:graphicFrame>
      <p:grpSp>
        <p:nvGrpSpPr>
          <p:cNvPr id="3" name="组合 2">
            <a:extLst>
              <a:ext uri="{FF2B5EF4-FFF2-40B4-BE49-F238E27FC236}">
                <a16:creationId xmlns:a16="http://schemas.microsoft.com/office/drawing/2014/main" xmlns="" id="{B7881E7D-EC17-490B-BE76-8CE8E023770E}"/>
              </a:ext>
            </a:extLst>
          </p:cNvPr>
          <p:cNvGrpSpPr/>
          <p:nvPr/>
        </p:nvGrpSpPr>
        <p:grpSpPr>
          <a:xfrm>
            <a:off x="4467225" y="4600575"/>
            <a:ext cx="6019800" cy="609600"/>
            <a:chOff x="4467225" y="4600575"/>
            <a:chExt cx="6019800" cy="609600"/>
          </a:xfrm>
        </p:grpSpPr>
        <p:sp>
          <p:nvSpPr>
            <p:cNvPr id="9262" name="矩形 6">
              <a:extLst>
                <a:ext uri="{FF2B5EF4-FFF2-40B4-BE49-F238E27FC236}">
                  <a16:creationId xmlns:a16="http://schemas.microsoft.com/office/drawing/2014/main" xmlns="" id="{04FB3113-92E6-49B4-8070-3317B5848671}"/>
                </a:ext>
              </a:extLst>
            </p:cNvPr>
            <p:cNvSpPr>
              <a:spLocks noChangeArrowheads="1"/>
            </p:cNvSpPr>
            <p:nvPr/>
          </p:nvSpPr>
          <p:spPr bwMode="auto">
            <a:xfrm>
              <a:off x="6600825" y="4600575"/>
              <a:ext cx="3886200" cy="304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cxnSp>
          <p:nvCxnSpPr>
            <p:cNvPr id="9263" name="直接箭头连接符 8">
              <a:extLst>
                <a:ext uri="{FF2B5EF4-FFF2-40B4-BE49-F238E27FC236}">
                  <a16:creationId xmlns:a16="http://schemas.microsoft.com/office/drawing/2014/main" xmlns="" id="{D30D8066-581F-4376-8F12-8EDF22A89F36}"/>
                </a:ext>
              </a:extLst>
            </p:cNvPr>
            <p:cNvCxnSpPr>
              <a:cxnSpLocks noChangeShapeType="1"/>
            </p:cNvCxnSpPr>
            <p:nvPr/>
          </p:nvCxnSpPr>
          <p:spPr bwMode="auto">
            <a:xfrm flipV="1">
              <a:off x="4467225" y="4867275"/>
              <a:ext cx="2133600" cy="3429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grpSp>
      <p:grpSp>
        <p:nvGrpSpPr>
          <p:cNvPr id="2" name="组合 1">
            <a:extLst>
              <a:ext uri="{FF2B5EF4-FFF2-40B4-BE49-F238E27FC236}">
                <a16:creationId xmlns:a16="http://schemas.microsoft.com/office/drawing/2014/main" xmlns="" id="{2F62B3F1-0063-4DA1-92D2-6C5E4C43BCFB}"/>
              </a:ext>
            </a:extLst>
          </p:cNvPr>
          <p:cNvGrpSpPr/>
          <p:nvPr/>
        </p:nvGrpSpPr>
        <p:grpSpPr>
          <a:xfrm>
            <a:off x="4391025" y="3609975"/>
            <a:ext cx="6096000" cy="914400"/>
            <a:chOff x="4391025" y="3609975"/>
            <a:chExt cx="6096000" cy="914400"/>
          </a:xfrm>
        </p:grpSpPr>
        <p:sp>
          <p:nvSpPr>
            <p:cNvPr id="9261" name="矩形 5">
              <a:extLst>
                <a:ext uri="{FF2B5EF4-FFF2-40B4-BE49-F238E27FC236}">
                  <a16:creationId xmlns:a16="http://schemas.microsoft.com/office/drawing/2014/main" xmlns="" id="{C413732E-C2E5-4134-8D8D-99BD3E236581}"/>
                </a:ext>
              </a:extLst>
            </p:cNvPr>
            <p:cNvSpPr>
              <a:spLocks noChangeArrowheads="1"/>
            </p:cNvSpPr>
            <p:nvPr/>
          </p:nvSpPr>
          <p:spPr bwMode="auto">
            <a:xfrm>
              <a:off x="6600825" y="3990975"/>
              <a:ext cx="3886200" cy="533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cxnSp>
          <p:nvCxnSpPr>
            <p:cNvPr id="9264" name="直接箭头连接符 9">
              <a:extLst>
                <a:ext uri="{FF2B5EF4-FFF2-40B4-BE49-F238E27FC236}">
                  <a16:creationId xmlns:a16="http://schemas.microsoft.com/office/drawing/2014/main" xmlns="" id="{1C842D8A-129E-418C-A788-43F1A771B7C5}"/>
                </a:ext>
              </a:extLst>
            </p:cNvPr>
            <p:cNvCxnSpPr>
              <a:cxnSpLocks noChangeShapeType="1"/>
            </p:cNvCxnSpPr>
            <p:nvPr/>
          </p:nvCxnSpPr>
          <p:spPr bwMode="auto">
            <a:xfrm>
              <a:off x="4391025" y="3609975"/>
              <a:ext cx="2209800" cy="6477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grpSp>
      <p:sp>
        <p:nvSpPr>
          <p:cNvPr id="9265" name="矩形 8294">
            <a:extLst>
              <a:ext uri="{FF2B5EF4-FFF2-40B4-BE49-F238E27FC236}">
                <a16:creationId xmlns:a16="http://schemas.microsoft.com/office/drawing/2014/main" xmlns="" id="{B7E0EC6C-4E90-4217-8587-13CE355F1F3A}"/>
              </a:ext>
            </a:extLst>
          </p:cNvPr>
          <p:cNvSpPr>
            <a:spLocks noChangeArrowheads="1"/>
          </p:cNvSpPr>
          <p:nvPr/>
        </p:nvSpPr>
        <p:spPr bwMode="auto">
          <a:xfrm>
            <a:off x="12350750" y="701675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588" indent="-1588" algn="ctr">
              <a:defRPr sz="2800">
                <a:solidFill>
                  <a:srgbClr val="FFFFFF"/>
                </a:solidFill>
                <a:latin typeface="Arial" panose="020B0604020202020204" pitchFamily="34" charset="0"/>
                <a:ea typeface="黑体" panose="02010609060101010101" pitchFamily="49" charset="-122"/>
              </a:defRPr>
            </a:lvl1pPr>
            <a:lvl2pPr algn="ctr">
              <a:defRPr sz="2800">
                <a:solidFill>
                  <a:srgbClr val="FFFFFF"/>
                </a:solidFill>
                <a:latin typeface="Arial" panose="020B0604020202020204" pitchFamily="34" charset="0"/>
                <a:ea typeface="黑体" panose="02010609060101010101" pitchFamily="49" charset="-122"/>
              </a:defRPr>
            </a:lvl2pPr>
            <a:lvl3pPr algn="ctr">
              <a:defRPr sz="2800">
                <a:solidFill>
                  <a:srgbClr val="FFFFFF"/>
                </a:solidFill>
                <a:latin typeface="Arial" panose="020B0604020202020204" pitchFamily="34" charset="0"/>
                <a:ea typeface="黑体" panose="02010609060101010101" pitchFamily="49" charset="-122"/>
              </a:defRPr>
            </a:lvl3pPr>
            <a:lvl4pPr algn="ctr">
              <a:defRPr sz="2800">
                <a:solidFill>
                  <a:srgbClr val="FFFFFF"/>
                </a:solidFill>
                <a:latin typeface="Arial" panose="020B0604020202020204" pitchFamily="34" charset="0"/>
                <a:ea typeface="黑体" panose="02010609060101010101" pitchFamily="49" charset="-122"/>
              </a:defRPr>
            </a:lvl4pPr>
            <a:lvl5pPr algn="ctr">
              <a:defRPr sz="2800">
                <a:solidFill>
                  <a:srgbClr val="FFFFFF"/>
                </a:solidFill>
                <a:latin typeface="Arial" panose="020B0604020202020204" pitchFamily="34" charset="0"/>
                <a:ea typeface="黑体" panose="02010609060101010101" pitchFamily="49" charset="-122"/>
              </a:defRPr>
            </a:lvl5pPr>
            <a:lvl6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6pPr>
            <a:lvl7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7pPr>
            <a:lvl8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8pPr>
            <a:lvl9pPr algn="ctr" fontAlgn="base">
              <a:spcBef>
                <a:spcPct val="0"/>
              </a:spcBef>
              <a:spcAft>
                <a:spcPct val="0"/>
              </a:spcAft>
              <a:defRPr sz="2800">
                <a:solidFill>
                  <a:srgbClr val="FFFFFF"/>
                </a:solidFill>
                <a:latin typeface="Arial" panose="020B0604020202020204" pitchFamily="34" charset="0"/>
                <a:ea typeface="黑体" panose="02010609060101010101" pitchFamily="49" charset="-122"/>
              </a:defRPr>
            </a:lvl9pPr>
          </a:lstStyle>
          <a:p>
            <a:pPr algn="l" eaLnBrk="0" hangingPunct="0">
              <a:lnSpc>
                <a:spcPts val="138"/>
              </a:lnSpc>
              <a:buSzPct val="100000"/>
            </a:pPr>
            <a:r>
              <a:rPr lang="zh-CN" altLang="en-US" sz="100">
                <a:solidFill>
                  <a:srgbClr val="000000"/>
                </a:solidFill>
                <a:sym typeface="Arial" panose="020B0604020202020204" pitchFamily="34" charset="0"/>
              </a:rPr>
              <a:t>坊演套斋辆界痒棉卓鸦鲤霜鼻哦鸿摩柏眺褒架蕉儿呐诌环沁亩玖晴燃层堰第讲数据的编码录入与整理第讲数据的编码录入与整理</a:t>
            </a:r>
          </a:p>
        </p:txBody>
      </p:sp>
      <p:sp>
        <p:nvSpPr>
          <p:cNvPr id="11" name="PA_文本框 9">
            <a:extLst>
              <a:ext uri="{FF2B5EF4-FFF2-40B4-BE49-F238E27FC236}">
                <a16:creationId xmlns:a16="http://schemas.microsoft.com/office/drawing/2014/main" xmlns="" id="{8DBCFF3C-8CC2-4CCC-8E80-D2BBDDABFB2F}"/>
              </a:ext>
            </a:extLst>
          </p:cNvPr>
          <p:cNvSpPr txBox="1">
            <a:spLocks noChangeArrowheads="1"/>
          </p:cNvSpPr>
          <p:nvPr>
            <p:custDataLst>
              <p:tags r:id="rId1"/>
            </p:custDataLst>
          </p:nvPr>
        </p:nvSpPr>
        <p:spPr bwMode="auto">
          <a:xfrm>
            <a:off x="722306" y="200330"/>
            <a:ext cx="76120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fontAlgn="base">
              <a:spcBef>
                <a:spcPct val="0"/>
              </a:spcBef>
              <a:spcAft>
                <a:spcPct val="0"/>
              </a:spcAft>
              <a:defRPr/>
            </a:pPr>
            <a:r>
              <a:rPr lang="zh-CN" altLang="en-US" sz="3200" b="1" dirty="0">
                <a:solidFill>
                  <a:srgbClr val="2E4C64"/>
                </a:solidFill>
                <a:latin typeface="微软雅黑" panose="020B0503020204020204" pitchFamily="34" charset="-122"/>
                <a:ea typeface="微软雅黑" panose="020B0503020204020204" pitchFamily="34" charset="-122"/>
              </a:rPr>
              <a:t>一、数据问卷与编码 </a:t>
            </a:r>
            <a:r>
              <a:rPr lang="zh-CN" altLang="en-US" sz="3200" dirty="0">
                <a:solidFill>
                  <a:srgbClr val="FF0000"/>
                </a:solidFill>
                <a:latin typeface="微软雅黑" panose="020B0503020204020204" pitchFamily="34" charset="-122"/>
                <a:ea typeface="微软雅黑" panose="020B0503020204020204" pitchFamily="34" charset="-122"/>
              </a:rPr>
              <a:t>（编码类型）</a:t>
            </a:r>
            <a:endParaRPr lang="zh-CN" altLang="en-US" sz="3200" b="1" dirty="0">
              <a:solidFill>
                <a:srgbClr val="2E4C64"/>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5E7B222D-6B4F-426D-BF98-A8675DF4F76C}"/>
              </a:ext>
            </a:extLst>
          </p:cNvPr>
          <p:cNvSpPr/>
          <p:nvPr/>
        </p:nvSpPr>
        <p:spPr>
          <a:xfrm>
            <a:off x="99648" y="181681"/>
            <a:ext cx="672909" cy="5909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PA_矩形 6925">
            <a:extLst>
              <a:ext uri="{FF2B5EF4-FFF2-40B4-BE49-F238E27FC236}">
                <a16:creationId xmlns:a16="http://schemas.microsoft.com/office/drawing/2014/main" xmlns="" id="{7BED7681-7331-426D-9118-D1263024BF6F}"/>
              </a:ext>
            </a:extLst>
          </p:cNvPr>
          <p:cNvSpPr/>
          <p:nvPr>
            <p:custDataLst>
              <p:tags r:id="rId2"/>
            </p:custDataLst>
          </p:nvPr>
        </p:nvSpPr>
        <p:spPr>
          <a:xfrm>
            <a:off x="0" y="245068"/>
            <a:ext cx="600075" cy="495300"/>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218">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9218">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9218">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218">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218">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18">
                                            <p:txEl>
                                              <p:pRg st="6" end="6"/>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218">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19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9218">
                                            <p:txEl>
                                              <p:pRg st="9" end="9"/>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9218">
                                            <p:txEl>
                                              <p:pRg st="10" end="10"/>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9218">
                                            <p:txEl>
                                              <p:pRg st="11" end="11"/>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9218">
                                            <p:txEl>
                                              <p:pRg st="12" end="12"/>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9218">
                                            <p:txEl>
                                              <p:pRg st="13" end="13"/>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a:extLst>
              <a:ext uri="{FF2B5EF4-FFF2-40B4-BE49-F238E27FC236}">
                <a16:creationId xmlns:a16="http://schemas.microsoft.com/office/drawing/2014/main" xmlns="" id="{9FC7B794-35C1-4B11-A945-5F2A02789FCE}"/>
              </a:ext>
            </a:extLst>
          </p:cNvPr>
          <p:cNvSpPr>
            <a:spLocks noGrp="1" noChangeArrowheads="1"/>
          </p:cNvSpPr>
          <p:nvPr>
            <p:ph type="title"/>
          </p:nvPr>
        </p:nvSpPr>
        <p:spPr bwMode="auto">
          <a:xfrm>
            <a:off x="1631950" y="249403"/>
            <a:ext cx="6337300"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lgn="l"/>
            <a:r>
              <a:rPr lang="zh-CN" altLang="en-US" sz="3200" b="1" dirty="0">
                <a:solidFill>
                  <a:srgbClr val="2E4C64"/>
                </a:solidFill>
                <a:cs typeface="+mn-cs"/>
              </a:rPr>
              <a:t>二、</a:t>
            </a:r>
            <a:r>
              <a:rPr lang="en-US" altLang="en-US" sz="3200" b="1" dirty="0" err="1">
                <a:solidFill>
                  <a:srgbClr val="2E4C64"/>
                </a:solidFill>
                <a:cs typeface="+mn-cs"/>
              </a:rPr>
              <a:t>问卷数据的录入</a:t>
            </a:r>
            <a:endParaRPr lang="zh-CN" altLang="en-US" sz="3200" b="1" dirty="0">
              <a:solidFill>
                <a:srgbClr val="2E4C64"/>
              </a:solidFill>
              <a:cs typeface="+mn-cs"/>
            </a:endParaRPr>
          </a:p>
        </p:txBody>
      </p:sp>
      <p:sp>
        <p:nvSpPr>
          <p:cNvPr id="265219" name="Rectangle 3">
            <a:extLst>
              <a:ext uri="{FF2B5EF4-FFF2-40B4-BE49-F238E27FC236}">
                <a16:creationId xmlns:a16="http://schemas.microsoft.com/office/drawing/2014/main" xmlns="" id="{3F0C208B-CEE2-4B13-8A30-96B13F11D942}"/>
              </a:ext>
            </a:extLst>
          </p:cNvPr>
          <p:cNvSpPr>
            <a:spLocks noGrp="1" noChangeArrowheads="1"/>
          </p:cNvSpPr>
          <p:nvPr>
            <p:ph type="body" idx="1"/>
          </p:nvPr>
        </p:nvSpPr>
        <p:spPr>
          <a:xfrm>
            <a:off x="1200150" y="1394587"/>
            <a:ext cx="9715500" cy="2716275"/>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normAutofit/>
          </a:bodyPr>
          <a:lstStyle/>
          <a:p>
            <a:pPr algn="just">
              <a:spcBef>
                <a:spcPct val="0"/>
              </a:spcBef>
              <a:buClr>
                <a:srgbClr val="FF0000"/>
              </a:buClr>
              <a:buFont typeface="Wingdings" panose="05000000000000000000" pitchFamily="2" charset="2"/>
              <a:buBlip>
                <a:blip r:embed="rId3"/>
              </a:buBlip>
            </a:pPr>
            <a:r>
              <a:rPr lang="zh-CN" altLang="en-US" b="1" dirty="0">
                <a:solidFill>
                  <a:srgbClr val="000000"/>
                </a:solidFill>
              </a:rPr>
              <a:t>进行数据统计分析之前，必须先将</a:t>
            </a:r>
            <a:r>
              <a:rPr lang="zh-CN" altLang="en-US" b="1" dirty="0">
                <a:solidFill>
                  <a:srgbClr val="FF0000"/>
                </a:solidFill>
              </a:rPr>
              <a:t>问卷数据录入计算机</a:t>
            </a:r>
            <a:r>
              <a:rPr lang="zh-CN" altLang="en-US" b="1" dirty="0">
                <a:solidFill>
                  <a:srgbClr val="000000"/>
                </a:solidFill>
                <a:latin typeface="微软雅黑 Light" panose="020B0502040204020203" pitchFamily="34" charset="-122"/>
                <a:ea typeface="微软雅黑 Light" panose="020B0502040204020203" pitchFamily="34" charset="-122"/>
              </a:rPr>
              <a:t>。</a:t>
            </a:r>
          </a:p>
          <a:p>
            <a:pPr marL="0" indent="0" algn="just">
              <a:spcBef>
                <a:spcPct val="0"/>
              </a:spcBef>
              <a:buClr>
                <a:srgbClr val="FF0000"/>
              </a:buClr>
              <a:buNone/>
            </a:pPr>
            <a:endParaRPr lang="zh-CN" altLang="en-US" b="1" dirty="0">
              <a:solidFill>
                <a:srgbClr val="000000"/>
              </a:solidFill>
              <a:latin typeface="微软雅黑 Light" panose="020B0502040204020203" pitchFamily="34" charset="-122"/>
              <a:ea typeface="微软雅黑 Light" panose="020B0502040204020203" pitchFamily="34" charset="-122"/>
            </a:endParaRPr>
          </a:p>
        </p:txBody>
      </p:sp>
      <p:sp>
        <p:nvSpPr>
          <p:cNvPr id="4" name="矩形 3">
            <a:extLst>
              <a:ext uri="{FF2B5EF4-FFF2-40B4-BE49-F238E27FC236}">
                <a16:creationId xmlns:a16="http://schemas.microsoft.com/office/drawing/2014/main" xmlns="" id="{5140A534-D999-4CEC-AA3A-0BFD0CBD04C4}"/>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PA_矩形 6925">
            <a:extLst>
              <a:ext uri="{FF2B5EF4-FFF2-40B4-BE49-F238E27FC236}">
                <a16:creationId xmlns:a16="http://schemas.microsoft.com/office/drawing/2014/main" xmlns="" id="{B7C0E588-4BA5-4197-A447-81A96F714718}"/>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2530" name="Picture 2">
            <a:extLst>
              <a:ext uri="{FF2B5EF4-FFF2-40B4-BE49-F238E27FC236}">
                <a16:creationId xmlns:a16="http://schemas.microsoft.com/office/drawing/2014/main" xmlns="" id="{0EC0411E-C9A3-448D-B85D-8FB1A88E55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1675" y="2198522"/>
            <a:ext cx="8820150" cy="4410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65219">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2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43" name="Rectangle 3">
            <a:extLst>
              <a:ext uri="{FF2B5EF4-FFF2-40B4-BE49-F238E27FC236}">
                <a16:creationId xmlns:a16="http://schemas.microsoft.com/office/drawing/2014/main" xmlns="" id="{E758281F-A515-42F1-B08F-6FA1C41782CE}"/>
              </a:ext>
            </a:extLst>
          </p:cNvPr>
          <p:cNvSpPr>
            <a:spLocks noGrp="1" noChangeArrowheads="1"/>
          </p:cNvSpPr>
          <p:nvPr>
            <p:ph type="body" idx="1"/>
          </p:nvPr>
        </p:nvSpPr>
        <p:spPr>
          <a:xfrm>
            <a:off x="1373788" y="1145380"/>
            <a:ext cx="9034462" cy="4552951"/>
          </a:xfrm>
          <a:noFill/>
          <a:ln/>
          <a:extLst>
            <a:ext uri="{91240B29-F687-4F45-9708-019B960494DF}">
              <a14:hiddenLine xmlns:a14="http://schemas.microsoft.com/office/drawing/2010/main" w="12700" cap="flat" cmpd="sng">
                <a:solidFill>
                  <a:schemeClr val="tx1"/>
                </a:solidFill>
                <a:prstDash val="solid"/>
                <a:miter lim="800000"/>
                <a:headEnd/>
                <a:tailEnd/>
              </a14:hiddenLine>
            </a:ext>
          </a:extLst>
        </p:spPr>
        <p:txBody>
          <a:bodyPr>
            <a:normAutofit/>
          </a:bodyPr>
          <a:lstStyle/>
          <a:p>
            <a:pPr algn="just">
              <a:lnSpc>
                <a:spcPct val="150000"/>
              </a:lnSpc>
              <a:spcBef>
                <a:spcPct val="0"/>
              </a:spcBef>
              <a:buClr>
                <a:srgbClr val="FF0000"/>
              </a:buClr>
              <a:buFont typeface="Wingdings" panose="05000000000000000000" pitchFamily="2" charset="2"/>
              <a:buBlip>
                <a:blip r:embed="rId3"/>
              </a:buBlip>
            </a:pPr>
            <a:r>
              <a:rPr lang="zh-CN" altLang="en-US" sz="2400" b="1" dirty="0">
                <a:solidFill>
                  <a:srgbClr val="0000FF"/>
                </a:solidFill>
              </a:rPr>
              <a:t>数据输入</a:t>
            </a:r>
            <a:r>
              <a:rPr lang="zh-CN" altLang="en-US" sz="2400" b="1" dirty="0">
                <a:solidFill>
                  <a:srgbClr val="000000"/>
                </a:solidFill>
              </a:rPr>
              <a:t>就是将</a:t>
            </a:r>
            <a:r>
              <a:rPr lang="zh-CN" altLang="en-US" sz="2400" b="1" dirty="0">
                <a:solidFill>
                  <a:srgbClr val="FF0000"/>
                </a:solidFill>
              </a:rPr>
              <a:t>问卷数据</a:t>
            </a:r>
            <a:r>
              <a:rPr lang="zh-CN" altLang="en-US" sz="2400" b="1" dirty="0">
                <a:solidFill>
                  <a:srgbClr val="000000"/>
                </a:solidFill>
              </a:rPr>
              <a:t>所对应的</a:t>
            </a:r>
            <a:r>
              <a:rPr lang="zh-CN" altLang="en-US" sz="2400" b="1" dirty="0">
                <a:solidFill>
                  <a:srgbClr val="FF0000"/>
                </a:solidFill>
              </a:rPr>
              <a:t>编码</a:t>
            </a:r>
            <a:r>
              <a:rPr lang="zh-CN" altLang="en-US" sz="2400" b="1" dirty="0">
                <a:solidFill>
                  <a:srgbClr val="000000"/>
                </a:solidFill>
              </a:rPr>
              <a:t>通过扫描或</a:t>
            </a:r>
            <a:r>
              <a:rPr lang="zh-CN" altLang="en-US" sz="2400" b="1" dirty="0">
                <a:solidFill>
                  <a:srgbClr val="FF0000"/>
                </a:solidFill>
              </a:rPr>
              <a:t>用键盘</a:t>
            </a:r>
            <a:r>
              <a:rPr lang="zh-CN" altLang="en-US" sz="2400" b="1" dirty="0">
                <a:solidFill>
                  <a:srgbClr val="000000"/>
                </a:solidFill>
              </a:rPr>
              <a:t>输入</a:t>
            </a:r>
            <a:r>
              <a:rPr lang="zh-CN" altLang="en-US" sz="2400" b="1" dirty="0">
                <a:solidFill>
                  <a:srgbClr val="FF0000"/>
                </a:solidFill>
              </a:rPr>
              <a:t>计算机</a:t>
            </a:r>
            <a:r>
              <a:rPr lang="zh-CN" altLang="en-US" sz="2400" b="1" dirty="0">
                <a:solidFill>
                  <a:srgbClr val="000000"/>
                </a:solidFill>
              </a:rPr>
              <a:t>，建立</a:t>
            </a:r>
            <a:r>
              <a:rPr lang="zh-CN" altLang="en-US" sz="2400" b="1" dirty="0">
                <a:solidFill>
                  <a:srgbClr val="FF0000"/>
                </a:solidFill>
              </a:rPr>
              <a:t>数据文件</a:t>
            </a:r>
            <a:r>
              <a:rPr lang="zh-CN" altLang="en-US" sz="2400" b="1" dirty="0">
                <a:solidFill>
                  <a:srgbClr val="000000"/>
                </a:solidFill>
              </a:rPr>
              <a:t>的过程</a:t>
            </a:r>
            <a:r>
              <a:rPr lang="zh-CN" altLang="en-US" sz="2400" b="1" dirty="0" smtClean="0">
                <a:solidFill>
                  <a:srgbClr val="000000"/>
                </a:solidFill>
              </a:rPr>
              <a:t>。</a:t>
            </a:r>
            <a:endParaRPr lang="zh-CN" altLang="en-US" sz="2400" b="1" dirty="0">
              <a:solidFill>
                <a:srgbClr val="000000"/>
              </a:solidFill>
            </a:endParaRPr>
          </a:p>
          <a:p>
            <a:pPr algn="just">
              <a:lnSpc>
                <a:spcPct val="150000"/>
              </a:lnSpc>
              <a:spcBef>
                <a:spcPct val="0"/>
              </a:spcBef>
              <a:buClr>
                <a:srgbClr val="FF0000"/>
              </a:buClr>
              <a:buFont typeface="Wingdings" panose="05000000000000000000" pitchFamily="2" charset="2"/>
              <a:buBlip>
                <a:blip r:embed="rId3"/>
              </a:buBlip>
            </a:pPr>
            <a:r>
              <a:rPr lang="zh-CN" altLang="en-US" sz="2400" b="1" dirty="0">
                <a:solidFill>
                  <a:srgbClr val="000000"/>
                </a:solidFill>
              </a:rPr>
              <a:t>目前，数据输入的方式主要有三种</a:t>
            </a:r>
            <a:r>
              <a:rPr lang="zh-CN" altLang="en-US" sz="2400" b="1" dirty="0" smtClean="0">
                <a:solidFill>
                  <a:srgbClr val="000000"/>
                </a:solidFill>
              </a:rPr>
              <a:t>：</a:t>
            </a:r>
            <a:endParaRPr lang="zh-CN" altLang="en-US" sz="2400" b="1" dirty="0">
              <a:solidFill>
                <a:srgbClr val="000000"/>
              </a:solidFill>
            </a:endParaRPr>
          </a:p>
          <a:p>
            <a:pPr lvl="1" algn="just">
              <a:lnSpc>
                <a:spcPct val="150000"/>
              </a:lnSpc>
              <a:spcBef>
                <a:spcPct val="0"/>
              </a:spcBef>
              <a:buClr>
                <a:srgbClr val="FF0000"/>
              </a:buClr>
              <a:buFont typeface="Wingdings" panose="05000000000000000000" pitchFamily="2" charset="2"/>
              <a:buChar char="Ø"/>
            </a:pPr>
            <a:r>
              <a:rPr kumimoji="0" lang="zh-CN" altLang="en-US" b="1" dirty="0">
                <a:solidFill>
                  <a:srgbClr val="FF0000"/>
                </a:solidFill>
              </a:rPr>
              <a:t>人工</a:t>
            </a:r>
            <a:r>
              <a:rPr kumimoji="0" lang="zh-CN" altLang="en-US" b="1" dirty="0" smtClean="0">
                <a:solidFill>
                  <a:srgbClr val="FF0000"/>
                </a:solidFill>
              </a:rPr>
              <a:t>输入</a:t>
            </a:r>
            <a:endParaRPr kumimoji="0" lang="zh-CN" altLang="en-US" b="1" dirty="0">
              <a:solidFill>
                <a:srgbClr val="FF0000"/>
              </a:solidFill>
            </a:endParaRPr>
          </a:p>
          <a:p>
            <a:pPr lvl="1" algn="just">
              <a:lnSpc>
                <a:spcPct val="150000"/>
              </a:lnSpc>
              <a:spcBef>
                <a:spcPct val="0"/>
              </a:spcBef>
              <a:buClr>
                <a:srgbClr val="FF0000"/>
              </a:buClr>
              <a:buFont typeface="Wingdings" panose="05000000000000000000" pitchFamily="2" charset="2"/>
              <a:buChar char="Ø"/>
            </a:pPr>
            <a:r>
              <a:rPr kumimoji="0" lang="zh-CN" altLang="en-US" b="1" dirty="0">
                <a:solidFill>
                  <a:srgbClr val="000000"/>
                </a:solidFill>
              </a:rPr>
              <a:t>计算机辅助系统转换：</a:t>
            </a:r>
            <a:r>
              <a:rPr kumimoji="0" lang="zh-CN" altLang="en-US" dirty="0">
                <a:solidFill>
                  <a:srgbClr val="000000"/>
                </a:solidFill>
              </a:rPr>
              <a:t>调查采用“计算机辅助面谈系统”（</a:t>
            </a:r>
            <a:r>
              <a:rPr kumimoji="0" lang="en-US" altLang="zh-CN" dirty="0">
                <a:solidFill>
                  <a:srgbClr val="000000"/>
                </a:solidFill>
              </a:rPr>
              <a:t>CAPIS</a:t>
            </a:r>
            <a:r>
              <a:rPr kumimoji="0" lang="zh-CN" altLang="en-US" dirty="0">
                <a:solidFill>
                  <a:srgbClr val="000000"/>
                </a:solidFill>
              </a:rPr>
              <a:t>）或“计算机辅助电话调查系统”（</a:t>
            </a:r>
            <a:r>
              <a:rPr kumimoji="0" lang="en-US" altLang="zh-CN" dirty="0">
                <a:solidFill>
                  <a:srgbClr val="000000"/>
                </a:solidFill>
              </a:rPr>
              <a:t>CATIS</a:t>
            </a:r>
            <a:r>
              <a:rPr kumimoji="0" lang="zh-CN" altLang="en-US" dirty="0">
                <a:solidFill>
                  <a:srgbClr val="000000"/>
                </a:solidFill>
              </a:rPr>
              <a:t>）搜集数据时，将每个调查员计算机中的数据转换成数据文件的过程</a:t>
            </a:r>
            <a:r>
              <a:rPr kumimoji="0" lang="zh-CN" altLang="en-US" dirty="0" smtClean="0">
                <a:solidFill>
                  <a:srgbClr val="000000"/>
                </a:solidFill>
              </a:rPr>
              <a:t>。</a:t>
            </a:r>
            <a:endParaRPr kumimoji="0" lang="zh-CN" altLang="en-US" b="1" dirty="0">
              <a:solidFill>
                <a:srgbClr val="000000"/>
              </a:solidFill>
            </a:endParaRPr>
          </a:p>
          <a:p>
            <a:pPr lvl="1" algn="just">
              <a:lnSpc>
                <a:spcPct val="150000"/>
              </a:lnSpc>
              <a:spcBef>
                <a:spcPct val="0"/>
              </a:spcBef>
              <a:buClr>
                <a:srgbClr val="FF0000"/>
              </a:buClr>
              <a:buFont typeface="Wingdings" panose="05000000000000000000" pitchFamily="2" charset="2"/>
              <a:buChar char="Ø"/>
            </a:pPr>
            <a:r>
              <a:rPr kumimoji="0" lang="zh-CN" altLang="en-US" b="1" dirty="0">
                <a:solidFill>
                  <a:srgbClr val="000000"/>
                </a:solidFill>
              </a:rPr>
              <a:t>光电输入：</a:t>
            </a:r>
            <a:r>
              <a:rPr kumimoji="0" lang="zh-CN" altLang="en-US" dirty="0">
                <a:solidFill>
                  <a:srgbClr val="000000"/>
                </a:solidFill>
              </a:rPr>
              <a:t>包括光电扫描和条形码判读两种方式。</a:t>
            </a:r>
          </a:p>
        </p:txBody>
      </p:sp>
      <p:sp>
        <p:nvSpPr>
          <p:cNvPr id="5" name="Rectangle 2">
            <a:extLst>
              <a:ext uri="{FF2B5EF4-FFF2-40B4-BE49-F238E27FC236}">
                <a16:creationId xmlns:a16="http://schemas.microsoft.com/office/drawing/2014/main" xmlns="" id="{0A1F196C-D7BF-4A7A-87CD-9126425FC51D}"/>
              </a:ext>
            </a:extLst>
          </p:cNvPr>
          <p:cNvSpPr>
            <a:spLocks noGrp="1" noChangeArrowheads="1"/>
          </p:cNvSpPr>
          <p:nvPr>
            <p:ph type="title"/>
          </p:nvPr>
        </p:nvSpPr>
        <p:spPr bwMode="auto">
          <a:xfrm>
            <a:off x="1631950" y="249403"/>
            <a:ext cx="6337300" cy="5048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lgn="l"/>
            <a:r>
              <a:rPr lang="zh-CN" altLang="en-US" sz="3200" b="1" dirty="0">
                <a:solidFill>
                  <a:srgbClr val="2E4C64"/>
                </a:solidFill>
                <a:cs typeface="+mn-cs"/>
              </a:rPr>
              <a:t>二、</a:t>
            </a:r>
            <a:r>
              <a:rPr lang="en-US" altLang="en-US" sz="3200" b="1" dirty="0" err="1">
                <a:solidFill>
                  <a:srgbClr val="2E4C64"/>
                </a:solidFill>
                <a:cs typeface="+mn-cs"/>
              </a:rPr>
              <a:t>问卷数据的录入</a:t>
            </a:r>
            <a:endParaRPr lang="zh-CN" altLang="en-US" sz="3200" b="1" dirty="0">
              <a:solidFill>
                <a:srgbClr val="2E4C64"/>
              </a:solidFill>
              <a:cs typeface="+mn-cs"/>
            </a:endParaRPr>
          </a:p>
        </p:txBody>
      </p:sp>
      <p:sp>
        <p:nvSpPr>
          <p:cNvPr id="6" name="矩形 5">
            <a:extLst>
              <a:ext uri="{FF2B5EF4-FFF2-40B4-BE49-F238E27FC236}">
                <a16:creationId xmlns:a16="http://schemas.microsoft.com/office/drawing/2014/main" xmlns="" id="{BFBB1815-EDC6-45E2-9A3B-5DDDFBF70204}"/>
              </a:ext>
            </a:extLst>
          </p:cNvPr>
          <p:cNvSpPr/>
          <p:nvPr/>
        </p:nvSpPr>
        <p:spPr>
          <a:xfrm>
            <a:off x="690198" y="169925"/>
            <a:ext cx="683590" cy="5537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PA_矩形 6925">
            <a:extLst>
              <a:ext uri="{FF2B5EF4-FFF2-40B4-BE49-F238E27FC236}">
                <a16:creationId xmlns:a16="http://schemas.microsoft.com/office/drawing/2014/main" xmlns="" id="{B7A87616-6A1B-4326-9E63-9A2D09F6DDBA}"/>
              </a:ext>
            </a:extLst>
          </p:cNvPr>
          <p:cNvSpPr/>
          <p:nvPr>
            <p:custDataLst>
              <p:tags r:id="rId1"/>
            </p:custDataLst>
          </p:nvPr>
        </p:nvSpPr>
        <p:spPr>
          <a:xfrm>
            <a:off x="590550" y="227296"/>
            <a:ext cx="609600" cy="464143"/>
          </a:xfrm>
          <a:prstGeom prst="rect">
            <a:avLst/>
          </a:prstGeom>
          <a:solidFill>
            <a:srgbClr val="87C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43"/>
                                        </p:tgtEl>
                                        <p:attrNameLst>
                                          <p:attrName>style.visibility</p:attrName>
                                        </p:attrNameLst>
                                      </p:cBhvr>
                                      <p:to>
                                        <p:strVal val="visible"/>
                                      </p:to>
                                    </p:set>
                                    <p:anim calcmode="lin" valueType="num">
                                      <p:cBhvr additive="base">
                                        <p:cTn id="7" dur="500" fill="hold"/>
                                        <p:tgtEl>
                                          <p:spTgt spid="266243"/>
                                        </p:tgtEl>
                                        <p:attrNameLst>
                                          <p:attrName>ppt_x</p:attrName>
                                        </p:attrNameLst>
                                      </p:cBhvr>
                                      <p:tavLst>
                                        <p:tav tm="0">
                                          <p:val>
                                            <p:strVal val="#ppt_x"/>
                                          </p:val>
                                        </p:tav>
                                        <p:tav tm="100000">
                                          <p:val>
                                            <p:strVal val="#ppt_x"/>
                                          </p:val>
                                        </p:tav>
                                      </p:tavLst>
                                    </p:anim>
                                    <p:anim calcmode="lin" valueType="num">
                                      <p:cBhvr additive="base">
                                        <p:cTn id="8" dur="500" fill="hold"/>
                                        <p:tgtEl>
                                          <p:spTgt spid="266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animBg="1" autoUpdateAnimBg="0"/>
      <p:bldP spid="6"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8b3b166a-a00c-407a-8355-9fc71e730722}"/>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TotalTime>
  <Words>1887</Words>
  <Application>Microsoft Office PowerPoint</Application>
  <PresentationFormat>宽屏</PresentationFormat>
  <Paragraphs>214</Paragraphs>
  <Slides>16</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微软雅黑 Light</vt:lpstr>
      <vt:lpstr>Arial</vt:lpstr>
      <vt:lpstr>Calibri</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二、问卷数据的录入</vt:lpstr>
      <vt:lpstr>二、问卷数据的录入</vt:lpstr>
      <vt:lpstr>PowerPoint 演示文稿</vt:lpstr>
      <vt:lpstr>在Excel中录入数据（单选题）</vt:lpstr>
      <vt:lpstr>在Excel中录入数据（单选题）</vt:lpstr>
      <vt:lpstr>在Excel中录入数据（多选题）</vt:lpstr>
      <vt:lpstr>在Excel中录入数据（多选题）</vt:lpstr>
      <vt:lpstr>二、问卷数据的录入</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项目三 调查实施 3.1 市场调查人员选取与培训</dc:title>
  <dc:creator/>
  <cp:lastModifiedBy>admin</cp:lastModifiedBy>
  <cp:revision>90</cp:revision>
  <dcterms:created xsi:type="dcterms:W3CDTF">2020-02-06T01:38:00Z</dcterms:created>
  <dcterms:modified xsi:type="dcterms:W3CDTF">2020-10-24T00:15:54Z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2052-11.1.0.9998</vt:lpwstr>
  </property>
</Properties>
</file>