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315" r:id="rId3"/>
    <p:sldId id="316" r:id="rId4"/>
    <p:sldId id="352" r:id="rId5"/>
    <p:sldId id="330" r:id="rId6"/>
    <p:sldId id="331" r:id="rId7"/>
    <p:sldId id="335" r:id="rId8"/>
    <p:sldId id="332" r:id="rId9"/>
    <p:sldId id="340" r:id="rId10"/>
    <p:sldId id="344" r:id="rId11"/>
    <p:sldId id="347" r:id="rId12"/>
    <p:sldId id="348" r:id="rId13"/>
    <p:sldId id="349" r:id="rId14"/>
    <p:sldId id="28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18" y="-108"/>
      </p:cViewPr>
      <p:guideLst>
        <p:guide orient="horz" pos="2124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CA7B40-9EB7-4C77-8556-119F053A3BC1}" type="doc">
      <dgm:prSet loTypeId="urn:microsoft.com/office/officeart/2005/8/layout/process2" loCatId="process" qsTypeId="urn:microsoft.com/office/officeart/2005/8/quickstyle/simple1#2" qsCatId="simple" csTypeId="urn:microsoft.com/office/officeart/2005/8/colors/colorful1#2" csCatId="accent1" phldr="1"/>
      <dgm:spPr/>
    </dgm:pt>
    <dgm:pt modelId="{7166A9DB-20D7-41DA-B6C7-4E91D46FE0EA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rPr>
            <a:t>按照一定标准分类</a:t>
          </a:r>
        </a:p>
      </dgm:t>
    </dgm:pt>
    <dgm:pt modelId="{408890A2-EC03-4CB7-8006-30F7A6F0770D}" type="parTrans" cxnId="{3D24ED37-B5F1-49ED-9C72-C27CD4AE6FAF}">
      <dgm:prSet/>
      <dgm:spPr/>
      <dgm:t>
        <a:bodyPr/>
        <a:lstStyle/>
        <a:p>
          <a:endParaRPr lang="zh-CN" altLang="en-US"/>
        </a:p>
      </dgm:t>
    </dgm:pt>
    <dgm:pt modelId="{581D0B67-AC66-4DBF-B99A-8C26BE060068}" type="sibTrans" cxnId="{3D24ED37-B5F1-49ED-9C72-C27CD4AE6FAF}">
      <dgm:prSet/>
      <dgm:spPr/>
      <dgm:t>
        <a:bodyPr/>
        <a:lstStyle/>
        <a:p>
          <a:endParaRPr lang="zh-CN" altLang="en-US"/>
        </a:p>
      </dgm:t>
    </dgm:pt>
    <dgm:pt modelId="{6185F46A-CE7B-4D19-AD38-021F06F1172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/>
              </a:solidFill>
              <a:latin typeface="+mn-ea"/>
              <a:sym typeface="+mn-ea"/>
            </a:rPr>
            <a:t>各类与总体单位的比例</a:t>
          </a:r>
        </a:p>
      </dgm:t>
    </dgm:pt>
    <dgm:pt modelId="{ED707A62-C95F-489D-A288-204A854541E1}" type="parTrans" cxnId="{04605867-DDA9-4322-8A1B-C1C63784D971}">
      <dgm:prSet/>
      <dgm:spPr/>
      <dgm:t>
        <a:bodyPr/>
        <a:lstStyle/>
        <a:p>
          <a:endParaRPr lang="zh-CN" altLang="en-US"/>
        </a:p>
      </dgm:t>
    </dgm:pt>
    <dgm:pt modelId="{209F9C23-F1DF-401B-A4AD-306C9EB4247C}" type="sibTrans" cxnId="{04605867-DDA9-4322-8A1B-C1C63784D971}">
      <dgm:prSet/>
      <dgm:spPr/>
      <dgm:t>
        <a:bodyPr/>
        <a:lstStyle/>
        <a:p>
          <a:endParaRPr lang="zh-CN" altLang="en-US"/>
        </a:p>
      </dgm:t>
    </dgm:pt>
    <dgm:pt modelId="{9D4F7890-BC71-471E-AB1B-9F598D75285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/>
              </a:solidFill>
              <a:sym typeface="+mn-ea"/>
            </a:rPr>
            <a:t>确定从各层中抽取数量</a:t>
          </a:r>
        </a:p>
      </dgm:t>
    </dgm:pt>
    <dgm:pt modelId="{8A81A9A1-3D17-4B5E-823A-F4C61634A717}" type="parTrans" cxnId="{EC261238-7CCB-4EEE-8CC6-06B646830544}">
      <dgm:prSet/>
      <dgm:spPr/>
      <dgm:t>
        <a:bodyPr/>
        <a:lstStyle/>
        <a:p>
          <a:endParaRPr lang="zh-CN" altLang="en-US"/>
        </a:p>
      </dgm:t>
    </dgm:pt>
    <dgm:pt modelId="{A02D4AB0-BE01-45C2-BD3E-6766ADB3B021}" type="sibTrans" cxnId="{EC261238-7CCB-4EEE-8CC6-06B646830544}">
      <dgm:prSet/>
      <dgm:spPr/>
      <dgm:t>
        <a:bodyPr/>
        <a:lstStyle/>
        <a:p>
          <a:endParaRPr lang="zh-CN" altLang="en-US"/>
        </a:p>
      </dgm:t>
    </dgm:pt>
    <dgm:pt modelId="{B0A8B1E4-6684-4105-B980-288A9491C5D5}">
      <dgm:prSet custT="1"/>
      <dgm:spPr/>
      <dgm:t>
        <a:bodyPr/>
        <a:lstStyle/>
        <a:p>
          <a:r>
            <a:rPr lang="zh-CN" altLang="en-US" sz="1800" dirty="0" smtClean="0">
              <a:solidFill>
                <a:schemeClr val="tx1"/>
              </a:solidFill>
              <a:latin typeface="+mn-ea"/>
              <a:sym typeface="+mn-ea"/>
            </a:rPr>
            <a:t>从各类型中随</a:t>
          </a:r>
        </a:p>
        <a:p>
          <a:r>
            <a:rPr lang="zh-CN" altLang="en-US" sz="1800" dirty="0" smtClean="0">
              <a:solidFill>
                <a:schemeClr val="tx1"/>
              </a:solidFill>
              <a:latin typeface="+mn-ea"/>
              <a:sym typeface="+mn-ea"/>
            </a:rPr>
            <a:t>机抽取样本</a:t>
          </a:r>
          <a:endParaRPr altLang="en-US" sz="1800" dirty="0">
            <a:solidFill>
              <a:schemeClr val="tx1"/>
            </a:solidFill>
          </a:endParaRPr>
        </a:p>
      </dgm:t>
    </dgm:pt>
    <dgm:pt modelId="{4EF185E2-5EB3-4289-A57E-7D722B84C31C}" type="parTrans" cxnId="{715F349C-E657-4EB4-88DD-B175DC52FED7}">
      <dgm:prSet/>
      <dgm:spPr/>
      <dgm:t>
        <a:bodyPr/>
        <a:lstStyle/>
        <a:p>
          <a:endParaRPr lang="zh-CN" altLang="en-US"/>
        </a:p>
      </dgm:t>
    </dgm:pt>
    <dgm:pt modelId="{3E91B1C3-82DC-48B0-BE54-437F39432F3A}" type="sibTrans" cxnId="{715F349C-E657-4EB4-88DD-B175DC52FED7}">
      <dgm:prSet/>
      <dgm:spPr/>
      <dgm:t>
        <a:bodyPr/>
        <a:lstStyle/>
        <a:p>
          <a:endParaRPr lang="zh-CN" altLang="en-US"/>
        </a:p>
      </dgm:t>
    </dgm:pt>
    <dgm:pt modelId="{7E3F7EC5-1729-4088-BB09-36E02E33A0BF}" type="pres">
      <dgm:prSet presAssocID="{A4CA7B40-9EB7-4C77-8556-119F053A3BC1}" presName="linearFlow" presStyleCnt="0">
        <dgm:presLayoutVars>
          <dgm:resizeHandles val="exact"/>
        </dgm:presLayoutVars>
      </dgm:prSet>
      <dgm:spPr/>
    </dgm:pt>
    <dgm:pt modelId="{E17E57AF-0587-449A-A755-B1B96DEF2BD2}" type="pres">
      <dgm:prSet presAssocID="{7166A9DB-20D7-41DA-B6C7-4E91D46FE0E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477A19-6F59-488F-BD44-5E3FBE8E3386}" type="pres">
      <dgm:prSet presAssocID="{581D0B67-AC66-4DBF-B99A-8C26BE060068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1FA9844B-FD2C-4DAF-BE12-A8E3C3B7E384}" type="pres">
      <dgm:prSet presAssocID="{581D0B67-AC66-4DBF-B99A-8C26BE060068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353C71C7-5E8B-4565-86BF-B755B524B25E}" type="pres">
      <dgm:prSet presAssocID="{6185F46A-CE7B-4D19-AD38-021F06F1172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ECC167-6368-4F79-84C6-65D90B9BC4A6}" type="pres">
      <dgm:prSet presAssocID="{209F9C23-F1DF-401B-A4AD-306C9EB4247C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AF533A8-48F1-4B19-9CD9-5A2DB7199B85}" type="pres">
      <dgm:prSet presAssocID="{209F9C23-F1DF-401B-A4AD-306C9EB4247C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93DEFB83-998E-4F52-9267-01422D869D93}" type="pres">
      <dgm:prSet presAssocID="{9D4F7890-BC71-471E-AB1B-9F598D75285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6ECDCC-CE9F-41D6-BDFC-26E2E6CE1C99}" type="pres">
      <dgm:prSet presAssocID="{A02D4AB0-BE01-45C2-BD3E-6766ADB3B021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EAED60A8-DFBE-4589-93F2-A701717F96E3}" type="pres">
      <dgm:prSet presAssocID="{A02D4AB0-BE01-45C2-BD3E-6766ADB3B021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72932475-9860-4263-9BA6-E90E8D8B4D54}" type="pres">
      <dgm:prSet presAssocID="{B0A8B1E4-6684-4105-B980-288A9491C5D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15F349C-E657-4EB4-88DD-B175DC52FED7}" srcId="{A4CA7B40-9EB7-4C77-8556-119F053A3BC1}" destId="{B0A8B1E4-6684-4105-B980-288A9491C5D5}" srcOrd="3" destOrd="0" parTransId="{4EF185E2-5EB3-4289-A57E-7D722B84C31C}" sibTransId="{3E91B1C3-82DC-48B0-BE54-437F39432F3A}"/>
    <dgm:cxn modelId="{D4012F9B-3A81-4447-8854-D3596D44D864}" type="presOf" srcId="{A02D4AB0-BE01-45C2-BD3E-6766ADB3B021}" destId="{EAED60A8-DFBE-4589-93F2-A701717F96E3}" srcOrd="1" destOrd="0" presId="urn:microsoft.com/office/officeart/2005/8/layout/process2"/>
    <dgm:cxn modelId="{EC261238-7CCB-4EEE-8CC6-06B646830544}" srcId="{A4CA7B40-9EB7-4C77-8556-119F053A3BC1}" destId="{9D4F7890-BC71-471E-AB1B-9F598D752858}" srcOrd="2" destOrd="0" parTransId="{8A81A9A1-3D17-4B5E-823A-F4C61634A717}" sibTransId="{A02D4AB0-BE01-45C2-BD3E-6766ADB3B021}"/>
    <dgm:cxn modelId="{8C1972DF-12BC-40C4-ADC3-49FC1F9657C2}" type="presOf" srcId="{B0A8B1E4-6684-4105-B980-288A9491C5D5}" destId="{72932475-9860-4263-9BA6-E90E8D8B4D54}" srcOrd="0" destOrd="0" presId="urn:microsoft.com/office/officeart/2005/8/layout/process2"/>
    <dgm:cxn modelId="{3D24ED37-B5F1-49ED-9C72-C27CD4AE6FAF}" srcId="{A4CA7B40-9EB7-4C77-8556-119F053A3BC1}" destId="{7166A9DB-20D7-41DA-B6C7-4E91D46FE0EA}" srcOrd="0" destOrd="0" parTransId="{408890A2-EC03-4CB7-8006-30F7A6F0770D}" sibTransId="{581D0B67-AC66-4DBF-B99A-8C26BE060068}"/>
    <dgm:cxn modelId="{F69AA30D-7C27-49B9-A40E-62DDA6ABE244}" type="presOf" srcId="{581D0B67-AC66-4DBF-B99A-8C26BE060068}" destId="{11477A19-6F59-488F-BD44-5E3FBE8E3386}" srcOrd="0" destOrd="0" presId="urn:microsoft.com/office/officeart/2005/8/layout/process2"/>
    <dgm:cxn modelId="{770D1489-421B-4185-99E7-5B0D217B51E8}" type="presOf" srcId="{A02D4AB0-BE01-45C2-BD3E-6766ADB3B021}" destId="{DF6ECDCC-CE9F-41D6-BDFC-26E2E6CE1C99}" srcOrd="0" destOrd="0" presId="urn:microsoft.com/office/officeart/2005/8/layout/process2"/>
    <dgm:cxn modelId="{7455EAD9-0575-4644-B92E-9E8A6AF0A247}" type="presOf" srcId="{7166A9DB-20D7-41DA-B6C7-4E91D46FE0EA}" destId="{E17E57AF-0587-449A-A755-B1B96DEF2BD2}" srcOrd="0" destOrd="0" presId="urn:microsoft.com/office/officeart/2005/8/layout/process2"/>
    <dgm:cxn modelId="{04605867-DDA9-4322-8A1B-C1C63784D971}" srcId="{A4CA7B40-9EB7-4C77-8556-119F053A3BC1}" destId="{6185F46A-CE7B-4D19-AD38-021F06F11723}" srcOrd="1" destOrd="0" parTransId="{ED707A62-C95F-489D-A288-204A854541E1}" sibTransId="{209F9C23-F1DF-401B-A4AD-306C9EB4247C}"/>
    <dgm:cxn modelId="{D1BC28F8-4894-45DA-BE73-269B3BEEF8B0}" type="presOf" srcId="{9D4F7890-BC71-471E-AB1B-9F598D752858}" destId="{93DEFB83-998E-4F52-9267-01422D869D93}" srcOrd="0" destOrd="0" presId="urn:microsoft.com/office/officeart/2005/8/layout/process2"/>
    <dgm:cxn modelId="{53F11F04-C368-4C40-900D-5BA6150BDC47}" type="presOf" srcId="{581D0B67-AC66-4DBF-B99A-8C26BE060068}" destId="{1FA9844B-FD2C-4DAF-BE12-A8E3C3B7E384}" srcOrd="1" destOrd="0" presId="urn:microsoft.com/office/officeart/2005/8/layout/process2"/>
    <dgm:cxn modelId="{33546456-3AE0-4EAB-B5D7-DC2B00FD7343}" type="presOf" srcId="{209F9C23-F1DF-401B-A4AD-306C9EB4247C}" destId="{06ECC167-6368-4F79-84C6-65D90B9BC4A6}" srcOrd="0" destOrd="0" presId="urn:microsoft.com/office/officeart/2005/8/layout/process2"/>
    <dgm:cxn modelId="{7358FE79-4499-4DD4-8D0D-7A2C294F486E}" type="presOf" srcId="{6185F46A-CE7B-4D19-AD38-021F06F11723}" destId="{353C71C7-5E8B-4565-86BF-B755B524B25E}" srcOrd="0" destOrd="0" presId="urn:microsoft.com/office/officeart/2005/8/layout/process2"/>
    <dgm:cxn modelId="{3BD9DF82-DD45-421F-9F65-3F2E4B800E32}" type="presOf" srcId="{209F9C23-F1DF-401B-A4AD-306C9EB4247C}" destId="{1AF533A8-48F1-4B19-9CD9-5A2DB7199B85}" srcOrd="1" destOrd="0" presId="urn:microsoft.com/office/officeart/2005/8/layout/process2"/>
    <dgm:cxn modelId="{4D5FEBE5-1E0B-49AF-AB58-060C97B95881}" type="presOf" srcId="{A4CA7B40-9EB7-4C77-8556-119F053A3BC1}" destId="{7E3F7EC5-1729-4088-BB09-36E02E33A0BF}" srcOrd="0" destOrd="0" presId="urn:microsoft.com/office/officeart/2005/8/layout/process2"/>
    <dgm:cxn modelId="{2EBC0AFB-92DC-4A8E-99FD-3BB53214EAA1}" type="presParOf" srcId="{7E3F7EC5-1729-4088-BB09-36E02E33A0BF}" destId="{E17E57AF-0587-449A-A755-B1B96DEF2BD2}" srcOrd="0" destOrd="0" presId="urn:microsoft.com/office/officeart/2005/8/layout/process2"/>
    <dgm:cxn modelId="{7CA2CF22-E94D-435A-B7C5-5EEC82F95DF9}" type="presParOf" srcId="{7E3F7EC5-1729-4088-BB09-36E02E33A0BF}" destId="{11477A19-6F59-488F-BD44-5E3FBE8E3386}" srcOrd="1" destOrd="0" presId="urn:microsoft.com/office/officeart/2005/8/layout/process2"/>
    <dgm:cxn modelId="{474889ED-CECE-4786-A7A1-3FA2404906AA}" type="presParOf" srcId="{11477A19-6F59-488F-BD44-5E3FBE8E3386}" destId="{1FA9844B-FD2C-4DAF-BE12-A8E3C3B7E384}" srcOrd="0" destOrd="0" presId="urn:microsoft.com/office/officeart/2005/8/layout/process2"/>
    <dgm:cxn modelId="{F78DBE7B-BE19-480B-94DA-6B36A0F12F40}" type="presParOf" srcId="{7E3F7EC5-1729-4088-BB09-36E02E33A0BF}" destId="{353C71C7-5E8B-4565-86BF-B755B524B25E}" srcOrd="2" destOrd="0" presId="urn:microsoft.com/office/officeart/2005/8/layout/process2"/>
    <dgm:cxn modelId="{45FE2EEA-EBB2-4766-826B-04D683B8CF27}" type="presParOf" srcId="{7E3F7EC5-1729-4088-BB09-36E02E33A0BF}" destId="{06ECC167-6368-4F79-84C6-65D90B9BC4A6}" srcOrd="3" destOrd="0" presId="urn:microsoft.com/office/officeart/2005/8/layout/process2"/>
    <dgm:cxn modelId="{9436192F-00E6-492D-97D8-9886F9293315}" type="presParOf" srcId="{06ECC167-6368-4F79-84C6-65D90B9BC4A6}" destId="{1AF533A8-48F1-4B19-9CD9-5A2DB7199B85}" srcOrd="0" destOrd="0" presId="urn:microsoft.com/office/officeart/2005/8/layout/process2"/>
    <dgm:cxn modelId="{BBFC2661-D4F7-4445-9A6E-2C8F999E69A1}" type="presParOf" srcId="{7E3F7EC5-1729-4088-BB09-36E02E33A0BF}" destId="{93DEFB83-998E-4F52-9267-01422D869D93}" srcOrd="4" destOrd="0" presId="urn:microsoft.com/office/officeart/2005/8/layout/process2"/>
    <dgm:cxn modelId="{9C335ED2-3537-4F03-8DAA-9516D7F89D2E}" type="presParOf" srcId="{7E3F7EC5-1729-4088-BB09-36E02E33A0BF}" destId="{DF6ECDCC-CE9F-41D6-BDFC-26E2E6CE1C99}" srcOrd="5" destOrd="0" presId="urn:microsoft.com/office/officeart/2005/8/layout/process2"/>
    <dgm:cxn modelId="{B5BEA1ED-17D8-4175-8218-49EA85C6339F}" type="presParOf" srcId="{DF6ECDCC-CE9F-41D6-BDFC-26E2E6CE1C99}" destId="{EAED60A8-DFBE-4589-93F2-A701717F96E3}" srcOrd="0" destOrd="0" presId="urn:microsoft.com/office/officeart/2005/8/layout/process2"/>
    <dgm:cxn modelId="{F2431B0F-89F9-483B-A1FB-78917E5771FF}" type="presParOf" srcId="{7E3F7EC5-1729-4088-BB09-36E02E33A0BF}" destId="{72932475-9860-4263-9BA6-E90E8D8B4D54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E57AF-0587-449A-A755-B1B96DEF2BD2}">
      <dsp:nvSpPr>
        <dsp:cNvPr id="0" name=""/>
        <dsp:cNvSpPr/>
      </dsp:nvSpPr>
      <dsp:spPr>
        <a:xfrm>
          <a:off x="0" y="4321"/>
          <a:ext cx="2038713" cy="8034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rPr>
            <a:t>按照一定标准分类</a:t>
          </a:r>
        </a:p>
      </dsp:txBody>
      <dsp:txXfrm>
        <a:off x="23533" y="27854"/>
        <a:ext cx="1991647" cy="756426"/>
      </dsp:txXfrm>
    </dsp:sp>
    <dsp:sp modelId="{11477A19-6F59-488F-BD44-5E3FBE8E3386}">
      <dsp:nvSpPr>
        <dsp:cNvPr id="0" name=""/>
        <dsp:cNvSpPr/>
      </dsp:nvSpPr>
      <dsp:spPr>
        <a:xfrm rot="5400000">
          <a:off x="868701" y="827902"/>
          <a:ext cx="301309" cy="3615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910885" y="858033"/>
        <a:ext cx="216943" cy="210916"/>
      </dsp:txXfrm>
    </dsp:sp>
    <dsp:sp modelId="{353C71C7-5E8B-4565-86BF-B755B524B25E}">
      <dsp:nvSpPr>
        <dsp:cNvPr id="0" name=""/>
        <dsp:cNvSpPr/>
      </dsp:nvSpPr>
      <dsp:spPr>
        <a:xfrm>
          <a:off x="0" y="1209561"/>
          <a:ext cx="2038713" cy="8034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solidFill>
                <a:schemeClr val="tx1"/>
              </a:solidFill>
              <a:latin typeface="+mn-ea"/>
              <a:sym typeface="+mn-ea"/>
            </a:rPr>
            <a:t>各类与总体单位的比例</a:t>
          </a:r>
        </a:p>
      </dsp:txBody>
      <dsp:txXfrm>
        <a:off x="23533" y="1233094"/>
        <a:ext cx="1991647" cy="756426"/>
      </dsp:txXfrm>
    </dsp:sp>
    <dsp:sp modelId="{06ECC167-6368-4F79-84C6-65D90B9BC4A6}">
      <dsp:nvSpPr>
        <dsp:cNvPr id="0" name=""/>
        <dsp:cNvSpPr/>
      </dsp:nvSpPr>
      <dsp:spPr>
        <a:xfrm rot="5400000">
          <a:off x="868701" y="2033141"/>
          <a:ext cx="301309" cy="3615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910885" y="2063272"/>
        <a:ext cx="216943" cy="210916"/>
      </dsp:txXfrm>
    </dsp:sp>
    <dsp:sp modelId="{93DEFB83-998E-4F52-9267-01422D869D93}">
      <dsp:nvSpPr>
        <dsp:cNvPr id="0" name=""/>
        <dsp:cNvSpPr/>
      </dsp:nvSpPr>
      <dsp:spPr>
        <a:xfrm>
          <a:off x="0" y="2414800"/>
          <a:ext cx="2038713" cy="8034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solidFill>
                <a:schemeClr val="tx1"/>
              </a:solidFill>
              <a:sym typeface="+mn-ea"/>
            </a:rPr>
            <a:t>确定从各层中抽取数量</a:t>
          </a:r>
        </a:p>
      </dsp:txBody>
      <dsp:txXfrm>
        <a:off x="23533" y="2438333"/>
        <a:ext cx="1991647" cy="756426"/>
      </dsp:txXfrm>
    </dsp:sp>
    <dsp:sp modelId="{DF6ECDCC-CE9F-41D6-BDFC-26E2E6CE1C99}">
      <dsp:nvSpPr>
        <dsp:cNvPr id="0" name=""/>
        <dsp:cNvSpPr/>
      </dsp:nvSpPr>
      <dsp:spPr>
        <a:xfrm rot="5400000">
          <a:off x="868701" y="3238380"/>
          <a:ext cx="301309" cy="3615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910885" y="3268511"/>
        <a:ext cx="216943" cy="210916"/>
      </dsp:txXfrm>
    </dsp:sp>
    <dsp:sp modelId="{72932475-9860-4263-9BA6-E90E8D8B4D54}">
      <dsp:nvSpPr>
        <dsp:cNvPr id="0" name=""/>
        <dsp:cNvSpPr/>
      </dsp:nvSpPr>
      <dsp:spPr>
        <a:xfrm>
          <a:off x="0" y="3620040"/>
          <a:ext cx="2038713" cy="8034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tx1"/>
              </a:solidFill>
              <a:latin typeface="+mn-ea"/>
              <a:sym typeface="+mn-ea"/>
            </a:rPr>
            <a:t>从各类型中随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tx1"/>
              </a:solidFill>
              <a:latin typeface="+mn-ea"/>
              <a:sym typeface="+mn-ea"/>
            </a:rPr>
            <a:t>机抽取样本</a:t>
          </a:r>
          <a:endParaRPr altLang="en-US" sz="1800" kern="1200" dirty="0">
            <a:solidFill>
              <a:schemeClr val="tx1"/>
            </a:solidFill>
          </a:endParaRPr>
        </a:p>
      </dsp:txBody>
      <dsp:txXfrm>
        <a:off x="23533" y="3643573"/>
        <a:ext cx="1991647" cy="7564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72099-43DB-41D2-815F-F7D9DE41707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FDEAB-A433-4224-A36F-2864A27D7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61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02BE-75D9-4A13-8483-9F7A1F0DFD3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D0B3-16F2-4BB3-8B69-B6D1C0B9DF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3350-FDFE-434A-AF7E-7091D48B416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8C5F-DA56-4573-9953-9140AF2612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0A47C-E76F-48FB-BC0D-874814FB12EA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96B87-BE78-49BB-992C-8C79238C70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C22B-F217-4B3C-974E-BD2378D75662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6390-D52F-4730-ACC1-E7F76964CD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43DAA-C377-4BCC-96D6-3AADB46601B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1B1E-A432-4F92-B1D4-79767232E22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7F53C-15A3-4870-90F7-DAB03B68BA0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A65D6-171F-4062-A2E4-3A6F4E055D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6CE-EB77-4DCA-B07B-ABE7FC8419A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2293-7482-4618-8151-4DD9E3CBAE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50822-F770-426F-8DBF-69723AE66553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82F7-2FF0-4E14-8D81-9032C6814DE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B69B6-62B5-4DBA-BB9C-169DCF877776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D12E-1C25-4D44-9F9D-105CF175788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E763B-ADFD-4316-89A0-32FF3F47492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8996-C61E-4306-8DBB-50389A71D42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B904-F0E6-420B-AC82-421776602E3E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D8DC-D4F1-4538-BEC9-D67F604733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AE9401-E3DA-42DC-9F2E-692C1210B549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CB1E8D-84E6-4288-A09F-4A098AD868C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14.png"/><Relationship Id="rId4" Type="http://schemas.openxmlformats.org/officeDocument/2006/relationships/tags" Target="../tags/tag44.xml"/><Relationship Id="rId9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8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7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3.xml"/><Relationship Id="rId7" Type="http://schemas.openxmlformats.org/officeDocument/2006/relationships/image" Target="../media/image12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商贸流通学院   马洁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spc="100">
                <a:solidFill>
                  <a:schemeClr val="bg1"/>
                </a:solidFill>
                <a:uFillTx/>
                <a:latin typeface="微软雅黑" pitchFamily="34" charset="-122"/>
                <a:ea typeface="微软雅黑" pitchFamily="34" charset="-122"/>
                <a:sym typeface="+mn-ea"/>
              </a:rPr>
              <a:t>随机抽样的方法（上）</a:t>
            </a:r>
            <a:endParaRPr lang="zh-CN" altLang="en-US" sz="4000" b="1" spc="100">
              <a:solidFill>
                <a:schemeClr val="bg1"/>
              </a:solidFill>
              <a:uFillTx/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8525" y="107315"/>
            <a:ext cx="10394950" cy="73977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 分层随机抽样法</a:t>
            </a:r>
            <a:endParaRPr lang="zh-CN" altLang="zh-CN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04470" y="1237615"/>
            <a:ext cx="11149330" cy="4939665"/>
          </a:xfrm>
        </p:spPr>
        <p:txBody>
          <a:bodyPr>
            <a:normAutofit/>
          </a:bodyPr>
          <a:lstStyle/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关键提示：</a:t>
            </a: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（1）分层的结果必须是每一个单位都归属于某一类，而不能相交叉或有所遗漏；</a:t>
            </a: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（2）各类型单位的数量之和必须等于总体单位的数量。</a:t>
            </a:r>
          </a:p>
          <a:p>
            <a:pPr marL="513080" indent="-513080"/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优缺点：</a:t>
            </a: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（1）优点：适用于总体单位数量较多、内部差异较大的调查对象，抽样误差相对较小。</a:t>
            </a:r>
          </a:p>
          <a:p>
            <a:pPr marL="513080" indent="-51308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（2）缺点：必须对总体各单位的情况了解并进行科学的分类，而这一点往往难以做到。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8850" y="181610"/>
            <a:ext cx="10394950" cy="591185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课程小结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11150" y="1750060"/>
            <a:ext cx="11042650" cy="4427220"/>
          </a:xfrm>
        </p:spPr>
        <p:txBody>
          <a:bodyPr/>
          <a:lstStyle/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r>
              <a:rPr>
                <a:latin typeface="微软雅黑" pitchFamily="34" charset="-122"/>
                <a:ea typeface="微软雅黑" pitchFamily="34" charset="-122"/>
                <a:sym typeface="+mn-ea"/>
              </a:rPr>
              <a:t>简单随机抽样法</a:t>
            </a:r>
          </a:p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endParaRPr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r>
              <a:rPr>
                <a:latin typeface="微软雅黑" pitchFamily="34" charset="-122"/>
                <a:ea typeface="微软雅黑" pitchFamily="34" charset="-122"/>
                <a:sym typeface="+mn-ea"/>
              </a:rPr>
              <a:t>分层随机抽样法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680" y="120015"/>
            <a:ext cx="10485120" cy="62103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课后探索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41960" y="1421765"/>
            <a:ext cx="10840085" cy="4472305"/>
          </a:xfrm>
        </p:spPr>
        <p:txBody>
          <a:bodyPr/>
          <a:lstStyle/>
          <a:p>
            <a:pPr marL="0" indent="0" algn="l" fontAlgn="auto">
              <a:lnSpc>
                <a:spcPct val="200000"/>
              </a:lnSpc>
              <a:buNone/>
            </a:pP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情景1：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某市为例支援西部教育事业，现从报名的18名志愿者中选取6人组成志愿小组。为了保证对每个志愿者的公平性，如何确定志愿小组的名单呢？</a:t>
            </a:r>
          </a:p>
          <a:p>
            <a:pPr marL="0" indent="0" algn="l" fontAlgn="auto">
              <a:lnSpc>
                <a:spcPct val="200000"/>
              </a:lnSpc>
              <a:buNone/>
            </a:pP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marL="0" indent="0" algn="l" fontAlgn="auto">
              <a:lnSpc>
                <a:spcPct val="200000"/>
              </a:lnSpc>
              <a:buNone/>
            </a:pP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情景2：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某学校有在编教师160人，其中，老年教师16人，中年教师112人，青年教师32人。教育部门为了了解教师的健康状况，要从中抽取一个容量为20的样本，请问用何种方法抽样抽取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2" grpId="0"/>
      <p:bldP spid="780" grpId="0" animBg="1"/>
      <p:bldP spid="781" grpId="0" animBg="1"/>
      <p:bldP spid="7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s_2"/>
          <p:cNvSpPr/>
          <p:nvPr>
            <p:custDataLst>
              <p:tags r:id="rId2"/>
            </p:custDataLst>
          </p:nvPr>
        </p:nvSpPr>
        <p:spPr>
          <a:xfrm>
            <a:off x="2527483" y="1568022"/>
            <a:ext cx="3721899" cy="3721899"/>
          </a:xfrm>
          <a:prstGeom prst="ellipse">
            <a:avLst/>
          </a:prstGeom>
          <a:noFill/>
          <a:ln w="28575">
            <a:solidFill>
              <a:srgbClr val="5C41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5233" y="2425729"/>
            <a:ext cx="2044489" cy="2044489"/>
            <a:chOff x="2837122" y="2425727"/>
            <a:chExt cx="2044489" cy="2044489"/>
          </a:xfrm>
        </p:grpSpPr>
        <p:sp>
          <p:nvSpPr>
            <p:cNvPr id="24" name="MH_Others_1"/>
            <p:cNvSpPr/>
            <p:nvPr>
              <p:custDataLst>
                <p:tags r:id="rId11"/>
              </p:custDataLst>
            </p:nvPr>
          </p:nvSpPr>
          <p:spPr>
            <a:xfrm>
              <a:off x="2837122" y="2425727"/>
              <a:ext cx="2044489" cy="2044489"/>
            </a:xfrm>
            <a:prstGeom prst="ellipse">
              <a:avLst/>
            </a:prstGeom>
            <a:solidFill>
              <a:srgbClr val="48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MH_Others_3"/>
            <p:cNvSpPr/>
            <p:nvPr>
              <p:custDataLst>
                <p:tags r:id="rId12"/>
              </p:custDataLst>
            </p:nvPr>
          </p:nvSpPr>
          <p:spPr>
            <a:xfrm>
              <a:off x="2978696" y="2585538"/>
              <a:ext cx="1744466" cy="1744466"/>
            </a:xfrm>
            <a:prstGeom prst="ellipse">
              <a:avLst/>
            </a:prstGeom>
            <a:solidFill>
              <a:srgbClr val="AC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40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MH_Entry_1">
            <a:hlinkClick r:id="" action="ppaction://noaction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33046" y="1453273"/>
            <a:ext cx="3667699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简单随机抽样法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Entry_2">
            <a:hlinkClick r:id="" action="ppaction://noaction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549803" y="2635250"/>
            <a:ext cx="588581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分层随机抽样法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Entry_3">
            <a:hlinkClick r:id="rId14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76390" y="3563096"/>
            <a:ext cx="3906520" cy="5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800" b="1" dirty="0" err="1">
                <a:latin typeface="微软雅黑" pitchFamily="34" charset="-122"/>
                <a:ea typeface="微软雅黑" pitchFamily="34" charset="-122"/>
                <a:sym typeface="+mn-ea"/>
              </a:rPr>
              <a:t>整群随机抽样法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MH_Entry_4">
            <a:hlinkClick r:id="" action="ppaction://noaction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05244" y="4330006"/>
            <a:ext cx="3502025" cy="68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en-US" altLang="zh-CN" sz="2800" b="1" dirty="0" err="1">
                <a:latin typeface="微软雅黑" pitchFamily="34" charset="-122"/>
                <a:ea typeface="微软雅黑" pitchFamily="34" charset="-122"/>
                <a:sym typeface="+mn-ea"/>
              </a:rPr>
              <a:t>等距离随机抽样法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MH_Number_1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5251450" y="1699895"/>
            <a:ext cx="584835" cy="521970"/>
          </a:xfrm>
          <a:prstGeom prst="ellipse">
            <a:avLst/>
          </a:prstGeom>
          <a:solidFill>
            <a:srgbClr val="5C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5912424" y="2636045"/>
            <a:ext cx="551227" cy="551227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MH_Number_3">
            <a:hlinkClick r:id="rId14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913120" y="3632946"/>
            <a:ext cx="572770" cy="513715"/>
          </a:xfrm>
          <a:prstGeom prst="ellipse">
            <a:avLst/>
          </a:prstGeom>
          <a:solidFill>
            <a:srgbClr val="AC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Number_4">
            <a:hlinkClick r:id="" action="ppaction://noaction"/>
          </p:cNvPr>
          <p:cNvSpPr/>
          <p:nvPr>
            <p:custDataLst>
              <p:tags r:id="rId10"/>
            </p:custDataLst>
          </p:nvPr>
        </p:nvSpPr>
        <p:spPr>
          <a:xfrm>
            <a:off x="5411470" y="4470217"/>
            <a:ext cx="501650" cy="544378"/>
          </a:xfrm>
          <a:prstGeom prst="ellipse">
            <a:avLst/>
          </a:prstGeom>
          <a:solidFill>
            <a:srgbClr val="C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4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641144" y="475622"/>
            <a:ext cx="551307" cy="545191"/>
            <a:chOff x="11641138" y="475621"/>
            <a:chExt cx="551306" cy="545190"/>
          </a:xfrm>
        </p:grpSpPr>
        <p:sp>
          <p:nvSpPr>
            <p:cNvPr id="18" name="矩形 17"/>
            <p:cNvSpPr/>
            <p:nvPr/>
          </p:nvSpPr>
          <p:spPr bwMode="auto">
            <a:xfrm>
              <a:off x="11641138" y="475621"/>
              <a:ext cx="550862" cy="545190"/>
            </a:xfrm>
            <a:prstGeom prst="rect">
              <a:avLst/>
            </a:prstGeom>
            <a:solidFill>
              <a:srgbClr val="AC3E47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06415" y="548161"/>
              <a:ext cx="486029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911225" y="147955"/>
            <a:ext cx="37903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pc="100" dirty="0">
                <a:solidFill>
                  <a:schemeClr val="bg1"/>
                </a:solidFill>
                <a:uFillTx/>
                <a:latin typeface="微软雅黑" pitchFamily="34" charset="-122"/>
                <a:ea typeface="微软雅黑" pitchFamily="34" charset="-122"/>
                <a:sym typeface="+mn-ea"/>
              </a:rPr>
              <a:t>随机抽样的方法</a:t>
            </a:r>
            <a:endParaRPr lang="zh-CN" altLang="en-US" sz="3200" b="1" kern="0" spc="1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5360" y="218064"/>
            <a:ext cx="384000" cy="3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413" y="410117"/>
            <a:ext cx="288000" cy="28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8" grpId="0"/>
      <p:bldP spid="19" grpId="0"/>
      <p:bldP spid="12" grpId="0"/>
      <p:bldP spid="15" grpId="0" bldLvl="0" animBg="1"/>
      <p:bldP spid="17" grpId="0" animBg="1"/>
      <p:bldP spid="21" grpId="0" bldLvl="0" animBg="1"/>
      <p:bldP spid="23" grpId="0" bldLvl="0" animBg="1"/>
      <p:bldP spid="26" grpId="0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2795" y="182245"/>
            <a:ext cx="10485120" cy="68135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课程目录</a:t>
            </a:r>
          </a:p>
        </p:txBody>
      </p:sp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" name="矩形 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204595" y="2207260"/>
            <a:ext cx="10515600" cy="3486150"/>
          </a:xfrm>
        </p:spPr>
        <p:txBody>
          <a:bodyPr>
            <a:noAutofit/>
          </a:bodyPr>
          <a:lstStyle/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简单随机抽样法</a:t>
            </a:r>
          </a:p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568960" indent="-56896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Char char="u"/>
              <a:tabLst>
                <a:tab pos="626745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分层随机抽样法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545" y="2207260"/>
            <a:ext cx="4655820" cy="348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 </a:t>
            </a:r>
            <a:r>
              <a:rPr lang="en-US" altLang="zh-CN" sz="3200" b="1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简单随机抽样法</a:t>
            </a:r>
            <a:endParaRPr lang="en-US" altLang="zh-CN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0" y="1245870"/>
            <a:ext cx="88709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" y="1095375"/>
            <a:ext cx="12092305" cy="5654675"/>
          </a:xfrm>
        </p:spPr>
        <p:txBody>
          <a:bodyPr>
            <a:normAutofit/>
          </a:bodyPr>
          <a:lstStyle/>
          <a:p>
            <a:pPr marL="528320" indent="-528320" fontAlgn="auto">
              <a:lnSpc>
                <a:spcPct val="15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简单随机抽样法：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对总体调查对象不加任何区分和限制，保证每一个调查对象都有均等机会成为被抽到的调查对象。</a:t>
            </a:r>
          </a:p>
          <a:p>
            <a:pPr marL="528320" indent="-528320" fontAlgn="auto">
              <a:lnSpc>
                <a:spcPct val="15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该随机抽样方法最为简单，包括直接抽取法、抽签法、随机数表法。</a:t>
            </a:r>
          </a:p>
          <a:p>
            <a:pPr marL="0" indent="0" algn="ctr" fontAlgn="auto">
              <a:lnSpc>
                <a:spcPct val="15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                          </a:t>
            </a:r>
          </a:p>
          <a:p>
            <a:pPr marL="0" indent="0" algn="ctr" fontAlgn="auto">
              <a:lnSpc>
                <a:spcPct val="15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                                 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7" y="3830320"/>
            <a:ext cx="5494655" cy="2088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855" y="3830319"/>
            <a:ext cx="5495290" cy="2088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9695" y="199390"/>
            <a:ext cx="673100" cy="5734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70" name="PA_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9" y="1726587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A_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17067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A_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41" y="3068404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A_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99" y="4215537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A_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3047621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PA_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32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 err="1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简单随机抽样法</a:t>
            </a:r>
            <a:endParaRPr lang="en-US" altLang="zh-CN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3" name="PA_组合 4"/>
          <p:cNvGrpSpPr/>
          <p:nvPr>
            <p:custDataLst>
              <p:tags r:id="rId7"/>
            </p:custDataLst>
          </p:nvPr>
        </p:nvGrpSpPr>
        <p:grpSpPr bwMode="auto">
          <a:xfrm flipV="1">
            <a:off x="10795" y="936938"/>
            <a:ext cx="12185650" cy="45719"/>
            <a:chOff x="2435703" y="480263"/>
            <a:chExt cx="4402064" cy="45719"/>
          </a:xfrm>
        </p:grpSpPr>
        <p:sp>
          <p:nvSpPr>
            <p:cNvPr id="34" name="矩形 3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PA_矩形 6925"/>
          <p:cNvSpPr/>
          <p:nvPr>
            <p:custDataLst>
              <p:tags r:id="rId8"/>
            </p:custDataLst>
          </p:nvPr>
        </p:nvSpPr>
        <p:spPr>
          <a:xfrm>
            <a:off x="99695" y="23871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4685" indent="-654685" defTabSz="914400">
              <a:tabLst>
                <a:tab pos="537210" algn="l"/>
              </a:tabLst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操作步骤：</a:t>
            </a: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marL="654685" indent="-654685" defTabSz="914400">
              <a:tabLst>
                <a:tab pos="537210" algn="l"/>
              </a:tabLst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使用范围：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当调查对象总数量较小，调查对象个体差异较小。</a:t>
            </a:r>
          </a:p>
          <a:p>
            <a:pPr marL="654685" indent="-654685" defTabSz="914400">
              <a:tabLst>
                <a:tab pos="537210" algn="l"/>
              </a:tabLst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37665" y="2846070"/>
            <a:ext cx="2037715" cy="130429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总体排队、排号</a:t>
            </a:r>
          </a:p>
        </p:txBody>
      </p:sp>
      <p:pic>
        <p:nvPicPr>
          <p:cNvPr id="7" name="图片 6" descr="C:/Users/Villa/AppData/Local/Temp/kaimatting_20200209203005/output_20200209203018..pngoutput_20200209203018.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23548" y="2390140"/>
            <a:ext cx="1486535" cy="2078355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alpha val="100000"/>
              </a:schemeClr>
            </a:outerShdw>
          </a:effectLst>
        </p:spPr>
      </p:pic>
      <p:sp>
        <p:nvSpPr>
          <p:cNvPr id="6" name="右箭头 5"/>
          <p:cNvSpPr/>
          <p:nvPr/>
        </p:nvSpPr>
        <p:spPr>
          <a:xfrm>
            <a:off x="4438015" y="3277235"/>
            <a:ext cx="463550" cy="44196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7734300" y="3276600"/>
            <a:ext cx="478155" cy="44323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008745" y="2846070"/>
            <a:ext cx="2037715" cy="130429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抽取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数量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" grpId="1" animBg="1"/>
      <p:bldP spid="4" grpId="2" animBg="1"/>
      <p:bldP spid="6" grpId="1" animBg="1"/>
      <p:bldP spid="6" grpId="2" animBg="1"/>
      <p:bldP spid="2" grpId="1" animBg="1"/>
      <p:bldP spid="2" grpId="2" animBg="1"/>
      <p:bldP spid="8" grpId="1" animBg="1"/>
      <p:bldP spid="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2030" y="230505"/>
            <a:ext cx="10291445" cy="510540"/>
          </a:xfrm>
        </p:spPr>
        <p:txBody>
          <a:bodyPr/>
          <a:lstStyle/>
          <a:p>
            <a:r>
              <a:rPr lang="zh-CN" altLang="zh-CN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 </a:t>
            </a:r>
            <a:r>
              <a:rPr lang="en-US" altLang="zh-CN" sz="3200" b="1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简单随机抽样法</a:t>
            </a:r>
            <a:endParaRPr lang="en-US" sz="3200" b="1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PA_矩形 6925"/>
          <p:cNvSpPr/>
          <p:nvPr>
            <p:custDataLst>
              <p:tags r:id="rId1"/>
            </p:custDataLst>
          </p:nvPr>
        </p:nvSpPr>
        <p:spPr>
          <a:xfrm>
            <a:off x="0" y="365125"/>
            <a:ext cx="600075" cy="5105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5735" y="229870"/>
            <a:ext cx="672465" cy="5111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4" name="矩形 33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3057207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6103620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9150033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185" y="1598295"/>
            <a:ext cx="11102975" cy="4653915"/>
          </a:xfrm>
        </p:spPr>
        <p:txBody>
          <a:bodyPr/>
          <a:lstStyle/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某企业要从其100家产品用户中抽取20家</a:t>
            </a:r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进行调查，以了解他们对本企业产品的质量</a:t>
            </a:r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和服务方面的意见。该如何操作呢</a:t>
            </a:r>
            <a:r>
              <a:rPr lang="zh-CN" altLang="en-US" sz="2400" dirty="0"/>
              <a:t>？</a:t>
            </a:r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/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dirty="0"/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</a:rPr>
              <a:t>STEP 1</a:t>
            </a:r>
            <a:r>
              <a:rPr lang="zh-CN" altLang="en-US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</a:rPr>
              <a:t>：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对100家用户进行编号，号码分别是001号、002号……099号、100号；</a:t>
            </a:r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  <a:sym typeface="+mn-ea"/>
              </a:rPr>
              <a:t>STEP 2</a:t>
            </a:r>
            <a:r>
              <a:rPr lang="zh-CN" altLang="en-US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  <a:sym typeface="+mn-ea"/>
              </a:rPr>
              <a:t>：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采用抽签方法，从100个号码中，随机抽取20个号码；</a:t>
            </a:r>
          </a:p>
          <a:p>
            <a:pPr marL="558165" indent="-558165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  <a:sym typeface="+mn-ea"/>
              </a:rPr>
              <a:t>STEP 3</a:t>
            </a:r>
            <a:r>
              <a:rPr lang="zh-CN" altLang="en-US" sz="2000" b="1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nk Free" panose="03080402000500000000" charset="0"/>
                <a:ea typeface="楷体" panose="02010609060101010101" charset="-122"/>
                <a:cs typeface="Ink Free" panose="03080402000500000000" charset="0"/>
                <a:sym typeface="+mn-ea"/>
              </a:rPr>
              <a:t>：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对该20个号码对应的20家用户进行调查。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2180" y="1824990"/>
            <a:ext cx="2380615" cy="238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3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40313" y="534988"/>
            <a:ext cx="2573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YOUR TEXT HERE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5849" name="PA_矩形 6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86225" y="4298950"/>
            <a:ext cx="18510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锐旗设计致力于专业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6" name="PA_文本框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51402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 分层随机抽样法</a:t>
            </a:r>
          </a:p>
        </p:txBody>
      </p:sp>
      <p:grpSp>
        <p:nvGrpSpPr>
          <p:cNvPr id="17" name="PA_组合 4"/>
          <p:cNvGrpSpPr/>
          <p:nvPr>
            <p:custDataLst>
              <p:tags r:id="rId4"/>
            </p:custDataLst>
          </p:nvPr>
        </p:nvGrpSpPr>
        <p:grpSpPr bwMode="auto">
          <a:xfrm flipV="1">
            <a:off x="18415" y="858198"/>
            <a:ext cx="12185650" cy="45719"/>
            <a:chOff x="2435703" y="480263"/>
            <a:chExt cx="4402064" cy="45719"/>
          </a:xfrm>
        </p:grpSpPr>
        <p:sp>
          <p:nvSpPr>
            <p:cNvPr id="18" name="矩形 17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PA_矩形 6925"/>
          <p:cNvSpPr/>
          <p:nvPr>
            <p:custDataLst>
              <p:tags r:id="rId5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0955" y="1488440"/>
            <a:ext cx="10072370" cy="5203825"/>
          </a:xfrm>
        </p:spPr>
        <p:txBody>
          <a:bodyPr/>
          <a:lstStyle/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分层随机抽样法：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又称类型随机抽样，是指对调查对象总体按照不同特征、类型进行分层的一种抽样方法。</a:t>
            </a:r>
          </a:p>
          <a:p>
            <a:pPr marL="0" indent="0" defTabSz="914400" fontAlgn="auto">
              <a:lnSpc>
                <a:spcPct val="150000"/>
              </a:lnSpc>
              <a:spcBef>
                <a:spcPts val="0"/>
              </a:spcBef>
              <a:buNone/>
              <a:tabLst>
                <a:tab pos="537210" algn="l"/>
              </a:tabLs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主要包括：按比例分类抽样和最优分类抽样。</a:t>
            </a: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 marL="525780" indent="-525780" defTabSz="914400" fontAlgn="auto">
              <a:lnSpc>
                <a:spcPct val="150000"/>
              </a:lnSpc>
              <a:spcBef>
                <a:spcPts val="0"/>
              </a:spcBef>
              <a:tabLst>
                <a:tab pos="537210" algn="l"/>
              </a:tabLst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3490" y="3857625"/>
            <a:ext cx="2508250" cy="2622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6750" y="3601720"/>
            <a:ext cx="6098540" cy="313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50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5843" grpId="0"/>
      <p:bldP spid="358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8365" y="62041"/>
            <a:ext cx="10955804" cy="1099785"/>
          </a:xfrm>
        </p:spPr>
        <p:txBody>
          <a:bodyPr/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案例：要了解某市400个国营企业的生产经营情况，决定采取分层随机抽样法，抽取20个企业作为样本进行调查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V="1">
            <a:off x="0" y="1646233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3047047" y="1646233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V="1">
            <a:off x="6093460" y="1645920"/>
            <a:ext cx="3046730" cy="76200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9177020" y="1645920"/>
            <a:ext cx="3046730" cy="76200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4674870" y="2007235"/>
            <a:ext cx="6797040" cy="4743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808990" indent="-808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6240" indent="0" fontAlgn="auto">
              <a:lnSpc>
                <a:spcPts val="32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第一步分类别：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将这400个企业按产业（也可按行政区划、规模等）分为三类，假定第一产业40个，第二产业200个，第三产业160个。</a:t>
            </a:r>
          </a:p>
          <a:p>
            <a:pPr marL="396240" indent="0" fontAlgn="auto">
              <a:lnSpc>
                <a:spcPts val="3200"/>
              </a:lnSpc>
              <a:spcBef>
                <a:spcPts val="0"/>
              </a:spcBef>
            </a:pPr>
            <a:endParaRPr lang="zh-CN" altLang="en-US" sz="1200" dirty="0">
              <a:latin typeface="微软雅黑" pitchFamily="34" charset="-122"/>
              <a:ea typeface="微软雅黑" pitchFamily="34" charset="-122"/>
              <a:cs typeface="楷体" panose="02010609060101010101" charset="-122"/>
              <a:sym typeface="+mn-ea"/>
            </a:endParaRPr>
          </a:p>
          <a:p>
            <a:pPr marL="396240" indent="0" fontAlgn="auto">
              <a:lnSpc>
                <a:spcPts val="32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第二步算比例：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计算各类企业在总体中的比重。其中，第一产业企业占总体10%；第二产业企业占总体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50%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；第三产业企业占总体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40%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。</a:t>
            </a:r>
          </a:p>
          <a:p>
            <a:pPr marL="396240" indent="0" fontAlgn="auto">
              <a:lnSpc>
                <a:spcPts val="3200"/>
              </a:lnSpc>
              <a:spcBef>
                <a:spcPts val="0"/>
              </a:spcBef>
            </a:pPr>
            <a:endParaRPr lang="zh-CN" altLang="en-US" sz="1200" dirty="0">
              <a:latin typeface="微软雅黑" pitchFamily="34" charset="-122"/>
              <a:ea typeface="微软雅黑" pitchFamily="34" charset="-122"/>
              <a:cs typeface="楷体" panose="02010609060101010101" charset="-122"/>
              <a:sym typeface="+mn-ea"/>
            </a:endParaRPr>
          </a:p>
          <a:p>
            <a:pPr marL="396240" indent="0" fontAlgn="auto">
              <a:lnSpc>
                <a:spcPts val="32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第三步算数量：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确定各类企业抽取样本单位的数量。第一产业、第二产业、第三产业分布按比例应抽样本企业分别为2个、10个、8个。</a:t>
            </a:r>
          </a:p>
          <a:p>
            <a:pPr marL="0" indent="0" fontAlgn="auto">
              <a:lnSpc>
                <a:spcPts val="32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1200" dirty="0">
              <a:latin typeface="微软雅黑" pitchFamily="34" charset="-122"/>
              <a:ea typeface="微软雅黑" pitchFamily="34" charset="-122"/>
              <a:cs typeface="楷体" panose="02010609060101010101" charset="-122"/>
              <a:sym typeface="+mn-ea"/>
            </a:endParaRPr>
          </a:p>
          <a:p>
            <a:pPr marL="396240" indent="0" fontAlgn="auto">
              <a:lnSpc>
                <a:spcPts val="32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第四步抽样本：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楷体" panose="02010609060101010101" charset="-122"/>
                <a:sym typeface="+mn-ea"/>
              </a:rPr>
              <a:t>采用简单随机抽样或等距随机抽样方法，从各类企业中抽出上述数量的样本单位。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6608" y="4067830"/>
            <a:ext cx="143319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操作步骤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379138838"/>
              </p:ext>
            </p:extLst>
          </p:nvPr>
        </p:nvGraphicFramePr>
        <p:xfrm>
          <a:off x="2394857" y="2164715"/>
          <a:ext cx="2038713" cy="4427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589915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 分层随机抽样法</a:t>
            </a:r>
            <a:endParaRPr lang="zh-CN" altLang="zh-CN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283845" y="1086485"/>
            <a:ext cx="11069955" cy="5481955"/>
          </a:xfrm>
        </p:spPr>
        <p:txBody>
          <a:bodyPr>
            <a:normAutofit/>
          </a:bodyPr>
          <a:lstStyle/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使用原则：</a:t>
            </a: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原则一：在分层时要尽量使各层之间具有明显的差异性；（如：按产业对企业进行分类）</a:t>
            </a: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原则二：每层内部的每个个体要保持一致性。（如：同为第三产业的企业较为类似）</a:t>
            </a: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使用范围：</a:t>
            </a: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当调查对象总体中的每个个体间差异较大时，为提高样本代表性，可用此法。</a:t>
            </a:r>
          </a:p>
          <a:p>
            <a:pPr marL="544195" indent="-54419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800">
                <a:latin typeface="微软雅黑" pitchFamily="34" charset="-122"/>
                <a:ea typeface="微软雅黑" pitchFamily="34" charset="-122"/>
              </a:rPr>
              <a:t>如：全校教师的健康状况，年长教师和青年教师差异较大，通过分层随机抽样更加合理。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AUTOCOLOR" val="TRUE"/>
  <p:tag name="MH_TYPE" val="CONTENTS"/>
  <p:tag name="ID" val="6267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791</Words>
  <Application>Microsoft Office PowerPoint</Application>
  <PresentationFormat>自定义</PresentationFormat>
  <Paragraphs>90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主题​​</vt:lpstr>
      <vt:lpstr>Office 主题</vt:lpstr>
      <vt:lpstr>PowerPoint 演示文稿</vt:lpstr>
      <vt:lpstr>PowerPoint 演示文稿</vt:lpstr>
      <vt:lpstr>课程目录</vt:lpstr>
      <vt:lpstr>PowerPoint 演示文稿</vt:lpstr>
      <vt:lpstr>PowerPoint 演示文稿</vt:lpstr>
      <vt:lpstr>一 简单随机抽样法</vt:lpstr>
      <vt:lpstr>PowerPoint 演示文稿</vt:lpstr>
      <vt:lpstr>案例：要了解某市400个国营企业的生产经营情况，决定采取分层随机抽样法，抽取20个企业作为样本进行调查。</vt:lpstr>
      <vt:lpstr>二 分层随机抽样法</vt:lpstr>
      <vt:lpstr>二 分层随机抽样法</vt:lpstr>
      <vt:lpstr>课程小结</vt:lpstr>
      <vt:lpstr>课后探索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ahiib</cp:lastModifiedBy>
  <cp:revision>119</cp:revision>
  <dcterms:created xsi:type="dcterms:W3CDTF">2016-08-30T15:42:00Z</dcterms:created>
  <dcterms:modified xsi:type="dcterms:W3CDTF">2020-09-21T04:53:40Z</dcterms:modified>
  <cp:category>锐旗设计;https://9ppt.taobao.com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