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9" Type="http://schemas.openxmlformats.org/officeDocument/2006/relationships/viewProps" Target="viewProps.xml"/><Relationship Id="rId18" Type="http://schemas.openxmlformats.org/officeDocument/2006/relationships/tableStyles" Target="tableStyles.xml"/><Relationship Id="rId17" Type="http://schemas.openxmlformats.org/officeDocument/2006/relationships/presProps" Target="presProps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0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0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13097" y="3163601"/>
            <a:ext cx="4889500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项目二  市场调查</a:t>
            </a:r>
            <a:r>
              <a:rPr sz="3900" b="1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" name="textbox 8"/>
          <p:cNvSpPr/>
          <p:nvPr/>
        </p:nvSpPr>
        <p:spPr>
          <a:xfrm>
            <a:off x="11184890" y="6482588"/>
            <a:ext cx="90169" cy="1530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4000"/>
              </a:lnSpc>
              <a:tabLst/>
            </a:pPr>
            <a:r>
              <a:rPr sz="10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</a:t>
            </a:r>
            <a:endParaRPr sz="10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box 226"/>
          <p:cNvSpPr/>
          <p:nvPr/>
        </p:nvSpPr>
        <p:spPr>
          <a:xfrm>
            <a:off x="6550889" y="2852452"/>
            <a:ext cx="4589779" cy="33870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9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：您愿意购买哪种口味的口香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2"/>
              </a:lnSpc>
              <a:tabLst/>
            </a:pPr>
            <a:r>
              <a:rPr sz="22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糖？</a:t>
            </a:r>
            <a:endParaRPr sz="2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4290" algn="l" rtl="0" eaLnBrk="0">
              <a:lnSpc>
                <a:spcPct val="89000"/>
              </a:lnSpc>
              <a:spcBef>
                <a:spcPts val="725"/>
              </a:spcBef>
              <a:tabLst>
                <a:tab pos="25463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草莓味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290" algn="l" rtl="0" eaLnBrk="0">
              <a:lnSpc>
                <a:spcPts val="4897"/>
              </a:lnSpc>
              <a:tabLst>
                <a:tab pos="25463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西瓜味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290" algn="l" rtl="0" eaLnBrk="0">
              <a:lnSpc>
                <a:spcPts val="4895"/>
              </a:lnSpc>
              <a:tabLst>
                <a:tab pos="25463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蜜瓜味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290" algn="l" rtl="0" eaLnBrk="0">
              <a:lnSpc>
                <a:spcPts val="4896"/>
              </a:lnSpc>
              <a:tabLst>
                <a:tab pos="25463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薄荷味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8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85560" y="5925392"/>
            <a:ext cx="220591" cy="223946"/>
          </a:xfrm>
          <a:prstGeom prst="rect">
            <a:avLst/>
          </a:prstGeom>
        </p:spPr>
      </p:pic>
      <p:pic>
        <p:nvPicPr>
          <p:cNvPr id="230" name="picture 2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85534" y="5303825"/>
            <a:ext cx="220370" cy="223723"/>
          </a:xfrm>
          <a:prstGeom prst="rect">
            <a:avLst/>
          </a:prstGeom>
        </p:spPr>
      </p:pic>
      <p:pic>
        <p:nvPicPr>
          <p:cNvPr id="232" name="picture 2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85534" y="4682032"/>
            <a:ext cx="220370" cy="223723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85534" y="4059987"/>
            <a:ext cx="220370" cy="223723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1183035" y="2852452"/>
            <a:ext cx="4431029" cy="283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1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：您喜欢什么口味的口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香糖？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28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薄荷味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草莓味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7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西瓜味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5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蜜瓜味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38" name="picture 2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216456" y="5376976"/>
            <a:ext cx="220370" cy="223723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216456" y="4755184"/>
            <a:ext cx="220370" cy="223723"/>
          </a:xfrm>
          <a:prstGeom prst="rect">
            <a:avLst/>
          </a:prstGeom>
        </p:spPr>
      </p:pic>
      <p:pic>
        <p:nvPicPr>
          <p:cNvPr id="242" name="picture 2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216456" y="4133139"/>
            <a:ext cx="220370" cy="223723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216456" y="3511346"/>
            <a:ext cx="220370" cy="223723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921512" y="1471701"/>
            <a:ext cx="2719704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（二）筛选有效</a:t>
            </a:r>
            <a:r>
              <a:rPr sz="24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812165" algn="l" rtl="0" eaLnBrk="0">
              <a:lnSpc>
                <a:spcPts val="4320"/>
              </a:lnSpc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1.前后矛盾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50" name="picture 2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52" name="textbox 252"/>
          <p:cNvSpPr/>
          <p:nvPr/>
        </p:nvSpPr>
        <p:spPr>
          <a:xfrm>
            <a:off x="11107166" y="6481826"/>
            <a:ext cx="167639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10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254"/>
          <p:cNvSpPr/>
          <p:nvPr/>
        </p:nvSpPr>
        <p:spPr>
          <a:xfrm>
            <a:off x="6549059" y="2852452"/>
            <a:ext cx="4840604" cy="3418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89000"/>
              </a:lnSpc>
              <a:tabLst/>
            </a:pP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：我通常以做好份内工作为主</a:t>
            </a: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2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不会轻易帮助同事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89000"/>
              </a:lnSpc>
              <a:spcBef>
                <a:spcPts val="725"/>
              </a:spcBef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非常同意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6194" algn="l" rtl="0" eaLnBrk="0">
              <a:lnSpc>
                <a:spcPts val="4897"/>
              </a:lnSpc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8000"/>
              </a:lnSpc>
              <a:spcBef>
                <a:spcPts val="724"/>
              </a:spcBef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8000"/>
              </a:lnSpc>
              <a:spcBef>
                <a:spcPts val="4"/>
              </a:spcBef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85560" y="5925392"/>
            <a:ext cx="220591" cy="223946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85534" y="5303825"/>
            <a:ext cx="220370" cy="223723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85534" y="4682032"/>
            <a:ext cx="220370" cy="223723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85534" y="4059987"/>
            <a:ext cx="220370" cy="223723"/>
          </a:xfrm>
          <a:prstGeom prst="rect">
            <a:avLst/>
          </a:prstGeom>
        </p:spPr>
      </p:pic>
      <p:sp>
        <p:nvSpPr>
          <p:cNvPr id="264" name="textbox 264"/>
          <p:cNvSpPr/>
          <p:nvPr/>
        </p:nvSpPr>
        <p:spPr>
          <a:xfrm>
            <a:off x="1183035" y="2852452"/>
            <a:ext cx="3672204" cy="3418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1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：我乐意帮助工作上有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7940" algn="l" rtl="0" eaLnBrk="0">
              <a:lnSpc>
                <a:spcPct val="89000"/>
              </a:lnSpc>
              <a:spcBef>
                <a:spcPts val="1510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问题的同事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非常同意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7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spcBef>
                <a:spcPts val="724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spcBef>
                <a:spcPts val="4"/>
              </a:spcBef>
              <a:tabLst>
                <a:tab pos="25400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不同意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216482" y="5925392"/>
            <a:ext cx="220590" cy="223946"/>
          </a:xfrm>
          <a:prstGeom prst="rect">
            <a:avLst/>
          </a:prstGeom>
        </p:spPr>
      </p:pic>
      <p:pic>
        <p:nvPicPr>
          <p:cNvPr id="268" name="picture 2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216456" y="5303825"/>
            <a:ext cx="220370" cy="223723"/>
          </a:xfrm>
          <a:prstGeom prst="rect">
            <a:avLst/>
          </a:prstGeom>
        </p:spPr>
      </p:pic>
      <p:pic>
        <p:nvPicPr>
          <p:cNvPr id="270" name="picture 2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216456" y="4682032"/>
            <a:ext cx="220370" cy="223723"/>
          </a:xfrm>
          <a:prstGeom prst="rect">
            <a:avLst/>
          </a:prstGeom>
        </p:spPr>
      </p:pic>
      <p:pic>
        <p:nvPicPr>
          <p:cNvPr id="272" name="picture 2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216456" y="4059987"/>
            <a:ext cx="220370" cy="223723"/>
          </a:xfrm>
          <a:prstGeom prst="rect">
            <a:avLst/>
          </a:prstGeom>
        </p:spPr>
      </p:pic>
      <p:sp>
        <p:nvSpPr>
          <p:cNvPr id="274" name="textbox 274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6" name="textbox 276"/>
          <p:cNvSpPr/>
          <p:nvPr/>
        </p:nvSpPr>
        <p:spPr>
          <a:xfrm>
            <a:off x="921512" y="1471701"/>
            <a:ext cx="2719704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（二）筛选有效</a:t>
            </a:r>
            <a:r>
              <a:rPr sz="24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21994" algn="l" rtl="0" eaLnBrk="0">
              <a:lnSpc>
                <a:spcPts val="4320"/>
              </a:lnSpc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1.前后矛盾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78" name="picture 2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80" name="textbox 280"/>
          <p:cNvSpPr/>
          <p:nvPr/>
        </p:nvSpPr>
        <p:spPr>
          <a:xfrm>
            <a:off x="11107166" y="6482588"/>
            <a:ext cx="167639" cy="15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11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box 282"/>
          <p:cNvSpPr/>
          <p:nvPr/>
        </p:nvSpPr>
        <p:spPr>
          <a:xfrm>
            <a:off x="873353" y="3117875"/>
            <a:ext cx="5039995" cy="3032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b="1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子</a:t>
            </a:r>
            <a:r>
              <a:rPr sz="3600" kern="0" spc="-220" baseline="34725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24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：以下哪种刮毛刀是你曾用过的？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28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燕麦饼干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8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燕麦饮料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5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燕麦片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7000"/>
              </a:lnSpc>
              <a:spcBef>
                <a:spcPts val="7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都不是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84" name="picture 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06780" y="5805220"/>
            <a:ext cx="220370" cy="223723"/>
          </a:xfrm>
          <a:prstGeom prst="rect">
            <a:avLst/>
          </a:prstGeom>
        </p:spPr>
      </p:pic>
      <p:pic>
        <p:nvPicPr>
          <p:cNvPr id="286" name="picture 2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06780" y="5183175"/>
            <a:ext cx="220370" cy="223723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06780" y="4561382"/>
            <a:ext cx="220370" cy="223723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06780" y="3939209"/>
            <a:ext cx="220370" cy="223723"/>
          </a:xfrm>
          <a:prstGeom prst="rect">
            <a:avLst/>
          </a:prstGeom>
        </p:spPr>
      </p:pic>
      <p:pic>
        <p:nvPicPr>
          <p:cNvPr id="292" name="picture 2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86053" y="3130575"/>
            <a:ext cx="306628" cy="487680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921512" y="1471701"/>
            <a:ext cx="10490834" cy="1478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89000"/>
              </a:lnSpc>
              <a:tabLst/>
            </a:pPr>
            <a:r>
              <a:rPr sz="24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（二）筛选有效问卷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436244" algn="l" rtl="0" eaLnBrk="0">
              <a:lnSpc>
                <a:spcPts val="432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2.干扰题目或选项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利用一些事实上明显不成立或者错误的信息，如果错选则有可能没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有认真看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6" name="textbox 296"/>
          <p:cNvSpPr/>
          <p:nvPr/>
        </p:nvSpPr>
        <p:spPr>
          <a:xfrm>
            <a:off x="6150914" y="3280943"/>
            <a:ext cx="4131309" cy="283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：以下哪种描述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是正确的?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2月份有30天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28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我左手有8根手指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5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我是媒体从业人员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7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都不是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98" name="picture 2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84341" y="5805220"/>
            <a:ext cx="220370" cy="223723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184341" y="5183175"/>
            <a:ext cx="220370" cy="223723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184341" y="4561382"/>
            <a:ext cx="220370" cy="223723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184341" y="3939209"/>
            <a:ext cx="220370" cy="223723"/>
          </a:xfrm>
          <a:prstGeom prst="rect">
            <a:avLst/>
          </a:prstGeom>
        </p:spPr>
      </p:pic>
      <p:sp>
        <p:nvSpPr>
          <p:cNvPr id="306" name="textbox 306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08" name="picture 3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310" name="textbox 310"/>
          <p:cNvSpPr/>
          <p:nvPr/>
        </p:nvSpPr>
        <p:spPr>
          <a:xfrm>
            <a:off x="11107166" y="6481826"/>
            <a:ext cx="167639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12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box 312"/>
          <p:cNvSpPr/>
          <p:nvPr/>
        </p:nvSpPr>
        <p:spPr>
          <a:xfrm>
            <a:off x="879449" y="1471701"/>
            <a:ext cx="10746105" cy="5158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7009" algn="l" rtl="0" eaLnBrk="0">
              <a:lnSpc>
                <a:spcPct val="89000"/>
              </a:lnSpc>
              <a:tabLst/>
            </a:pPr>
            <a:r>
              <a:rPr sz="24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（二）筛选有效问卷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86715" algn="l" rtl="0" eaLnBrk="0">
              <a:lnSpc>
                <a:spcPts val="432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2.干扰题目或选项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361315" algn="l" rtl="0" eaLnBrk="0">
              <a:lnSpc>
                <a:spcPct val="156000"/>
              </a:lnSpc>
              <a:spcBef>
                <a:spcPts val="731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干扰选项可以通过提供包括目标答案和几个答案的选项，将干扰物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纳入多项选 </a:t>
            </a:r>
            <a:r>
              <a:rPr sz="3600" kern="0" spc="50" baseline="14468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择的筛选问题中。</a:t>
            </a:r>
            <a:r>
              <a:rPr sz="23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</a:t>
            </a:r>
            <a:r>
              <a:rPr sz="3600" b="1" kern="0" spc="50" baseline="-4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3600" kern="0" spc="50" baseline="-4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：如果你要去2公里外的市区参加一</a:t>
            </a:r>
            <a:r>
              <a:rPr sz="3600" kern="0" spc="40" baseline="-4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个会议，你</a:t>
            </a:r>
            <a:endParaRPr sz="3600" baseline="-4340" dirty="0">
              <a:latin typeface="Microsoft YaHei"/>
              <a:ea typeface="Microsoft YaHei"/>
              <a:cs typeface="Microsoft YaHei"/>
            </a:endParaRPr>
          </a:p>
          <a:p>
            <a:pPr marL="3432175" algn="l" rtl="0" eaLnBrk="0">
              <a:lnSpc>
                <a:spcPct val="89000"/>
              </a:lnSpc>
              <a:spcBef>
                <a:spcPts val="1526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会考虑做以下哪件事来参加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会议?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55670" algn="l" rtl="0" eaLnBrk="0">
              <a:lnSpc>
                <a:spcPts val="4897"/>
              </a:lnSpc>
              <a:tabLst>
                <a:tab pos="367601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步行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455670" algn="l" rtl="0" eaLnBrk="0">
              <a:lnSpc>
                <a:spcPct val="89000"/>
              </a:lnSpc>
              <a:spcBef>
                <a:spcPts val="725"/>
              </a:spcBef>
              <a:tabLst>
                <a:tab pos="367601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共享单车或电动车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55670" algn="l" rtl="0" eaLnBrk="0">
              <a:lnSpc>
                <a:spcPts val="4896"/>
              </a:lnSpc>
              <a:tabLst>
                <a:tab pos="367601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租用小型摩托艇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455670" algn="l" rtl="0" eaLnBrk="0">
              <a:lnSpc>
                <a:spcPct val="98000"/>
              </a:lnSpc>
              <a:spcBef>
                <a:spcPts val="4"/>
              </a:spcBef>
              <a:tabLst>
                <a:tab pos="367601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打出租车或网约车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35221" y="6283452"/>
            <a:ext cx="220370" cy="223723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35246" y="5661131"/>
            <a:ext cx="220590" cy="223946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335221" y="5039537"/>
            <a:ext cx="220370" cy="223723"/>
          </a:xfrm>
          <a:prstGeom prst="rect">
            <a:avLst/>
          </a:prstGeom>
        </p:spPr>
      </p:pic>
      <p:pic>
        <p:nvPicPr>
          <p:cNvPr id="320" name="picture 3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35221" y="4417745"/>
            <a:ext cx="220370" cy="223723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24" name="picture 3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326" name="textbox 326"/>
          <p:cNvSpPr/>
          <p:nvPr/>
        </p:nvSpPr>
        <p:spPr>
          <a:xfrm>
            <a:off x="11107166" y="6481826"/>
            <a:ext cx="167639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13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box 328"/>
          <p:cNvSpPr/>
          <p:nvPr/>
        </p:nvSpPr>
        <p:spPr>
          <a:xfrm>
            <a:off x="11107166" y="6482588"/>
            <a:ext cx="167639" cy="15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4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14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19700" y="1937002"/>
            <a:ext cx="6417563" cy="4840223"/>
          </a:xfrm>
          <a:prstGeom prst="rect">
            <a:avLst/>
          </a:prstGeom>
        </p:spPr>
      </p:pic>
      <p:sp>
        <p:nvSpPr>
          <p:cNvPr id="332" name="textbox 332"/>
          <p:cNvSpPr/>
          <p:nvPr/>
        </p:nvSpPr>
        <p:spPr>
          <a:xfrm>
            <a:off x="955954" y="2014245"/>
            <a:ext cx="4126865" cy="972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如何设计调查对象的筛选问题？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ts val="4896"/>
              </a:lnSpc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如何设计有效问卷的筛选问题？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34" name="textbox 334"/>
          <p:cNvSpPr/>
          <p:nvPr/>
        </p:nvSpPr>
        <p:spPr>
          <a:xfrm>
            <a:off x="1317146" y="1464976"/>
            <a:ext cx="9471025" cy="381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3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如果某公司委托你设计一个某个网络游戏的付费意愿的调查问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卷，你将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36" name="textbox 336"/>
          <p:cNvSpPr/>
          <p:nvPr/>
        </p:nvSpPr>
        <p:spPr>
          <a:xfrm>
            <a:off x="86786" y="168655"/>
            <a:ext cx="220281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7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思考题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38" name="picture 3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rect 34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2" name="picture 3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344" name="textbox 34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46" name="picture 3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348" name="picture 3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350" name="picture 3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  <p:sp>
        <p:nvSpPr>
          <p:cNvPr id="352" name="textbox 352"/>
          <p:cNvSpPr/>
          <p:nvPr/>
        </p:nvSpPr>
        <p:spPr>
          <a:xfrm>
            <a:off x="11107166" y="6482588"/>
            <a:ext cx="167639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12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15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10" name="path 10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6"/>
          <p:cNvSpPr/>
          <p:nvPr/>
        </p:nvSpPr>
        <p:spPr>
          <a:xfrm>
            <a:off x="5864425" y="1674710"/>
            <a:ext cx="3759200" cy="3627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57"/>
              </a:lnSpc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筛选性问题的定义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100000"/>
              </a:lnSpc>
              <a:spcBef>
                <a:spcPts val="813"/>
              </a:spcBef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筛选性问题的作用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69545" algn="l" rtl="0" eaLnBrk="0">
              <a:lnSpc>
                <a:spcPct val="100000"/>
              </a:lnSpc>
              <a:spcBef>
                <a:spcPts val="7"/>
              </a:spcBef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筛选性问题的设计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07110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筛选性问题设计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20" name="path 20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4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992367" y="3227832"/>
            <a:ext cx="551688" cy="551688"/>
            <a:chOff x="0" y="0"/>
            <a:chExt cx="551688" cy="551688"/>
          </a:xfrm>
        </p:grpSpPr>
        <p:sp>
          <p:nvSpPr>
            <p:cNvPr id="26" name="path 26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textbox 28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20345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085588" y="1568196"/>
            <a:ext cx="551687" cy="551688"/>
            <a:chOff x="0" y="0"/>
            <a:chExt cx="551687" cy="551688"/>
          </a:xfrm>
        </p:grpSpPr>
        <p:sp>
          <p:nvSpPr>
            <p:cNvPr id="30" name="path 30"/>
            <p:cNvSpPr/>
            <p:nvPr/>
          </p:nvSpPr>
          <p:spPr>
            <a:xfrm>
              <a:off x="0" y="0"/>
              <a:ext cx="551687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textbox 32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2409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5251703" y="4785359"/>
            <a:ext cx="550164" cy="551688"/>
            <a:chOff x="0" y="0"/>
            <a:chExt cx="550164" cy="551688"/>
          </a:xfrm>
        </p:grpSpPr>
        <p:sp>
          <p:nvSpPr>
            <p:cNvPr id="34" name="path 34"/>
            <p:cNvSpPr/>
            <p:nvPr/>
          </p:nvSpPr>
          <p:spPr>
            <a:xfrm>
              <a:off x="0" y="0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textbox 36"/>
            <p:cNvSpPr/>
            <p:nvPr/>
          </p:nvSpPr>
          <p:spPr>
            <a:xfrm>
              <a:off x="-12700" y="-12700"/>
              <a:ext cx="575944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265" algn="l" rtl="0" eaLnBrk="0">
                <a:lnSpc>
                  <a:spcPct val="94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sp>
        <p:nvSpPr>
          <p:cNvPr id="38" name="textbox 38"/>
          <p:cNvSpPr/>
          <p:nvPr/>
        </p:nvSpPr>
        <p:spPr>
          <a:xfrm>
            <a:off x="11180470" y="6481826"/>
            <a:ext cx="94614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 4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EEEE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679704" y="5081690"/>
            <a:ext cx="1085027" cy="1437981"/>
            <a:chOff x="0" y="0"/>
            <a:chExt cx="1085027" cy="1437981"/>
          </a:xfrm>
        </p:grpSpPr>
        <p:sp>
          <p:nvSpPr>
            <p:cNvPr id="42" name="path 42"/>
            <p:cNvSpPr/>
            <p:nvPr/>
          </p:nvSpPr>
          <p:spPr>
            <a:xfrm>
              <a:off x="170415" y="541282"/>
              <a:ext cx="496913" cy="603922"/>
            </a:xfrm>
            <a:custGeom>
              <a:avLst/>
              <a:gdLst/>
              <a:ahLst/>
              <a:cxnLst/>
              <a:rect l="0" t="0" r="0" b="0"/>
              <a:pathLst>
                <a:path w="782" h="951">
                  <a:moveTo>
                    <a:pt x="724" y="878"/>
                  </a:moveTo>
                  <a:cubicBezTo>
                    <a:pt x="974" y="591"/>
                    <a:pt x="276" y="-179"/>
                    <a:pt x="74" y="50"/>
                  </a:cubicBezTo>
                  <a:cubicBezTo>
                    <a:pt x="-201" y="366"/>
                    <a:pt x="452" y="1186"/>
                    <a:pt x="724" y="878"/>
                  </a:cubicBezTo>
                </a:path>
              </a:pathLst>
            </a:custGeom>
            <a:solidFill>
              <a:srgbClr val="44444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 44"/>
            <p:cNvSpPr/>
            <p:nvPr/>
          </p:nvSpPr>
          <p:spPr>
            <a:xfrm>
              <a:off x="233556" y="513325"/>
              <a:ext cx="453854" cy="559924"/>
            </a:xfrm>
            <a:custGeom>
              <a:avLst/>
              <a:gdLst/>
              <a:ahLst/>
              <a:cxnLst/>
              <a:rect l="0" t="0" r="0" b="0"/>
              <a:pathLst>
                <a:path w="714" h="881">
                  <a:moveTo>
                    <a:pt x="660" y="814"/>
                  </a:moveTo>
                  <a:cubicBezTo>
                    <a:pt x="889" y="547"/>
                    <a:pt x="252" y="-166"/>
                    <a:pt x="68" y="47"/>
                  </a:cubicBezTo>
                  <a:cubicBezTo>
                    <a:pt x="-183" y="337"/>
                    <a:pt x="414" y="1098"/>
                    <a:pt x="660" y="814"/>
                  </a:cubicBezTo>
                </a:path>
              </a:pathLst>
            </a:custGeom>
            <a:solidFill>
              <a:srgbClr val="C4C4C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path 46"/>
            <p:cNvSpPr/>
            <p:nvPr/>
          </p:nvSpPr>
          <p:spPr>
            <a:xfrm>
              <a:off x="16763" y="410805"/>
              <a:ext cx="772668" cy="655319"/>
            </a:xfrm>
            <a:custGeom>
              <a:avLst/>
              <a:gdLst/>
              <a:ahLst/>
              <a:cxnLst/>
              <a:rect l="0" t="0" r="0" b="0"/>
              <a:pathLst>
                <a:path w="1216" h="1031">
                  <a:moveTo>
                    <a:pt x="526" y="188"/>
                  </a:moveTo>
                  <a:cubicBezTo>
                    <a:pt x="0" y="821"/>
                    <a:pt x="0" y="821"/>
                    <a:pt x="0" y="821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382" y="530"/>
                    <a:pt x="382" y="530"/>
                    <a:pt x="382" y="530"/>
                  </a:cubicBezTo>
                  <a:cubicBezTo>
                    <a:pt x="884" y="1031"/>
                    <a:pt x="884" y="1031"/>
                    <a:pt x="884" y="1031"/>
                  </a:cubicBezTo>
                  <a:cubicBezTo>
                    <a:pt x="978" y="923"/>
                    <a:pt x="978" y="923"/>
                    <a:pt x="978" y="923"/>
                  </a:cubicBezTo>
                  <a:cubicBezTo>
                    <a:pt x="796" y="840"/>
                    <a:pt x="614" y="645"/>
                    <a:pt x="560" y="477"/>
                  </a:cubicBezTo>
                  <a:cubicBezTo>
                    <a:pt x="526" y="365"/>
                    <a:pt x="583" y="320"/>
                    <a:pt x="648" y="407"/>
                  </a:cubicBezTo>
                  <a:cubicBezTo>
                    <a:pt x="794" y="598"/>
                    <a:pt x="930" y="690"/>
                    <a:pt x="1158" y="713"/>
                  </a:cubicBezTo>
                  <a:cubicBezTo>
                    <a:pt x="1216" y="647"/>
                    <a:pt x="1216" y="647"/>
                    <a:pt x="1216" y="647"/>
                  </a:cubicBezTo>
                  <a:cubicBezTo>
                    <a:pt x="688" y="0"/>
                    <a:pt x="688" y="0"/>
                    <a:pt x="688" y="0"/>
                  </a:cubicBezTo>
                  <a:lnTo>
                    <a:pt x="526" y="188"/>
                  </a:lnTo>
                  <a:close/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" name="path 48"/>
            <p:cNvSpPr/>
            <p:nvPr/>
          </p:nvSpPr>
          <p:spPr>
            <a:xfrm>
              <a:off x="0" y="551013"/>
              <a:ext cx="649223" cy="886968"/>
            </a:xfrm>
            <a:custGeom>
              <a:avLst/>
              <a:gdLst/>
              <a:ahLst/>
              <a:cxnLst/>
              <a:rect l="0" t="0" r="0" b="0"/>
              <a:pathLst>
                <a:path w="1022" h="1396">
                  <a:moveTo>
                    <a:pt x="432" y="0"/>
                  </a:moveTo>
                  <a:cubicBezTo>
                    <a:pt x="0" y="554"/>
                    <a:pt x="0" y="554"/>
                    <a:pt x="0" y="554"/>
                  </a:cubicBezTo>
                  <a:cubicBezTo>
                    <a:pt x="0" y="1396"/>
                    <a:pt x="0" y="1396"/>
                    <a:pt x="0" y="1396"/>
                  </a:cubicBezTo>
                  <a:cubicBezTo>
                    <a:pt x="477" y="1396"/>
                    <a:pt x="477" y="1396"/>
                    <a:pt x="477" y="1396"/>
                  </a:cubicBezTo>
                  <a:cubicBezTo>
                    <a:pt x="1022" y="764"/>
                    <a:pt x="1022" y="764"/>
                    <a:pt x="1022" y="764"/>
                  </a:cubicBezTo>
                  <a:cubicBezTo>
                    <a:pt x="844" y="696"/>
                    <a:pt x="707" y="596"/>
                    <a:pt x="610" y="467"/>
                  </a:cubicBezTo>
                  <a:cubicBezTo>
                    <a:pt x="514" y="338"/>
                    <a:pt x="455" y="181"/>
                    <a:pt x="432" y="0"/>
                  </a:cubicBezTo>
                </a:path>
              </a:pathLst>
            </a:custGeom>
            <a:solidFill>
              <a:srgbClr val="CFD0D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0" name="path 50"/>
            <p:cNvSpPr/>
            <p:nvPr/>
          </p:nvSpPr>
          <p:spPr>
            <a:xfrm>
              <a:off x="635568" y="39784"/>
              <a:ext cx="449459" cy="534756"/>
            </a:xfrm>
            <a:custGeom>
              <a:avLst/>
              <a:gdLst/>
              <a:ahLst/>
              <a:cxnLst/>
              <a:rect l="0" t="0" r="0" b="0"/>
              <a:pathLst>
                <a:path w="707" h="842">
                  <a:moveTo>
                    <a:pt x="208" y="26"/>
                  </a:moveTo>
                  <a:cubicBezTo>
                    <a:pt x="36" y="90"/>
                    <a:pt x="-38" y="319"/>
                    <a:pt x="42" y="537"/>
                  </a:cubicBezTo>
                  <a:cubicBezTo>
                    <a:pt x="120" y="754"/>
                    <a:pt x="326" y="879"/>
                    <a:pt x="499" y="815"/>
                  </a:cubicBezTo>
                  <a:cubicBezTo>
                    <a:pt x="671" y="752"/>
                    <a:pt x="746" y="522"/>
                    <a:pt x="665" y="304"/>
                  </a:cubicBezTo>
                  <a:cubicBezTo>
                    <a:pt x="585" y="87"/>
                    <a:pt x="381" y="-37"/>
                    <a:pt x="208" y="26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" name="path 52"/>
            <p:cNvSpPr/>
            <p:nvPr/>
          </p:nvSpPr>
          <p:spPr>
            <a:xfrm>
              <a:off x="560132" y="0"/>
              <a:ext cx="456805" cy="582214"/>
            </a:xfrm>
            <a:custGeom>
              <a:avLst/>
              <a:gdLst/>
              <a:ahLst/>
              <a:cxnLst/>
              <a:rect l="0" t="0" r="0" b="0"/>
              <a:pathLst>
                <a:path w="719" h="916">
                  <a:moveTo>
                    <a:pt x="189" y="28"/>
                  </a:moveTo>
                  <a:cubicBezTo>
                    <a:pt x="20" y="98"/>
                    <a:pt x="-39" y="346"/>
                    <a:pt x="54" y="583"/>
                  </a:cubicBezTo>
                  <a:cubicBezTo>
                    <a:pt x="147" y="821"/>
                    <a:pt x="359" y="958"/>
                    <a:pt x="528" y="888"/>
                  </a:cubicBezTo>
                  <a:cubicBezTo>
                    <a:pt x="697" y="818"/>
                    <a:pt x="759" y="568"/>
                    <a:pt x="665" y="331"/>
                  </a:cubicBezTo>
                  <a:cubicBezTo>
                    <a:pt x="571" y="93"/>
                    <a:pt x="358" y="-41"/>
                    <a:pt x="189" y="28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3814345" y="5664708"/>
            <a:ext cx="855190" cy="969263"/>
            <a:chOff x="0" y="0"/>
            <a:chExt cx="855190" cy="969263"/>
          </a:xfrm>
        </p:grpSpPr>
        <p:sp>
          <p:nvSpPr>
            <p:cNvPr id="54" name="path 54"/>
            <p:cNvSpPr/>
            <p:nvPr/>
          </p:nvSpPr>
          <p:spPr>
            <a:xfrm>
              <a:off x="0" y="97633"/>
              <a:ext cx="649307" cy="623249"/>
            </a:xfrm>
            <a:custGeom>
              <a:avLst/>
              <a:gdLst/>
              <a:ahLst/>
              <a:cxnLst/>
              <a:rect l="0" t="0" r="0" b="0"/>
              <a:pathLst>
                <a:path w="1022" h="981">
                  <a:moveTo>
                    <a:pt x="43" y="841"/>
                  </a:moveTo>
                  <a:cubicBezTo>
                    <a:pt x="-180" y="438"/>
                    <a:pt x="791" y="-228"/>
                    <a:pt x="971" y="95"/>
                  </a:cubicBezTo>
                  <a:cubicBezTo>
                    <a:pt x="1219" y="537"/>
                    <a:pt x="284" y="1271"/>
                    <a:pt x="43" y="841"/>
                  </a:cubicBezTo>
                </a:path>
              </a:pathLst>
            </a:custGeom>
            <a:solidFill>
              <a:srgbClr val="44444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" name="path 56"/>
            <p:cNvSpPr/>
            <p:nvPr/>
          </p:nvSpPr>
          <p:spPr>
            <a:xfrm>
              <a:off x="71" y="66859"/>
              <a:ext cx="608508" cy="552830"/>
            </a:xfrm>
            <a:custGeom>
              <a:avLst/>
              <a:gdLst/>
              <a:ahLst/>
              <a:cxnLst/>
              <a:rect l="0" t="0" r="0" b="0"/>
              <a:pathLst>
                <a:path w="958" h="870">
                  <a:moveTo>
                    <a:pt x="35" y="734"/>
                  </a:moveTo>
                  <a:cubicBezTo>
                    <a:pt x="-152" y="360"/>
                    <a:pt x="766" y="-204"/>
                    <a:pt x="917" y="94"/>
                  </a:cubicBezTo>
                  <a:cubicBezTo>
                    <a:pt x="1124" y="503"/>
                    <a:pt x="238" y="1134"/>
                    <a:pt x="35" y="734"/>
                  </a:cubicBezTo>
                </a:path>
              </a:pathLst>
            </a:custGeom>
            <a:solidFill>
              <a:srgbClr val="C4C4C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" name="path 58"/>
            <p:cNvSpPr/>
            <p:nvPr/>
          </p:nvSpPr>
          <p:spPr>
            <a:xfrm>
              <a:off x="42898" y="0"/>
              <a:ext cx="790955" cy="816863"/>
            </a:xfrm>
            <a:custGeom>
              <a:avLst/>
              <a:gdLst/>
              <a:ahLst/>
              <a:cxnLst/>
              <a:rect l="0" t="0" r="0" b="0"/>
              <a:pathLst>
                <a:path w="1245" h="1286">
                  <a:moveTo>
                    <a:pt x="699" y="0"/>
                  </a:moveTo>
                  <a:cubicBezTo>
                    <a:pt x="1245" y="1091"/>
                    <a:pt x="1245" y="1091"/>
                    <a:pt x="1245" y="1091"/>
                  </a:cubicBezTo>
                  <a:cubicBezTo>
                    <a:pt x="1200" y="1286"/>
                    <a:pt x="1200" y="1286"/>
                    <a:pt x="1200" y="1286"/>
                  </a:cubicBezTo>
                  <a:cubicBezTo>
                    <a:pt x="806" y="504"/>
                    <a:pt x="806" y="504"/>
                    <a:pt x="806" y="504"/>
                  </a:cubicBezTo>
                  <a:cubicBezTo>
                    <a:pt x="116" y="898"/>
                    <a:pt x="116" y="898"/>
                    <a:pt x="116" y="898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240" y="678"/>
                    <a:pt x="457" y="614"/>
                    <a:pt x="622" y="334"/>
                  </a:cubicBezTo>
                  <a:cubicBezTo>
                    <a:pt x="690" y="222"/>
                    <a:pt x="703" y="116"/>
                    <a:pt x="699" y="0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" name="path 60"/>
            <p:cNvSpPr/>
            <p:nvPr/>
          </p:nvSpPr>
          <p:spPr>
            <a:xfrm>
              <a:off x="32229" y="123444"/>
              <a:ext cx="822960" cy="845819"/>
            </a:xfrm>
            <a:custGeom>
              <a:avLst/>
              <a:gdLst/>
              <a:ahLst/>
              <a:cxnLst/>
              <a:rect l="0" t="0" r="0" b="0"/>
              <a:pathLst>
                <a:path w="1296" h="1331">
                  <a:moveTo>
                    <a:pt x="860" y="0"/>
                  </a:moveTo>
                  <a:cubicBezTo>
                    <a:pt x="1296" y="865"/>
                    <a:pt x="1296" y="865"/>
                    <a:pt x="1296" y="865"/>
                  </a:cubicBezTo>
                  <a:cubicBezTo>
                    <a:pt x="1189" y="1331"/>
                    <a:pt x="1189" y="1331"/>
                    <a:pt x="1189" y="1331"/>
                  </a:cubicBezTo>
                  <a:cubicBezTo>
                    <a:pt x="201" y="1062"/>
                    <a:pt x="201" y="1062"/>
                    <a:pt x="201" y="1062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16" y="646"/>
                    <a:pt x="396" y="579"/>
                    <a:pt x="539" y="464"/>
                  </a:cubicBezTo>
                  <a:cubicBezTo>
                    <a:pt x="680" y="354"/>
                    <a:pt x="785" y="197"/>
                    <a:pt x="860" y="0"/>
                  </a:cubicBezTo>
                </a:path>
              </a:pathLst>
            </a:custGeom>
            <a:solidFill>
              <a:srgbClr val="CFD0D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62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1086103" y="1390903"/>
            <a:ext cx="9648825" cy="1284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86079" algn="l" rtl="0" eaLnBrk="0">
              <a:lnSpc>
                <a:spcPct val="97000"/>
              </a:lnSpc>
              <a:spcBef>
                <a:spcPts val="4"/>
              </a:spcBef>
              <a:tabLst>
                <a:tab pos="483869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筛选性问题又称过滤性问题，是一份调查问卷的甄别部分。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94970" algn="l" rtl="0" eaLnBrk="0">
              <a:lnSpc>
                <a:spcPct val="97000"/>
              </a:lnSpc>
              <a:spcBef>
                <a:spcPts val="1"/>
              </a:spcBef>
              <a:tabLst>
                <a:tab pos="496569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包括：</a:t>
            </a:r>
            <a:r>
              <a:rPr sz="2400" b="1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它是通过一系列的问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题进行调查前的甄别，找到那些符合调查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6" name="group 16"/>
          <p:cNvGrpSpPr/>
          <p:nvPr/>
        </p:nvGrpSpPr>
        <p:grpSpPr>
          <a:xfrm rot="21600000">
            <a:off x="1107947" y="2203703"/>
            <a:ext cx="373380" cy="408432"/>
            <a:chOff x="0" y="0"/>
            <a:chExt cx="373380" cy="408432"/>
          </a:xfrm>
        </p:grpSpPr>
        <p:sp>
          <p:nvSpPr>
            <p:cNvPr id="66" name="path 66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8" name="path 68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1098803" y="1403603"/>
            <a:ext cx="373380" cy="408432"/>
            <a:chOff x="0" y="0"/>
            <a:chExt cx="373380" cy="408432"/>
          </a:xfrm>
        </p:grpSpPr>
        <p:sp>
          <p:nvSpPr>
            <p:cNvPr id="70" name="path 70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" name="path 72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3" y="9"/>
                  </a:lnTo>
                  <a:lnTo>
                    <a:pt x="578" y="321"/>
                  </a:lnTo>
                  <a:lnTo>
                    <a:pt x="293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textbox 74"/>
          <p:cNvSpPr/>
          <p:nvPr/>
        </p:nvSpPr>
        <p:spPr>
          <a:xfrm>
            <a:off x="8312580" y="3862222"/>
            <a:ext cx="2436495" cy="214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：您是否使用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19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过X产品?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27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46007" y="5691225"/>
            <a:ext cx="220370" cy="223723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46007" y="5069382"/>
            <a:ext cx="220370" cy="223723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5379262" y="3852443"/>
            <a:ext cx="2296795" cy="2216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5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b="1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：您的年龄？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31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25岁以下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25-45岁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400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45岁以上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2" name="picture 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12714" y="5754400"/>
            <a:ext cx="220590" cy="223946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412688" y="5132882"/>
            <a:ext cx="220370" cy="223723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412688" y="4511090"/>
            <a:ext cx="220370" cy="223723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86786" y="168655"/>
            <a:ext cx="5045709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8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一、筛选性问题的定义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1610125" y="2843053"/>
            <a:ext cx="4194175" cy="3822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23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目的具有特定属性的特定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人群。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94" name="path 94"/>
          <p:cNvSpPr/>
          <p:nvPr/>
        </p:nvSpPr>
        <p:spPr>
          <a:xfrm>
            <a:off x="3119838" y="4608562"/>
            <a:ext cx="187241" cy="192038"/>
          </a:xfrm>
          <a:custGeom>
            <a:avLst/>
            <a:gdLst/>
            <a:ahLst/>
            <a:cxnLst/>
            <a:rect l="0" t="0" r="0" b="0"/>
            <a:pathLst>
              <a:path w="294" h="302">
                <a:moveTo>
                  <a:pt x="259" y="86"/>
                </a:moveTo>
                <a:cubicBezTo>
                  <a:pt x="294" y="171"/>
                  <a:pt x="294" y="171"/>
                  <a:pt x="294" y="171"/>
                </a:cubicBezTo>
                <a:cubicBezTo>
                  <a:pt x="241" y="232"/>
                  <a:pt x="155" y="285"/>
                  <a:pt x="59" y="302"/>
                </a:cubicBezTo>
                <a:cubicBezTo>
                  <a:pt x="25" y="224"/>
                  <a:pt x="25" y="224"/>
                  <a:pt x="25" y="224"/>
                </a:cubicBezTo>
                <a:cubicBezTo>
                  <a:pt x="-57" y="31"/>
                  <a:pt x="189" y="-71"/>
                  <a:pt x="259" y="86"/>
                </a:cubicBezTo>
              </a:path>
            </a:pathLst>
          </a:custGeom>
          <a:solidFill>
            <a:srgbClr val="F7ECD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" name="path 96"/>
          <p:cNvSpPr/>
          <p:nvPr/>
        </p:nvSpPr>
        <p:spPr>
          <a:xfrm>
            <a:off x="1577339" y="4587240"/>
            <a:ext cx="150637" cy="181355"/>
          </a:xfrm>
          <a:custGeom>
            <a:avLst/>
            <a:gdLst/>
            <a:ahLst/>
            <a:cxnLst/>
            <a:rect l="0" t="0" r="0" b="0"/>
            <a:pathLst>
              <a:path w="237" h="285">
                <a:moveTo>
                  <a:pt x="0" y="198"/>
                </a:moveTo>
                <a:cubicBezTo>
                  <a:pt x="76" y="249"/>
                  <a:pt x="111" y="268"/>
                  <a:pt x="177" y="285"/>
                </a:cubicBezTo>
                <a:cubicBezTo>
                  <a:pt x="249" y="200"/>
                  <a:pt x="240" y="38"/>
                  <a:pt x="171" y="0"/>
                </a:cubicBezTo>
                <a:cubicBezTo>
                  <a:pt x="130" y="17"/>
                  <a:pt x="33" y="153"/>
                  <a:pt x="0" y="198"/>
                </a:cubicBezTo>
              </a:path>
            </a:pathLst>
          </a:custGeom>
          <a:solidFill>
            <a:srgbClr val="F7ECD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" name="path 98"/>
          <p:cNvSpPr/>
          <p:nvPr/>
        </p:nvSpPr>
        <p:spPr>
          <a:xfrm>
            <a:off x="3140964" y="5305052"/>
            <a:ext cx="137159" cy="147818"/>
          </a:xfrm>
          <a:custGeom>
            <a:avLst/>
            <a:gdLst/>
            <a:ahLst/>
            <a:cxnLst/>
            <a:rect l="0" t="0" r="0" b="0"/>
            <a:pathLst>
              <a:path w="215" h="232">
                <a:moveTo>
                  <a:pt x="130" y="232"/>
                </a:moveTo>
                <a:cubicBezTo>
                  <a:pt x="183" y="169"/>
                  <a:pt x="191" y="148"/>
                  <a:pt x="215" y="89"/>
                </a:cubicBezTo>
                <a:cubicBezTo>
                  <a:pt x="164" y="4"/>
                  <a:pt x="41" y="-14"/>
                  <a:pt x="0" y="42"/>
                </a:cubicBezTo>
                <a:cubicBezTo>
                  <a:pt x="9" y="86"/>
                  <a:pt x="102" y="205"/>
                  <a:pt x="130" y="232"/>
                </a:cubicBezTo>
              </a:path>
            </a:pathLst>
          </a:custGeom>
          <a:solidFill>
            <a:srgbClr val="E0BF8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" name="path 100"/>
          <p:cNvSpPr/>
          <p:nvPr/>
        </p:nvSpPr>
        <p:spPr>
          <a:xfrm>
            <a:off x="3823715" y="4841747"/>
            <a:ext cx="99059" cy="179831"/>
          </a:xfrm>
          <a:custGeom>
            <a:avLst/>
            <a:gdLst/>
            <a:ahLst/>
            <a:cxnLst/>
            <a:rect l="0" t="0" r="0" b="0"/>
            <a:pathLst>
              <a:path w="155" h="283">
                <a:moveTo>
                  <a:pt x="155" y="283"/>
                </a:moveTo>
                <a:cubicBezTo>
                  <a:pt x="155" y="283"/>
                  <a:pt x="92" y="131"/>
                  <a:pt x="35" y="0"/>
                </a:cubicBezTo>
                <a:cubicBezTo>
                  <a:pt x="32" y="8"/>
                  <a:pt x="30" y="17"/>
                  <a:pt x="30" y="25"/>
                </a:cubicBezTo>
                <a:cubicBezTo>
                  <a:pt x="20" y="17"/>
                  <a:pt x="11" y="6"/>
                  <a:pt x="0" y="0"/>
                </a:cubicBezTo>
                <a:cubicBezTo>
                  <a:pt x="69" y="127"/>
                  <a:pt x="155" y="283"/>
                  <a:pt x="155" y="283"/>
                </a:cubicBezTo>
              </a:path>
            </a:pathLst>
          </a:custGeom>
          <a:solidFill>
            <a:srgbClr val="D5B27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2" name="path 102"/>
          <p:cNvSpPr/>
          <p:nvPr/>
        </p:nvSpPr>
        <p:spPr>
          <a:xfrm>
            <a:off x="1808987" y="4933188"/>
            <a:ext cx="106680" cy="123444"/>
          </a:xfrm>
          <a:custGeom>
            <a:avLst/>
            <a:gdLst/>
            <a:ahLst/>
            <a:cxnLst/>
            <a:rect l="0" t="0" r="0" b="0"/>
            <a:pathLst>
              <a:path w="168" h="194">
                <a:moveTo>
                  <a:pt x="0" y="97"/>
                </a:moveTo>
                <a:cubicBezTo>
                  <a:pt x="0" y="43"/>
                  <a:pt x="37" y="0"/>
                  <a:pt x="84" y="0"/>
                </a:cubicBezTo>
                <a:cubicBezTo>
                  <a:pt x="130" y="0"/>
                  <a:pt x="168" y="43"/>
                  <a:pt x="168" y="97"/>
                </a:cubicBezTo>
                <a:cubicBezTo>
                  <a:pt x="168" y="150"/>
                  <a:pt x="130" y="194"/>
                  <a:pt x="84" y="194"/>
                </a:cubicBezTo>
                <a:cubicBezTo>
                  <a:pt x="37" y="194"/>
                  <a:pt x="0" y="150"/>
                  <a:pt x="0" y="97"/>
                </a:cubicBezTo>
              </a:path>
            </a:pathLst>
          </a:custGeom>
          <a:solidFill>
            <a:srgbClr val="5E5D5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4" name="textbox 104"/>
          <p:cNvSpPr/>
          <p:nvPr/>
        </p:nvSpPr>
        <p:spPr>
          <a:xfrm>
            <a:off x="11179555" y="6481826"/>
            <a:ext cx="95250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05227" y="2564891"/>
            <a:ext cx="8666988" cy="4155948"/>
          </a:xfrm>
          <a:prstGeom prst="rect">
            <a:avLst/>
          </a:prstGeom>
        </p:spPr>
      </p:pic>
      <p:sp>
        <p:nvSpPr>
          <p:cNvPr id="108" name="textbox 108"/>
          <p:cNvSpPr/>
          <p:nvPr/>
        </p:nvSpPr>
        <p:spPr>
          <a:xfrm>
            <a:off x="880059" y="1471701"/>
            <a:ext cx="7887334" cy="927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6375" algn="l" rtl="0" eaLnBrk="0">
              <a:lnSpc>
                <a:spcPct val="94000"/>
              </a:lnSpc>
              <a:tabLst/>
            </a:pP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（一）筛选合适的调查对象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调查对象的筛选，就直接关系到了调查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数据是否真实有效。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0" name="textbox 110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作用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2" name="picture 1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14" name="textbox 114"/>
          <p:cNvSpPr/>
          <p:nvPr/>
        </p:nvSpPr>
        <p:spPr>
          <a:xfrm>
            <a:off x="11175441" y="6482740"/>
            <a:ext cx="99694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4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05483" y="2642616"/>
            <a:ext cx="10428731" cy="3717035"/>
          </a:xfrm>
          <a:prstGeom prst="rect">
            <a:avLst/>
          </a:prstGeom>
        </p:spPr>
      </p:pic>
      <p:sp>
        <p:nvSpPr>
          <p:cNvPr id="118" name="textbox 118"/>
          <p:cNvSpPr/>
          <p:nvPr/>
        </p:nvSpPr>
        <p:spPr>
          <a:xfrm>
            <a:off x="3452112" y="2955702"/>
            <a:ext cx="2562225" cy="3168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100000"/>
              </a:lnSpc>
              <a:tabLst/>
            </a:pPr>
            <a:r>
              <a:rPr sz="39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想当然作答</a:t>
            </a:r>
            <a:endParaRPr sz="39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9000"/>
              </a:lnSpc>
              <a:spcBef>
                <a:spcPts val="1181"/>
              </a:spcBef>
              <a:tabLst/>
            </a:pPr>
            <a:r>
              <a:rPr sz="3900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胡乱作答</a:t>
            </a:r>
            <a:endParaRPr sz="39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81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39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虚假作答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0" name="textbox 120"/>
          <p:cNvSpPr/>
          <p:nvPr/>
        </p:nvSpPr>
        <p:spPr>
          <a:xfrm>
            <a:off x="921512" y="1471701"/>
            <a:ext cx="5275579" cy="9296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（二）筛选有效的调</a:t>
            </a: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查问卷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7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无法保证调查对象百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分百有效作答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2" name="textbox 122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作用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11179403" y="6483197"/>
            <a:ext cx="95250" cy="1581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12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5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box 128"/>
          <p:cNvSpPr/>
          <p:nvPr/>
        </p:nvSpPr>
        <p:spPr>
          <a:xfrm>
            <a:off x="921512" y="1471701"/>
            <a:ext cx="5055234" cy="1479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89000"/>
              </a:lnSpc>
              <a:tabLst/>
            </a:pP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（一）筛选调查对象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812165" algn="l" rtl="0" eaLnBrk="0">
              <a:lnSpc>
                <a:spcPts val="4320"/>
              </a:lnSpc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1.个体自然状态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年龄、性别、文化程度、收入等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1998654" y="3406552"/>
            <a:ext cx="2297429" cy="2216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1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b="1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：您的年龄？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31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18岁以下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18-45岁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7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45岁以上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2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32076" y="5309286"/>
            <a:ext cx="220370" cy="223723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032076" y="4687239"/>
            <a:ext cx="220370" cy="223723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032076" y="4065447"/>
            <a:ext cx="220370" cy="223723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7762168" y="3406552"/>
            <a:ext cx="2907029" cy="1626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：您的月均收入？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8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5000元以下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7000"/>
              </a:lnSpc>
              <a:spcBef>
                <a:spcPts val="5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5000元以上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95590" y="4687239"/>
            <a:ext cx="220370" cy="223723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95590" y="4065447"/>
            <a:ext cx="220370" cy="223723"/>
          </a:xfrm>
          <a:prstGeom prst="rect">
            <a:avLst/>
          </a:prstGeom>
        </p:spPr>
      </p:pic>
      <p:sp>
        <p:nvSpPr>
          <p:cNvPr id="144" name="textbox 144"/>
          <p:cNvSpPr/>
          <p:nvPr/>
        </p:nvSpPr>
        <p:spPr>
          <a:xfrm>
            <a:off x="4970835" y="3406552"/>
            <a:ext cx="2298700" cy="16268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：您的性别？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8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spcBef>
                <a:spcPts val="2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女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004256" y="4687239"/>
            <a:ext cx="220370" cy="223723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04256" y="4065447"/>
            <a:ext cx="220370" cy="223723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2" name="picture 1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54" name="textbox 154"/>
          <p:cNvSpPr/>
          <p:nvPr/>
        </p:nvSpPr>
        <p:spPr>
          <a:xfrm>
            <a:off x="11179861" y="6481826"/>
            <a:ext cx="95250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6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156"/>
          <p:cNvSpPr/>
          <p:nvPr/>
        </p:nvSpPr>
        <p:spPr>
          <a:xfrm>
            <a:off x="7761554" y="3406552"/>
            <a:ext cx="3067050" cy="214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：您兼职的月均收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2"/>
              </a:lnSpc>
              <a:tabLst/>
            </a:pPr>
            <a:r>
              <a:rPr sz="23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入是？</a:t>
            </a:r>
            <a:endParaRPr sz="23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655" algn="l" rtl="0" eaLnBrk="0">
              <a:lnSpc>
                <a:spcPct val="89000"/>
              </a:lnSpc>
              <a:spcBef>
                <a:spcPts val="725"/>
              </a:spcBef>
              <a:tabLst>
                <a:tab pos="25400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1000元以下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655" algn="l" rtl="0" eaLnBrk="0">
              <a:lnSpc>
                <a:spcPts val="4898"/>
              </a:lnSpc>
              <a:tabLst>
                <a:tab pos="25400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1000元以上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95590" y="5236133"/>
            <a:ext cx="220370" cy="223723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95590" y="4614087"/>
            <a:ext cx="220370" cy="223723"/>
          </a:xfrm>
          <a:prstGeom prst="rect">
            <a:avLst/>
          </a:prstGeom>
        </p:spPr>
      </p:pic>
      <p:sp>
        <p:nvSpPr>
          <p:cNvPr id="162" name="textbox 162"/>
          <p:cNvSpPr/>
          <p:nvPr/>
        </p:nvSpPr>
        <p:spPr>
          <a:xfrm>
            <a:off x="1995906" y="3406552"/>
            <a:ext cx="2154554" cy="27965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89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：您的皮肤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2"/>
              </a:lnSpc>
              <a:tabLst/>
            </a:pPr>
            <a:r>
              <a:rPr sz="22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是？</a:t>
            </a:r>
            <a:endParaRPr sz="2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5559" algn="l" rtl="0" eaLnBrk="0">
              <a:lnSpc>
                <a:spcPct val="97000"/>
              </a:lnSpc>
              <a:spcBef>
                <a:spcPts val="732"/>
              </a:spcBef>
              <a:tabLst>
                <a:tab pos="25590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油性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5559" algn="l" rtl="0" eaLnBrk="0">
              <a:lnSpc>
                <a:spcPct val="97000"/>
              </a:lnSpc>
              <a:spcBef>
                <a:spcPts val="725"/>
              </a:spcBef>
              <a:tabLst>
                <a:tab pos="25590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干性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5559" algn="l" rtl="0" eaLnBrk="0">
              <a:lnSpc>
                <a:spcPct val="97000"/>
              </a:lnSpc>
              <a:spcBef>
                <a:spcPts val="1"/>
              </a:spcBef>
              <a:tabLst>
                <a:tab pos="25590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混合性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4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032076" y="5857951"/>
            <a:ext cx="220370" cy="223723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032076" y="5236133"/>
            <a:ext cx="220370" cy="223723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032076" y="4614087"/>
            <a:ext cx="220370" cy="223723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921512" y="1471701"/>
            <a:ext cx="4056379" cy="1478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89000"/>
              </a:lnSpc>
              <a:tabLst/>
            </a:pP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（一）筛选调查对象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08025" algn="l" rtl="0" eaLnBrk="0">
              <a:lnSpc>
                <a:spcPts val="4320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2.产品适用性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产品是否适用于调查对象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4968697" y="3406552"/>
            <a:ext cx="2458720" cy="214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89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：您是否有过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2"/>
              </a:lnSpc>
              <a:tabLst/>
            </a:pPr>
            <a:r>
              <a:rPr sz="24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兼职经历？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4925" algn="l" rtl="0" eaLnBrk="0">
              <a:lnSpc>
                <a:spcPct val="89000"/>
              </a:lnSpc>
              <a:spcBef>
                <a:spcPts val="725"/>
              </a:spcBef>
              <a:tabLst>
                <a:tab pos="25590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925" algn="l" rtl="0" eaLnBrk="0">
              <a:lnSpc>
                <a:spcPts val="4898"/>
              </a:lnSpc>
              <a:tabLst>
                <a:tab pos="25590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004256" y="5236133"/>
            <a:ext cx="220370" cy="223723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04256" y="4614087"/>
            <a:ext cx="220370" cy="223723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11179250" y="6483197"/>
            <a:ext cx="95885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4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7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box 184"/>
          <p:cNvSpPr/>
          <p:nvPr/>
        </p:nvSpPr>
        <p:spPr>
          <a:xfrm>
            <a:off x="921512" y="1471701"/>
            <a:ext cx="5060950" cy="47002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89000"/>
              </a:lnSpc>
              <a:tabLst/>
            </a:pP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（一）筛选调查对象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801369" algn="l" rtl="0" eaLnBrk="0">
              <a:lnSpc>
                <a:spcPts val="4320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3.产品使用频率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82319" algn="l" rtl="0" eaLnBrk="0">
              <a:lnSpc>
                <a:spcPts val="4321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是否为目标用户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087755" indent="1270" algn="l" rtl="0" eaLnBrk="0">
              <a:lnSpc>
                <a:spcPct val="140000"/>
              </a:lnSpc>
              <a:spcBef>
                <a:spcPts val="730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：您平时多长时间使用一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次化妆品？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109980" algn="l" rtl="0" eaLnBrk="0">
              <a:lnSpc>
                <a:spcPct val="97000"/>
              </a:lnSpc>
              <a:spcBef>
                <a:spcPts val="721"/>
              </a:spcBef>
              <a:tabLst>
                <a:tab pos="133032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几乎不用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109980" algn="l" rtl="0" eaLnBrk="0">
              <a:lnSpc>
                <a:spcPct val="89000"/>
              </a:lnSpc>
              <a:spcBef>
                <a:spcPts val="730"/>
              </a:spcBef>
              <a:tabLst>
                <a:tab pos="133032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每周一次以下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109980" algn="l" rtl="0" eaLnBrk="0">
              <a:lnSpc>
                <a:spcPts val="4896"/>
              </a:lnSpc>
              <a:tabLst>
                <a:tab pos="133032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每周两次以上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32076" y="5857951"/>
            <a:ext cx="220370" cy="223723"/>
          </a:xfrm>
          <a:prstGeom prst="rect">
            <a:avLst/>
          </a:prstGeom>
        </p:spPr>
      </p:pic>
      <p:pic>
        <p:nvPicPr>
          <p:cNvPr id="188" name="picture 1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032076" y="5236133"/>
            <a:ext cx="220370" cy="223723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032076" y="4614087"/>
            <a:ext cx="220370" cy="223723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6844334" y="3336442"/>
            <a:ext cx="3989070" cy="277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5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2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：您一个月大概会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点几次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1"/>
              </a:lnSpc>
              <a:tabLst/>
            </a:pPr>
            <a:r>
              <a:rPr sz="23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外卖？</a:t>
            </a:r>
            <a:endParaRPr sz="23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7000"/>
              </a:lnSpc>
              <a:spcBef>
                <a:spcPts val="720"/>
              </a:spcBef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几乎不用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89000"/>
              </a:lnSpc>
              <a:spcBef>
                <a:spcPts val="729"/>
              </a:spcBef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每周一次以下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6194" algn="l" rtl="0" eaLnBrk="0">
              <a:lnSpc>
                <a:spcPts val="4898"/>
              </a:lnSpc>
              <a:tabLst>
                <a:tab pos="2565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每周两次以上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80809" y="5799734"/>
            <a:ext cx="220370" cy="223723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80835" y="5177363"/>
            <a:ext cx="220591" cy="223946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80809" y="4555794"/>
            <a:ext cx="220370" cy="223723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11178031" y="6481826"/>
            <a:ext cx="97155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8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206"/>
          <p:cNvSpPr/>
          <p:nvPr/>
        </p:nvSpPr>
        <p:spPr>
          <a:xfrm>
            <a:off x="4635550" y="1684426"/>
            <a:ext cx="6060440" cy="3460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例子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：您和您的家人是否有以下的描述情形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7"/>
              </a:lnSpc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在研究机构、咨询公司等调查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机构工作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ct val="159000"/>
              </a:lnSpc>
              <a:spcBef>
                <a:spcPts val="877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在电台、电视台、报社等媒体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机构工作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在与本调研课题有关的专业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机构工作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89000"/>
              </a:lnSpc>
              <a:spcBef>
                <a:spcPts val="726"/>
              </a:spcBef>
              <a:tabLst>
                <a:tab pos="25336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接受过相关调研访问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4896"/>
              </a:lnSpc>
              <a:tabLst>
                <a:tab pos="25400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听说过相关调研访问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8" name="picture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69002" y="4830271"/>
            <a:ext cx="220590" cy="223946"/>
          </a:xfrm>
          <a:prstGeom prst="rect">
            <a:avLst/>
          </a:prstGeom>
        </p:spPr>
      </p:pic>
      <p:pic>
        <p:nvPicPr>
          <p:cNvPr id="210" name="picture 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68977" y="4208703"/>
            <a:ext cx="220370" cy="223723"/>
          </a:xfrm>
          <a:prstGeom prst="rect">
            <a:avLst/>
          </a:prstGeom>
        </p:spPr>
      </p:pic>
      <p:pic>
        <p:nvPicPr>
          <p:cNvPr id="212" name="picture 2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669002" y="3586307"/>
            <a:ext cx="220590" cy="223946"/>
          </a:xfrm>
          <a:prstGeom prst="rect">
            <a:avLst/>
          </a:prstGeom>
        </p:spPr>
      </p:pic>
      <p:pic>
        <p:nvPicPr>
          <p:cNvPr id="214" name="picture 2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668977" y="2964738"/>
            <a:ext cx="220370" cy="223723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668977" y="2342946"/>
            <a:ext cx="220370" cy="223723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921512" y="1471701"/>
            <a:ext cx="2783839" cy="14789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89000"/>
              </a:lnSpc>
              <a:tabLst/>
            </a:pP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（一）筛选调查对象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07390" indent="-14604" algn="l" rtl="0" eaLnBrk="0">
              <a:lnSpc>
                <a:spcPct val="154000"/>
              </a:lnSpc>
              <a:spcBef>
                <a:spcPts val="19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4.其他常规条件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常规筛选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0" name="textbox 220"/>
          <p:cNvSpPr/>
          <p:nvPr/>
        </p:nvSpPr>
        <p:spPr>
          <a:xfrm>
            <a:off x="86786" y="168655"/>
            <a:ext cx="5051425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三、筛选性问题的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24" name="textbox 224"/>
          <p:cNvSpPr/>
          <p:nvPr/>
        </p:nvSpPr>
        <p:spPr>
          <a:xfrm>
            <a:off x="11178031" y="6481826"/>
            <a:ext cx="97155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9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2021-06-18T14:29:00Z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2024-08-30T16:53:39</vt:filetime>
  </property>
</Properties>
</file>