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20" Type="http://schemas.openxmlformats.org/officeDocument/2006/relationships/tableStyles" Target="tableStyles.xml"/><Relationship Id="rId2" Type="http://schemas.openxmlformats.org/officeDocument/2006/relationships/slide" Target="slides/slide1.xml"/><Relationship Id="rId19" Type="http://schemas.openxmlformats.org/officeDocument/2006/relationships/presProps" Target="presProps.xml"/><Relationship Id="rId18" Type="http://schemas.openxmlformats.org/officeDocument/2006/relationships/slide" Target="slides/slide17.xml"/><Relationship Id="rId17" Type="http://schemas.openxmlformats.org/officeDocument/2006/relationships/slide" Target="slides/slide16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9.pn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0476" cy="413003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" y="78116"/>
            <a:ext cx="4556295" cy="663112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2167490" y="3482752"/>
            <a:ext cx="3052445" cy="615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63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市场调查方法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8" name="textbox 8"/>
          <p:cNvSpPr/>
          <p:nvPr/>
        </p:nvSpPr>
        <p:spPr>
          <a:xfrm>
            <a:off x="169646" y="1322735"/>
            <a:ext cx="3579495" cy="4241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73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700" b="1" kern="0" spc="110" dirty="0">
                <a:solidFill>
                  <a:srgbClr val="002060">
                    <a:alpha val="100000"/>
                  </a:srgbClr>
                </a:solidFill>
                <a:latin typeface="DengXian"/>
                <a:ea typeface="DengXian"/>
                <a:cs typeface="DengXian"/>
              </a:rPr>
              <a:t>市场调查与分析</a:t>
            </a:r>
            <a:r>
              <a:rPr sz="2700" b="1" kern="0" spc="0" dirty="0">
                <a:solidFill>
                  <a:srgbClr val="002060">
                    <a:alpha val="100000"/>
                  </a:srgbClr>
                </a:solidFill>
                <a:latin typeface="DengXian"/>
                <a:ea typeface="DengXian"/>
                <a:cs typeface="DengXian"/>
              </a:rPr>
              <a:t>MOOC</a:t>
            </a:r>
            <a:endParaRPr sz="2700" dirty="0">
              <a:latin typeface="DengXian"/>
              <a:ea typeface="DengXian"/>
              <a:cs typeface="DengXi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" name="table 102"/>
          <p:cNvGraphicFramePr>
            <a:graphicFrameLocks noGrp="1"/>
          </p:cNvGraphicFramePr>
          <p:nvPr/>
        </p:nvGraphicFramePr>
        <p:xfrm>
          <a:off x="1254251" y="1737360"/>
          <a:ext cx="8312784" cy="2870835"/>
        </p:xfrm>
        <a:graphic>
          <a:graphicData uri="http://schemas.openxmlformats.org/drawingml/2006/table">
            <a:tbl>
              <a:tblPr/>
              <a:tblGrid>
                <a:gridCol w="8312784"/>
              </a:tblGrid>
              <a:tr h="286448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9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9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9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9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99060" indent="362584" algn="l" rtl="0" eaLnBrk="0">
                        <a:lnSpc>
                          <a:spcPct val="139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400" b="1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优点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：较深入、细致，不但可以观察到市场现象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的具体表  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现，还可以了解市场交易双方之间较深层次的活</a:t>
                      </a:r>
                      <a:r>
                        <a:rPr sz="24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动。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00330" indent="361950" algn="l" rtl="0" eaLnBrk="0">
                        <a:lnSpc>
                          <a:spcPct val="139000"/>
                        </a:lnSpc>
                        <a:spcBef>
                          <a:spcPts val="634"/>
                        </a:spcBef>
                        <a:tabLst/>
                      </a:pPr>
                      <a:r>
                        <a:rPr sz="2400" b="1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缺点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：花费时间较长，观察者必须实际参与市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场活动的全  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过程或某个阶段，才能观察到市场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现象的表现。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4" name="textbox 104"/>
          <p:cNvSpPr/>
          <p:nvPr/>
        </p:nvSpPr>
        <p:spPr>
          <a:xfrm>
            <a:off x="86542" y="197611"/>
            <a:ext cx="423799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五、观察法的类型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14" name="group 14"/>
          <p:cNvGrpSpPr/>
          <p:nvPr/>
        </p:nvGrpSpPr>
        <p:grpSpPr>
          <a:xfrm rot="21600000">
            <a:off x="1530096" y="1508759"/>
            <a:ext cx="3057144" cy="652272"/>
            <a:chOff x="0" y="0"/>
            <a:chExt cx="3057144" cy="652272"/>
          </a:xfrm>
        </p:grpSpPr>
        <p:pic>
          <p:nvPicPr>
            <p:cNvPr id="106" name="picture 10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3057144" cy="652272"/>
            </a:xfrm>
            <a:prstGeom prst="rect">
              <a:avLst/>
            </a:prstGeom>
          </p:spPr>
        </p:pic>
        <p:sp>
          <p:nvSpPr>
            <p:cNvPr id="108" name="textbox 108"/>
            <p:cNvSpPr/>
            <p:nvPr/>
          </p:nvSpPr>
          <p:spPr>
            <a:xfrm>
              <a:off x="-12700" y="-12700"/>
              <a:ext cx="3082925" cy="71183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4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9811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107314" algn="l" rtl="0" eaLnBrk="0">
                <a:lnSpc>
                  <a:spcPct val="100000"/>
                </a:lnSpc>
                <a:tabLst/>
              </a:pPr>
              <a:r>
                <a:rPr sz="2700" b="1" kern="0" spc="9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参与观察的有缺点</a:t>
              </a:r>
              <a:endParaRPr sz="27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110" name="picture 1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" name="table 112"/>
          <p:cNvGraphicFramePr>
            <a:graphicFrameLocks noGrp="1"/>
          </p:cNvGraphicFramePr>
          <p:nvPr/>
        </p:nvGraphicFramePr>
        <p:xfrm>
          <a:off x="2182367" y="4224528"/>
          <a:ext cx="7319644" cy="1948814"/>
        </p:xfrm>
        <a:graphic>
          <a:graphicData uri="http://schemas.openxmlformats.org/drawingml/2006/table">
            <a:tbl>
              <a:tblPr/>
              <a:tblGrid>
                <a:gridCol w="7319644"/>
              </a:tblGrid>
              <a:tr h="194246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23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23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3504" indent="452755" algn="l" rtl="0" eaLnBrk="0">
                        <a:lnSpc>
                          <a:spcPct val="139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b="1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优点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。能做到比较客观、真实地搜集资料，不会因为参与了   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市场活动，而对市场现象</a:t>
                      </a:r>
                      <a:r>
                        <a:rPr sz="20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产生某些主观倾向。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557530" algn="l" rtl="0" eaLnBrk="0">
                        <a:lnSpc>
                          <a:spcPct val="97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2000" b="1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缺点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。难于对市场现象作出深入的观察。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4" name="table 114"/>
          <p:cNvGraphicFramePr>
            <a:graphicFrameLocks noGrp="1"/>
          </p:cNvGraphicFramePr>
          <p:nvPr/>
        </p:nvGraphicFramePr>
        <p:xfrm>
          <a:off x="2182367" y="2286000"/>
          <a:ext cx="7319644" cy="1485900"/>
        </p:xfrm>
        <a:graphic>
          <a:graphicData uri="http://schemas.openxmlformats.org/drawingml/2006/table">
            <a:tbl>
              <a:tblPr/>
              <a:tblGrid>
                <a:gridCol w="7319644"/>
              </a:tblGrid>
              <a:tr h="14795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2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2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3504" indent="446405" algn="l" rtl="0" eaLnBrk="0">
                        <a:lnSpc>
                          <a:spcPct val="140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非参与观察也叫局外观察，是指观察者以旁观者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的身份，对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 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市场现象进行观察。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6" name="textbox 116"/>
          <p:cNvSpPr/>
          <p:nvPr/>
        </p:nvSpPr>
        <p:spPr>
          <a:xfrm>
            <a:off x="86542" y="197611"/>
            <a:ext cx="423799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五、观察法的类型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16" name="group 16"/>
          <p:cNvGrpSpPr/>
          <p:nvPr/>
        </p:nvGrpSpPr>
        <p:grpSpPr>
          <a:xfrm rot="21600000">
            <a:off x="2491739" y="3973067"/>
            <a:ext cx="2955036" cy="571500"/>
            <a:chOff x="0" y="0"/>
            <a:chExt cx="2955036" cy="571500"/>
          </a:xfrm>
        </p:grpSpPr>
        <p:pic>
          <p:nvPicPr>
            <p:cNvPr id="118" name="picture 1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2955036" cy="571500"/>
            </a:xfrm>
            <a:prstGeom prst="rect">
              <a:avLst/>
            </a:prstGeom>
          </p:spPr>
        </p:pic>
        <p:sp>
          <p:nvSpPr>
            <p:cNvPr id="120" name="textbox 120"/>
            <p:cNvSpPr/>
            <p:nvPr/>
          </p:nvSpPr>
          <p:spPr>
            <a:xfrm>
              <a:off x="-12700" y="-12700"/>
              <a:ext cx="2980689" cy="62738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9390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107950" algn="l" rtl="0" eaLnBrk="0">
                <a:lnSpc>
                  <a:spcPct val="97000"/>
                </a:lnSpc>
                <a:tabLst/>
              </a:pPr>
              <a:r>
                <a:rPr sz="2400" b="1" kern="0" spc="-1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非参与观察的优缺点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 rot="21600000">
            <a:off x="2491739" y="2084832"/>
            <a:ext cx="2647187" cy="573023"/>
            <a:chOff x="0" y="0"/>
            <a:chExt cx="2647187" cy="573023"/>
          </a:xfrm>
        </p:grpSpPr>
        <p:pic>
          <p:nvPicPr>
            <p:cNvPr id="122" name="picture 1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2647187" cy="573023"/>
            </a:xfrm>
            <a:prstGeom prst="rect">
              <a:avLst/>
            </a:prstGeom>
          </p:spPr>
        </p:pic>
        <p:sp>
          <p:nvSpPr>
            <p:cNvPr id="124" name="textbox 124"/>
            <p:cNvSpPr/>
            <p:nvPr/>
          </p:nvSpPr>
          <p:spPr>
            <a:xfrm>
              <a:off x="-12700" y="-12700"/>
              <a:ext cx="2672714" cy="62928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2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7461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107950" algn="l" rtl="0" eaLnBrk="0">
                <a:lnSpc>
                  <a:spcPct val="97000"/>
                </a:lnSpc>
                <a:tabLst/>
              </a:pPr>
              <a:r>
                <a:rPr sz="2400" b="1" kern="0" spc="-1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非参与观察的定义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sp>
        <p:nvSpPr>
          <p:cNvPr id="126" name="textbox 126"/>
          <p:cNvSpPr/>
          <p:nvPr/>
        </p:nvSpPr>
        <p:spPr>
          <a:xfrm>
            <a:off x="1905736" y="1507007"/>
            <a:ext cx="2026285" cy="3810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19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r>
              <a:rPr sz="2400" b="1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．非参与观察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28" name="picture 1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" name="table 130"/>
          <p:cNvGraphicFramePr>
            <a:graphicFrameLocks noGrp="1"/>
          </p:cNvGraphicFramePr>
          <p:nvPr/>
        </p:nvGraphicFramePr>
        <p:xfrm>
          <a:off x="2048255" y="2083308"/>
          <a:ext cx="7747635" cy="1541779"/>
        </p:xfrm>
        <a:graphic>
          <a:graphicData uri="http://schemas.openxmlformats.org/drawingml/2006/table">
            <a:tbl>
              <a:tblPr/>
              <a:tblGrid>
                <a:gridCol w="7747635"/>
              </a:tblGrid>
              <a:tr h="153542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  <a:tabLst/>
                      </a:pPr>
                      <a:endParaRPr sz="8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6464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99694" indent="448944" algn="l" rtl="0" eaLnBrk="0">
                        <a:lnSpc>
                          <a:spcPct val="123000"/>
                        </a:lnSpc>
                        <a:tabLst/>
                      </a:pP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—— 根据观察者对观察内容是否</a:t>
                      </a:r>
                      <a:r>
                        <a:rPr sz="2400" kern="0" spc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统一设计、有</a:t>
                      </a:r>
                      <a:r>
                        <a:rPr sz="2400" kern="0" spc="-1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一定     </a:t>
                      </a:r>
                      <a:r>
                        <a:rPr sz="2400" kern="0" spc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结构的观察项目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和要求，观察法可分为有</a:t>
                      </a:r>
                      <a:r>
                        <a:rPr sz="2400" kern="0" spc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结构观察</a:t>
                      </a:r>
                      <a:r>
                        <a:rPr sz="2400" kern="0" spc="-1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和无    </a:t>
                      </a:r>
                      <a:r>
                        <a:rPr sz="2400" kern="0" spc="-1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结构观察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。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2" name="table 132"/>
          <p:cNvGraphicFramePr>
            <a:graphicFrameLocks noGrp="1"/>
          </p:cNvGraphicFramePr>
          <p:nvPr/>
        </p:nvGraphicFramePr>
        <p:xfrm>
          <a:off x="4567428" y="3340608"/>
          <a:ext cx="4432934" cy="2713989"/>
        </p:xfrm>
        <a:graphic>
          <a:graphicData uri="http://schemas.openxmlformats.org/drawingml/2006/table">
            <a:tbl>
              <a:tblPr/>
              <a:tblGrid>
                <a:gridCol w="4432934"/>
              </a:tblGrid>
              <a:tr h="270763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4" name="picture 1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6571" y="3349752"/>
            <a:ext cx="4415028" cy="2695955"/>
          </a:xfrm>
          <a:prstGeom prst="rect">
            <a:avLst/>
          </a:prstGeom>
        </p:spPr>
      </p:pic>
      <p:sp>
        <p:nvSpPr>
          <p:cNvPr id="136" name="textbox 136"/>
          <p:cNvSpPr/>
          <p:nvPr/>
        </p:nvSpPr>
        <p:spPr>
          <a:xfrm>
            <a:off x="86542" y="197611"/>
            <a:ext cx="423799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五、观察法的类型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38" name="textbox 138"/>
          <p:cNvSpPr/>
          <p:nvPr/>
        </p:nvSpPr>
        <p:spPr>
          <a:xfrm>
            <a:off x="1152245" y="1543964"/>
            <a:ext cx="4248150" cy="371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66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5000"/>
              </a:lnSpc>
              <a:tabLst/>
            </a:pPr>
            <a:r>
              <a:rPr sz="2400" b="1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（二）有结构观察和</a:t>
            </a:r>
            <a:r>
              <a:rPr sz="2400" b="1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无结</a:t>
            </a:r>
            <a:r>
              <a:rPr sz="2400" b="1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构观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察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40" name="picture 1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" name="table 142"/>
          <p:cNvGraphicFramePr>
            <a:graphicFrameLocks noGrp="1"/>
          </p:cNvGraphicFramePr>
          <p:nvPr/>
        </p:nvGraphicFramePr>
        <p:xfrm>
          <a:off x="2182367" y="4303776"/>
          <a:ext cx="7319644" cy="1485900"/>
        </p:xfrm>
        <a:graphic>
          <a:graphicData uri="http://schemas.openxmlformats.org/drawingml/2006/table">
            <a:tbl>
              <a:tblPr/>
              <a:tblGrid>
                <a:gridCol w="7319644"/>
              </a:tblGrid>
              <a:tr h="14795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22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22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8159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99694" indent="456565" algn="l" rtl="0" eaLnBrk="0">
                        <a:lnSpc>
                          <a:spcPct val="139000"/>
                        </a:lnSpc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观察到的结果无法进行简单的分类，观察者事先无法预知观   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察的可能结果，可以随意地记录他们认为相关情况的一种观察。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4" name="table 144"/>
          <p:cNvGraphicFramePr>
            <a:graphicFrameLocks noGrp="1"/>
          </p:cNvGraphicFramePr>
          <p:nvPr/>
        </p:nvGraphicFramePr>
        <p:xfrm>
          <a:off x="2182367" y="2286000"/>
          <a:ext cx="7319644" cy="1485900"/>
        </p:xfrm>
        <a:graphic>
          <a:graphicData uri="http://schemas.openxmlformats.org/drawingml/2006/table">
            <a:tbl>
              <a:tblPr/>
              <a:tblGrid>
                <a:gridCol w="7319644"/>
              </a:tblGrid>
              <a:tr h="14795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22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22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8157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98425" indent="448309" algn="l" rtl="0" eaLnBrk="0">
                        <a:lnSpc>
                          <a:spcPct val="139000"/>
                        </a:lnSpc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观察人员事先知道所要识别和记录的活动特征及类型情况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下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 </a:t>
                      </a:r>
                      <a:r>
                        <a:rPr sz="2000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所做的观察。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6" name="textbox 146"/>
          <p:cNvSpPr/>
          <p:nvPr/>
        </p:nvSpPr>
        <p:spPr>
          <a:xfrm>
            <a:off x="86542" y="197611"/>
            <a:ext cx="423799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五、观察法的类型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48" name="textbox 148"/>
          <p:cNvSpPr/>
          <p:nvPr/>
        </p:nvSpPr>
        <p:spPr>
          <a:xfrm>
            <a:off x="1152245" y="1543964"/>
            <a:ext cx="4248150" cy="371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66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5000"/>
              </a:lnSpc>
              <a:tabLst/>
            </a:pPr>
            <a:r>
              <a:rPr sz="2400" b="1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（二）有结构观察和</a:t>
            </a:r>
            <a:r>
              <a:rPr sz="2400" b="1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无结</a:t>
            </a:r>
            <a:r>
              <a:rPr sz="2400" b="1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构观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察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20" name="group 20"/>
          <p:cNvGrpSpPr/>
          <p:nvPr/>
        </p:nvGrpSpPr>
        <p:grpSpPr>
          <a:xfrm rot="21600000">
            <a:off x="2491739" y="2109216"/>
            <a:ext cx="2031491" cy="525779"/>
            <a:chOff x="0" y="0"/>
            <a:chExt cx="2031491" cy="525779"/>
          </a:xfrm>
        </p:grpSpPr>
        <p:pic>
          <p:nvPicPr>
            <p:cNvPr id="150" name="picture 15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2031491" cy="525779"/>
            </a:xfrm>
            <a:prstGeom prst="rect">
              <a:avLst/>
            </a:prstGeom>
          </p:spPr>
        </p:pic>
        <p:sp>
          <p:nvSpPr>
            <p:cNvPr id="152" name="textbox 152"/>
            <p:cNvSpPr/>
            <p:nvPr/>
          </p:nvSpPr>
          <p:spPr>
            <a:xfrm>
              <a:off x="-12700" y="-12700"/>
              <a:ext cx="2057400" cy="58293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8000"/>
                </a:lnSpc>
                <a:tabLst/>
              </a:pPr>
              <a:endParaRPr sz="900" dirty="0">
                <a:latin typeface="Arial"/>
                <a:ea typeface="Arial"/>
                <a:cs typeface="Arial"/>
              </a:endParaRPr>
            </a:p>
            <a:p>
              <a:pPr marL="107314" algn="l" rtl="0" eaLnBrk="0">
                <a:lnSpc>
                  <a:spcPct val="97000"/>
                </a:lnSpc>
                <a:spcBef>
                  <a:spcPts val="2"/>
                </a:spcBef>
                <a:tabLst/>
              </a:pPr>
              <a:r>
                <a:rPr sz="2400" kern="0" spc="-1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有结构性观察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 rot="21600000">
            <a:off x="2491739" y="3995928"/>
            <a:ext cx="2031491" cy="525779"/>
            <a:chOff x="0" y="0"/>
            <a:chExt cx="2031491" cy="525779"/>
          </a:xfrm>
        </p:grpSpPr>
        <p:pic>
          <p:nvPicPr>
            <p:cNvPr id="154" name="picture 15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2031491" cy="525779"/>
            </a:xfrm>
            <a:prstGeom prst="rect">
              <a:avLst/>
            </a:prstGeom>
          </p:spPr>
        </p:pic>
        <p:sp>
          <p:nvSpPr>
            <p:cNvPr id="156" name="textbox 156"/>
            <p:cNvSpPr/>
            <p:nvPr/>
          </p:nvSpPr>
          <p:spPr>
            <a:xfrm>
              <a:off x="-12700" y="-12700"/>
              <a:ext cx="2057400" cy="58229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8000"/>
                </a:lnSpc>
                <a:tabLst/>
              </a:pPr>
              <a:endParaRPr sz="900" dirty="0">
                <a:latin typeface="Arial"/>
                <a:ea typeface="Arial"/>
                <a:cs typeface="Arial"/>
              </a:endParaRPr>
            </a:p>
            <a:p>
              <a:pPr marL="109854" algn="l" rtl="0" eaLnBrk="0">
                <a:lnSpc>
                  <a:spcPct val="97000"/>
                </a:lnSpc>
                <a:spcBef>
                  <a:spcPts val="4"/>
                </a:spcBef>
                <a:tabLst/>
              </a:pPr>
              <a:r>
                <a:rPr sz="2400" kern="0" spc="-1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无结构性观察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158" name="picture 1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1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669791" y="1371600"/>
            <a:ext cx="7904988" cy="4611623"/>
          </a:xfrm>
          <a:prstGeom prst="rect">
            <a:avLst/>
          </a:prstGeom>
        </p:spPr>
      </p:pic>
      <p:sp>
        <p:nvSpPr>
          <p:cNvPr id="162" name="textbox 162"/>
          <p:cNvSpPr/>
          <p:nvPr/>
        </p:nvSpPr>
        <p:spPr>
          <a:xfrm>
            <a:off x="1132128" y="1596352"/>
            <a:ext cx="2307589" cy="15424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15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92000"/>
              </a:lnSpc>
              <a:tabLst/>
            </a:pPr>
            <a:r>
              <a:rPr sz="2700" b="1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思考</a:t>
            </a:r>
            <a:r>
              <a:rPr sz="27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</a:t>
            </a:r>
            <a:r>
              <a:rPr sz="2700" kern="0" spc="-6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案例中用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indent="13970" algn="l" rtl="0" eaLnBrk="0">
              <a:lnSpc>
                <a:spcPct val="158000"/>
              </a:lnSpc>
              <a:spcBef>
                <a:spcPts val="50"/>
              </a:spcBef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的是哪一种观察</a:t>
            </a:r>
            <a:r>
              <a:rPr sz="24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3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方法？</a:t>
            </a:r>
            <a:endParaRPr sz="23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64" name="textbox 164"/>
          <p:cNvSpPr/>
          <p:nvPr/>
        </p:nvSpPr>
        <p:spPr>
          <a:xfrm>
            <a:off x="86542" y="197611"/>
            <a:ext cx="3830954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观察法应用示例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66" name="picture 1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" name="table 168"/>
          <p:cNvGraphicFramePr>
            <a:graphicFrameLocks noGrp="1"/>
          </p:cNvGraphicFramePr>
          <p:nvPr/>
        </p:nvGraphicFramePr>
        <p:xfrm>
          <a:off x="1200911" y="1350264"/>
          <a:ext cx="8709025" cy="4021454"/>
        </p:xfrm>
        <a:graphic>
          <a:graphicData uri="http://schemas.openxmlformats.org/drawingml/2006/table">
            <a:tbl>
              <a:tblPr/>
              <a:tblGrid>
                <a:gridCol w="8709025"/>
              </a:tblGrid>
              <a:tr h="401510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7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6165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0964" algn="l" rtl="0" eaLnBrk="0">
                        <a:lnSpc>
                          <a:spcPct val="100000"/>
                        </a:lnSpc>
                        <a:tabLst/>
                      </a:pPr>
                      <a:r>
                        <a:rPr sz="2700" b="1" kern="0" spc="80" dirty="0">
                          <a:solidFill>
                            <a:srgbClr val="1F4E79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神秘顾客法</a:t>
                      </a:r>
                      <a:endParaRPr sz="27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02235" indent="-6350" algn="l" rtl="0" eaLnBrk="0">
                        <a:lnSpc>
                          <a:spcPct val="119000"/>
                        </a:lnSpc>
                        <a:spcBef>
                          <a:spcPts val="649"/>
                        </a:spcBef>
                        <a:tabLst/>
                      </a:pP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——是企业派调查人员假装成顾客或用户到本公司或者竞争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对    </a:t>
                      </a:r>
                      <a:r>
                        <a:rPr sz="2400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手所属门店或服务部门进行观察调查，以收集数据的一</a:t>
                      </a:r>
                      <a:r>
                        <a:rPr sz="24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种方法。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00330" algn="l" rtl="0" eaLnBrk="0">
                        <a:lnSpc>
                          <a:spcPts val="2794"/>
                        </a:lnSpc>
                        <a:spcBef>
                          <a:spcPts val="962"/>
                        </a:spcBef>
                        <a:tabLst/>
                      </a:pPr>
                      <a:r>
                        <a:rPr sz="2300" b="1" kern="0" spc="-1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应用场景：</a:t>
                      </a:r>
                      <a:endParaRPr sz="23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459740" algn="l" rtl="0" eaLnBrk="0">
                        <a:lnSpc>
                          <a:spcPts val="2778"/>
                        </a:lnSpc>
                        <a:spcBef>
                          <a:spcPts val="949"/>
                        </a:spcBef>
                        <a:tabLst/>
                      </a:pPr>
                      <a:r>
                        <a:rPr sz="2300" kern="0" spc="-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零售性企业；</a:t>
                      </a:r>
                      <a:endParaRPr sz="23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461009" algn="l" rtl="0" eaLnBrk="0">
                        <a:lnSpc>
                          <a:spcPct val="89000"/>
                        </a:lnSpc>
                        <a:spcBef>
                          <a:spcPts val="959"/>
                        </a:spcBef>
                        <a:tabLst/>
                      </a:pPr>
                      <a:r>
                        <a:rPr sz="2400" kern="0" spc="-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航空公司、铁路、航运、</a:t>
                      </a:r>
                      <a:r>
                        <a:rPr sz="2400" kern="0" spc="-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和汽车运输公司；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462280" algn="l" rtl="0" eaLnBrk="0">
                        <a:lnSpc>
                          <a:spcPts val="3745"/>
                        </a:lnSpc>
                        <a:tabLst/>
                      </a:pPr>
                      <a:r>
                        <a:rPr sz="2400" kern="0" spc="-1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一般服务性公司；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10000"/>
                        </a:lnSpc>
                        <a:tabLst/>
                      </a:pPr>
                      <a:endParaRPr sz="9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458469" algn="l" rtl="0" eaLnBrk="0">
                        <a:lnSpc>
                          <a:spcPts val="2785"/>
                        </a:lnSpc>
                        <a:tabLst/>
                      </a:pPr>
                      <a:r>
                        <a:rPr sz="2300" kern="0" spc="-1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各类企业。</a:t>
                      </a:r>
                      <a:endParaRPr sz="23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0" name="table 170"/>
          <p:cNvGraphicFramePr>
            <a:graphicFrameLocks noGrp="1"/>
          </p:cNvGraphicFramePr>
          <p:nvPr/>
        </p:nvGraphicFramePr>
        <p:xfrm>
          <a:off x="7851647" y="3078480"/>
          <a:ext cx="3514090" cy="3503295"/>
        </p:xfrm>
        <a:graphic>
          <a:graphicData uri="http://schemas.openxmlformats.org/drawingml/2006/table">
            <a:tbl>
              <a:tblPr/>
              <a:tblGrid>
                <a:gridCol w="3514090"/>
              </a:tblGrid>
              <a:tr h="349694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72" name="picture 1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860792" y="3087623"/>
            <a:ext cx="3496055" cy="3485388"/>
          </a:xfrm>
          <a:prstGeom prst="rect">
            <a:avLst/>
          </a:prstGeom>
        </p:spPr>
      </p:pic>
      <p:sp>
        <p:nvSpPr>
          <p:cNvPr id="174" name="textbox 174"/>
          <p:cNvSpPr/>
          <p:nvPr/>
        </p:nvSpPr>
        <p:spPr>
          <a:xfrm>
            <a:off x="86542" y="197611"/>
            <a:ext cx="3830954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观察法应用示例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76" name="picture 1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1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98320" y="1566671"/>
            <a:ext cx="1254251" cy="883920"/>
          </a:xfrm>
          <a:prstGeom prst="rect">
            <a:avLst/>
          </a:prstGeom>
        </p:spPr>
      </p:pic>
      <p:pic>
        <p:nvPicPr>
          <p:cNvPr id="180" name="picture 1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891027" y="1744979"/>
            <a:ext cx="1415795" cy="525779"/>
          </a:xfrm>
          <a:prstGeom prst="rect">
            <a:avLst/>
          </a:prstGeom>
        </p:spPr>
      </p:pic>
      <p:graphicFrame>
        <p:nvGraphicFramePr>
          <p:cNvPr id="182" name="table 182"/>
          <p:cNvGraphicFramePr>
            <a:graphicFrameLocks noGrp="1"/>
          </p:cNvGraphicFramePr>
          <p:nvPr/>
        </p:nvGraphicFramePr>
        <p:xfrm>
          <a:off x="2569464" y="1744979"/>
          <a:ext cx="7979409" cy="3985259"/>
        </p:xfrm>
        <a:graphic>
          <a:graphicData uri="http://schemas.openxmlformats.org/drawingml/2006/table">
            <a:tbl>
              <a:tblPr/>
              <a:tblGrid>
                <a:gridCol w="7979409"/>
              </a:tblGrid>
              <a:tr h="6572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  <a:tabLst/>
                      </a:pPr>
                      <a:endParaRPr sz="8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417830" algn="l" rtl="0" eaLnBrk="0">
                        <a:lnSpc>
                          <a:spcPct val="97000"/>
                        </a:lnSpc>
                        <a:tabLst/>
                      </a:pPr>
                      <a:r>
                        <a:rPr sz="24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注意事项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2803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79946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13664" indent="375284" algn="l" rtl="0" eaLnBrk="0">
                        <a:lnSpc>
                          <a:spcPct val="140000"/>
                        </a:lnSpc>
                        <a:tabLst/>
                      </a:pP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1.对观察人员进行必要的培训，确保观察内容符合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调查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  </a:t>
                      </a:r>
                      <a:r>
                        <a:rPr sz="2400" kern="0" spc="-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的目的；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474980" algn="l" rtl="0" eaLnBrk="0">
                        <a:lnSpc>
                          <a:spcPct val="97000"/>
                        </a:lnSpc>
                        <a:spcBef>
                          <a:spcPts val="1524"/>
                        </a:spcBef>
                        <a:tabLst/>
                      </a:pPr>
                      <a:r>
                        <a:rPr sz="2400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2. 观察活动必须在市场现象发</a:t>
                      </a:r>
                      <a:r>
                        <a:rPr sz="24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生的现场；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22554" indent="356234" algn="l" rtl="0" eaLnBrk="0">
                        <a:lnSpc>
                          <a:spcPct val="139000"/>
                        </a:lnSpc>
                        <a:spcBef>
                          <a:spcPts val="634"/>
                        </a:spcBef>
                        <a:tabLst/>
                      </a:pP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3.注意尽量不能干扰被观察者，否则其可能改变行为方</a:t>
                      </a:r>
                      <a:r>
                        <a:rPr sz="24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向而不能处于自然状态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或行为中断;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sz="12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8154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459740" algn="l" rtl="0" eaLnBrk="0">
                        <a:lnSpc>
                          <a:spcPct val="97000"/>
                        </a:lnSpc>
                        <a:tabLst/>
                      </a:pPr>
                      <a:r>
                        <a:rPr sz="2400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4.对观察所取得的信息资料结合背景</a:t>
                      </a:r>
                      <a:r>
                        <a:rPr sz="24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与环境进行分析。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4" name="textbox 184"/>
          <p:cNvSpPr/>
          <p:nvPr/>
        </p:nvSpPr>
        <p:spPr>
          <a:xfrm>
            <a:off x="86542" y="197611"/>
            <a:ext cx="5052059" cy="784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799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8000"/>
              </a:lnSpc>
              <a:tabLst/>
            </a:pPr>
            <a:r>
              <a:rPr sz="6400" kern="0" spc="159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6400" kern="0" spc="30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七、观察法的注意事项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86" name="picture 1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rect 188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90" name="picture 1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2000" cy="4130039"/>
          </a:xfrm>
          <a:prstGeom prst="rect">
            <a:avLst/>
          </a:prstGeom>
        </p:spPr>
      </p:pic>
      <p:sp>
        <p:nvSpPr>
          <p:cNvPr id="192" name="textbox 192"/>
          <p:cNvSpPr/>
          <p:nvPr/>
        </p:nvSpPr>
        <p:spPr>
          <a:xfrm>
            <a:off x="1204065" y="3514223"/>
            <a:ext cx="5265420" cy="913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2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6000" b="1" kern="0" spc="-5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感谢您的聆听！</a:t>
            </a:r>
            <a:endParaRPr sz="60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94" name="picture 1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38296" y="966515"/>
            <a:ext cx="1153849" cy="2216753"/>
          </a:xfrm>
          <a:prstGeom prst="rect">
            <a:avLst/>
          </a:prstGeom>
        </p:spPr>
      </p:pic>
      <p:pic>
        <p:nvPicPr>
          <p:cNvPr id="196" name="picture 1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122551" y="848359"/>
            <a:ext cx="554735" cy="332359"/>
          </a:xfrm>
          <a:prstGeom prst="rect">
            <a:avLst/>
          </a:prstGeom>
        </p:spPr>
      </p:pic>
      <p:pic>
        <p:nvPicPr>
          <p:cNvPr id="198" name="picture 1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156460" y="1251204"/>
            <a:ext cx="400811" cy="112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10"/>
          <p:cNvGraphicFramePr>
            <a:graphicFrameLocks noGrp="1"/>
          </p:cNvGraphicFramePr>
          <p:nvPr/>
        </p:nvGraphicFramePr>
        <p:xfrm>
          <a:off x="2360675" y="1368552"/>
          <a:ext cx="8706484" cy="4533900"/>
        </p:xfrm>
        <a:graphic>
          <a:graphicData uri="http://schemas.openxmlformats.org/drawingml/2006/table">
            <a:tbl>
              <a:tblPr/>
              <a:tblGrid>
                <a:gridCol w="8706484"/>
              </a:tblGrid>
              <a:tr h="45275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  <a:tabLst/>
                      </a:pPr>
                      <a:endParaRPr sz="7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1600" indent="605790" algn="l" rtl="0" eaLnBrk="0">
                        <a:lnSpc>
                          <a:spcPct val="139000"/>
                        </a:lnSpc>
                        <a:spcBef>
                          <a:spcPts val="6"/>
                        </a:spcBef>
                        <a:tabLst/>
                      </a:pPr>
                      <a:r>
                        <a:rPr sz="3200" b="1" kern="0" spc="0" dirty="0">
                          <a:solidFill>
                            <a:srgbClr val="2E4C64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假设你是中国移动营业</a:t>
                      </a:r>
                      <a:r>
                        <a:rPr sz="3200" b="1" kern="0" spc="-10" dirty="0">
                          <a:solidFill>
                            <a:srgbClr val="2E4C64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厅某门店的店长，你</a:t>
                      </a:r>
                      <a:r>
                        <a:rPr sz="3200" b="1" kern="0" spc="0" dirty="0">
                          <a:solidFill>
                            <a:srgbClr val="2E4C64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 </a:t>
                      </a:r>
                      <a:r>
                        <a:rPr sz="3200" b="1" kern="0" spc="-20" dirty="0">
                          <a:solidFill>
                            <a:srgbClr val="2E4C64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想了解客服人员是否按照规定进行顾客服务，</a:t>
                      </a:r>
                      <a:endParaRPr sz="32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02870" algn="l" rtl="0" eaLnBrk="0">
                        <a:lnSpc>
                          <a:spcPct val="97000"/>
                        </a:lnSpc>
                        <a:spcBef>
                          <a:spcPts val="2019"/>
                        </a:spcBef>
                        <a:tabLst/>
                      </a:pPr>
                      <a:r>
                        <a:rPr sz="3200" b="1" kern="0" spc="-210" dirty="0">
                          <a:solidFill>
                            <a:srgbClr val="2E4C64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你会怎么做呢？</a:t>
                      </a:r>
                      <a:endParaRPr sz="32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65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99694" algn="l" rtl="0" eaLnBrk="0">
                        <a:lnSpc>
                          <a:spcPct val="97000"/>
                        </a:lnSpc>
                        <a:spcBef>
                          <a:spcPts val="721"/>
                        </a:spcBef>
                        <a:tabLst/>
                      </a:pPr>
                      <a:r>
                        <a:rPr sz="2400" kern="0" spc="0" dirty="0">
                          <a:solidFill>
                            <a:srgbClr val="2E4C64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A.针对拟调查的客服人员进行访问，了解其</a:t>
                      </a:r>
                      <a:r>
                        <a:rPr sz="2400" kern="0" spc="-10" dirty="0">
                          <a:solidFill>
                            <a:srgbClr val="2E4C64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工作情况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87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26364" algn="l" rtl="0" eaLnBrk="0">
                        <a:lnSpc>
                          <a:spcPct val="97000"/>
                        </a:lnSpc>
                        <a:spcBef>
                          <a:spcPts val="725"/>
                        </a:spcBef>
                        <a:tabLst/>
                      </a:pPr>
                      <a:r>
                        <a:rPr sz="2400" kern="0" spc="-10" dirty="0">
                          <a:solidFill>
                            <a:srgbClr val="2E4C64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B.以顾客的身份打电话进行咨询，体验客服人员的服务情况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87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11760" algn="l" rtl="0" eaLnBrk="0">
                        <a:lnSpc>
                          <a:spcPct val="97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2400" kern="0" spc="-10" dirty="0">
                          <a:solidFill>
                            <a:srgbClr val="2E4C64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C.在门店暗中观察客服人员的工作情况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10280" y="3548786"/>
            <a:ext cx="1342084" cy="2207455"/>
          </a:xfrm>
          <a:prstGeom prst="rect">
            <a:avLst/>
          </a:prstGeom>
        </p:spPr>
      </p:pic>
      <p:sp>
        <p:nvSpPr>
          <p:cNvPr id="14" name="textbox 14"/>
          <p:cNvSpPr/>
          <p:nvPr/>
        </p:nvSpPr>
        <p:spPr>
          <a:xfrm>
            <a:off x="86786" y="168655"/>
            <a:ext cx="2609850" cy="8674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26"/>
              </a:lnSpc>
              <a:tabLst/>
            </a:pPr>
            <a:r>
              <a:rPr sz="9000" kern="0" spc="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7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情景案例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 18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A8D37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76999" y="1531850"/>
            <a:ext cx="5686991" cy="5278206"/>
          </a:xfrm>
          <a:prstGeom prst="rect">
            <a:avLst/>
          </a:prstGeom>
        </p:spPr>
      </p:pic>
      <p:sp>
        <p:nvSpPr>
          <p:cNvPr id="22" name="textbox 22"/>
          <p:cNvSpPr/>
          <p:nvPr/>
        </p:nvSpPr>
        <p:spPr>
          <a:xfrm>
            <a:off x="1306822" y="2820199"/>
            <a:ext cx="5673090" cy="615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577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8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市场调查方法——观察法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4" name="rect 24"/>
          <p:cNvSpPr/>
          <p:nvPr/>
        </p:nvSpPr>
        <p:spPr>
          <a:xfrm>
            <a:off x="0" y="2438400"/>
            <a:ext cx="1057655" cy="1568195"/>
          </a:xfrm>
          <a:prstGeom prst="rect">
            <a:avLst/>
          </a:prstGeom>
          <a:solidFill>
            <a:srgbClr val="2E4C6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6" name="rect 26"/>
          <p:cNvSpPr/>
          <p:nvPr/>
        </p:nvSpPr>
        <p:spPr>
          <a:xfrm>
            <a:off x="1210055" y="3790188"/>
            <a:ext cx="4504944" cy="352044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853427" y="3337559"/>
            <a:ext cx="3110483" cy="3115056"/>
          </a:xfrm>
          <a:prstGeom prst="rect">
            <a:avLst/>
          </a:prstGeom>
        </p:spPr>
      </p:pic>
      <p:sp>
        <p:nvSpPr>
          <p:cNvPr id="30" name="textbox 30"/>
          <p:cNvSpPr/>
          <p:nvPr/>
        </p:nvSpPr>
        <p:spPr>
          <a:xfrm>
            <a:off x="1769469" y="2816758"/>
            <a:ext cx="8557259" cy="8991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89000"/>
              </a:lnSpc>
              <a:tabLst/>
            </a:pP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觉器官或借助科学的观察工具</a:t>
            </a:r>
            <a:r>
              <a:rPr sz="2400" kern="0" spc="-35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r>
              <a:rPr sz="2400" kern="0" spc="-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直接搜集正在发生的、处于自然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4320"/>
              </a:lnSpc>
              <a:tabLst/>
            </a:pPr>
            <a:r>
              <a:rPr sz="2400" kern="0" spc="-9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状态下</a:t>
            </a:r>
            <a:r>
              <a:rPr sz="24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的市场现象有关资</a:t>
            </a:r>
            <a:r>
              <a:rPr sz="24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料的方法。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2" name="textbox 32"/>
          <p:cNvSpPr/>
          <p:nvPr/>
        </p:nvSpPr>
        <p:spPr>
          <a:xfrm>
            <a:off x="2226970" y="2268118"/>
            <a:ext cx="8252459" cy="380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2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观察法是观察者根据研究目的，有组织有计划地</a:t>
            </a: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运用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自身的感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2" name="group 2"/>
          <p:cNvGrpSpPr/>
          <p:nvPr/>
        </p:nvGrpSpPr>
        <p:grpSpPr>
          <a:xfrm rot="21600000">
            <a:off x="1687067" y="1388364"/>
            <a:ext cx="2697479" cy="522732"/>
            <a:chOff x="0" y="0"/>
            <a:chExt cx="2697479" cy="522732"/>
          </a:xfrm>
        </p:grpSpPr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2697479" cy="522732"/>
            </a:xfrm>
            <a:prstGeom prst="rect">
              <a:avLst/>
            </a:prstGeom>
          </p:spPr>
        </p:pic>
        <p:sp>
          <p:nvSpPr>
            <p:cNvPr id="36" name="textbox 36"/>
            <p:cNvSpPr/>
            <p:nvPr/>
          </p:nvSpPr>
          <p:spPr>
            <a:xfrm>
              <a:off x="-12700" y="-12700"/>
              <a:ext cx="2722879" cy="58293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7000"/>
                </a:lnSpc>
                <a:tabLst/>
              </a:pPr>
              <a:endParaRPr sz="700" dirty="0">
                <a:latin typeface="Arial"/>
                <a:ea typeface="Arial"/>
                <a:cs typeface="Arial"/>
              </a:endParaRPr>
            </a:p>
            <a:p>
              <a:pPr marL="114300" algn="l" rtl="0" eaLnBrk="0">
                <a:lnSpc>
                  <a:spcPct val="100000"/>
                </a:lnSpc>
                <a:spcBef>
                  <a:spcPts val="6"/>
                </a:spcBef>
                <a:tabLst/>
              </a:pPr>
              <a:r>
                <a:rPr sz="2700" b="1" kern="0" spc="8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一、观察法含义</a:t>
              </a:r>
              <a:endParaRPr sz="27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sp>
        <p:nvSpPr>
          <p:cNvPr id="38" name="textbox 38"/>
          <p:cNvSpPr/>
          <p:nvPr/>
        </p:nvSpPr>
        <p:spPr>
          <a:xfrm>
            <a:off x="86786" y="168655"/>
            <a:ext cx="2202814" cy="8648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7"/>
              </a:lnSpc>
              <a:tabLst/>
            </a:pPr>
            <a:r>
              <a:rPr sz="9000" kern="0" spc="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8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观察法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40" name="picture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table 42"/>
          <p:cNvGraphicFramePr>
            <a:graphicFrameLocks noGrp="1"/>
          </p:cNvGraphicFramePr>
          <p:nvPr/>
        </p:nvGraphicFramePr>
        <p:xfrm>
          <a:off x="1711452" y="1941576"/>
          <a:ext cx="8863330" cy="3721100"/>
        </p:xfrm>
        <a:graphic>
          <a:graphicData uri="http://schemas.openxmlformats.org/drawingml/2006/table">
            <a:tbl>
              <a:tblPr/>
              <a:tblGrid>
                <a:gridCol w="8863330"/>
              </a:tblGrid>
              <a:tr h="37147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6325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557530" algn="l" rtl="0" eaLnBrk="0">
                        <a:lnSpc>
                          <a:spcPct val="97000"/>
                        </a:lnSpc>
                        <a:tabLst/>
                      </a:pP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观察法不直接向被调查者提问，而是间接观察被调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查者的行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02235" algn="l" rtl="0" eaLnBrk="0">
                        <a:lnSpc>
                          <a:spcPct val="89000"/>
                        </a:lnSpc>
                        <a:spcBef>
                          <a:spcPts val="1517"/>
                        </a:spcBef>
                        <a:tabLst/>
                      </a:pPr>
                      <a:r>
                        <a:rPr sz="2400" kern="0" spc="-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动、反应和感受。其特点主要</a:t>
                      </a:r>
                      <a:r>
                        <a:rPr sz="2400" kern="0" spc="-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表现在：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28270" algn="l" rtl="0" eaLnBrk="0">
                        <a:lnSpc>
                          <a:spcPts val="4896"/>
                        </a:lnSpc>
                        <a:tabLst/>
                      </a:pPr>
                      <a:r>
                        <a:rPr sz="2400" kern="0" spc="-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1.观察内容目的性强；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34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14300" algn="l" rtl="0" eaLnBrk="0">
                        <a:lnSpc>
                          <a:spcPct val="89000"/>
                        </a:lnSpc>
                        <a:spcBef>
                          <a:spcPts val="727"/>
                        </a:spcBef>
                        <a:tabLst/>
                      </a:pPr>
                      <a:r>
                        <a:rPr sz="2400" kern="0" spc="-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2.观察具有系统、全面性；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18110" algn="l" rtl="0" eaLnBrk="0">
                        <a:lnSpc>
                          <a:spcPts val="4896"/>
                        </a:lnSpc>
                        <a:tabLst/>
                      </a:pPr>
                      <a:r>
                        <a:rPr sz="2400" kern="0" spc="-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3.仪器、感官观察并用；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33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99060" algn="l" rtl="0" eaLnBrk="0">
                        <a:lnSpc>
                          <a:spcPct val="98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24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4.观察及时自然发生的市场</a:t>
                      </a:r>
                      <a:r>
                        <a:rPr sz="2400" kern="0" spc="-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状态。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4" name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38900" y="3124200"/>
            <a:ext cx="4061459" cy="2439923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 rot="21600000">
            <a:off x="1716024" y="1303020"/>
            <a:ext cx="3060192" cy="524255"/>
            <a:chOff x="0" y="0"/>
            <a:chExt cx="3060192" cy="524255"/>
          </a:xfrm>
        </p:grpSpPr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060192" cy="524255"/>
            </a:xfrm>
            <a:prstGeom prst="rect">
              <a:avLst/>
            </a:prstGeom>
          </p:spPr>
        </p:pic>
        <p:sp>
          <p:nvSpPr>
            <p:cNvPr id="48" name="textbox 48"/>
            <p:cNvSpPr/>
            <p:nvPr/>
          </p:nvSpPr>
          <p:spPr>
            <a:xfrm>
              <a:off x="-12700" y="-12700"/>
              <a:ext cx="3086100" cy="58356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8000"/>
                </a:lnSpc>
                <a:tabLst/>
              </a:pPr>
              <a:endParaRPr sz="700" dirty="0">
                <a:latin typeface="Arial"/>
                <a:ea typeface="Arial"/>
                <a:cs typeface="Arial"/>
              </a:endParaRPr>
            </a:p>
            <a:p>
              <a:pPr marL="115570" algn="l" rtl="0" eaLnBrk="0">
                <a:lnSpc>
                  <a:spcPct val="100000"/>
                </a:lnSpc>
                <a:spcBef>
                  <a:spcPts val="2"/>
                </a:spcBef>
                <a:tabLst/>
              </a:pPr>
              <a:r>
                <a:rPr sz="2700" b="1" kern="0" spc="8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二、观察法的特点</a:t>
              </a:r>
              <a:endParaRPr sz="27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sp>
        <p:nvSpPr>
          <p:cNvPr id="50" name="textbox 50"/>
          <p:cNvSpPr/>
          <p:nvPr/>
        </p:nvSpPr>
        <p:spPr>
          <a:xfrm>
            <a:off x="86542" y="197611"/>
            <a:ext cx="220345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8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观察法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52" name="picture 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4"/>
          <p:cNvSpPr/>
          <p:nvPr/>
        </p:nvSpPr>
        <p:spPr>
          <a:xfrm>
            <a:off x="852627" y="2004720"/>
            <a:ext cx="6051550" cy="38201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353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5240" indent="388620" algn="l" rtl="0" eaLnBrk="0">
              <a:lnSpc>
                <a:spcPct val="124000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1、调查结果准确度要求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高，如顾客购买新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产品时的反应；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5240" indent="374015" algn="l" rtl="0" eaLnBrk="0">
              <a:lnSpc>
                <a:spcPct val="124000"/>
              </a:lnSpc>
              <a:spcBef>
                <a:spcPts val="721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2、对已获得的有疑问的信息进行核实的调</a:t>
            </a:r>
            <a:r>
              <a:rPr sz="24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查；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indent="381000" algn="l" rtl="0" eaLnBrk="0">
              <a:lnSpc>
                <a:spcPct val="132000"/>
              </a:lnSpc>
              <a:spcBef>
                <a:spcPts val="3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3、只能通过观察法获取的信息的调查，如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服务人员态度调查、顾客购买行为调查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、顾   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客流量、商店柜台及橱窗布置等。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56" name="picture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206996" y="2075688"/>
            <a:ext cx="4533900" cy="3628644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 rot="21600000">
            <a:off x="797052" y="1261872"/>
            <a:ext cx="3774948" cy="522732"/>
            <a:chOff x="0" y="0"/>
            <a:chExt cx="3774948" cy="522732"/>
          </a:xfrm>
        </p:grpSpPr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774948" cy="522732"/>
            </a:xfrm>
            <a:prstGeom prst="rect">
              <a:avLst/>
            </a:prstGeom>
          </p:spPr>
        </p:pic>
        <p:sp>
          <p:nvSpPr>
            <p:cNvPr id="60" name="textbox 60"/>
            <p:cNvSpPr/>
            <p:nvPr/>
          </p:nvSpPr>
          <p:spPr>
            <a:xfrm>
              <a:off x="-12700" y="-12700"/>
              <a:ext cx="3800475" cy="58293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8000"/>
                </a:lnSpc>
                <a:tabLst/>
              </a:pPr>
              <a:endParaRPr sz="700" dirty="0">
                <a:latin typeface="Arial"/>
                <a:ea typeface="Arial"/>
                <a:cs typeface="Arial"/>
              </a:endParaRPr>
            </a:p>
            <a:p>
              <a:pPr marL="113664" algn="l" rtl="0" eaLnBrk="0">
                <a:lnSpc>
                  <a:spcPct val="100000"/>
                </a:lnSpc>
                <a:spcBef>
                  <a:spcPts val="1"/>
                </a:spcBef>
                <a:tabLst/>
              </a:pPr>
              <a:r>
                <a:rPr sz="2700" b="1" kern="0" spc="7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三、观察法适用的范围</a:t>
              </a:r>
              <a:endParaRPr sz="27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sp>
        <p:nvSpPr>
          <p:cNvPr id="62" name="textbox 62"/>
          <p:cNvSpPr/>
          <p:nvPr/>
        </p:nvSpPr>
        <p:spPr>
          <a:xfrm>
            <a:off x="86786" y="168655"/>
            <a:ext cx="2202814" cy="8648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7"/>
              </a:lnSpc>
              <a:tabLst/>
            </a:pPr>
            <a:r>
              <a:rPr sz="9000" kern="0" spc="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8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观察法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64" name="picture 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990844" y="2031492"/>
            <a:ext cx="5661660" cy="3785615"/>
          </a:xfrm>
          <a:prstGeom prst="rect">
            <a:avLst/>
          </a:prstGeom>
        </p:spPr>
      </p:pic>
      <p:graphicFrame>
        <p:nvGraphicFramePr>
          <p:cNvPr id="68" name="table 68"/>
          <p:cNvGraphicFramePr>
            <a:graphicFrameLocks noGrp="1"/>
          </p:cNvGraphicFramePr>
          <p:nvPr/>
        </p:nvGraphicFramePr>
        <p:xfrm>
          <a:off x="1708404" y="2063496"/>
          <a:ext cx="4306569" cy="3719829"/>
        </p:xfrm>
        <a:graphic>
          <a:graphicData uri="http://schemas.openxmlformats.org/drawingml/2006/table">
            <a:tbl>
              <a:tblPr/>
              <a:tblGrid>
                <a:gridCol w="4306569"/>
              </a:tblGrid>
              <a:tr h="371347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5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7512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7314" algn="l" rtl="0" eaLnBrk="0">
                        <a:lnSpc>
                          <a:spcPct val="97000"/>
                        </a:lnSpc>
                        <a:tabLst/>
                      </a:pPr>
                      <a:r>
                        <a:rPr sz="2300" kern="0" spc="-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①人的行动；</a:t>
                      </a:r>
                      <a:endParaRPr sz="23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25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7314" algn="l" rtl="0" eaLnBrk="0">
                        <a:lnSpc>
                          <a:spcPct val="93000"/>
                        </a:lnSpc>
                        <a:spcBef>
                          <a:spcPts val="723"/>
                        </a:spcBef>
                        <a:tabLst/>
                      </a:pPr>
                      <a:r>
                        <a:rPr sz="2400" kern="0" spc="-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②人物的语言内容；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24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7314" algn="l" rtl="0" eaLnBrk="0">
                        <a:lnSpc>
                          <a:spcPct val="93000"/>
                        </a:lnSpc>
                        <a:spcBef>
                          <a:spcPts val="731"/>
                        </a:spcBef>
                        <a:tabLst/>
                      </a:pP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③人的表达行为；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24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r" rtl="0" eaLnBrk="0">
                        <a:lnSpc>
                          <a:spcPct val="93000"/>
                        </a:lnSpc>
                        <a:spcBef>
                          <a:spcPts val="730"/>
                        </a:spcBef>
                        <a:tabLst/>
                      </a:pPr>
                      <a:r>
                        <a:rPr sz="2400" kern="0" spc="-1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④人物的空间关系和坐落地点；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26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14935" indent="-7620" algn="l" rtl="0" eaLnBrk="0">
                        <a:lnSpc>
                          <a:spcPct val="124000"/>
                        </a:lnSpc>
                        <a:tabLst/>
                      </a:pP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⑤事件从发生到结束的持续时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 </a:t>
                      </a:r>
                      <a:r>
                        <a:rPr sz="2400" kern="0" spc="-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间。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0" name="textbox 70"/>
          <p:cNvSpPr/>
          <p:nvPr/>
        </p:nvSpPr>
        <p:spPr>
          <a:xfrm>
            <a:off x="86786" y="168655"/>
            <a:ext cx="2202814" cy="8648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7"/>
              </a:lnSpc>
              <a:tabLst/>
            </a:pPr>
            <a:r>
              <a:rPr sz="9000" kern="0" spc="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8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观察法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8" name="group 8"/>
          <p:cNvGrpSpPr/>
          <p:nvPr/>
        </p:nvGrpSpPr>
        <p:grpSpPr>
          <a:xfrm rot="21600000">
            <a:off x="1781555" y="1313688"/>
            <a:ext cx="2339339" cy="522732"/>
            <a:chOff x="0" y="0"/>
            <a:chExt cx="2339339" cy="522732"/>
          </a:xfrm>
        </p:grpSpPr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2339339" cy="522732"/>
            </a:xfrm>
            <a:prstGeom prst="rect">
              <a:avLst/>
            </a:prstGeom>
          </p:spPr>
        </p:pic>
        <p:sp>
          <p:nvSpPr>
            <p:cNvPr id="74" name="textbox 74"/>
            <p:cNvSpPr/>
            <p:nvPr/>
          </p:nvSpPr>
          <p:spPr>
            <a:xfrm>
              <a:off x="-12700" y="-12700"/>
              <a:ext cx="2364739" cy="58356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6000"/>
                </a:lnSpc>
                <a:tabLst/>
              </a:pPr>
              <a:endParaRPr sz="700" dirty="0">
                <a:latin typeface="Arial"/>
                <a:ea typeface="Arial"/>
                <a:cs typeface="Arial"/>
              </a:endParaRPr>
            </a:p>
            <a:p>
              <a:pPr marL="126364" algn="l" rtl="0" eaLnBrk="0">
                <a:lnSpc>
                  <a:spcPts val="3257"/>
                </a:lnSpc>
                <a:spcBef>
                  <a:spcPts val="2"/>
                </a:spcBef>
                <a:tabLst/>
              </a:pPr>
              <a:r>
                <a:rPr sz="2700" b="1" kern="0" spc="6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四、观察内容</a:t>
              </a:r>
              <a:endParaRPr sz="27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76" name="picture 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" name="table 78"/>
          <p:cNvGraphicFramePr>
            <a:graphicFrameLocks noGrp="1"/>
          </p:cNvGraphicFramePr>
          <p:nvPr/>
        </p:nvGraphicFramePr>
        <p:xfrm>
          <a:off x="1847088" y="3430523"/>
          <a:ext cx="9020175" cy="2501900"/>
        </p:xfrm>
        <a:graphic>
          <a:graphicData uri="http://schemas.openxmlformats.org/drawingml/2006/table">
            <a:tbl>
              <a:tblPr/>
              <a:tblGrid>
                <a:gridCol w="9020175"/>
              </a:tblGrid>
              <a:tr h="24955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2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32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33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6758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99694" indent="541019" algn="l" rtl="0" eaLnBrk="0">
                        <a:lnSpc>
                          <a:spcPct val="123000"/>
                        </a:lnSpc>
                        <a:tabLst/>
                      </a:pP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参与观察也叫局内观察，是指观察者直接参与市场活动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，即参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与市场中商品买卖等，并在参与市场活动时对市场现象进行观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察，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搜集市场资料。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0" name="textbox 80"/>
          <p:cNvSpPr/>
          <p:nvPr/>
        </p:nvSpPr>
        <p:spPr>
          <a:xfrm>
            <a:off x="1649425" y="1193444"/>
            <a:ext cx="8560434" cy="18815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66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ct val="95000"/>
              </a:lnSpc>
              <a:tabLst/>
            </a:pPr>
            <a:r>
              <a:rPr sz="2400" b="1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（一）参与观察与非参与观察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295275" indent="635634" algn="l" rtl="0" eaLnBrk="0">
              <a:lnSpc>
                <a:spcPct val="119000"/>
              </a:lnSpc>
              <a:spcBef>
                <a:spcPts val="1288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根据观察者是否参加到被观察的市场活动中，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观察法可以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分为</a:t>
            </a: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参与观察与非参与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观察。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410844" algn="l" rtl="0" eaLnBrk="0">
              <a:lnSpc>
                <a:spcPct val="97000"/>
              </a:lnSpc>
              <a:spcBef>
                <a:spcPts val="6"/>
              </a:spcBef>
              <a:tabLst/>
            </a:pPr>
            <a:r>
              <a:rPr sz="2400" b="1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r>
              <a:rPr sz="2400" b="1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．参与观察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82" name="textbox 82"/>
          <p:cNvSpPr/>
          <p:nvPr/>
        </p:nvSpPr>
        <p:spPr>
          <a:xfrm>
            <a:off x="86542" y="197611"/>
            <a:ext cx="423799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五、观察法的类型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10" name="group 10"/>
          <p:cNvGrpSpPr/>
          <p:nvPr/>
        </p:nvGrpSpPr>
        <p:grpSpPr>
          <a:xfrm rot="21600000">
            <a:off x="2167127" y="3218688"/>
            <a:ext cx="2339339" cy="571500"/>
            <a:chOff x="0" y="0"/>
            <a:chExt cx="2339339" cy="571500"/>
          </a:xfrm>
        </p:grpSpPr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2339339" cy="571500"/>
            </a:xfrm>
            <a:prstGeom prst="rect">
              <a:avLst/>
            </a:prstGeom>
          </p:spPr>
        </p:pic>
        <p:sp>
          <p:nvSpPr>
            <p:cNvPr id="86" name="textbox 86"/>
            <p:cNvSpPr/>
            <p:nvPr/>
          </p:nvSpPr>
          <p:spPr>
            <a:xfrm>
              <a:off x="-12700" y="-12700"/>
              <a:ext cx="2364739" cy="62801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2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107950" algn="l" rtl="0" eaLnBrk="0">
                <a:lnSpc>
                  <a:spcPct val="97000"/>
                </a:lnSpc>
                <a:spcBef>
                  <a:spcPts val="3"/>
                </a:spcBef>
                <a:tabLst/>
              </a:pPr>
              <a:r>
                <a:rPr sz="2400" b="1" kern="0" spc="-1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参与观察的定义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88" name="picture 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" name="table 90"/>
          <p:cNvGraphicFramePr>
            <a:graphicFrameLocks noGrp="1"/>
          </p:cNvGraphicFramePr>
          <p:nvPr/>
        </p:nvGraphicFramePr>
        <p:xfrm>
          <a:off x="1411224" y="1821180"/>
          <a:ext cx="7146925" cy="2501900"/>
        </p:xfrm>
        <a:graphic>
          <a:graphicData uri="http://schemas.openxmlformats.org/drawingml/2006/table">
            <a:tbl>
              <a:tblPr/>
              <a:tblGrid>
                <a:gridCol w="7146925"/>
              </a:tblGrid>
              <a:tr h="24955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7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8485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99720" algn="l" rtl="0" eaLnBrk="0">
                        <a:lnSpc>
                          <a:spcPct val="94000"/>
                        </a:lnSpc>
                        <a:tabLst/>
                      </a:pP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(1)  确定观察内容，制订观察计划；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294004" algn="l" rtl="0" eaLnBrk="0">
                        <a:lnSpc>
                          <a:spcPct val="94000"/>
                        </a:lnSpc>
                        <a:spcBef>
                          <a:spcPts val="1037"/>
                        </a:spcBef>
                        <a:tabLst/>
                      </a:pPr>
                      <a:r>
                        <a:rPr sz="2400" kern="0" spc="-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（2）进入观察现场，与被观察者</a:t>
                      </a:r>
                      <a:r>
                        <a:rPr sz="2400" kern="0" spc="-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建立良好关系；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294004" algn="l" rtl="0" eaLnBrk="0">
                        <a:lnSpc>
                          <a:spcPct val="94000"/>
                        </a:lnSpc>
                        <a:spcBef>
                          <a:spcPts val="1037"/>
                        </a:spcBef>
                        <a:tabLst/>
                      </a:pPr>
                      <a:r>
                        <a:rPr sz="2400" kern="0" spc="-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（3）做好实地观察和观察记录；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08000"/>
                        </a:lnSpc>
                        <a:tabLst/>
                      </a:pPr>
                      <a:endParaRPr sz="8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94004" algn="l" rtl="0" eaLnBrk="0">
                        <a:lnSpc>
                          <a:spcPct val="94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2400" kern="0" spc="-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（4）退出观察现场，</a:t>
                      </a:r>
                      <a:r>
                        <a:rPr sz="2400" kern="0" spc="-1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进入研究阶段。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2" name="picture 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825996" y="3429000"/>
            <a:ext cx="4110228" cy="2734055"/>
          </a:xfrm>
          <a:prstGeom prst="rect">
            <a:avLst/>
          </a:prstGeom>
        </p:spPr>
      </p:pic>
      <p:sp>
        <p:nvSpPr>
          <p:cNvPr id="94" name="textbox 94"/>
          <p:cNvSpPr/>
          <p:nvPr/>
        </p:nvSpPr>
        <p:spPr>
          <a:xfrm>
            <a:off x="86542" y="197611"/>
            <a:ext cx="423799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五、观察法的类型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12" name="group 12"/>
          <p:cNvGrpSpPr/>
          <p:nvPr/>
        </p:nvGrpSpPr>
        <p:grpSpPr>
          <a:xfrm rot="21600000">
            <a:off x="1658111" y="1499616"/>
            <a:ext cx="3416808" cy="652271"/>
            <a:chOff x="0" y="0"/>
            <a:chExt cx="3416808" cy="652271"/>
          </a:xfrm>
        </p:grpSpPr>
        <p:pic>
          <p:nvPicPr>
            <p:cNvPr id="96" name="picture 9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416808" cy="652271"/>
            </a:xfrm>
            <a:prstGeom prst="rect">
              <a:avLst/>
            </a:prstGeom>
          </p:spPr>
        </p:pic>
        <p:sp>
          <p:nvSpPr>
            <p:cNvPr id="98" name="textbox 98"/>
            <p:cNvSpPr/>
            <p:nvPr/>
          </p:nvSpPr>
          <p:spPr>
            <a:xfrm>
              <a:off x="-12700" y="-12700"/>
              <a:ext cx="3442334" cy="71246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5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107314" algn="l" rtl="0" eaLnBrk="0">
                <a:lnSpc>
                  <a:spcPct val="100000"/>
                </a:lnSpc>
                <a:spcBef>
                  <a:spcPts val="2"/>
                </a:spcBef>
                <a:tabLst/>
              </a:pPr>
              <a:r>
                <a:rPr sz="2700" b="1" kern="0" spc="9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参与观察的操作步骤</a:t>
              </a:r>
              <a:endParaRPr sz="27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100" name="picture 1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dcterms:created xsi:type="dcterms:W3CDTF">2021-06-18T14:34:13Z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2024-08-30T16:53:48</vt:filetime>
  </property>
</Properties>
</file>