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88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3" r:id="rId30"/>
    <p:sldId id="334" r:id="rId31"/>
    <p:sldId id="335" r:id="rId32"/>
    <p:sldId id="336" r:id="rId33"/>
    <p:sldId id="337" r:id="rId34"/>
    <p:sldId id="29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6" autoAdjust="0"/>
    <p:restoredTop sz="94660"/>
  </p:normalViewPr>
  <p:slideViewPr>
    <p:cSldViewPr snapToGrid="0">
      <p:cViewPr varScale="1">
        <p:scale>
          <a:sx n="65" d="100"/>
          <a:sy n="65" d="100"/>
        </p:scale>
        <p:origin x="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504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884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DCD90-62FA-4EBF-8E2D-1BC8BE720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26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5" y="2553335"/>
            <a:ext cx="10468610" cy="1265555"/>
          </a:xfrm>
          <a:solidFill>
            <a:srgbClr val="002060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49445"/>
            <a:ext cx="9144000" cy="435610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0"/>
            <a:ext cx="10515600" cy="726739"/>
          </a:xfrm>
          <a:solidFill>
            <a:srgbClr val="00206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rgbClr val="002060"/>
            </a:solidFill>
          </a:ln>
        </p:spPr>
        <p:txBody>
          <a:bodyPr/>
          <a:lstStyle>
            <a:lvl1pPr marL="808990" indent="-808990"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1pPr>
            <a:lvl2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2pPr>
            <a:lvl3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3pPr>
            <a:lvl4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4pPr>
            <a:lvl5pPr>
              <a:buClr>
                <a:srgbClr val="00B0F0"/>
              </a:buClr>
              <a:buSzPct val="95000"/>
              <a:buFont typeface="Wingdings" panose="05000000000000000000" charset="0"/>
              <a:buChar char="ü"/>
              <a:defRPr/>
            </a:lvl5pPr>
          </a:lstStyle>
          <a:p>
            <a:pPr marL="513080" lvl="0" indent="-513080"/>
            <a:r>
              <a:rPr lang="zh-CN" altLang="en-US" dirty="0"/>
              <a:t>单击此处编辑母版文本样式</a:t>
            </a:r>
          </a:p>
          <a:p>
            <a:pPr marL="513080" lvl="1" indent="-513080"/>
            <a:r>
              <a:rPr lang="zh-CN" altLang="en-US" dirty="0"/>
              <a:t>第二级</a:t>
            </a:r>
          </a:p>
          <a:p>
            <a:pPr marL="513080" lvl="2" indent="-513080"/>
            <a:r>
              <a:rPr lang="zh-CN" altLang="en-US" dirty="0"/>
              <a:t>第三级</a:t>
            </a:r>
          </a:p>
          <a:p>
            <a:pPr marL="513080" lvl="3" indent="-513080"/>
            <a:r>
              <a:rPr lang="zh-CN" altLang="en-US" dirty="0"/>
              <a:t>第四级</a:t>
            </a:r>
          </a:p>
          <a:p>
            <a:pPr marL="513080" lvl="4" indent="-51308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19735" lvl="0" indent="-419735"/>
            <a:r>
              <a:rPr lang="zh-CN" altLang="en-US"/>
              <a:t>单击此处编辑母版文本样式</a:t>
            </a:r>
          </a:p>
          <a:p>
            <a:pPr marL="419735" lvl="1" indent="-419735"/>
            <a:r>
              <a:rPr lang="zh-CN" altLang="en-US"/>
              <a:t>第二级</a:t>
            </a:r>
          </a:p>
          <a:p>
            <a:pPr marL="419735" lvl="2" indent="-419735"/>
            <a:r>
              <a:rPr lang="zh-CN" altLang="en-US"/>
              <a:t>第三级</a:t>
            </a:r>
          </a:p>
          <a:p>
            <a:pPr marL="419735" lvl="3" indent="-419735"/>
            <a:r>
              <a:rPr lang="zh-CN" altLang="en-US"/>
              <a:t>第四级</a:t>
            </a:r>
          </a:p>
          <a:p>
            <a:pPr marL="419735" lvl="4" indent="-419735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14.png"/><Relationship Id="rId4" Type="http://schemas.openxmlformats.org/officeDocument/2006/relationships/tags" Target="../tags/tag8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3175" y="2778125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59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19467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8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9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1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2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3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4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5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6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7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8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9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0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1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3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4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5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6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7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8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9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0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1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2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3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4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5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6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7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8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99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0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1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2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3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4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5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6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7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8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09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0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1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2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3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4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5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6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7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8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19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0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1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2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3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4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5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6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7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8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29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0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1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2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3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4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5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6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7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8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39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0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1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2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3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4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5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6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7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8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9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0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1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2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3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4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5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6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7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8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59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0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1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2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3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4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5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6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7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8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69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0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1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2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3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4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5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6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7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8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79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0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1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2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3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4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5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6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7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8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89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0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1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2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3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4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5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6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7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8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99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0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1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2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3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4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5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6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7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8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09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0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1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2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3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4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5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6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7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8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19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0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1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2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3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4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5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6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7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8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29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0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1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2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3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4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5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6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7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8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39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0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1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2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3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4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5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6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7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8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49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0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1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2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3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4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5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6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7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8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59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0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1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2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3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4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5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6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7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8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69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0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1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2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3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4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5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6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7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8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79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0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1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2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3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4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5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6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7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8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89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0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1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2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3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4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5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6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7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8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99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0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1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2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3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4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5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6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7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8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09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0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1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2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3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4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5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6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7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8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19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0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1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2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3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4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5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6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7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8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29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0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1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2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3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4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5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6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7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8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39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0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1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2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3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4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5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6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7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8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49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0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1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2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3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4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5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6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7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8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59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0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1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2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3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4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5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6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7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8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69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0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1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2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3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4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5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6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7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8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79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0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1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2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3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4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5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6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7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8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89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0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1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2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3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4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5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6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7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8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99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0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1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2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3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4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5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6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7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8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09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0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1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2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3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4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5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6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7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8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19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0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1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2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3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4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5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6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7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8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29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0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1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2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3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4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5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6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7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8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39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0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1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2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3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4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5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6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7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8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49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0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1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52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61" name="PA_文本框 7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6592" y="4419174"/>
            <a:ext cx="38102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商贸流通学院   孙功慧</a:t>
            </a:r>
          </a:p>
        </p:txBody>
      </p:sp>
      <p:sp>
        <p:nvSpPr>
          <p:cNvPr id="398" name="PA_文本框 7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7076" y="3052763"/>
            <a:ext cx="7221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市场调查与分析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MOOC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4568456" cy="7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1" grpId="0"/>
      <p:bldP spid="3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统计分组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三、统计分组</a:t>
            </a:r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统计分组的作用</a:t>
            </a:r>
          </a:p>
          <a:p>
            <a:pPr lvl="2"/>
            <a:r>
              <a:rPr lang="zh-CN" altLang="en-US" dirty="0"/>
              <a:t>发现并揭示统计资料的规律，分析总体的结构情况</a:t>
            </a:r>
            <a:endParaRPr lang="en-US" altLang="zh-CN" dirty="0"/>
          </a:p>
          <a:p>
            <a:pPr lvl="2"/>
            <a:r>
              <a:rPr lang="zh-CN" altLang="en-US" dirty="0"/>
              <a:t>将复杂的社会经济现象划分为性质不同的各种类型</a:t>
            </a:r>
          </a:p>
          <a:p>
            <a:pPr lvl="2"/>
            <a:r>
              <a:rPr lang="zh-CN" altLang="en-US" dirty="0"/>
              <a:t>可以揭示现象间的依存关系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统计分组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610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三、统计分组</a:t>
            </a:r>
          </a:p>
          <a:p>
            <a:pPr lvl="1"/>
            <a:r>
              <a:rPr lang="zh-CN" altLang="en-US" dirty="0"/>
              <a:t>统计分组的作用</a:t>
            </a:r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统计分组的原则</a:t>
            </a:r>
          </a:p>
          <a:p>
            <a:pPr lvl="2"/>
            <a:r>
              <a:rPr lang="zh-CN" altLang="en-US" dirty="0"/>
              <a:t>穷尽原则；互斥原则；组间差异、组内同质原则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统计分组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三、统计分组</a:t>
            </a:r>
          </a:p>
          <a:p>
            <a:pPr lvl="1"/>
            <a:r>
              <a:rPr lang="zh-CN" altLang="en-US" dirty="0"/>
              <a:t>统计分组的作用</a:t>
            </a:r>
          </a:p>
          <a:p>
            <a:pPr lvl="1"/>
            <a:r>
              <a:rPr lang="zh-CN" altLang="en-US" dirty="0"/>
              <a:t>统计分组的原则</a:t>
            </a:r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统计分组的类型</a:t>
            </a:r>
            <a:r>
              <a:rPr lang="en-US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统计分组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49" name="Picture 1" descr="C:\Users\Administrator\AppData\Roaming\Tencent\Users\247999388\QQ\WinTemp\RichOle\PLNV3KXZRG[0$0ZVW%BX]_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9479" y="1600501"/>
            <a:ext cx="7305675" cy="4981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平行分组体系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1025" name="Picture 1" descr="C:\Users\Administrator\AppData\Roaming\Tencent\Users\247999388\QQ\WinTemp\RichOle\ERP$%9}7X6JA8@HVT9V5$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819" y="2001825"/>
            <a:ext cx="812898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复合分组体系</a:t>
            </a:r>
          </a:p>
        </p:txBody>
      </p:sp>
      <p:pic>
        <p:nvPicPr>
          <p:cNvPr id="26625" name="Picture 1" descr="C:\Users\Administrator\AppData\Roaming\Tencent\Users\247999388\QQ\WinTemp\RichOle\{FZYS6FDIXJ0Z[7ZSLIRSCX.png"/>
          <p:cNvPicPr>
            <a:picLocks noChangeAspect="1" noChangeArrowheads="1"/>
          </p:cNvPicPr>
          <p:nvPr/>
        </p:nvPicPr>
        <p:blipFill>
          <a:blip r:embed="rId2"/>
          <a:srcRect r="1075"/>
          <a:stretch>
            <a:fillRect/>
          </a:stretch>
        </p:blipFill>
        <p:spPr bwMode="auto">
          <a:xfrm>
            <a:off x="2385003" y="1445379"/>
            <a:ext cx="6588125" cy="49314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统计分组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三、统计分组</a:t>
            </a:r>
            <a:endParaRPr lang="zh-CN" altLang="en-US" dirty="0"/>
          </a:p>
          <a:p>
            <a:pPr lvl="1"/>
            <a:r>
              <a:rPr lang="zh-CN" altLang="en-US" dirty="0"/>
              <a:t>统计分组的作用</a:t>
            </a:r>
          </a:p>
          <a:p>
            <a:pPr lvl="1"/>
            <a:r>
              <a:rPr lang="zh-CN" altLang="en-US" dirty="0"/>
              <a:t>统计分组的原则</a:t>
            </a:r>
          </a:p>
          <a:p>
            <a:pPr lvl="1"/>
            <a:r>
              <a:rPr lang="zh-CN" altLang="en-US" dirty="0"/>
              <a:t>统计分组的类型</a:t>
            </a:r>
            <a:r>
              <a:rPr lang="en-US" dirty="0"/>
              <a:t> </a:t>
            </a:r>
            <a:endParaRPr lang="zh-CN" altLang="en-US" dirty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分组标志的选择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zh-CN" altLang="en-US" b="1" dirty="0">
                <a:solidFill>
                  <a:schemeClr val="tx1"/>
                </a:solidFill>
              </a:rPr>
              <a:t>按研究目的选择</a:t>
            </a:r>
          </a:p>
          <a:p>
            <a:pPr lvl="2"/>
            <a:r>
              <a:rPr lang="zh-CN" altLang="en-US" b="1" dirty="0">
                <a:solidFill>
                  <a:schemeClr val="tx1"/>
                </a:solidFill>
              </a:rPr>
              <a:t>按事物本质选择</a:t>
            </a:r>
          </a:p>
          <a:p>
            <a:pPr lvl="2"/>
            <a:r>
              <a:rPr lang="zh-CN" altLang="en-US" b="1" dirty="0">
                <a:solidFill>
                  <a:schemeClr val="tx1"/>
                </a:solidFill>
              </a:rPr>
              <a:t>按统计期间所处的历史条件和经济条件选择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分配列数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515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三、统计分组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四、分配数列</a:t>
            </a:r>
          </a:p>
          <a:p>
            <a:pPr lvl="1"/>
            <a:r>
              <a:rPr lang="zh-CN" altLang="en-US" dirty="0"/>
              <a:t>按分组标志进行统计分组后的</a:t>
            </a:r>
            <a:r>
              <a:rPr lang="zh-CN" altLang="en-US" b="1" dirty="0"/>
              <a:t>总体</a:t>
            </a:r>
            <a:r>
              <a:rPr lang="zh-CN" altLang="en-US" dirty="0"/>
              <a:t>再按一定的顺序进行排列，同时列出</a:t>
            </a:r>
            <a:r>
              <a:rPr lang="zh-CN" altLang="en-US" b="1" dirty="0">
                <a:solidFill>
                  <a:srgbClr val="FF0000"/>
                </a:solidFill>
              </a:rPr>
              <a:t>每个组的总体单位数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形成的数列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分配数列分类</a:t>
            </a:r>
          </a:p>
        </p:txBody>
      </p:sp>
      <p:pic>
        <p:nvPicPr>
          <p:cNvPr id="28673" name="Picture 1" descr="C:\Users\Administrator\AppData\Roaming\Tencent\Users\247999388\QQ\WinTemp\RichOle\RMVVG52C5SJ8$)%AQ7($@1A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8282" y="1690706"/>
            <a:ext cx="8734425" cy="438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品质数列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1745" name="Picture 1" descr="C:\Users\Administrator\AppData\Roaming\Tencent\Users\247999388\QQ\WinTemp\RichOle\O2B]_O4@WATJY]16O{G@T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2366954"/>
            <a:ext cx="8143932" cy="377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/>
              <a:t>数据的整理统计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任务一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整理统计数据的方法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0"/>
            <a:ext cx="10515600" cy="619961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变量数列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5398" y="1274827"/>
            <a:ext cx="8229600" cy="5214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明确几个重要概念：</a:t>
            </a:r>
          </a:p>
          <a:p>
            <a:pPr lvl="1"/>
            <a:r>
              <a:rPr lang="zh-CN" altLang="en-US" dirty="0"/>
              <a:t>组数：分组数即为组数。</a:t>
            </a:r>
          </a:p>
          <a:p>
            <a:pPr lvl="1"/>
            <a:r>
              <a:rPr lang="zh-CN" altLang="en-US" dirty="0"/>
              <a:t>组限：各组变量值最小值为下限、最大值为上限。</a:t>
            </a:r>
          </a:p>
          <a:p>
            <a:pPr lvl="1"/>
            <a:r>
              <a:rPr lang="zh-CN" altLang="en-US" dirty="0"/>
              <a:t>开口组、闭口组：缺下限或缺上限组叫开口组。</a:t>
            </a:r>
          </a:p>
          <a:p>
            <a:pPr lvl="1"/>
            <a:r>
              <a:rPr lang="zh-CN" altLang="en-US" dirty="0"/>
              <a:t>组距：上限与下限的差即为组距。</a:t>
            </a:r>
          </a:p>
          <a:p>
            <a:pPr lvl="1"/>
            <a:r>
              <a:rPr lang="zh-CN" altLang="en-US" dirty="0"/>
              <a:t>组中值</a:t>
            </a:r>
            <a:endParaRPr lang="en-US" altLang="zh-CN" dirty="0"/>
          </a:p>
          <a:p>
            <a:pPr lvl="2"/>
            <a:r>
              <a:rPr lang="zh-CN" altLang="en-US" b="1" dirty="0"/>
              <a:t>组中值</a:t>
            </a:r>
            <a:r>
              <a:rPr lang="en-US" b="1" dirty="0"/>
              <a:t>=</a:t>
            </a:r>
            <a:r>
              <a:rPr lang="zh-CN" altLang="en-US" b="1" dirty="0"/>
              <a:t>（下限值</a:t>
            </a:r>
            <a:r>
              <a:rPr lang="en-US" b="1" dirty="0"/>
              <a:t>+</a:t>
            </a:r>
            <a:r>
              <a:rPr lang="zh-CN" altLang="en-US" b="1" dirty="0"/>
              <a:t>上限值）</a:t>
            </a:r>
            <a:r>
              <a:rPr lang="en-US" b="1" dirty="0"/>
              <a:t>/2</a:t>
            </a:r>
            <a:r>
              <a:rPr lang="zh-CN" altLang="en-US" b="1" dirty="0"/>
              <a:t>，</a:t>
            </a:r>
            <a:endParaRPr lang="en-US" altLang="zh-CN" b="1" dirty="0"/>
          </a:p>
          <a:p>
            <a:pPr lvl="2"/>
            <a:r>
              <a:rPr lang="zh-CN" altLang="en-US" b="1" dirty="0"/>
              <a:t>缺下限组中值</a:t>
            </a:r>
            <a:r>
              <a:rPr lang="en-US" b="1" dirty="0"/>
              <a:t>=</a:t>
            </a:r>
            <a:r>
              <a:rPr lang="zh-CN" altLang="en-US" b="1" dirty="0"/>
              <a:t>上限值</a:t>
            </a:r>
            <a:r>
              <a:rPr lang="en-US" b="1" dirty="0"/>
              <a:t>-</a:t>
            </a:r>
            <a:r>
              <a:rPr lang="zh-CN" altLang="en-US" b="1" dirty="0"/>
              <a:t>相邻组组距</a:t>
            </a:r>
            <a:r>
              <a:rPr lang="en-US" b="1" dirty="0"/>
              <a:t>/2</a:t>
            </a:r>
            <a:endParaRPr lang="en-US" altLang="zh-CN" b="1" dirty="0"/>
          </a:p>
          <a:p>
            <a:pPr lvl="2"/>
            <a:r>
              <a:rPr lang="zh-CN" altLang="en-US" b="1" dirty="0"/>
              <a:t>缺上限组中值</a:t>
            </a:r>
            <a:r>
              <a:rPr lang="en-US" b="1" dirty="0"/>
              <a:t>=</a:t>
            </a:r>
            <a:r>
              <a:rPr lang="zh-CN" altLang="en-US" b="1" dirty="0"/>
              <a:t>下限值</a:t>
            </a:r>
            <a:r>
              <a:rPr lang="en-US" b="1" dirty="0"/>
              <a:t>+</a:t>
            </a:r>
            <a:r>
              <a:rPr lang="zh-CN" altLang="en-US" b="1" dirty="0"/>
              <a:t>相邻组组距</a:t>
            </a:r>
            <a:r>
              <a:rPr lang="en-US" b="1" dirty="0"/>
              <a:t>/2</a:t>
            </a:r>
            <a:endParaRPr lang="en-US" altLang="zh-CN" b="1" dirty="0"/>
          </a:p>
          <a:p>
            <a:pPr lvl="2"/>
            <a:r>
              <a:rPr lang="zh-CN" altLang="en-US" b="1" dirty="0">
                <a:solidFill>
                  <a:srgbClr val="FF0000"/>
                </a:solidFill>
              </a:rPr>
              <a:t>组中值代表该组个体单位变量值的一般水平。</a:t>
            </a:r>
            <a:endParaRPr lang="zh-CN" altLang="en-US" dirty="0"/>
          </a:p>
          <a:p>
            <a:pPr lvl="1"/>
            <a:r>
              <a:rPr lang="zh-CN" altLang="en-US" dirty="0"/>
              <a:t>次数密度</a:t>
            </a:r>
            <a:endParaRPr lang="en-US" altLang="zh-CN" dirty="0"/>
          </a:p>
          <a:p>
            <a:pPr lvl="2"/>
            <a:r>
              <a:rPr lang="zh-CN" altLang="en-US" b="1" dirty="0"/>
              <a:t>次数密度</a:t>
            </a:r>
            <a:r>
              <a:rPr lang="en-US" b="1" dirty="0"/>
              <a:t>=</a:t>
            </a:r>
            <a:r>
              <a:rPr lang="zh-CN" altLang="en-US" b="1" dirty="0"/>
              <a:t>次数</a:t>
            </a:r>
            <a:r>
              <a:rPr lang="en-US" b="1" dirty="0"/>
              <a:t>/</a:t>
            </a:r>
            <a:r>
              <a:rPr lang="zh-CN" altLang="en-US" b="1" dirty="0"/>
              <a:t>组距</a:t>
            </a:r>
            <a:r>
              <a:rPr lang="zh-CN" altLang="en-US" dirty="0"/>
              <a:t>，它反映单位组距内分布的次数，有利于异距分组组间比较。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变量数列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7788" y="162830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离散型变量数列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变量值变动幅度小的可编制单项数列，变量个数即为组数；</a:t>
            </a:r>
            <a:endParaRPr lang="en-US" altLang="zh-CN" dirty="0"/>
          </a:p>
          <a:p>
            <a:pPr lvl="1"/>
            <a:r>
              <a:rPr lang="zh-CN" altLang="en-US" dirty="0"/>
              <a:t>变量值变动幅度大的可编制组距数列</a:t>
            </a:r>
            <a:endParaRPr lang="en-US" altLang="zh-CN" dirty="0"/>
          </a:p>
          <a:p>
            <a:pPr lvl="2"/>
            <a:r>
              <a:rPr lang="zh-CN" altLang="en-US" dirty="0"/>
              <a:t>上下限不重叠</a:t>
            </a:r>
          </a:p>
        </p:txBody>
      </p:sp>
      <p:pic>
        <p:nvPicPr>
          <p:cNvPr id="33793" name="Picture 1" descr="C:\Users\Administrator\AppData\Roaming\Tencent\Users\247999388\QQ\WinTemp\RichOle\WAYA[H05XD9OU$E58XVSD7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9087" y="3659118"/>
            <a:ext cx="661035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变量数列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离散型变量数列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变量值变动幅度小的可编制单项数列，变量个数即为组数；</a:t>
            </a:r>
            <a:endParaRPr lang="en-US" altLang="zh-CN" dirty="0"/>
          </a:p>
          <a:p>
            <a:pPr lvl="1"/>
            <a:r>
              <a:rPr lang="zh-CN" altLang="en-US" dirty="0"/>
              <a:t>变量值变动幅度大的可编制组距数列</a:t>
            </a:r>
            <a:endParaRPr lang="en-US" altLang="zh-CN" dirty="0"/>
          </a:p>
          <a:p>
            <a:pPr lvl="2"/>
            <a:r>
              <a:rPr lang="zh-CN" altLang="en-US" dirty="0"/>
              <a:t>上下限重叠：按</a:t>
            </a:r>
            <a:r>
              <a:rPr lang="zh-CN" altLang="en-US" dirty="0">
                <a:solidFill>
                  <a:srgbClr val="FF0000"/>
                </a:solidFill>
              </a:rPr>
              <a:t>“上限不计入”</a:t>
            </a:r>
            <a:r>
              <a:rPr lang="zh-CN" altLang="en-US" dirty="0"/>
              <a:t>原则确定标志值等于组限值的总体单位计数</a:t>
            </a:r>
          </a:p>
        </p:txBody>
      </p:sp>
      <p:pic>
        <p:nvPicPr>
          <p:cNvPr id="33794" name="Picture 2" descr="C:\Users\Administrator\AppData\Roaming\Tencent\Users\247999388\QQ\WinTemp\RichOle\}MPYMSXFD~_R@HY_U17[_0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8942" y="3873901"/>
            <a:ext cx="64389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变量数列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0036"/>
            <a:ext cx="10515600" cy="4646927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连续型变量数列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即变量的取值是连续的，相邻两个变量值之间可作无限分割</a:t>
            </a:r>
            <a:endParaRPr lang="en-US" altLang="zh-CN" dirty="0"/>
          </a:p>
          <a:p>
            <a:pPr lvl="2"/>
            <a:r>
              <a:rPr lang="zh-CN" altLang="en-US" dirty="0"/>
              <a:t>例如：对企业年金养老金产品按“投管费率”进行统计分组</a:t>
            </a:r>
          </a:p>
        </p:txBody>
      </p:sp>
      <p:pic>
        <p:nvPicPr>
          <p:cNvPr id="1025" name="Picture 1" descr="C:\Users\Administrator\AppData\Roaming\Tencent\Users\247999388\QQ\WinTemp\RichOle\]WE7JMDVZM($1L5ZW}K`~U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9618" y="3272885"/>
            <a:ext cx="7143800" cy="2469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7030"/>
            <a:ext cx="10515600" cy="828027"/>
          </a:xfrm>
        </p:spPr>
        <p:txBody>
          <a:bodyPr>
            <a:normAutofit/>
          </a:bodyPr>
          <a:lstStyle/>
          <a:p>
            <a:r>
              <a:rPr lang="zh-CN" altLang="en-US" b="1" dirty="0"/>
              <a:t>统计表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34861"/>
            <a:ext cx="8229600" cy="4382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二、统计资料预处理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三、统计分组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四、分配数列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五、统计表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统计表</a:t>
            </a:r>
            <a:r>
              <a:rPr lang="zh-CN" altLang="en-US" dirty="0"/>
              <a:t>是由纵横交叉线条所绘制的表格来表现统计资料的一种形式。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广义上</a:t>
            </a:r>
            <a:r>
              <a:rPr lang="zh-CN" altLang="en-US" dirty="0"/>
              <a:t>，统计工作各个阶段按照工作目的所使用的一切表格都是统计表</a:t>
            </a:r>
            <a:endParaRPr lang="en-US" altLang="zh-CN" dirty="0"/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狭义上</a:t>
            </a:r>
            <a:r>
              <a:rPr lang="zh-CN" altLang="en-US" dirty="0"/>
              <a:t>，统计表是专指统计整理和统计分析研究中呈现统计资料、分析统计数据所使用的表格。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示例：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9089"/>
            <a:ext cx="10515600" cy="4637874"/>
          </a:xfrm>
        </p:spPr>
        <p:txBody>
          <a:bodyPr/>
          <a:lstStyle/>
          <a:p>
            <a:r>
              <a:rPr lang="zh-CN" altLang="en-US" dirty="0"/>
              <a:t>本项目</a:t>
            </a:r>
            <a:r>
              <a:rPr lang="zh-CN" altLang="en-US" dirty="0">
                <a:solidFill>
                  <a:srgbClr val="FF0000"/>
                </a:solidFill>
              </a:rPr>
              <a:t>“案例引入”</a:t>
            </a:r>
            <a:r>
              <a:rPr lang="zh-CN" altLang="en-US" dirty="0"/>
              <a:t>经过统计整理后，可用统计表呈现如下</a:t>
            </a:r>
          </a:p>
        </p:txBody>
      </p:sp>
      <p:pic>
        <p:nvPicPr>
          <p:cNvPr id="37889" name="Picture 1" descr="C:\Users\Administrator\AppData\Roaming\Tencent\Users\247999388\QQ\WinTemp\RichOle\E2_A$V9PU8059A20M~V0Y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8384" y="2528602"/>
            <a:ext cx="7591157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 dirty="0"/>
              <a:t>统计表的一般形式要求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000" dirty="0"/>
              <a:t>开口式：表格两侧不封口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000" dirty="0"/>
              <a:t>表格线：上下两端表格线为粗实线，中间纵横线条为细实线；表内除标题行、合计行外，表内其他横向细实线可省略，各栏数据对齐。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000" dirty="0"/>
              <a:t>表头：包括表号、总标题、计量单位、制表单位信息、资料所属时间</a:t>
            </a:r>
            <a:endParaRPr lang="en-US" altLang="zh-CN" sz="2000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000" dirty="0"/>
              <a:t>表体：表中上下两端粗实线内的部分，包括行列标题名称、指标数值。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000" dirty="0"/>
              <a:t>表脚：表体下的部分，包括填报说明及指标解释、填报人等信息、资料来源。表脚信息可根据统计工作要求、统计应用需要设置相关信息。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统计表的构成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/>
              <a:t>形式上看，统计表由</a:t>
            </a:r>
            <a:r>
              <a:rPr lang="zh-CN" altLang="en-US" sz="2400" b="1" dirty="0"/>
              <a:t>总标题</a:t>
            </a:r>
            <a:r>
              <a:rPr lang="zh-CN" altLang="en-US" sz="2400" dirty="0"/>
              <a:t>、</a:t>
            </a:r>
            <a:r>
              <a:rPr lang="zh-CN" altLang="en-US" sz="2400" b="1" dirty="0"/>
              <a:t>横行标题</a:t>
            </a:r>
            <a:r>
              <a:rPr lang="zh-CN" altLang="en-US" sz="2400" dirty="0"/>
              <a:t>、</a:t>
            </a:r>
            <a:r>
              <a:rPr lang="zh-CN" altLang="en-US" sz="2400" b="1" dirty="0"/>
              <a:t>纵栏标题</a:t>
            </a:r>
            <a:r>
              <a:rPr lang="zh-CN" altLang="en-US" sz="2400" dirty="0"/>
              <a:t>、</a:t>
            </a:r>
            <a:r>
              <a:rPr lang="zh-CN" altLang="en-US" sz="2400" b="1" dirty="0"/>
              <a:t>指标数值</a:t>
            </a:r>
            <a:r>
              <a:rPr lang="zh-CN" altLang="en-US" sz="2400" dirty="0"/>
              <a:t>四部分构成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C:\Users\Administrator\AppData\Roaming\Tencent\Users\247999388\QQ\WinTemp\RichOle\A1[N@Z4~2D@6J}4R9FDR5U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42852"/>
            <a:ext cx="5037586" cy="657227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548045" y="2071677"/>
            <a:ext cx="3071834" cy="43291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2666976" y="1785926"/>
            <a:ext cx="785818" cy="428628"/>
          </a:xfrm>
          <a:prstGeom prst="wedgeRoundRectCallout">
            <a:avLst>
              <a:gd name="adj1" fmla="val 58730"/>
              <a:gd name="adj2" fmla="val 111833"/>
              <a:gd name="adj3" fmla="val 16667"/>
            </a:avLst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主词</a:t>
            </a:r>
          </a:p>
        </p:txBody>
      </p:sp>
      <p:sp>
        <p:nvSpPr>
          <p:cNvPr id="7" name="矩形 6"/>
          <p:cNvSpPr/>
          <p:nvPr/>
        </p:nvSpPr>
        <p:spPr>
          <a:xfrm>
            <a:off x="3524232" y="1423974"/>
            <a:ext cx="5000660" cy="5048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8667768" y="1071546"/>
            <a:ext cx="785818" cy="428628"/>
          </a:xfrm>
          <a:prstGeom prst="wedgeRoundRectCallout">
            <a:avLst>
              <a:gd name="adj1" fmla="val -69754"/>
              <a:gd name="adj2" fmla="val 96278"/>
              <a:gd name="adj3" fmla="val 16667"/>
            </a:avLst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宾词</a:t>
            </a:r>
          </a:p>
        </p:txBody>
      </p:sp>
      <p:sp>
        <p:nvSpPr>
          <p:cNvPr id="9" name="矩形 8"/>
          <p:cNvSpPr/>
          <p:nvPr/>
        </p:nvSpPr>
        <p:spPr>
          <a:xfrm>
            <a:off x="4381488" y="123802"/>
            <a:ext cx="3071834" cy="28575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8310578" y="142852"/>
            <a:ext cx="1000132" cy="428628"/>
          </a:xfrm>
          <a:prstGeom prst="wedgeRoundRectCallout">
            <a:avLst>
              <a:gd name="adj1" fmla="val -136247"/>
              <a:gd name="adj2" fmla="val -28165"/>
              <a:gd name="adj3" fmla="val 16667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总标题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2309786" y="2500306"/>
            <a:ext cx="1143008" cy="428628"/>
          </a:xfrm>
          <a:prstGeom prst="wedgeRoundRectCallout">
            <a:avLst>
              <a:gd name="adj1" fmla="val 58730"/>
              <a:gd name="adj2" fmla="val 111833"/>
              <a:gd name="adj3" fmla="val 16667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横行标题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3952860" y="785794"/>
            <a:ext cx="1143008" cy="428628"/>
          </a:xfrm>
          <a:prstGeom prst="wedgeRoundRectCallout">
            <a:avLst>
              <a:gd name="adj1" fmla="val 40397"/>
              <a:gd name="adj2" fmla="val 122944"/>
              <a:gd name="adj3" fmla="val 16667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纵行标题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595670" y="1552562"/>
            <a:ext cx="4857784" cy="28575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9008" y="2071678"/>
            <a:ext cx="1214446" cy="421484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8739206" y="2786058"/>
            <a:ext cx="1143008" cy="428628"/>
          </a:xfrm>
          <a:prstGeom prst="wedgeRoundRectCallout">
            <a:avLst>
              <a:gd name="adj1" fmla="val -91367"/>
              <a:gd name="adj2" fmla="val 78501"/>
              <a:gd name="adj3" fmla="val 16667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指标数值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5150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/>
              <a:t>统计表的构成</a:t>
            </a:r>
            <a:endParaRPr lang="en-US" altLang="zh-CN" sz="28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编制注意事项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zh-CN" altLang="en-US" sz="2400" dirty="0"/>
              <a:t>总标题：位于表的正上方</a:t>
            </a:r>
            <a:endParaRPr lang="en-US" altLang="zh-CN" sz="2400" dirty="0"/>
          </a:p>
          <a:p>
            <a:pPr lvl="1"/>
            <a:r>
              <a:rPr lang="zh-CN" altLang="en-US" sz="2400" dirty="0"/>
              <a:t>主词的层次和层次关系</a:t>
            </a:r>
          </a:p>
          <a:p>
            <a:pPr lvl="2"/>
            <a:r>
              <a:rPr lang="zh-CN" altLang="en-US" sz="2000" dirty="0"/>
              <a:t>主词大层下可在分组小层，小层名称前标识“其中：”错后一字表示</a:t>
            </a:r>
            <a:endParaRPr lang="en-US" altLang="zh-CN" sz="2000" dirty="0"/>
          </a:p>
          <a:p>
            <a:pPr lvl="1"/>
            <a:r>
              <a:rPr lang="zh-CN" altLang="en-US" sz="2400" dirty="0"/>
              <a:t>宾词的层次和层次关系</a:t>
            </a:r>
          </a:p>
          <a:p>
            <a:pPr lvl="2"/>
            <a:r>
              <a:rPr lang="zh-CN" altLang="en-US" sz="2000" dirty="0"/>
              <a:t>宾词层次和层次关系可用“合计”表明包含关系</a:t>
            </a:r>
            <a:endParaRPr lang="en-US" altLang="zh-CN" sz="2000" dirty="0"/>
          </a:p>
          <a:p>
            <a:pPr lvl="1"/>
            <a:r>
              <a:rPr lang="zh-CN" altLang="en-US" sz="2400" dirty="0"/>
              <a:t>栏目编号</a:t>
            </a:r>
          </a:p>
          <a:p>
            <a:pPr lvl="2"/>
            <a:r>
              <a:rPr lang="zh-CN" altLang="en-US" sz="2000" dirty="0"/>
              <a:t>统计表横向栏目如果栏目数及层次比较多，则需要进行编号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5921"/>
            <a:ext cx="10515600" cy="837244"/>
          </a:xfrm>
        </p:spPr>
        <p:txBody>
          <a:bodyPr/>
          <a:lstStyle/>
          <a:p>
            <a:r>
              <a:rPr lang="zh-CN" altLang="en-US" b="1" dirty="0"/>
              <a:t>案例引入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5150"/>
            <a:ext cx="10515600" cy="4351338"/>
          </a:xfrm>
          <a:ln>
            <a:solidFill>
              <a:srgbClr val="0070C0"/>
            </a:solidFill>
          </a:ln>
        </p:spPr>
        <p:txBody>
          <a:bodyPr>
            <a:normAutofit fontScale="87500"/>
          </a:bodyPr>
          <a:lstStyle/>
          <a:p>
            <a:pPr>
              <a:lnSpc>
                <a:spcPct val="120000"/>
              </a:lnSpc>
            </a:pPr>
            <a:r>
              <a:rPr lang="en-US" b="1" dirty="0"/>
              <a:t>2017</a:t>
            </a:r>
            <a:r>
              <a:rPr lang="zh-CN" altLang="en-US" b="1" dirty="0"/>
              <a:t>年度人力资源和社会保障事业发展统计公报显示，年末全国就业人员</a:t>
            </a:r>
            <a:r>
              <a:rPr lang="en-US" b="1" dirty="0"/>
              <a:t> 77640</a:t>
            </a:r>
            <a:r>
              <a:rPr lang="zh-CN" altLang="en-US" b="1" dirty="0"/>
              <a:t>万人，比上年末增加</a:t>
            </a:r>
            <a:r>
              <a:rPr lang="en-US" b="1" dirty="0"/>
              <a:t>37</a:t>
            </a:r>
            <a:r>
              <a:rPr lang="zh-CN" altLang="en-US" b="1" dirty="0"/>
              <a:t>万人；其中城镇就业人员</a:t>
            </a:r>
            <a:r>
              <a:rPr lang="en-US" b="1" dirty="0"/>
              <a:t>42462</a:t>
            </a:r>
            <a:r>
              <a:rPr lang="zh-CN" altLang="en-US" b="1" dirty="0"/>
              <a:t>万人，比上年末增加</a:t>
            </a:r>
            <a:r>
              <a:rPr lang="en-US" b="1" dirty="0"/>
              <a:t>1034</a:t>
            </a:r>
            <a:r>
              <a:rPr lang="zh-CN" altLang="en-US" b="1" dirty="0"/>
              <a:t>万人。全国就业人员中，第一产业就业人员占</a:t>
            </a:r>
            <a:r>
              <a:rPr lang="en-US" b="1" dirty="0"/>
              <a:t>27.0</a:t>
            </a:r>
            <a:r>
              <a:rPr lang="zh-CN" altLang="en-US" b="1" dirty="0"/>
              <a:t>％；第二产业就业人员占</a:t>
            </a:r>
            <a:r>
              <a:rPr lang="en-US" b="1" dirty="0"/>
              <a:t> 28.1</a:t>
            </a:r>
            <a:r>
              <a:rPr lang="zh-CN" altLang="en-US" b="1" dirty="0"/>
              <a:t>％；第三产业就业人员占</a:t>
            </a:r>
            <a:r>
              <a:rPr lang="en-US" b="1" dirty="0"/>
              <a:t>44.9</a:t>
            </a:r>
            <a:r>
              <a:rPr lang="zh-CN" altLang="en-US" b="1" dirty="0"/>
              <a:t>％。</a:t>
            </a:r>
            <a:r>
              <a:rPr lang="en-US" b="1" dirty="0"/>
              <a:t>2017</a:t>
            </a:r>
            <a:r>
              <a:rPr lang="zh-CN" altLang="en-US" b="1" dirty="0"/>
              <a:t>年全国农民工总量</a:t>
            </a:r>
            <a:r>
              <a:rPr lang="en-US" b="1" dirty="0"/>
              <a:t>28652 </a:t>
            </a:r>
            <a:r>
              <a:rPr lang="zh-CN" altLang="en-US" b="1" dirty="0"/>
              <a:t>万人，比上年增加</a:t>
            </a:r>
            <a:r>
              <a:rPr lang="en-US" b="1" dirty="0"/>
              <a:t>481</a:t>
            </a:r>
            <a:r>
              <a:rPr lang="zh-CN" altLang="en-US" b="1" dirty="0"/>
              <a:t>万人，其中外出农民工</a:t>
            </a:r>
            <a:r>
              <a:rPr lang="en-US" b="1" dirty="0"/>
              <a:t>17185 </a:t>
            </a:r>
            <a:r>
              <a:rPr lang="zh-CN" altLang="en-US" b="1" dirty="0"/>
              <a:t>万人。请思考以下问题：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1</a:t>
            </a:r>
            <a:r>
              <a:rPr lang="zh-CN" altLang="en-US" b="1" dirty="0"/>
              <a:t>、统计公报中的全国范围内的统计数据是如何得到的？包含了哪些统计指标关系？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2</a:t>
            </a:r>
            <a:r>
              <a:rPr lang="zh-CN" altLang="en-US" b="1" dirty="0"/>
              <a:t>、统计公报中的统计数据除了文字描述外，可以怎样更加简单、清晰地呈现出来？</a:t>
            </a:r>
          </a:p>
          <a:p>
            <a:pPr>
              <a:lnSpc>
                <a:spcPct val="12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7207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/>
              <a:t>统计表的构成</a:t>
            </a:r>
            <a:endParaRPr lang="en-US" altLang="zh-CN" sz="28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编制注意事项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/>
              <a:t>宾词指标值的填写规则</a:t>
            </a:r>
          </a:p>
          <a:p>
            <a:pPr lvl="2"/>
            <a:r>
              <a:rPr lang="zh-CN" altLang="en-US" sz="2000" b="1" dirty="0"/>
              <a:t>必须为数字表示</a:t>
            </a:r>
            <a:endParaRPr lang="en-US" altLang="zh-CN" sz="2000" b="1" dirty="0"/>
          </a:p>
          <a:p>
            <a:pPr lvl="2"/>
            <a:r>
              <a:rPr lang="zh-CN" altLang="en-US" sz="2000" dirty="0"/>
              <a:t>填写要整齐统一，小数保留位数应统一，</a:t>
            </a:r>
            <a:endParaRPr lang="en-US" altLang="zh-CN" sz="2000" dirty="0"/>
          </a:p>
          <a:p>
            <a:pPr lvl="2"/>
            <a:r>
              <a:rPr lang="zh-CN" altLang="en-US" sz="2000" dirty="0"/>
              <a:t>通常指标数值居右设置，也可居中设置</a:t>
            </a:r>
            <a:endParaRPr lang="en-US" altLang="zh-CN" sz="2000" dirty="0"/>
          </a:p>
          <a:p>
            <a:pPr lvl="2"/>
            <a:r>
              <a:rPr lang="zh-CN" altLang="en-US" sz="2000" dirty="0"/>
              <a:t>相同数值不能用汉字“同上、同下”等表示</a:t>
            </a:r>
            <a:endParaRPr lang="en-US" altLang="zh-CN" sz="2000" dirty="0"/>
          </a:p>
          <a:p>
            <a:pPr lvl="2"/>
            <a:r>
              <a:rPr lang="zh-CN" altLang="en-US" sz="2000" dirty="0"/>
              <a:t>指标值为零时应填写“</a:t>
            </a:r>
            <a:r>
              <a:rPr lang="en-US" sz="2000" dirty="0"/>
              <a:t>0</a:t>
            </a:r>
            <a:r>
              <a:rPr lang="zh-CN" altLang="en-US" sz="2000" dirty="0"/>
              <a:t>”，不能不填写数值</a:t>
            </a:r>
            <a:endParaRPr lang="en-US" altLang="zh-CN" sz="2000" dirty="0"/>
          </a:p>
          <a:p>
            <a:pPr lvl="2"/>
            <a:r>
              <a:rPr lang="zh-CN" altLang="en-US" sz="2000" dirty="0"/>
              <a:t>缺省值用“</a:t>
            </a:r>
            <a:r>
              <a:rPr lang="en-US" sz="2000" dirty="0"/>
              <a:t>…</a:t>
            </a:r>
            <a:r>
              <a:rPr lang="zh-CN" altLang="en-US" sz="2000" dirty="0"/>
              <a:t>”表示</a:t>
            </a:r>
            <a:endParaRPr lang="en-US" altLang="zh-CN" sz="2000" dirty="0"/>
          </a:p>
          <a:p>
            <a:pPr lvl="2"/>
            <a:r>
              <a:rPr lang="zh-CN" altLang="en-US" sz="2000" dirty="0"/>
              <a:t>免填值（不需填写）用“</a:t>
            </a:r>
            <a:r>
              <a:rPr lang="en-US" sz="2000" dirty="0"/>
              <a:t>-</a:t>
            </a:r>
            <a:r>
              <a:rPr lang="zh-CN" altLang="en-US" sz="2000" dirty="0"/>
              <a:t>”表示</a:t>
            </a:r>
            <a:endParaRPr lang="en-US" altLang="zh-CN" sz="2000" dirty="0"/>
          </a:p>
          <a:p>
            <a:pPr lvl="2"/>
            <a:r>
              <a:rPr lang="zh-CN" altLang="en-US" sz="2000" dirty="0"/>
              <a:t>宾词指标值位置不能留空白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7207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/>
              <a:t>统计表的构成</a:t>
            </a:r>
            <a:endParaRPr lang="en-US" altLang="zh-CN" sz="28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编制注意事项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/>
              <a:t>计量单位的编制</a:t>
            </a:r>
          </a:p>
          <a:p>
            <a:pPr lvl="2"/>
            <a:r>
              <a:rPr lang="zh-CN" altLang="en-US" sz="2000" dirty="0"/>
              <a:t>表中指标值必须注明计量单位</a:t>
            </a:r>
            <a:endParaRPr lang="en-US" altLang="zh-CN" sz="2000" dirty="0"/>
          </a:p>
          <a:p>
            <a:pPr lvl="2"/>
            <a:r>
              <a:rPr lang="zh-CN" altLang="en-US" sz="2000" dirty="0"/>
              <a:t>如果全表仅有一个统一计量单位的，可在表头部分注明</a:t>
            </a:r>
            <a:endParaRPr lang="en-US" altLang="zh-CN" sz="2000" dirty="0"/>
          </a:p>
          <a:p>
            <a:pPr lvl="2"/>
            <a:r>
              <a:rPr lang="zh-CN" altLang="en-US" sz="2000" dirty="0"/>
              <a:t>如果全表指标值计量单位不统一，可在主词栏后设置“计量单位”栏</a:t>
            </a:r>
            <a:endParaRPr lang="en-US" altLang="zh-CN" sz="2000" dirty="0"/>
          </a:p>
          <a:p>
            <a:pPr lvl="2"/>
            <a:r>
              <a:rPr lang="zh-CN" altLang="en-US" sz="2000" dirty="0"/>
              <a:t>计量单位也可直接在指标名称后加（）标识。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7207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/>
              <a:t>统计表的构成</a:t>
            </a:r>
            <a:endParaRPr lang="en-US" altLang="zh-CN" sz="28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编制注意事项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/>
              <a:t>续表的表示</a:t>
            </a:r>
          </a:p>
          <a:p>
            <a:pPr lvl="2"/>
            <a:r>
              <a:rPr lang="zh-CN" altLang="en-US" sz="2000" dirty="0"/>
              <a:t>当统计指标体系较大、指标较多无法在一页呈现完整统计表时，可设计续表</a:t>
            </a:r>
            <a:endParaRPr lang="en-US" altLang="zh-CN" sz="2000" dirty="0"/>
          </a:p>
          <a:p>
            <a:pPr lvl="2"/>
            <a:r>
              <a:rPr lang="zh-CN" altLang="en-US" sz="2000" dirty="0"/>
              <a:t>表的第一页为主表，第二页之后为续表</a:t>
            </a:r>
            <a:endParaRPr lang="en-US" altLang="zh-CN" sz="2000" dirty="0"/>
          </a:p>
          <a:p>
            <a:pPr lvl="2"/>
            <a:r>
              <a:rPr lang="zh-CN" altLang="en-US" sz="2000" dirty="0"/>
              <a:t>续表为多页时用“续表一、续表二”编号注明</a:t>
            </a:r>
            <a:endParaRPr lang="en-US" altLang="zh-CN" sz="2000" dirty="0"/>
          </a:p>
          <a:p>
            <a:pPr lvl="1"/>
            <a:r>
              <a:rPr lang="zh-CN" altLang="en-US" sz="2400" dirty="0"/>
              <a:t>首席单元格</a:t>
            </a:r>
          </a:p>
          <a:p>
            <a:pPr lvl="2"/>
            <a:r>
              <a:rPr lang="zh-CN" altLang="en-US" sz="2000" dirty="0"/>
              <a:t>表格左上角为“首席单元格”</a:t>
            </a:r>
            <a:endParaRPr lang="en-US" altLang="zh-CN" sz="2000" dirty="0"/>
          </a:p>
          <a:p>
            <a:pPr lvl="2"/>
            <a:r>
              <a:rPr lang="zh-CN" altLang="en-US" sz="2000" dirty="0"/>
              <a:t>首席单元格可填写主词分组标志名称或宾词指标名称，也可用主词分组标志名称和宾词指标名称分行列填写</a:t>
            </a:r>
            <a:endParaRPr lang="en-US" altLang="zh-CN" sz="2000" dirty="0"/>
          </a:p>
          <a:p>
            <a:pPr lvl="2"/>
            <a:r>
              <a:rPr lang="zh-CN" altLang="en-US" sz="2000" dirty="0"/>
              <a:t>根据需要，</a:t>
            </a:r>
            <a:r>
              <a:rPr lang="zh-CN" altLang="en-US" sz="2000" b="1" dirty="0"/>
              <a:t>首席单元格也可用留空白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3" grpI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G:\财经系文件20160827\2018财经系工作\2018下半年\郑文岭\2018年教材编写\统计\项目三 整理统计数据（已完成20181003）\任务二 数据源、原图\项目三 统计整理-任务1思维导图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44" y="1071546"/>
            <a:ext cx="8715436" cy="4852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任意多边形 382"/>
          <p:cNvSpPr/>
          <p:nvPr>
            <p:custDataLst>
              <p:tags r:id="rId1"/>
            </p:custDataLst>
          </p:nvPr>
        </p:nvSpPr>
        <p:spPr bwMode="auto">
          <a:xfrm>
            <a:off x="-1588" y="2768600"/>
            <a:ext cx="12193588" cy="2384425"/>
          </a:xfrm>
          <a:custGeom>
            <a:avLst/>
            <a:gdLst>
              <a:gd name="T0" fmla="*/ 12091567 w 2749"/>
              <a:gd name="T1" fmla="*/ 2384425 h 1198"/>
              <a:gd name="T2" fmla="*/ 106455 w 2749"/>
              <a:gd name="T3" fmla="*/ 2384425 h 1198"/>
              <a:gd name="T4" fmla="*/ 0 w 2749"/>
              <a:gd name="T5" fmla="*/ 2336657 h 1198"/>
              <a:gd name="T6" fmla="*/ 0 w 2749"/>
              <a:gd name="T7" fmla="*/ 47768 h 1198"/>
              <a:gd name="T8" fmla="*/ 106455 w 2749"/>
              <a:gd name="T9" fmla="*/ 0 h 1198"/>
              <a:gd name="T10" fmla="*/ 12091567 w 2749"/>
              <a:gd name="T11" fmla="*/ 0 h 1198"/>
              <a:gd name="T12" fmla="*/ 12193587 w 2749"/>
              <a:gd name="T13" fmla="*/ 47768 h 1198"/>
              <a:gd name="T14" fmla="*/ 12193587 w 2749"/>
              <a:gd name="T15" fmla="*/ 2336657 h 1198"/>
              <a:gd name="T16" fmla="*/ 12091567 w 2749"/>
              <a:gd name="T17" fmla="*/ 2384425 h 1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9" h="1198">
                <a:moveTo>
                  <a:pt x="2726" y="1198"/>
                </a:moveTo>
                <a:cubicBezTo>
                  <a:pt x="24" y="1198"/>
                  <a:pt x="24" y="1198"/>
                  <a:pt x="24" y="1198"/>
                </a:cubicBezTo>
                <a:cubicBezTo>
                  <a:pt x="11" y="1198"/>
                  <a:pt x="0" y="1187"/>
                  <a:pt x="0" y="117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2726" y="0"/>
                  <a:pt x="2726" y="0"/>
                  <a:pt x="2726" y="0"/>
                </a:cubicBezTo>
                <a:cubicBezTo>
                  <a:pt x="2739" y="0"/>
                  <a:pt x="2749" y="11"/>
                  <a:pt x="2749" y="24"/>
                </a:cubicBezTo>
                <a:cubicBezTo>
                  <a:pt x="2749" y="1174"/>
                  <a:pt x="2749" y="1174"/>
                  <a:pt x="2749" y="1174"/>
                </a:cubicBezTo>
                <a:cubicBezTo>
                  <a:pt x="2749" y="1187"/>
                  <a:pt x="2739" y="1198"/>
                  <a:pt x="2726" y="1198"/>
                </a:cubicBezTo>
              </a:path>
            </a:pathLst>
          </a:custGeom>
          <a:solidFill>
            <a:srgbClr val="2E4C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131" name="PA_组合 773"/>
          <p:cNvGrpSpPr/>
          <p:nvPr>
            <p:custDataLst>
              <p:tags r:id="rId2"/>
            </p:custDataLst>
          </p:nvPr>
        </p:nvGrpSpPr>
        <p:grpSpPr bwMode="auto">
          <a:xfrm>
            <a:off x="6718300" y="1900238"/>
            <a:ext cx="5472113" cy="4130675"/>
            <a:chOff x="6719888" y="2131781"/>
            <a:chExt cx="5472112" cy="4130676"/>
          </a:xfrm>
        </p:grpSpPr>
        <p:sp>
          <p:nvSpPr>
            <p:cNvPr id="48138" name="AutoShape 380"/>
            <p:cNvSpPr>
              <a:spLocks noChangeAspect="1" noChangeArrowheads="1" noTextEdit="1"/>
            </p:cNvSpPr>
            <p:nvPr/>
          </p:nvSpPr>
          <p:spPr bwMode="auto">
            <a:xfrm>
              <a:off x="6719888" y="2131781"/>
              <a:ext cx="5472112" cy="412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383"/>
            <p:cNvSpPr/>
            <p:nvPr/>
          </p:nvSpPr>
          <p:spPr bwMode="auto">
            <a:xfrm>
              <a:off x="9183688" y="4540019"/>
              <a:ext cx="549275" cy="698500"/>
            </a:xfrm>
            <a:custGeom>
              <a:avLst/>
              <a:gdLst>
                <a:gd name="T0" fmla="*/ 513453 w 276"/>
                <a:gd name="T1" fmla="*/ 698500 h 351"/>
                <a:gd name="T2" fmla="*/ 35822 w 276"/>
                <a:gd name="T3" fmla="*/ 698500 h 351"/>
                <a:gd name="T4" fmla="*/ 0 w 276"/>
                <a:gd name="T5" fmla="*/ 662679 h 351"/>
                <a:gd name="T6" fmla="*/ 0 w 276"/>
                <a:gd name="T7" fmla="*/ 35821 h 351"/>
                <a:gd name="T8" fmla="*/ 35822 w 276"/>
                <a:gd name="T9" fmla="*/ 0 h 351"/>
                <a:gd name="T10" fmla="*/ 513453 w 276"/>
                <a:gd name="T11" fmla="*/ 0 h 351"/>
                <a:gd name="T12" fmla="*/ 549275 w 276"/>
                <a:gd name="T13" fmla="*/ 35821 h 351"/>
                <a:gd name="T14" fmla="*/ 549275 w 276"/>
                <a:gd name="T15" fmla="*/ 662679 h 351"/>
                <a:gd name="T16" fmla="*/ 513453 w 276"/>
                <a:gd name="T17" fmla="*/ 698500 h 3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6" h="351">
                  <a:moveTo>
                    <a:pt x="258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8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8" y="0"/>
                    <a:pt x="276" y="8"/>
                    <a:pt x="276" y="1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43"/>
                    <a:pt x="268" y="351"/>
                    <a:pt x="258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Rectangle 384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Rectangle 385"/>
            <p:cNvSpPr>
              <a:spLocks noChangeArrowheads="1"/>
            </p:cNvSpPr>
            <p:nvPr/>
          </p:nvSpPr>
          <p:spPr bwMode="auto">
            <a:xfrm>
              <a:off x="9221788" y="4559069"/>
              <a:ext cx="473075" cy="60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386"/>
            <p:cNvSpPr/>
            <p:nvPr/>
          </p:nvSpPr>
          <p:spPr bwMode="auto">
            <a:xfrm>
              <a:off x="9221788" y="5167082"/>
              <a:ext cx="473075" cy="20638"/>
            </a:xfrm>
            <a:custGeom>
              <a:avLst/>
              <a:gdLst>
                <a:gd name="T0" fmla="*/ 466725 w 298"/>
                <a:gd name="T1" fmla="*/ 20638 h 13"/>
                <a:gd name="T2" fmla="*/ 3175 w 298"/>
                <a:gd name="T3" fmla="*/ 20638 h 13"/>
                <a:gd name="T4" fmla="*/ 0 w 298"/>
                <a:gd name="T5" fmla="*/ 0 h 13"/>
                <a:gd name="T6" fmla="*/ 473075 w 298"/>
                <a:gd name="T7" fmla="*/ 0 h 13"/>
                <a:gd name="T8" fmla="*/ 466725 w 298"/>
                <a:gd name="T9" fmla="*/ 20638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" h="13">
                  <a:moveTo>
                    <a:pt x="294" y="13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94" y="13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387"/>
            <p:cNvSpPr/>
            <p:nvPr/>
          </p:nvSpPr>
          <p:spPr bwMode="auto">
            <a:xfrm>
              <a:off x="9250363" y="4608282"/>
              <a:ext cx="412750" cy="12700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3629 h 7"/>
                <a:gd name="T6" fmla="*/ 0 w 207"/>
                <a:gd name="T7" fmla="*/ 9071 h 7"/>
                <a:gd name="T8" fmla="*/ 3988 w 207"/>
                <a:gd name="T9" fmla="*/ 12700 h 7"/>
                <a:gd name="T10" fmla="*/ 408762 w 207"/>
                <a:gd name="T11" fmla="*/ 12700 h 7"/>
                <a:gd name="T12" fmla="*/ 412750 w 207"/>
                <a:gd name="T13" fmla="*/ 9071 h 7"/>
                <a:gd name="T14" fmla="*/ 412750 w 207"/>
                <a:gd name="T15" fmla="*/ 3629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388"/>
            <p:cNvSpPr/>
            <p:nvPr/>
          </p:nvSpPr>
          <p:spPr bwMode="auto">
            <a:xfrm>
              <a:off x="9250363" y="46447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389"/>
            <p:cNvSpPr/>
            <p:nvPr/>
          </p:nvSpPr>
          <p:spPr bwMode="auto">
            <a:xfrm>
              <a:off x="9250363" y="468289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390"/>
            <p:cNvSpPr/>
            <p:nvPr/>
          </p:nvSpPr>
          <p:spPr bwMode="auto">
            <a:xfrm>
              <a:off x="9250363" y="4720994"/>
              <a:ext cx="412750" cy="12700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4233 h 6"/>
                <a:gd name="T6" fmla="*/ 0 w 207"/>
                <a:gd name="T7" fmla="*/ 8467 h 6"/>
                <a:gd name="T8" fmla="*/ 3988 w 207"/>
                <a:gd name="T9" fmla="*/ 12700 h 6"/>
                <a:gd name="T10" fmla="*/ 408762 w 207"/>
                <a:gd name="T11" fmla="*/ 12700 h 6"/>
                <a:gd name="T12" fmla="*/ 412750 w 207"/>
                <a:gd name="T13" fmla="*/ 8467 h 6"/>
                <a:gd name="T14" fmla="*/ 412750 w 207"/>
                <a:gd name="T15" fmla="*/ 4233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391"/>
            <p:cNvSpPr/>
            <p:nvPr/>
          </p:nvSpPr>
          <p:spPr bwMode="auto">
            <a:xfrm>
              <a:off x="9250363" y="475909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8" name="Freeform 392"/>
            <p:cNvSpPr/>
            <p:nvPr/>
          </p:nvSpPr>
          <p:spPr bwMode="auto">
            <a:xfrm>
              <a:off x="9250363" y="47940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9" name="Freeform 393"/>
            <p:cNvSpPr/>
            <p:nvPr/>
          </p:nvSpPr>
          <p:spPr bwMode="auto">
            <a:xfrm>
              <a:off x="9250363" y="48321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0" name="Freeform 394"/>
            <p:cNvSpPr/>
            <p:nvPr/>
          </p:nvSpPr>
          <p:spPr bwMode="auto">
            <a:xfrm>
              <a:off x="9250363" y="48702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1" name="Freeform 395"/>
            <p:cNvSpPr/>
            <p:nvPr/>
          </p:nvSpPr>
          <p:spPr bwMode="auto">
            <a:xfrm>
              <a:off x="9250363" y="4908319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2" name="Freeform 396"/>
            <p:cNvSpPr/>
            <p:nvPr/>
          </p:nvSpPr>
          <p:spPr bwMode="auto">
            <a:xfrm>
              <a:off x="9250363" y="49464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3" name="Freeform 397"/>
            <p:cNvSpPr/>
            <p:nvPr/>
          </p:nvSpPr>
          <p:spPr bwMode="auto">
            <a:xfrm>
              <a:off x="9250363" y="4984519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4" name="Freeform 398"/>
            <p:cNvSpPr/>
            <p:nvPr/>
          </p:nvSpPr>
          <p:spPr bwMode="auto">
            <a:xfrm>
              <a:off x="9250363" y="50194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5" name="Freeform 399"/>
            <p:cNvSpPr/>
            <p:nvPr/>
          </p:nvSpPr>
          <p:spPr bwMode="auto">
            <a:xfrm>
              <a:off x="9250363" y="50575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6" name="Freeform 400"/>
            <p:cNvSpPr/>
            <p:nvPr/>
          </p:nvSpPr>
          <p:spPr bwMode="auto">
            <a:xfrm>
              <a:off x="9250363" y="5095644"/>
              <a:ext cx="412750" cy="14288"/>
            </a:xfrm>
            <a:custGeom>
              <a:avLst/>
              <a:gdLst>
                <a:gd name="T0" fmla="*/ 408762 w 207"/>
                <a:gd name="T1" fmla="*/ 0 h 7"/>
                <a:gd name="T2" fmla="*/ 3988 w 207"/>
                <a:gd name="T3" fmla="*/ 0 h 7"/>
                <a:gd name="T4" fmla="*/ 0 w 207"/>
                <a:gd name="T5" fmla="*/ 4082 h 7"/>
                <a:gd name="T6" fmla="*/ 0 w 207"/>
                <a:gd name="T7" fmla="*/ 10206 h 7"/>
                <a:gd name="T8" fmla="*/ 3988 w 207"/>
                <a:gd name="T9" fmla="*/ 14288 h 7"/>
                <a:gd name="T10" fmla="*/ 408762 w 207"/>
                <a:gd name="T11" fmla="*/ 14288 h 7"/>
                <a:gd name="T12" fmla="*/ 412750 w 207"/>
                <a:gd name="T13" fmla="*/ 10206 h 7"/>
                <a:gd name="T14" fmla="*/ 412750 w 207"/>
                <a:gd name="T15" fmla="*/ 4082 h 7"/>
                <a:gd name="T16" fmla="*/ 408762 w 207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7" name="Freeform 401"/>
            <p:cNvSpPr/>
            <p:nvPr/>
          </p:nvSpPr>
          <p:spPr bwMode="auto">
            <a:xfrm>
              <a:off x="9250363" y="5133744"/>
              <a:ext cx="412750" cy="11113"/>
            </a:xfrm>
            <a:custGeom>
              <a:avLst/>
              <a:gdLst>
                <a:gd name="T0" fmla="*/ 408762 w 207"/>
                <a:gd name="T1" fmla="*/ 0 h 6"/>
                <a:gd name="T2" fmla="*/ 3988 w 207"/>
                <a:gd name="T3" fmla="*/ 0 h 6"/>
                <a:gd name="T4" fmla="*/ 0 w 207"/>
                <a:gd name="T5" fmla="*/ 3704 h 6"/>
                <a:gd name="T6" fmla="*/ 0 w 207"/>
                <a:gd name="T7" fmla="*/ 7409 h 6"/>
                <a:gd name="T8" fmla="*/ 3988 w 207"/>
                <a:gd name="T9" fmla="*/ 11113 h 6"/>
                <a:gd name="T10" fmla="*/ 408762 w 207"/>
                <a:gd name="T11" fmla="*/ 11113 h 6"/>
                <a:gd name="T12" fmla="*/ 412750 w 207"/>
                <a:gd name="T13" fmla="*/ 7409 h 6"/>
                <a:gd name="T14" fmla="*/ 412750 w 207"/>
                <a:gd name="T15" fmla="*/ 3704 h 6"/>
                <a:gd name="T16" fmla="*/ 408762 w 20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8" name="Rectangle 402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444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59" name="Rectangle 403"/>
            <p:cNvSpPr>
              <a:spLocks noChangeArrowheads="1"/>
            </p:cNvSpPr>
            <p:nvPr/>
          </p:nvSpPr>
          <p:spPr bwMode="auto">
            <a:xfrm>
              <a:off x="9321800" y="4495569"/>
              <a:ext cx="269875" cy="2222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0" name="Oval 404"/>
            <p:cNvSpPr>
              <a:spLocks noChangeArrowheads="1"/>
            </p:cNvSpPr>
            <p:nvPr/>
          </p:nvSpPr>
          <p:spPr bwMode="auto">
            <a:xfrm>
              <a:off x="9420225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1" name="Oval 405"/>
            <p:cNvSpPr>
              <a:spLocks noChangeArrowheads="1"/>
            </p:cNvSpPr>
            <p:nvPr/>
          </p:nvSpPr>
          <p:spPr bwMode="auto">
            <a:xfrm>
              <a:off x="9482137" y="4509857"/>
              <a:ext cx="14287" cy="14288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2" name="Freeform 406"/>
            <p:cNvSpPr/>
            <p:nvPr/>
          </p:nvSpPr>
          <p:spPr bwMode="auto">
            <a:xfrm>
              <a:off x="9458325" y="5022619"/>
              <a:ext cx="508000" cy="950913"/>
            </a:xfrm>
            <a:custGeom>
              <a:avLst/>
              <a:gdLst>
                <a:gd name="T0" fmla="*/ 0 w 255"/>
                <a:gd name="T1" fmla="*/ 372010 h 478"/>
                <a:gd name="T2" fmla="*/ 310776 w 255"/>
                <a:gd name="T3" fmla="*/ 372010 h 478"/>
                <a:gd name="T4" fmla="*/ 191247 w 255"/>
                <a:gd name="T5" fmla="*/ 75596 h 478"/>
                <a:gd name="T6" fmla="*/ 324722 w 255"/>
                <a:gd name="T7" fmla="*/ 0 h 478"/>
                <a:gd name="T8" fmla="*/ 500031 w 255"/>
                <a:gd name="T9" fmla="*/ 358084 h 478"/>
                <a:gd name="T10" fmla="*/ 494055 w 255"/>
                <a:gd name="T11" fmla="*/ 698265 h 478"/>
                <a:gd name="T12" fmla="*/ 314761 w 255"/>
                <a:gd name="T13" fmla="*/ 944945 h 478"/>
                <a:gd name="T14" fmla="*/ 278902 w 255"/>
                <a:gd name="T15" fmla="*/ 944945 h 478"/>
                <a:gd name="T16" fmla="*/ 103592 w 255"/>
                <a:gd name="T17" fmla="*/ 630626 h 478"/>
                <a:gd name="T18" fmla="*/ 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5" y="339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3" name="Freeform 407"/>
            <p:cNvSpPr/>
            <p:nvPr/>
          </p:nvSpPr>
          <p:spPr bwMode="auto">
            <a:xfrm>
              <a:off x="9763125" y="5546494"/>
              <a:ext cx="42862" cy="158750"/>
            </a:xfrm>
            <a:custGeom>
              <a:avLst/>
              <a:gdLst>
                <a:gd name="T0" fmla="*/ 19483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9483 w 22"/>
                <a:gd name="T7" fmla="*/ 95250 h 80"/>
                <a:gd name="T8" fmla="*/ 29224 w 22"/>
                <a:gd name="T9" fmla="*/ 0 h 80"/>
                <a:gd name="T10" fmla="*/ 19483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4" name="Freeform 408"/>
            <p:cNvSpPr/>
            <p:nvPr/>
          </p:nvSpPr>
          <p:spPr bwMode="auto">
            <a:xfrm>
              <a:off x="9736137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5" name="Freeform 409"/>
            <p:cNvSpPr/>
            <p:nvPr/>
          </p:nvSpPr>
          <p:spPr bwMode="auto">
            <a:xfrm>
              <a:off x="9645650" y="5003569"/>
              <a:ext cx="133350" cy="90488"/>
            </a:xfrm>
            <a:custGeom>
              <a:avLst/>
              <a:gdLst>
                <a:gd name="T0" fmla="*/ 9525 w 84"/>
                <a:gd name="T1" fmla="*/ 90488 h 57"/>
                <a:gd name="T2" fmla="*/ 0 w 84"/>
                <a:gd name="T3" fmla="*/ 68263 h 57"/>
                <a:gd name="T4" fmla="*/ 104775 w 84"/>
                <a:gd name="T5" fmla="*/ 11113 h 57"/>
                <a:gd name="T6" fmla="*/ 120650 w 84"/>
                <a:gd name="T7" fmla="*/ 0 h 57"/>
                <a:gd name="T8" fmla="*/ 133350 w 84"/>
                <a:gd name="T9" fmla="*/ 22225 h 57"/>
                <a:gd name="T10" fmla="*/ 95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4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6" name="Freeform 410"/>
            <p:cNvSpPr/>
            <p:nvPr/>
          </p:nvSpPr>
          <p:spPr bwMode="auto">
            <a:xfrm>
              <a:off x="9539287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3270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7" name="Freeform 411"/>
            <p:cNvSpPr/>
            <p:nvPr/>
          </p:nvSpPr>
          <p:spPr bwMode="auto">
            <a:xfrm>
              <a:off x="9458325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8" name="Freeform 412"/>
            <p:cNvSpPr/>
            <p:nvPr/>
          </p:nvSpPr>
          <p:spPr bwMode="auto">
            <a:xfrm>
              <a:off x="8950325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7224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3945 w 255"/>
                <a:gd name="T11" fmla="*/ 698265 h 478"/>
                <a:gd name="T12" fmla="*/ 191247 w 255"/>
                <a:gd name="T13" fmla="*/ 944945 h 478"/>
                <a:gd name="T14" fmla="*/ 229098 w 255"/>
                <a:gd name="T15" fmla="*/ 944945 h 478"/>
                <a:gd name="T16" fmla="*/ 404408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1" y="187"/>
                    <a:pt x="0" y="339"/>
                    <a:pt x="7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69" name="Freeform 413"/>
            <p:cNvSpPr/>
            <p:nvPr/>
          </p:nvSpPr>
          <p:spPr bwMode="auto">
            <a:xfrm>
              <a:off x="9107488" y="5546494"/>
              <a:ext cx="44450" cy="158750"/>
            </a:xfrm>
            <a:custGeom>
              <a:avLst/>
              <a:gdLst>
                <a:gd name="T0" fmla="*/ 26266 w 22"/>
                <a:gd name="T1" fmla="*/ 158750 h 80"/>
                <a:gd name="T2" fmla="*/ 44450 w 22"/>
                <a:gd name="T3" fmla="*/ 63500 h 80"/>
                <a:gd name="T4" fmla="*/ 44450 w 22"/>
                <a:gd name="T5" fmla="*/ 33734 h 80"/>
                <a:gd name="T6" fmla="*/ 26266 w 22"/>
                <a:gd name="T7" fmla="*/ 95250 h 80"/>
                <a:gd name="T8" fmla="*/ 16164 w 22"/>
                <a:gd name="T9" fmla="*/ 0 h 80"/>
                <a:gd name="T10" fmla="*/ 26266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0" name="Freeform 414"/>
            <p:cNvSpPr/>
            <p:nvPr/>
          </p:nvSpPr>
          <p:spPr bwMode="auto">
            <a:xfrm>
              <a:off x="9123363" y="5394094"/>
              <a:ext cx="53975" cy="279400"/>
            </a:xfrm>
            <a:custGeom>
              <a:avLst/>
              <a:gdLst>
                <a:gd name="T0" fmla="*/ 23813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3813 w 34"/>
                <a:gd name="T7" fmla="*/ 231775 h 176"/>
                <a:gd name="T8" fmla="*/ 53975 w 34"/>
                <a:gd name="T9" fmla="*/ 0 h 176"/>
                <a:gd name="T10" fmla="*/ 23813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5" y="146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1" name="Freeform 415"/>
            <p:cNvSpPr/>
            <p:nvPr/>
          </p:nvSpPr>
          <p:spPr bwMode="auto">
            <a:xfrm>
              <a:off x="9137650" y="5003569"/>
              <a:ext cx="131762" cy="90488"/>
            </a:xfrm>
            <a:custGeom>
              <a:avLst/>
              <a:gdLst>
                <a:gd name="T0" fmla="*/ 120650 w 83"/>
                <a:gd name="T1" fmla="*/ 90488 h 57"/>
                <a:gd name="T2" fmla="*/ 131762 w 83"/>
                <a:gd name="T3" fmla="*/ 68263 h 57"/>
                <a:gd name="T4" fmla="*/ 26987 w 83"/>
                <a:gd name="T5" fmla="*/ 11113 h 57"/>
                <a:gd name="T6" fmla="*/ 9525 w 83"/>
                <a:gd name="T7" fmla="*/ 0 h 57"/>
                <a:gd name="T8" fmla="*/ 0 w 83"/>
                <a:gd name="T9" fmla="*/ 22225 h 57"/>
                <a:gd name="T10" fmla="*/ 120650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57"/>
                  </a:moveTo>
                  <a:lnTo>
                    <a:pt x="83" y="43"/>
                  </a:lnTo>
                  <a:lnTo>
                    <a:pt x="17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2" name="Freeform 416"/>
            <p:cNvSpPr/>
            <p:nvPr/>
          </p:nvSpPr>
          <p:spPr bwMode="auto">
            <a:xfrm>
              <a:off x="9170988" y="4706707"/>
              <a:ext cx="203200" cy="355600"/>
            </a:xfrm>
            <a:custGeom>
              <a:avLst/>
              <a:gdLst>
                <a:gd name="T0" fmla="*/ 0 w 102"/>
                <a:gd name="T1" fmla="*/ 309652 h 178"/>
                <a:gd name="T2" fmla="*/ 43827 w 102"/>
                <a:gd name="T3" fmla="*/ 207766 h 178"/>
                <a:gd name="T4" fmla="*/ 77694 w 102"/>
                <a:gd name="T5" fmla="*/ 53939 h 178"/>
                <a:gd name="T6" fmla="*/ 169333 w 102"/>
                <a:gd name="T7" fmla="*/ 7991 h 178"/>
                <a:gd name="T8" fmla="*/ 203200 w 102"/>
                <a:gd name="T9" fmla="*/ 131852 h 178"/>
                <a:gd name="T10" fmla="*/ 165349 w 102"/>
                <a:gd name="T11" fmla="*/ 267699 h 178"/>
                <a:gd name="T12" fmla="*/ 97616 w 102"/>
                <a:gd name="T13" fmla="*/ 329629 h 178"/>
                <a:gd name="T14" fmla="*/ 81678 w 102"/>
                <a:gd name="T15" fmla="*/ 355600 h 178"/>
                <a:gd name="T16" fmla="*/ 0 w 102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8"/>
                    <a:pt x="22" y="104"/>
                  </a:cubicBezTo>
                  <a:cubicBezTo>
                    <a:pt x="22" y="101"/>
                    <a:pt x="34" y="33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7"/>
                    <a:pt x="83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3" name="Freeform 417"/>
            <p:cNvSpPr/>
            <p:nvPr/>
          </p:nvSpPr>
          <p:spPr bwMode="auto">
            <a:xfrm>
              <a:off x="9336088" y="5394094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4" name="Freeform 418"/>
            <p:cNvSpPr/>
            <p:nvPr/>
          </p:nvSpPr>
          <p:spPr bwMode="auto">
            <a:xfrm>
              <a:off x="9170988" y="5594119"/>
              <a:ext cx="573087" cy="392113"/>
            </a:xfrm>
            <a:custGeom>
              <a:avLst/>
              <a:gdLst>
                <a:gd name="T0" fmla="*/ 557168 w 288"/>
                <a:gd name="T1" fmla="*/ 292592 h 197"/>
                <a:gd name="T2" fmla="*/ 513390 w 288"/>
                <a:gd name="T3" fmla="*/ 258755 h 197"/>
                <a:gd name="T4" fmla="*/ 461653 w 288"/>
                <a:gd name="T5" fmla="*/ 123406 h 197"/>
                <a:gd name="T6" fmla="*/ 286544 w 288"/>
                <a:gd name="T7" fmla="*/ 0 h 197"/>
                <a:gd name="T8" fmla="*/ 109444 w 288"/>
                <a:gd name="T9" fmla="*/ 123406 h 197"/>
                <a:gd name="T10" fmla="*/ 59697 w 288"/>
                <a:gd name="T11" fmla="*/ 258755 h 197"/>
                <a:gd name="T12" fmla="*/ 13929 w 288"/>
                <a:gd name="T13" fmla="*/ 292592 h 197"/>
                <a:gd name="T14" fmla="*/ 13929 w 288"/>
                <a:gd name="T15" fmla="*/ 392113 h 197"/>
                <a:gd name="T16" fmla="*/ 39798 w 288"/>
                <a:gd name="T17" fmla="*/ 392113 h 197"/>
                <a:gd name="T18" fmla="*/ 49747 w 288"/>
                <a:gd name="T19" fmla="*/ 288611 h 197"/>
                <a:gd name="T20" fmla="*/ 286544 w 288"/>
                <a:gd name="T21" fmla="*/ 103502 h 197"/>
                <a:gd name="T22" fmla="*/ 523340 w 288"/>
                <a:gd name="T23" fmla="*/ 288611 h 197"/>
                <a:gd name="T24" fmla="*/ 533289 w 288"/>
                <a:gd name="T25" fmla="*/ 392113 h 197"/>
                <a:gd name="T26" fmla="*/ 557168 w 288"/>
                <a:gd name="T27" fmla="*/ 392113 h 197"/>
                <a:gd name="T28" fmla="*/ 557168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7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2"/>
                    <a:pt x="144" y="52"/>
                  </a:cubicBezTo>
                  <a:cubicBezTo>
                    <a:pt x="184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0" y="197"/>
                  </a:cubicBezTo>
                  <a:cubicBezTo>
                    <a:pt x="288" y="197"/>
                    <a:pt x="282" y="155"/>
                    <a:pt x="280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5" name="Freeform 419"/>
            <p:cNvSpPr/>
            <p:nvPr/>
          </p:nvSpPr>
          <p:spPr bwMode="auto">
            <a:xfrm>
              <a:off x="9210675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6" name="Freeform 420"/>
            <p:cNvSpPr/>
            <p:nvPr/>
          </p:nvSpPr>
          <p:spPr bwMode="auto">
            <a:xfrm>
              <a:off x="7932738" y="5016269"/>
              <a:ext cx="508000" cy="949325"/>
            </a:xfrm>
            <a:custGeom>
              <a:avLst/>
              <a:gdLst>
                <a:gd name="T0" fmla="*/ 0 w 255"/>
                <a:gd name="T1" fmla="*/ 370177 h 477"/>
                <a:gd name="T2" fmla="*/ 310776 w 255"/>
                <a:gd name="T3" fmla="*/ 370177 h 477"/>
                <a:gd name="T4" fmla="*/ 193239 w 255"/>
                <a:gd name="T5" fmla="*/ 73637 h 477"/>
                <a:gd name="T6" fmla="*/ 324722 w 255"/>
                <a:gd name="T7" fmla="*/ 0 h 477"/>
                <a:gd name="T8" fmla="*/ 502024 w 255"/>
                <a:gd name="T9" fmla="*/ 356246 h 477"/>
                <a:gd name="T10" fmla="*/ 494055 w 255"/>
                <a:gd name="T11" fmla="*/ 696570 h 477"/>
                <a:gd name="T12" fmla="*/ 316753 w 255"/>
                <a:gd name="T13" fmla="*/ 943354 h 477"/>
                <a:gd name="T14" fmla="*/ 278902 w 255"/>
                <a:gd name="T15" fmla="*/ 943354 h 477"/>
                <a:gd name="T16" fmla="*/ 103592 w 255"/>
                <a:gd name="T17" fmla="*/ 628903 h 477"/>
                <a:gd name="T18" fmla="*/ 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1"/>
                    <a:pt x="252" y="179"/>
                  </a:cubicBezTo>
                  <a:cubicBezTo>
                    <a:pt x="254" y="186"/>
                    <a:pt x="255" y="338"/>
                    <a:pt x="248" y="350"/>
                  </a:cubicBezTo>
                  <a:cubicBezTo>
                    <a:pt x="241" y="363"/>
                    <a:pt x="168" y="472"/>
                    <a:pt x="159" y="474"/>
                  </a:cubicBezTo>
                  <a:cubicBezTo>
                    <a:pt x="149" y="477"/>
                    <a:pt x="140" y="474"/>
                    <a:pt x="140" y="474"/>
                  </a:cubicBezTo>
                  <a:cubicBezTo>
                    <a:pt x="52" y="316"/>
                    <a:pt x="52" y="316"/>
                    <a:pt x="52" y="316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7" name="Freeform 421"/>
            <p:cNvSpPr/>
            <p:nvPr/>
          </p:nvSpPr>
          <p:spPr bwMode="auto">
            <a:xfrm>
              <a:off x="8239125" y="5536969"/>
              <a:ext cx="44450" cy="160338"/>
            </a:xfrm>
            <a:custGeom>
              <a:avLst/>
              <a:gdLst>
                <a:gd name="T0" fmla="*/ 18184 w 22"/>
                <a:gd name="T1" fmla="*/ 160338 h 80"/>
                <a:gd name="T2" fmla="*/ 0 w 22"/>
                <a:gd name="T3" fmla="*/ 64135 h 80"/>
                <a:gd name="T4" fmla="*/ 0 w 22"/>
                <a:gd name="T5" fmla="*/ 34072 h 80"/>
                <a:gd name="T6" fmla="*/ 18184 w 22"/>
                <a:gd name="T7" fmla="*/ 96203 h 80"/>
                <a:gd name="T8" fmla="*/ 28286 w 22"/>
                <a:gd name="T9" fmla="*/ 0 h 80"/>
                <a:gd name="T10" fmla="*/ 18184 w 22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55"/>
                    <a:pt x="9" y="48"/>
                  </a:cubicBezTo>
                  <a:cubicBezTo>
                    <a:pt x="11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8" name="Freeform 422"/>
            <p:cNvSpPr/>
            <p:nvPr/>
          </p:nvSpPr>
          <p:spPr bwMode="auto">
            <a:xfrm>
              <a:off x="8212138" y="5386157"/>
              <a:ext cx="55562" cy="279400"/>
            </a:xfrm>
            <a:custGeom>
              <a:avLst/>
              <a:gdLst>
                <a:gd name="T0" fmla="*/ 31750 w 35"/>
                <a:gd name="T1" fmla="*/ 0 h 176"/>
                <a:gd name="T2" fmla="*/ 55562 w 35"/>
                <a:gd name="T3" fmla="*/ 163513 h 176"/>
                <a:gd name="T4" fmla="*/ 55562 w 35"/>
                <a:gd name="T5" fmla="*/ 279400 h 176"/>
                <a:gd name="T6" fmla="*/ 31750 w 35"/>
                <a:gd name="T7" fmla="*/ 231775 h 176"/>
                <a:gd name="T8" fmla="*/ 0 w 35"/>
                <a:gd name="T9" fmla="*/ 0 h 176"/>
                <a:gd name="T10" fmla="*/ 31750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0"/>
                  </a:moveTo>
                  <a:lnTo>
                    <a:pt x="35" y="103"/>
                  </a:lnTo>
                  <a:lnTo>
                    <a:pt x="35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79" name="Freeform 423"/>
            <p:cNvSpPr/>
            <p:nvPr/>
          </p:nvSpPr>
          <p:spPr bwMode="auto">
            <a:xfrm>
              <a:off x="8121650" y="4995632"/>
              <a:ext cx="131762" cy="90488"/>
            </a:xfrm>
            <a:custGeom>
              <a:avLst/>
              <a:gdLst>
                <a:gd name="T0" fmla="*/ 7937 w 83"/>
                <a:gd name="T1" fmla="*/ 90488 h 57"/>
                <a:gd name="T2" fmla="*/ 0 w 83"/>
                <a:gd name="T3" fmla="*/ 68263 h 57"/>
                <a:gd name="T4" fmla="*/ 103187 w 83"/>
                <a:gd name="T5" fmla="*/ 9525 h 57"/>
                <a:gd name="T6" fmla="*/ 122237 w 83"/>
                <a:gd name="T7" fmla="*/ 0 h 57"/>
                <a:gd name="T8" fmla="*/ 131762 w 83"/>
                <a:gd name="T9" fmla="*/ 22225 h 57"/>
                <a:gd name="T10" fmla="*/ 7937 w 83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57"/>
                  </a:moveTo>
                  <a:lnTo>
                    <a:pt x="0" y="43"/>
                  </a:lnTo>
                  <a:lnTo>
                    <a:pt x="65" y="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0" name="Freeform 424"/>
            <p:cNvSpPr/>
            <p:nvPr/>
          </p:nvSpPr>
          <p:spPr bwMode="auto">
            <a:xfrm>
              <a:off x="8013700" y="4698769"/>
              <a:ext cx="206375" cy="355600"/>
            </a:xfrm>
            <a:custGeom>
              <a:avLst/>
              <a:gdLst>
                <a:gd name="T0" fmla="*/ 206375 w 103"/>
                <a:gd name="T1" fmla="*/ 309652 h 178"/>
                <a:gd name="T2" fmla="*/ 162295 w 103"/>
                <a:gd name="T3" fmla="*/ 207766 h 178"/>
                <a:gd name="T4" fmla="*/ 128233 w 103"/>
                <a:gd name="T5" fmla="*/ 55937 h 178"/>
                <a:gd name="T6" fmla="*/ 36066 w 103"/>
                <a:gd name="T7" fmla="*/ 7991 h 178"/>
                <a:gd name="T8" fmla="*/ 2004 w 103"/>
                <a:gd name="T9" fmla="*/ 131852 h 178"/>
                <a:gd name="T10" fmla="*/ 38069 w 103"/>
                <a:gd name="T11" fmla="*/ 267699 h 178"/>
                <a:gd name="T12" fmla="*/ 108197 w 103"/>
                <a:gd name="T13" fmla="*/ 329629 h 178"/>
                <a:gd name="T14" fmla="*/ 124226 w 103"/>
                <a:gd name="T15" fmla="*/ 355600 h 178"/>
                <a:gd name="T16" fmla="*/ 206375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1" y="108"/>
                    <a:pt x="81" y="104"/>
                  </a:cubicBezTo>
                  <a:cubicBezTo>
                    <a:pt x="81" y="101"/>
                    <a:pt x="69" y="33"/>
                    <a:pt x="64" y="28"/>
                  </a:cubicBezTo>
                  <a:cubicBezTo>
                    <a:pt x="59" y="23"/>
                    <a:pt x="24" y="0"/>
                    <a:pt x="18" y="4"/>
                  </a:cubicBezTo>
                  <a:cubicBezTo>
                    <a:pt x="12" y="9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6" y="142"/>
                    <a:pt x="49" y="163"/>
                    <a:pt x="54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1" name="Freeform 425"/>
            <p:cNvSpPr/>
            <p:nvPr/>
          </p:nvSpPr>
          <p:spPr bwMode="auto">
            <a:xfrm>
              <a:off x="7932738" y="5689369"/>
              <a:ext cx="246062" cy="566738"/>
            </a:xfrm>
            <a:custGeom>
              <a:avLst/>
              <a:gdLst>
                <a:gd name="T0" fmla="*/ 0 w 124"/>
                <a:gd name="T1" fmla="*/ 566738 h 285"/>
                <a:gd name="T2" fmla="*/ 220265 w 124"/>
                <a:gd name="T3" fmla="*/ 483219 h 285"/>
                <a:gd name="T4" fmla="*/ 246062 w 124"/>
                <a:gd name="T5" fmla="*/ 288340 h 285"/>
                <a:gd name="T6" fmla="*/ 236140 w 124"/>
                <a:gd name="T7" fmla="*/ 184936 h 285"/>
                <a:gd name="T8" fmla="*/ 0 w 124"/>
                <a:gd name="T9" fmla="*/ 0 h 285"/>
                <a:gd name="T10" fmla="*/ 0 w 124"/>
                <a:gd name="T11" fmla="*/ 566738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3"/>
                    <a:pt x="111" y="243"/>
                  </a:cubicBezTo>
                  <a:cubicBezTo>
                    <a:pt x="123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60" y="6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2" name="Freeform 426"/>
            <p:cNvSpPr/>
            <p:nvPr/>
          </p:nvSpPr>
          <p:spPr bwMode="auto">
            <a:xfrm>
              <a:off x="7424738" y="5016269"/>
              <a:ext cx="508000" cy="949325"/>
            </a:xfrm>
            <a:custGeom>
              <a:avLst/>
              <a:gdLst>
                <a:gd name="T0" fmla="*/ 508000 w 255"/>
                <a:gd name="T1" fmla="*/ 370177 h 477"/>
                <a:gd name="T2" fmla="*/ 197224 w 255"/>
                <a:gd name="T3" fmla="*/ 370177 h 477"/>
                <a:gd name="T4" fmla="*/ 314761 w 255"/>
                <a:gd name="T5" fmla="*/ 73637 h 477"/>
                <a:gd name="T6" fmla="*/ 183278 w 255"/>
                <a:gd name="T7" fmla="*/ 0 h 477"/>
                <a:gd name="T8" fmla="*/ 5976 w 255"/>
                <a:gd name="T9" fmla="*/ 356246 h 477"/>
                <a:gd name="T10" fmla="*/ 13945 w 255"/>
                <a:gd name="T11" fmla="*/ 696570 h 477"/>
                <a:gd name="T12" fmla="*/ 191247 w 255"/>
                <a:gd name="T13" fmla="*/ 943354 h 477"/>
                <a:gd name="T14" fmla="*/ 229098 w 255"/>
                <a:gd name="T15" fmla="*/ 943354 h 477"/>
                <a:gd name="T16" fmla="*/ 404408 w 255"/>
                <a:gd name="T17" fmla="*/ 628903 h 477"/>
                <a:gd name="T18" fmla="*/ 508000 w 255"/>
                <a:gd name="T19" fmla="*/ 370177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186"/>
                  </a:moveTo>
                  <a:cubicBezTo>
                    <a:pt x="99" y="186"/>
                    <a:pt x="99" y="186"/>
                    <a:pt x="99" y="186"/>
                  </a:cubicBezTo>
                  <a:cubicBezTo>
                    <a:pt x="99" y="186"/>
                    <a:pt x="155" y="38"/>
                    <a:pt x="158" y="3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6" y="171"/>
                    <a:pt x="3" y="179"/>
                  </a:cubicBezTo>
                  <a:cubicBezTo>
                    <a:pt x="1" y="186"/>
                    <a:pt x="0" y="338"/>
                    <a:pt x="7" y="350"/>
                  </a:cubicBezTo>
                  <a:cubicBezTo>
                    <a:pt x="14" y="363"/>
                    <a:pt x="87" y="472"/>
                    <a:pt x="96" y="474"/>
                  </a:cubicBezTo>
                  <a:cubicBezTo>
                    <a:pt x="106" y="477"/>
                    <a:pt x="115" y="474"/>
                    <a:pt x="115" y="474"/>
                  </a:cubicBezTo>
                  <a:cubicBezTo>
                    <a:pt x="203" y="316"/>
                    <a:pt x="203" y="316"/>
                    <a:pt x="203" y="316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3" name="Freeform 427"/>
            <p:cNvSpPr/>
            <p:nvPr/>
          </p:nvSpPr>
          <p:spPr bwMode="auto">
            <a:xfrm>
              <a:off x="7583488" y="5536969"/>
              <a:ext cx="42862" cy="160338"/>
            </a:xfrm>
            <a:custGeom>
              <a:avLst/>
              <a:gdLst>
                <a:gd name="T0" fmla="*/ 24493 w 21"/>
                <a:gd name="T1" fmla="*/ 160338 h 80"/>
                <a:gd name="T2" fmla="*/ 42862 w 21"/>
                <a:gd name="T3" fmla="*/ 64135 h 80"/>
                <a:gd name="T4" fmla="*/ 42862 w 21"/>
                <a:gd name="T5" fmla="*/ 34072 h 80"/>
                <a:gd name="T6" fmla="*/ 24493 w 21"/>
                <a:gd name="T7" fmla="*/ 96203 h 80"/>
                <a:gd name="T8" fmla="*/ 14287 w 21"/>
                <a:gd name="T9" fmla="*/ 0 h 80"/>
                <a:gd name="T10" fmla="*/ 24493 w 21"/>
                <a:gd name="T11" fmla="*/ 160338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80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15" y="55"/>
                    <a:pt x="12" y="48"/>
                  </a:cubicBezTo>
                  <a:cubicBezTo>
                    <a:pt x="10" y="42"/>
                    <a:pt x="7" y="0"/>
                    <a:pt x="7" y="0"/>
                  </a:cubicBezTo>
                  <a:cubicBezTo>
                    <a:pt x="7" y="0"/>
                    <a:pt x="0" y="56"/>
                    <a:pt x="12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4" name="Freeform 428"/>
            <p:cNvSpPr/>
            <p:nvPr/>
          </p:nvSpPr>
          <p:spPr bwMode="auto">
            <a:xfrm>
              <a:off x="7599363" y="5386157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5" name="Freeform 429"/>
            <p:cNvSpPr/>
            <p:nvPr/>
          </p:nvSpPr>
          <p:spPr bwMode="auto">
            <a:xfrm>
              <a:off x="7612063" y="4995632"/>
              <a:ext cx="133350" cy="90488"/>
            </a:xfrm>
            <a:custGeom>
              <a:avLst/>
              <a:gdLst>
                <a:gd name="T0" fmla="*/ 123825 w 84"/>
                <a:gd name="T1" fmla="*/ 90488 h 57"/>
                <a:gd name="T2" fmla="*/ 133350 w 84"/>
                <a:gd name="T3" fmla="*/ 68263 h 57"/>
                <a:gd name="T4" fmla="*/ 28575 w 84"/>
                <a:gd name="T5" fmla="*/ 9525 h 57"/>
                <a:gd name="T6" fmla="*/ 9525 w 84"/>
                <a:gd name="T7" fmla="*/ 0 h 57"/>
                <a:gd name="T8" fmla="*/ 0 w 84"/>
                <a:gd name="T9" fmla="*/ 22225 h 57"/>
                <a:gd name="T10" fmla="*/ 123825 w 84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57"/>
                  </a:moveTo>
                  <a:lnTo>
                    <a:pt x="84" y="43"/>
                  </a:lnTo>
                  <a:lnTo>
                    <a:pt x="18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6" name="Freeform 430"/>
            <p:cNvSpPr/>
            <p:nvPr/>
          </p:nvSpPr>
          <p:spPr bwMode="auto">
            <a:xfrm>
              <a:off x="7645400" y="4698769"/>
              <a:ext cx="206375" cy="355600"/>
            </a:xfrm>
            <a:custGeom>
              <a:avLst/>
              <a:gdLst>
                <a:gd name="T0" fmla="*/ 0 w 103"/>
                <a:gd name="T1" fmla="*/ 309652 h 178"/>
                <a:gd name="T2" fmla="*/ 46084 w 103"/>
                <a:gd name="T3" fmla="*/ 207766 h 178"/>
                <a:gd name="T4" fmla="*/ 78142 w 103"/>
                <a:gd name="T5" fmla="*/ 55937 h 178"/>
                <a:gd name="T6" fmla="*/ 170309 w 103"/>
                <a:gd name="T7" fmla="*/ 7991 h 178"/>
                <a:gd name="T8" fmla="*/ 204371 w 103"/>
                <a:gd name="T9" fmla="*/ 131852 h 178"/>
                <a:gd name="T10" fmla="*/ 168306 w 103"/>
                <a:gd name="T11" fmla="*/ 267699 h 178"/>
                <a:gd name="T12" fmla="*/ 100182 w 103"/>
                <a:gd name="T13" fmla="*/ 329629 h 178"/>
                <a:gd name="T14" fmla="*/ 82149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39" y="28"/>
                  </a:cubicBezTo>
                  <a:cubicBezTo>
                    <a:pt x="44" y="23"/>
                    <a:pt x="79" y="0"/>
                    <a:pt x="85" y="4"/>
                  </a:cubicBezTo>
                  <a:cubicBezTo>
                    <a:pt x="91" y="9"/>
                    <a:pt x="103" y="57"/>
                    <a:pt x="102" y="66"/>
                  </a:cubicBezTo>
                  <a:cubicBezTo>
                    <a:pt x="101" y="75"/>
                    <a:pt x="90" y="127"/>
                    <a:pt x="84" y="134"/>
                  </a:cubicBezTo>
                  <a:cubicBezTo>
                    <a:pt x="77" y="142"/>
                    <a:pt x="54" y="163"/>
                    <a:pt x="50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7" name="Freeform 431"/>
            <p:cNvSpPr/>
            <p:nvPr/>
          </p:nvSpPr>
          <p:spPr bwMode="auto">
            <a:xfrm>
              <a:off x="7810500" y="5386157"/>
              <a:ext cx="242887" cy="303213"/>
            </a:xfrm>
            <a:custGeom>
              <a:avLst/>
              <a:gdLst>
                <a:gd name="T0" fmla="*/ 121444 w 122"/>
                <a:gd name="T1" fmla="*/ 0 h 152"/>
                <a:gd name="T2" fmla="*/ 0 w 122"/>
                <a:gd name="T3" fmla="*/ 303213 h 152"/>
                <a:gd name="T4" fmla="*/ 121444 w 122"/>
                <a:gd name="T5" fmla="*/ 261322 h 152"/>
                <a:gd name="T6" fmla="*/ 242887 w 122"/>
                <a:gd name="T7" fmla="*/ 303213 h 152"/>
                <a:gd name="T8" fmla="*/ 121444 w 122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8" name="Freeform 432"/>
            <p:cNvSpPr/>
            <p:nvPr/>
          </p:nvSpPr>
          <p:spPr bwMode="auto">
            <a:xfrm>
              <a:off x="7645400" y="5586182"/>
              <a:ext cx="574675" cy="392113"/>
            </a:xfrm>
            <a:custGeom>
              <a:avLst/>
              <a:gdLst>
                <a:gd name="T0" fmla="*/ 560707 w 288"/>
                <a:gd name="T1" fmla="*/ 292592 h 197"/>
                <a:gd name="T2" fmla="*/ 514813 w 288"/>
                <a:gd name="T3" fmla="*/ 258755 h 197"/>
                <a:gd name="T4" fmla="*/ 464928 w 288"/>
                <a:gd name="T5" fmla="*/ 123406 h 197"/>
                <a:gd name="T6" fmla="*/ 287338 w 288"/>
                <a:gd name="T7" fmla="*/ 0 h 197"/>
                <a:gd name="T8" fmla="*/ 109747 w 288"/>
                <a:gd name="T9" fmla="*/ 123406 h 197"/>
                <a:gd name="T10" fmla="*/ 59862 w 288"/>
                <a:gd name="T11" fmla="*/ 258755 h 197"/>
                <a:gd name="T12" fmla="*/ 13968 w 288"/>
                <a:gd name="T13" fmla="*/ 292592 h 197"/>
                <a:gd name="T14" fmla="*/ 13968 w 288"/>
                <a:gd name="T15" fmla="*/ 392113 h 197"/>
                <a:gd name="T16" fmla="*/ 39908 w 288"/>
                <a:gd name="T17" fmla="*/ 392113 h 197"/>
                <a:gd name="T18" fmla="*/ 49885 w 288"/>
                <a:gd name="T19" fmla="*/ 288611 h 197"/>
                <a:gd name="T20" fmla="*/ 287338 w 288"/>
                <a:gd name="T21" fmla="*/ 103502 h 197"/>
                <a:gd name="T22" fmla="*/ 524790 w 288"/>
                <a:gd name="T23" fmla="*/ 288611 h 197"/>
                <a:gd name="T24" fmla="*/ 534767 w 288"/>
                <a:gd name="T25" fmla="*/ 392113 h 197"/>
                <a:gd name="T26" fmla="*/ 560707 w 288"/>
                <a:gd name="T27" fmla="*/ 392113 h 197"/>
                <a:gd name="T28" fmla="*/ 560707 w 288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7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4" y="42"/>
                    <a:pt x="55" y="62"/>
                  </a:cubicBezTo>
                  <a:cubicBezTo>
                    <a:pt x="47" y="82"/>
                    <a:pt x="30" y="130"/>
                    <a:pt x="30" y="130"/>
                  </a:cubicBezTo>
                  <a:cubicBezTo>
                    <a:pt x="30" y="130"/>
                    <a:pt x="9" y="138"/>
                    <a:pt x="7" y="147"/>
                  </a:cubicBezTo>
                  <a:cubicBezTo>
                    <a:pt x="6" y="156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4" y="52"/>
                    <a:pt x="144" y="52"/>
                  </a:cubicBezTo>
                  <a:cubicBezTo>
                    <a:pt x="185" y="52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89" name="Freeform 433"/>
            <p:cNvSpPr/>
            <p:nvPr/>
          </p:nvSpPr>
          <p:spPr bwMode="auto">
            <a:xfrm>
              <a:off x="7685088" y="5665557"/>
              <a:ext cx="315912" cy="590550"/>
            </a:xfrm>
            <a:custGeom>
              <a:avLst/>
              <a:gdLst>
                <a:gd name="T0" fmla="*/ 161955 w 158"/>
                <a:gd name="T1" fmla="*/ 55675 h 297"/>
                <a:gd name="T2" fmla="*/ 161955 w 158"/>
                <a:gd name="T3" fmla="*/ 55675 h 297"/>
                <a:gd name="T4" fmla="*/ 9997 w 158"/>
                <a:gd name="T5" fmla="*/ 208780 h 297"/>
                <a:gd name="T6" fmla="*/ 0 w 158"/>
                <a:gd name="T7" fmla="*/ 312176 h 297"/>
                <a:gd name="T8" fmla="*/ 25993 w 158"/>
                <a:gd name="T9" fmla="*/ 507038 h 297"/>
                <a:gd name="T10" fmla="*/ 247931 w 158"/>
                <a:gd name="T11" fmla="*/ 590550 h 297"/>
                <a:gd name="T12" fmla="*/ 247931 w 158"/>
                <a:gd name="T13" fmla="*/ 55675 h 297"/>
                <a:gd name="T14" fmla="*/ 315912 w 158"/>
                <a:gd name="T15" fmla="*/ 0 h 297"/>
                <a:gd name="T16" fmla="*/ 161955 w 158"/>
                <a:gd name="T17" fmla="*/ 556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3" y="255"/>
                  </a:cubicBezTo>
                  <a:cubicBezTo>
                    <a:pt x="24" y="285"/>
                    <a:pt x="118" y="297"/>
                    <a:pt x="124" y="29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0" name="Rectangle 434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1" name="Rectangle 435"/>
            <p:cNvSpPr>
              <a:spLocks noChangeArrowheads="1"/>
            </p:cNvSpPr>
            <p:nvPr/>
          </p:nvSpPr>
          <p:spPr bwMode="auto">
            <a:xfrm>
              <a:off x="10706100" y="4543194"/>
              <a:ext cx="849312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2" name="Freeform 436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close/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3" name="Freeform 437"/>
            <p:cNvSpPr>
              <a:spLocks noEditPoints="1"/>
            </p:cNvSpPr>
            <p:nvPr/>
          </p:nvSpPr>
          <p:spPr bwMode="auto">
            <a:xfrm>
              <a:off x="10702925" y="4540019"/>
              <a:ext cx="855662" cy="585788"/>
            </a:xfrm>
            <a:custGeom>
              <a:avLst/>
              <a:gdLst>
                <a:gd name="T0" fmla="*/ 847725 w 539"/>
                <a:gd name="T1" fmla="*/ 7938 h 369"/>
                <a:gd name="T2" fmla="*/ 847725 w 539"/>
                <a:gd name="T3" fmla="*/ 577850 h 369"/>
                <a:gd name="T4" fmla="*/ 7937 w 539"/>
                <a:gd name="T5" fmla="*/ 577850 h 369"/>
                <a:gd name="T6" fmla="*/ 7937 w 539"/>
                <a:gd name="T7" fmla="*/ 7938 h 369"/>
                <a:gd name="T8" fmla="*/ 847725 w 539"/>
                <a:gd name="T9" fmla="*/ 7938 h 369"/>
                <a:gd name="T10" fmla="*/ 855662 w 539"/>
                <a:gd name="T11" fmla="*/ 0 h 369"/>
                <a:gd name="T12" fmla="*/ 847725 w 539"/>
                <a:gd name="T13" fmla="*/ 0 h 369"/>
                <a:gd name="T14" fmla="*/ 7937 w 539"/>
                <a:gd name="T15" fmla="*/ 0 h 369"/>
                <a:gd name="T16" fmla="*/ 0 w 539"/>
                <a:gd name="T17" fmla="*/ 0 h 369"/>
                <a:gd name="T18" fmla="*/ 0 w 539"/>
                <a:gd name="T19" fmla="*/ 7938 h 369"/>
                <a:gd name="T20" fmla="*/ 0 w 539"/>
                <a:gd name="T21" fmla="*/ 577850 h 369"/>
                <a:gd name="T22" fmla="*/ 0 w 539"/>
                <a:gd name="T23" fmla="*/ 585788 h 369"/>
                <a:gd name="T24" fmla="*/ 7937 w 539"/>
                <a:gd name="T25" fmla="*/ 585788 h 369"/>
                <a:gd name="T26" fmla="*/ 847725 w 539"/>
                <a:gd name="T27" fmla="*/ 585788 h 369"/>
                <a:gd name="T28" fmla="*/ 855662 w 539"/>
                <a:gd name="T29" fmla="*/ 585788 h 369"/>
                <a:gd name="T30" fmla="*/ 855662 w 539"/>
                <a:gd name="T31" fmla="*/ 577850 h 369"/>
                <a:gd name="T32" fmla="*/ 855662 w 539"/>
                <a:gd name="T33" fmla="*/ 7938 h 369"/>
                <a:gd name="T34" fmla="*/ 855662 w 539"/>
                <a:gd name="T35" fmla="*/ 0 h 3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369">
                  <a:moveTo>
                    <a:pt x="534" y="5"/>
                  </a:moveTo>
                  <a:lnTo>
                    <a:pt x="534" y="364"/>
                  </a:lnTo>
                  <a:lnTo>
                    <a:pt x="5" y="364"/>
                  </a:lnTo>
                  <a:lnTo>
                    <a:pt x="5" y="5"/>
                  </a:lnTo>
                  <a:lnTo>
                    <a:pt x="534" y="5"/>
                  </a:lnTo>
                  <a:moveTo>
                    <a:pt x="539" y="0"/>
                  </a:moveTo>
                  <a:lnTo>
                    <a:pt x="53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64"/>
                  </a:lnTo>
                  <a:lnTo>
                    <a:pt x="0" y="369"/>
                  </a:lnTo>
                  <a:lnTo>
                    <a:pt x="5" y="369"/>
                  </a:lnTo>
                  <a:lnTo>
                    <a:pt x="534" y="369"/>
                  </a:lnTo>
                  <a:lnTo>
                    <a:pt x="539" y="369"/>
                  </a:lnTo>
                  <a:lnTo>
                    <a:pt x="539" y="364"/>
                  </a:lnTo>
                  <a:lnTo>
                    <a:pt x="539" y="5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4" name="Freeform 438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0 w 204"/>
                <a:gd name="T3" fmla="*/ 0 h 264"/>
                <a:gd name="T4" fmla="*/ 0 w 204"/>
                <a:gd name="T5" fmla="*/ 525463 h 264"/>
                <a:gd name="T6" fmla="*/ 404812 w 204"/>
                <a:gd name="T7" fmla="*/ 525463 h 264"/>
                <a:gd name="T8" fmla="*/ 404812 w 204"/>
                <a:gd name="T9" fmla="*/ 39808 h 264"/>
                <a:gd name="T10" fmla="*/ 34925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439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55780 w 204"/>
                <a:gd name="T1" fmla="*/ 0 h 264"/>
                <a:gd name="T2" fmla="*/ 406400 w 204"/>
                <a:gd name="T3" fmla="*/ 0 h 264"/>
                <a:gd name="T4" fmla="*/ 406400 w 204"/>
                <a:gd name="T5" fmla="*/ 525463 h 264"/>
                <a:gd name="T6" fmla="*/ 0 w 204"/>
                <a:gd name="T7" fmla="*/ 525463 h 264"/>
                <a:gd name="T8" fmla="*/ 0 w 204"/>
                <a:gd name="T9" fmla="*/ 39808 h 264"/>
                <a:gd name="T10" fmla="*/ 55780 w 204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64">
                  <a:moveTo>
                    <a:pt x="28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"/>
                    <a:pt x="28" y="0"/>
                    <a:pt x="28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6" name="Freeform 440"/>
            <p:cNvSpPr/>
            <p:nvPr/>
          </p:nvSpPr>
          <p:spPr bwMode="auto">
            <a:xfrm>
              <a:off x="10725150" y="4563832"/>
              <a:ext cx="404812" cy="525463"/>
            </a:xfrm>
            <a:custGeom>
              <a:avLst/>
              <a:gdLst>
                <a:gd name="T0" fmla="*/ 349250 w 204"/>
                <a:gd name="T1" fmla="*/ 0 h 264"/>
                <a:gd name="T2" fmla="*/ 349250 w 204"/>
                <a:gd name="T3" fmla="*/ 491626 h 264"/>
                <a:gd name="T4" fmla="*/ 11906 w 204"/>
                <a:gd name="T5" fmla="*/ 491626 h 264"/>
                <a:gd name="T6" fmla="*/ 11906 w 204"/>
                <a:gd name="T7" fmla="*/ 0 h 264"/>
                <a:gd name="T8" fmla="*/ 0 w 204"/>
                <a:gd name="T9" fmla="*/ 0 h 264"/>
                <a:gd name="T10" fmla="*/ 0 w 204"/>
                <a:gd name="T11" fmla="*/ 525463 h 264"/>
                <a:gd name="T12" fmla="*/ 404812 w 204"/>
                <a:gd name="T13" fmla="*/ 525463 h 264"/>
                <a:gd name="T14" fmla="*/ 404812 w 204"/>
                <a:gd name="T15" fmla="*/ 39808 h 264"/>
                <a:gd name="T16" fmla="*/ 349250 w 204"/>
                <a:gd name="T17" fmla="*/ 0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6" y="247"/>
                    <a:pt x="6" y="247"/>
                    <a:pt x="6" y="2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20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7" name="Freeform 441"/>
            <p:cNvSpPr>
              <a:spLocks noEditPoints="1"/>
            </p:cNvSpPr>
            <p:nvPr/>
          </p:nvSpPr>
          <p:spPr bwMode="auto">
            <a:xfrm>
              <a:off x="11129962" y="4563832"/>
              <a:ext cx="57150" cy="39688"/>
            </a:xfrm>
            <a:custGeom>
              <a:avLst/>
              <a:gdLst>
                <a:gd name="T0" fmla="*/ 0 w 28"/>
                <a:gd name="T1" fmla="*/ 39688 h 20"/>
                <a:gd name="T2" fmla="*/ 0 w 28"/>
                <a:gd name="T3" fmla="*/ 39688 h 20"/>
                <a:gd name="T4" fmla="*/ 0 w 28"/>
                <a:gd name="T5" fmla="*/ 39688 h 20"/>
                <a:gd name="T6" fmla="*/ 0 w 28"/>
                <a:gd name="T7" fmla="*/ 39688 h 20"/>
                <a:gd name="T8" fmla="*/ 57150 w 28"/>
                <a:gd name="T9" fmla="*/ 0 h 20"/>
                <a:gd name="T10" fmla="*/ 10205 w 28"/>
                <a:gd name="T11" fmla="*/ 15875 h 20"/>
                <a:gd name="T12" fmla="*/ 57150 w 28"/>
                <a:gd name="T13" fmla="*/ 0 h 20"/>
                <a:gd name="T14" fmla="*/ 57150 w 28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28" y="0"/>
                  </a:moveTo>
                  <a:cubicBezTo>
                    <a:pt x="15" y="0"/>
                    <a:pt x="9" y="4"/>
                    <a:pt x="5" y="8"/>
                  </a:cubicBezTo>
                  <a:cubicBezTo>
                    <a:pt x="13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8" name="Freeform 442"/>
            <p:cNvSpPr/>
            <p:nvPr/>
          </p:nvSpPr>
          <p:spPr bwMode="auto">
            <a:xfrm>
              <a:off x="11129962" y="4563832"/>
              <a:ext cx="406400" cy="525463"/>
            </a:xfrm>
            <a:custGeom>
              <a:avLst/>
              <a:gdLst>
                <a:gd name="T0" fmla="*/ 406400 w 204"/>
                <a:gd name="T1" fmla="*/ 0 h 264"/>
                <a:gd name="T2" fmla="*/ 394447 w 204"/>
                <a:gd name="T3" fmla="*/ 0 h 264"/>
                <a:gd name="T4" fmla="*/ 394447 w 204"/>
                <a:gd name="T5" fmla="*/ 491626 h 264"/>
                <a:gd name="T6" fmla="*/ 55780 w 204"/>
                <a:gd name="T7" fmla="*/ 491626 h 264"/>
                <a:gd name="T8" fmla="*/ 55780 w 204"/>
                <a:gd name="T9" fmla="*/ 0 h 264"/>
                <a:gd name="T10" fmla="*/ 9961 w 204"/>
                <a:gd name="T11" fmla="*/ 15923 h 264"/>
                <a:gd name="T12" fmla="*/ 0 w 204"/>
                <a:gd name="T13" fmla="*/ 39808 h 264"/>
                <a:gd name="T14" fmla="*/ 0 w 204"/>
                <a:gd name="T15" fmla="*/ 39808 h 264"/>
                <a:gd name="T16" fmla="*/ 0 w 204"/>
                <a:gd name="T17" fmla="*/ 525463 h 264"/>
                <a:gd name="T18" fmla="*/ 406400 w 204"/>
                <a:gd name="T19" fmla="*/ 525463 h 264"/>
                <a:gd name="T20" fmla="*/ 406400 w 20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3" y="0"/>
                    <a:pt x="5" y="8"/>
                  </a:cubicBezTo>
                  <a:cubicBezTo>
                    <a:pt x="0" y="13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9" name="Freeform 443"/>
            <p:cNvSpPr/>
            <p:nvPr/>
          </p:nvSpPr>
          <p:spPr bwMode="auto">
            <a:xfrm>
              <a:off x="10725150" y="5055957"/>
              <a:ext cx="404812" cy="33338"/>
            </a:xfrm>
            <a:custGeom>
              <a:avLst/>
              <a:gdLst>
                <a:gd name="T0" fmla="*/ 0 w 204"/>
                <a:gd name="T1" fmla="*/ 33338 h 17"/>
                <a:gd name="T2" fmla="*/ 11906 w 204"/>
                <a:gd name="T3" fmla="*/ 0 h 17"/>
                <a:gd name="T4" fmla="*/ 349250 w 204"/>
                <a:gd name="T5" fmla="*/ 0 h 17"/>
                <a:gd name="T6" fmla="*/ 404812 w 204"/>
                <a:gd name="T7" fmla="*/ 33338 h 17"/>
                <a:gd name="T8" fmla="*/ 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7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0" name="Freeform 444"/>
            <p:cNvSpPr/>
            <p:nvPr/>
          </p:nvSpPr>
          <p:spPr bwMode="auto">
            <a:xfrm>
              <a:off x="11129962" y="5055957"/>
              <a:ext cx="406400" cy="33338"/>
            </a:xfrm>
            <a:custGeom>
              <a:avLst/>
              <a:gdLst>
                <a:gd name="T0" fmla="*/ 406400 w 204"/>
                <a:gd name="T1" fmla="*/ 33338 h 17"/>
                <a:gd name="T2" fmla="*/ 394447 w 204"/>
                <a:gd name="T3" fmla="*/ 0 h 17"/>
                <a:gd name="T4" fmla="*/ 55780 w 204"/>
                <a:gd name="T5" fmla="*/ 0 h 17"/>
                <a:gd name="T6" fmla="*/ 0 w 204"/>
                <a:gd name="T7" fmla="*/ 33338 h 17"/>
                <a:gd name="T8" fmla="*/ 406400 w 204"/>
                <a:gd name="T9" fmla="*/ 3333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Rectangle 445"/>
            <p:cNvSpPr>
              <a:spLocks noChangeArrowheads="1"/>
            </p:cNvSpPr>
            <p:nvPr/>
          </p:nvSpPr>
          <p:spPr bwMode="auto">
            <a:xfrm>
              <a:off x="11128375" y="4563832"/>
              <a:ext cx="4762" cy="539750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2" name="Freeform 446"/>
            <p:cNvSpPr/>
            <p:nvPr/>
          </p:nvSpPr>
          <p:spPr bwMode="auto">
            <a:xfrm>
              <a:off x="11128375" y="4563832"/>
              <a:ext cx="4762" cy="539750"/>
            </a:xfrm>
            <a:custGeom>
              <a:avLst/>
              <a:gdLst>
                <a:gd name="T0" fmla="*/ 4762 w 3"/>
                <a:gd name="T1" fmla="*/ 539750 h 340"/>
                <a:gd name="T2" fmla="*/ 4762 w 3"/>
                <a:gd name="T3" fmla="*/ 0 h 340"/>
                <a:gd name="T4" fmla="*/ 0 w 3"/>
                <a:gd name="T5" fmla="*/ 0 h 340"/>
                <a:gd name="T6" fmla="*/ 0 w 3"/>
                <a:gd name="T7" fmla="*/ 539750 h 3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40">
                  <a:moveTo>
                    <a:pt x="3" y="34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3" name="Freeform 447"/>
            <p:cNvSpPr/>
            <p:nvPr/>
          </p:nvSpPr>
          <p:spPr bwMode="auto">
            <a:xfrm>
              <a:off x="10750550" y="4597169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4" name="Freeform 448"/>
            <p:cNvSpPr/>
            <p:nvPr/>
          </p:nvSpPr>
          <p:spPr bwMode="auto">
            <a:xfrm>
              <a:off x="10750550" y="46257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5" name="Freeform 449"/>
            <p:cNvSpPr/>
            <p:nvPr/>
          </p:nvSpPr>
          <p:spPr bwMode="auto">
            <a:xfrm>
              <a:off x="10750550" y="465590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6" name="Freeform 450"/>
            <p:cNvSpPr/>
            <p:nvPr/>
          </p:nvSpPr>
          <p:spPr bwMode="auto">
            <a:xfrm>
              <a:off x="10750550" y="4682894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7" name="Freeform 451"/>
            <p:cNvSpPr/>
            <p:nvPr/>
          </p:nvSpPr>
          <p:spPr bwMode="auto">
            <a:xfrm>
              <a:off x="10750550" y="4713057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8" name="Freeform 452"/>
            <p:cNvSpPr/>
            <p:nvPr/>
          </p:nvSpPr>
          <p:spPr bwMode="auto">
            <a:xfrm>
              <a:off x="10750550" y="47416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9" name="Freeform 453"/>
            <p:cNvSpPr/>
            <p:nvPr/>
          </p:nvSpPr>
          <p:spPr bwMode="auto">
            <a:xfrm>
              <a:off x="10750550" y="47702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0" name="Freeform 454"/>
            <p:cNvSpPr/>
            <p:nvPr/>
          </p:nvSpPr>
          <p:spPr bwMode="auto">
            <a:xfrm>
              <a:off x="10750550" y="47987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1" name="Freeform 455"/>
            <p:cNvSpPr/>
            <p:nvPr/>
          </p:nvSpPr>
          <p:spPr bwMode="auto">
            <a:xfrm>
              <a:off x="10750550" y="482894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2" name="Freeform 456"/>
            <p:cNvSpPr/>
            <p:nvPr/>
          </p:nvSpPr>
          <p:spPr bwMode="auto">
            <a:xfrm>
              <a:off x="10750550" y="4855932"/>
              <a:ext cx="319087" cy="12700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4233 h 6"/>
                <a:gd name="T6" fmla="*/ 0 w 160"/>
                <a:gd name="T7" fmla="*/ 6350 h 6"/>
                <a:gd name="T8" fmla="*/ 3989 w 160"/>
                <a:gd name="T9" fmla="*/ 12700 h 6"/>
                <a:gd name="T10" fmla="*/ 315098 w 160"/>
                <a:gd name="T11" fmla="*/ 12700 h 6"/>
                <a:gd name="T12" fmla="*/ 319087 w 160"/>
                <a:gd name="T13" fmla="*/ 6350 h 6"/>
                <a:gd name="T14" fmla="*/ 319087 w 160"/>
                <a:gd name="T15" fmla="*/ 4233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3" name="Freeform 457"/>
            <p:cNvSpPr/>
            <p:nvPr/>
          </p:nvSpPr>
          <p:spPr bwMode="auto">
            <a:xfrm>
              <a:off x="10750550" y="4886094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4" name="Freeform 458"/>
            <p:cNvSpPr/>
            <p:nvPr/>
          </p:nvSpPr>
          <p:spPr bwMode="auto">
            <a:xfrm>
              <a:off x="10750550" y="4914669"/>
              <a:ext cx="319087" cy="11113"/>
            </a:xfrm>
            <a:custGeom>
              <a:avLst/>
              <a:gdLst>
                <a:gd name="T0" fmla="*/ 315098 w 160"/>
                <a:gd name="T1" fmla="*/ 0 h 6"/>
                <a:gd name="T2" fmla="*/ 398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89 w 160"/>
                <a:gd name="T9" fmla="*/ 11113 h 6"/>
                <a:gd name="T10" fmla="*/ 315098 w 160"/>
                <a:gd name="T11" fmla="*/ 11113 h 6"/>
                <a:gd name="T12" fmla="*/ 319087 w 160"/>
                <a:gd name="T13" fmla="*/ 7409 h 6"/>
                <a:gd name="T14" fmla="*/ 319087 w 160"/>
                <a:gd name="T15" fmla="*/ 3704 h 6"/>
                <a:gd name="T16" fmla="*/ 315098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5" name="Freeform 459"/>
            <p:cNvSpPr/>
            <p:nvPr/>
          </p:nvSpPr>
          <p:spPr bwMode="auto">
            <a:xfrm>
              <a:off x="10750550" y="494483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6" name="Freeform 460"/>
            <p:cNvSpPr/>
            <p:nvPr/>
          </p:nvSpPr>
          <p:spPr bwMode="auto">
            <a:xfrm>
              <a:off x="10750550" y="4973407"/>
              <a:ext cx="319087" cy="11113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89 w 160"/>
                <a:gd name="T9" fmla="*/ 11113 h 5"/>
                <a:gd name="T10" fmla="*/ 315098 w 160"/>
                <a:gd name="T11" fmla="*/ 11113 h 5"/>
                <a:gd name="T12" fmla="*/ 319087 w 160"/>
                <a:gd name="T13" fmla="*/ 6668 h 5"/>
                <a:gd name="T14" fmla="*/ 319087 w 160"/>
                <a:gd name="T15" fmla="*/ 4445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7" name="Freeform 461"/>
            <p:cNvSpPr/>
            <p:nvPr/>
          </p:nvSpPr>
          <p:spPr bwMode="auto">
            <a:xfrm>
              <a:off x="10750550" y="5001982"/>
              <a:ext cx="319087" cy="9525"/>
            </a:xfrm>
            <a:custGeom>
              <a:avLst/>
              <a:gdLst>
                <a:gd name="T0" fmla="*/ 315098 w 160"/>
                <a:gd name="T1" fmla="*/ 0 h 5"/>
                <a:gd name="T2" fmla="*/ 398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89 w 160"/>
                <a:gd name="T9" fmla="*/ 9525 h 5"/>
                <a:gd name="T10" fmla="*/ 315098 w 160"/>
                <a:gd name="T11" fmla="*/ 9525 h 5"/>
                <a:gd name="T12" fmla="*/ 319087 w 160"/>
                <a:gd name="T13" fmla="*/ 5715 h 5"/>
                <a:gd name="T14" fmla="*/ 319087 w 160"/>
                <a:gd name="T15" fmla="*/ 3810 h 5"/>
                <a:gd name="T16" fmla="*/ 315098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8" name="Freeform 462"/>
            <p:cNvSpPr/>
            <p:nvPr/>
          </p:nvSpPr>
          <p:spPr bwMode="auto">
            <a:xfrm>
              <a:off x="11195050" y="45955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19" name="Freeform 463"/>
            <p:cNvSpPr/>
            <p:nvPr/>
          </p:nvSpPr>
          <p:spPr bwMode="auto">
            <a:xfrm>
              <a:off x="11195050" y="46257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0" name="Freeform 464"/>
            <p:cNvSpPr/>
            <p:nvPr/>
          </p:nvSpPr>
          <p:spPr bwMode="auto">
            <a:xfrm>
              <a:off x="11195050" y="46527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1" name="Freeform 465"/>
            <p:cNvSpPr/>
            <p:nvPr/>
          </p:nvSpPr>
          <p:spPr bwMode="auto">
            <a:xfrm>
              <a:off x="11195050" y="4682894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2" name="Freeform 466"/>
            <p:cNvSpPr/>
            <p:nvPr/>
          </p:nvSpPr>
          <p:spPr bwMode="auto">
            <a:xfrm>
              <a:off x="11195050" y="4711469"/>
              <a:ext cx="317500" cy="11113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3704 h 6"/>
                <a:gd name="T6" fmla="*/ 0 w 160"/>
                <a:gd name="T7" fmla="*/ 7409 h 6"/>
                <a:gd name="T8" fmla="*/ 3969 w 160"/>
                <a:gd name="T9" fmla="*/ 11113 h 6"/>
                <a:gd name="T10" fmla="*/ 313531 w 160"/>
                <a:gd name="T11" fmla="*/ 11113 h 6"/>
                <a:gd name="T12" fmla="*/ 317500 w 160"/>
                <a:gd name="T13" fmla="*/ 7409 h 6"/>
                <a:gd name="T14" fmla="*/ 317500 w 160"/>
                <a:gd name="T15" fmla="*/ 3704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3" name="Freeform 467"/>
            <p:cNvSpPr/>
            <p:nvPr/>
          </p:nvSpPr>
          <p:spPr bwMode="auto">
            <a:xfrm>
              <a:off x="11195050" y="47416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4" name="Freeform 468"/>
            <p:cNvSpPr/>
            <p:nvPr/>
          </p:nvSpPr>
          <p:spPr bwMode="auto">
            <a:xfrm>
              <a:off x="11195050" y="4768619"/>
              <a:ext cx="317500" cy="12700"/>
            </a:xfrm>
            <a:custGeom>
              <a:avLst/>
              <a:gdLst>
                <a:gd name="T0" fmla="*/ 313531 w 160"/>
                <a:gd name="T1" fmla="*/ 0 h 6"/>
                <a:gd name="T2" fmla="*/ 3969 w 160"/>
                <a:gd name="T3" fmla="*/ 0 h 6"/>
                <a:gd name="T4" fmla="*/ 0 w 160"/>
                <a:gd name="T5" fmla="*/ 4233 h 6"/>
                <a:gd name="T6" fmla="*/ 0 w 160"/>
                <a:gd name="T7" fmla="*/ 8467 h 6"/>
                <a:gd name="T8" fmla="*/ 3969 w 160"/>
                <a:gd name="T9" fmla="*/ 12700 h 6"/>
                <a:gd name="T10" fmla="*/ 313531 w 160"/>
                <a:gd name="T11" fmla="*/ 12700 h 6"/>
                <a:gd name="T12" fmla="*/ 317500 w 160"/>
                <a:gd name="T13" fmla="*/ 8467 h 6"/>
                <a:gd name="T14" fmla="*/ 317500 w 160"/>
                <a:gd name="T15" fmla="*/ 4233 h 6"/>
                <a:gd name="T16" fmla="*/ 313531 w 160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5" name="Freeform 469"/>
            <p:cNvSpPr/>
            <p:nvPr/>
          </p:nvSpPr>
          <p:spPr bwMode="auto">
            <a:xfrm>
              <a:off x="11195050" y="47987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6" name="Freeform 470"/>
            <p:cNvSpPr/>
            <p:nvPr/>
          </p:nvSpPr>
          <p:spPr bwMode="auto">
            <a:xfrm>
              <a:off x="11195050" y="482894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7" name="Freeform 471"/>
            <p:cNvSpPr/>
            <p:nvPr/>
          </p:nvSpPr>
          <p:spPr bwMode="auto">
            <a:xfrm>
              <a:off x="11195050" y="4855932"/>
              <a:ext cx="317500" cy="11113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4445 h 5"/>
                <a:gd name="T6" fmla="*/ 0 w 160"/>
                <a:gd name="T7" fmla="*/ 6668 h 5"/>
                <a:gd name="T8" fmla="*/ 3969 w 160"/>
                <a:gd name="T9" fmla="*/ 11113 h 5"/>
                <a:gd name="T10" fmla="*/ 313531 w 160"/>
                <a:gd name="T11" fmla="*/ 11113 h 5"/>
                <a:gd name="T12" fmla="*/ 317500 w 160"/>
                <a:gd name="T13" fmla="*/ 6668 h 5"/>
                <a:gd name="T14" fmla="*/ 317500 w 160"/>
                <a:gd name="T15" fmla="*/ 4445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8" name="Freeform 472"/>
            <p:cNvSpPr/>
            <p:nvPr/>
          </p:nvSpPr>
          <p:spPr bwMode="auto">
            <a:xfrm>
              <a:off x="11195050" y="4886094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29" name="Freeform 473"/>
            <p:cNvSpPr/>
            <p:nvPr/>
          </p:nvSpPr>
          <p:spPr bwMode="auto">
            <a:xfrm>
              <a:off x="11195050" y="491466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0" name="Freeform 474"/>
            <p:cNvSpPr/>
            <p:nvPr/>
          </p:nvSpPr>
          <p:spPr bwMode="auto">
            <a:xfrm>
              <a:off x="11195050" y="494483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1" name="Freeform 475"/>
            <p:cNvSpPr/>
            <p:nvPr/>
          </p:nvSpPr>
          <p:spPr bwMode="auto">
            <a:xfrm>
              <a:off x="11195050" y="4971819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2" name="Freeform 476"/>
            <p:cNvSpPr/>
            <p:nvPr/>
          </p:nvSpPr>
          <p:spPr bwMode="auto">
            <a:xfrm>
              <a:off x="11195050" y="5001982"/>
              <a:ext cx="317500" cy="9525"/>
            </a:xfrm>
            <a:custGeom>
              <a:avLst/>
              <a:gdLst>
                <a:gd name="T0" fmla="*/ 313531 w 160"/>
                <a:gd name="T1" fmla="*/ 0 h 5"/>
                <a:gd name="T2" fmla="*/ 3969 w 160"/>
                <a:gd name="T3" fmla="*/ 0 h 5"/>
                <a:gd name="T4" fmla="*/ 0 w 160"/>
                <a:gd name="T5" fmla="*/ 3810 h 5"/>
                <a:gd name="T6" fmla="*/ 0 w 160"/>
                <a:gd name="T7" fmla="*/ 5715 h 5"/>
                <a:gd name="T8" fmla="*/ 3969 w 160"/>
                <a:gd name="T9" fmla="*/ 9525 h 5"/>
                <a:gd name="T10" fmla="*/ 313531 w 160"/>
                <a:gd name="T11" fmla="*/ 9525 h 5"/>
                <a:gd name="T12" fmla="*/ 317500 w 160"/>
                <a:gd name="T13" fmla="*/ 5715 h 5"/>
                <a:gd name="T14" fmla="*/ 317500 w 160"/>
                <a:gd name="T15" fmla="*/ 3810 h 5"/>
                <a:gd name="T16" fmla="*/ 313531 w 160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3" name="Freeform 477"/>
            <p:cNvSpPr/>
            <p:nvPr/>
          </p:nvSpPr>
          <p:spPr bwMode="auto">
            <a:xfrm>
              <a:off x="11017250" y="5011507"/>
              <a:ext cx="30162" cy="26988"/>
            </a:xfrm>
            <a:custGeom>
              <a:avLst/>
              <a:gdLst>
                <a:gd name="T0" fmla="*/ 23812 w 19"/>
                <a:gd name="T1" fmla="*/ 3175 h 17"/>
                <a:gd name="T2" fmla="*/ 23812 w 19"/>
                <a:gd name="T3" fmla="*/ 3175 h 17"/>
                <a:gd name="T4" fmla="*/ 30162 w 19"/>
                <a:gd name="T5" fmla="*/ 0 h 17"/>
                <a:gd name="T6" fmla="*/ 1587 w 19"/>
                <a:gd name="T7" fmla="*/ 26988 h 17"/>
                <a:gd name="T8" fmla="*/ 0 w 19"/>
                <a:gd name="T9" fmla="*/ 26988 h 17"/>
                <a:gd name="T10" fmla="*/ 23812 w 19"/>
                <a:gd name="T11" fmla="*/ 3175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7">
                  <a:moveTo>
                    <a:pt x="15" y="2"/>
                  </a:moveTo>
                  <a:lnTo>
                    <a:pt x="15" y="2"/>
                  </a:lnTo>
                  <a:lnTo>
                    <a:pt x="19" y="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4" name="Freeform 478"/>
            <p:cNvSpPr/>
            <p:nvPr/>
          </p:nvSpPr>
          <p:spPr bwMode="auto">
            <a:xfrm>
              <a:off x="9028113" y="3204931"/>
              <a:ext cx="857250" cy="574675"/>
            </a:xfrm>
            <a:custGeom>
              <a:avLst/>
              <a:gdLst>
                <a:gd name="T0" fmla="*/ 825426 w 431"/>
                <a:gd name="T1" fmla="*/ 574675 h 288"/>
                <a:gd name="T2" fmla="*/ 33813 w 431"/>
                <a:gd name="T3" fmla="*/ 574675 h 288"/>
                <a:gd name="T4" fmla="*/ 0 w 431"/>
                <a:gd name="T5" fmla="*/ 540753 h 288"/>
                <a:gd name="T6" fmla="*/ 0 w 431"/>
                <a:gd name="T7" fmla="*/ 33922 h 288"/>
                <a:gd name="T8" fmla="*/ 33813 w 431"/>
                <a:gd name="T9" fmla="*/ 0 h 288"/>
                <a:gd name="T10" fmla="*/ 825426 w 431"/>
                <a:gd name="T11" fmla="*/ 0 h 288"/>
                <a:gd name="T12" fmla="*/ 857250 w 431"/>
                <a:gd name="T13" fmla="*/ 33922 h 288"/>
                <a:gd name="T14" fmla="*/ 857250 w 431"/>
                <a:gd name="T15" fmla="*/ 540753 h 288"/>
                <a:gd name="T16" fmla="*/ 825426 w 431"/>
                <a:gd name="T17" fmla="*/ 574675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1" h="288">
                  <a:moveTo>
                    <a:pt x="415" y="288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8" y="288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8"/>
                    <a:pt x="415" y="288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5" name="Freeform 479"/>
            <p:cNvSpPr/>
            <p:nvPr/>
          </p:nvSpPr>
          <p:spPr bwMode="auto">
            <a:xfrm>
              <a:off x="9309100" y="3228744"/>
              <a:ext cx="298450" cy="179388"/>
            </a:xfrm>
            <a:custGeom>
              <a:avLst/>
              <a:gdLst>
                <a:gd name="T0" fmla="*/ 280543 w 150"/>
                <a:gd name="T1" fmla="*/ 179388 h 90"/>
                <a:gd name="T2" fmla="*/ 17907 w 150"/>
                <a:gd name="T3" fmla="*/ 179388 h 90"/>
                <a:gd name="T4" fmla="*/ 0 w 150"/>
                <a:gd name="T5" fmla="*/ 161449 h 90"/>
                <a:gd name="T6" fmla="*/ 0 w 150"/>
                <a:gd name="T7" fmla="*/ 17939 h 90"/>
                <a:gd name="T8" fmla="*/ 17907 w 150"/>
                <a:gd name="T9" fmla="*/ 0 h 90"/>
                <a:gd name="T10" fmla="*/ 280543 w 150"/>
                <a:gd name="T11" fmla="*/ 0 h 90"/>
                <a:gd name="T12" fmla="*/ 298450 w 150"/>
                <a:gd name="T13" fmla="*/ 17939 h 90"/>
                <a:gd name="T14" fmla="*/ 298450 w 150"/>
                <a:gd name="T15" fmla="*/ 161449 h 90"/>
                <a:gd name="T16" fmla="*/ 280543 w 150"/>
                <a:gd name="T17" fmla="*/ 179388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0" h="90">
                  <a:moveTo>
                    <a:pt x="141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50" y="86"/>
                    <a:pt x="146" y="90"/>
                    <a:pt x="141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6" name="Freeform 480"/>
            <p:cNvSpPr/>
            <p:nvPr/>
          </p:nvSpPr>
          <p:spPr bwMode="auto">
            <a:xfrm>
              <a:off x="9309100" y="3447819"/>
              <a:ext cx="325437" cy="52388"/>
            </a:xfrm>
            <a:custGeom>
              <a:avLst/>
              <a:gdLst>
                <a:gd name="T0" fmla="*/ 313531 w 164"/>
                <a:gd name="T1" fmla="*/ 52388 h 26"/>
                <a:gd name="T2" fmla="*/ 11906 w 164"/>
                <a:gd name="T3" fmla="*/ 52388 h 26"/>
                <a:gd name="T4" fmla="*/ 0 w 164"/>
                <a:gd name="T5" fmla="*/ 40298 h 26"/>
                <a:gd name="T6" fmla="*/ 0 w 164"/>
                <a:gd name="T7" fmla="*/ 12090 h 26"/>
                <a:gd name="T8" fmla="*/ 11906 w 164"/>
                <a:gd name="T9" fmla="*/ 0 h 26"/>
                <a:gd name="T10" fmla="*/ 313531 w 164"/>
                <a:gd name="T11" fmla="*/ 0 h 26"/>
                <a:gd name="T12" fmla="*/ 325437 w 164"/>
                <a:gd name="T13" fmla="*/ 12090 h 26"/>
                <a:gd name="T14" fmla="*/ 325437 w 164"/>
                <a:gd name="T15" fmla="*/ 40298 h 26"/>
                <a:gd name="T16" fmla="*/ 313531 w 164"/>
                <a:gd name="T17" fmla="*/ 5238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4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3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4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7" name="Freeform 481"/>
            <p:cNvSpPr/>
            <p:nvPr/>
          </p:nvSpPr>
          <p:spPr bwMode="auto">
            <a:xfrm>
              <a:off x="9053513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8" name="Freeform 482"/>
            <p:cNvSpPr/>
            <p:nvPr/>
          </p:nvSpPr>
          <p:spPr bwMode="auto">
            <a:xfrm>
              <a:off x="9139238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39" name="Freeform 483"/>
            <p:cNvSpPr/>
            <p:nvPr/>
          </p:nvSpPr>
          <p:spPr bwMode="auto">
            <a:xfrm>
              <a:off x="922337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0" name="Freeform 484"/>
            <p:cNvSpPr/>
            <p:nvPr/>
          </p:nvSpPr>
          <p:spPr bwMode="auto">
            <a:xfrm>
              <a:off x="9648825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1" name="Freeform 485"/>
            <p:cNvSpPr/>
            <p:nvPr/>
          </p:nvSpPr>
          <p:spPr bwMode="auto">
            <a:xfrm>
              <a:off x="9734550" y="344623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2" name="Freeform 486"/>
            <p:cNvSpPr/>
            <p:nvPr/>
          </p:nvSpPr>
          <p:spPr bwMode="auto">
            <a:xfrm>
              <a:off x="9053513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3" name="Freeform 487"/>
            <p:cNvSpPr/>
            <p:nvPr/>
          </p:nvSpPr>
          <p:spPr bwMode="auto">
            <a:xfrm>
              <a:off x="9139238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4" name="Freeform 488"/>
            <p:cNvSpPr/>
            <p:nvPr/>
          </p:nvSpPr>
          <p:spPr bwMode="auto">
            <a:xfrm>
              <a:off x="922337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5" name="Freeform 489"/>
            <p:cNvSpPr/>
            <p:nvPr/>
          </p:nvSpPr>
          <p:spPr bwMode="auto">
            <a:xfrm>
              <a:off x="9309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6" name="Freeform 490"/>
            <p:cNvSpPr/>
            <p:nvPr/>
          </p:nvSpPr>
          <p:spPr bwMode="auto">
            <a:xfrm>
              <a:off x="9394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7" name="Freeform 491"/>
            <p:cNvSpPr/>
            <p:nvPr/>
          </p:nvSpPr>
          <p:spPr bwMode="auto">
            <a:xfrm>
              <a:off x="9480550" y="3514494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8" name="Freeform 492"/>
            <p:cNvSpPr/>
            <p:nvPr/>
          </p:nvSpPr>
          <p:spPr bwMode="auto">
            <a:xfrm>
              <a:off x="956310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49" name="Freeform 493"/>
            <p:cNvSpPr/>
            <p:nvPr/>
          </p:nvSpPr>
          <p:spPr bwMode="auto">
            <a:xfrm>
              <a:off x="9648825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0" name="Freeform 494"/>
            <p:cNvSpPr/>
            <p:nvPr/>
          </p:nvSpPr>
          <p:spPr bwMode="auto">
            <a:xfrm>
              <a:off x="9734550" y="3514494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1" name="Freeform 495"/>
            <p:cNvSpPr/>
            <p:nvPr/>
          </p:nvSpPr>
          <p:spPr bwMode="auto">
            <a:xfrm>
              <a:off x="9053513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2" name="Freeform 496"/>
            <p:cNvSpPr/>
            <p:nvPr/>
          </p:nvSpPr>
          <p:spPr bwMode="auto">
            <a:xfrm>
              <a:off x="9139238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3" name="Freeform 497"/>
            <p:cNvSpPr/>
            <p:nvPr/>
          </p:nvSpPr>
          <p:spPr bwMode="auto">
            <a:xfrm>
              <a:off x="922337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4" name="Freeform 498"/>
            <p:cNvSpPr/>
            <p:nvPr/>
          </p:nvSpPr>
          <p:spPr bwMode="auto">
            <a:xfrm>
              <a:off x="9309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5" name="Freeform 499"/>
            <p:cNvSpPr/>
            <p:nvPr/>
          </p:nvSpPr>
          <p:spPr bwMode="auto">
            <a:xfrm>
              <a:off x="9394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6" name="Freeform 500"/>
            <p:cNvSpPr/>
            <p:nvPr/>
          </p:nvSpPr>
          <p:spPr bwMode="auto">
            <a:xfrm>
              <a:off x="9480550" y="3579581"/>
              <a:ext cx="68262" cy="53975"/>
            </a:xfrm>
            <a:custGeom>
              <a:avLst/>
              <a:gdLst>
                <a:gd name="T0" fmla="*/ 58510 w 35"/>
                <a:gd name="T1" fmla="*/ 53975 h 27"/>
                <a:gd name="T2" fmla="*/ 9752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995 h 27"/>
                <a:gd name="T14" fmla="*/ 68262 w 35"/>
                <a:gd name="T15" fmla="*/ 43980 h 27"/>
                <a:gd name="T16" fmla="*/ 58510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7" name="Freeform 501"/>
            <p:cNvSpPr/>
            <p:nvPr/>
          </p:nvSpPr>
          <p:spPr bwMode="auto">
            <a:xfrm>
              <a:off x="956310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8" name="Freeform 502"/>
            <p:cNvSpPr/>
            <p:nvPr/>
          </p:nvSpPr>
          <p:spPr bwMode="auto">
            <a:xfrm>
              <a:off x="9648825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59" name="Freeform 503"/>
            <p:cNvSpPr/>
            <p:nvPr/>
          </p:nvSpPr>
          <p:spPr bwMode="auto">
            <a:xfrm>
              <a:off x="9734550" y="3579581"/>
              <a:ext cx="69850" cy="53975"/>
            </a:xfrm>
            <a:custGeom>
              <a:avLst/>
              <a:gdLst>
                <a:gd name="T0" fmla="*/ 59871 w 35"/>
                <a:gd name="T1" fmla="*/ 53975 h 27"/>
                <a:gd name="T2" fmla="*/ 9979 w 35"/>
                <a:gd name="T3" fmla="*/ 53975 h 27"/>
                <a:gd name="T4" fmla="*/ 0 w 35"/>
                <a:gd name="T5" fmla="*/ 43980 h 27"/>
                <a:gd name="T6" fmla="*/ 0 w 35"/>
                <a:gd name="T7" fmla="*/ 9995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995 h 27"/>
                <a:gd name="T14" fmla="*/ 69850 w 35"/>
                <a:gd name="T15" fmla="*/ 43980 h 27"/>
                <a:gd name="T16" fmla="*/ 59871 w 35"/>
                <a:gd name="T17" fmla="*/ 5397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0" name="Freeform 504"/>
            <p:cNvSpPr/>
            <p:nvPr/>
          </p:nvSpPr>
          <p:spPr bwMode="auto">
            <a:xfrm>
              <a:off x="9053513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1" name="Freeform 505"/>
            <p:cNvSpPr/>
            <p:nvPr/>
          </p:nvSpPr>
          <p:spPr bwMode="auto">
            <a:xfrm>
              <a:off x="9139238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2" name="Freeform 506"/>
            <p:cNvSpPr/>
            <p:nvPr/>
          </p:nvSpPr>
          <p:spPr bwMode="auto">
            <a:xfrm>
              <a:off x="922337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3" name="Freeform 507"/>
            <p:cNvSpPr/>
            <p:nvPr/>
          </p:nvSpPr>
          <p:spPr bwMode="auto">
            <a:xfrm>
              <a:off x="9309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4" name="Freeform 508"/>
            <p:cNvSpPr/>
            <p:nvPr/>
          </p:nvSpPr>
          <p:spPr bwMode="auto">
            <a:xfrm>
              <a:off x="9394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5" name="Freeform 509"/>
            <p:cNvSpPr/>
            <p:nvPr/>
          </p:nvSpPr>
          <p:spPr bwMode="auto">
            <a:xfrm>
              <a:off x="9480550" y="3646256"/>
              <a:ext cx="68262" cy="52388"/>
            </a:xfrm>
            <a:custGeom>
              <a:avLst/>
              <a:gdLst>
                <a:gd name="T0" fmla="*/ 58510 w 35"/>
                <a:gd name="T1" fmla="*/ 52388 h 27"/>
                <a:gd name="T2" fmla="*/ 9752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752 w 35"/>
                <a:gd name="T9" fmla="*/ 0 h 27"/>
                <a:gd name="T10" fmla="*/ 58510 w 35"/>
                <a:gd name="T11" fmla="*/ 0 h 27"/>
                <a:gd name="T12" fmla="*/ 68262 w 35"/>
                <a:gd name="T13" fmla="*/ 9701 h 27"/>
                <a:gd name="T14" fmla="*/ 68262 w 35"/>
                <a:gd name="T15" fmla="*/ 42687 h 27"/>
                <a:gd name="T16" fmla="*/ 58510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6" name="Freeform 510"/>
            <p:cNvSpPr/>
            <p:nvPr/>
          </p:nvSpPr>
          <p:spPr bwMode="auto">
            <a:xfrm>
              <a:off x="956310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7" name="Freeform 511"/>
            <p:cNvSpPr/>
            <p:nvPr/>
          </p:nvSpPr>
          <p:spPr bwMode="auto">
            <a:xfrm>
              <a:off x="9648825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8" name="Freeform 512"/>
            <p:cNvSpPr/>
            <p:nvPr/>
          </p:nvSpPr>
          <p:spPr bwMode="auto">
            <a:xfrm>
              <a:off x="9734550" y="3646256"/>
              <a:ext cx="69850" cy="52388"/>
            </a:xfrm>
            <a:custGeom>
              <a:avLst/>
              <a:gdLst>
                <a:gd name="T0" fmla="*/ 59871 w 35"/>
                <a:gd name="T1" fmla="*/ 52388 h 27"/>
                <a:gd name="T2" fmla="*/ 9979 w 35"/>
                <a:gd name="T3" fmla="*/ 52388 h 27"/>
                <a:gd name="T4" fmla="*/ 0 w 35"/>
                <a:gd name="T5" fmla="*/ 42687 h 27"/>
                <a:gd name="T6" fmla="*/ 0 w 35"/>
                <a:gd name="T7" fmla="*/ 9701 h 27"/>
                <a:gd name="T8" fmla="*/ 9979 w 35"/>
                <a:gd name="T9" fmla="*/ 0 h 27"/>
                <a:gd name="T10" fmla="*/ 59871 w 35"/>
                <a:gd name="T11" fmla="*/ 0 h 27"/>
                <a:gd name="T12" fmla="*/ 69850 w 35"/>
                <a:gd name="T13" fmla="*/ 9701 h 27"/>
                <a:gd name="T14" fmla="*/ 69850 w 35"/>
                <a:gd name="T15" fmla="*/ 42687 h 27"/>
                <a:gd name="T16" fmla="*/ 59871 w 35"/>
                <a:gd name="T17" fmla="*/ 52388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69" name="Freeform 513"/>
            <p:cNvSpPr/>
            <p:nvPr/>
          </p:nvSpPr>
          <p:spPr bwMode="auto">
            <a:xfrm>
              <a:off x="8956675" y="3779606"/>
              <a:ext cx="1003300" cy="198438"/>
            </a:xfrm>
            <a:custGeom>
              <a:avLst/>
              <a:gdLst>
                <a:gd name="T0" fmla="*/ 945570 w 504"/>
                <a:gd name="T1" fmla="*/ 33734 h 100"/>
                <a:gd name="T2" fmla="*/ 887841 w 504"/>
                <a:gd name="T3" fmla="*/ 0 h 100"/>
                <a:gd name="T4" fmla="*/ 501650 w 504"/>
                <a:gd name="T5" fmla="*/ 0 h 100"/>
                <a:gd name="T6" fmla="*/ 115459 w 504"/>
                <a:gd name="T7" fmla="*/ 0 h 100"/>
                <a:gd name="T8" fmla="*/ 57730 w 504"/>
                <a:gd name="T9" fmla="*/ 33734 h 100"/>
                <a:gd name="T10" fmla="*/ 0 w 504"/>
                <a:gd name="T11" fmla="*/ 154782 h 100"/>
                <a:gd name="T12" fmla="*/ 43795 w 504"/>
                <a:gd name="T13" fmla="*/ 198438 h 100"/>
                <a:gd name="T14" fmla="*/ 501650 w 504"/>
                <a:gd name="T15" fmla="*/ 198438 h 100"/>
                <a:gd name="T16" fmla="*/ 959505 w 504"/>
                <a:gd name="T17" fmla="*/ 198438 h 100"/>
                <a:gd name="T18" fmla="*/ 1003300 w 504"/>
                <a:gd name="T19" fmla="*/ 154782 h 100"/>
                <a:gd name="T20" fmla="*/ 945570 w 504"/>
                <a:gd name="T21" fmla="*/ 3373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4" h="100">
                  <a:moveTo>
                    <a:pt x="475" y="17"/>
                  </a:moveTo>
                  <a:cubicBezTo>
                    <a:pt x="467" y="0"/>
                    <a:pt x="458" y="0"/>
                    <a:pt x="446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6" y="0"/>
                    <a:pt x="37" y="0"/>
                    <a:pt x="29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2" y="100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482" y="100"/>
                    <a:pt x="482" y="100"/>
                    <a:pt x="482" y="100"/>
                  </a:cubicBezTo>
                  <a:cubicBezTo>
                    <a:pt x="494" y="100"/>
                    <a:pt x="504" y="90"/>
                    <a:pt x="504" y="78"/>
                  </a:cubicBezTo>
                  <a:lnTo>
                    <a:pt x="475" y="17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0" name="Freeform 514"/>
            <p:cNvSpPr/>
            <p:nvPr/>
          </p:nvSpPr>
          <p:spPr bwMode="auto">
            <a:xfrm>
              <a:off x="8983663" y="3790719"/>
              <a:ext cx="947737" cy="155575"/>
            </a:xfrm>
            <a:custGeom>
              <a:avLst/>
              <a:gdLst>
                <a:gd name="T0" fmla="*/ 874712 w 597"/>
                <a:gd name="T1" fmla="*/ 0 h 98"/>
                <a:gd name="T2" fmla="*/ 474662 w 597"/>
                <a:gd name="T3" fmla="*/ 0 h 98"/>
                <a:gd name="T4" fmla="*/ 69850 w 597"/>
                <a:gd name="T5" fmla="*/ 0 h 98"/>
                <a:gd name="T6" fmla="*/ 0 w 597"/>
                <a:gd name="T7" fmla="*/ 155575 h 98"/>
                <a:gd name="T8" fmla="*/ 474662 w 597"/>
                <a:gd name="T9" fmla="*/ 155575 h 98"/>
                <a:gd name="T10" fmla="*/ 947737 w 597"/>
                <a:gd name="T11" fmla="*/ 155575 h 98"/>
                <a:gd name="T12" fmla="*/ 874712 w 597"/>
                <a:gd name="T13" fmla="*/ 0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7" h="98">
                  <a:moveTo>
                    <a:pt x="551" y="0"/>
                  </a:moveTo>
                  <a:lnTo>
                    <a:pt x="299" y="0"/>
                  </a:lnTo>
                  <a:lnTo>
                    <a:pt x="44" y="0"/>
                  </a:lnTo>
                  <a:lnTo>
                    <a:pt x="0" y="98"/>
                  </a:lnTo>
                  <a:lnTo>
                    <a:pt x="299" y="98"/>
                  </a:lnTo>
                  <a:lnTo>
                    <a:pt x="597" y="98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1" name="Freeform 515"/>
            <p:cNvSpPr/>
            <p:nvPr/>
          </p:nvSpPr>
          <p:spPr bwMode="auto">
            <a:xfrm>
              <a:off x="8983663" y="3914544"/>
              <a:ext cx="947737" cy="31750"/>
            </a:xfrm>
            <a:custGeom>
              <a:avLst/>
              <a:gdLst>
                <a:gd name="T0" fmla="*/ 0 w 597"/>
                <a:gd name="T1" fmla="*/ 31750 h 20"/>
                <a:gd name="T2" fmla="*/ 14287 w 597"/>
                <a:gd name="T3" fmla="*/ 0 h 20"/>
                <a:gd name="T4" fmla="*/ 935037 w 597"/>
                <a:gd name="T5" fmla="*/ 0 h 20"/>
                <a:gd name="T6" fmla="*/ 947737 w 597"/>
                <a:gd name="T7" fmla="*/ 31750 h 20"/>
                <a:gd name="T8" fmla="*/ 0 w 597"/>
                <a:gd name="T9" fmla="*/ 3175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7" h="20">
                  <a:moveTo>
                    <a:pt x="0" y="20"/>
                  </a:moveTo>
                  <a:lnTo>
                    <a:pt x="9" y="0"/>
                  </a:lnTo>
                  <a:lnTo>
                    <a:pt x="589" y="0"/>
                  </a:lnTo>
                  <a:lnTo>
                    <a:pt x="597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2" name="Freeform 516"/>
            <p:cNvSpPr/>
            <p:nvPr/>
          </p:nvSpPr>
          <p:spPr bwMode="auto">
            <a:xfrm>
              <a:off x="9047163" y="3808181"/>
              <a:ext cx="255587" cy="69850"/>
            </a:xfrm>
            <a:custGeom>
              <a:avLst/>
              <a:gdLst>
                <a:gd name="T0" fmla="*/ 0 w 161"/>
                <a:gd name="T1" fmla="*/ 69850 h 44"/>
                <a:gd name="T2" fmla="*/ 255587 w 161"/>
                <a:gd name="T3" fmla="*/ 69850 h 44"/>
                <a:gd name="T4" fmla="*/ 255587 w 161"/>
                <a:gd name="T5" fmla="*/ 0 h 44"/>
                <a:gd name="T6" fmla="*/ 28575 w 161"/>
                <a:gd name="T7" fmla="*/ 0 h 44"/>
                <a:gd name="T8" fmla="*/ 0 w 161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44">
                  <a:moveTo>
                    <a:pt x="0" y="44"/>
                  </a:moveTo>
                  <a:lnTo>
                    <a:pt x="161" y="44"/>
                  </a:lnTo>
                  <a:lnTo>
                    <a:pt x="161" y="0"/>
                  </a:lnTo>
                  <a:lnTo>
                    <a:pt x="1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3" name="Freeform 517"/>
            <p:cNvSpPr/>
            <p:nvPr/>
          </p:nvSpPr>
          <p:spPr bwMode="auto">
            <a:xfrm>
              <a:off x="9607550" y="3808181"/>
              <a:ext cx="254000" cy="69850"/>
            </a:xfrm>
            <a:custGeom>
              <a:avLst/>
              <a:gdLst>
                <a:gd name="T0" fmla="*/ 254000 w 160"/>
                <a:gd name="T1" fmla="*/ 69850 h 44"/>
                <a:gd name="T2" fmla="*/ 0 w 160"/>
                <a:gd name="T3" fmla="*/ 69850 h 44"/>
                <a:gd name="T4" fmla="*/ 0 w 160"/>
                <a:gd name="T5" fmla="*/ 0 h 44"/>
                <a:gd name="T6" fmla="*/ 227013 w 160"/>
                <a:gd name="T7" fmla="*/ 0 h 44"/>
                <a:gd name="T8" fmla="*/ 254000 w 160"/>
                <a:gd name="T9" fmla="*/ 6985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4" name="Freeform 518"/>
            <p:cNvSpPr/>
            <p:nvPr/>
          </p:nvSpPr>
          <p:spPr bwMode="auto">
            <a:xfrm>
              <a:off x="10983912" y="5022619"/>
              <a:ext cx="504825" cy="950913"/>
            </a:xfrm>
            <a:custGeom>
              <a:avLst/>
              <a:gdLst>
                <a:gd name="T0" fmla="*/ 0 w 254"/>
                <a:gd name="T1" fmla="*/ 372010 h 478"/>
                <a:gd name="T2" fmla="*/ 310050 w 254"/>
                <a:gd name="T3" fmla="*/ 372010 h 478"/>
                <a:gd name="T4" fmla="*/ 190800 w 254"/>
                <a:gd name="T5" fmla="*/ 75596 h 478"/>
                <a:gd name="T6" fmla="*/ 323963 w 254"/>
                <a:gd name="T7" fmla="*/ 0 h 478"/>
                <a:gd name="T8" fmla="*/ 498863 w 254"/>
                <a:gd name="T9" fmla="*/ 358084 h 478"/>
                <a:gd name="T10" fmla="*/ 492900 w 254"/>
                <a:gd name="T11" fmla="*/ 698265 h 478"/>
                <a:gd name="T12" fmla="*/ 314025 w 254"/>
                <a:gd name="T13" fmla="*/ 944945 h 478"/>
                <a:gd name="T14" fmla="*/ 278250 w 254"/>
                <a:gd name="T15" fmla="*/ 944945 h 478"/>
                <a:gd name="T16" fmla="*/ 103350 w 254"/>
                <a:gd name="T17" fmla="*/ 630626 h 478"/>
                <a:gd name="T18" fmla="*/ 0 w 254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9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80"/>
                  </a:cubicBezTo>
                  <a:cubicBezTo>
                    <a:pt x="254" y="187"/>
                    <a:pt x="254" y="339"/>
                    <a:pt x="248" y="351"/>
                  </a:cubicBezTo>
                  <a:cubicBezTo>
                    <a:pt x="241" y="364"/>
                    <a:pt x="167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5" name="Freeform 519"/>
            <p:cNvSpPr/>
            <p:nvPr/>
          </p:nvSpPr>
          <p:spPr bwMode="auto">
            <a:xfrm>
              <a:off x="11288712" y="5546494"/>
              <a:ext cx="42862" cy="158750"/>
            </a:xfrm>
            <a:custGeom>
              <a:avLst/>
              <a:gdLst>
                <a:gd name="T0" fmla="*/ 17534 w 22"/>
                <a:gd name="T1" fmla="*/ 158750 h 80"/>
                <a:gd name="T2" fmla="*/ 0 w 22"/>
                <a:gd name="T3" fmla="*/ 63500 h 80"/>
                <a:gd name="T4" fmla="*/ 0 w 22"/>
                <a:gd name="T5" fmla="*/ 33734 h 80"/>
                <a:gd name="T6" fmla="*/ 17534 w 22"/>
                <a:gd name="T7" fmla="*/ 95250 h 80"/>
                <a:gd name="T8" fmla="*/ 27276 w 22"/>
                <a:gd name="T9" fmla="*/ 0 h 80"/>
                <a:gd name="T10" fmla="*/ 17534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8"/>
                  </a:cubicBezTo>
                  <a:cubicBezTo>
                    <a:pt x="12" y="42"/>
                    <a:pt x="14" y="0"/>
                    <a:pt x="14" y="0"/>
                  </a:cubicBezTo>
                  <a:cubicBezTo>
                    <a:pt x="14" y="0"/>
                    <a:pt x="22" y="56"/>
                    <a:pt x="9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6" name="Freeform 520"/>
            <p:cNvSpPr/>
            <p:nvPr/>
          </p:nvSpPr>
          <p:spPr bwMode="auto">
            <a:xfrm>
              <a:off x="11261725" y="5394094"/>
              <a:ext cx="53975" cy="279400"/>
            </a:xfrm>
            <a:custGeom>
              <a:avLst/>
              <a:gdLst>
                <a:gd name="T0" fmla="*/ 31750 w 34"/>
                <a:gd name="T1" fmla="*/ 0 h 176"/>
                <a:gd name="T2" fmla="*/ 53975 w 34"/>
                <a:gd name="T3" fmla="*/ 163513 h 176"/>
                <a:gd name="T4" fmla="*/ 53975 w 34"/>
                <a:gd name="T5" fmla="*/ 279400 h 176"/>
                <a:gd name="T6" fmla="*/ 31750 w 34"/>
                <a:gd name="T7" fmla="*/ 231775 h 176"/>
                <a:gd name="T8" fmla="*/ 0 w 34"/>
                <a:gd name="T9" fmla="*/ 0 h 176"/>
                <a:gd name="T10" fmla="*/ 31750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0"/>
                  </a:moveTo>
                  <a:lnTo>
                    <a:pt x="34" y="103"/>
                  </a:lnTo>
                  <a:lnTo>
                    <a:pt x="34" y="176"/>
                  </a:lnTo>
                  <a:lnTo>
                    <a:pt x="20" y="146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7" name="Freeform 521"/>
            <p:cNvSpPr/>
            <p:nvPr/>
          </p:nvSpPr>
          <p:spPr bwMode="auto">
            <a:xfrm>
              <a:off x="11171237" y="5003569"/>
              <a:ext cx="130175" cy="90488"/>
            </a:xfrm>
            <a:custGeom>
              <a:avLst/>
              <a:gdLst>
                <a:gd name="T0" fmla="*/ 9525 w 82"/>
                <a:gd name="T1" fmla="*/ 90488 h 57"/>
                <a:gd name="T2" fmla="*/ 0 w 82"/>
                <a:gd name="T3" fmla="*/ 68263 h 57"/>
                <a:gd name="T4" fmla="*/ 104775 w 82"/>
                <a:gd name="T5" fmla="*/ 11113 h 57"/>
                <a:gd name="T6" fmla="*/ 120650 w 82"/>
                <a:gd name="T7" fmla="*/ 0 h 57"/>
                <a:gd name="T8" fmla="*/ 130175 w 82"/>
                <a:gd name="T9" fmla="*/ 22225 h 57"/>
                <a:gd name="T10" fmla="*/ 9525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57"/>
                  </a:moveTo>
                  <a:lnTo>
                    <a:pt x="0" y="43"/>
                  </a:lnTo>
                  <a:lnTo>
                    <a:pt x="66" y="7"/>
                  </a:lnTo>
                  <a:lnTo>
                    <a:pt x="76" y="0"/>
                  </a:lnTo>
                  <a:lnTo>
                    <a:pt x="82" y="14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8" name="Freeform 522"/>
            <p:cNvSpPr/>
            <p:nvPr/>
          </p:nvSpPr>
          <p:spPr bwMode="auto">
            <a:xfrm>
              <a:off x="11064875" y="4706707"/>
              <a:ext cx="204787" cy="355600"/>
            </a:xfrm>
            <a:custGeom>
              <a:avLst/>
              <a:gdLst>
                <a:gd name="T0" fmla="*/ 204787 w 103"/>
                <a:gd name="T1" fmla="*/ 309652 h 178"/>
                <a:gd name="T2" fmla="*/ 159058 w 103"/>
                <a:gd name="T3" fmla="*/ 207766 h 178"/>
                <a:gd name="T4" fmla="*/ 127246 w 103"/>
                <a:gd name="T5" fmla="*/ 53939 h 178"/>
                <a:gd name="T6" fmla="*/ 35788 w 103"/>
                <a:gd name="T7" fmla="*/ 7991 h 178"/>
                <a:gd name="T8" fmla="*/ 1988 w 103"/>
                <a:gd name="T9" fmla="*/ 131852 h 178"/>
                <a:gd name="T10" fmla="*/ 37776 w 103"/>
                <a:gd name="T11" fmla="*/ 267699 h 178"/>
                <a:gd name="T12" fmla="*/ 105376 w 103"/>
                <a:gd name="T13" fmla="*/ 329629 h 178"/>
                <a:gd name="T14" fmla="*/ 121282 w 103"/>
                <a:gd name="T15" fmla="*/ 355600 h 178"/>
                <a:gd name="T16" fmla="*/ 204787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8"/>
                    <a:pt x="80" y="104"/>
                  </a:cubicBezTo>
                  <a:cubicBezTo>
                    <a:pt x="80" y="101"/>
                    <a:pt x="69" y="33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7"/>
                    <a:pt x="19" y="134"/>
                  </a:cubicBezTo>
                  <a:cubicBezTo>
                    <a:pt x="25" y="142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79" name="Freeform 523"/>
            <p:cNvSpPr/>
            <p:nvPr/>
          </p:nvSpPr>
          <p:spPr bwMode="auto">
            <a:xfrm>
              <a:off x="10983912" y="5697307"/>
              <a:ext cx="246062" cy="565150"/>
            </a:xfrm>
            <a:custGeom>
              <a:avLst/>
              <a:gdLst>
                <a:gd name="T0" fmla="*/ 0 w 124"/>
                <a:gd name="T1" fmla="*/ 565150 h 284"/>
                <a:gd name="T2" fmla="*/ 220265 w 124"/>
                <a:gd name="T3" fmla="*/ 483561 h 284"/>
                <a:gd name="T4" fmla="*/ 246062 w 124"/>
                <a:gd name="T5" fmla="*/ 288545 h 284"/>
                <a:gd name="T6" fmla="*/ 236140 w 124"/>
                <a:gd name="T7" fmla="*/ 185067 h 284"/>
                <a:gd name="T8" fmla="*/ 0 w 124"/>
                <a:gd name="T9" fmla="*/ 0 h 284"/>
                <a:gd name="T10" fmla="*/ 0 w 124"/>
                <a:gd name="T11" fmla="*/ 56515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284"/>
                  </a:moveTo>
                  <a:cubicBezTo>
                    <a:pt x="6" y="284"/>
                    <a:pt x="100" y="273"/>
                    <a:pt x="111" y="243"/>
                  </a:cubicBezTo>
                  <a:cubicBezTo>
                    <a:pt x="122" y="212"/>
                    <a:pt x="124" y="145"/>
                    <a:pt x="124" y="145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3"/>
                    <a:pt x="59" y="6"/>
                    <a:pt x="0" y="0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0" name="Freeform 524"/>
            <p:cNvSpPr/>
            <p:nvPr/>
          </p:nvSpPr>
          <p:spPr bwMode="auto">
            <a:xfrm>
              <a:off x="10475912" y="5022619"/>
              <a:ext cx="508000" cy="950913"/>
            </a:xfrm>
            <a:custGeom>
              <a:avLst/>
              <a:gdLst>
                <a:gd name="T0" fmla="*/ 508000 w 255"/>
                <a:gd name="T1" fmla="*/ 372010 h 478"/>
                <a:gd name="T2" fmla="*/ 195231 w 255"/>
                <a:gd name="T3" fmla="*/ 372010 h 478"/>
                <a:gd name="T4" fmla="*/ 314761 w 255"/>
                <a:gd name="T5" fmla="*/ 75596 h 478"/>
                <a:gd name="T6" fmla="*/ 181286 w 255"/>
                <a:gd name="T7" fmla="*/ 0 h 478"/>
                <a:gd name="T8" fmla="*/ 5976 w 255"/>
                <a:gd name="T9" fmla="*/ 358084 h 478"/>
                <a:gd name="T10" fmla="*/ 11953 w 255"/>
                <a:gd name="T11" fmla="*/ 698265 h 478"/>
                <a:gd name="T12" fmla="*/ 191247 w 255"/>
                <a:gd name="T13" fmla="*/ 944945 h 478"/>
                <a:gd name="T14" fmla="*/ 227106 w 255"/>
                <a:gd name="T15" fmla="*/ 944945 h 478"/>
                <a:gd name="T16" fmla="*/ 402416 w 255"/>
                <a:gd name="T17" fmla="*/ 630626 h 478"/>
                <a:gd name="T18" fmla="*/ 508000 w 255"/>
                <a:gd name="T19" fmla="*/ 37201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8" y="187"/>
                    <a:pt x="98" y="187"/>
                    <a:pt x="98" y="187"/>
                  </a:cubicBezTo>
                  <a:cubicBezTo>
                    <a:pt x="98" y="187"/>
                    <a:pt x="155" y="39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80"/>
                  </a:cubicBezTo>
                  <a:cubicBezTo>
                    <a:pt x="0" y="187"/>
                    <a:pt x="0" y="339"/>
                    <a:pt x="6" y="351"/>
                  </a:cubicBezTo>
                  <a:cubicBezTo>
                    <a:pt x="13" y="364"/>
                    <a:pt x="87" y="473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1" name="Freeform 525"/>
            <p:cNvSpPr/>
            <p:nvPr/>
          </p:nvSpPr>
          <p:spPr bwMode="auto">
            <a:xfrm>
              <a:off x="10633075" y="5546494"/>
              <a:ext cx="42862" cy="158750"/>
            </a:xfrm>
            <a:custGeom>
              <a:avLst/>
              <a:gdLst>
                <a:gd name="T0" fmla="*/ 25328 w 22"/>
                <a:gd name="T1" fmla="*/ 158750 h 80"/>
                <a:gd name="T2" fmla="*/ 42862 w 22"/>
                <a:gd name="T3" fmla="*/ 63500 h 80"/>
                <a:gd name="T4" fmla="*/ 42862 w 22"/>
                <a:gd name="T5" fmla="*/ 33734 h 80"/>
                <a:gd name="T6" fmla="*/ 25328 w 22"/>
                <a:gd name="T7" fmla="*/ 95250 h 80"/>
                <a:gd name="T8" fmla="*/ 15586 w 22"/>
                <a:gd name="T9" fmla="*/ 0 h 80"/>
                <a:gd name="T10" fmla="*/ 25328 w 22"/>
                <a:gd name="T11" fmla="*/ 1587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2" name="Freeform 526"/>
            <p:cNvSpPr/>
            <p:nvPr/>
          </p:nvSpPr>
          <p:spPr bwMode="auto">
            <a:xfrm>
              <a:off x="10648950" y="5394094"/>
              <a:ext cx="53975" cy="279400"/>
            </a:xfrm>
            <a:custGeom>
              <a:avLst/>
              <a:gdLst>
                <a:gd name="T0" fmla="*/ 22225 w 34"/>
                <a:gd name="T1" fmla="*/ 0 h 176"/>
                <a:gd name="T2" fmla="*/ 0 w 34"/>
                <a:gd name="T3" fmla="*/ 163513 h 176"/>
                <a:gd name="T4" fmla="*/ 0 w 34"/>
                <a:gd name="T5" fmla="*/ 279400 h 176"/>
                <a:gd name="T6" fmla="*/ 22225 w 34"/>
                <a:gd name="T7" fmla="*/ 231775 h 176"/>
                <a:gd name="T8" fmla="*/ 53975 w 34"/>
                <a:gd name="T9" fmla="*/ 0 h 176"/>
                <a:gd name="T10" fmla="*/ 22225 w 34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0"/>
                  </a:moveTo>
                  <a:lnTo>
                    <a:pt x="0" y="103"/>
                  </a:lnTo>
                  <a:lnTo>
                    <a:pt x="0" y="176"/>
                  </a:lnTo>
                  <a:lnTo>
                    <a:pt x="14" y="146"/>
                  </a:lnTo>
                  <a:lnTo>
                    <a:pt x="3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3" name="Freeform 527"/>
            <p:cNvSpPr/>
            <p:nvPr/>
          </p:nvSpPr>
          <p:spPr bwMode="auto">
            <a:xfrm>
              <a:off x="10663237" y="5003569"/>
              <a:ext cx="130175" cy="90488"/>
            </a:xfrm>
            <a:custGeom>
              <a:avLst/>
              <a:gdLst>
                <a:gd name="T0" fmla="*/ 120650 w 82"/>
                <a:gd name="T1" fmla="*/ 90488 h 57"/>
                <a:gd name="T2" fmla="*/ 130175 w 82"/>
                <a:gd name="T3" fmla="*/ 68263 h 57"/>
                <a:gd name="T4" fmla="*/ 25400 w 82"/>
                <a:gd name="T5" fmla="*/ 11113 h 57"/>
                <a:gd name="T6" fmla="*/ 9525 w 82"/>
                <a:gd name="T7" fmla="*/ 0 h 57"/>
                <a:gd name="T8" fmla="*/ 0 w 82"/>
                <a:gd name="T9" fmla="*/ 22225 h 57"/>
                <a:gd name="T10" fmla="*/ 120650 w 82"/>
                <a:gd name="T11" fmla="*/ 90488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57"/>
                  </a:moveTo>
                  <a:lnTo>
                    <a:pt x="82" y="43"/>
                  </a:lnTo>
                  <a:lnTo>
                    <a:pt x="16" y="7"/>
                  </a:lnTo>
                  <a:lnTo>
                    <a:pt x="6" y="0"/>
                  </a:lnTo>
                  <a:lnTo>
                    <a:pt x="0" y="14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4" name="Freeform 528"/>
            <p:cNvSpPr/>
            <p:nvPr/>
          </p:nvSpPr>
          <p:spPr bwMode="auto">
            <a:xfrm>
              <a:off x="10694987" y="4706707"/>
              <a:ext cx="204787" cy="355600"/>
            </a:xfrm>
            <a:custGeom>
              <a:avLst/>
              <a:gdLst>
                <a:gd name="T0" fmla="*/ 0 w 103"/>
                <a:gd name="T1" fmla="*/ 309652 h 178"/>
                <a:gd name="T2" fmla="*/ 45729 w 103"/>
                <a:gd name="T3" fmla="*/ 207766 h 178"/>
                <a:gd name="T4" fmla="*/ 79529 w 103"/>
                <a:gd name="T5" fmla="*/ 53939 h 178"/>
                <a:gd name="T6" fmla="*/ 168999 w 103"/>
                <a:gd name="T7" fmla="*/ 7991 h 178"/>
                <a:gd name="T8" fmla="*/ 202799 w 103"/>
                <a:gd name="T9" fmla="*/ 131852 h 178"/>
                <a:gd name="T10" fmla="*/ 167011 w 103"/>
                <a:gd name="T11" fmla="*/ 267699 h 178"/>
                <a:gd name="T12" fmla="*/ 99411 w 103"/>
                <a:gd name="T13" fmla="*/ 329629 h 178"/>
                <a:gd name="T14" fmla="*/ 83505 w 103"/>
                <a:gd name="T15" fmla="*/ 355600 h 178"/>
                <a:gd name="T16" fmla="*/ 0 w 103"/>
                <a:gd name="T17" fmla="*/ 309652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8"/>
                    <a:pt x="23" y="104"/>
                  </a:cubicBezTo>
                  <a:cubicBezTo>
                    <a:pt x="23" y="101"/>
                    <a:pt x="34" y="33"/>
                    <a:pt x="40" y="27"/>
                  </a:cubicBezTo>
                  <a:cubicBezTo>
                    <a:pt x="45" y="22"/>
                    <a:pt x="80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2" y="75"/>
                    <a:pt x="91" y="127"/>
                    <a:pt x="84" y="134"/>
                  </a:cubicBezTo>
                  <a:cubicBezTo>
                    <a:pt x="78" y="142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5" name="Freeform 529"/>
            <p:cNvSpPr/>
            <p:nvPr/>
          </p:nvSpPr>
          <p:spPr bwMode="auto">
            <a:xfrm>
              <a:off x="10861675" y="5394094"/>
              <a:ext cx="241300" cy="303213"/>
            </a:xfrm>
            <a:custGeom>
              <a:avLst/>
              <a:gdLst>
                <a:gd name="T0" fmla="*/ 121647 w 121"/>
                <a:gd name="T1" fmla="*/ 0 h 152"/>
                <a:gd name="T2" fmla="*/ 0 w 121"/>
                <a:gd name="T3" fmla="*/ 303213 h 152"/>
                <a:gd name="T4" fmla="*/ 121647 w 121"/>
                <a:gd name="T5" fmla="*/ 261322 h 152"/>
                <a:gd name="T6" fmla="*/ 241300 w 121"/>
                <a:gd name="T7" fmla="*/ 303213 h 152"/>
                <a:gd name="T8" fmla="*/ 121647 w 12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2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6" name="Freeform 530"/>
            <p:cNvSpPr/>
            <p:nvPr/>
          </p:nvSpPr>
          <p:spPr bwMode="auto">
            <a:xfrm>
              <a:off x="10694987" y="5594119"/>
              <a:ext cx="574675" cy="392113"/>
            </a:xfrm>
            <a:custGeom>
              <a:avLst/>
              <a:gdLst>
                <a:gd name="T0" fmla="*/ 558767 w 289"/>
                <a:gd name="T1" fmla="*/ 292592 h 197"/>
                <a:gd name="T2" fmla="*/ 513032 w 289"/>
                <a:gd name="T3" fmla="*/ 258755 h 197"/>
                <a:gd name="T4" fmla="*/ 463319 w 289"/>
                <a:gd name="T5" fmla="*/ 123406 h 197"/>
                <a:gd name="T6" fmla="*/ 288332 w 289"/>
                <a:gd name="T7" fmla="*/ 0 h 197"/>
                <a:gd name="T8" fmla="*/ 111356 w 289"/>
                <a:gd name="T9" fmla="*/ 123406 h 197"/>
                <a:gd name="T10" fmla="*/ 61643 w 289"/>
                <a:gd name="T11" fmla="*/ 258755 h 197"/>
                <a:gd name="T12" fmla="*/ 15908 w 289"/>
                <a:gd name="T13" fmla="*/ 292592 h 197"/>
                <a:gd name="T14" fmla="*/ 15908 w 289"/>
                <a:gd name="T15" fmla="*/ 392113 h 197"/>
                <a:gd name="T16" fmla="*/ 41758 w 289"/>
                <a:gd name="T17" fmla="*/ 392113 h 197"/>
                <a:gd name="T18" fmla="*/ 51701 w 289"/>
                <a:gd name="T19" fmla="*/ 288611 h 197"/>
                <a:gd name="T20" fmla="*/ 288332 w 289"/>
                <a:gd name="T21" fmla="*/ 103502 h 197"/>
                <a:gd name="T22" fmla="*/ 524963 w 289"/>
                <a:gd name="T23" fmla="*/ 288611 h 197"/>
                <a:gd name="T24" fmla="*/ 534905 w 289"/>
                <a:gd name="T25" fmla="*/ 392113 h 197"/>
                <a:gd name="T26" fmla="*/ 558767 w 289"/>
                <a:gd name="T27" fmla="*/ 392113 h 197"/>
                <a:gd name="T28" fmla="*/ 558767 w 289"/>
                <a:gd name="T29" fmla="*/ 292592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147"/>
                  </a:moveTo>
                  <a:cubicBezTo>
                    <a:pt x="280" y="138"/>
                    <a:pt x="258" y="130"/>
                    <a:pt x="258" y="130"/>
                  </a:cubicBezTo>
                  <a:cubicBezTo>
                    <a:pt x="258" y="130"/>
                    <a:pt x="242" y="82"/>
                    <a:pt x="233" y="62"/>
                  </a:cubicBezTo>
                  <a:cubicBezTo>
                    <a:pt x="224" y="41"/>
                    <a:pt x="145" y="0"/>
                    <a:pt x="145" y="0"/>
                  </a:cubicBezTo>
                  <a:cubicBezTo>
                    <a:pt x="145" y="0"/>
                    <a:pt x="65" y="41"/>
                    <a:pt x="56" y="62"/>
                  </a:cubicBezTo>
                  <a:cubicBezTo>
                    <a:pt x="47" y="82"/>
                    <a:pt x="31" y="130"/>
                    <a:pt x="31" y="130"/>
                  </a:cubicBezTo>
                  <a:cubicBezTo>
                    <a:pt x="31" y="130"/>
                    <a:pt x="9" y="138"/>
                    <a:pt x="8" y="147"/>
                  </a:cubicBezTo>
                  <a:cubicBezTo>
                    <a:pt x="7" y="155"/>
                    <a:pt x="0" y="197"/>
                    <a:pt x="8" y="197"/>
                  </a:cubicBezTo>
                  <a:cubicBezTo>
                    <a:pt x="15" y="197"/>
                    <a:pt x="21" y="197"/>
                    <a:pt x="21" y="197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6" y="145"/>
                    <a:pt x="104" y="52"/>
                    <a:pt x="145" y="52"/>
                  </a:cubicBezTo>
                  <a:cubicBezTo>
                    <a:pt x="185" y="52"/>
                    <a:pt x="264" y="145"/>
                    <a:pt x="264" y="145"/>
                  </a:cubicBezTo>
                  <a:cubicBezTo>
                    <a:pt x="269" y="197"/>
                    <a:pt x="269" y="197"/>
                    <a:pt x="269" y="197"/>
                  </a:cubicBezTo>
                  <a:cubicBezTo>
                    <a:pt x="269" y="197"/>
                    <a:pt x="274" y="197"/>
                    <a:pt x="281" y="197"/>
                  </a:cubicBezTo>
                  <a:cubicBezTo>
                    <a:pt x="289" y="197"/>
                    <a:pt x="283" y="155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7" name="Freeform 531"/>
            <p:cNvSpPr/>
            <p:nvPr/>
          </p:nvSpPr>
          <p:spPr bwMode="auto">
            <a:xfrm>
              <a:off x="10736262" y="5673494"/>
              <a:ext cx="314325" cy="588963"/>
            </a:xfrm>
            <a:custGeom>
              <a:avLst/>
              <a:gdLst>
                <a:gd name="T0" fmla="*/ 161141 w 158"/>
                <a:gd name="T1" fmla="*/ 55713 h 296"/>
                <a:gd name="T2" fmla="*/ 161141 w 158"/>
                <a:gd name="T3" fmla="*/ 55713 h 296"/>
                <a:gd name="T4" fmla="*/ 9947 w 158"/>
                <a:gd name="T5" fmla="*/ 208923 h 296"/>
                <a:gd name="T6" fmla="*/ 0 w 158"/>
                <a:gd name="T7" fmla="*/ 312389 h 296"/>
                <a:gd name="T8" fmla="*/ 23873 w 158"/>
                <a:gd name="T9" fmla="*/ 507384 h 296"/>
                <a:gd name="T10" fmla="*/ 246685 w 158"/>
                <a:gd name="T11" fmla="*/ 588963 h 296"/>
                <a:gd name="T12" fmla="*/ 246685 w 158"/>
                <a:gd name="T13" fmla="*/ 55713 h 296"/>
                <a:gd name="T14" fmla="*/ 314325 w 158"/>
                <a:gd name="T15" fmla="*/ 0 h 296"/>
                <a:gd name="T16" fmla="*/ 161141 w 158"/>
                <a:gd name="T17" fmla="*/ 55713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5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7"/>
                    <a:pt x="81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8" name="Freeform 532"/>
            <p:cNvSpPr/>
            <p:nvPr/>
          </p:nvSpPr>
          <p:spPr bwMode="auto">
            <a:xfrm>
              <a:off x="9458325" y="2420706"/>
              <a:ext cx="508000" cy="952500"/>
            </a:xfrm>
            <a:custGeom>
              <a:avLst/>
              <a:gdLst>
                <a:gd name="T0" fmla="*/ 0 w 255"/>
                <a:gd name="T1" fmla="*/ 579869 h 478"/>
                <a:gd name="T2" fmla="*/ 310776 w 255"/>
                <a:gd name="T3" fmla="*/ 579869 h 478"/>
                <a:gd name="T4" fmla="*/ 191247 w 255"/>
                <a:gd name="T5" fmla="*/ 876778 h 478"/>
                <a:gd name="T6" fmla="*/ 324722 w 255"/>
                <a:gd name="T7" fmla="*/ 952500 h 478"/>
                <a:gd name="T8" fmla="*/ 500031 w 255"/>
                <a:gd name="T9" fmla="*/ 593818 h 478"/>
                <a:gd name="T10" fmla="*/ 494055 w 255"/>
                <a:gd name="T11" fmla="*/ 253070 h 478"/>
                <a:gd name="T12" fmla="*/ 314761 w 255"/>
                <a:gd name="T13" fmla="*/ 5978 h 478"/>
                <a:gd name="T14" fmla="*/ 278902 w 255"/>
                <a:gd name="T15" fmla="*/ 5978 h 478"/>
                <a:gd name="T16" fmla="*/ 103592 w 255"/>
                <a:gd name="T17" fmla="*/ 320821 h 478"/>
                <a:gd name="T18" fmla="*/ 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89" name="Freeform 533"/>
            <p:cNvSpPr/>
            <p:nvPr/>
          </p:nvSpPr>
          <p:spPr bwMode="auto">
            <a:xfrm>
              <a:off x="9763125" y="2688994"/>
              <a:ext cx="42862" cy="160338"/>
            </a:xfrm>
            <a:custGeom>
              <a:avLst/>
              <a:gdLst>
                <a:gd name="T0" fmla="*/ 19483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9483 w 22"/>
                <a:gd name="T7" fmla="*/ 64135 h 80"/>
                <a:gd name="T8" fmla="*/ 29224 w 22"/>
                <a:gd name="T9" fmla="*/ 160338 h 80"/>
                <a:gd name="T10" fmla="*/ 19483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4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0" name="Freeform 534"/>
            <p:cNvSpPr/>
            <p:nvPr/>
          </p:nvSpPr>
          <p:spPr bwMode="auto">
            <a:xfrm>
              <a:off x="9736137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1" name="Freeform 535"/>
            <p:cNvSpPr/>
            <p:nvPr/>
          </p:nvSpPr>
          <p:spPr bwMode="auto">
            <a:xfrm>
              <a:off x="9645650" y="3300181"/>
              <a:ext cx="133350" cy="90488"/>
            </a:xfrm>
            <a:custGeom>
              <a:avLst/>
              <a:gdLst>
                <a:gd name="T0" fmla="*/ 9525 w 84"/>
                <a:gd name="T1" fmla="*/ 0 h 57"/>
                <a:gd name="T2" fmla="*/ 0 w 84"/>
                <a:gd name="T3" fmla="*/ 22225 h 57"/>
                <a:gd name="T4" fmla="*/ 104775 w 84"/>
                <a:gd name="T5" fmla="*/ 80963 h 57"/>
                <a:gd name="T6" fmla="*/ 120650 w 84"/>
                <a:gd name="T7" fmla="*/ 90488 h 57"/>
                <a:gd name="T8" fmla="*/ 133350 w 84"/>
                <a:gd name="T9" fmla="*/ 68263 h 57"/>
                <a:gd name="T10" fmla="*/ 95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4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2" name="Freeform 536"/>
            <p:cNvSpPr/>
            <p:nvPr/>
          </p:nvSpPr>
          <p:spPr bwMode="auto">
            <a:xfrm>
              <a:off x="9539287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3270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3" name="Freeform 537"/>
            <p:cNvSpPr/>
            <p:nvPr/>
          </p:nvSpPr>
          <p:spPr bwMode="auto">
            <a:xfrm>
              <a:off x="9458325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4" name="Freeform 538"/>
            <p:cNvSpPr/>
            <p:nvPr/>
          </p:nvSpPr>
          <p:spPr bwMode="auto">
            <a:xfrm>
              <a:off x="8950325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7224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3945 w 255"/>
                <a:gd name="T11" fmla="*/ 253070 h 478"/>
                <a:gd name="T12" fmla="*/ 191247 w 255"/>
                <a:gd name="T13" fmla="*/ 5978 h 478"/>
                <a:gd name="T14" fmla="*/ 229098 w 255"/>
                <a:gd name="T15" fmla="*/ 5978 h 478"/>
                <a:gd name="T16" fmla="*/ 404408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5" name="Freeform 539"/>
            <p:cNvSpPr/>
            <p:nvPr/>
          </p:nvSpPr>
          <p:spPr bwMode="auto">
            <a:xfrm>
              <a:off x="9107488" y="2688994"/>
              <a:ext cx="44450" cy="160338"/>
            </a:xfrm>
            <a:custGeom>
              <a:avLst/>
              <a:gdLst>
                <a:gd name="T0" fmla="*/ 26266 w 22"/>
                <a:gd name="T1" fmla="*/ 0 h 80"/>
                <a:gd name="T2" fmla="*/ 44450 w 22"/>
                <a:gd name="T3" fmla="*/ 96203 h 80"/>
                <a:gd name="T4" fmla="*/ 44450 w 22"/>
                <a:gd name="T5" fmla="*/ 126266 h 80"/>
                <a:gd name="T6" fmla="*/ 26266 w 22"/>
                <a:gd name="T7" fmla="*/ 64135 h 80"/>
                <a:gd name="T8" fmla="*/ 16164 w 22"/>
                <a:gd name="T9" fmla="*/ 160338 h 80"/>
                <a:gd name="T10" fmla="*/ 26266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6" name="Freeform 540"/>
            <p:cNvSpPr/>
            <p:nvPr/>
          </p:nvSpPr>
          <p:spPr bwMode="auto">
            <a:xfrm>
              <a:off x="9123363" y="2720744"/>
              <a:ext cx="53975" cy="279400"/>
            </a:xfrm>
            <a:custGeom>
              <a:avLst/>
              <a:gdLst>
                <a:gd name="T0" fmla="*/ 23813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3813 w 34"/>
                <a:gd name="T7" fmla="*/ 47625 h 176"/>
                <a:gd name="T8" fmla="*/ 53975 w 34"/>
                <a:gd name="T9" fmla="*/ 279400 h 176"/>
                <a:gd name="T10" fmla="*/ 23813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5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5" y="30"/>
                  </a:lnTo>
                  <a:lnTo>
                    <a:pt x="34" y="176"/>
                  </a:lnTo>
                  <a:lnTo>
                    <a:pt x="15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7" name="Freeform 541"/>
            <p:cNvSpPr/>
            <p:nvPr/>
          </p:nvSpPr>
          <p:spPr bwMode="auto">
            <a:xfrm>
              <a:off x="9137650" y="3300181"/>
              <a:ext cx="131762" cy="90488"/>
            </a:xfrm>
            <a:custGeom>
              <a:avLst/>
              <a:gdLst>
                <a:gd name="T0" fmla="*/ 120650 w 83"/>
                <a:gd name="T1" fmla="*/ 0 h 57"/>
                <a:gd name="T2" fmla="*/ 131762 w 83"/>
                <a:gd name="T3" fmla="*/ 22225 h 57"/>
                <a:gd name="T4" fmla="*/ 26987 w 83"/>
                <a:gd name="T5" fmla="*/ 80963 h 57"/>
                <a:gd name="T6" fmla="*/ 9525 w 83"/>
                <a:gd name="T7" fmla="*/ 90488 h 57"/>
                <a:gd name="T8" fmla="*/ 0 w 83"/>
                <a:gd name="T9" fmla="*/ 68263 h 57"/>
                <a:gd name="T10" fmla="*/ 120650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76" y="0"/>
                  </a:moveTo>
                  <a:lnTo>
                    <a:pt x="83" y="14"/>
                  </a:lnTo>
                  <a:lnTo>
                    <a:pt x="17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8" name="Freeform 542"/>
            <p:cNvSpPr/>
            <p:nvPr/>
          </p:nvSpPr>
          <p:spPr bwMode="auto">
            <a:xfrm>
              <a:off x="9170988" y="3333519"/>
              <a:ext cx="203200" cy="354013"/>
            </a:xfrm>
            <a:custGeom>
              <a:avLst/>
              <a:gdLst>
                <a:gd name="T0" fmla="*/ 0 w 102"/>
                <a:gd name="T1" fmla="*/ 45743 h 178"/>
                <a:gd name="T2" fmla="*/ 43827 w 102"/>
                <a:gd name="T3" fmla="*/ 147174 h 178"/>
                <a:gd name="T4" fmla="*/ 77694 w 102"/>
                <a:gd name="T5" fmla="*/ 300314 h 178"/>
                <a:gd name="T6" fmla="*/ 169333 w 102"/>
                <a:gd name="T7" fmla="*/ 346058 h 178"/>
                <a:gd name="T8" fmla="*/ 203200 w 102"/>
                <a:gd name="T9" fmla="*/ 222750 h 178"/>
                <a:gd name="T10" fmla="*/ 165349 w 102"/>
                <a:gd name="T11" fmla="*/ 87509 h 178"/>
                <a:gd name="T12" fmla="*/ 97616 w 102"/>
                <a:gd name="T13" fmla="*/ 25855 h 178"/>
                <a:gd name="T14" fmla="*/ 81678 w 102"/>
                <a:gd name="T15" fmla="*/ 0 h 178"/>
                <a:gd name="T16" fmla="*/ 0 w 102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8">
                  <a:moveTo>
                    <a:pt x="0" y="23"/>
                  </a:moveTo>
                  <a:cubicBezTo>
                    <a:pt x="0" y="27"/>
                    <a:pt x="22" y="70"/>
                    <a:pt x="22" y="74"/>
                  </a:cubicBezTo>
                  <a:cubicBezTo>
                    <a:pt x="22" y="77"/>
                    <a:pt x="34" y="145"/>
                    <a:pt x="39" y="151"/>
                  </a:cubicBezTo>
                  <a:cubicBezTo>
                    <a:pt x="44" y="156"/>
                    <a:pt x="79" y="178"/>
                    <a:pt x="85" y="174"/>
                  </a:cubicBezTo>
                  <a:cubicBezTo>
                    <a:pt x="91" y="170"/>
                    <a:pt x="102" y="121"/>
                    <a:pt x="102" y="112"/>
                  </a:cubicBezTo>
                  <a:cubicBezTo>
                    <a:pt x="101" y="103"/>
                    <a:pt x="90" y="51"/>
                    <a:pt x="83" y="44"/>
                  </a:cubicBezTo>
                  <a:cubicBezTo>
                    <a:pt x="77" y="36"/>
                    <a:pt x="54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99" name="Freeform 543"/>
            <p:cNvSpPr/>
            <p:nvPr/>
          </p:nvSpPr>
          <p:spPr bwMode="auto">
            <a:xfrm>
              <a:off x="9336088" y="2696931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0" name="Freeform 544"/>
            <p:cNvSpPr/>
            <p:nvPr/>
          </p:nvSpPr>
          <p:spPr bwMode="auto">
            <a:xfrm>
              <a:off x="9170988" y="2408006"/>
              <a:ext cx="573087" cy="393700"/>
            </a:xfrm>
            <a:custGeom>
              <a:avLst/>
              <a:gdLst>
                <a:gd name="T0" fmla="*/ 557168 w 288"/>
                <a:gd name="T1" fmla="*/ 0 h 197"/>
                <a:gd name="T2" fmla="*/ 533289 w 288"/>
                <a:gd name="T3" fmla="*/ 0 h 197"/>
                <a:gd name="T4" fmla="*/ 523340 w 288"/>
                <a:gd name="T5" fmla="*/ 103921 h 197"/>
                <a:gd name="T6" fmla="*/ 286544 w 288"/>
                <a:gd name="T7" fmla="*/ 289779 h 197"/>
                <a:gd name="T8" fmla="*/ 49747 w 288"/>
                <a:gd name="T9" fmla="*/ 103921 h 197"/>
                <a:gd name="T10" fmla="*/ 39798 w 288"/>
                <a:gd name="T11" fmla="*/ 0 h 197"/>
                <a:gd name="T12" fmla="*/ 13929 w 288"/>
                <a:gd name="T13" fmla="*/ 0 h 197"/>
                <a:gd name="T14" fmla="*/ 13929 w 288"/>
                <a:gd name="T15" fmla="*/ 99924 h 197"/>
                <a:gd name="T16" fmla="*/ 59697 w 288"/>
                <a:gd name="T17" fmla="*/ 133898 h 197"/>
                <a:gd name="T18" fmla="*/ 109444 w 288"/>
                <a:gd name="T19" fmla="*/ 269794 h 197"/>
                <a:gd name="T20" fmla="*/ 286544 w 288"/>
                <a:gd name="T21" fmla="*/ 393700 h 197"/>
                <a:gd name="T22" fmla="*/ 461653 w 288"/>
                <a:gd name="T23" fmla="*/ 269794 h 197"/>
                <a:gd name="T24" fmla="*/ 513390 w 288"/>
                <a:gd name="T25" fmla="*/ 133898 h 197"/>
                <a:gd name="T26" fmla="*/ 557168 w 288"/>
                <a:gd name="T27" fmla="*/ 99924 h 197"/>
                <a:gd name="T28" fmla="*/ 557168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0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5"/>
                    <a:pt x="144" y="145"/>
                  </a:cubicBezTo>
                  <a:cubicBezTo>
                    <a:pt x="103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0"/>
                  </a:cubicBezTo>
                  <a:cubicBezTo>
                    <a:pt x="8" y="59"/>
                    <a:pt x="30" y="67"/>
                    <a:pt x="30" y="67"/>
                  </a:cubicBezTo>
                  <a:cubicBezTo>
                    <a:pt x="30" y="67"/>
                    <a:pt x="46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2" y="135"/>
                  </a:cubicBezTo>
                  <a:cubicBezTo>
                    <a:pt x="241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0" y="50"/>
                  </a:cubicBezTo>
                  <a:cubicBezTo>
                    <a:pt x="282" y="42"/>
                    <a:pt x="288" y="0"/>
                    <a:pt x="280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1" name="Freeform 545"/>
            <p:cNvSpPr/>
            <p:nvPr/>
          </p:nvSpPr>
          <p:spPr bwMode="auto">
            <a:xfrm>
              <a:off x="9210675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2" name="Rectangle 546"/>
            <p:cNvSpPr>
              <a:spLocks noChangeArrowheads="1"/>
            </p:cNvSpPr>
            <p:nvPr/>
          </p:nvSpPr>
          <p:spPr bwMode="auto">
            <a:xfrm>
              <a:off x="7734300" y="3350981"/>
              <a:ext cx="401637" cy="515938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3" name="Freeform 547"/>
            <p:cNvSpPr>
              <a:spLocks noEditPoints="1"/>
            </p:cNvSpPr>
            <p:nvPr/>
          </p:nvSpPr>
          <p:spPr bwMode="auto">
            <a:xfrm>
              <a:off x="7713663" y="3303356"/>
              <a:ext cx="438150" cy="588963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4" name="Freeform 548"/>
            <p:cNvSpPr/>
            <p:nvPr/>
          </p:nvSpPr>
          <p:spPr bwMode="auto">
            <a:xfrm>
              <a:off x="7767638" y="3792306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5" name="Freeform 549"/>
            <p:cNvSpPr/>
            <p:nvPr/>
          </p:nvSpPr>
          <p:spPr bwMode="auto">
            <a:xfrm>
              <a:off x="7762875" y="3789131"/>
              <a:ext cx="344487" cy="49213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6" name="Freeform 550"/>
            <p:cNvSpPr/>
            <p:nvPr/>
          </p:nvSpPr>
          <p:spPr bwMode="auto">
            <a:xfrm>
              <a:off x="7767638" y="3376381"/>
              <a:ext cx="336550" cy="42863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7" name="Freeform 551"/>
            <p:cNvSpPr/>
            <p:nvPr/>
          </p:nvSpPr>
          <p:spPr bwMode="auto">
            <a:xfrm>
              <a:off x="8053388" y="3736744"/>
              <a:ext cx="50800" cy="34925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8" name="Freeform 552"/>
            <p:cNvSpPr/>
            <p:nvPr/>
          </p:nvSpPr>
          <p:spPr bwMode="auto">
            <a:xfrm>
              <a:off x="7770813" y="3765319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09" name="Freeform 553"/>
            <p:cNvSpPr/>
            <p:nvPr/>
          </p:nvSpPr>
          <p:spPr bwMode="auto">
            <a:xfrm>
              <a:off x="7770813" y="3751031"/>
              <a:ext cx="60325" cy="6350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0" name="Freeform 554"/>
            <p:cNvSpPr/>
            <p:nvPr/>
          </p:nvSpPr>
          <p:spPr bwMode="auto">
            <a:xfrm>
              <a:off x="7932738" y="2428644"/>
              <a:ext cx="508000" cy="949325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1" name="Freeform 555"/>
            <p:cNvSpPr/>
            <p:nvPr/>
          </p:nvSpPr>
          <p:spPr bwMode="auto">
            <a:xfrm>
              <a:off x="8239125" y="2696931"/>
              <a:ext cx="44450" cy="160338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2" name="Freeform 556"/>
            <p:cNvSpPr/>
            <p:nvPr/>
          </p:nvSpPr>
          <p:spPr bwMode="auto">
            <a:xfrm>
              <a:off x="8212138" y="2728681"/>
              <a:ext cx="55562" cy="279400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3" name="Freeform 557"/>
            <p:cNvSpPr/>
            <p:nvPr/>
          </p:nvSpPr>
          <p:spPr bwMode="auto">
            <a:xfrm>
              <a:off x="8121650" y="3308119"/>
              <a:ext cx="131762" cy="90488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4" name="Freeform 558"/>
            <p:cNvSpPr/>
            <p:nvPr/>
          </p:nvSpPr>
          <p:spPr bwMode="auto">
            <a:xfrm>
              <a:off x="8013700" y="3341456"/>
              <a:ext cx="206375" cy="354013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5" name="Freeform 559"/>
            <p:cNvSpPr/>
            <p:nvPr/>
          </p:nvSpPr>
          <p:spPr bwMode="auto">
            <a:xfrm>
              <a:off x="7932738" y="2138131"/>
              <a:ext cx="246062" cy="566738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6" name="Freeform 560"/>
            <p:cNvSpPr/>
            <p:nvPr/>
          </p:nvSpPr>
          <p:spPr bwMode="auto">
            <a:xfrm>
              <a:off x="7424738" y="2428644"/>
              <a:ext cx="508000" cy="949325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7" name="Freeform 561"/>
            <p:cNvSpPr/>
            <p:nvPr/>
          </p:nvSpPr>
          <p:spPr bwMode="auto">
            <a:xfrm>
              <a:off x="7583488" y="2696931"/>
              <a:ext cx="42862" cy="160338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8" name="Freeform 562"/>
            <p:cNvSpPr/>
            <p:nvPr/>
          </p:nvSpPr>
          <p:spPr bwMode="auto">
            <a:xfrm>
              <a:off x="7599363" y="2728681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19" name="Freeform 563"/>
            <p:cNvSpPr/>
            <p:nvPr/>
          </p:nvSpPr>
          <p:spPr bwMode="auto">
            <a:xfrm>
              <a:off x="7612063" y="3308119"/>
              <a:ext cx="133350" cy="90488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0" name="Freeform 564"/>
            <p:cNvSpPr/>
            <p:nvPr/>
          </p:nvSpPr>
          <p:spPr bwMode="auto">
            <a:xfrm>
              <a:off x="7645400" y="3341456"/>
              <a:ext cx="206375" cy="354013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1" name="Freeform 565"/>
            <p:cNvSpPr/>
            <p:nvPr/>
          </p:nvSpPr>
          <p:spPr bwMode="auto">
            <a:xfrm>
              <a:off x="7810500" y="2704869"/>
              <a:ext cx="242887" cy="30321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2" name="Freeform 566"/>
            <p:cNvSpPr/>
            <p:nvPr/>
          </p:nvSpPr>
          <p:spPr bwMode="auto">
            <a:xfrm>
              <a:off x="7645400" y="2415944"/>
              <a:ext cx="574675" cy="393700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3" name="Freeform 567"/>
            <p:cNvSpPr/>
            <p:nvPr/>
          </p:nvSpPr>
          <p:spPr bwMode="auto">
            <a:xfrm>
              <a:off x="7685088" y="2138131"/>
              <a:ext cx="315912" cy="590550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4" name="Freeform 568"/>
            <p:cNvSpPr/>
            <p:nvPr/>
          </p:nvSpPr>
          <p:spPr bwMode="auto">
            <a:xfrm>
              <a:off x="10791825" y="3220806"/>
              <a:ext cx="677862" cy="615950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5" name="Freeform 569"/>
            <p:cNvSpPr/>
            <p:nvPr/>
          </p:nvSpPr>
          <p:spPr bwMode="auto">
            <a:xfrm>
              <a:off x="11126787" y="3776431"/>
              <a:ext cx="119062" cy="60325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6" name="Freeform 570"/>
            <p:cNvSpPr/>
            <p:nvPr/>
          </p:nvSpPr>
          <p:spPr bwMode="auto">
            <a:xfrm>
              <a:off x="11122025" y="3539894"/>
              <a:ext cx="239712" cy="239713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7" name="Freeform 571"/>
            <p:cNvSpPr/>
            <p:nvPr/>
          </p:nvSpPr>
          <p:spPr bwMode="auto">
            <a:xfrm>
              <a:off x="11096625" y="3514494"/>
              <a:ext cx="239712" cy="238125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8" name="Freeform 572"/>
            <p:cNvSpPr/>
            <p:nvPr/>
          </p:nvSpPr>
          <p:spPr bwMode="auto">
            <a:xfrm>
              <a:off x="11020425" y="3439881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29" name="Freeform 573"/>
            <p:cNvSpPr/>
            <p:nvPr/>
          </p:nvSpPr>
          <p:spPr bwMode="auto">
            <a:xfrm>
              <a:off x="10999787" y="3419244"/>
              <a:ext cx="239712" cy="238125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0" name="Freeform 574"/>
            <p:cNvSpPr/>
            <p:nvPr/>
          </p:nvSpPr>
          <p:spPr bwMode="auto">
            <a:xfrm>
              <a:off x="10975975" y="3392256"/>
              <a:ext cx="238125" cy="239713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1" name="Freeform 575"/>
            <p:cNvSpPr/>
            <p:nvPr/>
          </p:nvSpPr>
          <p:spPr bwMode="auto">
            <a:xfrm>
              <a:off x="10920412" y="3336694"/>
              <a:ext cx="238125" cy="241300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2" name="Freeform 576"/>
            <p:cNvSpPr/>
            <p:nvPr/>
          </p:nvSpPr>
          <p:spPr bwMode="auto">
            <a:xfrm>
              <a:off x="10891837" y="3308119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3" name="Freeform 577"/>
            <p:cNvSpPr/>
            <p:nvPr/>
          </p:nvSpPr>
          <p:spPr bwMode="auto">
            <a:xfrm>
              <a:off x="10631487" y="3362094"/>
              <a:ext cx="676275" cy="615950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4" name="Freeform 578"/>
            <p:cNvSpPr/>
            <p:nvPr/>
          </p:nvSpPr>
          <p:spPr bwMode="auto">
            <a:xfrm>
              <a:off x="10963275" y="3917719"/>
              <a:ext cx="122237" cy="60325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5" name="Freeform 579"/>
            <p:cNvSpPr/>
            <p:nvPr/>
          </p:nvSpPr>
          <p:spPr bwMode="auto">
            <a:xfrm>
              <a:off x="10960100" y="3681181"/>
              <a:ext cx="239712" cy="239713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6" name="Freeform 580"/>
            <p:cNvSpPr/>
            <p:nvPr/>
          </p:nvSpPr>
          <p:spPr bwMode="auto">
            <a:xfrm>
              <a:off x="10933112" y="365578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7" name="Freeform 581"/>
            <p:cNvSpPr/>
            <p:nvPr/>
          </p:nvSpPr>
          <p:spPr bwMode="auto">
            <a:xfrm>
              <a:off x="10860087" y="3581169"/>
              <a:ext cx="241300" cy="239713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8" name="Freeform 583"/>
            <p:cNvSpPr/>
            <p:nvPr/>
          </p:nvSpPr>
          <p:spPr bwMode="auto">
            <a:xfrm>
              <a:off x="10837863" y="3560531"/>
              <a:ext cx="239712" cy="238125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39" name="Freeform 584"/>
            <p:cNvSpPr/>
            <p:nvPr/>
          </p:nvSpPr>
          <p:spPr bwMode="auto">
            <a:xfrm>
              <a:off x="10812463" y="3533544"/>
              <a:ext cx="241300" cy="239713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0" name="Freeform 585"/>
            <p:cNvSpPr/>
            <p:nvPr/>
          </p:nvSpPr>
          <p:spPr bwMode="auto">
            <a:xfrm>
              <a:off x="10758488" y="3477981"/>
              <a:ext cx="238125" cy="239713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1" name="Freeform 586"/>
            <p:cNvSpPr/>
            <p:nvPr/>
          </p:nvSpPr>
          <p:spPr bwMode="auto">
            <a:xfrm>
              <a:off x="10728325" y="3450994"/>
              <a:ext cx="239712" cy="238125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2" name="Freeform 587"/>
            <p:cNvSpPr/>
            <p:nvPr/>
          </p:nvSpPr>
          <p:spPr bwMode="auto">
            <a:xfrm>
              <a:off x="10553700" y="3258906"/>
              <a:ext cx="550862" cy="666750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3" name="Freeform 588"/>
            <p:cNvSpPr/>
            <p:nvPr/>
          </p:nvSpPr>
          <p:spPr bwMode="auto">
            <a:xfrm>
              <a:off x="10553700" y="3693881"/>
              <a:ext cx="79375" cy="111125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4" name="Freeform 589"/>
            <p:cNvSpPr/>
            <p:nvPr/>
          </p:nvSpPr>
          <p:spPr bwMode="auto">
            <a:xfrm>
              <a:off x="10607675" y="3663719"/>
              <a:ext cx="307975" cy="139700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5" name="Freeform 590"/>
            <p:cNvSpPr/>
            <p:nvPr/>
          </p:nvSpPr>
          <p:spPr bwMode="auto">
            <a:xfrm>
              <a:off x="10623550" y="3630381"/>
              <a:ext cx="306387" cy="136525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6" name="Freeform 591"/>
            <p:cNvSpPr/>
            <p:nvPr/>
          </p:nvSpPr>
          <p:spPr bwMode="auto">
            <a:xfrm>
              <a:off x="10663238" y="3531956"/>
              <a:ext cx="307975" cy="139700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7" name="Freeform 592"/>
            <p:cNvSpPr/>
            <p:nvPr/>
          </p:nvSpPr>
          <p:spPr bwMode="auto">
            <a:xfrm>
              <a:off x="10674350" y="3503381"/>
              <a:ext cx="306387" cy="138113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8" name="Freeform 593"/>
            <p:cNvSpPr/>
            <p:nvPr/>
          </p:nvSpPr>
          <p:spPr bwMode="auto">
            <a:xfrm>
              <a:off x="10688638" y="3470044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49" name="Freeform 594"/>
            <p:cNvSpPr/>
            <p:nvPr/>
          </p:nvSpPr>
          <p:spPr bwMode="auto">
            <a:xfrm>
              <a:off x="10718800" y="33986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0" name="Freeform 595"/>
            <p:cNvSpPr/>
            <p:nvPr/>
          </p:nvSpPr>
          <p:spPr bwMode="auto">
            <a:xfrm>
              <a:off x="10734675" y="3360506"/>
              <a:ext cx="306387" cy="139700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1" name="Freeform 596"/>
            <p:cNvSpPr/>
            <p:nvPr/>
          </p:nvSpPr>
          <p:spPr bwMode="auto">
            <a:xfrm>
              <a:off x="10928350" y="3211281"/>
              <a:ext cx="666750" cy="549275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2" name="Freeform 597"/>
            <p:cNvSpPr/>
            <p:nvPr/>
          </p:nvSpPr>
          <p:spPr bwMode="auto">
            <a:xfrm>
              <a:off x="11363325" y="3681181"/>
              <a:ext cx="111125" cy="79375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3" name="Freeform 598"/>
            <p:cNvSpPr/>
            <p:nvPr/>
          </p:nvSpPr>
          <p:spPr bwMode="auto">
            <a:xfrm>
              <a:off x="11333163" y="3398606"/>
              <a:ext cx="138112" cy="306388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4" name="Freeform 599"/>
            <p:cNvSpPr/>
            <p:nvPr/>
          </p:nvSpPr>
          <p:spPr bwMode="auto">
            <a:xfrm>
              <a:off x="11299825" y="3382731"/>
              <a:ext cx="138112" cy="307975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5" name="Freeform 600"/>
            <p:cNvSpPr/>
            <p:nvPr/>
          </p:nvSpPr>
          <p:spPr bwMode="auto">
            <a:xfrm>
              <a:off x="11202988" y="3343044"/>
              <a:ext cx="138112" cy="307975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6" name="Freeform 601"/>
            <p:cNvSpPr/>
            <p:nvPr/>
          </p:nvSpPr>
          <p:spPr bwMode="auto">
            <a:xfrm>
              <a:off x="11174413" y="3330344"/>
              <a:ext cx="138112" cy="309563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7" name="Freeform 602"/>
            <p:cNvSpPr/>
            <p:nvPr/>
          </p:nvSpPr>
          <p:spPr bwMode="auto">
            <a:xfrm>
              <a:off x="11141075" y="3319231"/>
              <a:ext cx="139700" cy="306388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8" name="Freeform 603"/>
            <p:cNvSpPr/>
            <p:nvPr/>
          </p:nvSpPr>
          <p:spPr bwMode="auto">
            <a:xfrm>
              <a:off x="11069638" y="3289069"/>
              <a:ext cx="136525" cy="306388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59" name="Freeform 604"/>
            <p:cNvSpPr/>
            <p:nvPr/>
          </p:nvSpPr>
          <p:spPr bwMode="auto">
            <a:xfrm>
              <a:off x="11031538" y="3273194"/>
              <a:ext cx="136525" cy="307975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0" name="Freeform 605"/>
            <p:cNvSpPr/>
            <p:nvPr/>
          </p:nvSpPr>
          <p:spPr bwMode="auto">
            <a:xfrm>
              <a:off x="10737850" y="3300181"/>
              <a:ext cx="546100" cy="730250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1" name="Freeform 606"/>
            <p:cNvSpPr/>
            <p:nvPr/>
          </p:nvSpPr>
          <p:spPr bwMode="auto">
            <a:xfrm>
              <a:off x="10768013" y="3920894"/>
              <a:ext cx="114300" cy="109538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2" name="Freeform 607"/>
            <p:cNvSpPr/>
            <p:nvPr/>
          </p:nvSpPr>
          <p:spPr bwMode="auto">
            <a:xfrm>
              <a:off x="10820400" y="3836756"/>
              <a:ext cx="419100" cy="41275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3" name="Freeform 608"/>
            <p:cNvSpPr/>
            <p:nvPr/>
          </p:nvSpPr>
          <p:spPr bwMode="auto">
            <a:xfrm>
              <a:off x="10815638" y="3789131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4" name="Freeform 609"/>
            <p:cNvSpPr/>
            <p:nvPr/>
          </p:nvSpPr>
          <p:spPr bwMode="auto">
            <a:xfrm>
              <a:off x="10810875" y="3657369"/>
              <a:ext cx="420687" cy="39688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5" name="Freeform 610"/>
            <p:cNvSpPr/>
            <p:nvPr/>
          </p:nvSpPr>
          <p:spPr bwMode="auto">
            <a:xfrm>
              <a:off x="10807700" y="361609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6" name="Freeform 611"/>
            <p:cNvSpPr/>
            <p:nvPr/>
          </p:nvSpPr>
          <p:spPr bwMode="auto">
            <a:xfrm>
              <a:off x="10806113" y="3571644"/>
              <a:ext cx="420687" cy="39688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7" name="Freeform 612"/>
            <p:cNvSpPr/>
            <p:nvPr/>
          </p:nvSpPr>
          <p:spPr bwMode="auto">
            <a:xfrm>
              <a:off x="10799763" y="3471631"/>
              <a:ext cx="422275" cy="39688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8" name="Freeform 613"/>
            <p:cNvSpPr/>
            <p:nvPr/>
          </p:nvSpPr>
          <p:spPr bwMode="auto">
            <a:xfrm>
              <a:off x="10798175" y="3419244"/>
              <a:ext cx="422275" cy="41275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69" name="Freeform 614"/>
            <p:cNvSpPr/>
            <p:nvPr/>
          </p:nvSpPr>
          <p:spPr bwMode="auto">
            <a:xfrm>
              <a:off x="10983913" y="2420706"/>
              <a:ext cx="504825" cy="952500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0" name="Freeform 615"/>
            <p:cNvSpPr/>
            <p:nvPr/>
          </p:nvSpPr>
          <p:spPr bwMode="auto">
            <a:xfrm>
              <a:off x="11288713" y="2688994"/>
              <a:ext cx="42862" cy="160338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1" name="Freeform 616"/>
            <p:cNvSpPr/>
            <p:nvPr/>
          </p:nvSpPr>
          <p:spPr bwMode="auto">
            <a:xfrm>
              <a:off x="11261725" y="2720744"/>
              <a:ext cx="53975" cy="279400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2" name="Freeform 617"/>
            <p:cNvSpPr/>
            <p:nvPr/>
          </p:nvSpPr>
          <p:spPr bwMode="auto">
            <a:xfrm>
              <a:off x="11171238" y="3300181"/>
              <a:ext cx="130175" cy="90488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3" name="Freeform 618"/>
            <p:cNvSpPr/>
            <p:nvPr/>
          </p:nvSpPr>
          <p:spPr bwMode="auto">
            <a:xfrm>
              <a:off x="11064875" y="3333519"/>
              <a:ext cx="204787" cy="354013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4" name="Freeform 619"/>
            <p:cNvSpPr/>
            <p:nvPr/>
          </p:nvSpPr>
          <p:spPr bwMode="auto">
            <a:xfrm>
              <a:off x="10983913" y="2131781"/>
              <a:ext cx="246062" cy="565150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5" name="Freeform 620"/>
            <p:cNvSpPr/>
            <p:nvPr/>
          </p:nvSpPr>
          <p:spPr bwMode="auto">
            <a:xfrm>
              <a:off x="10475913" y="2420706"/>
              <a:ext cx="508000" cy="952500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6" name="Freeform 621"/>
            <p:cNvSpPr/>
            <p:nvPr/>
          </p:nvSpPr>
          <p:spPr bwMode="auto">
            <a:xfrm>
              <a:off x="10633075" y="2688994"/>
              <a:ext cx="42862" cy="160338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7" name="Freeform 622"/>
            <p:cNvSpPr/>
            <p:nvPr/>
          </p:nvSpPr>
          <p:spPr bwMode="auto">
            <a:xfrm>
              <a:off x="10648950" y="2720744"/>
              <a:ext cx="53975" cy="279400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8" name="Freeform 623"/>
            <p:cNvSpPr/>
            <p:nvPr/>
          </p:nvSpPr>
          <p:spPr bwMode="auto">
            <a:xfrm>
              <a:off x="10663238" y="3300181"/>
              <a:ext cx="130175" cy="90488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79" name="Freeform 624"/>
            <p:cNvSpPr/>
            <p:nvPr/>
          </p:nvSpPr>
          <p:spPr bwMode="auto">
            <a:xfrm>
              <a:off x="10694988" y="3333519"/>
              <a:ext cx="204787" cy="354013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0" name="Freeform 625"/>
            <p:cNvSpPr/>
            <p:nvPr/>
          </p:nvSpPr>
          <p:spPr bwMode="auto">
            <a:xfrm>
              <a:off x="10861675" y="2696931"/>
              <a:ext cx="241300" cy="30321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1" name="Freeform 626"/>
            <p:cNvSpPr/>
            <p:nvPr/>
          </p:nvSpPr>
          <p:spPr bwMode="auto">
            <a:xfrm>
              <a:off x="10694988" y="2408006"/>
              <a:ext cx="574675" cy="393700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2" name="Freeform 627"/>
            <p:cNvSpPr/>
            <p:nvPr/>
          </p:nvSpPr>
          <p:spPr bwMode="auto">
            <a:xfrm>
              <a:off x="10736263" y="2131781"/>
              <a:ext cx="314325" cy="588963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3" name="Freeform 628"/>
            <p:cNvSpPr/>
            <p:nvPr/>
          </p:nvSpPr>
          <p:spPr bwMode="auto">
            <a:xfrm>
              <a:off x="10720388" y="4798781"/>
              <a:ext cx="211137" cy="130175"/>
            </a:xfrm>
            <a:custGeom>
              <a:avLst/>
              <a:gdLst>
                <a:gd name="T0" fmla="*/ 12700 w 133"/>
                <a:gd name="T1" fmla="*/ 130175 h 82"/>
                <a:gd name="T2" fmla="*/ 0 w 133"/>
                <a:gd name="T3" fmla="*/ 106363 h 82"/>
                <a:gd name="T4" fmla="*/ 200025 w 133"/>
                <a:gd name="T5" fmla="*/ 0 h 82"/>
                <a:gd name="T6" fmla="*/ 211137 w 133"/>
                <a:gd name="T7" fmla="*/ 25400 h 82"/>
                <a:gd name="T8" fmla="*/ 12700 w 133"/>
                <a:gd name="T9" fmla="*/ 130175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2">
                  <a:moveTo>
                    <a:pt x="8" y="82"/>
                  </a:moveTo>
                  <a:lnTo>
                    <a:pt x="0" y="67"/>
                  </a:lnTo>
                  <a:lnTo>
                    <a:pt x="126" y="0"/>
                  </a:lnTo>
                  <a:lnTo>
                    <a:pt x="133" y="16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4" name="Freeform 629"/>
            <p:cNvSpPr/>
            <p:nvPr/>
          </p:nvSpPr>
          <p:spPr bwMode="auto">
            <a:xfrm>
              <a:off x="10733088" y="4821006"/>
              <a:ext cx="211137" cy="128588"/>
            </a:xfrm>
            <a:custGeom>
              <a:avLst/>
              <a:gdLst>
                <a:gd name="T0" fmla="*/ 11112 w 133"/>
                <a:gd name="T1" fmla="*/ 128588 h 81"/>
                <a:gd name="T2" fmla="*/ 0 w 133"/>
                <a:gd name="T3" fmla="*/ 104775 h 81"/>
                <a:gd name="T4" fmla="*/ 198437 w 133"/>
                <a:gd name="T5" fmla="*/ 0 h 81"/>
                <a:gd name="T6" fmla="*/ 211137 w 133"/>
                <a:gd name="T7" fmla="*/ 23813 h 81"/>
                <a:gd name="T8" fmla="*/ 11112 w 133"/>
                <a:gd name="T9" fmla="*/ 128588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" h="81">
                  <a:moveTo>
                    <a:pt x="7" y="81"/>
                  </a:moveTo>
                  <a:lnTo>
                    <a:pt x="0" y="66"/>
                  </a:lnTo>
                  <a:lnTo>
                    <a:pt x="125" y="0"/>
                  </a:lnTo>
                  <a:lnTo>
                    <a:pt x="133" y="15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5" name="Freeform 630"/>
            <p:cNvSpPr/>
            <p:nvPr/>
          </p:nvSpPr>
          <p:spPr bwMode="auto">
            <a:xfrm>
              <a:off x="10915650" y="4798781"/>
              <a:ext cx="55562" cy="46038"/>
            </a:xfrm>
            <a:custGeom>
              <a:avLst/>
              <a:gdLst>
                <a:gd name="T0" fmla="*/ 3969 w 28"/>
                <a:gd name="T1" fmla="*/ 0 h 23"/>
                <a:gd name="T2" fmla="*/ 55562 w 28"/>
                <a:gd name="T3" fmla="*/ 6005 h 23"/>
                <a:gd name="T4" fmla="*/ 27781 w 28"/>
                <a:gd name="T5" fmla="*/ 46038 h 23"/>
                <a:gd name="T6" fmla="*/ 3969 w 28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6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6" name="Freeform 631"/>
            <p:cNvSpPr/>
            <p:nvPr/>
          </p:nvSpPr>
          <p:spPr bwMode="auto">
            <a:xfrm>
              <a:off x="10961688" y="4803544"/>
              <a:ext cx="9525" cy="7938"/>
            </a:xfrm>
            <a:custGeom>
              <a:avLst/>
              <a:gdLst>
                <a:gd name="T0" fmla="*/ 9525 w 6"/>
                <a:gd name="T1" fmla="*/ 1588 h 5"/>
                <a:gd name="T2" fmla="*/ 3175 w 6"/>
                <a:gd name="T3" fmla="*/ 7938 h 5"/>
                <a:gd name="T4" fmla="*/ 0 w 6"/>
                <a:gd name="T5" fmla="*/ 0 h 5"/>
                <a:gd name="T6" fmla="*/ 9525 w 6"/>
                <a:gd name="T7" fmla="*/ 158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7" name="Freeform 632"/>
            <p:cNvSpPr/>
            <p:nvPr/>
          </p:nvSpPr>
          <p:spPr bwMode="auto">
            <a:xfrm>
              <a:off x="10704513" y="4905144"/>
              <a:ext cx="39687" cy="52388"/>
            </a:xfrm>
            <a:custGeom>
              <a:avLst/>
              <a:gdLst>
                <a:gd name="T0" fmla="*/ 15875 w 20"/>
                <a:gd name="T1" fmla="*/ 0 h 27"/>
                <a:gd name="T2" fmla="*/ 39687 w 20"/>
                <a:gd name="T3" fmla="*/ 44627 h 27"/>
                <a:gd name="T4" fmla="*/ 23812 w 20"/>
                <a:gd name="T5" fmla="*/ 52388 h 27"/>
                <a:gd name="T6" fmla="*/ 0 w 20"/>
                <a:gd name="T7" fmla="*/ 7761 h 27"/>
                <a:gd name="T8" fmla="*/ 15875 w 2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8" name="Freeform 633"/>
            <p:cNvSpPr/>
            <p:nvPr/>
          </p:nvSpPr>
          <p:spPr bwMode="auto">
            <a:xfrm>
              <a:off x="10679113" y="4913081"/>
              <a:ext cx="49212" cy="55563"/>
            </a:xfrm>
            <a:custGeom>
              <a:avLst/>
              <a:gdLst>
                <a:gd name="T0" fmla="*/ 25590 w 25"/>
                <a:gd name="T1" fmla="*/ 0 h 28"/>
                <a:gd name="T2" fmla="*/ 7874 w 25"/>
                <a:gd name="T3" fmla="*/ 9922 h 28"/>
                <a:gd name="T4" fmla="*/ 31496 w 25"/>
                <a:gd name="T5" fmla="*/ 55563 h 28"/>
                <a:gd name="T6" fmla="*/ 49212 w 25"/>
                <a:gd name="T7" fmla="*/ 45641 h 28"/>
                <a:gd name="T8" fmla="*/ 25590 w 2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6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89" name="Freeform 634"/>
            <p:cNvSpPr/>
            <p:nvPr/>
          </p:nvSpPr>
          <p:spPr bwMode="auto">
            <a:xfrm>
              <a:off x="11690350" y="3392256"/>
              <a:ext cx="117475" cy="215900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0" name="Freeform 635"/>
            <p:cNvSpPr/>
            <p:nvPr/>
          </p:nvSpPr>
          <p:spPr bwMode="auto">
            <a:xfrm>
              <a:off x="11668125" y="3382731"/>
              <a:ext cx="117475" cy="21431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1" name="Freeform 636"/>
            <p:cNvSpPr/>
            <p:nvPr/>
          </p:nvSpPr>
          <p:spPr bwMode="auto">
            <a:xfrm>
              <a:off x="11668125" y="3581169"/>
              <a:ext cx="46037" cy="53975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2" name="Freeform 637"/>
            <p:cNvSpPr/>
            <p:nvPr/>
          </p:nvSpPr>
          <p:spPr bwMode="auto">
            <a:xfrm>
              <a:off x="11669713" y="3627206"/>
              <a:ext cx="7937" cy="7938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3" name="Freeform 638"/>
            <p:cNvSpPr/>
            <p:nvPr/>
          </p:nvSpPr>
          <p:spPr bwMode="auto">
            <a:xfrm>
              <a:off x="11760200" y="3366856"/>
              <a:ext cx="55562" cy="38100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4" name="Freeform 639"/>
            <p:cNvSpPr/>
            <p:nvPr/>
          </p:nvSpPr>
          <p:spPr bwMode="auto">
            <a:xfrm>
              <a:off x="11768138" y="3346219"/>
              <a:ext cx="55562" cy="42863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5" name="Freeform 640"/>
            <p:cNvSpPr/>
            <p:nvPr/>
          </p:nvSpPr>
          <p:spPr bwMode="auto">
            <a:xfrm>
              <a:off x="10842625" y="4811481"/>
              <a:ext cx="55562" cy="125413"/>
            </a:xfrm>
            <a:custGeom>
              <a:avLst/>
              <a:gdLst>
                <a:gd name="T0" fmla="*/ 47625 w 28"/>
                <a:gd name="T1" fmla="*/ 75646 h 63"/>
                <a:gd name="T2" fmla="*/ 55562 w 28"/>
                <a:gd name="T3" fmla="*/ 21898 h 63"/>
                <a:gd name="T4" fmla="*/ 17859 w 28"/>
                <a:gd name="T5" fmla="*/ 29860 h 63"/>
                <a:gd name="T6" fmla="*/ 3969 w 28"/>
                <a:gd name="T7" fmla="*/ 109488 h 63"/>
                <a:gd name="T8" fmla="*/ 47625 w 28"/>
                <a:gd name="T9" fmla="*/ 75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4" y="38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5"/>
                  </a:cubicBezTo>
                  <a:cubicBezTo>
                    <a:pt x="9" y="15"/>
                    <a:pt x="0" y="47"/>
                    <a:pt x="2" y="55"/>
                  </a:cubicBezTo>
                  <a:cubicBezTo>
                    <a:pt x="5" y="63"/>
                    <a:pt x="24" y="38"/>
                    <a:pt x="24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6" name="Freeform 641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7" name="Freeform 642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8" name="Freeform 643"/>
            <p:cNvSpPr/>
            <p:nvPr/>
          </p:nvSpPr>
          <p:spPr bwMode="auto">
            <a:xfrm>
              <a:off x="10607675" y="4854344"/>
              <a:ext cx="63500" cy="53975"/>
            </a:xfrm>
            <a:custGeom>
              <a:avLst/>
              <a:gdLst>
                <a:gd name="T0" fmla="*/ 53578 w 32"/>
                <a:gd name="T1" fmla="*/ 39981 h 27"/>
                <a:gd name="T2" fmla="*/ 25797 w 32"/>
                <a:gd name="T3" fmla="*/ 51976 h 27"/>
                <a:gd name="T4" fmla="*/ 5953 w 32"/>
                <a:gd name="T5" fmla="*/ 43980 h 27"/>
                <a:gd name="T6" fmla="*/ 3969 w 32"/>
                <a:gd name="T7" fmla="*/ 35983 h 27"/>
                <a:gd name="T8" fmla="*/ 11906 w 32"/>
                <a:gd name="T9" fmla="*/ 15993 h 27"/>
                <a:gd name="T10" fmla="*/ 37703 w 32"/>
                <a:gd name="T11" fmla="*/ 3998 h 27"/>
                <a:gd name="T12" fmla="*/ 57547 w 32"/>
                <a:gd name="T13" fmla="*/ 11994 h 27"/>
                <a:gd name="T14" fmla="*/ 61516 w 32"/>
                <a:gd name="T15" fmla="*/ 19991 h 27"/>
                <a:gd name="T16" fmla="*/ 53578 w 32"/>
                <a:gd name="T17" fmla="*/ 39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6"/>
                    <a:pt x="3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1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399" name="Rectangle 644"/>
            <p:cNvSpPr>
              <a:spLocks noChangeArrowheads="1"/>
            </p:cNvSpPr>
            <p:nvPr/>
          </p:nvSpPr>
          <p:spPr bwMode="auto">
            <a:xfrm>
              <a:off x="10609263" y="4855931"/>
              <a:ext cx="58737" cy="508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0" name="Freeform 645"/>
            <p:cNvSpPr/>
            <p:nvPr/>
          </p:nvSpPr>
          <p:spPr bwMode="auto">
            <a:xfrm>
              <a:off x="10564813" y="4757506"/>
              <a:ext cx="63500" cy="55563"/>
            </a:xfrm>
            <a:custGeom>
              <a:avLst/>
              <a:gdLst>
                <a:gd name="T0" fmla="*/ 53578 w 32"/>
                <a:gd name="T1" fmla="*/ 39688 h 28"/>
                <a:gd name="T2" fmla="*/ 25797 w 32"/>
                <a:gd name="T3" fmla="*/ 51594 h 28"/>
                <a:gd name="T4" fmla="*/ 5953 w 32"/>
                <a:gd name="T5" fmla="*/ 43657 h 28"/>
                <a:gd name="T6" fmla="*/ 1984 w 32"/>
                <a:gd name="T7" fmla="*/ 35719 h 28"/>
                <a:gd name="T8" fmla="*/ 9922 w 32"/>
                <a:gd name="T9" fmla="*/ 15875 h 28"/>
                <a:gd name="T10" fmla="*/ 37703 w 32"/>
                <a:gd name="T11" fmla="*/ 3969 h 28"/>
                <a:gd name="T12" fmla="*/ 57547 w 32"/>
                <a:gd name="T13" fmla="*/ 11906 h 28"/>
                <a:gd name="T14" fmla="*/ 61516 w 32"/>
                <a:gd name="T15" fmla="*/ 19844 h 28"/>
                <a:gd name="T16" fmla="*/ 53578 w 32"/>
                <a:gd name="T17" fmla="*/ 3968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28">
                  <a:moveTo>
                    <a:pt x="27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8"/>
                    <a:pt x="5" y="26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10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4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1" name="Freeform 646"/>
            <p:cNvSpPr/>
            <p:nvPr/>
          </p:nvSpPr>
          <p:spPr bwMode="auto">
            <a:xfrm>
              <a:off x="10566400" y="4760681"/>
              <a:ext cx="60325" cy="47625"/>
            </a:xfrm>
            <a:custGeom>
              <a:avLst/>
              <a:gdLst>
                <a:gd name="T0" fmla="*/ 42228 w 30"/>
                <a:gd name="T1" fmla="*/ 0 h 24"/>
                <a:gd name="T2" fmla="*/ 36195 w 30"/>
                <a:gd name="T3" fmla="*/ 0 h 24"/>
                <a:gd name="T4" fmla="*/ 8043 w 30"/>
                <a:gd name="T5" fmla="*/ 11906 h 24"/>
                <a:gd name="T6" fmla="*/ 0 w 30"/>
                <a:gd name="T7" fmla="*/ 25797 h 24"/>
                <a:gd name="T8" fmla="*/ 0 w 30"/>
                <a:gd name="T9" fmla="*/ 31750 h 24"/>
                <a:gd name="T10" fmla="*/ 4022 w 30"/>
                <a:gd name="T11" fmla="*/ 39688 h 24"/>
                <a:gd name="T12" fmla="*/ 18098 w 30"/>
                <a:gd name="T13" fmla="*/ 47625 h 24"/>
                <a:gd name="T14" fmla="*/ 24130 w 30"/>
                <a:gd name="T15" fmla="*/ 47625 h 24"/>
                <a:gd name="T16" fmla="*/ 52282 w 30"/>
                <a:gd name="T17" fmla="*/ 35719 h 24"/>
                <a:gd name="T18" fmla="*/ 60325 w 30"/>
                <a:gd name="T19" fmla="*/ 21828 h 24"/>
                <a:gd name="T20" fmla="*/ 60325 w 30"/>
                <a:gd name="T21" fmla="*/ 15875 h 24"/>
                <a:gd name="T22" fmla="*/ 56303 w 30"/>
                <a:gd name="T23" fmla="*/ 7938 h 24"/>
                <a:gd name="T24" fmla="*/ 42228 w 30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4"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0"/>
                    <a:pt x="30" y="9"/>
                    <a:pt x="30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2" name="Freeform 647"/>
            <p:cNvSpPr/>
            <p:nvPr/>
          </p:nvSpPr>
          <p:spPr bwMode="auto">
            <a:xfrm>
              <a:off x="10569575" y="4773381"/>
              <a:ext cx="98425" cy="120650"/>
            </a:xfrm>
            <a:custGeom>
              <a:avLst/>
              <a:gdLst>
                <a:gd name="T0" fmla="*/ 26988 w 62"/>
                <a:gd name="T1" fmla="*/ 12700 h 76"/>
                <a:gd name="T2" fmla="*/ 0 w 62"/>
                <a:gd name="T3" fmla="*/ 25400 h 76"/>
                <a:gd name="T4" fmla="*/ 39688 w 62"/>
                <a:gd name="T5" fmla="*/ 120650 h 76"/>
                <a:gd name="T6" fmla="*/ 69850 w 62"/>
                <a:gd name="T7" fmla="*/ 109538 h 76"/>
                <a:gd name="T8" fmla="*/ 98425 w 62"/>
                <a:gd name="T9" fmla="*/ 96838 h 76"/>
                <a:gd name="T10" fmla="*/ 57150 w 62"/>
                <a:gd name="T11" fmla="*/ 0 h 76"/>
                <a:gd name="T12" fmla="*/ 26988 w 62"/>
                <a:gd name="T13" fmla="*/ 12700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17" y="8"/>
                  </a:moveTo>
                  <a:lnTo>
                    <a:pt x="0" y="16"/>
                  </a:lnTo>
                  <a:lnTo>
                    <a:pt x="25" y="76"/>
                  </a:lnTo>
                  <a:lnTo>
                    <a:pt x="44" y="69"/>
                  </a:lnTo>
                  <a:lnTo>
                    <a:pt x="62" y="61"/>
                  </a:lnTo>
                  <a:lnTo>
                    <a:pt x="36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3" name="Freeform 648"/>
            <p:cNvSpPr/>
            <p:nvPr/>
          </p:nvSpPr>
          <p:spPr bwMode="auto">
            <a:xfrm>
              <a:off x="11628438" y="4759094"/>
              <a:ext cx="39687" cy="44450"/>
            </a:xfrm>
            <a:custGeom>
              <a:avLst/>
              <a:gdLst>
                <a:gd name="T0" fmla="*/ 13890 w 20"/>
                <a:gd name="T1" fmla="*/ 40409 h 22"/>
                <a:gd name="T2" fmla="*/ 3969 w 20"/>
                <a:gd name="T3" fmla="*/ 34348 h 22"/>
                <a:gd name="T4" fmla="*/ 1984 w 20"/>
                <a:gd name="T5" fmla="*/ 24245 h 22"/>
                <a:gd name="T6" fmla="*/ 15875 w 20"/>
                <a:gd name="T7" fmla="*/ 6061 h 22"/>
                <a:gd name="T8" fmla="*/ 25797 w 20"/>
                <a:gd name="T9" fmla="*/ 2020 h 22"/>
                <a:gd name="T10" fmla="*/ 35718 w 20"/>
                <a:gd name="T11" fmla="*/ 10102 h 22"/>
                <a:gd name="T12" fmla="*/ 37703 w 20"/>
                <a:gd name="T13" fmla="*/ 20205 h 22"/>
                <a:gd name="T14" fmla="*/ 25797 w 20"/>
                <a:gd name="T15" fmla="*/ 38389 h 22"/>
                <a:gd name="T16" fmla="*/ 13890 w 20"/>
                <a:gd name="T17" fmla="*/ 4040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2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6"/>
                    <a:pt x="20" y="8"/>
                    <a:pt x="1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9" y="22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4" name="Freeform 649"/>
            <p:cNvSpPr/>
            <p:nvPr/>
          </p:nvSpPr>
          <p:spPr bwMode="auto">
            <a:xfrm>
              <a:off x="11634788" y="4587644"/>
              <a:ext cx="152400" cy="203200"/>
            </a:xfrm>
            <a:custGeom>
              <a:avLst/>
              <a:gdLst>
                <a:gd name="T0" fmla="*/ 17813 w 77"/>
                <a:gd name="T1" fmla="*/ 199216 h 102"/>
                <a:gd name="T2" fmla="*/ 5938 w 77"/>
                <a:gd name="T3" fmla="*/ 191247 h 102"/>
                <a:gd name="T4" fmla="*/ 3958 w 77"/>
                <a:gd name="T5" fmla="*/ 177302 h 102"/>
                <a:gd name="T6" fmla="*/ 120732 w 77"/>
                <a:gd name="T7" fmla="*/ 5976 h 102"/>
                <a:gd name="T8" fmla="*/ 134587 w 77"/>
                <a:gd name="T9" fmla="*/ 3984 h 102"/>
                <a:gd name="T10" fmla="*/ 146462 w 77"/>
                <a:gd name="T11" fmla="*/ 11953 h 102"/>
                <a:gd name="T12" fmla="*/ 148442 w 77"/>
                <a:gd name="T13" fmla="*/ 25898 h 102"/>
                <a:gd name="T14" fmla="*/ 31668 w 77"/>
                <a:gd name="T15" fmla="*/ 197224 h 102"/>
                <a:gd name="T16" fmla="*/ 17813 w 77"/>
                <a:gd name="T17" fmla="*/ 199216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2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8"/>
                    <a:pt x="77" y="11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5" name="Freeform 650"/>
            <p:cNvSpPr/>
            <p:nvPr/>
          </p:nvSpPr>
          <p:spPr bwMode="auto">
            <a:xfrm>
              <a:off x="11709400" y="4651144"/>
              <a:ext cx="36512" cy="28575"/>
            </a:xfrm>
            <a:custGeom>
              <a:avLst/>
              <a:gdLst>
                <a:gd name="T0" fmla="*/ 32455 w 18"/>
                <a:gd name="T1" fmla="*/ 28575 h 14"/>
                <a:gd name="T2" fmla="*/ 0 w 18"/>
                <a:gd name="T3" fmla="*/ 6123 h 14"/>
                <a:gd name="T4" fmla="*/ 0 w 18"/>
                <a:gd name="T5" fmla="*/ 4082 h 14"/>
                <a:gd name="T6" fmla="*/ 2028 w 18"/>
                <a:gd name="T7" fmla="*/ 2041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8575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6" name="Freeform 651"/>
            <p:cNvSpPr/>
            <p:nvPr/>
          </p:nvSpPr>
          <p:spPr bwMode="auto">
            <a:xfrm>
              <a:off x="11714163" y="4549544"/>
              <a:ext cx="100012" cy="123825"/>
            </a:xfrm>
            <a:custGeom>
              <a:avLst/>
              <a:gdLst>
                <a:gd name="T0" fmla="*/ 84010 w 50"/>
                <a:gd name="T1" fmla="*/ 47932 h 62"/>
                <a:gd name="T2" fmla="*/ 90011 w 50"/>
                <a:gd name="T3" fmla="*/ 5992 h 62"/>
                <a:gd name="T4" fmla="*/ 52006 w 50"/>
                <a:gd name="T5" fmla="*/ 25963 h 62"/>
                <a:gd name="T6" fmla="*/ 0 w 50"/>
                <a:gd name="T7" fmla="*/ 101856 h 62"/>
                <a:gd name="T8" fmla="*/ 32004 w 50"/>
                <a:gd name="T9" fmla="*/ 123825 h 62"/>
                <a:gd name="T10" fmla="*/ 84010 w 50"/>
                <a:gd name="T11" fmla="*/ 47932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62">
                  <a:moveTo>
                    <a:pt x="42" y="24"/>
                  </a:moveTo>
                  <a:cubicBezTo>
                    <a:pt x="50" y="12"/>
                    <a:pt x="50" y="6"/>
                    <a:pt x="45" y="3"/>
                  </a:cubicBezTo>
                  <a:cubicBezTo>
                    <a:pt x="41" y="0"/>
                    <a:pt x="34" y="1"/>
                    <a:pt x="26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42" y="24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7" name="Freeform 652"/>
            <p:cNvSpPr/>
            <p:nvPr/>
          </p:nvSpPr>
          <p:spPr bwMode="auto">
            <a:xfrm>
              <a:off x="11763375" y="4573356"/>
              <a:ext cx="36512" cy="28575"/>
            </a:xfrm>
            <a:custGeom>
              <a:avLst/>
              <a:gdLst>
                <a:gd name="T0" fmla="*/ 32455 w 18"/>
                <a:gd name="T1" fmla="*/ 26534 h 14"/>
                <a:gd name="T2" fmla="*/ 0 w 18"/>
                <a:gd name="T3" fmla="*/ 6123 h 14"/>
                <a:gd name="T4" fmla="*/ 0 w 18"/>
                <a:gd name="T5" fmla="*/ 2041 h 14"/>
                <a:gd name="T6" fmla="*/ 2028 w 18"/>
                <a:gd name="T7" fmla="*/ 0 h 14"/>
                <a:gd name="T8" fmla="*/ 4057 w 18"/>
                <a:gd name="T9" fmla="*/ 0 h 14"/>
                <a:gd name="T10" fmla="*/ 36512 w 18"/>
                <a:gd name="T11" fmla="*/ 22452 h 14"/>
                <a:gd name="T12" fmla="*/ 36512 w 18"/>
                <a:gd name="T13" fmla="*/ 24493 h 14"/>
                <a:gd name="T14" fmla="*/ 34484 w 18"/>
                <a:gd name="T15" fmla="*/ 26534 h 14"/>
                <a:gd name="T16" fmla="*/ 32455 w 18"/>
                <a:gd name="T17" fmla="*/ 26534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8" name="Freeform 653"/>
            <p:cNvSpPr/>
            <p:nvPr/>
          </p:nvSpPr>
          <p:spPr bwMode="auto">
            <a:xfrm>
              <a:off x="11731625" y="4579706"/>
              <a:ext cx="46037" cy="63500"/>
            </a:xfrm>
            <a:custGeom>
              <a:avLst/>
              <a:gdLst>
                <a:gd name="T0" fmla="*/ 12010 w 23"/>
                <a:gd name="T1" fmla="*/ 51594 h 32"/>
                <a:gd name="T2" fmla="*/ 44035 w 23"/>
                <a:gd name="T3" fmla="*/ 3969 h 32"/>
                <a:gd name="T4" fmla="*/ 44035 w 23"/>
                <a:gd name="T5" fmla="*/ 0 h 32"/>
                <a:gd name="T6" fmla="*/ 42034 w 23"/>
                <a:gd name="T7" fmla="*/ 3969 h 32"/>
                <a:gd name="T8" fmla="*/ 2002 w 23"/>
                <a:gd name="T9" fmla="*/ 57547 h 32"/>
                <a:gd name="T10" fmla="*/ 2002 w 23"/>
                <a:gd name="T11" fmla="*/ 63500 h 32"/>
                <a:gd name="T12" fmla="*/ 2002 w 23"/>
                <a:gd name="T13" fmla="*/ 63500 h 32"/>
                <a:gd name="T14" fmla="*/ 2002 w 23"/>
                <a:gd name="T15" fmla="*/ 63500 h 32"/>
                <a:gd name="T16" fmla="*/ 2002 w 23"/>
                <a:gd name="T17" fmla="*/ 63500 h 32"/>
                <a:gd name="T18" fmla="*/ 6005 w 23"/>
                <a:gd name="T19" fmla="*/ 61516 h 32"/>
                <a:gd name="T20" fmla="*/ 10008 w 23"/>
                <a:gd name="T21" fmla="*/ 55563 h 32"/>
                <a:gd name="T22" fmla="*/ 12010 w 23"/>
                <a:gd name="T23" fmla="*/ 51594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32">
                  <a:moveTo>
                    <a:pt x="6" y="2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09" name="Freeform 654"/>
            <p:cNvSpPr/>
            <p:nvPr/>
          </p:nvSpPr>
          <p:spPr bwMode="auto">
            <a:xfrm>
              <a:off x="11625263" y="4790844"/>
              <a:ext cx="20637" cy="22225"/>
            </a:xfrm>
            <a:custGeom>
              <a:avLst/>
              <a:gdLst>
                <a:gd name="T0" fmla="*/ 13133 w 11"/>
                <a:gd name="T1" fmla="*/ 6061 h 11"/>
                <a:gd name="T2" fmla="*/ 3752 w 11"/>
                <a:gd name="T3" fmla="*/ 0 h 11"/>
                <a:gd name="T4" fmla="*/ 0 w 11"/>
                <a:gd name="T5" fmla="*/ 18184 h 11"/>
                <a:gd name="T6" fmla="*/ 3752 w 11"/>
                <a:gd name="T7" fmla="*/ 20205 h 11"/>
                <a:gd name="T8" fmla="*/ 7504 w 11"/>
                <a:gd name="T9" fmla="*/ 22225 h 11"/>
                <a:gd name="T10" fmla="*/ 20637 w 11"/>
                <a:gd name="T11" fmla="*/ 12123 h 11"/>
                <a:gd name="T12" fmla="*/ 13133 w 11"/>
                <a:gd name="T13" fmla="*/ 606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7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6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9"/>
                    <a:pt x="11" y="6"/>
                    <a:pt x="11" y="6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0" name="Freeform 655"/>
            <p:cNvSpPr/>
            <p:nvPr/>
          </p:nvSpPr>
          <p:spPr bwMode="auto">
            <a:xfrm>
              <a:off x="11618913" y="4808306"/>
              <a:ext cx="11112" cy="14288"/>
            </a:xfrm>
            <a:custGeom>
              <a:avLst/>
              <a:gdLst>
                <a:gd name="T0" fmla="*/ 9525 w 7"/>
                <a:gd name="T1" fmla="*/ 3175 h 9"/>
                <a:gd name="T2" fmla="*/ 6350 w 7"/>
                <a:gd name="T3" fmla="*/ 0 h 9"/>
                <a:gd name="T4" fmla="*/ 0 w 7"/>
                <a:gd name="T5" fmla="*/ 12700 h 9"/>
                <a:gd name="T6" fmla="*/ 1587 w 7"/>
                <a:gd name="T7" fmla="*/ 14288 h 9"/>
                <a:gd name="T8" fmla="*/ 1587 w 7"/>
                <a:gd name="T9" fmla="*/ 14288 h 9"/>
                <a:gd name="T10" fmla="*/ 11112 w 7"/>
                <a:gd name="T11" fmla="*/ 4763 h 9"/>
                <a:gd name="T12" fmla="*/ 9525 w 7"/>
                <a:gd name="T13" fmla="*/ 3175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9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1" name="Freeform 656"/>
            <p:cNvSpPr/>
            <p:nvPr/>
          </p:nvSpPr>
          <p:spPr bwMode="auto">
            <a:xfrm>
              <a:off x="11731625" y="4628919"/>
              <a:ext cx="14287" cy="15875"/>
            </a:xfrm>
            <a:custGeom>
              <a:avLst/>
              <a:gdLst>
                <a:gd name="T0" fmla="*/ 4082 w 7"/>
                <a:gd name="T1" fmla="*/ 15875 h 8"/>
                <a:gd name="T2" fmla="*/ 2041 w 7"/>
                <a:gd name="T3" fmla="*/ 13891 h 8"/>
                <a:gd name="T4" fmla="*/ 2041 w 7"/>
                <a:gd name="T5" fmla="*/ 9922 h 8"/>
                <a:gd name="T6" fmla="*/ 8164 w 7"/>
                <a:gd name="T7" fmla="*/ 1984 h 8"/>
                <a:gd name="T8" fmla="*/ 10205 w 7"/>
                <a:gd name="T9" fmla="*/ 0 h 8"/>
                <a:gd name="T10" fmla="*/ 14287 w 7"/>
                <a:gd name="T11" fmla="*/ 1984 h 8"/>
                <a:gd name="T12" fmla="*/ 14287 w 7"/>
                <a:gd name="T13" fmla="*/ 5953 h 8"/>
                <a:gd name="T14" fmla="*/ 8164 w 7"/>
                <a:gd name="T15" fmla="*/ 13891 h 8"/>
                <a:gd name="T16" fmla="*/ 4082 w 7"/>
                <a:gd name="T17" fmla="*/ 15875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2" name="Freeform 657"/>
            <p:cNvSpPr/>
            <p:nvPr/>
          </p:nvSpPr>
          <p:spPr bwMode="auto">
            <a:xfrm>
              <a:off x="9429750" y="4730519"/>
              <a:ext cx="42862" cy="39688"/>
            </a:xfrm>
            <a:custGeom>
              <a:avLst/>
              <a:gdLst>
                <a:gd name="T0" fmla="*/ 32657 w 21"/>
                <a:gd name="T1" fmla="*/ 3969 h 20"/>
                <a:gd name="T2" fmla="*/ 40821 w 21"/>
                <a:gd name="T3" fmla="*/ 11906 h 20"/>
                <a:gd name="T4" fmla="*/ 38780 w 21"/>
                <a:gd name="T5" fmla="*/ 23813 h 20"/>
                <a:gd name="T6" fmla="*/ 20410 w 21"/>
                <a:gd name="T7" fmla="*/ 35719 h 20"/>
                <a:gd name="T8" fmla="*/ 10205 w 21"/>
                <a:gd name="T9" fmla="*/ 35719 h 20"/>
                <a:gd name="T10" fmla="*/ 2041 w 21"/>
                <a:gd name="T11" fmla="*/ 25797 h 20"/>
                <a:gd name="T12" fmla="*/ 4082 w 21"/>
                <a:gd name="T13" fmla="*/ 15875 h 20"/>
                <a:gd name="T14" fmla="*/ 22452 w 21"/>
                <a:gd name="T15" fmla="*/ 1984 h 20"/>
                <a:gd name="T16" fmla="*/ 32657 w 21"/>
                <a:gd name="T17" fmla="*/ 3969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" h="20">
                  <a:moveTo>
                    <a:pt x="16" y="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1" y="10"/>
                    <a:pt x="19" y="1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6" y="20"/>
                    <a:pt x="5" y="1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3" name="Freeform 658"/>
            <p:cNvSpPr/>
            <p:nvPr/>
          </p:nvSpPr>
          <p:spPr bwMode="auto">
            <a:xfrm>
              <a:off x="9266238" y="4736869"/>
              <a:ext cx="195262" cy="161925"/>
            </a:xfrm>
            <a:custGeom>
              <a:avLst/>
              <a:gdLst>
                <a:gd name="T0" fmla="*/ 183307 w 98"/>
                <a:gd name="T1" fmla="*/ 5997 h 81"/>
                <a:gd name="T2" fmla="*/ 191277 w 98"/>
                <a:gd name="T3" fmla="*/ 15993 h 81"/>
                <a:gd name="T4" fmla="*/ 189285 w 98"/>
                <a:gd name="T5" fmla="*/ 31985 h 81"/>
                <a:gd name="T6" fmla="*/ 25902 w 98"/>
                <a:gd name="T7" fmla="*/ 159926 h 81"/>
                <a:gd name="T8" fmla="*/ 11955 w 98"/>
                <a:gd name="T9" fmla="*/ 157927 h 81"/>
                <a:gd name="T10" fmla="*/ 1992 w 98"/>
                <a:gd name="T11" fmla="*/ 145932 h 81"/>
                <a:gd name="T12" fmla="*/ 3985 w 98"/>
                <a:gd name="T13" fmla="*/ 131939 h 81"/>
                <a:gd name="T14" fmla="*/ 169360 w 98"/>
                <a:gd name="T15" fmla="*/ 3998 h 81"/>
                <a:gd name="T16" fmla="*/ 183307 w 98"/>
                <a:gd name="T17" fmla="*/ 599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" h="81">
                  <a:moveTo>
                    <a:pt x="92" y="3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8" y="11"/>
                    <a:pt x="97" y="14"/>
                    <a:pt x="95" y="1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1"/>
                    <a:pt x="7" y="81"/>
                    <a:pt x="6" y="79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0" y="68"/>
                    <a:pt x="2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7" y="0"/>
                    <a:pt x="90" y="1"/>
                    <a:pt x="92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4" name="Freeform 659"/>
            <p:cNvSpPr/>
            <p:nvPr/>
          </p:nvSpPr>
          <p:spPr bwMode="auto">
            <a:xfrm>
              <a:off x="9326563" y="4819419"/>
              <a:ext cx="28575" cy="34925"/>
            </a:xfrm>
            <a:custGeom>
              <a:avLst/>
              <a:gdLst>
                <a:gd name="T0" fmla="*/ 6123 w 14"/>
                <a:gd name="T1" fmla="*/ 1940 h 18"/>
                <a:gd name="T2" fmla="*/ 28575 w 14"/>
                <a:gd name="T3" fmla="*/ 29104 h 18"/>
                <a:gd name="T4" fmla="*/ 28575 w 14"/>
                <a:gd name="T5" fmla="*/ 32985 h 18"/>
                <a:gd name="T6" fmla="*/ 26534 w 14"/>
                <a:gd name="T7" fmla="*/ 34925 h 18"/>
                <a:gd name="T8" fmla="*/ 24493 w 14"/>
                <a:gd name="T9" fmla="*/ 32985 h 18"/>
                <a:gd name="T10" fmla="*/ 0 w 14"/>
                <a:gd name="T11" fmla="*/ 5821 h 18"/>
                <a:gd name="T12" fmla="*/ 0 w 14"/>
                <a:gd name="T13" fmla="*/ 1940 h 18"/>
                <a:gd name="T14" fmla="*/ 2041 w 14"/>
                <a:gd name="T15" fmla="*/ 0 h 18"/>
                <a:gd name="T16" fmla="*/ 6123 w 14"/>
                <a:gd name="T17" fmla="*/ 194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8">
                  <a:moveTo>
                    <a:pt x="3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5" name="Freeform 660"/>
            <p:cNvSpPr/>
            <p:nvPr/>
          </p:nvSpPr>
          <p:spPr bwMode="auto">
            <a:xfrm>
              <a:off x="9229725" y="4822594"/>
              <a:ext cx="120650" cy="106363"/>
            </a:xfrm>
            <a:custGeom>
              <a:avLst/>
              <a:gdLst>
                <a:gd name="T0" fmla="*/ 23734 w 61"/>
                <a:gd name="T1" fmla="*/ 58199 h 53"/>
                <a:gd name="T2" fmla="*/ 5934 w 61"/>
                <a:gd name="T3" fmla="*/ 96329 h 53"/>
                <a:gd name="T4" fmla="*/ 47469 w 61"/>
                <a:gd name="T5" fmla="*/ 88301 h 53"/>
                <a:gd name="T6" fmla="*/ 120650 w 61"/>
                <a:gd name="T7" fmla="*/ 32110 h 53"/>
                <a:gd name="T8" fmla="*/ 96916 w 61"/>
                <a:gd name="T9" fmla="*/ 0 h 53"/>
                <a:gd name="T10" fmla="*/ 23734 w 61"/>
                <a:gd name="T11" fmla="*/ 58199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53">
                  <a:moveTo>
                    <a:pt x="12" y="29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3"/>
                    <a:pt x="24" y="4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9"/>
                    <a:pt x="12" y="29"/>
                    <a:pt x="12" y="2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6" name="Freeform 661"/>
            <p:cNvSpPr/>
            <p:nvPr/>
          </p:nvSpPr>
          <p:spPr bwMode="auto">
            <a:xfrm>
              <a:off x="9250363" y="4876569"/>
              <a:ext cx="30162" cy="36513"/>
            </a:xfrm>
            <a:custGeom>
              <a:avLst/>
              <a:gdLst>
                <a:gd name="T0" fmla="*/ 6032 w 15"/>
                <a:gd name="T1" fmla="*/ 2029 h 18"/>
                <a:gd name="T2" fmla="*/ 30162 w 15"/>
                <a:gd name="T3" fmla="*/ 32456 h 18"/>
                <a:gd name="T4" fmla="*/ 28151 w 15"/>
                <a:gd name="T5" fmla="*/ 34485 h 18"/>
                <a:gd name="T6" fmla="*/ 26140 w 15"/>
                <a:gd name="T7" fmla="*/ 36513 h 18"/>
                <a:gd name="T8" fmla="*/ 24130 w 15"/>
                <a:gd name="T9" fmla="*/ 36513 h 18"/>
                <a:gd name="T10" fmla="*/ 2011 w 15"/>
                <a:gd name="T11" fmla="*/ 6086 h 18"/>
                <a:gd name="T12" fmla="*/ 2011 w 15"/>
                <a:gd name="T13" fmla="*/ 2029 h 18"/>
                <a:gd name="T14" fmla="*/ 4022 w 15"/>
                <a:gd name="T15" fmla="*/ 2029 h 18"/>
                <a:gd name="T16" fmla="*/ 6032 w 15"/>
                <a:gd name="T17" fmla="*/ 2029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8">
                  <a:moveTo>
                    <a:pt x="3" y="1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7" name="Freeform 662"/>
            <p:cNvSpPr/>
            <p:nvPr/>
          </p:nvSpPr>
          <p:spPr bwMode="auto">
            <a:xfrm>
              <a:off x="9269413" y="4854344"/>
              <a:ext cx="58737" cy="50800"/>
            </a:xfrm>
            <a:custGeom>
              <a:avLst/>
              <a:gdLst>
                <a:gd name="T0" fmla="*/ 45032 w 30"/>
                <a:gd name="T1" fmla="*/ 10160 h 25"/>
                <a:gd name="T2" fmla="*/ 1958 w 30"/>
                <a:gd name="T3" fmla="*/ 44704 h 25"/>
                <a:gd name="T4" fmla="*/ 0 w 30"/>
                <a:gd name="T5" fmla="*/ 48768 h 25"/>
                <a:gd name="T6" fmla="*/ 3916 w 30"/>
                <a:gd name="T7" fmla="*/ 48768 h 25"/>
                <a:gd name="T8" fmla="*/ 56779 w 30"/>
                <a:gd name="T9" fmla="*/ 6096 h 25"/>
                <a:gd name="T10" fmla="*/ 58737 w 30"/>
                <a:gd name="T11" fmla="*/ 2032 h 25"/>
                <a:gd name="T12" fmla="*/ 58737 w 30"/>
                <a:gd name="T13" fmla="*/ 2032 h 25"/>
                <a:gd name="T14" fmla="*/ 58737 w 30"/>
                <a:gd name="T15" fmla="*/ 2032 h 25"/>
                <a:gd name="T16" fmla="*/ 56779 w 30"/>
                <a:gd name="T17" fmla="*/ 0 h 25"/>
                <a:gd name="T18" fmla="*/ 52863 w 30"/>
                <a:gd name="T19" fmla="*/ 2032 h 25"/>
                <a:gd name="T20" fmla="*/ 48948 w 30"/>
                <a:gd name="T21" fmla="*/ 6096 h 25"/>
                <a:gd name="T22" fmla="*/ 45032 w 30"/>
                <a:gd name="T23" fmla="*/ 1016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5">
                  <a:moveTo>
                    <a:pt x="23" y="5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8" name="Freeform 663"/>
            <p:cNvSpPr/>
            <p:nvPr/>
          </p:nvSpPr>
          <p:spPr bwMode="auto">
            <a:xfrm>
              <a:off x="9459913" y="4725756"/>
              <a:ext cx="22225" cy="20638"/>
            </a:xfrm>
            <a:custGeom>
              <a:avLst/>
              <a:gdLst>
                <a:gd name="T0" fmla="*/ 6061 w 11"/>
                <a:gd name="T1" fmla="*/ 13133 h 11"/>
                <a:gd name="T2" fmla="*/ 12123 w 11"/>
                <a:gd name="T3" fmla="*/ 20638 h 11"/>
                <a:gd name="T4" fmla="*/ 22225 w 11"/>
                <a:gd name="T5" fmla="*/ 5629 h 11"/>
                <a:gd name="T6" fmla="*/ 20205 w 11"/>
                <a:gd name="T7" fmla="*/ 3752 h 11"/>
                <a:gd name="T8" fmla="*/ 18184 w 11"/>
                <a:gd name="T9" fmla="*/ 0 h 11"/>
                <a:gd name="T10" fmla="*/ 0 w 11"/>
                <a:gd name="T11" fmla="*/ 5629 h 11"/>
                <a:gd name="T12" fmla="*/ 6061 w 11"/>
                <a:gd name="T13" fmla="*/ 13133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9" y="5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0" y="3"/>
                    <a:pt x="0" y="3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19" name="Freeform 664"/>
            <p:cNvSpPr/>
            <p:nvPr/>
          </p:nvSpPr>
          <p:spPr bwMode="auto">
            <a:xfrm>
              <a:off x="9477375" y="4717819"/>
              <a:ext cx="14287" cy="12700"/>
            </a:xfrm>
            <a:custGeom>
              <a:avLst/>
              <a:gdLst>
                <a:gd name="T0" fmla="*/ 3175 w 9"/>
                <a:gd name="T1" fmla="*/ 11113 h 8"/>
                <a:gd name="T2" fmla="*/ 4762 w 9"/>
                <a:gd name="T3" fmla="*/ 12700 h 8"/>
                <a:gd name="T4" fmla="*/ 14287 w 9"/>
                <a:gd name="T5" fmla="*/ 3175 h 8"/>
                <a:gd name="T6" fmla="*/ 14287 w 9"/>
                <a:gd name="T7" fmla="*/ 1588 h 8"/>
                <a:gd name="T8" fmla="*/ 12700 w 9"/>
                <a:gd name="T9" fmla="*/ 0 h 8"/>
                <a:gd name="T10" fmla="*/ 0 w 9"/>
                <a:gd name="T11" fmla="*/ 7938 h 8"/>
                <a:gd name="T12" fmla="*/ 3175 w 9"/>
                <a:gd name="T13" fmla="*/ 1111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2" y="7"/>
                  </a:moveTo>
                  <a:lnTo>
                    <a:pt x="3" y="8"/>
                  </a:lnTo>
                  <a:lnTo>
                    <a:pt x="9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0" name="Freeform 665"/>
            <p:cNvSpPr/>
            <p:nvPr/>
          </p:nvSpPr>
          <p:spPr bwMode="auto">
            <a:xfrm>
              <a:off x="9313863" y="4852756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4287 w 7"/>
                <a:gd name="T3" fmla="*/ 4082 h 7"/>
                <a:gd name="T4" fmla="*/ 14287 w 7"/>
                <a:gd name="T5" fmla="*/ 6123 h 7"/>
                <a:gd name="T6" fmla="*/ 4082 w 7"/>
                <a:gd name="T7" fmla="*/ 14288 h 7"/>
                <a:gd name="T8" fmla="*/ 2041 w 7"/>
                <a:gd name="T9" fmla="*/ 12247 h 7"/>
                <a:gd name="T10" fmla="*/ 0 w 7"/>
                <a:gd name="T11" fmla="*/ 10206 h 7"/>
                <a:gd name="T12" fmla="*/ 0 w 7"/>
                <a:gd name="T13" fmla="*/ 8165 h 7"/>
                <a:gd name="T14" fmla="*/ 8164 w 7"/>
                <a:gd name="T15" fmla="*/ 2041 h 7"/>
                <a:gd name="T16" fmla="*/ 12246 w 7"/>
                <a:gd name="T17" fmla="*/ 204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1" name="Freeform 666"/>
            <p:cNvSpPr/>
            <p:nvPr/>
          </p:nvSpPr>
          <p:spPr bwMode="auto">
            <a:xfrm>
              <a:off x="6907213" y="4093931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2" name="Freeform 667"/>
            <p:cNvSpPr/>
            <p:nvPr/>
          </p:nvSpPr>
          <p:spPr bwMode="auto">
            <a:xfrm>
              <a:off x="6937375" y="4125681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3" name="Freeform 668"/>
            <p:cNvSpPr/>
            <p:nvPr/>
          </p:nvSpPr>
          <p:spPr bwMode="auto">
            <a:xfrm>
              <a:off x="6959600" y="4225694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4" name="Freeform 669"/>
            <p:cNvSpPr/>
            <p:nvPr/>
          </p:nvSpPr>
          <p:spPr bwMode="auto">
            <a:xfrm>
              <a:off x="6986588" y="4228869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5" name="Freeform 670"/>
            <p:cNvSpPr/>
            <p:nvPr/>
          </p:nvSpPr>
          <p:spPr bwMode="auto">
            <a:xfrm>
              <a:off x="7018338" y="4209819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6" name="Freeform 671"/>
            <p:cNvSpPr/>
            <p:nvPr/>
          </p:nvSpPr>
          <p:spPr bwMode="auto">
            <a:xfrm>
              <a:off x="7073900" y="4181244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7" name="Freeform 672"/>
            <p:cNvSpPr/>
            <p:nvPr/>
          </p:nvSpPr>
          <p:spPr bwMode="auto">
            <a:xfrm>
              <a:off x="7113588" y="4147906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8" name="Freeform 673"/>
            <p:cNvSpPr/>
            <p:nvPr/>
          </p:nvSpPr>
          <p:spPr bwMode="auto">
            <a:xfrm>
              <a:off x="7127875" y="4157431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29" name="Freeform 674"/>
            <p:cNvSpPr/>
            <p:nvPr/>
          </p:nvSpPr>
          <p:spPr bwMode="auto">
            <a:xfrm>
              <a:off x="7032625" y="4211406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0" name="Freeform 675"/>
            <p:cNvSpPr/>
            <p:nvPr/>
          </p:nvSpPr>
          <p:spPr bwMode="auto">
            <a:xfrm>
              <a:off x="6978650" y="4197119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1" name="Freeform 676"/>
            <p:cNvSpPr/>
            <p:nvPr/>
          </p:nvSpPr>
          <p:spPr bwMode="auto">
            <a:xfrm>
              <a:off x="7061200" y="4273319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2" name="Freeform 677"/>
            <p:cNvSpPr/>
            <p:nvPr/>
          </p:nvSpPr>
          <p:spPr bwMode="auto">
            <a:xfrm>
              <a:off x="7008813" y="4303481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3" name="Freeform 678"/>
            <p:cNvSpPr/>
            <p:nvPr/>
          </p:nvSpPr>
          <p:spPr bwMode="auto">
            <a:xfrm>
              <a:off x="7112000" y="4243156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4" name="Freeform 679"/>
            <p:cNvSpPr/>
            <p:nvPr/>
          </p:nvSpPr>
          <p:spPr bwMode="auto">
            <a:xfrm>
              <a:off x="7086600" y="4319356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5" name="Freeform 680"/>
            <p:cNvSpPr/>
            <p:nvPr/>
          </p:nvSpPr>
          <p:spPr bwMode="auto">
            <a:xfrm>
              <a:off x="7035800" y="4347931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6" name="Freeform 681"/>
            <p:cNvSpPr/>
            <p:nvPr/>
          </p:nvSpPr>
          <p:spPr bwMode="auto">
            <a:xfrm>
              <a:off x="7137400" y="4289194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7" name="Freeform 682"/>
            <p:cNvSpPr/>
            <p:nvPr/>
          </p:nvSpPr>
          <p:spPr bwMode="auto">
            <a:xfrm>
              <a:off x="7112000" y="4363806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8" name="Freeform 683"/>
            <p:cNvSpPr/>
            <p:nvPr/>
          </p:nvSpPr>
          <p:spPr bwMode="auto">
            <a:xfrm>
              <a:off x="7062788" y="4392381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39" name="Freeform 684"/>
            <p:cNvSpPr/>
            <p:nvPr/>
          </p:nvSpPr>
          <p:spPr bwMode="auto">
            <a:xfrm>
              <a:off x="7164388" y="4335231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0" name="Freeform 685"/>
            <p:cNvSpPr/>
            <p:nvPr/>
          </p:nvSpPr>
          <p:spPr bwMode="auto">
            <a:xfrm>
              <a:off x="7162800" y="4219344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1" name="Freeform 686"/>
            <p:cNvSpPr/>
            <p:nvPr/>
          </p:nvSpPr>
          <p:spPr bwMode="auto">
            <a:xfrm>
              <a:off x="7213600" y="4308244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2" name="Freeform 687"/>
            <p:cNvSpPr/>
            <p:nvPr/>
          </p:nvSpPr>
          <p:spPr bwMode="auto">
            <a:xfrm>
              <a:off x="7188200" y="4265381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3" name="Freeform 688"/>
            <p:cNvSpPr/>
            <p:nvPr/>
          </p:nvSpPr>
          <p:spPr bwMode="auto">
            <a:xfrm>
              <a:off x="6959600" y="4163781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4" name="Freeform 689"/>
            <p:cNvSpPr/>
            <p:nvPr/>
          </p:nvSpPr>
          <p:spPr bwMode="auto">
            <a:xfrm>
              <a:off x="9320213" y="4790844"/>
              <a:ext cx="55562" cy="125413"/>
            </a:xfrm>
            <a:custGeom>
              <a:avLst/>
              <a:gdLst>
                <a:gd name="T0" fmla="*/ 45640 w 28"/>
                <a:gd name="T1" fmla="*/ 73655 h 63"/>
                <a:gd name="T2" fmla="*/ 55562 w 28"/>
                <a:gd name="T3" fmla="*/ 21898 h 63"/>
                <a:gd name="T4" fmla="*/ 17859 w 28"/>
                <a:gd name="T5" fmla="*/ 27870 h 63"/>
                <a:gd name="T6" fmla="*/ 3969 w 28"/>
                <a:gd name="T7" fmla="*/ 107497 h 63"/>
                <a:gd name="T8" fmla="*/ 45640 w 28"/>
                <a:gd name="T9" fmla="*/ 7365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63">
                  <a:moveTo>
                    <a:pt x="23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1" y="0"/>
                    <a:pt x="9" y="14"/>
                  </a:cubicBezTo>
                  <a:cubicBezTo>
                    <a:pt x="9" y="14"/>
                    <a:pt x="0" y="46"/>
                    <a:pt x="2" y="54"/>
                  </a:cubicBezTo>
                  <a:cubicBezTo>
                    <a:pt x="4" y="63"/>
                    <a:pt x="23" y="37"/>
                    <a:pt x="23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5" name="Freeform 690"/>
            <p:cNvSpPr/>
            <p:nvPr/>
          </p:nvSpPr>
          <p:spPr bwMode="auto">
            <a:xfrm>
              <a:off x="7650163" y="4530494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6" name="Freeform 691"/>
            <p:cNvSpPr/>
            <p:nvPr/>
          </p:nvSpPr>
          <p:spPr bwMode="auto">
            <a:xfrm>
              <a:off x="7689850" y="4589231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7" name="Freeform 692"/>
            <p:cNvSpPr/>
            <p:nvPr/>
          </p:nvSpPr>
          <p:spPr bwMode="auto">
            <a:xfrm>
              <a:off x="7700963" y="4711469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8" name="Freeform 693"/>
            <p:cNvSpPr/>
            <p:nvPr/>
          </p:nvSpPr>
          <p:spPr bwMode="auto">
            <a:xfrm>
              <a:off x="7727950" y="4874981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49" name="Freeform 694"/>
            <p:cNvSpPr/>
            <p:nvPr/>
          </p:nvSpPr>
          <p:spPr bwMode="auto">
            <a:xfrm>
              <a:off x="7840663" y="4665431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0" name="Freeform 695"/>
            <p:cNvSpPr/>
            <p:nvPr/>
          </p:nvSpPr>
          <p:spPr bwMode="auto">
            <a:xfrm>
              <a:off x="7848600" y="4720994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1" name="Freeform 696"/>
            <p:cNvSpPr/>
            <p:nvPr/>
          </p:nvSpPr>
          <p:spPr bwMode="auto">
            <a:xfrm>
              <a:off x="7856538" y="47686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2" name="Freeform 697"/>
            <p:cNvSpPr/>
            <p:nvPr/>
          </p:nvSpPr>
          <p:spPr bwMode="auto">
            <a:xfrm>
              <a:off x="7861300" y="47892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3" name="Freeform 698"/>
            <p:cNvSpPr/>
            <p:nvPr/>
          </p:nvSpPr>
          <p:spPr bwMode="auto">
            <a:xfrm>
              <a:off x="7862888" y="48083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4" name="Freeform 699"/>
            <p:cNvSpPr/>
            <p:nvPr/>
          </p:nvSpPr>
          <p:spPr bwMode="auto">
            <a:xfrm>
              <a:off x="7867650" y="4828944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5" name="Freeform 700"/>
            <p:cNvSpPr/>
            <p:nvPr/>
          </p:nvSpPr>
          <p:spPr bwMode="auto">
            <a:xfrm>
              <a:off x="7869238" y="4847994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6" name="Freeform 701"/>
            <p:cNvSpPr/>
            <p:nvPr/>
          </p:nvSpPr>
          <p:spPr bwMode="auto">
            <a:xfrm>
              <a:off x="7872413" y="4870219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7" name="Freeform 702"/>
            <p:cNvSpPr/>
            <p:nvPr/>
          </p:nvSpPr>
          <p:spPr bwMode="auto">
            <a:xfrm>
              <a:off x="7877175" y="4890856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8" name="Freeform 703"/>
            <p:cNvSpPr/>
            <p:nvPr/>
          </p:nvSpPr>
          <p:spPr bwMode="auto">
            <a:xfrm>
              <a:off x="7878763" y="4909906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59" name="Freeform 704"/>
            <p:cNvSpPr/>
            <p:nvPr/>
          </p:nvSpPr>
          <p:spPr bwMode="auto">
            <a:xfrm>
              <a:off x="7886700" y="4987694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0" name="Freeform 705"/>
            <p:cNvSpPr/>
            <p:nvPr/>
          </p:nvSpPr>
          <p:spPr bwMode="auto">
            <a:xfrm>
              <a:off x="7893050" y="4995631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1" name="Freeform 706"/>
            <p:cNvSpPr/>
            <p:nvPr/>
          </p:nvSpPr>
          <p:spPr bwMode="auto">
            <a:xfrm>
              <a:off x="7894638" y="5016269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2" name="Freeform 707"/>
            <p:cNvSpPr/>
            <p:nvPr/>
          </p:nvSpPr>
          <p:spPr bwMode="auto">
            <a:xfrm>
              <a:off x="7899400" y="5035319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3" name="Freeform 708"/>
            <p:cNvSpPr/>
            <p:nvPr/>
          </p:nvSpPr>
          <p:spPr bwMode="auto">
            <a:xfrm>
              <a:off x="10298113" y="4209819"/>
              <a:ext cx="158750" cy="188913"/>
            </a:xfrm>
            <a:custGeom>
              <a:avLst/>
              <a:gdLst>
                <a:gd name="T0" fmla="*/ 130969 w 80"/>
                <a:gd name="T1" fmla="*/ 71588 h 95"/>
                <a:gd name="T2" fmla="*/ 134938 w 80"/>
                <a:gd name="T3" fmla="*/ 15908 h 95"/>
                <a:gd name="T4" fmla="*/ 83344 w 80"/>
                <a:gd name="T5" fmla="*/ 37783 h 95"/>
                <a:gd name="T6" fmla="*/ 0 w 80"/>
                <a:gd name="T7" fmla="*/ 155108 h 95"/>
                <a:gd name="T8" fmla="*/ 31750 w 80"/>
                <a:gd name="T9" fmla="*/ 161073 h 95"/>
                <a:gd name="T10" fmla="*/ 47625 w 80"/>
                <a:gd name="T11" fmla="*/ 188913 h 95"/>
                <a:gd name="T12" fmla="*/ 130969 w 80"/>
                <a:gd name="T13" fmla="*/ 71588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8"/>
                    <a:pt x="68" y="8"/>
                  </a:cubicBezTo>
                  <a:cubicBezTo>
                    <a:pt x="68" y="8"/>
                    <a:pt x="55" y="0"/>
                    <a:pt x="42" y="19"/>
                  </a:cubicBezTo>
                  <a:cubicBezTo>
                    <a:pt x="28" y="38"/>
                    <a:pt x="0" y="78"/>
                    <a:pt x="0" y="78"/>
                  </a:cubicBezTo>
                  <a:cubicBezTo>
                    <a:pt x="0" y="78"/>
                    <a:pt x="11" y="77"/>
                    <a:pt x="16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3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4" name="Freeform 709"/>
            <p:cNvSpPr/>
            <p:nvPr/>
          </p:nvSpPr>
          <p:spPr bwMode="auto">
            <a:xfrm>
              <a:off x="10407650" y="4249506"/>
              <a:ext cx="7937" cy="7938"/>
            </a:xfrm>
            <a:custGeom>
              <a:avLst/>
              <a:gdLst>
                <a:gd name="T0" fmla="*/ 5953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5953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5" name="Freeform 710"/>
            <p:cNvSpPr/>
            <p:nvPr/>
          </p:nvSpPr>
          <p:spPr bwMode="auto">
            <a:xfrm>
              <a:off x="10398125" y="4262206"/>
              <a:ext cx="7937" cy="9525"/>
            </a:xfrm>
            <a:custGeom>
              <a:avLst/>
              <a:gdLst>
                <a:gd name="T0" fmla="*/ 5953 w 4"/>
                <a:gd name="T1" fmla="*/ 7144 h 4"/>
                <a:gd name="T2" fmla="*/ 1984 w 4"/>
                <a:gd name="T3" fmla="*/ 9525 h 4"/>
                <a:gd name="T4" fmla="*/ 1984 w 4"/>
                <a:gd name="T5" fmla="*/ 2381 h 4"/>
                <a:gd name="T6" fmla="*/ 5953 w 4"/>
                <a:gd name="T7" fmla="*/ 2381 h 4"/>
                <a:gd name="T8" fmla="*/ 5953 w 4"/>
                <a:gd name="T9" fmla="*/ 714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6" name="Freeform 711"/>
            <p:cNvSpPr/>
            <p:nvPr/>
          </p:nvSpPr>
          <p:spPr bwMode="auto">
            <a:xfrm>
              <a:off x="10388600" y="4276494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7" name="Freeform 712"/>
            <p:cNvSpPr/>
            <p:nvPr/>
          </p:nvSpPr>
          <p:spPr bwMode="auto">
            <a:xfrm>
              <a:off x="10377488" y="4290781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8" name="Freeform 713"/>
            <p:cNvSpPr/>
            <p:nvPr/>
          </p:nvSpPr>
          <p:spPr bwMode="auto">
            <a:xfrm>
              <a:off x="10367963" y="4305069"/>
              <a:ext cx="7937" cy="7938"/>
            </a:xfrm>
            <a:custGeom>
              <a:avLst/>
              <a:gdLst>
                <a:gd name="T0" fmla="*/ 7937 w 4"/>
                <a:gd name="T1" fmla="*/ 5954 h 4"/>
                <a:gd name="T2" fmla="*/ 1984 w 4"/>
                <a:gd name="T3" fmla="*/ 7938 h 4"/>
                <a:gd name="T4" fmla="*/ 1984 w 4"/>
                <a:gd name="T5" fmla="*/ 1985 h 4"/>
                <a:gd name="T6" fmla="*/ 5953 w 4"/>
                <a:gd name="T7" fmla="*/ 1985 h 4"/>
                <a:gd name="T8" fmla="*/ 7937 w 4"/>
                <a:gd name="T9" fmla="*/ 595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69" name="Freeform 714"/>
            <p:cNvSpPr/>
            <p:nvPr/>
          </p:nvSpPr>
          <p:spPr bwMode="auto">
            <a:xfrm>
              <a:off x="10129838" y="4447944"/>
              <a:ext cx="157162" cy="188913"/>
            </a:xfrm>
            <a:custGeom>
              <a:avLst/>
              <a:gdLst>
                <a:gd name="T0" fmla="*/ 75597 w 79"/>
                <a:gd name="T1" fmla="*/ 151130 h 95"/>
                <a:gd name="T2" fmla="*/ 21883 w 79"/>
                <a:gd name="T3" fmla="*/ 173005 h 95"/>
                <a:gd name="T4" fmla="*/ 25862 w 79"/>
                <a:gd name="T5" fmla="*/ 115336 h 95"/>
                <a:gd name="T6" fmla="*/ 109417 w 79"/>
                <a:gd name="T7" fmla="*/ 0 h 95"/>
                <a:gd name="T8" fmla="*/ 127321 w 79"/>
                <a:gd name="T9" fmla="*/ 25851 h 95"/>
                <a:gd name="T10" fmla="*/ 157162 w 79"/>
                <a:gd name="T11" fmla="*/ 33805 h 95"/>
                <a:gd name="T12" fmla="*/ 75597 w 79"/>
                <a:gd name="T13" fmla="*/ 15113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95">
                  <a:moveTo>
                    <a:pt x="38" y="76"/>
                  </a:moveTo>
                  <a:cubicBezTo>
                    <a:pt x="24" y="95"/>
                    <a:pt x="11" y="87"/>
                    <a:pt x="11" y="87"/>
                  </a:cubicBezTo>
                  <a:cubicBezTo>
                    <a:pt x="11" y="87"/>
                    <a:pt x="0" y="77"/>
                    <a:pt x="13" y="58"/>
                  </a:cubicBezTo>
                  <a:cubicBezTo>
                    <a:pt x="27" y="40"/>
                    <a:pt x="55" y="0"/>
                    <a:pt x="55" y="0"/>
                  </a:cubicBezTo>
                  <a:cubicBezTo>
                    <a:pt x="55" y="0"/>
                    <a:pt x="58" y="11"/>
                    <a:pt x="64" y="13"/>
                  </a:cubicBezTo>
                  <a:cubicBezTo>
                    <a:pt x="68" y="18"/>
                    <a:pt x="79" y="17"/>
                    <a:pt x="79" y="17"/>
                  </a:cubicBezTo>
                  <a:cubicBezTo>
                    <a:pt x="79" y="17"/>
                    <a:pt x="51" y="57"/>
                    <a:pt x="38" y="7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0" name="Freeform 715"/>
            <p:cNvSpPr/>
            <p:nvPr/>
          </p:nvSpPr>
          <p:spPr bwMode="auto">
            <a:xfrm>
              <a:off x="10210800" y="4347931"/>
              <a:ext cx="157162" cy="158750"/>
            </a:xfrm>
            <a:custGeom>
              <a:avLst/>
              <a:gdLst>
                <a:gd name="T0" fmla="*/ 21883 w 79"/>
                <a:gd name="T1" fmla="*/ 38180 h 79"/>
                <a:gd name="T2" fmla="*/ 37798 w 79"/>
                <a:gd name="T3" fmla="*/ 136646 h 79"/>
                <a:gd name="T4" fmla="*/ 135279 w 79"/>
                <a:gd name="T5" fmla="*/ 120570 h 79"/>
                <a:gd name="T6" fmla="*/ 119364 w 79"/>
                <a:gd name="T7" fmla="*/ 22104 h 79"/>
                <a:gd name="T8" fmla="*/ 21883 w 79"/>
                <a:gd name="T9" fmla="*/ 3818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6" y="22"/>
                    <a:pt x="60" y="11"/>
                  </a:cubicBezTo>
                  <a:cubicBezTo>
                    <a:pt x="44" y="0"/>
                    <a:pt x="22" y="4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1" name="Freeform 716"/>
            <p:cNvSpPr/>
            <p:nvPr/>
          </p:nvSpPr>
          <p:spPr bwMode="auto">
            <a:xfrm>
              <a:off x="10221913" y="4360631"/>
              <a:ext cx="134937" cy="133350"/>
            </a:xfrm>
            <a:custGeom>
              <a:avLst/>
              <a:gdLst>
                <a:gd name="T0" fmla="*/ 18126 w 67"/>
                <a:gd name="T1" fmla="*/ 31845 h 67"/>
                <a:gd name="T2" fmla="*/ 32224 w 67"/>
                <a:gd name="T3" fmla="*/ 115437 h 67"/>
                <a:gd name="T4" fmla="*/ 116811 w 67"/>
                <a:gd name="T5" fmla="*/ 101505 h 67"/>
                <a:gd name="T6" fmla="*/ 102713 w 67"/>
                <a:gd name="T7" fmla="*/ 19903 h 67"/>
                <a:gd name="T8" fmla="*/ 18126 w 67"/>
                <a:gd name="T9" fmla="*/ 31845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30" y="67"/>
                    <a:pt x="48" y="64"/>
                    <a:pt x="58" y="51"/>
                  </a:cubicBezTo>
                  <a:cubicBezTo>
                    <a:pt x="67" y="38"/>
                    <a:pt x="64" y="19"/>
                    <a:pt x="51" y="10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2" name="Freeform 717"/>
            <p:cNvSpPr/>
            <p:nvPr/>
          </p:nvSpPr>
          <p:spPr bwMode="auto">
            <a:xfrm>
              <a:off x="10315575" y="4382856"/>
              <a:ext cx="6350" cy="7938"/>
            </a:xfrm>
            <a:custGeom>
              <a:avLst/>
              <a:gdLst>
                <a:gd name="T0" fmla="*/ 0 w 4"/>
                <a:gd name="T1" fmla="*/ 7938 h 5"/>
                <a:gd name="T2" fmla="*/ 0 w 4"/>
                <a:gd name="T3" fmla="*/ 7938 h 5"/>
                <a:gd name="T4" fmla="*/ 3175 w 4"/>
                <a:gd name="T5" fmla="*/ 7938 h 5"/>
                <a:gd name="T6" fmla="*/ 6350 w 4"/>
                <a:gd name="T7" fmla="*/ 1588 h 5"/>
                <a:gd name="T8" fmla="*/ 6350 w 4"/>
                <a:gd name="T9" fmla="*/ 0 h 5"/>
                <a:gd name="T10" fmla="*/ 4763 w 4"/>
                <a:gd name="T11" fmla="*/ 0 h 5"/>
                <a:gd name="T12" fmla="*/ 0 w 4"/>
                <a:gd name="T13" fmla="*/ 6350 h 5"/>
                <a:gd name="T14" fmla="*/ 0 w 4"/>
                <a:gd name="T15" fmla="*/ 7938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3" name="Freeform 718"/>
            <p:cNvSpPr/>
            <p:nvPr/>
          </p:nvSpPr>
          <p:spPr bwMode="auto">
            <a:xfrm>
              <a:off x="10326688" y="4397144"/>
              <a:ext cx="7937" cy="4763"/>
            </a:xfrm>
            <a:custGeom>
              <a:avLst/>
              <a:gdLst>
                <a:gd name="T0" fmla="*/ 0 w 5"/>
                <a:gd name="T1" fmla="*/ 4763 h 3"/>
                <a:gd name="T2" fmla="*/ 0 w 5"/>
                <a:gd name="T3" fmla="*/ 4763 h 3"/>
                <a:gd name="T4" fmla="*/ 3175 w 5"/>
                <a:gd name="T5" fmla="*/ 4763 h 3"/>
                <a:gd name="T6" fmla="*/ 7937 w 5"/>
                <a:gd name="T7" fmla="*/ 1588 h 3"/>
                <a:gd name="T8" fmla="*/ 7937 w 5"/>
                <a:gd name="T9" fmla="*/ 0 h 3"/>
                <a:gd name="T10" fmla="*/ 4762 w 5"/>
                <a:gd name="T11" fmla="*/ 0 h 3"/>
                <a:gd name="T12" fmla="*/ 1587 w 5"/>
                <a:gd name="T13" fmla="*/ 3175 h 3"/>
                <a:gd name="T14" fmla="*/ 0 w 5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4" name="Freeform 719"/>
            <p:cNvSpPr/>
            <p:nvPr/>
          </p:nvSpPr>
          <p:spPr bwMode="auto">
            <a:xfrm>
              <a:off x="10334625" y="4413019"/>
              <a:ext cx="9525" cy="4763"/>
            </a:xfrm>
            <a:custGeom>
              <a:avLst/>
              <a:gdLst>
                <a:gd name="T0" fmla="*/ 0 w 5"/>
                <a:gd name="T1" fmla="*/ 3175 h 3"/>
                <a:gd name="T2" fmla="*/ 0 w 5"/>
                <a:gd name="T3" fmla="*/ 3175 h 3"/>
                <a:gd name="T4" fmla="*/ 1905 w 5"/>
                <a:gd name="T5" fmla="*/ 4763 h 3"/>
                <a:gd name="T6" fmla="*/ 7620 w 5"/>
                <a:gd name="T7" fmla="*/ 3175 h 3"/>
                <a:gd name="T8" fmla="*/ 7620 w 5"/>
                <a:gd name="T9" fmla="*/ 1588 h 3"/>
                <a:gd name="T10" fmla="*/ 5715 w 5"/>
                <a:gd name="T11" fmla="*/ 0 h 3"/>
                <a:gd name="T12" fmla="*/ 0 w 5"/>
                <a:gd name="T13" fmla="*/ 1588 h 3"/>
                <a:gd name="T14" fmla="*/ 0 w 5"/>
                <a:gd name="T15" fmla="*/ 3175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5" name="Freeform 720"/>
            <p:cNvSpPr/>
            <p:nvPr/>
          </p:nvSpPr>
          <p:spPr bwMode="auto">
            <a:xfrm>
              <a:off x="10334625" y="4430481"/>
              <a:ext cx="9525" cy="3175"/>
            </a:xfrm>
            <a:custGeom>
              <a:avLst/>
              <a:gdLst>
                <a:gd name="T0" fmla="*/ 0 w 5"/>
                <a:gd name="T1" fmla="*/ 1588 h 2"/>
                <a:gd name="T2" fmla="*/ 0 w 5"/>
                <a:gd name="T3" fmla="*/ 1588 h 2"/>
                <a:gd name="T4" fmla="*/ 1905 w 5"/>
                <a:gd name="T5" fmla="*/ 3175 h 2"/>
                <a:gd name="T6" fmla="*/ 7620 w 5"/>
                <a:gd name="T7" fmla="*/ 3175 h 2"/>
                <a:gd name="T8" fmla="*/ 9525 w 5"/>
                <a:gd name="T9" fmla="*/ 1588 h 2"/>
                <a:gd name="T10" fmla="*/ 7620 w 5"/>
                <a:gd name="T11" fmla="*/ 1588 h 2"/>
                <a:gd name="T12" fmla="*/ 1905 w 5"/>
                <a:gd name="T13" fmla="*/ 0 h 2"/>
                <a:gd name="T14" fmla="*/ 0 w 5"/>
                <a:gd name="T15" fmla="*/ 1588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6" name="Freeform 721"/>
            <p:cNvSpPr/>
            <p:nvPr/>
          </p:nvSpPr>
          <p:spPr bwMode="auto">
            <a:xfrm>
              <a:off x="10329863" y="4446356"/>
              <a:ext cx="9525" cy="6350"/>
            </a:xfrm>
            <a:custGeom>
              <a:avLst/>
              <a:gdLst>
                <a:gd name="T0" fmla="*/ 0 w 5"/>
                <a:gd name="T1" fmla="*/ 2117 h 3"/>
                <a:gd name="T2" fmla="*/ 0 w 5"/>
                <a:gd name="T3" fmla="*/ 2117 h 3"/>
                <a:gd name="T4" fmla="*/ 1905 w 5"/>
                <a:gd name="T5" fmla="*/ 4233 h 3"/>
                <a:gd name="T6" fmla="*/ 7620 w 5"/>
                <a:gd name="T7" fmla="*/ 6350 h 3"/>
                <a:gd name="T8" fmla="*/ 9525 w 5"/>
                <a:gd name="T9" fmla="*/ 6350 h 3"/>
                <a:gd name="T10" fmla="*/ 7620 w 5"/>
                <a:gd name="T11" fmla="*/ 4233 h 3"/>
                <a:gd name="T12" fmla="*/ 1905 w 5"/>
                <a:gd name="T13" fmla="*/ 0 h 3"/>
                <a:gd name="T14" fmla="*/ 0 w 5"/>
                <a:gd name="T15" fmla="*/ 211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7" name="Freeform 722"/>
            <p:cNvSpPr/>
            <p:nvPr/>
          </p:nvSpPr>
          <p:spPr bwMode="auto">
            <a:xfrm>
              <a:off x="10321925" y="4460644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1588 h 5"/>
                <a:gd name="T6" fmla="*/ 4763 w 4"/>
                <a:gd name="T7" fmla="*/ 7938 h 5"/>
                <a:gd name="T8" fmla="*/ 6350 w 4"/>
                <a:gd name="T9" fmla="*/ 7938 h 5"/>
                <a:gd name="T10" fmla="*/ 6350 w 4"/>
                <a:gd name="T11" fmla="*/ 3175 h 5"/>
                <a:gd name="T12" fmla="*/ 1588 w 4"/>
                <a:gd name="T13" fmla="*/ 0 h 5"/>
                <a:gd name="T14" fmla="*/ 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8" name="Freeform 723"/>
            <p:cNvSpPr/>
            <p:nvPr/>
          </p:nvSpPr>
          <p:spPr bwMode="auto">
            <a:xfrm>
              <a:off x="10306050" y="4468581"/>
              <a:ext cx="7937" cy="9525"/>
            </a:xfrm>
            <a:custGeom>
              <a:avLst/>
              <a:gdLst>
                <a:gd name="T0" fmla="*/ 1984 w 4"/>
                <a:gd name="T1" fmla="*/ 1905 h 5"/>
                <a:gd name="T2" fmla="*/ 1984 w 4"/>
                <a:gd name="T3" fmla="*/ 1905 h 5"/>
                <a:gd name="T4" fmla="*/ 1984 w 4"/>
                <a:gd name="T5" fmla="*/ 3810 h 5"/>
                <a:gd name="T6" fmla="*/ 3969 w 4"/>
                <a:gd name="T7" fmla="*/ 9525 h 5"/>
                <a:gd name="T8" fmla="*/ 5953 w 4"/>
                <a:gd name="T9" fmla="*/ 9525 h 5"/>
                <a:gd name="T10" fmla="*/ 5953 w 4"/>
                <a:gd name="T11" fmla="*/ 7620 h 5"/>
                <a:gd name="T12" fmla="*/ 3969 w 4"/>
                <a:gd name="T13" fmla="*/ 1905 h 5"/>
                <a:gd name="T14" fmla="*/ 1984 w 4"/>
                <a:gd name="T15" fmla="*/ 190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79" name="Freeform 724"/>
            <p:cNvSpPr/>
            <p:nvPr/>
          </p:nvSpPr>
          <p:spPr bwMode="auto">
            <a:xfrm>
              <a:off x="10291763" y="4473344"/>
              <a:ext cx="3175" cy="1111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223 h 5"/>
                <a:gd name="T6" fmla="*/ 0 w 1"/>
                <a:gd name="T7" fmla="*/ 8890 h 5"/>
                <a:gd name="T8" fmla="*/ 3175 w 1"/>
                <a:gd name="T9" fmla="*/ 8890 h 5"/>
                <a:gd name="T10" fmla="*/ 3175 w 1"/>
                <a:gd name="T11" fmla="*/ 8890 h 5"/>
                <a:gd name="T12" fmla="*/ 3175 w 1"/>
                <a:gd name="T13" fmla="*/ 0 h 5"/>
                <a:gd name="T14" fmla="*/ 0 w 1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0" name="Freeform 725"/>
            <p:cNvSpPr/>
            <p:nvPr/>
          </p:nvSpPr>
          <p:spPr bwMode="auto">
            <a:xfrm>
              <a:off x="10272713" y="4471756"/>
              <a:ext cx="6350" cy="11113"/>
            </a:xfrm>
            <a:custGeom>
              <a:avLst/>
              <a:gdLst>
                <a:gd name="T0" fmla="*/ 4233 w 3"/>
                <a:gd name="T1" fmla="*/ 0 h 5"/>
                <a:gd name="T2" fmla="*/ 4233 w 3"/>
                <a:gd name="T3" fmla="*/ 0 h 5"/>
                <a:gd name="T4" fmla="*/ 2117 w 3"/>
                <a:gd name="T5" fmla="*/ 0 h 5"/>
                <a:gd name="T6" fmla="*/ 0 w 3"/>
                <a:gd name="T7" fmla="*/ 8890 h 5"/>
                <a:gd name="T8" fmla="*/ 2117 w 3"/>
                <a:gd name="T9" fmla="*/ 11113 h 5"/>
                <a:gd name="T10" fmla="*/ 4233 w 3"/>
                <a:gd name="T11" fmla="*/ 8890 h 5"/>
                <a:gd name="T12" fmla="*/ 6350 w 3"/>
                <a:gd name="T13" fmla="*/ 2223 h 5"/>
                <a:gd name="T14" fmla="*/ 4233 w 3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1" name="Freeform 726"/>
            <p:cNvSpPr/>
            <p:nvPr/>
          </p:nvSpPr>
          <p:spPr bwMode="auto">
            <a:xfrm>
              <a:off x="10256838" y="4463819"/>
              <a:ext cx="6350" cy="7938"/>
            </a:xfrm>
            <a:custGeom>
              <a:avLst/>
              <a:gdLst>
                <a:gd name="T0" fmla="*/ 6350 w 4"/>
                <a:gd name="T1" fmla="*/ 0 h 5"/>
                <a:gd name="T2" fmla="*/ 6350 w 4"/>
                <a:gd name="T3" fmla="*/ 0 h 5"/>
                <a:gd name="T4" fmla="*/ 3175 w 4"/>
                <a:gd name="T5" fmla="*/ 1588 h 5"/>
                <a:gd name="T6" fmla="*/ 0 w 4"/>
                <a:gd name="T7" fmla="*/ 6350 h 5"/>
                <a:gd name="T8" fmla="*/ 0 w 4"/>
                <a:gd name="T9" fmla="*/ 7938 h 5"/>
                <a:gd name="T10" fmla="*/ 1588 w 4"/>
                <a:gd name="T11" fmla="*/ 7938 h 5"/>
                <a:gd name="T12" fmla="*/ 6350 w 4"/>
                <a:gd name="T13" fmla="*/ 4763 h 5"/>
                <a:gd name="T14" fmla="*/ 6350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2" name="Freeform 727"/>
            <p:cNvSpPr/>
            <p:nvPr/>
          </p:nvSpPr>
          <p:spPr bwMode="auto">
            <a:xfrm>
              <a:off x="10244138" y="4454294"/>
              <a:ext cx="7937" cy="6350"/>
            </a:xfrm>
            <a:custGeom>
              <a:avLst/>
              <a:gdLst>
                <a:gd name="T0" fmla="*/ 7937 w 5"/>
                <a:gd name="T1" fmla="*/ 0 h 4"/>
                <a:gd name="T2" fmla="*/ 7937 w 5"/>
                <a:gd name="T3" fmla="*/ 0 h 4"/>
                <a:gd name="T4" fmla="*/ 4762 w 5"/>
                <a:gd name="T5" fmla="*/ 0 h 4"/>
                <a:gd name="T6" fmla="*/ 0 w 5"/>
                <a:gd name="T7" fmla="*/ 1588 h 4"/>
                <a:gd name="T8" fmla="*/ 0 w 5"/>
                <a:gd name="T9" fmla="*/ 6350 h 4"/>
                <a:gd name="T10" fmla="*/ 3175 w 5"/>
                <a:gd name="T11" fmla="*/ 6350 h 4"/>
                <a:gd name="T12" fmla="*/ 6350 w 5"/>
                <a:gd name="T13" fmla="*/ 1588 h 4"/>
                <a:gd name="T14" fmla="*/ 7937 w 5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3" name="Freeform 728"/>
            <p:cNvSpPr/>
            <p:nvPr/>
          </p:nvSpPr>
          <p:spPr bwMode="auto">
            <a:xfrm>
              <a:off x="10234613" y="4438419"/>
              <a:ext cx="9525" cy="3175"/>
            </a:xfrm>
            <a:custGeom>
              <a:avLst/>
              <a:gdLst>
                <a:gd name="T0" fmla="*/ 9525 w 5"/>
                <a:gd name="T1" fmla="*/ 0 h 2"/>
                <a:gd name="T2" fmla="*/ 9525 w 5"/>
                <a:gd name="T3" fmla="*/ 0 h 2"/>
                <a:gd name="T4" fmla="*/ 7620 w 5"/>
                <a:gd name="T5" fmla="*/ 0 h 2"/>
                <a:gd name="T6" fmla="*/ 1905 w 5"/>
                <a:gd name="T7" fmla="*/ 1588 h 2"/>
                <a:gd name="T8" fmla="*/ 1905 w 5"/>
                <a:gd name="T9" fmla="*/ 3175 h 2"/>
                <a:gd name="T10" fmla="*/ 1905 w 5"/>
                <a:gd name="T11" fmla="*/ 3175 h 2"/>
                <a:gd name="T12" fmla="*/ 9525 w 5"/>
                <a:gd name="T13" fmla="*/ 1588 h 2"/>
                <a:gd name="T14" fmla="*/ 9525 w 5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4" name="Freeform 729"/>
            <p:cNvSpPr/>
            <p:nvPr/>
          </p:nvSpPr>
          <p:spPr bwMode="auto">
            <a:xfrm>
              <a:off x="10234613" y="4420956"/>
              <a:ext cx="9525" cy="3175"/>
            </a:xfrm>
            <a:custGeom>
              <a:avLst/>
              <a:gdLst>
                <a:gd name="T0" fmla="*/ 9525 w 5"/>
                <a:gd name="T1" fmla="*/ 3175 h 2"/>
                <a:gd name="T2" fmla="*/ 9525 w 5"/>
                <a:gd name="T3" fmla="*/ 3175 h 2"/>
                <a:gd name="T4" fmla="*/ 7620 w 5"/>
                <a:gd name="T5" fmla="*/ 1588 h 2"/>
                <a:gd name="T6" fmla="*/ 1905 w 5"/>
                <a:gd name="T7" fmla="*/ 0 h 2"/>
                <a:gd name="T8" fmla="*/ 0 w 5"/>
                <a:gd name="T9" fmla="*/ 1588 h 2"/>
                <a:gd name="T10" fmla="*/ 0 w 5"/>
                <a:gd name="T11" fmla="*/ 3175 h 2"/>
                <a:gd name="T12" fmla="*/ 7620 w 5"/>
                <a:gd name="T13" fmla="*/ 3175 h 2"/>
                <a:gd name="T14" fmla="*/ 9525 w 5"/>
                <a:gd name="T15" fmla="*/ 317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5" name="Freeform 730"/>
            <p:cNvSpPr/>
            <p:nvPr/>
          </p:nvSpPr>
          <p:spPr bwMode="auto">
            <a:xfrm>
              <a:off x="10239375" y="4401906"/>
              <a:ext cx="9525" cy="6350"/>
            </a:xfrm>
            <a:custGeom>
              <a:avLst/>
              <a:gdLst>
                <a:gd name="T0" fmla="*/ 9525 w 5"/>
                <a:gd name="T1" fmla="*/ 6350 h 3"/>
                <a:gd name="T2" fmla="*/ 9525 w 5"/>
                <a:gd name="T3" fmla="*/ 6350 h 3"/>
                <a:gd name="T4" fmla="*/ 7620 w 5"/>
                <a:gd name="T5" fmla="*/ 4233 h 3"/>
                <a:gd name="T6" fmla="*/ 1905 w 5"/>
                <a:gd name="T7" fmla="*/ 0 h 3"/>
                <a:gd name="T8" fmla="*/ 0 w 5"/>
                <a:gd name="T9" fmla="*/ 2117 h 3"/>
                <a:gd name="T10" fmla="*/ 1905 w 5"/>
                <a:gd name="T11" fmla="*/ 4233 h 3"/>
                <a:gd name="T12" fmla="*/ 7620 w 5"/>
                <a:gd name="T13" fmla="*/ 6350 h 3"/>
                <a:gd name="T14" fmla="*/ 9525 w 5"/>
                <a:gd name="T15" fmla="*/ 635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6" name="Freeform 731"/>
            <p:cNvSpPr/>
            <p:nvPr/>
          </p:nvSpPr>
          <p:spPr bwMode="auto">
            <a:xfrm>
              <a:off x="10250488" y="4389206"/>
              <a:ext cx="6350" cy="4763"/>
            </a:xfrm>
            <a:custGeom>
              <a:avLst/>
              <a:gdLst>
                <a:gd name="T0" fmla="*/ 6350 w 4"/>
                <a:gd name="T1" fmla="*/ 4763 h 3"/>
                <a:gd name="T2" fmla="*/ 6350 w 4"/>
                <a:gd name="T3" fmla="*/ 4763 h 3"/>
                <a:gd name="T4" fmla="*/ 6350 w 4"/>
                <a:gd name="T5" fmla="*/ 3175 h 3"/>
                <a:gd name="T6" fmla="*/ 1588 w 4"/>
                <a:gd name="T7" fmla="*/ 0 h 3"/>
                <a:gd name="T8" fmla="*/ 0 w 4"/>
                <a:gd name="T9" fmla="*/ 0 h 3"/>
                <a:gd name="T10" fmla="*/ 0 w 4"/>
                <a:gd name="T11" fmla="*/ 1588 h 3"/>
                <a:gd name="T12" fmla="*/ 4763 w 4"/>
                <a:gd name="T13" fmla="*/ 4763 h 3"/>
                <a:gd name="T14" fmla="*/ 6350 w 4"/>
                <a:gd name="T15" fmla="*/ 476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7" name="Freeform 732"/>
            <p:cNvSpPr/>
            <p:nvPr/>
          </p:nvSpPr>
          <p:spPr bwMode="auto">
            <a:xfrm>
              <a:off x="10264775" y="4376506"/>
              <a:ext cx="6350" cy="9525"/>
            </a:xfrm>
            <a:custGeom>
              <a:avLst/>
              <a:gdLst>
                <a:gd name="T0" fmla="*/ 6350 w 3"/>
                <a:gd name="T1" fmla="*/ 9525 h 5"/>
                <a:gd name="T2" fmla="*/ 6350 w 3"/>
                <a:gd name="T3" fmla="*/ 9525 h 5"/>
                <a:gd name="T4" fmla="*/ 6350 w 3"/>
                <a:gd name="T5" fmla="*/ 7620 h 5"/>
                <a:gd name="T6" fmla="*/ 4233 w 3"/>
                <a:gd name="T7" fmla="*/ 1905 h 5"/>
                <a:gd name="T8" fmla="*/ 2117 w 3"/>
                <a:gd name="T9" fmla="*/ 0 h 5"/>
                <a:gd name="T10" fmla="*/ 2117 w 3"/>
                <a:gd name="T11" fmla="*/ 1905 h 5"/>
                <a:gd name="T12" fmla="*/ 4233 w 3"/>
                <a:gd name="T13" fmla="*/ 7620 h 5"/>
                <a:gd name="T14" fmla="*/ 6350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8" name="Freeform 733"/>
            <p:cNvSpPr/>
            <p:nvPr/>
          </p:nvSpPr>
          <p:spPr bwMode="auto">
            <a:xfrm>
              <a:off x="10283825" y="4373331"/>
              <a:ext cx="3175" cy="9525"/>
            </a:xfrm>
            <a:custGeom>
              <a:avLst/>
              <a:gdLst>
                <a:gd name="T0" fmla="*/ 3175 w 1"/>
                <a:gd name="T1" fmla="*/ 9525 h 5"/>
                <a:gd name="T2" fmla="*/ 3175 w 1"/>
                <a:gd name="T3" fmla="*/ 9525 h 5"/>
                <a:gd name="T4" fmla="*/ 3175 w 1"/>
                <a:gd name="T5" fmla="*/ 7620 h 5"/>
                <a:gd name="T6" fmla="*/ 3175 w 1"/>
                <a:gd name="T7" fmla="*/ 1905 h 5"/>
                <a:gd name="T8" fmla="*/ 0 w 1"/>
                <a:gd name="T9" fmla="*/ 0 h 5"/>
                <a:gd name="T10" fmla="*/ 0 w 1"/>
                <a:gd name="T11" fmla="*/ 1905 h 5"/>
                <a:gd name="T12" fmla="*/ 0 w 1"/>
                <a:gd name="T13" fmla="*/ 7620 h 5"/>
                <a:gd name="T14" fmla="*/ 3175 w 1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89" name="Freeform 734"/>
            <p:cNvSpPr/>
            <p:nvPr/>
          </p:nvSpPr>
          <p:spPr bwMode="auto">
            <a:xfrm>
              <a:off x="10299700" y="4374919"/>
              <a:ext cx="6350" cy="9525"/>
            </a:xfrm>
            <a:custGeom>
              <a:avLst/>
              <a:gdLst>
                <a:gd name="T0" fmla="*/ 2117 w 3"/>
                <a:gd name="T1" fmla="*/ 9525 h 5"/>
                <a:gd name="T2" fmla="*/ 2117 w 3"/>
                <a:gd name="T3" fmla="*/ 9525 h 5"/>
                <a:gd name="T4" fmla="*/ 4233 w 3"/>
                <a:gd name="T5" fmla="*/ 7620 h 5"/>
                <a:gd name="T6" fmla="*/ 4233 w 3"/>
                <a:gd name="T7" fmla="*/ 1905 h 5"/>
                <a:gd name="T8" fmla="*/ 4233 w 3"/>
                <a:gd name="T9" fmla="*/ 0 h 5"/>
                <a:gd name="T10" fmla="*/ 2117 w 3"/>
                <a:gd name="T11" fmla="*/ 0 h 5"/>
                <a:gd name="T12" fmla="*/ 0 w 3"/>
                <a:gd name="T13" fmla="*/ 7620 h 5"/>
                <a:gd name="T14" fmla="*/ 2117 w 3"/>
                <a:gd name="T15" fmla="*/ 952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0" name="Freeform 735"/>
            <p:cNvSpPr/>
            <p:nvPr/>
          </p:nvSpPr>
          <p:spPr bwMode="auto">
            <a:xfrm>
              <a:off x="10250488" y="4425719"/>
              <a:ext cx="39687" cy="12700"/>
            </a:xfrm>
            <a:custGeom>
              <a:avLst/>
              <a:gdLst>
                <a:gd name="T0" fmla="*/ 0 w 20"/>
                <a:gd name="T1" fmla="*/ 10583 h 6"/>
                <a:gd name="T2" fmla="*/ 0 w 20"/>
                <a:gd name="T3" fmla="*/ 10583 h 6"/>
                <a:gd name="T4" fmla="*/ 1984 w 20"/>
                <a:gd name="T5" fmla="*/ 12700 h 6"/>
                <a:gd name="T6" fmla="*/ 37703 w 20"/>
                <a:gd name="T7" fmla="*/ 4233 h 6"/>
                <a:gd name="T8" fmla="*/ 39687 w 20"/>
                <a:gd name="T9" fmla="*/ 2117 h 6"/>
                <a:gd name="T10" fmla="*/ 37703 w 20"/>
                <a:gd name="T11" fmla="*/ 0 h 6"/>
                <a:gd name="T12" fmla="*/ 1984 w 20"/>
                <a:gd name="T13" fmla="*/ 8467 h 6"/>
                <a:gd name="T14" fmla="*/ 0 w 20"/>
                <a:gd name="T15" fmla="*/ 10583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1" name="Freeform 736"/>
            <p:cNvSpPr/>
            <p:nvPr/>
          </p:nvSpPr>
          <p:spPr bwMode="auto">
            <a:xfrm>
              <a:off x="10255250" y="4401906"/>
              <a:ext cx="34925" cy="26988"/>
            </a:xfrm>
            <a:custGeom>
              <a:avLst/>
              <a:gdLst>
                <a:gd name="T0" fmla="*/ 0 w 22"/>
                <a:gd name="T1" fmla="*/ 3175 h 17"/>
                <a:gd name="T2" fmla="*/ 33338 w 22"/>
                <a:gd name="T3" fmla="*/ 26988 h 17"/>
                <a:gd name="T4" fmla="*/ 34925 w 22"/>
                <a:gd name="T5" fmla="*/ 26988 h 17"/>
                <a:gd name="T6" fmla="*/ 0 w 22"/>
                <a:gd name="T7" fmla="*/ 0 h 17"/>
                <a:gd name="T8" fmla="*/ 0 w 22"/>
                <a:gd name="T9" fmla="*/ 317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lnTo>
                    <a:pt x="21" y="17"/>
                  </a:lnTo>
                  <a:lnTo>
                    <a:pt x="22" y="1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2" name="Freeform 737"/>
            <p:cNvSpPr/>
            <p:nvPr/>
          </p:nvSpPr>
          <p:spPr bwMode="auto">
            <a:xfrm>
              <a:off x="10283825" y="4422544"/>
              <a:ext cx="11112" cy="9525"/>
            </a:xfrm>
            <a:custGeom>
              <a:avLst/>
              <a:gdLst>
                <a:gd name="T0" fmla="*/ 2222 w 5"/>
                <a:gd name="T1" fmla="*/ 1905 h 5"/>
                <a:gd name="T2" fmla="*/ 2222 w 5"/>
                <a:gd name="T3" fmla="*/ 9525 h 5"/>
                <a:gd name="T4" fmla="*/ 8890 w 5"/>
                <a:gd name="T5" fmla="*/ 7620 h 5"/>
                <a:gd name="T6" fmla="*/ 8890 w 5"/>
                <a:gd name="T7" fmla="*/ 1905 h 5"/>
                <a:gd name="T8" fmla="*/ 2222 w 5"/>
                <a:gd name="T9" fmla="*/ 190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3" name="Freeform 738"/>
            <p:cNvSpPr/>
            <p:nvPr/>
          </p:nvSpPr>
          <p:spPr bwMode="auto">
            <a:xfrm>
              <a:off x="10288588" y="4398731"/>
              <a:ext cx="22225" cy="30163"/>
            </a:xfrm>
            <a:custGeom>
              <a:avLst/>
              <a:gdLst>
                <a:gd name="T0" fmla="*/ 0 w 11"/>
                <a:gd name="T1" fmla="*/ 28152 h 15"/>
                <a:gd name="T2" fmla="*/ 2020 w 11"/>
                <a:gd name="T3" fmla="*/ 30163 h 15"/>
                <a:gd name="T4" fmla="*/ 6061 w 11"/>
                <a:gd name="T5" fmla="*/ 28152 h 15"/>
                <a:gd name="T6" fmla="*/ 22225 w 11"/>
                <a:gd name="T7" fmla="*/ 6033 h 15"/>
                <a:gd name="T8" fmla="*/ 22225 w 11"/>
                <a:gd name="T9" fmla="*/ 2011 h 15"/>
                <a:gd name="T10" fmla="*/ 20205 w 11"/>
                <a:gd name="T11" fmla="*/ 2011 h 15"/>
                <a:gd name="T12" fmla="*/ 16164 w 11"/>
                <a:gd name="T13" fmla="*/ 2011 h 15"/>
                <a:gd name="T14" fmla="*/ 0 w 11"/>
                <a:gd name="T15" fmla="*/ 24130 h 15"/>
                <a:gd name="T16" fmla="*/ 0 w 11"/>
                <a:gd name="T17" fmla="*/ 28152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5">
                  <a:moveTo>
                    <a:pt x="0" y="14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3" y="1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4" name="Freeform 739"/>
            <p:cNvSpPr/>
            <p:nvPr/>
          </p:nvSpPr>
          <p:spPr bwMode="auto">
            <a:xfrm>
              <a:off x="10983913" y="2131781"/>
              <a:ext cx="0" cy="533400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5" name="Line 740"/>
            <p:cNvSpPr>
              <a:spLocks noChangeShapeType="1"/>
            </p:cNvSpPr>
            <p:nvPr/>
          </p:nvSpPr>
          <p:spPr bwMode="auto">
            <a:xfrm>
              <a:off x="10983913" y="2131781"/>
              <a:ext cx="0" cy="533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6" name="Freeform 741"/>
            <p:cNvSpPr/>
            <p:nvPr/>
          </p:nvSpPr>
          <p:spPr bwMode="auto">
            <a:xfrm>
              <a:off x="8448675" y="4420956"/>
              <a:ext cx="358775" cy="304800"/>
            </a:xfrm>
            <a:custGeom>
              <a:avLst/>
              <a:gdLst>
                <a:gd name="T0" fmla="*/ 340836 w 180"/>
                <a:gd name="T1" fmla="*/ 183278 h 153"/>
                <a:gd name="T2" fmla="*/ 291006 w 180"/>
                <a:gd name="T3" fmla="*/ 169333 h 153"/>
                <a:gd name="T4" fmla="*/ 189353 w 180"/>
                <a:gd name="T5" fmla="*/ 19922 h 153"/>
                <a:gd name="T6" fmla="*/ 19932 w 180"/>
                <a:gd name="T7" fmla="*/ 117537 h 153"/>
                <a:gd name="T8" fmla="*/ 117598 w 180"/>
                <a:gd name="T9" fmla="*/ 286871 h 153"/>
                <a:gd name="T10" fmla="*/ 281040 w 180"/>
                <a:gd name="T11" fmla="*/ 209176 h 153"/>
                <a:gd name="T12" fmla="*/ 330870 w 180"/>
                <a:gd name="T13" fmla="*/ 223122 h 153"/>
                <a:gd name="T14" fmla="*/ 356782 w 180"/>
                <a:gd name="T15" fmla="*/ 207184 h 153"/>
                <a:gd name="T16" fmla="*/ 340836 w 180"/>
                <a:gd name="T17" fmla="*/ 183278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153">
                  <a:moveTo>
                    <a:pt x="171" y="92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5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7" name="Freeform 742"/>
            <p:cNvSpPr/>
            <p:nvPr/>
          </p:nvSpPr>
          <p:spPr bwMode="auto">
            <a:xfrm>
              <a:off x="8483600" y="4455881"/>
              <a:ext cx="234950" cy="234950"/>
            </a:xfrm>
            <a:custGeom>
              <a:avLst/>
              <a:gdLst>
                <a:gd name="T0" fmla="*/ 219021 w 118"/>
                <a:gd name="T1" fmla="*/ 145350 h 118"/>
                <a:gd name="T2" fmla="*/ 91591 w 118"/>
                <a:gd name="T3" fmla="*/ 219021 h 118"/>
                <a:gd name="T4" fmla="*/ 15929 w 118"/>
                <a:gd name="T5" fmla="*/ 91591 h 118"/>
                <a:gd name="T6" fmla="*/ 145350 w 118"/>
                <a:gd name="T7" fmla="*/ 15929 h 118"/>
                <a:gd name="T8" fmla="*/ 219021 w 118"/>
                <a:gd name="T9" fmla="*/ 14535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6" y="110"/>
                  </a:cubicBezTo>
                  <a:cubicBezTo>
                    <a:pt x="17" y="103"/>
                    <a:pt x="0" y="74"/>
                    <a:pt x="8" y="46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8" name="Freeform 743"/>
            <p:cNvSpPr/>
            <p:nvPr/>
          </p:nvSpPr>
          <p:spPr bwMode="auto">
            <a:xfrm>
              <a:off x="8583613" y="4579706"/>
              <a:ext cx="47625" cy="47625"/>
            </a:xfrm>
            <a:custGeom>
              <a:avLst/>
              <a:gdLst>
                <a:gd name="T0" fmla="*/ 45641 w 24"/>
                <a:gd name="T1" fmla="*/ 29766 h 24"/>
                <a:gd name="T2" fmla="*/ 19844 w 24"/>
                <a:gd name="T3" fmla="*/ 45641 h 24"/>
                <a:gd name="T4" fmla="*/ 3969 w 24"/>
                <a:gd name="T5" fmla="*/ 19844 h 24"/>
                <a:gd name="T6" fmla="*/ 29766 w 24"/>
                <a:gd name="T7" fmla="*/ 3969 h 24"/>
                <a:gd name="T8" fmla="*/ 45641 w 24"/>
                <a:gd name="T9" fmla="*/ 2976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10"/>
                  </a:cubicBezTo>
                  <a:cubicBezTo>
                    <a:pt x="4" y="4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499" name="Freeform 744"/>
            <p:cNvSpPr/>
            <p:nvPr/>
          </p:nvSpPr>
          <p:spPr bwMode="auto">
            <a:xfrm>
              <a:off x="8624888" y="4601931"/>
              <a:ext cx="19050" cy="17463"/>
            </a:xfrm>
            <a:custGeom>
              <a:avLst/>
              <a:gdLst>
                <a:gd name="T0" fmla="*/ 19050 w 9"/>
                <a:gd name="T1" fmla="*/ 9702 h 9"/>
                <a:gd name="T2" fmla="*/ 8467 w 9"/>
                <a:gd name="T3" fmla="*/ 15523 h 9"/>
                <a:gd name="T4" fmla="*/ 2117 w 9"/>
                <a:gd name="T5" fmla="*/ 5821 h 9"/>
                <a:gd name="T6" fmla="*/ 12700 w 9"/>
                <a:gd name="T7" fmla="*/ 0 h 9"/>
                <a:gd name="T8" fmla="*/ 19050 w 9"/>
                <a:gd name="T9" fmla="*/ 970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0" name="Freeform 745"/>
            <p:cNvSpPr/>
            <p:nvPr/>
          </p:nvSpPr>
          <p:spPr bwMode="auto">
            <a:xfrm>
              <a:off x="8642350" y="4587644"/>
              <a:ext cx="20637" cy="20638"/>
            </a:xfrm>
            <a:custGeom>
              <a:avLst/>
              <a:gdLst>
                <a:gd name="T0" fmla="*/ 18761 w 11"/>
                <a:gd name="T1" fmla="*/ 12383 h 10"/>
                <a:gd name="T2" fmla="*/ 7504 w 11"/>
                <a:gd name="T3" fmla="*/ 18574 h 10"/>
                <a:gd name="T4" fmla="*/ 1876 w 11"/>
                <a:gd name="T5" fmla="*/ 6191 h 10"/>
                <a:gd name="T6" fmla="*/ 13133 w 11"/>
                <a:gd name="T7" fmla="*/ 0 h 10"/>
                <a:gd name="T8" fmla="*/ 18761 w 11"/>
                <a:gd name="T9" fmla="*/ 12383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9" y="8"/>
                    <a:pt x="7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9" y="1"/>
                    <a:pt x="11" y="3"/>
                    <a:pt x="10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1" name="Freeform 746"/>
            <p:cNvSpPr/>
            <p:nvPr/>
          </p:nvSpPr>
          <p:spPr bwMode="auto">
            <a:xfrm>
              <a:off x="8629650" y="4633681"/>
              <a:ext cx="22225" cy="23813"/>
            </a:xfrm>
            <a:custGeom>
              <a:avLst/>
              <a:gdLst>
                <a:gd name="T0" fmla="*/ 20205 w 11"/>
                <a:gd name="T1" fmla="*/ 13891 h 12"/>
                <a:gd name="T2" fmla="*/ 8082 w 11"/>
                <a:gd name="T3" fmla="*/ 21829 h 12"/>
                <a:gd name="T4" fmla="*/ 0 w 11"/>
                <a:gd name="T5" fmla="*/ 9922 h 12"/>
                <a:gd name="T6" fmla="*/ 14143 w 11"/>
                <a:gd name="T7" fmla="*/ 1984 h 12"/>
                <a:gd name="T8" fmla="*/ 20205 w 11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2" name="Freeform 747"/>
            <p:cNvSpPr/>
            <p:nvPr/>
          </p:nvSpPr>
          <p:spPr bwMode="auto">
            <a:xfrm>
              <a:off x="8599488" y="4647969"/>
              <a:ext cx="23812" cy="23813"/>
            </a:xfrm>
            <a:custGeom>
              <a:avLst/>
              <a:gdLst>
                <a:gd name="T0" fmla="*/ 21828 w 12"/>
                <a:gd name="T1" fmla="*/ 13891 h 12"/>
                <a:gd name="T2" fmla="*/ 9922 w 12"/>
                <a:gd name="T3" fmla="*/ 21829 h 12"/>
                <a:gd name="T4" fmla="*/ 1984 w 12"/>
                <a:gd name="T5" fmla="*/ 7938 h 12"/>
                <a:gd name="T6" fmla="*/ 13890 w 12"/>
                <a:gd name="T7" fmla="*/ 1984 h 12"/>
                <a:gd name="T8" fmla="*/ 21828 w 12"/>
                <a:gd name="T9" fmla="*/ 1389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3" name="Freeform 748"/>
            <p:cNvSpPr/>
            <p:nvPr/>
          </p:nvSpPr>
          <p:spPr bwMode="auto">
            <a:xfrm>
              <a:off x="8655050" y="4617806"/>
              <a:ext cx="14287" cy="15875"/>
            </a:xfrm>
            <a:custGeom>
              <a:avLst/>
              <a:gdLst>
                <a:gd name="T0" fmla="*/ 14287 w 7"/>
                <a:gd name="T1" fmla="*/ 9922 h 8"/>
                <a:gd name="T2" fmla="*/ 6123 w 7"/>
                <a:gd name="T3" fmla="*/ 13891 h 8"/>
                <a:gd name="T4" fmla="*/ 2041 w 7"/>
                <a:gd name="T5" fmla="*/ 5953 h 8"/>
                <a:gd name="T6" fmla="*/ 10205 w 7"/>
                <a:gd name="T7" fmla="*/ 1984 h 8"/>
                <a:gd name="T8" fmla="*/ 14287 w 7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4" name="Freeform 749"/>
            <p:cNvSpPr/>
            <p:nvPr/>
          </p:nvSpPr>
          <p:spPr bwMode="auto">
            <a:xfrm>
              <a:off x="8575675" y="4620981"/>
              <a:ext cx="36512" cy="38100"/>
            </a:xfrm>
            <a:custGeom>
              <a:avLst/>
              <a:gdLst>
                <a:gd name="T0" fmla="*/ 34484 w 18"/>
                <a:gd name="T1" fmla="*/ 22058 h 19"/>
                <a:gd name="T2" fmla="*/ 14199 w 18"/>
                <a:gd name="T3" fmla="*/ 34089 h 19"/>
                <a:gd name="T4" fmla="*/ 2028 w 18"/>
                <a:gd name="T5" fmla="*/ 14037 h 19"/>
                <a:gd name="T6" fmla="*/ 22313 w 18"/>
                <a:gd name="T7" fmla="*/ 2005 h 19"/>
                <a:gd name="T8" fmla="*/ 34484 w 18"/>
                <a:gd name="T9" fmla="*/ 2205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17" y="11"/>
                  </a:moveTo>
                  <a:cubicBezTo>
                    <a:pt x="16" y="16"/>
                    <a:pt x="11" y="19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5" name="Freeform 750"/>
            <p:cNvSpPr/>
            <p:nvPr/>
          </p:nvSpPr>
          <p:spPr bwMode="auto">
            <a:xfrm>
              <a:off x="8605838" y="4632094"/>
              <a:ext cx="15875" cy="15875"/>
            </a:xfrm>
            <a:custGeom>
              <a:avLst/>
              <a:gdLst>
                <a:gd name="T0" fmla="*/ 15875 w 8"/>
                <a:gd name="T1" fmla="*/ 9922 h 8"/>
                <a:gd name="T2" fmla="*/ 5953 w 8"/>
                <a:gd name="T3" fmla="*/ 13891 h 8"/>
                <a:gd name="T4" fmla="*/ 1984 w 8"/>
                <a:gd name="T5" fmla="*/ 5953 h 8"/>
                <a:gd name="T6" fmla="*/ 9922 w 8"/>
                <a:gd name="T7" fmla="*/ 0 h 8"/>
                <a:gd name="T8" fmla="*/ 15875 w 8"/>
                <a:gd name="T9" fmla="*/ 99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6" name="Freeform 751"/>
            <p:cNvSpPr/>
            <p:nvPr/>
          </p:nvSpPr>
          <p:spPr bwMode="auto">
            <a:xfrm>
              <a:off x="10080625" y="3693881"/>
              <a:ext cx="309562" cy="330200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7" name="Freeform 752"/>
            <p:cNvSpPr/>
            <p:nvPr/>
          </p:nvSpPr>
          <p:spPr bwMode="auto">
            <a:xfrm>
              <a:off x="10117138" y="3747856"/>
              <a:ext cx="239712" cy="238125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8" name="Freeform 753"/>
            <p:cNvSpPr/>
            <p:nvPr/>
          </p:nvSpPr>
          <p:spPr bwMode="auto">
            <a:xfrm>
              <a:off x="10242550" y="3849456"/>
              <a:ext cx="49212" cy="47625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09" name="Freeform 754"/>
            <p:cNvSpPr/>
            <p:nvPr/>
          </p:nvSpPr>
          <p:spPr bwMode="auto">
            <a:xfrm>
              <a:off x="10274300" y="3839931"/>
              <a:ext cx="17462" cy="19050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0" name="Freeform 755"/>
            <p:cNvSpPr/>
            <p:nvPr/>
          </p:nvSpPr>
          <p:spPr bwMode="auto">
            <a:xfrm>
              <a:off x="10266363" y="3819294"/>
              <a:ext cx="22225" cy="19050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1" name="Freeform 756"/>
            <p:cNvSpPr/>
            <p:nvPr/>
          </p:nvSpPr>
          <p:spPr bwMode="auto">
            <a:xfrm>
              <a:off x="10306050" y="3846281"/>
              <a:ext cx="23812" cy="2222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2" name="Freeform 757"/>
            <p:cNvSpPr/>
            <p:nvPr/>
          </p:nvSpPr>
          <p:spPr bwMode="auto">
            <a:xfrm>
              <a:off x="10307638" y="3878031"/>
              <a:ext cx="23812" cy="23813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3" name="Freeform 758"/>
            <p:cNvSpPr/>
            <p:nvPr/>
          </p:nvSpPr>
          <p:spPr bwMode="auto">
            <a:xfrm>
              <a:off x="10299700" y="3822469"/>
              <a:ext cx="14287" cy="14288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4" name="Freeform 759"/>
            <p:cNvSpPr/>
            <p:nvPr/>
          </p:nvSpPr>
          <p:spPr bwMode="auto">
            <a:xfrm>
              <a:off x="10275888" y="3881206"/>
              <a:ext cx="38100" cy="36513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5" name="Freeform 760"/>
            <p:cNvSpPr/>
            <p:nvPr/>
          </p:nvSpPr>
          <p:spPr bwMode="auto">
            <a:xfrm>
              <a:off x="10294938" y="3873269"/>
              <a:ext cx="15875" cy="15875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6" name="Rectangle 761"/>
            <p:cNvSpPr>
              <a:spLocks noChangeArrowheads="1"/>
            </p:cNvSpPr>
            <p:nvPr/>
          </p:nvSpPr>
          <p:spPr bwMode="auto">
            <a:xfrm>
              <a:off x="9453563" y="2131781"/>
              <a:ext cx="7937" cy="533400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7" name="Freeform 762"/>
            <p:cNvSpPr/>
            <p:nvPr/>
          </p:nvSpPr>
          <p:spPr bwMode="auto">
            <a:xfrm>
              <a:off x="9453563" y="2131781"/>
              <a:ext cx="7937" cy="533400"/>
            </a:xfrm>
            <a:custGeom>
              <a:avLst/>
              <a:gdLst>
                <a:gd name="T0" fmla="*/ 0 w 5"/>
                <a:gd name="T1" fmla="*/ 0 h 336"/>
                <a:gd name="T2" fmla="*/ 0 w 5"/>
                <a:gd name="T3" fmla="*/ 533400 h 336"/>
                <a:gd name="T4" fmla="*/ 7937 w 5"/>
                <a:gd name="T5" fmla="*/ 533400 h 336"/>
                <a:gd name="T6" fmla="*/ 7937 w 5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0" y="0"/>
                  </a:moveTo>
                  <a:lnTo>
                    <a:pt x="0" y="336"/>
                  </a:lnTo>
                  <a:lnTo>
                    <a:pt x="5" y="3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8" name="Rectangle 763"/>
            <p:cNvSpPr>
              <a:spLocks noChangeArrowheads="1"/>
            </p:cNvSpPr>
            <p:nvPr/>
          </p:nvSpPr>
          <p:spPr bwMode="auto">
            <a:xfrm>
              <a:off x="7927975" y="2138131"/>
              <a:ext cx="7937" cy="53498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19" name="Freeform 764"/>
            <p:cNvSpPr/>
            <p:nvPr/>
          </p:nvSpPr>
          <p:spPr bwMode="auto">
            <a:xfrm>
              <a:off x="7927975" y="2138131"/>
              <a:ext cx="7937" cy="534988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0" name="Rectangle 765"/>
            <p:cNvSpPr>
              <a:spLocks noChangeArrowheads="1"/>
            </p:cNvSpPr>
            <p:nvPr/>
          </p:nvSpPr>
          <p:spPr bwMode="auto">
            <a:xfrm>
              <a:off x="7927975" y="5721119"/>
              <a:ext cx="7937" cy="53498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1" name="Freeform 766"/>
            <p:cNvSpPr/>
            <p:nvPr/>
          </p:nvSpPr>
          <p:spPr bwMode="auto">
            <a:xfrm>
              <a:off x="7927975" y="5721119"/>
              <a:ext cx="7937" cy="534988"/>
            </a:xfrm>
            <a:custGeom>
              <a:avLst/>
              <a:gdLst>
                <a:gd name="T0" fmla="*/ 7937 w 5"/>
                <a:gd name="T1" fmla="*/ 534988 h 337"/>
                <a:gd name="T2" fmla="*/ 7937 w 5"/>
                <a:gd name="T3" fmla="*/ 0 h 337"/>
                <a:gd name="T4" fmla="*/ 0 w 5"/>
                <a:gd name="T5" fmla="*/ 0 h 337"/>
                <a:gd name="T6" fmla="*/ 0 w 5"/>
                <a:gd name="T7" fmla="*/ 534988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5" y="33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2" name="Rectangle 767"/>
            <p:cNvSpPr>
              <a:spLocks noChangeArrowheads="1"/>
            </p:cNvSpPr>
            <p:nvPr/>
          </p:nvSpPr>
          <p:spPr bwMode="auto">
            <a:xfrm>
              <a:off x="9453563" y="5729056"/>
              <a:ext cx="7937" cy="533400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523" name="Freeform 768"/>
            <p:cNvSpPr/>
            <p:nvPr/>
          </p:nvSpPr>
          <p:spPr bwMode="auto">
            <a:xfrm>
              <a:off x="9453563" y="5729056"/>
              <a:ext cx="7937" cy="533400"/>
            </a:xfrm>
            <a:custGeom>
              <a:avLst/>
              <a:gdLst>
                <a:gd name="T0" fmla="*/ 7937 w 5"/>
                <a:gd name="T1" fmla="*/ 533400 h 336"/>
                <a:gd name="T2" fmla="*/ 7937 w 5"/>
                <a:gd name="T3" fmla="*/ 0 h 336"/>
                <a:gd name="T4" fmla="*/ 0 w 5"/>
                <a:gd name="T5" fmla="*/ 0 h 336"/>
                <a:gd name="T6" fmla="*/ 0 w 5"/>
                <a:gd name="T7" fmla="*/ 533400 h 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6">
                  <a:moveTo>
                    <a:pt x="5" y="336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32" name="PA_文本框 77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90" y="3366288"/>
            <a:ext cx="5556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80" name="PA_等腰三角形 779"/>
          <p:cNvSpPr/>
          <p:nvPr>
            <p:custDataLst>
              <p:tags r:id="rId4"/>
            </p:custDataLst>
          </p:nvPr>
        </p:nvSpPr>
        <p:spPr>
          <a:xfrm rot="13773772">
            <a:off x="2313782" y="926306"/>
            <a:ext cx="246062" cy="422275"/>
          </a:xfrm>
          <a:custGeom>
            <a:avLst/>
            <a:gdLst>
              <a:gd name="connsiteX0" fmla="*/ 0 w 490786"/>
              <a:gd name="connsiteY0" fmla="*/ 423091 h 423091"/>
              <a:gd name="connsiteX1" fmla="*/ 245393 w 490786"/>
              <a:gd name="connsiteY1" fmla="*/ 0 h 423091"/>
              <a:gd name="connsiteX2" fmla="*/ 490786 w 490786"/>
              <a:gd name="connsiteY2" fmla="*/ 423091 h 423091"/>
              <a:gd name="connsiteX3" fmla="*/ 0 w 490786"/>
              <a:gd name="connsiteY3" fmla="*/ 423091 h 423091"/>
              <a:gd name="connsiteX0-1" fmla="*/ 0 w 245393"/>
              <a:gd name="connsiteY0-2" fmla="*/ 423091 h 423091"/>
              <a:gd name="connsiteX1-3" fmla="*/ 245393 w 245393"/>
              <a:gd name="connsiteY1-4" fmla="*/ 0 h 423091"/>
              <a:gd name="connsiteX2-5" fmla="*/ 219188 w 245393"/>
              <a:gd name="connsiteY2-6" fmla="*/ 316203 h 423091"/>
              <a:gd name="connsiteX3-7" fmla="*/ 0 w 245393"/>
              <a:gd name="connsiteY3-8" fmla="*/ 423091 h 423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5393" h="423091">
                <a:moveTo>
                  <a:pt x="0" y="423091"/>
                </a:moveTo>
                <a:lnTo>
                  <a:pt x="245393" y="0"/>
                </a:lnTo>
                <a:lnTo>
                  <a:pt x="219188" y="316203"/>
                </a:lnTo>
                <a:lnTo>
                  <a:pt x="0" y="423091"/>
                </a:lnTo>
                <a:close/>
              </a:path>
            </a:pathLst>
          </a:cu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1" name="PA_等腰三角形 780"/>
          <p:cNvSpPr/>
          <p:nvPr>
            <p:custDataLst>
              <p:tags r:id="rId5"/>
            </p:custDataLst>
          </p:nvPr>
        </p:nvSpPr>
        <p:spPr>
          <a:xfrm rot="5400000">
            <a:off x="2300287" y="1106488"/>
            <a:ext cx="112713" cy="40163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005" h="444383">
                <a:moveTo>
                  <a:pt x="0" y="444383"/>
                </a:moveTo>
                <a:lnTo>
                  <a:pt x="238005" y="176143"/>
                </a:lnTo>
                <a:lnTo>
                  <a:pt x="68367" y="0"/>
                </a:lnTo>
                <a:lnTo>
                  <a:pt x="0" y="444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77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9662">
            <a:off x="407988" y="1009650"/>
            <a:ext cx="18018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3" name="PA_等腰三角形 780"/>
          <p:cNvSpPr/>
          <p:nvPr>
            <p:custDataLst>
              <p:tags r:id="rId7"/>
            </p:custDataLst>
          </p:nvPr>
        </p:nvSpPr>
        <p:spPr>
          <a:xfrm rot="3954975" flipH="1">
            <a:off x="2074863" y="857250"/>
            <a:ext cx="233362" cy="255588"/>
          </a:xfrm>
          <a:custGeom>
            <a:avLst/>
            <a:gdLst>
              <a:gd name="connsiteX0" fmla="*/ 0 w 476010"/>
              <a:gd name="connsiteY0" fmla="*/ 268240 h 268240"/>
              <a:gd name="connsiteX1" fmla="*/ 238005 w 476010"/>
              <a:gd name="connsiteY1" fmla="*/ 0 h 268240"/>
              <a:gd name="connsiteX2" fmla="*/ 476010 w 476010"/>
              <a:gd name="connsiteY2" fmla="*/ 268240 h 268240"/>
              <a:gd name="connsiteX3" fmla="*/ 0 w 476010"/>
              <a:gd name="connsiteY3" fmla="*/ 268240 h 268240"/>
              <a:gd name="connsiteX0-1" fmla="*/ 0 w 255696"/>
              <a:gd name="connsiteY0-2" fmla="*/ 462291 h 462291"/>
              <a:gd name="connsiteX1-3" fmla="*/ 238005 w 255696"/>
              <a:gd name="connsiteY1-4" fmla="*/ 194051 h 462291"/>
              <a:gd name="connsiteX2-5" fmla="*/ 255696 w 255696"/>
              <a:gd name="connsiteY2-6" fmla="*/ 0 h 462291"/>
              <a:gd name="connsiteX3-7" fmla="*/ 0 w 255696"/>
              <a:gd name="connsiteY3-8" fmla="*/ 462291 h 462291"/>
              <a:gd name="connsiteX0-9" fmla="*/ 0 w 238005"/>
              <a:gd name="connsiteY0-10" fmla="*/ 444383 h 444383"/>
              <a:gd name="connsiteX1-11" fmla="*/ 238005 w 238005"/>
              <a:gd name="connsiteY1-12" fmla="*/ 176143 h 444383"/>
              <a:gd name="connsiteX2-13" fmla="*/ 68367 w 238005"/>
              <a:gd name="connsiteY2-14" fmla="*/ 0 h 444383"/>
              <a:gd name="connsiteX3-15" fmla="*/ 0 w 238005"/>
              <a:gd name="connsiteY3-16" fmla="*/ 444383 h 444383"/>
              <a:gd name="connsiteX0-17" fmla="*/ 0 w 364377"/>
              <a:gd name="connsiteY0-18" fmla="*/ 444383 h 444383"/>
              <a:gd name="connsiteX1-19" fmla="*/ 364378 w 364377"/>
              <a:gd name="connsiteY1-20" fmla="*/ 220912 h 444383"/>
              <a:gd name="connsiteX2-21" fmla="*/ 68367 w 364377"/>
              <a:gd name="connsiteY2-22" fmla="*/ 0 h 444383"/>
              <a:gd name="connsiteX3-23" fmla="*/ 0 w 364377"/>
              <a:gd name="connsiteY3-24" fmla="*/ 444383 h 444383"/>
              <a:gd name="connsiteX0-25" fmla="*/ 0 w 364379"/>
              <a:gd name="connsiteY0-26" fmla="*/ 283210 h 283210"/>
              <a:gd name="connsiteX1-27" fmla="*/ 364378 w 364379"/>
              <a:gd name="connsiteY1-28" fmla="*/ 59739 h 283210"/>
              <a:gd name="connsiteX2-29" fmla="*/ 220017 w 364379"/>
              <a:gd name="connsiteY2-30" fmla="*/ 0 h 283210"/>
              <a:gd name="connsiteX3-31" fmla="*/ 0 w 364379"/>
              <a:gd name="connsiteY3-32" fmla="*/ 283210 h 2832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4379" h="283210">
                <a:moveTo>
                  <a:pt x="0" y="283210"/>
                </a:moveTo>
                <a:lnTo>
                  <a:pt x="364378" y="59739"/>
                </a:lnTo>
                <a:lnTo>
                  <a:pt x="220017" y="0"/>
                </a:lnTo>
                <a:lnTo>
                  <a:pt x="0" y="283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2" grpId="0"/>
      <p:bldP spid="780" grpId="0" bldLvl="0" animBg="1"/>
      <p:bldP spid="781" grpId="0" bldLvl="0" animBg="1"/>
      <p:bldP spid="77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ym typeface="+mn-ea"/>
              </a:rPr>
              <a:t>知识目标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lvl="1"/>
            <a:r>
              <a:rPr lang="zh-CN" altLang="en-US" b="1" dirty="0"/>
              <a:t>明确什么是统计整理</a:t>
            </a:r>
            <a:endParaRPr lang="en-US" altLang="zh-CN" b="1" dirty="0"/>
          </a:p>
          <a:p>
            <a:pPr lvl="1"/>
            <a:r>
              <a:rPr lang="zh-CN" altLang="en-US" b="1" dirty="0"/>
              <a:t>理解统计整理的意义和内容</a:t>
            </a:r>
            <a:r>
              <a:rPr lang="en-US" b="1" dirty="0"/>
              <a:t> </a:t>
            </a:r>
            <a:endParaRPr lang="zh-CN" altLang="en-US" b="1" dirty="0"/>
          </a:p>
          <a:p>
            <a:pPr lvl="1"/>
            <a:r>
              <a:rPr lang="zh-CN" altLang="en-US" b="1" dirty="0"/>
              <a:t>掌握统计分组的概念、原则、方法和作用，了解统计分组的类型</a:t>
            </a:r>
          </a:p>
          <a:p>
            <a:pPr lvl="1"/>
            <a:r>
              <a:rPr lang="zh-CN" altLang="en-US" b="1" dirty="0"/>
              <a:t>熟悉分配数列的概念、种类</a:t>
            </a: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ym typeface="+mn-ea"/>
              </a:rPr>
              <a:t>能力目标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b="1" dirty="0"/>
          </a:p>
          <a:p>
            <a:pPr lvl="1"/>
            <a:r>
              <a:rPr lang="zh-CN" altLang="en-US" b="1" dirty="0"/>
              <a:t>能根据统计工作需要编制分配数列</a:t>
            </a:r>
          </a:p>
          <a:p>
            <a:pPr lvl="1"/>
            <a:r>
              <a:rPr lang="zh-CN" altLang="en-US" b="1" dirty="0"/>
              <a:t>能根据统计整理结果合理设计和编制统计表</a:t>
            </a:r>
          </a:p>
          <a:p>
            <a:pPr lvl="1"/>
            <a:r>
              <a:rPr lang="zh-CN" altLang="en-US" b="1" dirty="0"/>
              <a:t>能用</a:t>
            </a:r>
            <a:r>
              <a:rPr lang="en-US" b="1" dirty="0"/>
              <a:t>EXCEL</a:t>
            </a:r>
            <a:r>
              <a:rPr lang="zh-CN" altLang="en-US" b="1" dirty="0"/>
              <a:t>工具进行统计分组、绘制统计图表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b="1" dirty="0">
                <a:sym typeface="+mn-ea"/>
              </a:rPr>
              <a:t>任务一  整理统计数据的方法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核心概念：</a:t>
            </a:r>
            <a:endParaRPr lang="en-US" altLang="zh-CN" b="1" dirty="0"/>
          </a:p>
          <a:p>
            <a:pPr lvl="1"/>
            <a:r>
              <a:rPr lang="zh-CN" altLang="en-US" b="1" dirty="0"/>
              <a:t>统计整理</a:t>
            </a:r>
            <a:r>
              <a:rPr lang="en-US" b="1" dirty="0"/>
              <a:t>  </a:t>
            </a:r>
            <a:r>
              <a:rPr lang="zh-CN" altLang="en-US" b="1" dirty="0"/>
              <a:t>统计分组</a:t>
            </a:r>
            <a:r>
              <a:rPr lang="en-US" b="1" dirty="0"/>
              <a:t>  </a:t>
            </a:r>
            <a:r>
              <a:rPr lang="zh-CN" altLang="en-US" b="1" dirty="0"/>
              <a:t>分配数列</a:t>
            </a:r>
            <a:r>
              <a:rPr lang="en-US" b="1" dirty="0"/>
              <a:t>  </a:t>
            </a:r>
            <a:r>
              <a:rPr lang="zh-CN" altLang="en-US" b="1" dirty="0"/>
              <a:t>统计表</a:t>
            </a:r>
          </a:p>
          <a:p>
            <a:pPr marL="0" indent="0">
              <a:buNone/>
            </a:pPr>
            <a:r>
              <a:rPr lang="zh-CN" altLang="en-US" b="1" dirty="0"/>
              <a:t>重点与难点：</a:t>
            </a:r>
            <a:endParaRPr lang="en-US" altLang="zh-CN" b="1" dirty="0"/>
          </a:p>
          <a:p>
            <a:pPr lvl="1"/>
            <a:r>
              <a:rPr lang="zh-CN" altLang="en-US" b="1" dirty="0"/>
              <a:t>理解统计分组，能准确选择分组标志、确定分组；理解变量数列并准确编制变量数列；统计表的结构与设计。</a:t>
            </a: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统计整理的步骤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515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</a:p>
          <a:p>
            <a:pPr lvl="1"/>
            <a:r>
              <a:rPr lang="zh-CN" altLang="en-US" dirty="0"/>
              <a:t>统计资料预处理</a:t>
            </a:r>
            <a:endParaRPr lang="en-US" altLang="zh-CN" dirty="0"/>
          </a:p>
          <a:p>
            <a:pPr lvl="2"/>
            <a:r>
              <a:rPr lang="zh-CN" altLang="en-US" dirty="0"/>
              <a:t>对统计资料进行全面审核，要求资料准确无误。</a:t>
            </a:r>
          </a:p>
          <a:p>
            <a:pPr lvl="1"/>
            <a:r>
              <a:rPr lang="zh-CN" altLang="en-US" dirty="0"/>
              <a:t>进行统计分组</a:t>
            </a:r>
            <a:endParaRPr lang="en-US" altLang="zh-CN" dirty="0"/>
          </a:p>
          <a:p>
            <a:pPr lvl="2"/>
            <a:r>
              <a:rPr lang="zh-CN" altLang="en-US" dirty="0"/>
              <a:t>选择整理的标志，并进行统计分组</a:t>
            </a:r>
            <a:endParaRPr lang="en-US" altLang="zh-CN" dirty="0"/>
          </a:p>
          <a:p>
            <a:pPr lvl="2"/>
            <a:r>
              <a:rPr lang="zh-CN" altLang="en-US" dirty="0"/>
              <a:t>统计分组是统计整理的重要内容和统计分析的基础</a:t>
            </a:r>
            <a:endParaRPr lang="en-US" altLang="zh-CN" dirty="0"/>
          </a:p>
          <a:p>
            <a:pPr lvl="2"/>
            <a:r>
              <a:rPr lang="zh-CN" altLang="en-US" dirty="0"/>
              <a:t>揭示现象的本质与规律</a:t>
            </a:r>
          </a:p>
          <a:p>
            <a:pPr lvl="1"/>
            <a:r>
              <a:rPr lang="zh-CN" altLang="en-US" dirty="0"/>
              <a:t>进行统计汇总</a:t>
            </a:r>
          </a:p>
          <a:p>
            <a:pPr lvl="1"/>
            <a:r>
              <a:rPr lang="zh-CN" altLang="en-US" dirty="0"/>
              <a:t>统计整理结果呈现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统计整理的步骤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515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一、统计整理的步骤</a:t>
            </a:r>
          </a:p>
          <a:p>
            <a:pPr lvl="1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统计资料预处理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1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进行统计分组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1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进行统计汇总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2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在分组的基础上，将各项资料进行汇总，得出反映各组和总体数量特征的各种指标</a:t>
            </a:r>
          </a:p>
          <a:p>
            <a:pPr lvl="1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统计整理结果呈现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2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统计表、统计图</a:t>
            </a: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0381" y="317667"/>
            <a:ext cx="10515600" cy="726739"/>
          </a:xfrm>
        </p:spPr>
        <p:txBody>
          <a:bodyPr>
            <a:normAutofit/>
          </a:bodyPr>
          <a:lstStyle/>
          <a:p>
            <a:r>
              <a:rPr lang="zh-CN" altLang="en-US" b="1" dirty="0"/>
              <a:t>统计资料预处理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一、统计整理的步骤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二、统计资料预处理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数据的审核</a:t>
            </a:r>
          </a:p>
          <a:p>
            <a:pPr lvl="2"/>
            <a:r>
              <a:rPr lang="zh-CN" altLang="en-US" dirty="0"/>
              <a:t>审核资料的完整性</a:t>
            </a:r>
            <a:endParaRPr lang="en-US" altLang="zh-CN" dirty="0"/>
          </a:p>
          <a:p>
            <a:pPr lvl="2"/>
            <a:r>
              <a:rPr lang="zh-CN" altLang="en-US" dirty="0"/>
              <a:t>审核资料的及时性</a:t>
            </a:r>
            <a:endParaRPr lang="en-US" altLang="zh-CN" dirty="0"/>
          </a:p>
          <a:p>
            <a:pPr lvl="2"/>
            <a:r>
              <a:rPr lang="zh-CN" altLang="en-US" dirty="0"/>
              <a:t>审核资料的正确性</a:t>
            </a:r>
          </a:p>
          <a:p>
            <a:pPr lvl="1"/>
            <a:r>
              <a:rPr lang="zh-CN" altLang="en-US" dirty="0"/>
              <a:t>历史资料的审核</a:t>
            </a:r>
            <a:endParaRPr lang="en-US" altLang="zh-CN" dirty="0"/>
          </a:p>
          <a:p>
            <a:pPr lvl="2"/>
            <a:r>
              <a:rPr lang="zh-CN" altLang="en-US" dirty="0"/>
              <a:t>审核资料的可靠程度、指标含义、所属时间与空间范围、计算方法和分组条件与规定的要求是否一致</a:t>
            </a:r>
          </a:p>
          <a:p>
            <a:pPr lvl="1"/>
            <a:r>
              <a:rPr lang="zh-CN" altLang="en-US" dirty="0"/>
              <a:t>资料审核后的订正</a:t>
            </a:r>
            <a:r>
              <a:rPr lang="en-US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1633</Words>
  <Application>Microsoft Office PowerPoint</Application>
  <PresentationFormat>宽屏</PresentationFormat>
  <Paragraphs>195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微软雅黑</vt:lpstr>
      <vt:lpstr>Arial</vt:lpstr>
      <vt:lpstr>Calibri</vt:lpstr>
      <vt:lpstr>Wingdings</vt:lpstr>
      <vt:lpstr>Office 主题</vt:lpstr>
      <vt:lpstr>PowerPoint 演示文稿</vt:lpstr>
      <vt:lpstr>数据的整理统计</vt:lpstr>
      <vt:lpstr>案例引入</vt:lpstr>
      <vt:lpstr>知识目标</vt:lpstr>
      <vt:lpstr>能力目标</vt:lpstr>
      <vt:lpstr>任务一  整理统计数据的方法</vt:lpstr>
      <vt:lpstr>统计整理的步骤</vt:lpstr>
      <vt:lpstr>统计整理的步骤</vt:lpstr>
      <vt:lpstr>统计资料预处理</vt:lpstr>
      <vt:lpstr>统计分组</vt:lpstr>
      <vt:lpstr>统计分组</vt:lpstr>
      <vt:lpstr>统计分组</vt:lpstr>
      <vt:lpstr>统计分组</vt:lpstr>
      <vt:lpstr>平行分组体系</vt:lpstr>
      <vt:lpstr>复合分组体系</vt:lpstr>
      <vt:lpstr>统计分组</vt:lpstr>
      <vt:lpstr>分配列数</vt:lpstr>
      <vt:lpstr>分配数列分类</vt:lpstr>
      <vt:lpstr>品质数列</vt:lpstr>
      <vt:lpstr>变量数列</vt:lpstr>
      <vt:lpstr>变量数列</vt:lpstr>
      <vt:lpstr>变量数列</vt:lpstr>
      <vt:lpstr>变量数列</vt:lpstr>
      <vt:lpstr>统计表</vt:lpstr>
      <vt:lpstr>示例：</vt:lpstr>
      <vt:lpstr>统计表</vt:lpstr>
      <vt:lpstr>统计表</vt:lpstr>
      <vt:lpstr>PowerPoint 演示文稿</vt:lpstr>
      <vt:lpstr>统计表</vt:lpstr>
      <vt:lpstr>统计表</vt:lpstr>
      <vt:lpstr>统计表</vt:lpstr>
      <vt:lpstr>统计表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市场调查实施控制</dc:title>
  <dc:creator/>
  <cp:lastModifiedBy>sun hui</cp:lastModifiedBy>
  <cp:revision>49</cp:revision>
  <dcterms:created xsi:type="dcterms:W3CDTF">2020-02-06T01:38:00Z</dcterms:created>
  <dcterms:modified xsi:type="dcterms:W3CDTF">2021-01-25T14:30:53Z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