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88" r:id="rId2"/>
    <p:sldId id="303" r:id="rId3"/>
    <p:sldId id="304" r:id="rId4"/>
    <p:sldId id="305" r:id="rId5"/>
    <p:sldId id="352" r:id="rId6"/>
    <p:sldId id="306" r:id="rId7"/>
    <p:sldId id="308" r:id="rId8"/>
    <p:sldId id="309" r:id="rId9"/>
    <p:sldId id="310" r:id="rId10"/>
    <p:sldId id="353" r:id="rId11"/>
    <p:sldId id="354" r:id="rId12"/>
    <p:sldId id="312" r:id="rId13"/>
    <p:sldId id="355" r:id="rId14"/>
    <p:sldId id="317" r:id="rId15"/>
    <p:sldId id="356" r:id="rId16"/>
    <p:sldId id="322" r:id="rId17"/>
    <p:sldId id="325" r:id="rId18"/>
    <p:sldId id="332" r:id="rId19"/>
    <p:sldId id="338" r:id="rId20"/>
    <p:sldId id="339" r:id="rId21"/>
    <p:sldId id="340" r:id="rId22"/>
    <p:sldId id="341" r:id="rId23"/>
    <p:sldId id="344" r:id="rId24"/>
    <p:sldId id="345" r:id="rId25"/>
    <p:sldId id="348" r:id="rId26"/>
    <p:sldId id="349" r:id="rId27"/>
    <p:sldId id="350" r:id="rId28"/>
    <p:sldId id="351" r:id="rId29"/>
    <p:sldId id="29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CB8910-4F05-4A7E-9EDB-9478AE0933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CA57FFF-6E8B-4587-9688-E84AE0DC15C8}">
      <dgm:prSet phldrT="[文本]" custT="1"/>
      <dgm:spPr/>
      <dgm:t>
        <a:bodyPr/>
        <a:lstStyle/>
        <a:p>
          <a:r>
            <a:rPr lang="zh-CN" altLang="en-US" sz="2800" b="1" dirty="0"/>
            <a:t>基期水平</a:t>
          </a:r>
          <a:endParaRPr lang="zh-CN" altLang="en-US" sz="2800" dirty="0"/>
        </a:p>
      </dgm:t>
    </dgm:pt>
    <dgm:pt modelId="{7F975ABC-1883-4E2F-8539-D74781E0324A}" type="parTrans" cxnId="{13C55FE4-D9D1-4571-A465-E91BD6C38A74}">
      <dgm:prSet/>
      <dgm:spPr/>
      <dgm:t>
        <a:bodyPr/>
        <a:lstStyle/>
        <a:p>
          <a:endParaRPr lang="zh-CN" altLang="en-US"/>
        </a:p>
      </dgm:t>
    </dgm:pt>
    <dgm:pt modelId="{8A72266E-DED2-4399-B959-6C479D7833C6}" type="sibTrans" cxnId="{13C55FE4-D9D1-4571-A465-E91BD6C38A74}">
      <dgm:prSet/>
      <dgm:spPr/>
      <dgm:t>
        <a:bodyPr/>
        <a:lstStyle/>
        <a:p>
          <a:endParaRPr lang="zh-CN" altLang="en-US"/>
        </a:p>
      </dgm:t>
    </dgm:pt>
    <dgm:pt modelId="{7AFAB035-1052-42E0-9472-94E31BC69803}">
      <dgm:prSet phldrT="[文本]" custT="1"/>
      <dgm:spPr/>
      <dgm:t>
        <a:bodyPr/>
        <a:lstStyle/>
        <a:p>
          <a:pPr>
            <a:buFont typeface="Wingdings" panose="05000000000000000000" pitchFamily="2" charset="2"/>
            <a:buChar char="l"/>
          </a:pPr>
          <a:r>
            <a:rPr lang="zh-CN" altLang="en-US" sz="2400" b="1" dirty="0"/>
            <a:t>作为对比基础时期的水平；</a:t>
          </a:r>
          <a:endParaRPr lang="zh-CN" altLang="en-US" sz="2400" dirty="0"/>
        </a:p>
      </dgm:t>
    </dgm:pt>
    <dgm:pt modelId="{C667CF1C-47E2-4087-AE72-0BC24C6DE152}" type="parTrans" cxnId="{1AC63ADA-F90B-44D0-AA8B-8F2BA2106D4B}">
      <dgm:prSet/>
      <dgm:spPr/>
      <dgm:t>
        <a:bodyPr/>
        <a:lstStyle/>
        <a:p>
          <a:endParaRPr lang="zh-CN" altLang="en-US"/>
        </a:p>
      </dgm:t>
    </dgm:pt>
    <dgm:pt modelId="{F41FADFC-FE3F-44BC-B4B0-D5AA7704B35D}" type="sibTrans" cxnId="{1AC63ADA-F90B-44D0-AA8B-8F2BA2106D4B}">
      <dgm:prSet/>
      <dgm:spPr/>
      <dgm:t>
        <a:bodyPr/>
        <a:lstStyle/>
        <a:p>
          <a:endParaRPr lang="zh-CN" altLang="en-US"/>
        </a:p>
      </dgm:t>
    </dgm:pt>
    <dgm:pt modelId="{EEE14DCD-59DC-4E83-AEB9-3A6BFEB2ADF0}">
      <dgm:prSet phldrT="[文本]" custT="1"/>
      <dgm:spPr/>
      <dgm:t>
        <a:bodyPr/>
        <a:lstStyle/>
        <a:p>
          <a:r>
            <a:rPr lang="zh-CN" altLang="en-US" sz="2800" b="1" dirty="0"/>
            <a:t>报告期（计算期）水平</a:t>
          </a:r>
          <a:endParaRPr lang="zh-CN" altLang="en-US" sz="2800" dirty="0"/>
        </a:p>
      </dgm:t>
    </dgm:pt>
    <dgm:pt modelId="{F5352AEF-6A33-4A11-9F19-CDBDECDE59E7}" type="parTrans" cxnId="{1FFAB531-64F9-4794-8633-87F466F5D895}">
      <dgm:prSet/>
      <dgm:spPr/>
      <dgm:t>
        <a:bodyPr/>
        <a:lstStyle/>
        <a:p>
          <a:endParaRPr lang="zh-CN" altLang="en-US"/>
        </a:p>
      </dgm:t>
    </dgm:pt>
    <dgm:pt modelId="{B14F4BB9-9DB2-4F99-B8C6-EE4D31F01735}" type="sibTrans" cxnId="{1FFAB531-64F9-4794-8633-87F466F5D895}">
      <dgm:prSet/>
      <dgm:spPr/>
      <dgm:t>
        <a:bodyPr/>
        <a:lstStyle/>
        <a:p>
          <a:endParaRPr lang="zh-CN" altLang="en-US"/>
        </a:p>
      </dgm:t>
    </dgm:pt>
    <dgm:pt modelId="{A980BAA2-C487-4CE9-B15E-7F613F6D6DA5}">
      <dgm:prSet phldrT="[文本]" custT="1"/>
      <dgm:spPr/>
      <dgm:t>
        <a:bodyPr/>
        <a:lstStyle/>
        <a:p>
          <a:pPr>
            <a:buFont typeface="Wingdings" panose="05000000000000000000" pitchFamily="2" charset="2"/>
            <a:buChar char="l"/>
          </a:pPr>
          <a:r>
            <a:rPr lang="zh-CN" altLang="en-US" sz="2400" b="1" dirty="0"/>
            <a:t>作为研究时期的指标水平；</a:t>
          </a:r>
          <a:endParaRPr lang="zh-CN" altLang="en-US" sz="2400" dirty="0"/>
        </a:p>
      </dgm:t>
    </dgm:pt>
    <dgm:pt modelId="{28DB0150-A03A-4266-9244-0ED2C3DA8CC5}" type="parTrans" cxnId="{753DDEA4-BDBC-479D-BD60-E08E5F16F4C2}">
      <dgm:prSet/>
      <dgm:spPr/>
      <dgm:t>
        <a:bodyPr/>
        <a:lstStyle/>
        <a:p>
          <a:endParaRPr lang="zh-CN" altLang="en-US"/>
        </a:p>
      </dgm:t>
    </dgm:pt>
    <dgm:pt modelId="{16C2B947-5D50-4E33-8B2C-628977F813C6}" type="sibTrans" cxnId="{753DDEA4-BDBC-479D-BD60-E08E5F16F4C2}">
      <dgm:prSet/>
      <dgm:spPr/>
      <dgm:t>
        <a:bodyPr/>
        <a:lstStyle/>
        <a:p>
          <a:endParaRPr lang="zh-CN" altLang="en-US"/>
        </a:p>
      </dgm:t>
    </dgm:pt>
    <dgm:pt modelId="{8F0B8A6F-C734-4816-8218-F0B03A33EFE2}" type="pres">
      <dgm:prSet presAssocID="{3DCB8910-4F05-4A7E-9EDB-9478AE093323}" presName="linear" presStyleCnt="0">
        <dgm:presLayoutVars>
          <dgm:animLvl val="lvl"/>
          <dgm:resizeHandles val="exact"/>
        </dgm:presLayoutVars>
      </dgm:prSet>
      <dgm:spPr/>
    </dgm:pt>
    <dgm:pt modelId="{C913A15C-70F6-4F2C-AADC-DB54B0333920}" type="pres">
      <dgm:prSet presAssocID="{8CA57FFF-6E8B-4587-9688-E84AE0DC15C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219591D-F886-461F-8848-284548D87EBD}" type="pres">
      <dgm:prSet presAssocID="{8CA57FFF-6E8B-4587-9688-E84AE0DC15C8}" presName="childText" presStyleLbl="revTx" presStyleIdx="0" presStyleCnt="2">
        <dgm:presLayoutVars>
          <dgm:bulletEnabled val="1"/>
        </dgm:presLayoutVars>
      </dgm:prSet>
      <dgm:spPr/>
    </dgm:pt>
    <dgm:pt modelId="{85BE9F5D-3546-458D-A28C-C98AD0114DE8}" type="pres">
      <dgm:prSet presAssocID="{EEE14DCD-59DC-4E83-AEB9-3A6BFEB2ADF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2DCB819-876C-4457-A12F-004C432D3339}" type="pres">
      <dgm:prSet presAssocID="{EEE14DCD-59DC-4E83-AEB9-3A6BFEB2ADF0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BEA7070F-E6E7-4C98-92B3-81CC8553A568}" type="presOf" srcId="{7AFAB035-1052-42E0-9472-94E31BC69803}" destId="{5219591D-F886-461F-8848-284548D87EBD}" srcOrd="0" destOrd="0" presId="urn:microsoft.com/office/officeart/2005/8/layout/vList2"/>
    <dgm:cxn modelId="{1FFAB531-64F9-4794-8633-87F466F5D895}" srcId="{3DCB8910-4F05-4A7E-9EDB-9478AE093323}" destId="{EEE14DCD-59DC-4E83-AEB9-3A6BFEB2ADF0}" srcOrd="1" destOrd="0" parTransId="{F5352AEF-6A33-4A11-9F19-CDBDECDE59E7}" sibTransId="{B14F4BB9-9DB2-4F99-B8C6-EE4D31F01735}"/>
    <dgm:cxn modelId="{CD67F137-0246-4EF8-8AA4-E870F08419D1}" type="presOf" srcId="{3DCB8910-4F05-4A7E-9EDB-9478AE093323}" destId="{8F0B8A6F-C734-4816-8218-F0B03A33EFE2}" srcOrd="0" destOrd="0" presId="urn:microsoft.com/office/officeart/2005/8/layout/vList2"/>
    <dgm:cxn modelId="{753DDEA4-BDBC-479D-BD60-E08E5F16F4C2}" srcId="{EEE14DCD-59DC-4E83-AEB9-3A6BFEB2ADF0}" destId="{A980BAA2-C487-4CE9-B15E-7F613F6D6DA5}" srcOrd="0" destOrd="0" parTransId="{28DB0150-A03A-4266-9244-0ED2C3DA8CC5}" sibTransId="{16C2B947-5D50-4E33-8B2C-628977F813C6}"/>
    <dgm:cxn modelId="{F7EB36B5-FD6B-4BA3-B386-23B1203AA3B5}" type="presOf" srcId="{8CA57FFF-6E8B-4587-9688-E84AE0DC15C8}" destId="{C913A15C-70F6-4F2C-AADC-DB54B0333920}" srcOrd="0" destOrd="0" presId="urn:microsoft.com/office/officeart/2005/8/layout/vList2"/>
    <dgm:cxn modelId="{7109C9B5-FBC4-4DED-BA17-7544D71A60BC}" type="presOf" srcId="{A980BAA2-C487-4CE9-B15E-7F613F6D6DA5}" destId="{02DCB819-876C-4457-A12F-004C432D3339}" srcOrd="0" destOrd="0" presId="urn:microsoft.com/office/officeart/2005/8/layout/vList2"/>
    <dgm:cxn modelId="{1AC63ADA-F90B-44D0-AA8B-8F2BA2106D4B}" srcId="{8CA57FFF-6E8B-4587-9688-E84AE0DC15C8}" destId="{7AFAB035-1052-42E0-9472-94E31BC69803}" srcOrd="0" destOrd="0" parTransId="{C667CF1C-47E2-4087-AE72-0BC24C6DE152}" sibTransId="{F41FADFC-FE3F-44BC-B4B0-D5AA7704B35D}"/>
    <dgm:cxn modelId="{13C55FE4-D9D1-4571-A465-E91BD6C38A74}" srcId="{3DCB8910-4F05-4A7E-9EDB-9478AE093323}" destId="{8CA57FFF-6E8B-4587-9688-E84AE0DC15C8}" srcOrd="0" destOrd="0" parTransId="{7F975ABC-1883-4E2F-8539-D74781E0324A}" sibTransId="{8A72266E-DED2-4399-B959-6C479D7833C6}"/>
    <dgm:cxn modelId="{E2D4CAFD-53C8-4E80-AFFC-64AF8CFED954}" type="presOf" srcId="{EEE14DCD-59DC-4E83-AEB9-3A6BFEB2ADF0}" destId="{85BE9F5D-3546-458D-A28C-C98AD0114DE8}" srcOrd="0" destOrd="0" presId="urn:microsoft.com/office/officeart/2005/8/layout/vList2"/>
    <dgm:cxn modelId="{C9E380CC-64A9-4A28-B126-8C4B844E4013}" type="presParOf" srcId="{8F0B8A6F-C734-4816-8218-F0B03A33EFE2}" destId="{C913A15C-70F6-4F2C-AADC-DB54B0333920}" srcOrd="0" destOrd="0" presId="urn:microsoft.com/office/officeart/2005/8/layout/vList2"/>
    <dgm:cxn modelId="{E742D032-B0F6-40B9-85DD-15ADB31D8C09}" type="presParOf" srcId="{8F0B8A6F-C734-4816-8218-F0B03A33EFE2}" destId="{5219591D-F886-461F-8848-284548D87EBD}" srcOrd="1" destOrd="0" presId="urn:microsoft.com/office/officeart/2005/8/layout/vList2"/>
    <dgm:cxn modelId="{5A1BE63C-82B9-4EFB-867A-3848B4C56D1C}" type="presParOf" srcId="{8F0B8A6F-C734-4816-8218-F0B03A33EFE2}" destId="{85BE9F5D-3546-458D-A28C-C98AD0114DE8}" srcOrd="2" destOrd="0" presId="urn:microsoft.com/office/officeart/2005/8/layout/vList2"/>
    <dgm:cxn modelId="{268EEFEE-404E-4EC5-82AB-63524F9E5BFF}" type="presParOf" srcId="{8F0B8A6F-C734-4816-8218-F0B03A33EFE2}" destId="{02DCB819-876C-4457-A12F-004C432D333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13A15C-70F6-4F2C-AADC-DB54B0333920}">
      <dsp:nvSpPr>
        <dsp:cNvPr id="0" name=""/>
        <dsp:cNvSpPr/>
      </dsp:nvSpPr>
      <dsp:spPr>
        <a:xfrm>
          <a:off x="0" y="4711"/>
          <a:ext cx="6074727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基期水平</a:t>
          </a:r>
          <a:endParaRPr lang="zh-CN" altLang="en-US" sz="2800" kern="1200" dirty="0"/>
        </a:p>
      </dsp:txBody>
      <dsp:txXfrm>
        <a:off x="43350" y="48061"/>
        <a:ext cx="5988027" cy="801330"/>
      </dsp:txXfrm>
    </dsp:sp>
    <dsp:sp modelId="{5219591D-F886-461F-8848-284548D87EBD}">
      <dsp:nvSpPr>
        <dsp:cNvPr id="0" name=""/>
        <dsp:cNvSpPr/>
      </dsp:nvSpPr>
      <dsp:spPr>
        <a:xfrm>
          <a:off x="0" y="892741"/>
          <a:ext cx="6074727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87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l"/>
          </a:pPr>
          <a:r>
            <a:rPr lang="zh-CN" altLang="en-US" sz="2400" b="1" kern="1200" dirty="0"/>
            <a:t>作为对比基础时期的水平；</a:t>
          </a:r>
          <a:endParaRPr lang="zh-CN" altLang="en-US" sz="2400" kern="1200" dirty="0"/>
        </a:p>
      </dsp:txBody>
      <dsp:txXfrm>
        <a:off x="0" y="892741"/>
        <a:ext cx="6074727" cy="761760"/>
      </dsp:txXfrm>
    </dsp:sp>
    <dsp:sp modelId="{85BE9F5D-3546-458D-A28C-C98AD0114DE8}">
      <dsp:nvSpPr>
        <dsp:cNvPr id="0" name=""/>
        <dsp:cNvSpPr/>
      </dsp:nvSpPr>
      <dsp:spPr>
        <a:xfrm>
          <a:off x="0" y="1654501"/>
          <a:ext cx="6074727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报告期（计算期）水平</a:t>
          </a:r>
          <a:endParaRPr lang="zh-CN" altLang="en-US" sz="2800" kern="1200" dirty="0"/>
        </a:p>
      </dsp:txBody>
      <dsp:txXfrm>
        <a:off x="43350" y="1697851"/>
        <a:ext cx="5988027" cy="801330"/>
      </dsp:txXfrm>
    </dsp:sp>
    <dsp:sp modelId="{02DCB819-876C-4457-A12F-004C432D3339}">
      <dsp:nvSpPr>
        <dsp:cNvPr id="0" name=""/>
        <dsp:cNvSpPr/>
      </dsp:nvSpPr>
      <dsp:spPr>
        <a:xfrm>
          <a:off x="0" y="2542531"/>
          <a:ext cx="6074727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87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l"/>
          </a:pPr>
          <a:r>
            <a:rPr lang="zh-CN" altLang="en-US" sz="2400" b="1" kern="1200" dirty="0"/>
            <a:t>作为研究时期的指标水平；</a:t>
          </a:r>
          <a:endParaRPr lang="zh-CN" altLang="en-US" sz="2400" kern="1200" dirty="0"/>
        </a:p>
      </dsp:txBody>
      <dsp:txXfrm>
        <a:off x="0" y="2542531"/>
        <a:ext cx="6074727" cy="761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9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13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2B86C-9EC6-458D-88F3-A2C1BF3E6D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8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2B86C-9EC6-458D-88F3-A2C1BF3E6D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43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2B86C-9EC6-458D-88F3-A2C1BF3E6D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322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2B86C-9EC6-458D-88F3-A2C1BF3E6D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88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059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206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  <a:solidFill>
            <a:srgbClr val="00206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8755"/>
            <a:ext cx="10515600" cy="4351338"/>
          </a:xfrm>
          <a:ln>
            <a:solidFill>
              <a:srgbClr val="002060"/>
            </a:solidFill>
          </a:ln>
        </p:spPr>
        <p:txBody>
          <a:bodyPr/>
          <a:lstStyle>
            <a:lvl1pPr marL="0" indent="0"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None/>
              <a:defRPr/>
            </a:lvl1pPr>
            <a:lvl2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0" indent="-51308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3" Type="http://schemas.openxmlformats.org/officeDocument/2006/relationships/image" Target="../media/image241.png"/><Relationship Id="rId7" Type="http://schemas.openxmlformats.org/officeDocument/2006/relationships/image" Target="../media/image244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19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8.wmf"/><Relationship Id="rId7" Type="http://schemas.openxmlformats.org/officeDocument/2006/relationships/image" Target="../media/image40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4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42.png"/><Relationship Id="rId4" Type="http://schemas.openxmlformats.org/officeDocument/2006/relationships/tags" Target="../tags/tag11.xml"/><Relationship Id="rId9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.emf"/><Relationship Id="rId7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diagramLayout" Target="../diagrams/layout1.xml"/><Relationship Id="rId2" Type="http://schemas.openxmlformats.org/officeDocument/2006/relationships/slideLayout" Target="../slideLayouts/slideLayout2.xml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diagramColors" Target="../diagrams/colors1.xml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商贸流通学院   孙功慧</a:t>
            </a: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市场调查与分析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MOOC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计算平均发展水平的方法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22FD78F-7BD2-4DAA-8A6F-92C0058D1430}"/>
              </a:ext>
            </a:extLst>
          </p:cNvPr>
          <p:cNvGrpSpPr/>
          <p:nvPr/>
        </p:nvGrpSpPr>
        <p:grpSpPr>
          <a:xfrm>
            <a:off x="2068286" y="1629417"/>
            <a:ext cx="7651750" cy="3962400"/>
            <a:chOff x="762000" y="2133600"/>
            <a:chExt cx="7651750" cy="39624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6" name="AutoShape 3">
              <a:extLst>
                <a:ext uri="{FF2B5EF4-FFF2-40B4-BE49-F238E27FC236}">
                  <a16:creationId xmlns:a16="http://schemas.microsoft.com/office/drawing/2014/main" id="{C785CA4B-D4D5-4124-946E-907A277D5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0" y="2895600"/>
              <a:ext cx="533400" cy="2971800"/>
            </a:xfrm>
            <a:prstGeom prst="leftBrace">
              <a:avLst>
                <a:gd name="adj1" fmla="val 0"/>
                <a:gd name="adj2" fmla="val 50000"/>
              </a:avLst>
            </a:prstGeom>
            <a:solidFill>
              <a:srgbClr val="FFFFFF"/>
            </a:solidFill>
            <a:ln w="38100" cmpd="sng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 Box 4">
              <a:extLst>
                <a:ext uri="{FF2B5EF4-FFF2-40B4-BE49-F238E27FC236}">
                  <a16:creationId xmlns:a16="http://schemas.microsoft.com/office/drawing/2014/main" id="{628E3079-7FA7-444D-A3C9-CCA77EED6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5400" y="2667000"/>
              <a:ext cx="10985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绝对数</a:t>
              </a:r>
            </a:p>
          </p:txBody>
        </p:sp>
        <p:sp>
          <p:nvSpPr>
            <p:cNvPr id="38" name="Text Box 5">
              <a:extLst>
                <a:ext uri="{FF2B5EF4-FFF2-40B4-BE49-F238E27FC236}">
                  <a16:creationId xmlns:a16="http://schemas.microsoft.com/office/drawing/2014/main" id="{FC9AA02A-9CB7-40BE-9CB8-F99FAEA21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5400" y="4191000"/>
              <a:ext cx="10985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相对数</a:t>
              </a:r>
            </a:p>
          </p:txBody>
        </p:sp>
        <p:sp>
          <p:nvSpPr>
            <p:cNvPr id="39" name="Text Box 6">
              <a:extLst>
                <a:ext uri="{FF2B5EF4-FFF2-40B4-BE49-F238E27FC236}">
                  <a16:creationId xmlns:a16="http://schemas.microsoft.com/office/drawing/2014/main" id="{DCA62A84-F749-40FE-94D5-5AC6173CCD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7800" y="5638800"/>
              <a:ext cx="10985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平均数</a:t>
              </a:r>
            </a:p>
          </p:txBody>
        </p:sp>
        <p:sp>
          <p:nvSpPr>
            <p:cNvPr id="40" name="AutoShape 7">
              <a:extLst>
                <a:ext uri="{FF2B5EF4-FFF2-40B4-BE49-F238E27FC236}">
                  <a16:creationId xmlns:a16="http://schemas.microsoft.com/office/drawing/2014/main" id="{72588D28-54A1-4C65-8E49-9E18D2DED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2362200"/>
              <a:ext cx="381000" cy="1371600"/>
            </a:xfrm>
            <a:prstGeom prst="leftBrace">
              <a:avLst>
                <a:gd name="adj1" fmla="val 0"/>
                <a:gd name="adj2" fmla="val 50000"/>
              </a:avLst>
            </a:prstGeom>
            <a:solidFill>
              <a:srgbClr val="FFFFFF"/>
            </a:solidFill>
            <a:ln w="38100" cmpd="sng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 Box 8">
              <a:extLst>
                <a:ext uri="{FF2B5EF4-FFF2-40B4-BE49-F238E27FC236}">
                  <a16:creationId xmlns:a16="http://schemas.microsoft.com/office/drawing/2014/main" id="{158CF88C-B11A-4457-85FF-70A993AC70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2133600"/>
              <a:ext cx="10985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时期数</a:t>
              </a:r>
            </a:p>
          </p:txBody>
        </p:sp>
        <p:sp>
          <p:nvSpPr>
            <p:cNvPr id="42" name="Text Box 9">
              <a:extLst>
                <a:ext uri="{FF2B5EF4-FFF2-40B4-BE49-F238E27FC236}">
                  <a16:creationId xmlns:a16="http://schemas.microsoft.com/office/drawing/2014/main" id="{0CF175E8-D9D9-480D-9181-FAAC051437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505200"/>
              <a:ext cx="10985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时点数</a:t>
              </a:r>
            </a:p>
          </p:txBody>
        </p:sp>
        <p:sp>
          <p:nvSpPr>
            <p:cNvPr id="43" name="AutoShape 10">
              <a:extLst>
                <a:ext uri="{FF2B5EF4-FFF2-40B4-BE49-F238E27FC236}">
                  <a16:creationId xmlns:a16="http://schemas.microsoft.com/office/drawing/2014/main" id="{9C7F7522-102E-4F54-B80D-D7768C154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0" y="3048000"/>
              <a:ext cx="457200" cy="1524000"/>
            </a:xfrm>
            <a:prstGeom prst="leftBrace">
              <a:avLst>
                <a:gd name="adj1" fmla="val 0"/>
                <a:gd name="adj2" fmla="val 50000"/>
              </a:avLst>
            </a:prstGeom>
            <a:solidFill>
              <a:srgbClr val="FFFFFF"/>
            </a:solidFill>
            <a:ln w="38100" cmpd="sng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Text Box 11">
              <a:extLst>
                <a:ext uri="{FF2B5EF4-FFF2-40B4-BE49-F238E27FC236}">
                  <a16:creationId xmlns:a16="http://schemas.microsoft.com/office/drawing/2014/main" id="{A9753766-60C0-43C3-8ED8-8EAD8E1D2F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400" y="2819400"/>
              <a:ext cx="17081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连续时点数</a:t>
              </a:r>
            </a:p>
          </p:txBody>
        </p:sp>
        <p:sp>
          <p:nvSpPr>
            <p:cNvPr id="45" name="Text Box 12">
              <a:extLst>
                <a:ext uri="{FF2B5EF4-FFF2-40B4-BE49-F238E27FC236}">
                  <a16:creationId xmlns:a16="http://schemas.microsoft.com/office/drawing/2014/main" id="{BCA31577-9D5C-449C-AD4F-D7E6091085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400" y="4343400"/>
              <a:ext cx="17081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间断时点数</a:t>
              </a:r>
            </a:p>
          </p:txBody>
        </p:sp>
        <p:sp>
          <p:nvSpPr>
            <p:cNvPr id="46" name="AutoShape 13">
              <a:extLst>
                <a:ext uri="{FF2B5EF4-FFF2-40B4-BE49-F238E27FC236}">
                  <a16:creationId xmlns:a16="http://schemas.microsoft.com/office/drawing/2014/main" id="{10191BCF-19EA-4F7B-B83E-52C894782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2590800"/>
              <a:ext cx="457200" cy="914400"/>
            </a:xfrm>
            <a:prstGeom prst="leftBrace">
              <a:avLst>
                <a:gd name="adj1" fmla="val 0"/>
                <a:gd name="adj2" fmla="val 50000"/>
              </a:avLst>
            </a:prstGeom>
            <a:solidFill>
              <a:srgbClr val="FFFFFF"/>
            </a:solidFill>
            <a:ln w="38100" cmpd="sng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 Box 14">
              <a:extLst>
                <a:ext uri="{FF2B5EF4-FFF2-40B4-BE49-F238E27FC236}">
                  <a16:creationId xmlns:a16="http://schemas.microsoft.com/office/drawing/2014/main" id="{8BC29618-2067-4867-94DF-BB1A495635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29400" y="2362200"/>
              <a:ext cx="14033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连续变动</a:t>
              </a:r>
            </a:p>
          </p:txBody>
        </p:sp>
        <p:sp>
          <p:nvSpPr>
            <p:cNvPr id="48" name="Text Box 15">
              <a:extLst>
                <a:ext uri="{FF2B5EF4-FFF2-40B4-BE49-F238E27FC236}">
                  <a16:creationId xmlns:a16="http://schemas.microsoft.com/office/drawing/2014/main" id="{62B51034-C245-4FD5-915A-8C1B9D094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3200400"/>
              <a:ext cx="17081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非连续变动</a:t>
              </a:r>
            </a:p>
          </p:txBody>
        </p:sp>
        <p:sp>
          <p:nvSpPr>
            <p:cNvPr id="49" name="AutoShape 16">
              <a:extLst>
                <a:ext uri="{FF2B5EF4-FFF2-40B4-BE49-F238E27FC236}">
                  <a16:creationId xmlns:a16="http://schemas.microsoft.com/office/drawing/2014/main" id="{F2153011-BE87-44CA-A8C4-D35A3E4EA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4038600"/>
              <a:ext cx="304800" cy="1143000"/>
            </a:xfrm>
            <a:prstGeom prst="leftBrace">
              <a:avLst>
                <a:gd name="adj1" fmla="val 0"/>
                <a:gd name="adj2" fmla="val 50000"/>
              </a:avLst>
            </a:prstGeom>
            <a:solidFill>
              <a:srgbClr val="FFFFFF"/>
            </a:solidFill>
            <a:ln w="38100" cmpd="sng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 Box 17">
              <a:extLst>
                <a:ext uri="{FF2B5EF4-FFF2-40B4-BE49-F238E27FC236}">
                  <a16:creationId xmlns:a16="http://schemas.microsoft.com/office/drawing/2014/main" id="{EA511876-651D-4C10-B3BE-79E3703F6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29400" y="3810000"/>
              <a:ext cx="14033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间隔相等</a:t>
              </a:r>
            </a:p>
          </p:txBody>
        </p:sp>
        <p:sp>
          <p:nvSpPr>
            <p:cNvPr id="51" name="Text Box 18">
              <a:extLst>
                <a:ext uri="{FF2B5EF4-FFF2-40B4-BE49-F238E27FC236}">
                  <a16:creationId xmlns:a16="http://schemas.microsoft.com/office/drawing/2014/main" id="{2163A9D5-1A2B-45D5-A41F-2D8B98CE4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4876800"/>
              <a:ext cx="1403350" cy="457200"/>
            </a:xfrm>
            <a:prstGeom prst="rect">
              <a:avLst/>
            </a:prstGeom>
            <a:grpFill/>
            <a:ln w="952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间隔不等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631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计算平均发展水平的方法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绝对数动态数列计算平均发展水平：时期数列</a:t>
            </a:r>
          </a:p>
          <a:p>
            <a:pPr marL="0" indent="0">
              <a:buNone/>
            </a:pPr>
            <a:endParaRPr lang="en-US" altLang="zh-CN" dirty="0"/>
          </a:p>
        </p:txBody>
      </p:sp>
      <p:graphicFrame>
        <p:nvGraphicFramePr>
          <p:cNvPr id="36" name="Object 3" descr="宽上对角线">
            <a:extLst>
              <a:ext uri="{FF2B5EF4-FFF2-40B4-BE49-F238E27FC236}">
                <a16:creationId xmlns:a16="http://schemas.microsoft.com/office/drawing/2014/main" id="{DF7F6C85-792A-4BD4-A8D2-3EED345E8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073301"/>
              </p:ext>
            </p:extLst>
          </p:nvPr>
        </p:nvGraphicFramePr>
        <p:xfrm>
          <a:off x="2946527" y="2874962"/>
          <a:ext cx="5040313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3667680" imgH="660600" progId="Equation.3">
                  <p:embed/>
                </p:oleObj>
              </mc:Choice>
              <mc:Fallback>
                <p:oleObj r:id="rId3" imgW="3667680" imgH="660600" progId="Equation.3">
                  <p:embed/>
                  <p:pic>
                    <p:nvPicPr>
                      <p:cNvPr id="27" name="Object 3" descr="宽上对角线">
                        <a:extLst>
                          <a:ext uri="{FF2B5EF4-FFF2-40B4-BE49-F238E27FC236}">
                            <a16:creationId xmlns:a16="http://schemas.microsoft.com/office/drawing/2014/main" id="{638B6737-6711-44D2-A46C-D8A17BD5AE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527" y="2874962"/>
                        <a:ext cx="5040313" cy="110807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494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示例：某地</a:t>
            </a:r>
            <a:r>
              <a:rPr lang="en-US" altLang="zh-CN" b="1" dirty="0"/>
              <a:t>2002-2006</a:t>
            </a:r>
            <a:r>
              <a:rPr lang="zh-CN" altLang="en-US" b="1" dirty="0"/>
              <a:t>年工业增加值</a:t>
            </a:r>
            <a:endParaRPr lang="zh-CN" altLang="en-US" dirty="0"/>
          </a:p>
        </p:txBody>
      </p:sp>
      <p:graphicFrame>
        <p:nvGraphicFramePr>
          <p:cNvPr id="10" name="Group 153">
            <a:extLst>
              <a:ext uri="{FF2B5EF4-FFF2-40B4-BE49-F238E27FC236}">
                <a16:creationId xmlns:a16="http://schemas.microsoft.com/office/drawing/2014/main" id="{742CF5DE-A2F8-4630-AA86-50EB7F656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72383"/>
              </p:ext>
            </p:extLst>
          </p:nvPr>
        </p:nvGraphicFramePr>
        <p:xfrm>
          <a:off x="2299606" y="1785915"/>
          <a:ext cx="7561263" cy="172720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017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1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8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91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   份</a:t>
                      </a:r>
                      <a:endParaRPr kumimoji="0" lang="zh-CN" alt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2002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2003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2004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2005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2006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06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工业增加值（亿元）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2161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2663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3463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4675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5124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 Box 27">
            <a:extLst>
              <a:ext uri="{FF2B5EF4-FFF2-40B4-BE49-F238E27FC236}">
                <a16:creationId xmlns:a16="http://schemas.microsoft.com/office/drawing/2014/main" id="{D6D3E32C-6D28-44DC-A9D4-3C5BAD611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069" y="3802040"/>
            <a:ext cx="6624637" cy="519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en-US" altLang="zh-CN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2002</a:t>
            </a:r>
            <a:r>
              <a:rPr lang="zh-CN" altLang="en-US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2006 </a:t>
            </a:r>
            <a:r>
              <a:rPr lang="zh-CN" altLang="en-US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年平均工业增加值：</a:t>
            </a:r>
          </a:p>
        </p:txBody>
      </p:sp>
      <p:graphicFrame>
        <p:nvGraphicFramePr>
          <p:cNvPr id="12" name="Object 28">
            <a:extLst>
              <a:ext uri="{FF2B5EF4-FFF2-40B4-BE49-F238E27FC236}">
                <a16:creationId xmlns:a16="http://schemas.microsoft.com/office/drawing/2014/main" id="{7EB2BA1A-7DF4-4265-BFA7-88EF5B08E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905467"/>
              </p:ext>
            </p:extLst>
          </p:nvPr>
        </p:nvGraphicFramePr>
        <p:xfrm>
          <a:off x="2903649" y="4454213"/>
          <a:ext cx="5705475" cy="2027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213440" imgH="1816560" progId="Equation.3">
                  <p:embed/>
                </p:oleObj>
              </mc:Choice>
              <mc:Fallback>
                <p:oleObj r:id="rId2" imgW="4213440" imgH="1816560" progId="Equation.3">
                  <p:embed/>
                  <p:pic>
                    <p:nvPicPr>
                      <p:cNvPr id="72732" name="Object 28">
                        <a:extLst>
                          <a:ext uri="{FF2B5EF4-FFF2-40B4-BE49-F238E27FC236}">
                            <a16:creationId xmlns:a16="http://schemas.microsoft.com/office/drawing/2014/main" id="{4734A98B-7297-46DA-BADD-A09B211963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649" y="4454213"/>
                        <a:ext cx="5705475" cy="2027866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计算平均发展水平的方法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0867"/>
            <a:ext cx="10515600" cy="4389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、绝对数动态数列计算平均发展水平：时点数列</a:t>
            </a:r>
          </a:p>
          <a:p>
            <a:pPr marL="0" indent="0">
              <a:buNone/>
            </a:pPr>
            <a:endParaRPr lang="en-US" altLang="zh-CN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7B8DB21-6B6B-48EF-8B0F-3A3F9FEAC1B3}"/>
              </a:ext>
            </a:extLst>
          </p:cNvPr>
          <p:cNvGrpSpPr/>
          <p:nvPr/>
        </p:nvGrpSpPr>
        <p:grpSpPr>
          <a:xfrm>
            <a:off x="1963142" y="2055741"/>
            <a:ext cx="8265715" cy="3834352"/>
            <a:chOff x="573485" y="1916113"/>
            <a:chExt cx="8265715" cy="3834352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45" name="Group 2">
              <a:extLst>
                <a:ext uri="{FF2B5EF4-FFF2-40B4-BE49-F238E27FC236}">
                  <a16:creationId xmlns:a16="http://schemas.microsoft.com/office/drawing/2014/main" id="{D2B897BA-6FEE-40E6-A4F3-1E7A2F638F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1238" y="1916113"/>
              <a:ext cx="4747962" cy="1928812"/>
              <a:chOff x="2789" y="1291"/>
              <a:chExt cx="2635" cy="1328"/>
            </a:xfrm>
            <a:grpFill/>
          </p:grpSpPr>
          <p:cxnSp>
            <p:nvCxnSpPr>
              <p:cNvPr id="81" name="AutoShape 3">
                <a:extLst>
                  <a:ext uri="{FF2B5EF4-FFF2-40B4-BE49-F238E27FC236}">
                    <a16:creationId xmlns:a16="http://schemas.microsoft.com/office/drawing/2014/main" id="{6317A9EB-FD34-4CCD-8DFD-A22F24BCBB8A}"/>
                  </a:ext>
                </a:extLst>
              </p:cNvPr>
              <p:cNvCxnSpPr>
                <a:cxnSpLocks noChangeShapeType="1"/>
                <a:stCxn id="51" idx="3"/>
                <a:endCxn id="84" idx="1"/>
              </p:cNvCxnSpPr>
              <p:nvPr/>
            </p:nvCxnSpPr>
            <p:spPr bwMode="auto">
              <a:xfrm>
                <a:off x="2789" y="1600"/>
                <a:ext cx="379" cy="723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cxnSp>
            <p:nvCxnSpPr>
              <p:cNvPr id="82" name="AutoShape 4">
                <a:extLst>
                  <a:ext uri="{FF2B5EF4-FFF2-40B4-BE49-F238E27FC236}">
                    <a16:creationId xmlns:a16="http://schemas.microsoft.com/office/drawing/2014/main" id="{C919ADB3-98D1-49EA-A7AB-2F6B2331FEF4}"/>
                  </a:ext>
                </a:extLst>
              </p:cNvPr>
              <p:cNvCxnSpPr>
                <a:cxnSpLocks noChangeShapeType="1"/>
                <a:stCxn id="51" idx="3"/>
                <a:endCxn id="83" idx="1"/>
              </p:cNvCxnSpPr>
              <p:nvPr/>
            </p:nvCxnSpPr>
            <p:spPr bwMode="auto">
              <a:xfrm flipV="1">
                <a:off x="2789" y="1450"/>
                <a:ext cx="379" cy="150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sp>
            <p:nvSpPr>
              <p:cNvPr id="83" name="Text Box 5" descr="水滴">
                <a:extLst>
                  <a:ext uri="{FF2B5EF4-FFF2-40B4-BE49-F238E27FC236}">
                    <a16:creationId xmlns:a16="http://schemas.microsoft.com/office/drawing/2014/main" id="{AF21106B-2978-4836-8BAE-AA26729ABE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1291"/>
                <a:ext cx="2256" cy="318"/>
              </a:xfrm>
              <a:prstGeom prst="rect">
                <a:avLst/>
              </a:prstGeom>
              <a:grpFill/>
              <a:ln w="38100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8000" rIns="1800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连续变动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ea"/>
                  </a:rPr>
                  <a:t>-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每天指标值不同</a:t>
                </a:r>
              </a:p>
            </p:txBody>
          </p:sp>
          <p:sp>
            <p:nvSpPr>
              <p:cNvPr id="84" name="Text Box 6" descr="水滴">
                <a:extLst>
                  <a:ext uri="{FF2B5EF4-FFF2-40B4-BE49-F238E27FC236}">
                    <a16:creationId xmlns:a16="http://schemas.microsoft.com/office/drawing/2014/main" id="{09A5C728-1FAB-4863-B11A-869FF7B8DB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2027"/>
                <a:ext cx="2256" cy="592"/>
              </a:xfrm>
              <a:prstGeom prst="rect">
                <a:avLst/>
              </a:prstGeom>
              <a:grpFill/>
              <a:ln w="38100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非连续变动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ea"/>
                  </a:rPr>
                  <a:t>-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若干天内指标值不变</a:t>
                </a:r>
              </a:p>
            </p:txBody>
          </p:sp>
        </p:grpSp>
        <p:grpSp>
          <p:nvGrpSpPr>
            <p:cNvPr id="46" name="Group 7">
              <a:extLst>
                <a:ext uri="{FF2B5EF4-FFF2-40B4-BE49-F238E27FC236}">
                  <a16:creationId xmlns:a16="http://schemas.microsoft.com/office/drawing/2014/main" id="{27DE5E8A-D834-48B5-A3FA-E40A17270C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0988" y="4191001"/>
              <a:ext cx="3681413" cy="1559464"/>
              <a:chOff x="2769" y="2763"/>
              <a:chExt cx="2319" cy="1046"/>
            </a:xfrm>
            <a:grpFill/>
          </p:grpSpPr>
          <p:cxnSp>
            <p:nvCxnSpPr>
              <p:cNvPr id="77" name="AutoShape 8">
                <a:extLst>
                  <a:ext uri="{FF2B5EF4-FFF2-40B4-BE49-F238E27FC236}">
                    <a16:creationId xmlns:a16="http://schemas.microsoft.com/office/drawing/2014/main" id="{31EAC129-E2FB-4869-859F-09CDFF87ADAA}"/>
                  </a:ext>
                </a:extLst>
              </p:cNvPr>
              <p:cNvCxnSpPr>
                <a:cxnSpLocks noChangeShapeType="1"/>
                <a:stCxn id="76" idx="3"/>
                <a:endCxn id="79" idx="1"/>
              </p:cNvCxnSpPr>
              <p:nvPr/>
            </p:nvCxnSpPr>
            <p:spPr bwMode="auto">
              <a:xfrm flipV="1">
                <a:off x="2769" y="2918"/>
                <a:ext cx="399" cy="127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cxnSp>
            <p:nvCxnSpPr>
              <p:cNvPr id="78" name="AutoShape 9">
                <a:extLst>
                  <a:ext uri="{FF2B5EF4-FFF2-40B4-BE49-F238E27FC236}">
                    <a16:creationId xmlns:a16="http://schemas.microsoft.com/office/drawing/2014/main" id="{40BB27C6-44A7-411C-B66F-01EDF63A5A17}"/>
                  </a:ext>
                </a:extLst>
              </p:cNvPr>
              <p:cNvCxnSpPr>
                <a:cxnSpLocks noChangeShapeType="1"/>
                <a:stCxn id="76" idx="3"/>
                <a:endCxn id="80" idx="1"/>
              </p:cNvCxnSpPr>
              <p:nvPr/>
            </p:nvCxnSpPr>
            <p:spPr bwMode="auto">
              <a:xfrm>
                <a:off x="2769" y="3045"/>
                <a:ext cx="399" cy="609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sp>
            <p:nvSpPr>
              <p:cNvPr id="79" name="Text Box 10" descr="水滴">
                <a:extLst>
                  <a:ext uri="{FF2B5EF4-FFF2-40B4-BE49-F238E27FC236}">
                    <a16:creationId xmlns:a16="http://schemas.microsoft.com/office/drawing/2014/main" id="{195ACC2D-8FF2-4573-8748-5F5715430B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2763"/>
                <a:ext cx="1920" cy="310"/>
              </a:xfrm>
              <a:prstGeom prst="rect">
                <a:avLst/>
              </a:prstGeom>
              <a:grpFill/>
              <a:ln w="38100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间隔时间相等</a:t>
                </a:r>
              </a:p>
            </p:txBody>
          </p:sp>
          <p:sp>
            <p:nvSpPr>
              <p:cNvPr id="80" name="Text Box 11" descr="水滴">
                <a:extLst>
                  <a:ext uri="{FF2B5EF4-FFF2-40B4-BE49-F238E27FC236}">
                    <a16:creationId xmlns:a16="http://schemas.microsoft.com/office/drawing/2014/main" id="{C73CBA27-297B-41C1-992C-5558575E68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3499"/>
                <a:ext cx="1920" cy="310"/>
              </a:xfrm>
              <a:prstGeom prst="rect">
                <a:avLst/>
              </a:prstGeom>
              <a:grpFill/>
              <a:ln w="38100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zh-CN" altLang="en-US" sz="2400" b="1">
                    <a:solidFill>
                      <a:schemeClr val="bg1"/>
                    </a:solidFill>
                    <a:latin typeface="+mn-ea"/>
                  </a:rPr>
                  <a:t>间隔时间不等</a:t>
                </a:r>
              </a:p>
            </p:txBody>
          </p:sp>
        </p:grpSp>
        <p:grpSp>
          <p:nvGrpSpPr>
            <p:cNvPr id="47" name="Group 14">
              <a:extLst>
                <a:ext uri="{FF2B5EF4-FFF2-40B4-BE49-F238E27FC236}">
                  <a16:creationId xmlns:a16="http://schemas.microsoft.com/office/drawing/2014/main" id="{2CF48B0F-65FB-4CB7-8F5C-AB0B99BB5A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038" y="2133600"/>
              <a:ext cx="2901950" cy="2707983"/>
              <a:chOff x="908" y="1506"/>
              <a:chExt cx="1828" cy="1772"/>
            </a:xfrm>
            <a:grpFill/>
          </p:grpSpPr>
          <p:cxnSp>
            <p:nvCxnSpPr>
              <p:cNvPr id="49" name="AutoShape 15">
                <a:extLst>
                  <a:ext uri="{FF2B5EF4-FFF2-40B4-BE49-F238E27FC236}">
                    <a16:creationId xmlns:a16="http://schemas.microsoft.com/office/drawing/2014/main" id="{769D958F-7AE1-4D12-8F24-1945610CA634}"/>
                  </a:ext>
                </a:extLst>
              </p:cNvPr>
              <p:cNvCxnSpPr>
                <a:cxnSpLocks noChangeShapeType="1"/>
                <a:stCxn id="48" idx="3"/>
                <a:endCxn id="76" idx="1"/>
              </p:cNvCxnSpPr>
              <p:nvPr/>
            </p:nvCxnSpPr>
            <p:spPr bwMode="auto">
              <a:xfrm>
                <a:off x="908" y="2522"/>
                <a:ext cx="340" cy="605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cxnSp>
            <p:nvCxnSpPr>
              <p:cNvPr id="50" name="AutoShape 16">
                <a:extLst>
                  <a:ext uri="{FF2B5EF4-FFF2-40B4-BE49-F238E27FC236}">
                    <a16:creationId xmlns:a16="http://schemas.microsoft.com/office/drawing/2014/main" id="{65817973-BD6A-4DF0-AED6-610B13C2CBAE}"/>
                  </a:ext>
                </a:extLst>
              </p:cNvPr>
              <p:cNvCxnSpPr>
                <a:cxnSpLocks noChangeShapeType="1"/>
                <a:stCxn id="48" idx="3"/>
                <a:endCxn id="51" idx="1"/>
              </p:cNvCxnSpPr>
              <p:nvPr/>
            </p:nvCxnSpPr>
            <p:spPr bwMode="auto">
              <a:xfrm flipV="1">
                <a:off x="908" y="1657"/>
                <a:ext cx="340" cy="865"/>
              </a:xfrm>
              <a:prstGeom prst="bentConnector3">
                <a:avLst>
                  <a:gd name="adj1" fmla="val 50000"/>
                </a:avLst>
              </a:prstGeom>
              <a:grpFill/>
              <a:ln w="381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</p:cxnSp>
          <p:sp>
            <p:nvSpPr>
              <p:cNvPr id="51" name="Text Box 17">
                <a:extLst>
                  <a:ext uri="{FF2B5EF4-FFF2-40B4-BE49-F238E27FC236}">
                    <a16:creationId xmlns:a16="http://schemas.microsoft.com/office/drawing/2014/main" id="{0DDCBC48-D513-4014-BE59-691E66EE8D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1506"/>
                <a:ext cx="1488" cy="302"/>
              </a:xfrm>
              <a:prstGeom prst="rect">
                <a:avLst/>
              </a:prstGeom>
              <a:grpFill/>
              <a:ln w="9525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连续时点数列</a:t>
                </a:r>
              </a:p>
            </p:txBody>
          </p:sp>
          <p:sp>
            <p:nvSpPr>
              <p:cNvPr id="76" name="Text Box 18">
                <a:extLst>
                  <a:ext uri="{FF2B5EF4-FFF2-40B4-BE49-F238E27FC236}">
                    <a16:creationId xmlns:a16="http://schemas.microsoft.com/office/drawing/2014/main" id="{ABA11695-2C09-4A86-8050-5D879320FB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2976"/>
                <a:ext cx="1488" cy="302"/>
              </a:xfrm>
              <a:prstGeom prst="rect">
                <a:avLst/>
              </a:prstGeom>
              <a:grpFill/>
              <a:ln w="9525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间断时点数列</a:t>
                </a:r>
              </a:p>
            </p:txBody>
          </p:sp>
        </p:grpSp>
        <p:sp>
          <p:nvSpPr>
            <p:cNvPr id="48" name="Text Box 19">
              <a:extLst>
                <a:ext uri="{FF2B5EF4-FFF2-40B4-BE49-F238E27FC236}">
                  <a16:creationId xmlns:a16="http://schemas.microsoft.com/office/drawing/2014/main" id="{EBCA7874-C46E-4F05-9374-AEA94C80C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485" y="2276475"/>
              <a:ext cx="615553" cy="2819400"/>
            </a:xfrm>
            <a:prstGeom prst="rect">
              <a:avLst/>
            </a:prstGeom>
            <a:grpFill/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+mn-ea"/>
                </a:rPr>
                <a:t>时点数列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67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连续时点数列（连续每天资料不同）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例：某股票连续</a:t>
            </a:r>
            <a:r>
              <a:rPr lang="en-US" altLang="zh-CN" dirty="0"/>
              <a:t>5</a:t>
            </a:r>
            <a:r>
              <a:rPr lang="zh-CN" altLang="en-US" dirty="0"/>
              <a:t>个交易日价格资料如下：</a:t>
            </a:r>
          </a:p>
        </p:txBody>
      </p:sp>
      <p:graphicFrame>
        <p:nvGraphicFramePr>
          <p:cNvPr id="7" name="Group 61">
            <a:extLst>
              <a:ext uri="{FF2B5EF4-FFF2-40B4-BE49-F238E27FC236}">
                <a16:creationId xmlns:a16="http://schemas.microsoft.com/office/drawing/2014/main" id="{B49BF557-0418-4925-9FE2-FA3641C5FE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040884"/>
              </p:ext>
            </p:extLst>
          </p:nvPr>
        </p:nvGraphicFramePr>
        <p:xfrm>
          <a:off x="1888672" y="2232493"/>
          <a:ext cx="7632700" cy="152400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277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39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756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日期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kumimoji="0" lang="en-US" altLang="zh-CN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4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收盘价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16.2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16.7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17.5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18.2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17.8</a:t>
                      </a: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kumimoji="0" lang="zh-CN" alt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27">
            <a:extLst>
              <a:ext uri="{FF2B5EF4-FFF2-40B4-BE49-F238E27FC236}">
                <a16:creationId xmlns:a16="http://schemas.microsoft.com/office/drawing/2014/main" id="{CAB54989-5D9D-4CA1-8466-A0DA0379F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31922"/>
              </p:ext>
            </p:extLst>
          </p:nvPr>
        </p:nvGraphicFramePr>
        <p:xfrm>
          <a:off x="2345872" y="3908893"/>
          <a:ext cx="68834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057400" imgH="1066800" progId="Equation.3">
                  <p:embed/>
                </p:oleObj>
              </mc:Choice>
              <mc:Fallback>
                <p:oleObj r:id="rId2" imgW="2057400" imgH="1066800" progId="Equation.3">
                  <p:embed/>
                  <p:pic>
                    <p:nvPicPr>
                      <p:cNvPr id="75803" name="Object 27">
                        <a:extLst>
                          <a:ext uri="{FF2B5EF4-FFF2-40B4-BE49-F238E27FC236}">
                            <a16:creationId xmlns:a16="http://schemas.microsoft.com/office/drawing/2014/main" id="{C41796A4-FE97-4387-AE17-97000A200A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5872" y="3908893"/>
                        <a:ext cx="6883400" cy="19812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连续时点数列（持续若干天内资料不变）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例</a:t>
            </a:r>
            <a:r>
              <a:rPr lang="en-US" altLang="zh-CN" dirty="0"/>
              <a:t>.</a:t>
            </a:r>
            <a:r>
              <a:rPr lang="zh-CN" altLang="en-US" dirty="0"/>
              <a:t>某企业</a:t>
            </a:r>
            <a:r>
              <a:rPr lang="en-US" altLang="zh-CN" dirty="0"/>
              <a:t>5</a:t>
            </a:r>
            <a:r>
              <a:rPr lang="zh-CN" altLang="en-US" dirty="0"/>
              <a:t>月份每日实有人数资料如下：</a:t>
            </a:r>
          </a:p>
        </p:txBody>
      </p:sp>
      <p:graphicFrame>
        <p:nvGraphicFramePr>
          <p:cNvPr id="6" name="Group 35">
            <a:extLst>
              <a:ext uri="{FF2B5EF4-FFF2-40B4-BE49-F238E27FC236}">
                <a16:creationId xmlns:a16="http://schemas.microsoft.com/office/drawing/2014/main" id="{4DC234AC-8124-4ADC-A612-F0CC20E90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669953"/>
              </p:ext>
            </p:extLst>
          </p:nvPr>
        </p:nvGraphicFramePr>
        <p:xfrm>
          <a:off x="1911350" y="2372193"/>
          <a:ext cx="7921942" cy="1558925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908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3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018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    期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53449" marB="5344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1~9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 </a:t>
                      </a: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10~15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 </a:t>
                      </a: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16~22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  </a:t>
                      </a: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23~31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53449" marB="5344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874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实有人数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53449" marB="5344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780      784      786     783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53449" marB="5344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16" descr="蓝色面巾纸">
            <a:extLst>
              <a:ext uri="{FF2B5EF4-FFF2-40B4-BE49-F238E27FC236}">
                <a16:creationId xmlns:a16="http://schemas.microsoft.com/office/drawing/2014/main" id="{FBDED5CE-6FB6-4E6C-8B40-DCDD8C9C5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197361"/>
              </p:ext>
            </p:extLst>
          </p:nvPr>
        </p:nvGraphicFramePr>
        <p:xfrm>
          <a:off x="1911350" y="4058118"/>
          <a:ext cx="7921942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908300" imgH="711200" progId="Equation.3">
                  <p:embed/>
                </p:oleObj>
              </mc:Choice>
              <mc:Fallback>
                <p:oleObj r:id="rId2" imgW="2908300" imgH="711200" progId="Equation.3">
                  <p:embed/>
                  <p:pic>
                    <p:nvPicPr>
                      <p:cNvPr id="77840" name="Object 16" descr="蓝色面巾纸">
                        <a:extLst>
                          <a:ext uri="{FF2B5EF4-FFF2-40B4-BE49-F238E27FC236}">
                            <a16:creationId xmlns:a16="http://schemas.microsoft.com/office/drawing/2014/main" id="{CDBA2058-61CE-4E67-A20E-0E0183F578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350" y="4058118"/>
                        <a:ext cx="7921942" cy="18034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7">
            <a:extLst>
              <a:ext uri="{FF2B5EF4-FFF2-40B4-BE49-F238E27FC236}">
                <a16:creationId xmlns:a16="http://schemas.microsoft.com/office/drawing/2014/main" id="{D0EAC34B-D052-432F-9C35-FE1A44E15D0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828800" y="4696293"/>
            <a:ext cx="7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0" hangingPunct="0">
              <a:defRPr/>
            </a:pPr>
            <a:endParaRPr lang="zh-CN" altLang="zh-CN" sz="2000" b="1" i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50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）间断时点数列求平均发展水平</a:t>
            </a:r>
            <a:endParaRPr lang="zh-CN" altLang="en-US" dirty="0"/>
          </a:p>
        </p:txBody>
      </p:sp>
      <p:sp>
        <p:nvSpPr>
          <p:cNvPr id="4" name="AutoShape 12">
            <a:extLst>
              <a:ext uri="{FF2B5EF4-FFF2-40B4-BE49-F238E27FC236}">
                <a16:creationId xmlns:a16="http://schemas.microsoft.com/office/drawing/2014/main" id="{E845B766-08BB-47A8-A197-0964107B9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551" y="944030"/>
            <a:ext cx="3803651" cy="1484313"/>
          </a:xfrm>
          <a:prstGeom prst="wedgeRoundRectCallout">
            <a:avLst>
              <a:gd name="adj1" fmla="val -135847"/>
              <a:gd name="adj2" fmla="val -41657"/>
              <a:gd name="adj3" fmla="val 16667"/>
            </a:avLst>
          </a:prstGeom>
          <a:solidFill>
            <a:schemeClr val="bg1">
              <a:lumMod val="85000"/>
              <a:alpha val="50195"/>
            </a:schemeClr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每隔一段时间登记一次，表现为期初或期末值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3">
                <a:extLst>
                  <a:ext uri="{FF2B5EF4-FFF2-40B4-BE49-F238E27FC236}">
                    <a16:creationId xmlns:a16="http://schemas.microsoft.com/office/drawing/2014/main" id="{1E72BEA3-7B15-40F7-A0F8-A039DAB1F82A}"/>
                  </a:ext>
                </a:extLst>
              </p:cNvPr>
              <p:cNvSpPr txBox="1"/>
              <p:nvPr/>
            </p:nvSpPr>
            <p:spPr bwMode="auto">
              <a:xfrm>
                <a:off x="2649538" y="1824038"/>
                <a:ext cx="739775" cy="392112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sSup>
                        <m:sSupPr>
                          <m:ctrlPr>
                            <a:rPr lang="zh-CN" altLang="en-US" sz="24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间</m:t>
                          </m:r>
                        </m:e>
                        <m:sup>
                          <m:limLow>
                            <m:limLowPr>
                              <m:ctrlPr>
                                <a:rPr lang="zh-CN" altLang="en-US" sz="24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/>
                            <m:lim/>
                          </m:limLow>
                        </m:sup>
                      </m:sSup>
                    </m:oMath>
                    <m:oMath xmlns:m="http://schemas.openxmlformats.org/officeDocument/2006/math">
                      <m:r>
                        <a:rPr lang="zh-CN" altLang="en-US" sz="2400" b="1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m:t>断</m:t>
                      </m:r>
                    </m:oMath>
                    <m:oMath xmlns:m="http://schemas.openxmlformats.org/officeDocument/2006/math">
                      <m:r>
                        <a:rPr lang="zh-CN" altLang="en-US" sz="2400" b="1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m:t>时</m:t>
                      </m:r>
                    </m:oMath>
                  </m:oMathPara>
                </a14:m>
                <a:endParaRPr lang="en-US" altLang="zh-CN" sz="2400" b="1" i="1" dirty="0">
                  <a:solidFill>
                    <a:srgbClr val="000000"/>
                  </a:solidFill>
                  <a:effectLst/>
                  <a:latin typeface="+mn-ea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400" b="1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m:t>点</m:t>
                      </m:r>
                    </m:oMath>
                    <m:oMath xmlns:m="http://schemas.openxmlformats.org/officeDocument/2006/math">
                      <m:r>
                        <a:rPr lang="zh-CN" altLang="en-US" sz="2400" b="1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m:t>数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000000"/>
                          </a:solidFill>
                          <a:effectLst/>
                          <a:latin typeface="+mn-ea"/>
                        </a:rPr>
                        <m:t> </m:t>
                      </m:r>
                      <m:sSub>
                        <m:sSubPr>
                          <m:ctrlPr>
                            <a:rPr lang="zh-CN" alt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列</m:t>
                          </m:r>
                        </m:e>
                        <m:sub/>
                      </m:sSub>
                      <m: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8" name="Object 3">
                <a:extLst>
                  <a:ext uri="{FF2B5EF4-FFF2-40B4-BE49-F238E27FC236}">
                    <a16:creationId xmlns:a16="http://schemas.microsoft.com/office/drawing/2014/main" id="{1E72BEA3-7B15-40F7-A0F8-A039DAB1F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49538" y="1824038"/>
                <a:ext cx="739775" cy="3921125"/>
              </a:xfrm>
              <a:prstGeom prst="rect">
                <a:avLst/>
              </a:prstGeom>
              <a:blipFill>
                <a:blip r:embed="rId2"/>
                <a:stretch>
                  <a:fillRect l="-7317"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Object 4" descr="蓝色砂纸">
                <a:extLst>
                  <a:ext uri="{FF2B5EF4-FFF2-40B4-BE49-F238E27FC236}">
                    <a16:creationId xmlns:a16="http://schemas.microsoft.com/office/drawing/2014/main" id="{AAE108FC-B763-4A4F-B5C4-C2530A42AAE6}"/>
                  </a:ext>
                </a:extLst>
              </p:cNvPr>
              <p:cNvSpPr txBox="1"/>
              <p:nvPr/>
            </p:nvSpPr>
            <p:spPr bwMode="auto">
              <a:xfrm>
                <a:off x="3990974" y="2960688"/>
                <a:ext cx="6999287" cy="98823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  <a:miter lim="800000"/>
                <a:headEnd/>
                <a:tailEnd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bar>
                        <m:barPr>
                          <m:pos m:val="top"/>
                          <m:ctrlPr>
                            <a:rPr lang="zh-CN" alt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bar>
                      <m:r>
                        <a:rPr lang="zh-CN" altLang="en-US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⋯</m:t>
                          </m:r>
                          <m:r>
                            <m:rPr>
                              <m:nor/>
                            </m:rP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zh-CN" alt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zh-CN" altLang="en-US" sz="2400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9" name="Object 4" descr="蓝色砂纸">
                <a:extLst>
                  <a:ext uri="{FF2B5EF4-FFF2-40B4-BE49-F238E27FC236}">
                    <a16:creationId xmlns:a16="http://schemas.microsoft.com/office/drawing/2014/main" id="{AAE108FC-B763-4A4F-B5C4-C2530A42AA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0974" y="2960688"/>
                <a:ext cx="6999287" cy="9882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Object 5" descr="紫色网格">
                <a:extLst>
                  <a:ext uri="{FF2B5EF4-FFF2-40B4-BE49-F238E27FC236}">
                    <a16:creationId xmlns:a16="http://schemas.microsoft.com/office/drawing/2014/main" id="{EB55B096-6EA0-4FE0-B328-1B3C4DC267B4}"/>
                  </a:ext>
                </a:extLst>
              </p:cNvPr>
              <p:cNvSpPr txBox="1"/>
              <p:nvPr/>
            </p:nvSpPr>
            <p:spPr bwMode="auto">
              <a:xfrm>
                <a:off x="3990975" y="5427599"/>
                <a:ext cx="6999288" cy="115521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ba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+⋯+</m:t>
                          </m:r>
                          <m:f>
                            <m:f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zh-CN" altLang="en-US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+⋯+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10" name="Object 5" descr="紫色网格">
                <a:extLst>
                  <a:ext uri="{FF2B5EF4-FFF2-40B4-BE49-F238E27FC236}">
                    <a16:creationId xmlns:a16="http://schemas.microsoft.com/office/drawing/2014/main" id="{EB55B096-6EA0-4FE0-B328-1B3C4DC26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0975" y="5427599"/>
                <a:ext cx="6999288" cy="11552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6">
            <a:extLst>
              <a:ext uri="{FF2B5EF4-FFF2-40B4-BE49-F238E27FC236}">
                <a16:creationId xmlns:a16="http://schemas.microsoft.com/office/drawing/2014/main" id="{54642EA6-7198-4225-BB86-4039C5C7C62F}"/>
              </a:ext>
            </a:extLst>
          </p:cNvPr>
          <p:cNvGrpSpPr>
            <a:grpSpLocks/>
          </p:cNvGrpSpPr>
          <p:nvPr/>
        </p:nvGrpSpPr>
        <p:grpSpPr bwMode="auto">
          <a:xfrm>
            <a:off x="3389313" y="1883641"/>
            <a:ext cx="4371976" cy="3149819"/>
            <a:chOff x="866" y="804"/>
            <a:chExt cx="2754" cy="226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Object 7">
                  <a:extLst>
                    <a:ext uri="{FF2B5EF4-FFF2-40B4-BE49-F238E27FC236}">
                      <a16:creationId xmlns:a16="http://schemas.microsoft.com/office/drawing/2014/main" id="{5F24D74E-A525-4F3C-AB0E-978813981E93}"/>
                    </a:ext>
                  </a:extLst>
                </p:cNvPr>
                <p:cNvSpPr txBox="1"/>
                <p:nvPr/>
              </p:nvSpPr>
              <p:spPr bwMode="auto">
                <a:xfrm>
                  <a:off x="1224" y="804"/>
                  <a:ext cx="2396" cy="519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zh-CN" altLang="en-US" sz="240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40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zh-CN" alt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间隔时间相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等</m:t>
                            </m:r>
                          </m:e>
                          <m:sub/>
                        </m:sSub>
                        <m: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CN" altLang="en-US" sz="2400" dirty="0"/>
                </a:p>
              </p:txBody>
            </p:sp>
          </mc:Choice>
          <mc:Fallback xmlns="">
            <p:sp>
              <p:nvSpPr>
                <p:cNvPr id="12" name="Object 7">
                  <a:extLst>
                    <a:ext uri="{FF2B5EF4-FFF2-40B4-BE49-F238E27FC236}">
                      <a16:creationId xmlns:a16="http://schemas.microsoft.com/office/drawing/2014/main" id="{5F24D74E-A525-4F3C-AB0E-978813981E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24" y="804"/>
                  <a:ext cx="2396" cy="51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2857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Object 8">
                  <a:extLst>
                    <a:ext uri="{FF2B5EF4-FFF2-40B4-BE49-F238E27FC236}">
                      <a16:creationId xmlns:a16="http://schemas.microsoft.com/office/drawing/2014/main" id="{8160EBDA-FF8C-4C7D-8093-E5F08B857B06}"/>
                    </a:ext>
                  </a:extLst>
                </p:cNvPr>
                <p:cNvSpPr txBox="1"/>
                <p:nvPr/>
              </p:nvSpPr>
              <p:spPr bwMode="auto">
                <a:xfrm>
                  <a:off x="1224" y="2548"/>
                  <a:ext cx="2372" cy="519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zh-CN" alt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zh-CN" alt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zh-CN" alt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间隔时间不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等</m:t>
                            </m:r>
                          </m:e>
                          <m:sub/>
                        </m:sSub>
                        <m:r>
                          <a:rPr lang="zh-CN" alt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CN" altLang="en-US" sz="2400" dirty="0">
                    <a:solidFill>
                      <a:schemeClr val="bg1"/>
                    </a:solidFill>
                    <a:latin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3" name="Object 8">
                  <a:extLst>
                    <a:ext uri="{FF2B5EF4-FFF2-40B4-BE49-F238E27FC236}">
                      <a16:creationId xmlns:a16="http://schemas.microsoft.com/office/drawing/2014/main" id="{8160EBDA-FF8C-4C7D-8093-E5F08B857B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24" y="2548"/>
                  <a:ext cx="2372" cy="51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2857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AutoShape 9">
              <a:extLst>
                <a:ext uri="{FF2B5EF4-FFF2-40B4-BE49-F238E27FC236}">
                  <a16:creationId xmlns:a16="http://schemas.microsoft.com/office/drawing/2014/main" id="{18A87049-29BE-4842-AC79-5612C90005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6" y="1076"/>
              <a:ext cx="358" cy="102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99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0">
              <a:extLst>
                <a:ext uri="{FF2B5EF4-FFF2-40B4-BE49-F238E27FC236}">
                  <a16:creationId xmlns:a16="http://schemas.microsoft.com/office/drawing/2014/main" id="{535C41ED-A5C7-4682-A781-2D732FE1A8D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6" y="2103"/>
              <a:ext cx="358" cy="71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99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765772" y="285386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A.</a:t>
            </a:r>
            <a:r>
              <a:rPr lang="zh-CN" altLang="en-US" dirty="0"/>
              <a:t>间隔相等时点数列</a:t>
            </a:r>
          </a:p>
        </p:txBody>
      </p:sp>
      <p:graphicFrame>
        <p:nvGraphicFramePr>
          <p:cNvPr id="4" name="Group 72">
            <a:extLst>
              <a:ext uri="{FF2B5EF4-FFF2-40B4-BE49-F238E27FC236}">
                <a16:creationId xmlns:a16="http://schemas.microsoft.com/office/drawing/2014/main" id="{EBD7CA13-8473-4D2D-A7D6-D59A81796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697214"/>
              </p:ext>
            </p:extLst>
          </p:nvPr>
        </p:nvGraphicFramePr>
        <p:xfrm>
          <a:off x="2090057" y="1943100"/>
          <a:ext cx="8243888" cy="1371600"/>
        </p:xfrm>
        <a:graphic>
          <a:graphicData uri="http://schemas.openxmlformats.org/drawingml/2006/table">
            <a:tbl>
              <a:tblPr/>
              <a:tblGrid>
                <a:gridCol w="1455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8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1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68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 份</a:t>
                      </a:r>
                    </a:p>
                  </a:txBody>
                  <a:tcPr marL="0" marR="0" marT="38100" marB="3810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1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月底存款余额（亿元）</a:t>
                      </a:r>
                    </a:p>
                  </a:txBody>
                  <a:tcPr marL="0" marR="0" marT="38100" marB="3810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11.58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11.71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11.85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11.99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12.11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12.24</a:t>
                      </a:r>
                    </a:p>
                  </a:txBody>
                  <a:tcPr marL="0" marR="0" marT="38100" marB="3810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30">
            <a:extLst>
              <a:ext uri="{FF2B5EF4-FFF2-40B4-BE49-F238E27FC236}">
                <a16:creationId xmlns:a16="http://schemas.microsoft.com/office/drawing/2014/main" id="{2F76B348-DF4A-43D8-8A13-3D56BF5F1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7257" y="3467100"/>
            <a:ext cx="701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2006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月该市平均居民存款余额：首尾折半法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Object 31" descr="蓝色面巾纸">
                <a:extLst>
                  <a:ext uri="{FF2B5EF4-FFF2-40B4-BE49-F238E27FC236}">
                    <a16:creationId xmlns:a16="http://schemas.microsoft.com/office/drawing/2014/main" id="{D00523BC-0C35-4E28-AA25-C63E425CD53F}"/>
                  </a:ext>
                </a:extLst>
              </p:cNvPr>
              <p:cNvSpPr txBox="1"/>
              <p:nvPr/>
            </p:nvSpPr>
            <p:spPr bwMode="auto">
              <a:xfrm>
                <a:off x="2375693" y="4084638"/>
                <a:ext cx="7440613" cy="204946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ba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aln/>
                        </m:rP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⋯</m:t>
                          </m:r>
                          <m:r>
                            <m:rPr>
                              <m:nor/>
                            </m:rP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×11.58+11.71+11.85+11.99+12.11+</m:t>
                          </m:r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×12.24</m:t>
                          </m:r>
                        </m:num>
                        <m:den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6−1</m:t>
                          </m:r>
                        </m:den>
                      </m:f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11.91</m:t>
                      </m:r>
                      <m: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亿元</m:t>
                          </m:r>
                          <m: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6" name="Object 31" descr="蓝色面巾纸">
                <a:extLst>
                  <a:ext uri="{FF2B5EF4-FFF2-40B4-BE49-F238E27FC236}">
                    <a16:creationId xmlns:a16="http://schemas.microsoft.com/office/drawing/2014/main" id="{D00523BC-0C35-4E28-AA25-C63E425CD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75693" y="4084638"/>
                <a:ext cx="7440613" cy="20494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32">
            <a:extLst>
              <a:ext uri="{FF2B5EF4-FFF2-40B4-BE49-F238E27FC236}">
                <a16:creationId xmlns:a16="http://schemas.microsoft.com/office/drawing/2014/main" id="{40AF9355-94B7-4DFA-88C4-97DAC00E99A5}"/>
              </a:ext>
            </a:extLst>
          </p:cNvPr>
          <p:cNvSpPr txBox="1">
            <a:spLocks noChangeArrowheads="1"/>
          </p:cNvSpPr>
          <p:nvPr/>
        </p:nvSpPr>
        <p:spPr>
          <a:xfrm>
            <a:off x="2318657" y="1333500"/>
            <a:ext cx="790575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00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例</a:t>
            </a:r>
            <a:r>
              <a:rPr lang="en-US" altLang="zh-CN" sz="2600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.2006</a:t>
            </a:r>
            <a:r>
              <a:rPr lang="zh-CN" altLang="en-US" sz="2600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年各月月底某市居民存款余额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b="1" dirty="0"/>
              <a:t>B.</a:t>
            </a:r>
            <a:r>
              <a:rPr lang="zh-CN" altLang="en-US" b="1" dirty="0"/>
              <a:t>间隔不相等时点数列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4B5DBAA-56BC-4B79-BD57-9C8F9456F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83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例</a:t>
            </a:r>
            <a:r>
              <a:rPr lang="en-US" altLang="zh-CN" dirty="0"/>
              <a:t>.1994</a:t>
            </a:r>
            <a:r>
              <a:rPr lang="zh-CN" altLang="en-US" dirty="0"/>
              <a:t>年</a:t>
            </a:r>
            <a:r>
              <a:rPr lang="en-US" altLang="zh-CN" dirty="0"/>
              <a:t>-2006 </a:t>
            </a:r>
            <a:r>
              <a:rPr lang="zh-CN" altLang="en-US" dirty="0"/>
              <a:t>年某省服务业从业人数（年底数）</a:t>
            </a:r>
          </a:p>
          <a:p>
            <a:endParaRPr lang="zh-CN" altLang="en-US" dirty="0"/>
          </a:p>
        </p:txBody>
      </p:sp>
      <p:graphicFrame>
        <p:nvGraphicFramePr>
          <p:cNvPr id="6" name="Group 74">
            <a:extLst>
              <a:ext uri="{FF2B5EF4-FFF2-40B4-BE49-F238E27FC236}">
                <a16:creationId xmlns:a16="http://schemas.microsoft.com/office/drawing/2014/main" id="{3451B6D5-E667-4884-9844-A616CE49F9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9588052"/>
              </p:ext>
            </p:extLst>
          </p:nvPr>
        </p:nvGraphicFramePr>
        <p:xfrm>
          <a:off x="1343025" y="1950478"/>
          <a:ext cx="8821738" cy="15404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9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6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151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   份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1994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1997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1999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2006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89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年底人 数（万人）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83.50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99.49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118.28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140.71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168.51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183.75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9" marB="46789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75" descr="新闻纸">
                <a:extLst>
                  <a:ext uri="{FF2B5EF4-FFF2-40B4-BE49-F238E27FC236}">
                    <a16:creationId xmlns:a16="http://schemas.microsoft.com/office/drawing/2014/main" id="{7DA82743-723A-4ACD-989B-9F1BE9B5A360}"/>
                  </a:ext>
                </a:extLst>
              </p:cNvPr>
              <p:cNvSpPr txBox="1"/>
              <p:nvPr/>
            </p:nvSpPr>
            <p:spPr bwMode="auto">
              <a:xfrm>
                <a:off x="1343025" y="3644341"/>
                <a:ext cx="8821738" cy="19304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+mn-ea"/>
                        </a:rPr>
                        <m:t>   </m:t>
                      </m:r>
                      <m:bar>
                        <m:barPr>
                          <m:pos m:val="top"/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ba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+mn-ea"/>
                        </a:rPr>
                        <m:t>  </m:t>
                      </m:r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+mn-ea"/>
                        </a:rPr>
                        <m:t>  </m:t>
                      </m:r>
                      <m:f>
                        <m:f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</m:t>
                                  </m:r>
                                  <m:f>
                                    <m:fPr>
                                      <m:ctrlP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83.50+99.49</m:t>
                                      </m:r>
                                    </m:num>
                                    <m:den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×3+</m:t>
                                  </m:r>
                                  <m:f>
                                    <m:fPr>
                                      <m:ctrlP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99.49+118.28</m:t>
                                      </m:r>
                                    </m:num>
                                    <m:den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×2+</m:t>
                                  </m:r>
                                  <m:f>
                                    <m:fPr>
                                      <m:ctrlP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118.28+140.71</m:t>
                                      </m:r>
                                    </m:num>
                                    <m:den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×3</m:t>
                                  </m:r>
                                </m:e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000" i="0">
                                      <a:solidFill>
                                        <a:srgbClr val="000000"/>
                                      </a:solidFill>
                                      <a:latin typeface="+mn-ea"/>
                                    </a:rPr>
                                    <m:t>           </m:t>
                                  </m:r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140.71+168.51</m:t>
                                      </m:r>
                                    </m:num>
                                    <m:den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×2+</m:t>
                                  </m:r>
                                  <m:f>
                                    <m:fPr>
                                      <m:ctrlP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168.51+183.75</m:t>
                                      </m:r>
                                    </m:num>
                                    <m:den>
                                      <m:r>
                                        <a:rPr lang="zh-CN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×2</m:t>
                                  </m:r>
                                </m:e>
                              </m:eqArr>
                            </m:e>
                          </m:d>
                        </m:num>
                        <m:den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3+2+3+2+2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+mn-ea"/>
                </a:endParaRPr>
              </a:p>
            </p:txBody>
          </p:sp>
        </mc:Choice>
        <mc:Fallback xmlns="">
          <p:sp>
            <p:nvSpPr>
              <p:cNvPr id="7" name="Object 75" descr="新闻纸">
                <a:extLst>
                  <a:ext uri="{FF2B5EF4-FFF2-40B4-BE49-F238E27FC236}">
                    <a16:creationId xmlns:a16="http://schemas.microsoft.com/office/drawing/2014/main" id="{7DA82743-723A-4ACD-989B-9F1BE9B5A3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43025" y="3644341"/>
                <a:ext cx="8821738" cy="1930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6" descr="新闻纸">
                <a:extLst>
                  <a:ext uri="{FF2B5EF4-FFF2-40B4-BE49-F238E27FC236}">
                    <a16:creationId xmlns:a16="http://schemas.microsoft.com/office/drawing/2014/main" id="{19B3073D-1C0A-4696-96A0-7E41D04535A9}"/>
                  </a:ext>
                </a:extLst>
              </p:cNvPr>
              <p:cNvSpPr txBox="1"/>
              <p:nvPr/>
            </p:nvSpPr>
            <p:spPr bwMode="auto">
              <a:xfrm>
                <a:off x="1924050" y="5146629"/>
                <a:ext cx="2697163" cy="50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8.52</m:t>
                      </m:r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d>
                        <m:d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万人</m:t>
                          </m:r>
                          <m:r>
                            <a:rPr lang="zh-CN" alt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8" name="Object 76" descr="新闻纸">
                <a:extLst>
                  <a:ext uri="{FF2B5EF4-FFF2-40B4-BE49-F238E27FC236}">
                    <a16:creationId xmlns:a16="http://schemas.microsoft.com/office/drawing/2014/main" id="{19B3073D-1C0A-4696-96A0-7E41D04535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24050" y="5146629"/>
                <a:ext cx="2697163" cy="5048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b="1" dirty="0"/>
              <a:t>3</a:t>
            </a:r>
            <a:r>
              <a:rPr lang="zh-CN" altLang="en-US" b="1" dirty="0"/>
              <a:t>、相对数数列</a:t>
            </a:r>
            <a:r>
              <a:rPr lang="en-US" altLang="zh-CN" b="1" dirty="0"/>
              <a:t>(</a:t>
            </a:r>
            <a:r>
              <a:rPr lang="zh-CN" altLang="en-US" b="1" dirty="0"/>
              <a:t>平均数数列）的平均发展水平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D5AE41B-EEC8-49A1-A5BB-1D508FFB76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208C3535-270F-4FCE-84A8-DD9734B76ACB}"/>
              </a:ext>
            </a:extLst>
          </p:cNvPr>
          <p:cNvGrpSpPr>
            <a:grpSpLocks/>
          </p:cNvGrpSpPr>
          <p:nvPr/>
        </p:nvGrpSpPr>
        <p:grpSpPr bwMode="auto">
          <a:xfrm>
            <a:off x="2562680" y="2725758"/>
            <a:ext cx="5305425" cy="1511071"/>
            <a:chOff x="362" y="1675"/>
            <a:chExt cx="3342" cy="94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Object 4">
                  <a:extLst>
                    <a:ext uri="{FF2B5EF4-FFF2-40B4-BE49-F238E27FC236}">
                      <a16:creationId xmlns:a16="http://schemas.microsoft.com/office/drawing/2014/main" id="{7C635DD1-9C13-46F9-859A-8211AD1AC958}"/>
                    </a:ext>
                  </a:extLst>
                </p:cNvPr>
                <p:cNvSpPr txBox="1"/>
                <p:nvPr/>
              </p:nvSpPr>
              <p:spPr bwMode="auto">
                <a:xfrm>
                  <a:off x="363" y="1675"/>
                  <a:ext cx="3341" cy="4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分子项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：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⋯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</m:sSub>
                      </m:oMath>
                    </m:oMathPara>
                  </a14:m>
                  <a:endParaRPr lang="zh-CN" altLang="en-US" sz="2400" dirty="0"/>
                </a:p>
              </p:txBody>
            </p:sp>
          </mc:Choice>
          <mc:Fallback xmlns="">
            <p:sp>
              <p:nvSpPr>
                <p:cNvPr id="7" name="Object 4">
                  <a:extLst>
                    <a:ext uri="{FF2B5EF4-FFF2-40B4-BE49-F238E27FC236}">
                      <a16:creationId xmlns:a16="http://schemas.microsoft.com/office/drawing/2014/main" id="{7C635DD1-9C13-46F9-859A-8211AD1AC9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3" y="1675"/>
                  <a:ext cx="3341" cy="472"/>
                </a:xfrm>
                <a:prstGeom prst="rect">
                  <a:avLst/>
                </a:prstGeom>
                <a:blipFill>
                  <a:blip r:embed="rId2"/>
                  <a:stretch>
                    <a:fillRect l="-1264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Object 5">
                  <a:extLst>
                    <a:ext uri="{FF2B5EF4-FFF2-40B4-BE49-F238E27FC236}">
                      <a16:creationId xmlns:a16="http://schemas.microsoft.com/office/drawing/2014/main" id="{D5E3350B-6360-4309-A59C-4CB1E0A5C749}"/>
                    </a:ext>
                  </a:extLst>
                </p:cNvPr>
                <p:cNvSpPr txBox="1"/>
                <p:nvPr/>
              </p:nvSpPr>
              <p:spPr bwMode="auto">
                <a:xfrm>
                  <a:off x="362" y="2115"/>
                  <a:ext cx="3342" cy="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分母项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：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zh-CN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⋯</m:t>
                        </m:r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zh-CN" altLang="en-US" sz="24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</m:sSub>
                      </m:oMath>
                    </m:oMathPara>
                  </a14:m>
                  <a:endParaRPr lang="zh-CN" altLang="en-US" sz="2400" dirty="0"/>
                </a:p>
              </p:txBody>
            </p:sp>
          </mc:Choice>
          <mc:Fallback xmlns="">
            <p:sp>
              <p:nvSpPr>
                <p:cNvPr id="8" name="Object 5">
                  <a:extLst>
                    <a:ext uri="{FF2B5EF4-FFF2-40B4-BE49-F238E27FC236}">
                      <a16:creationId xmlns:a16="http://schemas.microsoft.com/office/drawing/2014/main" id="{D5E3350B-6360-4309-A59C-4CB1E0A5C7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2" y="2115"/>
                  <a:ext cx="3342" cy="500"/>
                </a:xfrm>
                <a:prstGeom prst="rect">
                  <a:avLst/>
                </a:prstGeom>
                <a:blipFill>
                  <a:blip r:embed="rId3"/>
                  <a:stretch>
                    <a:fillRect l="-1148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6" descr="5%">
                <a:extLst>
                  <a:ext uri="{FF2B5EF4-FFF2-40B4-BE49-F238E27FC236}">
                    <a16:creationId xmlns:a16="http://schemas.microsoft.com/office/drawing/2014/main" id="{952438ED-A0CD-40E7-8D0D-25D5B51843F0}"/>
                  </a:ext>
                </a:extLst>
              </p:cNvPr>
              <p:cNvSpPr txBox="1"/>
              <p:nvPr/>
            </p:nvSpPr>
            <p:spPr bwMode="auto">
              <a:xfrm>
                <a:off x="2564266" y="2055393"/>
                <a:ext cx="5524500" cy="7381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指标项</m:t>
                      </m:r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：</m:t>
                      </m:r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sSub>
                        <m:sSub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  <m:r>
                        <m:rPr>
                          <m:nor/>
                        </m:rPr>
                        <a:rPr lang="zh-CN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zh-CN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9" name="Object 6" descr="5%">
                <a:extLst>
                  <a:ext uri="{FF2B5EF4-FFF2-40B4-BE49-F238E27FC236}">
                    <a16:creationId xmlns:a16="http://schemas.microsoft.com/office/drawing/2014/main" id="{952438ED-A0CD-40E7-8D0D-25D5B5184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64266" y="2055393"/>
                <a:ext cx="5524500" cy="738187"/>
              </a:xfrm>
              <a:prstGeom prst="rect">
                <a:avLst/>
              </a:prstGeom>
              <a:blipFill>
                <a:blip r:embed="rId4"/>
                <a:stretch>
                  <a:fillRect l="-12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7">
            <a:extLst>
              <a:ext uri="{FF2B5EF4-FFF2-40B4-BE49-F238E27FC236}">
                <a16:creationId xmlns:a16="http://schemas.microsoft.com/office/drawing/2014/main" id="{B54E04ED-C7D3-4782-9C16-1F057EA92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18762"/>
              </p:ext>
            </p:extLst>
          </p:nvPr>
        </p:nvGraphicFramePr>
        <p:xfrm>
          <a:off x="4764087" y="4746157"/>
          <a:ext cx="26638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396080" imgH="736920" progId="Equation.3">
                  <p:embed/>
                </p:oleObj>
              </mc:Choice>
              <mc:Fallback>
                <p:oleObj r:id="rId5" imgW="1396080" imgH="736920" progId="Equation.3">
                  <p:embed/>
                  <p:pic>
                    <p:nvPicPr>
                      <p:cNvPr id="86023" name="Object 7">
                        <a:extLst>
                          <a:ext uri="{FF2B5EF4-FFF2-40B4-BE49-F238E27FC236}">
                            <a16:creationId xmlns:a16="http://schemas.microsoft.com/office/drawing/2014/main" id="{B2D6F54F-9A7D-495F-98DD-3032A7A51F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4087" y="4746157"/>
                        <a:ext cx="2663825" cy="114617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8">
            <a:extLst>
              <a:ext uri="{FF2B5EF4-FFF2-40B4-BE49-F238E27FC236}">
                <a16:creationId xmlns:a16="http://schemas.microsoft.com/office/drawing/2014/main" id="{02D5FC78-956D-49CB-AC35-16E3B82A14B9}"/>
              </a:ext>
            </a:extLst>
          </p:cNvPr>
          <p:cNvGrpSpPr>
            <a:grpSpLocks/>
          </p:cNvGrpSpPr>
          <p:nvPr/>
        </p:nvGrpSpPr>
        <p:grpSpPr bwMode="auto">
          <a:xfrm>
            <a:off x="8001454" y="2868613"/>
            <a:ext cx="1274763" cy="1368425"/>
            <a:chOff x="4080" y="1653"/>
            <a:chExt cx="803" cy="103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Object 9">
                  <a:extLst>
                    <a:ext uri="{FF2B5EF4-FFF2-40B4-BE49-F238E27FC236}">
                      <a16:creationId xmlns:a16="http://schemas.microsoft.com/office/drawing/2014/main" id="{55F08AD2-4DE3-46E5-B90D-3554EDA6EB34}"/>
                    </a:ext>
                  </a:extLst>
                </p:cNvPr>
                <p:cNvSpPr txBox="1"/>
                <p:nvPr/>
              </p:nvSpPr>
              <p:spPr bwMode="auto">
                <a:xfrm>
                  <a:off x="4613" y="1653"/>
                  <a:ext cx="270" cy="10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bar>
                          <m:barPr>
                            <m:pos m:val="top"/>
                            <m:ctrlP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m:rPr>
                                <m:sty m:val="p"/>
                              </m:rPr>
                              <a:rPr lang="zh-CN" altLang="en-US" sz="28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</m:bar>
                      </m:oMath>
                      <m:oMath xmlns:m="http://schemas.openxmlformats.org/officeDocument/2006/math">
                        <m:bar>
                          <m:barPr>
                            <m:pos m:val="top"/>
                            <m:ctrlP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m:rPr>
                                <m:sty m:val="p"/>
                              </m:rPr>
                              <a:rPr lang="zh-CN" altLang="en-US" sz="28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</m:bar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 xmlns="">
            <p:sp>
              <p:nvSpPr>
                <p:cNvPr id="12" name="Object 9">
                  <a:extLst>
                    <a:ext uri="{FF2B5EF4-FFF2-40B4-BE49-F238E27FC236}">
                      <a16:creationId xmlns:a16="http://schemas.microsoft.com/office/drawing/2014/main" id="{55F08AD2-4DE3-46E5-B90D-3554EDA6EB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613" y="1653"/>
                  <a:ext cx="270" cy="103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AutoShape 10">
              <a:extLst>
                <a:ext uri="{FF2B5EF4-FFF2-40B4-BE49-F238E27FC236}">
                  <a16:creationId xmlns:a16="http://schemas.microsoft.com/office/drawing/2014/main" id="{00352C4A-CD25-479C-8377-60E43F268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" y="1776"/>
              <a:ext cx="192" cy="912"/>
            </a:xfrm>
            <a:prstGeom prst="rightBrace">
              <a:avLst>
                <a:gd name="adj1" fmla="val 39429"/>
                <a:gd name="adj2" fmla="val 49889"/>
              </a:avLst>
            </a:prstGeom>
            <a:noFill/>
            <a:ln w="57150">
              <a:solidFill>
                <a:srgbClr val="FF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AutoShape 14">
            <a:extLst>
              <a:ext uri="{FF2B5EF4-FFF2-40B4-BE49-F238E27FC236}">
                <a16:creationId xmlns:a16="http://schemas.microsoft.com/office/drawing/2014/main" id="{F836FE8F-B6B9-4DEB-94F0-C7BE66785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5175575"/>
            <a:ext cx="1439863" cy="287337"/>
          </a:xfrm>
          <a:prstGeom prst="rightArrow">
            <a:avLst>
              <a:gd name="adj1" fmla="val 50000"/>
              <a:gd name="adj2" fmla="val 125114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2721B0BC-8367-45FD-982B-2B97E58900E3}"/>
                  </a:ext>
                </a:extLst>
              </p:cNvPr>
              <p:cNvSpPr txBox="1"/>
              <p:nvPr/>
            </p:nvSpPr>
            <p:spPr bwMode="auto">
              <a:xfrm>
                <a:off x="8653463" y="1957388"/>
                <a:ext cx="1973262" cy="696912"/>
              </a:xfrm>
              <a:prstGeom prst="rect">
                <a:avLst/>
              </a:prstGeom>
              <a:solidFill>
                <a:schemeClr val="bg2"/>
              </a:solidFill>
              <a:ln w="381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zh-CN" alt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zh-CN" alt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zh-CN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2721B0BC-8367-45FD-982B-2B97E5890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53463" y="1957388"/>
                <a:ext cx="1973262" cy="6969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381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数据的整理统计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74628" y="4031056"/>
            <a:ext cx="6643734" cy="1752600"/>
          </a:xfrm>
        </p:spPr>
        <p:txBody>
          <a:bodyPr/>
          <a:lstStyle/>
          <a:p>
            <a:r>
              <a:rPr lang="zh-CN" altLang="en-US" b="1" dirty="0"/>
              <a:t>任务二 动态数列水平分析指标 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>
            <a:extLst>
              <a:ext uri="{FF2B5EF4-FFF2-40B4-BE49-F238E27FC236}">
                <a16:creationId xmlns:a16="http://schemas.microsoft.com/office/drawing/2014/main" id="{EBB3F870-6E6A-4A86-9893-CEDC5B940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573" y="1083129"/>
            <a:ext cx="3251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en-US" altLang="zh-CN" sz="2800" b="1" dirty="0">
                <a:latin typeface="+mn-ea"/>
              </a:rPr>
              <a:t>⑴ a</a:t>
            </a:r>
            <a:r>
              <a:rPr kumimoji="1" lang="zh-CN" altLang="en-US" sz="2800" b="1" dirty="0">
                <a:latin typeface="+mn-ea"/>
              </a:rPr>
              <a:t>、</a:t>
            </a:r>
            <a:r>
              <a:rPr kumimoji="1" lang="en-US" altLang="zh-CN" sz="2800" b="1" dirty="0">
                <a:latin typeface="+mn-ea"/>
              </a:rPr>
              <a:t>b</a:t>
            </a:r>
            <a:r>
              <a:rPr kumimoji="1" lang="zh-CN" altLang="en-US" sz="2800" b="1" dirty="0">
                <a:latin typeface="+mn-ea"/>
              </a:rPr>
              <a:t>均为时期数</a:t>
            </a:r>
          </a:p>
        </p:txBody>
      </p:sp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B792C54A-7AE4-4860-9D39-5A4A9968F1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052099"/>
              </p:ext>
            </p:extLst>
          </p:nvPr>
        </p:nvGraphicFramePr>
        <p:xfrm>
          <a:off x="2659516" y="1670504"/>
          <a:ext cx="4897437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603500" imgH="647700" progId="Equation.3">
                  <p:embed/>
                </p:oleObj>
              </mc:Choice>
              <mc:Fallback>
                <p:oleObj r:id="rId2" imgW="2603500" imgH="647700" progId="Equation.3">
                  <p:embed/>
                  <p:pic>
                    <p:nvPicPr>
                      <p:cNvPr id="87043" name="Object 3">
                        <a:extLst>
                          <a:ext uri="{FF2B5EF4-FFF2-40B4-BE49-F238E27FC236}">
                            <a16:creationId xmlns:a16="http://schemas.microsoft.com/office/drawing/2014/main" id="{6056BE6E-8B24-4665-BABF-E6FF2FFE2E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516" y="1670504"/>
                        <a:ext cx="4897437" cy="1052513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4">
            <a:extLst>
              <a:ext uri="{FF2B5EF4-FFF2-40B4-BE49-F238E27FC236}">
                <a16:creationId xmlns:a16="http://schemas.microsoft.com/office/drawing/2014/main" id="{38F7BC7D-6D32-4E7A-BC60-3D8C1F7CA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3709" y="2834809"/>
            <a:ext cx="34369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800" b="1" dirty="0">
                <a:latin typeface="+mn-ea"/>
              </a:rPr>
              <a:t>⑵ a</a:t>
            </a:r>
            <a:r>
              <a:rPr kumimoji="1" lang="zh-CN" altLang="en-US" sz="2800" b="1" dirty="0">
                <a:latin typeface="+mn-ea"/>
              </a:rPr>
              <a:t>、</a:t>
            </a:r>
            <a:r>
              <a:rPr kumimoji="1" lang="en-US" altLang="zh-CN" sz="2800" b="1" dirty="0">
                <a:latin typeface="+mn-ea"/>
              </a:rPr>
              <a:t>b</a:t>
            </a:r>
            <a:r>
              <a:rPr kumimoji="1" lang="zh-CN" altLang="en-US" sz="2800" b="1" dirty="0">
                <a:latin typeface="+mn-ea"/>
              </a:rPr>
              <a:t>均为时点数</a:t>
            </a:r>
          </a:p>
        </p:txBody>
      </p:sp>
      <p:graphicFrame>
        <p:nvGraphicFramePr>
          <p:cNvPr id="25" name="Object 5">
            <a:extLst>
              <a:ext uri="{FF2B5EF4-FFF2-40B4-BE49-F238E27FC236}">
                <a16:creationId xmlns:a16="http://schemas.microsoft.com/office/drawing/2014/main" id="{A7779D9E-35EE-4988-8261-B384458DF1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757301"/>
              </p:ext>
            </p:extLst>
          </p:nvPr>
        </p:nvGraphicFramePr>
        <p:xfrm>
          <a:off x="2659516" y="3326267"/>
          <a:ext cx="6697662" cy="148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667000" imgH="838200" progId="Equation.3">
                  <p:embed/>
                </p:oleObj>
              </mc:Choice>
              <mc:Fallback>
                <p:oleObj r:id="rId4" imgW="2667000" imgH="838200" progId="Equation.3">
                  <p:embed/>
                  <p:pic>
                    <p:nvPicPr>
                      <p:cNvPr id="87045" name="Object 5">
                        <a:extLst>
                          <a:ext uri="{FF2B5EF4-FFF2-40B4-BE49-F238E27FC236}">
                            <a16:creationId xmlns:a16="http://schemas.microsoft.com/office/drawing/2014/main" id="{8EFA2802-5A8B-4B28-A8BD-8474CE2BA9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516" y="3326267"/>
                        <a:ext cx="6697662" cy="1481137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7">
            <a:extLst>
              <a:ext uri="{FF2B5EF4-FFF2-40B4-BE49-F238E27FC236}">
                <a16:creationId xmlns:a16="http://schemas.microsoft.com/office/drawing/2014/main" id="{8D915844-943A-4CBB-9035-FD90A7F93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5990" y="4925886"/>
            <a:ext cx="4687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latin typeface="+mn-ea"/>
              </a:rPr>
              <a:t>⑶ a</a:t>
            </a:r>
            <a:r>
              <a:rPr lang="zh-CN" altLang="en-US" sz="2800" b="1" dirty="0">
                <a:latin typeface="+mn-ea"/>
              </a:rPr>
              <a:t>为时期数列、</a:t>
            </a:r>
            <a:r>
              <a:rPr lang="en-US" altLang="zh-CN" sz="2800" b="1" dirty="0">
                <a:latin typeface="+mn-ea"/>
              </a:rPr>
              <a:t>b</a:t>
            </a:r>
            <a:r>
              <a:rPr lang="zh-CN" altLang="en-US" sz="2800" b="1" dirty="0">
                <a:latin typeface="+mn-ea"/>
              </a:rPr>
              <a:t>为时点数</a:t>
            </a:r>
          </a:p>
        </p:txBody>
      </p:sp>
      <p:graphicFrame>
        <p:nvGraphicFramePr>
          <p:cNvPr id="29" name="Object 8">
            <a:extLst>
              <a:ext uri="{FF2B5EF4-FFF2-40B4-BE49-F238E27FC236}">
                <a16:creationId xmlns:a16="http://schemas.microsoft.com/office/drawing/2014/main" id="{F0EEEEEB-52F3-4334-9B42-2D4D55DDEC55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6317478"/>
              </p:ext>
            </p:extLst>
          </p:nvPr>
        </p:nvGraphicFramePr>
        <p:xfrm>
          <a:off x="2659516" y="5449106"/>
          <a:ext cx="6553200" cy="130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438400" imgH="660400" progId="Equation.3">
                  <p:embed/>
                </p:oleObj>
              </mc:Choice>
              <mc:Fallback>
                <p:oleObj r:id="rId6" imgW="2438400" imgH="660400" progId="Equation.3">
                  <p:embed/>
                  <p:pic>
                    <p:nvPicPr>
                      <p:cNvPr id="87048" name="Object 8">
                        <a:extLst>
                          <a:ext uri="{FF2B5EF4-FFF2-40B4-BE49-F238E27FC236}">
                            <a16:creationId xmlns:a16="http://schemas.microsoft.com/office/drawing/2014/main" id="{BF3A113C-DC4E-4976-8870-1D5A6FA12128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516" y="5449106"/>
                        <a:ext cx="6553200" cy="1306512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标题 1">
            <a:extLst>
              <a:ext uri="{FF2B5EF4-FFF2-40B4-BE49-F238E27FC236}">
                <a16:creationId xmlns:a16="http://schemas.microsoft.com/office/drawing/2014/main" id="{5B8BEF55-A3B6-42D1-8CCC-F027FC856B2D}"/>
              </a:ext>
            </a:extLst>
          </p:cNvPr>
          <p:cNvSpPr txBox="1">
            <a:spLocks/>
          </p:cNvSpPr>
          <p:nvPr/>
        </p:nvSpPr>
        <p:spPr>
          <a:xfrm>
            <a:off x="838200" y="375921"/>
            <a:ext cx="10515600" cy="690880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几种可能的情况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 </a:t>
            </a:r>
            <a:r>
              <a:rPr lang="en-US" altLang="zh-CN" b="1" dirty="0"/>
              <a:t>a</a:t>
            </a:r>
            <a:r>
              <a:rPr lang="zh-CN" altLang="en-US" b="1" dirty="0"/>
              <a:t>、</a:t>
            </a:r>
            <a:r>
              <a:rPr lang="en-US" altLang="zh-CN" b="1" dirty="0"/>
              <a:t>b</a:t>
            </a:r>
            <a:r>
              <a:rPr lang="zh-CN" altLang="en-US" b="1" dirty="0"/>
              <a:t>均为时期数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14634B26-68DE-48BE-B1B7-3B107B137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/>
              <a:t>例：</a:t>
            </a:r>
            <a:r>
              <a:rPr lang="en-US" altLang="zh-CN" dirty="0"/>
              <a:t>HF</a:t>
            </a:r>
            <a:r>
              <a:rPr lang="zh-CN" altLang="en-US" dirty="0"/>
              <a:t>公司今年一季度产值计划完成情况如下</a:t>
            </a:r>
          </a:p>
          <a:p>
            <a:endParaRPr lang="zh-CN" altLang="en-US" dirty="0"/>
          </a:p>
        </p:txBody>
      </p:sp>
      <p:graphicFrame>
        <p:nvGraphicFramePr>
          <p:cNvPr id="6" name="Group 62">
            <a:extLst>
              <a:ext uri="{FF2B5EF4-FFF2-40B4-BE49-F238E27FC236}">
                <a16:creationId xmlns:a16="http://schemas.microsoft.com/office/drawing/2014/main" id="{8D3127DB-D8BF-4550-AF4D-68835552A6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057522"/>
              </p:ext>
            </p:extLst>
          </p:nvPr>
        </p:nvGraphicFramePr>
        <p:xfrm>
          <a:off x="2057400" y="2204357"/>
          <a:ext cx="7415213" cy="1447801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3529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307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        份</a:t>
                      </a:r>
                      <a:endParaRPr kumimoji="0" lang="zh-CN" alt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一</a:t>
                      </a:r>
                      <a:endParaRPr kumimoji="0" lang="zh-CN" alt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二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三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66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计划产值（万元）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28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29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06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产值计划完成程度（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﹪</a:t>
                      </a: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）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100.5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101.0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103.0</a:t>
                      </a: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 Box 27">
            <a:extLst>
              <a:ext uri="{FF2B5EF4-FFF2-40B4-BE49-F238E27FC236}">
                <a16:creationId xmlns:a16="http://schemas.microsoft.com/office/drawing/2014/main" id="{91826ED6-99E8-4BF2-96E4-562EE7277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3804557"/>
            <a:ext cx="8215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altLang="zh-CN" sz="2400" b="1" dirty="0">
                <a:latin typeface="+mn-ea"/>
              </a:rPr>
              <a:t> </a:t>
            </a:r>
            <a:r>
              <a:rPr lang="zh-CN" altLang="en-US" sz="2400" b="1" dirty="0">
                <a:latin typeface="+mn-ea"/>
              </a:rPr>
              <a:t>该公司一季度的产值计划平均完成程度为 ：</a:t>
            </a:r>
          </a:p>
        </p:txBody>
      </p:sp>
      <p:graphicFrame>
        <p:nvGraphicFramePr>
          <p:cNvPr id="8" name="Object 28">
            <a:extLst>
              <a:ext uri="{FF2B5EF4-FFF2-40B4-BE49-F238E27FC236}">
                <a16:creationId xmlns:a16="http://schemas.microsoft.com/office/drawing/2014/main" id="{A980950A-BD7C-4917-A7EF-E6A74D395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941755"/>
              </p:ext>
            </p:extLst>
          </p:nvPr>
        </p:nvGraphicFramePr>
        <p:xfrm>
          <a:off x="1143000" y="4414158"/>
          <a:ext cx="10058399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175000" imgH="685800" progId="Equation.3">
                  <p:embed/>
                </p:oleObj>
              </mc:Choice>
              <mc:Fallback>
                <p:oleObj r:id="rId2" imgW="3175000" imgH="685800" progId="Equation.3">
                  <p:embed/>
                  <p:pic>
                    <p:nvPicPr>
                      <p:cNvPr id="88092" name="Object 28">
                        <a:extLst>
                          <a:ext uri="{FF2B5EF4-FFF2-40B4-BE49-F238E27FC236}">
                            <a16:creationId xmlns:a16="http://schemas.microsoft.com/office/drawing/2014/main" id="{68A6D990-6B6A-414B-81C5-40C18781F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414158"/>
                        <a:ext cx="10058399" cy="13335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811040" y="226281"/>
            <a:ext cx="10515600" cy="6908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 </a:t>
            </a:r>
            <a:r>
              <a:rPr lang="en-US" altLang="zh-CN" b="1" dirty="0"/>
              <a:t>a</a:t>
            </a:r>
            <a:r>
              <a:rPr lang="zh-CN" altLang="en-US" b="1" dirty="0"/>
              <a:t>为时期数、</a:t>
            </a:r>
            <a:r>
              <a:rPr lang="en-US" altLang="zh-CN" b="1" dirty="0"/>
              <a:t>b</a:t>
            </a:r>
            <a:r>
              <a:rPr lang="zh-CN" altLang="en-US" b="1" dirty="0"/>
              <a:t>为时点数</a:t>
            </a:r>
          </a:p>
        </p:txBody>
      </p:sp>
      <p:graphicFrame>
        <p:nvGraphicFramePr>
          <p:cNvPr id="19" name="Group 109">
            <a:extLst>
              <a:ext uri="{FF2B5EF4-FFF2-40B4-BE49-F238E27FC236}">
                <a16:creationId xmlns:a16="http://schemas.microsoft.com/office/drawing/2014/main" id="{893425AB-F79E-43C3-863E-005722B62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133453"/>
              </p:ext>
            </p:extLst>
          </p:nvPr>
        </p:nvGraphicFramePr>
        <p:xfrm>
          <a:off x="2188028" y="1850571"/>
          <a:ext cx="7775575" cy="198120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01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5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0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67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    份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三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四</a:t>
                      </a:r>
                      <a:endParaRPr kumimoji="0" lang="zh-CN" alt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五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七</a:t>
                      </a:r>
                      <a:endParaRPr kumimoji="0" lang="zh-CN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1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工业增加值（万元）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11.0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12.6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14.6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16.3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18.0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29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月末全员人数（人）</a:t>
                      </a: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2200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2200</a:t>
                      </a:r>
                      <a:endParaRPr kumimoji="0" lang="en-US" altLang="zh-CN" sz="2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2300</a:t>
                      </a: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7" marB="45727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36">
            <a:extLst>
              <a:ext uri="{FF2B5EF4-FFF2-40B4-BE49-F238E27FC236}">
                <a16:creationId xmlns:a16="http://schemas.microsoft.com/office/drawing/2014/main" id="{B833AC04-53E4-4B30-8DEC-B727AE13E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2278" y="1124309"/>
            <a:ext cx="594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altLang="zh-CN" sz="3000" b="1" dirty="0">
                <a:latin typeface="+mn-ea"/>
              </a:rPr>
              <a:t>【</a:t>
            </a:r>
            <a:r>
              <a:rPr lang="zh-CN" altLang="en-US" sz="3000" b="1" dirty="0">
                <a:latin typeface="+mn-ea"/>
              </a:rPr>
              <a:t>例</a:t>
            </a:r>
            <a:r>
              <a:rPr lang="en-US" altLang="zh-CN" sz="3000" b="1" dirty="0">
                <a:latin typeface="+mn-ea"/>
              </a:rPr>
              <a:t>】</a:t>
            </a:r>
            <a:r>
              <a:rPr lang="zh-CN" altLang="en-US" sz="3000" b="1" dirty="0">
                <a:latin typeface="+mn-ea"/>
              </a:rPr>
              <a:t>已知某企业的下列资料：</a:t>
            </a:r>
          </a:p>
        </p:txBody>
      </p:sp>
      <p:sp>
        <p:nvSpPr>
          <p:cNvPr id="22" name="Rectangle 37">
            <a:extLst>
              <a:ext uri="{FF2B5EF4-FFF2-40B4-BE49-F238E27FC236}">
                <a16:creationId xmlns:a16="http://schemas.microsoft.com/office/drawing/2014/main" id="{10473DFC-9526-492D-B9D0-4FF32A114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8028" y="4130974"/>
            <a:ext cx="8281988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600" b="1" dirty="0">
                <a:latin typeface="+mn-ea"/>
              </a:rPr>
              <a:t>要求计算：①该企业第二季度各月的劳动生产率；</a:t>
            </a:r>
          </a:p>
          <a:p>
            <a:r>
              <a:rPr lang="zh-CN" altLang="en-US" sz="2600" b="1" dirty="0">
                <a:latin typeface="+mn-ea"/>
              </a:rPr>
              <a:t>                 ②该企业第二季度的月平均劳动生产率；</a:t>
            </a:r>
          </a:p>
          <a:p>
            <a:r>
              <a:rPr lang="zh-CN" altLang="en-US" sz="2600" b="1" dirty="0">
                <a:latin typeface="+mn-ea"/>
              </a:rPr>
              <a:t>                 ③该企业第二季度的劳动生产率。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解：①第二季度各月的劳动生产率：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B9630BE-0C9C-4C15-970E-0583CB0D8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232" y="1566749"/>
            <a:ext cx="10515600" cy="4351338"/>
          </a:xfrm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187B91E6-2D08-4B26-ADC8-8D2945816708}"/>
              </a:ext>
            </a:extLst>
          </p:cNvPr>
          <p:cNvGrpSpPr>
            <a:grpSpLocks/>
          </p:cNvGrpSpPr>
          <p:nvPr/>
        </p:nvGrpSpPr>
        <p:grpSpPr bwMode="auto">
          <a:xfrm>
            <a:off x="1623611" y="1681843"/>
            <a:ext cx="8194170" cy="1079500"/>
            <a:chOff x="57" y="1152"/>
            <a:chExt cx="5303" cy="72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BCEF0E3E-176C-46D4-8E41-4D79F6D09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" y="1271"/>
              <a:ext cx="1295" cy="3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latin typeface="Times New Roman" panose="02020603050405020304" pitchFamily="18" charset="0"/>
                </a:rPr>
                <a:t>四月份：</a:t>
              </a:r>
            </a:p>
          </p:txBody>
        </p:sp>
        <p:graphicFrame>
          <p:nvGraphicFramePr>
            <p:cNvPr id="8" name="Object 6">
              <a:extLst>
                <a:ext uri="{FF2B5EF4-FFF2-40B4-BE49-F238E27FC236}">
                  <a16:creationId xmlns:a16="http://schemas.microsoft.com/office/drawing/2014/main" id="{8035AB31-FE31-4D0B-9EB3-E35FC058510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5517067"/>
                </p:ext>
              </p:extLst>
            </p:nvPr>
          </p:nvGraphicFramePr>
          <p:xfrm>
            <a:off x="1041" y="1152"/>
            <a:ext cx="4319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2235200" imgH="431800" progId="Equation.3">
                    <p:embed/>
                  </p:oleObj>
                </mc:Choice>
                <mc:Fallback>
                  <p:oleObj r:id="rId2" imgW="2235200" imgH="431800" progId="Equation.3">
                    <p:embed/>
                    <p:pic>
                      <p:nvPicPr>
                        <p:cNvPr id="57349" name="Object 6">
                          <a:extLst>
                            <a:ext uri="{FF2B5EF4-FFF2-40B4-BE49-F238E27FC236}">
                              <a16:creationId xmlns:a16="http://schemas.microsoft.com/office/drawing/2014/main" id="{CDB75ABA-90CA-4E3C-952D-0DDCC2DDD85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1" y="1152"/>
                          <a:ext cx="4319" cy="720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E834A830-B306-4239-9ED2-E0F9D47C3CB0}"/>
              </a:ext>
            </a:extLst>
          </p:cNvPr>
          <p:cNvGrpSpPr>
            <a:grpSpLocks/>
          </p:cNvGrpSpPr>
          <p:nvPr/>
        </p:nvGrpSpPr>
        <p:grpSpPr bwMode="auto">
          <a:xfrm>
            <a:off x="1681843" y="3129643"/>
            <a:ext cx="8135938" cy="1225550"/>
            <a:chOff x="144" y="2160"/>
            <a:chExt cx="5424" cy="720"/>
          </a:xfrm>
        </p:grpSpPr>
        <p:sp>
          <p:nvSpPr>
            <p:cNvPr id="10" name="Text Box 8">
              <a:extLst>
                <a:ext uri="{FF2B5EF4-FFF2-40B4-BE49-F238E27FC236}">
                  <a16:creationId xmlns:a16="http://schemas.microsoft.com/office/drawing/2014/main" id="{F2F9E0A7-5F2A-4556-B873-B2169A5DD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332"/>
              <a:ext cx="129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latin typeface="Times New Roman" panose="02020603050405020304" pitchFamily="18" charset="0"/>
                </a:rPr>
                <a:t>五月份：</a:t>
              </a:r>
            </a:p>
          </p:txBody>
        </p:sp>
        <p:graphicFrame>
          <p:nvGraphicFramePr>
            <p:cNvPr id="11" name="Object 9">
              <a:extLst>
                <a:ext uri="{FF2B5EF4-FFF2-40B4-BE49-F238E27FC236}">
                  <a16:creationId xmlns:a16="http://schemas.microsoft.com/office/drawing/2014/main" id="{6C39B6CD-4694-458E-AD69-C0483B4EB49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892644"/>
                </p:ext>
              </p:extLst>
            </p:nvPr>
          </p:nvGraphicFramePr>
          <p:xfrm>
            <a:off x="1106" y="2160"/>
            <a:ext cx="4462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400300" imgH="431800" progId="Equation.3">
                    <p:embed/>
                  </p:oleObj>
                </mc:Choice>
                <mc:Fallback>
                  <p:oleObj r:id="rId4" imgW="2400300" imgH="431800" progId="Equation.3">
                    <p:embed/>
                    <p:pic>
                      <p:nvPicPr>
                        <p:cNvPr id="57352" name="Object 9">
                          <a:extLst>
                            <a:ext uri="{FF2B5EF4-FFF2-40B4-BE49-F238E27FC236}">
                              <a16:creationId xmlns:a16="http://schemas.microsoft.com/office/drawing/2014/main" id="{94DD152B-DE50-402A-A8F6-CC5990CA68B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6" y="2160"/>
                          <a:ext cx="4462" cy="720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 Box 10">
            <a:extLst>
              <a:ext uri="{FF2B5EF4-FFF2-40B4-BE49-F238E27FC236}">
                <a16:creationId xmlns:a16="http://schemas.microsoft.com/office/drawing/2014/main" id="{A5A0D91D-0D2A-4DA9-8ADD-7638A9DE6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043" y="4882243"/>
            <a:ext cx="1562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六月份：</a:t>
            </a:r>
          </a:p>
        </p:txBody>
      </p:sp>
      <p:graphicFrame>
        <p:nvGraphicFramePr>
          <p:cNvPr id="13" name="Object 11">
            <a:extLst>
              <a:ext uri="{FF2B5EF4-FFF2-40B4-BE49-F238E27FC236}">
                <a16:creationId xmlns:a16="http://schemas.microsoft.com/office/drawing/2014/main" id="{AE700FF0-760A-47FC-8BAE-3A13BF073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019066"/>
              </p:ext>
            </p:extLst>
          </p:nvPr>
        </p:nvGraphicFramePr>
        <p:xfrm>
          <a:off x="3129643" y="4577443"/>
          <a:ext cx="6688138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349500" imgH="431800" progId="Equation.3">
                  <p:embed/>
                </p:oleObj>
              </mc:Choice>
              <mc:Fallback>
                <p:oleObj r:id="rId6" imgW="2349500" imgH="431800" progId="Equation.3">
                  <p:embed/>
                  <p:pic>
                    <p:nvPicPr>
                      <p:cNvPr id="90123" name="Object 11">
                        <a:extLst>
                          <a:ext uri="{FF2B5EF4-FFF2-40B4-BE49-F238E27FC236}">
                            <a16:creationId xmlns:a16="http://schemas.microsoft.com/office/drawing/2014/main" id="{E9E10ED7-B9E2-4CB3-999A-9B3216FCC8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9643" y="4577443"/>
                        <a:ext cx="6688138" cy="10874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E3D4BB3-C5BC-4C7E-A007-7067C1FB0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4114" y="3960018"/>
            <a:ext cx="6303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altLang="zh-CN" sz="3000" b="1" dirty="0">
                <a:latin typeface="+mn-ea"/>
              </a:rPr>
              <a:t>③</a:t>
            </a:r>
            <a:r>
              <a:rPr lang="zh-CN" altLang="en-US" sz="3000" b="1" dirty="0">
                <a:latin typeface="+mn-ea"/>
              </a:rPr>
              <a:t>该企业第二季度的劳动生产率：</a:t>
            </a:r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101C5556-6029-459F-831A-AA3658CF5D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500320"/>
              </p:ext>
            </p:extLst>
          </p:nvPr>
        </p:nvGraphicFramePr>
        <p:xfrm>
          <a:off x="2046513" y="4733131"/>
          <a:ext cx="795972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086100" imgH="939800" progId="Equation.3">
                  <p:embed/>
                </p:oleObj>
              </mc:Choice>
              <mc:Fallback>
                <p:oleObj r:id="rId2" imgW="3086100" imgH="939800" progId="Equation.3">
                  <p:embed/>
                  <p:pic>
                    <p:nvPicPr>
                      <p:cNvPr id="91139" name="Object 3">
                        <a:extLst>
                          <a:ext uri="{FF2B5EF4-FFF2-40B4-BE49-F238E27FC236}">
                            <a16:creationId xmlns:a16="http://schemas.microsoft.com/office/drawing/2014/main" id="{FAA235B7-1BCC-4E55-9DAD-ABB3BDBB52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513" y="4733131"/>
                        <a:ext cx="7959725" cy="159385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A2CE36EE-A5B4-4A7A-9E77-0405FC4B1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514" y="531018"/>
            <a:ext cx="723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altLang="zh-CN" sz="3000" b="1" dirty="0">
                <a:latin typeface="+mn-ea"/>
              </a:rPr>
              <a:t>②</a:t>
            </a:r>
            <a:r>
              <a:rPr lang="zh-CN" altLang="en-US" sz="3000" b="1" dirty="0">
                <a:latin typeface="+mn-ea"/>
              </a:rPr>
              <a:t>该企业第二季度的月平均劳动生产率：</a:t>
            </a: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545F767A-2BD8-4A36-8140-930ECCA7D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251330"/>
              </p:ext>
            </p:extLst>
          </p:nvPr>
        </p:nvGraphicFramePr>
        <p:xfrm>
          <a:off x="2046514" y="1445418"/>
          <a:ext cx="7959725" cy="210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933700" imgH="863600" progId="Equation.3">
                  <p:embed/>
                </p:oleObj>
              </mc:Choice>
              <mc:Fallback>
                <p:oleObj r:id="rId4" imgW="2933700" imgH="863600" progId="Equation.3">
                  <p:embed/>
                  <p:pic>
                    <p:nvPicPr>
                      <p:cNvPr id="91141" name="Object 5">
                        <a:extLst>
                          <a:ext uri="{FF2B5EF4-FFF2-40B4-BE49-F238E27FC236}">
                            <a16:creationId xmlns:a16="http://schemas.microsoft.com/office/drawing/2014/main" id="{1A825777-D170-41C6-BBDA-06CDD8F571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514" y="1445418"/>
                        <a:ext cx="7959725" cy="21034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6">
            <a:extLst>
              <a:ext uri="{FF2B5EF4-FFF2-40B4-BE49-F238E27FC236}">
                <a16:creationId xmlns:a16="http://schemas.microsoft.com/office/drawing/2014/main" id="{3F4F8006-0DF1-4E0D-A049-968244B5C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5202" y="531018"/>
            <a:ext cx="853440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二、增长量和平均增长量 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7BCA392-F2EF-429F-800E-B3AD20D69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（一）增长量</a:t>
            </a:r>
          </a:p>
          <a:p>
            <a:r>
              <a:rPr lang="zh-CN" altLang="en-US" dirty="0"/>
              <a:t>定义：社会经济现象在一定时期内所增长的绝对数量</a:t>
            </a:r>
          </a:p>
          <a:p>
            <a:r>
              <a:rPr lang="zh-CN" altLang="en-US" dirty="0"/>
              <a:t>     增长量</a:t>
            </a:r>
            <a:r>
              <a:rPr lang="en-US" altLang="zh-CN" dirty="0"/>
              <a:t>=</a:t>
            </a:r>
            <a:r>
              <a:rPr lang="zh-CN" altLang="en-US" dirty="0"/>
              <a:t>报告期水平</a:t>
            </a:r>
            <a:r>
              <a:rPr lang="en-US" altLang="zh-CN" dirty="0"/>
              <a:t>-</a:t>
            </a:r>
            <a:r>
              <a:rPr lang="zh-CN" altLang="en-US" dirty="0"/>
              <a:t>基期水平</a:t>
            </a:r>
          </a:p>
          <a:p>
            <a:r>
              <a:rPr lang="zh-CN" altLang="en-US" dirty="0"/>
              <a:t>分类：逐期增长量：</a:t>
            </a:r>
            <a:r>
              <a:rPr lang="en-US" altLang="zh-CN" dirty="0"/>
              <a:t>a1-a0, a2-a1 ,…., an-an-1</a:t>
            </a:r>
          </a:p>
          <a:p>
            <a:r>
              <a:rPr lang="en-US" altLang="zh-CN" dirty="0"/>
              <a:t>            </a:t>
            </a:r>
            <a:r>
              <a:rPr lang="zh-CN" altLang="en-US" dirty="0"/>
              <a:t>累计增长量：</a:t>
            </a:r>
            <a:r>
              <a:rPr lang="en-US" altLang="zh-CN" dirty="0"/>
              <a:t>a1-a0, a2-a0 ,…., an-a0</a:t>
            </a:r>
          </a:p>
          <a:p>
            <a:r>
              <a:rPr lang="en-US" altLang="zh-CN" dirty="0"/>
              <a:t>            </a:t>
            </a:r>
            <a:r>
              <a:rPr lang="zh-CN" altLang="en-US" dirty="0"/>
              <a:t>年距增长量</a:t>
            </a:r>
            <a:r>
              <a:rPr lang="en-US" altLang="zh-CN" dirty="0"/>
              <a:t>=</a:t>
            </a:r>
            <a:r>
              <a:rPr lang="zh-CN" altLang="en-US" dirty="0"/>
              <a:t>报告期发展水平</a:t>
            </a:r>
            <a:r>
              <a:rPr lang="en-US" altLang="zh-CN" dirty="0"/>
              <a:t>-</a:t>
            </a:r>
            <a:r>
              <a:rPr lang="zh-CN" altLang="en-US" dirty="0"/>
              <a:t>上年同期发展水平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示例：某国</a:t>
            </a:r>
            <a:r>
              <a:rPr lang="en-US" altLang="zh-CN" b="1" dirty="0"/>
              <a:t>2002-2006</a:t>
            </a:r>
            <a:r>
              <a:rPr lang="zh-CN" altLang="en-US" b="1" dirty="0"/>
              <a:t>年电冰箱产量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9B0FF14-B5D8-45EE-A8A8-2E50CFC3A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6" name="Group 282">
            <a:extLst>
              <a:ext uri="{FF2B5EF4-FFF2-40B4-BE49-F238E27FC236}">
                <a16:creationId xmlns:a16="http://schemas.microsoft.com/office/drawing/2014/main" id="{EFAF6E19-E69E-444F-8854-C53C85E88F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1848436"/>
              </p:ext>
            </p:extLst>
          </p:nvPr>
        </p:nvGraphicFramePr>
        <p:xfrm>
          <a:off x="1943100" y="2133600"/>
          <a:ext cx="8305800" cy="259080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043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25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53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年份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2003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2005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2006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3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产量（万辆）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768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918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980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1044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1060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逐期增长量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471805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909955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30683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1695450"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1526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6098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0670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5242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3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累计增长量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212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276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292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b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E7BD398-7494-48E1-8960-F347A4E0A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604049"/>
              </p:ext>
            </p:extLst>
          </p:nvPr>
        </p:nvGraphicFramePr>
        <p:xfrm>
          <a:off x="5475514" y="1538755"/>
          <a:ext cx="4648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866900" imgH="228600" progId="Equation.3">
                  <p:embed/>
                </p:oleObj>
              </mc:Choice>
              <mc:Fallback>
                <p:oleObj r:id="rId2" imgW="1866900" imgH="228600" progId="Equation.3">
                  <p:embed/>
                  <p:pic>
                    <p:nvPicPr>
                      <p:cNvPr id="112643" name="Object 3">
                        <a:extLst>
                          <a:ext uri="{FF2B5EF4-FFF2-40B4-BE49-F238E27FC236}">
                            <a16:creationId xmlns:a16="http://schemas.microsoft.com/office/drawing/2014/main" id="{C047B107-9242-4B72-A33A-BB6C013367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514" y="1538755"/>
                        <a:ext cx="4648200" cy="6096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C86E032-40AB-47B3-9386-4400A52CA9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486678"/>
              </p:ext>
            </p:extLst>
          </p:nvPr>
        </p:nvGraphicFramePr>
        <p:xfrm>
          <a:off x="5475514" y="2300755"/>
          <a:ext cx="4648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765300" imgH="228600" progId="Equation.3">
                  <p:embed/>
                </p:oleObj>
              </mc:Choice>
              <mc:Fallback>
                <p:oleObj r:id="rId4" imgW="1765300" imgH="228600" progId="Equation.3">
                  <p:embed/>
                  <p:pic>
                    <p:nvPicPr>
                      <p:cNvPr id="112644" name="Object 4">
                        <a:extLst>
                          <a:ext uri="{FF2B5EF4-FFF2-40B4-BE49-F238E27FC236}">
                            <a16:creationId xmlns:a16="http://schemas.microsoft.com/office/drawing/2014/main" id="{E985500E-9AAC-41FF-9C38-234FB340DD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514" y="2300755"/>
                        <a:ext cx="4648200" cy="6096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971AD9F5-87C0-41F2-BA3A-EBAB135098A8}"/>
              </a:ext>
            </a:extLst>
          </p:cNvPr>
          <p:cNvGrpSpPr>
            <a:grpSpLocks/>
          </p:cNvGrpSpPr>
          <p:nvPr/>
        </p:nvGrpSpPr>
        <p:grpSpPr bwMode="auto">
          <a:xfrm>
            <a:off x="1436914" y="1614956"/>
            <a:ext cx="3606800" cy="1189038"/>
            <a:chOff x="240" y="1891"/>
            <a:chExt cx="1728" cy="74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94471722-50BF-4936-B4FF-3A311DFA9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1891"/>
              <a:ext cx="1440" cy="3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+mn-ea"/>
                </a:rPr>
                <a:t>逐期增长量</a:t>
              </a:r>
            </a:p>
          </p:txBody>
        </p:sp>
        <p:sp>
          <p:nvSpPr>
            <p:cNvPr id="8" name="Text Box 7">
              <a:extLst>
                <a:ext uri="{FF2B5EF4-FFF2-40B4-BE49-F238E27FC236}">
                  <a16:creationId xmlns:a16="http://schemas.microsoft.com/office/drawing/2014/main" id="{75E3DFA2-D78F-471C-A163-40F59C0AF9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2304"/>
              <a:ext cx="1440" cy="3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+mn-ea"/>
                </a:rPr>
                <a:t>累计增长量</a:t>
              </a:r>
            </a:p>
          </p:txBody>
        </p:sp>
        <p:sp>
          <p:nvSpPr>
            <p:cNvPr id="9" name="AutoShape 8">
              <a:extLst>
                <a:ext uri="{FF2B5EF4-FFF2-40B4-BE49-F238E27FC236}">
                  <a16:creationId xmlns:a16="http://schemas.microsoft.com/office/drawing/2014/main" id="{5011B01E-F86E-43B2-BBC8-136FC96C0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" y="1968"/>
              <a:ext cx="192" cy="672"/>
            </a:xfrm>
            <a:prstGeom prst="leftBrace">
              <a:avLst>
                <a:gd name="adj1" fmla="val 29053"/>
                <a:gd name="adj2" fmla="val 50000"/>
              </a:avLst>
            </a:prstGeom>
            <a:solidFill>
              <a:srgbClr val="FFFFFF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Text Box 9">
            <a:extLst>
              <a:ext uri="{FF2B5EF4-FFF2-40B4-BE49-F238E27FC236}">
                <a16:creationId xmlns:a16="http://schemas.microsoft.com/office/drawing/2014/main" id="{11ECB968-9B45-480D-87FA-165AF07AD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714" y="3367555"/>
            <a:ext cx="33702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二者的关系：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C63620-DDC8-40FD-BEFF-376CBD665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314" y="4281955"/>
            <a:ext cx="449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⒈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6D75AE-80D9-4F92-A2CB-0216398842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745497"/>
              </p:ext>
            </p:extLst>
          </p:nvPr>
        </p:nvGraphicFramePr>
        <p:xfrm>
          <a:off x="2503714" y="4205755"/>
          <a:ext cx="7561263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048000" imgH="228600" progId="Equation.3">
                  <p:embed/>
                </p:oleObj>
              </mc:Choice>
              <mc:Fallback>
                <p:oleObj r:id="rId6" imgW="3048000" imgH="228600" progId="Equation.3">
                  <p:embed/>
                  <p:pic>
                    <p:nvPicPr>
                      <p:cNvPr id="112651" name="Object 11">
                        <a:extLst>
                          <a:ext uri="{FF2B5EF4-FFF2-40B4-BE49-F238E27FC236}">
                            <a16:creationId xmlns:a16="http://schemas.microsoft.com/office/drawing/2014/main" id="{75267AE9-BB37-4D9C-BF4B-039CAF692C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3714" y="4205755"/>
                        <a:ext cx="7561263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D9CDB544-6141-4DFA-8639-8AAF27DB3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314" y="5120155"/>
            <a:ext cx="5413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⒉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3CC9403-D3CA-4ABA-B644-2B0772074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622308"/>
              </p:ext>
            </p:extLst>
          </p:nvPr>
        </p:nvGraphicFramePr>
        <p:xfrm>
          <a:off x="2516414" y="5043955"/>
          <a:ext cx="7835900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3086100" imgH="228600" progId="Equation.3">
                  <p:embed/>
                </p:oleObj>
              </mc:Choice>
              <mc:Fallback>
                <p:oleObj r:id="rId8" imgW="3086100" imgH="228600" progId="Equation.3">
                  <p:embed/>
                  <p:pic>
                    <p:nvPicPr>
                      <p:cNvPr id="112653" name="Object 13">
                        <a:extLst>
                          <a:ext uri="{FF2B5EF4-FFF2-40B4-BE49-F238E27FC236}">
                            <a16:creationId xmlns:a16="http://schemas.microsoft.com/office/drawing/2014/main" id="{36CEB3AB-1FFE-434C-89A6-2ECE639590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414" y="5043955"/>
                        <a:ext cx="7835900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AutoShape 14">
            <a:extLst>
              <a:ext uri="{FF2B5EF4-FFF2-40B4-BE49-F238E27FC236}">
                <a16:creationId xmlns:a16="http://schemas.microsoft.com/office/drawing/2014/main" id="{AE0236A6-8A37-4C65-BB5A-0D2F1F93A15F}"/>
              </a:ext>
            </a:extLst>
          </p:cNvPr>
          <p:cNvSpPr>
            <a:spLocks/>
          </p:cNvSpPr>
          <p:nvPr/>
        </p:nvSpPr>
        <p:spPr bwMode="auto">
          <a:xfrm>
            <a:off x="1589314" y="4510555"/>
            <a:ext cx="257175" cy="898525"/>
          </a:xfrm>
          <a:prstGeom prst="leftBrace">
            <a:avLst>
              <a:gd name="adj1" fmla="val 29002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（二）平均增长量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2">
                <a:extLst>
                  <a:ext uri="{FF2B5EF4-FFF2-40B4-BE49-F238E27FC236}">
                    <a16:creationId xmlns:a16="http://schemas.microsoft.com/office/drawing/2014/main" id="{AC5FB5FD-B102-4713-ACBF-D221B63B7F4E}"/>
                  </a:ext>
                </a:extLst>
              </p:cNvPr>
              <p:cNvSpPr txBox="1"/>
              <p:nvPr/>
            </p:nvSpPr>
            <p:spPr bwMode="auto">
              <a:xfrm>
                <a:off x="3036888" y="3482975"/>
                <a:ext cx="3662362" cy="12700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</m:bar>
                      <m:r>
                        <a:rPr lang="zh-CN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zh-CN" alt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zh-CN" alt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逐期增长量</m:t>
                              </m:r>
                            </m:e>
                          </m:nary>
                        </m:num>
                        <m:den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期</m:t>
                          </m:r>
                          <m:r>
                            <m:rPr>
                              <m:nor/>
                            </m:rPr>
                            <a:rPr lang="zh-CN" alt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数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4" name="Object 2">
                <a:extLst>
                  <a:ext uri="{FF2B5EF4-FFF2-40B4-BE49-F238E27FC236}">
                    <a16:creationId xmlns:a16="http://schemas.microsoft.com/office/drawing/2014/main" id="{AC5FB5FD-B102-4713-ACBF-D221B63B7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6888" y="3482975"/>
                <a:ext cx="3662362" cy="127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323A09DE-4699-4BC8-B678-F16AB0C22C75}"/>
                  </a:ext>
                </a:extLst>
              </p:cNvPr>
              <p:cNvSpPr txBox="1"/>
              <p:nvPr/>
            </p:nvSpPr>
            <p:spPr bwMode="auto">
              <a:xfrm>
                <a:off x="6699250" y="3482975"/>
                <a:ext cx="2755900" cy="126206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累计增长量</m:t>
                          </m:r>
                        </m:num>
                        <m:den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期</m:t>
                          </m:r>
                          <m:r>
                            <m:rPr>
                              <m:nor/>
                            </m:rPr>
                            <a:rPr lang="zh-CN" alt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数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323A09DE-4699-4BC8-B678-F16AB0C22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99250" y="3482975"/>
                <a:ext cx="2755900" cy="12620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Box 10">
            <a:extLst>
              <a:ext uri="{FF2B5EF4-FFF2-40B4-BE49-F238E27FC236}">
                <a16:creationId xmlns:a16="http://schemas.microsoft.com/office/drawing/2014/main" id="{D9F469D3-A24B-469A-93BA-63F7D9628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286000"/>
            <a:ext cx="716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latin typeface="+mn-ea"/>
              </a:rPr>
              <a:t>——</a:t>
            </a:r>
            <a:r>
              <a:rPr lang="zh-CN" altLang="en-US" sz="3200" b="1" dirty="0">
                <a:latin typeface="+mn-ea"/>
              </a:rPr>
              <a:t>逐期增长量的序时平均数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知识点</a:t>
            </a:r>
            <a:endParaRPr lang="zh-CN" altLang="en-US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一、发展水平与平均发展水平</a:t>
            </a: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二、增长量与平均增长量 </a:t>
            </a:r>
          </a:p>
          <a:p>
            <a:pPr>
              <a:buNone/>
            </a:pP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C423F8-B26D-471A-9262-EDE4B26105C3}"/>
              </a:ext>
            </a:extLst>
          </p:cNvPr>
          <p:cNvGrpSpPr/>
          <p:nvPr/>
        </p:nvGrpSpPr>
        <p:grpSpPr>
          <a:xfrm>
            <a:off x="5726113" y="1844348"/>
            <a:ext cx="5213350" cy="3740151"/>
            <a:chOff x="3402013" y="1560513"/>
            <a:chExt cx="5213350" cy="3740151"/>
          </a:xfrm>
        </p:grpSpPr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id="{B360C0B6-87D4-4B91-BFA4-F6455D058236}"/>
                </a:ext>
              </a:extLst>
            </p:cNvPr>
            <p:cNvSpPr/>
            <p:nvPr/>
          </p:nvSpPr>
          <p:spPr bwMode="auto">
            <a:xfrm>
              <a:off x="3402013" y="4981576"/>
              <a:ext cx="4948238" cy="11113"/>
            </a:xfrm>
            <a:custGeom>
              <a:avLst/>
              <a:gdLst>
                <a:gd name="T0" fmla="*/ 1735 w 1737"/>
                <a:gd name="T1" fmla="*/ 0 h 4"/>
                <a:gd name="T2" fmla="*/ 2 w 1737"/>
                <a:gd name="T3" fmla="*/ 0 h 4"/>
                <a:gd name="T4" fmla="*/ 0 w 1737"/>
                <a:gd name="T5" fmla="*/ 2 h 4"/>
                <a:gd name="T6" fmla="*/ 2 w 1737"/>
                <a:gd name="T7" fmla="*/ 4 h 4"/>
                <a:gd name="T8" fmla="*/ 1735 w 1737"/>
                <a:gd name="T9" fmla="*/ 4 h 4"/>
                <a:gd name="T10" fmla="*/ 1737 w 1737"/>
                <a:gd name="T11" fmla="*/ 2 h 4"/>
                <a:gd name="T12" fmla="*/ 1735 w 173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7" h="4">
                  <a:moveTo>
                    <a:pt x="17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1735" y="4"/>
                    <a:pt x="1735" y="4"/>
                    <a:pt x="1735" y="4"/>
                  </a:cubicBezTo>
                  <a:cubicBezTo>
                    <a:pt x="1736" y="4"/>
                    <a:pt x="1737" y="3"/>
                    <a:pt x="1737" y="2"/>
                  </a:cubicBezTo>
                  <a:cubicBezTo>
                    <a:pt x="1737" y="1"/>
                    <a:pt x="1736" y="0"/>
                    <a:pt x="1735" y="0"/>
                  </a:cubicBezTo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任意多边形 6">
              <a:extLst>
                <a:ext uri="{FF2B5EF4-FFF2-40B4-BE49-F238E27FC236}">
                  <a16:creationId xmlns:a16="http://schemas.microsoft.com/office/drawing/2014/main" id="{D94C82FC-2883-4824-8D42-0EDAF575D896}"/>
                </a:ext>
              </a:extLst>
            </p:cNvPr>
            <p:cNvSpPr/>
            <p:nvPr/>
          </p:nvSpPr>
          <p:spPr bwMode="auto">
            <a:xfrm>
              <a:off x="4905376" y="1833563"/>
              <a:ext cx="203200" cy="88900"/>
            </a:xfrm>
            <a:custGeom>
              <a:avLst/>
              <a:gdLst>
                <a:gd name="T0" fmla="*/ 69 w 71"/>
                <a:gd name="T1" fmla="*/ 29 h 31"/>
                <a:gd name="T2" fmla="*/ 69 w 71"/>
                <a:gd name="T3" fmla="*/ 27 h 31"/>
                <a:gd name="T4" fmla="*/ 4 w 71"/>
                <a:gd name="T5" fmla="*/ 27 h 31"/>
                <a:gd name="T6" fmla="*/ 4 w 71"/>
                <a:gd name="T7" fmla="*/ 4 h 31"/>
                <a:gd name="T8" fmla="*/ 67 w 71"/>
                <a:gd name="T9" fmla="*/ 4 h 31"/>
                <a:gd name="T10" fmla="*/ 67 w 71"/>
                <a:gd name="T11" fmla="*/ 29 h 31"/>
                <a:gd name="T12" fmla="*/ 69 w 71"/>
                <a:gd name="T13" fmla="*/ 29 h 31"/>
                <a:gd name="T14" fmla="*/ 69 w 71"/>
                <a:gd name="T15" fmla="*/ 27 h 31"/>
                <a:gd name="T16" fmla="*/ 69 w 71"/>
                <a:gd name="T17" fmla="*/ 29 h 31"/>
                <a:gd name="T18" fmla="*/ 71 w 71"/>
                <a:gd name="T19" fmla="*/ 29 h 31"/>
                <a:gd name="T20" fmla="*/ 71 w 71"/>
                <a:gd name="T21" fmla="*/ 2 h 31"/>
                <a:gd name="T22" fmla="*/ 71 w 71"/>
                <a:gd name="T23" fmla="*/ 0 h 31"/>
                <a:gd name="T24" fmla="*/ 69 w 71"/>
                <a:gd name="T25" fmla="*/ 0 h 31"/>
                <a:gd name="T26" fmla="*/ 2 w 71"/>
                <a:gd name="T27" fmla="*/ 0 h 31"/>
                <a:gd name="T28" fmla="*/ 1 w 71"/>
                <a:gd name="T29" fmla="*/ 0 h 31"/>
                <a:gd name="T30" fmla="*/ 0 w 71"/>
                <a:gd name="T31" fmla="*/ 2 h 31"/>
                <a:gd name="T32" fmla="*/ 0 w 71"/>
                <a:gd name="T33" fmla="*/ 29 h 31"/>
                <a:gd name="T34" fmla="*/ 1 w 71"/>
                <a:gd name="T35" fmla="*/ 31 h 31"/>
                <a:gd name="T36" fmla="*/ 2 w 71"/>
                <a:gd name="T37" fmla="*/ 31 h 31"/>
                <a:gd name="T38" fmla="*/ 69 w 71"/>
                <a:gd name="T39" fmla="*/ 31 h 31"/>
                <a:gd name="T40" fmla="*/ 71 w 71"/>
                <a:gd name="T41" fmla="*/ 31 h 31"/>
                <a:gd name="T42" fmla="*/ 71 w 71"/>
                <a:gd name="T43" fmla="*/ 29 h 31"/>
                <a:gd name="T44" fmla="*/ 69 w 71"/>
                <a:gd name="T4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31">
                  <a:moveTo>
                    <a:pt x="69" y="29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0" y="31"/>
                    <a:pt x="70" y="31"/>
                    <a:pt x="71" y="31"/>
                  </a:cubicBezTo>
                  <a:cubicBezTo>
                    <a:pt x="71" y="30"/>
                    <a:pt x="71" y="30"/>
                    <a:pt x="71" y="29"/>
                  </a:cubicBezTo>
                  <a:lnTo>
                    <a:pt x="69" y="29"/>
                  </a:ln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任意多边形 7">
              <a:extLst>
                <a:ext uri="{FF2B5EF4-FFF2-40B4-BE49-F238E27FC236}">
                  <a16:creationId xmlns:a16="http://schemas.microsoft.com/office/drawing/2014/main" id="{2EE6DBF6-E270-442B-A63C-555D5964E14F}"/>
                </a:ext>
              </a:extLst>
            </p:cNvPr>
            <p:cNvSpPr/>
            <p:nvPr/>
          </p:nvSpPr>
          <p:spPr bwMode="auto">
            <a:xfrm>
              <a:off x="4714876" y="1833563"/>
              <a:ext cx="203200" cy="88900"/>
            </a:xfrm>
            <a:custGeom>
              <a:avLst/>
              <a:gdLst>
                <a:gd name="T0" fmla="*/ 2 w 71"/>
                <a:gd name="T1" fmla="*/ 4 h 31"/>
                <a:gd name="T2" fmla="*/ 67 w 71"/>
                <a:gd name="T3" fmla="*/ 4 h 31"/>
                <a:gd name="T4" fmla="*/ 67 w 71"/>
                <a:gd name="T5" fmla="*/ 27 h 31"/>
                <a:gd name="T6" fmla="*/ 2 w 71"/>
                <a:gd name="T7" fmla="*/ 27 h 31"/>
                <a:gd name="T8" fmla="*/ 0 w 71"/>
                <a:gd name="T9" fmla="*/ 29 h 31"/>
                <a:gd name="T10" fmla="*/ 2 w 71"/>
                <a:gd name="T11" fmla="*/ 31 h 31"/>
                <a:gd name="T12" fmla="*/ 69 w 71"/>
                <a:gd name="T13" fmla="*/ 31 h 31"/>
                <a:gd name="T14" fmla="*/ 71 w 71"/>
                <a:gd name="T15" fmla="*/ 31 h 31"/>
                <a:gd name="T16" fmla="*/ 71 w 71"/>
                <a:gd name="T17" fmla="*/ 29 h 31"/>
                <a:gd name="T18" fmla="*/ 71 w 71"/>
                <a:gd name="T19" fmla="*/ 2 h 31"/>
                <a:gd name="T20" fmla="*/ 71 w 71"/>
                <a:gd name="T21" fmla="*/ 0 h 31"/>
                <a:gd name="T22" fmla="*/ 69 w 71"/>
                <a:gd name="T23" fmla="*/ 0 h 31"/>
                <a:gd name="T24" fmla="*/ 2 w 71"/>
                <a:gd name="T25" fmla="*/ 0 h 31"/>
                <a:gd name="T26" fmla="*/ 0 w 71"/>
                <a:gd name="T27" fmla="*/ 2 h 31"/>
                <a:gd name="T28" fmla="*/ 2 w 71"/>
                <a:gd name="T2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31">
                  <a:moveTo>
                    <a:pt x="2" y="4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0" y="31"/>
                    <a:pt x="70" y="31"/>
                    <a:pt x="71" y="31"/>
                  </a:cubicBezTo>
                  <a:cubicBezTo>
                    <a:pt x="71" y="30"/>
                    <a:pt x="71" y="30"/>
                    <a:pt x="71" y="29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任意多边形 8">
              <a:extLst>
                <a:ext uri="{FF2B5EF4-FFF2-40B4-BE49-F238E27FC236}">
                  <a16:creationId xmlns:a16="http://schemas.microsoft.com/office/drawing/2014/main" id="{CEB64389-5CD4-4F0C-AE5F-812BC47666B7}"/>
                </a:ext>
              </a:extLst>
            </p:cNvPr>
            <p:cNvSpPr/>
            <p:nvPr/>
          </p:nvSpPr>
          <p:spPr bwMode="auto">
            <a:xfrm>
              <a:off x="4811713" y="1911351"/>
              <a:ext cx="203200" cy="90488"/>
            </a:xfrm>
            <a:custGeom>
              <a:avLst/>
              <a:gdLst>
                <a:gd name="T0" fmla="*/ 69 w 71"/>
                <a:gd name="T1" fmla="*/ 30 h 32"/>
                <a:gd name="T2" fmla="*/ 69 w 71"/>
                <a:gd name="T3" fmla="*/ 28 h 32"/>
                <a:gd name="T4" fmla="*/ 4 w 71"/>
                <a:gd name="T5" fmla="*/ 28 h 32"/>
                <a:gd name="T6" fmla="*/ 4 w 71"/>
                <a:gd name="T7" fmla="*/ 4 h 32"/>
                <a:gd name="T8" fmla="*/ 67 w 71"/>
                <a:gd name="T9" fmla="*/ 4 h 32"/>
                <a:gd name="T10" fmla="*/ 67 w 71"/>
                <a:gd name="T11" fmla="*/ 30 h 32"/>
                <a:gd name="T12" fmla="*/ 69 w 71"/>
                <a:gd name="T13" fmla="*/ 30 h 32"/>
                <a:gd name="T14" fmla="*/ 69 w 71"/>
                <a:gd name="T15" fmla="*/ 28 h 32"/>
                <a:gd name="T16" fmla="*/ 69 w 71"/>
                <a:gd name="T17" fmla="*/ 30 h 32"/>
                <a:gd name="T18" fmla="*/ 71 w 71"/>
                <a:gd name="T19" fmla="*/ 30 h 32"/>
                <a:gd name="T20" fmla="*/ 71 w 71"/>
                <a:gd name="T21" fmla="*/ 2 h 32"/>
                <a:gd name="T22" fmla="*/ 70 w 71"/>
                <a:gd name="T23" fmla="*/ 1 h 32"/>
                <a:gd name="T24" fmla="*/ 69 w 71"/>
                <a:gd name="T25" fmla="*/ 0 h 32"/>
                <a:gd name="T26" fmla="*/ 2 w 71"/>
                <a:gd name="T27" fmla="*/ 0 h 32"/>
                <a:gd name="T28" fmla="*/ 1 w 71"/>
                <a:gd name="T29" fmla="*/ 1 h 32"/>
                <a:gd name="T30" fmla="*/ 0 w 71"/>
                <a:gd name="T31" fmla="*/ 2 h 32"/>
                <a:gd name="T32" fmla="*/ 0 w 71"/>
                <a:gd name="T33" fmla="*/ 30 h 32"/>
                <a:gd name="T34" fmla="*/ 1 w 71"/>
                <a:gd name="T35" fmla="*/ 31 h 32"/>
                <a:gd name="T36" fmla="*/ 2 w 71"/>
                <a:gd name="T37" fmla="*/ 32 h 32"/>
                <a:gd name="T38" fmla="*/ 69 w 71"/>
                <a:gd name="T39" fmla="*/ 32 h 32"/>
                <a:gd name="T40" fmla="*/ 70 w 71"/>
                <a:gd name="T41" fmla="*/ 31 h 32"/>
                <a:gd name="T42" fmla="*/ 71 w 71"/>
                <a:gd name="T43" fmla="*/ 30 h 32"/>
                <a:gd name="T44" fmla="*/ 69 w 71"/>
                <a:gd name="T4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32">
                  <a:moveTo>
                    <a:pt x="69" y="30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71" y="1"/>
                    <a:pt x="70" y="1"/>
                  </a:cubicBezTo>
                  <a:cubicBezTo>
                    <a:pt x="70" y="1"/>
                    <a:pt x="69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1"/>
                    <a:pt x="1" y="31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70" y="32"/>
                    <a:pt x="70" y="31"/>
                  </a:cubicBezTo>
                  <a:cubicBezTo>
                    <a:pt x="71" y="31"/>
                    <a:pt x="71" y="30"/>
                    <a:pt x="71" y="30"/>
                  </a:cubicBezTo>
                  <a:lnTo>
                    <a:pt x="69" y="30"/>
                  </a:ln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任意多边形 9">
              <a:extLst>
                <a:ext uri="{FF2B5EF4-FFF2-40B4-BE49-F238E27FC236}">
                  <a16:creationId xmlns:a16="http://schemas.microsoft.com/office/drawing/2014/main" id="{E7FD4CB4-4300-455C-9227-B26A6831A4BA}"/>
                </a:ext>
              </a:extLst>
            </p:cNvPr>
            <p:cNvSpPr/>
            <p:nvPr/>
          </p:nvSpPr>
          <p:spPr bwMode="auto">
            <a:xfrm>
              <a:off x="4846638" y="1754188"/>
              <a:ext cx="115888" cy="92075"/>
            </a:xfrm>
            <a:custGeom>
              <a:avLst/>
              <a:gdLst>
                <a:gd name="T0" fmla="*/ 38 w 41"/>
                <a:gd name="T1" fmla="*/ 2 h 32"/>
                <a:gd name="T2" fmla="*/ 38 w 41"/>
                <a:gd name="T3" fmla="*/ 28 h 32"/>
                <a:gd name="T4" fmla="*/ 4 w 41"/>
                <a:gd name="T5" fmla="*/ 28 h 32"/>
                <a:gd name="T6" fmla="*/ 4 w 41"/>
                <a:gd name="T7" fmla="*/ 2 h 32"/>
                <a:gd name="T8" fmla="*/ 2 w 41"/>
                <a:gd name="T9" fmla="*/ 0 h 32"/>
                <a:gd name="T10" fmla="*/ 0 w 41"/>
                <a:gd name="T11" fmla="*/ 2 h 32"/>
                <a:gd name="T12" fmla="*/ 0 w 41"/>
                <a:gd name="T13" fmla="*/ 30 h 32"/>
                <a:gd name="T14" fmla="*/ 1 w 41"/>
                <a:gd name="T15" fmla="*/ 31 h 32"/>
                <a:gd name="T16" fmla="*/ 2 w 41"/>
                <a:gd name="T17" fmla="*/ 32 h 32"/>
                <a:gd name="T18" fmla="*/ 40 w 41"/>
                <a:gd name="T19" fmla="*/ 32 h 32"/>
                <a:gd name="T20" fmla="*/ 41 w 41"/>
                <a:gd name="T21" fmla="*/ 31 h 32"/>
                <a:gd name="T22" fmla="*/ 41 w 41"/>
                <a:gd name="T23" fmla="*/ 30 h 32"/>
                <a:gd name="T24" fmla="*/ 41 w 41"/>
                <a:gd name="T25" fmla="*/ 2 h 32"/>
                <a:gd name="T26" fmla="*/ 40 w 41"/>
                <a:gd name="T27" fmla="*/ 0 h 32"/>
                <a:gd name="T28" fmla="*/ 38 w 41"/>
                <a:gd name="T2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32">
                  <a:moveTo>
                    <a:pt x="38" y="2"/>
                  </a:moveTo>
                  <a:cubicBezTo>
                    <a:pt x="38" y="28"/>
                    <a:pt x="38" y="28"/>
                    <a:pt x="38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38" y="0"/>
                    <a:pt x="38" y="1"/>
                    <a:pt x="38" y="2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73D4F92D-8E58-48B9-B2DE-302F4ED7D671}"/>
                </a:ext>
              </a:extLst>
            </p:cNvPr>
            <p:cNvSpPr/>
            <p:nvPr/>
          </p:nvSpPr>
          <p:spPr bwMode="auto">
            <a:xfrm>
              <a:off x="7840663" y="3122613"/>
              <a:ext cx="201613" cy="88900"/>
            </a:xfrm>
            <a:custGeom>
              <a:avLst/>
              <a:gdLst>
                <a:gd name="T0" fmla="*/ 69 w 71"/>
                <a:gd name="T1" fmla="*/ 29 h 31"/>
                <a:gd name="T2" fmla="*/ 69 w 71"/>
                <a:gd name="T3" fmla="*/ 27 h 31"/>
                <a:gd name="T4" fmla="*/ 4 w 71"/>
                <a:gd name="T5" fmla="*/ 27 h 31"/>
                <a:gd name="T6" fmla="*/ 4 w 71"/>
                <a:gd name="T7" fmla="*/ 4 h 31"/>
                <a:gd name="T8" fmla="*/ 67 w 71"/>
                <a:gd name="T9" fmla="*/ 4 h 31"/>
                <a:gd name="T10" fmla="*/ 67 w 71"/>
                <a:gd name="T11" fmla="*/ 29 h 31"/>
                <a:gd name="T12" fmla="*/ 69 w 71"/>
                <a:gd name="T13" fmla="*/ 29 h 31"/>
                <a:gd name="T14" fmla="*/ 69 w 71"/>
                <a:gd name="T15" fmla="*/ 27 h 31"/>
                <a:gd name="T16" fmla="*/ 69 w 71"/>
                <a:gd name="T17" fmla="*/ 29 h 31"/>
                <a:gd name="T18" fmla="*/ 71 w 71"/>
                <a:gd name="T19" fmla="*/ 29 h 31"/>
                <a:gd name="T20" fmla="*/ 71 w 71"/>
                <a:gd name="T21" fmla="*/ 2 h 31"/>
                <a:gd name="T22" fmla="*/ 71 w 71"/>
                <a:gd name="T23" fmla="*/ 0 h 31"/>
                <a:gd name="T24" fmla="*/ 69 w 71"/>
                <a:gd name="T25" fmla="*/ 0 h 31"/>
                <a:gd name="T26" fmla="*/ 2 w 71"/>
                <a:gd name="T27" fmla="*/ 0 h 31"/>
                <a:gd name="T28" fmla="*/ 1 w 71"/>
                <a:gd name="T29" fmla="*/ 0 h 31"/>
                <a:gd name="T30" fmla="*/ 0 w 71"/>
                <a:gd name="T31" fmla="*/ 2 h 31"/>
                <a:gd name="T32" fmla="*/ 0 w 71"/>
                <a:gd name="T33" fmla="*/ 29 h 31"/>
                <a:gd name="T34" fmla="*/ 1 w 71"/>
                <a:gd name="T35" fmla="*/ 31 h 31"/>
                <a:gd name="T36" fmla="*/ 2 w 71"/>
                <a:gd name="T37" fmla="*/ 31 h 31"/>
                <a:gd name="T38" fmla="*/ 69 w 71"/>
                <a:gd name="T39" fmla="*/ 31 h 31"/>
                <a:gd name="T40" fmla="*/ 71 w 71"/>
                <a:gd name="T41" fmla="*/ 31 h 31"/>
                <a:gd name="T42" fmla="*/ 71 w 71"/>
                <a:gd name="T43" fmla="*/ 29 h 31"/>
                <a:gd name="T44" fmla="*/ 69 w 71"/>
                <a:gd name="T4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31">
                  <a:moveTo>
                    <a:pt x="69" y="29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0" y="31"/>
                    <a:pt x="70" y="31"/>
                    <a:pt x="71" y="31"/>
                  </a:cubicBezTo>
                  <a:cubicBezTo>
                    <a:pt x="71" y="30"/>
                    <a:pt x="71" y="30"/>
                    <a:pt x="71" y="29"/>
                  </a:cubicBezTo>
                  <a:lnTo>
                    <a:pt x="69" y="29"/>
                  </a:ln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4E1FB4E1-343C-47BF-8734-B002B27C1E8F}"/>
                </a:ext>
              </a:extLst>
            </p:cNvPr>
            <p:cNvSpPr/>
            <p:nvPr/>
          </p:nvSpPr>
          <p:spPr bwMode="auto">
            <a:xfrm>
              <a:off x="7650163" y="3122613"/>
              <a:ext cx="201613" cy="88900"/>
            </a:xfrm>
            <a:custGeom>
              <a:avLst/>
              <a:gdLst>
                <a:gd name="T0" fmla="*/ 2 w 71"/>
                <a:gd name="T1" fmla="*/ 4 h 31"/>
                <a:gd name="T2" fmla="*/ 67 w 71"/>
                <a:gd name="T3" fmla="*/ 4 h 31"/>
                <a:gd name="T4" fmla="*/ 67 w 71"/>
                <a:gd name="T5" fmla="*/ 27 h 31"/>
                <a:gd name="T6" fmla="*/ 2 w 71"/>
                <a:gd name="T7" fmla="*/ 27 h 31"/>
                <a:gd name="T8" fmla="*/ 0 w 71"/>
                <a:gd name="T9" fmla="*/ 29 h 31"/>
                <a:gd name="T10" fmla="*/ 2 w 71"/>
                <a:gd name="T11" fmla="*/ 31 h 31"/>
                <a:gd name="T12" fmla="*/ 69 w 71"/>
                <a:gd name="T13" fmla="*/ 31 h 31"/>
                <a:gd name="T14" fmla="*/ 71 w 71"/>
                <a:gd name="T15" fmla="*/ 31 h 31"/>
                <a:gd name="T16" fmla="*/ 71 w 71"/>
                <a:gd name="T17" fmla="*/ 29 h 31"/>
                <a:gd name="T18" fmla="*/ 71 w 71"/>
                <a:gd name="T19" fmla="*/ 2 h 31"/>
                <a:gd name="T20" fmla="*/ 71 w 71"/>
                <a:gd name="T21" fmla="*/ 0 h 31"/>
                <a:gd name="T22" fmla="*/ 69 w 71"/>
                <a:gd name="T23" fmla="*/ 0 h 31"/>
                <a:gd name="T24" fmla="*/ 2 w 71"/>
                <a:gd name="T25" fmla="*/ 0 h 31"/>
                <a:gd name="T26" fmla="*/ 0 w 71"/>
                <a:gd name="T27" fmla="*/ 2 h 31"/>
                <a:gd name="T28" fmla="*/ 2 w 71"/>
                <a:gd name="T2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31">
                  <a:moveTo>
                    <a:pt x="2" y="4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0" y="31"/>
                    <a:pt x="70" y="31"/>
                    <a:pt x="71" y="31"/>
                  </a:cubicBezTo>
                  <a:cubicBezTo>
                    <a:pt x="71" y="30"/>
                    <a:pt x="71" y="30"/>
                    <a:pt x="71" y="29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 12">
              <a:extLst>
                <a:ext uri="{FF2B5EF4-FFF2-40B4-BE49-F238E27FC236}">
                  <a16:creationId xmlns:a16="http://schemas.microsoft.com/office/drawing/2014/main" id="{E659A2A1-8E81-4F01-9447-D1C6F8C56A9B}"/>
                </a:ext>
              </a:extLst>
            </p:cNvPr>
            <p:cNvSpPr/>
            <p:nvPr/>
          </p:nvSpPr>
          <p:spPr bwMode="auto">
            <a:xfrm>
              <a:off x="7747001" y="3198813"/>
              <a:ext cx="201613" cy="92075"/>
            </a:xfrm>
            <a:custGeom>
              <a:avLst/>
              <a:gdLst>
                <a:gd name="T0" fmla="*/ 69 w 71"/>
                <a:gd name="T1" fmla="*/ 30 h 32"/>
                <a:gd name="T2" fmla="*/ 69 w 71"/>
                <a:gd name="T3" fmla="*/ 28 h 32"/>
                <a:gd name="T4" fmla="*/ 4 w 71"/>
                <a:gd name="T5" fmla="*/ 28 h 32"/>
                <a:gd name="T6" fmla="*/ 4 w 71"/>
                <a:gd name="T7" fmla="*/ 4 h 32"/>
                <a:gd name="T8" fmla="*/ 67 w 71"/>
                <a:gd name="T9" fmla="*/ 4 h 32"/>
                <a:gd name="T10" fmla="*/ 67 w 71"/>
                <a:gd name="T11" fmla="*/ 30 h 32"/>
                <a:gd name="T12" fmla="*/ 69 w 71"/>
                <a:gd name="T13" fmla="*/ 30 h 32"/>
                <a:gd name="T14" fmla="*/ 69 w 71"/>
                <a:gd name="T15" fmla="*/ 28 h 32"/>
                <a:gd name="T16" fmla="*/ 69 w 71"/>
                <a:gd name="T17" fmla="*/ 30 h 32"/>
                <a:gd name="T18" fmla="*/ 71 w 71"/>
                <a:gd name="T19" fmla="*/ 30 h 32"/>
                <a:gd name="T20" fmla="*/ 71 w 71"/>
                <a:gd name="T21" fmla="*/ 2 h 32"/>
                <a:gd name="T22" fmla="*/ 70 w 71"/>
                <a:gd name="T23" fmla="*/ 1 h 32"/>
                <a:gd name="T24" fmla="*/ 69 w 71"/>
                <a:gd name="T25" fmla="*/ 0 h 32"/>
                <a:gd name="T26" fmla="*/ 2 w 71"/>
                <a:gd name="T27" fmla="*/ 0 h 32"/>
                <a:gd name="T28" fmla="*/ 0 w 71"/>
                <a:gd name="T29" fmla="*/ 1 h 32"/>
                <a:gd name="T30" fmla="*/ 0 w 71"/>
                <a:gd name="T31" fmla="*/ 2 h 32"/>
                <a:gd name="T32" fmla="*/ 0 w 71"/>
                <a:gd name="T33" fmla="*/ 30 h 32"/>
                <a:gd name="T34" fmla="*/ 0 w 71"/>
                <a:gd name="T35" fmla="*/ 31 h 32"/>
                <a:gd name="T36" fmla="*/ 2 w 71"/>
                <a:gd name="T37" fmla="*/ 32 h 32"/>
                <a:gd name="T38" fmla="*/ 69 w 71"/>
                <a:gd name="T39" fmla="*/ 32 h 32"/>
                <a:gd name="T40" fmla="*/ 70 w 71"/>
                <a:gd name="T41" fmla="*/ 31 h 32"/>
                <a:gd name="T42" fmla="*/ 71 w 71"/>
                <a:gd name="T43" fmla="*/ 30 h 32"/>
                <a:gd name="T44" fmla="*/ 69 w 71"/>
                <a:gd name="T4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32">
                  <a:moveTo>
                    <a:pt x="69" y="30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71" y="1"/>
                    <a:pt x="70" y="1"/>
                  </a:cubicBezTo>
                  <a:cubicBezTo>
                    <a:pt x="70" y="1"/>
                    <a:pt x="69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70" y="32"/>
                    <a:pt x="70" y="31"/>
                  </a:cubicBezTo>
                  <a:cubicBezTo>
                    <a:pt x="71" y="31"/>
                    <a:pt x="71" y="30"/>
                    <a:pt x="71" y="30"/>
                  </a:cubicBezTo>
                  <a:lnTo>
                    <a:pt x="69" y="30"/>
                  </a:ln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3">
              <a:extLst>
                <a:ext uri="{FF2B5EF4-FFF2-40B4-BE49-F238E27FC236}">
                  <a16:creationId xmlns:a16="http://schemas.microsoft.com/office/drawing/2014/main" id="{DBD8BC52-E806-455F-9F51-67CD38377077}"/>
                </a:ext>
              </a:extLst>
            </p:cNvPr>
            <p:cNvSpPr/>
            <p:nvPr/>
          </p:nvSpPr>
          <p:spPr bwMode="auto">
            <a:xfrm>
              <a:off x="7780338" y="3043238"/>
              <a:ext cx="117475" cy="90488"/>
            </a:xfrm>
            <a:custGeom>
              <a:avLst/>
              <a:gdLst>
                <a:gd name="T0" fmla="*/ 37 w 41"/>
                <a:gd name="T1" fmla="*/ 2 h 32"/>
                <a:gd name="T2" fmla="*/ 37 w 41"/>
                <a:gd name="T3" fmla="*/ 28 h 32"/>
                <a:gd name="T4" fmla="*/ 4 w 41"/>
                <a:gd name="T5" fmla="*/ 28 h 32"/>
                <a:gd name="T6" fmla="*/ 4 w 41"/>
                <a:gd name="T7" fmla="*/ 2 h 32"/>
                <a:gd name="T8" fmla="*/ 2 w 41"/>
                <a:gd name="T9" fmla="*/ 0 h 32"/>
                <a:gd name="T10" fmla="*/ 0 w 41"/>
                <a:gd name="T11" fmla="*/ 2 h 32"/>
                <a:gd name="T12" fmla="*/ 0 w 41"/>
                <a:gd name="T13" fmla="*/ 30 h 32"/>
                <a:gd name="T14" fmla="*/ 1 w 41"/>
                <a:gd name="T15" fmla="*/ 31 h 32"/>
                <a:gd name="T16" fmla="*/ 2 w 41"/>
                <a:gd name="T17" fmla="*/ 32 h 32"/>
                <a:gd name="T18" fmla="*/ 39 w 41"/>
                <a:gd name="T19" fmla="*/ 32 h 32"/>
                <a:gd name="T20" fmla="*/ 41 w 41"/>
                <a:gd name="T21" fmla="*/ 31 h 32"/>
                <a:gd name="T22" fmla="*/ 41 w 41"/>
                <a:gd name="T23" fmla="*/ 30 h 32"/>
                <a:gd name="T24" fmla="*/ 41 w 41"/>
                <a:gd name="T25" fmla="*/ 2 h 32"/>
                <a:gd name="T26" fmla="*/ 39 w 41"/>
                <a:gd name="T27" fmla="*/ 0 h 32"/>
                <a:gd name="T28" fmla="*/ 37 w 41"/>
                <a:gd name="T2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32">
                  <a:moveTo>
                    <a:pt x="37" y="2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" y="31"/>
                    <a:pt x="2" y="32"/>
                    <a:pt x="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2"/>
                    <a:pt x="40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39" y="0"/>
                  </a:cubicBezTo>
                  <a:cubicBezTo>
                    <a:pt x="38" y="0"/>
                    <a:pt x="37" y="1"/>
                    <a:pt x="37" y="2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4">
              <a:extLst>
                <a:ext uri="{FF2B5EF4-FFF2-40B4-BE49-F238E27FC236}">
                  <a16:creationId xmlns:a16="http://schemas.microsoft.com/office/drawing/2014/main" id="{EA1C2F58-08CA-4848-A621-9D3C565BB1D7}"/>
                </a:ext>
              </a:extLst>
            </p:cNvPr>
            <p:cNvSpPr/>
            <p:nvPr/>
          </p:nvSpPr>
          <p:spPr bwMode="auto">
            <a:xfrm>
              <a:off x="8042276" y="4437063"/>
              <a:ext cx="436563" cy="555625"/>
            </a:xfrm>
            <a:custGeom>
              <a:avLst/>
              <a:gdLst>
                <a:gd name="T0" fmla="*/ 151 w 153"/>
                <a:gd name="T1" fmla="*/ 0 h 195"/>
                <a:gd name="T2" fmla="*/ 46 w 153"/>
                <a:gd name="T3" fmla="*/ 0 h 195"/>
                <a:gd name="T4" fmla="*/ 11 w 153"/>
                <a:gd name="T5" fmla="*/ 10 h 195"/>
                <a:gd name="T6" fmla="*/ 0 w 153"/>
                <a:gd name="T7" fmla="*/ 41 h 195"/>
                <a:gd name="T8" fmla="*/ 10 w 153"/>
                <a:gd name="T9" fmla="*/ 97 h 195"/>
                <a:gd name="T10" fmla="*/ 37 w 153"/>
                <a:gd name="T11" fmla="*/ 193 h 195"/>
                <a:gd name="T12" fmla="*/ 40 w 153"/>
                <a:gd name="T13" fmla="*/ 195 h 195"/>
                <a:gd name="T14" fmla="*/ 41 w 153"/>
                <a:gd name="T15" fmla="*/ 192 h 195"/>
                <a:gd name="T16" fmla="*/ 39 w 153"/>
                <a:gd name="T17" fmla="*/ 186 h 195"/>
                <a:gd name="T18" fmla="*/ 14 w 153"/>
                <a:gd name="T19" fmla="*/ 96 h 195"/>
                <a:gd name="T20" fmla="*/ 4 w 153"/>
                <a:gd name="T21" fmla="*/ 41 h 195"/>
                <a:gd name="T22" fmla="*/ 13 w 153"/>
                <a:gd name="T23" fmla="*/ 13 h 195"/>
                <a:gd name="T24" fmla="*/ 46 w 153"/>
                <a:gd name="T25" fmla="*/ 4 h 195"/>
                <a:gd name="T26" fmla="*/ 151 w 153"/>
                <a:gd name="T27" fmla="*/ 4 h 195"/>
                <a:gd name="T28" fmla="*/ 153 w 153"/>
                <a:gd name="T29" fmla="*/ 2 h 195"/>
                <a:gd name="T30" fmla="*/ 151 w 153"/>
                <a:gd name="T3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95">
                  <a:moveTo>
                    <a:pt x="151" y="0"/>
                  </a:moveTo>
                  <a:cubicBezTo>
                    <a:pt x="151" y="0"/>
                    <a:pt x="96" y="0"/>
                    <a:pt x="46" y="0"/>
                  </a:cubicBezTo>
                  <a:cubicBezTo>
                    <a:pt x="30" y="0"/>
                    <a:pt x="18" y="3"/>
                    <a:pt x="11" y="10"/>
                  </a:cubicBezTo>
                  <a:cubicBezTo>
                    <a:pt x="3" y="17"/>
                    <a:pt x="0" y="28"/>
                    <a:pt x="0" y="41"/>
                  </a:cubicBezTo>
                  <a:cubicBezTo>
                    <a:pt x="0" y="56"/>
                    <a:pt x="4" y="74"/>
                    <a:pt x="10" y="97"/>
                  </a:cubicBezTo>
                  <a:cubicBezTo>
                    <a:pt x="27" y="158"/>
                    <a:pt x="37" y="193"/>
                    <a:pt x="37" y="193"/>
                  </a:cubicBezTo>
                  <a:cubicBezTo>
                    <a:pt x="37" y="194"/>
                    <a:pt x="38" y="195"/>
                    <a:pt x="40" y="195"/>
                  </a:cubicBezTo>
                  <a:cubicBezTo>
                    <a:pt x="41" y="194"/>
                    <a:pt x="41" y="193"/>
                    <a:pt x="41" y="192"/>
                  </a:cubicBezTo>
                  <a:cubicBezTo>
                    <a:pt x="41" y="192"/>
                    <a:pt x="40" y="190"/>
                    <a:pt x="39" y="186"/>
                  </a:cubicBezTo>
                  <a:cubicBezTo>
                    <a:pt x="35" y="173"/>
                    <a:pt x="27" y="142"/>
                    <a:pt x="14" y="96"/>
                  </a:cubicBezTo>
                  <a:cubicBezTo>
                    <a:pt x="8" y="73"/>
                    <a:pt x="4" y="55"/>
                    <a:pt x="4" y="41"/>
                  </a:cubicBezTo>
                  <a:cubicBezTo>
                    <a:pt x="4" y="28"/>
                    <a:pt x="7" y="19"/>
                    <a:pt x="13" y="13"/>
                  </a:cubicBezTo>
                  <a:cubicBezTo>
                    <a:pt x="20" y="7"/>
                    <a:pt x="30" y="4"/>
                    <a:pt x="46" y="4"/>
                  </a:cubicBezTo>
                  <a:cubicBezTo>
                    <a:pt x="96" y="4"/>
                    <a:pt x="151" y="4"/>
                    <a:pt x="151" y="4"/>
                  </a:cubicBezTo>
                  <a:cubicBezTo>
                    <a:pt x="152" y="4"/>
                    <a:pt x="153" y="3"/>
                    <a:pt x="153" y="2"/>
                  </a:cubicBezTo>
                  <a:cubicBezTo>
                    <a:pt x="153" y="1"/>
                    <a:pt x="152" y="0"/>
                    <a:pt x="151" y="0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5">
              <a:extLst>
                <a:ext uri="{FF2B5EF4-FFF2-40B4-BE49-F238E27FC236}">
                  <a16:creationId xmlns:a16="http://schemas.microsoft.com/office/drawing/2014/main" id="{140C3DFA-67E9-4EC4-834B-D30C2C3D13F8}"/>
                </a:ext>
              </a:extLst>
            </p:cNvPr>
            <p:cNvSpPr/>
            <p:nvPr/>
          </p:nvSpPr>
          <p:spPr bwMode="auto">
            <a:xfrm>
              <a:off x="7902576" y="3575051"/>
              <a:ext cx="490538" cy="354013"/>
            </a:xfrm>
            <a:custGeom>
              <a:avLst/>
              <a:gdLst>
                <a:gd name="T0" fmla="*/ 148 w 172"/>
                <a:gd name="T1" fmla="*/ 119 h 124"/>
                <a:gd name="T2" fmla="*/ 79 w 172"/>
                <a:gd name="T3" fmla="*/ 3 h 124"/>
                <a:gd name="T4" fmla="*/ 94 w 172"/>
                <a:gd name="T5" fmla="*/ 25 h 124"/>
                <a:gd name="T6" fmla="*/ 0 w 172"/>
                <a:gd name="T7" fmla="*/ 3 h 124"/>
                <a:gd name="T8" fmla="*/ 148 w 172"/>
                <a:gd name="T9" fmla="*/ 11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24">
                  <a:moveTo>
                    <a:pt x="148" y="119"/>
                  </a:moveTo>
                  <a:cubicBezTo>
                    <a:pt x="148" y="119"/>
                    <a:pt x="172" y="40"/>
                    <a:pt x="79" y="3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47" y="0"/>
                    <a:pt x="0" y="3"/>
                  </a:cubicBezTo>
                  <a:cubicBezTo>
                    <a:pt x="4" y="107"/>
                    <a:pt x="96" y="124"/>
                    <a:pt x="148" y="119"/>
                  </a:cubicBezTo>
                  <a:close/>
                </a:path>
              </a:pathLst>
            </a:custGeom>
            <a:solidFill>
              <a:srgbClr val="293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任意多边形 16">
              <a:extLst>
                <a:ext uri="{FF2B5EF4-FFF2-40B4-BE49-F238E27FC236}">
                  <a16:creationId xmlns:a16="http://schemas.microsoft.com/office/drawing/2014/main" id="{DCD4A4C4-AAEB-4760-9DAD-394AF5ED8EF5}"/>
                </a:ext>
              </a:extLst>
            </p:cNvPr>
            <p:cNvSpPr/>
            <p:nvPr/>
          </p:nvSpPr>
          <p:spPr bwMode="auto">
            <a:xfrm>
              <a:off x="8191501" y="3778251"/>
              <a:ext cx="244475" cy="669925"/>
            </a:xfrm>
            <a:custGeom>
              <a:avLst/>
              <a:gdLst>
                <a:gd name="T0" fmla="*/ 81 w 86"/>
                <a:gd name="T1" fmla="*/ 233 h 235"/>
                <a:gd name="T2" fmla="*/ 86 w 86"/>
                <a:gd name="T3" fmla="*/ 183 h 235"/>
                <a:gd name="T4" fmla="*/ 71 w 86"/>
                <a:gd name="T5" fmla="*/ 92 h 235"/>
                <a:gd name="T6" fmla="*/ 4 w 86"/>
                <a:gd name="T7" fmla="*/ 1 h 235"/>
                <a:gd name="T8" fmla="*/ 1 w 86"/>
                <a:gd name="T9" fmla="*/ 1 h 235"/>
                <a:gd name="T10" fmla="*/ 1 w 86"/>
                <a:gd name="T11" fmla="*/ 4 h 235"/>
                <a:gd name="T12" fmla="*/ 67 w 86"/>
                <a:gd name="T13" fmla="*/ 93 h 235"/>
                <a:gd name="T14" fmla="*/ 82 w 86"/>
                <a:gd name="T15" fmla="*/ 183 h 235"/>
                <a:gd name="T16" fmla="*/ 80 w 86"/>
                <a:gd name="T17" fmla="*/ 219 h 235"/>
                <a:gd name="T18" fmla="*/ 78 w 86"/>
                <a:gd name="T19" fmla="*/ 229 h 235"/>
                <a:gd name="T20" fmla="*/ 78 w 86"/>
                <a:gd name="T21" fmla="*/ 232 h 235"/>
                <a:gd name="T22" fmla="*/ 77 w 86"/>
                <a:gd name="T23" fmla="*/ 232 h 235"/>
                <a:gd name="T24" fmla="*/ 79 w 86"/>
                <a:gd name="T25" fmla="*/ 235 h 235"/>
                <a:gd name="T26" fmla="*/ 81 w 86"/>
                <a:gd name="T27" fmla="*/ 2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235">
                  <a:moveTo>
                    <a:pt x="81" y="233"/>
                  </a:moveTo>
                  <a:cubicBezTo>
                    <a:pt x="81" y="233"/>
                    <a:pt x="86" y="213"/>
                    <a:pt x="86" y="183"/>
                  </a:cubicBezTo>
                  <a:cubicBezTo>
                    <a:pt x="86" y="157"/>
                    <a:pt x="82" y="125"/>
                    <a:pt x="71" y="92"/>
                  </a:cubicBezTo>
                  <a:cubicBezTo>
                    <a:pt x="59" y="59"/>
                    <a:pt x="38" y="26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35" y="29"/>
                    <a:pt x="55" y="61"/>
                    <a:pt x="67" y="93"/>
                  </a:cubicBezTo>
                  <a:cubicBezTo>
                    <a:pt x="79" y="125"/>
                    <a:pt x="82" y="158"/>
                    <a:pt x="82" y="183"/>
                  </a:cubicBezTo>
                  <a:cubicBezTo>
                    <a:pt x="82" y="198"/>
                    <a:pt x="81" y="210"/>
                    <a:pt x="80" y="219"/>
                  </a:cubicBezTo>
                  <a:cubicBezTo>
                    <a:pt x="79" y="223"/>
                    <a:pt x="79" y="227"/>
                    <a:pt x="78" y="229"/>
                  </a:cubicBezTo>
                  <a:cubicBezTo>
                    <a:pt x="78" y="230"/>
                    <a:pt x="78" y="231"/>
                    <a:pt x="78" y="232"/>
                  </a:cubicBezTo>
                  <a:cubicBezTo>
                    <a:pt x="78" y="232"/>
                    <a:pt x="77" y="232"/>
                    <a:pt x="77" y="232"/>
                  </a:cubicBezTo>
                  <a:cubicBezTo>
                    <a:pt x="77" y="233"/>
                    <a:pt x="78" y="234"/>
                    <a:pt x="79" y="235"/>
                  </a:cubicBezTo>
                  <a:cubicBezTo>
                    <a:pt x="80" y="235"/>
                    <a:pt x="81" y="234"/>
                    <a:pt x="81" y="233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 17">
              <a:extLst>
                <a:ext uri="{FF2B5EF4-FFF2-40B4-BE49-F238E27FC236}">
                  <a16:creationId xmlns:a16="http://schemas.microsoft.com/office/drawing/2014/main" id="{DA37C48E-7FB0-4109-8DBD-FC4F33232C3D}"/>
                </a:ext>
              </a:extLst>
            </p:cNvPr>
            <p:cNvSpPr/>
            <p:nvPr/>
          </p:nvSpPr>
          <p:spPr bwMode="auto">
            <a:xfrm>
              <a:off x="7951788" y="4003676"/>
              <a:ext cx="338138" cy="365125"/>
            </a:xfrm>
            <a:custGeom>
              <a:avLst/>
              <a:gdLst>
                <a:gd name="T0" fmla="*/ 72 w 119"/>
                <a:gd name="T1" fmla="*/ 43 h 128"/>
                <a:gd name="T2" fmla="*/ 6 w 119"/>
                <a:gd name="T3" fmla="*/ 69 h 128"/>
                <a:gd name="T4" fmla="*/ 34 w 119"/>
                <a:gd name="T5" fmla="*/ 128 h 128"/>
                <a:gd name="T6" fmla="*/ 93 w 119"/>
                <a:gd name="T7" fmla="*/ 94 h 128"/>
                <a:gd name="T8" fmla="*/ 72 w 119"/>
                <a:gd name="T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8">
                  <a:moveTo>
                    <a:pt x="72" y="43"/>
                  </a:moveTo>
                  <a:cubicBezTo>
                    <a:pt x="63" y="0"/>
                    <a:pt x="0" y="27"/>
                    <a:pt x="6" y="69"/>
                  </a:cubicBezTo>
                  <a:cubicBezTo>
                    <a:pt x="12" y="110"/>
                    <a:pt x="34" y="128"/>
                    <a:pt x="34" y="128"/>
                  </a:cubicBezTo>
                  <a:cubicBezTo>
                    <a:pt x="34" y="128"/>
                    <a:pt x="71" y="109"/>
                    <a:pt x="93" y="94"/>
                  </a:cubicBezTo>
                  <a:cubicBezTo>
                    <a:pt x="115" y="79"/>
                    <a:pt x="119" y="20"/>
                    <a:pt x="72" y="43"/>
                  </a:cubicBezTo>
                  <a:close/>
                </a:path>
              </a:pathLst>
            </a:custGeom>
            <a:solidFill>
              <a:srgbClr val="293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18">
              <a:extLst>
                <a:ext uri="{FF2B5EF4-FFF2-40B4-BE49-F238E27FC236}">
                  <a16:creationId xmlns:a16="http://schemas.microsoft.com/office/drawing/2014/main" id="{635E582F-CB3F-484A-A000-4D1B220A923E}"/>
                </a:ext>
              </a:extLst>
            </p:cNvPr>
            <p:cNvSpPr/>
            <p:nvPr/>
          </p:nvSpPr>
          <p:spPr bwMode="auto">
            <a:xfrm>
              <a:off x="8142288" y="4065588"/>
              <a:ext cx="290513" cy="193675"/>
            </a:xfrm>
            <a:custGeom>
              <a:avLst/>
              <a:gdLst>
                <a:gd name="T0" fmla="*/ 102 w 102"/>
                <a:gd name="T1" fmla="*/ 65 h 68"/>
                <a:gd name="T2" fmla="*/ 77 w 102"/>
                <a:gd name="T3" fmla="*/ 18 h 68"/>
                <a:gd name="T4" fmla="*/ 43 w 102"/>
                <a:gd name="T5" fmla="*/ 0 h 68"/>
                <a:gd name="T6" fmla="*/ 1 w 102"/>
                <a:gd name="T7" fmla="*/ 27 h 68"/>
                <a:gd name="T8" fmla="*/ 1 w 102"/>
                <a:gd name="T9" fmla="*/ 30 h 68"/>
                <a:gd name="T10" fmla="*/ 4 w 102"/>
                <a:gd name="T11" fmla="*/ 29 h 68"/>
                <a:gd name="T12" fmla="*/ 43 w 102"/>
                <a:gd name="T13" fmla="*/ 4 h 68"/>
                <a:gd name="T14" fmla="*/ 75 w 102"/>
                <a:gd name="T15" fmla="*/ 20 h 68"/>
                <a:gd name="T16" fmla="*/ 98 w 102"/>
                <a:gd name="T17" fmla="*/ 66 h 68"/>
                <a:gd name="T18" fmla="*/ 101 w 102"/>
                <a:gd name="T19" fmla="*/ 67 h 68"/>
                <a:gd name="T20" fmla="*/ 102 w 102"/>
                <a:gd name="T21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68">
                  <a:moveTo>
                    <a:pt x="102" y="65"/>
                  </a:moveTo>
                  <a:cubicBezTo>
                    <a:pt x="96" y="45"/>
                    <a:pt x="87" y="29"/>
                    <a:pt x="77" y="18"/>
                  </a:cubicBezTo>
                  <a:cubicBezTo>
                    <a:pt x="67" y="7"/>
                    <a:pt x="56" y="0"/>
                    <a:pt x="43" y="0"/>
                  </a:cubicBezTo>
                  <a:cubicBezTo>
                    <a:pt x="29" y="0"/>
                    <a:pt x="14" y="9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2" y="30"/>
                    <a:pt x="3" y="30"/>
                    <a:pt x="4" y="29"/>
                  </a:cubicBezTo>
                  <a:cubicBezTo>
                    <a:pt x="17" y="12"/>
                    <a:pt x="31" y="4"/>
                    <a:pt x="43" y="4"/>
                  </a:cubicBezTo>
                  <a:cubicBezTo>
                    <a:pt x="54" y="4"/>
                    <a:pt x="65" y="10"/>
                    <a:pt x="75" y="20"/>
                  </a:cubicBezTo>
                  <a:cubicBezTo>
                    <a:pt x="84" y="31"/>
                    <a:pt x="92" y="46"/>
                    <a:pt x="98" y="66"/>
                  </a:cubicBezTo>
                  <a:cubicBezTo>
                    <a:pt x="99" y="67"/>
                    <a:pt x="100" y="68"/>
                    <a:pt x="101" y="67"/>
                  </a:cubicBezTo>
                  <a:cubicBezTo>
                    <a:pt x="102" y="67"/>
                    <a:pt x="102" y="66"/>
                    <a:pt x="102" y="65"/>
                  </a:cubicBezTo>
                  <a:close/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id="{142924C1-DC1B-49DD-9482-B12797F47B14}"/>
                </a:ext>
              </a:extLst>
            </p:cNvPr>
            <p:cNvSpPr/>
            <p:nvPr/>
          </p:nvSpPr>
          <p:spPr bwMode="auto">
            <a:xfrm>
              <a:off x="8045451" y="4522788"/>
              <a:ext cx="365125" cy="11113"/>
            </a:xfrm>
            <a:custGeom>
              <a:avLst/>
              <a:gdLst>
                <a:gd name="T0" fmla="*/ 126 w 128"/>
                <a:gd name="T1" fmla="*/ 0 h 4"/>
                <a:gd name="T2" fmla="*/ 2 w 128"/>
                <a:gd name="T3" fmla="*/ 0 h 4"/>
                <a:gd name="T4" fmla="*/ 0 w 128"/>
                <a:gd name="T5" fmla="*/ 2 h 4"/>
                <a:gd name="T6" fmla="*/ 2 w 128"/>
                <a:gd name="T7" fmla="*/ 4 h 4"/>
                <a:gd name="T8" fmla="*/ 126 w 128"/>
                <a:gd name="T9" fmla="*/ 4 h 4"/>
                <a:gd name="T10" fmla="*/ 128 w 128"/>
                <a:gd name="T11" fmla="*/ 2 h 4"/>
                <a:gd name="T12" fmla="*/ 126 w 12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">
                  <a:moveTo>
                    <a:pt x="12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7" y="4"/>
                    <a:pt x="128" y="3"/>
                    <a:pt x="128" y="2"/>
                  </a:cubicBezTo>
                  <a:cubicBezTo>
                    <a:pt x="128" y="0"/>
                    <a:pt x="127" y="0"/>
                    <a:pt x="126" y="0"/>
                  </a:cubicBezTo>
                </a:path>
              </a:pathLst>
            </a:custGeom>
            <a:solidFill>
              <a:srgbClr val="E9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20">
              <a:extLst>
                <a:ext uri="{FF2B5EF4-FFF2-40B4-BE49-F238E27FC236}">
                  <a16:creationId xmlns:a16="http://schemas.microsoft.com/office/drawing/2014/main" id="{5302436D-5E69-48A4-945A-6DD9FB289D50}"/>
                </a:ext>
              </a:extLst>
            </p:cNvPr>
            <p:cNvSpPr/>
            <p:nvPr/>
          </p:nvSpPr>
          <p:spPr bwMode="auto">
            <a:xfrm>
              <a:off x="5607051" y="2782888"/>
              <a:ext cx="863600" cy="401638"/>
            </a:xfrm>
            <a:custGeom>
              <a:avLst/>
              <a:gdLst>
                <a:gd name="T0" fmla="*/ 0 w 303"/>
                <a:gd name="T1" fmla="*/ 99 h 141"/>
                <a:gd name="T2" fmla="*/ 303 w 303"/>
                <a:gd name="T3" fmla="*/ 46 h 141"/>
                <a:gd name="T4" fmla="*/ 278 w 303"/>
                <a:gd name="T5" fmla="*/ 112 h 141"/>
                <a:gd name="T6" fmla="*/ 56 w 303"/>
                <a:gd name="T7" fmla="*/ 141 h 141"/>
                <a:gd name="T8" fmla="*/ 0 w 303"/>
                <a:gd name="T9" fmla="*/ 9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41">
                  <a:moveTo>
                    <a:pt x="0" y="99"/>
                  </a:moveTo>
                  <a:cubicBezTo>
                    <a:pt x="21" y="52"/>
                    <a:pt x="242" y="0"/>
                    <a:pt x="303" y="46"/>
                  </a:cubicBezTo>
                  <a:cubicBezTo>
                    <a:pt x="278" y="112"/>
                    <a:pt x="278" y="112"/>
                    <a:pt x="278" y="112"/>
                  </a:cubicBezTo>
                  <a:cubicBezTo>
                    <a:pt x="56" y="141"/>
                    <a:pt x="56" y="141"/>
                    <a:pt x="56" y="141"/>
                  </a:cubicBezTo>
                  <a:lnTo>
                    <a:pt x="0" y="99"/>
                  </a:ln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任意多边形 21">
              <a:extLst>
                <a:ext uri="{FF2B5EF4-FFF2-40B4-BE49-F238E27FC236}">
                  <a16:creationId xmlns:a16="http://schemas.microsoft.com/office/drawing/2014/main" id="{EC860CB1-6417-4A56-816B-902F2FE6D6CB}"/>
                </a:ext>
              </a:extLst>
            </p:cNvPr>
            <p:cNvSpPr/>
            <p:nvPr/>
          </p:nvSpPr>
          <p:spPr bwMode="auto">
            <a:xfrm>
              <a:off x="5507038" y="1739901"/>
              <a:ext cx="1282700" cy="1274763"/>
            </a:xfrm>
            <a:custGeom>
              <a:avLst/>
              <a:gdLst>
                <a:gd name="T0" fmla="*/ 333 w 450"/>
                <a:gd name="T1" fmla="*/ 45 h 447"/>
                <a:gd name="T2" fmla="*/ 393 w 450"/>
                <a:gd name="T3" fmla="*/ 223 h 447"/>
                <a:gd name="T4" fmla="*/ 410 w 450"/>
                <a:gd name="T5" fmla="*/ 389 h 447"/>
                <a:gd name="T6" fmla="*/ 249 w 450"/>
                <a:gd name="T7" fmla="*/ 389 h 447"/>
                <a:gd name="T8" fmla="*/ 132 w 450"/>
                <a:gd name="T9" fmla="*/ 347 h 447"/>
                <a:gd name="T10" fmla="*/ 16 w 450"/>
                <a:gd name="T11" fmla="*/ 321 h 447"/>
                <a:gd name="T12" fmla="*/ 104 w 450"/>
                <a:gd name="T13" fmla="*/ 230 h 447"/>
                <a:gd name="T14" fmla="*/ 333 w 450"/>
                <a:gd name="T15" fmla="*/ 4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447">
                  <a:moveTo>
                    <a:pt x="333" y="45"/>
                  </a:moveTo>
                  <a:cubicBezTo>
                    <a:pt x="389" y="100"/>
                    <a:pt x="377" y="169"/>
                    <a:pt x="393" y="223"/>
                  </a:cubicBezTo>
                  <a:cubicBezTo>
                    <a:pt x="409" y="277"/>
                    <a:pt x="450" y="338"/>
                    <a:pt x="410" y="389"/>
                  </a:cubicBezTo>
                  <a:cubicBezTo>
                    <a:pt x="369" y="440"/>
                    <a:pt x="276" y="447"/>
                    <a:pt x="249" y="389"/>
                  </a:cubicBezTo>
                  <a:cubicBezTo>
                    <a:pt x="221" y="331"/>
                    <a:pt x="168" y="324"/>
                    <a:pt x="132" y="347"/>
                  </a:cubicBezTo>
                  <a:cubicBezTo>
                    <a:pt x="97" y="370"/>
                    <a:pt x="32" y="372"/>
                    <a:pt x="16" y="321"/>
                  </a:cubicBezTo>
                  <a:cubicBezTo>
                    <a:pt x="0" y="270"/>
                    <a:pt x="63" y="227"/>
                    <a:pt x="104" y="230"/>
                  </a:cubicBezTo>
                  <a:cubicBezTo>
                    <a:pt x="145" y="232"/>
                    <a:pt x="179" y="0"/>
                    <a:pt x="333" y="45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任意多边形 22">
              <a:extLst>
                <a:ext uri="{FF2B5EF4-FFF2-40B4-BE49-F238E27FC236}">
                  <a16:creationId xmlns:a16="http://schemas.microsoft.com/office/drawing/2014/main" id="{4394FB54-7BE8-4CEA-A3D3-30EB3417BB78}"/>
                </a:ext>
              </a:extLst>
            </p:cNvPr>
            <p:cNvSpPr/>
            <p:nvPr/>
          </p:nvSpPr>
          <p:spPr bwMode="auto">
            <a:xfrm>
              <a:off x="5794376" y="2541588"/>
              <a:ext cx="565150" cy="627063"/>
            </a:xfrm>
            <a:custGeom>
              <a:avLst/>
              <a:gdLst>
                <a:gd name="T0" fmla="*/ 51 w 356"/>
                <a:gd name="T1" fmla="*/ 46 h 395"/>
                <a:gd name="T2" fmla="*/ 0 w 356"/>
                <a:gd name="T3" fmla="*/ 395 h 395"/>
                <a:gd name="T4" fmla="*/ 291 w 356"/>
                <a:gd name="T5" fmla="*/ 387 h 395"/>
                <a:gd name="T6" fmla="*/ 356 w 356"/>
                <a:gd name="T7" fmla="*/ 0 h 395"/>
                <a:gd name="T8" fmla="*/ 51 w 356"/>
                <a:gd name="T9" fmla="*/ 46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95">
                  <a:moveTo>
                    <a:pt x="51" y="46"/>
                  </a:moveTo>
                  <a:lnTo>
                    <a:pt x="0" y="395"/>
                  </a:lnTo>
                  <a:lnTo>
                    <a:pt x="291" y="387"/>
                  </a:lnTo>
                  <a:lnTo>
                    <a:pt x="356" y="0"/>
                  </a:lnTo>
                  <a:lnTo>
                    <a:pt x="51" y="46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任意多边形 23">
              <a:extLst>
                <a:ext uri="{FF2B5EF4-FFF2-40B4-BE49-F238E27FC236}">
                  <a16:creationId xmlns:a16="http://schemas.microsoft.com/office/drawing/2014/main" id="{D8D7AB27-0682-473E-AF28-CC51D7551DA1}"/>
                </a:ext>
              </a:extLst>
            </p:cNvPr>
            <p:cNvSpPr/>
            <p:nvPr/>
          </p:nvSpPr>
          <p:spPr bwMode="auto">
            <a:xfrm>
              <a:off x="5837238" y="2613026"/>
              <a:ext cx="373063" cy="261938"/>
            </a:xfrm>
            <a:custGeom>
              <a:avLst/>
              <a:gdLst>
                <a:gd name="T0" fmla="*/ 0 w 235"/>
                <a:gd name="T1" fmla="*/ 165 h 165"/>
                <a:gd name="T2" fmla="*/ 235 w 235"/>
                <a:gd name="T3" fmla="*/ 0 h 165"/>
                <a:gd name="T4" fmla="*/ 24 w 235"/>
                <a:gd name="T5" fmla="*/ 1 h 165"/>
                <a:gd name="T6" fmla="*/ 0 w 235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165">
                  <a:moveTo>
                    <a:pt x="0" y="165"/>
                  </a:moveTo>
                  <a:lnTo>
                    <a:pt x="235" y="0"/>
                  </a:lnTo>
                  <a:lnTo>
                    <a:pt x="24" y="1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DB7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任意多边形 24">
              <a:extLst>
                <a:ext uri="{FF2B5EF4-FFF2-40B4-BE49-F238E27FC236}">
                  <a16:creationId xmlns:a16="http://schemas.microsoft.com/office/drawing/2014/main" id="{6EED0B12-F56A-47AC-8850-FFA7A4311508}"/>
                </a:ext>
              </a:extLst>
            </p:cNvPr>
            <p:cNvSpPr/>
            <p:nvPr/>
          </p:nvSpPr>
          <p:spPr bwMode="auto">
            <a:xfrm>
              <a:off x="5695951" y="1846263"/>
              <a:ext cx="796925" cy="879475"/>
            </a:xfrm>
            <a:custGeom>
              <a:avLst/>
              <a:gdLst>
                <a:gd name="T0" fmla="*/ 183 w 280"/>
                <a:gd name="T1" fmla="*/ 24 h 309"/>
                <a:gd name="T2" fmla="*/ 4 w 280"/>
                <a:gd name="T3" fmla="*/ 169 h 309"/>
                <a:gd name="T4" fmla="*/ 155 w 280"/>
                <a:gd name="T5" fmla="*/ 294 h 309"/>
                <a:gd name="T6" fmla="*/ 271 w 280"/>
                <a:gd name="T7" fmla="*/ 129 h 309"/>
                <a:gd name="T8" fmla="*/ 183 w 280"/>
                <a:gd name="T9" fmla="*/ 2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309">
                  <a:moveTo>
                    <a:pt x="183" y="24"/>
                  </a:moveTo>
                  <a:cubicBezTo>
                    <a:pt x="101" y="0"/>
                    <a:pt x="8" y="64"/>
                    <a:pt x="4" y="169"/>
                  </a:cubicBezTo>
                  <a:cubicBezTo>
                    <a:pt x="0" y="273"/>
                    <a:pt x="77" y="309"/>
                    <a:pt x="155" y="294"/>
                  </a:cubicBezTo>
                  <a:cubicBezTo>
                    <a:pt x="233" y="279"/>
                    <a:pt x="280" y="207"/>
                    <a:pt x="271" y="129"/>
                  </a:cubicBezTo>
                  <a:cubicBezTo>
                    <a:pt x="264" y="72"/>
                    <a:pt x="227" y="37"/>
                    <a:pt x="183" y="24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任意多边形 25">
              <a:extLst>
                <a:ext uri="{FF2B5EF4-FFF2-40B4-BE49-F238E27FC236}">
                  <a16:creationId xmlns:a16="http://schemas.microsoft.com/office/drawing/2014/main" id="{3B68109F-0179-47BF-A02F-C01454C523ED}"/>
                </a:ext>
              </a:extLst>
            </p:cNvPr>
            <p:cNvSpPr/>
            <p:nvPr/>
          </p:nvSpPr>
          <p:spPr bwMode="auto">
            <a:xfrm>
              <a:off x="5654676" y="1703388"/>
              <a:ext cx="935038" cy="731838"/>
            </a:xfrm>
            <a:custGeom>
              <a:avLst/>
              <a:gdLst>
                <a:gd name="T0" fmla="*/ 16 w 328"/>
                <a:gd name="T1" fmla="*/ 152 h 257"/>
                <a:gd name="T2" fmla="*/ 168 w 328"/>
                <a:gd name="T3" fmla="*/ 179 h 257"/>
                <a:gd name="T4" fmla="*/ 230 w 328"/>
                <a:gd name="T5" fmla="*/ 122 h 257"/>
                <a:gd name="T6" fmla="*/ 225 w 328"/>
                <a:gd name="T7" fmla="*/ 208 h 257"/>
                <a:gd name="T8" fmla="*/ 217 w 328"/>
                <a:gd name="T9" fmla="*/ 248 h 257"/>
                <a:gd name="T10" fmla="*/ 245 w 328"/>
                <a:gd name="T11" fmla="*/ 257 h 257"/>
                <a:gd name="T12" fmla="*/ 283 w 328"/>
                <a:gd name="T13" fmla="*/ 228 h 257"/>
                <a:gd name="T14" fmla="*/ 295 w 328"/>
                <a:gd name="T15" fmla="*/ 73 h 257"/>
                <a:gd name="T16" fmla="*/ 117 w 328"/>
                <a:gd name="T17" fmla="*/ 22 h 257"/>
                <a:gd name="T18" fmla="*/ 3 w 328"/>
                <a:gd name="T19" fmla="*/ 131 h 257"/>
                <a:gd name="T20" fmla="*/ 16 w 328"/>
                <a:gd name="T21" fmla="*/ 15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257">
                  <a:moveTo>
                    <a:pt x="16" y="152"/>
                  </a:moveTo>
                  <a:cubicBezTo>
                    <a:pt x="168" y="179"/>
                    <a:pt x="168" y="179"/>
                    <a:pt x="168" y="179"/>
                  </a:cubicBezTo>
                  <a:cubicBezTo>
                    <a:pt x="168" y="179"/>
                    <a:pt x="195" y="131"/>
                    <a:pt x="230" y="122"/>
                  </a:cubicBezTo>
                  <a:cubicBezTo>
                    <a:pt x="200" y="168"/>
                    <a:pt x="225" y="208"/>
                    <a:pt x="225" y="20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45" y="257"/>
                    <a:pt x="245" y="257"/>
                    <a:pt x="245" y="257"/>
                  </a:cubicBezTo>
                  <a:cubicBezTo>
                    <a:pt x="245" y="257"/>
                    <a:pt x="259" y="227"/>
                    <a:pt x="283" y="228"/>
                  </a:cubicBezTo>
                  <a:cubicBezTo>
                    <a:pt x="326" y="223"/>
                    <a:pt x="328" y="121"/>
                    <a:pt x="295" y="73"/>
                  </a:cubicBezTo>
                  <a:cubicBezTo>
                    <a:pt x="277" y="48"/>
                    <a:pt x="218" y="0"/>
                    <a:pt x="117" y="22"/>
                  </a:cubicBezTo>
                  <a:cubicBezTo>
                    <a:pt x="42" y="38"/>
                    <a:pt x="13" y="100"/>
                    <a:pt x="3" y="131"/>
                  </a:cubicBezTo>
                  <a:cubicBezTo>
                    <a:pt x="0" y="140"/>
                    <a:pt x="6" y="151"/>
                    <a:pt x="16" y="152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 26">
              <a:extLst>
                <a:ext uri="{FF2B5EF4-FFF2-40B4-BE49-F238E27FC236}">
                  <a16:creationId xmlns:a16="http://schemas.microsoft.com/office/drawing/2014/main" id="{1BD00895-A7B3-4321-AABA-2952DF08666D}"/>
                </a:ext>
              </a:extLst>
            </p:cNvPr>
            <p:cNvSpPr/>
            <p:nvPr/>
          </p:nvSpPr>
          <p:spPr bwMode="auto">
            <a:xfrm>
              <a:off x="5897563" y="2474913"/>
              <a:ext cx="139700" cy="38100"/>
            </a:xfrm>
            <a:custGeom>
              <a:avLst/>
              <a:gdLst>
                <a:gd name="T0" fmla="*/ 1 w 49"/>
                <a:gd name="T1" fmla="*/ 7 h 13"/>
                <a:gd name="T2" fmla="*/ 22 w 49"/>
                <a:gd name="T3" fmla="*/ 13 h 13"/>
                <a:gd name="T4" fmla="*/ 48 w 49"/>
                <a:gd name="T5" fmla="*/ 4 h 13"/>
                <a:gd name="T6" fmla="*/ 48 w 49"/>
                <a:gd name="T7" fmla="*/ 1 h 13"/>
                <a:gd name="T8" fmla="*/ 45 w 49"/>
                <a:gd name="T9" fmla="*/ 1 h 13"/>
                <a:gd name="T10" fmla="*/ 22 w 49"/>
                <a:gd name="T11" fmla="*/ 9 h 13"/>
                <a:gd name="T12" fmla="*/ 8 w 49"/>
                <a:gd name="T13" fmla="*/ 7 h 13"/>
                <a:gd name="T14" fmla="*/ 4 w 49"/>
                <a:gd name="T15" fmla="*/ 5 h 13"/>
                <a:gd name="T16" fmla="*/ 3 w 49"/>
                <a:gd name="T17" fmla="*/ 4 h 13"/>
                <a:gd name="T18" fmla="*/ 3 w 49"/>
                <a:gd name="T19" fmla="*/ 4 h 13"/>
                <a:gd name="T20" fmla="*/ 3 w 49"/>
                <a:gd name="T21" fmla="*/ 4 h 13"/>
                <a:gd name="T22" fmla="*/ 0 w 49"/>
                <a:gd name="T23" fmla="*/ 4 h 13"/>
                <a:gd name="T24" fmla="*/ 1 w 49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3">
                  <a:moveTo>
                    <a:pt x="1" y="7"/>
                  </a:moveTo>
                  <a:cubicBezTo>
                    <a:pt x="1" y="7"/>
                    <a:pt x="10" y="13"/>
                    <a:pt x="22" y="13"/>
                  </a:cubicBezTo>
                  <a:cubicBezTo>
                    <a:pt x="30" y="13"/>
                    <a:pt x="39" y="11"/>
                    <a:pt x="48" y="4"/>
                  </a:cubicBezTo>
                  <a:cubicBezTo>
                    <a:pt x="48" y="3"/>
                    <a:pt x="49" y="2"/>
                    <a:pt x="48" y="1"/>
                  </a:cubicBezTo>
                  <a:cubicBezTo>
                    <a:pt x="47" y="0"/>
                    <a:pt x="46" y="0"/>
                    <a:pt x="45" y="1"/>
                  </a:cubicBezTo>
                  <a:cubicBezTo>
                    <a:pt x="37" y="7"/>
                    <a:pt x="29" y="9"/>
                    <a:pt x="22" y="9"/>
                  </a:cubicBezTo>
                  <a:cubicBezTo>
                    <a:pt x="16" y="9"/>
                    <a:pt x="12" y="8"/>
                    <a:pt x="8" y="7"/>
                  </a:cubicBezTo>
                  <a:cubicBezTo>
                    <a:pt x="7" y="6"/>
                    <a:pt x="5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多边形 27">
              <a:extLst>
                <a:ext uri="{FF2B5EF4-FFF2-40B4-BE49-F238E27FC236}">
                  <a16:creationId xmlns:a16="http://schemas.microsoft.com/office/drawing/2014/main" id="{E46A89F4-96E6-4473-89C5-31CF1DD2BC96}"/>
                </a:ext>
              </a:extLst>
            </p:cNvPr>
            <p:cNvSpPr/>
            <p:nvPr/>
          </p:nvSpPr>
          <p:spPr bwMode="auto">
            <a:xfrm>
              <a:off x="5821363" y="2255838"/>
              <a:ext cx="87313" cy="179388"/>
            </a:xfrm>
            <a:custGeom>
              <a:avLst/>
              <a:gdLst>
                <a:gd name="T0" fmla="*/ 27 w 31"/>
                <a:gd name="T1" fmla="*/ 2 h 63"/>
                <a:gd name="T2" fmla="*/ 0 w 31"/>
                <a:gd name="T3" fmla="*/ 54 h 63"/>
                <a:gd name="T4" fmla="*/ 0 w 31"/>
                <a:gd name="T5" fmla="*/ 56 h 63"/>
                <a:gd name="T6" fmla="*/ 1 w 31"/>
                <a:gd name="T7" fmla="*/ 57 h 63"/>
                <a:gd name="T8" fmla="*/ 22 w 31"/>
                <a:gd name="T9" fmla="*/ 62 h 63"/>
                <a:gd name="T10" fmla="*/ 24 w 31"/>
                <a:gd name="T11" fmla="*/ 61 h 63"/>
                <a:gd name="T12" fmla="*/ 23 w 31"/>
                <a:gd name="T13" fmla="*/ 59 h 63"/>
                <a:gd name="T14" fmla="*/ 5 w 31"/>
                <a:gd name="T15" fmla="*/ 54 h 63"/>
                <a:gd name="T16" fmla="*/ 31 w 31"/>
                <a:gd name="T17" fmla="*/ 3 h 63"/>
                <a:gd name="T18" fmla="*/ 30 w 31"/>
                <a:gd name="T19" fmla="*/ 1 h 63"/>
                <a:gd name="T20" fmla="*/ 27 w 31"/>
                <a:gd name="T21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63">
                  <a:moveTo>
                    <a:pt x="27" y="2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4" y="62"/>
                    <a:pt x="24" y="61"/>
                  </a:cubicBezTo>
                  <a:cubicBezTo>
                    <a:pt x="24" y="60"/>
                    <a:pt x="24" y="59"/>
                    <a:pt x="23" y="59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1"/>
                    <a:pt x="30" y="1"/>
                  </a:cubicBezTo>
                  <a:cubicBezTo>
                    <a:pt x="29" y="0"/>
                    <a:pt x="28" y="1"/>
                    <a:pt x="27" y="2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8">
              <a:extLst>
                <a:ext uri="{FF2B5EF4-FFF2-40B4-BE49-F238E27FC236}">
                  <a16:creationId xmlns:a16="http://schemas.microsoft.com/office/drawing/2014/main" id="{2CEBCD75-6420-46EB-B866-A2D18FE921D4}"/>
                </a:ext>
              </a:extLst>
            </p:cNvPr>
            <p:cNvSpPr/>
            <p:nvPr/>
          </p:nvSpPr>
          <p:spPr bwMode="auto">
            <a:xfrm>
              <a:off x="5794376" y="2265363"/>
              <a:ext cx="38100" cy="53975"/>
            </a:xfrm>
            <a:custGeom>
              <a:avLst/>
              <a:gdLst>
                <a:gd name="T0" fmla="*/ 5 w 13"/>
                <a:gd name="T1" fmla="*/ 19 h 19"/>
                <a:gd name="T2" fmla="*/ 4 w 13"/>
                <a:gd name="T3" fmla="*/ 18 h 19"/>
                <a:gd name="T4" fmla="*/ 0 w 13"/>
                <a:gd name="T5" fmla="*/ 12 h 19"/>
                <a:gd name="T6" fmla="*/ 2 w 13"/>
                <a:gd name="T7" fmla="*/ 4 h 19"/>
                <a:gd name="T8" fmla="*/ 8 w 13"/>
                <a:gd name="T9" fmla="*/ 0 h 19"/>
                <a:gd name="T10" fmla="*/ 9 w 13"/>
                <a:gd name="T11" fmla="*/ 1 h 19"/>
                <a:gd name="T12" fmla="*/ 13 w 13"/>
                <a:gd name="T13" fmla="*/ 6 h 19"/>
                <a:gd name="T14" fmla="*/ 11 w 13"/>
                <a:gd name="T15" fmla="*/ 15 h 19"/>
                <a:gd name="T16" fmla="*/ 5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5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1" y="18"/>
                    <a:pt x="0" y="15"/>
                    <a:pt x="0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7"/>
                    <a:pt x="8" y="19"/>
                    <a:pt x="5" y="19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9">
              <a:extLst>
                <a:ext uri="{FF2B5EF4-FFF2-40B4-BE49-F238E27FC236}">
                  <a16:creationId xmlns:a16="http://schemas.microsoft.com/office/drawing/2014/main" id="{572278F9-453C-4FE7-9A86-B6384E4316A1}"/>
                </a:ext>
              </a:extLst>
            </p:cNvPr>
            <p:cNvSpPr/>
            <p:nvPr/>
          </p:nvSpPr>
          <p:spPr bwMode="auto">
            <a:xfrm>
              <a:off x="5635626" y="2179638"/>
              <a:ext cx="233363" cy="236538"/>
            </a:xfrm>
            <a:custGeom>
              <a:avLst/>
              <a:gdLst>
                <a:gd name="T0" fmla="*/ 80 w 82"/>
                <a:gd name="T1" fmla="*/ 41 h 83"/>
                <a:gd name="T2" fmla="*/ 78 w 82"/>
                <a:gd name="T3" fmla="*/ 41 h 83"/>
                <a:gd name="T4" fmla="*/ 67 w 82"/>
                <a:gd name="T5" fmla="*/ 68 h 83"/>
                <a:gd name="T6" fmla="*/ 41 w 82"/>
                <a:gd name="T7" fmla="*/ 79 h 83"/>
                <a:gd name="T8" fmla="*/ 15 w 82"/>
                <a:gd name="T9" fmla="*/ 68 h 83"/>
                <a:gd name="T10" fmla="*/ 4 w 82"/>
                <a:gd name="T11" fmla="*/ 41 h 83"/>
                <a:gd name="T12" fmla="*/ 15 w 82"/>
                <a:gd name="T13" fmla="*/ 15 h 83"/>
                <a:gd name="T14" fmla="*/ 41 w 82"/>
                <a:gd name="T15" fmla="*/ 4 h 83"/>
                <a:gd name="T16" fmla="*/ 67 w 82"/>
                <a:gd name="T17" fmla="*/ 15 h 83"/>
                <a:gd name="T18" fmla="*/ 78 w 82"/>
                <a:gd name="T19" fmla="*/ 41 h 83"/>
                <a:gd name="T20" fmla="*/ 80 w 82"/>
                <a:gd name="T21" fmla="*/ 41 h 83"/>
                <a:gd name="T22" fmla="*/ 82 w 82"/>
                <a:gd name="T23" fmla="*/ 41 h 83"/>
                <a:gd name="T24" fmla="*/ 41 w 82"/>
                <a:gd name="T25" fmla="*/ 0 h 83"/>
                <a:gd name="T26" fmla="*/ 0 w 82"/>
                <a:gd name="T27" fmla="*/ 41 h 83"/>
                <a:gd name="T28" fmla="*/ 41 w 82"/>
                <a:gd name="T29" fmla="*/ 83 h 83"/>
                <a:gd name="T30" fmla="*/ 82 w 82"/>
                <a:gd name="T31" fmla="*/ 41 h 83"/>
                <a:gd name="T32" fmla="*/ 80 w 82"/>
                <a:gd name="T33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83">
                  <a:moveTo>
                    <a:pt x="80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8" y="52"/>
                    <a:pt x="74" y="61"/>
                    <a:pt x="67" y="68"/>
                  </a:cubicBezTo>
                  <a:cubicBezTo>
                    <a:pt x="61" y="74"/>
                    <a:pt x="51" y="79"/>
                    <a:pt x="41" y="79"/>
                  </a:cubicBezTo>
                  <a:cubicBezTo>
                    <a:pt x="31" y="79"/>
                    <a:pt x="21" y="74"/>
                    <a:pt x="15" y="68"/>
                  </a:cubicBezTo>
                  <a:cubicBezTo>
                    <a:pt x="8" y="61"/>
                    <a:pt x="4" y="52"/>
                    <a:pt x="4" y="41"/>
                  </a:cubicBezTo>
                  <a:cubicBezTo>
                    <a:pt x="4" y="31"/>
                    <a:pt x="8" y="22"/>
                    <a:pt x="15" y="15"/>
                  </a:cubicBezTo>
                  <a:cubicBezTo>
                    <a:pt x="21" y="8"/>
                    <a:pt x="31" y="4"/>
                    <a:pt x="41" y="4"/>
                  </a:cubicBezTo>
                  <a:cubicBezTo>
                    <a:pt x="51" y="4"/>
                    <a:pt x="61" y="8"/>
                    <a:pt x="67" y="15"/>
                  </a:cubicBezTo>
                  <a:cubicBezTo>
                    <a:pt x="74" y="22"/>
                    <a:pt x="78" y="31"/>
                    <a:pt x="78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19"/>
                    <a:pt x="64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2" y="64"/>
                    <a:pt x="82" y="41"/>
                  </a:cubicBezTo>
                  <a:lnTo>
                    <a:pt x="80" y="41"/>
                  </a:ln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任意多边形 30">
              <a:extLst>
                <a:ext uri="{FF2B5EF4-FFF2-40B4-BE49-F238E27FC236}">
                  <a16:creationId xmlns:a16="http://schemas.microsoft.com/office/drawing/2014/main" id="{530063EE-ED9C-4C73-8EC0-4CA22D1CD470}"/>
                </a:ext>
              </a:extLst>
            </p:cNvPr>
            <p:cNvSpPr/>
            <p:nvPr/>
          </p:nvSpPr>
          <p:spPr bwMode="auto">
            <a:xfrm>
              <a:off x="6069013" y="2301876"/>
              <a:ext cx="39688" cy="57150"/>
            </a:xfrm>
            <a:custGeom>
              <a:avLst/>
              <a:gdLst>
                <a:gd name="T0" fmla="*/ 5 w 14"/>
                <a:gd name="T1" fmla="*/ 19 h 20"/>
                <a:gd name="T2" fmla="*/ 4 w 14"/>
                <a:gd name="T3" fmla="*/ 19 h 20"/>
                <a:gd name="T4" fmla="*/ 1 w 14"/>
                <a:gd name="T5" fmla="*/ 13 h 20"/>
                <a:gd name="T6" fmla="*/ 3 w 14"/>
                <a:gd name="T7" fmla="*/ 5 h 20"/>
                <a:gd name="T8" fmla="*/ 8 w 14"/>
                <a:gd name="T9" fmla="*/ 1 h 20"/>
                <a:gd name="T10" fmla="*/ 9 w 14"/>
                <a:gd name="T11" fmla="*/ 1 h 20"/>
                <a:gd name="T12" fmla="*/ 13 w 14"/>
                <a:gd name="T13" fmla="*/ 7 h 20"/>
                <a:gd name="T14" fmla="*/ 11 w 14"/>
                <a:gd name="T15" fmla="*/ 15 h 20"/>
                <a:gd name="T16" fmla="*/ 5 w 1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0"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2" y="18"/>
                    <a:pt x="0" y="16"/>
                    <a:pt x="1" y="1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6" y="0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2"/>
                    <a:pt x="14" y="4"/>
                    <a:pt x="13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8" y="20"/>
                    <a:pt x="5" y="19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任意多边形 31">
              <a:extLst>
                <a:ext uri="{FF2B5EF4-FFF2-40B4-BE49-F238E27FC236}">
                  <a16:creationId xmlns:a16="http://schemas.microsoft.com/office/drawing/2014/main" id="{DD38523C-0AC5-4E5B-A1E1-7F50E3CB8F98}"/>
                </a:ext>
              </a:extLst>
            </p:cNvPr>
            <p:cNvSpPr/>
            <p:nvPr/>
          </p:nvSpPr>
          <p:spPr bwMode="auto">
            <a:xfrm>
              <a:off x="5911851" y="2212976"/>
              <a:ext cx="236538" cy="233363"/>
            </a:xfrm>
            <a:custGeom>
              <a:avLst/>
              <a:gdLst>
                <a:gd name="T0" fmla="*/ 81 w 83"/>
                <a:gd name="T1" fmla="*/ 41 h 82"/>
                <a:gd name="T2" fmla="*/ 79 w 83"/>
                <a:gd name="T3" fmla="*/ 41 h 82"/>
                <a:gd name="T4" fmla="*/ 68 w 83"/>
                <a:gd name="T5" fmla="*/ 68 h 82"/>
                <a:gd name="T6" fmla="*/ 41 w 83"/>
                <a:gd name="T7" fmla="*/ 78 h 82"/>
                <a:gd name="T8" fmla="*/ 15 w 83"/>
                <a:gd name="T9" fmla="*/ 68 h 82"/>
                <a:gd name="T10" fmla="*/ 4 w 83"/>
                <a:gd name="T11" fmla="*/ 41 h 82"/>
                <a:gd name="T12" fmla="*/ 15 w 83"/>
                <a:gd name="T13" fmla="*/ 15 h 82"/>
                <a:gd name="T14" fmla="*/ 41 w 83"/>
                <a:gd name="T15" fmla="*/ 4 h 82"/>
                <a:gd name="T16" fmla="*/ 68 w 83"/>
                <a:gd name="T17" fmla="*/ 15 h 82"/>
                <a:gd name="T18" fmla="*/ 79 w 83"/>
                <a:gd name="T19" fmla="*/ 41 h 82"/>
                <a:gd name="T20" fmla="*/ 81 w 83"/>
                <a:gd name="T21" fmla="*/ 41 h 82"/>
                <a:gd name="T22" fmla="*/ 83 w 83"/>
                <a:gd name="T23" fmla="*/ 41 h 82"/>
                <a:gd name="T24" fmla="*/ 41 w 83"/>
                <a:gd name="T25" fmla="*/ 0 h 82"/>
                <a:gd name="T26" fmla="*/ 0 w 83"/>
                <a:gd name="T27" fmla="*/ 41 h 82"/>
                <a:gd name="T28" fmla="*/ 41 w 83"/>
                <a:gd name="T29" fmla="*/ 82 h 82"/>
                <a:gd name="T30" fmla="*/ 83 w 83"/>
                <a:gd name="T31" fmla="*/ 41 h 82"/>
                <a:gd name="T32" fmla="*/ 81 w 83"/>
                <a:gd name="T3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2">
                  <a:moveTo>
                    <a:pt x="81" y="41"/>
                  </a:moveTo>
                  <a:cubicBezTo>
                    <a:pt x="79" y="41"/>
                    <a:pt x="79" y="41"/>
                    <a:pt x="79" y="41"/>
                  </a:cubicBezTo>
                  <a:cubicBezTo>
                    <a:pt x="79" y="51"/>
                    <a:pt x="74" y="61"/>
                    <a:pt x="68" y="68"/>
                  </a:cubicBezTo>
                  <a:cubicBezTo>
                    <a:pt x="61" y="74"/>
                    <a:pt x="52" y="78"/>
                    <a:pt x="41" y="78"/>
                  </a:cubicBezTo>
                  <a:cubicBezTo>
                    <a:pt x="31" y="78"/>
                    <a:pt x="22" y="74"/>
                    <a:pt x="15" y="68"/>
                  </a:cubicBezTo>
                  <a:cubicBezTo>
                    <a:pt x="8" y="61"/>
                    <a:pt x="4" y="51"/>
                    <a:pt x="4" y="41"/>
                  </a:cubicBezTo>
                  <a:cubicBezTo>
                    <a:pt x="4" y="31"/>
                    <a:pt x="8" y="22"/>
                    <a:pt x="15" y="15"/>
                  </a:cubicBezTo>
                  <a:cubicBezTo>
                    <a:pt x="22" y="8"/>
                    <a:pt x="31" y="4"/>
                    <a:pt x="41" y="4"/>
                  </a:cubicBezTo>
                  <a:cubicBezTo>
                    <a:pt x="52" y="4"/>
                    <a:pt x="61" y="8"/>
                    <a:pt x="68" y="15"/>
                  </a:cubicBezTo>
                  <a:cubicBezTo>
                    <a:pt x="74" y="22"/>
                    <a:pt x="79" y="31"/>
                    <a:pt x="79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3" y="64"/>
                    <a:pt x="83" y="41"/>
                  </a:cubicBezTo>
                  <a:lnTo>
                    <a:pt x="81" y="41"/>
                  </a:ln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任意多边形 32">
              <a:extLst>
                <a:ext uri="{FF2B5EF4-FFF2-40B4-BE49-F238E27FC236}">
                  <a16:creationId xmlns:a16="http://schemas.microsoft.com/office/drawing/2014/main" id="{BD53853C-778A-498F-BD28-20D0580AFAEF}"/>
                </a:ext>
              </a:extLst>
            </p:cNvPr>
            <p:cNvSpPr/>
            <p:nvPr/>
          </p:nvSpPr>
          <p:spPr bwMode="auto">
            <a:xfrm>
              <a:off x="6316663" y="2244726"/>
              <a:ext cx="252413" cy="325438"/>
            </a:xfrm>
            <a:custGeom>
              <a:avLst/>
              <a:gdLst>
                <a:gd name="T0" fmla="*/ 31 w 89"/>
                <a:gd name="T1" fmla="*/ 27 h 114"/>
                <a:gd name="T2" fmla="*/ 86 w 89"/>
                <a:gd name="T3" fmla="*/ 48 h 114"/>
                <a:gd name="T4" fmla="*/ 17 w 89"/>
                <a:gd name="T5" fmla="*/ 109 h 114"/>
                <a:gd name="T6" fmla="*/ 31 w 89"/>
                <a:gd name="T7" fmla="*/ 2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14">
                  <a:moveTo>
                    <a:pt x="31" y="27"/>
                  </a:moveTo>
                  <a:cubicBezTo>
                    <a:pt x="59" y="0"/>
                    <a:pt x="89" y="12"/>
                    <a:pt x="86" y="48"/>
                  </a:cubicBezTo>
                  <a:cubicBezTo>
                    <a:pt x="82" y="84"/>
                    <a:pt x="51" y="114"/>
                    <a:pt x="17" y="109"/>
                  </a:cubicBezTo>
                  <a:cubicBezTo>
                    <a:pt x="0" y="74"/>
                    <a:pt x="31" y="27"/>
                    <a:pt x="31" y="27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任意多边形 33">
              <a:extLst>
                <a:ext uri="{FF2B5EF4-FFF2-40B4-BE49-F238E27FC236}">
                  <a16:creationId xmlns:a16="http://schemas.microsoft.com/office/drawing/2014/main" id="{D2FF484A-3F41-498E-82E3-5F35F97C6876}"/>
                </a:ext>
              </a:extLst>
            </p:cNvPr>
            <p:cNvSpPr/>
            <p:nvPr/>
          </p:nvSpPr>
          <p:spPr bwMode="auto">
            <a:xfrm>
              <a:off x="6416676" y="2330451"/>
              <a:ext cx="98425" cy="165100"/>
            </a:xfrm>
            <a:custGeom>
              <a:avLst/>
              <a:gdLst>
                <a:gd name="T0" fmla="*/ 34 w 35"/>
                <a:gd name="T1" fmla="*/ 1 h 58"/>
                <a:gd name="T2" fmla="*/ 28 w 35"/>
                <a:gd name="T3" fmla="*/ 0 h 58"/>
                <a:gd name="T4" fmla="*/ 8 w 35"/>
                <a:gd name="T5" fmla="*/ 12 h 58"/>
                <a:gd name="T6" fmla="*/ 0 w 35"/>
                <a:gd name="T7" fmla="*/ 40 h 58"/>
                <a:gd name="T8" fmla="*/ 3 w 35"/>
                <a:gd name="T9" fmla="*/ 56 h 58"/>
                <a:gd name="T10" fmla="*/ 5 w 35"/>
                <a:gd name="T11" fmla="*/ 58 h 58"/>
                <a:gd name="T12" fmla="*/ 7 w 35"/>
                <a:gd name="T13" fmla="*/ 55 h 58"/>
                <a:gd name="T14" fmla="*/ 4 w 35"/>
                <a:gd name="T15" fmla="*/ 40 h 58"/>
                <a:gd name="T16" fmla="*/ 12 w 35"/>
                <a:gd name="T17" fmla="*/ 14 h 58"/>
                <a:gd name="T18" fmla="*/ 28 w 35"/>
                <a:gd name="T19" fmla="*/ 4 h 58"/>
                <a:gd name="T20" fmla="*/ 33 w 35"/>
                <a:gd name="T21" fmla="*/ 5 h 58"/>
                <a:gd name="T22" fmla="*/ 35 w 35"/>
                <a:gd name="T23" fmla="*/ 3 h 58"/>
                <a:gd name="T24" fmla="*/ 34 w 35"/>
                <a:gd name="T25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58">
                  <a:moveTo>
                    <a:pt x="34" y="1"/>
                  </a:moveTo>
                  <a:cubicBezTo>
                    <a:pt x="32" y="0"/>
                    <a:pt x="30" y="0"/>
                    <a:pt x="28" y="0"/>
                  </a:cubicBezTo>
                  <a:cubicBezTo>
                    <a:pt x="21" y="0"/>
                    <a:pt x="13" y="5"/>
                    <a:pt x="8" y="12"/>
                  </a:cubicBezTo>
                  <a:cubicBezTo>
                    <a:pt x="3" y="20"/>
                    <a:pt x="0" y="29"/>
                    <a:pt x="0" y="40"/>
                  </a:cubicBezTo>
                  <a:cubicBezTo>
                    <a:pt x="0" y="45"/>
                    <a:pt x="1" y="51"/>
                    <a:pt x="3" y="56"/>
                  </a:cubicBezTo>
                  <a:cubicBezTo>
                    <a:pt x="3" y="57"/>
                    <a:pt x="4" y="58"/>
                    <a:pt x="5" y="58"/>
                  </a:cubicBezTo>
                  <a:cubicBezTo>
                    <a:pt x="6" y="57"/>
                    <a:pt x="7" y="56"/>
                    <a:pt x="7" y="55"/>
                  </a:cubicBezTo>
                  <a:cubicBezTo>
                    <a:pt x="5" y="50"/>
                    <a:pt x="4" y="45"/>
                    <a:pt x="4" y="40"/>
                  </a:cubicBezTo>
                  <a:cubicBezTo>
                    <a:pt x="4" y="30"/>
                    <a:pt x="7" y="21"/>
                    <a:pt x="12" y="14"/>
                  </a:cubicBezTo>
                  <a:cubicBezTo>
                    <a:pt x="16" y="8"/>
                    <a:pt x="22" y="4"/>
                    <a:pt x="28" y="4"/>
                  </a:cubicBezTo>
                  <a:cubicBezTo>
                    <a:pt x="30" y="4"/>
                    <a:pt x="31" y="4"/>
                    <a:pt x="33" y="5"/>
                  </a:cubicBezTo>
                  <a:cubicBezTo>
                    <a:pt x="34" y="5"/>
                    <a:pt x="35" y="4"/>
                    <a:pt x="35" y="3"/>
                  </a:cubicBezTo>
                  <a:cubicBezTo>
                    <a:pt x="35" y="2"/>
                    <a:pt x="35" y="1"/>
                    <a:pt x="34" y="1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任意多边形 34">
              <a:extLst>
                <a:ext uri="{FF2B5EF4-FFF2-40B4-BE49-F238E27FC236}">
                  <a16:creationId xmlns:a16="http://schemas.microsoft.com/office/drawing/2014/main" id="{9941DCF7-5B99-4912-AE9D-1CD41347E48F}"/>
                </a:ext>
              </a:extLst>
            </p:cNvPr>
            <p:cNvSpPr/>
            <p:nvPr/>
          </p:nvSpPr>
          <p:spPr bwMode="auto">
            <a:xfrm>
              <a:off x="6416676" y="2392363"/>
              <a:ext cx="84138" cy="49213"/>
            </a:xfrm>
            <a:custGeom>
              <a:avLst/>
              <a:gdLst>
                <a:gd name="T0" fmla="*/ 4 w 30"/>
                <a:gd name="T1" fmla="*/ 15 h 17"/>
                <a:gd name="T2" fmla="*/ 7 w 30"/>
                <a:gd name="T3" fmla="*/ 6 h 17"/>
                <a:gd name="T4" fmla="*/ 16 w 30"/>
                <a:gd name="T5" fmla="*/ 4 h 17"/>
                <a:gd name="T6" fmla="*/ 23 w 30"/>
                <a:gd name="T7" fmla="*/ 6 h 17"/>
                <a:gd name="T8" fmla="*/ 26 w 30"/>
                <a:gd name="T9" fmla="*/ 11 h 17"/>
                <a:gd name="T10" fmla="*/ 26 w 30"/>
                <a:gd name="T11" fmla="*/ 12 h 17"/>
                <a:gd name="T12" fmla="*/ 28 w 30"/>
                <a:gd name="T13" fmla="*/ 14 h 17"/>
                <a:gd name="T14" fmla="*/ 30 w 30"/>
                <a:gd name="T15" fmla="*/ 13 h 17"/>
                <a:gd name="T16" fmla="*/ 30 w 30"/>
                <a:gd name="T17" fmla="*/ 11 h 17"/>
                <a:gd name="T18" fmla="*/ 25 w 30"/>
                <a:gd name="T19" fmla="*/ 3 h 17"/>
                <a:gd name="T20" fmla="*/ 16 w 30"/>
                <a:gd name="T21" fmla="*/ 0 h 17"/>
                <a:gd name="T22" fmla="*/ 5 w 30"/>
                <a:gd name="T23" fmla="*/ 3 h 17"/>
                <a:gd name="T24" fmla="*/ 0 w 30"/>
                <a:gd name="T25" fmla="*/ 15 h 17"/>
                <a:gd name="T26" fmla="*/ 2 w 30"/>
                <a:gd name="T27" fmla="*/ 17 h 17"/>
                <a:gd name="T28" fmla="*/ 4 w 30"/>
                <a:gd name="T2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7">
                  <a:moveTo>
                    <a:pt x="4" y="15"/>
                  </a:moveTo>
                  <a:cubicBezTo>
                    <a:pt x="4" y="11"/>
                    <a:pt x="5" y="8"/>
                    <a:pt x="7" y="6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8" y="4"/>
                    <a:pt x="21" y="5"/>
                    <a:pt x="23" y="6"/>
                  </a:cubicBezTo>
                  <a:cubicBezTo>
                    <a:pt x="25" y="7"/>
                    <a:pt x="26" y="9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4"/>
                    <a:pt x="28" y="14"/>
                  </a:cubicBezTo>
                  <a:cubicBezTo>
                    <a:pt x="29" y="15"/>
                    <a:pt x="30" y="14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8"/>
                    <a:pt x="28" y="5"/>
                    <a:pt x="25" y="3"/>
                  </a:cubicBezTo>
                  <a:cubicBezTo>
                    <a:pt x="23" y="1"/>
                    <a:pt x="19" y="0"/>
                    <a:pt x="16" y="0"/>
                  </a:cubicBezTo>
                  <a:cubicBezTo>
                    <a:pt x="12" y="0"/>
                    <a:pt x="8" y="1"/>
                    <a:pt x="5" y="3"/>
                  </a:cubicBezTo>
                  <a:cubicBezTo>
                    <a:pt x="2" y="6"/>
                    <a:pt x="0" y="10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5">
              <a:extLst>
                <a:ext uri="{FF2B5EF4-FFF2-40B4-BE49-F238E27FC236}">
                  <a16:creationId xmlns:a16="http://schemas.microsoft.com/office/drawing/2014/main" id="{19E525E6-D248-47F6-9818-668A791680F0}"/>
                </a:ext>
              </a:extLst>
            </p:cNvPr>
            <p:cNvSpPr/>
            <p:nvPr/>
          </p:nvSpPr>
          <p:spPr bwMode="auto">
            <a:xfrm>
              <a:off x="5224463" y="2914651"/>
              <a:ext cx="1952625" cy="2071688"/>
            </a:xfrm>
            <a:custGeom>
              <a:avLst/>
              <a:gdLst>
                <a:gd name="T0" fmla="*/ 134 w 685"/>
                <a:gd name="T1" fmla="*/ 53 h 727"/>
                <a:gd name="T2" fmla="*/ 260 w 685"/>
                <a:gd name="T3" fmla="*/ 78 h 727"/>
                <a:gd name="T4" fmla="*/ 437 w 685"/>
                <a:gd name="T5" fmla="*/ 0 h 727"/>
                <a:gd name="T6" fmla="*/ 422 w 685"/>
                <a:gd name="T7" fmla="*/ 84 h 727"/>
                <a:gd name="T8" fmla="*/ 533 w 685"/>
                <a:gd name="T9" fmla="*/ 52 h 727"/>
                <a:gd name="T10" fmla="*/ 682 w 685"/>
                <a:gd name="T11" fmla="*/ 166 h 727"/>
                <a:gd name="T12" fmla="*/ 585 w 685"/>
                <a:gd name="T13" fmla="*/ 339 h 727"/>
                <a:gd name="T14" fmla="*/ 526 w 685"/>
                <a:gd name="T15" fmla="*/ 727 h 727"/>
                <a:gd name="T16" fmla="*/ 93 w 685"/>
                <a:gd name="T17" fmla="*/ 727 h 727"/>
                <a:gd name="T18" fmla="*/ 93 w 685"/>
                <a:gd name="T19" fmla="*/ 333 h 727"/>
                <a:gd name="T20" fmla="*/ 8 w 685"/>
                <a:gd name="T21" fmla="*/ 181 h 727"/>
                <a:gd name="T22" fmla="*/ 148 w 685"/>
                <a:gd name="T23" fmla="*/ 89 h 727"/>
                <a:gd name="T24" fmla="*/ 134 w 685"/>
                <a:gd name="T25" fmla="*/ 5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5" h="727">
                  <a:moveTo>
                    <a:pt x="134" y="53"/>
                  </a:moveTo>
                  <a:cubicBezTo>
                    <a:pt x="134" y="53"/>
                    <a:pt x="152" y="78"/>
                    <a:pt x="260" y="78"/>
                  </a:cubicBezTo>
                  <a:cubicBezTo>
                    <a:pt x="368" y="77"/>
                    <a:pt x="437" y="0"/>
                    <a:pt x="437" y="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2" y="84"/>
                    <a:pt x="436" y="73"/>
                    <a:pt x="533" y="52"/>
                  </a:cubicBezTo>
                  <a:cubicBezTo>
                    <a:pt x="629" y="31"/>
                    <a:pt x="679" y="82"/>
                    <a:pt x="682" y="166"/>
                  </a:cubicBezTo>
                  <a:cubicBezTo>
                    <a:pt x="685" y="249"/>
                    <a:pt x="585" y="339"/>
                    <a:pt x="585" y="339"/>
                  </a:cubicBezTo>
                  <a:cubicBezTo>
                    <a:pt x="526" y="727"/>
                    <a:pt x="526" y="727"/>
                    <a:pt x="526" y="727"/>
                  </a:cubicBezTo>
                  <a:cubicBezTo>
                    <a:pt x="93" y="727"/>
                    <a:pt x="93" y="727"/>
                    <a:pt x="93" y="727"/>
                  </a:cubicBezTo>
                  <a:cubicBezTo>
                    <a:pt x="93" y="333"/>
                    <a:pt x="93" y="333"/>
                    <a:pt x="93" y="333"/>
                  </a:cubicBezTo>
                  <a:cubicBezTo>
                    <a:pt x="93" y="333"/>
                    <a:pt x="0" y="260"/>
                    <a:pt x="8" y="181"/>
                  </a:cubicBezTo>
                  <a:cubicBezTo>
                    <a:pt x="16" y="102"/>
                    <a:pt x="88" y="69"/>
                    <a:pt x="148" y="89"/>
                  </a:cubicBezTo>
                  <a:cubicBezTo>
                    <a:pt x="142" y="78"/>
                    <a:pt x="134" y="53"/>
                    <a:pt x="134" y="53"/>
                  </a:cubicBezTo>
                  <a:close/>
                </a:path>
              </a:pathLst>
            </a:custGeom>
            <a:solidFill>
              <a:srgbClr val="C9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任意多边形 36">
              <a:extLst>
                <a:ext uri="{FF2B5EF4-FFF2-40B4-BE49-F238E27FC236}">
                  <a16:creationId xmlns:a16="http://schemas.microsoft.com/office/drawing/2014/main" id="{9C0F916F-0227-439F-9C7B-50D7BE553770}"/>
                </a:ext>
              </a:extLst>
            </p:cNvPr>
            <p:cNvSpPr/>
            <p:nvPr/>
          </p:nvSpPr>
          <p:spPr bwMode="auto">
            <a:xfrm>
              <a:off x="6094413" y="3729038"/>
              <a:ext cx="395288" cy="9525"/>
            </a:xfrm>
            <a:custGeom>
              <a:avLst/>
              <a:gdLst>
                <a:gd name="T0" fmla="*/ 2 w 139"/>
                <a:gd name="T1" fmla="*/ 3 h 3"/>
                <a:gd name="T2" fmla="*/ 137 w 139"/>
                <a:gd name="T3" fmla="*/ 3 h 3"/>
                <a:gd name="T4" fmla="*/ 139 w 139"/>
                <a:gd name="T5" fmla="*/ 1 h 3"/>
                <a:gd name="T6" fmla="*/ 137 w 139"/>
                <a:gd name="T7" fmla="*/ 0 h 3"/>
                <a:gd name="T8" fmla="*/ 2 w 139"/>
                <a:gd name="T9" fmla="*/ 0 h 3"/>
                <a:gd name="T10" fmla="*/ 0 w 139"/>
                <a:gd name="T11" fmla="*/ 1 h 3"/>
                <a:gd name="T12" fmla="*/ 2 w 13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3">
                  <a:moveTo>
                    <a:pt x="2" y="3"/>
                  </a:moveTo>
                  <a:cubicBezTo>
                    <a:pt x="137" y="3"/>
                    <a:pt x="137" y="3"/>
                    <a:pt x="137" y="3"/>
                  </a:cubicBezTo>
                  <a:cubicBezTo>
                    <a:pt x="138" y="3"/>
                    <a:pt x="139" y="3"/>
                    <a:pt x="139" y="1"/>
                  </a:cubicBezTo>
                  <a:cubicBezTo>
                    <a:pt x="139" y="0"/>
                    <a:pt x="138" y="0"/>
                    <a:pt x="1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任意多边形 37">
              <a:extLst>
                <a:ext uri="{FF2B5EF4-FFF2-40B4-BE49-F238E27FC236}">
                  <a16:creationId xmlns:a16="http://schemas.microsoft.com/office/drawing/2014/main" id="{1F291F5B-051B-4BAA-962F-0E936BA9E708}"/>
                </a:ext>
              </a:extLst>
            </p:cNvPr>
            <p:cNvSpPr/>
            <p:nvPr/>
          </p:nvSpPr>
          <p:spPr bwMode="auto">
            <a:xfrm>
              <a:off x="6094413" y="3657601"/>
              <a:ext cx="395288" cy="374650"/>
            </a:xfrm>
            <a:custGeom>
              <a:avLst/>
              <a:gdLst>
                <a:gd name="T0" fmla="*/ 2 w 139"/>
                <a:gd name="T1" fmla="*/ 2 h 131"/>
                <a:gd name="T2" fmla="*/ 2 w 139"/>
                <a:gd name="T3" fmla="*/ 4 h 131"/>
                <a:gd name="T4" fmla="*/ 135 w 139"/>
                <a:gd name="T5" fmla="*/ 4 h 131"/>
                <a:gd name="T6" fmla="*/ 135 w 139"/>
                <a:gd name="T7" fmla="*/ 93 h 131"/>
                <a:gd name="T8" fmla="*/ 125 w 139"/>
                <a:gd name="T9" fmla="*/ 117 h 131"/>
                <a:gd name="T10" fmla="*/ 101 w 139"/>
                <a:gd name="T11" fmla="*/ 127 h 131"/>
                <a:gd name="T12" fmla="*/ 38 w 139"/>
                <a:gd name="T13" fmla="*/ 127 h 131"/>
                <a:gd name="T14" fmla="*/ 14 w 139"/>
                <a:gd name="T15" fmla="*/ 117 h 131"/>
                <a:gd name="T16" fmla="*/ 4 w 139"/>
                <a:gd name="T17" fmla="*/ 93 h 131"/>
                <a:gd name="T18" fmla="*/ 4 w 139"/>
                <a:gd name="T19" fmla="*/ 2 h 131"/>
                <a:gd name="T20" fmla="*/ 2 w 139"/>
                <a:gd name="T21" fmla="*/ 2 h 131"/>
                <a:gd name="T22" fmla="*/ 2 w 139"/>
                <a:gd name="T23" fmla="*/ 4 h 131"/>
                <a:gd name="T24" fmla="*/ 2 w 139"/>
                <a:gd name="T25" fmla="*/ 2 h 131"/>
                <a:gd name="T26" fmla="*/ 0 w 139"/>
                <a:gd name="T27" fmla="*/ 2 h 131"/>
                <a:gd name="T28" fmla="*/ 0 w 139"/>
                <a:gd name="T29" fmla="*/ 93 h 131"/>
                <a:gd name="T30" fmla="*/ 38 w 139"/>
                <a:gd name="T31" fmla="*/ 131 h 131"/>
                <a:gd name="T32" fmla="*/ 101 w 139"/>
                <a:gd name="T33" fmla="*/ 131 h 131"/>
                <a:gd name="T34" fmla="*/ 139 w 139"/>
                <a:gd name="T35" fmla="*/ 93 h 131"/>
                <a:gd name="T36" fmla="*/ 139 w 139"/>
                <a:gd name="T37" fmla="*/ 2 h 131"/>
                <a:gd name="T38" fmla="*/ 139 w 139"/>
                <a:gd name="T39" fmla="*/ 1 h 131"/>
                <a:gd name="T40" fmla="*/ 137 w 139"/>
                <a:gd name="T41" fmla="*/ 0 h 131"/>
                <a:gd name="T42" fmla="*/ 2 w 139"/>
                <a:gd name="T43" fmla="*/ 0 h 131"/>
                <a:gd name="T44" fmla="*/ 0 w 139"/>
                <a:gd name="T45" fmla="*/ 1 h 131"/>
                <a:gd name="T46" fmla="*/ 0 w 139"/>
                <a:gd name="T47" fmla="*/ 2 h 131"/>
                <a:gd name="T48" fmla="*/ 2 w 139"/>
                <a:gd name="T49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1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03"/>
                    <a:pt x="131" y="111"/>
                    <a:pt x="125" y="117"/>
                  </a:cubicBezTo>
                  <a:cubicBezTo>
                    <a:pt x="119" y="124"/>
                    <a:pt x="110" y="127"/>
                    <a:pt x="101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28" y="127"/>
                    <a:pt x="20" y="124"/>
                    <a:pt x="14" y="117"/>
                  </a:cubicBezTo>
                  <a:cubicBezTo>
                    <a:pt x="7" y="111"/>
                    <a:pt x="4" y="103"/>
                    <a:pt x="4" y="9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14"/>
                    <a:pt x="17" y="131"/>
                    <a:pt x="38" y="131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22" y="131"/>
                    <a:pt x="139" y="114"/>
                    <a:pt x="139" y="9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1"/>
                    <a:pt x="139" y="1"/>
                  </a:cubicBezTo>
                  <a:cubicBezTo>
                    <a:pt x="138" y="0"/>
                    <a:pt x="138" y="0"/>
                    <a:pt x="1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任意多边形 38">
              <a:extLst>
                <a:ext uri="{FF2B5EF4-FFF2-40B4-BE49-F238E27FC236}">
                  <a16:creationId xmlns:a16="http://schemas.microsoft.com/office/drawing/2014/main" id="{9B659E3F-C16D-487C-A8FF-4141B2B87874}"/>
                </a:ext>
              </a:extLst>
            </p:cNvPr>
            <p:cNvSpPr/>
            <p:nvPr/>
          </p:nvSpPr>
          <p:spPr bwMode="auto">
            <a:xfrm>
              <a:off x="4951413" y="3298826"/>
              <a:ext cx="563563" cy="790575"/>
            </a:xfrm>
            <a:custGeom>
              <a:avLst/>
              <a:gdLst>
                <a:gd name="T0" fmla="*/ 118 w 198"/>
                <a:gd name="T1" fmla="*/ 0 h 277"/>
                <a:gd name="T2" fmla="*/ 0 w 198"/>
                <a:gd name="T3" fmla="*/ 238 h 277"/>
                <a:gd name="T4" fmla="*/ 189 w 198"/>
                <a:gd name="T5" fmla="*/ 277 h 277"/>
                <a:gd name="T6" fmla="*/ 198 w 198"/>
                <a:gd name="T7" fmla="*/ 113 h 277"/>
                <a:gd name="T8" fmla="*/ 118 w 198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77">
                  <a:moveTo>
                    <a:pt x="118" y="0"/>
                  </a:moveTo>
                  <a:cubicBezTo>
                    <a:pt x="52" y="112"/>
                    <a:pt x="0" y="238"/>
                    <a:pt x="0" y="238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98" y="113"/>
                    <a:pt x="198" y="113"/>
                    <a:pt x="198" y="113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C9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任意多边形 39">
              <a:extLst>
                <a:ext uri="{FF2B5EF4-FFF2-40B4-BE49-F238E27FC236}">
                  <a16:creationId xmlns:a16="http://schemas.microsoft.com/office/drawing/2014/main" id="{981332F3-56EF-4977-B8A4-4EBF9444C8F2}"/>
                </a:ext>
              </a:extLst>
            </p:cNvPr>
            <p:cNvSpPr/>
            <p:nvPr/>
          </p:nvSpPr>
          <p:spPr bwMode="auto">
            <a:xfrm>
              <a:off x="5484813" y="3616326"/>
              <a:ext cx="36513" cy="739775"/>
            </a:xfrm>
            <a:custGeom>
              <a:avLst/>
              <a:gdLst>
                <a:gd name="T0" fmla="*/ 9 w 13"/>
                <a:gd name="T1" fmla="*/ 2 h 260"/>
                <a:gd name="T2" fmla="*/ 0 w 13"/>
                <a:gd name="T3" fmla="*/ 257 h 260"/>
                <a:gd name="T4" fmla="*/ 2 w 13"/>
                <a:gd name="T5" fmla="*/ 259 h 260"/>
                <a:gd name="T6" fmla="*/ 4 w 13"/>
                <a:gd name="T7" fmla="*/ 258 h 260"/>
                <a:gd name="T8" fmla="*/ 13 w 13"/>
                <a:gd name="T9" fmla="*/ 2 h 260"/>
                <a:gd name="T10" fmla="*/ 11 w 13"/>
                <a:gd name="T11" fmla="*/ 0 h 260"/>
                <a:gd name="T12" fmla="*/ 9 w 13"/>
                <a:gd name="T13" fmla="*/ 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0">
                  <a:moveTo>
                    <a:pt x="9" y="2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0" y="259"/>
                    <a:pt x="1" y="259"/>
                    <a:pt x="2" y="259"/>
                  </a:cubicBezTo>
                  <a:cubicBezTo>
                    <a:pt x="3" y="260"/>
                    <a:pt x="4" y="259"/>
                    <a:pt x="4" y="25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任意多边形 40">
              <a:extLst>
                <a:ext uri="{FF2B5EF4-FFF2-40B4-BE49-F238E27FC236}">
                  <a16:creationId xmlns:a16="http://schemas.microsoft.com/office/drawing/2014/main" id="{4EAF5AAE-81CC-49F4-98BF-2BB32741A525}"/>
                </a:ext>
              </a:extLst>
            </p:cNvPr>
            <p:cNvSpPr/>
            <p:nvPr/>
          </p:nvSpPr>
          <p:spPr bwMode="auto">
            <a:xfrm>
              <a:off x="6375401" y="2908301"/>
              <a:ext cx="100013" cy="454025"/>
            </a:xfrm>
            <a:custGeom>
              <a:avLst/>
              <a:gdLst>
                <a:gd name="T0" fmla="*/ 4 w 35"/>
                <a:gd name="T1" fmla="*/ 158 h 159"/>
                <a:gd name="T2" fmla="*/ 35 w 35"/>
                <a:gd name="T3" fmla="*/ 2 h 159"/>
                <a:gd name="T4" fmla="*/ 33 w 35"/>
                <a:gd name="T5" fmla="*/ 0 h 159"/>
                <a:gd name="T6" fmla="*/ 31 w 35"/>
                <a:gd name="T7" fmla="*/ 2 h 159"/>
                <a:gd name="T8" fmla="*/ 1 w 35"/>
                <a:gd name="T9" fmla="*/ 157 h 159"/>
                <a:gd name="T10" fmla="*/ 2 w 35"/>
                <a:gd name="T11" fmla="*/ 159 h 159"/>
                <a:gd name="T12" fmla="*/ 4 w 35"/>
                <a:gd name="T13" fmla="*/ 1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59">
                  <a:moveTo>
                    <a:pt x="4" y="158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0" y="158"/>
                    <a:pt x="1" y="159"/>
                    <a:pt x="2" y="159"/>
                  </a:cubicBezTo>
                  <a:cubicBezTo>
                    <a:pt x="3" y="159"/>
                    <a:pt x="4" y="159"/>
                    <a:pt x="4" y="158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 41">
              <a:extLst>
                <a:ext uri="{FF2B5EF4-FFF2-40B4-BE49-F238E27FC236}">
                  <a16:creationId xmlns:a16="http://schemas.microsoft.com/office/drawing/2014/main" id="{55C87708-8700-4C46-A366-8499A33F20AC}"/>
                </a:ext>
              </a:extLst>
            </p:cNvPr>
            <p:cNvSpPr/>
            <p:nvPr/>
          </p:nvSpPr>
          <p:spPr bwMode="auto">
            <a:xfrm>
              <a:off x="5600701" y="3057526"/>
              <a:ext cx="125413" cy="280988"/>
            </a:xfrm>
            <a:custGeom>
              <a:avLst/>
              <a:gdLst>
                <a:gd name="T0" fmla="*/ 43 w 44"/>
                <a:gd name="T1" fmla="*/ 96 h 99"/>
                <a:gd name="T2" fmla="*/ 4 w 44"/>
                <a:gd name="T3" fmla="*/ 2 h 99"/>
                <a:gd name="T4" fmla="*/ 1 w 44"/>
                <a:gd name="T5" fmla="*/ 1 h 99"/>
                <a:gd name="T6" fmla="*/ 0 w 44"/>
                <a:gd name="T7" fmla="*/ 3 h 99"/>
                <a:gd name="T8" fmla="*/ 40 w 44"/>
                <a:gd name="T9" fmla="*/ 97 h 99"/>
                <a:gd name="T10" fmla="*/ 42 w 44"/>
                <a:gd name="T11" fmla="*/ 98 h 99"/>
                <a:gd name="T12" fmla="*/ 43 w 44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99">
                  <a:moveTo>
                    <a:pt x="43" y="96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41" y="99"/>
                    <a:pt x="42" y="98"/>
                  </a:cubicBezTo>
                  <a:cubicBezTo>
                    <a:pt x="43" y="98"/>
                    <a:pt x="44" y="97"/>
                    <a:pt x="43" y="96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42">
              <a:extLst>
                <a:ext uri="{FF2B5EF4-FFF2-40B4-BE49-F238E27FC236}">
                  <a16:creationId xmlns:a16="http://schemas.microsoft.com/office/drawing/2014/main" id="{D85D29E7-A465-4ADE-A57D-66BB4C44B9C6}"/>
                </a:ext>
              </a:extLst>
            </p:cNvPr>
            <p:cNvSpPr/>
            <p:nvPr/>
          </p:nvSpPr>
          <p:spPr bwMode="auto">
            <a:xfrm>
              <a:off x="5421313" y="3678238"/>
              <a:ext cx="93663" cy="103188"/>
            </a:xfrm>
            <a:custGeom>
              <a:avLst/>
              <a:gdLst>
                <a:gd name="T0" fmla="*/ 0 w 33"/>
                <a:gd name="T1" fmla="*/ 4 h 36"/>
                <a:gd name="T2" fmla="*/ 30 w 33"/>
                <a:gd name="T3" fmla="*/ 35 h 36"/>
                <a:gd name="T4" fmla="*/ 33 w 33"/>
                <a:gd name="T5" fmla="*/ 35 h 36"/>
                <a:gd name="T6" fmla="*/ 33 w 33"/>
                <a:gd name="T7" fmla="*/ 33 h 36"/>
                <a:gd name="T8" fmla="*/ 3 w 33"/>
                <a:gd name="T9" fmla="*/ 1 h 36"/>
                <a:gd name="T10" fmla="*/ 0 w 33"/>
                <a:gd name="T11" fmla="*/ 1 h 36"/>
                <a:gd name="T12" fmla="*/ 0 w 33"/>
                <a:gd name="T1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4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2" y="36"/>
                    <a:pt x="33" y="35"/>
                  </a:cubicBezTo>
                  <a:cubicBezTo>
                    <a:pt x="33" y="35"/>
                    <a:pt x="33" y="33"/>
                    <a:pt x="33" y="3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任意多边形 43">
              <a:extLst>
                <a:ext uri="{FF2B5EF4-FFF2-40B4-BE49-F238E27FC236}">
                  <a16:creationId xmlns:a16="http://schemas.microsoft.com/office/drawing/2014/main" id="{56C095F7-42DF-4615-A27A-EA1C3B0EA604}"/>
                </a:ext>
              </a:extLst>
            </p:cNvPr>
            <p:cNvSpPr/>
            <p:nvPr/>
          </p:nvSpPr>
          <p:spPr bwMode="auto">
            <a:xfrm>
              <a:off x="6916738" y="3587751"/>
              <a:ext cx="877888" cy="527050"/>
            </a:xfrm>
            <a:custGeom>
              <a:avLst/>
              <a:gdLst>
                <a:gd name="T0" fmla="*/ 279 w 308"/>
                <a:gd name="T1" fmla="*/ 20 h 185"/>
                <a:gd name="T2" fmla="*/ 178 w 308"/>
                <a:gd name="T3" fmla="*/ 145 h 185"/>
                <a:gd name="T4" fmla="*/ 0 w 308"/>
                <a:gd name="T5" fmla="*/ 145 h 185"/>
                <a:gd name="T6" fmla="*/ 279 w 308"/>
                <a:gd name="T7" fmla="*/ 2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185">
                  <a:moveTo>
                    <a:pt x="279" y="20"/>
                  </a:moveTo>
                  <a:cubicBezTo>
                    <a:pt x="308" y="27"/>
                    <a:pt x="280" y="105"/>
                    <a:pt x="178" y="145"/>
                  </a:cubicBezTo>
                  <a:cubicBezTo>
                    <a:pt x="76" y="185"/>
                    <a:pt x="0" y="145"/>
                    <a:pt x="0" y="145"/>
                  </a:cubicBezTo>
                  <a:cubicBezTo>
                    <a:pt x="0" y="145"/>
                    <a:pt x="62" y="0"/>
                    <a:pt x="279" y="20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任意多边形 44">
              <a:extLst>
                <a:ext uri="{FF2B5EF4-FFF2-40B4-BE49-F238E27FC236}">
                  <a16:creationId xmlns:a16="http://schemas.microsoft.com/office/drawing/2014/main" id="{A66798C4-F650-41EE-B877-11562EA63088}"/>
                </a:ext>
              </a:extLst>
            </p:cNvPr>
            <p:cNvSpPr/>
            <p:nvPr/>
          </p:nvSpPr>
          <p:spPr bwMode="auto">
            <a:xfrm>
              <a:off x="6883401" y="3524251"/>
              <a:ext cx="1184275" cy="1333500"/>
            </a:xfrm>
            <a:custGeom>
              <a:avLst/>
              <a:gdLst>
                <a:gd name="T0" fmla="*/ 179 w 416"/>
                <a:gd name="T1" fmla="*/ 0 h 468"/>
                <a:gd name="T2" fmla="*/ 308 w 416"/>
                <a:gd name="T3" fmla="*/ 198 h 468"/>
                <a:gd name="T4" fmla="*/ 100 w 416"/>
                <a:gd name="T5" fmla="*/ 301 h 468"/>
                <a:gd name="T6" fmla="*/ 0 w 416"/>
                <a:gd name="T7" fmla="*/ 149 h 468"/>
                <a:gd name="T8" fmla="*/ 179 w 416"/>
                <a:gd name="T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68">
                  <a:moveTo>
                    <a:pt x="179" y="0"/>
                  </a:moveTo>
                  <a:cubicBezTo>
                    <a:pt x="179" y="0"/>
                    <a:pt x="245" y="113"/>
                    <a:pt x="308" y="198"/>
                  </a:cubicBezTo>
                  <a:cubicBezTo>
                    <a:pt x="416" y="346"/>
                    <a:pt x="211" y="468"/>
                    <a:pt x="100" y="301"/>
                  </a:cubicBezTo>
                  <a:cubicBezTo>
                    <a:pt x="12" y="167"/>
                    <a:pt x="0" y="149"/>
                    <a:pt x="0" y="149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5">
              <a:extLst>
                <a:ext uri="{FF2B5EF4-FFF2-40B4-BE49-F238E27FC236}">
                  <a16:creationId xmlns:a16="http://schemas.microsoft.com/office/drawing/2014/main" id="{AF6C6188-27F0-472D-A4EF-7D888A1D34CA}"/>
                </a:ext>
              </a:extLst>
            </p:cNvPr>
            <p:cNvSpPr/>
            <p:nvPr/>
          </p:nvSpPr>
          <p:spPr bwMode="auto">
            <a:xfrm>
              <a:off x="6916738" y="3603626"/>
              <a:ext cx="701675" cy="396875"/>
            </a:xfrm>
            <a:custGeom>
              <a:avLst/>
              <a:gdLst>
                <a:gd name="T0" fmla="*/ 246 w 246"/>
                <a:gd name="T1" fmla="*/ 99 h 139"/>
                <a:gd name="T2" fmla="*/ 0 w 246"/>
                <a:gd name="T3" fmla="*/ 139 h 139"/>
                <a:gd name="T4" fmla="*/ 183 w 246"/>
                <a:gd name="T5" fmla="*/ 0 h 139"/>
                <a:gd name="T6" fmla="*/ 246 w 246"/>
                <a:gd name="T7" fmla="*/ 9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139">
                  <a:moveTo>
                    <a:pt x="246" y="99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1" y="60"/>
                    <a:pt x="183" y="0"/>
                  </a:cubicBezTo>
                  <a:cubicBezTo>
                    <a:pt x="246" y="99"/>
                    <a:pt x="246" y="99"/>
                    <a:pt x="246" y="99"/>
                  </a:cubicBezTo>
                  <a:close/>
                </a:path>
              </a:pathLst>
            </a:custGeom>
            <a:solidFill>
              <a:srgbClr val="DB7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多边形 46">
              <a:extLst>
                <a:ext uri="{FF2B5EF4-FFF2-40B4-BE49-F238E27FC236}">
                  <a16:creationId xmlns:a16="http://schemas.microsoft.com/office/drawing/2014/main" id="{75FDCB45-1161-4134-AB03-0E52F27A0225}"/>
                </a:ext>
              </a:extLst>
            </p:cNvPr>
            <p:cNvSpPr/>
            <p:nvPr/>
          </p:nvSpPr>
          <p:spPr bwMode="auto">
            <a:xfrm>
              <a:off x="6561138" y="3028951"/>
              <a:ext cx="1150938" cy="971550"/>
            </a:xfrm>
            <a:custGeom>
              <a:avLst/>
              <a:gdLst>
                <a:gd name="T0" fmla="*/ 95 w 404"/>
                <a:gd name="T1" fmla="*/ 8 h 341"/>
                <a:gd name="T2" fmla="*/ 311 w 404"/>
                <a:gd name="T3" fmla="*/ 158 h 341"/>
                <a:gd name="T4" fmla="*/ 404 w 404"/>
                <a:gd name="T5" fmla="*/ 216 h 341"/>
                <a:gd name="T6" fmla="*/ 193 w 404"/>
                <a:gd name="T7" fmla="*/ 279 h 341"/>
                <a:gd name="T8" fmla="*/ 125 w 404"/>
                <a:gd name="T9" fmla="*/ 341 h 341"/>
                <a:gd name="T10" fmla="*/ 24 w 404"/>
                <a:gd name="T11" fmla="*/ 163 h 341"/>
                <a:gd name="T12" fmla="*/ 95 w 404"/>
                <a:gd name="T13" fmla="*/ 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341">
                  <a:moveTo>
                    <a:pt x="95" y="8"/>
                  </a:moveTo>
                  <a:cubicBezTo>
                    <a:pt x="198" y="0"/>
                    <a:pt x="218" y="99"/>
                    <a:pt x="311" y="158"/>
                  </a:cubicBezTo>
                  <a:cubicBezTo>
                    <a:pt x="404" y="216"/>
                    <a:pt x="404" y="216"/>
                    <a:pt x="404" y="216"/>
                  </a:cubicBezTo>
                  <a:cubicBezTo>
                    <a:pt x="404" y="216"/>
                    <a:pt x="275" y="227"/>
                    <a:pt x="193" y="279"/>
                  </a:cubicBezTo>
                  <a:cubicBezTo>
                    <a:pt x="120" y="325"/>
                    <a:pt x="125" y="341"/>
                    <a:pt x="125" y="341"/>
                  </a:cubicBezTo>
                  <a:cubicBezTo>
                    <a:pt x="125" y="341"/>
                    <a:pt x="48" y="222"/>
                    <a:pt x="24" y="163"/>
                  </a:cubicBezTo>
                  <a:cubicBezTo>
                    <a:pt x="0" y="104"/>
                    <a:pt x="7" y="14"/>
                    <a:pt x="95" y="8"/>
                  </a:cubicBezTo>
                  <a:close/>
                </a:path>
              </a:pathLst>
            </a:custGeom>
            <a:solidFill>
              <a:srgbClr val="C9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44EBB31-737C-43D6-9C0F-7CF7E6055049}"/>
                </a:ext>
              </a:extLst>
            </p:cNvPr>
            <p:cNvSpPr/>
            <p:nvPr/>
          </p:nvSpPr>
          <p:spPr bwMode="auto">
            <a:xfrm>
              <a:off x="7216776" y="3989388"/>
              <a:ext cx="631825" cy="635000"/>
            </a:xfrm>
            <a:prstGeom prst="ellipse">
              <a:avLst/>
            </a:pr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48">
              <a:extLst>
                <a:ext uri="{FF2B5EF4-FFF2-40B4-BE49-F238E27FC236}">
                  <a16:creationId xmlns:a16="http://schemas.microsoft.com/office/drawing/2014/main" id="{75119D03-03C3-48CB-BF6C-6632CDB9283C}"/>
                </a:ext>
              </a:extLst>
            </p:cNvPr>
            <p:cNvSpPr/>
            <p:nvPr/>
          </p:nvSpPr>
          <p:spPr bwMode="auto">
            <a:xfrm>
              <a:off x="6410326" y="4037013"/>
              <a:ext cx="1301750" cy="901700"/>
            </a:xfrm>
            <a:custGeom>
              <a:avLst/>
              <a:gdLst>
                <a:gd name="T0" fmla="*/ 601 w 820"/>
                <a:gd name="T1" fmla="*/ 0 h 568"/>
                <a:gd name="T2" fmla="*/ 0 w 820"/>
                <a:gd name="T3" fmla="*/ 327 h 568"/>
                <a:gd name="T4" fmla="*/ 176 w 820"/>
                <a:gd name="T5" fmla="*/ 568 h 568"/>
                <a:gd name="T6" fmla="*/ 820 w 820"/>
                <a:gd name="T7" fmla="*/ 334 h 568"/>
                <a:gd name="T8" fmla="*/ 601 w 820"/>
                <a:gd name="T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68">
                  <a:moveTo>
                    <a:pt x="601" y="0"/>
                  </a:moveTo>
                  <a:lnTo>
                    <a:pt x="0" y="327"/>
                  </a:lnTo>
                  <a:lnTo>
                    <a:pt x="176" y="568"/>
                  </a:lnTo>
                  <a:lnTo>
                    <a:pt x="820" y="334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 49">
              <a:extLst>
                <a:ext uri="{FF2B5EF4-FFF2-40B4-BE49-F238E27FC236}">
                  <a16:creationId xmlns:a16="http://schemas.microsoft.com/office/drawing/2014/main" id="{57105C64-077A-4867-83A2-88818661437E}"/>
                </a:ext>
              </a:extLst>
            </p:cNvPr>
            <p:cNvSpPr/>
            <p:nvPr/>
          </p:nvSpPr>
          <p:spPr bwMode="auto">
            <a:xfrm>
              <a:off x="6291263" y="4549776"/>
              <a:ext cx="485775" cy="246063"/>
            </a:xfrm>
            <a:custGeom>
              <a:avLst/>
              <a:gdLst>
                <a:gd name="T0" fmla="*/ 132 w 171"/>
                <a:gd name="T1" fmla="*/ 86 h 86"/>
                <a:gd name="T2" fmla="*/ 39 w 171"/>
                <a:gd name="T3" fmla="*/ 86 h 86"/>
                <a:gd name="T4" fmla="*/ 0 w 171"/>
                <a:gd name="T5" fmla="*/ 47 h 86"/>
                <a:gd name="T6" fmla="*/ 0 w 171"/>
                <a:gd name="T7" fmla="*/ 39 h 86"/>
                <a:gd name="T8" fmla="*/ 39 w 171"/>
                <a:gd name="T9" fmla="*/ 0 h 86"/>
                <a:gd name="T10" fmla="*/ 132 w 171"/>
                <a:gd name="T11" fmla="*/ 0 h 86"/>
                <a:gd name="T12" fmla="*/ 171 w 171"/>
                <a:gd name="T13" fmla="*/ 39 h 86"/>
                <a:gd name="T14" fmla="*/ 171 w 171"/>
                <a:gd name="T15" fmla="*/ 47 h 86"/>
                <a:gd name="T16" fmla="*/ 132 w 171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86">
                  <a:moveTo>
                    <a:pt x="132" y="86"/>
                  </a:moveTo>
                  <a:cubicBezTo>
                    <a:pt x="39" y="86"/>
                    <a:pt x="39" y="86"/>
                    <a:pt x="39" y="86"/>
                  </a:cubicBezTo>
                  <a:cubicBezTo>
                    <a:pt x="18" y="86"/>
                    <a:pt x="0" y="68"/>
                    <a:pt x="0" y="4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4" y="0"/>
                    <a:pt x="171" y="18"/>
                    <a:pt x="171" y="39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68"/>
                    <a:pt x="154" y="86"/>
                    <a:pt x="132" y="86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任意多边形 50">
              <a:extLst>
                <a:ext uri="{FF2B5EF4-FFF2-40B4-BE49-F238E27FC236}">
                  <a16:creationId xmlns:a16="http://schemas.microsoft.com/office/drawing/2014/main" id="{6BCE8C7B-236D-4527-8EB6-90D47B1A3D69}"/>
                </a:ext>
              </a:extLst>
            </p:cNvPr>
            <p:cNvSpPr/>
            <p:nvPr/>
          </p:nvSpPr>
          <p:spPr bwMode="auto">
            <a:xfrm>
              <a:off x="6359526" y="4465638"/>
              <a:ext cx="158750" cy="330200"/>
            </a:xfrm>
            <a:custGeom>
              <a:avLst/>
              <a:gdLst>
                <a:gd name="T0" fmla="*/ 31 w 56"/>
                <a:gd name="T1" fmla="*/ 116 h 116"/>
                <a:gd name="T2" fmla="*/ 26 w 56"/>
                <a:gd name="T3" fmla="*/ 116 h 116"/>
                <a:gd name="T4" fmla="*/ 0 w 56"/>
                <a:gd name="T5" fmla="*/ 91 h 116"/>
                <a:gd name="T6" fmla="*/ 0 w 56"/>
                <a:gd name="T7" fmla="*/ 25 h 116"/>
                <a:gd name="T8" fmla="*/ 26 w 56"/>
                <a:gd name="T9" fmla="*/ 0 h 116"/>
                <a:gd name="T10" fmla="*/ 31 w 56"/>
                <a:gd name="T11" fmla="*/ 0 h 116"/>
                <a:gd name="T12" fmla="*/ 56 w 56"/>
                <a:gd name="T13" fmla="*/ 25 h 116"/>
                <a:gd name="T14" fmla="*/ 56 w 56"/>
                <a:gd name="T15" fmla="*/ 91 h 116"/>
                <a:gd name="T16" fmla="*/ 31 w 56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6">
                  <a:moveTo>
                    <a:pt x="31" y="116"/>
                  </a:moveTo>
                  <a:cubicBezTo>
                    <a:pt x="26" y="116"/>
                    <a:pt x="26" y="116"/>
                    <a:pt x="26" y="116"/>
                  </a:cubicBezTo>
                  <a:cubicBezTo>
                    <a:pt x="12" y="116"/>
                    <a:pt x="0" y="105"/>
                    <a:pt x="0" y="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4" y="0"/>
                    <a:pt x="56" y="11"/>
                    <a:pt x="56" y="25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105"/>
                    <a:pt x="44" y="116"/>
                    <a:pt x="31" y="116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51">
              <a:extLst>
                <a:ext uri="{FF2B5EF4-FFF2-40B4-BE49-F238E27FC236}">
                  <a16:creationId xmlns:a16="http://schemas.microsoft.com/office/drawing/2014/main" id="{50966125-18DD-4FFB-BFE4-83DB2E546BFC}"/>
                </a:ext>
              </a:extLst>
            </p:cNvPr>
            <p:cNvSpPr/>
            <p:nvPr/>
          </p:nvSpPr>
          <p:spPr bwMode="auto">
            <a:xfrm>
              <a:off x="6208713" y="4273551"/>
              <a:ext cx="269875" cy="333375"/>
            </a:xfrm>
            <a:custGeom>
              <a:avLst/>
              <a:gdLst>
                <a:gd name="T0" fmla="*/ 79 w 95"/>
                <a:gd name="T1" fmla="*/ 108 h 117"/>
                <a:gd name="T2" fmla="*/ 74 w 95"/>
                <a:gd name="T3" fmla="*/ 111 h 117"/>
                <a:gd name="T4" fmla="*/ 40 w 95"/>
                <a:gd name="T5" fmla="*/ 101 h 117"/>
                <a:gd name="T6" fmla="*/ 7 w 95"/>
                <a:gd name="T7" fmla="*/ 44 h 117"/>
                <a:gd name="T8" fmla="*/ 16 w 95"/>
                <a:gd name="T9" fmla="*/ 10 h 117"/>
                <a:gd name="T10" fmla="*/ 20 w 95"/>
                <a:gd name="T11" fmla="*/ 7 h 117"/>
                <a:gd name="T12" fmla="*/ 55 w 95"/>
                <a:gd name="T13" fmla="*/ 16 h 117"/>
                <a:gd name="T14" fmla="*/ 88 w 95"/>
                <a:gd name="T15" fmla="*/ 74 h 117"/>
                <a:gd name="T16" fmla="*/ 79 w 95"/>
                <a:gd name="T17" fmla="*/ 10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17">
                  <a:moveTo>
                    <a:pt x="79" y="108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62" y="117"/>
                    <a:pt x="47" y="113"/>
                    <a:pt x="40" y="10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0" y="32"/>
                    <a:pt x="4" y="16"/>
                    <a:pt x="16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32" y="0"/>
                    <a:pt x="48" y="4"/>
                    <a:pt x="55" y="16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5" y="86"/>
                    <a:pt x="91" y="101"/>
                    <a:pt x="79" y="108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任意多边形 52">
              <a:extLst>
                <a:ext uri="{FF2B5EF4-FFF2-40B4-BE49-F238E27FC236}">
                  <a16:creationId xmlns:a16="http://schemas.microsoft.com/office/drawing/2014/main" id="{5FEA6C57-F7EA-4711-BA1C-8B4BA1EEDBCF}"/>
                </a:ext>
              </a:extLst>
            </p:cNvPr>
            <p:cNvSpPr/>
            <p:nvPr/>
          </p:nvSpPr>
          <p:spPr bwMode="auto">
            <a:xfrm>
              <a:off x="6518276" y="4465638"/>
              <a:ext cx="157163" cy="330200"/>
            </a:xfrm>
            <a:custGeom>
              <a:avLst/>
              <a:gdLst>
                <a:gd name="T0" fmla="*/ 30 w 55"/>
                <a:gd name="T1" fmla="*/ 116 h 116"/>
                <a:gd name="T2" fmla="*/ 25 w 55"/>
                <a:gd name="T3" fmla="*/ 116 h 116"/>
                <a:gd name="T4" fmla="*/ 0 w 55"/>
                <a:gd name="T5" fmla="*/ 91 h 116"/>
                <a:gd name="T6" fmla="*/ 0 w 55"/>
                <a:gd name="T7" fmla="*/ 25 h 116"/>
                <a:gd name="T8" fmla="*/ 25 w 55"/>
                <a:gd name="T9" fmla="*/ 0 h 116"/>
                <a:gd name="T10" fmla="*/ 30 w 55"/>
                <a:gd name="T11" fmla="*/ 0 h 116"/>
                <a:gd name="T12" fmla="*/ 55 w 55"/>
                <a:gd name="T13" fmla="*/ 25 h 116"/>
                <a:gd name="T14" fmla="*/ 55 w 55"/>
                <a:gd name="T15" fmla="*/ 91 h 116"/>
                <a:gd name="T16" fmla="*/ 30 w 55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16">
                  <a:moveTo>
                    <a:pt x="30" y="116"/>
                  </a:moveTo>
                  <a:cubicBezTo>
                    <a:pt x="25" y="116"/>
                    <a:pt x="25" y="116"/>
                    <a:pt x="25" y="116"/>
                  </a:cubicBezTo>
                  <a:cubicBezTo>
                    <a:pt x="11" y="116"/>
                    <a:pt x="0" y="105"/>
                    <a:pt x="0" y="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5" y="11"/>
                    <a:pt x="55" y="25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105"/>
                    <a:pt x="44" y="116"/>
                    <a:pt x="30" y="116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53">
              <a:extLst>
                <a:ext uri="{FF2B5EF4-FFF2-40B4-BE49-F238E27FC236}">
                  <a16:creationId xmlns:a16="http://schemas.microsoft.com/office/drawing/2014/main" id="{9985A804-635C-442F-939A-7533DFF5CBBB}"/>
                </a:ext>
              </a:extLst>
            </p:cNvPr>
            <p:cNvSpPr/>
            <p:nvPr/>
          </p:nvSpPr>
          <p:spPr bwMode="auto">
            <a:xfrm>
              <a:off x="6675438" y="4465638"/>
              <a:ext cx="158750" cy="330200"/>
            </a:xfrm>
            <a:custGeom>
              <a:avLst/>
              <a:gdLst>
                <a:gd name="T0" fmla="*/ 30 w 56"/>
                <a:gd name="T1" fmla="*/ 116 h 116"/>
                <a:gd name="T2" fmla="*/ 25 w 56"/>
                <a:gd name="T3" fmla="*/ 116 h 116"/>
                <a:gd name="T4" fmla="*/ 0 w 56"/>
                <a:gd name="T5" fmla="*/ 91 h 116"/>
                <a:gd name="T6" fmla="*/ 0 w 56"/>
                <a:gd name="T7" fmla="*/ 25 h 116"/>
                <a:gd name="T8" fmla="*/ 25 w 56"/>
                <a:gd name="T9" fmla="*/ 0 h 116"/>
                <a:gd name="T10" fmla="*/ 30 w 56"/>
                <a:gd name="T11" fmla="*/ 0 h 116"/>
                <a:gd name="T12" fmla="*/ 56 w 56"/>
                <a:gd name="T13" fmla="*/ 25 h 116"/>
                <a:gd name="T14" fmla="*/ 56 w 56"/>
                <a:gd name="T15" fmla="*/ 91 h 116"/>
                <a:gd name="T16" fmla="*/ 30 w 56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6">
                  <a:moveTo>
                    <a:pt x="30" y="116"/>
                  </a:moveTo>
                  <a:cubicBezTo>
                    <a:pt x="25" y="116"/>
                    <a:pt x="25" y="116"/>
                    <a:pt x="25" y="116"/>
                  </a:cubicBezTo>
                  <a:cubicBezTo>
                    <a:pt x="12" y="116"/>
                    <a:pt x="0" y="105"/>
                    <a:pt x="0" y="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6" y="11"/>
                    <a:pt x="56" y="25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105"/>
                    <a:pt x="44" y="116"/>
                    <a:pt x="30" y="116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54">
              <a:extLst>
                <a:ext uri="{FF2B5EF4-FFF2-40B4-BE49-F238E27FC236}">
                  <a16:creationId xmlns:a16="http://schemas.microsoft.com/office/drawing/2014/main" id="{8FAC8A66-3B55-4710-9E5A-23BB52E588A2}"/>
                </a:ext>
              </a:extLst>
            </p:cNvPr>
            <p:cNvSpPr/>
            <p:nvPr/>
          </p:nvSpPr>
          <p:spPr bwMode="auto">
            <a:xfrm>
              <a:off x="6353176" y="4459288"/>
              <a:ext cx="171450" cy="341313"/>
            </a:xfrm>
            <a:custGeom>
              <a:avLst/>
              <a:gdLst>
                <a:gd name="T0" fmla="*/ 52 w 60"/>
                <a:gd name="T1" fmla="*/ 15 h 120"/>
                <a:gd name="T2" fmla="*/ 56 w 60"/>
                <a:gd name="T3" fmla="*/ 29 h 120"/>
                <a:gd name="T4" fmla="*/ 56 w 60"/>
                <a:gd name="T5" fmla="*/ 90 h 120"/>
                <a:gd name="T6" fmla="*/ 48 w 60"/>
                <a:gd name="T7" fmla="*/ 109 h 120"/>
                <a:gd name="T8" fmla="*/ 30 w 60"/>
                <a:gd name="T9" fmla="*/ 116 h 120"/>
                <a:gd name="T10" fmla="*/ 12 w 60"/>
                <a:gd name="T11" fmla="*/ 109 h 120"/>
                <a:gd name="T12" fmla="*/ 4 w 60"/>
                <a:gd name="T13" fmla="*/ 90 h 120"/>
                <a:gd name="T14" fmla="*/ 4 w 60"/>
                <a:gd name="T15" fmla="*/ 29 h 120"/>
                <a:gd name="T16" fmla="*/ 12 w 60"/>
                <a:gd name="T17" fmla="*/ 11 h 120"/>
                <a:gd name="T18" fmla="*/ 30 w 60"/>
                <a:gd name="T19" fmla="*/ 4 h 120"/>
                <a:gd name="T20" fmla="*/ 32 w 60"/>
                <a:gd name="T21" fmla="*/ 2 h 120"/>
                <a:gd name="T22" fmla="*/ 30 w 60"/>
                <a:gd name="T23" fmla="*/ 0 h 120"/>
                <a:gd name="T24" fmla="*/ 0 w 60"/>
                <a:gd name="T25" fmla="*/ 29 h 120"/>
                <a:gd name="T26" fmla="*/ 0 w 60"/>
                <a:gd name="T27" fmla="*/ 90 h 120"/>
                <a:gd name="T28" fmla="*/ 30 w 60"/>
                <a:gd name="T29" fmla="*/ 120 h 120"/>
                <a:gd name="T30" fmla="*/ 60 w 60"/>
                <a:gd name="T31" fmla="*/ 90 h 120"/>
                <a:gd name="T32" fmla="*/ 60 w 60"/>
                <a:gd name="T33" fmla="*/ 29 h 120"/>
                <a:gd name="T34" fmla="*/ 55 w 60"/>
                <a:gd name="T35" fmla="*/ 13 h 120"/>
                <a:gd name="T36" fmla="*/ 52 w 60"/>
                <a:gd name="T37" fmla="*/ 12 h 120"/>
                <a:gd name="T38" fmla="*/ 52 w 60"/>
                <a:gd name="T39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120">
                  <a:moveTo>
                    <a:pt x="52" y="15"/>
                  </a:moveTo>
                  <a:cubicBezTo>
                    <a:pt x="54" y="19"/>
                    <a:pt x="56" y="24"/>
                    <a:pt x="56" y="29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6" y="98"/>
                    <a:pt x="53" y="104"/>
                    <a:pt x="48" y="109"/>
                  </a:cubicBezTo>
                  <a:cubicBezTo>
                    <a:pt x="44" y="113"/>
                    <a:pt x="37" y="116"/>
                    <a:pt x="30" y="116"/>
                  </a:cubicBezTo>
                  <a:cubicBezTo>
                    <a:pt x="23" y="116"/>
                    <a:pt x="17" y="113"/>
                    <a:pt x="12" y="109"/>
                  </a:cubicBezTo>
                  <a:cubicBezTo>
                    <a:pt x="7" y="104"/>
                    <a:pt x="4" y="98"/>
                    <a:pt x="4" y="9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2"/>
                    <a:pt x="7" y="16"/>
                    <a:pt x="12" y="11"/>
                  </a:cubicBezTo>
                  <a:cubicBezTo>
                    <a:pt x="17" y="6"/>
                    <a:pt x="23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7"/>
                    <a:pt x="14" y="120"/>
                    <a:pt x="30" y="120"/>
                  </a:cubicBezTo>
                  <a:cubicBezTo>
                    <a:pt x="46" y="120"/>
                    <a:pt x="60" y="107"/>
                    <a:pt x="60" y="90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3"/>
                    <a:pt x="58" y="18"/>
                    <a:pt x="55" y="13"/>
                  </a:cubicBezTo>
                  <a:cubicBezTo>
                    <a:pt x="54" y="12"/>
                    <a:pt x="53" y="12"/>
                    <a:pt x="52" y="12"/>
                  </a:cubicBezTo>
                  <a:cubicBezTo>
                    <a:pt x="51" y="13"/>
                    <a:pt x="51" y="14"/>
                    <a:pt x="52" y="15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任意多边形 55">
              <a:extLst>
                <a:ext uri="{FF2B5EF4-FFF2-40B4-BE49-F238E27FC236}">
                  <a16:creationId xmlns:a16="http://schemas.microsoft.com/office/drawing/2014/main" id="{085C4931-D2FD-4923-90C3-656D8C9CAC44}"/>
                </a:ext>
              </a:extLst>
            </p:cNvPr>
            <p:cNvSpPr/>
            <p:nvPr/>
          </p:nvSpPr>
          <p:spPr bwMode="auto">
            <a:xfrm>
              <a:off x="6513513" y="4467226"/>
              <a:ext cx="166688" cy="333375"/>
            </a:xfrm>
            <a:custGeom>
              <a:avLst/>
              <a:gdLst>
                <a:gd name="T0" fmla="*/ 43 w 59"/>
                <a:gd name="T1" fmla="*/ 4 h 117"/>
                <a:gd name="T2" fmla="*/ 55 w 59"/>
                <a:gd name="T3" fmla="*/ 26 h 117"/>
                <a:gd name="T4" fmla="*/ 55 w 59"/>
                <a:gd name="T5" fmla="*/ 87 h 117"/>
                <a:gd name="T6" fmla="*/ 48 w 59"/>
                <a:gd name="T7" fmla="*/ 106 h 117"/>
                <a:gd name="T8" fmla="*/ 30 w 59"/>
                <a:gd name="T9" fmla="*/ 113 h 117"/>
                <a:gd name="T10" fmla="*/ 11 w 59"/>
                <a:gd name="T11" fmla="*/ 106 h 117"/>
                <a:gd name="T12" fmla="*/ 4 w 59"/>
                <a:gd name="T13" fmla="*/ 87 h 117"/>
                <a:gd name="T14" fmla="*/ 4 w 59"/>
                <a:gd name="T15" fmla="*/ 26 h 117"/>
                <a:gd name="T16" fmla="*/ 17 w 59"/>
                <a:gd name="T17" fmla="*/ 4 h 117"/>
                <a:gd name="T18" fmla="*/ 18 w 59"/>
                <a:gd name="T19" fmla="*/ 1 h 117"/>
                <a:gd name="T20" fmla="*/ 15 w 59"/>
                <a:gd name="T21" fmla="*/ 0 h 117"/>
                <a:gd name="T22" fmla="*/ 0 w 59"/>
                <a:gd name="T23" fmla="*/ 26 h 117"/>
                <a:gd name="T24" fmla="*/ 0 w 59"/>
                <a:gd name="T25" fmla="*/ 87 h 117"/>
                <a:gd name="T26" fmla="*/ 30 w 59"/>
                <a:gd name="T27" fmla="*/ 117 h 117"/>
                <a:gd name="T28" fmla="*/ 59 w 59"/>
                <a:gd name="T29" fmla="*/ 87 h 117"/>
                <a:gd name="T30" fmla="*/ 59 w 59"/>
                <a:gd name="T31" fmla="*/ 26 h 117"/>
                <a:gd name="T32" fmla="*/ 45 w 59"/>
                <a:gd name="T33" fmla="*/ 1 h 117"/>
                <a:gd name="T34" fmla="*/ 42 w 59"/>
                <a:gd name="T35" fmla="*/ 2 h 117"/>
                <a:gd name="T36" fmla="*/ 43 w 59"/>
                <a:gd name="T37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117">
                  <a:moveTo>
                    <a:pt x="43" y="4"/>
                  </a:moveTo>
                  <a:cubicBezTo>
                    <a:pt x="50" y="9"/>
                    <a:pt x="55" y="17"/>
                    <a:pt x="55" y="26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95"/>
                    <a:pt x="52" y="101"/>
                    <a:pt x="48" y="106"/>
                  </a:cubicBezTo>
                  <a:cubicBezTo>
                    <a:pt x="43" y="110"/>
                    <a:pt x="37" y="113"/>
                    <a:pt x="30" y="113"/>
                  </a:cubicBezTo>
                  <a:cubicBezTo>
                    <a:pt x="22" y="113"/>
                    <a:pt x="16" y="110"/>
                    <a:pt x="11" y="106"/>
                  </a:cubicBezTo>
                  <a:cubicBezTo>
                    <a:pt x="7" y="101"/>
                    <a:pt x="4" y="95"/>
                    <a:pt x="4" y="8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17"/>
                    <a:pt x="9" y="8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6" y="6"/>
                    <a:pt x="0" y="15"/>
                    <a:pt x="0" y="2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04"/>
                    <a:pt x="13" y="117"/>
                    <a:pt x="30" y="117"/>
                  </a:cubicBezTo>
                  <a:cubicBezTo>
                    <a:pt x="46" y="117"/>
                    <a:pt x="59" y="104"/>
                    <a:pt x="59" y="8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16"/>
                    <a:pt x="53" y="6"/>
                    <a:pt x="45" y="1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2" y="2"/>
                    <a:pt x="42" y="4"/>
                    <a:pt x="43" y="4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任意多边形 56">
              <a:extLst>
                <a:ext uri="{FF2B5EF4-FFF2-40B4-BE49-F238E27FC236}">
                  <a16:creationId xmlns:a16="http://schemas.microsoft.com/office/drawing/2014/main" id="{5D678187-AFEE-4886-AC80-0CCAF647B1CD}"/>
                </a:ext>
              </a:extLst>
            </p:cNvPr>
            <p:cNvSpPr/>
            <p:nvPr/>
          </p:nvSpPr>
          <p:spPr bwMode="auto">
            <a:xfrm>
              <a:off x="6669088" y="4459288"/>
              <a:ext cx="246063" cy="341313"/>
            </a:xfrm>
            <a:custGeom>
              <a:avLst/>
              <a:gdLst>
                <a:gd name="T0" fmla="*/ 56 w 86"/>
                <a:gd name="T1" fmla="*/ 43 h 120"/>
                <a:gd name="T2" fmla="*/ 56 w 86"/>
                <a:gd name="T3" fmla="*/ 90 h 120"/>
                <a:gd name="T4" fmla="*/ 48 w 86"/>
                <a:gd name="T5" fmla="*/ 109 h 120"/>
                <a:gd name="T6" fmla="*/ 30 w 86"/>
                <a:gd name="T7" fmla="*/ 116 h 120"/>
                <a:gd name="T8" fmla="*/ 12 w 86"/>
                <a:gd name="T9" fmla="*/ 109 h 120"/>
                <a:gd name="T10" fmla="*/ 4 w 86"/>
                <a:gd name="T11" fmla="*/ 90 h 120"/>
                <a:gd name="T12" fmla="*/ 4 w 86"/>
                <a:gd name="T13" fmla="*/ 29 h 120"/>
                <a:gd name="T14" fmla="*/ 12 w 86"/>
                <a:gd name="T15" fmla="*/ 11 h 120"/>
                <a:gd name="T16" fmla="*/ 30 w 86"/>
                <a:gd name="T17" fmla="*/ 4 h 120"/>
                <a:gd name="T18" fmla="*/ 84 w 86"/>
                <a:gd name="T19" fmla="*/ 4 h 120"/>
                <a:gd name="T20" fmla="*/ 86 w 86"/>
                <a:gd name="T21" fmla="*/ 2 h 120"/>
                <a:gd name="T22" fmla="*/ 84 w 86"/>
                <a:gd name="T23" fmla="*/ 0 h 120"/>
                <a:gd name="T24" fmla="*/ 30 w 86"/>
                <a:gd name="T25" fmla="*/ 0 h 120"/>
                <a:gd name="T26" fmla="*/ 0 w 86"/>
                <a:gd name="T27" fmla="*/ 29 h 120"/>
                <a:gd name="T28" fmla="*/ 0 w 86"/>
                <a:gd name="T29" fmla="*/ 90 h 120"/>
                <a:gd name="T30" fmla="*/ 30 w 86"/>
                <a:gd name="T31" fmla="*/ 120 h 120"/>
                <a:gd name="T32" fmla="*/ 60 w 86"/>
                <a:gd name="T33" fmla="*/ 90 h 120"/>
                <a:gd name="T34" fmla="*/ 60 w 86"/>
                <a:gd name="T35" fmla="*/ 43 h 120"/>
                <a:gd name="T36" fmla="*/ 58 w 86"/>
                <a:gd name="T37" fmla="*/ 41 h 120"/>
                <a:gd name="T38" fmla="*/ 56 w 86"/>
                <a:gd name="T39" fmla="*/ 4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120">
                  <a:moveTo>
                    <a:pt x="56" y="43"/>
                  </a:moveTo>
                  <a:cubicBezTo>
                    <a:pt x="56" y="90"/>
                    <a:pt x="56" y="90"/>
                    <a:pt x="56" y="90"/>
                  </a:cubicBezTo>
                  <a:cubicBezTo>
                    <a:pt x="56" y="98"/>
                    <a:pt x="53" y="104"/>
                    <a:pt x="48" y="109"/>
                  </a:cubicBezTo>
                  <a:cubicBezTo>
                    <a:pt x="43" y="113"/>
                    <a:pt x="37" y="116"/>
                    <a:pt x="30" y="116"/>
                  </a:cubicBezTo>
                  <a:cubicBezTo>
                    <a:pt x="23" y="116"/>
                    <a:pt x="16" y="113"/>
                    <a:pt x="12" y="109"/>
                  </a:cubicBezTo>
                  <a:cubicBezTo>
                    <a:pt x="7" y="104"/>
                    <a:pt x="4" y="98"/>
                    <a:pt x="4" y="9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2"/>
                    <a:pt x="7" y="16"/>
                    <a:pt x="12" y="11"/>
                  </a:cubicBezTo>
                  <a:cubicBezTo>
                    <a:pt x="16" y="6"/>
                    <a:pt x="23" y="4"/>
                    <a:pt x="30" y="4"/>
                  </a:cubicBezTo>
                  <a:cubicBezTo>
                    <a:pt x="58" y="4"/>
                    <a:pt x="84" y="4"/>
                    <a:pt x="84" y="4"/>
                  </a:cubicBezTo>
                  <a:cubicBezTo>
                    <a:pt x="85" y="4"/>
                    <a:pt x="86" y="3"/>
                    <a:pt x="86" y="2"/>
                  </a:cubicBezTo>
                  <a:cubicBezTo>
                    <a:pt x="86" y="0"/>
                    <a:pt x="85" y="0"/>
                    <a:pt x="84" y="0"/>
                  </a:cubicBezTo>
                  <a:cubicBezTo>
                    <a:pt x="84" y="0"/>
                    <a:pt x="58" y="0"/>
                    <a:pt x="30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7"/>
                    <a:pt x="14" y="120"/>
                    <a:pt x="30" y="120"/>
                  </a:cubicBezTo>
                  <a:cubicBezTo>
                    <a:pt x="46" y="120"/>
                    <a:pt x="60" y="107"/>
                    <a:pt x="60" y="90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2"/>
                    <a:pt x="59" y="41"/>
                    <a:pt x="58" y="41"/>
                  </a:cubicBezTo>
                  <a:cubicBezTo>
                    <a:pt x="57" y="41"/>
                    <a:pt x="56" y="42"/>
                    <a:pt x="56" y="43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任意多边形 57">
              <a:extLst>
                <a:ext uri="{FF2B5EF4-FFF2-40B4-BE49-F238E27FC236}">
                  <a16:creationId xmlns:a16="http://schemas.microsoft.com/office/drawing/2014/main" id="{9BC37CB2-62BB-4635-987D-4ABCE1C918AB}"/>
                </a:ext>
              </a:extLst>
            </p:cNvPr>
            <p:cNvSpPr/>
            <p:nvPr/>
          </p:nvSpPr>
          <p:spPr bwMode="auto">
            <a:xfrm>
              <a:off x="6159501" y="4297363"/>
              <a:ext cx="200025" cy="490538"/>
            </a:xfrm>
            <a:custGeom>
              <a:avLst/>
              <a:gdLst>
                <a:gd name="T0" fmla="*/ 35 w 70"/>
                <a:gd name="T1" fmla="*/ 0 h 172"/>
                <a:gd name="T2" fmla="*/ 1 w 70"/>
                <a:gd name="T3" fmla="*/ 132 h 172"/>
                <a:gd name="T4" fmla="*/ 60 w 70"/>
                <a:gd name="T5" fmla="*/ 125 h 172"/>
                <a:gd name="T6" fmla="*/ 70 w 70"/>
                <a:gd name="T7" fmla="*/ 51 h 172"/>
                <a:gd name="T8" fmla="*/ 35 w 70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2">
                  <a:moveTo>
                    <a:pt x="35" y="0"/>
                  </a:moveTo>
                  <a:cubicBezTo>
                    <a:pt x="2" y="22"/>
                    <a:pt x="2" y="101"/>
                    <a:pt x="1" y="132"/>
                  </a:cubicBezTo>
                  <a:cubicBezTo>
                    <a:pt x="0" y="163"/>
                    <a:pt x="54" y="172"/>
                    <a:pt x="60" y="125"/>
                  </a:cubicBezTo>
                  <a:cubicBezTo>
                    <a:pt x="66" y="79"/>
                    <a:pt x="70" y="51"/>
                    <a:pt x="70" y="51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任意多边形 58">
              <a:extLst>
                <a:ext uri="{FF2B5EF4-FFF2-40B4-BE49-F238E27FC236}">
                  <a16:creationId xmlns:a16="http://schemas.microsoft.com/office/drawing/2014/main" id="{8DA417E4-AB91-4F3D-950E-0604071F97B1}"/>
                </a:ext>
              </a:extLst>
            </p:cNvPr>
            <p:cNvSpPr/>
            <p:nvPr/>
          </p:nvSpPr>
          <p:spPr bwMode="auto">
            <a:xfrm>
              <a:off x="6156326" y="4291013"/>
              <a:ext cx="211138" cy="461963"/>
            </a:xfrm>
            <a:custGeom>
              <a:avLst/>
              <a:gdLst>
                <a:gd name="T0" fmla="*/ 35 w 74"/>
                <a:gd name="T1" fmla="*/ 1 h 162"/>
                <a:gd name="T2" fmla="*/ 15 w 74"/>
                <a:gd name="T3" fmla="*/ 27 h 162"/>
                <a:gd name="T4" fmla="*/ 3 w 74"/>
                <a:gd name="T5" fmla="*/ 84 h 162"/>
                <a:gd name="T6" fmla="*/ 0 w 74"/>
                <a:gd name="T7" fmla="*/ 134 h 162"/>
                <a:gd name="T8" fmla="*/ 0 w 74"/>
                <a:gd name="T9" fmla="*/ 135 h 162"/>
                <a:gd name="T10" fmla="*/ 9 w 74"/>
                <a:gd name="T11" fmla="*/ 155 h 162"/>
                <a:gd name="T12" fmla="*/ 30 w 74"/>
                <a:gd name="T13" fmla="*/ 162 h 162"/>
                <a:gd name="T14" fmla="*/ 51 w 74"/>
                <a:gd name="T15" fmla="*/ 154 h 162"/>
                <a:gd name="T16" fmla="*/ 63 w 74"/>
                <a:gd name="T17" fmla="*/ 128 h 162"/>
                <a:gd name="T18" fmla="*/ 71 w 74"/>
                <a:gd name="T19" fmla="*/ 73 h 162"/>
                <a:gd name="T20" fmla="*/ 73 w 74"/>
                <a:gd name="T21" fmla="*/ 58 h 162"/>
                <a:gd name="T22" fmla="*/ 73 w 74"/>
                <a:gd name="T23" fmla="*/ 53 h 162"/>
                <a:gd name="T24" fmla="*/ 72 w 74"/>
                <a:gd name="T25" fmla="*/ 51 h 162"/>
                <a:gd name="T26" fmla="*/ 69 w 74"/>
                <a:gd name="T27" fmla="*/ 53 h 162"/>
                <a:gd name="T28" fmla="*/ 59 w 74"/>
                <a:gd name="T29" fmla="*/ 127 h 162"/>
                <a:gd name="T30" fmla="*/ 48 w 74"/>
                <a:gd name="T31" fmla="*/ 151 h 162"/>
                <a:gd name="T32" fmla="*/ 30 w 74"/>
                <a:gd name="T33" fmla="*/ 158 h 162"/>
                <a:gd name="T34" fmla="*/ 12 w 74"/>
                <a:gd name="T35" fmla="*/ 152 h 162"/>
                <a:gd name="T36" fmla="*/ 4 w 74"/>
                <a:gd name="T37" fmla="*/ 135 h 162"/>
                <a:gd name="T38" fmla="*/ 4 w 74"/>
                <a:gd name="T39" fmla="*/ 134 h 162"/>
                <a:gd name="T40" fmla="*/ 9 w 74"/>
                <a:gd name="T41" fmla="*/ 65 h 162"/>
                <a:gd name="T42" fmla="*/ 19 w 74"/>
                <a:gd name="T43" fmla="*/ 28 h 162"/>
                <a:gd name="T44" fmla="*/ 37 w 74"/>
                <a:gd name="T45" fmla="*/ 4 h 162"/>
                <a:gd name="T46" fmla="*/ 38 w 74"/>
                <a:gd name="T47" fmla="*/ 1 h 162"/>
                <a:gd name="T48" fmla="*/ 35 w 74"/>
                <a:gd name="T49" fmla="*/ 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62">
                  <a:moveTo>
                    <a:pt x="35" y="1"/>
                  </a:moveTo>
                  <a:cubicBezTo>
                    <a:pt x="27" y="6"/>
                    <a:pt x="20" y="16"/>
                    <a:pt x="15" y="27"/>
                  </a:cubicBezTo>
                  <a:cubicBezTo>
                    <a:pt x="8" y="43"/>
                    <a:pt x="5" y="64"/>
                    <a:pt x="3" y="84"/>
                  </a:cubicBezTo>
                  <a:cubicBezTo>
                    <a:pt x="1" y="104"/>
                    <a:pt x="0" y="122"/>
                    <a:pt x="0" y="13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3"/>
                    <a:pt x="4" y="150"/>
                    <a:pt x="9" y="155"/>
                  </a:cubicBezTo>
                  <a:cubicBezTo>
                    <a:pt x="15" y="159"/>
                    <a:pt x="22" y="162"/>
                    <a:pt x="30" y="162"/>
                  </a:cubicBezTo>
                  <a:cubicBezTo>
                    <a:pt x="37" y="162"/>
                    <a:pt x="45" y="159"/>
                    <a:pt x="51" y="154"/>
                  </a:cubicBezTo>
                  <a:cubicBezTo>
                    <a:pt x="57" y="148"/>
                    <a:pt x="62" y="139"/>
                    <a:pt x="63" y="128"/>
                  </a:cubicBezTo>
                  <a:cubicBezTo>
                    <a:pt x="66" y="104"/>
                    <a:pt x="69" y="86"/>
                    <a:pt x="71" y="73"/>
                  </a:cubicBezTo>
                  <a:cubicBezTo>
                    <a:pt x="72" y="66"/>
                    <a:pt x="72" y="61"/>
                    <a:pt x="73" y="58"/>
                  </a:cubicBezTo>
                  <a:cubicBezTo>
                    <a:pt x="73" y="55"/>
                    <a:pt x="73" y="53"/>
                    <a:pt x="73" y="53"/>
                  </a:cubicBezTo>
                  <a:cubicBezTo>
                    <a:pt x="74" y="52"/>
                    <a:pt x="73" y="51"/>
                    <a:pt x="72" y="51"/>
                  </a:cubicBezTo>
                  <a:cubicBezTo>
                    <a:pt x="71" y="51"/>
                    <a:pt x="70" y="51"/>
                    <a:pt x="69" y="53"/>
                  </a:cubicBezTo>
                  <a:cubicBezTo>
                    <a:pt x="69" y="53"/>
                    <a:pt x="65" y="80"/>
                    <a:pt x="59" y="127"/>
                  </a:cubicBezTo>
                  <a:cubicBezTo>
                    <a:pt x="58" y="138"/>
                    <a:pt x="54" y="146"/>
                    <a:pt x="48" y="151"/>
                  </a:cubicBezTo>
                  <a:cubicBezTo>
                    <a:pt x="43" y="156"/>
                    <a:pt x="36" y="158"/>
                    <a:pt x="30" y="158"/>
                  </a:cubicBezTo>
                  <a:cubicBezTo>
                    <a:pt x="23" y="158"/>
                    <a:pt x="17" y="156"/>
                    <a:pt x="12" y="152"/>
                  </a:cubicBezTo>
                  <a:cubicBezTo>
                    <a:pt x="7" y="147"/>
                    <a:pt x="4" y="142"/>
                    <a:pt x="4" y="135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18"/>
                    <a:pt x="5" y="91"/>
                    <a:pt x="9" y="65"/>
                  </a:cubicBezTo>
                  <a:cubicBezTo>
                    <a:pt x="11" y="52"/>
                    <a:pt x="14" y="39"/>
                    <a:pt x="19" y="28"/>
                  </a:cubicBezTo>
                  <a:cubicBezTo>
                    <a:pt x="24" y="18"/>
                    <a:pt x="30" y="9"/>
                    <a:pt x="37" y="4"/>
                  </a:cubicBezTo>
                  <a:cubicBezTo>
                    <a:pt x="38" y="3"/>
                    <a:pt x="39" y="2"/>
                    <a:pt x="38" y="1"/>
                  </a:cubicBezTo>
                  <a:cubicBezTo>
                    <a:pt x="37" y="0"/>
                    <a:pt x="36" y="0"/>
                    <a:pt x="35" y="1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59">
              <a:extLst>
                <a:ext uri="{FF2B5EF4-FFF2-40B4-BE49-F238E27FC236}">
                  <a16:creationId xmlns:a16="http://schemas.microsoft.com/office/drawing/2014/main" id="{FA4E3CA3-FDB4-4303-B31B-A0FF421E97AA}"/>
                </a:ext>
              </a:extLst>
            </p:cNvPr>
            <p:cNvSpPr/>
            <p:nvPr/>
          </p:nvSpPr>
          <p:spPr bwMode="auto">
            <a:xfrm>
              <a:off x="6829426" y="4619626"/>
              <a:ext cx="85725" cy="96838"/>
            </a:xfrm>
            <a:custGeom>
              <a:avLst/>
              <a:gdLst>
                <a:gd name="T0" fmla="*/ 0 w 30"/>
                <a:gd name="T1" fmla="*/ 2 h 34"/>
                <a:gd name="T2" fmla="*/ 4 w 30"/>
                <a:gd name="T3" fmla="*/ 17 h 34"/>
                <a:gd name="T4" fmla="*/ 13 w 30"/>
                <a:gd name="T5" fmla="*/ 28 h 34"/>
                <a:gd name="T6" fmla="*/ 27 w 30"/>
                <a:gd name="T7" fmla="*/ 34 h 34"/>
                <a:gd name="T8" fmla="*/ 30 w 30"/>
                <a:gd name="T9" fmla="*/ 32 h 34"/>
                <a:gd name="T10" fmla="*/ 28 w 30"/>
                <a:gd name="T11" fmla="*/ 30 h 34"/>
                <a:gd name="T12" fmla="*/ 15 w 30"/>
                <a:gd name="T13" fmla="*/ 25 h 34"/>
                <a:gd name="T14" fmla="*/ 6 w 30"/>
                <a:gd name="T15" fmla="*/ 10 h 34"/>
                <a:gd name="T16" fmla="*/ 4 w 30"/>
                <a:gd name="T17" fmla="*/ 4 h 34"/>
                <a:gd name="T18" fmla="*/ 4 w 30"/>
                <a:gd name="T19" fmla="*/ 2 h 34"/>
                <a:gd name="T20" fmla="*/ 4 w 30"/>
                <a:gd name="T21" fmla="*/ 1 h 34"/>
                <a:gd name="T22" fmla="*/ 4 w 30"/>
                <a:gd name="T23" fmla="*/ 1 h 34"/>
                <a:gd name="T24" fmla="*/ 1 w 30"/>
                <a:gd name="T25" fmla="*/ 0 h 34"/>
                <a:gd name="T26" fmla="*/ 0 w 30"/>
                <a:gd name="T2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4">
                  <a:moveTo>
                    <a:pt x="0" y="2"/>
                  </a:moveTo>
                  <a:cubicBezTo>
                    <a:pt x="0" y="2"/>
                    <a:pt x="1" y="9"/>
                    <a:pt x="4" y="17"/>
                  </a:cubicBezTo>
                  <a:cubicBezTo>
                    <a:pt x="6" y="21"/>
                    <a:pt x="9" y="25"/>
                    <a:pt x="13" y="28"/>
                  </a:cubicBezTo>
                  <a:cubicBezTo>
                    <a:pt x="17" y="31"/>
                    <a:pt x="21" y="33"/>
                    <a:pt x="27" y="34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0" y="31"/>
                    <a:pt x="29" y="30"/>
                    <a:pt x="28" y="30"/>
                  </a:cubicBezTo>
                  <a:cubicBezTo>
                    <a:pt x="23" y="30"/>
                    <a:pt x="19" y="28"/>
                    <a:pt x="15" y="25"/>
                  </a:cubicBezTo>
                  <a:cubicBezTo>
                    <a:pt x="11" y="21"/>
                    <a:pt x="8" y="15"/>
                    <a:pt x="6" y="10"/>
                  </a:cubicBezTo>
                  <a:cubicBezTo>
                    <a:pt x="5" y="8"/>
                    <a:pt x="4" y="5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任意多边形 60">
              <a:extLst>
                <a:ext uri="{FF2B5EF4-FFF2-40B4-BE49-F238E27FC236}">
                  <a16:creationId xmlns:a16="http://schemas.microsoft.com/office/drawing/2014/main" id="{2B16A8D7-97ED-4660-9B26-BB61C6FD85D5}"/>
                </a:ext>
              </a:extLst>
            </p:cNvPr>
            <p:cNvSpPr/>
            <p:nvPr/>
          </p:nvSpPr>
          <p:spPr bwMode="auto">
            <a:xfrm>
              <a:off x="6500813" y="4062413"/>
              <a:ext cx="815975" cy="447675"/>
            </a:xfrm>
            <a:custGeom>
              <a:avLst/>
              <a:gdLst>
                <a:gd name="T0" fmla="*/ 282 w 286"/>
                <a:gd name="T1" fmla="*/ 0 h 157"/>
                <a:gd name="T2" fmla="*/ 1 w 286"/>
                <a:gd name="T3" fmla="*/ 153 h 157"/>
                <a:gd name="T4" fmla="*/ 0 w 286"/>
                <a:gd name="T5" fmla="*/ 155 h 157"/>
                <a:gd name="T6" fmla="*/ 3 w 286"/>
                <a:gd name="T7" fmla="*/ 156 h 157"/>
                <a:gd name="T8" fmla="*/ 284 w 286"/>
                <a:gd name="T9" fmla="*/ 4 h 157"/>
                <a:gd name="T10" fmla="*/ 285 w 286"/>
                <a:gd name="T11" fmla="*/ 1 h 157"/>
                <a:gd name="T12" fmla="*/ 282 w 286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57">
                  <a:moveTo>
                    <a:pt x="282" y="0"/>
                  </a:moveTo>
                  <a:cubicBezTo>
                    <a:pt x="1" y="153"/>
                    <a:pt x="1" y="153"/>
                    <a:pt x="1" y="153"/>
                  </a:cubicBezTo>
                  <a:cubicBezTo>
                    <a:pt x="0" y="153"/>
                    <a:pt x="0" y="154"/>
                    <a:pt x="0" y="155"/>
                  </a:cubicBezTo>
                  <a:cubicBezTo>
                    <a:pt x="1" y="156"/>
                    <a:pt x="2" y="157"/>
                    <a:pt x="3" y="156"/>
                  </a:cubicBezTo>
                  <a:cubicBezTo>
                    <a:pt x="284" y="4"/>
                    <a:pt x="284" y="4"/>
                    <a:pt x="284" y="4"/>
                  </a:cubicBezTo>
                  <a:cubicBezTo>
                    <a:pt x="285" y="3"/>
                    <a:pt x="286" y="2"/>
                    <a:pt x="285" y="1"/>
                  </a:cubicBezTo>
                  <a:cubicBezTo>
                    <a:pt x="285" y="0"/>
                    <a:pt x="283" y="0"/>
                    <a:pt x="282" y="0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任意多边形 61">
              <a:extLst>
                <a:ext uri="{FF2B5EF4-FFF2-40B4-BE49-F238E27FC236}">
                  <a16:creationId xmlns:a16="http://schemas.microsoft.com/office/drawing/2014/main" id="{2AAAB473-CC41-4E74-8A4F-F38698969887}"/>
                </a:ext>
              </a:extLst>
            </p:cNvPr>
            <p:cNvSpPr/>
            <p:nvPr/>
          </p:nvSpPr>
          <p:spPr bwMode="auto">
            <a:xfrm>
              <a:off x="6650038" y="3578226"/>
              <a:ext cx="409575" cy="636588"/>
            </a:xfrm>
            <a:custGeom>
              <a:avLst/>
              <a:gdLst>
                <a:gd name="T0" fmla="*/ 143 w 144"/>
                <a:gd name="T1" fmla="*/ 220 h 223"/>
                <a:gd name="T2" fmla="*/ 4 w 144"/>
                <a:gd name="T3" fmla="*/ 1 h 223"/>
                <a:gd name="T4" fmla="*/ 1 w 144"/>
                <a:gd name="T5" fmla="*/ 0 h 223"/>
                <a:gd name="T6" fmla="*/ 0 w 144"/>
                <a:gd name="T7" fmla="*/ 3 h 223"/>
                <a:gd name="T8" fmla="*/ 140 w 144"/>
                <a:gd name="T9" fmla="*/ 222 h 223"/>
                <a:gd name="T10" fmla="*/ 142 w 144"/>
                <a:gd name="T11" fmla="*/ 222 h 223"/>
                <a:gd name="T12" fmla="*/ 143 w 144"/>
                <a:gd name="T13" fmla="*/ 2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23">
                  <a:moveTo>
                    <a:pt x="143" y="22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0" y="223"/>
                    <a:pt x="142" y="223"/>
                    <a:pt x="142" y="222"/>
                  </a:cubicBezTo>
                  <a:cubicBezTo>
                    <a:pt x="143" y="222"/>
                    <a:pt x="144" y="220"/>
                    <a:pt x="143" y="220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62">
              <a:extLst>
                <a:ext uri="{FF2B5EF4-FFF2-40B4-BE49-F238E27FC236}">
                  <a16:creationId xmlns:a16="http://schemas.microsoft.com/office/drawing/2014/main" id="{292E0148-5E34-4289-8DF0-E582B8B31A37}"/>
                </a:ext>
              </a:extLst>
            </p:cNvPr>
            <p:cNvSpPr/>
            <p:nvPr/>
          </p:nvSpPr>
          <p:spPr bwMode="auto">
            <a:xfrm>
              <a:off x="7045326" y="4062413"/>
              <a:ext cx="82550" cy="152400"/>
            </a:xfrm>
            <a:custGeom>
              <a:avLst/>
              <a:gdLst>
                <a:gd name="T0" fmla="*/ 25 w 29"/>
                <a:gd name="T1" fmla="*/ 1 h 53"/>
                <a:gd name="T2" fmla="*/ 1 w 29"/>
                <a:gd name="T3" fmla="*/ 50 h 53"/>
                <a:gd name="T4" fmla="*/ 2 w 29"/>
                <a:gd name="T5" fmla="*/ 52 h 53"/>
                <a:gd name="T6" fmla="*/ 4 w 29"/>
                <a:gd name="T7" fmla="*/ 51 h 53"/>
                <a:gd name="T8" fmla="*/ 29 w 29"/>
                <a:gd name="T9" fmla="*/ 3 h 53"/>
                <a:gd name="T10" fmla="*/ 28 w 29"/>
                <a:gd name="T11" fmla="*/ 0 h 53"/>
                <a:gd name="T12" fmla="*/ 25 w 2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25" y="1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3" y="53"/>
                    <a:pt x="4" y="52"/>
                    <a:pt x="4" y="51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1"/>
                    <a:pt x="28" y="0"/>
                  </a:cubicBezTo>
                  <a:cubicBezTo>
                    <a:pt x="27" y="0"/>
                    <a:pt x="26" y="0"/>
                    <a:pt x="25" y="1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63">
              <a:extLst>
                <a:ext uri="{FF2B5EF4-FFF2-40B4-BE49-F238E27FC236}">
                  <a16:creationId xmlns:a16="http://schemas.microsoft.com/office/drawing/2014/main" id="{0DC4E7FF-14FB-4AEA-827B-F291828C5527}"/>
                </a:ext>
              </a:extLst>
            </p:cNvPr>
            <p:cNvSpPr/>
            <p:nvPr/>
          </p:nvSpPr>
          <p:spPr bwMode="auto">
            <a:xfrm>
              <a:off x="7316788" y="3373438"/>
              <a:ext cx="165100" cy="125413"/>
            </a:xfrm>
            <a:custGeom>
              <a:avLst/>
              <a:gdLst>
                <a:gd name="T0" fmla="*/ 1 w 58"/>
                <a:gd name="T1" fmla="*/ 4 h 44"/>
                <a:gd name="T2" fmla="*/ 55 w 58"/>
                <a:gd name="T3" fmla="*/ 43 h 44"/>
                <a:gd name="T4" fmla="*/ 57 w 58"/>
                <a:gd name="T5" fmla="*/ 42 h 44"/>
                <a:gd name="T6" fmla="*/ 56 w 58"/>
                <a:gd name="T7" fmla="*/ 40 h 44"/>
                <a:gd name="T8" fmla="*/ 4 w 58"/>
                <a:gd name="T9" fmla="*/ 1 h 44"/>
                <a:gd name="T10" fmla="*/ 1 w 58"/>
                <a:gd name="T11" fmla="*/ 1 h 44"/>
                <a:gd name="T12" fmla="*/ 1 w 5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4">
                  <a:moveTo>
                    <a:pt x="1" y="4"/>
                  </a:moveTo>
                  <a:cubicBezTo>
                    <a:pt x="19" y="21"/>
                    <a:pt x="37" y="36"/>
                    <a:pt x="55" y="43"/>
                  </a:cubicBezTo>
                  <a:cubicBezTo>
                    <a:pt x="56" y="44"/>
                    <a:pt x="57" y="43"/>
                    <a:pt x="57" y="42"/>
                  </a:cubicBezTo>
                  <a:cubicBezTo>
                    <a:pt x="58" y="41"/>
                    <a:pt x="57" y="40"/>
                    <a:pt x="56" y="40"/>
                  </a:cubicBezTo>
                  <a:cubicBezTo>
                    <a:pt x="40" y="33"/>
                    <a:pt x="22" y="18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E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任意多边形 64">
              <a:extLst>
                <a:ext uri="{FF2B5EF4-FFF2-40B4-BE49-F238E27FC236}">
                  <a16:creationId xmlns:a16="http://schemas.microsoft.com/office/drawing/2014/main" id="{9838FB04-C680-4D10-9549-43D1D40225C5}"/>
                </a:ext>
              </a:extLst>
            </p:cNvPr>
            <p:cNvSpPr/>
            <p:nvPr/>
          </p:nvSpPr>
          <p:spPr bwMode="auto">
            <a:xfrm>
              <a:off x="6421438" y="3033713"/>
              <a:ext cx="814388" cy="260350"/>
            </a:xfrm>
            <a:custGeom>
              <a:avLst/>
              <a:gdLst>
                <a:gd name="T0" fmla="*/ 2 w 286"/>
                <a:gd name="T1" fmla="*/ 43 h 91"/>
                <a:gd name="T2" fmla="*/ 153 w 286"/>
                <a:gd name="T3" fmla="*/ 4 h 91"/>
                <a:gd name="T4" fmla="*/ 208 w 286"/>
                <a:gd name="T5" fmla="*/ 20 h 91"/>
                <a:gd name="T6" fmla="*/ 283 w 286"/>
                <a:gd name="T7" fmla="*/ 90 h 91"/>
                <a:gd name="T8" fmla="*/ 286 w 286"/>
                <a:gd name="T9" fmla="*/ 90 h 91"/>
                <a:gd name="T10" fmla="*/ 286 w 286"/>
                <a:gd name="T11" fmla="*/ 88 h 91"/>
                <a:gd name="T12" fmla="*/ 211 w 286"/>
                <a:gd name="T13" fmla="*/ 16 h 91"/>
                <a:gd name="T14" fmla="*/ 153 w 286"/>
                <a:gd name="T15" fmla="*/ 0 h 91"/>
                <a:gd name="T16" fmla="*/ 1 w 286"/>
                <a:gd name="T17" fmla="*/ 39 h 91"/>
                <a:gd name="T18" fmla="*/ 0 w 286"/>
                <a:gd name="T19" fmla="*/ 41 h 91"/>
                <a:gd name="T20" fmla="*/ 2 w 286"/>
                <a:gd name="T2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91">
                  <a:moveTo>
                    <a:pt x="2" y="43"/>
                  </a:moveTo>
                  <a:cubicBezTo>
                    <a:pt x="66" y="20"/>
                    <a:pt x="115" y="4"/>
                    <a:pt x="153" y="4"/>
                  </a:cubicBezTo>
                  <a:cubicBezTo>
                    <a:pt x="174" y="4"/>
                    <a:pt x="192" y="9"/>
                    <a:pt x="208" y="20"/>
                  </a:cubicBezTo>
                  <a:cubicBezTo>
                    <a:pt x="231" y="34"/>
                    <a:pt x="257" y="62"/>
                    <a:pt x="283" y="90"/>
                  </a:cubicBezTo>
                  <a:cubicBezTo>
                    <a:pt x="284" y="91"/>
                    <a:pt x="285" y="91"/>
                    <a:pt x="286" y="90"/>
                  </a:cubicBezTo>
                  <a:cubicBezTo>
                    <a:pt x="286" y="90"/>
                    <a:pt x="286" y="88"/>
                    <a:pt x="286" y="88"/>
                  </a:cubicBezTo>
                  <a:cubicBezTo>
                    <a:pt x="259" y="60"/>
                    <a:pt x="234" y="32"/>
                    <a:pt x="211" y="16"/>
                  </a:cubicBezTo>
                  <a:cubicBezTo>
                    <a:pt x="193" y="5"/>
                    <a:pt x="175" y="0"/>
                    <a:pt x="153" y="0"/>
                  </a:cubicBezTo>
                  <a:cubicBezTo>
                    <a:pt x="114" y="0"/>
                    <a:pt x="65" y="16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lose/>
                </a:path>
              </a:pathLst>
            </a:custGeom>
            <a:solidFill>
              <a:srgbClr val="E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任意多边形 65">
              <a:extLst>
                <a:ext uri="{FF2B5EF4-FFF2-40B4-BE49-F238E27FC236}">
                  <a16:creationId xmlns:a16="http://schemas.microsoft.com/office/drawing/2014/main" id="{53401209-B66B-437B-A354-D0F11FCB0DC5}"/>
                </a:ext>
              </a:extLst>
            </p:cNvPr>
            <p:cNvSpPr/>
            <p:nvPr/>
          </p:nvSpPr>
          <p:spPr bwMode="auto">
            <a:xfrm>
              <a:off x="4359276" y="2509838"/>
              <a:ext cx="1281113" cy="1738313"/>
            </a:xfrm>
            <a:custGeom>
              <a:avLst/>
              <a:gdLst>
                <a:gd name="T0" fmla="*/ 179 w 450"/>
                <a:gd name="T1" fmla="*/ 0 h 610"/>
                <a:gd name="T2" fmla="*/ 0 w 450"/>
                <a:gd name="T3" fmla="*/ 556 h 610"/>
                <a:gd name="T4" fmla="*/ 179 w 450"/>
                <a:gd name="T5" fmla="*/ 610 h 610"/>
                <a:gd name="T6" fmla="*/ 329 w 450"/>
                <a:gd name="T7" fmla="*/ 189 h 610"/>
                <a:gd name="T8" fmla="*/ 411 w 450"/>
                <a:gd name="T9" fmla="*/ 171 h 610"/>
                <a:gd name="T10" fmla="*/ 394 w 450"/>
                <a:gd name="T11" fmla="*/ 118 h 610"/>
                <a:gd name="T12" fmla="*/ 339 w 450"/>
                <a:gd name="T13" fmla="*/ 127 h 610"/>
                <a:gd name="T14" fmla="*/ 361 w 450"/>
                <a:gd name="T15" fmla="*/ 39 h 610"/>
                <a:gd name="T16" fmla="*/ 179 w 450"/>
                <a:gd name="T1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610">
                  <a:moveTo>
                    <a:pt x="179" y="0"/>
                  </a:moveTo>
                  <a:cubicBezTo>
                    <a:pt x="154" y="82"/>
                    <a:pt x="0" y="556"/>
                    <a:pt x="0" y="556"/>
                  </a:cubicBezTo>
                  <a:cubicBezTo>
                    <a:pt x="179" y="610"/>
                    <a:pt x="179" y="610"/>
                    <a:pt x="179" y="610"/>
                  </a:cubicBezTo>
                  <a:cubicBezTo>
                    <a:pt x="329" y="189"/>
                    <a:pt x="329" y="189"/>
                    <a:pt x="329" y="189"/>
                  </a:cubicBezTo>
                  <a:cubicBezTo>
                    <a:pt x="329" y="189"/>
                    <a:pt x="388" y="176"/>
                    <a:pt x="411" y="171"/>
                  </a:cubicBezTo>
                  <a:cubicBezTo>
                    <a:pt x="440" y="165"/>
                    <a:pt x="450" y="109"/>
                    <a:pt x="394" y="118"/>
                  </a:cubicBezTo>
                  <a:cubicBezTo>
                    <a:pt x="339" y="127"/>
                    <a:pt x="339" y="127"/>
                    <a:pt x="339" y="127"/>
                  </a:cubicBezTo>
                  <a:cubicBezTo>
                    <a:pt x="361" y="39"/>
                    <a:pt x="361" y="39"/>
                    <a:pt x="361" y="39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任意多边形 66">
              <a:extLst>
                <a:ext uri="{FF2B5EF4-FFF2-40B4-BE49-F238E27FC236}">
                  <a16:creationId xmlns:a16="http://schemas.microsoft.com/office/drawing/2014/main" id="{A27E4834-7CBF-4BA9-8BE3-D4C2329F59F8}"/>
                </a:ext>
              </a:extLst>
            </p:cNvPr>
            <p:cNvSpPr/>
            <p:nvPr/>
          </p:nvSpPr>
          <p:spPr bwMode="auto">
            <a:xfrm>
              <a:off x="4448176" y="3463926"/>
              <a:ext cx="609600" cy="633413"/>
            </a:xfrm>
            <a:custGeom>
              <a:avLst/>
              <a:gdLst>
                <a:gd name="T0" fmla="*/ 73 w 384"/>
                <a:gd name="T1" fmla="*/ 0 h 399"/>
                <a:gd name="T2" fmla="*/ 384 w 384"/>
                <a:gd name="T3" fmla="*/ 158 h 399"/>
                <a:gd name="T4" fmla="*/ 317 w 384"/>
                <a:gd name="T5" fmla="*/ 399 h 399"/>
                <a:gd name="T6" fmla="*/ 0 w 384"/>
                <a:gd name="T7" fmla="*/ 230 h 399"/>
                <a:gd name="T8" fmla="*/ 73 w 38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399">
                  <a:moveTo>
                    <a:pt x="73" y="0"/>
                  </a:moveTo>
                  <a:lnTo>
                    <a:pt x="384" y="158"/>
                  </a:lnTo>
                  <a:lnTo>
                    <a:pt x="317" y="399"/>
                  </a:lnTo>
                  <a:lnTo>
                    <a:pt x="0" y="23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7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任意多边形 67">
              <a:extLst>
                <a:ext uri="{FF2B5EF4-FFF2-40B4-BE49-F238E27FC236}">
                  <a16:creationId xmlns:a16="http://schemas.microsoft.com/office/drawing/2014/main" id="{7B8CE9F0-7FE8-46A6-ACFD-11FAEA1C0A39}"/>
                </a:ext>
              </a:extLst>
            </p:cNvPr>
            <p:cNvSpPr/>
            <p:nvPr/>
          </p:nvSpPr>
          <p:spPr bwMode="auto">
            <a:xfrm>
              <a:off x="4448176" y="3463926"/>
              <a:ext cx="609600" cy="633413"/>
            </a:xfrm>
            <a:custGeom>
              <a:avLst/>
              <a:gdLst>
                <a:gd name="T0" fmla="*/ 73 w 384"/>
                <a:gd name="T1" fmla="*/ 0 h 399"/>
                <a:gd name="T2" fmla="*/ 384 w 384"/>
                <a:gd name="T3" fmla="*/ 158 h 399"/>
                <a:gd name="T4" fmla="*/ 317 w 384"/>
                <a:gd name="T5" fmla="*/ 399 h 399"/>
                <a:gd name="T6" fmla="*/ 0 w 384"/>
                <a:gd name="T7" fmla="*/ 230 h 399"/>
                <a:gd name="T8" fmla="*/ 73 w 38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399">
                  <a:moveTo>
                    <a:pt x="73" y="0"/>
                  </a:moveTo>
                  <a:lnTo>
                    <a:pt x="384" y="158"/>
                  </a:lnTo>
                  <a:lnTo>
                    <a:pt x="317" y="399"/>
                  </a:lnTo>
                  <a:lnTo>
                    <a:pt x="0" y="230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任意多边形 68">
              <a:extLst>
                <a:ext uri="{FF2B5EF4-FFF2-40B4-BE49-F238E27FC236}">
                  <a16:creationId xmlns:a16="http://schemas.microsoft.com/office/drawing/2014/main" id="{5484C8A1-6C05-45C2-9FE7-93A69657D88E}"/>
                </a:ext>
              </a:extLst>
            </p:cNvPr>
            <p:cNvSpPr/>
            <p:nvPr/>
          </p:nvSpPr>
          <p:spPr bwMode="auto">
            <a:xfrm>
              <a:off x="5253038" y="2292351"/>
              <a:ext cx="536575" cy="450850"/>
            </a:xfrm>
            <a:custGeom>
              <a:avLst/>
              <a:gdLst>
                <a:gd name="T0" fmla="*/ 123 w 188"/>
                <a:gd name="T1" fmla="*/ 23 h 158"/>
                <a:gd name="T2" fmla="*/ 153 w 188"/>
                <a:gd name="T3" fmla="*/ 65 h 158"/>
                <a:gd name="T4" fmla="*/ 33 w 188"/>
                <a:gd name="T5" fmla="*/ 158 h 158"/>
                <a:gd name="T6" fmla="*/ 0 w 188"/>
                <a:gd name="T7" fmla="*/ 109 h 158"/>
                <a:gd name="T8" fmla="*/ 123 w 188"/>
                <a:gd name="T9" fmla="*/ 2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58">
                  <a:moveTo>
                    <a:pt x="123" y="23"/>
                  </a:moveTo>
                  <a:cubicBezTo>
                    <a:pt x="156" y="0"/>
                    <a:pt x="188" y="38"/>
                    <a:pt x="153" y="65"/>
                  </a:cubicBezTo>
                  <a:cubicBezTo>
                    <a:pt x="118" y="91"/>
                    <a:pt x="33" y="158"/>
                    <a:pt x="33" y="15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96" y="42"/>
                    <a:pt x="123" y="23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69">
              <a:extLst>
                <a:ext uri="{FF2B5EF4-FFF2-40B4-BE49-F238E27FC236}">
                  <a16:creationId xmlns:a16="http://schemas.microsoft.com/office/drawing/2014/main" id="{F0FE5F30-250B-4133-A23A-CF9A4779629D}"/>
                </a:ext>
              </a:extLst>
            </p:cNvPr>
            <p:cNvSpPr/>
            <p:nvPr/>
          </p:nvSpPr>
          <p:spPr bwMode="auto">
            <a:xfrm>
              <a:off x="4846638" y="2449513"/>
              <a:ext cx="211138" cy="200025"/>
            </a:xfrm>
            <a:custGeom>
              <a:avLst/>
              <a:gdLst>
                <a:gd name="T0" fmla="*/ 51 w 74"/>
                <a:gd name="T1" fmla="*/ 8 h 70"/>
                <a:gd name="T2" fmla="*/ 66 w 74"/>
                <a:gd name="T3" fmla="*/ 50 h 70"/>
                <a:gd name="T4" fmla="*/ 23 w 74"/>
                <a:gd name="T5" fmla="*/ 62 h 70"/>
                <a:gd name="T6" fmla="*/ 8 w 74"/>
                <a:gd name="T7" fmla="*/ 21 h 70"/>
                <a:gd name="T8" fmla="*/ 51 w 74"/>
                <a:gd name="T9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0">
                  <a:moveTo>
                    <a:pt x="51" y="8"/>
                  </a:moveTo>
                  <a:cubicBezTo>
                    <a:pt x="67" y="16"/>
                    <a:pt x="74" y="35"/>
                    <a:pt x="66" y="50"/>
                  </a:cubicBezTo>
                  <a:cubicBezTo>
                    <a:pt x="58" y="65"/>
                    <a:pt x="39" y="70"/>
                    <a:pt x="23" y="62"/>
                  </a:cubicBezTo>
                  <a:cubicBezTo>
                    <a:pt x="7" y="54"/>
                    <a:pt x="0" y="35"/>
                    <a:pt x="8" y="21"/>
                  </a:cubicBezTo>
                  <a:cubicBezTo>
                    <a:pt x="16" y="6"/>
                    <a:pt x="35" y="0"/>
                    <a:pt x="51" y="8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任意多边形 70">
              <a:extLst>
                <a:ext uri="{FF2B5EF4-FFF2-40B4-BE49-F238E27FC236}">
                  <a16:creationId xmlns:a16="http://schemas.microsoft.com/office/drawing/2014/main" id="{5FCBED6F-97C9-4344-A1BD-EBC5927A3B43}"/>
                </a:ext>
              </a:extLst>
            </p:cNvPr>
            <p:cNvSpPr/>
            <p:nvPr/>
          </p:nvSpPr>
          <p:spPr bwMode="auto">
            <a:xfrm>
              <a:off x="4962526" y="2487613"/>
              <a:ext cx="211138" cy="198438"/>
            </a:xfrm>
            <a:custGeom>
              <a:avLst/>
              <a:gdLst>
                <a:gd name="T0" fmla="*/ 51 w 74"/>
                <a:gd name="T1" fmla="*/ 8 h 70"/>
                <a:gd name="T2" fmla="*/ 66 w 74"/>
                <a:gd name="T3" fmla="*/ 49 h 70"/>
                <a:gd name="T4" fmla="*/ 23 w 74"/>
                <a:gd name="T5" fmla="*/ 62 h 70"/>
                <a:gd name="T6" fmla="*/ 8 w 74"/>
                <a:gd name="T7" fmla="*/ 20 h 70"/>
                <a:gd name="T8" fmla="*/ 51 w 74"/>
                <a:gd name="T9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0">
                  <a:moveTo>
                    <a:pt x="51" y="8"/>
                  </a:moveTo>
                  <a:cubicBezTo>
                    <a:pt x="67" y="16"/>
                    <a:pt x="74" y="35"/>
                    <a:pt x="66" y="49"/>
                  </a:cubicBezTo>
                  <a:cubicBezTo>
                    <a:pt x="58" y="64"/>
                    <a:pt x="39" y="70"/>
                    <a:pt x="23" y="62"/>
                  </a:cubicBezTo>
                  <a:cubicBezTo>
                    <a:pt x="7" y="54"/>
                    <a:pt x="0" y="35"/>
                    <a:pt x="8" y="20"/>
                  </a:cubicBezTo>
                  <a:cubicBezTo>
                    <a:pt x="16" y="6"/>
                    <a:pt x="35" y="0"/>
                    <a:pt x="51" y="8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 71">
              <a:extLst>
                <a:ext uri="{FF2B5EF4-FFF2-40B4-BE49-F238E27FC236}">
                  <a16:creationId xmlns:a16="http://schemas.microsoft.com/office/drawing/2014/main" id="{CB5231C7-AD8E-4D28-8254-9060A9852878}"/>
                </a:ext>
              </a:extLst>
            </p:cNvPr>
            <p:cNvSpPr/>
            <p:nvPr/>
          </p:nvSpPr>
          <p:spPr bwMode="auto">
            <a:xfrm>
              <a:off x="4926013" y="2466976"/>
              <a:ext cx="171450" cy="201613"/>
            </a:xfrm>
            <a:custGeom>
              <a:avLst/>
              <a:gdLst>
                <a:gd name="T0" fmla="*/ 75 w 108"/>
                <a:gd name="T1" fmla="*/ 127 h 127"/>
                <a:gd name="T2" fmla="*/ 0 w 108"/>
                <a:gd name="T3" fmla="*/ 104 h 127"/>
                <a:gd name="T4" fmla="*/ 32 w 108"/>
                <a:gd name="T5" fmla="*/ 0 h 127"/>
                <a:gd name="T6" fmla="*/ 108 w 108"/>
                <a:gd name="T7" fmla="*/ 23 h 127"/>
                <a:gd name="T8" fmla="*/ 75 w 108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27">
                  <a:moveTo>
                    <a:pt x="75" y="127"/>
                  </a:moveTo>
                  <a:lnTo>
                    <a:pt x="0" y="104"/>
                  </a:lnTo>
                  <a:lnTo>
                    <a:pt x="32" y="0"/>
                  </a:lnTo>
                  <a:lnTo>
                    <a:pt x="108" y="23"/>
                  </a:lnTo>
                  <a:lnTo>
                    <a:pt x="75" y="127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任意多边形 72">
              <a:extLst>
                <a:ext uri="{FF2B5EF4-FFF2-40B4-BE49-F238E27FC236}">
                  <a16:creationId xmlns:a16="http://schemas.microsoft.com/office/drawing/2014/main" id="{BB097E71-A041-4D3B-A087-E25F858987DE}"/>
                </a:ext>
              </a:extLst>
            </p:cNvPr>
            <p:cNvSpPr/>
            <p:nvPr/>
          </p:nvSpPr>
          <p:spPr bwMode="auto">
            <a:xfrm>
              <a:off x="5008563" y="2459038"/>
              <a:ext cx="200025" cy="187325"/>
            </a:xfrm>
            <a:custGeom>
              <a:avLst/>
              <a:gdLst>
                <a:gd name="T0" fmla="*/ 49 w 70"/>
                <a:gd name="T1" fmla="*/ 8 h 66"/>
                <a:gd name="T2" fmla="*/ 63 w 70"/>
                <a:gd name="T3" fmla="*/ 47 h 66"/>
                <a:gd name="T4" fmla="*/ 22 w 70"/>
                <a:gd name="T5" fmla="*/ 58 h 66"/>
                <a:gd name="T6" fmla="*/ 8 w 70"/>
                <a:gd name="T7" fmla="*/ 19 h 66"/>
                <a:gd name="T8" fmla="*/ 49 w 70"/>
                <a:gd name="T9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6">
                  <a:moveTo>
                    <a:pt x="49" y="8"/>
                  </a:moveTo>
                  <a:cubicBezTo>
                    <a:pt x="64" y="15"/>
                    <a:pt x="70" y="33"/>
                    <a:pt x="63" y="47"/>
                  </a:cubicBezTo>
                  <a:cubicBezTo>
                    <a:pt x="55" y="61"/>
                    <a:pt x="37" y="66"/>
                    <a:pt x="22" y="58"/>
                  </a:cubicBezTo>
                  <a:cubicBezTo>
                    <a:pt x="7" y="51"/>
                    <a:pt x="0" y="33"/>
                    <a:pt x="8" y="19"/>
                  </a:cubicBezTo>
                  <a:cubicBezTo>
                    <a:pt x="15" y="5"/>
                    <a:pt x="34" y="0"/>
                    <a:pt x="49" y="8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任意多边形 73">
              <a:extLst>
                <a:ext uri="{FF2B5EF4-FFF2-40B4-BE49-F238E27FC236}">
                  <a16:creationId xmlns:a16="http://schemas.microsoft.com/office/drawing/2014/main" id="{D5186019-C0B3-4E7C-B949-65732FA97B3A}"/>
                </a:ext>
              </a:extLst>
            </p:cNvPr>
            <p:cNvSpPr/>
            <p:nvPr/>
          </p:nvSpPr>
          <p:spPr bwMode="auto">
            <a:xfrm>
              <a:off x="5119688" y="2492376"/>
              <a:ext cx="200025" cy="188913"/>
            </a:xfrm>
            <a:custGeom>
              <a:avLst/>
              <a:gdLst>
                <a:gd name="T0" fmla="*/ 49 w 70"/>
                <a:gd name="T1" fmla="*/ 8 h 66"/>
                <a:gd name="T2" fmla="*/ 63 w 70"/>
                <a:gd name="T3" fmla="*/ 47 h 66"/>
                <a:gd name="T4" fmla="*/ 22 w 70"/>
                <a:gd name="T5" fmla="*/ 58 h 66"/>
                <a:gd name="T6" fmla="*/ 8 w 70"/>
                <a:gd name="T7" fmla="*/ 19 h 66"/>
                <a:gd name="T8" fmla="*/ 49 w 70"/>
                <a:gd name="T9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6">
                  <a:moveTo>
                    <a:pt x="49" y="8"/>
                  </a:moveTo>
                  <a:cubicBezTo>
                    <a:pt x="64" y="15"/>
                    <a:pt x="70" y="33"/>
                    <a:pt x="63" y="47"/>
                  </a:cubicBezTo>
                  <a:cubicBezTo>
                    <a:pt x="55" y="61"/>
                    <a:pt x="37" y="66"/>
                    <a:pt x="22" y="58"/>
                  </a:cubicBezTo>
                  <a:cubicBezTo>
                    <a:pt x="6" y="51"/>
                    <a:pt x="0" y="33"/>
                    <a:pt x="8" y="19"/>
                  </a:cubicBezTo>
                  <a:cubicBezTo>
                    <a:pt x="15" y="5"/>
                    <a:pt x="33" y="0"/>
                    <a:pt x="49" y="8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任意多边形 74">
              <a:extLst>
                <a:ext uri="{FF2B5EF4-FFF2-40B4-BE49-F238E27FC236}">
                  <a16:creationId xmlns:a16="http://schemas.microsoft.com/office/drawing/2014/main" id="{912512A3-2500-41FE-8562-AE9BD2C47895}"/>
                </a:ext>
              </a:extLst>
            </p:cNvPr>
            <p:cNvSpPr/>
            <p:nvPr/>
          </p:nvSpPr>
          <p:spPr bwMode="auto">
            <a:xfrm>
              <a:off x="5086351" y="2474913"/>
              <a:ext cx="161925" cy="192088"/>
            </a:xfrm>
            <a:custGeom>
              <a:avLst/>
              <a:gdLst>
                <a:gd name="T0" fmla="*/ 71 w 102"/>
                <a:gd name="T1" fmla="*/ 121 h 121"/>
                <a:gd name="T2" fmla="*/ 0 w 102"/>
                <a:gd name="T3" fmla="*/ 97 h 121"/>
                <a:gd name="T4" fmla="*/ 30 w 102"/>
                <a:gd name="T5" fmla="*/ 0 h 121"/>
                <a:gd name="T6" fmla="*/ 102 w 102"/>
                <a:gd name="T7" fmla="*/ 22 h 121"/>
                <a:gd name="T8" fmla="*/ 71 w 10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1">
                  <a:moveTo>
                    <a:pt x="71" y="121"/>
                  </a:moveTo>
                  <a:lnTo>
                    <a:pt x="0" y="97"/>
                  </a:lnTo>
                  <a:lnTo>
                    <a:pt x="30" y="0"/>
                  </a:lnTo>
                  <a:lnTo>
                    <a:pt x="102" y="22"/>
                  </a:lnTo>
                  <a:lnTo>
                    <a:pt x="71" y="121"/>
                  </a:ln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任意多边形 75">
              <a:extLst>
                <a:ext uri="{FF2B5EF4-FFF2-40B4-BE49-F238E27FC236}">
                  <a16:creationId xmlns:a16="http://schemas.microsoft.com/office/drawing/2014/main" id="{CF836016-0C87-4D4D-8EDB-C9B032C6898A}"/>
                </a:ext>
              </a:extLst>
            </p:cNvPr>
            <p:cNvSpPr/>
            <p:nvPr/>
          </p:nvSpPr>
          <p:spPr bwMode="auto">
            <a:xfrm>
              <a:off x="5270501" y="2552701"/>
              <a:ext cx="268288" cy="339725"/>
            </a:xfrm>
            <a:custGeom>
              <a:avLst/>
              <a:gdLst>
                <a:gd name="T0" fmla="*/ 0 w 94"/>
                <a:gd name="T1" fmla="*/ 36 h 119"/>
                <a:gd name="T2" fmla="*/ 33 w 94"/>
                <a:gd name="T3" fmla="*/ 93 h 119"/>
                <a:gd name="T4" fmla="*/ 75 w 94"/>
                <a:gd name="T5" fmla="*/ 51 h 119"/>
                <a:gd name="T6" fmla="*/ 43 w 94"/>
                <a:gd name="T7" fmla="*/ 0 h 119"/>
                <a:gd name="T8" fmla="*/ 0 w 94"/>
                <a:gd name="T9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9">
                  <a:moveTo>
                    <a:pt x="0" y="36"/>
                  </a:moveTo>
                  <a:cubicBezTo>
                    <a:pt x="0" y="36"/>
                    <a:pt x="20" y="66"/>
                    <a:pt x="33" y="93"/>
                  </a:cubicBezTo>
                  <a:cubicBezTo>
                    <a:pt x="45" y="119"/>
                    <a:pt x="94" y="99"/>
                    <a:pt x="75" y="51"/>
                  </a:cubicBezTo>
                  <a:cubicBezTo>
                    <a:pt x="63" y="19"/>
                    <a:pt x="43" y="0"/>
                    <a:pt x="43" y="0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任意多边形 76">
              <a:extLst>
                <a:ext uri="{FF2B5EF4-FFF2-40B4-BE49-F238E27FC236}">
                  <a16:creationId xmlns:a16="http://schemas.microsoft.com/office/drawing/2014/main" id="{38A995A0-D74D-4118-B1F4-B104BAD8A276}"/>
                </a:ext>
              </a:extLst>
            </p:cNvPr>
            <p:cNvSpPr/>
            <p:nvPr/>
          </p:nvSpPr>
          <p:spPr bwMode="auto">
            <a:xfrm>
              <a:off x="5251451" y="2520951"/>
              <a:ext cx="184150" cy="185738"/>
            </a:xfrm>
            <a:custGeom>
              <a:avLst/>
              <a:gdLst>
                <a:gd name="T0" fmla="*/ 57 w 65"/>
                <a:gd name="T1" fmla="*/ 19 h 65"/>
                <a:gd name="T2" fmla="*/ 47 w 65"/>
                <a:gd name="T3" fmla="*/ 58 h 65"/>
                <a:gd name="T4" fmla="*/ 7 w 65"/>
                <a:gd name="T5" fmla="*/ 47 h 65"/>
                <a:gd name="T6" fmla="*/ 18 w 65"/>
                <a:gd name="T7" fmla="*/ 8 h 65"/>
                <a:gd name="T8" fmla="*/ 57 w 65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57" y="19"/>
                  </a:moveTo>
                  <a:cubicBezTo>
                    <a:pt x="65" y="32"/>
                    <a:pt x="60" y="50"/>
                    <a:pt x="47" y="58"/>
                  </a:cubicBezTo>
                  <a:cubicBezTo>
                    <a:pt x="33" y="65"/>
                    <a:pt x="15" y="61"/>
                    <a:pt x="7" y="47"/>
                  </a:cubicBezTo>
                  <a:cubicBezTo>
                    <a:pt x="0" y="33"/>
                    <a:pt x="4" y="16"/>
                    <a:pt x="18" y="8"/>
                  </a:cubicBezTo>
                  <a:cubicBezTo>
                    <a:pt x="32" y="0"/>
                    <a:pt x="49" y="5"/>
                    <a:pt x="57" y="19"/>
                  </a:cubicBezTo>
                  <a:close/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任意多边形 77">
              <a:extLst>
                <a:ext uri="{FF2B5EF4-FFF2-40B4-BE49-F238E27FC236}">
                  <a16:creationId xmlns:a16="http://schemas.microsoft.com/office/drawing/2014/main" id="{8B92E8AE-47FB-4BE6-BCE9-284238F66EA6}"/>
                </a:ext>
              </a:extLst>
            </p:cNvPr>
            <p:cNvSpPr/>
            <p:nvPr/>
          </p:nvSpPr>
          <p:spPr bwMode="auto">
            <a:xfrm>
              <a:off x="5265738" y="2527301"/>
              <a:ext cx="236538" cy="327025"/>
            </a:xfrm>
            <a:custGeom>
              <a:avLst/>
              <a:gdLst>
                <a:gd name="T0" fmla="*/ 1 w 83"/>
                <a:gd name="T1" fmla="*/ 46 h 115"/>
                <a:gd name="T2" fmla="*/ 4 w 83"/>
                <a:gd name="T3" fmla="*/ 51 h 115"/>
                <a:gd name="T4" fmla="*/ 33 w 83"/>
                <a:gd name="T5" fmla="*/ 102 h 115"/>
                <a:gd name="T6" fmla="*/ 53 w 83"/>
                <a:gd name="T7" fmla="*/ 115 h 115"/>
                <a:gd name="T8" fmla="*/ 74 w 83"/>
                <a:gd name="T9" fmla="*/ 106 h 115"/>
                <a:gd name="T10" fmla="*/ 83 w 83"/>
                <a:gd name="T11" fmla="*/ 80 h 115"/>
                <a:gd name="T12" fmla="*/ 79 w 83"/>
                <a:gd name="T13" fmla="*/ 59 h 115"/>
                <a:gd name="T14" fmla="*/ 47 w 83"/>
                <a:gd name="T15" fmla="*/ 7 h 115"/>
                <a:gd name="T16" fmla="*/ 45 w 83"/>
                <a:gd name="T17" fmla="*/ 9 h 115"/>
                <a:gd name="T18" fmla="*/ 47 w 83"/>
                <a:gd name="T19" fmla="*/ 7 h 115"/>
                <a:gd name="T20" fmla="*/ 28 w 83"/>
                <a:gd name="T21" fmla="*/ 0 h 115"/>
                <a:gd name="T22" fmla="*/ 7 w 83"/>
                <a:gd name="T23" fmla="*/ 8 h 115"/>
                <a:gd name="T24" fmla="*/ 7 w 83"/>
                <a:gd name="T25" fmla="*/ 10 h 115"/>
                <a:gd name="T26" fmla="*/ 10 w 83"/>
                <a:gd name="T27" fmla="*/ 10 h 115"/>
                <a:gd name="T28" fmla="*/ 28 w 83"/>
                <a:gd name="T29" fmla="*/ 4 h 115"/>
                <a:gd name="T30" fmla="*/ 44 w 83"/>
                <a:gd name="T31" fmla="*/ 10 h 115"/>
                <a:gd name="T32" fmla="*/ 44 w 83"/>
                <a:gd name="T33" fmla="*/ 10 h 115"/>
                <a:gd name="T34" fmla="*/ 44 w 83"/>
                <a:gd name="T35" fmla="*/ 10 h 115"/>
                <a:gd name="T36" fmla="*/ 76 w 83"/>
                <a:gd name="T37" fmla="*/ 61 h 115"/>
                <a:gd name="T38" fmla="*/ 80 w 83"/>
                <a:gd name="T39" fmla="*/ 80 h 115"/>
                <a:gd name="T40" fmla="*/ 53 w 83"/>
                <a:gd name="T41" fmla="*/ 111 h 115"/>
                <a:gd name="T42" fmla="*/ 36 w 83"/>
                <a:gd name="T43" fmla="*/ 101 h 115"/>
                <a:gd name="T44" fmla="*/ 4 w 83"/>
                <a:gd name="T45" fmla="*/ 44 h 115"/>
                <a:gd name="T46" fmla="*/ 1 w 83"/>
                <a:gd name="T47" fmla="*/ 43 h 115"/>
                <a:gd name="T48" fmla="*/ 1 w 83"/>
                <a:gd name="T49" fmla="*/ 4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115">
                  <a:moveTo>
                    <a:pt x="1" y="46"/>
                  </a:moveTo>
                  <a:cubicBezTo>
                    <a:pt x="1" y="46"/>
                    <a:pt x="2" y="48"/>
                    <a:pt x="4" y="51"/>
                  </a:cubicBezTo>
                  <a:cubicBezTo>
                    <a:pt x="10" y="61"/>
                    <a:pt x="23" y="82"/>
                    <a:pt x="33" y="102"/>
                  </a:cubicBezTo>
                  <a:cubicBezTo>
                    <a:pt x="37" y="111"/>
                    <a:pt x="45" y="115"/>
                    <a:pt x="53" y="115"/>
                  </a:cubicBezTo>
                  <a:cubicBezTo>
                    <a:pt x="60" y="115"/>
                    <a:pt x="68" y="112"/>
                    <a:pt x="74" y="106"/>
                  </a:cubicBezTo>
                  <a:cubicBezTo>
                    <a:pt x="80" y="100"/>
                    <a:pt x="83" y="91"/>
                    <a:pt x="83" y="80"/>
                  </a:cubicBezTo>
                  <a:cubicBezTo>
                    <a:pt x="83" y="74"/>
                    <a:pt x="82" y="67"/>
                    <a:pt x="79" y="59"/>
                  </a:cubicBezTo>
                  <a:cubicBezTo>
                    <a:pt x="67" y="27"/>
                    <a:pt x="47" y="7"/>
                    <a:pt x="47" y="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2" y="2"/>
                    <a:pt x="35" y="0"/>
                    <a:pt x="28" y="0"/>
                  </a:cubicBezTo>
                  <a:cubicBezTo>
                    <a:pt x="20" y="0"/>
                    <a:pt x="12" y="2"/>
                    <a:pt x="7" y="8"/>
                  </a:cubicBezTo>
                  <a:cubicBezTo>
                    <a:pt x="7" y="8"/>
                    <a:pt x="7" y="10"/>
                    <a:pt x="7" y="10"/>
                  </a:cubicBezTo>
                  <a:cubicBezTo>
                    <a:pt x="8" y="11"/>
                    <a:pt x="10" y="11"/>
                    <a:pt x="10" y="10"/>
                  </a:cubicBezTo>
                  <a:cubicBezTo>
                    <a:pt x="14" y="6"/>
                    <a:pt x="21" y="4"/>
                    <a:pt x="28" y="4"/>
                  </a:cubicBezTo>
                  <a:cubicBezTo>
                    <a:pt x="34" y="4"/>
                    <a:pt x="40" y="6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6" y="12"/>
                    <a:pt x="64" y="31"/>
                    <a:pt x="76" y="61"/>
                  </a:cubicBezTo>
                  <a:cubicBezTo>
                    <a:pt x="78" y="68"/>
                    <a:pt x="80" y="75"/>
                    <a:pt x="80" y="80"/>
                  </a:cubicBezTo>
                  <a:cubicBezTo>
                    <a:pt x="80" y="100"/>
                    <a:pt x="66" y="111"/>
                    <a:pt x="53" y="111"/>
                  </a:cubicBezTo>
                  <a:cubicBezTo>
                    <a:pt x="46" y="111"/>
                    <a:pt x="40" y="108"/>
                    <a:pt x="36" y="101"/>
                  </a:cubicBezTo>
                  <a:cubicBezTo>
                    <a:pt x="23" y="74"/>
                    <a:pt x="4" y="44"/>
                    <a:pt x="4" y="44"/>
                  </a:cubicBezTo>
                  <a:cubicBezTo>
                    <a:pt x="4" y="43"/>
                    <a:pt x="2" y="43"/>
                    <a:pt x="1" y="43"/>
                  </a:cubicBezTo>
                  <a:cubicBezTo>
                    <a:pt x="0" y="44"/>
                    <a:pt x="0" y="45"/>
                    <a:pt x="1" y="46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任意多边形 78">
              <a:extLst>
                <a:ext uri="{FF2B5EF4-FFF2-40B4-BE49-F238E27FC236}">
                  <a16:creationId xmlns:a16="http://schemas.microsoft.com/office/drawing/2014/main" id="{6AA5C6C2-B496-477F-8071-3B2B634A566C}"/>
                </a:ext>
              </a:extLst>
            </p:cNvPr>
            <p:cNvSpPr/>
            <p:nvPr/>
          </p:nvSpPr>
          <p:spPr bwMode="auto">
            <a:xfrm>
              <a:off x="5140326" y="2560638"/>
              <a:ext cx="180975" cy="311150"/>
            </a:xfrm>
            <a:custGeom>
              <a:avLst/>
              <a:gdLst>
                <a:gd name="T0" fmla="*/ 3 w 64"/>
                <a:gd name="T1" fmla="*/ 10 h 109"/>
                <a:gd name="T2" fmla="*/ 2 w 64"/>
                <a:gd name="T3" fmla="*/ 74 h 109"/>
                <a:gd name="T4" fmla="*/ 59 w 64"/>
                <a:gd name="T5" fmla="*/ 60 h 109"/>
                <a:gd name="T6" fmla="*/ 57 w 64"/>
                <a:gd name="T7" fmla="*/ 0 h 109"/>
                <a:gd name="T8" fmla="*/ 3 w 64"/>
                <a:gd name="T9" fmla="*/ 1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9">
                  <a:moveTo>
                    <a:pt x="3" y="10"/>
                  </a:moveTo>
                  <a:cubicBezTo>
                    <a:pt x="3" y="10"/>
                    <a:pt x="4" y="45"/>
                    <a:pt x="2" y="74"/>
                  </a:cubicBezTo>
                  <a:cubicBezTo>
                    <a:pt x="0" y="103"/>
                    <a:pt x="52" y="109"/>
                    <a:pt x="59" y="60"/>
                  </a:cubicBezTo>
                  <a:cubicBezTo>
                    <a:pt x="64" y="26"/>
                    <a:pt x="57" y="0"/>
                    <a:pt x="57" y="0"/>
                  </a:cubicBez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699A907F-9A92-4EA2-9CBD-EDE54EEE94D8}"/>
                </a:ext>
              </a:extLst>
            </p:cNvPr>
            <p:cNvSpPr/>
            <p:nvPr/>
          </p:nvSpPr>
          <p:spPr bwMode="auto">
            <a:xfrm>
              <a:off x="5148263" y="2509838"/>
              <a:ext cx="158750" cy="158750"/>
            </a:xfrm>
            <a:prstGeom prst="ellipse">
              <a:avLst/>
            </a:pr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任意多边形 80">
              <a:extLst>
                <a:ext uri="{FF2B5EF4-FFF2-40B4-BE49-F238E27FC236}">
                  <a16:creationId xmlns:a16="http://schemas.microsoft.com/office/drawing/2014/main" id="{3EF790BB-DD51-450D-A24C-B1095891B679}"/>
                </a:ext>
              </a:extLst>
            </p:cNvPr>
            <p:cNvSpPr/>
            <p:nvPr/>
          </p:nvSpPr>
          <p:spPr bwMode="auto">
            <a:xfrm>
              <a:off x="5130801" y="2520951"/>
              <a:ext cx="188913" cy="319088"/>
            </a:xfrm>
            <a:custGeom>
              <a:avLst/>
              <a:gdLst>
                <a:gd name="T0" fmla="*/ 50 w 66"/>
                <a:gd name="T1" fmla="*/ 4 h 112"/>
                <a:gd name="T2" fmla="*/ 62 w 66"/>
                <a:gd name="T3" fmla="*/ 50 h 112"/>
                <a:gd name="T4" fmla="*/ 61 w 66"/>
                <a:gd name="T5" fmla="*/ 69 h 112"/>
                <a:gd name="T6" fmla="*/ 50 w 66"/>
                <a:gd name="T7" fmla="*/ 98 h 112"/>
                <a:gd name="T8" fmla="*/ 28 w 66"/>
                <a:gd name="T9" fmla="*/ 108 h 112"/>
                <a:gd name="T10" fmla="*/ 26 w 66"/>
                <a:gd name="T11" fmla="*/ 108 h 112"/>
                <a:gd name="T12" fmla="*/ 14 w 66"/>
                <a:gd name="T13" fmla="*/ 104 h 112"/>
                <a:gd name="T14" fmla="*/ 5 w 66"/>
                <a:gd name="T15" fmla="*/ 91 h 112"/>
                <a:gd name="T16" fmla="*/ 4 w 66"/>
                <a:gd name="T17" fmla="*/ 85 h 112"/>
                <a:gd name="T18" fmla="*/ 4 w 66"/>
                <a:gd name="T19" fmla="*/ 84 h 112"/>
                <a:gd name="T20" fmla="*/ 4 w 66"/>
                <a:gd name="T21" fmla="*/ 83 h 112"/>
                <a:gd name="T22" fmla="*/ 4 w 66"/>
                <a:gd name="T23" fmla="*/ 83 h 112"/>
                <a:gd name="T24" fmla="*/ 2 w 66"/>
                <a:gd name="T25" fmla="*/ 81 h 112"/>
                <a:gd name="T26" fmla="*/ 0 w 66"/>
                <a:gd name="T27" fmla="*/ 83 h 112"/>
                <a:gd name="T28" fmla="*/ 4 w 66"/>
                <a:gd name="T29" fmla="*/ 97 h 112"/>
                <a:gd name="T30" fmla="*/ 11 w 66"/>
                <a:gd name="T31" fmla="*/ 107 h 112"/>
                <a:gd name="T32" fmla="*/ 26 w 66"/>
                <a:gd name="T33" fmla="*/ 112 h 112"/>
                <a:gd name="T34" fmla="*/ 28 w 66"/>
                <a:gd name="T35" fmla="*/ 112 h 112"/>
                <a:gd name="T36" fmla="*/ 53 w 66"/>
                <a:gd name="T37" fmla="*/ 101 h 112"/>
                <a:gd name="T38" fmla="*/ 64 w 66"/>
                <a:gd name="T39" fmla="*/ 70 h 112"/>
                <a:gd name="T40" fmla="*/ 66 w 66"/>
                <a:gd name="T41" fmla="*/ 50 h 112"/>
                <a:gd name="T42" fmla="*/ 53 w 66"/>
                <a:gd name="T43" fmla="*/ 1 h 112"/>
                <a:gd name="T44" fmla="*/ 50 w 66"/>
                <a:gd name="T45" fmla="*/ 1 h 112"/>
                <a:gd name="T46" fmla="*/ 50 w 66"/>
                <a:gd name="T47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12">
                  <a:moveTo>
                    <a:pt x="50" y="4"/>
                  </a:moveTo>
                  <a:cubicBezTo>
                    <a:pt x="58" y="14"/>
                    <a:pt x="62" y="31"/>
                    <a:pt x="62" y="50"/>
                  </a:cubicBezTo>
                  <a:cubicBezTo>
                    <a:pt x="62" y="56"/>
                    <a:pt x="61" y="63"/>
                    <a:pt x="61" y="69"/>
                  </a:cubicBezTo>
                  <a:cubicBezTo>
                    <a:pt x="59" y="82"/>
                    <a:pt x="56" y="92"/>
                    <a:pt x="50" y="98"/>
                  </a:cubicBezTo>
                  <a:cubicBezTo>
                    <a:pt x="45" y="105"/>
                    <a:pt x="38" y="108"/>
                    <a:pt x="28" y="108"/>
                  </a:cubicBezTo>
                  <a:cubicBezTo>
                    <a:pt x="27" y="108"/>
                    <a:pt x="26" y="108"/>
                    <a:pt x="26" y="108"/>
                  </a:cubicBezTo>
                  <a:cubicBezTo>
                    <a:pt x="20" y="108"/>
                    <a:pt x="17" y="107"/>
                    <a:pt x="14" y="104"/>
                  </a:cubicBezTo>
                  <a:cubicBezTo>
                    <a:pt x="9" y="101"/>
                    <a:pt x="7" y="95"/>
                    <a:pt x="5" y="91"/>
                  </a:cubicBezTo>
                  <a:cubicBezTo>
                    <a:pt x="5" y="89"/>
                    <a:pt x="4" y="87"/>
                    <a:pt x="4" y="85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2"/>
                    <a:pt x="3" y="81"/>
                    <a:pt x="2" y="81"/>
                  </a:cubicBezTo>
                  <a:cubicBezTo>
                    <a:pt x="1" y="81"/>
                    <a:pt x="0" y="82"/>
                    <a:pt x="0" y="83"/>
                  </a:cubicBezTo>
                  <a:cubicBezTo>
                    <a:pt x="0" y="83"/>
                    <a:pt x="0" y="90"/>
                    <a:pt x="4" y="97"/>
                  </a:cubicBezTo>
                  <a:cubicBezTo>
                    <a:pt x="5" y="101"/>
                    <a:pt x="8" y="104"/>
                    <a:pt x="11" y="107"/>
                  </a:cubicBezTo>
                  <a:cubicBezTo>
                    <a:pt x="15" y="110"/>
                    <a:pt x="20" y="112"/>
                    <a:pt x="26" y="112"/>
                  </a:cubicBezTo>
                  <a:cubicBezTo>
                    <a:pt x="26" y="112"/>
                    <a:pt x="27" y="112"/>
                    <a:pt x="28" y="112"/>
                  </a:cubicBezTo>
                  <a:cubicBezTo>
                    <a:pt x="39" y="112"/>
                    <a:pt x="47" y="108"/>
                    <a:pt x="53" y="101"/>
                  </a:cubicBezTo>
                  <a:cubicBezTo>
                    <a:pt x="60" y="94"/>
                    <a:pt x="63" y="83"/>
                    <a:pt x="64" y="70"/>
                  </a:cubicBezTo>
                  <a:cubicBezTo>
                    <a:pt x="65" y="63"/>
                    <a:pt x="66" y="57"/>
                    <a:pt x="66" y="50"/>
                  </a:cubicBezTo>
                  <a:cubicBezTo>
                    <a:pt x="66" y="31"/>
                    <a:pt x="62" y="13"/>
                    <a:pt x="53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49" y="2"/>
                    <a:pt x="49" y="3"/>
                    <a:pt x="50" y="4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任意多边形 81">
              <a:extLst>
                <a:ext uri="{FF2B5EF4-FFF2-40B4-BE49-F238E27FC236}">
                  <a16:creationId xmlns:a16="http://schemas.microsoft.com/office/drawing/2014/main" id="{9E80852B-B5D8-4600-AA98-3BF136B6ECB6}"/>
                </a:ext>
              </a:extLst>
            </p:cNvPr>
            <p:cNvSpPr/>
            <p:nvPr/>
          </p:nvSpPr>
          <p:spPr bwMode="auto">
            <a:xfrm>
              <a:off x="4994276" y="2563813"/>
              <a:ext cx="182563" cy="311150"/>
            </a:xfrm>
            <a:custGeom>
              <a:avLst/>
              <a:gdLst>
                <a:gd name="T0" fmla="*/ 2 w 64"/>
                <a:gd name="T1" fmla="*/ 10 h 109"/>
                <a:gd name="T2" fmla="*/ 2 w 64"/>
                <a:gd name="T3" fmla="*/ 74 h 109"/>
                <a:gd name="T4" fmla="*/ 59 w 64"/>
                <a:gd name="T5" fmla="*/ 60 h 109"/>
                <a:gd name="T6" fmla="*/ 56 w 64"/>
                <a:gd name="T7" fmla="*/ 0 h 109"/>
                <a:gd name="T8" fmla="*/ 2 w 64"/>
                <a:gd name="T9" fmla="*/ 1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9">
                  <a:moveTo>
                    <a:pt x="2" y="10"/>
                  </a:moveTo>
                  <a:cubicBezTo>
                    <a:pt x="2" y="10"/>
                    <a:pt x="4" y="45"/>
                    <a:pt x="2" y="74"/>
                  </a:cubicBezTo>
                  <a:cubicBezTo>
                    <a:pt x="0" y="103"/>
                    <a:pt x="51" y="109"/>
                    <a:pt x="59" y="60"/>
                  </a:cubicBezTo>
                  <a:cubicBezTo>
                    <a:pt x="64" y="26"/>
                    <a:pt x="56" y="0"/>
                    <a:pt x="56" y="0"/>
                  </a:cubicBez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3799E96F-AD8F-46DC-89BF-0A49AC97BAEF}"/>
                </a:ext>
              </a:extLst>
            </p:cNvPr>
            <p:cNvSpPr/>
            <p:nvPr/>
          </p:nvSpPr>
          <p:spPr bwMode="auto">
            <a:xfrm>
              <a:off x="5000626" y="2513013"/>
              <a:ext cx="158750" cy="158750"/>
            </a:xfrm>
            <a:prstGeom prst="ellipse">
              <a:avLst/>
            </a:prstGeom>
            <a:solidFill>
              <a:srgbClr val="E59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任意多边形 83">
              <a:extLst>
                <a:ext uri="{FF2B5EF4-FFF2-40B4-BE49-F238E27FC236}">
                  <a16:creationId xmlns:a16="http://schemas.microsoft.com/office/drawing/2014/main" id="{0C16BB8C-B22D-413E-BC95-8070CA35EC04}"/>
                </a:ext>
              </a:extLst>
            </p:cNvPr>
            <p:cNvSpPr/>
            <p:nvPr/>
          </p:nvSpPr>
          <p:spPr bwMode="auto">
            <a:xfrm>
              <a:off x="4994276" y="2473326"/>
              <a:ext cx="176213" cy="369888"/>
            </a:xfrm>
            <a:custGeom>
              <a:avLst/>
              <a:gdLst>
                <a:gd name="T0" fmla="*/ 5 w 62"/>
                <a:gd name="T1" fmla="*/ 4 h 130"/>
                <a:gd name="T2" fmla="*/ 10 w 62"/>
                <a:gd name="T3" fmla="*/ 5 h 130"/>
                <a:gd name="T4" fmla="*/ 47 w 62"/>
                <a:gd name="T5" fmla="*/ 20 h 130"/>
                <a:gd name="T6" fmla="*/ 52 w 62"/>
                <a:gd name="T7" fmla="*/ 25 h 130"/>
                <a:gd name="T8" fmla="*/ 59 w 62"/>
                <a:gd name="T9" fmla="*/ 60 h 130"/>
                <a:gd name="T10" fmla="*/ 57 w 62"/>
                <a:gd name="T11" fmla="*/ 89 h 130"/>
                <a:gd name="T12" fmla="*/ 48 w 62"/>
                <a:gd name="T13" fmla="*/ 114 h 130"/>
                <a:gd name="T14" fmla="*/ 26 w 62"/>
                <a:gd name="T15" fmla="*/ 126 h 130"/>
                <a:gd name="T16" fmla="*/ 23 w 62"/>
                <a:gd name="T17" fmla="*/ 126 h 130"/>
                <a:gd name="T18" fmla="*/ 14 w 62"/>
                <a:gd name="T19" fmla="*/ 125 h 130"/>
                <a:gd name="T20" fmla="*/ 7 w 62"/>
                <a:gd name="T21" fmla="*/ 117 h 130"/>
                <a:gd name="T22" fmla="*/ 4 w 62"/>
                <a:gd name="T23" fmla="*/ 101 h 130"/>
                <a:gd name="T24" fmla="*/ 5 w 62"/>
                <a:gd name="T25" fmla="*/ 92 h 130"/>
                <a:gd name="T26" fmla="*/ 6 w 62"/>
                <a:gd name="T27" fmla="*/ 70 h 130"/>
                <a:gd name="T28" fmla="*/ 4 w 62"/>
                <a:gd name="T29" fmla="*/ 42 h 130"/>
                <a:gd name="T30" fmla="*/ 2 w 62"/>
                <a:gd name="T31" fmla="*/ 40 h 130"/>
                <a:gd name="T32" fmla="*/ 0 w 62"/>
                <a:gd name="T33" fmla="*/ 43 h 130"/>
                <a:gd name="T34" fmla="*/ 1 w 62"/>
                <a:gd name="T35" fmla="*/ 45 h 130"/>
                <a:gd name="T36" fmla="*/ 2 w 62"/>
                <a:gd name="T37" fmla="*/ 70 h 130"/>
                <a:gd name="T38" fmla="*/ 1 w 62"/>
                <a:gd name="T39" fmla="*/ 92 h 130"/>
                <a:gd name="T40" fmla="*/ 0 w 62"/>
                <a:gd name="T41" fmla="*/ 101 h 130"/>
                <a:gd name="T42" fmla="*/ 6 w 62"/>
                <a:gd name="T43" fmla="*/ 123 h 130"/>
                <a:gd name="T44" fmla="*/ 13 w 62"/>
                <a:gd name="T45" fmla="*/ 129 h 130"/>
                <a:gd name="T46" fmla="*/ 23 w 62"/>
                <a:gd name="T47" fmla="*/ 130 h 130"/>
                <a:gd name="T48" fmla="*/ 26 w 62"/>
                <a:gd name="T49" fmla="*/ 130 h 130"/>
                <a:gd name="T50" fmla="*/ 51 w 62"/>
                <a:gd name="T51" fmla="*/ 116 h 130"/>
                <a:gd name="T52" fmla="*/ 61 w 62"/>
                <a:gd name="T53" fmla="*/ 89 h 130"/>
                <a:gd name="T54" fmla="*/ 62 w 62"/>
                <a:gd name="T55" fmla="*/ 60 h 130"/>
                <a:gd name="T56" fmla="*/ 60 w 62"/>
                <a:gd name="T57" fmla="*/ 34 h 130"/>
                <a:gd name="T58" fmla="*/ 56 w 62"/>
                <a:gd name="T59" fmla="*/ 23 h 130"/>
                <a:gd name="T60" fmla="*/ 48 w 62"/>
                <a:gd name="T61" fmla="*/ 16 h 130"/>
                <a:gd name="T62" fmla="*/ 7 w 62"/>
                <a:gd name="T63" fmla="*/ 0 h 130"/>
                <a:gd name="T64" fmla="*/ 4 w 62"/>
                <a:gd name="T65" fmla="*/ 1 h 130"/>
                <a:gd name="T66" fmla="*/ 5 w 62"/>
                <a:gd name="T67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130">
                  <a:moveTo>
                    <a:pt x="5" y="4"/>
                  </a:moveTo>
                  <a:cubicBezTo>
                    <a:pt x="5" y="4"/>
                    <a:pt x="7" y="4"/>
                    <a:pt x="10" y="5"/>
                  </a:cubicBezTo>
                  <a:cubicBezTo>
                    <a:pt x="17" y="8"/>
                    <a:pt x="34" y="14"/>
                    <a:pt x="47" y="20"/>
                  </a:cubicBezTo>
                  <a:cubicBezTo>
                    <a:pt x="49" y="21"/>
                    <a:pt x="51" y="23"/>
                    <a:pt x="52" y="25"/>
                  </a:cubicBezTo>
                  <a:cubicBezTo>
                    <a:pt x="57" y="33"/>
                    <a:pt x="59" y="47"/>
                    <a:pt x="59" y="60"/>
                  </a:cubicBezTo>
                  <a:cubicBezTo>
                    <a:pt x="59" y="71"/>
                    <a:pt x="58" y="82"/>
                    <a:pt x="57" y="89"/>
                  </a:cubicBezTo>
                  <a:cubicBezTo>
                    <a:pt x="56" y="97"/>
                    <a:pt x="53" y="106"/>
                    <a:pt x="48" y="114"/>
                  </a:cubicBezTo>
                  <a:cubicBezTo>
                    <a:pt x="42" y="121"/>
                    <a:pt x="35" y="126"/>
                    <a:pt x="26" y="126"/>
                  </a:cubicBezTo>
                  <a:cubicBezTo>
                    <a:pt x="25" y="126"/>
                    <a:pt x="24" y="126"/>
                    <a:pt x="23" y="126"/>
                  </a:cubicBezTo>
                  <a:cubicBezTo>
                    <a:pt x="20" y="126"/>
                    <a:pt x="17" y="126"/>
                    <a:pt x="14" y="125"/>
                  </a:cubicBezTo>
                  <a:cubicBezTo>
                    <a:pt x="11" y="123"/>
                    <a:pt x="8" y="121"/>
                    <a:pt x="7" y="117"/>
                  </a:cubicBezTo>
                  <a:cubicBezTo>
                    <a:pt x="5" y="113"/>
                    <a:pt x="4" y="108"/>
                    <a:pt x="4" y="101"/>
                  </a:cubicBezTo>
                  <a:cubicBezTo>
                    <a:pt x="4" y="98"/>
                    <a:pt x="4" y="95"/>
                    <a:pt x="5" y="92"/>
                  </a:cubicBezTo>
                  <a:cubicBezTo>
                    <a:pt x="5" y="84"/>
                    <a:pt x="6" y="77"/>
                    <a:pt x="6" y="70"/>
                  </a:cubicBezTo>
                  <a:cubicBezTo>
                    <a:pt x="6" y="54"/>
                    <a:pt x="4" y="42"/>
                    <a:pt x="4" y="42"/>
                  </a:cubicBezTo>
                  <a:cubicBezTo>
                    <a:pt x="4" y="41"/>
                    <a:pt x="3" y="40"/>
                    <a:pt x="2" y="40"/>
                  </a:cubicBezTo>
                  <a:cubicBezTo>
                    <a:pt x="1" y="41"/>
                    <a:pt x="0" y="41"/>
                    <a:pt x="0" y="43"/>
                  </a:cubicBezTo>
                  <a:cubicBezTo>
                    <a:pt x="0" y="43"/>
                    <a:pt x="0" y="43"/>
                    <a:pt x="1" y="45"/>
                  </a:cubicBezTo>
                  <a:cubicBezTo>
                    <a:pt x="1" y="48"/>
                    <a:pt x="2" y="58"/>
                    <a:pt x="2" y="70"/>
                  </a:cubicBezTo>
                  <a:cubicBezTo>
                    <a:pt x="2" y="77"/>
                    <a:pt x="1" y="84"/>
                    <a:pt x="1" y="92"/>
                  </a:cubicBezTo>
                  <a:cubicBezTo>
                    <a:pt x="1" y="95"/>
                    <a:pt x="0" y="98"/>
                    <a:pt x="0" y="101"/>
                  </a:cubicBezTo>
                  <a:cubicBezTo>
                    <a:pt x="0" y="111"/>
                    <a:pt x="2" y="118"/>
                    <a:pt x="6" y="123"/>
                  </a:cubicBezTo>
                  <a:cubicBezTo>
                    <a:pt x="7" y="125"/>
                    <a:pt x="10" y="127"/>
                    <a:pt x="13" y="129"/>
                  </a:cubicBezTo>
                  <a:cubicBezTo>
                    <a:pt x="16" y="130"/>
                    <a:pt x="19" y="130"/>
                    <a:pt x="23" y="130"/>
                  </a:cubicBezTo>
                  <a:cubicBezTo>
                    <a:pt x="24" y="130"/>
                    <a:pt x="25" y="130"/>
                    <a:pt x="26" y="130"/>
                  </a:cubicBezTo>
                  <a:cubicBezTo>
                    <a:pt x="36" y="130"/>
                    <a:pt x="45" y="124"/>
                    <a:pt x="51" y="116"/>
                  </a:cubicBezTo>
                  <a:cubicBezTo>
                    <a:pt x="57" y="108"/>
                    <a:pt x="60" y="98"/>
                    <a:pt x="61" y="89"/>
                  </a:cubicBezTo>
                  <a:cubicBezTo>
                    <a:pt x="61" y="82"/>
                    <a:pt x="62" y="71"/>
                    <a:pt x="62" y="60"/>
                  </a:cubicBezTo>
                  <a:cubicBezTo>
                    <a:pt x="62" y="51"/>
                    <a:pt x="62" y="41"/>
                    <a:pt x="60" y="34"/>
                  </a:cubicBezTo>
                  <a:cubicBezTo>
                    <a:pt x="59" y="30"/>
                    <a:pt x="58" y="26"/>
                    <a:pt x="56" y="23"/>
                  </a:cubicBezTo>
                  <a:cubicBezTo>
                    <a:pt x="54" y="20"/>
                    <a:pt x="51" y="18"/>
                    <a:pt x="48" y="16"/>
                  </a:cubicBezTo>
                  <a:cubicBezTo>
                    <a:pt x="31" y="9"/>
                    <a:pt x="7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2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任意多边形 84">
              <a:extLst>
                <a:ext uri="{FF2B5EF4-FFF2-40B4-BE49-F238E27FC236}">
                  <a16:creationId xmlns:a16="http://schemas.microsoft.com/office/drawing/2014/main" id="{15D77E43-8DB0-4E5E-A9B3-F9089FE7650E}"/>
                </a:ext>
              </a:extLst>
            </p:cNvPr>
            <p:cNvSpPr/>
            <p:nvPr/>
          </p:nvSpPr>
          <p:spPr bwMode="auto">
            <a:xfrm>
              <a:off x="4919663" y="2627313"/>
              <a:ext cx="88900" cy="36513"/>
            </a:xfrm>
            <a:custGeom>
              <a:avLst/>
              <a:gdLst>
                <a:gd name="T0" fmla="*/ 1 w 31"/>
                <a:gd name="T1" fmla="*/ 4 h 13"/>
                <a:gd name="T2" fmla="*/ 28 w 31"/>
                <a:gd name="T3" fmla="*/ 12 h 13"/>
                <a:gd name="T4" fmla="*/ 31 w 31"/>
                <a:gd name="T5" fmla="*/ 11 h 13"/>
                <a:gd name="T6" fmla="*/ 30 w 31"/>
                <a:gd name="T7" fmla="*/ 9 h 13"/>
                <a:gd name="T8" fmla="*/ 2 w 31"/>
                <a:gd name="T9" fmla="*/ 0 h 13"/>
                <a:gd name="T10" fmla="*/ 0 w 31"/>
                <a:gd name="T11" fmla="*/ 1 h 13"/>
                <a:gd name="T12" fmla="*/ 1 w 31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3">
                  <a:moveTo>
                    <a:pt x="1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31" y="12"/>
                    <a:pt x="31" y="11"/>
                  </a:cubicBezTo>
                  <a:cubicBezTo>
                    <a:pt x="31" y="10"/>
                    <a:pt x="31" y="9"/>
                    <a:pt x="30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4"/>
                    <a:pt x="1" y="4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任意多边形 85">
              <a:extLst>
                <a:ext uri="{FF2B5EF4-FFF2-40B4-BE49-F238E27FC236}">
                  <a16:creationId xmlns:a16="http://schemas.microsoft.com/office/drawing/2014/main" id="{0C1A42E5-DF04-46C7-A557-1C0FA6C6B0E0}"/>
                </a:ext>
              </a:extLst>
            </p:cNvPr>
            <p:cNvSpPr/>
            <p:nvPr/>
          </p:nvSpPr>
          <p:spPr bwMode="auto">
            <a:xfrm>
              <a:off x="5045076" y="2892426"/>
              <a:ext cx="128588" cy="122238"/>
            </a:xfrm>
            <a:custGeom>
              <a:avLst/>
              <a:gdLst>
                <a:gd name="T0" fmla="*/ 4 w 45"/>
                <a:gd name="T1" fmla="*/ 41 h 43"/>
                <a:gd name="T2" fmla="*/ 5 w 45"/>
                <a:gd name="T3" fmla="*/ 41 h 43"/>
                <a:gd name="T4" fmla="*/ 13 w 45"/>
                <a:gd name="T5" fmla="*/ 24 h 43"/>
                <a:gd name="T6" fmla="*/ 43 w 45"/>
                <a:gd name="T7" fmla="*/ 4 h 43"/>
                <a:gd name="T8" fmla="*/ 44 w 45"/>
                <a:gd name="T9" fmla="*/ 2 h 43"/>
                <a:gd name="T10" fmla="*/ 42 w 45"/>
                <a:gd name="T11" fmla="*/ 0 h 43"/>
                <a:gd name="T12" fmla="*/ 9 w 45"/>
                <a:gd name="T13" fmla="*/ 23 h 43"/>
                <a:gd name="T14" fmla="*/ 1 w 45"/>
                <a:gd name="T15" fmla="*/ 40 h 43"/>
                <a:gd name="T16" fmla="*/ 2 w 45"/>
                <a:gd name="T17" fmla="*/ 42 h 43"/>
                <a:gd name="T18" fmla="*/ 4 w 45"/>
                <a:gd name="T1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3">
                  <a:moveTo>
                    <a:pt x="4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9"/>
                    <a:pt x="7" y="32"/>
                    <a:pt x="13" y="24"/>
                  </a:cubicBezTo>
                  <a:cubicBezTo>
                    <a:pt x="19" y="16"/>
                    <a:pt x="28" y="8"/>
                    <a:pt x="43" y="4"/>
                  </a:cubicBezTo>
                  <a:cubicBezTo>
                    <a:pt x="44" y="4"/>
                    <a:pt x="45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5" y="5"/>
                    <a:pt x="15" y="15"/>
                    <a:pt x="9" y="23"/>
                  </a:cubicBezTo>
                  <a:cubicBezTo>
                    <a:pt x="3" y="32"/>
                    <a:pt x="1" y="40"/>
                    <a:pt x="1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3" y="43"/>
                    <a:pt x="4" y="42"/>
                    <a:pt x="4" y="41"/>
                  </a:cubicBezTo>
                  <a:close/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任意多边形 86">
              <a:extLst>
                <a:ext uri="{FF2B5EF4-FFF2-40B4-BE49-F238E27FC236}">
                  <a16:creationId xmlns:a16="http://schemas.microsoft.com/office/drawing/2014/main" id="{7A51ADBF-A1E9-40F2-8DA4-22AC475A2DD3}"/>
                </a:ext>
              </a:extLst>
            </p:cNvPr>
            <p:cNvSpPr/>
            <p:nvPr/>
          </p:nvSpPr>
          <p:spPr bwMode="auto">
            <a:xfrm>
              <a:off x="5230813" y="2994026"/>
              <a:ext cx="290513" cy="68263"/>
            </a:xfrm>
            <a:custGeom>
              <a:avLst/>
              <a:gdLst>
                <a:gd name="T0" fmla="*/ 3 w 102"/>
                <a:gd name="T1" fmla="*/ 24 h 24"/>
                <a:gd name="T2" fmla="*/ 100 w 102"/>
                <a:gd name="T3" fmla="*/ 4 h 24"/>
                <a:gd name="T4" fmla="*/ 102 w 102"/>
                <a:gd name="T5" fmla="*/ 2 h 24"/>
                <a:gd name="T6" fmla="*/ 100 w 102"/>
                <a:gd name="T7" fmla="*/ 1 h 24"/>
                <a:gd name="T8" fmla="*/ 2 w 102"/>
                <a:gd name="T9" fmla="*/ 20 h 24"/>
                <a:gd name="T10" fmla="*/ 1 w 102"/>
                <a:gd name="T11" fmla="*/ 23 h 24"/>
                <a:gd name="T12" fmla="*/ 3 w 10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4">
                  <a:moveTo>
                    <a:pt x="3" y="24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1" y="4"/>
                    <a:pt x="102" y="3"/>
                    <a:pt x="102" y="2"/>
                  </a:cubicBezTo>
                  <a:cubicBezTo>
                    <a:pt x="102" y="1"/>
                    <a:pt x="101" y="0"/>
                    <a:pt x="10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1" y="24"/>
                    <a:pt x="2" y="24"/>
                    <a:pt x="3" y="24"/>
                  </a:cubicBezTo>
                </a:path>
              </a:pathLst>
            </a:custGeom>
            <a:solidFill>
              <a:srgbClr val="10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87">
              <a:extLst>
                <a:ext uri="{FF2B5EF4-FFF2-40B4-BE49-F238E27FC236}">
                  <a16:creationId xmlns:a16="http://schemas.microsoft.com/office/drawing/2014/main" id="{0713783A-8DA5-4153-A0B4-EE0CFF2AABD2}"/>
                </a:ext>
              </a:extLst>
            </p:cNvPr>
            <p:cNvSpPr/>
            <p:nvPr/>
          </p:nvSpPr>
          <p:spPr bwMode="auto">
            <a:xfrm>
              <a:off x="6973888" y="1560513"/>
              <a:ext cx="1641475" cy="1177925"/>
            </a:xfrm>
            <a:custGeom>
              <a:avLst/>
              <a:gdLst>
                <a:gd name="T0" fmla="*/ 576 w 576"/>
                <a:gd name="T1" fmla="*/ 56 h 413"/>
                <a:gd name="T2" fmla="*/ 576 w 576"/>
                <a:gd name="T3" fmla="*/ 309 h 413"/>
                <a:gd name="T4" fmla="*/ 520 w 576"/>
                <a:gd name="T5" fmla="*/ 366 h 413"/>
                <a:gd name="T6" fmla="*/ 166 w 576"/>
                <a:gd name="T7" fmla="*/ 366 h 413"/>
                <a:gd name="T8" fmla="*/ 18 w 576"/>
                <a:gd name="T9" fmla="*/ 410 h 413"/>
                <a:gd name="T10" fmla="*/ 6 w 576"/>
                <a:gd name="T11" fmla="*/ 393 h 413"/>
                <a:gd name="T12" fmla="*/ 64 w 576"/>
                <a:gd name="T13" fmla="*/ 309 h 413"/>
                <a:gd name="T14" fmla="*/ 64 w 576"/>
                <a:gd name="T15" fmla="*/ 56 h 413"/>
                <a:gd name="T16" fmla="*/ 65 w 576"/>
                <a:gd name="T17" fmla="*/ 47 h 413"/>
                <a:gd name="T18" fmla="*/ 120 w 576"/>
                <a:gd name="T19" fmla="*/ 0 h 413"/>
                <a:gd name="T20" fmla="*/ 520 w 576"/>
                <a:gd name="T21" fmla="*/ 0 h 413"/>
                <a:gd name="T22" fmla="*/ 575 w 576"/>
                <a:gd name="T23" fmla="*/ 47 h 413"/>
                <a:gd name="T24" fmla="*/ 576 w 576"/>
                <a:gd name="T25" fmla="*/ 5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6" h="413">
                  <a:moveTo>
                    <a:pt x="576" y="56"/>
                  </a:moveTo>
                  <a:cubicBezTo>
                    <a:pt x="576" y="309"/>
                    <a:pt x="576" y="309"/>
                    <a:pt x="576" y="309"/>
                  </a:cubicBezTo>
                  <a:cubicBezTo>
                    <a:pt x="576" y="340"/>
                    <a:pt x="551" y="366"/>
                    <a:pt x="520" y="366"/>
                  </a:cubicBezTo>
                  <a:cubicBezTo>
                    <a:pt x="166" y="366"/>
                    <a:pt x="166" y="366"/>
                    <a:pt x="166" y="366"/>
                  </a:cubicBezTo>
                  <a:cubicBezTo>
                    <a:pt x="18" y="410"/>
                    <a:pt x="18" y="410"/>
                    <a:pt x="18" y="410"/>
                  </a:cubicBezTo>
                  <a:cubicBezTo>
                    <a:pt x="8" y="413"/>
                    <a:pt x="0" y="401"/>
                    <a:pt x="6" y="393"/>
                  </a:cubicBezTo>
                  <a:cubicBezTo>
                    <a:pt x="64" y="309"/>
                    <a:pt x="64" y="309"/>
                    <a:pt x="64" y="309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3"/>
                    <a:pt x="64" y="50"/>
                    <a:pt x="65" y="47"/>
                  </a:cubicBezTo>
                  <a:cubicBezTo>
                    <a:pt x="69" y="20"/>
                    <a:pt x="92" y="0"/>
                    <a:pt x="120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48" y="0"/>
                    <a:pt x="571" y="20"/>
                    <a:pt x="575" y="47"/>
                  </a:cubicBezTo>
                  <a:cubicBezTo>
                    <a:pt x="576" y="50"/>
                    <a:pt x="576" y="53"/>
                    <a:pt x="576" y="56"/>
                  </a:cubicBezTo>
                  <a:close/>
                </a:path>
              </a:pathLst>
            </a:custGeom>
            <a:solidFill>
              <a:srgbClr val="E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任意多边形 88">
              <a:extLst>
                <a:ext uri="{FF2B5EF4-FFF2-40B4-BE49-F238E27FC236}">
                  <a16:creationId xmlns:a16="http://schemas.microsoft.com/office/drawing/2014/main" id="{A7FEF823-B093-4465-ADBA-AB8FFD385618}"/>
                </a:ext>
              </a:extLst>
            </p:cNvPr>
            <p:cNvSpPr/>
            <p:nvPr/>
          </p:nvSpPr>
          <p:spPr bwMode="auto">
            <a:xfrm>
              <a:off x="7732713" y="1897063"/>
              <a:ext cx="349250" cy="404813"/>
            </a:xfrm>
            <a:custGeom>
              <a:avLst/>
              <a:gdLst>
                <a:gd name="T0" fmla="*/ 0 w 123"/>
                <a:gd name="T1" fmla="*/ 71 h 142"/>
                <a:gd name="T2" fmla="*/ 0 w 123"/>
                <a:gd name="T3" fmla="*/ 15 h 142"/>
                <a:gd name="T4" fmla="*/ 17 w 123"/>
                <a:gd name="T5" fmla="*/ 5 h 142"/>
                <a:gd name="T6" fmla="*/ 66 w 123"/>
                <a:gd name="T7" fmla="*/ 33 h 142"/>
                <a:gd name="T8" fmla="*/ 115 w 123"/>
                <a:gd name="T9" fmla="*/ 62 h 142"/>
                <a:gd name="T10" fmla="*/ 115 w 123"/>
                <a:gd name="T11" fmla="*/ 81 h 142"/>
                <a:gd name="T12" fmla="*/ 66 w 123"/>
                <a:gd name="T13" fmla="*/ 110 h 142"/>
                <a:gd name="T14" fmla="*/ 17 w 123"/>
                <a:gd name="T15" fmla="*/ 138 h 142"/>
                <a:gd name="T16" fmla="*/ 0 w 123"/>
                <a:gd name="T17" fmla="*/ 128 h 142"/>
                <a:gd name="T18" fmla="*/ 0 w 123"/>
                <a:gd name="T19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42">
                  <a:moveTo>
                    <a:pt x="0" y="7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9" y="0"/>
                    <a:pt x="17" y="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23" y="66"/>
                    <a:pt x="123" y="77"/>
                    <a:pt x="115" y="8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9" y="142"/>
                    <a:pt x="0" y="137"/>
                    <a:pt x="0" y="128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95B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任意多边形 89">
              <a:extLst>
                <a:ext uri="{FF2B5EF4-FFF2-40B4-BE49-F238E27FC236}">
                  <a16:creationId xmlns:a16="http://schemas.microsoft.com/office/drawing/2014/main" id="{3E89FA95-5D79-47DB-9B45-58D168ED2AC6}"/>
                </a:ext>
              </a:extLst>
            </p:cNvPr>
            <p:cNvSpPr/>
            <p:nvPr/>
          </p:nvSpPr>
          <p:spPr bwMode="auto">
            <a:xfrm>
              <a:off x="7159626" y="1560513"/>
              <a:ext cx="1452563" cy="133350"/>
            </a:xfrm>
            <a:custGeom>
              <a:avLst/>
              <a:gdLst>
                <a:gd name="T0" fmla="*/ 510 w 510"/>
                <a:gd name="T1" fmla="*/ 47 h 47"/>
                <a:gd name="T2" fmla="*/ 0 w 510"/>
                <a:gd name="T3" fmla="*/ 47 h 47"/>
                <a:gd name="T4" fmla="*/ 55 w 510"/>
                <a:gd name="T5" fmla="*/ 0 h 47"/>
                <a:gd name="T6" fmla="*/ 455 w 510"/>
                <a:gd name="T7" fmla="*/ 0 h 47"/>
                <a:gd name="T8" fmla="*/ 510 w 51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47">
                  <a:moveTo>
                    <a:pt x="51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" y="20"/>
                    <a:pt x="27" y="0"/>
                    <a:pt x="55" y="0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83" y="0"/>
                    <a:pt x="506" y="20"/>
                    <a:pt x="510" y="47"/>
                  </a:cubicBezTo>
                  <a:close/>
                </a:path>
              </a:pathLst>
            </a:custGeom>
            <a:solidFill>
              <a:srgbClr val="293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4C23AE57-771C-40DD-9A56-A8E0007A5FCC}"/>
                </a:ext>
              </a:extLst>
            </p:cNvPr>
            <p:cNvSpPr/>
            <p:nvPr/>
          </p:nvSpPr>
          <p:spPr bwMode="auto">
            <a:xfrm>
              <a:off x="7327901" y="1611313"/>
              <a:ext cx="31750" cy="31750"/>
            </a:xfrm>
            <a:prstGeom prst="ellipse">
              <a:avLst/>
            </a:prstGeom>
            <a:solidFill>
              <a:srgbClr val="C9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422B742-6E0D-426A-B3EA-20E73B344556}"/>
                </a:ext>
              </a:extLst>
            </p:cNvPr>
            <p:cNvSpPr/>
            <p:nvPr/>
          </p:nvSpPr>
          <p:spPr bwMode="auto">
            <a:xfrm>
              <a:off x="7410451" y="1611313"/>
              <a:ext cx="31750" cy="31750"/>
            </a:xfrm>
            <a:prstGeom prst="ellipse">
              <a:avLst/>
            </a:prstGeom>
            <a:solidFill>
              <a:srgbClr val="E6C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CBFC5AFC-FF0E-4605-A720-29F3F8D0CD89}"/>
                </a:ext>
              </a:extLst>
            </p:cNvPr>
            <p:cNvSpPr/>
            <p:nvPr/>
          </p:nvSpPr>
          <p:spPr bwMode="auto">
            <a:xfrm>
              <a:off x="7493001" y="1611313"/>
              <a:ext cx="31750" cy="31750"/>
            </a:xfrm>
            <a:prstGeom prst="ellipse">
              <a:avLst/>
            </a:prstGeom>
            <a:solidFill>
              <a:srgbClr val="5E9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任意多边形 93">
              <a:extLst>
                <a:ext uri="{FF2B5EF4-FFF2-40B4-BE49-F238E27FC236}">
                  <a16:creationId xmlns:a16="http://schemas.microsoft.com/office/drawing/2014/main" id="{C7E25ACD-4406-40EF-9576-CD9A92E76974}"/>
                </a:ext>
              </a:extLst>
            </p:cNvPr>
            <p:cNvSpPr/>
            <p:nvPr/>
          </p:nvSpPr>
          <p:spPr bwMode="auto">
            <a:xfrm>
              <a:off x="4022726" y="3806826"/>
              <a:ext cx="2319338" cy="1179513"/>
            </a:xfrm>
            <a:custGeom>
              <a:avLst/>
              <a:gdLst>
                <a:gd name="T0" fmla="*/ 26 w 814"/>
                <a:gd name="T1" fmla="*/ 0 h 414"/>
                <a:gd name="T2" fmla="*/ 630 w 814"/>
                <a:gd name="T3" fmla="*/ 0 h 414"/>
                <a:gd name="T4" fmla="*/ 649 w 814"/>
                <a:gd name="T5" fmla="*/ 13 h 414"/>
                <a:gd name="T6" fmla="*/ 808 w 814"/>
                <a:gd name="T7" fmla="*/ 384 h 414"/>
                <a:gd name="T8" fmla="*/ 788 w 814"/>
                <a:gd name="T9" fmla="*/ 414 h 414"/>
                <a:gd name="T10" fmla="*/ 181 w 814"/>
                <a:gd name="T11" fmla="*/ 414 h 414"/>
                <a:gd name="T12" fmla="*/ 161 w 814"/>
                <a:gd name="T13" fmla="*/ 400 h 414"/>
                <a:gd name="T14" fmla="*/ 6 w 814"/>
                <a:gd name="T15" fmla="*/ 30 h 414"/>
                <a:gd name="T16" fmla="*/ 26 w 814"/>
                <a:gd name="T1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4" h="414">
                  <a:moveTo>
                    <a:pt x="26" y="0"/>
                  </a:moveTo>
                  <a:cubicBezTo>
                    <a:pt x="630" y="0"/>
                    <a:pt x="630" y="0"/>
                    <a:pt x="630" y="0"/>
                  </a:cubicBezTo>
                  <a:cubicBezTo>
                    <a:pt x="638" y="0"/>
                    <a:pt x="646" y="6"/>
                    <a:pt x="649" y="13"/>
                  </a:cubicBezTo>
                  <a:cubicBezTo>
                    <a:pt x="808" y="384"/>
                    <a:pt x="808" y="384"/>
                    <a:pt x="808" y="384"/>
                  </a:cubicBezTo>
                  <a:cubicBezTo>
                    <a:pt x="814" y="398"/>
                    <a:pt x="803" y="414"/>
                    <a:pt x="788" y="414"/>
                  </a:cubicBezTo>
                  <a:cubicBezTo>
                    <a:pt x="181" y="414"/>
                    <a:pt x="181" y="414"/>
                    <a:pt x="181" y="414"/>
                  </a:cubicBezTo>
                  <a:cubicBezTo>
                    <a:pt x="172" y="414"/>
                    <a:pt x="164" y="408"/>
                    <a:pt x="161" y="40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16"/>
                    <a:pt x="11" y="0"/>
                    <a:pt x="26" y="0"/>
                  </a:cubicBezTo>
                  <a:close/>
                </a:path>
              </a:pathLst>
            </a:custGeom>
            <a:solidFill>
              <a:srgbClr val="E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EA6C4169-84C6-4402-9673-78051E6584AA}"/>
                </a:ext>
              </a:extLst>
            </p:cNvPr>
            <p:cNvSpPr/>
            <p:nvPr/>
          </p:nvSpPr>
          <p:spPr bwMode="auto">
            <a:xfrm>
              <a:off x="6184901" y="4795838"/>
              <a:ext cx="1254125" cy="190500"/>
            </a:xfrm>
            <a:prstGeom prst="rect">
              <a:avLst/>
            </a:prstGeom>
            <a:solidFill>
              <a:srgbClr val="E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 95">
              <a:extLst>
                <a:ext uri="{FF2B5EF4-FFF2-40B4-BE49-F238E27FC236}">
                  <a16:creationId xmlns:a16="http://schemas.microsoft.com/office/drawing/2014/main" id="{CDBF06DB-AA38-4F66-AC54-CAC89E6D36E4}"/>
                </a:ext>
              </a:extLst>
            </p:cNvPr>
            <p:cNvSpPr/>
            <p:nvPr/>
          </p:nvSpPr>
          <p:spPr bwMode="auto">
            <a:xfrm>
              <a:off x="4419601" y="4795838"/>
              <a:ext cx="1939925" cy="190500"/>
            </a:xfrm>
            <a:custGeom>
              <a:avLst/>
              <a:gdLst>
                <a:gd name="T0" fmla="*/ 1171 w 1222"/>
                <a:gd name="T1" fmla="*/ 0 h 120"/>
                <a:gd name="T2" fmla="*/ 0 w 1222"/>
                <a:gd name="T3" fmla="*/ 0 h 120"/>
                <a:gd name="T4" fmla="*/ 48 w 1222"/>
                <a:gd name="T5" fmla="*/ 120 h 120"/>
                <a:gd name="T6" fmla="*/ 1222 w 1222"/>
                <a:gd name="T7" fmla="*/ 120 h 120"/>
                <a:gd name="T8" fmla="*/ 1171 w 1222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20">
                  <a:moveTo>
                    <a:pt x="1171" y="0"/>
                  </a:moveTo>
                  <a:lnTo>
                    <a:pt x="0" y="0"/>
                  </a:lnTo>
                  <a:lnTo>
                    <a:pt x="48" y="120"/>
                  </a:lnTo>
                  <a:lnTo>
                    <a:pt x="1222" y="120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95B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任意多边形 96">
              <a:extLst>
                <a:ext uri="{FF2B5EF4-FFF2-40B4-BE49-F238E27FC236}">
                  <a16:creationId xmlns:a16="http://schemas.microsoft.com/office/drawing/2014/main" id="{E786B6DE-442A-4F6E-9F2B-471076540740}"/>
                </a:ext>
              </a:extLst>
            </p:cNvPr>
            <p:cNvSpPr/>
            <p:nvPr/>
          </p:nvSpPr>
          <p:spPr bwMode="auto">
            <a:xfrm>
              <a:off x="4957763" y="4200526"/>
              <a:ext cx="279400" cy="241300"/>
            </a:xfrm>
            <a:custGeom>
              <a:avLst/>
              <a:gdLst>
                <a:gd name="T0" fmla="*/ 91 w 98"/>
                <a:gd name="T1" fmla="*/ 43 h 85"/>
                <a:gd name="T2" fmla="*/ 61 w 98"/>
                <a:gd name="T3" fmla="*/ 85 h 85"/>
                <a:gd name="T4" fmla="*/ 6 w 98"/>
                <a:gd name="T5" fmla="*/ 43 h 85"/>
                <a:gd name="T6" fmla="*/ 37 w 98"/>
                <a:gd name="T7" fmla="*/ 0 h 85"/>
                <a:gd name="T8" fmla="*/ 91 w 98"/>
                <a:gd name="T9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5">
                  <a:moveTo>
                    <a:pt x="91" y="43"/>
                  </a:moveTo>
                  <a:cubicBezTo>
                    <a:pt x="98" y="66"/>
                    <a:pt x="84" y="85"/>
                    <a:pt x="61" y="85"/>
                  </a:cubicBezTo>
                  <a:cubicBezTo>
                    <a:pt x="37" y="85"/>
                    <a:pt x="13" y="66"/>
                    <a:pt x="6" y="43"/>
                  </a:cubicBezTo>
                  <a:cubicBezTo>
                    <a:pt x="0" y="20"/>
                    <a:pt x="13" y="0"/>
                    <a:pt x="37" y="0"/>
                  </a:cubicBezTo>
                  <a:cubicBezTo>
                    <a:pt x="60" y="0"/>
                    <a:pt x="85" y="20"/>
                    <a:pt x="91" y="43"/>
                  </a:cubicBezTo>
                  <a:close/>
                </a:path>
              </a:pathLst>
            </a:custGeom>
            <a:solidFill>
              <a:srgbClr val="466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任意多边形 97">
              <a:extLst>
                <a:ext uri="{FF2B5EF4-FFF2-40B4-BE49-F238E27FC236}">
                  <a16:creationId xmlns:a16="http://schemas.microsoft.com/office/drawing/2014/main" id="{EC48498D-C698-4C4C-A296-8B5439EE7834}"/>
                </a:ext>
              </a:extLst>
            </p:cNvPr>
            <p:cNvSpPr/>
            <p:nvPr/>
          </p:nvSpPr>
          <p:spPr bwMode="auto">
            <a:xfrm>
              <a:off x="4621213" y="5248276"/>
              <a:ext cx="3876675" cy="52388"/>
            </a:xfrm>
            <a:custGeom>
              <a:avLst/>
              <a:gdLst>
                <a:gd name="T0" fmla="*/ 1353 w 1361"/>
                <a:gd name="T1" fmla="*/ 0 h 18"/>
                <a:gd name="T2" fmla="*/ 8 w 1361"/>
                <a:gd name="T3" fmla="*/ 0 h 18"/>
                <a:gd name="T4" fmla="*/ 0 w 1361"/>
                <a:gd name="T5" fmla="*/ 8 h 18"/>
                <a:gd name="T6" fmla="*/ 0 w 1361"/>
                <a:gd name="T7" fmla="*/ 10 h 18"/>
                <a:gd name="T8" fmla="*/ 8 w 1361"/>
                <a:gd name="T9" fmla="*/ 18 h 18"/>
                <a:gd name="T10" fmla="*/ 1353 w 1361"/>
                <a:gd name="T11" fmla="*/ 18 h 18"/>
                <a:gd name="T12" fmla="*/ 1361 w 1361"/>
                <a:gd name="T13" fmla="*/ 10 h 18"/>
                <a:gd name="T14" fmla="*/ 1361 w 1361"/>
                <a:gd name="T15" fmla="*/ 8 h 18"/>
                <a:gd name="T16" fmla="*/ 1353 w 136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1" h="18">
                  <a:moveTo>
                    <a:pt x="135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1353" y="18"/>
                    <a:pt x="1353" y="18"/>
                    <a:pt x="1353" y="18"/>
                  </a:cubicBezTo>
                  <a:cubicBezTo>
                    <a:pt x="1357" y="18"/>
                    <a:pt x="1361" y="14"/>
                    <a:pt x="1361" y="10"/>
                  </a:cubicBezTo>
                  <a:cubicBezTo>
                    <a:pt x="1361" y="8"/>
                    <a:pt x="1361" y="8"/>
                    <a:pt x="1361" y="8"/>
                  </a:cubicBezTo>
                  <a:cubicBezTo>
                    <a:pt x="1361" y="4"/>
                    <a:pt x="1357" y="0"/>
                    <a:pt x="135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 98">
              <a:extLst>
                <a:ext uri="{FF2B5EF4-FFF2-40B4-BE49-F238E27FC236}">
                  <a16:creationId xmlns:a16="http://schemas.microsoft.com/office/drawing/2014/main" id="{69D0C5BC-3EF9-4E75-BFA3-7926EA7A4ACD}"/>
                </a:ext>
              </a:extLst>
            </p:cNvPr>
            <p:cNvSpPr/>
            <p:nvPr/>
          </p:nvSpPr>
          <p:spPr bwMode="auto">
            <a:xfrm>
              <a:off x="6977063" y="5248276"/>
              <a:ext cx="1520825" cy="52388"/>
            </a:xfrm>
            <a:custGeom>
              <a:avLst/>
              <a:gdLst>
                <a:gd name="T0" fmla="*/ 8 w 534"/>
                <a:gd name="T1" fmla="*/ 18 h 18"/>
                <a:gd name="T2" fmla="*/ 526 w 534"/>
                <a:gd name="T3" fmla="*/ 18 h 18"/>
                <a:gd name="T4" fmla="*/ 534 w 534"/>
                <a:gd name="T5" fmla="*/ 10 h 18"/>
                <a:gd name="T6" fmla="*/ 534 w 534"/>
                <a:gd name="T7" fmla="*/ 8 h 18"/>
                <a:gd name="T8" fmla="*/ 526 w 534"/>
                <a:gd name="T9" fmla="*/ 0 h 18"/>
                <a:gd name="T10" fmla="*/ 8 w 534"/>
                <a:gd name="T11" fmla="*/ 0 h 18"/>
                <a:gd name="T12" fmla="*/ 0 w 534"/>
                <a:gd name="T13" fmla="*/ 8 h 18"/>
                <a:gd name="T14" fmla="*/ 0 w 534"/>
                <a:gd name="T15" fmla="*/ 10 h 18"/>
                <a:gd name="T16" fmla="*/ 8 w 534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4" h="18">
                  <a:moveTo>
                    <a:pt x="8" y="18"/>
                  </a:moveTo>
                  <a:cubicBezTo>
                    <a:pt x="526" y="18"/>
                    <a:pt x="526" y="18"/>
                    <a:pt x="526" y="18"/>
                  </a:cubicBezTo>
                  <a:cubicBezTo>
                    <a:pt x="530" y="18"/>
                    <a:pt x="534" y="14"/>
                    <a:pt x="534" y="10"/>
                  </a:cubicBezTo>
                  <a:cubicBezTo>
                    <a:pt x="534" y="8"/>
                    <a:pt x="534" y="8"/>
                    <a:pt x="534" y="8"/>
                  </a:cubicBezTo>
                  <a:cubicBezTo>
                    <a:pt x="534" y="4"/>
                    <a:pt x="530" y="0"/>
                    <a:pt x="52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8"/>
                    <a:pt x="8" y="18"/>
                  </a:cubicBezTo>
                  <a:close/>
                </a:path>
              </a:pathLst>
            </a:custGeom>
            <a:solidFill>
              <a:srgbClr val="293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一、发展水平与平均发展水平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发展水平</a:t>
            </a:r>
          </a:p>
          <a:p>
            <a:pPr marL="0" indent="0">
              <a:buNone/>
            </a:pPr>
            <a:r>
              <a:rPr lang="zh-CN" altLang="en-US" b="1" dirty="0"/>
              <a:t>          </a:t>
            </a:r>
            <a:endParaRPr lang="en-US" altLang="zh-CN" b="1" dirty="0"/>
          </a:p>
          <a:p>
            <a:pPr marL="0" indent="0">
              <a:buNone/>
            </a:pPr>
            <a:r>
              <a:rPr lang="en-US" altLang="zh-CN" b="1" dirty="0"/>
              <a:t>         </a:t>
            </a:r>
            <a:r>
              <a:rPr lang="zh-CN" altLang="en-US" b="1" dirty="0"/>
              <a:t>时间序列中各具体时间条件下的数值，反映事物的发展变化在一定时期内或时点上所达到的水平。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661BA7-C8BA-4339-92B6-32E33A95271D}"/>
              </a:ext>
            </a:extLst>
          </p:cNvPr>
          <p:cNvGrpSpPr/>
          <p:nvPr/>
        </p:nvGrpSpPr>
        <p:grpSpPr>
          <a:xfrm>
            <a:off x="7360547" y="3533775"/>
            <a:ext cx="4067175" cy="2356318"/>
            <a:chOff x="3282950" y="1892300"/>
            <a:chExt cx="5621338" cy="3675063"/>
          </a:xfrm>
        </p:grpSpPr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id="{F0D2F78E-BA77-4FA3-9778-B5F8FA49B1E2}"/>
                </a:ext>
              </a:extLst>
            </p:cNvPr>
            <p:cNvSpPr/>
            <p:nvPr/>
          </p:nvSpPr>
          <p:spPr bwMode="auto">
            <a:xfrm>
              <a:off x="3554413" y="1908175"/>
              <a:ext cx="2478088" cy="1770062"/>
            </a:xfrm>
            <a:custGeom>
              <a:avLst/>
              <a:gdLst>
                <a:gd name="T0" fmla="*/ 476 w 485"/>
                <a:gd name="T1" fmla="*/ 346 h 346"/>
                <a:gd name="T2" fmla="*/ 9 w 485"/>
                <a:gd name="T3" fmla="*/ 346 h 346"/>
                <a:gd name="T4" fmla="*/ 0 w 485"/>
                <a:gd name="T5" fmla="*/ 337 h 346"/>
                <a:gd name="T6" fmla="*/ 0 w 485"/>
                <a:gd name="T7" fmla="*/ 10 h 346"/>
                <a:gd name="T8" fmla="*/ 9 w 485"/>
                <a:gd name="T9" fmla="*/ 0 h 346"/>
                <a:gd name="T10" fmla="*/ 476 w 485"/>
                <a:gd name="T11" fmla="*/ 0 h 346"/>
                <a:gd name="T12" fmla="*/ 485 w 485"/>
                <a:gd name="T13" fmla="*/ 10 h 346"/>
                <a:gd name="T14" fmla="*/ 485 w 485"/>
                <a:gd name="T15" fmla="*/ 337 h 346"/>
                <a:gd name="T16" fmla="*/ 476 w 485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346">
                  <a:moveTo>
                    <a:pt x="476" y="346"/>
                  </a:moveTo>
                  <a:cubicBezTo>
                    <a:pt x="9" y="346"/>
                    <a:pt x="9" y="346"/>
                    <a:pt x="9" y="346"/>
                  </a:cubicBezTo>
                  <a:cubicBezTo>
                    <a:pt x="4" y="346"/>
                    <a:pt x="0" y="342"/>
                    <a:pt x="0" y="3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81" y="0"/>
                    <a:pt x="485" y="5"/>
                    <a:pt x="485" y="10"/>
                  </a:cubicBezTo>
                  <a:cubicBezTo>
                    <a:pt x="485" y="337"/>
                    <a:pt x="485" y="337"/>
                    <a:pt x="485" y="337"/>
                  </a:cubicBezTo>
                  <a:cubicBezTo>
                    <a:pt x="485" y="342"/>
                    <a:pt x="481" y="346"/>
                    <a:pt x="476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直接连接符 5">
              <a:extLst>
                <a:ext uri="{FF2B5EF4-FFF2-40B4-BE49-F238E27FC236}">
                  <a16:creationId xmlns:a16="http://schemas.microsoft.com/office/drawing/2014/main" id="{4A034103-7742-4ABC-BA44-FAB4A6AEB4C6}"/>
                </a:ext>
              </a:extLst>
            </p:cNvPr>
            <p:cNvSpPr/>
            <p:nvPr/>
          </p:nvSpPr>
          <p:spPr bwMode="auto">
            <a:xfrm>
              <a:off x="3462338" y="2501900"/>
              <a:ext cx="2646363" cy="0"/>
            </a:xfrm>
            <a:prstGeom prst="line">
              <a:avLst/>
            </a:prstGeom>
            <a:noFill/>
            <a:ln w="41275" cap="flat">
              <a:solidFill>
                <a:srgbClr val="FDEE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id="{7BE56E61-B3D3-4535-BC3C-CB879885DCD8}"/>
                </a:ext>
              </a:extLst>
            </p:cNvPr>
            <p:cNvSpPr/>
            <p:nvPr/>
          </p:nvSpPr>
          <p:spPr bwMode="auto">
            <a:xfrm>
              <a:off x="3462338" y="3054350"/>
              <a:ext cx="2646363" cy="0"/>
            </a:xfrm>
            <a:prstGeom prst="line">
              <a:avLst/>
            </a:prstGeom>
            <a:noFill/>
            <a:ln w="41275" cap="flat">
              <a:solidFill>
                <a:srgbClr val="FDEE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C60B43B-315C-43BD-BC8C-35B8D3BA74E9}"/>
                </a:ext>
              </a:extLst>
            </p:cNvPr>
            <p:cNvSpPr/>
            <p:nvPr/>
          </p:nvSpPr>
          <p:spPr bwMode="auto">
            <a:xfrm>
              <a:off x="3814763" y="2097088"/>
              <a:ext cx="301625" cy="296862"/>
            </a:xfrm>
            <a:prstGeom prst="ellipse">
              <a:avLst/>
            </a:prstGeom>
            <a:solidFill>
              <a:srgbClr val="739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507F31F-0E86-4E19-8E5F-2550A24710F0}"/>
                </a:ext>
              </a:extLst>
            </p:cNvPr>
            <p:cNvSpPr/>
            <p:nvPr/>
          </p:nvSpPr>
          <p:spPr bwMode="auto">
            <a:xfrm>
              <a:off x="3814763" y="2624138"/>
              <a:ext cx="301625" cy="301625"/>
            </a:xfrm>
            <a:prstGeom prst="ellipse">
              <a:avLst/>
            </a:prstGeom>
            <a:solidFill>
              <a:srgbClr val="739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57246F8-9BE8-4A7A-B487-DB616A077CEA}"/>
                </a:ext>
              </a:extLst>
            </p:cNvPr>
            <p:cNvSpPr/>
            <p:nvPr/>
          </p:nvSpPr>
          <p:spPr bwMode="auto">
            <a:xfrm>
              <a:off x="3814763" y="3176588"/>
              <a:ext cx="301625" cy="303212"/>
            </a:xfrm>
            <a:prstGeom prst="ellipse">
              <a:avLst/>
            </a:prstGeom>
            <a:solidFill>
              <a:srgbClr val="739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直接连接符 10">
              <a:extLst>
                <a:ext uri="{FF2B5EF4-FFF2-40B4-BE49-F238E27FC236}">
                  <a16:creationId xmlns:a16="http://schemas.microsoft.com/office/drawing/2014/main" id="{B9031324-4C29-4364-BCD6-5FCAF7E18B42}"/>
                </a:ext>
              </a:extLst>
            </p:cNvPr>
            <p:cNvSpPr/>
            <p:nvPr/>
          </p:nvSpPr>
          <p:spPr bwMode="auto">
            <a:xfrm>
              <a:off x="4208463" y="2179638"/>
              <a:ext cx="1338263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直接连接符 11">
              <a:extLst>
                <a:ext uri="{FF2B5EF4-FFF2-40B4-BE49-F238E27FC236}">
                  <a16:creationId xmlns:a16="http://schemas.microsoft.com/office/drawing/2014/main" id="{E06EA9FE-6929-4DC9-994B-6846386F2CD4}"/>
                </a:ext>
              </a:extLst>
            </p:cNvPr>
            <p:cNvSpPr/>
            <p:nvPr/>
          </p:nvSpPr>
          <p:spPr bwMode="auto">
            <a:xfrm>
              <a:off x="4208463" y="2287588"/>
              <a:ext cx="198438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直接连接符 12">
              <a:extLst>
                <a:ext uri="{FF2B5EF4-FFF2-40B4-BE49-F238E27FC236}">
                  <a16:creationId xmlns:a16="http://schemas.microsoft.com/office/drawing/2014/main" id="{A4CDD4B0-D547-4ABE-88B0-55316B3D41BE}"/>
                </a:ext>
              </a:extLst>
            </p:cNvPr>
            <p:cNvSpPr/>
            <p:nvPr/>
          </p:nvSpPr>
          <p:spPr bwMode="auto">
            <a:xfrm>
              <a:off x="4208463" y="2716213"/>
              <a:ext cx="1338263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直接连接符 13">
              <a:extLst>
                <a:ext uri="{FF2B5EF4-FFF2-40B4-BE49-F238E27FC236}">
                  <a16:creationId xmlns:a16="http://schemas.microsoft.com/office/drawing/2014/main" id="{23CAF25C-C5A7-4746-AA32-43549CA5F2C9}"/>
                </a:ext>
              </a:extLst>
            </p:cNvPr>
            <p:cNvSpPr/>
            <p:nvPr/>
          </p:nvSpPr>
          <p:spPr bwMode="auto">
            <a:xfrm>
              <a:off x="4208463" y="2824163"/>
              <a:ext cx="709613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直接连接符 14">
              <a:extLst>
                <a:ext uri="{FF2B5EF4-FFF2-40B4-BE49-F238E27FC236}">
                  <a16:creationId xmlns:a16="http://schemas.microsoft.com/office/drawing/2014/main" id="{369259C7-986F-471B-9B1C-8E09174188C0}"/>
                </a:ext>
              </a:extLst>
            </p:cNvPr>
            <p:cNvSpPr/>
            <p:nvPr/>
          </p:nvSpPr>
          <p:spPr bwMode="auto">
            <a:xfrm>
              <a:off x="4208463" y="3275013"/>
              <a:ext cx="290513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直接连接符 15">
              <a:extLst>
                <a:ext uri="{FF2B5EF4-FFF2-40B4-BE49-F238E27FC236}">
                  <a16:creationId xmlns:a16="http://schemas.microsoft.com/office/drawing/2014/main" id="{7511C5DF-71F4-4987-B01F-BB8C61EBA5FE}"/>
                </a:ext>
              </a:extLst>
            </p:cNvPr>
            <p:cNvSpPr/>
            <p:nvPr/>
          </p:nvSpPr>
          <p:spPr bwMode="auto">
            <a:xfrm>
              <a:off x="4208463" y="3381375"/>
              <a:ext cx="1338263" cy="0"/>
            </a:xfrm>
            <a:prstGeom prst="lin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 17">
              <a:extLst>
                <a:ext uri="{FF2B5EF4-FFF2-40B4-BE49-F238E27FC236}">
                  <a16:creationId xmlns:a16="http://schemas.microsoft.com/office/drawing/2014/main" id="{D7FA696E-29A3-493C-86FC-927050A0BDC6}"/>
                </a:ext>
              </a:extLst>
            </p:cNvPr>
            <p:cNvSpPr/>
            <p:nvPr/>
          </p:nvSpPr>
          <p:spPr bwMode="auto">
            <a:xfrm>
              <a:off x="3906838" y="2200275"/>
              <a:ext cx="117475" cy="92075"/>
            </a:xfrm>
            <a:custGeom>
              <a:avLst/>
              <a:gdLst>
                <a:gd name="T0" fmla="*/ 0 w 74"/>
                <a:gd name="T1" fmla="*/ 38 h 58"/>
                <a:gd name="T2" fmla="*/ 25 w 74"/>
                <a:gd name="T3" fmla="*/ 58 h 58"/>
                <a:gd name="T4" fmla="*/ 74 w 74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58">
                  <a:moveTo>
                    <a:pt x="0" y="38"/>
                  </a:moveTo>
                  <a:lnTo>
                    <a:pt x="25" y="58"/>
                  </a:lnTo>
                  <a:lnTo>
                    <a:pt x="74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18">
              <a:extLst>
                <a:ext uri="{FF2B5EF4-FFF2-40B4-BE49-F238E27FC236}">
                  <a16:creationId xmlns:a16="http://schemas.microsoft.com/office/drawing/2014/main" id="{9751E964-D260-41E4-A807-27CE91F2ACE6}"/>
                </a:ext>
              </a:extLst>
            </p:cNvPr>
            <p:cNvSpPr/>
            <p:nvPr/>
          </p:nvSpPr>
          <p:spPr bwMode="auto">
            <a:xfrm>
              <a:off x="3906838" y="2732088"/>
              <a:ext cx="117475" cy="87312"/>
            </a:xfrm>
            <a:custGeom>
              <a:avLst/>
              <a:gdLst>
                <a:gd name="T0" fmla="*/ 0 w 74"/>
                <a:gd name="T1" fmla="*/ 39 h 55"/>
                <a:gd name="T2" fmla="*/ 25 w 74"/>
                <a:gd name="T3" fmla="*/ 55 h 55"/>
                <a:gd name="T4" fmla="*/ 74 w 74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55">
                  <a:moveTo>
                    <a:pt x="0" y="39"/>
                  </a:moveTo>
                  <a:lnTo>
                    <a:pt x="25" y="55"/>
                  </a:lnTo>
                  <a:lnTo>
                    <a:pt x="74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id="{F0D79317-7D8E-4118-9530-1F4B59BA6E48}"/>
                </a:ext>
              </a:extLst>
            </p:cNvPr>
            <p:cNvSpPr/>
            <p:nvPr/>
          </p:nvSpPr>
          <p:spPr bwMode="auto">
            <a:xfrm>
              <a:off x="3906838" y="3284538"/>
              <a:ext cx="117475" cy="87312"/>
            </a:xfrm>
            <a:custGeom>
              <a:avLst/>
              <a:gdLst>
                <a:gd name="T0" fmla="*/ 0 w 74"/>
                <a:gd name="T1" fmla="*/ 39 h 55"/>
                <a:gd name="T2" fmla="*/ 25 w 74"/>
                <a:gd name="T3" fmla="*/ 55 h 55"/>
                <a:gd name="T4" fmla="*/ 74 w 74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55">
                  <a:moveTo>
                    <a:pt x="0" y="39"/>
                  </a:moveTo>
                  <a:lnTo>
                    <a:pt x="25" y="55"/>
                  </a:lnTo>
                  <a:lnTo>
                    <a:pt x="74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BA28546-D2E5-4EBD-BB63-7B7C888BA5AF}"/>
                </a:ext>
              </a:extLst>
            </p:cNvPr>
            <p:cNvSpPr/>
            <p:nvPr/>
          </p:nvSpPr>
          <p:spPr bwMode="auto">
            <a:xfrm>
              <a:off x="7575550" y="1892300"/>
              <a:ext cx="617538" cy="619125"/>
            </a:xfrm>
            <a:prstGeom prst="ellipse">
              <a:avLst/>
            </a:pr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任意多边形 21">
              <a:extLst>
                <a:ext uri="{FF2B5EF4-FFF2-40B4-BE49-F238E27FC236}">
                  <a16:creationId xmlns:a16="http://schemas.microsoft.com/office/drawing/2014/main" id="{F24E4E3A-3098-487A-89AA-9BEAC5AF80A0}"/>
                </a:ext>
              </a:extLst>
            </p:cNvPr>
            <p:cNvSpPr/>
            <p:nvPr/>
          </p:nvSpPr>
          <p:spPr bwMode="auto">
            <a:xfrm>
              <a:off x="7881938" y="2071688"/>
              <a:ext cx="209550" cy="133350"/>
            </a:xfrm>
            <a:custGeom>
              <a:avLst/>
              <a:gdLst>
                <a:gd name="T0" fmla="*/ 0 w 132"/>
                <a:gd name="T1" fmla="*/ 0 h 84"/>
                <a:gd name="T2" fmla="*/ 0 w 132"/>
                <a:gd name="T3" fmla="*/ 84 h 84"/>
                <a:gd name="T4" fmla="*/ 132 w 132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84">
                  <a:moveTo>
                    <a:pt x="0" y="0"/>
                  </a:moveTo>
                  <a:lnTo>
                    <a:pt x="0" y="84"/>
                  </a:lnTo>
                  <a:lnTo>
                    <a:pt x="132" y="84"/>
                  </a:lnTo>
                </a:path>
              </a:pathLst>
            </a:custGeom>
            <a:noFill/>
            <a:ln w="20638" cap="rnd">
              <a:solidFill>
                <a:srgbClr val="F1D5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任意多边形 22">
              <a:extLst>
                <a:ext uri="{FF2B5EF4-FFF2-40B4-BE49-F238E27FC236}">
                  <a16:creationId xmlns:a16="http://schemas.microsoft.com/office/drawing/2014/main" id="{126B232D-1F9A-4D89-9E6C-EE8E9B2C9E55}"/>
                </a:ext>
              </a:extLst>
            </p:cNvPr>
            <p:cNvSpPr/>
            <p:nvPr/>
          </p:nvSpPr>
          <p:spPr bwMode="auto">
            <a:xfrm>
              <a:off x="8362950" y="2879725"/>
              <a:ext cx="541338" cy="179387"/>
            </a:xfrm>
            <a:custGeom>
              <a:avLst/>
              <a:gdLst>
                <a:gd name="T0" fmla="*/ 17 w 106"/>
                <a:gd name="T1" fmla="*/ 35 h 35"/>
                <a:gd name="T2" fmla="*/ 89 w 106"/>
                <a:gd name="T3" fmla="*/ 35 h 35"/>
                <a:gd name="T4" fmla="*/ 106 w 106"/>
                <a:gd name="T5" fmla="*/ 17 h 35"/>
                <a:gd name="T6" fmla="*/ 106 w 106"/>
                <a:gd name="T7" fmla="*/ 17 h 35"/>
                <a:gd name="T8" fmla="*/ 89 w 106"/>
                <a:gd name="T9" fmla="*/ 0 h 35"/>
                <a:gd name="T10" fmla="*/ 17 w 106"/>
                <a:gd name="T11" fmla="*/ 0 h 35"/>
                <a:gd name="T12" fmla="*/ 0 w 106"/>
                <a:gd name="T13" fmla="*/ 17 h 35"/>
                <a:gd name="T14" fmla="*/ 0 w 106"/>
                <a:gd name="T15" fmla="*/ 17 h 35"/>
                <a:gd name="T16" fmla="*/ 17 w 106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35">
                  <a:moveTo>
                    <a:pt x="17" y="35"/>
                  </a:moveTo>
                  <a:cubicBezTo>
                    <a:pt x="89" y="35"/>
                    <a:pt x="89" y="35"/>
                    <a:pt x="89" y="35"/>
                  </a:cubicBezTo>
                  <a:cubicBezTo>
                    <a:pt x="99" y="35"/>
                    <a:pt x="106" y="2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8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solidFill>
              <a:srgbClr val="739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任意多边形 23">
              <a:extLst>
                <a:ext uri="{FF2B5EF4-FFF2-40B4-BE49-F238E27FC236}">
                  <a16:creationId xmlns:a16="http://schemas.microsoft.com/office/drawing/2014/main" id="{E1FEAA5A-FD95-4902-8C95-8DF8E081D8C7}"/>
                </a:ext>
              </a:extLst>
            </p:cNvPr>
            <p:cNvSpPr/>
            <p:nvPr/>
          </p:nvSpPr>
          <p:spPr bwMode="auto">
            <a:xfrm>
              <a:off x="8709025" y="2946400"/>
              <a:ext cx="52388" cy="46037"/>
            </a:xfrm>
            <a:custGeom>
              <a:avLst/>
              <a:gdLst>
                <a:gd name="T0" fmla="*/ 1 w 10"/>
                <a:gd name="T1" fmla="*/ 4 h 9"/>
                <a:gd name="T2" fmla="*/ 5 w 10"/>
                <a:gd name="T3" fmla="*/ 9 h 9"/>
                <a:gd name="T4" fmla="*/ 10 w 10"/>
                <a:gd name="T5" fmla="*/ 5 h 9"/>
                <a:gd name="T6" fmla="*/ 5 w 10"/>
                <a:gd name="T7" fmla="*/ 0 h 9"/>
                <a:gd name="T8" fmla="*/ 1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4"/>
                  </a:moveTo>
                  <a:cubicBezTo>
                    <a:pt x="0" y="7"/>
                    <a:pt x="3" y="9"/>
                    <a:pt x="5" y="9"/>
                  </a:cubicBezTo>
                  <a:cubicBezTo>
                    <a:pt x="8" y="9"/>
                    <a:pt x="10" y="7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7A6E60E-DE04-47D4-BE65-1889AA9616BC}"/>
                </a:ext>
              </a:extLst>
            </p:cNvPr>
            <p:cNvSpPr/>
            <p:nvPr/>
          </p:nvSpPr>
          <p:spPr bwMode="auto">
            <a:xfrm>
              <a:off x="8612188" y="2946400"/>
              <a:ext cx="46038" cy="460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AB11B3F-49C8-4321-90BF-7960B8CFBC8D}"/>
                </a:ext>
              </a:extLst>
            </p:cNvPr>
            <p:cNvSpPr/>
            <p:nvPr/>
          </p:nvSpPr>
          <p:spPr bwMode="auto">
            <a:xfrm>
              <a:off x="8510588" y="2946400"/>
              <a:ext cx="46038" cy="460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 26">
              <a:extLst>
                <a:ext uri="{FF2B5EF4-FFF2-40B4-BE49-F238E27FC236}">
                  <a16:creationId xmlns:a16="http://schemas.microsoft.com/office/drawing/2014/main" id="{40E139C8-A5BB-4D77-836E-A77FA75C9BEA}"/>
                </a:ext>
              </a:extLst>
            </p:cNvPr>
            <p:cNvSpPr/>
            <p:nvPr/>
          </p:nvSpPr>
          <p:spPr bwMode="auto">
            <a:xfrm>
              <a:off x="6859588" y="3459163"/>
              <a:ext cx="1063625" cy="1104900"/>
            </a:xfrm>
            <a:custGeom>
              <a:avLst/>
              <a:gdLst>
                <a:gd name="T0" fmla="*/ 0 w 208"/>
                <a:gd name="T1" fmla="*/ 216 h 216"/>
                <a:gd name="T2" fmla="*/ 91 w 208"/>
                <a:gd name="T3" fmla="*/ 216 h 216"/>
                <a:gd name="T4" fmla="*/ 185 w 208"/>
                <a:gd name="T5" fmla="*/ 133 h 216"/>
                <a:gd name="T6" fmla="*/ 208 w 208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16">
                  <a:moveTo>
                    <a:pt x="0" y="216"/>
                  </a:moveTo>
                  <a:cubicBezTo>
                    <a:pt x="91" y="216"/>
                    <a:pt x="91" y="216"/>
                    <a:pt x="91" y="216"/>
                  </a:cubicBezTo>
                  <a:cubicBezTo>
                    <a:pt x="141" y="216"/>
                    <a:pt x="177" y="183"/>
                    <a:pt x="185" y="133"/>
                  </a:cubicBezTo>
                  <a:cubicBezTo>
                    <a:pt x="208" y="0"/>
                    <a:pt x="208" y="0"/>
                    <a:pt x="208" y="0"/>
                  </a:cubicBezTo>
                </a:path>
              </a:pathLst>
            </a:custGeom>
            <a:noFill/>
            <a:ln w="112713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多边形 27">
              <a:extLst>
                <a:ext uri="{FF2B5EF4-FFF2-40B4-BE49-F238E27FC236}">
                  <a16:creationId xmlns:a16="http://schemas.microsoft.com/office/drawing/2014/main" id="{770E3383-D198-49CD-BB36-FFE47369524E}"/>
                </a:ext>
              </a:extLst>
            </p:cNvPr>
            <p:cNvSpPr/>
            <p:nvPr/>
          </p:nvSpPr>
          <p:spPr bwMode="auto">
            <a:xfrm>
              <a:off x="6864350" y="4416425"/>
              <a:ext cx="869950" cy="1150937"/>
            </a:xfrm>
            <a:custGeom>
              <a:avLst/>
              <a:gdLst>
                <a:gd name="T0" fmla="*/ 0 w 170"/>
                <a:gd name="T1" fmla="*/ 225 h 225"/>
                <a:gd name="T2" fmla="*/ 41 w 170"/>
                <a:gd name="T3" fmla="*/ 37 h 225"/>
                <a:gd name="T4" fmla="*/ 87 w 170"/>
                <a:gd name="T5" fmla="*/ 0 h 225"/>
                <a:gd name="T6" fmla="*/ 87 w 170"/>
                <a:gd name="T7" fmla="*/ 0 h 225"/>
                <a:gd name="T8" fmla="*/ 133 w 170"/>
                <a:gd name="T9" fmla="*/ 38 h 225"/>
                <a:gd name="T10" fmla="*/ 170 w 170"/>
                <a:gd name="T1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225">
                  <a:moveTo>
                    <a:pt x="0" y="225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6" y="15"/>
                    <a:pt x="65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09" y="0"/>
                    <a:pt x="129" y="16"/>
                    <a:pt x="133" y="38"/>
                  </a:cubicBezTo>
                  <a:cubicBezTo>
                    <a:pt x="170" y="225"/>
                    <a:pt x="170" y="225"/>
                    <a:pt x="170" y="225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412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8">
              <a:extLst>
                <a:ext uri="{FF2B5EF4-FFF2-40B4-BE49-F238E27FC236}">
                  <a16:creationId xmlns:a16="http://schemas.microsoft.com/office/drawing/2014/main" id="{25CA4C89-6482-42F7-BF7E-6D385471857B}"/>
                </a:ext>
              </a:extLst>
            </p:cNvPr>
            <p:cNvSpPr/>
            <p:nvPr/>
          </p:nvSpPr>
          <p:spPr bwMode="auto">
            <a:xfrm>
              <a:off x="5940425" y="5081588"/>
              <a:ext cx="276225" cy="361950"/>
            </a:xfrm>
            <a:custGeom>
              <a:avLst/>
              <a:gdLst>
                <a:gd name="T0" fmla="*/ 0 w 174"/>
                <a:gd name="T1" fmla="*/ 219 h 228"/>
                <a:gd name="T2" fmla="*/ 67 w 174"/>
                <a:gd name="T3" fmla="*/ 3 h 228"/>
                <a:gd name="T4" fmla="*/ 174 w 174"/>
                <a:gd name="T5" fmla="*/ 0 h 228"/>
                <a:gd name="T6" fmla="*/ 106 w 174"/>
                <a:gd name="T7" fmla="*/ 228 h 228"/>
                <a:gd name="T8" fmla="*/ 3 w 174"/>
                <a:gd name="T9" fmla="*/ 228 h 228"/>
                <a:gd name="T10" fmla="*/ 0 w 174"/>
                <a:gd name="T11" fmla="*/ 21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28">
                  <a:moveTo>
                    <a:pt x="0" y="219"/>
                  </a:moveTo>
                  <a:lnTo>
                    <a:pt x="67" y="3"/>
                  </a:lnTo>
                  <a:lnTo>
                    <a:pt x="174" y="0"/>
                  </a:lnTo>
                  <a:lnTo>
                    <a:pt x="106" y="228"/>
                  </a:lnTo>
                  <a:lnTo>
                    <a:pt x="3" y="228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FF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9">
              <a:extLst>
                <a:ext uri="{FF2B5EF4-FFF2-40B4-BE49-F238E27FC236}">
                  <a16:creationId xmlns:a16="http://schemas.microsoft.com/office/drawing/2014/main" id="{5F0E98A5-55EB-4A5A-AEC9-1C783490E4B1}"/>
                </a:ext>
              </a:extLst>
            </p:cNvPr>
            <p:cNvSpPr/>
            <p:nvPr/>
          </p:nvSpPr>
          <p:spPr bwMode="auto">
            <a:xfrm>
              <a:off x="5638800" y="5341938"/>
              <a:ext cx="536575" cy="174625"/>
            </a:xfrm>
            <a:custGeom>
              <a:avLst/>
              <a:gdLst>
                <a:gd name="T0" fmla="*/ 97 w 105"/>
                <a:gd name="T1" fmla="*/ 6 h 34"/>
                <a:gd name="T2" fmla="*/ 56 w 105"/>
                <a:gd name="T3" fmla="*/ 0 h 34"/>
                <a:gd name="T4" fmla="*/ 0 w 105"/>
                <a:gd name="T5" fmla="*/ 34 h 34"/>
                <a:gd name="T6" fmla="*/ 105 w 105"/>
                <a:gd name="T7" fmla="*/ 34 h 34"/>
                <a:gd name="T8" fmla="*/ 97 w 105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4">
                  <a:moveTo>
                    <a:pt x="97" y="6"/>
                  </a:moveTo>
                  <a:cubicBezTo>
                    <a:pt x="97" y="6"/>
                    <a:pt x="69" y="18"/>
                    <a:pt x="56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5" y="34"/>
                    <a:pt x="105" y="34"/>
                    <a:pt x="105" y="34"/>
                  </a:cubicBezTo>
                  <a:lnTo>
                    <a:pt x="9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任意多边形 30">
              <a:extLst>
                <a:ext uri="{FF2B5EF4-FFF2-40B4-BE49-F238E27FC236}">
                  <a16:creationId xmlns:a16="http://schemas.microsoft.com/office/drawing/2014/main" id="{7AEBCFAE-2B53-4274-8728-E5FFE16717ED}"/>
                </a:ext>
              </a:extLst>
            </p:cNvPr>
            <p:cNvSpPr/>
            <p:nvPr/>
          </p:nvSpPr>
          <p:spPr bwMode="auto">
            <a:xfrm>
              <a:off x="5638800" y="5516563"/>
              <a:ext cx="541338" cy="50800"/>
            </a:xfrm>
            <a:custGeom>
              <a:avLst/>
              <a:gdLst>
                <a:gd name="T0" fmla="*/ 0 w 341"/>
                <a:gd name="T1" fmla="*/ 32 h 32"/>
                <a:gd name="T2" fmla="*/ 341 w 341"/>
                <a:gd name="T3" fmla="*/ 29 h 32"/>
                <a:gd name="T4" fmla="*/ 338 w 341"/>
                <a:gd name="T5" fmla="*/ 0 h 32"/>
                <a:gd name="T6" fmla="*/ 0 w 341"/>
                <a:gd name="T7" fmla="*/ 0 h 32"/>
                <a:gd name="T8" fmla="*/ 0 w 341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2">
                  <a:moveTo>
                    <a:pt x="0" y="32"/>
                  </a:moveTo>
                  <a:lnTo>
                    <a:pt x="341" y="29"/>
                  </a:lnTo>
                  <a:lnTo>
                    <a:pt x="338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任意多边形 31">
              <a:extLst>
                <a:ext uri="{FF2B5EF4-FFF2-40B4-BE49-F238E27FC236}">
                  <a16:creationId xmlns:a16="http://schemas.microsoft.com/office/drawing/2014/main" id="{027C24E8-6749-46BA-9F8F-BAAFAAC39F7F}"/>
                </a:ext>
              </a:extLst>
            </p:cNvPr>
            <p:cNvSpPr/>
            <p:nvPr/>
          </p:nvSpPr>
          <p:spPr bwMode="auto">
            <a:xfrm>
              <a:off x="5878513" y="5351463"/>
              <a:ext cx="66675" cy="66675"/>
            </a:xfrm>
            <a:custGeom>
              <a:avLst/>
              <a:gdLst>
                <a:gd name="T0" fmla="*/ 10 w 13"/>
                <a:gd name="T1" fmla="*/ 13 h 13"/>
                <a:gd name="T2" fmla="*/ 9 w 13"/>
                <a:gd name="T3" fmla="*/ 12 h 13"/>
                <a:gd name="T4" fmla="*/ 1 w 13"/>
                <a:gd name="T5" fmla="*/ 4 h 13"/>
                <a:gd name="T6" fmla="*/ 0 w 13"/>
                <a:gd name="T7" fmla="*/ 1 h 13"/>
                <a:gd name="T8" fmla="*/ 3 w 13"/>
                <a:gd name="T9" fmla="*/ 1 h 13"/>
                <a:gd name="T10" fmla="*/ 12 w 13"/>
                <a:gd name="T11" fmla="*/ 10 h 13"/>
                <a:gd name="T12" fmla="*/ 12 w 13"/>
                <a:gd name="T13" fmla="*/ 13 h 13"/>
                <a:gd name="T14" fmla="*/ 10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0" y="13"/>
                  </a:moveTo>
                  <a:cubicBezTo>
                    <a:pt x="10" y="13"/>
                    <a:pt x="10" y="13"/>
                    <a:pt x="9" y="12"/>
                  </a:cubicBezTo>
                  <a:cubicBezTo>
                    <a:pt x="5" y="7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8" y="4"/>
                    <a:pt x="12" y="10"/>
                  </a:cubicBezTo>
                  <a:cubicBezTo>
                    <a:pt x="13" y="11"/>
                    <a:pt x="13" y="12"/>
                    <a:pt x="12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任意多边形 32">
              <a:extLst>
                <a:ext uri="{FF2B5EF4-FFF2-40B4-BE49-F238E27FC236}">
                  <a16:creationId xmlns:a16="http://schemas.microsoft.com/office/drawing/2014/main" id="{79460057-5B4A-489E-9562-9F5078B94317}"/>
                </a:ext>
              </a:extLst>
            </p:cNvPr>
            <p:cNvSpPr/>
            <p:nvPr/>
          </p:nvSpPr>
          <p:spPr bwMode="auto">
            <a:xfrm>
              <a:off x="5827713" y="5378450"/>
              <a:ext cx="71438" cy="65087"/>
            </a:xfrm>
            <a:custGeom>
              <a:avLst/>
              <a:gdLst>
                <a:gd name="T0" fmla="*/ 11 w 14"/>
                <a:gd name="T1" fmla="*/ 12 h 13"/>
                <a:gd name="T2" fmla="*/ 10 w 14"/>
                <a:gd name="T3" fmla="*/ 12 h 13"/>
                <a:gd name="T4" fmla="*/ 2 w 14"/>
                <a:gd name="T5" fmla="*/ 3 h 13"/>
                <a:gd name="T6" fmla="*/ 1 w 14"/>
                <a:gd name="T7" fmla="*/ 1 h 13"/>
                <a:gd name="T8" fmla="*/ 4 w 14"/>
                <a:gd name="T9" fmla="*/ 0 h 13"/>
                <a:gd name="T10" fmla="*/ 13 w 14"/>
                <a:gd name="T11" fmla="*/ 10 h 13"/>
                <a:gd name="T12" fmla="*/ 13 w 14"/>
                <a:gd name="T13" fmla="*/ 12 h 13"/>
                <a:gd name="T14" fmla="*/ 11 w 14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1" y="12"/>
                  </a:moveTo>
                  <a:cubicBezTo>
                    <a:pt x="11" y="12"/>
                    <a:pt x="10" y="12"/>
                    <a:pt x="10" y="12"/>
                  </a:cubicBezTo>
                  <a:cubicBezTo>
                    <a:pt x="6" y="6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8" y="4"/>
                    <a:pt x="13" y="10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2" y="13"/>
                    <a:pt x="12" y="13"/>
                    <a:pt x="1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任意多边形 33">
              <a:extLst>
                <a:ext uri="{FF2B5EF4-FFF2-40B4-BE49-F238E27FC236}">
                  <a16:creationId xmlns:a16="http://schemas.microsoft.com/office/drawing/2014/main" id="{EA5D6271-CDC8-402C-985B-A4E5C2E6CA6B}"/>
                </a:ext>
              </a:extLst>
            </p:cNvPr>
            <p:cNvSpPr/>
            <p:nvPr/>
          </p:nvSpPr>
          <p:spPr bwMode="auto">
            <a:xfrm>
              <a:off x="5781675" y="5397500"/>
              <a:ext cx="71438" cy="66675"/>
            </a:xfrm>
            <a:custGeom>
              <a:avLst/>
              <a:gdLst>
                <a:gd name="T0" fmla="*/ 11 w 14"/>
                <a:gd name="T1" fmla="*/ 13 h 13"/>
                <a:gd name="T2" fmla="*/ 10 w 14"/>
                <a:gd name="T3" fmla="*/ 12 h 13"/>
                <a:gd name="T4" fmla="*/ 1 w 14"/>
                <a:gd name="T5" fmla="*/ 4 h 13"/>
                <a:gd name="T6" fmla="*/ 1 w 14"/>
                <a:gd name="T7" fmla="*/ 1 h 13"/>
                <a:gd name="T8" fmla="*/ 3 w 14"/>
                <a:gd name="T9" fmla="*/ 1 h 13"/>
                <a:gd name="T10" fmla="*/ 13 w 14"/>
                <a:gd name="T11" fmla="*/ 10 h 13"/>
                <a:gd name="T12" fmla="*/ 13 w 14"/>
                <a:gd name="T13" fmla="*/ 13 h 13"/>
                <a:gd name="T14" fmla="*/ 11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11" y="13"/>
                    <a:pt x="10" y="13"/>
                    <a:pt x="10" y="12"/>
                  </a:cubicBezTo>
                  <a:cubicBezTo>
                    <a:pt x="6" y="7"/>
                    <a:pt x="1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3" y="0"/>
                    <a:pt x="3" y="1"/>
                  </a:cubicBezTo>
                  <a:cubicBezTo>
                    <a:pt x="4" y="1"/>
                    <a:pt x="8" y="4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任意多边形 34">
              <a:extLst>
                <a:ext uri="{FF2B5EF4-FFF2-40B4-BE49-F238E27FC236}">
                  <a16:creationId xmlns:a16="http://schemas.microsoft.com/office/drawing/2014/main" id="{5864ECE6-68A2-4205-8162-B99A5342962B}"/>
                </a:ext>
              </a:extLst>
            </p:cNvPr>
            <p:cNvSpPr/>
            <p:nvPr/>
          </p:nvSpPr>
          <p:spPr bwMode="auto">
            <a:xfrm>
              <a:off x="5940425" y="4103688"/>
              <a:ext cx="596900" cy="1079500"/>
            </a:xfrm>
            <a:custGeom>
              <a:avLst/>
              <a:gdLst>
                <a:gd name="T0" fmla="*/ 117 w 117"/>
                <a:gd name="T1" fmla="*/ 0 h 211"/>
                <a:gd name="T2" fmla="*/ 88 w 117"/>
                <a:gd name="T3" fmla="*/ 2 h 211"/>
                <a:gd name="T4" fmla="*/ 45 w 117"/>
                <a:gd name="T5" fmla="*/ 37 h 211"/>
                <a:gd name="T6" fmla="*/ 0 w 117"/>
                <a:gd name="T7" fmla="*/ 211 h 211"/>
                <a:gd name="T8" fmla="*/ 63 w 117"/>
                <a:gd name="T9" fmla="*/ 206 h 211"/>
                <a:gd name="T10" fmla="*/ 113 w 117"/>
                <a:gd name="T11" fmla="*/ 52 h 211"/>
                <a:gd name="T12" fmla="*/ 117 w 117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11">
                  <a:moveTo>
                    <a:pt x="117" y="0"/>
                  </a:moveTo>
                  <a:cubicBezTo>
                    <a:pt x="88" y="2"/>
                    <a:pt x="88" y="2"/>
                    <a:pt x="88" y="2"/>
                  </a:cubicBezTo>
                  <a:cubicBezTo>
                    <a:pt x="68" y="3"/>
                    <a:pt x="51" y="17"/>
                    <a:pt x="45" y="37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113" y="52"/>
                    <a:pt x="113" y="52"/>
                    <a:pt x="113" y="52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007B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5">
              <a:extLst>
                <a:ext uri="{FF2B5EF4-FFF2-40B4-BE49-F238E27FC236}">
                  <a16:creationId xmlns:a16="http://schemas.microsoft.com/office/drawing/2014/main" id="{FB6A0315-225F-420E-9348-B354013BDFB8}"/>
                </a:ext>
              </a:extLst>
            </p:cNvPr>
            <p:cNvSpPr/>
            <p:nvPr/>
          </p:nvSpPr>
          <p:spPr bwMode="auto">
            <a:xfrm>
              <a:off x="5899150" y="5086350"/>
              <a:ext cx="414338" cy="142875"/>
            </a:xfrm>
            <a:custGeom>
              <a:avLst/>
              <a:gdLst>
                <a:gd name="T0" fmla="*/ 241 w 261"/>
                <a:gd name="T1" fmla="*/ 90 h 90"/>
                <a:gd name="T2" fmla="*/ 0 w 261"/>
                <a:gd name="T3" fmla="*/ 90 h 90"/>
                <a:gd name="T4" fmla="*/ 16 w 261"/>
                <a:gd name="T5" fmla="*/ 0 h 90"/>
                <a:gd name="T6" fmla="*/ 261 w 261"/>
                <a:gd name="T7" fmla="*/ 0 h 90"/>
                <a:gd name="T8" fmla="*/ 241 w 261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90">
                  <a:moveTo>
                    <a:pt x="241" y="90"/>
                  </a:moveTo>
                  <a:lnTo>
                    <a:pt x="0" y="90"/>
                  </a:lnTo>
                  <a:lnTo>
                    <a:pt x="16" y="0"/>
                  </a:lnTo>
                  <a:lnTo>
                    <a:pt x="261" y="0"/>
                  </a:lnTo>
                  <a:lnTo>
                    <a:pt x="241" y="90"/>
                  </a:lnTo>
                  <a:close/>
                </a:path>
              </a:pathLst>
            </a:custGeom>
            <a:solidFill>
              <a:srgbClr val="008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任意多边形 36">
              <a:extLst>
                <a:ext uri="{FF2B5EF4-FFF2-40B4-BE49-F238E27FC236}">
                  <a16:creationId xmlns:a16="http://schemas.microsoft.com/office/drawing/2014/main" id="{79E3EA93-307E-4B9F-AA77-753232B4E3D6}"/>
                </a:ext>
              </a:extLst>
            </p:cNvPr>
            <p:cNvSpPr/>
            <p:nvPr/>
          </p:nvSpPr>
          <p:spPr bwMode="auto">
            <a:xfrm>
              <a:off x="6557963" y="5086350"/>
              <a:ext cx="179388" cy="357187"/>
            </a:xfrm>
            <a:custGeom>
              <a:avLst/>
              <a:gdLst>
                <a:gd name="T0" fmla="*/ 0 w 113"/>
                <a:gd name="T1" fmla="*/ 216 h 225"/>
                <a:gd name="T2" fmla="*/ 4 w 113"/>
                <a:gd name="T3" fmla="*/ 3 h 225"/>
                <a:gd name="T4" fmla="*/ 113 w 113"/>
                <a:gd name="T5" fmla="*/ 0 h 225"/>
                <a:gd name="T6" fmla="*/ 110 w 113"/>
                <a:gd name="T7" fmla="*/ 225 h 225"/>
                <a:gd name="T8" fmla="*/ 7 w 113"/>
                <a:gd name="T9" fmla="*/ 225 h 225"/>
                <a:gd name="T10" fmla="*/ 0 w 113"/>
                <a:gd name="T11" fmla="*/ 21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25">
                  <a:moveTo>
                    <a:pt x="0" y="216"/>
                  </a:moveTo>
                  <a:lnTo>
                    <a:pt x="4" y="3"/>
                  </a:lnTo>
                  <a:lnTo>
                    <a:pt x="113" y="0"/>
                  </a:lnTo>
                  <a:lnTo>
                    <a:pt x="110" y="225"/>
                  </a:lnTo>
                  <a:lnTo>
                    <a:pt x="7" y="225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FF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任意多边形 37">
              <a:extLst>
                <a:ext uri="{FF2B5EF4-FFF2-40B4-BE49-F238E27FC236}">
                  <a16:creationId xmlns:a16="http://schemas.microsoft.com/office/drawing/2014/main" id="{27D63AF6-E83F-468E-81F8-5F167FE9E8C9}"/>
                </a:ext>
              </a:extLst>
            </p:cNvPr>
            <p:cNvSpPr/>
            <p:nvPr/>
          </p:nvSpPr>
          <p:spPr bwMode="auto">
            <a:xfrm>
              <a:off x="6256338" y="5341938"/>
              <a:ext cx="542925" cy="174625"/>
            </a:xfrm>
            <a:custGeom>
              <a:avLst/>
              <a:gdLst>
                <a:gd name="T0" fmla="*/ 97 w 106"/>
                <a:gd name="T1" fmla="*/ 6 h 34"/>
                <a:gd name="T2" fmla="*/ 57 w 106"/>
                <a:gd name="T3" fmla="*/ 0 h 34"/>
                <a:gd name="T4" fmla="*/ 0 w 106"/>
                <a:gd name="T5" fmla="*/ 34 h 34"/>
                <a:gd name="T6" fmla="*/ 106 w 106"/>
                <a:gd name="T7" fmla="*/ 34 h 34"/>
                <a:gd name="T8" fmla="*/ 97 w 106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4">
                  <a:moveTo>
                    <a:pt x="97" y="6"/>
                  </a:moveTo>
                  <a:cubicBezTo>
                    <a:pt x="97" y="6"/>
                    <a:pt x="70" y="18"/>
                    <a:pt x="57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6" y="34"/>
                    <a:pt x="106" y="34"/>
                    <a:pt x="106" y="34"/>
                  </a:cubicBezTo>
                  <a:lnTo>
                    <a:pt x="9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任意多边形 38">
              <a:extLst>
                <a:ext uri="{FF2B5EF4-FFF2-40B4-BE49-F238E27FC236}">
                  <a16:creationId xmlns:a16="http://schemas.microsoft.com/office/drawing/2014/main" id="{A2C61FC6-FF87-4620-B7D5-0DDDB3E3DB57}"/>
                </a:ext>
              </a:extLst>
            </p:cNvPr>
            <p:cNvSpPr/>
            <p:nvPr/>
          </p:nvSpPr>
          <p:spPr bwMode="auto">
            <a:xfrm>
              <a:off x="6256338" y="5516563"/>
              <a:ext cx="542925" cy="50800"/>
            </a:xfrm>
            <a:custGeom>
              <a:avLst/>
              <a:gdLst>
                <a:gd name="T0" fmla="*/ 0 w 342"/>
                <a:gd name="T1" fmla="*/ 32 h 32"/>
                <a:gd name="T2" fmla="*/ 342 w 342"/>
                <a:gd name="T3" fmla="*/ 29 h 32"/>
                <a:gd name="T4" fmla="*/ 342 w 342"/>
                <a:gd name="T5" fmla="*/ 0 h 32"/>
                <a:gd name="T6" fmla="*/ 0 w 342"/>
                <a:gd name="T7" fmla="*/ 0 h 32"/>
                <a:gd name="T8" fmla="*/ 0 w 34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32">
                  <a:moveTo>
                    <a:pt x="0" y="32"/>
                  </a:moveTo>
                  <a:lnTo>
                    <a:pt x="342" y="29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任意多边形 39">
              <a:extLst>
                <a:ext uri="{FF2B5EF4-FFF2-40B4-BE49-F238E27FC236}">
                  <a16:creationId xmlns:a16="http://schemas.microsoft.com/office/drawing/2014/main" id="{566A84A4-0A2C-4775-92A5-23A2E673578E}"/>
                </a:ext>
              </a:extLst>
            </p:cNvPr>
            <p:cNvSpPr/>
            <p:nvPr/>
          </p:nvSpPr>
          <p:spPr bwMode="auto">
            <a:xfrm>
              <a:off x="6497638" y="5351463"/>
              <a:ext cx="66675" cy="66675"/>
            </a:xfrm>
            <a:custGeom>
              <a:avLst/>
              <a:gdLst>
                <a:gd name="T0" fmla="*/ 11 w 13"/>
                <a:gd name="T1" fmla="*/ 13 h 13"/>
                <a:gd name="T2" fmla="*/ 10 w 13"/>
                <a:gd name="T3" fmla="*/ 12 h 13"/>
                <a:gd name="T4" fmla="*/ 1 w 13"/>
                <a:gd name="T5" fmla="*/ 4 h 13"/>
                <a:gd name="T6" fmla="*/ 1 w 13"/>
                <a:gd name="T7" fmla="*/ 1 h 13"/>
                <a:gd name="T8" fmla="*/ 3 w 13"/>
                <a:gd name="T9" fmla="*/ 1 h 13"/>
                <a:gd name="T10" fmla="*/ 13 w 13"/>
                <a:gd name="T11" fmla="*/ 10 h 13"/>
                <a:gd name="T12" fmla="*/ 12 w 13"/>
                <a:gd name="T13" fmla="*/ 13 h 13"/>
                <a:gd name="T14" fmla="*/ 11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1" y="13"/>
                  </a:moveTo>
                  <a:cubicBezTo>
                    <a:pt x="10" y="13"/>
                    <a:pt x="10" y="13"/>
                    <a:pt x="10" y="12"/>
                  </a:cubicBezTo>
                  <a:cubicBezTo>
                    <a:pt x="5" y="7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8" y="4"/>
                    <a:pt x="13" y="10"/>
                  </a:cubicBezTo>
                  <a:cubicBezTo>
                    <a:pt x="13" y="11"/>
                    <a:pt x="13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任意多边形 40">
              <a:extLst>
                <a:ext uri="{FF2B5EF4-FFF2-40B4-BE49-F238E27FC236}">
                  <a16:creationId xmlns:a16="http://schemas.microsoft.com/office/drawing/2014/main" id="{8D6AF854-6CD8-4A9F-BE96-93BD21672A5B}"/>
                </a:ext>
              </a:extLst>
            </p:cNvPr>
            <p:cNvSpPr/>
            <p:nvPr/>
          </p:nvSpPr>
          <p:spPr bwMode="auto">
            <a:xfrm>
              <a:off x="6451600" y="5378450"/>
              <a:ext cx="66675" cy="65087"/>
            </a:xfrm>
            <a:custGeom>
              <a:avLst/>
              <a:gdLst>
                <a:gd name="T0" fmla="*/ 10 w 13"/>
                <a:gd name="T1" fmla="*/ 12 h 13"/>
                <a:gd name="T2" fmla="*/ 10 w 13"/>
                <a:gd name="T3" fmla="*/ 12 h 13"/>
                <a:gd name="T4" fmla="*/ 1 w 13"/>
                <a:gd name="T5" fmla="*/ 3 h 13"/>
                <a:gd name="T6" fmla="*/ 0 w 13"/>
                <a:gd name="T7" fmla="*/ 1 h 13"/>
                <a:gd name="T8" fmla="*/ 3 w 13"/>
                <a:gd name="T9" fmla="*/ 0 h 13"/>
                <a:gd name="T10" fmla="*/ 13 w 13"/>
                <a:gd name="T11" fmla="*/ 10 h 13"/>
                <a:gd name="T12" fmla="*/ 12 w 13"/>
                <a:gd name="T13" fmla="*/ 12 h 13"/>
                <a:gd name="T14" fmla="*/ 10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5" y="6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8" y="4"/>
                    <a:pt x="13" y="10"/>
                  </a:cubicBezTo>
                  <a:cubicBezTo>
                    <a:pt x="13" y="11"/>
                    <a:pt x="13" y="12"/>
                    <a:pt x="12" y="12"/>
                  </a:cubicBezTo>
                  <a:cubicBezTo>
                    <a:pt x="12" y="13"/>
                    <a:pt x="11" y="13"/>
                    <a:pt x="1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 41">
              <a:extLst>
                <a:ext uri="{FF2B5EF4-FFF2-40B4-BE49-F238E27FC236}">
                  <a16:creationId xmlns:a16="http://schemas.microsoft.com/office/drawing/2014/main" id="{D5515916-FFEA-4DDC-A7AB-6A2A9FCE4ED6}"/>
                </a:ext>
              </a:extLst>
            </p:cNvPr>
            <p:cNvSpPr/>
            <p:nvPr/>
          </p:nvSpPr>
          <p:spPr bwMode="auto">
            <a:xfrm>
              <a:off x="6405563" y="5397500"/>
              <a:ext cx="66675" cy="66675"/>
            </a:xfrm>
            <a:custGeom>
              <a:avLst/>
              <a:gdLst>
                <a:gd name="T0" fmla="*/ 10 w 13"/>
                <a:gd name="T1" fmla="*/ 13 h 13"/>
                <a:gd name="T2" fmla="*/ 10 w 13"/>
                <a:gd name="T3" fmla="*/ 12 h 13"/>
                <a:gd name="T4" fmla="*/ 1 w 13"/>
                <a:gd name="T5" fmla="*/ 4 h 13"/>
                <a:gd name="T6" fmla="*/ 0 w 13"/>
                <a:gd name="T7" fmla="*/ 1 h 13"/>
                <a:gd name="T8" fmla="*/ 3 w 13"/>
                <a:gd name="T9" fmla="*/ 1 h 13"/>
                <a:gd name="T10" fmla="*/ 13 w 13"/>
                <a:gd name="T11" fmla="*/ 10 h 13"/>
                <a:gd name="T12" fmla="*/ 12 w 13"/>
                <a:gd name="T13" fmla="*/ 13 h 13"/>
                <a:gd name="T14" fmla="*/ 10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0" y="13"/>
                  </a:moveTo>
                  <a:cubicBezTo>
                    <a:pt x="10" y="13"/>
                    <a:pt x="10" y="13"/>
                    <a:pt x="10" y="12"/>
                  </a:cubicBezTo>
                  <a:cubicBezTo>
                    <a:pt x="5" y="7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8" y="4"/>
                    <a:pt x="13" y="10"/>
                  </a:cubicBezTo>
                  <a:cubicBezTo>
                    <a:pt x="13" y="11"/>
                    <a:pt x="13" y="12"/>
                    <a:pt x="12" y="13"/>
                  </a:cubicBezTo>
                  <a:cubicBezTo>
                    <a:pt x="12" y="13"/>
                    <a:pt x="11" y="13"/>
                    <a:pt x="1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42">
              <a:extLst>
                <a:ext uri="{FF2B5EF4-FFF2-40B4-BE49-F238E27FC236}">
                  <a16:creationId xmlns:a16="http://schemas.microsoft.com/office/drawing/2014/main" id="{4C7B33F9-65A1-4191-958F-52FE98B4702C}"/>
                </a:ext>
              </a:extLst>
            </p:cNvPr>
            <p:cNvSpPr/>
            <p:nvPr/>
          </p:nvSpPr>
          <p:spPr bwMode="auto">
            <a:xfrm>
              <a:off x="6451600" y="4087813"/>
              <a:ext cx="1087438" cy="1141412"/>
            </a:xfrm>
            <a:custGeom>
              <a:avLst/>
              <a:gdLst>
                <a:gd name="T0" fmla="*/ 195 w 213"/>
                <a:gd name="T1" fmla="*/ 0 h 223"/>
                <a:gd name="T2" fmla="*/ 105 w 213"/>
                <a:gd name="T3" fmla="*/ 3 h 223"/>
                <a:gd name="T4" fmla="*/ 37 w 213"/>
                <a:gd name="T5" fmla="*/ 5 h 223"/>
                <a:gd name="T6" fmla="*/ 1 w 213"/>
                <a:gd name="T7" fmla="*/ 36 h 223"/>
                <a:gd name="T8" fmla="*/ 8 w 213"/>
                <a:gd name="T9" fmla="*/ 223 h 223"/>
                <a:gd name="T10" fmla="*/ 67 w 213"/>
                <a:gd name="T11" fmla="*/ 223 h 223"/>
                <a:gd name="T12" fmla="*/ 73 w 213"/>
                <a:gd name="T13" fmla="*/ 85 h 223"/>
                <a:gd name="T14" fmla="*/ 116 w 213"/>
                <a:gd name="T15" fmla="*/ 89 h 223"/>
                <a:gd name="T16" fmla="*/ 168 w 213"/>
                <a:gd name="T17" fmla="*/ 87 h 223"/>
                <a:gd name="T18" fmla="*/ 195 w 213"/>
                <a:gd name="T1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23">
                  <a:moveTo>
                    <a:pt x="195" y="0"/>
                  </a:moveTo>
                  <a:cubicBezTo>
                    <a:pt x="105" y="3"/>
                    <a:pt x="105" y="3"/>
                    <a:pt x="105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17" y="5"/>
                    <a:pt x="1" y="17"/>
                    <a:pt x="1" y="36"/>
                  </a:cubicBezTo>
                  <a:cubicBezTo>
                    <a:pt x="0" y="97"/>
                    <a:pt x="5" y="223"/>
                    <a:pt x="8" y="223"/>
                  </a:cubicBezTo>
                  <a:cubicBezTo>
                    <a:pt x="12" y="222"/>
                    <a:pt x="67" y="223"/>
                    <a:pt x="67" y="223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27" y="90"/>
                    <a:pt x="158" y="92"/>
                    <a:pt x="168" y="87"/>
                  </a:cubicBezTo>
                  <a:cubicBezTo>
                    <a:pt x="187" y="77"/>
                    <a:pt x="213" y="53"/>
                    <a:pt x="195" y="0"/>
                  </a:cubicBezTo>
                  <a:close/>
                </a:path>
              </a:pathLst>
            </a:custGeom>
            <a:solidFill>
              <a:srgbClr val="008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5A4C768-FEFE-474F-9439-AAC12D6F775D}"/>
                </a:ext>
              </a:extLst>
            </p:cNvPr>
            <p:cNvSpPr/>
            <p:nvPr/>
          </p:nvSpPr>
          <p:spPr bwMode="auto">
            <a:xfrm>
              <a:off x="6440488" y="5086350"/>
              <a:ext cx="384175" cy="142875"/>
            </a:xfrm>
            <a:prstGeom prst="rect">
              <a:avLst/>
            </a:prstGeom>
            <a:solidFill>
              <a:srgbClr val="00B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直接连接符 43">
              <a:extLst>
                <a:ext uri="{FF2B5EF4-FFF2-40B4-BE49-F238E27FC236}">
                  <a16:creationId xmlns:a16="http://schemas.microsoft.com/office/drawing/2014/main" id="{ABD14EEE-B0A6-4851-B853-A3BDA5C07B98}"/>
                </a:ext>
              </a:extLst>
            </p:cNvPr>
            <p:cNvSpPr/>
            <p:nvPr/>
          </p:nvSpPr>
          <p:spPr bwMode="auto">
            <a:xfrm flipH="1" flipV="1">
              <a:off x="6818313" y="4364038"/>
              <a:ext cx="6350" cy="158750"/>
            </a:xfrm>
            <a:prstGeom prst="line">
              <a:avLst/>
            </a:prstGeom>
            <a:noFill/>
            <a:ln w="15875" cap="flat">
              <a:solidFill>
                <a:srgbClr val="55382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5">
              <a:extLst>
                <a:ext uri="{FF2B5EF4-FFF2-40B4-BE49-F238E27FC236}">
                  <a16:creationId xmlns:a16="http://schemas.microsoft.com/office/drawing/2014/main" id="{50F4829F-4BF1-4B3D-9C3B-3A05B1D8CAAA}"/>
                </a:ext>
              </a:extLst>
            </p:cNvPr>
            <p:cNvSpPr/>
            <p:nvPr/>
          </p:nvSpPr>
          <p:spPr bwMode="auto">
            <a:xfrm>
              <a:off x="5659438" y="3433763"/>
              <a:ext cx="449263" cy="198437"/>
            </a:xfrm>
            <a:custGeom>
              <a:avLst/>
              <a:gdLst>
                <a:gd name="T0" fmla="*/ 88 w 88"/>
                <a:gd name="T1" fmla="*/ 20 h 39"/>
                <a:gd name="T2" fmla="*/ 51 w 88"/>
                <a:gd name="T3" fmla="*/ 2 h 39"/>
                <a:gd name="T4" fmla="*/ 3 w 88"/>
                <a:gd name="T5" fmla="*/ 3 h 39"/>
                <a:gd name="T6" fmla="*/ 1 w 88"/>
                <a:gd name="T7" fmla="*/ 8 h 39"/>
                <a:gd name="T8" fmla="*/ 1 w 88"/>
                <a:gd name="T9" fmla="*/ 8 h 39"/>
                <a:gd name="T10" fmla="*/ 4 w 88"/>
                <a:gd name="T11" fmla="*/ 10 h 39"/>
                <a:gd name="T12" fmla="*/ 21 w 88"/>
                <a:gd name="T13" fmla="*/ 8 h 39"/>
                <a:gd name="T14" fmla="*/ 12 w 88"/>
                <a:gd name="T15" fmla="*/ 14 h 39"/>
                <a:gd name="T16" fmla="*/ 13 w 88"/>
                <a:gd name="T17" fmla="*/ 21 h 39"/>
                <a:gd name="T18" fmla="*/ 13 w 88"/>
                <a:gd name="T19" fmla="*/ 21 h 39"/>
                <a:gd name="T20" fmla="*/ 16 w 88"/>
                <a:gd name="T21" fmla="*/ 21 h 39"/>
                <a:gd name="T22" fmla="*/ 52 w 88"/>
                <a:gd name="T23" fmla="*/ 20 h 39"/>
                <a:gd name="T24" fmla="*/ 38 w 88"/>
                <a:gd name="T25" fmla="*/ 26 h 39"/>
                <a:gd name="T26" fmla="*/ 36 w 88"/>
                <a:gd name="T27" fmla="*/ 33 h 39"/>
                <a:gd name="T28" fmla="*/ 36 w 88"/>
                <a:gd name="T29" fmla="*/ 33 h 39"/>
                <a:gd name="T30" fmla="*/ 40 w 88"/>
                <a:gd name="T31" fmla="*/ 35 h 39"/>
                <a:gd name="T32" fmla="*/ 53 w 88"/>
                <a:gd name="T33" fmla="*/ 33 h 39"/>
                <a:gd name="T34" fmla="*/ 83 w 88"/>
                <a:gd name="T35" fmla="*/ 32 h 39"/>
                <a:gd name="T36" fmla="*/ 88 w 88"/>
                <a:gd name="T3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39">
                  <a:moveTo>
                    <a:pt x="88" y="2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21" y="0"/>
                    <a:pt x="3" y="3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3" y="10"/>
                    <a:pt x="4" y="1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20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5" y="22"/>
                    <a:pt x="16" y="21"/>
                  </a:cubicBezTo>
                  <a:cubicBezTo>
                    <a:pt x="21" y="18"/>
                    <a:pt x="37" y="11"/>
                    <a:pt x="52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5" y="27"/>
                    <a:pt x="34" y="31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69" y="39"/>
                    <a:pt x="83" y="32"/>
                  </a:cubicBezTo>
                  <a:lnTo>
                    <a:pt x="88" y="20"/>
                  </a:ln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多边形 46">
              <a:extLst>
                <a:ext uri="{FF2B5EF4-FFF2-40B4-BE49-F238E27FC236}">
                  <a16:creationId xmlns:a16="http://schemas.microsoft.com/office/drawing/2014/main" id="{5F2CB863-D053-4163-979F-FF146B8F37BE}"/>
                </a:ext>
              </a:extLst>
            </p:cNvPr>
            <p:cNvSpPr/>
            <p:nvPr/>
          </p:nvSpPr>
          <p:spPr bwMode="auto">
            <a:xfrm>
              <a:off x="6042025" y="3295650"/>
              <a:ext cx="858838" cy="644525"/>
            </a:xfrm>
            <a:custGeom>
              <a:avLst/>
              <a:gdLst>
                <a:gd name="T0" fmla="*/ 131 w 168"/>
                <a:gd name="T1" fmla="*/ 0 h 126"/>
                <a:gd name="T2" fmla="*/ 103 w 168"/>
                <a:gd name="T3" fmla="*/ 84 h 126"/>
                <a:gd name="T4" fmla="*/ 12 w 168"/>
                <a:gd name="T5" fmla="*/ 41 h 126"/>
                <a:gd name="T6" fmla="*/ 0 w 168"/>
                <a:gd name="T7" fmla="*/ 73 h 126"/>
                <a:gd name="T8" fmla="*/ 77 w 168"/>
                <a:gd name="T9" fmla="*/ 126 h 126"/>
                <a:gd name="T10" fmla="*/ 162 w 168"/>
                <a:gd name="T11" fmla="*/ 122 h 126"/>
                <a:gd name="T12" fmla="*/ 168 w 168"/>
                <a:gd name="T13" fmla="*/ 56 h 126"/>
                <a:gd name="T14" fmla="*/ 131 w 168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26">
                  <a:moveTo>
                    <a:pt x="131" y="0"/>
                  </a:moveTo>
                  <a:cubicBezTo>
                    <a:pt x="120" y="28"/>
                    <a:pt x="103" y="84"/>
                    <a:pt x="103" y="84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9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任意多边形 47">
              <a:extLst>
                <a:ext uri="{FF2B5EF4-FFF2-40B4-BE49-F238E27FC236}">
                  <a16:creationId xmlns:a16="http://schemas.microsoft.com/office/drawing/2014/main" id="{E56E963B-8753-4D5C-B6CD-7EBEE976EBD6}"/>
                </a:ext>
              </a:extLst>
            </p:cNvPr>
            <p:cNvSpPr/>
            <p:nvPr/>
          </p:nvSpPr>
          <p:spPr bwMode="auto">
            <a:xfrm>
              <a:off x="6686550" y="3136900"/>
              <a:ext cx="760413" cy="1068387"/>
            </a:xfrm>
            <a:custGeom>
              <a:avLst/>
              <a:gdLst>
                <a:gd name="T0" fmla="*/ 21 w 149"/>
                <a:gd name="T1" fmla="*/ 12 h 209"/>
                <a:gd name="T2" fmla="*/ 5 w 149"/>
                <a:gd name="T3" fmla="*/ 31 h 209"/>
                <a:gd name="T4" fmla="*/ 0 w 149"/>
                <a:gd name="T5" fmla="*/ 189 h 209"/>
                <a:gd name="T6" fmla="*/ 149 w 149"/>
                <a:gd name="T7" fmla="*/ 186 h 209"/>
                <a:gd name="T8" fmla="*/ 118 w 149"/>
                <a:gd name="T9" fmla="*/ 18 h 209"/>
                <a:gd name="T10" fmla="*/ 60 w 149"/>
                <a:gd name="T11" fmla="*/ 0 h 209"/>
                <a:gd name="T12" fmla="*/ 21 w 149"/>
                <a:gd name="T13" fmla="*/ 1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09">
                  <a:moveTo>
                    <a:pt x="21" y="12"/>
                  </a:moveTo>
                  <a:cubicBezTo>
                    <a:pt x="14" y="17"/>
                    <a:pt x="9" y="23"/>
                    <a:pt x="5" y="3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97" y="209"/>
                    <a:pt x="149" y="186"/>
                  </a:cubicBezTo>
                  <a:cubicBezTo>
                    <a:pt x="149" y="186"/>
                    <a:pt x="148" y="53"/>
                    <a:pt x="118" y="18"/>
                  </a:cubicBezTo>
                  <a:cubicBezTo>
                    <a:pt x="118" y="18"/>
                    <a:pt x="109" y="0"/>
                    <a:pt x="60" y="0"/>
                  </a:cubicBezTo>
                  <a:cubicBezTo>
                    <a:pt x="46" y="0"/>
                    <a:pt x="32" y="4"/>
                    <a:pt x="21" y="12"/>
                  </a:cubicBezTo>
                  <a:close/>
                </a:path>
              </a:pathLst>
            </a:custGeom>
            <a:solidFill>
              <a:srgbClr val="FF9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直接连接符 47">
              <a:extLst>
                <a:ext uri="{FF2B5EF4-FFF2-40B4-BE49-F238E27FC236}">
                  <a16:creationId xmlns:a16="http://schemas.microsoft.com/office/drawing/2014/main" id="{17CDD739-E2FC-4B33-A08C-1A9717B78D01}"/>
                </a:ext>
              </a:extLst>
            </p:cNvPr>
            <p:cNvSpPr/>
            <p:nvPr/>
          </p:nvSpPr>
          <p:spPr bwMode="auto">
            <a:xfrm>
              <a:off x="6746875" y="3438525"/>
              <a:ext cx="36513" cy="568325"/>
            </a:xfrm>
            <a:prstGeom prst="line">
              <a:avLst/>
            </a:prstGeom>
            <a:noFill/>
            <a:ln w="15875" cap="flat">
              <a:solidFill>
                <a:srgbClr val="FF6C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 49">
              <a:extLst>
                <a:ext uri="{FF2B5EF4-FFF2-40B4-BE49-F238E27FC236}">
                  <a16:creationId xmlns:a16="http://schemas.microsoft.com/office/drawing/2014/main" id="{F4035820-8A8B-4405-B395-502AD6215387}"/>
                </a:ext>
              </a:extLst>
            </p:cNvPr>
            <p:cNvSpPr/>
            <p:nvPr/>
          </p:nvSpPr>
          <p:spPr bwMode="auto">
            <a:xfrm>
              <a:off x="6057900" y="3663950"/>
              <a:ext cx="234950" cy="342900"/>
            </a:xfrm>
            <a:custGeom>
              <a:avLst/>
              <a:gdLst>
                <a:gd name="T0" fmla="*/ 41 w 46"/>
                <a:gd name="T1" fmla="*/ 48 h 67"/>
                <a:gd name="T2" fmla="*/ 40 w 46"/>
                <a:gd name="T3" fmla="*/ 20 h 67"/>
                <a:gd name="T4" fmla="*/ 21 w 46"/>
                <a:gd name="T5" fmla="*/ 0 h 67"/>
                <a:gd name="T6" fmla="*/ 2 w 46"/>
                <a:gd name="T7" fmla="*/ 9 h 67"/>
                <a:gd name="T8" fmla="*/ 3 w 46"/>
                <a:gd name="T9" fmla="*/ 15 h 67"/>
                <a:gd name="T10" fmla="*/ 17 w 46"/>
                <a:gd name="T11" fmla="*/ 26 h 67"/>
                <a:gd name="T12" fmla="*/ 20 w 46"/>
                <a:gd name="T13" fmla="*/ 57 h 67"/>
                <a:gd name="T14" fmla="*/ 46 w 46"/>
                <a:gd name="T15" fmla="*/ 67 h 67"/>
                <a:gd name="T16" fmla="*/ 41 w 46"/>
                <a:gd name="T17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7">
                  <a:moveTo>
                    <a:pt x="41" y="48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0" y="0"/>
                    <a:pt x="21" y="0"/>
                  </a:cubicBezTo>
                  <a:cubicBezTo>
                    <a:pt x="15" y="0"/>
                    <a:pt x="7" y="4"/>
                    <a:pt x="2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8" y="18"/>
                    <a:pt x="14" y="21"/>
                    <a:pt x="17" y="26"/>
                  </a:cubicBezTo>
                  <a:cubicBezTo>
                    <a:pt x="17" y="26"/>
                    <a:pt x="13" y="48"/>
                    <a:pt x="20" y="57"/>
                  </a:cubicBezTo>
                  <a:cubicBezTo>
                    <a:pt x="24" y="62"/>
                    <a:pt x="46" y="67"/>
                    <a:pt x="46" y="67"/>
                  </a:cubicBezTo>
                  <a:lnTo>
                    <a:pt x="41" y="48"/>
                  </a:ln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任意多边形 50">
              <a:extLst>
                <a:ext uri="{FF2B5EF4-FFF2-40B4-BE49-F238E27FC236}">
                  <a16:creationId xmlns:a16="http://schemas.microsoft.com/office/drawing/2014/main" id="{2956E109-1E9D-4CB0-B8C3-53981270BC21}"/>
                </a:ext>
              </a:extLst>
            </p:cNvPr>
            <p:cNvSpPr/>
            <p:nvPr/>
          </p:nvSpPr>
          <p:spPr bwMode="auto">
            <a:xfrm>
              <a:off x="6267450" y="3268663"/>
              <a:ext cx="1041400" cy="835025"/>
            </a:xfrm>
            <a:custGeom>
              <a:avLst/>
              <a:gdLst>
                <a:gd name="T0" fmla="*/ 148 w 204"/>
                <a:gd name="T1" fmla="*/ 0 h 163"/>
                <a:gd name="T2" fmla="*/ 131 w 204"/>
                <a:gd name="T3" fmla="*/ 111 h 163"/>
                <a:gd name="T4" fmla="*/ 0 w 204"/>
                <a:gd name="T5" fmla="*/ 116 h 163"/>
                <a:gd name="T6" fmla="*/ 0 w 204"/>
                <a:gd name="T7" fmla="*/ 163 h 163"/>
                <a:gd name="T8" fmla="*/ 141 w 204"/>
                <a:gd name="T9" fmla="*/ 159 h 163"/>
                <a:gd name="T10" fmla="*/ 153 w 204"/>
                <a:gd name="T11" fmla="*/ 155 h 163"/>
                <a:gd name="T12" fmla="*/ 155 w 204"/>
                <a:gd name="T13" fmla="*/ 156 h 163"/>
                <a:gd name="T14" fmla="*/ 204 w 204"/>
                <a:gd name="T15" fmla="*/ 26 h 163"/>
                <a:gd name="T16" fmla="*/ 148 w 204"/>
                <a:gd name="T1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63">
                  <a:moveTo>
                    <a:pt x="148" y="0"/>
                  </a:moveTo>
                  <a:cubicBezTo>
                    <a:pt x="131" y="111"/>
                    <a:pt x="131" y="111"/>
                    <a:pt x="131" y="1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41" y="159"/>
                    <a:pt x="141" y="159"/>
                    <a:pt x="141" y="159"/>
                  </a:cubicBezTo>
                  <a:cubicBezTo>
                    <a:pt x="146" y="160"/>
                    <a:pt x="150" y="158"/>
                    <a:pt x="153" y="155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93" y="156"/>
                    <a:pt x="204" y="26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F9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51">
              <a:extLst>
                <a:ext uri="{FF2B5EF4-FFF2-40B4-BE49-F238E27FC236}">
                  <a16:creationId xmlns:a16="http://schemas.microsoft.com/office/drawing/2014/main" id="{39F5872D-DC76-4802-B398-A6680E592764}"/>
                </a:ext>
              </a:extLst>
            </p:cNvPr>
            <p:cNvSpPr/>
            <p:nvPr/>
          </p:nvSpPr>
          <p:spPr bwMode="auto">
            <a:xfrm>
              <a:off x="6327775" y="3376613"/>
              <a:ext cx="681038" cy="485775"/>
            </a:xfrm>
            <a:custGeom>
              <a:avLst/>
              <a:gdLst>
                <a:gd name="T0" fmla="*/ 0 w 429"/>
                <a:gd name="T1" fmla="*/ 306 h 306"/>
                <a:gd name="T2" fmla="*/ 384 w 429"/>
                <a:gd name="T3" fmla="*/ 287 h 306"/>
                <a:gd name="T4" fmla="*/ 429 w 429"/>
                <a:gd name="T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9" h="306">
                  <a:moveTo>
                    <a:pt x="0" y="306"/>
                  </a:moveTo>
                  <a:lnTo>
                    <a:pt x="384" y="287"/>
                  </a:lnTo>
                  <a:lnTo>
                    <a:pt x="429" y="0"/>
                  </a:lnTo>
                </a:path>
              </a:pathLst>
            </a:custGeom>
            <a:noFill/>
            <a:ln w="15875" cap="flat">
              <a:solidFill>
                <a:srgbClr val="FF6C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直接连接符 51">
              <a:extLst>
                <a:ext uri="{FF2B5EF4-FFF2-40B4-BE49-F238E27FC236}">
                  <a16:creationId xmlns:a16="http://schemas.microsoft.com/office/drawing/2014/main" id="{75CBF25D-3B3A-45E3-BEFC-2022B1DA7215}"/>
                </a:ext>
              </a:extLst>
            </p:cNvPr>
            <p:cNvSpPr/>
            <p:nvPr/>
          </p:nvSpPr>
          <p:spPr bwMode="auto">
            <a:xfrm>
              <a:off x="6937375" y="3832225"/>
              <a:ext cx="90488" cy="30162"/>
            </a:xfrm>
            <a:prstGeom prst="line">
              <a:avLst/>
            </a:prstGeom>
            <a:noFill/>
            <a:ln w="15875" cap="flat">
              <a:solidFill>
                <a:srgbClr val="FF6C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53">
              <a:extLst>
                <a:ext uri="{FF2B5EF4-FFF2-40B4-BE49-F238E27FC236}">
                  <a16:creationId xmlns:a16="http://schemas.microsoft.com/office/drawing/2014/main" id="{322047DF-19C1-4D83-A23C-53F99EC55FC3}"/>
                </a:ext>
              </a:extLst>
            </p:cNvPr>
            <p:cNvSpPr/>
            <p:nvPr/>
          </p:nvSpPr>
          <p:spPr bwMode="auto">
            <a:xfrm>
              <a:off x="7080250" y="3581400"/>
              <a:ext cx="214313" cy="522287"/>
            </a:xfrm>
            <a:custGeom>
              <a:avLst/>
              <a:gdLst>
                <a:gd name="T0" fmla="*/ 42 w 42"/>
                <a:gd name="T1" fmla="*/ 0 h 102"/>
                <a:gd name="T2" fmla="*/ 29 w 42"/>
                <a:gd name="T3" fmla="*/ 59 h 102"/>
                <a:gd name="T4" fmla="*/ 6 w 42"/>
                <a:gd name="T5" fmla="*/ 97 h 102"/>
                <a:gd name="T6" fmla="*/ 0 w 42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2">
                  <a:moveTo>
                    <a:pt x="42" y="0"/>
                  </a:moveTo>
                  <a:cubicBezTo>
                    <a:pt x="29" y="59"/>
                    <a:pt x="29" y="59"/>
                    <a:pt x="29" y="59"/>
                  </a:cubicBezTo>
                  <a:cubicBezTo>
                    <a:pt x="25" y="74"/>
                    <a:pt x="17" y="87"/>
                    <a:pt x="6" y="97"/>
                  </a:cubicBezTo>
                  <a:cubicBezTo>
                    <a:pt x="0" y="102"/>
                    <a:pt x="0" y="102"/>
                    <a:pt x="0" y="102"/>
                  </a:cubicBezTo>
                </a:path>
              </a:pathLst>
            </a:custGeom>
            <a:noFill/>
            <a:ln w="15875" cap="flat">
              <a:solidFill>
                <a:srgbClr val="FF6C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54">
              <a:extLst>
                <a:ext uri="{FF2B5EF4-FFF2-40B4-BE49-F238E27FC236}">
                  <a16:creationId xmlns:a16="http://schemas.microsoft.com/office/drawing/2014/main" id="{A78306B3-B3E8-4534-9094-92C3FCC82FE4}"/>
                </a:ext>
              </a:extLst>
            </p:cNvPr>
            <p:cNvSpPr/>
            <p:nvPr/>
          </p:nvSpPr>
          <p:spPr bwMode="auto">
            <a:xfrm>
              <a:off x="6599238" y="2578100"/>
              <a:ext cx="782638" cy="579437"/>
            </a:xfrm>
            <a:custGeom>
              <a:avLst/>
              <a:gdLst>
                <a:gd name="T0" fmla="*/ 14 w 153"/>
                <a:gd name="T1" fmla="*/ 8 h 113"/>
                <a:gd name="T2" fmla="*/ 14 w 153"/>
                <a:gd name="T3" fmla="*/ 33 h 113"/>
                <a:gd name="T4" fmla="*/ 5 w 153"/>
                <a:gd name="T5" fmla="*/ 72 h 113"/>
                <a:gd name="T6" fmla="*/ 3 w 153"/>
                <a:gd name="T7" fmla="*/ 104 h 113"/>
                <a:gd name="T8" fmla="*/ 153 w 153"/>
                <a:gd name="T9" fmla="*/ 88 h 113"/>
                <a:gd name="T10" fmla="*/ 135 w 153"/>
                <a:gd name="T11" fmla="*/ 57 h 113"/>
                <a:gd name="T12" fmla="*/ 123 w 153"/>
                <a:gd name="T13" fmla="*/ 15 h 113"/>
                <a:gd name="T14" fmla="*/ 84 w 153"/>
                <a:gd name="T15" fmla="*/ 0 h 113"/>
                <a:gd name="T16" fmla="*/ 14 w 153"/>
                <a:gd name="T17" fmla="*/ 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13">
                  <a:moveTo>
                    <a:pt x="14" y="8"/>
                  </a:moveTo>
                  <a:cubicBezTo>
                    <a:pt x="14" y="8"/>
                    <a:pt x="17" y="23"/>
                    <a:pt x="14" y="33"/>
                  </a:cubicBezTo>
                  <a:cubicBezTo>
                    <a:pt x="11" y="42"/>
                    <a:pt x="0" y="47"/>
                    <a:pt x="5" y="72"/>
                  </a:cubicBezTo>
                  <a:cubicBezTo>
                    <a:pt x="10" y="96"/>
                    <a:pt x="5" y="97"/>
                    <a:pt x="3" y="104"/>
                  </a:cubicBezTo>
                  <a:cubicBezTo>
                    <a:pt x="3" y="104"/>
                    <a:pt x="103" y="113"/>
                    <a:pt x="153" y="88"/>
                  </a:cubicBezTo>
                  <a:cubicBezTo>
                    <a:pt x="153" y="88"/>
                    <a:pt x="145" y="73"/>
                    <a:pt x="135" y="57"/>
                  </a:cubicBezTo>
                  <a:cubicBezTo>
                    <a:pt x="126" y="41"/>
                    <a:pt x="123" y="15"/>
                    <a:pt x="123" y="15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954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任意多边形 55">
              <a:extLst>
                <a:ext uri="{FF2B5EF4-FFF2-40B4-BE49-F238E27FC236}">
                  <a16:creationId xmlns:a16="http://schemas.microsoft.com/office/drawing/2014/main" id="{CD08A9DD-4E2C-4C35-871D-927C04BCC498}"/>
                </a:ext>
              </a:extLst>
            </p:cNvPr>
            <p:cNvSpPr/>
            <p:nvPr/>
          </p:nvSpPr>
          <p:spPr bwMode="auto">
            <a:xfrm>
              <a:off x="6783388" y="2419350"/>
              <a:ext cx="485775" cy="625475"/>
            </a:xfrm>
            <a:custGeom>
              <a:avLst/>
              <a:gdLst>
                <a:gd name="T0" fmla="*/ 2 w 95"/>
                <a:gd name="T1" fmla="*/ 20 h 122"/>
                <a:gd name="T2" fmla="*/ 6 w 95"/>
                <a:gd name="T3" fmla="*/ 13 h 122"/>
                <a:gd name="T4" fmla="*/ 81 w 95"/>
                <a:gd name="T5" fmla="*/ 31 h 122"/>
                <a:gd name="T6" fmla="*/ 51 w 95"/>
                <a:gd name="T7" fmla="*/ 110 h 122"/>
                <a:gd name="T8" fmla="*/ 28 w 95"/>
                <a:gd name="T9" fmla="*/ 28 h 122"/>
                <a:gd name="T10" fmla="*/ 2 w 95"/>
                <a:gd name="T1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22">
                  <a:moveTo>
                    <a:pt x="2" y="20"/>
                  </a:moveTo>
                  <a:cubicBezTo>
                    <a:pt x="0" y="20"/>
                    <a:pt x="5" y="13"/>
                    <a:pt x="6" y="13"/>
                  </a:cubicBezTo>
                  <a:cubicBezTo>
                    <a:pt x="24" y="7"/>
                    <a:pt x="62" y="0"/>
                    <a:pt x="81" y="31"/>
                  </a:cubicBezTo>
                  <a:cubicBezTo>
                    <a:pt x="95" y="54"/>
                    <a:pt x="81" y="97"/>
                    <a:pt x="51" y="110"/>
                  </a:cubicBezTo>
                  <a:cubicBezTo>
                    <a:pt x="23" y="122"/>
                    <a:pt x="28" y="28"/>
                    <a:pt x="28" y="28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954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任意多边形 56">
              <a:extLst>
                <a:ext uri="{FF2B5EF4-FFF2-40B4-BE49-F238E27FC236}">
                  <a16:creationId xmlns:a16="http://schemas.microsoft.com/office/drawing/2014/main" id="{C56C934E-920C-4A83-8290-8C37A44952F9}"/>
                </a:ext>
              </a:extLst>
            </p:cNvPr>
            <p:cNvSpPr/>
            <p:nvPr/>
          </p:nvSpPr>
          <p:spPr bwMode="auto">
            <a:xfrm>
              <a:off x="6681788" y="2752725"/>
              <a:ext cx="152400" cy="153987"/>
            </a:xfrm>
            <a:custGeom>
              <a:avLst/>
              <a:gdLst>
                <a:gd name="T0" fmla="*/ 29 w 30"/>
                <a:gd name="T1" fmla="*/ 14 h 30"/>
                <a:gd name="T2" fmla="*/ 17 w 30"/>
                <a:gd name="T3" fmla="*/ 29 h 30"/>
                <a:gd name="T4" fmla="*/ 1 w 30"/>
                <a:gd name="T5" fmla="*/ 17 h 30"/>
                <a:gd name="T6" fmla="*/ 13 w 30"/>
                <a:gd name="T7" fmla="*/ 1 h 30"/>
                <a:gd name="T8" fmla="*/ 29 w 30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9" y="14"/>
                  </a:moveTo>
                  <a:cubicBezTo>
                    <a:pt x="30" y="21"/>
                    <a:pt x="24" y="28"/>
                    <a:pt x="17" y="29"/>
                  </a:cubicBezTo>
                  <a:cubicBezTo>
                    <a:pt x="9" y="30"/>
                    <a:pt x="2" y="25"/>
                    <a:pt x="1" y="17"/>
                  </a:cubicBezTo>
                  <a:cubicBezTo>
                    <a:pt x="0" y="9"/>
                    <a:pt x="5" y="2"/>
                    <a:pt x="13" y="1"/>
                  </a:cubicBezTo>
                  <a:cubicBezTo>
                    <a:pt x="21" y="0"/>
                    <a:pt x="28" y="6"/>
                    <a:pt x="29" y="14"/>
                  </a:cubicBezTo>
                  <a:close/>
                </a:path>
              </a:pathLst>
            </a:custGeom>
            <a:solidFill>
              <a:srgbClr val="FFB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任意多边形 57">
              <a:extLst>
                <a:ext uri="{FF2B5EF4-FFF2-40B4-BE49-F238E27FC236}">
                  <a16:creationId xmlns:a16="http://schemas.microsoft.com/office/drawing/2014/main" id="{E83004DF-A735-4E8D-98D8-B36E7330FD7F}"/>
                </a:ext>
              </a:extLst>
            </p:cNvPr>
            <p:cNvSpPr/>
            <p:nvPr/>
          </p:nvSpPr>
          <p:spPr bwMode="auto">
            <a:xfrm>
              <a:off x="6854825" y="2921000"/>
              <a:ext cx="200025" cy="328612"/>
            </a:xfrm>
            <a:custGeom>
              <a:avLst/>
              <a:gdLst>
                <a:gd name="T0" fmla="*/ 0 w 39"/>
                <a:gd name="T1" fmla="*/ 18 h 64"/>
                <a:gd name="T2" fmla="*/ 3 w 39"/>
                <a:gd name="T3" fmla="*/ 49 h 64"/>
                <a:gd name="T4" fmla="*/ 22 w 39"/>
                <a:gd name="T5" fmla="*/ 63 h 64"/>
                <a:gd name="T6" fmla="*/ 22 w 39"/>
                <a:gd name="T7" fmla="*/ 63 h 64"/>
                <a:gd name="T8" fmla="*/ 39 w 39"/>
                <a:gd name="T9" fmla="*/ 47 h 64"/>
                <a:gd name="T10" fmla="*/ 31 w 39"/>
                <a:gd name="T11" fmla="*/ 0 h 64"/>
                <a:gd name="T12" fmla="*/ 0 w 39"/>
                <a:gd name="T1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4">
                  <a:moveTo>
                    <a:pt x="0" y="18"/>
                  </a:moveTo>
                  <a:cubicBezTo>
                    <a:pt x="3" y="49"/>
                    <a:pt x="3" y="49"/>
                    <a:pt x="3" y="49"/>
                  </a:cubicBezTo>
                  <a:cubicBezTo>
                    <a:pt x="4" y="59"/>
                    <a:pt x="12" y="64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1" y="62"/>
                    <a:pt x="39" y="56"/>
                    <a:pt x="39" y="47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任意多边形 58">
              <a:extLst>
                <a:ext uri="{FF2B5EF4-FFF2-40B4-BE49-F238E27FC236}">
                  <a16:creationId xmlns:a16="http://schemas.microsoft.com/office/drawing/2014/main" id="{63CED563-7CA1-4930-93ED-FB465D44A152}"/>
                </a:ext>
              </a:extLst>
            </p:cNvPr>
            <p:cNvSpPr/>
            <p:nvPr/>
          </p:nvSpPr>
          <p:spPr bwMode="auto">
            <a:xfrm>
              <a:off x="6850063" y="2946400"/>
              <a:ext cx="177800" cy="165100"/>
            </a:xfrm>
            <a:custGeom>
              <a:avLst/>
              <a:gdLst>
                <a:gd name="T0" fmla="*/ 3 w 35"/>
                <a:gd name="T1" fmla="*/ 32 h 32"/>
                <a:gd name="T2" fmla="*/ 35 w 35"/>
                <a:gd name="T3" fmla="*/ 0 h 32"/>
                <a:gd name="T4" fmla="*/ 0 w 35"/>
                <a:gd name="T5" fmla="*/ 10 h 32"/>
                <a:gd name="T6" fmla="*/ 3 w 3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2">
                  <a:moveTo>
                    <a:pt x="3" y="32"/>
                  </a:moveTo>
                  <a:cubicBezTo>
                    <a:pt x="24" y="30"/>
                    <a:pt x="35" y="0"/>
                    <a:pt x="35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1B17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59">
              <a:extLst>
                <a:ext uri="{FF2B5EF4-FFF2-40B4-BE49-F238E27FC236}">
                  <a16:creationId xmlns:a16="http://schemas.microsoft.com/office/drawing/2014/main" id="{7D78524F-ABCE-4E2C-A3B0-06A60BCA4A74}"/>
                </a:ext>
              </a:extLst>
            </p:cNvPr>
            <p:cNvSpPr/>
            <p:nvPr/>
          </p:nvSpPr>
          <p:spPr bwMode="auto">
            <a:xfrm>
              <a:off x="6700838" y="2517775"/>
              <a:ext cx="393700" cy="527050"/>
            </a:xfrm>
            <a:custGeom>
              <a:avLst/>
              <a:gdLst>
                <a:gd name="T0" fmla="*/ 39 w 77"/>
                <a:gd name="T1" fmla="*/ 102 h 103"/>
                <a:gd name="T2" fmla="*/ 39 w 77"/>
                <a:gd name="T3" fmla="*/ 102 h 103"/>
                <a:gd name="T4" fmla="*/ 4 w 77"/>
                <a:gd name="T5" fmla="*/ 74 h 103"/>
                <a:gd name="T6" fmla="*/ 1 w 77"/>
                <a:gd name="T7" fmla="*/ 40 h 103"/>
                <a:gd name="T8" fmla="*/ 32 w 77"/>
                <a:gd name="T9" fmla="*/ 3 h 103"/>
                <a:gd name="T10" fmla="*/ 32 w 77"/>
                <a:gd name="T11" fmla="*/ 3 h 103"/>
                <a:gd name="T12" fmla="*/ 73 w 77"/>
                <a:gd name="T13" fmla="*/ 32 h 103"/>
                <a:gd name="T14" fmla="*/ 75 w 77"/>
                <a:gd name="T15" fmla="*/ 60 h 103"/>
                <a:gd name="T16" fmla="*/ 39 w 77"/>
                <a:gd name="T17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03">
                  <a:moveTo>
                    <a:pt x="39" y="102"/>
                  </a:moveTo>
                  <a:cubicBezTo>
                    <a:pt x="39" y="102"/>
                    <a:pt x="39" y="102"/>
                    <a:pt x="39" y="102"/>
                  </a:cubicBezTo>
                  <a:cubicBezTo>
                    <a:pt x="21" y="103"/>
                    <a:pt x="6" y="89"/>
                    <a:pt x="4" y="7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21"/>
                    <a:pt x="13" y="5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50" y="0"/>
                    <a:pt x="71" y="13"/>
                    <a:pt x="73" y="32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82"/>
                    <a:pt x="62" y="100"/>
                    <a:pt x="39" y="102"/>
                  </a:cubicBez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任意多边形 60">
              <a:extLst>
                <a:ext uri="{FF2B5EF4-FFF2-40B4-BE49-F238E27FC236}">
                  <a16:creationId xmlns:a16="http://schemas.microsoft.com/office/drawing/2014/main" id="{3AEFD42C-B41F-41EC-8B84-559903353ABE}"/>
                </a:ext>
              </a:extLst>
            </p:cNvPr>
            <p:cNvSpPr/>
            <p:nvPr/>
          </p:nvSpPr>
          <p:spPr bwMode="auto">
            <a:xfrm>
              <a:off x="6956425" y="2619375"/>
              <a:ext cx="204788" cy="200025"/>
            </a:xfrm>
            <a:custGeom>
              <a:avLst/>
              <a:gdLst>
                <a:gd name="T0" fmla="*/ 8 w 40"/>
                <a:gd name="T1" fmla="*/ 8 h 39"/>
                <a:gd name="T2" fmla="*/ 14 w 40"/>
                <a:gd name="T3" fmla="*/ 39 h 39"/>
                <a:gd name="T4" fmla="*/ 40 w 40"/>
                <a:gd name="T5" fmla="*/ 7 h 39"/>
                <a:gd name="T6" fmla="*/ 8 w 40"/>
                <a:gd name="T7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8" y="8"/>
                  </a:moveTo>
                  <a:cubicBezTo>
                    <a:pt x="0" y="21"/>
                    <a:pt x="14" y="39"/>
                    <a:pt x="14" y="3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13" y="0"/>
                    <a:pt x="8" y="8"/>
                  </a:cubicBezTo>
                  <a:close/>
                </a:path>
              </a:pathLst>
            </a:custGeom>
            <a:solidFill>
              <a:srgbClr val="954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任意多边形 61">
              <a:extLst>
                <a:ext uri="{FF2B5EF4-FFF2-40B4-BE49-F238E27FC236}">
                  <a16:creationId xmlns:a16="http://schemas.microsoft.com/office/drawing/2014/main" id="{8A4A42E5-1668-4B23-B914-04C452E10174}"/>
                </a:ext>
              </a:extLst>
            </p:cNvPr>
            <p:cNvSpPr/>
            <p:nvPr/>
          </p:nvSpPr>
          <p:spPr bwMode="auto">
            <a:xfrm>
              <a:off x="7023100" y="2732088"/>
              <a:ext cx="153988" cy="153987"/>
            </a:xfrm>
            <a:custGeom>
              <a:avLst/>
              <a:gdLst>
                <a:gd name="T0" fmla="*/ 29 w 30"/>
                <a:gd name="T1" fmla="*/ 13 h 30"/>
                <a:gd name="T2" fmla="*/ 16 w 30"/>
                <a:gd name="T3" fmla="*/ 29 h 30"/>
                <a:gd name="T4" fmla="*/ 1 w 30"/>
                <a:gd name="T5" fmla="*/ 17 h 30"/>
                <a:gd name="T6" fmla="*/ 13 w 30"/>
                <a:gd name="T7" fmla="*/ 1 h 30"/>
                <a:gd name="T8" fmla="*/ 29 w 30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9" y="13"/>
                  </a:moveTo>
                  <a:cubicBezTo>
                    <a:pt x="30" y="21"/>
                    <a:pt x="24" y="28"/>
                    <a:pt x="16" y="29"/>
                  </a:cubicBezTo>
                  <a:cubicBezTo>
                    <a:pt x="9" y="30"/>
                    <a:pt x="2" y="24"/>
                    <a:pt x="1" y="17"/>
                  </a:cubicBezTo>
                  <a:cubicBezTo>
                    <a:pt x="0" y="9"/>
                    <a:pt x="5" y="2"/>
                    <a:pt x="13" y="1"/>
                  </a:cubicBezTo>
                  <a:cubicBezTo>
                    <a:pt x="21" y="0"/>
                    <a:pt x="28" y="6"/>
                    <a:pt x="29" y="13"/>
                  </a:cubicBez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62">
              <a:extLst>
                <a:ext uri="{FF2B5EF4-FFF2-40B4-BE49-F238E27FC236}">
                  <a16:creationId xmlns:a16="http://schemas.microsoft.com/office/drawing/2014/main" id="{FB321603-1B39-459A-B6FC-50AB59DA15DF}"/>
                </a:ext>
              </a:extLst>
            </p:cNvPr>
            <p:cNvSpPr/>
            <p:nvPr/>
          </p:nvSpPr>
          <p:spPr bwMode="auto">
            <a:xfrm>
              <a:off x="7069138" y="2782888"/>
              <a:ext cx="50800" cy="50800"/>
            </a:xfrm>
            <a:custGeom>
              <a:avLst/>
              <a:gdLst>
                <a:gd name="T0" fmla="*/ 1 w 10"/>
                <a:gd name="T1" fmla="*/ 10 h 10"/>
                <a:gd name="T2" fmla="*/ 10 w 10"/>
                <a:gd name="T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0">
                  <a:moveTo>
                    <a:pt x="1" y="10"/>
                  </a:moveTo>
                  <a:cubicBezTo>
                    <a:pt x="1" y="10"/>
                    <a:pt x="0" y="0"/>
                    <a:pt x="10" y="0"/>
                  </a:cubicBezTo>
                </a:path>
              </a:pathLst>
            </a:custGeom>
            <a:noFill/>
            <a:ln w="9525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63">
              <a:extLst>
                <a:ext uri="{FF2B5EF4-FFF2-40B4-BE49-F238E27FC236}">
                  <a16:creationId xmlns:a16="http://schemas.microsoft.com/office/drawing/2014/main" id="{BC145473-2054-4D05-94C3-FB18CAB45755}"/>
                </a:ext>
              </a:extLst>
            </p:cNvPr>
            <p:cNvSpPr/>
            <p:nvPr/>
          </p:nvSpPr>
          <p:spPr bwMode="auto">
            <a:xfrm>
              <a:off x="6808788" y="2870200"/>
              <a:ext cx="20638" cy="20637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13 h 13"/>
                <a:gd name="T4" fmla="*/ 13 w 1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13"/>
                  </a:lnTo>
                  <a:lnTo>
                    <a:pt x="13" y="13"/>
                  </a:lnTo>
                </a:path>
              </a:pathLst>
            </a:custGeom>
            <a:noFill/>
            <a:ln w="9525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任意多边形 64">
              <a:extLst>
                <a:ext uri="{FF2B5EF4-FFF2-40B4-BE49-F238E27FC236}">
                  <a16:creationId xmlns:a16="http://schemas.microsoft.com/office/drawing/2014/main" id="{6606AF3B-9C1C-4933-B74C-3B400C8A96A7}"/>
                </a:ext>
              </a:extLst>
            </p:cNvPr>
            <p:cNvSpPr/>
            <p:nvPr/>
          </p:nvSpPr>
          <p:spPr bwMode="auto">
            <a:xfrm>
              <a:off x="6875463" y="2741613"/>
              <a:ext cx="87313" cy="20637"/>
            </a:xfrm>
            <a:custGeom>
              <a:avLst/>
              <a:gdLst>
                <a:gd name="T0" fmla="*/ 8 w 17"/>
                <a:gd name="T1" fmla="*/ 0 h 4"/>
                <a:gd name="T2" fmla="*/ 0 w 17"/>
                <a:gd name="T3" fmla="*/ 2 h 4"/>
                <a:gd name="T4" fmla="*/ 7 w 17"/>
                <a:gd name="T5" fmla="*/ 4 h 4"/>
                <a:gd name="T6" fmla="*/ 16 w 17"/>
                <a:gd name="T7" fmla="*/ 2 h 4"/>
                <a:gd name="T8" fmla="*/ 8 w 1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">
                  <a:moveTo>
                    <a:pt x="8" y="0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2"/>
                    <a:pt x="0" y="4"/>
                    <a:pt x="7" y="4"/>
                  </a:cubicBezTo>
                  <a:cubicBezTo>
                    <a:pt x="14" y="4"/>
                    <a:pt x="15" y="4"/>
                    <a:pt x="16" y="2"/>
                  </a:cubicBezTo>
                  <a:cubicBezTo>
                    <a:pt x="17" y="0"/>
                    <a:pt x="11" y="0"/>
                    <a:pt x="8" y="0"/>
                  </a:cubicBezTo>
                  <a:close/>
                </a:path>
              </a:pathLst>
            </a:custGeom>
            <a:solidFill>
              <a:srgbClr val="793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任意多边形 65">
              <a:extLst>
                <a:ext uri="{FF2B5EF4-FFF2-40B4-BE49-F238E27FC236}">
                  <a16:creationId xmlns:a16="http://schemas.microsoft.com/office/drawing/2014/main" id="{D491D5B0-887B-406C-A626-D6FF8A76277F}"/>
                </a:ext>
              </a:extLst>
            </p:cNvPr>
            <p:cNvSpPr/>
            <p:nvPr/>
          </p:nvSpPr>
          <p:spPr bwMode="auto">
            <a:xfrm>
              <a:off x="6721475" y="2741613"/>
              <a:ext cx="71438" cy="26987"/>
            </a:xfrm>
            <a:custGeom>
              <a:avLst/>
              <a:gdLst>
                <a:gd name="T0" fmla="*/ 7 w 14"/>
                <a:gd name="T1" fmla="*/ 1 h 5"/>
                <a:gd name="T2" fmla="*/ 14 w 14"/>
                <a:gd name="T3" fmla="*/ 3 h 5"/>
                <a:gd name="T4" fmla="*/ 8 w 14"/>
                <a:gd name="T5" fmla="*/ 5 h 5"/>
                <a:gd name="T6" fmla="*/ 0 w 14"/>
                <a:gd name="T7" fmla="*/ 3 h 5"/>
                <a:gd name="T8" fmla="*/ 7 w 1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7" y="1"/>
                  </a:moveTo>
                  <a:cubicBezTo>
                    <a:pt x="7" y="1"/>
                    <a:pt x="13" y="0"/>
                    <a:pt x="14" y="3"/>
                  </a:cubicBezTo>
                  <a:cubicBezTo>
                    <a:pt x="14" y="3"/>
                    <a:pt x="14" y="4"/>
                    <a:pt x="8" y="5"/>
                  </a:cubicBezTo>
                  <a:cubicBezTo>
                    <a:pt x="3" y="5"/>
                    <a:pt x="1" y="5"/>
                    <a:pt x="0" y="3"/>
                  </a:cubicBezTo>
                  <a:cubicBezTo>
                    <a:pt x="0" y="2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793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任意多边形 66">
              <a:extLst>
                <a:ext uri="{FF2B5EF4-FFF2-40B4-BE49-F238E27FC236}">
                  <a16:creationId xmlns:a16="http://schemas.microsoft.com/office/drawing/2014/main" id="{23844FD2-7916-43F7-9ECE-A7B24036C417}"/>
                </a:ext>
              </a:extLst>
            </p:cNvPr>
            <p:cNvSpPr/>
            <p:nvPr/>
          </p:nvSpPr>
          <p:spPr bwMode="auto">
            <a:xfrm>
              <a:off x="6880225" y="2798763"/>
              <a:ext cx="46038" cy="25400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cubicBezTo>
                    <a:pt x="0" y="5"/>
                    <a:pt x="3" y="0"/>
                    <a:pt x="9" y="5"/>
                  </a:cubicBezTo>
                </a:path>
              </a:pathLst>
            </a:custGeom>
            <a:noFill/>
            <a:ln w="15875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任意多边形 67">
              <a:extLst>
                <a:ext uri="{FF2B5EF4-FFF2-40B4-BE49-F238E27FC236}">
                  <a16:creationId xmlns:a16="http://schemas.microsoft.com/office/drawing/2014/main" id="{CA9961E9-1DEC-4364-B186-E8E2AADC0554}"/>
                </a:ext>
              </a:extLst>
            </p:cNvPr>
            <p:cNvSpPr/>
            <p:nvPr/>
          </p:nvSpPr>
          <p:spPr bwMode="auto">
            <a:xfrm>
              <a:off x="6742113" y="2803525"/>
              <a:ext cx="36513" cy="25400"/>
            </a:xfrm>
            <a:custGeom>
              <a:avLst/>
              <a:gdLst>
                <a:gd name="T0" fmla="*/ 0 w 7"/>
                <a:gd name="T1" fmla="*/ 5 h 5"/>
                <a:gd name="T2" fmla="*/ 7 w 7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0" y="5"/>
                    <a:pt x="3" y="0"/>
                    <a:pt x="7" y="5"/>
                  </a:cubicBezTo>
                </a:path>
              </a:pathLst>
            </a:custGeom>
            <a:noFill/>
            <a:ln w="15875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任意多边形 68">
              <a:extLst>
                <a:ext uri="{FF2B5EF4-FFF2-40B4-BE49-F238E27FC236}">
                  <a16:creationId xmlns:a16="http://schemas.microsoft.com/office/drawing/2014/main" id="{F6879388-BEF0-4645-88E5-E81971FBCBDC}"/>
                </a:ext>
              </a:extLst>
            </p:cNvPr>
            <p:cNvSpPr/>
            <p:nvPr/>
          </p:nvSpPr>
          <p:spPr bwMode="auto">
            <a:xfrm>
              <a:off x="6845300" y="2911475"/>
              <a:ext cx="50800" cy="25400"/>
            </a:xfrm>
            <a:custGeom>
              <a:avLst/>
              <a:gdLst>
                <a:gd name="T0" fmla="*/ 0 w 10"/>
                <a:gd name="T1" fmla="*/ 4 h 5"/>
                <a:gd name="T2" fmla="*/ 10 w 10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5">
                  <a:moveTo>
                    <a:pt x="0" y="4"/>
                  </a:moveTo>
                  <a:cubicBezTo>
                    <a:pt x="0" y="4"/>
                    <a:pt x="5" y="5"/>
                    <a:pt x="10" y="0"/>
                  </a:cubicBezTo>
                </a:path>
              </a:pathLst>
            </a:custGeom>
            <a:noFill/>
            <a:ln w="15875" cap="rnd">
              <a:solidFill>
                <a:srgbClr val="1B17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69">
              <a:extLst>
                <a:ext uri="{FF2B5EF4-FFF2-40B4-BE49-F238E27FC236}">
                  <a16:creationId xmlns:a16="http://schemas.microsoft.com/office/drawing/2014/main" id="{C130D380-9547-40F0-B017-80EDEFAE131B}"/>
                </a:ext>
              </a:extLst>
            </p:cNvPr>
            <p:cNvSpPr/>
            <p:nvPr/>
          </p:nvSpPr>
          <p:spPr bwMode="auto">
            <a:xfrm>
              <a:off x="6615113" y="2460625"/>
              <a:ext cx="546100" cy="261937"/>
            </a:xfrm>
            <a:custGeom>
              <a:avLst/>
              <a:gdLst>
                <a:gd name="T0" fmla="*/ 39 w 107"/>
                <a:gd name="T1" fmla="*/ 5 h 51"/>
                <a:gd name="T2" fmla="*/ 8 w 107"/>
                <a:gd name="T3" fmla="*/ 33 h 51"/>
                <a:gd name="T4" fmla="*/ 90 w 107"/>
                <a:gd name="T5" fmla="*/ 43 h 51"/>
                <a:gd name="T6" fmla="*/ 86 w 107"/>
                <a:gd name="T7" fmla="*/ 15 h 51"/>
                <a:gd name="T8" fmla="*/ 39 w 107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51">
                  <a:moveTo>
                    <a:pt x="39" y="5"/>
                  </a:moveTo>
                  <a:cubicBezTo>
                    <a:pt x="39" y="5"/>
                    <a:pt x="0" y="19"/>
                    <a:pt x="8" y="33"/>
                  </a:cubicBezTo>
                  <a:cubicBezTo>
                    <a:pt x="14" y="44"/>
                    <a:pt x="53" y="51"/>
                    <a:pt x="90" y="43"/>
                  </a:cubicBezTo>
                  <a:cubicBezTo>
                    <a:pt x="90" y="43"/>
                    <a:pt x="107" y="30"/>
                    <a:pt x="86" y="15"/>
                  </a:cubicBezTo>
                  <a:cubicBezTo>
                    <a:pt x="86" y="15"/>
                    <a:pt x="75" y="0"/>
                    <a:pt x="39" y="5"/>
                  </a:cubicBezTo>
                  <a:close/>
                </a:path>
              </a:pathLst>
            </a:custGeom>
            <a:solidFill>
              <a:srgbClr val="954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任意多边形 70">
              <a:extLst>
                <a:ext uri="{FF2B5EF4-FFF2-40B4-BE49-F238E27FC236}">
                  <a16:creationId xmlns:a16="http://schemas.microsoft.com/office/drawing/2014/main" id="{A2A294E7-8C0C-4B84-B673-AE268E0605B8}"/>
                </a:ext>
              </a:extLst>
            </p:cNvPr>
            <p:cNvSpPr/>
            <p:nvPr/>
          </p:nvSpPr>
          <p:spPr bwMode="auto">
            <a:xfrm>
              <a:off x="6818313" y="3130550"/>
              <a:ext cx="317500" cy="128587"/>
            </a:xfrm>
            <a:custGeom>
              <a:avLst/>
              <a:gdLst>
                <a:gd name="T0" fmla="*/ 0 w 62"/>
                <a:gd name="T1" fmla="*/ 10 h 25"/>
                <a:gd name="T2" fmla="*/ 27 w 62"/>
                <a:gd name="T3" fmla="*/ 1 h 25"/>
                <a:gd name="T4" fmla="*/ 62 w 62"/>
                <a:gd name="T5" fmla="*/ 3 h 25"/>
                <a:gd name="T6" fmla="*/ 29 w 62"/>
                <a:gd name="T7" fmla="*/ 24 h 25"/>
                <a:gd name="T8" fmla="*/ 10 w 62"/>
                <a:gd name="T9" fmla="*/ 23 h 25"/>
                <a:gd name="T10" fmla="*/ 0 w 62"/>
                <a:gd name="T1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5">
                  <a:moveTo>
                    <a:pt x="0" y="10"/>
                  </a:moveTo>
                  <a:cubicBezTo>
                    <a:pt x="0" y="10"/>
                    <a:pt x="11" y="3"/>
                    <a:pt x="27" y="1"/>
                  </a:cubicBezTo>
                  <a:cubicBezTo>
                    <a:pt x="27" y="1"/>
                    <a:pt x="46" y="0"/>
                    <a:pt x="62" y="3"/>
                  </a:cubicBezTo>
                  <a:cubicBezTo>
                    <a:pt x="62" y="3"/>
                    <a:pt x="61" y="21"/>
                    <a:pt x="29" y="24"/>
                  </a:cubicBezTo>
                  <a:cubicBezTo>
                    <a:pt x="22" y="25"/>
                    <a:pt x="16" y="25"/>
                    <a:pt x="10" y="23"/>
                  </a:cubicBezTo>
                  <a:cubicBezTo>
                    <a:pt x="3" y="21"/>
                    <a:pt x="2" y="17"/>
                    <a:pt x="0" y="10"/>
                  </a:cubicBezTo>
                  <a:close/>
                </a:path>
              </a:pathLst>
            </a:custGeom>
            <a:solidFill>
              <a:srgbClr val="FF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 71">
              <a:extLst>
                <a:ext uri="{FF2B5EF4-FFF2-40B4-BE49-F238E27FC236}">
                  <a16:creationId xmlns:a16="http://schemas.microsoft.com/office/drawing/2014/main" id="{948765AA-AABB-42F4-8678-A703510ED2FE}"/>
                </a:ext>
              </a:extLst>
            </p:cNvPr>
            <p:cNvSpPr/>
            <p:nvPr/>
          </p:nvSpPr>
          <p:spPr bwMode="auto">
            <a:xfrm>
              <a:off x="5694363" y="4000500"/>
              <a:ext cx="598488" cy="61912"/>
            </a:xfrm>
            <a:custGeom>
              <a:avLst/>
              <a:gdLst>
                <a:gd name="T0" fmla="*/ 111 w 117"/>
                <a:gd name="T1" fmla="*/ 12 h 12"/>
                <a:gd name="T2" fmla="*/ 0 w 117"/>
                <a:gd name="T3" fmla="*/ 12 h 12"/>
                <a:gd name="T4" fmla="*/ 0 w 117"/>
                <a:gd name="T5" fmla="*/ 0 h 12"/>
                <a:gd name="T6" fmla="*/ 111 w 117"/>
                <a:gd name="T7" fmla="*/ 0 h 12"/>
                <a:gd name="T8" fmla="*/ 117 w 117"/>
                <a:gd name="T9" fmla="*/ 6 h 12"/>
                <a:gd name="T10" fmla="*/ 117 w 117"/>
                <a:gd name="T11" fmla="*/ 6 h 12"/>
                <a:gd name="T12" fmla="*/ 111 w 1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">
                  <a:moveTo>
                    <a:pt x="111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7" y="2"/>
                    <a:pt x="117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9"/>
                    <a:pt x="114" y="12"/>
                    <a:pt x="111" y="12"/>
                  </a:cubicBezTo>
                  <a:close/>
                </a:path>
              </a:pathLst>
            </a:custGeom>
            <a:solidFill>
              <a:srgbClr val="061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任意多边形 72">
              <a:extLst>
                <a:ext uri="{FF2B5EF4-FFF2-40B4-BE49-F238E27FC236}">
                  <a16:creationId xmlns:a16="http://schemas.microsoft.com/office/drawing/2014/main" id="{D01CA679-A1A6-4938-81CA-43B5CFC58C6B}"/>
                </a:ext>
              </a:extLst>
            </p:cNvPr>
            <p:cNvSpPr/>
            <p:nvPr/>
          </p:nvSpPr>
          <p:spPr bwMode="auto">
            <a:xfrm>
              <a:off x="4699000" y="3376613"/>
              <a:ext cx="1073150" cy="685800"/>
            </a:xfrm>
            <a:custGeom>
              <a:avLst/>
              <a:gdLst>
                <a:gd name="T0" fmla="*/ 210 w 210"/>
                <a:gd name="T1" fmla="*/ 134 h 134"/>
                <a:gd name="T2" fmla="*/ 51 w 210"/>
                <a:gd name="T3" fmla="*/ 134 h 134"/>
                <a:gd name="T4" fmla="*/ 33 w 210"/>
                <a:gd name="T5" fmla="*/ 120 h 134"/>
                <a:gd name="T6" fmla="*/ 1 w 210"/>
                <a:gd name="T7" fmla="*/ 8 h 134"/>
                <a:gd name="T8" fmla="*/ 8 w 210"/>
                <a:gd name="T9" fmla="*/ 0 h 134"/>
                <a:gd name="T10" fmla="*/ 168 w 210"/>
                <a:gd name="T11" fmla="*/ 0 h 134"/>
                <a:gd name="T12" fmla="*/ 176 w 210"/>
                <a:gd name="T13" fmla="*/ 5 h 134"/>
                <a:gd name="T14" fmla="*/ 210 w 210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134">
                  <a:moveTo>
                    <a:pt x="210" y="134"/>
                  </a:moveTo>
                  <a:cubicBezTo>
                    <a:pt x="51" y="134"/>
                    <a:pt x="51" y="134"/>
                    <a:pt x="51" y="134"/>
                  </a:cubicBezTo>
                  <a:cubicBezTo>
                    <a:pt x="42" y="134"/>
                    <a:pt x="35" y="128"/>
                    <a:pt x="33" y="12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2" y="0"/>
                    <a:pt x="175" y="2"/>
                    <a:pt x="176" y="5"/>
                  </a:cubicBezTo>
                  <a:lnTo>
                    <a:pt x="210" y="134"/>
                  </a:lnTo>
                  <a:close/>
                </a:path>
              </a:pathLst>
            </a:custGeom>
            <a:solidFill>
              <a:srgbClr val="1C2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00DFA78-778B-421B-8708-6FDA1371450B}"/>
                </a:ext>
              </a:extLst>
            </p:cNvPr>
            <p:cNvSpPr/>
            <p:nvPr/>
          </p:nvSpPr>
          <p:spPr bwMode="auto">
            <a:xfrm>
              <a:off x="5122863" y="3663950"/>
              <a:ext cx="142875" cy="138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直接连接符 73">
              <a:extLst>
                <a:ext uri="{FF2B5EF4-FFF2-40B4-BE49-F238E27FC236}">
                  <a16:creationId xmlns:a16="http://schemas.microsoft.com/office/drawing/2014/main" id="{F63DBFAD-D4A1-413F-9925-A5497409E0BD}"/>
                </a:ext>
              </a:extLst>
            </p:cNvPr>
            <p:cNvSpPr/>
            <p:nvPr/>
          </p:nvSpPr>
          <p:spPr bwMode="auto">
            <a:xfrm>
              <a:off x="5562600" y="4138613"/>
              <a:ext cx="0" cy="1428750"/>
            </a:xfrm>
            <a:prstGeom prst="line">
              <a:avLst/>
            </a:prstGeom>
            <a:noFill/>
            <a:ln w="25400" cap="flat">
              <a:solidFill>
                <a:srgbClr val="55382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339EDCF-49E8-4D52-A062-C4AE9E419755}"/>
                </a:ext>
              </a:extLst>
            </p:cNvPr>
            <p:cNvSpPr/>
            <p:nvPr/>
          </p:nvSpPr>
          <p:spPr bwMode="auto">
            <a:xfrm>
              <a:off x="4325938" y="4062413"/>
              <a:ext cx="2406650" cy="1539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直接连接符 75">
              <a:extLst>
                <a:ext uri="{FF2B5EF4-FFF2-40B4-BE49-F238E27FC236}">
                  <a16:creationId xmlns:a16="http://schemas.microsoft.com/office/drawing/2014/main" id="{7639BF2D-D874-4BA5-9A6E-F585D062AD17}"/>
                </a:ext>
              </a:extLst>
            </p:cNvPr>
            <p:cNvSpPr/>
            <p:nvPr/>
          </p:nvSpPr>
          <p:spPr bwMode="auto">
            <a:xfrm flipH="1">
              <a:off x="3282950" y="5567363"/>
              <a:ext cx="5416550" cy="0"/>
            </a:xfrm>
            <a:prstGeom prst="line">
              <a:avLst/>
            </a:prstGeom>
            <a:noFill/>
            <a:ln w="25400" cap="flat">
              <a:solidFill>
                <a:srgbClr val="55382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6F796E09-0B2C-4386-A2D2-6278F6A909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889317"/>
              </p:ext>
            </p:extLst>
          </p:nvPr>
        </p:nvGraphicFramePr>
        <p:xfrm>
          <a:off x="2998109" y="3206665"/>
          <a:ext cx="609123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2" imgW="3490200" imgH="444600" progId="Equation.3">
                  <p:embed/>
                </p:oleObj>
              </mc:Choice>
              <mc:Fallback>
                <p:oleObj name="公式" r:id="rId2" imgW="3490200" imgH="444600" progId="Equation.3">
                  <p:embed/>
                  <p:pic>
                    <p:nvPicPr>
                      <p:cNvPr id="13" name="Object 4">
                        <a:extLst>
                          <a:ext uri="{FF2B5EF4-FFF2-40B4-BE49-F238E27FC236}">
                            <a16:creationId xmlns:a16="http://schemas.microsoft.com/office/drawing/2014/main" id="{6F796E09-0B2C-4386-A2D2-6278F6A909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8109" y="3206665"/>
                        <a:ext cx="6091237" cy="7937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一、发展水平与平均发展水平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zh-CN" altLang="en-US" dirty="0"/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35FBB87D-EE7B-4057-8A8B-FA3202F699E9}"/>
              </a:ext>
            </a:extLst>
          </p:cNvPr>
          <p:cNvGrpSpPr>
            <a:grpSpLocks/>
          </p:cNvGrpSpPr>
          <p:nvPr/>
        </p:nvGrpSpPr>
        <p:grpSpPr bwMode="auto">
          <a:xfrm>
            <a:off x="1945368" y="2076691"/>
            <a:ext cx="7778750" cy="2947988"/>
            <a:chOff x="493" y="1536"/>
            <a:chExt cx="4900" cy="2078"/>
          </a:xfrm>
        </p:grpSpPr>
        <p:sp>
          <p:nvSpPr>
            <p:cNvPr id="5" name="Line 6">
              <a:extLst>
                <a:ext uri="{FF2B5EF4-FFF2-40B4-BE49-F238E27FC236}">
                  <a16:creationId xmlns:a16="http://schemas.microsoft.com/office/drawing/2014/main" id="{64F06D63-513A-46B1-B7DC-64A6A52E9B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60" y="1680"/>
              <a:ext cx="384" cy="720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6" name="Object 7">
              <a:extLst>
                <a:ext uri="{FF2B5EF4-FFF2-40B4-BE49-F238E27FC236}">
                  <a16:creationId xmlns:a16="http://schemas.microsoft.com/office/drawing/2014/main" id="{AB1B885A-60C0-4115-8D0F-953D73174E5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1703147"/>
                </p:ext>
              </p:extLst>
            </p:nvPr>
          </p:nvGraphicFramePr>
          <p:xfrm>
            <a:off x="4128" y="1570"/>
            <a:ext cx="1265" cy="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787400" imgH="279400" progId="Equation.3">
                    <p:embed/>
                  </p:oleObj>
                </mc:Choice>
                <mc:Fallback>
                  <p:oleObj r:id="rId4" imgW="787400" imgH="279400" progId="Equation.3">
                    <p:embed/>
                    <p:pic>
                      <p:nvPicPr>
                        <p:cNvPr id="6" name="Object 7">
                          <a:extLst>
                            <a:ext uri="{FF2B5EF4-FFF2-40B4-BE49-F238E27FC236}">
                              <a16:creationId xmlns:a16="http://schemas.microsoft.com/office/drawing/2014/main" id="{AB1B885A-60C0-4115-8D0F-953D73174E5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8" y="1570"/>
                          <a:ext cx="1265" cy="446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FFDE1F77-EAFC-4D73-BAA9-C8841DFB73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" y="1536"/>
              <a:ext cx="1331" cy="912"/>
              <a:chOff x="327" y="1536"/>
              <a:chExt cx="1331" cy="912"/>
            </a:xfrm>
          </p:grpSpPr>
          <p:sp>
            <p:nvSpPr>
              <p:cNvPr id="11" name="Line 9">
                <a:extLst>
                  <a:ext uri="{FF2B5EF4-FFF2-40B4-BE49-F238E27FC236}">
                    <a16:creationId xmlns:a16="http://schemas.microsoft.com/office/drawing/2014/main" id="{42E3D442-71FB-444C-BC3D-007B53A7F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1824"/>
                <a:ext cx="288" cy="624"/>
              </a:xfrm>
              <a:prstGeom prst="line">
                <a:avLst/>
              </a:prstGeom>
              <a:noFill/>
              <a:ln w="57150">
                <a:solidFill>
                  <a:srgbClr val="FF99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2" name="Object 10">
                <a:extLst>
                  <a:ext uri="{FF2B5EF4-FFF2-40B4-BE49-F238E27FC236}">
                    <a16:creationId xmlns:a16="http://schemas.microsoft.com/office/drawing/2014/main" id="{FA5FF5EE-7330-4F03-8E6C-AB9B3DACEB9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09685937"/>
                  </p:ext>
                </p:extLst>
              </p:nvPr>
            </p:nvGraphicFramePr>
            <p:xfrm>
              <a:off x="327" y="1536"/>
              <a:ext cx="1331" cy="4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公式" r:id="rId6" imgW="787400" imgH="279400" progId="Equation.3">
                      <p:embed/>
                    </p:oleObj>
                  </mc:Choice>
                  <mc:Fallback>
                    <p:oleObj name="公式" r:id="rId6" imgW="787400" imgH="279400" progId="Equation.3">
                      <p:embed/>
                      <p:pic>
                        <p:nvPicPr>
                          <p:cNvPr id="12" name="Object 10">
                            <a:extLst>
                              <a:ext uri="{FF2B5EF4-FFF2-40B4-BE49-F238E27FC236}">
                                <a16:creationId xmlns:a16="http://schemas.microsoft.com/office/drawing/2014/main" id="{FA5FF5EE-7330-4F03-8E6C-AB9B3DACEB9E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7" y="1536"/>
                            <a:ext cx="1331" cy="468"/>
                          </a:xfrm>
                          <a:prstGeom prst="rect">
                            <a:avLst/>
                          </a:prstGeom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id="{557192B6-86D8-418A-A884-FF1AA2128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" y="2880"/>
              <a:ext cx="1776" cy="734"/>
              <a:chOff x="1920" y="2976"/>
              <a:chExt cx="1776" cy="734"/>
            </a:xfrm>
          </p:grpSpPr>
          <p:graphicFrame>
            <p:nvGraphicFramePr>
              <p:cNvPr id="9" name="Object 12">
                <a:extLst>
                  <a:ext uri="{FF2B5EF4-FFF2-40B4-BE49-F238E27FC236}">
                    <a16:creationId xmlns:a16="http://schemas.microsoft.com/office/drawing/2014/main" id="{AF94EA2B-F6FC-48BE-AD9D-F5B4BF4436F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1974386"/>
                  </p:ext>
                </p:extLst>
              </p:nvPr>
            </p:nvGraphicFramePr>
            <p:xfrm>
              <a:off x="2201" y="3264"/>
              <a:ext cx="1245" cy="4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8" imgW="774364" imgH="279279" progId="Equation.3">
                      <p:embed/>
                    </p:oleObj>
                  </mc:Choice>
                  <mc:Fallback>
                    <p:oleObj r:id="rId8" imgW="774364" imgH="279279" progId="Equation.3">
                      <p:embed/>
                      <p:pic>
                        <p:nvPicPr>
                          <p:cNvPr id="9" name="Object 12">
                            <a:extLst>
                              <a:ext uri="{FF2B5EF4-FFF2-40B4-BE49-F238E27FC236}">
                                <a16:creationId xmlns:a16="http://schemas.microsoft.com/office/drawing/2014/main" id="{AF94EA2B-F6FC-48BE-AD9D-F5B4BF4436F0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1" y="3264"/>
                            <a:ext cx="1245" cy="446"/>
                          </a:xfrm>
                          <a:prstGeom prst="rect">
                            <a:avLst/>
                          </a:prstGeom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" name="AutoShape 13">
                <a:extLst>
                  <a:ext uri="{FF2B5EF4-FFF2-40B4-BE49-F238E27FC236}">
                    <a16:creationId xmlns:a16="http://schemas.microsoft.com/office/drawing/2014/main" id="{F887CDDD-3329-45F5-A312-FA97D2E9E65A}"/>
                  </a:ext>
                </a:extLst>
              </p:cNvPr>
              <p:cNvSpPr>
                <a:spLocks/>
              </p:cNvSpPr>
              <p:nvPr/>
            </p:nvSpPr>
            <p:spPr bwMode="auto">
              <a:xfrm rot="-5400000">
                <a:off x="2736" y="2160"/>
                <a:ext cx="144" cy="1776"/>
              </a:xfrm>
              <a:prstGeom prst="leftBrace">
                <a:avLst>
                  <a:gd name="adj1" fmla="val 102378"/>
                  <a:gd name="adj2" fmla="val 49931"/>
                </a:avLst>
              </a:prstGeom>
              <a:noFill/>
              <a:ln w="57150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664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发展水平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4071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/>
              <a:t>发展水平一般用总量指标表示，也可能用相对指标或平均指标表示。</a:t>
            </a: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 algn="ctr">
              <a:buNone/>
            </a:pPr>
            <a:r>
              <a:rPr lang="zh-CN" altLang="en-US" sz="2000" b="1" dirty="0">
                <a:latin typeface="仿宋_GB2312" charset="-122"/>
                <a:ea typeface="仿宋_GB2312" charset="-122"/>
              </a:rPr>
              <a:t>              </a:t>
            </a:r>
            <a:endParaRPr lang="zh-CN" altLang="en-US" sz="2000" b="1" dirty="0"/>
          </a:p>
          <a:p>
            <a:pPr lvl="3"/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3D17D54-44E6-4AB4-BCED-F25B1E19B5FC}"/>
              </a:ext>
            </a:extLst>
          </p:cNvPr>
          <p:cNvGrpSpPr/>
          <p:nvPr/>
        </p:nvGrpSpPr>
        <p:grpSpPr>
          <a:xfrm>
            <a:off x="2849775" y="2109588"/>
            <a:ext cx="6799049" cy="3192662"/>
            <a:chOff x="2954550" y="1967616"/>
            <a:chExt cx="6799049" cy="3192662"/>
          </a:xfrm>
          <a:solidFill>
            <a:schemeClr val="accent1">
              <a:lumMod val="40000"/>
              <a:lumOff val="60000"/>
            </a:schemeClr>
          </a:soli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4FA0871-7664-45DD-9B56-78AE73EC715B}"/>
                </a:ext>
              </a:extLst>
            </p:cNvPr>
            <p:cNvGrpSpPr/>
            <p:nvPr/>
          </p:nvGrpSpPr>
          <p:grpSpPr>
            <a:xfrm>
              <a:off x="2954550" y="1967616"/>
              <a:ext cx="6799049" cy="3192662"/>
              <a:chOff x="3863508" y="2601998"/>
              <a:chExt cx="6799049" cy="3192662"/>
            </a:xfrm>
            <a:grpFill/>
          </p:grpSpPr>
          <p:graphicFrame>
            <p:nvGraphicFramePr>
              <p:cNvPr id="4" name="Object 4">
                <a:extLst>
                  <a:ext uri="{FF2B5EF4-FFF2-40B4-BE49-F238E27FC236}">
                    <a16:creationId xmlns:a16="http://schemas.microsoft.com/office/drawing/2014/main" id="{536F42A4-2AC2-48E3-B593-B25D806C9D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11181501"/>
                  </p:ext>
                </p:extLst>
              </p:nvPr>
            </p:nvGraphicFramePr>
            <p:xfrm>
              <a:off x="4188733" y="4394485"/>
              <a:ext cx="5440363" cy="14001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r:id="rId2" imgW="4305473" imgH="590419" progId="Excel.Sheet.8">
                      <p:embed/>
                    </p:oleObj>
                  </mc:Choice>
                  <mc:Fallback>
                    <p:oleObj name="Worksheet" r:id="rId2" imgW="4305473" imgH="590419" progId="Excel.Sheet.8">
                      <p:embed/>
                      <p:pic>
                        <p:nvPicPr>
                          <p:cNvPr id="22530" name="Object 4">
                            <a:extLst>
                              <a:ext uri="{FF2B5EF4-FFF2-40B4-BE49-F238E27FC236}">
                                <a16:creationId xmlns:a16="http://schemas.microsoft.com/office/drawing/2014/main" id="{A2DD3050-C5FE-46FC-B225-740A2B6EBD11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88733" y="4394485"/>
                            <a:ext cx="5440363" cy="14001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" name="AutoShape 8">
                <a:extLst>
                  <a:ext uri="{FF2B5EF4-FFF2-40B4-BE49-F238E27FC236}">
                    <a16:creationId xmlns:a16="http://schemas.microsoft.com/office/drawing/2014/main" id="{B1C4E0CB-C05C-4D7C-B9C9-D0FA00AC7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3508" y="2947983"/>
                <a:ext cx="1981200" cy="1371600"/>
              </a:xfrm>
              <a:prstGeom prst="wedgeEllipseCallout">
                <a:avLst>
                  <a:gd name="adj1" fmla="val 37181"/>
                  <a:gd name="adj2" fmla="val 51968"/>
                </a:avLst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期初水平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a</a:t>
                </a:r>
                <a:r>
                  <a:rPr lang="en-US" altLang="zh-CN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0</a:t>
                </a:r>
              </a:p>
            </p:txBody>
          </p:sp>
          <p:sp>
            <p:nvSpPr>
              <p:cNvPr id="6" name="AutoShape 10">
                <a:extLst>
                  <a:ext uri="{FF2B5EF4-FFF2-40B4-BE49-F238E27FC236}">
                    <a16:creationId xmlns:a16="http://schemas.microsoft.com/office/drawing/2014/main" id="{3A02A4FE-43C9-4F3B-B898-1F4AA317D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7557" y="2601998"/>
                <a:ext cx="1905000" cy="1524000"/>
              </a:xfrm>
              <a:prstGeom prst="wedgeEllipseCallout">
                <a:avLst>
                  <a:gd name="adj1" fmla="val -17500"/>
                  <a:gd name="adj2" fmla="val 70000"/>
                </a:avLst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8" name="Text Box 13">
                <a:extLst>
                  <a:ext uri="{FF2B5EF4-FFF2-40B4-BE49-F238E27FC236}">
                    <a16:creationId xmlns:a16="http://schemas.microsoft.com/office/drawing/2014/main" id="{BC27DD04-8E3C-440B-9F7F-32F6300B99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757" y="2824374"/>
                <a:ext cx="2971800" cy="8318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中间水平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a</a:t>
                </a:r>
                <a:r>
                  <a:rPr lang="en-US" altLang="zh-CN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,a</a:t>
                </a:r>
                <a:r>
                  <a:rPr lang="en-US" altLang="zh-CN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,a</a:t>
                </a:r>
                <a:r>
                  <a:rPr lang="en-US" altLang="zh-CN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en-US" altLang="zh-CN" sz="2400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……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a</a:t>
                </a:r>
                <a:r>
                  <a:rPr lang="en-US" altLang="zh-CN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n-1</a:t>
                </a:r>
              </a:p>
            </p:txBody>
          </p:sp>
          <p:sp>
            <p:nvSpPr>
              <p:cNvPr id="9" name="AutoShape 12">
                <a:extLst>
                  <a:ext uri="{FF2B5EF4-FFF2-40B4-BE49-F238E27FC236}">
                    <a16:creationId xmlns:a16="http://schemas.microsoft.com/office/drawing/2014/main" id="{735BEEA7-A723-447A-BF03-46C1EEF2A6F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844040" y="2528280"/>
                <a:ext cx="673100" cy="2971800"/>
              </a:xfrm>
              <a:prstGeom prst="leftBrace">
                <a:avLst>
                  <a:gd name="adj1" fmla="val 36649"/>
                  <a:gd name="adj2" fmla="val 50046"/>
                </a:avLst>
              </a:prstGeom>
              <a:solidFill>
                <a:srgbClr val="FFFFFF"/>
              </a:solidFill>
              <a:ln w="984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Text Box 11">
              <a:extLst>
                <a:ext uri="{FF2B5EF4-FFF2-40B4-BE49-F238E27FC236}">
                  <a16:creationId xmlns:a16="http://schemas.microsoft.com/office/drawing/2014/main" id="{EF703819-EBDE-4FA2-8B1F-C72B7F1368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7550" y="2426803"/>
              <a:ext cx="1676400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期末水平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en-US" altLang="zh-CN" sz="24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8188DC-7D30-4BCA-B012-989D7B6DA8AD}"/>
              </a:ext>
            </a:extLst>
          </p:cNvPr>
          <p:cNvSpPr txBox="1"/>
          <p:nvPr/>
        </p:nvSpPr>
        <p:spPr>
          <a:xfrm>
            <a:off x="4085644" y="5388908"/>
            <a:ext cx="38576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仿宋_GB2312" charset="-122"/>
                <a:ea typeface="仿宋_GB2312" charset="-122"/>
              </a:rPr>
              <a:t>例：</a:t>
            </a:r>
            <a:r>
              <a:rPr lang="en-US" altLang="zh-CN" sz="1800" b="1" dirty="0">
                <a:latin typeface="仿宋_GB2312" charset="-122"/>
                <a:ea typeface="仿宋_GB2312" charset="-122"/>
              </a:rPr>
              <a:t>2002-2006</a:t>
            </a:r>
            <a:r>
              <a:rPr lang="zh-CN" altLang="en-US" sz="1800" b="1" dirty="0">
                <a:latin typeface="仿宋_GB2312" charset="-122"/>
                <a:ea typeface="仿宋_GB2312" charset="-122"/>
              </a:rPr>
              <a:t>年某国进出口总额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发展水平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1072" y="112007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A8704F-00D3-41CA-A6A4-ABA55B4F3845}"/>
              </a:ext>
            </a:extLst>
          </p:cNvPr>
          <p:cNvGrpSpPr/>
          <p:nvPr/>
        </p:nvGrpSpPr>
        <p:grpSpPr>
          <a:xfrm>
            <a:off x="8305800" y="3105149"/>
            <a:ext cx="2962275" cy="2784943"/>
            <a:chOff x="3632201" y="1322388"/>
            <a:chExt cx="4913313" cy="4494212"/>
          </a:xfrm>
        </p:grpSpPr>
        <p:sp>
          <p:nvSpPr>
            <p:cNvPr id="5" name="任意多边形 1488">
              <a:extLst>
                <a:ext uri="{FF2B5EF4-FFF2-40B4-BE49-F238E27FC236}">
                  <a16:creationId xmlns:a16="http://schemas.microsoft.com/office/drawing/2014/main" id="{B0C6051E-F933-4876-89F7-7F7DA7E8790A}"/>
                </a:ext>
              </a:extLst>
            </p:cNvPr>
            <p:cNvSpPr/>
            <p:nvPr/>
          </p:nvSpPr>
          <p:spPr bwMode="auto">
            <a:xfrm>
              <a:off x="3632201" y="3983038"/>
              <a:ext cx="176213" cy="101600"/>
            </a:xfrm>
            <a:custGeom>
              <a:avLst/>
              <a:gdLst>
                <a:gd name="T0" fmla="*/ 55 w 67"/>
                <a:gd name="T1" fmla="*/ 7 h 39"/>
                <a:gd name="T2" fmla="*/ 55 w 67"/>
                <a:gd name="T3" fmla="*/ 32 h 39"/>
                <a:gd name="T4" fmla="*/ 12 w 67"/>
                <a:gd name="T5" fmla="*/ 32 h 39"/>
                <a:gd name="T6" fmla="*/ 12 w 67"/>
                <a:gd name="T7" fmla="*/ 7 h 39"/>
                <a:gd name="T8" fmla="*/ 55 w 67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55" y="7"/>
                  </a:moveTo>
                  <a:cubicBezTo>
                    <a:pt x="67" y="14"/>
                    <a:pt x="67" y="25"/>
                    <a:pt x="55" y="32"/>
                  </a:cubicBezTo>
                  <a:cubicBezTo>
                    <a:pt x="43" y="39"/>
                    <a:pt x="24" y="39"/>
                    <a:pt x="12" y="32"/>
                  </a:cubicBezTo>
                  <a:cubicBezTo>
                    <a:pt x="0" y="25"/>
                    <a:pt x="0" y="14"/>
                    <a:pt x="12" y="7"/>
                  </a:cubicBezTo>
                  <a:cubicBezTo>
                    <a:pt x="24" y="0"/>
                    <a:pt x="43" y="0"/>
                    <a:pt x="55" y="7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任意多边形 1489">
              <a:extLst>
                <a:ext uri="{FF2B5EF4-FFF2-40B4-BE49-F238E27FC236}">
                  <a16:creationId xmlns:a16="http://schemas.microsoft.com/office/drawing/2014/main" id="{BB54B5A8-D8D2-460F-98BA-7D6CB0FBFE0A}"/>
                </a:ext>
              </a:extLst>
            </p:cNvPr>
            <p:cNvSpPr/>
            <p:nvPr/>
          </p:nvSpPr>
          <p:spPr bwMode="auto">
            <a:xfrm>
              <a:off x="5870576" y="4068763"/>
              <a:ext cx="142875" cy="84138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5 h 32"/>
                <a:gd name="T4" fmla="*/ 25 w 55"/>
                <a:gd name="T5" fmla="*/ 5 h 32"/>
                <a:gd name="T6" fmla="*/ 36 w 55"/>
                <a:gd name="T7" fmla="*/ 1 h 32"/>
                <a:gd name="T8" fmla="*/ 41 w 55"/>
                <a:gd name="T9" fmla="*/ 2 h 32"/>
                <a:gd name="T10" fmla="*/ 41 w 55"/>
                <a:gd name="T11" fmla="*/ 10 h 32"/>
                <a:gd name="T12" fmla="*/ 42 w 55"/>
                <a:gd name="T13" fmla="*/ 11 h 32"/>
                <a:gd name="T14" fmla="*/ 53 w 55"/>
                <a:gd name="T15" fmla="*/ 16 h 32"/>
                <a:gd name="T16" fmla="*/ 52 w 55"/>
                <a:gd name="T17" fmla="*/ 19 h 32"/>
                <a:gd name="T18" fmla="*/ 39 w 55"/>
                <a:gd name="T19" fmla="*/ 21 h 32"/>
                <a:gd name="T20" fmla="*/ 37 w 55"/>
                <a:gd name="T21" fmla="*/ 23 h 32"/>
                <a:gd name="T22" fmla="*/ 33 w 55"/>
                <a:gd name="T23" fmla="*/ 30 h 32"/>
                <a:gd name="T24" fmla="*/ 28 w 55"/>
                <a:gd name="T25" fmla="*/ 30 h 32"/>
                <a:gd name="T26" fmla="*/ 20 w 55"/>
                <a:gd name="T27" fmla="*/ 24 h 32"/>
                <a:gd name="T28" fmla="*/ 17 w 55"/>
                <a:gd name="T29" fmla="*/ 23 h 32"/>
                <a:gd name="T30" fmla="*/ 4 w 55"/>
                <a:gd name="T31" fmla="*/ 23 h 32"/>
                <a:gd name="T32" fmla="*/ 1 w 55"/>
                <a:gd name="T33" fmla="*/ 20 h 32"/>
                <a:gd name="T34" fmla="*/ 9 w 55"/>
                <a:gd name="T35" fmla="*/ 14 h 32"/>
                <a:gd name="T36" fmla="*/ 10 w 55"/>
                <a:gd name="T37" fmla="*/ 13 h 32"/>
                <a:gd name="T38" fmla="*/ 6 w 55"/>
                <a:gd name="T39" fmla="*/ 5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4" y="5"/>
                    <a:pt x="25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2" y="11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19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8" y="22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29" y="32"/>
                    <a:pt x="28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4"/>
                    <a:pt x="18" y="23"/>
                    <a:pt x="17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3"/>
                    <a:pt x="0" y="22"/>
                    <a:pt x="1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7" y="2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任意多边形 1490">
              <a:extLst>
                <a:ext uri="{FF2B5EF4-FFF2-40B4-BE49-F238E27FC236}">
                  <a16:creationId xmlns:a16="http://schemas.microsoft.com/office/drawing/2014/main" id="{E429B14C-5CD9-4072-9A62-9A1B68CC66CC}"/>
                </a:ext>
              </a:extLst>
            </p:cNvPr>
            <p:cNvSpPr/>
            <p:nvPr/>
          </p:nvSpPr>
          <p:spPr bwMode="auto">
            <a:xfrm>
              <a:off x="6008689" y="3987801"/>
              <a:ext cx="146050" cy="84138"/>
            </a:xfrm>
            <a:custGeom>
              <a:avLst/>
              <a:gdLst>
                <a:gd name="T0" fmla="*/ 10 w 56"/>
                <a:gd name="T1" fmla="*/ 3 h 32"/>
                <a:gd name="T2" fmla="*/ 23 w 56"/>
                <a:gd name="T3" fmla="*/ 6 h 32"/>
                <a:gd name="T4" fmla="*/ 26 w 56"/>
                <a:gd name="T5" fmla="*/ 5 h 32"/>
                <a:gd name="T6" fmla="*/ 36 w 56"/>
                <a:gd name="T7" fmla="*/ 1 h 32"/>
                <a:gd name="T8" fmla="*/ 41 w 56"/>
                <a:gd name="T9" fmla="*/ 2 h 32"/>
                <a:gd name="T10" fmla="*/ 41 w 56"/>
                <a:gd name="T11" fmla="*/ 10 h 32"/>
                <a:gd name="T12" fmla="*/ 43 w 56"/>
                <a:gd name="T13" fmla="*/ 11 h 32"/>
                <a:gd name="T14" fmla="*/ 53 w 56"/>
                <a:gd name="T15" fmla="*/ 16 h 32"/>
                <a:gd name="T16" fmla="*/ 52 w 56"/>
                <a:gd name="T17" fmla="*/ 19 h 32"/>
                <a:gd name="T18" fmla="*/ 40 w 56"/>
                <a:gd name="T19" fmla="*/ 21 h 32"/>
                <a:gd name="T20" fmla="*/ 38 w 56"/>
                <a:gd name="T21" fmla="*/ 23 h 32"/>
                <a:gd name="T22" fmla="*/ 34 w 56"/>
                <a:gd name="T23" fmla="*/ 30 h 32"/>
                <a:gd name="T24" fmla="*/ 28 w 56"/>
                <a:gd name="T25" fmla="*/ 30 h 32"/>
                <a:gd name="T26" fmla="*/ 20 w 56"/>
                <a:gd name="T27" fmla="*/ 24 h 32"/>
                <a:gd name="T28" fmla="*/ 18 w 56"/>
                <a:gd name="T29" fmla="*/ 23 h 32"/>
                <a:gd name="T30" fmla="*/ 5 w 56"/>
                <a:gd name="T31" fmla="*/ 24 h 32"/>
                <a:gd name="T32" fmla="*/ 2 w 56"/>
                <a:gd name="T33" fmla="*/ 21 h 32"/>
                <a:gd name="T34" fmla="*/ 10 w 56"/>
                <a:gd name="T35" fmla="*/ 14 h 32"/>
                <a:gd name="T36" fmla="*/ 10 w 56"/>
                <a:gd name="T37" fmla="*/ 13 h 32"/>
                <a:gd name="T38" fmla="*/ 6 w 56"/>
                <a:gd name="T39" fmla="*/ 6 h 32"/>
                <a:gd name="T40" fmla="*/ 10 w 56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2">
                  <a:moveTo>
                    <a:pt x="10" y="3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6"/>
                    <a:pt x="2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1"/>
                    <a:pt x="43" y="11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6" y="17"/>
                    <a:pt x="55" y="19"/>
                    <a:pt x="52" y="19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2"/>
                    <a:pt x="38" y="22"/>
                    <a:pt x="38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0" y="32"/>
                    <a:pt x="28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23"/>
                    <a:pt x="1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2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3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8" y="3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任意多边形 1491">
              <a:extLst>
                <a:ext uri="{FF2B5EF4-FFF2-40B4-BE49-F238E27FC236}">
                  <a16:creationId xmlns:a16="http://schemas.microsoft.com/office/drawing/2014/main" id="{608CDCEB-A71A-42B5-8EFB-C413BF886A14}"/>
                </a:ext>
              </a:extLst>
            </p:cNvPr>
            <p:cNvSpPr/>
            <p:nvPr/>
          </p:nvSpPr>
          <p:spPr bwMode="auto">
            <a:xfrm>
              <a:off x="6149976" y="3906838"/>
              <a:ext cx="142875" cy="84138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6 h 32"/>
                <a:gd name="T4" fmla="*/ 25 w 55"/>
                <a:gd name="T5" fmla="*/ 5 h 32"/>
                <a:gd name="T6" fmla="*/ 36 w 55"/>
                <a:gd name="T7" fmla="*/ 1 h 32"/>
                <a:gd name="T8" fmla="*/ 41 w 55"/>
                <a:gd name="T9" fmla="*/ 2 h 32"/>
                <a:gd name="T10" fmla="*/ 41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19 h 32"/>
                <a:gd name="T18" fmla="*/ 39 w 55"/>
                <a:gd name="T19" fmla="*/ 22 h 32"/>
                <a:gd name="T20" fmla="*/ 37 w 55"/>
                <a:gd name="T21" fmla="*/ 23 h 32"/>
                <a:gd name="T22" fmla="*/ 33 w 55"/>
                <a:gd name="T23" fmla="*/ 30 h 32"/>
                <a:gd name="T24" fmla="*/ 27 w 55"/>
                <a:gd name="T25" fmla="*/ 31 h 32"/>
                <a:gd name="T26" fmla="*/ 20 w 55"/>
                <a:gd name="T27" fmla="*/ 24 h 32"/>
                <a:gd name="T28" fmla="*/ 17 w 55"/>
                <a:gd name="T29" fmla="*/ 24 h 32"/>
                <a:gd name="T30" fmla="*/ 4 w 55"/>
                <a:gd name="T31" fmla="*/ 24 h 32"/>
                <a:gd name="T32" fmla="*/ 1 w 55"/>
                <a:gd name="T33" fmla="*/ 21 h 32"/>
                <a:gd name="T34" fmla="*/ 9 w 55"/>
                <a:gd name="T35" fmla="*/ 15 h 32"/>
                <a:gd name="T36" fmla="*/ 10 w 55"/>
                <a:gd name="T37" fmla="*/ 13 h 32"/>
                <a:gd name="T38" fmla="*/ 5 w 55"/>
                <a:gd name="T39" fmla="*/ 6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4" y="19"/>
                    <a:pt x="52" y="19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2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32"/>
                    <a:pt x="29" y="32"/>
                    <a:pt x="27" y="3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7" y="3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任意多边形 1492">
              <a:extLst>
                <a:ext uri="{FF2B5EF4-FFF2-40B4-BE49-F238E27FC236}">
                  <a16:creationId xmlns:a16="http://schemas.microsoft.com/office/drawing/2014/main" id="{47E5C105-F269-4031-A80F-7F5993DE301F}"/>
                </a:ext>
              </a:extLst>
            </p:cNvPr>
            <p:cNvSpPr/>
            <p:nvPr/>
          </p:nvSpPr>
          <p:spPr bwMode="auto">
            <a:xfrm>
              <a:off x="6288089" y="3827463"/>
              <a:ext cx="142875" cy="82550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6 h 32"/>
                <a:gd name="T4" fmla="*/ 25 w 55"/>
                <a:gd name="T5" fmla="*/ 6 h 32"/>
                <a:gd name="T6" fmla="*/ 36 w 55"/>
                <a:gd name="T7" fmla="*/ 1 h 32"/>
                <a:gd name="T8" fmla="*/ 41 w 55"/>
                <a:gd name="T9" fmla="*/ 3 h 32"/>
                <a:gd name="T10" fmla="*/ 41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20 h 32"/>
                <a:gd name="T18" fmla="*/ 40 w 55"/>
                <a:gd name="T19" fmla="*/ 22 h 32"/>
                <a:gd name="T20" fmla="*/ 38 w 55"/>
                <a:gd name="T21" fmla="*/ 23 h 32"/>
                <a:gd name="T22" fmla="*/ 34 w 55"/>
                <a:gd name="T23" fmla="*/ 30 h 32"/>
                <a:gd name="T24" fmla="*/ 28 w 55"/>
                <a:gd name="T25" fmla="*/ 31 h 32"/>
                <a:gd name="T26" fmla="*/ 20 w 55"/>
                <a:gd name="T27" fmla="*/ 25 h 32"/>
                <a:gd name="T28" fmla="*/ 18 w 55"/>
                <a:gd name="T29" fmla="*/ 24 h 32"/>
                <a:gd name="T30" fmla="*/ 4 w 55"/>
                <a:gd name="T31" fmla="*/ 24 h 32"/>
                <a:gd name="T32" fmla="*/ 2 w 55"/>
                <a:gd name="T33" fmla="*/ 21 h 32"/>
                <a:gd name="T34" fmla="*/ 10 w 55"/>
                <a:gd name="T35" fmla="*/ 15 h 32"/>
                <a:gd name="T36" fmla="*/ 10 w 55"/>
                <a:gd name="T37" fmla="*/ 13 h 32"/>
                <a:gd name="T38" fmla="*/ 6 w 55"/>
                <a:gd name="T39" fmla="*/ 6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5" y="6"/>
                    <a:pt x="25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2" y="11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2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8" y="22"/>
                    <a:pt x="38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2"/>
                    <a:pt x="29" y="32"/>
                    <a:pt x="28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2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7" y="3"/>
                    <a:pt x="10" y="3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 1493">
              <a:extLst>
                <a:ext uri="{FF2B5EF4-FFF2-40B4-BE49-F238E27FC236}">
                  <a16:creationId xmlns:a16="http://schemas.microsoft.com/office/drawing/2014/main" id="{7A2CC68D-9FAC-4595-8D03-6F57A8DAAF77}"/>
                </a:ext>
              </a:extLst>
            </p:cNvPr>
            <p:cNvSpPr/>
            <p:nvPr/>
          </p:nvSpPr>
          <p:spPr bwMode="auto">
            <a:xfrm>
              <a:off x="6427789" y="3746501"/>
              <a:ext cx="144463" cy="82550"/>
            </a:xfrm>
            <a:custGeom>
              <a:avLst/>
              <a:gdLst>
                <a:gd name="T0" fmla="*/ 9 w 55"/>
                <a:gd name="T1" fmla="*/ 4 h 32"/>
                <a:gd name="T2" fmla="*/ 22 w 55"/>
                <a:gd name="T3" fmla="*/ 6 h 32"/>
                <a:gd name="T4" fmla="*/ 25 w 55"/>
                <a:gd name="T5" fmla="*/ 6 h 32"/>
                <a:gd name="T6" fmla="*/ 35 w 55"/>
                <a:gd name="T7" fmla="*/ 1 h 32"/>
                <a:gd name="T8" fmla="*/ 41 w 55"/>
                <a:gd name="T9" fmla="*/ 3 h 32"/>
                <a:gd name="T10" fmla="*/ 40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20 h 32"/>
                <a:gd name="T18" fmla="*/ 39 w 55"/>
                <a:gd name="T19" fmla="*/ 22 h 32"/>
                <a:gd name="T20" fmla="*/ 37 w 55"/>
                <a:gd name="T21" fmla="*/ 23 h 32"/>
                <a:gd name="T22" fmla="*/ 33 w 55"/>
                <a:gd name="T23" fmla="*/ 30 h 32"/>
                <a:gd name="T24" fmla="*/ 27 w 55"/>
                <a:gd name="T25" fmla="*/ 31 h 32"/>
                <a:gd name="T26" fmla="*/ 20 w 55"/>
                <a:gd name="T27" fmla="*/ 25 h 32"/>
                <a:gd name="T28" fmla="*/ 17 w 55"/>
                <a:gd name="T29" fmla="*/ 24 h 32"/>
                <a:gd name="T30" fmla="*/ 4 w 55"/>
                <a:gd name="T31" fmla="*/ 24 h 32"/>
                <a:gd name="T32" fmla="*/ 1 w 55"/>
                <a:gd name="T33" fmla="*/ 21 h 32"/>
                <a:gd name="T34" fmla="*/ 9 w 55"/>
                <a:gd name="T35" fmla="*/ 15 h 32"/>
                <a:gd name="T36" fmla="*/ 9 w 55"/>
                <a:gd name="T37" fmla="*/ 13 h 32"/>
                <a:gd name="T38" fmla="*/ 5 w 55"/>
                <a:gd name="T39" fmla="*/ 6 h 32"/>
                <a:gd name="T40" fmla="*/ 9 w 55"/>
                <a:gd name="T4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9" y="4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1" y="12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4" y="19"/>
                    <a:pt x="52" y="2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3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32"/>
                    <a:pt x="29" y="32"/>
                    <a:pt x="27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10" y="14"/>
                    <a:pt x="9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7" y="3"/>
                    <a:pt x="9" y="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494">
              <a:extLst>
                <a:ext uri="{FF2B5EF4-FFF2-40B4-BE49-F238E27FC236}">
                  <a16:creationId xmlns:a16="http://schemas.microsoft.com/office/drawing/2014/main" id="{D199E029-8116-40C9-ABDA-5632731597D9}"/>
                </a:ext>
              </a:extLst>
            </p:cNvPr>
            <p:cNvSpPr/>
            <p:nvPr/>
          </p:nvSpPr>
          <p:spPr bwMode="auto">
            <a:xfrm>
              <a:off x="4641851" y="4206876"/>
              <a:ext cx="144463" cy="84138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6 h 32"/>
                <a:gd name="T4" fmla="*/ 25 w 55"/>
                <a:gd name="T5" fmla="*/ 6 h 32"/>
                <a:gd name="T6" fmla="*/ 36 w 55"/>
                <a:gd name="T7" fmla="*/ 1 h 32"/>
                <a:gd name="T8" fmla="*/ 41 w 55"/>
                <a:gd name="T9" fmla="*/ 3 h 32"/>
                <a:gd name="T10" fmla="*/ 41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19 h 32"/>
                <a:gd name="T18" fmla="*/ 40 w 55"/>
                <a:gd name="T19" fmla="*/ 22 h 32"/>
                <a:gd name="T20" fmla="*/ 38 w 55"/>
                <a:gd name="T21" fmla="*/ 23 h 32"/>
                <a:gd name="T22" fmla="*/ 34 w 55"/>
                <a:gd name="T23" fmla="*/ 30 h 32"/>
                <a:gd name="T24" fmla="*/ 28 w 55"/>
                <a:gd name="T25" fmla="*/ 31 h 32"/>
                <a:gd name="T26" fmla="*/ 20 w 55"/>
                <a:gd name="T27" fmla="*/ 24 h 32"/>
                <a:gd name="T28" fmla="*/ 18 w 55"/>
                <a:gd name="T29" fmla="*/ 24 h 32"/>
                <a:gd name="T30" fmla="*/ 4 w 55"/>
                <a:gd name="T31" fmla="*/ 24 h 32"/>
                <a:gd name="T32" fmla="*/ 2 w 55"/>
                <a:gd name="T33" fmla="*/ 21 h 32"/>
                <a:gd name="T34" fmla="*/ 10 w 55"/>
                <a:gd name="T35" fmla="*/ 15 h 32"/>
                <a:gd name="T36" fmla="*/ 10 w 55"/>
                <a:gd name="T37" fmla="*/ 13 h 32"/>
                <a:gd name="T38" fmla="*/ 6 w 55"/>
                <a:gd name="T39" fmla="*/ 6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5" y="6"/>
                    <a:pt x="25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2" y="11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19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8" y="22"/>
                    <a:pt x="38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2"/>
                    <a:pt x="29" y="32"/>
                    <a:pt x="28" y="3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2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7" y="3"/>
                    <a:pt x="10" y="3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 1495">
              <a:extLst>
                <a:ext uri="{FF2B5EF4-FFF2-40B4-BE49-F238E27FC236}">
                  <a16:creationId xmlns:a16="http://schemas.microsoft.com/office/drawing/2014/main" id="{1CC2C76F-DCFC-45C3-9C14-E1A791FAB0B4}"/>
                </a:ext>
              </a:extLst>
            </p:cNvPr>
            <p:cNvSpPr/>
            <p:nvPr/>
          </p:nvSpPr>
          <p:spPr bwMode="auto">
            <a:xfrm>
              <a:off x="4783139" y="4125913"/>
              <a:ext cx="142875" cy="84138"/>
            </a:xfrm>
            <a:custGeom>
              <a:avLst/>
              <a:gdLst>
                <a:gd name="T0" fmla="*/ 9 w 55"/>
                <a:gd name="T1" fmla="*/ 4 h 32"/>
                <a:gd name="T2" fmla="*/ 22 w 55"/>
                <a:gd name="T3" fmla="*/ 6 h 32"/>
                <a:gd name="T4" fmla="*/ 25 w 55"/>
                <a:gd name="T5" fmla="*/ 6 h 32"/>
                <a:gd name="T6" fmla="*/ 35 w 55"/>
                <a:gd name="T7" fmla="*/ 1 h 32"/>
                <a:gd name="T8" fmla="*/ 41 w 55"/>
                <a:gd name="T9" fmla="*/ 3 h 32"/>
                <a:gd name="T10" fmla="*/ 40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20 h 32"/>
                <a:gd name="T18" fmla="*/ 39 w 55"/>
                <a:gd name="T19" fmla="*/ 22 h 32"/>
                <a:gd name="T20" fmla="*/ 37 w 55"/>
                <a:gd name="T21" fmla="*/ 23 h 32"/>
                <a:gd name="T22" fmla="*/ 33 w 55"/>
                <a:gd name="T23" fmla="*/ 30 h 32"/>
                <a:gd name="T24" fmla="*/ 27 w 55"/>
                <a:gd name="T25" fmla="*/ 31 h 32"/>
                <a:gd name="T26" fmla="*/ 20 w 55"/>
                <a:gd name="T27" fmla="*/ 25 h 32"/>
                <a:gd name="T28" fmla="*/ 17 w 55"/>
                <a:gd name="T29" fmla="*/ 24 h 32"/>
                <a:gd name="T30" fmla="*/ 4 w 55"/>
                <a:gd name="T31" fmla="*/ 24 h 32"/>
                <a:gd name="T32" fmla="*/ 1 w 55"/>
                <a:gd name="T33" fmla="*/ 21 h 32"/>
                <a:gd name="T34" fmla="*/ 9 w 55"/>
                <a:gd name="T35" fmla="*/ 15 h 32"/>
                <a:gd name="T36" fmla="*/ 9 w 55"/>
                <a:gd name="T37" fmla="*/ 13 h 32"/>
                <a:gd name="T38" fmla="*/ 5 w 55"/>
                <a:gd name="T39" fmla="*/ 6 h 32"/>
                <a:gd name="T40" fmla="*/ 9 w 55"/>
                <a:gd name="T4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9" y="4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1" y="11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4" y="19"/>
                    <a:pt x="52" y="2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2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32"/>
                    <a:pt x="29" y="32"/>
                    <a:pt x="27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10" y="14"/>
                    <a:pt x="9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7" y="3"/>
                    <a:pt x="9" y="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496">
              <a:extLst>
                <a:ext uri="{FF2B5EF4-FFF2-40B4-BE49-F238E27FC236}">
                  <a16:creationId xmlns:a16="http://schemas.microsoft.com/office/drawing/2014/main" id="{101ECCEF-3E8E-46F1-9DF7-FD51CE198E8D}"/>
                </a:ext>
              </a:extLst>
            </p:cNvPr>
            <p:cNvSpPr/>
            <p:nvPr/>
          </p:nvSpPr>
          <p:spPr bwMode="auto">
            <a:xfrm>
              <a:off x="4921251" y="4046538"/>
              <a:ext cx="142875" cy="82550"/>
            </a:xfrm>
            <a:custGeom>
              <a:avLst/>
              <a:gdLst>
                <a:gd name="T0" fmla="*/ 10 w 55"/>
                <a:gd name="T1" fmla="*/ 4 h 32"/>
                <a:gd name="T2" fmla="*/ 22 w 55"/>
                <a:gd name="T3" fmla="*/ 6 h 32"/>
                <a:gd name="T4" fmla="*/ 25 w 55"/>
                <a:gd name="T5" fmla="*/ 6 h 32"/>
                <a:gd name="T6" fmla="*/ 36 w 55"/>
                <a:gd name="T7" fmla="*/ 1 h 32"/>
                <a:gd name="T8" fmla="*/ 41 w 55"/>
                <a:gd name="T9" fmla="*/ 3 h 32"/>
                <a:gd name="T10" fmla="*/ 41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20 h 32"/>
                <a:gd name="T18" fmla="*/ 40 w 55"/>
                <a:gd name="T19" fmla="*/ 22 h 32"/>
                <a:gd name="T20" fmla="*/ 37 w 55"/>
                <a:gd name="T21" fmla="*/ 23 h 32"/>
                <a:gd name="T22" fmla="*/ 33 w 55"/>
                <a:gd name="T23" fmla="*/ 30 h 32"/>
                <a:gd name="T24" fmla="*/ 28 w 55"/>
                <a:gd name="T25" fmla="*/ 31 h 32"/>
                <a:gd name="T26" fmla="*/ 20 w 55"/>
                <a:gd name="T27" fmla="*/ 25 h 32"/>
                <a:gd name="T28" fmla="*/ 17 w 55"/>
                <a:gd name="T29" fmla="*/ 24 h 32"/>
                <a:gd name="T30" fmla="*/ 4 w 55"/>
                <a:gd name="T31" fmla="*/ 24 h 32"/>
                <a:gd name="T32" fmla="*/ 2 w 55"/>
                <a:gd name="T33" fmla="*/ 21 h 32"/>
                <a:gd name="T34" fmla="*/ 9 w 55"/>
                <a:gd name="T35" fmla="*/ 15 h 32"/>
                <a:gd name="T36" fmla="*/ 10 w 55"/>
                <a:gd name="T37" fmla="*/ 13 h 32"/>
                <a:gd name="T38" fmla="*/ 6 w 55"/>
                <a:gd name="T39" fmla="*/ 6 h 32"/>
                <a:gd name="T40" fmla="*/ 10 w 55"/>
                <a:gd name="T4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4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1" y="12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2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8" y="23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29" y="32"/>
                    <a:pt x="28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2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7" y="3"/>
                    <a:pt x="10" y="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497">
              <a:extLst>
                <a:ext uri="{FF2B5EF4-FFF2-40B4-BE49-F238E27FC236}">
                  <a16:creationId xmlns:a16="http://schemas.microsoft.com/office/drawing/2014/main" id="{F19BC098-0DB9-4E80-887F-59657F48C0B2}"/>
                </a:ext>
              </a:extLst>
            </p:cNvPr>
            <p:cNvSpPr/>
            <p:nvPr/>
          </p:nvSpPr>
          <p:spPr bwMode="auto">
            <a:xfrm>
              <a:off x="5059364" y="3967163"/>
              <a:ext cx="146050" cy="80963"/>
            </a:xfrm>
            <a:custGeom>
              <a:avLst/>
              <a:gdLst>
                <a:gd name="T0" fmla="*/ 10 w 56"/>
                <a:gd name="T1" fmla="*/ 3 h 31"/>
                <a:gd name="T2" fmla="*/ 23 w 56"/>
                <a:gd name="T3" fmla="*/ 5 h 31"/>
                <a:gd name="T4" fmla="*/ 26 w 56"/>
                <a:gd name="T5" fmla="*/ 5 h 31"/>
                <a:gd name="T6" fmla="*/ 36 w 56"/>
                <a:gd name="T7" fmla="*/ 0 h 31"/>
                <a:gd name="T8" fmla="*/ 41 w 56"/>
                <a:gd name="T9" fmla="*/ 2 h 31"/>
                <a:gd name="T10" fmla="*/ 41 w 56"/>
                <a:gd name="T11" fmla="*/ 10 h 31"/>
                <a:gd name="T12" fmla="*/ 43 w 56"/>
                <a:gd name="T13" fmla="*/ 11 h 31"/>
                <a:gd name="T14" fmla="*/ 53 w 56"/>
                <a:gd name="T15" fmla="*/ 16 h 31"/>
                <a:gd name="T16" fmla="*/ 53 w 56"/>
                <a:gd name="T17" fmla="*/ 19 h 31"/>
                <a:gd name="T18" fmla="*/ 40 w 56"/>
                <a:gd name="T19" fmla="*/ 21 h 31"/>
                <a:gd name="T20" fmla="*/ 38 w 56"/>
                <a:gd name="T21" fmla="*/ 22 h 31"/>
                <a:gd name="T22" fmla="*/ 34 w 56"/>
                <a:gd name="T23" fmla="*/ 30 h 31"/>
                <a:gd name="T24" fmla="*/ 28 w 56"/>
                <a:gd name="T25" fmla="*/ 30 h 31"/>
                <a:gd name="T26" fmla="*/ 20 w 56"/>
                <a:gd name="T27" fmla="*/ 24 h 31"/>
                <a:gd name="T28" fmla="*/ 18 w 56"/>
                <a:gd name="T29" fmla="*/ 23 h 31"/>
                <a:gd name="T30" fmla="*/ 5 w 56"/>
                <a:gd name="T31" fmla="*/ 23 h 31"/>
                <a:gd name="T32" fmla="*/ 2 w 56"/>
                <a:gd name="T33" fmla="*/ 20 h 31"/>
                <a:gd name="T34" fmla="*/ 10 w 56"/>
                <a:gd name="T35" fmla="*/ 14 h 31"/>
                <a:gd name="T36" fmla="*/ 10 w 56"/>
                <a:gd name="T37" fmla="*/ 12 h 31"/>
                <a:gd name="T38" fmla="*/ 6 w 56"/>
                <a:gd name="T39" fmla="*/ 5 h 31"/>
                <a:gd name="T40" fmla="*/ 10 w 56"/>
                <a:gd name="T4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1">
                  <a:moveTo>
                    <a:pt x="10" y="3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0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1"/>
                    <a:pt x="43" y="11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6" y="16"/>
                    <a:pt x="55" y="18"/>
                    <a:pt x="53" y="19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0" y="31"/>
                    <a:pt x="28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19" y="23"/>
                    <a:pt x="18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2"/>
                    <a:pt x="2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3"/>
                    <a:pt x="10" y="1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8" y="2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98">
              <a:extLst>
                <a:ext uri="{FF2B5EF4-FFF2-40B4-BE49-F238E27FC236}">
                  <a16:creationId xmlns:a16="http://schemas.microsoft.com/office/drawing/2014/main" id="{98EE9507-12DF-4FE9-85A0-6A129F9E2663}"/>
                </a:ext>
              </a:extLst>
            </p:cNvPr>
            <p:cNvSpPr/>
            <p:nvPr/>
          </p:nvSpPr>
          <p:spPr bwMode="auto">
            <a:xfrm>
              <a:off x="5200651" y="3886201"/>
              <a:ext cx="142875" cy="84138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5 h 32"/>
                <a:gd name="T4" fmla="*/ 25 w 55"/>
                <a:gd name="T5" fmla="*/ 5 h 32"/>
                <a:gd name="T6" fmla="*/ 36 w 55"/>
                <a:gd name="T7" fmla="*/ 1 h 32"/>
                <a:gd name="T8" fmla="*/ 41 w 55"/>
                <a:gd name="T9" fmla="*/ 2 h 32"/>
                <a:gd name="T10" fmla="*/ 41 w 55"/>
                <a:gd name="T11" fmla="*/ 10 h 32"/>
                <a:gd name="T12" fmla="*/ 42 w 55"/>
                <a:gd name="T13" fmla="*/ 11 h 32"/>
                <a:gd name="T14" fmla="*/ 53 w 55"/>
                <a:gd name="T15" fmla="*/ 16 h 32"/>
                <a:gd name="T16" fmla="*/ 52 w 55"/>
                <a:gd name="T17" fmla="*/ 19 h 32"/>
                <a:gd name="T18" fmla="*/ 39 w 55"/>
                <a:gd name="T19" fmla="*/ 21 h 32"/>
                <a:gd name="T20" fmla="*/ 37 w 55"/>
                <a:gd name="T21" fmla="*/ 23 h 32"/>
                <a:gd name="T22" fmla="*/ 33 w 55"/>
                <a:gd name="T23" fmla="*/ 30 h 32"/>
                <a:gd name="T24" fmla="*/ 28 w 55"/>
                <a:gd name="T25" fmla="*/ 30 h 32"/>
                <a:gd name="T26" fmla="*/ 20 w 55"/>
                <a:gd name="T27" fmla="*/ 24 h 32"/>
                <a:gd name="T28" fmla="*/ 17 w 55"/>
                <a:gd name="T29" fmla="*/ 23 h 32"/>
                <a:gd name="T30" fmla="*/ 4 w 55"/>
                <a:gd name="T31" fmla="*/ 23 h 32"/>
                <a:gd name="T32" fmla="*/ 1 w 55"/>
                <a:gd name="T33" fmla="*/ 20 h 32"/>
                <a:gd name="T34" fmla="*/ 9 w 55"/>
                <a:gd name="T35" fmla="*/ 14 h 32"/>
                <a:gd name="T36" fmla="*/ 10 w 55"/>
                <a:gd name="T37" fmla="*/ 13 h 32"/>
                <a:gd name="T38" fmla="*/ 5 w 55"/>
                <a:gd name="T39" fmla="*/ 5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4" y="6"/>
                    <a:pt x="25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2" y="11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19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8" y="22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29" y="32"/>
                    <a:pt x="28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4"/>
                    <a:pt x="18" y="23"/>
                    <a:pt x="17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3"/>
                    <a:pt x="0" y="22"/>
                    <a:pt x="1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7" y="2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任意多边形 1499">
              <a:extLst>
                <a:ext uri="{FF2B5EF4-FFF2-40B4-BE49-F238E27FC236}">
                  <a16:creationId xmlns:a16="http://schemas.microsoft.com/office/drawing/2014/main" id="{2317F0EB-8AB7-4471-9A74-CF154A5F35F3}"/>
                </a:ext>
              </a:extLst>
            </p:cNvPr>
            <p:cNvSpPr/>
            <p:nvPr/>
          </p:nvSpPr>
          <p:spPr bwMode="auto">
            <a:xfrm>
              <a:off x="6013451" y="4870451"/>
              <a:ext cx="146050" cy="82550"/>
            </a:xfrm>
            <a:custGeom>
              <a:avLst/>
              <a:gdLst>
                <a:gd name="T0" fmla="*/ 10 w 56"/>
                <a:gd name="T1" fmla="*/ 3 h 32"/>
                <a:gd name="T2" fmla="*/ 23 w 56"/>
                <a:gd name="T3" fmla="*/ 6 h 32"/>
                <a:gd name="T4" fmla="*/ 26 w 56"/>
                <a:gd name="T5" fmla="*/ 5 h 32"/>
                <a:gd name="T6" fmla="*/ 36 w 56"/>
                <a:gd name="T7" fmla="*/ 1 h 32"/>
                <a:gd name="T8" fmla="*/ 42 w 56"/>
                <a:gd name="T9" fmla="*/ 2 h 32"/>
                <a:gd name="T10" fmla="*/ 41 w 56"/>
                <a:gd name="T11" fmla="*/ 10 h 32"/>
                <a:gd name="T12" fmla="*/ 43 w 56"/>
                <a:gd name="T13" fmla="*/ 12 h 32"/>
                <a:gd name="T14" fmla="*/ 54 w 56"/>
                <a:gd name="T15" fmla="*/ 16 h 32"/>
                <a:gd name="T16" fmla="*/ 53 w 56"/>
                <a:gd name="T17" fmla="*/ 19 h 32"/>
                <a:gd name="T18" fmla="*/ 40 w 56"/>
                <a:gd name="T19" fmla="*/ 22 h 32"/>
                <a:gd name="T20" fmla="*/ 38 w 56"/>
                <a:gd name="T21" fmla="*/ 23 h 32"/>
                <a:gd name="T22" fmla="*/ 34 w 56"/>
                <a:gd name="T23" fmla="*/ 30 h 32"/>
                <a:gd name="T24" fmla="*/ 28 w 56"/>
                <a:gd name="T25" fmla="*/ 31 h 32"/>
                <a:gd name="T26" fmla="*/ 21 w 56"/>
                <a:gd name="T27" fmla="*/ 24 h 32"/>
                <a:gd name="T28" fmla="*/ 18 w 56"/>
                <a:gd name="T29" fmla="*/ 24 h 32"/>
                <a:gd name="T30" fmla="*/ 5 w 56"/>
                <a:gd name="T31" fmla="*/ 24 h 32"/>
                <a:gd name="T32" fmla="*/ 2 w 56"/>
                <a:gd name="T33" fmla="*/ 21 h 32"/>
                <a:gd name="T34" fmla="*/ 10 w 56"/>
                <a:gd name="T35" fmla="*/ 15 h 32"/>
                <a:gd name="T36" fmla="*/ 10 w 56"/>
                <a:gd name="T37" fmla="*/ 13 h 32"/>
                <a:gd name="T38" fmla="*/ 6 w 56"/>
                <a:gd name="T39" fmla="*/ 6 h 32"/>
                <a:gd name="T40" fmla="*/ 10 w 56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2">
                  <a:moveTo>
                    <a:pt x="10" y="3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6"/>
                    <a:pt x="2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9" y="0"/>
                    <a:pt x="42" y="1"/>
                    <a:pt x="42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2" y="11"/>
                    <a:pt x="43" y="12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5" y="19"/>
                    <a:pt x="53" y="19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8" y="22"/>
                    <a:pt x="38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2"/>
                    <a:pt x="30" y="32"/>
                    <a:pt x="28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2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8" y="3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 1500">
              <a:extLst>
                <a:ext uri="{FF2B5EF4-FFF2-40B4-BE49-F238E27FC236}">
                  <a16:creationId xmlns:a16="http://schemas.microsoft.com/office/drawing/2014/main" id="{C2532019-28B1-4FA2-8913-DA8D8651E5BF}"/>
                </a:ext>
              </a:extLst>
            </p:cNvPr>
            <p:cNvSpPr/>
            <p:nvPr/>
          </p:nvSpPr>
          <p:spPr bwMode="auto">
            <a:xfrm>
              <a:off x="6154739" y="4789488"/>
              <a:ext cx="142875" cy="82550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6 h 32"/>
                <a:gd name="T4" fmla="*/ 25 w 55"/>
                <a:gd name="T5" fmla="*/ 6 h 32"/>
                <a:gd name="T6" fmla="*/ 36 w 55"/>
                <a:gd name="T7" fmla="*/ 1 h 32"/>
                <a:gd name="T8" fmla="*/ 41 w 55"/>
                <a:gd name="T9" fmla="*/ 3 h 32"/>
                <a:gd name="T10" fmla="*/ 41 w 55"/>
                <a:gd name="T11" fmla="*/ 10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19 h 32"/>
                <a:gd name="T18" fmla="*/ 39 w 55"/>
                <a:gd name="T19" fmla="*/ 22 h 32"/>
                <a:gd name="T20" fmla="*/ 37 w 55"/>
                <a:gd name="T21" fmla="*/ 23 h 32"/>
                <a:gd name="T22" fmla="*/ 33 w 55"/>
                <a:gd name="T23" fmla="*/ 30 h 32"/>
                <a:gd name="T24" fmla="*/ 28 w 55"/>
                <a:gd name="T25" fmla="*/ 31 h 32"/>
                <a:gd name="T26" fmla="*/ 20 w 55"/>
                <a:gd name="T27" fmla="*/ 25 h 32"/>
                <a:gd name="T28" fmla="*/ 17 w 55"/>
                <a:gd name="T29" fmla="*/ 24 h 32"/>
                <a:gd name="T30" fmla="*/ 4 w 55"/>
                <a:gd name="T31" fmla="*/ 24 h 32"/>
                <a:gd name="T32" fmla="*/ 1 w 55"/>
                <a:gd name="T33" fmla="*/ 21 h 32"/>
                <a:gd name="T34" fmla="*/ 9 w 55"/>
                <a:gd name="T35" fmla="*/ 15 h 32"/>
                <a:gd name="T36" fmla="*/ 10 w 55"/>
                <a:gd name="T37" fmla="*/ 13 h 32"/>
                <a:gd name="T38" fmla="*/ 6 w 55"/>
                <a:gd name="T39" fmla="*/ 6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19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7" y="2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29" y="32"/>
                    <a:pt x="28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7" y="3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1501">
              <a:extLst>
                <a:ext uri="{FF2B5EF4-FFF2-40B4-BE49-F238E27FC236}">
                  <a16:creationId xmlns:a16="http://schemas.microsoft.com/office/drawing/2014/main" id="{F36FE9B6-5758-4779-A491-EEC54722446E}"/>
                </a:ext>
              </a:extLst>
            </p:cNvPr>
            <p:cNvSpPr/>
            <p:nvPr/>
          </p:nvSpPr>
          <p:spPr bwMode="auto">
            <a:xfrm>
              <a:off x="6292851" y="4708526"/>
              <a:ext cx="146050" cy="82550"/>
            </a:xfrm>
            <a:custGeom>
              <a:avLst/>
              <a:gdLst>
                <a:gd name="T0" fmla="*/ 10 w 56"/>
                <a:gd name="T1" fmla="*/ 4 h 32"/>
                <a:gd name="T2" fmla="*/ 23 w 56"/>
                <a:gd name="T3" fmla="*/ 6 h 32"/>
                <a:gd name="T4" fmla="*/ 26 w 56"/>
                <a:gd name="T5" fmla="*/ 6 h 32"/>
                <a:gd name="T6" fmla="*/ 36 w 56"/>
                <a:gd name="T7" fmla="*/ 1 h 32"/>
                <a:gd name="T8" fmla="*/ 41 w 56"/>
                <a:gd name="T9" fmla="*/ 3 h 32"/>
                <a:gd name="T10" fmla="*/ 41 w 56"/>
                <a:gd name="T11" fmla="*/ 10 h 32"/>
                <a:gd name="T12" fmla="*/ 43 w 56"/>
                <a:gd name="T13" fmla="*/ 12 h 32"/>
                <a:gd name="T14" fmla="*/ 53 w 56"/>
                <a:gd name="T15" fmla="*/ 16 h 32"/>
                <a:gd name="T16" fmla="*/ 52 w 56"/>
                <a:gd name="T17" fmla="*/ 20 h 32"/>
                <a:gd name="T18" fmla="*/ 40 w 56"/>
                <a:gd name="T19" fmla="*/ 22 h 32"/>
                <a:gd name="T20" fmla="*/ 38 w 56"/>
                <a:gd name="T21" fmla="*/ 23 h 32"/>
                <a:gd name="T22" fmla="*/ 34 w 56"/>
                <a:gd name="T23" fmla="*/ 30 h 32"/>
                <a:gd name="T24" fmla="*/ 28 w 56"/>
                <a:gd name="T25" fmla="*/ 31 h 32"/>
                <a:gd name="T26" fmla="*/ 20 w 56"/>
                <a:gd name="T27" fmla="*/ 25 h 32"/>
                <a:gd name="T28" fmla="*/ 18 w 56"/>
                <a:gd name="T29" fmla="*/ 24 h 32"/>
                <a:gd name="T30" fmla="*/ 5 w 56"/>
                <a:gd name="T31" fmla="*/ 24 h 32"/>
                <a:gd name="T32" fmla="*/ 2 w 56"/>
                <a:gd name="T33" fmla="*/ 21 h 32"/>
                <a:gd name="T34" fmla="*/ 10 w 56"/>
                <a:gd name="T35" fmla="*/ 15 h 32"/>
                <a:gd name="T36" fmla="*/ 10 w 56"/>
                <a:gd name="T37" fmla="*/ 13 h 32"/>
                <a:gd name="T38" fmla="*/ 6 w 56"/>
                <a:gd name="T39" fmla="*/ 6 h 32"/>
                <a:gd name="T40" fmla="*/ 10 w 56"/>
                <a:gd name="T4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2">
                  <a:moveTo>
                    <a:pt x="10" y="4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2" y="12"/>
                    <a:pt x="43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6" y="17"/>
                    <a:pt x="55" y="19"/>
                    <a:pt x="52" y="2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8" y="23"/>
                    <a:pt x="38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2"/>
                    <a:pt x="30" y="32"/>
                    <a:pt x="28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2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1" y="14"/>
                    <a:pt x="10" y="1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502">
              <a:extLst>
                <a:ext uri="{FF2B5EF4-FFF2-40B4-BE49-F238E27FC236}">
                  <a16:creationId xmlns:a16="http://schemas.microsoft.com/office/drawing/2014/main" id="{F309ED7F-C16B-4CF7-AAF1-C04CE2180FFD}"/>
                </a:ext>
              </a:extLst>
            </p:cNvPr>
            <p:cNvSpPr/>
            <p:nvPr/>
          </p:nvSpPr>
          <p:spPr bwMode="auto">
            <a:xfrm>
              <a:off x="6434139" y="4627563"/>
              <a:ext cx="142875" cy="82550"/>
            </a:xfrm>
            <a:custGeom>
              <a:avLst/>
              <a:gdLst>
                <a:gd name="T0" fmla="*/ 10 w 55"/>
                <a:gd name="T1" fmla="*/ 4 h 32"/>
                <a:gd name="T2" fmla="*/ 22 w 55"/>
                <a:gd name="T3" fmla="*/ 6 h 32"/>
                <a:gd name="T4" fmla="*/ 25 w 55"/>
                <a:gd name="T5" fmla="*/ 6 h 32"/>
                <a:gd name="T6" fmla="*/ 36 w 55"/>
                <a:gd name="T7" fmla="*/ 1 h 32"/>
                <a:gd name="T8" fmla="*/ 41 w 55"/>
                <a:gd name="T9" fmla="*/ 3 h 32"/>
                <a:gd name="T10" fmla="*/ 41 w 55"/>
                <a:gd name="T11" fmla="*/ 11 h 32"/>
                <a:gd name="T12" fmla="*/ 42 w 55"/>
                <a:gd name="T13" fmla="*/ 12 h 32"/>
                <a:gd name="T14" fmla="*/ 53 w 55"/>
                <a:gd name="T15" fmla="*/ 16 h 32"/>
                <a:gd name="T16" fmla="*/ 52 w 55"/>
                <a:gd name="T17" fmla="*/ 20 h 32"/>
                <a:gd name="T18" fmla="*/ 39 w 55"/>
                <a:gd name="T19" fmla="*/ 22 h 32"/>
                <a:gd name="T20" fmla="*/ 37 w 55"/>
                <a:gd name="T21" fmla="*/ 23 h 32"/>
                <a:gd name="T22" fmla="*/ 33 w 55"/>
                <a:gd name="T23" fmla="*/ 31 h 32"/>
                <a:gd name="T24" fmla="*/ 27 w 55"/>
                <a:gd name="T25" fmla="*/ 31 h 32"/>
                <a:gd name="T26" fmla="*/ 20 w 55"/>
                <a:gd name="T27" fmla="*/ 25 h 32"/>
                <a:gd name="T28" fmla="*/ 17 w 55"/>
                <a:gd name="T29" fmla="*/ 24 h 32"/>
                <a:gd name="T30" fmla="*/ 4 w 55"/>
                <a:gd name="T31" fmla="*/ 24 h 32"/>
                <a:gd name="T32" fmla="*/ 1 w 55"/>
                <a:gd name="T33" fmla="*/ 21 h 32"/>
                <a:gd name="T34" fmla="*/ 9 w 55"/>
                <a:gd name="T35" fmla="*/ 15 h 32"/>
                <a:gd name="T36" fmla="*/ 10 w 55"/>
                <a:gd name="T37" fmla="*/ 13 h 32"/>
                <a:gd name="T38" fmla="*/ 5 w 55"/>
                <a:gd name="T39" fmla="*/ 6 h 32"/>
                <a:gd name="T40" fmla="*/ 10 w 55"/>
                <a:gd name="T4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4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2"/>
                    <a:pt x="42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4" y="19"/>
                    <a:pt x="52" y="2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3"/>
                    <a:pt x="37" y="2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2"/>
                    <a:pt x="29" y="32"/>
                    <a:pt x="27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7" y="3"/>
                    <a:pt x="10" y="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1503">
              <a:extLst>
                <a:ext uri="{FF2B5EF4-FFF2-40B4-BE49-F238E27FC236}">
                  <a16:creationId xmlns:a16="http://schemas.microsoft.com/office/drawing/2014/main" id="{50BDDA3A-5C5C-4F49-B485-CCFCFDF894AF}"/>
                </a:ext>
              </a:extLst>
            </p:cNvPr>
            <p:cNvSpPr/>
            <p:nvPr/>
          </p:nvSpPr>
          <p:spPr bwMode="auto">
            <a:xfrm>
              <a:off x="6572251" y="4549776"/>
              <a:ext cx="142875" cy="82550"/>
            </a:xfrm>
            <a:custGeom>
              <a:avLst/>
              <a:gdLst>
                <a:gd name="T0" fmla="*/ 10 w 55"/>
                <a:gd name="T1" fmla="*/ 3 h 32"/>
                <a:gd name="T2" fmla="*/ 22 w 55"/>
                <a:gd name="T3" fmla="*/ 5 h 32"/>
                <a:gd name="T4" fmla="*/ 25 w 55"/>
                <a:gd name="T5" fmla="*/ 5 h 32"/>
                <a:gd name="T6" fmla="*/ 36 w 55"/>
                <a:gd name="T7" fmla="*/ 1 h 32"/>
                <a:gd name="T8" fmla="*/ 41 w 55"/>
                <a:gd name="T9" fmla="*/ 2 h 32"/>
                <a:gd name="T10" fmla="*/ 41 w 55"/>
                <a:gd name="T11" fmla="*/ 10 h 32"/>
                <a:gd name="T12" fmla="*/ 42 w 55"/>
                <a:gd name="T13" fmla="*/ 11 h 32"/>
                <a:gd name="T14" fmla="*/ 53 w 55"/>
                <a:gd name="T15" fmla="*/ 16 h 32"/>
                <a:gd name="T16" fmla="*/ 52 w 55"/>
                <a:gd name="T17" fmla="*/ 19 h 32"/>
                <a:gd name="T18" fmla="*/ 40 w 55"/>
                <a:gd name="T19" fmla="*/ 21 h 32"/>
                <a:gd name="T20" fmla="*/ 38 w 55"/>
                <a:gd name="T21" fmla="*/ 22 h 32"/>
                <a:gd name="T22" fmla="*/ 34 w 55"/>
                <a:gd name="T23" fmla="*/ 30 h 32"/>
                <a:gd name="T24" fmla="*/ 28 w 55"/>
                <a:gd name="T25" fmla="*/ 30 h 32"/>
                <a:gd name="T26" fmla="*/ 20 w 55"/>
                <a:gd name="T27" fmla="*/ 24 h 32"/>
                <a:gd name="T28" fmla="*/ 18 w 55"/>
                <a:gd name="T29" fmla="*/ 23 h 32"/>
                <a:gd name="T30" fmla="*/ 4 w 55"/>
                <a:gd name="T31" fmla="*/ 23 h 32"/>
                <a:gd name="T32" fmla="*/ 2 w 55"/>
                <a:gd name="T33" fmla="*/ 20 h 32"/>
                <a:gd name="T34" fmla="*/ 10 w 55"/>
                <a:gd name="T35" fmla="*/ 14 h 32"/>
                <a:gd name="T36" fmla="*/ 10 w 55"/>
                <a:gd name="T37" fmla="*/ 12 h 32"/>
                <a:gd name="T38" fmla="*/ 6 w 55"/>
                <a:gd name="T39" fmla="*/ 5 h 32"/>
                <a:gd name="T40" fmla="*/ 10 w 55"/>
                <a:gd name="T4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32">
                  <a:moveTo>
                    <a:pt x="10" y="3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5" y="5"/>
                    <a:pt x="25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1" y="1"/>
                    <a:pt x="41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1"/>
                    <a:pt x="42" y="11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5" y="17"/>
                    <a:pt x="55" y="19"/>
                    <a:pt x="52" y="19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29" y="32"/>
                    <a:pt x="28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23"/>
                    <a:pt x="18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2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7" y="2"/>
                    <a:pt x="10" y="3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任意多边形 1504">
              <a:extLst>
                <a:ext uri="{FF2B5EF4-FFF2-40B4-BE49-F238E27FC236}">
                  <a16:creationId xmlns:a16="http://schemas.microsoft.com/office/drawing/2014/main" id="{5B52E62E-595B-421E-A500-A4E073DE46CE}"/>
                </a:ext>
              </a:extLst>
            </p:cNvPr>
            <p:cNvSpPr/>
            <p:nvPr/>
          </p:nvSpPr>
          <p:spPr bwMode="auto">
            <a:xfrm>
              <a:off x="7773989" y="5133976"/>
              <a:ext cx="303213" cy="171450"/>
            </a:xfrm>
            <a:custGeom>
              <a:avLst/>
              <a:gdLst>
                <a:gd name="T0" fmla="*/ 95 w 116"/>
                <a:gd name="T1" fmla="*/ 12 h 66"/>
                <a:gd name="T2" fmla="*/ 95 w 116"/>
                <a:gd name="T3" fmla="*/ 54 h 66"/>
                <a:gd name="T4" fmla="*/ 21 w 116"/>
                <a:gd name="T5" fmla="*/ 54 h 66"/>
                <a:gd name="T6" fmla="*/ 21 w 116"/>
                <a:gd name="T7" fmla="*/ 12 h 66"/>
                <a:gd name="T8" fmla="*/ 95 w 11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6">
                  <a:moveTo>
                    <a:pt x="95" y="12"/>
                  </a:moveTo>
                  <a:cubicBezTo>
                    <a:pt x="116" y="23"/>
                    <a:pt x="116" y="43"/>
                    <a:pt x="95" y="54"/>
                  </a:cubicBezTo>
                  <a:cubicBezTo>
                    <a:pt x="75" y="66"/>
                    <a:pt x="41" y="66"/>
                    <a:pt x="21" y="54"/>
                  </a:cubicBezTo>
                  <a:cubicBezTo>
                    <a:pt x="0" y="43"/>
                    <a:pt x="0" y="23"/>
                    <a:pt x="21" y="12"/>
                  </a:cubicBezTo>
                  <a:cubicBezTo>
                    <a:pt x="41" y="0"/>
                    <a:pt x="75" y="0"/>
                    <a:pt x="95" y="12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任意多边形 1505">
              <a:extLst>
                <a:ext uri="{FF2B5EF4-FFF2-40B4-BE49-F238E27FC236}">
                  <a16:creationId xmlns:a16="http://schemas.microsoft.com/office/drawing/2014/main" id="{08D72C54-4696-4820-9649-8322268D5B00}"/>
                </a:ext>
              </a:extLst>
            </p:cNvPr>
            <p:cNvSpPr/>
            <p:nvPr/>
          </p:nvSpPr>
          <p:spPr bwMode="auto">
            <a:xfrm>
              <a:off x="3776664" y="4067176"/>
              <a:ext cx="869950" cy="503238"/>
            </a:xfrm>
            <a:custGeom>
              <a:avLst/>
              <a:gdLst>
                <a:gd name="T0" fmla="*/ 324 w 334"/>
                <a:gd name="T1" fmla="*/ 25 h 193"/>
                <a:gd name="T2" fmla="*/ 42 w 334"/>
                <a:gd name="T3" fmla="*/ 188 h 193"/>
                <a:gd name="T4" fmla="*/ 9 w 334"/>
                <a:gd name="T5" fmla="*/ 188 h 193"/>
                <a:gd name="T6" fmla="*/ 9 w 334"/>
                <a:gd name="T7" fmla="*/ 169 h 193"/>
                <a:gd name="T8" fmla="*/ 291 w 334"/>
                <a:gd name="T9" fmla="*/ 6 h 193"/>
                <a:gd name="T10" fmla="*/ 324 w 334"/>
                <a:gd name="T11" fmla="*/ 6 h 193"/>
                <a:gd name="T12" fmla="*/ 324 w 334"/>
                <a:gd name="T13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4" y="25"/>
                  </a:moveTo>
                  <a:cubicBezTo>
                    <a:pt x="42" y="188"/>
                    <a:pt x="42" y="188"/>
                    <a:pt x="42" y="188"/>
                  </a:cubicBezTo>
                  <a:cubicBezTo>
                    <a:pt x="33" y="193"/>
                    <a:pt x="18" y="193"/>
                    <a:pt x="9" y="188"/>
                  </a:cubicBezTo>
                  <a:cubicBezTo>
                    <a:pt x="0" y="183"/>
                    <a:pt x="0" y="174"/>
                    <a:pt x="9" y="169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300" y="0"/>
                    <a:pt x="315" y="0"/>
                    <a:pt x="324" y="6"/>
                  </a:cubicBezTo>
                  <a:cubicBezTo>
                    <a:pt x="334" y="11"/>
                    <a:pt x="334" y="20"/>
                    <a:pt x="3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任意多边形 1506">
              <a:extLst>
                <a:ext uri="{FF2B5EF4-FFF2-40B4-BE49-F238E27FC236}">
                  <a16:creationId xmlns:a16="http://schemas.microsoft.com/office/drawing/2014/main" id="{2BCDED32-5C8D-42FB-AAB0-00206DFD0BA0}"/>
                </a:ext>
              </a:extLst>
            </p:cNvPr>
            <p:cNvSpPr/>
            <p:nvPr/>
          </p:nvSpPr>
          <p:spPr bwMode="auto">
            <a:xfrm>
              <a:off x="4691064" y="3740151"/>
              <a:ext cx="525463" cy="300038"/>
            </a:xfrm>
            <a:custGeom>
              <a:avLst/>
              <a:gdLst>
                <a:gd name="T0" fmla="*/ 191 w 201"/>
                <a:gd name="T1" fmla="*/ 24 h 115"/>
                <a:gd name="T2" fmla="*/ 42 w 201"/>
                <a:gd name="T3" fmla="*/ 110 h 115"/>
                <a:gd name="T4" fmla="*/ 9 w 201"/>
                <a:gd name="T5" fmla="*/ 110 h 115"/>
                <a:gd name="T6" fmla="*/ 9 w 201"/>
                <a:gd name="T7" fmla="*/ 91 h 115"/>
                <a:gd name="T8" fmla="*/ 158 w 201"/>
                <a:gd name="T9" fmla="*/ 5 h 115"/>
                <a:gd name="T10" fmla="*/ 191 w 201"/>
                <a:gd name="T11" fmla="*/ 5 h 115"/>
                <a:gd name="T12" fmla="*/ 191 w 201"/>
                <a:gd name="T13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15">
                  <a:moveTo>
                    <a:pt x="191" y="24"/>
                  </a:moveTo>
                  <a:cubicBezTo>
                    <a:pt x="42" y="110"/>
                    <a:pt x="42" y="110"/>
                    <a:pt x="42" y="110"/>
                  </a:cubicBezTo>
                  <a:cubicBezTo>
                    <a:pt x="33" y="115"/>
                    <a:pt x="18" y="115"/>
                    <a:pt x="9" y="110"/>
                  </a:cubicBezTo>
                  <a:cubicBezTo>
                    <a:pt x="0" y="105"/>
                    <a:pt x="0" y="96"/>
                    <a:pt x="9" y="91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67" y="0"/>
                    <a:pt x="182" y="0"/>
                    <a:pt x="191" y="5"/>
                  </a:cubicBezTo>
                  <a:cubicBezTo>
                    <a:pt x="201" y="10"/>
                    <a:pt x="201" y="19"/>
                    <a:pt x="191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任意多边形 1507">
              <a:extLst>
                <a:ext uri="{FF2B5EF4-FFF2-40B4-BE49-F238E27FC236}">
                  <a16:creationId xmlns:a16="http://schemas.microsoft.com/office/drawing/2014/main" id="{A12013E6-3290-4B79-A92C-CB61DB339EDD}"/>
                </a:ext>
              </a:extLst>
            </p:cNvPr>
            <p:cNvSpPr/>
            <p:nvPr/>
          </p:nvSpPr>
          <p:spPr bwMode="auto">
            <a:xfrm>
              <a:off x="3995739" y="3719513"/>
              <a:ext cx="868363" cy="501650"/>
            </a:xfrm>
            <a:custGeom>
              <a:avLst/>
              <a:gdLst>
                <a:gd name="T0" fmla="*/ 324 w 333"/>
                <a:gd name="T1" fmla="*/ 24 h 192"/>
                <a:gd name="T2" fmla="*/ 42 w 333"/>
                <a:gd name="T3" fmla="*/ 187 h 192"/>
                <a:gd name="T4" fmla="*/ 9 w 333"/>
                <a:gd name="T5" fmla="*/ 187 h 192"/>
                <a:gd name="T6" fmla="*/ 9 w 333"/>
                <a:gd name="T7" fmla="*/ 168 h 192"/>
                <a:gd name="T8" fmla="*/ 291 w 333"/>
                <a:gd name="T9" fmla="*/ 5 h 192"/>
                <a:gd name="T10" fmla="*/ 324 w 333"/>
                <a:gd name="T11" fmla="*/ 5 h 192"/>
                <a:gd name="T12" fmla="*/ 324 w 333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2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2"/>
                    <a:pt x="18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0"/>
                    <a:pt x="333" y="19"/>
                    <a:pt x="324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任意多边形 1508">
              <a:extLst>
                <a:ext uri="{FF2B5EF4-FFF2-40B4-BE49-F238E27FC236}">
                  <a16:creationId xmlns:a16="http://schemas.microsoft.com/office/drawing/2014/main" id="{3C0A95AD-D462-4BA0-BF8C-A2688A0B4E5C}"/>
                </a:ext>
              </a:extLst>
            </p:cNvPr>
            <p:cNvSpPr/>
            <p:nvPr/>
          </p:nvSpPr>
          <p:spPr bwMode="auto">
            <a:xfrm>
              <a:off x="4933951" y="3175001"/>
              <a:ext cx="871538" cy="503238"/>
            </a:xfrm>
            <a:custGeom>
              <a:avLst/>
              <a:gdLst>
                <a:gd name="T0" fmla="*/ 325 w 334"/>
                <a:gd name="T1" fmla="*/ 25 h 193"/>
                <a:gd name="T2" fmla="*/ 43 w 334"/>
                <a:gd name="T3" fmla="*/ 188 h 193"/>
                <a:gd name="T4" fmla="*/ 10 w 334"/>
                <a:gd name="T5" fmla="*/ 188 h 193"/>
                <a:gd name="T6" fmla="*/ 10 w 334"/>
                <a:gd name="T7" fmla="*/ 169 h 193"/>
                <a:gd name="T8" fmla="*/ 292 w 334"/>
                <a:gd name="T9" fmla="*/ 6 h 193"/>
                <a:gd name="T10" fmla="*/ 325 w 334"/>
                <a:gd name="T11" fmla="*/ 6 h 193"/>
                <a:gd name="T12" fmla="*/ 325 w 334"/>
                <a:gd name="T13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5" y="25"/>
                  </a:moveTo>
                  <a:cubicBezTo>
                    <a:pt x="43" y="188"/>
                    <a:pt x="43" y="188"/>
                    <a:pt x="43" y="188"/>
                  </a:cubicBezTo>
                  <a:cubicBezTo>
                    <a:pt x="34" y="193"/>
                    <a:pt x="19" y="193"/>
                    <a:pt x="10" y="188"/>
                  </a:cubicBezTo>
                  <a:cubicBezTo>
                    <a:pt x="0" y="182"/>
                    <a:pt x="0" y="174"/>
                    <a:pt x="10" y="169"/>
                  </a:cubicBezTo>
                  <a:cubicBezTo>
                    <a:pt x="292" y="6"/>
                    <a:pt x="292" y="6"/>
                    <a:pt x="292" y="6"/>
                  </a:cubicBezTo>
                  <a:cubicBezTo>
                    <a:pt x="301" y="0"/>
                    <a:pt x="316" y="0"/>
                    <a:pt x="325" y="6"/>
                  </a:cubicBezTo>
                  <a:cubicBezTo>
                    <a:pt x="334" y="11"/>
                    <a:pt x="334" y="19"/>
                    <a:pt x="3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 1509">
              <a:extLst>
                <a:ext uri="{FF2B5EF4-FFF2-40B4-BE49-F238E27FC236}">
                  <a16:creationId xmlns:a16="http://schemas.microsoft.com/office/drawing/2014/main" id="{AE6BB127-C1D2-409F-A0D4-44ED0310C27C}"/>
                </a:ext>
              </a:extLst>
            </p:cNvPr>
            <p:cNvSpPr/>
            <p:nvPr/>
          </p:nvSpPr>
          <p:spPr bwMode="auto">
            <a:xfrm>
              <a:off x="5356226" y="3378201"/>
              <a:ext cx="871538" cy="500063"/>
            </a:xfrm>
            <a:custGeom>
              <a:avLst/>
              <a:gdLst>
                <a:gd name="T0" fmla="*/ 325 w 334"/>
                <a:gd name="T1" fmla="*/ 24 h 192"/>
                <a:gd name="T2" fmla="*/ 43 w 334"/>
                <a:gd name="T3" fmla="*/ 187 h 192"/>
                <a:gd name="T4" fmla="*/ 10 w 334"/>
                <a:gd name="T5" fmla="*/ 187 h 192"/>
                <a:gd name="T6" fmla="*/ 10 w 334"/>
                <a:gd name="T7" fmla="*/ 168 h 192"/>
                <a:gd name="T8" fmla="*/ 292 w 334"/>
                <a:gd name="T9" fmla="*/ 5 h 192"/>
                <a:gd name="T10" fmla="*/ 325 w 334"/>
                <a:gd name="T11" fmla="*/ 5 h 192"/>
                <a:gd name="T12" fmla="*/ 325 w 334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2">
                  <a:moveTo>
                    <a:pt x="325" y="24"/>
                  </a:moveTo>
                  <a:cubicBezTo>
                    <a:pt x="43" y="187"/>
                    <a:pt x="43" y="187"/>
                    <a:pt x="43" y="187"/>
                  </a:cubicBezTo>
                  <a:cubicBezTo>
                    <a:pt x="34" y="192"/>
                    <a:pt x="19" y="192"/>
                    <a:pt x="10" y="187"/>
                  </a:cubicBezTo>
                  <a:cubicBezTo>
                    <a:pt x="0" y="182"/>
                    <a:pt x="0" y="173"/>
                    <a:pt x="10" y="168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301" y="0"/>
                    <a:pt x="316" y="0"/>
                    <a:pt x="325" y="5"/>
                  </a:cubicBezTo>
                  <a:cubicBezTo>
                    <a:pt x="334" y="10"/>
                    <a:pt x="334" y="19"/>
                    <a:pt x="325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多边形 1510">
              <a:extLst>
                <a:ext uri="{FF2B5EF4-FFF2-40B4-BE49-F238E27FC236}">
                  <a16:creationId xmlns:a16="http://schemas.microsoft.com/office/drawing/2014/main" id="{12BC834B-BFD2-4B66-860F-A3F74A2A4762}"/>
                </a:ext>
              </a:extLst>
            </p:cNvPr>
            <p:cNvSpPr/>
            <p:nvPr/>
          </p:nvSpPr>
          <p:spPr bwMode="auto">
            <a:xfrm>
              <a:off x="4491039" y="4178301"/>
              <a:ext cx="349250" cy="203200"/>
            </a:xfrm>
            <a:custGeom>
              <a:avLst/>
              <a:gdLst>
                <a:gd name="T0" fmla="*/ 124 w 134"/>
                <a:gd name="T1" fmla="*/ 25 h 78"/>
                <a:gd name="T2" fmla="*/ 42 w 134"/>
                <a:gd name="T3" fmla="*/ 72 h 78"/>
                <a:gd name="T4" fmla="*/ 9 w 134"/>
                <a:gd name="T5" fmla="*/ 72 h 78"/>
                <a:gd name="T6" fmla="*/ 9 w 134"/>
                <a:gd name="T7" fmla="*/ 53 h 78"/>
                <a:gd name="T8" fmla="*/ 91 w 134"/>
                <a:gd name="T9" fmla="*/ 6 h 78"/>
                <a:gd name="T10" fmla="*/ 124 w 134"/>
                <a:gd name="T11" fmla="*/ 6 h 78"/>
                <a:gd name="T12" fmla="*/ 124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4" y="25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33" y="78"/>
                    <a:pt x="18" y="78"/>
                    <a:pt x="9" y="72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100" y="0"/>
                    <a:pt x="115" y="0"/>
                    <a:pt x="124" y="6"/>
                  </a:cubicBezTo>
                  <a:cubicBezTo>
                    <a:pt x="134" y="11"/>
                    <a:pt x="134" y="19"/>
                    <a:pt x="1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1511">
              <a:extLst>
                <a:ext uri="{FF2B5EF4-FFF2-40B4-BE49-F238E27FC236}">
                  <a16:creationId xmlns:a16="http://schemas.microsoft.com/office/drawing/2014/main" id="{5E001866-56DE-4DAD-8D65-FA40B4787ECA}"/>
                </a:ext>
              </a:extLst>
            </p:cNvPr>
            <p:cNvSpPr/>
            <p:nvPr/>
          </p:nvSpPr>
          <p:spPr bwMode="auto">
            <a:xfrm>
              <a:off x="6334126" y="3111501"/>
              <a:ext cx="352425" cy="204788"/>
            </a:xfrm>
            <a:custGeom>
              <a:avLst/>
              <a:gdLst>
                <a:gd name="T0" fmla="*/ 125 w 135"/>
                <a:gd name="T1" fmla="*/ 25 h 78"/>
                <a:gd name="T2" fmla="*/ 43 w 135"/>
                <a:gd name="T3" fmla="*/ 72 h 78"/>
                <a:gd name="T4" fmla="*/ 10 w 135"/>
                <a:gd name="T5" fmla="*/ 72 h 78"/>
                <a:gd name="T6" fmla="*/ 10 w 135"/>
                <a:gd name="T7" fmla="*/ 53 h 78"/>
                <a:gd name="T8" fmla="*/ 92 w 135"/>
                <a:gd name="T9" fmla="*/ 6 h 78"/>
                <a:gd name="T10" fmla="*/ 125 w 135"/>
                <a:gd name="T11" fmla="*/ 6 h 78"/>
                <a:gd name="T12" fmla="*/ 125 w 135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78">
                  <a:moveTo>
                    <a:pt x="125" y="25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34" y="78"/>
                    <a:pt x="19" y="78"/>
                    <a:pt x="10" y="72"/>
                  </a:cubicBezTo>
                  <a:cubicBezTo>
                    <a:pt x="0" y="67"/>
                    <a:pt x="0" y="59"/>
                    <a:pt x="10" y="53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01" y="0"/>
                    <a:pt x="116" y="0"/>
                    <a:pt x="125" y="6"/>
                  </a:cubicBezTo>
                  <a:cubicBezTo>
                    <a:pt x="135" y="11"/>
                    <a:pt x="135" y="19"/>
                    <a:pt x="1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1512">
              <a:extLst>
                <a:ext uri="{FF2B5EF4-FFF2-40B4-BE49-F238E27FC236}">
                  <a16:creationId xmlns:a16="http://schemas.microsoft.com/office/drawing/2014/main" id="{973638DA-6893-4CC2-AEA0-A83E46F6BB9F}"/>
                </a:ext>
              </a:extLst>
            </p:cNvPr>
            <p:cNvSpPr/>
            <p:nvPr/>
          </p:nvSpPr>
          <p:spPr bwMode="auto">
            <a:xfrm>
              <a:off x="4141789" y="3411538"/>
              <a:ext cx="868363" cy="501650"/>
            </a:xfrm>
            <a:custGeom>
              <a:avLst/>
              <a:gdLst>
                <a:gd name="T0" fmla="*/ 324 w 333"/>
                <a:gd name="T1" fmla="*/ 24 h 192"/>
                <a:gd name="T2" fmla="*/ 42 w 333"/>
                <a:gd name="T3" fmla="*/ 187 h 192"/>
                <a:gd name="T4" fmla="*/ 9 w 333"/>
                <a:gd name="T5" fmla="*/ 187 h 192"/>
                <a:gd name="T6" fmla="*/ 9 w 333"/>
                <a:gd name="T7" fmla="*/ 168 h 192"/>
                <a:gd name="T8" fmla="*/ 291 w 333"/>
                <a:gd name="T9" fmla="*/ 5 h 192"/>
                <a:gd name="T10" fmla="*/ 324 w 333"/>
                <a:gd name="T11" fmla="*/ 5 h 192"/>
                <a:gd name="T12" fmla="*/ 324 w 333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2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2"/>
                    <a:pt x="18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0"/>
                    <a:pt x="333" y="19"/>
                    <a:pt x="324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任意多边形 1513">
              <a:extLst>
                <a:ext uri="{FF2B5EF4-FFF2-40B4-BE49-F238E27FC236}">
                  <a16:creationId xmlns:a16="http://schemas.microsoft.com/office/drawing/2014/main" id="{A88737B9-1F4B-4EF2-A0A4-3CCFC41CDA19}"/>
                </a:ext>
              </a:extLst>
            </p:cNvPr>
            <p:cNvSpPr/>
            <p:nvPr/>
          </p:nvSpPr>
          <p:spPr bwMode="auto">
            <a:xfrm>
              <a:off x="5119689" y="3146426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2 w 134"/>
                <a:gd name="T3" fmla="*/ 72 h 78"/>
                <a:gd name="T4" fmla="*/ 9 w 134"/>
                <a:gd name="T5" fmla="*/ 72 h 78"/>
                <a:gd name="T6" fmla="*/ 9 w 134"/>
                <a:gd name="T7" fmla="*/ 53 h 78"/>
                <a:gd name="T8" fmla="*/ 92 w 134"/>
                <a:gd name="T9" fmla="*/ 6 h 78"/>
                <a:gd name="T10" fmla="*/ 125 w 134"/>
                <a:gd name="T11" fmla="*/ 6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33" y="78"/>
                    <a:pt x="18" y="78"/>
                    <a:pt x="9" y="72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01" y="0"/>
                    <a:pt x="116" y="0"/>
                    <a:pt x="125" y="6"/>
                  </a:cubicBezTo>
                  <a:cubicBezTo>
                    <a:pt x="134" y="11"/>
                    <a:pt x="134" y="19"/>
                    <a:pt x="1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任意多边形 1514">
              <a:extLst>
                <a:ext uri="{FF2B5EF4-FFF2-40B4-BE49-F238E27FC236}">
                  <a16:creationId xmlns:a16="http://schemas.microsoft.com/office/drawing/2014/main" id="{B407B2E3-0561-401D-BA78-99582C37C545}"/>
                </a:ext>
              </a:extLst>
            </p:cNvPr>
            <p:cNvSpPr/>
            <p:nvPr/>
          </p:nvSpPr>
          <p:spPr bwMode="auto">
            <a:xfrm>
              <a:off x="3814764" y="5057776"/>
              <a:ext cx="868363" cy="503238"/>
            </a:xfrm>
            <a:custGeom>
              <a:avLst/>
              <a:gdLst>
                <a:gd name="T0" fmla="*/ 324 w 333"/>
                <a:gd name="T1" fmla="*/ 25 h 193"/>
                <a:gd name="T2" fmla="*/ 42 w 333"/>
                <a:gd name="T3" fmla="*/ 188 h 193"/>
                <a:gd name="T4" fmla="*/ 9 w 333"/>
                <a:gd name="T5" fmla="*/ 188 h 193"/>
                <a:gd name="T6" fmla="*/ 9 w 333"/>
                <a:gd name="T7" fmla="*/ 169 h 193"/>
                <a:gd name="T8" fmla="*/ 291 w 333"/>
                <a:gd name="T9" fmla="*/ 6 h 193"/>
                <a:gd name="T10" fmla="*/ 324 w 333"/>
                <a:gd name="T11" fmla="*/ 6 h 193"/>
                <a:gd name="T12" fmla="*/ 324 w 333"/>
                <a:gd name="T13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3">
                  <a:moveTo>
                    <a:pt x="324" y="25"/>
                  </a:moveTo>
                  <a:cubicBezTo>
                    <a:pt x="42" y="188"/>
                    <a:pt x="42" y="188"/>
                    <a:pt x="42" y="188"/>
                  </a:cubicBezTo>
                  <a:cubicBezTo>
                    <a:pt x="33" y="193"/>
                    <a:pt x="18" y="193"/>
                    <a:pt x="9" y="188"/>
                  </a:cubicBezTo>
                  <a:cubicBezTo>
                    <a:pt x="0" y="183"/>
                    <a:pt x="0" y="174"/>
                    <a:pt x="9" y="169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300" y="0"/>
                    <a:pt x="315" y="0"/>
                    <a:pt x="324" y="6"/>
                  </a:cubicBezTo>
                  <a:cubicBezTo>
                    <a:pt x="333" y="11"/>
                    <a:pt x="333" y="20"/>
                    <a:pt x="324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任意多边形 1515">
              <a:extLst>
                <a:ext uri="{FF2B5EF4-FFF2-40B4-BE49-F238E27FC236}">
                  <a16:creationId xmlns:a16="http://schemas.microsoft.com/office/drawing/2014/main" id="{609C92DC-187E-44B6-BBEB-98633EB3AEE1}"/>
                </a:ext>
              </a:extLst>
            </p:cNvPr>
            <p:cNvSpPr/>
            <p:nvPr/>
          </p:nvSpPr>
          <p:spPr bwMode="auto">
            <a:xfrm>
              <a:off x="4730751" y="4732338"/>
              <a:ext cx="522288" cy="300038"/>
            </a:xfrm>
            <a:custGeom>
              <a:avLst/>
              <a:gdLst>
                <a:gd name="T0" fmla="*/ 191 w 200"/>
                <a:gd name="T1" fmla="*/ 24 h 115"/>
                <a:gd name="T2" fmla="*/ 42 w 200"/>
                <a:gd name="T3" fmla="*/ 110 h 115"/>
                <a:gd name="T4" fmla="*/ 9 w 200"/>
                <a:gd name="T5" fmla="*/ 110 h 115"/>
                <a:gd name="T6" fmla="*/ 9 w 200"/>
                <a:gd name="T7" fmla="*/ 91 h 115"/>
                <a:gd name="T8" fmla="*/ 158 w 200"/>
                <a:gd name="T9" fmla="*/ 5 h 115"/>
                <a:gd name="T10" fmla="*/ 191 w 200"/>
                <a:gd name="T11" fmla="*/ 5 h 115"/>
                <a:gd name="T12" fmla="*/ 191 w 200"/>
                <a:gd name="T13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15">
                  <a:moveTo>
                    <a:pt x="191" y="24"/>
                  </a:moveTo>
                  <a:cubicBezTo>
                    <a:pt x="42" y="110"/>
                    <a:pt x="42" y="110"/>
                    <a:pt x="42" y="110"/>
                  </a:cubicBezTo>
                  <a:cubicBezTo>
                    <a:pt x="33" y="115"/>
                    <a:pt x="18" y="115"/>
                    <a:pt x="9" y="110"/>
                  </a:cubicBezTo>
                  <a:cubicBezTo>
                    <a:pt x="0" y="105"/>
                    <a:pt x="0" y="96"/>
                    <a:pt x="9" y="91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67" y="0"/>
                    <a:pt x="182" y="0"/>
                    <a:pt x="191" y="5"/>
                  </a:cubicBezTo>
                  <a:cubicBezTo>
                    <a:pt x="200" y="10"/>
                    <a:pt x="200" y="19"/>
                    <a:pt x="191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任意多边形 1516">
              <a:extLst>
                <a:ext uri="{FF2B5EF4-FFF2-40B4-BE49-F238E27FC236}">
                  <a16:creationId xmlns:a16="http://schemas.microsoft.com/office/drawing/2014/main" id="{297A91C2-3EBF-4F77-AFBB-8155AE877CF5}"/>
                </a:ext>
              </a:extLst>
            </p:cNvPr>
            <p:cNvSpPr/>
            <p:nvPr/>
          </p:nvSpPr>
          <p:spPr bwMode="auto">
            <a:xfrm>
              <a:off x="4033839" y="4710113"/>
              <a:ext cx="868363" cy="501650"/>
            </a:xfrm>
            <a:custGeom>
              <a:avLst/>
              <a:gdLst>
                <a:gd name="T0" fmla="*/ 324 w 333"/>
                <a:gd name="T1" fmla="*/ 24 h 192"/>
                <a:gd name="T2" fmla="*/ 42 w 333"/>
                <a:gd name="T3" fmla="*/ 187 h 192"/>
                <a:gd name="T4" fmla="*/ 9 w 333"/>
                <a:gd name="T5" fmla="*/ 187 h 192"/>
                <a:gd name="T6" fmla="*/ 9 w 333"/>
                <a:gd name="T7" fmla="*/ 168 h 192"/>
                <a:gd name="T8" fmla="*/ 291 w 333"/>
                <a:gd name="T9" fmla="*/ 5 h 192"/>
                <a:gd name="T10" fmla="*/ 324 w 333"/>
                <a:gd name="T11" fmla="*/ 5 h 192"/>
                <a:gd name="T12" fmla="*/ 324 w 333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2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2"/>
                    <a:pt x="18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0"/>
                    <a:pt x="333" y="19"/>
                    <a:pt x="324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任意多边形 1517">
              <a:extLst>
                <a:ext uri="{FF2B5EF4-FFF2-40B4-BE49-F238E27FC236}">
                  <a16:creationId xmlns:a16="http://schemas.microsoft.com/office/drawing/2014/main" id="{AD0719E8-E894-49FD-8523-78D1AEEFB475}"/>
                </a:ext>
              </a:extLst>
            </p:cNvPr>
            <p:cNvSpPr/>
            <p:nvPr/>
          </p:nvSpPr>
          <p:spPr bwMode="auto">
            <a:xfrm>
              <a:off x="4973639" y="4165601"/>
              <a:ext cx="869950" cy="503238"/>
            </a:xfrm>
            <a:custGeom>
              <a:avLst/>
              <a:gdLst>
                <a:gd name="T0" fmla="*/ 325 w 334"/>
                <a:gd name="T1" fmla="*/ 25 h 193"/>
                <a:gd name="T2" fmla="*/ 43 w 334"/>
                <a:gd name="T3" fmla="*/ 188 h 193"/>
                <a:gd name="T4" fmla="*/ 9 w 334"/>
                <a:gd name="T5" fmla="*/ 188 h 193"/>
                <a:gd name="T6" fmla="*/ 9 w 334"/>
                <a:gd name="T7" fmla="*/ 169 h 193"/>
                <a:gd name="T8" fmla="*/ 291 w 334"/>
                <a:gd name="T9" fmla="*/ 6 h 193"/>
                <a:gd name="T10" fmla="*/ 325 w 334"/>
                <a:gd name="T11" fmla="*/ 6 h 193"/>
                <a:gd name="T12" fmla="*/ 325 w 334"/>
                <a:gd name="T13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5" y="25"/>
                  </a:moveTo>
                  <a:cubicBezTo>
                    <a:pt x="43" y="188"/>
                    <a:pt x="43" y="188"/>
                    <a:pt x="43" y="188"/>
                  </a:cubicBezTo>
                  <a:cubicBezTo>
                    <a:pt x="33" y="193"/>
                    <a:pt x="19" y="193"/>
                    <a:pt x="9" y="188"/>
                  </a:cubicBezTo>
                  <a:cubicBezTo>
                    <a:pt x="0" y="182"/>
                    <a:pt x="0" y="174"/>
                    <a:pt x="9" y="169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301" y="0"/>
                    <a:pt x="315" y="0"/>
                    <a:pt x="325" y="6"/>
                  </a:cubicBezTo>
                  <a:cubicBezTo>
                    <a:pt x="334" y="11"/>
                    <a:pt x="334" y="19"/>
                    <a:pt x="3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1518">
              <a:extLst>
                <a:ext uri="{FF2B5EF4-FFF2-40B4-BE49-F238E27FC236}">
                  <a16:creationId xmlns:a16="http://schemas.microsoft.com/office/drawing/2014/main" id="{5C0B8865-2D64-46B0-A0CA-8D0D2605BA2F}"/>
                </a:ext>
              </a:extLst>
            </p:cNvPr>
            <p:cNvSpPr/>
            <p:nvPr/>
          </p:nvSpPr>
          <p:spPr bwMode="auto">
            <a:xfrm>
              <a:off x="5395914" y="4368801"/>
              <a:ext cx="871538" cy="501650"/>
            </a:xfrm>
            <a:custGeom>
              <a:avLst/>
              <a:gdLst>
                <a:gd name="T0" fmla="*/ 325 w 334"/>
                <a:gd name="T1" fmla="*/ 24 h 192"/>
                <a:gd name="T2" fmla="*/ 43 w 334"/>
                <a:gd name="T3" fmla="*/ 187 h 192"/>
                <a:gd name="T4" fmla="*/ 9 w 334"/>
                <a:gd name="T5" fmla="*/ 187 h 192"/>
                <a:gd name="T6" fmla="*/ 9 w 334"/>
                <a:gd name="T7" fmla="*/ 168 h 192"/>
                <a:gd name="T8" fmla="*/ 291 w 334"/>
                <a:gd name="T9" fmla="*/ 5 h 192"/>
                <a:gd name="T10" fmla="*/ 325 w 334"/>
                <a:gd name="T11" fmla="*/ 5 h 192"/>
                <a:gd name="T12" fmla="*/ 325 w 334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2">
                  <a:moveTo>
                    <a:pt x="325" y="24"/>
                  </a:moveTo>
                  <a:cubicBezTo>
                    <a:pt x="43" y="187"/>
                    <a:pt x="43" y="187"/>
                    <a:pt x="43" y="187"/>
                  </a:cubicBezTo>
                  <a:cubicBezTo>
                    <a:pt x="33" y="192"/>
                    <a:pt x="19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1" y="0"/>
                    <a:pt x="316" y="0"/>
                    <a:pt x="325" y="5"/>
                  </a:cubicBezTo>
                  <a:cubicBezTo>
                    <a:pt x="334" y="10"/>
                    <a:pt x="334" y="19"/>
                    <a:pt x="325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任意多边形 1519">
              <a:extLst>
                <a:ext uri="{FF2B5EF4-FFF2-40B4-BE49-F238E27FC236}">
                  <a16:creationId xmlns:a16="http://schemas.microsoft.com/office/drawing/2014/main" id="{AD33D8F8-651A-4119-A7DE-2465CD4B569E}"/>
                </a:ext>
              </a:extLst>
            </p:cNvPr>
            <p:cNvSpPr/>
            <p:nvPr/>
          </p:nvSpPr>
          <p:spPr bwMode="auto">
            <a:xfrm>
              <a:off x="4527551" y="5170488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3 w 134"/>
                <a:gd name="T3" fmla="*/ 72 h 78"/>
                <a:gd name="T4" fmla="*/ 10 w 134"/>
                <a:gd name="T5" fmla="*/ 72 h 78"/>
                <a:gd name="T6" fmla="*/ 10 w 134"/>
                <a:gd name="T7" fmla="*/ 53 h 78"/>
                <a:gd name="T8" fmla="*/ 92 w 134"/>
                <a:gd name="T9" fmla="*/ 5 h 78"/>
                <a:gd name="T10" fmla="*/ 125 w 134"/>
                <a:gd name="T11" fmla="*/ 5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34" y="78"/>
                    <a:pt x="19" y="78"/>
                    <a:pt x="10" y="72"/>
                  </a:cubicBezTo>
                  <a:cubicBezTo>
                    <a:pt x="0" y="67"/>
                    <a:pt x="0" y="58"/>
                    <a:pt x="10" y="53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101" y="0"/>
                    <a:pt x="116" y="0"/>
                    <a:pt x="125" y="5"/>
                  </a:cubicBezTo>
                  <a:cubicBezTo>
                    <a:pt x="134" y="11"/>
                    <a:pt x="134" y="19"/>
                    <a:pt x="125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任意多边形 1520">
              <a:extLst>
                <a:ext uri="{FF2B5EF4-FFF2-40B4-BE49-F238E27FC236}">
                  <a16:creationId xmlns:a16="http://schemas.microsoft.com/office/drawing/2014/main" id="{1E771DD6-7241-4905-A5ED-81ED2A909072}"/>
                </a:ext>
              </a:extLst>
            </p:cNvPr>
            <p:cNvSpPr/>
            <p:nvPr/>
          </p:nvSpPr>
          <p:spPr bwMode="auto">
            <a:xfrm>
              <a:off x="6373814" y="4103688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3 w 134"/>
                <a:gd name="T3" fmla="*/ 72 h 78"/>
                <a:gd name="T4" fmla="*/ 10 w 134"/>
                <a:gd name="T5" fmla="*/ 72 h 78"/>
                <a:gd name="T6" fmla="*/ 10 w 134"/>
                <a:gd name="T7" fmla="*/ 53 h 78"/>
                <a:gd name="T8" fmla="*/ 92 w 134"/>
                <a:gd name="T9" fmla="*/ 6 h 78"/>
                <a:gd name="T10" fmla="*/ 125 w 134"/>
                <a:gd name="T11" fmla="*/ 6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34" y="78"/>
                    <a:pt x="19" y="78"/>
                    <a:pt x="10" y="72"/>
                  </a:cubicBezTo>
                  <a:cubicBezTo>
                    <a:pt x="0" y="67"/>
                    <a:pt x="0" y="59"/>
                    <a:pt x="10" y="53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01" y="0"/>
                    <a:pt x="116" y="0"/>
                    <a:pt x="125" y="6"/>
                  </a:cubicBezTo>
                  <a:cubicBezTo>
                    <a:pt x="134" y="11"/>
                    <a:pt x="134" y="19"/>
                    <a:pt x="125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任意多边形 1521">
              <a:extLst>
                <a:ext uri="{FF2B5EF4-FFF2-40B4-BE49-F238E27FC236}">
                  <a16:creationId xmlns:a16="http://schemas.microsoft.com/office/drawing/2014/main" id="{A843CB51-7DDC-4944-9390-47DE0B2791A9}"/>
                </a:ext>
              </a:extLst>
            </p:cNvPr>
            <p:cNvSpPr/>
            <p:nvPr/>
          </p:nvSpPr>
          <p:spPr bwMode="auto">
            <a:xfrm>
              <a:off x="4179889" y="4403726"/>
              <a:ext cx="868363" cy="500063"/>
            </a:xfrm>
            <a:custGeom>
              <a:avLst/>
              <a:gdLst>
                <a:gd name="T0" fmla="*/ 324 w 333"/>
                <a:gd name="T1" fmla="*/ 24 h 192"/>
                <a:gd name="T2" fmla="*/ 42 w 333"/>
                <a:gd name="T3" fmla="*/ 187 h 192"/>
                <a:gd name="T4" fmla="*/ 9 w 333"/>
                <a:gd name="T5" fmla="*/ 187 h 192"/>
                <a:gd name="T6" fmla="*/ 9 w 333"/>
                <a:gd name="T7" fmla="*/ 168 h 192"/>
                <a:gd name="T8" fmla="*/ 291 w 333"/>
                <a:gd name="T9" fmla="*/ 5 h 192"/>
                <a:gd name="T10" fmla="*/ 324 w 333"/>
                <a:gd name="T11" fmla="*/ 5 h 192"/>
                <a:gd name="T12" fmla="*/ 324 w 333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2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2"/>
                    <a:pt x="18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0"/>
                    <a:pt x="333" y="19"/>
                    <a:pt x="324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任意多边形 1522">
              <a:extLst>
                <a:ext uri="{FF2B5EF4-FFF2-40B4-BE49-F238E27FC236}">
                  <a16:creationId xmlns:a16="http://schemas.microsoft.com/office/drawing/2014/main" id="{23ADC687-B4DC-4124-BC30-2E9E69BBAD1E}"/>
                </a:ext>
              </a:extLst>
            </p:cNvPr>
            <p:cNvSpPr/>
            <p:nvPr/>
          </p:nvSpPr>
          <p:spPr bwMode="auto">
            <a:xfrm>
              <a:off x="5157789" y="4137026"/>
              <a:ext cx="350838" cy="203200"/>
            </a:xfrm>
            <a:custGeom>
              <a:avLst/>
              <a:gdLst>
                <a:gd name="T0" fmla="*/ 125 w 134"/>
                <a:gd name="T1" fmla="*/ 25 h 78"/>
                <a:gd name="T2" fmla="*/ 42 w 134"/>
                <a:gd name="T3" fmla="*/ 72 h 78"/>
                <a:gd name="T4" fmla="*/ 9 w 134"/>
                <a:gd name="T5" fmla="*/ 72 h 78"/>
                <a:gd name="T6" fmla="*/ 9 w 134"/>
                <a:gd name="T7" fmla="*/ 53 h 78"/>
                <a:gd name="T8" fmla="*/ 91 w 134"/>
                <a:gd name="T9" fmla="*/ 6 h 78"/>
                <a:gd name="T10" fmla="*/ 125 w 134"/>
                <a:gd name="T11" fmla="*/ 6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33" y="78"/>
                    <a:pt x="18" y="78"/>
                    <a:pt x="9" y="72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101" y="0"/>
                    <a:pt x="115" y="0"/>
                    <a:pt x="125" y="6"/>
                  </a:cubicBezTo>
                  <a:cubicBezTo>
                    <a:pt x="134" y="11"/>
                    <a:pt x="134" y="19"/>
                    <a:pt x="125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任意多边形 1523">
              <a:extLst>
                <a:ext uri="{FF2B5EF4-FFF2-40B4-BE49-F238E27FC236}">
                  <a16:creationId xmlns:a16="http://schemas.microsoft.com/office/drawing/2014/main" id="{A4EE5393-6234-4E5A-BD66-F01B071ACBC4}"/>
                </a:ext>
              </a:extLst>
            </p:cNvPr>
            <p:cNvSpPr/>
            <p:nvPr/>
          </p:nvSpPr>
          <p:spPr bwMode="auto">
            <a:xfrm>
              <a:off x="4945064" y="4849813"/>
              <a:ext cx="868363" cy="500063"/>
            </a:xfrm>
            <a:custGeom>
              <a:avLst/>
              <a:gdLst>
                <a:gd name="T0" fmla="*/ 324 w 333"/>
                <a:gd name="T1" fmla="*/ 24 h 192"/>
                <a:gd name="T2" fmla="*/ 42 w 333"/>
                <a:gd name="T3" fmla="*/ 187 h 192"/>
                <a:gd name="T4" fmla="*/ 9 w 333"/>
                <a:gd name="T5" fmla="*/ 187 h 192"/>
                <a:gd name="T6" fmla="*/ 9 w 333"/>
                <a:gd name="T7" fmla="*/ 168 h 192"/>
                <a:gd name="T8" fmla="*/ 291 w 333"/>
                <a:gd name="T9" fmla="*/ 5 h 192"/>
                <a:gd name="T10" fmla="*/ 324 w 333"/>
                <a:gd name="T11" fmla="*/ 5 h 192"/>
                <a:gd name="T12" fmla="*/ 324 w 333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2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2"/>
                    <a:pt x="18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0"/>
                    <a:pt x="333" y="19"/>
                    <a:pt x="324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 1524">
              <a:extLst>
                <a:ext uri="{FF2B5EF4-FFF2-40B4-BE49-F238E27FC236}">
                  <a16:creationId xmlns:a16="http://schemas.microsoft.com/office/drawing/2014/main" id="{E1FF1EBC-7B0F-4226-8A41-B3FDC326E8D6}"/>
                </a:ext>
              </a:extLst>
            </p:cNvPr>
            <p:cNvSpPr/>
            <p:nvPr/>
          </p:nvSpPr>
          <p:spPr bwMode="auto">
            <a:xfrm>
              <a:off x="5859464" y="4521201"/>
              <a:ext cx="522288" cy="301625"/>
            </a:xfrm>
            <a:custGeom>
              <a:avLst/>
              <a:gdLst>
                <a:gd name="T0" fmla="*/ 191 w 200"/>
                <a:gd name="T1" fmla="*/ 24 h 116"/>
                <a:gd name="T2" fmla="*/ 42 w 200"/>
                <a:gd name="T3" fmla="*/ 110 h 116"/>
                <a:gd name="T4" fmla="*/ 9 w 200"/>
                <a:gd name="T5" fmla="*/ 110 h 116"/>
                <a:gd name="T6" fmla="*/ 9 w 200"/>
                <a:gd name="T7" fmla="*/ 91 h 116"/>
                <a:gd name="T8" fmla="*/ 158 w 200"/>
                <a:gd name="T9" fmla="*/ 5 h 116"/>
                <a:gd name="T10" fmla="*/ 191 w 200"/>
                <a:gd name="T11" fmla="*/ 5 h 116"/>
                <a:gd name="T12" fmla="*/ 191 w 200"/>
                <a:gd name="T13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16">
                  <a:moveTo>
                    <a:pt x="191" y="24"/>
                  </a:moveTo>
                  <a:cubicBezTo>
                    <a:pt x="42" y="110"/>
                    <a:pt x="42" y="110"/>
                    <a:pt x="42" y="110"/>
                  </a:cubicBezTo>
                  <a:cubicBezTo>
                    <a:pt x="33" y="116"/>
                    <a:pt x="18" y="116"/>
                    <a:pt x="9" y="110"/>
                  </a:cubicBezTo>
                  <a:cubicBezTo>
                    <a:pt x="0" y="105"/>
                    <a:pt x="0" y="96"/>
                    <a:pt x="9" y="91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67" y="0"/>
                    <a:pt x="182" y="0"/>
                    <a:pt x="191" y="5"/>
                  </a:cubicBezTo>
                  <a:cubicBezTo>
                    <a:pt x="200" y="10"/>
                    <a:pt x="200" y="19"/>
                    <a:pt x="191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1525">
              <a:extLst>
                <a:ext uri="{FF2B5EF4-FFF2-40B4-BE49-F238E27FC236}">
                  <a16:creationId xmlns:a16="http://schemas.microsoft.com/office/drawing/2014/main" id="{AC219604-4443-402C-B28A-CBD285BBDAA3}"/>
                </a:ext>
              </a:extLst>
            </p:cNvPr>
            <p:cNvSpPr/>
            <p:nvPr/>
          </p:nvSpPr>
          <p:spPr bwMode="auto">
            <a:xfrm>
              <a:off x="5160964" y="4498976"/>
              <a:ext cx="871538" cy="503238"/>
            </a:xfrm>
            <a:custGeom>
              <a:avLst/>
              <a:gdLst>
                <a:gd name="T0" fmla="*/ 325 w 334"/>
                <a:gd name="T1" fmla="*/ 24 h 193"/>
                <a:gd name="T2" fmla="*/ 43 w 334"/>
                <a:gd name="T3" fmla="*/ 187 h 193"/>
                <a:gd name="T4" fmla="*/ 9 w 334"/>
                <a:gd name="T5" fmla="*/ 187 h 193"/>
                <a:gd name="T6" fmla="*/ 9 w 334"/>
                <a:gd name="T7" fmla="*/ 168 h 193"/>
                <a:gd name="T8" fmla="*/ 292 w 334"/>
                <a:gd name="T9" fmla="*/ 5 h 193"/>
                <a:gd name="T10" fmla="*/ 325 w 334"/>
                <a:gd name="T11" fmla="*/ 5 h 193"/>
                <a:gd name="T12" fmla="*/ 325 w 334"/>
                <a:gd name="T13" fmla="*/ 2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5" y="24"/>
                  </a:moveTo>
                  <a:cubicBezTo>
                    <a:pt x="43" y="187"/>
                    <a:pt x="43" y="187"/>
                    <a:pt x="43" y="187"/>
                  </a:cubicBezTo>
                  <a:cubicBezTo>
                    <a:pt x="33" y="193"/>
                    <a:pt x="19" y="193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301" y="0"/>
                    <a:pt x="316" y="0"/>
                    <a:pt x="325" y="5"/>
                  </a:cubicBezTo>
                  <a:cubicBezTo>
                    <a:pt x="334" y="10"/>
                    <a:pt x="334" y="19"/>
                    <a:pt x="325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任意多边形 1526">
              <a:extLst>
                <a:ext uri="{FF2B5EF4-FFF2-40B4-BE49-F238E27FC236}">
                  <a16:creationId xmlns:a16="http://schemas.microsoft.com/office/drawing/2014/main" id="{2254C0A2-D36C-4E1D-9D94-83968E7943AE}"/>
                </a:ext>
              </a:extLst>
            </p:cNvPr>
            <p:cNvSpPr/>
            <p:nvPr/>
          </p:nvSpPr>
          <p:spPr bwMode="auto">
            <a:xfrm>
              <a:off x="6102351" y="3954463"/>
              <a:ext cx="871538" cy="503238"/>
            </a:xfrm>
            <a:custGeom>
              <a:avLst/>
              <a:gdLst>
                <a:gd name="T0" fmla="*/ 324 w 334"/>
                <a:gd name="T1" fmla="*/ 25 h 193"/>
                <a:gd name="T2" fmla="*/ 42 w 334"/>
                <a:gd name="T3" fmla="*/ 188 h 193"/>
                <a:gd name="T4" fmla="*/ 9 w 334"/>
                <a:gd name="T5" fmla="*/ 188 h 193"/>
                <a:gd name="T6" fmla="*/ 9 w 334"/>
                <a:gd name="T7" fmla="*/ 188 h 193"/>
                <a:gd name="T8" fmla="*/ 9 w 334"/>
                <a:gd name="T9" fmla="*/ 169 h 193"/>
                <a:gd name="T10" fmla="*/ 291 w 334"/>
                <a:gd name="T11" fmla="*/ 6 h 193"/>
                <a:gd name="T12" fmla="*/ 324 w 334"/>
                <a:gd name="T13" fmla="*/ 6 h 193"/>
                <a:gd name="T14" fmla="*/ 324 w 334"/>
                <a:gd name="T15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193">
                  <a:moveTo>
                    <a:pt x="324" y="25"/>
                  </a:moveTo>
                  <a:cubicBezTo>
                    <a:pt x="42" y="188"/>
                    <a:pt x="42" y="188"/>
                    <a:pt x="42" y="188"/>
                  </a:cubicBezTo>
                  <a:cubicBezTo>
                    <a:pt x="33" y="193"/>
                    <a:pt x="18" y="193"/>
                    <a:pt x="9" y="188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0" y="183"/>
                    <a:pt x="0" y="174"/>
                    <a:pt x="9" y="169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300" y="0"/>
                    <a:pt x="315" y="0"/>
                    <a:pt x="324" y="6"/>
                  </a:cubicBezTo>
                  <a:cubicBezTo>
                    <a:pt x="334" y="11"/>
                    <a:pt x="334" y="20"/>
                    <a:pt x="3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任意多边形 1527">
              <a:extLst>
                <a:ext uri="{FF2B5EF4-FFF2-40B4-BE49-F238E27FC236}">
                  <a16:creationId xmlns:a16="http://schemas.microsoft.com/office/drawing/2014/main" id="{519749AD-5FFF-47BA-B308-29CD7C712A83}"/>
                </a:ext>
              </a:extLst>
            </p:cNvPr>
            <p:cNvSpPr/>
            <p:nvPr/>
          </p:nvSpPr>
          <p:spPr bwMode="auto">
            <a:xfrm>
              <a:off x="6524626" y="4157663"/>
              <a:ext cx="871538" cy="503238"/>
            </a:xfrm>
            <a:custGeom>
              <a:avLst/>
              <a:gdLst>
                <a:gd name="T0" fmla="*/ 324 w 334"/>
                <a:gd name="T1" fmla="*/ 24 h 193"/>
                <a:gd name="T2" fmla="*/ 42 w 334"/>
                <a:gd name="T3" fmla="*/ 187 h 193"/>
                <a:gd name="T4" fmla="*/ 9 w 334"/>
                <a:gd name="T5" fmla="*/ 187 h 193"/>
                <a:gd name="T6" fmla="*/ 9 w 334"/>
                <a:gd name="T7" fmla="*/ 168 h 193"/>
                <a:gd name="T8" fmla="*/ 291 w 334"/>
                <a:gd name="T9" fmla="*/ 5 h 193"/>
                <a:gd name="T10" fmla="*/ 324 w 334"/>
                <a:gd name="T11" fmla="*/ 5 h 193"/>
                <a:gd name="T12" fmla="*/ 324 w 334"/>
                <a:gd name="T13" fmla="*/ 2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4" y="24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3"/>
                    <a:pt x="18" y="193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4" y="10"/>
                    <a:pt x="334" y="19"/>
                    <a:pt x="324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1528">
              <a:extLst>
                <a:ext uri="{FF2B5EF4-FFF2-40B4-BE49-F238E27FC236}">
                  <a16:creationId xmlns:a16="http://schemas.microsoft.com/office/drawing/2014/main" id="{3E56A143-3900-4973-BADB-F53795220200}"/>
                </a:ext>
              </a:extLst>
            </p:cNvPr>
            <p:cNvSpPr/>
            <p:nvPr/>
          </p:nvSpPr>
          <p:spPr bwMode="auto">
            <a:xfrm>
              <a:off x="5656264" y="4959351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3 w 134"/>
                <a:gd name="T3" fmla="*/ 73 h 78"/>
                <a:gd name="T4" fmla="*/ 9 w 134"/>
                <a:gd name="T5" fmla="*/ 73 h 78"/>
                <a:gd name="T6" fmla="*/ 9 w 134"/>
                <a:gd name="T7" fmla="*/ 53 h 78"/>
                <a:gd name="T8" fmla="*/ 92 w 134"/>
                <a:gd name="T9" fmla="*/ 6 h 78"/>
                <a:gd name="T10" fmla="*/ 125 w 134"/>
                <a:gd name="T11" fmla="*/ 6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33" y="78"/>
                    <a:pt x="19" y="78"/>
                    <a:pt x="9" y="73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01" y="0"/>
                    <a:pt x="116" y="0"/>
                    <a:pt x="125" y="6"/>
                  </a:cubicBezTo>
                  <a:cubicBezTo>
                    <a:pt x="134" y="11"/>
                    <a:pt x="134" y="20"/>
                    <a:pt x="125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多边形 1529">
              <a:extLst>
                <a:ext uri="{FF2B5EF4-FFF2-40B4-BE49-F238E27FC236}">
                  <a16:creationId xmlns:a16="http://schemas.microsoft.com/office/drawing/2014/main" id="{989F6164-B254-4E0E-9634-6585D2480B53}"/>
                </a:ext>
              </a:extLst>
            </p:cNvPr>
            <p:cNvSpPr/>
            <p:nvPr/>
          </p:nvSpPr>
          <p:spPr bwMode="auto">
            <a:xfrm>
              <a:off x="7502526" y="3892551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2 w 134"/>
                <a:gd name="T3" fmla="*/ 73 h 78"/>
                <a:gd name="T4" fmla="*/ 9 w 134"/>
                <a:gd name="T5" fmla="*/ 73 h 78"/>
                <a:gd name="T6" fmla="*/ 9 w 134"/>
                <a:gd name="T7" fmla="*/ 53 h 78"/>
                <a:gd name="T8" fmla="*/ 92 w 134"/>
                <a:gd name="T9" fmla="*/ 6 h 78"/>
                <a:gd name="T10" fmla="*/ 125 w 134"/>
                <a:gd name="T11" fmla="*/ 6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2" y="73"/>
                    <a:pt x="42" y="73"/>
                    <a:pt x="42" y="73"/>
                  </a:cubicBezTo>
                  <a:cubicBezTo>
                    <a:pt x="33" y="78"/>
                    <a:pt x="18" y="78"/>
                    <a:pt x="9" y="73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01" y="0"/>
                    <a:pt x="116" y="0"/>
                    <a:pt x="125" y="6"/>
                  </a:cubicBezTo>
                  <a:cubicBezTo>
                    <a:pt x="134" y="11"/>
                    <a:pt x="134" y="20"/>
                    <a:pt x="1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任意多边形 1530">
              <a:extLst>
                <a:ext uri="{FF2B5EF4-FFF2-40B4-BE49-F238E27FC236}">
                  <a16:creationId xmlns:a16="http://schemas.microsoft.com/office/drawing/2014/main" id="{8A96569E-04CF-457C-999C-95C476502F60}"/>
                </a:ext>
              </a:extLst>
            </p:cNvPr>
            <p:cNvSpPr/>
            <p:nvPr/>
          </p:nvSpPr>
          <p:spPr bwMode="auto">
            <a:xfrm>
              <a:off x="5307014" y="4192588"/>
              <a:ext cx="871538" cy="503238"/>
            </a:xfrm>
            <a:custGeom>
              <a:avLst/>
              <a:gdLst>
                <a:gd name="T0" fmla="*/ 325 w 334"/>
                <a:gd name="T1" fmla="*/ 24 h 193"/>
                <a:gd name="T2" fmla="*/ 43 w 334"/>
                <a:gd name="T3" fmla="*/ 187 h 193"/>
                <a:gd name="T4" fmla="*/ 10 w 334"/>
                <a:gd name="T5" fmla="*/ 187 h 193"/>
                <a:gd name="T6" fmla="*/ 10 w 334"/>
                <a:gd name="T7" fmla="*/ 168 h 193"/>
                <a:gd name="T8" fmla="*/ 292 w 334"/>
                <a:gd name="T9" fmla="*/ 5 h 193"/>
                <a:gd name="T10" fmla="*/ 325 w 334"/>
                <a:gd name="T11" fmla="*/ 5 h 193"/>
                <a:gd name="T12" fmla="*/ 325 w 334"/>
                <a:gd name="T13" fmla="*/ 2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3">
                  <a:moveTo>
                    <a:pt x="325" y="24"/>
                  </a:moveTo>
                  <a:cubicBezTo>
                    <a:pt x="43" y="187"/>
                    <a:pt x="43" y="187"/>
                    <a:pt x="43" y="187"/>
                  </a:cubicBezTo>
                  <a:cubicBezTo>
                    <a:pt x="34" y="193"/>
                    <a:pt x="19" y="193"/>
                    <a:pt x="10" y="187"/>
                  </a:cubicBezTo>
                  <a:cubicBezTo>
                    <a:pt x="0" y="182"/>
                    <a:pt x="0" y="173"/>
                    <a:pt x="10" y="168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301" y="0"/>
                    <a:pt x="316" y="0"/>
                    <a:pt x="325" y="5"/>
                  </a:cubicBezTo>
                  <a:cubicBezTo>
                    <a:pt x="334" y="10"/>
                    <a:pt x="334" y="19"/>
                    <a:pt x="325" y="24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1531">
              <a:extLst>
                <a:ext uri="{FF2B5EF4-FFF2-40B4-BE49-F238E27FC236}">
                  <a16:creationId xmlns:a16="http://schemas.microsoft.com/office/drawing/2014/main" id="{03A12340-BC0F-4BC4-9925-4B5EAC986F3A}"/>
                </a:ext>
              </a:extLst>
            </p:cNvPr>
            <p:cNvSpPr/>
            <p:nvPr/>
          </p:nvSpPr>
          <p:spPr bwMode="auto">
            <a:xfrm>
              <a:off x="6288089" y="3925888"/>
              <a:ext cx="349250" cy="203200"/>
            </a:xfrm>
            <a:custGeom>
              <a:avLst/>
              <a:gdLst>
                <a:gd name="T0" fmla="*/ 124 w 134"/>
                <a:gd name="T1" fmla="*/ 25 h 78"/>
                <a:gd name="T2" fmla="*/ 42 w 134"/>
                <a:gd name="T3" fmla="*/ 73 h 78"/>
                <a:gd name="T4" fmla="*/ 9 w 134"/>
                <a:gd name="T5" fmla="*/ 73 h 78"/>
                <a:gd name="T6" fmla="*/ 9 w 134"/>
                <a:gd name="T7" fmla="*/ 53 h 78"/>
                <a:gd name="T8" fmla="*/ 91 w 134"/>
                <a:gd name="T9" fmla="*/ 6 h 78"/>
                <a:gd name="T10" fmla="*/ 124 w 134"/>
                <a:gd name="T11" fmla="*/ 6 h 78"/>
                <a:gd name="T12" fmla="*/ 124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4" y="25"/>
                  </a:moveTo>
                  <a:cubicBezTo>
                    <a:pt x="42" y="73"/>
                    <a:pt x="42" y="73"/>
                    <a:pt x="42" y="73"/>
                  </a:cubicBezTo>
                  <a:cubicBezTo>
                    <a:pt x="33" y="78"/>
                    <a:pt x="18" y="78"/>
                    <a:pt x="9" y="73"/>
                  </a:cubicBezTo>
                  <a:cubicBezTo>
                    <a:pt x="0" y="67"/>
                    <a:pt x="0" y="59"/>
                    <a:pt x="9" y="5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100" y="0"/>
                    <a:pt x="115" y="0"/>
                    <a:pt x="124" y="6"/>
                  </a:cubicBezTo>
                  <a:cubicBezTo>
                    <a:pt x="134" y="11"/>
                    <a:pt x="134" y="20"/>
                    <a:pt x="1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 1532">
              <a:extLst>
                <a:ext uri="{FF2B5EF4-FFF2-40B4-BE49-F238E27FC236}">
                  <a16:creationId xmlns:a16="http://schemas.microsoft.com/office/drawing/2014/main" id="{10E67EBF-7FCA-4A84-9923-E429DF67FB2C}"/>
                </a:ext>
              </a:extLst>
            </p:cNvPr>
            <p:cNvSpPr/>
            <p:nvPr/>
          </p:nvSpPr>
          <p:spPr bwMode="auto">
            <a:xfrm>
              <a:off x="6488114" y="3227388"/>
              <a:ext cx="868363" cy="503238"/>
            </a:xfrm>
            <a:custGeom>
              <a:avLst/>
              <a:gdLst>
                <a:gd name="T0" fmla="*/ 324 w 333"/>
                <a:gd name="T1" fmla="*/ 25 h 193"/>
                <a:gd name="T2" fmla="*/ 42 w 333"/>
                <a:gd name="T3" fmla="*/ 187 h 193"/>
                <a:gd name="T4" fmla="*/ 9 w 333"/>
                <a:gd name="T5" fmla="*/ 187 h 193"/>
                <a:gd name="T6" fmla="*/ 9 w 333"/>
                <a:gd name="T7" fmla="*/ 168 h 193"/>
                <a:gd name="T8" fmla="*/ 291 w 333"/>
                <a:gd name="T9" fmla="*/ 5 h 193"/>
                <a:gd name="T10" fmla="*/ 324 w 333"/>
                <a:gd name="T11" fmla="*/ 5 h 193"/>
                <a:gd name="T12" fmla="*/ 324 w 333"/>
                <a:gd name="T13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93">
                  <a:moveTo>
                    <a:pt x="324" y="25"/>
                  </a:moveTo>
                  <a:cubicBezTo>
                    <a:pt x="42" y="187"/>
                    <a:pt x="42" y="187"/>
                    <a:pt x="42" y="187"/>
                  </a:cubicBezTo>
                  <a:cubicBezTo>
                    <a:pt x="33" y="193"/>
                    <a:pt x="18" y="193"/>
                    <a:pt x="9" y="187"/>
                  </a:cubicBezTo>
                  <a:cubicBezTo>
                    <a:pt x="0" y="182"/>
                    <a:pt x="0" y="174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0" y="0"/>
                    <a:pt x="315" y="0"/>
                    <a:pt x="324" y="5"/>
                  </a:cubicBezTo>
                  <a:cubicBezTo>
                    <a:pt x="333" y="11"/>
                    <a:pt x="333" y="19"/>
                    <a:pt x="3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任意多边形 1533">
              <a:extLst>
                <a:ext uri="{FF2B5EF4-FFF2-40B4-BE49-F238E27FC236}">
                  <a16:creationId xmlns:a16="http://schemas.microsoft.com/office/drawing/2014/main" id="{0CFAEBB6-DA4A-428B-8713-8E6AD422E239}"/>
                </a:ext>
              </a:extLst>
            </p:cNvPr>
            <p:cNvSpPr/>
            <p:nvPr/>
          </p:nvSpPr>
          <p:spPr bwMode="auto">
            <a:xfrm>
              <a:off x="6910389" y="3427413"/>
              <a:ext cx="868363" cy="503238"/>
            </a:xfrm>
            <a:custGeom>
              <a:avLst/>
              <a:gdLst>
                <a:gd name="T0" fmla="*/ 324 w 333"/>
                <a:gd name="T1" fmla="*/ 25 h 193"/>
                <a:gd name="T2" fmla="*/ 42 w 333"/>
                <a:gd name="T3" fmla="*/ 188 h 193"/>
                <a:gd name="T4" fmla="*/ 9 w 333"/>
                <a:gd name="T5" fmla="*/ 188 h 193"/>
                <a:gd name="T6" fmla="*/ 9 w 333"/>
                <a:gd name="T7" fmla="*/ 188 h 193"/>
                <a:gd name="T8" fmla="*/ 9 w 333"/>
                <a:gd name="T9" fmla="*/ 169 h 193"/>
                <a:gd name="T10" fmla="*/ 291 w 333"/>
                <a:gd name="T11" fmla="*/ 6 h 193"/>
                <a:gd name="T12" fmla="*/ 324 w 333"/>
                <a:gd name="T13" fmla="*/ 6 h 193"/>
                <a:gd name="T14" fmla="*/ 324 w 333"/>
                <a:gd name="T15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193">
                  <a:moveTo>
                    <a:pt x="324" y="25"/>
                  </a:moveTo>
                  <a:cubicBezTo>
                    <a:pt x="42" y="188"/>
                    <a:pt x="42" y="188"/>
                    <a:pt x="42" y="188"/>
                  </a:cubicBezTo>
                  <a:cubicBezTo>
                    <a:pt x="33" y="193"/>
                    <a:pt x="18" y="193"/>
                    <a:pt x="9" y="188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0" y="183"/>
                    <a:pt x="0" y="174"/>
                    <a:pt x="9" y="169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300" y="0"/>
                    <a:pt x="315" y="0"/>
                    <a:pt x="324" y="6"/>
                  </a:cubicBezTo>
                  <a:cubicBezTo>
                    <a:pt x="333" y="11"/>
                    <a:pt x="333" y="20"/>
                    <a:pt x="324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1534">
              <a:extLst>
                <a:ext uri="{FF2B5EF4-FFF2-40B4-BE49-F238E27FC236}">
                  <a16:creationId xmlns:a16="http://schemas.microsoft.com/office/drawing/2014/main" id="{9FCEEC78-CACD-43B7-94BB-75EB33BF74B4}"/>
                </a:ext>
              </a:extLst>
            </p:cNvPr>
            <p:cNvSpPr/>
            <p:nvPr/>
          </p:nvSpPr>
          <p:spPr bwMode="auto">
            <a:xfrm>
              <a:off x="7888289" y="3163888"/>
              <a:ext cx="349250" cy="201613"/>
            </a:xfrm>
            <a:custGeom>
              <a:avLst/>
              <a:gdLst>
                <a:gd name="T0" fmla="*/ 125 w 134"/>
                <a:gd name="T1" fmla="*/ 25 h 77"/>
                <a:gd name="T2" fmla="*/ 42 w 134"/>
                <a:gd name="T3" fmla="*/ 72 h 77"/>
                <a:gd name="T4" fmla="*/ 9 w 134"/>
                <a:gd name="T5" fmla="*/ 72 h 77"/>
                <a:gd name="T6" fmla="*/ 9 w 134"/>
                <a:gd name="T7" fmla="*/ 53 h 77"/>
                <a:gd name="T8" fmla="*/ 92 w 134"/>
                <a:gd name="T9" fmla="*/ 5 h 77"/>
                <a:gd name="T10" fmla="*/ 125 w 134"/>
                <a:gd name="T11" fmla="*/ 5 h 77"/>
                <a:gd name="T12" fmla="*/ 125 w 134"/>
                <a:gd name="T13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7">
                  <a:moveTo>
                    <a:pt x="125" y="25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33" y="77"/>
                    <a:pt x="18" y="77"/>
                    <a:pt x="9" y="72"/>
                  </a:cubicBezTo>
                  <a:cubicBezTo>
                    <a:pt x="0" y="67"/>
                    <a:pt x="0" y="58"/>
                    <a:pt x="9" y="53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101" y="0"/>
                    <a:pt x="116" y="0"/>
                    <a:pt x="125" y="5"/>
                  </a:cubicBezTo>
                  <a:cubicBezTo>
                    <a:pt x="134" y="11"/>
                    <a:pt x="134" y="19"/>
                    <a:pt x="125" y="25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任意多边形 1535">
              <a:extLst>
                <a:ext uri="{FF2B5EF4-FFF2-40B4-BE49-F238E27FC236}">
                  <a16:creationId xmlns:a16="http://schemas.microsoft.com/office/drawing/2014/main" id="{375521FB-0003-4EA4-A90F-CF839DC699EF}"/>
                </a:ext>
              </a:extLst>
            </p:cNvPr>
            <p:cNvSpPr/>
            <p:nvPr/>
          </p:nvSpPr>
          <p:spPr bwMode="auto">
            <a:xfrm>
              <a:off x="5692776" y="3463926"/>
              <a:ext cx="871538" cy="501650"/>
            </a:xfrm>
            <a:custGeom>
              <a:avLst/>
              <a:gdLst>
                <a:gd name="T0" fmla="*/ 325 w 334"/>
                <a:gd name="T1" fmla="*/ 24 h 192"/>
                <a:gd name="T2" fmla="*/ 43 w 334"/>
                <a:gd name="T3" fmla="*/ 187 h 192"/>
                <a:gd name="T4" fmla="*/ 9 w 334"/>
                <a:gd name="T5" fmla="*/ 187 h 192"/>
                <a:gd name="T6" fmla="*/ 9 w 334"/>
                <a:gd name="T7" fmla="*/ 168 h 192"/>
                <a:gd name="T8" fmla="*/ 291 w 334"/>
                <a:gd name="T9" fmla="*/ 5 h 192"/>
                <a:gd name="T10" fmla="*/ 325 w 334"/>
                <a:gd name="T11" fmla="*/ 5 h 192"/>
                <a:gd name="T12" fmla="*/ 325 w 334"/>
                <a:gd name="T13" fmla="*/ 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92">
                  <a:moveTo>
                    <a:pt x="325" y="24"/>
                  </a:moveTo>
                  <a:cubicBezTo>
                    <a:pt x="43" y="187"/>
                    <a:pt x="43" y="187"/>
                    <a:pt x="43" y="187"/>
                  </a:cubicBezTo>
                  <a:cubicBezTo>
                    <a:pt x="33" y="192"/>
                    <a:pt x="19" y="192"/>
                    <a:pt x="9" y="187"/>
                  </a:cubicBezTo>
                  <a:cubicBezTo>
                    <a:pt x="0" y="182"/>
                    <a:pt x="0" y="173"/>
                    <a:pt x="9" y="168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301" y="0"/>
                    <a:pt x="316" y="0"/>
                    <a:pt x="325" y="5"/>
                  </a:cubicBezTo>
                  <a:cubicBezTo>
                    <a:pt x="334" y="10"/>
                    <a:pt x="334" y="19"/>
                    <a:pt x="325" y="24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1536">
              <a:extLst>
                <a:ext uri="{FF2B5EF4-FFF2-40B4-BE49-F238E27FC236}">
                  <a16:creationId xmlns:a16="http://schemas.microsoft.com/office/drawing/2014/main" id="{7C85EDB0-DA8F-4F76-8E96-720D65B7391B}"/>
                </a:ext>
              </a:extLst>
            </p:cNvPr>
            <p:cNvSpPr/>
            <p:nvPr/>
          </p:nvSpPr>
          <p:spPr bwMode="auto">
            <a:xfrm>
              <a:off x="6670676" y="3198813"/>
              <a:ext cx="349250" cy="203200"/>
            </a:xfrm>
            <a:custGeom>
              <a:avLst/>
              <a:gdLst>
                <a:gd name="T0" fmla="*/ 125 w 134"/>
                <a:gd name="T1" fmla="*/ 25 h 78"/>
                <a:gd name="T2" fmla="*/ 43 w 134"/>
                <a:gd name="T3" fmla="*/ 72 h 78"/>
                <a:gd name="T4" fmla="*/ 10 w 134"/>
                <a:gd name="T5" fmla="*/ 72 h 78"/>
                <a:gd name="T6" fmla="*/ 10 w 134"/>
                <a:gd name="T7" fmla="*/ 53 h 78"/>
                <a:gd name="T8" fmla="*/ 92 w 134"/>
                <a:gd name="T9" fmla="*/ 5 h 78"/>
                <a:gd name="T10" fmla="*/ 125 w 134"/>
                <a:gd name="T11" fmla="*/ 5 h 78"/>
                <a:gd name="T12" fmla="*/ 125 w 134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125" y="25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34" y="78"/>
                    <a:pt x="19" y="78"/>
                    <a:pt x="10" y="72"/>
                  </a:cubicBezTo>
                  <a:cubicBezTo>
                    <a:pt x="0" y="67"/>
                    <a:pt x="0" y="58"/>
                    <a:pt x="10" y="53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101" y="0"/>
                    <a:pt x="116" y="0"/>
                    <a:pt x="125" y="5"/>
                  </a:cubicBezTo>
                  <a:cubicBezTo>
                    <a:pt x="134" y="11"/>
                    <a:pt x="134" y="19"/>
                    <a:pt x="125" y="25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1537">
              <a:extLst>
                <a:ext uri="{FF2B5EF4-FFF2-40B4-BE49-F238E27FC236}">
                  <a16:creationId xmlns:a16="http://schemas.microsoft.com/office/drawing/2014/main" id="{11DF8F00-4E61-43A5-8FE9-86C2BFAB1E00}"/>
                </a:ext>
              </a:extLst>
            </p:cNvPr>
            <p:cNvSpPr/>
            <p:nvPr/>
          </p:nvSpPr>
          <p:spPr bwMode="auto">
            <a:xfrm>
              <a:off x="4170364" y="3527426"/>
              <a:ext cx="187325" cy="109538"/>
            </a:xfrm>
            <a:custGeom>
              <a:avLst/>
              <a:gdLst>
                <a:gd name="T0" fmla="*/ 59 w 72"/>
                <a:gd name="T1" fmla="*/ 8 h 42"/>
                <a:gd name="T2" fmla="*/ 59 w 72"/>
                <a:gd name="T3" fmla="*/ 34 h 42"/>
                <a:gd name="T4" fmla="*/ 13 w 72"/>
                <a:gd name="T5" fmla="*/ 34 h 42"/>
                <a:gd name="T6" fmla="*/ 13 w 72"/>
                <a:gd name="T7" fmla="*/ 8 h 42"/>
                <a:gd name="T8" fmla="*/ 59 w 72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59" y="8"/>
                  </a:moveTo>
                  <a:cubicBezTo>
                    <a:pt x="72" y="15"/>
                    <a:pt x="72" y="27"/>
                    <a:pt x="59" y="34"/>
                  </a:cubicBezTo>
                  <a:cubicBezTo>
                    <a:pt x="47" y="42"/>
                    <a:pt x="26" y="42"/>
                    <a:pt x="13" y="34"/>
                  </a:cubicBezTo>
                  <a:cubicBezTo>
                    <a:pt x="0" y="27"/>
                    <a:pt x="0" y="15"/>
                    <a:pt x="13" y="8"/>
                  </a:cubicBezTo>
                  <a:cubicBezTo>
                    <a:pt x="26" y="0"/>
                    <a:pt x="47" y="0"/>
                    <a:pt x="59" y="8"/>
                  </a:cubicBezTo>
                  <a:close/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任意多边形 1538">
              <a:extLst>
                <a:ext uri="{FF2B5EF4-FFF2-40B4-BE49-F238E27FC236}">
                  <a16:creationId xmlns:a16="http://schemas.microsoft.com/office/drawing/2014/main" id="{903AA044-4A13-421F-890C-2F33FE404B12}"/>
                </a:ext>
              </a:extLst>
            </p:cNvPr>
            <p:cNvSpPr/>
            <p:nvPr/>
          </p:nvSpPr>
          <p:spPr bwMode="auto">
            <a:xfrm>
              <a:off x="5027614" y="3190876"/>
              <a:ext cx="1119188" cy="474663"/>
            </a:xfrm>
            <a:custGeom>
              <a:avLst/>
              <a:gdLst>
                <a:gd name="T0" fmla="*/ 705 w 705"/>
                <a:gd name="T1" fmla="*/ 0 h 299"/>
                <a:gd name="T2" fmla="*/ 705 w 705"/>
                <a:gd name="T3" fmla="*/ 24 h 299"/>
                <a:gd name="T4" fmla="*/ 0 w 705"/>
                <a:gd name="T5" fmla="*/ 299 h 299"/>
                <a:gd name="T6" fmla="*/ 0 w 705"/>
                <a:gd name="T7" fmla="*/ 274 h 299"/>
                <a:gd name="T8" fmla="*/ 705 w 70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299">
                  <a:moveTo>
                    <a:pt x="705" y="0"/>
                  </a:moveTo>
                  <a:lnTo>
                    <a:pt x="705" y="24"/>
                  </a:lnTo>
                  <a:lnTo>
                    <a:pt x="0" y="299"/>
                  </a:lnTo>
                  <a:lnTo>
                    <a:pt x="0" y="274"/>
                  </a:lnTo>
                  <a:lnTo>
                    <a:pt x="705" y="0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任意多边形 1539">
              <a:extLst>
                <a:ext uri="{FF2B5EF4-FFF2-40B4-BE49-F238E27FC236}">
                  <a16:creationId xmlns:a16="http://schemas.microsoft.com/office/drawing/2014/main" id="{FED29286-D239-4341-BE48-80C263D46676}"/>
                </a:ext>
              </a:extLst>
            </p:cNvPr>
            <p:cNvSpPr/>
            <p:nvPr/>
          </p:nvSpPr>
          <p:spPr bwMode="auto">
            <a:xfrm>
              <a:off x="5027614" y="3190876"/>
              <a:ext cx="1119188" cy="474663"/>
            </a:xfrm>
            <a:custGeom>
              <a:avLst/>
              <a:gdLst>
                <a:gd name="T0" fmla="*/ 705 w 705"/>
                <a:gd name="T1" fmla="*/ 0 h 299"/>
                <a:gd name="T2" fmla="*/ 705 w 705"/>
                <a:gd name="T3" fmla="*/ 24 h 299"/>
                <a:gd name="T4" fmla="*/ 0 w 705"/>
                <a:gd name="T5" fmla="*/ 299 h 299"/>
                <a:gd name="T6" fmla="*/ 0 w 705"/>
                <a:gd name="T7" fmla="*/ 274 h 299"/>
                <a:gd name="T8" fmla="*/ 705 w 70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299">
                  <a:moveTo>
                    <a:pt x="705" y="0"/>
                  </a:moveTo>
                  <a:lnTo>
                    <a:pt x="705" y="24"/>
                  </a:lnTo>
                  <a:lnTo>
                    <a:pt x="0" y="299"/>
                  </a:lnTo>
                  <a:lnTo>
                    <a:pt x="0" y="274"/>
                  </a:lnTo>
                  <a:lnTo>
                    <a:pt x="7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任意多边形 1540">
              <a:extLst>
                <a:ext uri="{FF2B5EF4-FFF2-40B4-BE49-F238E27FC236}">
                  <a16:creationId xmlns:a16="http://schemas.microsoft.com/office/drawing/2014/main" id="{3D2A19BA-809E-4A95-AC76-FE68BD6067BE}"/>
                </a:ext>
              </a:extLst>
            </p:cNvPr>
            <p:cNvSpPr/>
            <p:nvPr/>
          </p:nvSpPr>
          <p:spPr bwMode="auto">
            <a:xfrm>
              <a:off x="5403851" y="2973388"/>
              <a:ext cx="750888" cy="331788"/>
            </a:xfrm>
            <a:custGeom>
              <a:avLst/>
              <a:gdLst>
                <a:gd name="T0" fmla="*/ 285 w 288"/>
                <a:gd name="T1" fmla="*/ 0 h 127"/>
                <a:gd name="T2" fmla="*/ 285 w 288"/>
                <a:gd name="T3" fmla="*/ 16 h 127"/>
                <a:gd name="T4" fmla="*/ 274 w 288"/>
                <a:gd name="T5" fmla="*/ 20 h 127"/>
                <a:gd name="T6" fmla="*/ 0 w 288"/>
                <a:gd name="T7" fmla="*/ 127 h 127"/>
                <a:gd name="T8" fmla="*/ 81 w 288"/>
                <a:gd name="T9" fmla="*/ 80 h 127"/>
                <a:gd name="T10" fmla="*/ 285 w 288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127">
                  <a:moveTo>
                    <a:pt x="285" y="0"/>
                  </a:moveTo>
                  <a:cubicBezTo>
                    <a:pt x="285" y="16"/>
                    <a:pt x="285" y="16"/>
                    <a:pt x="285" y="16"/>
                  </a:cubicBezTo>
                  <a:cubicBezTo>
                    <a:pt x="269" y="22"/>
                    <a:pt x="271" y="21"/>
                    <a:pt x="274" y="20"/>
                  </a:cubicBezTo>
                  <a:cubicBezTo>
                    <a:pt x="281" y="17"/>
                    <a:pt x="288" y="14"/>
                    <a:pt x="0" y="127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285" y="0"/>
                    <a:pt x="285" y="0"/>
                    <a:pt x="285" y="0"/>
                  </a:cubicBezTo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任意多边形 1541">
              <a:extLst>
                <a:ext uri="{FF2B5EF4-FFF2-40B4-BE49-F238E27FC236}">
                  <a16:creationId xmlns:a16="http://schemas.microsoft.com/office/drawing/2014/main" id="{D1E0C593-A3B8-42D2-98FF-BDA32E3D3446}"/>
                </a:ext>
              </a:extLst>
            </p:cNvPr>
            <p:cNvSpPr/>
            <p:nvPr/>
          </p:nvSpPr>
          <p:spPr bwMode="auto">
            <a:xfrm>
              <a:off x="5614989" y="2914651"/>
              <a:ext cx="531813" cy="268288"/>
            </a:xfrm>
            <a:custGeom>
              <a:avLst/>
              <a:gdLst>
                <a:gd name="T0" fmla="*/ 335 w 335"/>
                <a:gd name="T1" fmla="*/ 37 h 169"/>
                <a:gd name="T2" fmla="*/ 0 w 335"/>
                <a:gd name="T3" fmla="*/ 169 h 169"/>
                <a:gd name="T4" fmla="*/ 292 w 335"/>
                <a:gd name="T5" fmla="*/ 0 h 169"/>
                <a:gd name="T6" fmla="*/ 335 w 335"/>
                <a:gd name="T7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69">
                  <a:moveTo>
                    <a:pt x="335" y="37"/>
                  </a:moveTo>
                  <a:lnTo>
                    <a:pt x="0" y="169"/>
                  </a:lnTo>
                  <a:lnTo>
                    <a:pt x="292" y="0"/>
                  </a:lnTo>
                  <a:lnTo>
                    <a:pt x="335" y="37"/>
                  </a:lnTo>
                  <a:close/>
                </a:path>
              </a:pathLst>
            </a:custGeom>
            <a:solidFill>
              <a:srgbClr val="A26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1542">
              <a:extLst>
                <a:ext uri="{FF2B5EF4-FFF2-40B4-BE49-F238E27FC236}">
                  <a16:creationId xmlns:a16="http://schemas.microsoft.com/office/drawing/2014/main" id="{CDD289C4-CBA8-4E13-B043-CB4707C7085A}"/>
                </a:ext>
              </a:extLst>
            </p:cNvPr>
            <p:cNvSpPr/>
            <p:nvPr/>
          </p:nvSpPr>
          <p:spPr bwMode="auto">
            <a:xfrm>
              <a:off x="5614989" y="2914651"/>
              <a:ext cx="531813" cy="268288"/>
            </a:xfrm>
            <a:custGeom>
              <a:avLst/>
              <a:gdLst>
                <a:gd name="T0" fmla="*/ 335 w 335"/>
                <a:gd name="T1" fmla="*/ 37 h 169"/>
                <a:gd name="T2" fmla="*/ 0 w 335"/>
                <a:gd name="T3" fmla="*/ 169 h 169"/>
                <a:gd name="T4" fmla="*/ 292 w 335"/>
                <a:gd name="T5" fmla="*/ 0 h 169"/>
                <a:gd name="T6" fmla="*/ 335 w 335"/>
                <a:gd name="T7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69">
                  <a:moveTo>
                    <a:pt x="335" y="37"/>
                  </a:moveTo>
                  <a:lnTo>
                    <a:pt x="0" y="169"/>
                  </a:lnTo>
                  <a:lnTo>
                    <a:pt x="292" y="0"/>
                  </a:lnTo>
                  <a:lnTo>
                    <a:pt x="335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任意多边形 1543">
              <a:extLst>
                <a:ext uri="{FF2B5EF4-FFF2-40B4-BE49-F238E27FC236}">
                  <a16:creationId xmlns:a16="http://schemas.microsoft.com/office/drawing/2014/main" id="{AB64EDC8-6CF1-497C-AEAA-2D8F665E9EF4}"/>
                </a:ext>
              </a:extLst>
            </p:cNvPr>
            <p:cNvSpPr/>
            <p:nvPr/>
          </p:nvSpPr>
          <p:spPr bwMode="auto">
            <a:xfrm>
              <a:off x="5187951" y="2838451"/>
              <a:ext cx="950913" cy="592138"/>
            </a:xfrm>
            <a:custGeom>
              <a:avLst/>
              <a:gdLst>
                <a:gd name="T0" fmla="*/ 0 w 365"/>
                <a:gd name="T1" fmla="*/ 227 h 227"/>
                <a:gd name="T2" fmla="*/ 0 w 365"/>
                <a:gd name="T3" fmla="*/ 212 h 227"/>
                <a:gd name="T4" fmla="*/ 365 w 365"/>
                <a:gd name="T5" fmla="*/ 0 h 227"/>
                <a:gd name="T6" fmla="*/ 365 w 365"/>
                <a:gd name="T7" fmla="*/ 16 h 227"/>
                <a:gd name="T8" fmla="*/ 0 w 365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27">
                  <a:moveTo>
                    <a:pt x="0" y="227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16"/>
                    <a:pt x="365" y="16"/>
                    <a:pt x="365" y="16"/>
                  </a:cubicBezTo>
                  <a:cubicBezTo>
                    <a:pt x="286" y="61"/>
                    <a:pt x="164" y="132"/>
                    <a:pt x="0" y="227"/>
                  </a:cubicBezTo>
                </a:path>
              </a:pathLst>
            </a:custGeom>
            <a:solidFill>
              <a:srgbClr val="6899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任意多边形 1544">
              <a:extLst>
                <a:ext uri="{FF2B5EF4-FFF2-40B4-BE49-F238E27FC236}">
                  <a16:creationId xmlns:a16="http://schemas.microsoft.com/office/drawing/2014/main" id="{C4C4C718-9C4A-4DEA-98AB-215F5E729422}"/>
                </a:ext>
              </a:extLst>
            </p:cNvPr>
            <p:cNvSpPr/>
            <p:nvPr/>
          </p:nvSpPr>
          <p:spPr bwMode="auto">
            <a:xfrm>
              <a:off x="5046664" y="3033713"/>
              <a:ext cx="1047750" cy="563563"/>
            </a:xfrm>
            <a:custGeom>
              <a:avLst/>
              <a:gdLst>
                <a:gd name="T0" fmla="*/ 402 w 402"/>
                <a:gd name="T1" fmla="*/ 60 h 216"/>
                <a:gd name="T2" fmla="*/ 0 w 402"/>
                <a:gd name="T3" fmla="*/ 216 h 216"/>
                <a:gd name="T4" fmla="*/ 0 w 402"/>
                <a:gd name="T5" fmla="*/ 157 h 216"/>
                <a:gd name="T6" fmla="*/ 37 w 402"/>
                <a:gd name="T7" fmla="*/ 142 h 216"/>
                <a:gd name="T8" fmla="*/ 37 w 402"/>
                <a:gd name="T9" fmla="*/ 142 h 216"/>
                <a:gd name="T10" fmla="*/ 54 w 402"/>
                <a:gd name="T11" fmla="*/ 152 h 216"/>
                <a:gd name="T12" fmla="*/ 137 w 402"/>
                <a:gd name="T13" fmla="*/ 104 h 216"/>
                <a:gd name="T14" fmla="*/ 402 w 402"/>
                <a:gd name="T15" fmla="*/ 0 h 216"/>
                <a:gd name="T16" fmla="*/ 402 w 402"/>
                <a:gd name="T17" fmla="*/ 6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216">
                  <a:moveTo>
                    <a:pt x="402" y="60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402" y="14"/>
                    <a:pt x="402" y="46"/>
                    <a:pt x="402" y="60"/>
                  </a:cubicBezTo>
                </a:path>
              </a:pathLst>
            </a:custGeom>
            <a:solidFill>
              <a:srgbClr val="A5B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1545">
              <a:extLst>
                <a:ext uri="{FF2B5EF4-FFF2-40B4-BE49-F238E27FC236}">
                  <a16:creationId xmlns:a16="http://schemas.microsoft.com/office/drawing/2014/main" id="{5B1773CA-D11E-45C4-8519-8807D16661EC}"/>
                </a:ext>
              </a:extLst>
            </p:cNvPr>
            <p:cNvSpPr/>
            <p:nvPr/>
          </p:nvSpPr>
          <p:spPr bwMode="auto">
            <a:xfrm>
              <a:off x="5194301" y="2692401"/>
              <a:ext cx="895350" cy="666750"/>
            </a:xfrm>
            <a:custGeom>
              <a:avLst/>
              <a:gdLst>
                <a:gd name="T0" fmla="*/ 343 w 343"/>
                <a:gd name="T1" fmla="*/ 58 h 256"/>
                <a:gd name="T2" fmla="*/ 0 w 343"/>
                <a:gd name="T3" fmla="*/ 256 h 256"/>
                <a:gd name="T4" fmla="*/ 0 w 343"/>
                <a:gd name="T5" fmla="*/ 198 h 256"/>
                <a:gd name="T6" fmla="*/ 343 w 343"/>
                <a:gd name="T7" fmla="*/ 0 h 256"/>
                <a:gd name="T8" fmla="*/ 343 w 343"/>
                <a:gd name="T9" fmla="*/ 5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56">
                  <a:moveTo>
                    <a:pt x="343" y="58"/>
                  </a:moveTo>
                  <a:cubicBezTo>
                    <a:pt x="0" y="256"/>
                    <a:pt x="0" y="256"/>
                    <a:pt x="0" y="25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22"/>
                    <a:pt x="343" y="37"/>
                    <a:pt x="343" y="58"/>
                  </a:cubicBezTo>
                </a:path>
              </a:pathLst>
            </a:custGeom>
            <a:solidFill>
              <a:srgbClr val="A5B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1546">
              <a:extLst>
                <a:ext uri="{FF2B5EF4-FFF2-40B4-BE49-F238E27FC236}">
                  <a16:creationId xmlns:a16="http://schemas.microsoft.com/office/drawing/2014/main" id="{447FED32-EB8E-440A-AE27-0A9554768CBE}"/>
                </a:ext>
              </a:extLst>
            </p:cNvPr>
            <p:cNvSpPr/>
            <p:nvPr/>
          </p:nvSpPr>
          <p:spPr bwMode="auto">
            <a:xfrm>
              <a:off x="5187951" y="2624138"/>
              <a:ext cx="950913" cy="588963"/>
            </a:xfrm>
            <a:custGeom>
              <a:avLst/>
              <a:gdLst>
                <a:gd name="T0" fmla="*/ 0 w 365"/>
                <a:gd name="T1" fmla="*/ 226 h 226"/>
                <a:gd name="T2" fmla="*/ 0 w 365"/>
                <a:gd name="T3" fmla="*/ 211 h 226"/>
                <a:gd name="T4" fmla="*/ 365 w 365"/>
                <a:gd name="T5" fmla="*/ 0 h 226"/>
                <a:gd name="T6" fmla="*/ 365 w 365"/>
                <a:gd name="T7" fmla="*/ 15 h 226"/>
                <a:gd name="T8" fmla="*/ 0 w 365"/>
                <a:gd name="T9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26">
                  <a:moveTo>
                    <a:pt x="0" y="226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38" y="31"/>
                    <a:pt x="5" y="223"/>
                    <a:pt x="0" y="226"/>
                  </a:cubicBezTo>
                </a:path>
              </a:pathLst>
            </a:custGeom>
            <a:solidFill>
              <a:srgbClr val="6899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任意多边形 1547">
              <a:extLst>
                <a:ext uri="{FF2B5EF4-FFF2-40B4-BE49-F238E27FC236}">
                  <a16:creationId xmlns:a16="http://schemas.microsoft.com/office/drawing/2014/main" id="{593F153E-76B8-4E7F-B55E-CDE909A2251A}"/>
                </a:ext>
              </a:extLst>
            </p:cNvPr>
            <p:cNvSpPr/>
            <p:nvPr/>
          </p:nvSpPr>
          <p:spPr bwMode="auto">
            <a:xfrm>
              <a:off x="5027614" y="3381376"/>
              <a:ext cx="115888" cy="69850"/>
            </a:xfrm>
            <a:custGeom>
              <a:avLst/>
              <a:gdLst>
                <a:gd name="T0" fmla="*/ 44 w 44"/>
                <a:gd name="T1" fmla="*/ 9 h 27"/>
                <a:gd name="T2" fmla="*/ 44 w 44"/>
                <a:gd name="T3" fmla="*/ 9 h 27"/>
                <a:gd name="T4" fmla="*/ 0 w 44"/>
                <a:gd name="T5" fmla="*/ 27 h 27"/>
                <a:gd name="T6" fmla="*/ 0 w 44"/>
                <a:gd name="T7" fmla="*/ 11 h 27"/>
                <a:gd name="T8" fmla="*/ 29 w 44"/>
                <a:gd name="T9" fmla="*/ 0 h 27"/>
                <a:gd name="T10" fmla="*/ 44 w 44"/>
                <a:gd name="T1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7"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1" y="26"/>
                    <a:pt x="10" y="23"/>
                    <a:pt x="0" y="2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9"/>
                    <a:pt x="44" y="9"/>
                    <a:pt x="44" y="9"/>
                  </a:cubicBezTo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任意多边形 1548">
              <a:extLst>
                <a:ext uri="{FF2B5EF4-FFF2-40B4-BE49-F238E27FC236}">
                  <a16:creationId xmlns:a16="http://schemas.microsoft.com/office/drawing/2014/main" id="{4296A54B-5CA2-40D1-B343-C59BDA73FFD0}"/>
                </a:ext>
              </a:extLst>
            </p:cNvPr>
            <p:cNvSpPr/>
            <p:nvPr/>
          </p:nvSpPr>
          <p:spPr bwMode="auto">
            <a:xfrm>
              <a:off x="4772026" y="3190876"/>
              <a:ext cx="331788" cy="219075"/>
            </a:xfrm>
            <a:custGeom>
              <a:avLst/>
              <a:gdLst>
                <a:gd name="T0" fmla="*/ 209 w 209"/>
                <a:gd name="T1" fmla="*/ 120 h 138"/>
                <a:gd name="T2" fmla="*/ 161 w 209"/>
                <a:gd name="T3" fmla="*/ 138 h 138"/>
                <a:gd name="T4" fmla="*/ 0 w 209"/>
                <a:gd name="T5" fmla="*/ 0 h 138"/>
                <a:gd name="T6" fmla="*/ 209 w 209"/>
                <a:gd name="T7" fmla="*/ 1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38">
                  <a:moveTo>
                    <a:pt x="209" y="120"/>
                  </a:moveTo>
                  <a:lnTo>
                    <a:pt x="161" y="138"/>
                  </a:lnTo>
                  <a:lnTo>
                    <a:pt x="0" y="0"/>
                  </a:lnTo>
                  <a:lnTo>
                    <a:pt x="209" y="120"/>
                  </a:lnTo>
                  <a:close/>
                </a:path>
              </a:pathLst>
            </a:custGeom>
            <a:solidFill>
              <a:srgbClr val="A26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任意多边形 1549">
              <a:extLst>
                <a:ext uri="{FF2B5EF4-FFF2-40B4-BE49-F238E27FC236}">
                  <a16:creationId xmlns:a16="http://schemas.microsoft.com/office/drawing/2014/main" id="{7E338DEC-0C98-4B1D-863A-516598659A5F}"/>
                </a:ext>
              </a:extLst>
            </p:cNvPr>
            <p:cNvSpPr/>
            <p:nvPr/>
          </p:nvSpPr>
          <p:spPr bwMode="auto">
            <a:xfrm>
              <a:off x="4772026" y="3190876"/>
              <a:ext cx="331788" cy="219075"/>
            </a:xfrm>
            <a:custGeom>
              <a:avLst/>
              <a:gdLst>
                <a:gd name="T0" fmla="*/ 209 w 209"/>
                <a:gd name="T1" fmla="*/ 120 h 138"/>
                <a:gd name="T2" fmla="*/ 161 w 209"/>
                <a:gd name="T3" fmla="*/ 138 h 138"/>
                <a:gd name="T4" fmla="*/ 0 w 209"/>
                <a:gd name="T5" fmla="*/ 0 h 138"/>
                <a:gd name="T6" fmla="*/ 209 w 209"/>
                <a:gd name="T7" fmla="*/ 1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38">
                  <a:moveTo>
                    <a:pt x="209" y="120"/>
                  </a:moveTo>
                  <a:lnTo>
                    <a:pt x="161" y="138"/>
                  </a:lnTo>
                  <a:lnTo>
                    <a:pt x="0" y="0"/>
                  </a:lnTo>
                  <a:lnTo>
                    <a:pt x="209" y="1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任意多边形 1550">
              <a:extLst>
                <a:ext uri="{FF2B5EF4-FFF2-40B4-BE49-F238E27FC236}">
                  <a16:creationId xmlns:a16="http://schemas.microsoft.com/office/drawing/2014/main" id="{18745906-7699-499C-BC4E-AD06AB3A4EEF}"/>
                </a:ext>
              </a:extLst>
            </p:cNvPr>
            <p:cNvSpPr/>
            <p:nvPr/>
          </p:nvSpPr>
          <p:spPr bwMode="auto">
            <a:xfrm>
              <a:off x="4816476" y="3146426"/>
              <a:ext cx="1330325" cy="479425"/>
            </a:xfrm>
            <a:custGeom>
              <a:avLst/>
              <a:gdLst>
                <a:gd name="T0" fmla="*/ 88 w 510"/>
                <a:gd name="T1" fmla="*/ 173 h 184"/>
                <a:gd name="T2" fmla="*/ 490 w 510"/>
                <a:gd name="T3" fmla="*/ 17 h 184"/>
                <a:gd name="T4" fmla="*/ 490 w 510"/>
                <a:gd name="T5" fmla="*/ 0 h 184"/>
                <a:gd name="T6" fmla="*/ 510 w 510"/>
                <a:gd name="T7" fmla="*/ 17 h 184"/>
                <a:gd name="T8" fmla="*/ 81 w 510"/>
                <a:gd name="T9" fmla="*/ 184 h 184"/>
                <a:gd name="T10" fmla="*/ 0 w 510"/>
                <a:gd name="T11" fmla="*/ 114 h 184"/>
                <a:gd name="T12" fmla="*/ 6 w 510"/>
                <a:gd name="T13" fmla="*/ 103 h 184"/>
                <a:gd name="T14" fmla="*/ 88 w 510"/>
                <a:gd name="T15" fmla="*/ 1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184">
                  <a:moveTo>
                    <a:pt x="88" y="173"/>
                  </a:moveTo>
                  <a:cubicBezTo>
                    <a:pt x="490" y="17"/>
                    <a:pt x="490" y="17"/>
                    <a:pt x="490" y="17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510" y="17"/>
                    <a:pt x="510" y="17"/>
                    <a:pt x="510" y="17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" y="110"/>
                    <a:pt x="3" y="106"/>
                    <a:pt x="6" y="103"/>
                  </a:cubicBezTo>
                  <a:cubicBezTo>
                    <a:pt x="88" y="173"/>
                    <a:pt x="88" y="173"/>
                    <a:pt x="88" y="173"/>
                  </a:cubicBezTo>
                </a:path>
              </a:pathLst>
            </a:custGeom>
            <a:solidFill>
              <a:srgbClr val="A26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任意多边形 1551">
              <a:extLst>
                <a:ext uri="{FF2B5EF4-FFF2-40B4-BE49-F238E27FC236}">
                  <a16:creationId xmlns:a16="http://schemas.microsoft.com/office/drawing/2014/main" id="{BC581442-9A31-430E-879B-9573B24162D0}"/>
                </a:ext>
              </a:extLst>
            </p:cNvPr>
            <p:cNvSpPr/>
            <p:nvPr/>
          </p:nvSpPr>
          <p:spPr bwMode="auto">
            <a:xfrm>
              <a:off x="4508501" y="3038476"/>
              <a:ext cx="538163" cy="558800"/>
            </a:xfrm>
            <a:custGeom>
              <a:avLst/>
              <a:gdLst>
                <a:gd name="T0" fmla="*/ 206 w 206"/>
                <a:gd name="T1" fmla="*/ 155 h 214"/>
                <a:gd name="T2" fmla="*/ 206 w 206"/>
                <a:gd name="T3" fmla="*/ 214 h 214"/>
                <a:gd name="T4" fmla="*/ 124 w 206"/>
                <a:gd name="T5" fmla="*/ 144 h 214"/>
                <a:gd name="T6" fmla="*/ 139 w 206"/>
                <a:gd name="T7" fmla="*/ 134 h 214"/>
                <a:gd name="T8" fmla="*/ 139 w 206"/>
                <a:gd name="T9" fmla="*/ 132 h 214"/>
                <a:gd name="T10" fmla="*/ 100 w 206"/>
                <a:gd name="T11" fmla="*/ 99 h 214"/>
                <a:gd name="T12" fmla="*/ 84 w 206"/>
                <a:gd name="T13" fmla="*/ 110 h 214"/>
                <a:gd name="T14" fmla="*/ 11 w 206"/>
                <a:gd name="T15" fmla="*/ 47 h 214"/>
                <a:gd name="T16" fmla="*/ 0 w 206"/>
                <a:gd name="T17" fmla="*/ 21 h 214"/>
                <a:gd name="T18" fmla="*/ 0 w 206"/>
                <a:gd name="T19" fmla="*/ 0 h 214"/>
                <a:gd name="T20" fmla="*/ 46 w 206"/>
                <a:gd name="T21" fmla="*/ 27 h 214"/>
                <a:gd name="T22" fmla="*/ 199 w 206"/>
                <a:gd name="T23" fmla="*/ 158 h 214"/>
                <a:gd name="T24" fmla="*/ 206 w 206"/>
                <a:gd name="T25" fmla="*/ 15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14">
                  <a:moveTo>
                    <a:pt x="206" y="155"/>
                  </a:moveTo>
                  <a:cubicBezTo>
                    <a:pt x="206" y="214"/>
                    <a:pt x="206" y="214"/>
                    <a:pt x="206" y="21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8" y="140"/>
                    <a:pt x="133" y="137"/>
                    <a:pt x="139" y="134"/>
                  </a:cubicBezTo>
                  <a:cubicBezTo>
                    <a:pt x="139" y="133"/>
                    <a:pt x="139" y="133"/>
                    <a:pt x="139" y="132"/>
                  </a:cubicBezTo>
                  <a:cubicBezTo>
                    <a:pt x="126" y="121"/>
                    <a:pt x="113" y="110"/>
                    <a:pt x="100" y="99"/>
                  </a:cubicBezTo>
                  <a:cubicBezTo>
                    <a:pt x="94" y="102"/>
                    <a:pt x="88" y="105"/>
                    <a:pt x="84" y="110"/>
                  </a:cubicBezTo>
                  <a:cubicBezTo>
                    <a:pt x="84" y="109"/>
                    <a:pt x="85" y="110"/>
                    <a:pt x="11" y="47"/>
                  </a:cubicBezTo>
                  <a:cubicBezTo>
                    <a:pt x="5" y="41"/>
                    <a:pt x="0" y="30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206" y="155"/>
                    <a:pt x="206" y="155"/>
                    <a:pt x="206" y="155"/>
                  </a:cubicBezTo>
                </a:path>
              </a:pathLst>
            </a:custGeom>
            <a:solidFill>
              <a:srgbClr val="DF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1552">
              <a:extLst>
                <a:ext uri="{FF2B5EF4-FFF2-40B4-BE49-F238E27FC236}">
                  <a16:creationId xmlns:a16="http://schemas.microsoft.com/office/drawing/2014/main" id="{30B39312-0AD7-412A-9A62-F96E7F547181}"/>
                </a:ext>
              </a:extLst>
            </p:cNvPr>
            <p:cNvSpPr/>
            <p:nvPr/>
          </p:nvSpPr>
          <p:spPr bwMode="auto">
            <a:xfrm>
              <a:off x="4808539" y="3443288"/>
              <a:ext cx="219075" cy="222250"/>
            </a:xfrm>
            <a:custGeom>
              <a:avLst/>
              <a:gdLst>
                <a:gd name="T0" fmla="*/ 84 w 84"/>
                <a:gd name="T1" fmla="*/ 70 h 85"/>
                <a:gd name="T2" fmla="*/ 84 w 84"/>
                <a:gd name="T3" fmla="*/ 85 h 85"/>
                <a:gd name="T4" fmla="*/ 1 w 84"/>
                <a:gd name="T5" fmla="*/ 14 h 85"/>
                <a:gd name="T6" fmla="*/ 3 w 84"/>
                <a:gd name="T7" fmla="*/ 0 h 85"/>
                <a:gd name="T8" fmla="*/ 84 w 84"/>
                <a:gd name="T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5">
                  <a:moveTo>
                    <a:pt x="84" y="70"/>
                  </a:moveTo>
                  <a:cubicBezTo>
                    <a:pt x="84" y="85"/>
                    <a:pt x="84" y="85"/>
                    <a:pt x="84" y="8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9"/>
                    <a:pt x="1" y="4"/>
                    <a:pt x="3" y="0"/>
                  </a:cubicBezTo>
                  <a:cubicBezTo>
                    <a:pt x="84" y="70"/>
                    <a:pt x="84" y="70"/>
                    <a:pt x="84" y="70"/>
                  </a:cubicBezTo>
                </a:path>
              </a:pathLst>
            </a:custGeom>
            <a:solidFill>
              <a:srgbClr val="C4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任意多边形 1553">
              <a:extLst>
                <a:ext uri="{FF2B5EF4-FFF2-40B4-BE49-F238E27FC236}">
                  <a16:creationId xmlns:a16="http://schemas.microsoft.com/office/drawing/2014/main" id="{442E81AD-6BB0-4E1F-8431-5DD756AE7C3E}"/>
                </a:ext>
              </a:extLst>
            </p:cNvPr>
            <p:cNvSpPr/>
            <p:nvPr/>
          </p:nvSpPr>
          <p:spPr bwMode="auto">
            <a:xfrm>
              <a:off x="4629151" y="3109913"/>
              <a:ext cx="398463" cy="341313"/>
            </a:xfrm>
            <a:custGeom>
              <a:avLst/>
              <a:gdLst>
                <a:gd name="T0" fmla="*/ 153 w 153"/>
                <a:gd name="T1" fmla="*/ 115 h 131"/>
                <a:gd name="T2" fmla="*/ 153 w 153"/>
                <a:gd name="T3" fmla="*/ 131 h 131"/>
                <a:gd name="T4" fmla="*/ 0 w 153"/>
                <a:gd name="T5" fmla="*/ 0 h 131"/>
                <a:gd name="T6" fmla="*/ 55 w 153"/>
                <a:gd name="T7" fmla="*/ 31 h 131"/>
                <a:gd name="T8" fmla="*/ 153 w 153"/>
                <a:gd name="T9" fmla="*/ 11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31">
                  <a:moveTo>
                    <a:pt x="153" y="115"/>
                  </a:moveTo>
                  <a:cubicBezTo>
                    <a:pt x="153" y="131"/>
                    <a:pt x="153" y="131"/>
                    <a:pt x="153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2" y="29"/>
                    <a:pt x="153" y="115"/>
                  </a:cubicBezTo>
                </a:path>
              </a:pathLst>
            </a:custGeom>
            <a:solidFill>
              <a:srgbClr val="C4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 1554">
              <a:extLst>
                <a:ext uri="{FF2B5EF4-FFF2-40B4-BE49-F238E27FC236}">
                  <a16:creationId xmlns:a16="http://schemas.microsoft.com/office/drawing/2014/main" id="{4A0A9838-3F08-41F1-BE12-7E65A432A5B1}"/>
                </a:ext>
              </a:extLst>
            </p:cNvPr>
            <p:cNvSpPr/>
            <p:nvPr/>
          </p:nvSpPr>
          <p:spPr bwMode="auto">
            <a:xfrm>
              <a:off x="4691064" y="3297238"/>
              <a:ext cx="180975" cy="215900"/>
            </a:xfrm>
            <a:custGeom>
              <a:avLst/>
              <a:gdLst>
                <a:gd name="T0" fmla="*/ 69 w 69"/>
                <a:gd name="T1" fmla="*/ 33 h 83"/>
                <a:gd name="T2" fmla="*/ 47 w 69"/>
                <a:gd name="T3" fmla="*/ 83 h 83"/>
                <a:gd name="T4" fmla="*/ 8 w 69"/>
                <a:gd name="T5" fmla="*/ 50 h 83"/>
                <a:gd name="T6" fmla="*/ 30 w 69"/>
                <a:gd name="T7" fmla="*/ 0 h 83"/>
                <a:gd name="T8" fmla="*/ 69 w 69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3">
                  <a:moveTo>
                    <a:pt x="69" y="33"/>
                  </a:moveTo>
                  <a:cubicBezTo>
                    <a:pt x="47" y="43"/>
                    <a:pt x="39" y="60"/>
                    <a:pt x="47" y="83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0" y="27"/>
                    <a:pt x="8" y="10"/>
                    <a:pt x="30" y="0"/>
                  </a:cubicBezTo>
                  <a:cubicBezTo>
                    <a:pt x="43" y="11"/>
                    <a:pt x="56" y="22"/>
                    <a:pt x="69" y="33"/>
                  </a:cubicBezTo>
                </a:path>
              </a:pathLst>
            </a:custGeom>
            <a:solidFill>
              <a:srgbClr val="D28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任意多边形 1555">
              <a:extLst>
                <a:ext uri="{FF2B5EF4-FFF2-40B4-BE49-F238E27FC236}">
                  <a16:creationId xmlns:a16="http://schemas.microsoft.com/office/drawing/2014/main" id="{E5CFEBF0-3825-4878-B028-B45FDFC70CF9}"/>
                </a:ext>
              </a:extLst>
            </p:cNvPr>
            <p:cNvSpPr/>
            <p:nvPr/>
          </p:nvSpPr>
          <p:spPr bwMode="auto">
            <a:xfrm>
              <a:off x="4792664" y="3382963"/>
              <a:ext cx="79375" cy="130175"/>
            </a:xfrm>
            <a:custGeom>
              <a:avLst/>
              <a:gdLst>
                <a:gd name="T0" fmla="*/ 8 w 30"/>
                <a:gd name="T1" fmla="*/ 50 h 50"/>
                <a:gd name="T2" fmla="*/ 30 w 30"/>
                <a:gd name="T3" fmla="*/ 0 h 50"/>
                <a:gd name="T4" fmla="*/ 30 w 30"/>
                <a:gd name="T5" fmla="*/ 2 h 50"/>
                <a:gd name="T6" fmla="*/ 10 w 30"/>
                <a:gd name="T7" fmla="*/ 49 h 50"/>
                <a:gd name="T8" fmla="*/ 8 w 3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0">
                  <a:moveTo>
                    <a:pt x="8" y="50"/>
                  </a:moveTo>
                  <a:cubicBezTo>
                    <a:pt x="0" y="27"/>
                    <a:pt x="8" y="10"/>
                    <a:pt x="30" y="0"/>
                  </a:cubicBezTo>
                  <a:cubicBezTo>
                    <a:pt x="30" y="1"/>
                    <a:pt x="30" y="1"/>
                    <a:pt x="30" y="2"/>
                  </a:cubicBezTo>
                  <a:cubicBezTo>
                    <a:pt x="9" y="12"/>
                    <a:pt x="2" y="28"/>
                    <a:pt x="10" y="49"/>
                  </a:cubicBezTo>
                  <a:cubicBezTo>
                    <a:pt x="8" y="50"/>
                    <a:pt x="8" y="50"/>
                    <a:pt x="8" y="50"/>
                  </a:cubicBezTo>
                </a:path>
              </a:pathLst>
            </a:custGeom>
            <a:solidFill>
              <a:srgbClr val="C95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任意多边形 1556">
              <a:extLst>
                <a:ext uri="{FF2B5EF4-FFF2-40B4-BE49-F238E27FC236}">
                  <a16:creationId xmlns:a16="http://schemas.microsoft.com/office/drawing/2014/main" id="{B098CCC6-7AC6-4457-BCFE-7C49BE00BA72}"/>
                </a:ext>
              </a:extLst>
            </p:cNvPr>
            <p:cNvSpPr/>
            <p:nvPr/>
          </p:nvSpPr>
          <p:spPr bwMode="auto">
            <a:xfrm>
              <a:off x="4471989" y="2801938"/>
              <a:ext cx="722313" cy="557213"/>
            </a:xfrm>
            <a:custGeom>
              <a:avLst/>
              <a:gdLst>
                <a:gd name="T0" fmla="*/ 16 w 277"/>
                <a:gd name="T1" fmla="*/ 10 h 214"/>
                <a:gd name="T2" fmla="*/ 274 w 277"/>
                <a:gd name="T3" fmla="*/ 158 h 214"/>
                <a:gd name="T4" fmla="*/ 277 w 277"/>
                <a:gd name="T5" fmla="*/ 156 h 214"/>
                <a:gd name="T6" fmla="*/ 277 w 277"/>
                <a:gd name="T7" fmla="*/ 214 h 214"/>
                <a:gd name="T8" fmla="*/ 30 w 277"/>
                <a:gd name="T9" fmla="*/ 71 h 214"/>
                <a:gd name="T10" fmla="*/ 16 w 277"/>
                <a:gd name="T11" fmla="*/ 47 h 214"/>
                <a:gd name="T12" fmla="*/ 16 w 277"/>
                <a:gd name="T13" fmla="*/ 1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214">
                  <a:moveTo>
                    <a:pt x="16" y="10"/>
                  </a:moveTo>
                  <a:cubicBezTo>
                    <a:pt x="18" y="10"/>
                    <a:pt x="0" y="0"/>
                    <a:pt x="274" y="158"/>
                  </a:cubicBezTo>
                  <a:cubicBezTo>
                    <a:pt x="277" y="156"/>
                    <a:pt x="277" y="156"/>
                    <a:pt x="277" y="156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2" y="67"/>
                    <a:pt x="16" y="56"/>
                    <a:pt x="16" y="47"/>
                  </a:cubicBezTo>
                  <a:cubicBezTo>
                    <a:pt x="16" y="10"/>
                    <a:pt x="16" y="11"/>
                    <a:pt x="16" y="10"/>
                  </a:cubicBezTo>
                </a:path>
              </a:pathLst>
            </a:custGeom>
            <a:solidFill>
              <a:srgbClr val="DF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任意多边形 1557">
              <a:extLst>
                <a:ext uri="{FF2B5EF4-FFF2-40B4-BE49-F238E27FC236}">
                  <a16:creationId xmlns:a16="http://schemas.microsoft.com/office/drawing/2014/main" id="{0B2E1482-1BCB-4FD7-A27B-3A3AED6A1D2F}"/>
                </a:ext>
              </a:extLst>
            </p:cNvPr>
            <p:cNvSpPr/>
            <p:nvPr/>
          </p:nvSpPr>
          <p:spPr bwMode="auto">
            <a:xfrm>
              <a:off x="4483101" y="2809876"/>
              <a:ext cx="1655763" cy="581025"/>
            </a:xfrm>
            <a:custGeom>
              <a:avLst/>
              <a:gdLst>
                <a:gd name="T0" fmla="*/ 12 w 635"/>
                <a:gd name="T1" fmla="*/ 7 h 223"/>
                <a:gd name="T2" fmla="*/ 12 w 635"/>
                <a:gd name="T3" fmla="*/ 44 h 223"/>
                <a:gd name="T4" fmla="*/ 26 w 635"/>
                <a:gd name="T5" fmla="*/ 68 h 223"/>
                <a:gd name="T6" fmla="*/ 273 w 635"/>
                <a:gd name="T7" fmla="*/ 211 h 223"/>
                <a:gd name="T8" fmla="*/ 616 w 635"/>
                <a:gd name="T9" fmla="*/ 13 h 223"/>
                <a:gd name="T10" fmla="*/ 616 w 635"/>
                <a:gd name="T11" fmla="*/ 0 h 223"/>
                <a:gd name="T12" fmla="*/ 635 w 635"/>
                <a:gd name="T13" fmla="*/ 11 h 223"/>
                <a:gd name="T14" fmla="*/ 270 w 635"/>
                <a:gd name="T15" fmla="*/ 223 h 223"/>
                <a:gd name="T16" fmla="*/ 14 w 635"/>
                <a:gd name="T17" fmla="*/ 75 h 223"/>
                <a:gd name="T18" fmla="*/ 0 w 635"/>
                <a:gd name="T19" fmla="*/ 51 h 223"/>
                <a:gd name="T20" fmla="*/ 0 w 635"/>
                <a:gd name="T21" fmla="*/ 16 h 223"/>
                <a:gd name="T22" fmla="*/ 3 w 635"/>
                <a:gd name="T23" fmla="*/ 8 h 223"/>
                <a:gd name="T24" fmla="*/ 12 w 635"/>
                <a:gd name="T25" fmla="*/ 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223">
                  <a:moveTo>
                    <a:pt x="12" y="7"/>
                  </a:moveTo>
                  <a:cubicBezTo>
                    <a:pt x="12" y="9"/>
                    <a:pt x="12" y="7"/>
                    <a:pt x="12" y="44"/>
                  </a:cubicBezTo>
                  <a:cubicBezTo>
                    <a:pt x="12" y="53"/>
                    <a:pt x="18" y="64"/>
                    <a:pt x="26" y="68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616" y="13"/>
                    <a:pt x="616" y="13"/>
                    <a:pt x="616" y="13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635" y="11"/>
                    <a:pt x="635" y="11"/>
                    <a:pt x="635" y="11"/>
                  </a:cubicBezTo>
                  <a:cubicBezTo>
                    <a:pt x="270" y="223"/>
                    <a:pt x="270" y="223"/>
                    <a:pt x="270" y="223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7" y="71"/>
                    <a:pt x="0" y="60"/>
                    <a:pt x="0" y="5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1" y="10"/>
                    <a:pt x="3" y="8"/>
                  </a:cubicBezTo>
                  <a:cubicBezTo>
                    <a:pt x="5" y="6"/>
                    <a:pt x="8" y="5"/>
                    <a:pt x="12" y="7"/>
                  </a:cubicBezTo>
                </a:path>
              </a:pathLst>
            </a:custGeom>
            <a:solidFill>
              <a:srgbClr val="9ED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任意多边形 1558">
              <a:extLst>
                <a:ext uri="{FF2B5EF4-FFF2-40B4-BE49-F238E27FC236}">
                  <a16:creationId xmlns:a16="http://schemas.microsoft.com/office/drawing/2014/main" id="{E726D5DF-EEE0-4B7A-B4B0-0A6B28224DD2}"/>
                </a:ext>
              </a:extLst>
            </p:cNvPr>
            <p:cNvSpPr/>
            <p:nvPr/>
          </p:nvSpPr>
          <p:spPr bwMode="auto">
            <a:xfrm>
              <a:off x="4471989" y="3008313"/>
              <a:ext cx="258763" cy="346075"/>
            </a:xfrm>
            <a:custGeom>
              <a:avLst/>
              <a:gdLst>
                <a:gd name="T0" fmla="*/ 14 w 99"/>
                <a:gd name="T1" fmla="*/ 12 h 133"/>
                <a:gd name="T2" fmla="*/ 14 w 99"/>
                <a:gd name="T3" fmla="*/ 33 h 133"/>
                <a:gd name="T4" fmla="*/ 25 w 99"/>
                <a:gd name="T5" fmla="*/ 59 h 133"/>
                <a:gd name="T6" fmla="*/ 98 w 99"/>
                <a:gd name="T7" fmla="*/ 122 h 133"/>
                <a:gd name="T8" fmla="*/ 98 w 99"/>
                <a:gd name="T9" fmla="*/ 122 h 133"/>
                <a:gd name="T10" fmla="*/ 91 w 99"/>
                <a:gd name="T11" fmla="*/ 132 h 133"/>
                <a:gd name="T12" fmla="*/ 11 w 99"/>
                <a:gd name="T13" fmla="*/ 64 h 133"/>
                <a:gd name="T14" fmla="*/ 0 w 99"/>
                <a:gd name="T15" fmla="*/ 38 h 133"/>
                <a:gd name="T16" fmla="*/ 1 w 99"/>
                <a:gd name="T17" fmla="*/ 3 h 133"/>
                <a:gd name="T18" fmla="*/ 14 w 99"/>
                <a:gd name="T19" fmla="*/ 1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3">
                  <a:moveTo>
                    <a:pt x="14" y="12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4" y="42"/>
                    <a:pt x="19" y="53"/>
                    <a:pt x="25" y="59"/>
                  </a:cubicBezTo>
                  <a:cubicBezTo>
                    <a:pt x="99" y="122"/>
                    <a:pt x="99" y="122"/>
                    <a:pt x="98" y="122"/>
                  </a:cubicBezTo>
                  <a:cubicBezTo>
                    <a:pt x="98" y="122"/>
                    <a:pt x="98" y="121"/>
                    <a:pt x="98" y="122"/>
                  </a:cubicBezTo>
                  <a:cubicBezTo>
                    <a:pt x="95" y="125"/>
                    <a:pt x="93" y="129"/>
                    <a:pt x="91" y="132"/>
                  </a:cubicBezTo>
                  <a:cubicBezTo>
                    <a:pt x="91" y="132"/>
                    <a:pt x="91" y="133"/>
                    <a:pt x="11" y="64"/>
                  </a:cubicBezTo>
                  <a:cubicBezTo>
                    <a:pt x="5" y="59"/>
                    <a:pt x="0" y="47"/>
                    <a:pt x="0" y="38"/>
                  </a:cubicBezTo>
                  <a:cubicBezTo>
                    <a:pt x="0" y="0"/>
                    <a:pt x="0" y="4"/>
                    <a:pt x="1" y="3"/>
                  </a:cubicBezTo>
                  <a:cubicBezTo>
                    <a:pt x="4" y="6"/>
                    <a:pt x="5" y="7"/>
                    <a:pt x="14" y="12"/>
                  </a:cubicBezTo>
                </a:path>
              </a:pathLst>
            </a:custGeom>
            <a:solidFill>
              <a:srgbClr val="A26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任意多边形 1559">
              <a:extLst>
                <a:ext uri="{FF2B5EF4-FFF2-40B4-BE49-F238E27FC236}">
                  <a16:creationId xmlns:a16="http://schemas.microsoft.com/office/drawing/2014/main" id="{336259AD-4F62-49EF-9930-26685D763C23}"/>
                </a:ext>
              </a:extLst>
            </p:cNvPr>
            <p:cNvSpPr/>
            <p:nvPr/>
          </p:nvSpPr>
          <p:spPr bwMode="auto">
            <a:xfrm>
              <a:off x="4459289" y="2212976"/>
              <a:ext cx="1679575" cy="962025"/>
            </a:xfrm>
            <a:custGeom>
              <a:avLst/>
              <a:gdLst>
                <a:gd name="T0" fmla="*/ 0 w 644"/>
                <a:gd name="T1" fmla="*/ 213 h 369"/>
                <a:gd name="T2" fmla="*/ 368 w 644"/>
                <a:gd name="T3" fmla="*/ 1 h 369"/>
                <a:gd name="T4" fmla="*/ 369 w 644"/>
                <a:gd name="T5" fmla="*/ 1 h 369"/>
                <a:gd name="T6" fmla="*/ 376 w 644"/>
                <a:gd name="T7" fmla="*/ 3 h 369"/>
                <a:gd name="T8" fmla="*/ 644 w 644"/>
                <a:gd name="T9" fmla="*/ 158 h 369"/>
                <a:gd name="T10" fmla="*/ 279 w 644"/>
                <a:gd name="T11" fmla="*/ 369 h 369"/>
                <a:gd name="T12" fmla="*/ 6 w 644"/>
                <a:gd name="T13" fmla="*/ 212 h 369"/>
                <a:gd name="T14" fmla="*/ 5 w 644"/>
                <a:gd name="T15" fmla="*/ 212 h 369"/>
                <a:gd name="T16" fmla="*/ 0 w 644"/>
                <a:gd name="T17" fmla="*/ 21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4" h="369">
                  <a:moveTo>
                    <a:pt x="0" y="213"/>
                  </a:moveTo>
                  <a:cubicBezTo>
                    <a:pt x="370" y="0"/>
                    <a:pt x="368" y="0"/>
                    <a:pt x="368" y="1"/>
                  </a:cubicBezTo>
                  <a:cubicBezTo>
                    <a:pt x="368" y="1"/>
                    <a:pt x="368" y="1"/>
                    <a:pt x="369" y="1"/>
                  </a:cubicBezTo>
                  <a:cubicBezTo>
                    <a:pt x="371" y="1"/>
                    <a:pt x="373" y="1"/>
                    <a:pt x="376" y="3"/>
                  </a:cubicBezTo>
                  <a:cubicBezTo>
                    <a:pt x="644" y="158"/>
                    <a:pt x="644" y="158"/>
                    <a:pt x="644" y="158"/>
                  </a:cubicBezTo>
                  <a:cubicBezTo>
                    <a:pt x="279" y="369"/>
                    <a:pt x="279" y="369"/>
                    <a:pt x="279" y="369"/>
                  </a:cubicBezTo>
                  <a:cubicBezTo>
                    <a:pt x="7" y="212"/>
                    <a:pt x="8" y="212"/>
                    <a:pt x="6" y="212"/>
                  </a:cubicBezTo>
                  <a:cubicBezTo>
                    <a:pt x="6" y="212"/>
                    <a:pt x="5" y="212"/>
                    <a:pt x="5" y="212"/>
                  </a:cubicBezTo>
                  <a:cubicBezTo>
                    <a:pt x="4" y="212"/>
                    <a:pt x="2" y="212"/>
                    <a:pt x="0" y="213"/>
                  </a:cubicBezTo>
                </a:path>
              </a:pathLst>
            </a:custGeom>
            <a:solidFill>
              <a:srgbClr val="9ED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任意多边形 1560">
              <a:extLst>
                <a:ext uri="{FF2B5EF4-FFF2-40B4-BE49-F238E27FC236}">
                  <a16:creationId xmlns:a16="http://schemas.microsoft.com/office/drawing/2014/main" id="{DE1E8449-1358-436E-A82D-CF038DEE1CFF}"/>
                </a:ext>
              </a:extLst>
            </p:cNvPr>
            <p:cNvSpPr/>
            <p:nvPr/>
          </p:nvSpPr>
          <p:spPr bwMode="auto">
            <a:xfrm>
              <a:off x="5364164" y="2408238"/>
              <a:ext cx="388938" cy="223838"/>
            </a:xfrm>
            <a:custGeom>
              <a:avLst/>
              <a:gdLst>
                <a:gd name="T0" fmla="*/ 5 w 149"/>
                <a:gd name="T1" fmla="*/ 17 h 86"/>
                <a:gd name="T2" fmla="*/ 121 w 149"/>
                <a:gd name="T3" fmla="*/ 84 h 86"/>
                <a:gd name="T4" fmla="*/ 138 w 149"/>
                <a:gd name="T5" fmla="*/ 84 h 86"/>
                <a:gd name="T6" fmla="*/ 144 w 149"/>
                <a:gd name="T7" fmla="*/ 80 h 86"/>
                <a:gd name="T8" fmla="*/ 144 w 149"/>
                <a:gd name="T9" fmla="*/ 70 h 86"/>
                <a:gd name="T10" fmla="*/ 28 w 149"/>
                <a:gd name="T11" fmla="*/ 3 h 86"/>
                <a:gd name="T12" fmla="*/ 10 w 149"/>
                <a:gd name="T13" fmla="*/ 3 h 86"/>
                <a:gd name="T14" fmla="*/ 5 w 149"/>
                <a:gd name="T15" fmla="*/ 7 h 86"/>
                <a:gd name="T16" fmla="*/ 5 w 149"/>
                <a:gd name="T17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86">
                  <a:moveTo>
                    <a:pt x="5" y="17"/>
                  </a:moveTo>
                  <a:cubicBezTo>
                    <a:pt x="121" y="84"/>
                    <a:pt x="121" y="84"/>
                    <a:pt x="121" y="84"/>
                  </a:cubicBezTo>
                  <a:cubicBezTo>
                    <a:pt x="126" y="86"/>
                    <a:pt x="134" y="86"/>
                    <a:pt x="138" y="84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9" y="78"/>
                    <a:pt x="149" y="73"/>
                    <a:pt x="144" y="7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0"/>
                    <a:pt x="15" y="0"/>
                    <a:pt x="10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0" y="9"/>
                    <a:pt x="0" y="14"/>
                    <a:pt x="5" y="17"/>
                  </a:cubicBezTo>
                </a:path>
              </a:pathLst>
            </a:custGeom>
            <a:solidFill>
              <a:srgbClr val="76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任意多边形 1561">
              <a:extLst>
                <a:ext uri="{FF2B5EF4-FFF2-40B4-BE49-F238E27FC236}">
                  <a16:creationId xmlns:a16="http://schemas.microsoft.com/office/drawing/2014/main" id="{E8A88372-A876-49B8-8B88-CC9069DC1210}"/>
                </a:ext>
              </a:extLst>
            </p:cNvPr>
            <p:cNvSpPr/>
            <p:nvPr/>
          </p:nvSpPr>
          <p:spPr bwMode="auto">
            <a:xfrm>
              <a:off x="4446589" y="2936876"/>
              <a:ext cx="268288" cy="454025"/>
            </a:xfrm>
            <a:custGeom>
              <a:avLst/>
              <a:gdLst>
                <a:gd name="T0" fmla="*/ 1 w 103"/>
                <a:gd name="T1" fmla="*/ 9 h 174"/>
                <a:gd name="T2" fmla="*/ 11 w 103"/>
                <a:gd name="T3" fmla="*/ 30 h 174"/>
                <a:gd name="T4" fmla="*/ 10 w 103"/>
                <a:gd name="T5" fmla="*/ 65 h 174"/>
                <a:gd name="T6" fmla="*/ 21 w 103"/>
                <a:gd name="T7" fmla="*/ 91 h 174"/>
                <a:gd name="T8" fmla="*/ 101 w 103"/>
                <a:gd name="T9" fmla="*/ 159 h 174"/>
                <a:gd name="T10" fmla="*/ 99 w 103"/>
                <a:gd name="T11" fmla="*/ 173 h 174"/>
                <a:gd name="T12" fmla="*/ 11 w 103"/>
                <a:gd name="T13" fmla="*/ 98 h 174"/>
                <a:gd name="T14" fmla="*/ 0 w 103"/>
                <a:gd name="T15" fmla="*/ 72 h 174"/>
                <a:gd name="T16" fmla="*/ 0 w 103"/>
                <a:gd name="T17" fmla="*/ 6 h 174"/>
                <a:gd name="T18" fmla="*/ 1 w 103"/>
                <a:gd name="T19" fmla="*/ 0 h 174"/>
                <a:gd name="T20" fmla="*/ 1 w 103"/>
                <a:gd name="T21" fmla="*/ 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74">
                  <a:moveTo>
                    <a:pt x="1" y="9"/>
                  </a:moveTo>
                  <a:cubicBezTo>
                    <a:pt x="1" y="17"/>
                    <a:pt x="5" y="25"/>
                    <a:pt x="11" y="30"/>
                  </a:cubicBezTo>
                  <a:cubicBezTo>
                    <a:pt x="10" y="31"/>
                    <a:pt x="10" y="28"/>
                    <a:pt x="10" y="65"/>
                  </a:cubicBezTo>
                  <a:cubicBezTo>
                    <a:pt x="10" y="74"/>
                    <a:pt x="15" y="86"/>
                    <a:pt x="21" y="91"/>
                  </a:cubicBezTo>
                  <a:cubicBezTo>
                    <a:pt x="103" y="161"/>
                    <a:pt x="101" y="159"/>
                    <a:pt x="101" y="159"/>
                  </a:cubicBezTo>
                  <a:cubicBezTo>
                    <a:pt x="100" y="164"/>
                    <a:pt x="99" y="168"/>
                    <a:pt x="99" y="173"/>
                  </a:cubicBezTo>
                  <a:cubicBezTo>
                    <a:pt x="99" y="173"/>
                    <a:pt x="100" y="174"/>
                    <a:pt x="11" y="98"/>
                  </a:cubicBezTo>
                  <a:cubicBezTo>
                    <a:pt x="5" y="92"/>
                    <a:pt x="0" y="81"/>
                    <a:pt x="0" y="7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</a:path>
              </a:pathLst>
            </a:custGeom>
            <a:solidFill>
              <a:srgbClr val="C4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任意多边形 1562">
              <a:extLst>
                <a:ext uri="{FF2B5EF4-FFF2-40B4-BE49-F238E27FC236}">
                  <a16:creationId xmlns:a16="http://schemas.microsoft.com/office/drawing/2014/main" id="{9A4AC8AE-DCFF-4181-9673-0A8DB58C5D3C}"/>
                </a:ext>
              </a:extLst>
            </p:cNvPr>
            <p:cNvSpPr/>
            <p:nvPr/>
          </p:nvSpPr>
          <p:spPr bwMode="auto">
            <a:xfrm>
              <a:off x="5187951" y="2754313"/>
              <a:ext cx="795338" cy="458788"/>
            </a:xfrm>
            <a:custGeom>
              <a:avLst/>
              <a:gdLst>
                <a:gd name="T0" fmla="*/ 0 w 305"/>
                <a:gd name="T1" fmla="*/ 176 h 176"/>
                <a:gd name="T2" fmla="*/ 0 w 305"/>
                <a:gd name="T3" fmla="*/ 176 h 176"/>
                <a:gd name="T4" fmla="*/ 0 w 305"/>
                <a:gd name="T5" fmla="*/ 176 h 176"/>
                <a:gd name="T6" fmla="*/ 305 w 305"/>
                <a:gd name="T7" fmla="*/ 0 h 176"/>
                <a:gd name="T8" fmla="*/ 115 w 305"/>
                <a:gd name="T9" fmla="*/ 110 h 176"/>
                <a:gd name="T10" fmla="*/ 305 w 305"/>
                <a:gd name="T11" fmla="*/ 0 h 176"/>
                <a:gd name="T12" fmla="*/ 305 w 305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76">
                  <a:moveTo>
                    <a:pt x="0" y="176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moveTo>
                    <a:pt x="305" y="0"/>
                  </a:moveTo>
                  <a:cubicBezTo>
                    <a:pt x="253" y="30"/>
                    <a:pt x="177" y="74"/>
                    <a:pt x="115" y="11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任意多边形 1563">
              <a:extLst>
                <a:ext uri="{FF2B5EF4-FFF2-40B4-BE49-F238E27FC236}">
                  <a16:creationId xmlns:a16="http://schemas.microsoft.com/office/drawing/2014/main" id="{1B86A383-011A-42F0-9F9D-41B80B17814C}"/>
                </a:ext>
              </a:extLst>
            </p:cNvPr>
            <p:cNvSpPr/>
            <p:nvPr/>
          </p:nvSpPr>
          <p:spPr bwMode="auto">
            <a:xfrm>
              <a:off x="5194301" y="2754313"/>
              <a:ext cx="788988" cy="604838"/>
            </a:xfrm>
            <a:custGeom>
              <a:avLst/>
              <a:gdLst>
                <a:gd name="T0" fmla="*/ 302 w 302"/>
                <a:gd name="T1" fmla="*/ 0 h 232"/>
                <a:gd name="T2" fmla="*/ 112 w 302"/>
                <a:gd name="T3" fmla="*/ 110 h 232"/>
                <a:gd name="T4" fmla="*/ 0 w 302"/>
                <a:gd name="T5" fmla="*/ 174 h 232"/>
                <a:gd name="T6" fmla="*/ 0 w 302"/>
                <a:gd name="T7" fmla="*/ 201 h 232"/>
                <a:gd name="T8" fmla="*/ 0 w 302"/>
                <a:gd name="T9" fmla="*/ 206 h 232"/>
                <a:gd name="T10" fmla="*/ 0 w 302"/>
                <a:gd name="T11" fmla="*/ 217 h 232"/>
                <a:gd name="T12" fmla="*/ 0 w 302"/>
                <a:gd name="T13" fmla="*/ 232 h 232"/>
                <a:gd name="T14" fmla="*/ 0 w 302"/>
                <a:gd name="T15" fmla="*/ 232 h 232"/>
                <a:gd name="T16" fmla="*/ 0 w 302"/>
                <a:gd name="T17" fmla="*/ 232 h 232"/>
                <a:gd name="T18" fmla="*/ 302 w 302"/>
                <a:gd name="T19" fmla="*/ 58 h 232"/>
                <a:gd name="T20" fmla="*/ 302 w 302"/>
                <a:gd name="T2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2" h="232">
                  <a:moveTo>
                    <a:pt x="302" y="0"/>
                  </a:moveTo>
                  <a:cubicBezTo>
                    <a:pt x="112" y="110"/>
                    <a:pt x="112" y="110"/>
                    <a:pt x="112" y="110"/>
                  </a:cubicBezTo>
                  <a:cubicBezTo>
                    <a:pt x="57" y="141"/>
                    <a:pt x="12" y="167"/>
                    <a:pt x="0" y="174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2"/>
                    <a:pt x="0" y="204"/>
                    <a:pt x="0" y="206"/>
                  </a:cubicBezTo>
                  <a:cubicBezTo>
                    <a:pt x="0" y="209"/>
                    <a:pt x="0" y="213"/>
                    <a:pt x="0" y="21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302" y="58"/>
                    <a:pt x="302" y="58"/>
                    <a:pt x="302" y="58"/>
                  </a:cubicBezTo>
                  <a:cubicBezTo>
                    <a:pt x="302" y="0"/>
                    <a:pt x="302" y="0"/>
                    <a:pt x="302" y="0"/>
                  </a:cubicBezTo>
                </a:path>
              </a:pathLst>
            </a:custGeom>
            <a:solidFill>
              <a:srgbClr val="727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任意多边形 1564">
              <a:extLst>
                <a:ext uri="{FF2B5EF4-FFF2-40B4-BE49-F238E27FC236}">
                  <a16:creationId xmlns:a16="http://schemas.microsoft.com/office/drawing/2014/main" id="{5C303373-327E-4032-A0AE-D8C626690AEF}"/>
                </a:ext>
              </a:extLst>
            </p:cNvPr>
            <p:cNvSpPr/>
            <p:nvPr/>
          </p:nvSpPr>
          <p:spPr bwMode="auto">
            <a:xfrm>
              <a:off x="5187951" y="2716213"/>
              <a:ext cx="795338" cy="496888"/>
            </a:xfrm>
            <a:custGeom>
              <a:avLst/>
              <a:gdLst>
                <a:gd name="T0" fmla="*/ 305 w 305"/>
                <a:gd name="T1" fmla="*/ 0 h 191"/>
                <a:gd name="T2" fmla="*/ 0 w 305"/>
                <a:gd name="T3" fmla="*/ 176 h 191"/>
                <a:gd name="T4" fmla="*/ 0 w 305"/>
                <a:gd name="T5" fmla="*/ 191 h 191"/>
                <a:gd name="T6" fmla="*/ 0 w 305"/>
                <a:gd name="T7" fmla="*/ 191 h 191"/>
                <a:gd name="T8" fmla="*/ 0 w 305"/>
                <a:gd name="T9" fmla="*/ 191 h 191"/>
                <a:gd name="T10" fmla="*/ 0 w 305"/>
                <a:gd name="T11" fmla="*/ 191 h 191"/>
                <a:gd name="T12" fmla="*/ 3 w 305"/>
                <a:gd name="T13" fmla="*/ 189 h 191"/>
                <a:gd name="T14" fmla="*/ 3 w 305"/>
                <a:gd name="T15" fmla="*/ 189 h 191"/>
                <a:gd name="T16" fmla="*/ 115 w 305"/>
                <a:gd name="T17" fmla="*/ 125 h 191"/>
                <a:gd name="T18" fmla="*/ 305 w 305"/>
                <a:gd name="T19" fmla="*/ 15 h 191"/>
                <a:gd name="T20" fmla="*/ 305 w 305"/>
                <a:gd name="T2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191">
                  <a:moveTo>
                    <a:pt x="305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3" y="189"/>
                    <a:pt x="3" y="189"/>
                    <a:pt x="3" y="189"/>
                  </a:cubicBezTo>
                  <a:cubicBezTo>
                    <a:pt x="3" y="189"/>
                    <a:pt x="3" y="189"/>
                    <a:pt x="3" y="189"/>
                  </a:cubicBezTo>
                  <a:cubicBezTo>
                    <a:pt x="15" y="182"/>
                    <a:pt x="60" y="156"/>
                    <a:pt x="115" y="125"/>
                  </a:cubicBezTo>
                  <a:cubicBezTo>
                    <a:pt x="177" y="89"/>
                    <a:pt x="253" y="45"/>
                    <a:pt x="305" y="15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486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任意多边形 1565">
              <a:extLst>
                <a:ext uri="{FF2B5EF4-FFF2-40B4-BE49-F238E27FC236}">
                  <a16:creationId xmlns:a16="http://schemas.microsoft.com/office/drawing/2014/main" id="{FAF42376-8D5E-4AA6-BA79-5B2C479FDCD1}"/>
                </a:ext>
              </a:extLst>
            </p:cNvPr>
            <p:cNvSpPr/>
            <p:nvPr/>
          </p:nvSpPr>
          <p:spPr bwMode="auto">
            <a:xfrm>
              <a:off x="4475164" y="2822576"/>
              <a:ext cx="1504950" cy="863600"/>
            </a:xfrm>
            <a:custGeom>
              <a:avLst/>
              <a:gdLst>
                <a:gd name="T0" fmla="*/ 272 w 577"/>
                <a:gd name="T1" fmla="*/ 232 h 331"/>
                <a:gd name="T2" fmla="*/ 273 w 577"/>
                <a:gd name="T3" fmla="*/ 224 h 331"/>
                <a:gd name="T4" fmla="*/ 218 w 577"/>
                <a:gd name="T5" fmla="*/ 238 h 331"/>
                <a:gd name="T6" fmla="*/ 256 w 577"/>
                <a:gd name="T7" fmla="*/ 224 h 331"/>
                <a:gd name="T8" fmla="*/ 577 w 577"/>
                <a:gd name="T9" fmla="*/ 181 h 331"/>
                <a:gd name="T10" fmla="*/ 219 w 577"/>
                <a:gd name="T11" fmla="*/ 323 h 331"/>
                <a:gd name="T12" fmla="*/ 226 w 577"/>
                <a:gd name="T13" fmla="*/ 322 h 331"/>
                <a:gd name="T14" fmla="*/ 253 w 577"/>
                <a:gd name="T15" fmla="*/ 313 h 331"/>
                <a:gd name="T16" fmla="*/ 276 w 577"/>
                <a:gd name="T17" fmla="*/ 324 h 331"/>
                <a:gd name="T18" fmla="*/ 310 w 577"/>
                <a:gd name="T19" fmla="*/ 312 h 331"/>
                <a:gd name="T20" fmla="*/ 347 w 577"/>
                <a:gd name="T21" fmla="*/ 331 h 331"/>
                <a:gd name="T22" fmla="*/ 368 w 577"/>
                <a:gd name="T23" fmla="*/ 322 h 331"/>
                <a:gd name="T24" fmla="*/ 385 w 577"/>
                <a:gd name="T25" fmla="*/ 322 h 331"/>
                <a:gd name="T26" fmla="*/ 406 w 577"/>
                <a:gd name="T27" fmla="*/ 331 h 331"/>
                <a:gd name="T28" fmla="*/ 446 w 577"/>
                <a:gd name="T29" fmla="*/ 310 h 331"/>
                <a:gd name="T30" fmla="*/ 577 w 577"/>
                <a:gd name="T31" fmla="*/ 181 h 331"/>
                <a:gd name="T32" fmla="*/ 279 w 577"/>
                <a:gd name="T33" fmla="*/ 229 h 331"/>
                <a:gd name="T34" fmla="*/ 409 w 577"/>
                <a:gd name="T35" fmla="*/ 154 h 331"/>
                <a:gd name="T36" fmla="*/ 356 w 577"/>
                <a:gd name="T37" fmla="*/ 185 h 331"/>
                <a:gd name="T38" fmla="*/ 464 w 577"/>
                <a:gd name="T39" fmla="*/ 143 h 331"/>
                <a:gd name="T40" fmla="*/ 478 w 577"/>
                <a:gd name="T41" fmla="*/ 137 h 331"/>
                <a:gd name="T42" fmla="*/ 577 w 577"/>
                <a:gd name="T43" fmla="*/ 99 h 331"/>
                <a:gd name="T44" fmla="*/ 27 w 577"/>
                <a:gd name="T45" fmla="*/ 91 h 331"/>
                <a:gd name="T46" fmla="*/ 93 w 577"/>
                <a:gd name="T47" fmla="*/ 139 h 331"/>
                <a:gd name="T48" fmla="*/ 59 w 577"/>
                <a:gd name="T49" fmla="*/ 110 h 331"/>
                <a:gd name="T50" fmla="*/ 27 w 577"/>
                <a:gd name="T51" fmla="*/ 91 h 331"/>
                <a:gd name="T52" fmla="*/ 470 w 577"/>
                <a:gd name="T53" fmla="*/ 119 h 331"/>
                <a:gd name="T54" fmla="*/ 577 w 577"/>
                <a:gd name="T55" fmla="*/ 57 h 331"/>
                <a:gd name="T56" fmla="*/ 4 w 577"/>
                <a:gd name="T57" fmla="*/ 53 h 331"/>
                <a:gd name="T58" fmla="*/ 3 w 577"/>
                <a:gd name="T59" fmla="*/ 41 h 331"/>
                <a:gd name="T60" fmla="*/ 15 w 577"/>
                <a:gd name="T61" fmla="*/ 39 h 331"/>
                <a:gd name="T62" fmla="*/ 15 w 577"/>
                <a:gd name="T63" fmla="*/ 38 h 331"/>
                <a:gd name="T64" fmla="*/ 15 w 577"/>
                <a:gd name="T65" fmla="*/ 38 h 331"/>
                <a:gd name="T66" fmla="*/ 15 w 577"/>
                <a:gd name="T67" fmla="*/ 38 h 331"/>
                <a:gd name="T68" fmla="*/ 8 w 577"/>
                <a:gd name="T69" fmla="*/ 0 h 331"/>
                <a:gd name="T70" fmla="*/ 3 w 577"/>
                <a:gd name="T71" fmla="*/ 41 h 331"/>
                <a:gd name="T72" fmla="*/ 6 w 577"/>
                <a:gd name="T73" fmla="*/ 3 h 331"/>
                <a:gd name="T74" fmla="*/ 14 w 577"/>
                <a:gd name="T75" fmla="*/ 1 h 331"/>
                <a:gd name="T76" fmla="*/ 8 w 577"/>
                <a:gd name="T7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7" h="331">
                  <a:moveTo>
                    <a:pt x="273" y="224"/>
                  </a:moveTo>
                  <a:cubicBezTo>
                    <a:pt x="272" y="226"/>
                    <a:pt x="272" y="229"/>
                    <a:pt x="272" y="232"/>
                  </a:cubicBezTo>
                  <a:cubicBezTo>
                    <a:pt x="273" y="233"/>
                    <a:pt x="273" y="233"/>
                    <a:pt x="273" y="233"/>
                  </a:cubicBezTo>
                  <a:cubicBezTo>
                    <a:pt x="273" y="224"/>
                    <a:pt x="273" y="224"/>
                    <a:pt x="273" y="224"/>
                  </a:cubicBezTo>
                  <a:moveTo>
                    <a:pt x="256" y="224"/>
                  </a:moveTo>
                  <a:cubicBezTo>
                    <a:pt x="228" y="235"/>
                    <a:pt x="222" y="237"/>
                    <a:pt x="218" y="238"/>
                  </a:cubicBezTo>
                  <a:cubicBezTo>
                    <a:pt x="219" y="238"/>
                    <a:pt x="219" y="238"/>
                    <a:pt x="219" y="238"/>
                  </a:cubicBezTo>
                  <a:cubicBezTo>
                    <a:pt x="256" y="224"/>
                    <a:pt x="256" y="224"/>
                    <a:pt x="256" y="224"/>
                  </a:cubicBezTo>
                  <a:cubicBezTo>
                    <a:pt x="256" y="224"/>
                    <a:pt x="256" y="224"/>
                    <a:pt x="256" y="224"/>
                  </a:cubicBezTo>
                  <a:moveTo>
                    <a:pt x="577" y="181"/>
                  </a:moveTo>
                  <a:cubicBezTo>
                    <a:pt x="229" y="317"/>
                    <a:pt x="229" y="317"/>
                    <a:pt x="229" y="317"/>
                  </a:cubicBezTo>
                  <a:cubicBezTo>
                    <a:pt x="219" y="323"/>
                    <a:pt x="219" y="323"/>
                    <a:pt x="219" y="323"/>
                  </a:cubicBezTo>
                  <a:cubicBezTo>
                    <a:pt x="219" y="323"/>
                    <a:pt x="218" y="323"/>
                    <a:pt x="218" y="323"/>
                  </a:cubicBezTo>
                  <a:cubicBezTo>
                    <a:pt x="221" y="323"/>
                    <a:pt x="224" y="322"/>
                    <a:pt x="226" y="322"/>
                  </a:cubicBezTo>
                  <a:cubicBezTo>
                    <a:pt x="232" y="320"/>
                    <a:pt x="238" y="318"/>
                    <a:pt x="244" y="315"/>
                  </a:cubicBezTo>
                  <a:cubicBezTo>
                    <a:pt x="247" y="313"/>
                    <a:pt x="250" y="313"/>
                    <a:pt x="253" y="313"/>
                  </a:cubicBezTo>
                  <a:cubicBezTo>
                    <a:pt x="257" y="313"/>
                    <a:pt x="261" y="314"/>
                    <a:pt x="264" y="318"/>
                  </a:cubicBezTo>
                  <a:cubicBezTo>
                    <a:pt x="268" y="322"/>
                    <a:pt x="272" y="324"/>
                    <a:pt x="276" y="324"/>
                  </a:cubicBezTo>
                  <a:cubicBezTo>
                    <a:pt x="279" y="324"/>
                    <a:pt x="282" y="323"/>
                    <a:pt x="285" y="322"/>
                  </a:cubicBezTo>
                  <a:cubicBezTo>
                    <a:pt x="293" y="319"/>
                    <a:pt x="301" y="316"/>
                    <a:pt x="310" y="312"/>
                  </a:cubicBezTo>
                  <a:cubicBezTo>
                    <a:pt x="318" y="317"/>
                    <a:pt x="326" y="322"/>
                    <a:pt x="335" y="327"/>
                  </a:cubicBezTo>
                  <a:cubicBezTo>
                    <a:pt x="339" y="329"/>
                    <a:pt x="343" y="331"/>
                    <a:pt x="347" y="331"/>
                  </a:cubicBezTo>
                  <a:cubicBezTo>
                    <a:pt x="351" y="331"/>
                    <a:pt x="355" y="330"/>
                    <a:pt x="359" y="327"/>
                  </a:cubicBezTo>
                  <a:cubicBezTo>
                    <a:pt x="362" y="325"/>
                    <a:pt x="365" y="324"/>
                    <a:pt x="368" y="322"/>
                  </a:cubicBezTo>
                  <a:cubicBezTo>
                    <a:pt x="371" y="320"/>
                    <a:pt x="374" y="319"/>
                    <a:pt x="377" y="319"/>
                  </a:cubicBezTo>
                  <a:cubicBezTo>
                    <a:pt x="379" y="319"/>
                    <a:pt x="382" y="320"/>
                    <a:pt x="385" y="322"/>
                  </a:cubicBezTo>
                  <a:cubicBezTo>
                    <a:pt x="388" y="324"/>
                    <a:pt x="391" y="326"/>
                    <a:pt x="395" y="328"/>
                  </a:cubicBezTo>
                  <a:cubicBezTo>
                    <a:pt x="398" y="330"/>
                    <a:pt x="402" y="331"/>
                    <a:pt x="406" y="331"/>
                  </a:cubicBezTo>
                  <a:cubicBezTo>
                    <a:pt x="410" y="331"/>
                    <a:pt x="413" y="330"/>
                    <a:pt x="417" y="327"/>
                  </a:cubicBezTo>
                  <a:cubicBezTo>
                    <a:pt x="427" y="322"/>
                    <a:pt x="436" y="316"/>
                    <a:pt x="446" y="310"/>
                  </a:cubicBezTo>
                  <a:cubicBezTo>
                    <a:pt x="490" y="285"/>
                    <a:pt x="533" y="260"/>
                    <a:pt x="577" y="235"/>
                  </a:cubicBezTo>
                  <a:cubicBezTo>
                    <a:pt x="577" y="181"/>
                    <a:pt x="577" y="181"/>
                    <a:pt x="577" y="181"/>
                  </a:cubicBezTo>
                  <a:moveTo>
                    <a:pt x="409" y="154"/>
                  </a:moveTo>
                  <a:cubicBezTo>
                    <a:pt x="370" y="177"/>
                    <a:pt x="326" y="202"/>
                    <a:pt x="279" y="229"/>
                  </a:cubicBezTo>
                  <a:cubicBezTo>
                    <a:pt x="356" y="185"/>
                    <a:pt x="356" y="185"/>
                    <a:pt x="356" y="185"/>
                  </a:cubicBezTo>
                  <a:cubicBezTo>
                    <a:pt x="409" y="154"/>
                    <a:pt x="409" y="154"/>
                    <a:pt x="409" y="154"/>
                  </a:cubicBezTo>
                  <a:moveTo>
                    <a:pt x="464" y="143"/>
                  </a:moveTo>
                  <a:cubicBezTo>
                    <a:pt x="434" y="154"/>
                    <a:pt x="398" y="168"/>
                    <a:pt x="356" y="185"/>
                  </a:cubicBezTo>
                  <a:cubicBezTo>
                    <a:pt x="464" y="143"/>
                    <a:pt x="464" y="143"/>
                    <a:pt x="464" y="143"/>
                  </a:cubicBezTo>
                  <a:cubicBezTo>
                    <a:pt x="464" y="143"/>
                    <a:pt x="464" y="143"/>
                    <a:pt x="464" y="143"/>
                  </a:cubicBezTo>
                  <a:moveTo>
                    <a:pt x="577" y="98"/>
                  </a:moveTo>
                  <a:cubicBezTo>
                    <a:pt x="555" y="107"/>
                    <a:pt x="523" y="120"/>
                    <a:pt x="478" y="137"/>
                  </a:cubicBezTo>
                  <a:cubicBezTo>
                    <a:pt x="478" y="137"/>
                    <a:pt x="478" y="137"/>
                    <a:pt x="478" y="137"/>
                  </a:cubicBezTo>
                  <a:cubicBezTo>
                    <a:pt x="577" y="99"/>
                    <a:pt x="577" y="99"/>
                    <a:pt x="577" y="99"/>
                  </a:cubicBezTo>
                  <a:cubicBezTo>
                    <a:pt x="577" y="98"/>
                    <a:pt x="577" y="98"/>
                    <a:pt x="577" y="98"/>
                  </a:cubicBezTo>
                  <a:moveTo>
                    <a:pt x="27" y="91"/>
                  </a:moveTo>
                  <a:cubicBezTo>
                    <a:pt x="59" y="110"/>
                    <a:pt x="59" y="110"/>
                    <a:pt x="59" y="110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82" y="123"/>
                    <a:pt x="52" y="103"/>
                    <a:pt x="27" y="91"/>
                  </a:cubicBezTo>
                  <a:moveTo>
                    <a:pt x="577" y="57"/>
                  </a:moveTo>
                  <a:cubicBezTo>
                    <a:pt x="546" y="75"/>
                    <a:pt x="510" y="96"/>
                    <a:pt x="470" y="119"/>
                  </a:cubicBezTo>
                  <a:cubicBezTo>
                    <a:pt x="577" y="57"/>
                    <a:pt x="577" y="57"/>
                    <a:pt x="577" y="57"/>
                  </a:cubicBezTo>
                  <a:cubicBezTo>
                    <a:pt x="577" y="57"/>
                    <a:pt x="577" y="57"/>
                    <a:pt x="577" y="57"/>
                  </a:cubicBezTo>
                  <a:moveTo>
                    <a:pt x="3" y="41"/>
                  </a:moveTo>
                  <a:cubicBezTo>
                    <a:pt x="2" y="46"/>
                    <a:pt x="4" y="52"/>
                    <a:pt x="4" y="53"/>
                  </a:cubicBezTo>
                  <a:cubicBezTo>
                    <a:pt x="4" y="50"/>
                    <a:pt x="3" y="48"/>
                    <a:pt x="3" y="46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1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15" y="38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8"/>
                  </a:cubicBezTo>
                  <a:moveTo>
                    <a:pt x="15" y="2"/>
                  </a:moveTo>
                  <a:cubicBezTo>
                    <a:pt x="15" y="3"/>
                    <a:pt x="15" y="4"/>
                    <a:pt x="15" y="38"/>
                  </a:cubicBezTo>
                  <a:cubicBezTo>
                    <a:pt x="15" y="4"/>
                    <a:pt x="15" y="3"/>
                    <a:pt x="15" y="2"/>
                  </a:cubicBezTo>
                  <a:moveTo>
                    <a:pt x="8" y="0"/>
                  </a:moveTo>
                  <a:cubicBezTo>
                    <a:pt x="6" y="0"/>
                    <a:pt x="3" y="1"/>
                    <a:pt x="2" y="4"/>
                  </a:cubicBezTo>
                  <a:cubicBezTo>
                    <a:pt x="0" y="8"/>
                    <a:pt x="3" y="41"/>
                    <a:pt x="3" y="4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1" y="0"/>
                    <a:pt x="8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任意多边形 1566">
              <a:extLst>
                <a:ext uri="{FF2B5EF4-FFF2-40B4-BE49-F238E27FC236}">
                  <a16:creationId xmlns:a16="http://schemas.microsoft.com/office/drawing/2014/main" id="{1A28BF86-83A5-48BA-BA3D-922F8709E711}"/>
                </a:ext>
              </a:extLst>
            </p:cNvPr>
            <p:cNvSpPr/>
            <p:nvPr/>
          </p:nvSpPr>
          <p:spPr bwMode="auto">
            <a:xfrm>
              <a:off x="5027614" y="3179763"/>
              <a:ext cx="693738" cy="485775"/>
            </a:xfrm>
            <a:custGeom>
              <a:avLst/>
              <a:gdLst>
                <a:gd name="T0" fmla="*/ 17 w 266"/>
                <a:gd name="T1" fmla="*/ 180 h 186"/>
                <a:gd name="T2" fmla="*/ 0 w 266"/>
                <a:gd name="T3" fmla="*/ 186 h 186"/>
                <a:gd name="T4" fmla="*/ 6 w 266"/>
                <a:gd name="T5" fmla="*/ 186 h 186"/>
                <a:gd name="T6" fmla="*/ 7 w 266"/>
                <a:gd name="T7" fmla="*/ 186 h 186"/>
                <a:gd name="T8" fmla="*/ 17 w 266"/>
                <a:gd name="T9" fmla="*/ 180 h 186"/>
                <a:gd name="T10" fmla="*/ 266 w 266"/>
                <a:gd name="T11" fmla="*/ 0 h 186"/>
                <a:gd name="T12" fmla="*/ 266 w 266"/>
                <a:gd name="T13" fmla="*/ 0 h 186"/>
                <a:gd name="T14" fmla="*/ 252 w 266"/>
                <a:gd name="T15" fmla="*/ 6 h 186"/>
                <a:gd name="T16" fmla="*/ 252 w 266"/>
                <a:gd name="T17" fmla="*/ 6 h 186"/>
                <a:gd name="T18" fmla="*/ 266 w 266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86">
                  <a:moveTo>
                    <a:pt x="17" y="18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3" y="186"/>
                    <a:pt x="6" y="186"/>
                  </a:cubicBezTo>
                  <a:cubicBezTo>
                    <a:pt x="6" y="186"/>
                    <a:pt x="7" y="186"/>
                    <a:pt x="7" y="186"/>
                  </a:cubicBezTo>
                  <a:cubicBezTo>
                    <a:pt x="17" y="180"/>
                    <a:pt x="17" y="180"/>
                    <a:pt x="17" y="180"/>
                  </a:cubicBezTo>
                  <a:moveTo>
                    <a:pt x="266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2" y="2"/>
                    <a:pt x="257" y="4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任意多边形 1567">
              <a:extLst>
                <a:ext uri="{FF2B5EF4-FFF2-40B4-BE49-F238E27FC236}">
                  <a16:creationId xmlns:a16="http://schemas.microsoft.com/office/drawing/2014/main" id="{7DA01384-6E73-465F-B8AE-F13043EF6D70}"/>
                </a:ext>
              </a:extLst>
            </p:cNvPr>
            <p:cNvSpPr/>
            <p:nvPr/>
          </p:nvSpPr>
          <p:spPr bwMode="auto">
            <a:xfrm>
              <a:off x="5027614" y="3255963"/>
              <a:ext cx="952500" cy="409575"/>
            </a:xfrm>
            <a:custGeom>
              <a:avLst/>
              <a:gdLst>
                <a:gd name="T0" fmla="*/ 365 w 365"/>
                <a:gd name="T1" fmla="*/ 0 h 157"/>
                <a:gd name="T2" fmla="*/ 0 w 365"/>
                <a:gd name="T3" fmla="*/ 142 h 157"/>
                <a:gd name="T4" fmla="*/ 0 w 365"/>
                <a:gd name="T5" fmla="*/ 142 h 157"/>
                <a:gd name="T6" fmla="*/ 0 w 365"/>
                <a:gd name="T7" fmla="*/ 142 h 157"/>
                <a:gd name="T8" fmla="*/ 0 w 365"/>
                <a:gd name="T9" fmla="*/ 157 h 157"/>
                <a:gd name="T10" fmla="*/ 0 w 365"/>
                <a:gd name="T11" fmla="*/ 157 h 157"/>
                <a:gd name="T12" fmla="*/ 17 w 365"/>
                <a:gd name="T13" fmla="*/ 151 h 157"/>
                <a:gd name="T14" fmla="*/ 365 w 365"/>
                <a:gd name="T15" fmla="*/ 15 h 157"/>
                <a:gd name="T16" fmla="*/ 365 w 365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5" h="157">
                  <a:moveTo>
                    <a:pt x="365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5" y="0"/>
                    <a:pt x="365" y="0"/>
                    <a:pt x="365" y="0"/>
                  </a:cubicBezTo>
                </a:path>
              </a:pathLst>
            </a:custGeom>
            <a:solidFill>
              <a:srgbClr val="583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任意多边形 1568">
              <a:extLst>
                <a:ext uri="{FF2B5EF4-FFF2-40B4-BE49-F238E27FC236}">
                  <a16:creationId xmlns:a16="http://schemas.microsoft.com/office/drawing/2014/main" id="{7D1818E9-7657-4BFE-B13B-9D7327D74268}"/>
                </a:ext>
              </a:extLst>
            </p:cNvPr>
            <p:cNvSpPr/>
            <p:nvPr/>
          </p:nvSpPr>
          <p:spPr bwMode="auto">
            <a:xfrm>
              <a:off x="5403851" y="3038476"/>
              <a:ext cx="576263" cy="266700"/>
            </a:xfrm>
            <a:custGeom>
              <a:avLst/>
              <a:gdLst>
                <a:gd name="T0" fmla="*/ 221 w 221"/>
                <a:gd name="T1" fmla="*/ 0 h 102"/>
                <a:gd name="T2" fmla="*/ 81 w 221"/>
                <a:gd name="T3" fmla="*/ 55 h 102"/>
                <a:gd name="T4" fmla="*/ 53 w 221"/>
                <a:gd name="T5" fmla="*/ 71 h 102"/>
                <a:gd name="T6" fmla="*/ 0 w 221"/>
                <a:gd name="T7" fmla="*/ 102 h 102"/>
                <a:gd name="T8" fmla="*/ 0 w 221"/>
                <a:gd name="T9" fmla="*/ 102 h 102"/>
                <a:gd name="T10" fmla="*/ 108 w 221"/>
                <a:gd name="T11" fmla="*/ 60 h 102"/>
                <a:gd name="T12" fmla="*/ 122 w 221"/>
                <a:gd name="T13" fmla="*/ 54 h 102"/>
                <a:gd name="T14" fmla="*/ 221 w 221"/>
                <a:gd name="T15" fmla="*/ 15 h 102"/>
                <a:gd name="T16" fmla="*/ 221 w 221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102">
                  <a:moveTo>
                    <a:pt x="221" y="0"/>
                  </a:moveTo>
                  <a:cubicBezTo>
                    <a:pt x="81" y="55"/>
                    <a:pt x="81" y="55"/>
                    <a:pt x="81" y="55"/>
                  </a:cubicBezTo>
                  <a:cubicBezTo>
                    <a:pt x="72" y="60"/>
                    <a:pt x="63" y="65"/>
                    <a:pt x="53" y="7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42" y="85"/>
                    <a:pt x="78" y="71"/>
                    <a:pt x="108" y="60"/>
                  </a:cubicBezTo>
                  <a:cubicBezTo>
                    <a:pt x="113" y="58"/>
                    <a:pt x="118" y="56"/>
                    <a:pt x="122" y="54"/>
                  </a:cubicBezTo>
                  <a:cubicBezTo>
                    <a:pt x="167" y="37"/>
                    <a:pt x="199" y="24"/>
                    <a:pt x="221" y="15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solidFill>
              <a:srgbClr val="583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任意多边形 1569">
              <a:extLst>
                <a:ext uri="{FF2B5EF4-FFF2-40B4-BE49-F238E27FC236}">
                  <a16:creationId xmlns:a16="http://schemas.microsoft.com/office/drawing/2014/main" id="{FAD893F0-DDCA-4C55-B51F-29F17D3B75A7}"/>
                </a:ext>
              </a:extLst>
            </p:cNvPr>
            <p:cNvSpPr/>
            <p:nvPr/>
          </p:nvSpPr>
          <p:spPr bwMode="auto">
            <a:xfrm>
              <a:off x="5614989" y="2971801"/>
              <a:ext cx="365125" cy="211138"/>
            </a:xfrm>
            <a:custGeom>
              <a:avLst/>
              <a:gdLst>
                <a:gd name="T0" fmla="*/ 140 w 140"/>
                <a:gd name="T1" fmla="*/ 0 h 81"/>
                <a:gd name="T2" fmla="*/ 33 w 140"/>
                <a:gd name="T3" fmla="*/ 62 h 81"/>
                <a:gd name="T4" fmla="*/ 0 w 140"/>
                <a:gd name="T5" fmla="*/ 81 h 81"/>
                <a:gd name="T6" fmla="*/ 140 w 140"/>
                <a:gd name="T7" fmla="*/ 26 h 81"/>
                <a:gd name="T8" fmla="*/ 140 w 1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1">
                  <a:moveTo>
                    <a:pt x="140" y="0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3" y="68"/>
                    <a:pt x="12" y="74"/>
                    <a:pt x="0" y="81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solidFill>
              <a:srgbClr val="7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1570">
              <a:extLst>
                <a:ext uri="{FF2B5EF4-FFF2-40B4-BE49-F238E27FC236}">
                  <a16:creationId xmlns:a16="http://schemas.microsoft.com/office/drawing/2014/main" id="{FF6A3F52-8712-4365-90C1-16F915C0F9C9}"/>
                </a:ext>
              </a:extLst>
            </p:cNvPr>
            <p:cNvSpPr/>
            <p:nvPr/>
          </p:nvSpPr>
          <p:spPr bwMode="auto">
            <a:xfrm>
              <a:off x="5187951" y="2928938"/>
              <a:ext cx="792163" cy="501650"/>
            </a:xfrm>
            <a:custGeom>
              <a:avLst/>
              <a:gdLst>
                <a:gd name="T0" fmla="*/ 304 w 304"/>
                <a:gd name="T1" fmla="*/ 0 h 192"/>
                <a:gd name="T2" fmla="*/ 15 w 304"/>
                <a:gd name="T3" fmla="*/ 167 h 192"/>
                <a:gd name="T4" fmla="*/ 0 w 304"/>
                <a:gd name="T5" fmla="*/ 177 h 192"/>
                <a:gd name="T6" fmla="*/ 0 w 304"/>
                <a:gd name="T7" fmla="*/ 183 h 192"/>
                <a:gd name="T8" fmla="*/ 0 w 304"/>
                <a:gd name="T9" fmla="*/ 192 h 192"/>
                <a:gd name="T10" fmla="*/ 6 w 304"/>
                <a:gd name="T11" fmla="*/ 188 h 192"/>
                <a:gd name="T12" fmla="*/ 136 w 304"/>
                <a:gd name="T13" fmla="*/ 113 h 192"/>
                <a:gd name="T14" fmla="*/ 164 w 304"/>
                <a:gd name="T15" fmla="*/ 97 h 192"/>
                <a:gd name="T16" fmla="*/ 164 w 304"/>
                <a:gd name="T17" fmla="*/ 97 h 192"/>
                <a:gd name="T18" fmla="*/ 197 w 304"/>
                <a:gd name="T19" fmla="*/ 78 h 192"/>
                <a:gd name="T20" fmla="*/ 304 w 304"/>
                <a:gd name="T21" fmla="*/ 16 h 192"/>
                <a:gd name="T22" fmla="*/ 304 w 304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4" h="192">
                  <a:moveTo>
                    <a:pt x="304" y="0"/>
                  </a:moveTo>
                  <a:cubicBezTo>
                    <a:pt x="15" y="167"/>
                    <a:pt x="15" y="167"/>
                    <a:pt x="15" y="167"/>
                  </a:cubicBezTo>
                  <a:cubicBezTo>
                    <a:pt x="10" y="171"/>
                    <a:pt x="4" y="174"/>
                    <a:pt x="0" y="177"/>
                  </a:cubicBezTo>
                  <a:cubicBezTo>
                    <a:pt x="0" y="179"/>
                    <a:pt x="0" y="181"/>
                    <a:pt x="0" y="18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3" y="161"/>
                    <a:pt x="97" y="136"/>
                    <a:pt x="136" y="113"/>
                  </a:cubicBezTo>
                  <a:cubicBezTo>
                    <a:pt x="146" y="107"/>
                    <a:pt x="155" y="102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76" y="90"/>
                    <a:pt x="187" y="84"/>
                    <a:pt x="197" y="78"/>
                  </a:cubicBezTo>
                  <a:cubicBezTo>
                    <a:pt x="237" y="55"/>
                    <a:pt x="273" y="34"/>
                    <a:pt x="304" y="16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486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任意多边形 1571">
              <a:extLst>
                <a:ext uri="{FF2B5EF4-FFF2-40B4-BE49-F238E27FC236}">
                  <a16:creationId xmlns:a16="http://schemas.microsoft.com/office/drawing/2014/main" id="{62DAB3EE-65C4-42C0-8A24-DF250D393E74}"/>
                </a:ext>
              </a:extLst>
            </p:cNvPr>
            <p:cNvSpPr/>
            <p:nvPr/>
          </p:nvSpPr>
          <p:spPr bwMode="auto">
            <a:xfrm>
              <a:off x="5046664" y="3081338"/>
              <a:ext cx="933450" cy="515938"/>
            </a:xfrm>
            <a:custGeom>
              <a:avLst/>
              <a:gdLst>
                <a:gd name="T0" fmla="*/ 358 w 358"/>
                <a:gd name="T1" fmla="*/ 0 h 198"/>
                <a:gd name="T2" fmla="*/ 259 w 358"/>
                <a:gd name="T3" fmla="*/ 38 h 198"/>
                <a:gd name="T4" fmla="*/ 245 w 358"/>
                <a:gd name="T5" fmla="*/ 44 h 198"/>
                <a:gd name="T6" fmla="*/ 137 w 358"/>
                <a:gd name="T7" fmla="*/ 86 h 198"/>
                <a:gd name="T8" fmla="*/ 137 w 358"/>
                <a:gd name="T9" fmla="*/ 86 h 198"/>
                <a:gd name="T10" fmla="*/ 60 w 358"/>
                <a:gd name="T11" fmla="*/ 130 h 198"/>
                <a:gd name="T12" fmla="*/ 54 w 358"/>
                <a:gd name="T13" fmla="*/ 134 h 198"/>
                <a:gd name="T14" fmla="*/ 53 w 358"/>
                <a:gd name="T15" fmla="*/ 133 h 198"/>
                <a:gd name="T16" fmla="*/ 53 w 358"/>
                <a:gd name="T17" fmla="*/ 133 h 198"/>
                <a:gd name="T18" fmla="*/ 37 w 358"/>
                <a:gd name="T19" fmla="*/ 125 h 198"/>
                <a:gd name="T20" fmla="*/ 0 w 358"/>
                <a:gd name="T21" fmla="*/ 139 h 198"/>
                <a:gd name="T22" fmla="*/ 0 w 358"/>
                <a:gd name="T23" fmla="*/ 166 h 198"/>
                <a:gd name="T24" fmla="*/ 0 w 358"/>
                <a:gd name="T25" fmla="*/ 166 h 198"/>
                <a:gd name="T26" fmla="*/ 0 w 358"/>
                <a:gd name="T27" fmla="*/ 198 h 198"/>
                <a:gd name="T28" fmla="*/ 0 w 358"/>
                <a:gd name="T29" fmla="*/ 198 h 198"/>
                <a:gd name="T30" fmla="*/ 358 w 358"/>
                <a:gd name="T31" fmla="*/ 59 h 198"/>
                <a:gd name="T32" fmla="*/ 358 w 358"/>
                <a:gd name="T3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198">
                  <a:moveTo>
                    <a:pt x="358" y="0"/>
                  </a:moveTo>
                  <a:cubicBezTo>
                    <a:pt x="259" y="38"/>
                    <a:pt x="259" y="38"/>
                    <a:pt x="259" y="38"/>
                  </a:cubicBezTo>
                  <a:cubicBezTo>
                    <a:pt x="245" y="44"/>
                    <a:pt x="245" y="44"/>
                    <a:pt x="245" y="44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49" y="131"/>
                    <a:pt x="42" y="127"/>
                    <a:pt x="37" y="12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0"/>
                    <a:pt x="358" y="0"/>
                    <a:pt x="358" y="0"/>
                  </a:cubicBezTo>
                </a:path>
              </a:pathLst>
            </a:custGeom>
            <a:solidFill>
              <a:srgbClr val="727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任意多边形 1572">
              <a:extLst>
                <a:ext uri="{FF2B5EF4-FFF2-40B4-BE49-F238E27FC236}">
                  <a16:creationId xmlns:a16="http://schemas.microsoft.com/office/drawing/2014/main" id="{5DC640DD-A55C-4A4B-B846-8538439EB448}"/>
                </a:ext>
              </a:extLst>
            </p:cNvPr>
            <p:cNvSpPr/>
            <p:nvPr/>
          </p:nvSpPr>
          <p:spPr bwMode="auto">
            <a:xfrm>
              <a:off x="5027614" y="3381376"/>
              <a:ext cx="115888" cy="69850"/>
            </a:xfrm>
            <a:custGeom>
              <a:avLst/>
              <a:gdLst>
                <a:gd name="T0" fmla="*/ 29 w 44"/>
                <a:gd name="T1" fmla="*/ 0 h 27"/>
                <a:gd name="T2" fmla="*/ 29 w 44"/>
                <a:gd name="T3" fmla="*/ 0 h 27"/>
                <a:gd name="T4" fmla="*/ 0 w 44"/>
                <a:gd name="T5" fmla="*/ 11 h 27"/>
                <a:gd name="T6" fmla="*/ 0 w 44"/>
                <a:gd name="T7" fmla="*/ 27 h 27"/>
                <a:gd name="T8" fmla="*/ 0 w 44"/>
                <a:gd name="T9" fmla="*/ 27 h 27"/>
                <a:gd name="T10" fmla="*/ 6 w 44"/>
                <a:gd name="T11" fmla="*/ 24 h 27"/>
                <a:gd name="T12" fmla="*/ 44 w 44"/>
                <a:gd name="T13" fmla="*/ 10 h 27"/>
                <a:gd name="T14" fmla="*/ 34 w 44"/>
                <a:gd name="T15" fmla="*/ 4 h 27"/>
                <a:gd name="T16" fmla="*/ 29 w 4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0" y="23"/>
                    <a:pt x="16" y="21"/>
                    <a:pt x="44" y="10"/>
                  </a:cubicBezTo>
                  <a:cubicBezTo>
                    <a:pt x="38" y="6"/>
                    <a:pt x="34" y="4"/>
                    <a:pt x="34" y="4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83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1573">
              <a:extLst>
                <a:ext uri="{FF2B5EF4-FFF2-40B4-BE49-F238E27FC236}">
                  <a16:creationId xmlns:a16="http://schemas.microsoft.com/office/drawing/2014/main" id="{2F7A17DE-9362-439E-9962-938DD226504F}"/>
                </a:ext>
              </a:extLst>
            </p:cNvPr>
            <p:cNvSpPr/>
            <p:nvPr/>
          </p:nvSpPr>
          <p:spPr bwMode="auto">
            <a:xfrm>
              <a:off x="5027614" y="3235326"/>
              <a:ext cx="952500" cy="390525"/>
            </a:xfrm>
            <a:custGeom>
              <a:avLst/>
              <a:gdLst>
                <a:gd name="T0" fmla="*/ 0 w 365"/>
                <a:gd name="T1" fmla="*/ 150 h 150"/>
                <a:gd name="T2" fmla="*/ 0 w 365"/>
                <a:gd name="T3" fmla="*/ 150 h 150"/>
                <a:gd name="T4" fmla="*/ 365 w 365"/>
                <a:gd name="T5" fmla="*/ 0 h 150"/>
                <a:gd name="T6" fmla="*/ 7 w 365"/>
                <a:gd name="T7" fmla="*/ 139 h 150"/>
                <a:gd name="T8" fmla="*/ 14 w 365"/>
                <a:gd name="T9" fmla="*/ 139 h 150"/>
                <a:gd name="T10" fmla="*/ 24 w 365"/>
                <a:gd name="T11" fmla="*/ 139 h 150"/>
                <a:gd name="T12" fmla="*/ 0 w 365"/>
                <a:gd name="T13" fmla="*/ 150 h 150"/>
                <a:gd name="T14" fmla="*/ 365 w 365"/>
                <a:gd name="T15" fmla="*/ 8 h 150"/>
                <a:gd name="T16" fmla="*/ 365 w 365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5" h="150"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moveTo>
                    <a:pt x="365" y="0"/>
                  </a:moveTo>
                  <a:cubicBezTo>
                    <a:pt x="7" y="139"/>
                    <a:pt x="7" y="139"/>
                    <a:pt x="7" y="139"/>
                  </a:cubicBezTo>
                  <a:cubicBezTo>
                    <a:pt x="7" y="139"/>
                    <a:pt x="10" y="139"/>
                    <a:pt x="14" y="139"/>
                  </a:cubicBezTo>
                  <a:cubicBezTo>
                    <a:pt x="17" y="139"/>
                    <a:pt x="21" y="139"/>
                    <a:pt x="24" y="139"/>
                  </a:cubicBezTo>
                  <a:cubicBezTo>
                    <a:pt x="18" y="143"/>
                    <a:pt x="1" y="150"/>
                    <a:pt x="0" y="150"/>
                  </a:cubicBezTo>
                  <a:cubicBezTo>
                    <a:pt x="365" y="8"/>
                    <a:pt x="365" y="8"/>
                    <a:pt x="365" y="8"/>
                  </a:cubicBezTo>
                  <a:cubicBezTo>
                    <a:pt x="365" y="0"/>
                    <a:pt x="365" y="0"/>
                    <a:pt x="365" y="0"/>
                  </a:cubicBezTo>
                </a:path>
              </a:pathLst>
            </a:custGeom>
            <a:solidFill>
              <a:srgbClr val="7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任意多边形 1574">
              <a:extLst>
                <a:ext uri="{FF2B5EF4-FFF2-40B4-BE49-F238E27FC236}">
                  <a16:creationId xmlns:a16="http://schemas.microsoft.com/office/drawing/2014/main" id="{E496EBA6-1210-47F0-BE2C-022AE196E823}"/>
                </a:ext>
              </a:extLst>
            </p:cNvPr>
            <p:cNvSpPr/>
            <p:nvPr/>
          </p:nvSpPr>
          <p:spPr bwMode="auto">
            <a:xfrm>
              <a:off x="4545014" y="3060701"/>
              <a:ext cx="501650" cy="452438"/>
            </a:xfrm>
            <a:custGeom>
              <a:avLst/>
              <a:gdLst>
                <a:gd name="T0" fmla="*/ 0 w 192"/>
                <a:gd name="T1" fmla="*/ 0 h 174"/>
                <a:gd name="T2" fmla="*/ 18 w 192"/>
                <a:gd name="T3" fmla="*/ 32 h 174"/>
                <a:gd name="T4" fmla="*/ 22 w 192"/>
                <a:gd name="T5" fmla="*/ 51 h 174"/>
                <a:gd name="T6" fmla="*/ 38 w 192"/>
                <a:gd name="T7" fmla="*/ 66 h 174"/>
                <a:gd name="T8" fmla="*/ 74 w 192"/>
                <a:gd name="T9" fmla="*/ 72 h 174"/>
                <a:gd name="T10" fmla="*/ 89 w 192"/>
                <a:gd name="T11" fmla="*/ 79 h 174"/>
                <a:gd name="T12" fmla="*/ 187 w 192"/>
                <a:gd name="T13" fmla="*/ 162 h 174"/>
                <a:gd name="T14" fmla="*/ 192 w 192"/>
                <a:gd name="T15" fmla="*/ 174 h 174"/>
                <a:gd name="T16" fmla="*/ 192 w 192"/>
                <a:gd name="T17" fmla="*/ 147 h 174"/>
                <a:gd name="T18" fmla="*/ 191 w 192"/>
                <a:gd name="T19" fmla="*/ 147 h 174"/>
                <a:gd name="T20" fmla="*/ 185 w 192"/>
                <a:gd name="T21" fmla="*/ 150 h 174"/>
                <a:gd name="T22" fmla="*/ 66 w 192"/>
                <a:gd name="T23" fmla="*/ 48 h 174"/>
                <a:gd name="T24" fmla="*/ 66 w 192"/>
                <a:gd name="T25" fmla="*/ 48 h 174"/>
                <a:gd name="T26" fmla="*/ 32 w 192"/>
                <a:gd name="T27" fmla="*/ 19 h 174"/>
                <a:gd name="T28" fmla="*/ 0 w 192"/>
                <a:gd name="T29" fmla="*/ 0 h 174"/>
                <a:gd name="T30" fmla="*/ 0 w 192"/>
                <a:gd name="T3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4">
                  <a:moveTo>
                    <a:pt x="0" y="0"/>
                  </a:moveTo>
                  <a:cubicBezTo>
                    <a:pt x="9" y="7"/>
                    <a:pt x="16" y="22"/>
                    <a:pt x="18" y="32"/>
                  </a:cubicBezTo>
                  <a:cubicBezTo>
                    <a:pt x="19" y="38"/>
                    <a:pt x="21" y="45"/>
                    <a:pt x="22" y="51"/>
                  </a:cubicBezTo>
                  <a:cubicBezTo>
                    <a:pt x="24" y="60"/>
                    <a:pt x="29" y="65"/>
                    <a:pt x="38" y="66"/>
                  </a:cubicBezTo>
                  <a:cubicBezTo>
                    <a:pt x="50" y="68"/>
                    <a:pt x="62" y="70"/>
                    <a:pt x="74" y="72"/>
                  </a:cubicBezTo>
                  <a:cubicBezTo>
                    <a:pt x="79" y="73"/>
                    <a:pt x="84" y="75"/>
                    <a:pt x="89" y="79"/>
                  </a:cubicBezTo>
                  <a:cubicBezTo>
                    <a:pt x="121" y="107"/>
                    <a:pt x="154" y="134"/>
                    <a:pt x="187" y="162"/>
                  </a:cubicBezTo>
                  <a:cubicBezTo>
                    <a:pt x="190" y="165"/>
                    <a:pt x="192" y="174"/>
                    <a:pt x="192" y="174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50"/>
                    <a:pt x="106" y="8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任意多边形 1575">
              <a:extLst>
                <a:ext uri="{FF2B5EF4-FFF2-40B4-BE49-F238E27FC236}">
                  <a16:creationId xmlns:a16="http://schemas.microsoft.com/office/drawing/2014/main" id="{BE1717E9-7B9B-4C58-8E8F-D00F0B5D84E1}"/>
                </a:ext>
              </a:extLst>
            </p:cNvPr>
            <p:cNvSpPr/>
            <p:nvPr/>
          </p:nvSpPr>
          <p:spPr bwMode="auto">
            <a:xfrm>
              <a:off x="4629151" y="3109913"/>
              <a:ext cx="398463" cy="341313"/>
            </a:xfrm>
            <a:custGeom>
              <a:avLst/>
              <a:gdLst>
                <a:gd name="T0" fmla="*/ 153 w 153"/>
                <a:gd name="T1" fmla="*/ 131 h 131"/>
                <a:gd name="T2" fmla="*/ 153 w 153"/>
                <a:gd name="T3" fmla="*/ 131 h 131"/>
                <a:gd name="T4" fmla="*/ 153 w 153"/>
                <a:gd name="T5" fmla="*/ 131 h 131"/>
                <a:gd name="T6" fmla="*/ 0 w 153"/>
                <a:gd name="T7" fmla="*/ 0 h 131"/>
                <a:gd name="T8" fmla="*/ 34 w 153"/>
                <a:gd name="T9" fmla="*/ 29 h 131"/>
                <a:gd name="T10" fmla="*/ 51 w 153"/>
                <a:gd name="T11" fmla="*/ 29 h 131"/>
                <a:gd name="T12" fmla="*/ 50 w 153"/>
                <a:gd name="T13" fmla="*/ 28 h 131"/>
                <a:gd name="T14" fmla="*/ 0 w 153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31">
                  <a:moveTo>
                    <a:pt x="153" y="131"/>
                  </a:moveTo>
                  <a:cubicBezTo>
                    <a:pt x="153" y="131"/>
                    <a:pt x="153" y="131"/>
                    <a:pt x="153" y="131"/>
                  </a:cubicBezTo>
                  <a:cubicBezTo>
                    <a:pt x="153" y="131"/>
                    <a:pt x="153" y="131"/>
                    <a:pt x="153" y="131"/>
                  </a:cubicBezTo>
                  <a:moveTo>
                    <a:pt x="0" y="0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41" y="29"/>
                    <a:pt x="45" y="29"/>
                    <a:pt x="51" y="29"/>
                  </a:cubicBezTo>
                  <a:cubicBezTo>
                    <a:pt x="51" y="29"/>
                    <a:pt x="50" y="29"/>
                    <a:pt x="50" y="2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7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86203B9-EC31-45A3-AE99-5A2A909F3D1E}"/>
                </a:ext>
              </a:extLst>
            </p:cNvPr>
            <p:cNvSpPr/>
            <p:nvPr/>
          </p:nvSpPr>
          <p:spPr bwMode="auto">
            <a:xfrm>
              <a:off x="6008689" y="2738438"/>
              <a:ext cx="1588" cy="1588"/>
            </a:xfrm>
            <a:prstGeom prst="ellipse">
              <a:avLst/>
            </a:pr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任意多边形 1577">
              <a:extLst>
                <a:ext uri="{FF2B5EF4-FFF2-40B4-BE49-F238E27FC236}">
                  <a16:creationId xmlns:a16="http://schemas.microsoft.com/office/drawing/2014/main" id="{3279828E-261E-4D75-997A-3B1CE0B003CF}"/>
                </a:ext>
              </a:extLst>
            </p:cNvPr>
            <p:cNvSpPr/>
            <p:nvPr/>
          </p:nvSpPr>
          <p:spPr bwMode="auto">
            <a:xfrm>
              <a:off x="6008689" y="2738438"/>
              <a:ext cx="0" cy="152400"/>
            </a:xfrm>
            <a:custGeom>
              <a:avLst/>
              <a:gdLst>
                <a:gd name="T0" fmla="*/ 0 h 58"/>
                <a:gd name="T1" fmla="*/ 0 h 58"/>
                <a:gd name="T2" fmla="*/ 58 h 58"/>
                <a:gd name="T3" fmla="*/ 58 h 58"/>
                <a:gd name="T4" fmla="*/ 0 h 5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3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39"/>
                    <a:pt x="0" y="20"/>
                    <a:pt x="0" y="0"/>
                  </a:cubicBezTo>
                </a:path>
              </a:pathLst>
            </a:custGeom>
            <a:solidFill>
              <a:srgbClr val="727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 1578">
              <a:extLst>
                <a:ext uri="{FF2B5EF4-FFF2-40B4-BE49-F238E27FC236}">
                  <a16:creationId xmlns:a16="http://schemas.microsoft.com/office/drawing/2014/main" id="{0C8826F2-1186-4841-924E-AD805D3A0851}"/>
                </a:ext>
              </a:extLst>
            </p:cNvPr>
            <p:cNvSpPr/>
            <p:nvPr/>
          </p:nvSpPr>
          <p:spPr bwMode="auto">
            <a:xfrm>
              <a:off x="6008689" y="2700338"/>
              <a:ext cx="0" cy="38100"/>
            </a:xfrm>
            <a:custGeom>
              <a:avLst/>
              <a:gdLst>
                <a:gd name="T0" fmla="*/ 0 h 15"/>
                <a:gd name="T1" fmla="*/ 0 h 15"/>
                <a:gd name="T2" fmla="*/ 15 h 15"/>
                <a:gd name="T3" fmla="*/ 15 h 15"/>
                <a:gd name="T4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0" y="5"/>
                    <a:pt x="0" y="0"/>
                  </a:cubicBezTo>
                </a:path>
              </a:pathLst>
            </a:custGeom>
            <a:solidFill>
              <a:srgbClr val="486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任意多边形 1579">
              <a:extLst>
                <a:ext uri="{FF2B5EF4-FFF2-40B4-BE49-F238E27FC236}">
                  <a16:creationId xmlns:a16="http://schemas.microsoft.com/office/drawing/2014/main" id="{A012CC00-5418-45BE-874E-4E6A1A1A4685}"/>
                </a:ext>
              </a:extLst>
            </p:cNvPr>
            <p:cNvSpPr/>
            <p:nvPr/>
          </p:nvSpPr>
          <p:spPr bwMode="auto">
            <a:xfrm>
              <a:off x="6005514" y="2955926"/>
              <a:ext cx="3175" cy="114300"/>
            </a:xfrm>
            <a:custGeom>
              <a:avLst/>
              <a:gdLst>
                <a:gd name="T0" fmla="*/ 0 w 1"/>
                <a:gd name="T1" fmla="*/ 44 h 44"/>
                <a:gd name="T2" fmla="*/ 0 w 1"/>
                <a:gd name="T3" fmla="*/ 44 h 44"/>
                <a:gd name="T4" fmla="*/ 0 w 1"/>
                <a:gd name="T5" fmla="*/ 44 h 44"/>
                <a:gd name="T6" fmla="*/ 0 w 1"/>
                <a:gd name="T7" fmla="*/ 44 h 44"/>
                <a:gd name="T8" fmla="*/ 0 w 1"/>
                <a:gd name="T9" fmla="*/ 44 h 44"/>
                <a:gd name="T10" fmla="*/ 1 w 1"/>
                <a:gd name="T11" fmla="*/ 0 h 44"/>
                <a:gd name="T12" fmla="*/ 0 w 1"/>
                <a:gd name="T13" fmla="*/ 0 h 44"/>
                <a:gd name="T14" fmla="*/ 0 w 1"/>
                <a:gd name="T15" fmla="*/ 0 h 44"/>
                <a:gd name="T16" fmla="*/ 1 w 1"/>
                <a:gd name="T17" fmla="*/ 0 h 44"/>
                <a:gd name="T18" fmla="*/ 1 w 1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4">
                  <a:moveTo>
                    <a:pt x="0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任意多边形 1580">
              <a:extLst>
                <a:ext uri="{FF2B5EF4-FFF2-40B4-BE49-F238E27FC236}">
                  <a16:creationId xmlns:a16="http://schemas.microsoft.com/office/drawing/2014/main" id="{031ED19F-8CE7-404F-8EF0-3FD5A0549840}"/>
                </a:ext>
              </a:extLst>
            </p:cNvPr>
            <p:cNvSpPr/>
            <p:nvPr/>
          </p:nvSpPr>
          <p:spPr bwMode="auto">
            <a:xfrm>
              <a:off x="6005514" y="3028951"/>
              <a:ext cx="3175" cy="41275"/>
            </a:xfrm>
            <a:custGeom>
              <a:avLst/>
              <a:gdLst>
                <a:gd name="T0" fmla="*/ 1 w 1"/>
                <a:gd name="T1" fmla="*/ 0 h 16"/>
                <a:gd name="T2" fmla="*/ 0 w 1"/>
                <a:gd name="T3" fmla="*/ 0 h 16"/>
                <a:gd name="T4" fmla="*/ 0 w 1"/>
                <a:gd name="T5" fmla="*/ 16 h 16"/>
                <a:gd name="T6" fmla="*/ 0 w 1"/>
                <a:gd name="T7" fmla="*/ 16 h 16"/>
                <a:gd name="T8" fmla="*/ 1 w 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solidFill>
              <a:srgbClr val="583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 1581">
              <a:extLst>
                <a:ext uri="{FF2B5EF4-FFF2-40B4-BE49-F238E27FC236}">
                  <a16:creationId xmlns:a16="http://schemas.microsoft.com/office/drawing/2014/main" id="{3DD49E5F-0B38-46D4-9573-3DBE962F5BAF}"/>
                </a:ext>
              </a:extLst>
            </p:cNvPr>
            <p:cNvSpPr/>
            <p:nvPr/>
          </p:nvSpPr>
          <p:spPr bwMode="auto">
            <a:xfrm>
              <a:off x="6005514" y="2955926"/>
              <a:ext cx="3175" cy="73025"/>
            </a:xfrm>
            <a:custGeom>
              <a:avLst/>
              <a:gdLst>
                <a:gd name="T0" fmla="*/ 1 w 1"/>
                <a:gd name="T1" fmla="*/ 0 h 28"/>
                <a:gd name="T2" fmla="*/ 0 w 1"/>
                <a:gd name="T3" fmla="*/ 0 h 28"/>
                <a:gd name="T4" fmla="*/ 0 w 1"/>
                <a:gd name="T5" fmla="*/ 28 h 28"/>
                <a:gd name="T6" fmla="*/ 1 w 1"/>
                <a:gd name="T7" fmla="*/ 28 h 28"/>
                <a:gd name="T8" fmla="*/ 1 w 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19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1" y="9"/>
                    <a:pt x="1" y="0"/>
                  </a:cubicBezTo>
                </a:path>
              </a:pathLst>
            </a:custGeom>
            <a:solidFill>
              <a:srgbClr val="7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任意多边形 1582">
              <a:extLst>
                <a:ext uri="{FF2B5EF4-FFF2-40B4-BE49-F238E27FC236}">
                  <a16:creationId xmlns:a16="http://schemas.microsoft.com/office/drawing/2014/main" id="{16858B91-B4FC-408C-A432-8CB54EAF3C03}"/>
                </a:ext>
              </a:extLst>
            </p:cNvPr>
            <p:cNvSpPr/>
            <p:nvPr/>
          </p:nvSpPr>
          <p:spPr bwMode="auto">
            <a:xfrm>
              <a:off x="6005514" y="2916238"/>
              <a:ext cx="3175" cy="39688"/>
            </a:xfrm>
            <a:custGeom>
              <a:avLst/>
              <a:gdLst>
                <a:gd name="T0" fmla="*/ 1 w 1"/>
                <a:gd name="T1" fmla="*/ 0 h 15"/>
                <a:gd name="T2" fmla="*/ 1 w 1"/>
                <a:gd name="T3" fmla="*/ 0 h 15"/>
                <a:gd name="T4" fmla="*/ 0 w 1"/>
                <a:gd name="T5" fmla="*/ 15 h 15"/>
                <a:gd name="T6" fmla="*/ 1 w 1"/>
                <a:gd name="T7" fmla="*/ 15 h 15"/>
                <a:gd name="T8" fmla="*/ 1 w 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10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1" y="5"/>
                    <a:pt x="1" y="0"/>
                  </a:cubicBezTo>
                </a:path>
              </a:pathLst>
            </a:custGeom>
            <a:solidFill>
              <a:srgbClr val="486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任意多边形 1583">
              <a:extLst>
                <a:ext uri="{FF2B5EF4-FFF2-40B4-BE49-F238E27FC236}">
                  <a16:creationId xmlns:a16="http://schemas.microsoft.com/office/drawing/2014/main" id="{D413D46C-1355-4759-8E03-4346E557FA5F}"/>
                </a:ext>
              </a:extLst>
            </p:cNvPr>
            <p:cNvSpPr/>
            <p:nvPr/>
          </p:nvSpPr>
          <p:spPr bwMode="auto">
            <a:xfrm>
              <a:off x="6005514" y="3070226"/>
              <a:ext cx="0" cy="52388"/>
            </a:xfrm>
            <a:custGeom>
              <a:avLst/>
              <a:gdLst>
                <a:gd name="T0" fmla="*/ 0 h 20"/>
                <a:gd name="T1" fmla="*/ 0 h 20"/>
                <a:gd name="T2" fmla="*/ 20 h 20"/>
                <a:gd name="T3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13"/>
                    <a:pt x="0" y="20"/>
                  </a:cubicBezTo>
                  <a:cubicBezTo>
                    <a:pt x="0" y="13"/>
                    <a:pt x="0" y="6"/>
                    <a:pt x="0" y="0"/>
                  </a:cubicBezTo>
                </a:path>
              </a:pathLst>
            </a:custGeom>
            <a:solidFill>
              <a:srgbClr val="727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任意多边形 1584">
              <a:extLst>
                <a:ext uri="{FF2B5EF4-FFF2-40B4-BE49-F238E27FC236}">
                  <a16:creationId xmlns:a16="http://schemas.microsoft.com/office/drawing/2014/main" id="{B12B547B-10E8-4054-8A99-93CD73A7A3B6}"/>
                </a:ext>
              </a:extLst>
            </p:cNvPr>
            <p:cNvSpPr/>
            <p:nvPr/>
          </p:nvSpPr>
          <p:spPr bwMode="auto">
            <a:xfrm>
              <a:off x="4514851" y="2827338"/>
              <a:ext cx="679450" cy="531813"/>
            </a:xfrm>
            <a:custGeom>
              <a:avLst/>
              <a:gdLst>
                <a:gd name="T0" fmla="*/ 261 w 261"/>
                <a:gd name="T1" fmla="*/ 189 h 204"/>
                <a:gd name="T2" fmla="*/ 261 w 261"/>
                <a:gd name="T3" fmla="*/ 204 h 204"/>
                <a:gd name="T4" fmla="*/ 261 w 261"/>
                <a:gd name="T5" fmla="*/ 189 h 204"/>
                <a:gd name="T6" fmla="*/ 0 w 261"/>
                <a:gd name="T7" fmla="*/ 0 h 204"/>
                <a:gd name="T8" fmla="*/ 0 w 261"/>
                <a:gd name="T9" fmla="*/ 0 h 204"/>
                <a:gd name="T10" fmla="*/ 0 w 261"/>
                <a:gd name="T11" fmla="*/ 36 h 204"/>
                <a:gd name="T12" fmla="*/ 0 w 261"/>
                <a:gd name="T13" fmla="*/ 36 h 204"/>
                <a:gd name="T14" fmla="*/ 0 w 261"/>
                <a:gd name="T15" fmla="*/ 37 h 204"/>
                <a:gd name="T16" fmla="*/ 0 w 261"/>
                <a:gd name="T17" fmla="*/ 37 h 204"/>
                <a:gd name="T18" fmla="*/ 0 w 261"/>
                <a:gd name="T19" fmla="*/ 37 h 204"/>
                <a:gd name="T20" fmla="*/ 0 w 261"/>
                <a:gd name="T21" fmla="*/ 37 h 204"/>
                <a:gd name="T22" fmla="*/ 10 w 261"/>
                <a:gd name="T23" fmla="*/ 58 h 204"/>
                <a:gd name="T24" fmla="*/ 10 w 261"/>
                <a:gd name="T25" fmla="*/ 58 h 204"/>
                <a:gd name="T26" fmla="*/ 11 w 261"/>
                <a:gd name="T27" fmla="*/ 58 h 204"/>
                <a:gd name="T28" fmla="*/ 11 w 261"/>
                <a:gd name="T29" fmla="*/ 45 h 204"/>
                <a:gd name="T30" fmla="*/ 18 w 261"/>
                <a:gd name="T31" fmla="*/ 31 h 204"/>
                <a:gd name="T32" fmla="*/ 29 w 261"/>
                <a:gd name="T33" fmla="*/ 35 h 204"/>
                <a:gd name="T34" fmla="*/ 91 w 261"/>
                <a:gd name="T35" fmla="*/ 71 h 204"/>
                <a:gd name="T36" fmla="*/ 253 w 261"/>
                <a:gd name="T37" fmla="*/ 165 h 204"/>
                <a:gd name="T38" fmla="*/ 261 w 261"/>
                <a:gd name="T39" fmla="*/ 173 h 204"/>
                <a:gd name="T40" fmla="*/ 261 w 261"/>
                <a:gd name="T41" fmla="*/ 146 h 204"/>
                <a:gd name="T42" fmla="*/ 261 w 261"/>
                <a:gd name="T43" fmla="*/ 146 h 204"/>
                <a:gd name="T44" fmla="*/ 258 w 261"/>
                <a:gd name="T45" fmla="*/ 148 h 204"/>
                <a:gd name="T46" fmla="*/ 258 w 261"/>
                <a:gd name="T47" fmla="*/ 148 h 204"/>
                <a:gd name="T48" fmla="*/ 258 w 261"/>
                <a:gd name="T49" fmla="*/ 148 h 204"/>
                <a:gd name="T50" fmla="*/ 258 w 261"/>
                <a:gd name="T51" fmla="*/ 148 h 204"/>
                <a:gd name="T52" fmla="*/ 242 w 261"/>
                <a:gd name="T53" fmla="*/ 139 h 204"/>
                <a:gd name="T54" fmla="*/ 9 w 261"/>
                <a:gd name="T55" fmla="*/ 5 h 204"/>
                <a:gd name="T56" fmla="*/ 0 w 261"/>
                <a:gd name="T5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1" h="204">
                  <a:moveTo>
                    <a:pt x="261" y="189"/>
                  </a:moveTo>
                  <a:cubicBezTo>
                    <a:pt x="261" y="196"/>
                    <a:pt x="261" y="204"/>
                    <a:pt x="261" y="204"/>
                  </a:cubicBezTo>
                  <a:cubicBezTo>
                    <a:pt x="261" y="189"/>
                    <a:pt x="261" y="189"/>
                    <a:pt x="261" y="18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4" y="53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1" y="53"/>
                    <a:pt x="11" y="49"/>
                    <a:pt x="11" y="45"/>
                  </a:cubicBezTo>
                  <a:cubicBezTo>
                    <a:pt x="11" y="36"/>
                    <a:pt x="13" y="31"/>
                    <a:pt x="18" y="31"/>
                  </a:cubicBezTo>
                  <a:cubicBezTo>
                    <a:pt x="20" y="31"/>
                    <a:pt x="24" y="33"/>
                    <a:pt x="29" y="35"/>
                  </a:cubicBezTo>
                  <a:cubicBezTo>
                    <a:pt x="49" y="47"/>
                    <a:pt x="70" y="59"/>
                    <a:pt x="91" y="71"/>
                  </a:cubicBezTo>
                  <a:cubicBezTo>
                    <a:pt x="145" y="102"/>
                    <a:pt x="199" y="134"/>
                    <a:pt x="253" y="165"/>
                  </a:cubicBezTo>
                  <a:cubicBezTo>
                    <a:pt x="257" y="167"/>
                    <a:pt x="260" y="169"/>
                    <a:pt x="261" y="173"/>
                  </a:cubicBezTo>
                  <a:cubicBezTo>
                    <a:pt x="261" y="146"/>
                    <a:pt x="261" y="146"/>
                    <a:pt x="261" y="146"/>
                  </a:cubicBezTo>
                  <a:cubicBezTo>
                    <a:pt x="261" y="146"/>
                    <a:pt x="261" y="146"/>
                    <a:pt x="261" y="146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47" y="142"/>
                    <a:pt x="242" y="139"/>
                  </a:cubicBezTo>
                  <a:cubicBezTo>
                    <a:pt x="165" y="95"/>
                    <a:pt x="87" y="50"/>
                    <a:pt x="9" y="5"/>
                  </a:cubicBezTo>
                  <a:cubicBezTo>
                    <a:pt x="6" y="3"/>
                    <a:pt x="3" y="1"/>
                    <a:pt x="0" y="0"/>
                  </a:cubicBezTo>
                </a:path>
              </a:pathLst>
            </a:custGeom>
            <a:solidFill>
              <a:srgbClr val="9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任意多边形 1585">
              <a:extLst>
                <a:ext uri="{FF2B5EF4-FFF2-40B4-BE49-F238E27FC236}">
                  <a16:creationId xmlns:a16="http://schemas.microsoft.com/office/drawing/2014/main" id="{C29C35A5-285C-48D4-A4A8-8F3CCEB352FB}"/>
                </a:ext>
              </a:extLst>
            </p:cNvPr>
            <p:cNvSpPr/>
            <p:nvPr/>
          </p:nvSpPr>
          <p:spPr bwMode="auto">
            <a:xfrm>
              <a:off x="4483101" y="2825751"/>
              <a:ext cx="1525588" cy="539750"/>
            </a:xfrm>
            <a:custGeom>
              <a:avLst/>
              <a:gdLst>
                <a:gd name="T0" fmla="*/ 575 w 585"/>
                <a:gd name="T1" fmla="*/ 31 h 207"/>
                <a:gd name="T2" fmla="*/ 273 w 585"/>
                <a:gd name="T3" fmla="*/ 205 h 207"/>
                <a:gd name="T4" fmla="*/ 288 w 585"/>
                <a:gd name="T5" fmla="*/ 206 h 207"/>
                <a:gd name="T6" fmla="*/ 285 w 585"/>
                <a:gd name="T7" fmla="*/ 207 h 207"/>
                <a:gd name="T8" fmla="*/ 574 w 585"/>
                <a:gd name="T9" fmla="*/ 40 h 207"/>
                <a:gd name="T10" fmla="*/ 575 w 585"/>
                <a:gd name="T11" fmla="*/ 31 h 207"/>
                <a:gd name="T12" fmla="*/ 585 w 585"/>
                <a:gd name="T13" fmla="*/ 25 h 207"/>
                <a:gd name="T14" fmla="*/ 585 w 585"/>
                <a:gd name="T15" fmla="*/ 25 h 207"/>
                <a:gd name="T16" fmla="*/ 585 w 585"/>
                <a:gd name="T17" fmla="*/ 35 h 207"/>
                <a:gd name="T18" fmla="*/ 585 w 585"/>
                <a:gd name="T19" fmla="*/ 35 h 207"/>
                <a:gd name="T20" fmla="*/ 585 w 585"/>
                <a:gd name="T21" fmla="*/ 25 h 207"/>
                <a:gd name="T22" fmla="*/ 8 w 585"/>
                <a:gd name="T23" fmla="*/ 0 h 207"/>
                <a:gd name="T24" fmla="*/ 3 w 585"/>
                <a:gd name="T25" fmla="*/ 2 h 207"/>
                <a:gd name="T26" fmla="*/ 0 w 585"/>
                <a:gd name="T27" fmla="*/ 10 h 207"/>
                <a:gd name="T28" fmla="*/ 0 w 585"/>
                <a:gd name="T29" fmla="*/ 40 h 207"/>
                <a:gd name="T30" fmla="*/ 0 w 585"/>
                <a:gd name="T31" fmla="*/ 40 h 207"/>
                <a:gd name="T32" fmla="*/ 0 w 585"/>
                <a:gd name="T33" fmla="*/ 40 h 207"/>
                <a:gd name="T34" fmla="*/ 0 w 585"/>
                <a:gd name="T35" fmla="*/ 45 h 207"/>
                <a:gd name="T36" fmla="*/ 1 w 585"/>
                <a:gd name="T37" fmla="*/ 52 h 207"/>
                <a:gd name="T38" fmla="*/ 1 w 585"/>
                <a:gd name="T39" fmla="*/ 52 h 207"/>
                <a:gd name="T40" fmla="*/ 22 w 585"/>
                <a:gd name="T41" fmla="*/ 59 h 207"/>
                <a:gd name="T42" fmla="*/ 12 w 585"/>
                <a:gd name="T43" fmla="*/ 38 h 207"/>
                <a:gd name="T44" fmla="*/ 12 w 585"/>
                <a:gd name="T45" fmla="*/ 38 h 207"/>
                <a:gd name="T46" fmla="*/ 12 w 585"/>
                <a:gd name="T47" fmla="*/ 38 h 207"/>
                <a:gd name="T48" fmla="*/ 12 w 585"/>
                <a:gd name="T49" fmla="*/ 38 h 207"/>
                <a:gd name="T50" fmla="*/ 12 w 585"/>
                <a:gd name="T51" fmla="*/ 37 h 207"/>
                <a:gd name="T52" fmla="*/ 12 w 585"/>
                <a:gd name="T53" fmla="*/ 37 h 207"/>
                <a:gd name="T54" fmla="*/ 12 w 585"/>
                <a:gd name="T55" fmla="*/ 1 h 207"/>
                <a:gd name="T56" fmla="*/ 12 w 585"/>
                <a:gd name="T57" fmla="*/ 1 h 207"/>
                <a:gd name="T58" fmla="*/ 11 w 585"/>
                <a:gd name="T59" fmla="*/ 0 h 207"/>
                <a:gd name="T60" fmla="*/ 8 w 585"/>
                <a:gd name="T6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5" h="207">
                  <a:moveTo>
                    <a:pt x="575" y="31"/>
                  </a:moveTo>
                  <a:cubicBezTo>
                    <a:pt x="273" y="205"/>
                    <a:pt x="273" y="205"/>
                    <a:pt x="273" y="205"/>
                  </a:cubicBezTo>
                  <a:cubicBezTo>
                    <a:pt x="273" y="205"/>
                    <a:pt x="282" y="205"/>
                    <a:pt x="288" y="206"/>
                  </a:cubicBezTo>
                  <a:cubicBezTo>
                    <a:pt x="287" y="206"/>
                    <a:pt x="286" y="207"/>
                    <a:pt x="285" y="207"/>
                  </a:cubicBezTo>
                  <a:cubicBezTo>
                    <a:pt x="574" y="40"/>
                    <a:pt x="574" y="40"/>
                    <a:pt x="574" y="40"/>
                  </a:cubicBezTo>
                  <a:cubicBezTo>
                    <a:pt x="575" y="31"/>
                    <a:pt x="575" y="31"/>
                    <a:pt x="575" y="31"/>
                  </a:cubicBezTo>
                  <a:moveTo>
                    <a:pt x="585" y="25"/>
                  </a:moveTo>
                  <a:cubicBezTo>
                    <a:pt x="585" y="25"/>
                    <a:pt x="585" y="25"/>
                    <a:pt x="585" y="25"/>
                  </a:cubicBezTo>
                  <a:cubicBezTo>
                    <a:pt x="585" y="28"/>
                    <a:pt x="585" y="32"/>
                    <a:pt x="585" y="35"/>
                  </a:cubicBezTo>
                  <a:cubicBezTo>
                    <a:pt x="585" y="35"/>
                    <a:pt x="585" y="35"/>
                    <a:pt x="585" y="35"/>
                  </a:cubicBezTo>
                  <a:cubicBezTo>
                    <a:pt x="585" y="31"/>
                    <a:pt x="585" y="28"/>
                    <a:pt x="585" y="25"/>
                  </a:cubicBezTo>
                  <a:moveTo>
                    <a:pt x="8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7" y="56"/>
                    <a:pt x="13" y="59"/>
                    <a:pt x="22" y="59"/>
                  </a:cubicBezTo>
                  <a:cubicBezTo>
                    <a:pt x="16" y="54"/>
                    <a:pt x="12" y="45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6D8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任意多边形 1586">
              <a:extLst>
                <a:ext uri="{FF2B5EF4-FFF2-40B4-BE49-F238E27FC236}">
                  <a16:creationId xmlns:a16="http://schemas.microsoft.com/office/drawing/2014/main" id="{01E9F184-CD2B-40A0-8196-BB0040C44415}"/>
                </a:ext>
              </a:extLst>
            </p:cNvPr>
            <p:cNvSpPr/>
            <p:nvPr/>
          </p:nvSpPr>
          <p:spPr bwMode="auto">
            <a:xfrm>
              <a:off x="4811714" y="3440113"/>
              <a:ext cx="4763" cy="36513"/>
            </a:xfrm>
            <a:custGeom>
              <a:avLst/>
              <a:gdLst>
                <a:gd name="T0" fmla="*/ 0 w 2"/>
                <a:gd name="T1" fmla="*/ 11 h 14"/>
                <a:gd name="T2" fmla="*/ 0 w 2"/>
                <a:gd name="T3" fmla="*/ 14 h 14"/>
                <a:gd name="T4" fmla="*/ 0 w 2"/>
                <a:gd name="T5" fmla="*/ 14 h 14"/>
                <a:gd name="T6" fmla="*/ 0 w 2"/>
                <a:gd name="T7" fmla="*/ 11 h 14"/>
                <a:gd name="T8" fmla="*/ 2 w 2"/>
                <a:gd name="T9" fmla="*/ 0 h 14"/>
                <a:gd name="T10" fmla="*/ 1 w 2"/>
                <a:gd name="T11" fmla="*/ 3 h 14"/>
                <a:gd name="T12" fmla="*/ 2 w 2"/>
                <a:gd name="T13" fmla="*/ 1 h 14"/>
                <a:gd name="T14" fmla="*/ 2 w 2"/>
                <a:gd name="T15" fmla="*/ 1 h 14"/>
                <a:gd name="T16" fmla="*/ 2 w 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4">
                  <a:moveTo>
                    <a:pt x="0" y="11"/>
                  </a:move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C5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任意多边形 1587">
              <a:extLst>
                <a:ext uri="{FF2B5EF4-FFF2-40B4-BE49-F238E27FC236}">
                  <a16:creationId xmlns:a16="http://schemas.microsoft.com/office/drawing/2014/main" id="{F86C3434-B5B0-40BA-A153-A02A232BC191}"/>
                </a:ext>
              </a:extLst>
            </p:cNvPr>
            <p:cNvSpPr/>
            <p:nvPr/>
          </p:nvSpPr>
          <p:spPr bwMode="auto">
            <a:xfrm>
              <a:off x="4811714" y="3476626"/>
              <a:ext cx="33338" cy="36513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0 h 14"/>
                <a:gd name="T4" fmla="*/ 3 w 13"/>
                <a:gd name="T5" fmla="*/ 13 h 14"/>
                <a:gd name="T6" fmla="*/ 1 w 13"/>
                <a:gd name="T7" fmla="*/ 14 h 14"/>
                <a:gd name="T8" fmla="*/ 13 w 13"/>
                <a:gd name="T9" fmla="*/ 12 h 14"/>
                <a:gd name="T10" fmla="*/ 13 w 13"/>
                <a:gd name="T11" fmla="*/ 12 h 14"/>
                <a:gd name="T12" fmla="*/ 0 w 13"/>
                <a:gd name="T13" fmla="*/ 1 h 14"/>
                <a:gd name="T14" fmla="*/ 0 w 13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8"/>
                    <a:pt x="3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4"/>
                    <a:pt x="8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B5AD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任意多边形 1588">
              <a:extLst>
                <a:ext uri="{FF2B5EF4-FFF2-40B4-BE49-F238E27FC236}">
                  <a16:creationId xmlns:a16="http://schemas.microsoft.com/office/drawing/2014/main" id="{72CE932E-0DB0-4C52-AE7F-124102BD565F}"/>
                </a:ext>
              </a:extLst>
            </p:cNvPr>
            <p:cNvSpPr/>
            <p:nvPr/>
          </p:nvSpPr>
          <p:spPr bwMode="auto">
            <a:xfrm>
              <a:off x="4816476" y="3414713"/>
              <a:ext cx="65088" cy="53975"/>
            </a:xfrm>
            <a:custGeom>
              <a:avLst/>
              <a:gdLst>
                <a:gd name="T0" fmla="*/ 6 w 25"/>
                <a:gd name="T1" fmla="*/ 0 h 21"/>
                <a:gd name="T2" fmla="*/ 0 w 25"/>
                <a:gd name="T3" fmla="*/ 10 h 21"/>
                <a:gd name="T4" fmla="*/ 0 w 25"/>
                <a:gd name="T5" fmla="*/ 11 h 21"/>
                <a:gd name="T6" fmla="*/ 11 w 25"/>
                <a:gd name="T7" fmla="*/ 21 h 21"/>
                <a:gd name="T8" fmla="*/ 25 w 25"/>
                <a:gd name="T9" fmla="*/ 16 h 21"/>
                <a:gd name="T10" fmla="*/ 6 w 2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1">
                  <a:moveTo>
                    <a:pt x="6" y="0"/>
                  </a:moveTo>
                  <a:cubicBezTo>
                    <a:pt x="4" y="3"/>
                    <a:pt x="1" y="6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19"/>
                    <a:pt x="20" y="17"/>
                    <a:pt x="25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7D5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任意多边形 1589">
              <a:extLst>
                <a:ext uri="{FF2B5EF4-FFF2-40B4-BE49-F238E27FC236}">
                  <a16:creationId xmlns:a16="http://schemas.microsoft.com/office/drawing/2014/main" id="{13D8E2F5-C007-4DA6-AE3F-5FF1C8016F64}"/>
                </a:ext>
              </a:extLst>
            </p:cNvPr>
            <p:cNvSpPr/>
            <p:nvPr/>
          </p:nvSpPr>
          <p:spPr bwMode="auto">
            <a:xfrm>
              <a:off x="4832351" y="3382963"/>
              <a:ext cx="49213" cy="73025"/>
            </a:xfrm>
            <a:custGeom>
              <a:avLst/>
              <a:gdLst>
                <a:gd name="T0" fmla="*/ 15 w 19"/>
                <a:gd name="T1" fmla="*/ 0 h 28"/>
                <a:gd name="T2" fmla="*/ 15 w 19"/>
                <a:gd name="T3" fmla="*/ 0 h 28"/>
                <a:gd name="T4" fmla="*/ 15 w 19"/>
                <a:gd name="T5" fmla="*/ 0 h 28"/>
                <a:gd name="T6" fmla="*/ 15 w 19"/>
                <a:gd name="T7" fmla="*/ 0 h 28"/>
                <a:gd name="T8" fmla="*/ 15 w 19"/>
                <a:gd name="T9" fmla="*/ 2 h 28"/>
                <a:gd name="T10" fmla="*/ 15 w 19"/>
                <a:gd name="T11" fmla="*/ 2 h 28"/>
                <a:gd name="T12" fmla="*/ 15 w 19"/>
                <a:gd name="T13" fmla="*/ 2 h 28"/>
                <a:gd name="T14" fmla="*/ 15 w 19"/>
                <a:gd name="T15" fmla="*/ 2 h 28"/>
                <a:gd name="T16" fmla="*/ 0 w 19"/>
                <a:gd name="T17" fmla="*/ 12 h 28"/>
                <a:gd name="T18" fmla="*/ 19 w 19"/>
                <a:gd name="T19" fmla="*/ 28 h 28"/>
                <a:gd name="T20" fmla="*/ 19 w 19"/>
                <a:gd name="T21" fmla="*/ 27 h 28"/>
                <a:gd name="T22" fmla="*/ 15 w 1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8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9" y="5"/>
                    <a:pt x="4" y="8"/>
                    <a:pt x="0" y="1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18"/>
                    <a:pt x="19" y="7"/>
                    <a:pt x="15" y="0"/>
                  </a:cubicBezTo>
                </a:path>
              </a:pathLst>
            </a:custGeom>
            <a:solidFill>
              <a:srgbClr val="ACA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任意多边形 1590">
              <a:extLst>
                <a:ext uri="{FF2B5EF4-FFF2-40B4-BE49-F238E27FC236}">
                  <a16:creationId xmlns:a16="http://schemas.microsoft.com/office/drawing/2014/main" id="{DA757418-9AEA-4280-9CA0-D75BDE5D9EC3}"/>
                </a:ext>
              </a:extLst>
            </p:cNvPr>
            <p:cNvSpPr/>
            <p:nvPr/>
          </p:nvSpPr>
          <p:spPr bwMode="auto">
            <a:xfrm>
              <a:off x="4811714" y="3443288"/>
              <a:ext cx="33338" cy="65088"/>
            </a:xfrm>
            <a:custGeom>
              <a:avLst/>
              <a:gdLst>
                <a:gd name="T0" fmla="*/ 2 w 13"/>
                <a:gd name="T1" fmla="*/ 0 h 25"/>
                <a:gd name="T2" fmla="*/ 1 w 13"/>
                <a:gd name="T3" fmla="*/ 2 h 25"/>
                <a:gd name="T4" fmla="*/ 0 w 13"/>
                <a:gd name="T5" fmla="*/ 10 h 25"/>
                <a:gd name="T6" fmla="*/ 0 w 13"/>
                <a:gd name="T7" fmla="*/ 13 h 25"/>
                <a:gd name="T8" fmla="*/ 0 w 13"/>
                <a:gd name="T9" fmla="*/ 14 h 25"/>
                <a:gd name="T10" fmla="*/ 13 w 13"/>
                <a:gd name="T11" fmla="*/ 25 h 25"/>
                <a:gd name="T12" fmla="*/ 13 w 13"/>
                <a:gd name="T13" fmla="*/ 10 h 25"/>
                <a:gd name="T14" fmla="*/ 13 w 13"/>
                <a:gd name="T15" fmla="*/ 10 h 25"/>
                <a:gd name="T16" fmla="*/ 2 w 13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5">
                  <a:moveTo>
                    <a:pt x="2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9"/>
                    <a:pt x="13" y="14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7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任意多边形 1591">
              <a:extLst>
                <a:ext uri="{FF2B5EF4-FFF2-40B4-BE49-F238E27FC236}">
                  <a16:creationId xmlns:a16="http://schemas.microsoft.com/office/drawing/2014/main" id="{90905F3B-64E7-4F91-B55F-C839187864E4}"/>
                </a:ext>
              </a:extLst>
            </p:cNvPr>
            <p:cNvSpPr/>
            <p:nvPr/>
          </p:nvSpPr>
          <p:spPr bwMode="auto">
            <a:xfrm>
              <a:off x="4811714" y="3382963"/>
              <a:ext cx="60325" cy="60325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23 w 23"/>
                <a:gd name="T5" fmla="*/ 0 h 23"/>
                <a:gd name="T6" fmla="*/ 23 w 23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1" y="5"/>
                    <a:pt x="3" y="13"/>
                    <a:pt x="0" y="23"/>
                  </a:cubicBezTo>
                  <a:cubicBezTo>
                    <a:pt x="3" y="13"/>
                    <a:pt x="11" y="6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A26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任意多边形 1592">
              <a:extLst>
                <a:ext uri="{FF2B5EF4-FFF2-40B4-BE49-F238E27FC236}">
                  <a16:creationId xmlns:a16="http://schemas.microsoft.com/office/drawing/2014/main" id="{657CA681-2264-45EA-94A3-1D263598C138}"/>
                </a:ext>
              </a:extLst>
            </p:cNvPr>
            <p:cNvSpPr/>
            <p:nvPr/>
          </p:nvSpPr>
          <p:spPr bwMode="auto">
            <a:xfrm>
              <a:off x="4803776" y="3382963"/>
              <a:ext cx="68263" cy="130175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0 h 50"/>
                <a:gd name="T4" fmla="*/ 3 w 26"/>
                <a:gd name="T5" fmla="*/ 23 h 50"/>
                <a:gd name="T6" fmla="*/ 4 w 26"/>
                <a:gd name="T7" fmla="*/ 50 h 50"/>
                <a:gd name="T8" fmla="*/ 4 w 26"/>
                <a:gd name="T9" fmla="*/ 50 h 50"/>
                <a:gd name="T10" fmla="*/ 6 w 26"/>
                <a:gd name="T11" fmla="*/ 49 h 50"/>
                <a:gd name="T12" fmla="*/ 3 w 26"/>
                <a:gd name="T13" fmla="*/ 36 h 50"/>
                <a:gd name="T14" fmla="*/ 3 w 26"/>
                <a:gd name="T15" fmla="*/ 33 h 50"/>
                <a:gd name="T16" fmla="*/ 4 w 26"/>
                <a:gd name="T17" fmla="*/ 25 h 50"/>
                <a:gd name="T18" fmla="*/ 5 w 26"/>
                <a:gd name="T19" fmla="*/ 22 h 50"/>
                <a:gd name="T20" fmla="*/ 11 w 26"/>
                <a:gd name="T21" fmla="*/ 12 h 50"/>
                <a:gd name="T22" fmla="*/ 11 w 26"/>
                <a:gd name="T23" fmla="*/ 12 h 50"/>
                <a:gd name="T24" fmla="*/ 26 w 26"/>
                <a:gd name="T25" fmla="*/ 2 h 50"/>
                <a:gd name="T26" fmla="*/ 26 w 26"/>
                <a:gd name="T27" fmla="*/ 2 h 50"/>
                <a:gd name="T28" fmla="*/ 26 w 26"/>
                <a:gd name="T29" fmla="*/ 2 h 50"/>
                <a:gd name="T30" fmla="*/ 26 w 26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4" y="6"/>
                    <a:pt x="6" y="13"/>
                    <a:pt x="3" y="23"/>
                  </a:cubicBezTo>
                  <a:cubicBezTo>
                    <a:pt x="0" y="31"/>
                    <a:pt x="0" y="4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4" y="44"/>
                    <a:pt x="3" y="40"/>
                    <a:pt x="3" y="36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3" y="30"/>
                    <a:pt x="3" y="28"/>
                    <a:pt x="4" y="25"/>
                  </a:cubicBezTo>
                  <a:cubicBezTo>
                    <a:pt x="4" y="24"/>
                    <a:pt x="5" y="23"/>
                    <a:pt x="5" y="22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5" y="8"/>
                    <a:pt x="20" y="5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0"/>
                  </a:cubicBezTo>
                </a:path>
              </a:pathLst>
            </a:custGeom>
            <a:solidFill>
              <a:srgbClr val="9B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任意多边形 1593">
              <a:extLst>
                <a:ext uri="{FF2B5EF4-FFF2-40B4-BE49-F238E27FC236}">
                  <a16:creationId xmlns:a16="http://schemas.microsoft.com/office/drawing/2014/main" id="{B7ACD17A-7E35-4197-B4CA-5F05518CFB51}"/>
                </a:ext>
              </a:extLst>
            </p:cNvPr>
            <p:cNvSpPr/>
            <p:nvPr/>
          </p:nvSpPr>
          <p:spPr bwMode="auto">
            <a:xfrm>
              <a:off x="4475164" y="3016251"/>
              <a:ext cx="69850" cy="44450"/>
            </a:xfrm>
            <a:custGeom>
              <a:avLst/>
              <a:gdLst>
                <a:gd name="T0" fmla="*/ 0 w 27"/>
                <a:gd name="T1" fmla="*/ 0 h 17"/>
                <a:gd name="T2" fmla="*/ 0 w 27"/>
                <a:gd name="T3" fmla="*/ 0 h 17"/>
                <a:gd name="T4" fmla="*/ 0 w 27"/>
                <a:gd name="T5" fmla="*/ 0 h 17"/>
                <a:gd name="T6" fmla="*/ 0 w 27"/>
                <a:gd name="T7" fmla="*/ 0 h 17"/>
                <a:gd name="T8" fmla="*/ 0 w 27"/>
                <a:gd name="T9" fmla="*/ 0 h 17"/>
                <a:gd name="T10" fmla="*/ 13 w 27"/>
                <a:gd name="T11" fmla="*/ 9 h 17"/>
                <a:gd name="T12" fmla="*/ 13 w 27"/>
                <a:gd name="T13" fmla="*/ 9 h 17"/>
                <a:gd name="T14" fmla="*/ 27 w 27"/>
                <a:gd name="T15" fmla="*/ 17 h 17"/>
                <a:gd name="T16" fmla="*/ 0 w 2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4" y="4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8" y="9"/>
                    <a:pt x="7" y="1"/>
                    <a:pt x="0" y="0"/>
                  </a:cubicBezTo>
                </a:path>
              </a:pathLst>
            </a:custGeom>
            <a:solidFill>
              <a:srgbClr val="C5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任意多边形 1594">
              <a:extLst>
                <a:ext uri="{FF2B5EF4-FFF2-40B4-BE49-F238E27FC236}">
                  <a16:creationId xmlns:a16="http://schemas.microsoft.com/office/drawing/2014/main" id="{FE196E51-59CF-4FCE-895F-89096C604CEF}"/>
                </a:ext>
              </a:extLst>
            </p:cNvPr>
            <p:cNvSpPr/>
            <p:nvPr/>
          </p:nvSpPr>
          <p:spPr bwMode="auto">
            <a:xfrm>
              <a:off x="4508501" y="3038476"/>
              <a:ext cx="36513" cy="115888"/>
            </a:xfrm>
            <a:custGeom>
              <a:avLst/>
              <a:gdLst>
                <a:gd name="T0" fmla="*/ 0 w 14"/>
                <a:gd name="T1" fmla="*/ 0 h 44"/>
                <a:gd name="T2" fmla="*/ 0 w 14"/>
                <a:gd name="T3" fmla="*/ 21 h 44"/>
                <a:gd name="T4" fmla="*/ 8 w 14"/>
                <a:gd name="T5" fmla="*/ 44 h 44"/>
                <a:gd name="T6" fmla="*/ 8 w 14"/>
                <a:gd name="T7" fmla="*/ 44 h 44"/>
                <a:gd name="T8" fmla="*/ 14 w 14"/>
                <a:gd name="T9" fmla="*/ 8 h 44"/>
                <a:gd name="T10" fmla="*/ 14 w 14"/>
                <a:gd name="T11" fmla="*/ 8 h 44"/>
                <a:gd name="T12" fmla="*/ 0 w 1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4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3" y="38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7" y="28"/>
                    <a:pt x="2" y="1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A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任意多边形 1595">
              <a:extLst>
                <a:ext uri="{FF2B5EF4-FFF2-40B4-BE49-F238E27FC236}">
                  <a16:creationId xmlns:a16="http://schemas.microsoft.com/office/drawing/2014/main" id="{030A08C6-3B1E-43F0-ABF6-F80F41DBAA83}"/>
                </a:ext>
              </a:extLst>
            </p:cNvPr>
            <p:cNvSpPr/>
            <p:nvPr/>
          </p:nvSpPr>
          <p:spPr bwMode="auto">
            <a:xfrm>
              <a:off x="4471989" y="3016251"/>
              <a:ext cx="58738" cy="138113"/>
            </a:xfrm>
            <a:custGeom>
              <a:avLst/>
              <a:gdLst>
                <a:gd name="T0" fmla="*/ 1 w 22"/>
                <a:gd name="T1" fmla="*/ 0 h 53"/>
                <a:gd name="T2" fmla="*/ 1 w 22"/>
                <a:gd name="T3" fmla="*/ 0 h 53"/>
                <a:gd name="T4" fmla="*/ 1 w 22"/>
                <a:gd name="T5" fmla="*/ 0 h 53"/>
                <a:gd name="T6" fmla="*/ 0 w 22"/>
                <a:gd name="T7" fmla="*/ 38 h 53"/>
                <a:gd name="T8" fmla="*/ 22 w 22"/>
                <a:gd name="T9" fmla="*/ 53 h 53"/>
                <a:gd name="T10" fmla="*/ 14 w 22"/>
                <a:gd name="T11" fmla="*/ 30 h 53"/>
                <a:gd name="T12" fmla="*/ 14 w 22"/>
                <a:gd name="T13" fmla="*/ 9 h 53"/>
                <a:gd name="T14" fmla="*/ 1 w 22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3"/>
                    <a:pt x="0" y="24"/>
                    <a:pt x="0" y="38"/>
                  </a:cubicBezTo>
                  <a:cubicBezTo>
                    <a:pt x="6" y="40"/>
                    <a:pt x="17" y="51"/>
                    <a:pt x="22" y="53"/>
                  </a:cubicBezTo>
                  <a:cubicBezTo>
                    <a:pt x="17" y="47"/>
                    <a:pt x="14" y="37"/>
                    <a:pt x="14" y="3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5" y="4"/>
                    <a:pt x="4" y="3"/>
                    <a:pt x="1" y="0"/>
                  </a:cubicBezTo>
                </a:path>
              </a:pathLst>
            </a:custGeom>
            <a:solidFill>
              <a:srgbClr val="7D5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任意多边形 1596">
              <a:extLst>
                <a:ext uri="{FF2B5EF4-FFF2-40B4-BE49-F238E27FC236}">
                  <a16:creationId xmlns:a16="http://schemas.microsoft.com/office/drawing/2014/main" id="{9B4BDBA1-620B-479C-997B-F3031E1F3F46}"/>
                </a:ext>
              </a:extLst>
            </p:cNvPr>
            <p:cNvSpPr/>
            <p:nvPr/>
          </p:nvSpPr>
          <p:spPr bwMode="auto">
            <a:xfrm>
              <a:off x="4441826" y="2744788"/>
              <a:ext cx="746125" cy="685800"/>
            </a:xfrm>
            <a:custGeom>
              <a:avLst/>
              <a:gdLst>
                <a:gd name="T0" fmla="*/ 6 w 286"/>
                <a:gd name="T1" fmla="*/ 10 h 263"/>
                <a:gd name="T2" fmla="*/ 12 w 286"/>
                <a:gd name="T3" fmla="*/ 8 h 263"/>
                <a:gd name="T4" fmla="*/ 286 w 286"/>
                <a:gd name="T5" fmla="*/ 165 h 263"/>
                <a:gd name="T6" fmla="*/ 286 w 286"/>
                <a:gd name="T7" fmla="*/ 180 h 263"/>
                <a:gd name="T8" fmla="*/ 25 w 286"/>
                <a:gd name="T9" fmla="*/ 31 h 263"/>
                <a:gd name="T10" fmla="*/ 19 w 286"/>
                <a:gd name="T11" fmla="*/ 33 h 263"/>
                <a:gd name="T12" fmla="*/ 16 w 286"/>
                <a:gd name="T13" fmla="*/ 41 h 263"/>
                <a:gd name="T14" fmla="*/ 16 w 286"/>
                <a:gd name="T15" fmla="*/ 76 h 263"/>
                <a:gd name="T16" fmla="*/ 30 w 286"/>
                <a:gd name="T17" fmla="*/ 100 h 263"/>
                <a:gd name="T18" fmla="*/ 286 w 286"/>
                <a:gd name="T19" fmla="*/ 248 h 263"/>
                <a:gd name="T20" fmla="*/ 286 w 286"/>
                <a:gd name="T21" fmla="*/ 263 h 263"/>
                <a:gd name="T22" fmla="*/ 17 w 286"/>
                <a:gd name="T23" fmla="*/ 108 h 263"/>
                <a:gd name="T24" fmla="*/ 3 w 286"/>
                <a:gd name="T25" fmla="*/ 83 h 263"/>
                <a:gd name="T26" fmla="*/ 3 w 286"/>
                <a:gd name="T27" fmla="*/ 18 h 263"/>
                <a:gd name="T28" fmla="*/ 6 w 286"/>
                <a:gd name="T29" fmla="*/ 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" h="263">
                  <a:moveTo>
                    <a:pt x="6" y="10"/>
                  </a:moveTo>
                  <a:cubicBezTo>
                    <a:pt x="8" y="8"/>
                    <a:pt x="10" y="8"/>
                    <a:pt x="12" y="8"/>
                  </a:cubicBezTo>
                  <a:cubicBezTo>
                    <a:pt x="16" y="9"/>
                    <a:pt x="0" y="0"/>
                    <a:pt x="286" y="165"/>
                  </a:cubicBezTo>
                  <a:cubicBezTo>
                    <a:pt x="286" y="180"/>
                    <a:pt x="286" y="180"/>
                    <a:pt x="286" y="180"/>
                  </a:cubicBezTo>
                  <a:cubicBezTo>
                    <a:pt x="13" y="23"/>
                    <a:pt x="29" y="32"/>
                    <a:pt x="25" y="31"/>
                  </a:cubicBezTo>
                  <a:cubicBezTo>
                    <a:pt x="23" y="31"/>
                    <a:pt x="21" y="31"/>
                    <a:pt x="19" y="33"/>
                  </a:cubicBezTo>
                  <a:cubicBezTo>
                    <a:pt x="17" y="35"/>
                    <a:pt x="16" y="38"/>
                    <a:pt x="16" y="41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85"/>
                    <a:pt x="23" y="96"/>
                    <a:pt x="30" y="100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6" y="263"/>
                    <a:pt x="286" y="263"/>
                    <a:pt x="286" y="263"/>
                  </a:cubicBezTo>
                  <a:cubicBezTo>
                    <a:pt x="278" y="259"/>
                    <a:pt x="43" y="123"/>
                    <a:pt x="17" y="108"/>
                  </a:cubicBezTo>
                  <a:cubicBezTo>
                    <a:pt x="9" y="103"/>
                    <a:pt x="3" y="93"/>
                    <a:pt x="3" y="83"/>
                  </a:cubicBezTo>
                  <a:cubicBezTo>
                    <a:pt x="3" y="67"/>
                    <a:pt x="3" y="35"/>
                    <a:pt x="3" y="18"/>
                  </a:cubicBezTo>
                  <a:cubicBezTo>
                    <a:pt x="3" y="15"/>
                    <a:pt x="4" y="12"/>
                    <a:pt x="6" y="10"/>
                  </a:cubicBezTo>
                  <a:close/>
                </a:path>
              </a:pathLst>
            </a:custGeom>
            <a:solidFill>
              <a:srgbClr val="82C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任意多边形 1597">
              <a:extLst>
                <a:ext uri="{FF2B5EF4-FFF2-40B4-BE49-F238E27FC236}">
                  <a16:creationId xmlns:a16="http://schemas.microsoft.com/office/drawing/2014/main" id="{F27242BC-D89F-4F9D-B6D5-7DD8F9144E18}"/>
                </a:ext>
              </a:extLst>
            </p:cNvPr>
            <p:cNvSpPr/>
            <p:nvPr/>
          </p:nvSpPr>
          <p:spPr bwMode="auto">
            <a:xfrm>
              <a:off x="7721601" y="4448176"/>
              <a:ext cx="185738" cy="109538"/>
            </a:xfrm>
            <a:custGeom>
              <a:avLst/>
              <a:gdLst>
                <a:gd name="T0" fmla="*/ 59 w 71"/>
                <a:gd name="T1" fmla="*/ 8 h 42"/>
                <a:gd name="T2" fmla="*/ 59 w 71"/>
                <a:gd name="T3" fmla="*/ 34 h 42"/>
                <a:gd name="T4" fmla="*/ 13 w 71"/>
                <a:gd name="T5" fmla="*/ 34 h 42"/>
                <a:gd name="T6" fmla="*/ 13 w 71"/>
                <a:gd name="T7" fmla="*/ 8 h 42"/>
                <a:gd name="T8" fmla="*/ 59 w 71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2">
                  <a:moveTo>
                    <a:pt x="59" y="8"/>
                  </a:moveTo>
                  <a:cubicBezTo>
                    <a:pt x="71" y="15"/>
                    <a:pt x="71" y="27"/>
                    <a:pt x="59" y="34"/>
                  </a:cubicBezTo>
                  <a:cubicBezTo>
                    <a:pt x="46" y="42"/>
                    <a:pt x="25" y="42"/>
                    <a:pt x="13" y="34"/>
                  </a:cubicBezTo>
                  <a:cubicBezTo>
                    <a:pt x="0" y="27"/>
                    <a:pt x="0" y="15"/>
                    <a:pt x="13" y="8"/>
                  </a:cubicBezTo>
                  <a:cubicBezTo>
                    <a:pt x="25" y="0"/>
                    <a:pt x="46" y="0"/>
                    <a:pt x="59" y="8"/>
                  </a:cubicBezTo>
                </a:path>
              </a:pathLst>
            </a:custGeom>
            <a:solidFill>
              <a:srgbClr val="EA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719769D9-9CC3-4E8E-B7F2-7A5B2291C0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5989" y="1431926"/>
              <a:ext cx="1125538" cy="2887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1E7C2454-00DA-4139-83FA-E76B8280ED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589" y="1825626"/>
              <a:ext cx="242888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4FC1E6E7-3E62-4CCB-9091-52E86BDD5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589" y="1922463"/>
              <a:ext cx="242888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CF31914D-A25F-484D-B1FC-4AC523E77F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4414" y="1606551"/>
              <a:ext cx="908050" cy="61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" name="任意多边形 1602">
              <a:extLst>
                <a:ext uri="{FF2B5EF4-FFF2-40B4-BE49-F238E27FC236}">
                  <a16:creationId xmlns:a16="http://schemas.microsoft.com/office/drawing/2014/main" id="{9E8FF7AF-1222-4C79-8F18-E3E0977B600D}"/>
                </a:ext>
              </a:extLst>
            </p:cNvPr>
            <p:cNvSpPr/>
            <p:nvPr/>
          </p:nvSpPr>
          <p:spPr bwMode="auto">
            <a:xfrm>
              <a:off x="6457951" y="1690688"/>
              <a:ext cx="215900" cy="149225"/>
            </a:xfrm>
            <a:custGeom>
              <a:avLst/>
              <a:gdLst>
                <a:gd name="T0" fmla="*/ 3 w 83"/>
                <a:gd name="T1" fmla="*/ 0 h 57"/>
                <a:gd name="T2" fmla="*/ 81 w 83"/>
                <a:gd name="T3" fmla="*/ 49 h 57"/>
                <a:gd name="T4" fmla="*/ 82 w 83"/>
                <a:gd name="T5" fmla="*/ 50 h 57"/>
                <a:gd name="T6" fmla="*/ 82 w 83"/>
                <a:gd name="T7" fmla="*/ 52 h 57"/>
                <a:gd name="T8" fmla="*/ 82 w 83"/>
                <a:gd name="T9" fmla="*/ 57 h 57"/>
                <a:gd name="T10" fmla="*/ 6 w 83"/>
                <a:gd name="T11" fmla="*/ 13 h 57"/>
                <a:gd name="T12" fmla="*/ 3 w 83"/>
                <a:gd name="T13" fmla="*/ 5 h 57"/>
                <a:gd name="T14" fmla="*/ 3 w 83"/>
                <a:gd name="T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7">
                  <a:moveTo>
                    <a:pt x="3" y="0"/>
                  </a:moveTo>
                  <a:cubicBezTo>
                    <a:pt x="83" y="46"/>
                    <a:pt x="79" y="43"/>
                    <a:pt x="81" y="49"/>
                  </a:cubicBezTo>
                  <a:cubicBezTo>
                    <a:pt x="82" y="49"/>
                    <a:pt x="82" y="50"/>
                    <a:pt x="82" y="50"/>
                  </a:cubicBezTo>
                  <a:cubicBezTo>
                    <a:pt x="82" y="51"/>
                    <a:pt x="82" y="52"/>
                    <a:pt x="82" y="52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0" y="10"/>
                    <a:pt x="8" y="14"/>
                    <a:pt x="6" y="13"/>
                  </a:cubicBezTo>
                  <a:cubicBezTo>
                    <a:pt x="4" y="11"/>
                    <a:pt x="3" y="8"/>
                    <a:pt x="3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F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任意多边形 1603">
              <a:extLst>
                <a:ext uri="{FF2B5EF4-FFF2-40B4-BE49-F238E27FC236}">
                  <a16:creationId xmlns:a16="http://schemas.microsoft.com/office/drawing/2014/main" id="{43E30B71-4573-4A92-BE77-2EABCA9D58B2}"/>
                </a:ext>
              </a:extLst>
            </p:cNvPr>
            <p:cNvSpPr/>
            <p:nvPr/>
          </p:nvSpPr>
          <p:spPr bwMode="auto">
            <a:xfrm>
              <a:off x="6446839" y="1687513"/>
              <a:ext cx="223838" cy="165100"/>
            </a:xfrm>
            <a:custGeom>
              <a:avLst/>
              <a:gdLst>
                <a:gd name="T0" fmla="*/ 4 w 86"/>
                <a:gd name="T1" fmla="*/ 0 h 63"/>
                <a:gd name="T2" fmla="*/ 6 w 86"/>
                <a:gd name="T3" fmla="*/ 1 h 63"/>
                <a:gd name="T4" fmla="*/ 7 w 86"/>
                <a:gd name="T5" fmla="*/ 1 h 63"/>
                <a:gd name="T6" fmla="*/ 7 w 86"/>
                <a:gd name="T7" fmla="*/ 9 h 63"/>
                <a:gd name="T8" fmla="*/ 12 w 86"/>
                <a:gd name="T9" fmla="*/ 15 h 63"/>
                <a:gd name="T10" fmla="*/ 86 w 86"/>
                <a:gd name="T11" fmla="*/ 58 h 63"/>
                <a:gd name="T12" fmla="*/ 86 w 86"/>
                <a:gd name="T13" fmla="*/ 59 h 63"/>
                <a:gd name="T14" fmla="*/ 86 w 86"/>
                <a:gd name="T15" fmla="*/ 61 h 63"/>
                <a:gd name="T16" fmla="*/ 85 w 86"/>
                <a:gd name="T17" fmla="*/ 62 h 63"/>
                <a:gd name="T18" fmla="*/ 84 w 86"/>
                <a:gd name="T19" fmla="*/ 63 h 63"/>
                <a:gd name="T20" fmla="*/ 82 w 86"/>
                <a:gd name="T21" fmla="*/ 63 h 63"/>
                <a:gd name="T22" fmla="*/ 81 w 86"/>
                <a:gd name="T23" fmla="*/ 62 h 63"/>
                <a:gd name="T24" fmla="*/ 2 w 86"/>
                <a:gd name="T25" fmla="*/ 15 h 63"/>
                <a:gd name="T26" fmla="*/ 0 w 86"/>
                <a:gd name="T27" fmla="*/ 4 h 63"/>
                <a:gd name="T28" fmla="*/ 1 w 86"/>
                <a:gd name="T29" fmla="*/ 1 h 63"/>
                <a:gd name="T30" fmla="*/ 4 w 86"/>
                <a:gd name="T3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63">
                  <a:moveTo>
                    <a:pt x="4" y="0"/>
                  </a:move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9"/>
                  </a:cubicBezTo>
                  <a:cubicBezTo>
                    <a:pt x="8" y="12"/>
                    <a:pt x="10" y="14"/>
                    <a:pt x="12" y="15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60"/>
                    <a:pt x="86" y="60"/>
                    <a:pt x="86" y="61"/>
                  </a:cubicBezTo>
                  <a:cubicBezTo>
                    <a:pt x="86" y="61"/>
                    <a:pt x="86" y="62"/>
                    <a:pt x="85" y="62"/>
                  </a:cubicBezTo>
                  <a:cubicBezTo>
                    <a:pt x="85" y="62"/>
                    <a:pt x="85" y="62"/>
                    <a:pt x="84" y="63"/>
                  </a:cubicBezTo>
                  <a:cubicBezTo>
                    <a:pt x="83" y="63"/>
                    <a:pt x="84" y="63"/>
                    <a:pt x="82" y="63"/>
                  </a:cubicBezTo>
                  <a:cubicBezTo>
                    <a:pt x="82" y="63"/>
                    <a:pt x="81" y="63"/>
                    <a:pt x="81" y="62"/>
                  </a:cubicBezTo>
                  <a:cubicBezTo>
                    <a:pt x="4" y="18"/>
                    <a:pt x="3" y="19"/>
                    <a:pt x="2" y="15"/>
                  </a:cubicBezTo>
                  <a:cubicBezTo>
                    <a:pt x="0" y="12"/>
                    <a:pt x="0" y="9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5D6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任意多边形 1604">
              <a:extLst>
                <a:ext uri="{FF2B5EF4-FFF2-40B4-BE49-F238E27FC236}">
                  <a16:creationId xmlns:a16="http://schemas.microsoft.com/office/drawing/2014/main" id="{6EA332ED-1998-436F-9F88-B476EEE6D03D}"/>
                </a:ext>
              </a:extLst>
            </p:cNvPr>
            <p:cNvSpPr/>
            <p:nvPr/>
          </p:nvSpPr>
          <p:spPr bwMode="auto">
            <a:xfrm>
              <a:off x="6026151" y="1322388"/>
              <a:ext cx="1255713" cy="3067050"/>
            </a:xfrm>
            <a:custGeom>
              <a:avLst/>
              <a:gdLst>
                <a:gd name="T0" fmla="*/ 38 w 481"/>
                <a:gd name="T1" fmla="*/ 41 h 1176"/>
                <a:gd name="T2" fmla="*/ 0 w 481"/>
                <a:gd name="T3" fmla="*/ 37 h 1176"/>
                <a:gd name="T4" fmla="*/ 66 w 481"/>
                <a:gd name="T5" fmla="*/ 1 h 1176"/>
                <a:gd name="T6" fmla="*/ 95 w 481"/>
                <a:gd name="T7" fmla="*/ 8 h 1176"/>
                <a:gd name="T8" fmla="*/ 427 w 481"/>
                <a:gd name="T9" fmla="*/ 200 h 1176"/>
                <a:gd name="T10" fmla="*/ 481 w 481"/>
                <a:gd name="T11" fmla="*/ 294 h 1176"/>
                <a:gd name="T12" fmla="*/ 479 w 481"/>
                <a:gd name="T13" fmla="*/ 1111 h 1176"/>
                <a:gd name="T14" fmla="*/ 463 w 481"/>
                <a:gd name="T15" fmla="*/ 1136 h 1176"/>
                <a:gd name="T16" fmla="*/ 412 w 481"/>
                <a:gd name="T17" fmla="*/ 1165 h 1176"/>
                <a:gd name="T18" fmla="*/ 423 w 481"/>
                <a:gd name="T19" fmla="*/ 1133 h 1176"/>
                <a:gd name="T20" fmla="*/ 424 w 481"/>
                <a:gd name="T21" fmla="*/ 327 h 1176"/>
                <a:gd name="T22" fmla="*/ 370 w 481"/>
                <a:gd name="T23" fmla="*/ 232 h 1176"/>
                <a:gd name="T24" fmla="*/ 38 w 481"/>
                <a:gd name="T25" fmla="*/ 41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1176">
                  <a:moveTo>
                    <a:pt x="38" y="41"/>
                  </a:moveTo>
                  <a:cubicBezTo>
                    <a:pt x="23" y="32"/>
                    <a:pt x="10" y="32"/>
                    <a:pt x="0" y="37"/>
                  </a:cubicBezTo>
                  <a:cubicBezTo>
                    <a:pt x="59" y="3"/>
                    <a:pt x="58" y="2"/>
                    <a:pt x="66" y="1"/>
                  </a:cubicBezTo>
                  <a:cubicBezTo>
                    <a:pt x="78" y="0"/>
                    <a:pt x="85" y="3"/>
                    <a:pt x="95" y="8"/>
                  </a:cubicBezTo>
                  <a:cubicBezTo>
                    <a:pt x="427" y="200"/>
                    <a:pt x="427" y="200"/>
                    <a:pt x="427" y="200"/>
                  </a:cubicBezTo>
                  <a:cubicBezTo>
                    <a:pt x="454" y="215"/>
                    <a:pt x="481" y="257"/>
                    <a:pt x="481" y="294"/>
                  </a:cubicBezTo>
                  <a:cubicBezTo>
                    <a:pt x="479" y="1156"/>
                    <a:pt x="480" y="1103"/>
                    <a:pt x="479" y="1111"/>
                  </a:cubicBezTo>
                  <a:cubicBezTo>
                    <a:pt x="477" y="1120"/>
                    <a:pt x="472" y="1131"/>
                    <a:pt x="463" y="1136"/>
                  </a:cubicBezTo>
                  <a:cubicBezTo>
                    <a:pt x="392" y="1176"/>
                    <a:pt x="409" y="1168"/>
                    <a:pt x="412" y="1165"/>
                  </a:cubicBezTo>
                  <a:cubicBezTo>
                    <a:pt x="420" y="1157"/>
                    <a:pt x="423" y="1144"/>
                    <a:pt x="423" y="1133"/>
                  </a:cubicBezTo>
                  <a:cubicBezTo>
                    <a:pt x="424" y="327"/>
                    <a:pt x="424" y="327"/>
                    <a:pt x="424" y="327"/>
                  </a:cubicBezTo>
                  <a:cubicBezTo>
                    <a:pt x="424" y="293"/>
                    <a:pt x="402" y="251"/>
                    <a:pt x="370" y="232"/>
                  </a:cubicBezTo>
                  <a:cubicBezTo>
                    <a:pt x="38" y="41"/>
                    <a:pt x="38" y="41"/>
                    <a:pt x="38" y="41"/>
                  </a:cubicBezTo>
                </a:path>
              </a:pathLst>
            </a:custGeom>
            <a:solidFill>
              <a:srgbClr val="81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任意多边形 1605">
              <a:extLst>
                <a:ext uri="{FF2B5EF4-FFF2-40B4-BE49-F238E27FC236}">
                  <a16:creationId xmlns:a16="http://schemas.microsoft.com/office/drawing/2014/main" id="{94667668-F7E9-45CB-9568-2BAF8191A28C}"/>
                </a:ext>
              </a:extLst>
            </p:cNvPr>
            <p:cNvSpPr/>
            <p:nvPr/>
          </p:nvSpPr>
          <p:spPr bwMode="auto">
            <a:xfrm>
              <a:off x="5980114" y="1406526"/>
              <a:ext cx="1152525" cy="2997200"/>
            </a:xfrm>
            <a:custGeom>
              <a:avLst/>
              <a:gdLst>
                <a:gd name="T0" fmla="*/ 388 w 442"/>
                <a:gd name="T1" fmla="*/ 200 h 1149"/>
                <a:gd name="T2" fmla="*/ 56 w 442"/>
                <a:gd name="T3" fmla="*/ 9 h 1149"/>
                <a:gd name="T4" fmla="*/ 18 w 442"/>
                <a:gd name="T5" fmla="*/ 5 h 1149"/>
                <a:gd name="T6" fmla="*/ 18 w 442"/>
                <a:gd name="T7" fmla="*/ 5 h 1149"/>
                <a:gd name="T8" fmla="*/ 2 w 442"/>
                <a:gd name="T9" fmla="*/ 40 h 1149"/>
                <a:gd name="T10" fmla="*/ 0 w 442"/>
                <a:gd name="T11" fmla="*/ 799 h 1149"/>
                <a:gd name="T12" fmla="*/ 0 w 442"/>
                <a:gd name="T13" fmla="*/ 799 h 1149"/>
                <a:gd name="T14" fmla="*/ 0 w 442"/>
                <a:gd name="T15" fmla="*/ 846 h 1149"/>
                <a:gd name="T16" fmla="*/ 54 w 442"/>
                <a:gd name="T17" fmla="*/ 941 h 1149"/>
                <a:gd name="T18" fmla="*/ 386 w 442"/>
                <a:gd name="T19" fmla="*/ 1133 h 1149"/>
                <a:gd name="T20" fmla="*/ 441 w 442"/>
                <a:gd name="T21" fmla="*/ 1101 h 1149"/>
                <a:gd name="T22" fmla="*/ 442 w 442"/>
                <a:gd name="T23" fmla="*/ 295 h 1149"/>
                <a:gd name="T24" fmla="*/ 388 w 442"/>
                <a:gd name="T25" fmla="*/ 200 h 1149"/>
                <a:gd name="T26" fmla="*/ 432 w 442"/>
                <a:gd name="T27" fmla="*/ 464 h 1149"/>
                <a:gd name="T28" fmla="*/ 431 w 442"/>
                <a:gd name="T29" fmla="*/ 1095 h 1149"/>
                <a:gd name="T30" fmla="*/ 393 w 442"/>
                <a:gd name="T31" fmla="*/ 1124 h 1149"/>
                <a:gd name="T32" fmla="*/ 122 w 442"/>
                <a:gd name="T33" fmla="*/ 968 h 1149"/>
                <a:gd name="T34" fmla="*/ 74 w 442"/>
                <a:gd name="T35" fmla="*/ 940 h 1149"/>
                <a:gd name="T36" fmla="*/ 42 w 442"/>
                <a:gd name="T37" fmla="*/ 920 h 1149"/>
                <a:gd name="T38" fmla="*/ 20 w 442"/>
                <a:gd name="T39" fmla="*/ 891 h 1149"/>
                <a:gd name="T40" fmla="*/ 10 w 442"/>
                <a:gd name="T41" fmla="*/ 855 h 1149"/>
                <a:gd name="T42" fmla="*/ 10 w 442"/>
                <a:gd name="T43" fmla="*/ 814 h 1149"/>
                <a:gd name="T44" fmla="*/ 10 w 442"/>
                <a:gd name="T45" fmla="*/ 814 h 1149"/>
                <a:gd name="T46" fmla="*/ 12 w 442"/>
                <a:gd name="T47" fmla="*/ 150 h 1149"/>
                <a:gd name="T48" fmla="*/ 12 w 442"/>
                <a:gd name="T49" fmla="*/ 60 h 1149"/>
                <a:gd name="T50" fmla="*/ 16 w 442"/>
                <a:gd name="T51" fmla="*/ 27 h 1149"/>
                <a:gd name="T52" fmla="*/ 30 w 442"/>
                <a:gd name="T53" fmla="*/ 15 h 1149"/>
                <a:gd name="T54" fmla="*/ 82 w 442"/>
                <a:gd name="T55" fmla="*/ 36 h 1149"/>
                <a:gd name="T56" fmla="*/ 128 w 442"/>
                <a:gd name="T57" fmla="*/ 62 h 1149"/>
                <a:gd name="T58" fmla="*/ 274 w 442"/>
                <a:gd name="T59" fmla="*/ 146 h 1149"/>
                <a:gd name="T60" fmla="*/ 374 w 442"/>
                <a:gd name="T61" fmla="*/ 204 h 1149"/>
                <a:gd name="T62" fmla="*/ 411 w 442"/>
                <a:gd name="T63" fmla="*/ 233 h 1149"/>
                <a:gd name="T64" fmla="*/ 427 w 442"/>
                <a:gd name="T65" fmla="*/ 260 h 1149"/>
                <a:gd name="T66" fmla="*/ 432 w 442"/>
                <a:gd name="T67" fmla="*/ 307 h 1149"/>
                <a:gd name="T68" fmla="*/ 433 w 442"/>
                <a:gd name="T69" fmla="*/ 369 h 1149"/>
                <a:gd name="T70" fmla="*/ 432 w 442"/>
                <a:gd name="T71" fmla="*/ 464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2" h="1149">
                  <a:moveTo>
                    <a:pt x="388" y="200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41" y="0"/>
                    <a:pt x="28" y="0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6" y="10"/>
                    <a:pt x="2" y="27"/>
                    <a:pt x="2" y="40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46"/>
                    <a:pt x="0" y="846"/>
                    <a:pt x="0" y="846"/>
                  </a:cubicBezTo>
                  <a:cubicBezTo>
                    <a:pt x="0" y="880"/>
                    <a:pt x="22" y="922"/>
                    <a:pt x="54" y="941"/>
                  </a:cubicBezTo>
                  <a:cubicBezTo>
                    <a:pt x="386" y="1133"/>
                    <a:pt x="386" y="1133"/>
                    <a:pt x="386" y="1133"/>
                  </a:cubicBezTo>
                  <a:cubicBezTo>
                    <a:pt x="414" y="1149"/>
                    <a:pt x="440" y="1138"/>
                    <a:pt x="441" y="1101"/>
                  </a:cubicBezTo>
                  <a:cubicBezTo>
                    <a:pt x="442" y="295"/>
                    <a:pt x="442" y="295"/>
                    <a:pt x="442" y="295"/>
                  </a:cubicBezTo>
                  <a:cubicBezTo>
                    <a:pt x="442" y="261"/>
                    <a:pt x="420" y="219"/>
                    <a:pt x="388" y="200"/>
                  </a:cubicBezTo>
                  <a:moveTo>
                    <a:pt x="432" y="464"/>
                  </a:moveTo>
                  <a:cubicBezTo>
                    <a:pt x="431" y="505"/>
                    <a:pt x="432" y="375"/>
                    <a:pt x="431" y="1095"/>
                  </a:cubicBezTo>
                  <a:cubicBezTo>
                    <a:pt x="431" y="1120"/>
                    <a:pt x="414" y="1133"/>
                    <a:pt x="393" y="1124"/>
                  </a:cubicBezTo>
                  <a:cubicBezTo>
                    <a:pt x="388" y="1122"/>
                    <a:pt x="126" y="970"/>
                    <a:pt x="122" y="968"/>
                  </a:cubicBezTo>
                  <a:cubicBezTo>
                    <a:pt x="106" y="959"/>
                    <a:pt x="91" y="949"/>
                    <a:pt x="74" y="940"/>
                  </a:cubicBezTo>
                  <a:cubicBezTo>
                    <a:pt x="63" y="934"/>
                    <a:pt x="52" y="928"/>
                    <a:pt x="42" y="920"/>
                  </a:cubicBezTo>
                  <a:cubicBezTo>
                    <a:pt x="34" y="913"/>
                    <a:pt x="25" y="901"/>
                    <a:pt x="20" y="891"/>
                  </a:cubicBezTo>
                  <a:cubicBezTo>
                    <a:pt x="14" y="879"/>
                    <a:pt x="11" y="869"/>
                    <a:pt x="10" y="855"/>
                  </a:cubicBezTo>
                  <a:cubicBezTo>
                    <a:pt x="10" y="845"/>
                    <a:pt x="10" y="850"/>
                    <a:pt x="10" y="814"/>
                  </a:cubicBezTo>
                  <a:cubicBezTo>
                    <a:pt x="10" y="814"/>
                    <a:pt x="10" y="814"/>
                    <a:pt x="10" y="814"/>
                  </a:cubicBezTo>
                  <a:cubicBezTo>
                    <a:pt x="10" y="344"/>
                    <a:pt x="12" y="184"/>
                    <a:pt x="12" y="150"/>
                  </a:cubicBezTo>
                  <a:cubicBezTo>
                    <a:pt x="11" y="76"/>
                    <a:pt x="13" y="80"/>
                    <a:pt x="12" y="60"/>
                  </a:cubicBezTo>
                  <a:cubicBezTo>
                    <a:pt x="12" y="49"/>
                    <a:pt x="11" y="37"/>
                    <a:pt x="16" y="27"/>
                  </a:cubicBezTo>
                  <a:cubicBezTo>
                    <a:pt x="20" y="20"/>
                    <a:pt x="25" y="16"/>
                    <a:pt x="30" y="15"/>
                  </a:cubicBezTo>
                  <a:cubicBezTo>
                    <a:pt x="46" y="10"/>
                    <a:pt x="68" y="27"/>
                    <a:pt x="82" y="36"/>
                  </a:cubicBezTo>
                  <a:cubicBezTo>
                    <a:pt x="97" y="46"/>
                    <a:pt x="113" y="54"/>
                    <a:pt x="128" y="62"/>
                  </a:cubicBezTo>
                  <a:cubicBezTo>
                    <a:pt x="164" y="82"/>
                    <a:pt x="189" y="99"/>
                    <a:pt x="274" y="146"/>
                  </a:cubicBezTo>
                  <a:cubicBezTo>
                    <a:pt x="363" y="197"/>
                    <a:pt x="352" y="191"/>
                    <a:pt x="374" y="204"/>
                  </a:cubicBezTo>
                  <a:cubicBezTo>
                    <a:pt x="389" y="212"/>
                    <a:pt x="400" y="218"/>
                    <a:pt x="411" y="233"/>
                  </a:cubicBezTo>
                  <a:cubicBezTo>
                    <a:pt x="418" y="243"/>
                    <a:pt x="423" y="251"/>
                    <a:pt x="427" y="260"/>
                  </a:cubicBezTo>
                  <a:cubicBezTo>
                    <a:pt x="433" y="278"/>
                    <a:pt x="433" y="288"/>
                    <a:pt x="432" y="307"/>
                  </a:cubicBezTo>
                  <a:cubicBezTo>
                    <a:pt x="432" y="328"/>
                    <a:pt x="432" y="349"/>
                    <a:pt x="433" y="369"/>
                  </a:cubicBezTo>
                  <a:cubicBezTo>
                    <a:pt x="433" y="401"/>
                    <a:pt x="432" y="433"/>
                    <a:pt x="432" y="464"/>
                  </a:cubicBezTo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3C1C5418-F15B-4730-9109-7E68DE326E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589" y="2586038"/>
              <a:ext cx="906463" cy="102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任意多边形 1607">
              <a:extLst>
                <a:ext uri="{FF2B5EF4-FFF2-40B4-BE49-F238E27FC236}">
                  <a16:creationId xmlns:a16="http://schemas.microsoft.com/office/drawing/2014/main" id="{1273E790-F619-4CC8-A837-F30D1B7AA97F}"/>
                </a:ext>
              </a:extLst>
            </p:cNvPr>
            <p:cNvSpPr/>
            <p:nvPr/>
          </p:nvSpPr>
          <p:spPr bwMode="auto">
            <a:xfrm>
              <a:off x="6427789" y="2928938"/>
              <a:ext cx="247650" cy="328613"/>
            </a:xfrm>
            <a:custGeom>
              <a:avLst/>
              <a:gdLst>
                <a:gd name="T0" fmla="*/ 95 w 95"/>
                <a:gd name="T1" fmla="*/ 91 h 126"/>
                <a:gd name="T2" fmla="*/ 47 w 95"/>
                <a:gd name="T3" fmla="*/ 111 h 126"/>
                <a:gd name="T4" fmla="*/ 0 w 95"/>
                <a:gd name="T5" fmla="*/ 36 h 126"/>
                <a:gd name="T6" fmla="*/ 47 w 95"/>
                <a:gd name="T7" fmla="*/ 15 h 126"/>
                <a:gd name="T8" fmla="*/ 95 w 95"/>
                <a:gd name="T9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6">
                  <a:moveTo>
                    <a:pt x="95" y="91"/>
                  </a:moveTo>
                  <a:cubicBezTo>
                    <a:pt x="95" y="117"/>
                    <a:pt x="74" y="126"/>
                    <a:pt x="47" y="111"/>
                  </a:cubicBezTo>
                  <a:cubicBezTo>
                    <a:pt x="21" y="95"/>
                    <a:pt x="0" y="62"/>
                    <a:pt x="0" y="36"/>
                  </a:cubicBezTo>
                  <a:cubicBezTo>
                    <a:pt x="0" y="9"/>
                    <a:pt x="21" y="0"/>
                    <a:pt x="47" y="15"/>
                  </a:cubicBezTo>
                  <a:cubicBezTo>
                    <a:pt x="74" y="31"/>
                    <a:pt x="95" y="64"/>
                    <a:pt x="95" y="91"/>
                  </a:cubicBezTo>
                </a:path>
              </a:pathLst>
            </a:custGeom>
            <a:solidFill>
              <a:srgbClr val="9D8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任意多边形 1608">
              <a:extLst>
                <a:ext uri="{FF2B5EF4-FFF2-40B4-BE49-F238E27FC236}">
                  <a16:creationId xmlns:a16="http://schemas.microsoft.com/office/drawing/2014/main" id="{38799E60-107C-424F-9EB6-C443FCC35688}"/>
                </a:ext>
              </a:extLst>
            </p:cNvPr>
            <p:cNvSpPr/>
            <p:nvPr/>
          </p:nvSpPr>
          <p:spPr bwMode="auto">
            <a:xfrm>
              <a:off x="6508751" y="3016251"/>
              <a:ext cx="112713" cy="130175"/>
            </a:xfrm>
            <a:custGeom>
              <a:avLst/>
              <a:gdLst>
                <a:gd name="T0" fmla="*/ 3 w 43"/>
                <a:gd name="T1" fmla="*/ 0 h 50"/>
                <a:gd name="T2" fmla="*/ 0 w 43"/>
                <a:gd name="T3" fmla="*/ 3 h 50"/>
                <a:gd name="T4" fmla="*/ 0 w 43"/>
                <a:gd name="T5" fmla="*/ 40 h 50"/>
                <a:gd name="T6" fmla="*/ 3 w 43"/>
                <a:gd name="T7" fmla="*/ 47 h 50"/>
                <a:gd name="T8" fmla="*/ 9 w 43"/>
                <a:gd name="T9" fmla="*/ 50 h 50"/>
                <a:gd name="T10" fmla="*/ 41 w 43"/>
                <a:gd name="T11" fmla="*/ 50 h 50"/>
                <a:gd name="T12" fmla="*/ 43 w 43"/>
                <a:gd name="T13" fmla="*/ 47 h 50"/>
                <a:gd name="T14" fmla="*/ 41 w 43"/>
                <a:gd name="T15" fmla="*/ 40 h 50"/>
                <a:gd name="T16" fmla="*/ 9 w 43"/>
                <a:gd name="T17" fmla="*/ 3 h 50"/>
                <a:gd name="T18" fmla="*/ 3 w 43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5"/>
                    <a:pt x="3" y="47"/>
                  </a:cubicBezTo>
                  <a:cubicBezTo>
                    <a:pt x="5" y="49"/>
                    <a:pt x="7" y="50"/>
                    <a:pt x="9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3" y="49"/>
                    <a:pt x="43" y="47"/>
                  </a:cubicBezTo>
                  <a:cubicBezTo>
                    <a:pt x="43" y="45"/>
                    <a:pt x="42" y="42"/>
                    <a:pt x="41" y="4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solidFill>
              <a:srgbClr val="DFD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065E6A3D-686C-49A2-AD69-5E5AD7EC96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589" y="3175001"/>
              <a:ext cx="906463" cy="102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任意多边形 1610">
              <a:extLst>
                <a:ext uri="{FF2B5EF4-FFF2-40B4-BE49-F238E27FC236}">
                  <a16:creationId xmlns:a16="http://schemas.microsoft.com/office/drawing/2014/main" id="{31CBB410-69FD-4D9B-A0A3-2282FC39393F}"/>
                </a:ext>
              </a:extLst>
            </p:cNvPr>
            <p:cNvSpPr/>
            <p:nvPr/>
          </p:nvSpPr>
          <p:spPr bwMode="auto">
            <a:xfrm>
              <a:off x="6427789" y="3521076"/>
              <a:ext cx="247650" cy="327025"/>
            </a:xfrm>
            <a:custGeom>
              <a:avLst/>
              <a:gdLst>
                <a:gd name="T0" fmla="*/ 95 w 95"/>
                <a:gd name="T1" fmla="*/ 90 h 125"/>
                <a:gd name="T2" fmla="*/ 47 w 95"/>
                <a:gd name="T3" fmla="*/ 110 h 125"/>
                <a:gd name="T4" fmla="*/ 0 w 95"/>
                <a:gd name="T5" fmla="*/ 35 h 125"/>
                <a:gd name="T6" fmla="*/ 47 w 95"/>
                <a:gd name="T7" fmla="*/ 15 h 125"/>
                <a:gd name="T8" fmla="*/ 95 w 95"/>
                <a:gd name="T9" fmla="*/ 9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5">
                  <a:moveTo>
                    <a:pt x="95" y="90"/>
                  </a:moveTo>
                  <a:cubicBezTo>
                    <a:pt x="95" y="116"/>
                    <a:pt x="74" y="125"/>
                    <a:pt x="47" y="110"/>
                  </a:cubicBezTo>
                  <a:cubicBezTo>
                    <a:pt x="21" y="95"/>
                    <a:pt x="0" y="61"/>
                    <a:pt x="0" y="35"/>
                  </a:cubicBezTo>
                  <a:cubicBezTo>
                    <a:pt x="0" y="9"/>
                    <a:pt x="21" y="0"/>
                    <a:pt x="47" y="15"/>
                  </a:cubicBezTo>
                  <a:cubicBezTo>
                    <a:pt x="74" y="30"/>
                    <a:pt x="95" y="64"/>
                    <a:pt x="95" y="90"/>
                  </a:cubicBezTo>
                </a:path>
              </a:pathLst>
            </a:custGeom>
            <a:solidFill>
              <a:srgbClr val="9D8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任意多边形 1611">
              <a:extLst>
                <a:ext uri="{FF2B5EF4-FFF2-40B4-BE49-F238E27FC236}">
                  <a16:creationId xmlns:a16="http://schemas.microsoft.com/office/drawing/2014/main" id="{74C0F16F-79DB-40FD-8BB0-0FE3160EF176}"/>
                </a:ext>
              </a:extLst>
            </p:cNvPr>
            <p:cNvSpPr/>
            <p:nvPr/>
          </p:nvSpPr>
          <p:spPr bwMode="auto">
            <a:xfrm>
              <a:off x="6508751" y="3608388"/>
              <a:ext cx="112713" cy="127000"/>
            </a:xfrm>
            <a:custGeom>
              <a:avLst/>
              <a:gdLst>
                <a:gd name="T0" fmla="*/ 3 w 43"/>
                <a:gd name="T1" fmla="*/ 0 h 49"/>
                <a:gd name="T2" fmla="*/ 0 w 43"/>
                <a:gd name="T3" fmla="*/ 3 h 49"/>
                <a:gd name="T4" fmla="*/ 0 w 43"/>
                <a:gd name="T5" fmla="*/ 40 h 49"/>
                <a:gd name="T6" fmla="*/ 3 w 43"/>
                <a:gd name="T7" fmla="*/ 46 h 49"/>
                <a:gd name="T8" fmla="*/ 9 w 43"/>
                <a:gd name="T9" fmla="*/ 49 h 49"/>
                <a:gd name="T10" fmla="*/ 41 w 43"/>
                <a:gd name="T11" fmla="*/ 49 h 49"/>
                <a:gd name="T12" fmla="*/ 43 w 43"/>
                <a:gd name="T13" fmla="*/ 46 h 49"/>
                <a:gd name="T14" fmla="*/ 41 w 43"/>
                <a:gd name="T15" fmla="*/ 40 h 49"/>
                <a:gd name="T16" fmla="*/ 9 w 43"/>
                <a:gd name="T17" fmla="*/ 3 h 49"/>
                <a:gd name="T18" fmla="*/ 3 w 4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3" y="46"/>
                  </a:cubicBezTo>
                  <a:cubicBezTo>
                    <a:pt x="5" y="48"/>
                    <a:pt x="7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3" y="48"/>
                    <a:pt x="43" y="46"/>
                  </a:cubicBezTo>
                  <a:cubicBezTo>
                    <a:pt x="43" y="44"/>
                    <a:pt x="42" y="42"/>
                    <a:pt x="41" y="4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solidFill>
              <a:srgbClr val="DFD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FAA36943-5CB8-4932-99B9-2274A5FD57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589" y="2058988"/>
              <a:ext cx="906463" cy="96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任意多边形 1613">
              <a:extLst>
                <a:ext uri="{FF2B5EF4-FFF2-40B4-BE49-F238E27FC236}">
                  <a16:creationId xmlns:a16="http://schemas.microsoft.com/office/drawing/2014/main" id="{83BE8B58-2AEE-494D-8C47-25A1A93D0589}"/>
                </a:ext>
              </a:extLst>
            </p:cNvPr>
            <p:cNvSpPr/>
            <p:nvPr/>
          </p:nvSpPr>
          <p:spPr bwMode="auto">
            <a:xfrm>
              <a:off x="6427789" y="2371726"/>
              <a:ext cx="247650" cy="328613"/>
            </a:xfrm>
            <a:custGeom>
              <a:avLst/>
              <a:gdLst>
                <a:gd name="T0" fmla="*/ 95 w 95"/>
                <a:gd name="T1" fmla="*/ 91 h 126"/>
                <a:gd name="T2" fmla="*/ 47 w 95"/>
                <a:gd name="T3" fmla="*/ 111 h 126"/>
                <a:gd name="T4" fmla="*/ 0 w 95"/>
                <a:gd name="T5" fmla="*/ 36 h 126"/>
                <a:gd name="T6" fmla="*/ 47 w 95"/>
                <a:gd name="T7" fmla="*/ 16 h 126"/>
                <a:gd name="T8" fmla="*/ 95 w 95"/>
                <a:gd name="T9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6">
                  <a:moveTo>
                    <a:pt x="95" y="91"/>
                  </a:moveTo>
                  <a:cubicBezTo>
                    <a:pt x="95" y="117"/>
                    <a:pt x="74" y="126"/>
                    <a:pt x="47" y="111"/>
                  </a:cubicBezTo>
                  <a:cubicBezTo>
                    <a:pt x="21" y="96"/>
                    <a:pt x="0" y="62"/>
                    <a:pt x="0" y="36"/>
                  </a:cubicBezTo>
                  <a:cubicBezTo>
                    <a:pt x="0" y="9"/>
                    <a:pt x="21" y="0"/>
                    <a:pt x="47" y="16"/>
                  </a:cubicBezTo>
                  <a:cubicBezTo>
                    <a:pt x="74" y="31"/>
                    <a:pt x="95" y="64"/>
                    <a:pt x="95" y="91"/>
                  </a:cubicBezTo>
                </a:path>
              </a:pathLst>
            </a:custGeom>
            <a:solidFill>
              <a:srgbClr val="9D8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任意多边形 1614">
              <a:extLst>
                <a:ext uri="{FF2B5EF4-FFF2-40B4-BE49-F238E27FC236}">
                  <a16:creationId xmlns:a16="http://schemas.microsoft.com/office/drawing/2014/main" id="{9B294155-B52A-4411-9B36-347C58F8A2CD}"/>
                </a:ext>
              </a:extLst>
            </p:cNvPr>
            <p:cNvSpPr/>
            <p:nvPr/>
          </p:nvSpPr>
          <p:spPr bwMode="auto">
            <a:xfrm>
              <a:off x="6508751" y="2457451"/>
              <a:ext cx="112713" cy="130175"/>
            </a:xfrm>
            <a:custGeom>
              <a:avLst/>
              <a:gdLst>
                <a:gd name="T0" fmla="*/ 3 w 43"/>
                <a:gd name="T1" fmla="*/ 0 h 50"/>
                <a:gd name="T2" fmla="*/ 0 w 43"/>
                <a:gd name="T3" fmla="*/ 4 h 50"/>
                <a:gd name="T4" fmla="*/ 0 w 43"/>
                <a:gd name="T5" fmla="*/ 40 h 50"/>
                <a:gd name="T6" fmla="*/ 3 w 43"/>
                <a:gd name="T7" fmla="*/ 47 h 50"/>
                <a:gd name="T8" fmla="*/ 9 w 43"/>
                <a:gd name="T9" fmla="*/ 50 h 50"/>
                <a:gd name="T10" fmla="*/ 41 w 43"/>
                <a:gd name="T11" fmla="*/ 50 h 50"/>
                <a:gd name="T12" fmla="*/ 43 w 43"/>
                <a:gd name="T13" fmla="*/ 47 h 50"/>
                <a:gd name="T14" fmla="*/ 41 w 43"/>
                <a:gd name="T15" fmla="*/ 40 h 50"/>
                <a:gd name="T16" fmla="*/ 9 w 43"/>
                <a:gd name="T17" fmla="*/ 4 h 50"/>
                <a:gd name="T18" fmla="*/ 3 w 43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3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5"/>
                    <a:pt x="3" y="47"/>
                  </a:cubicBezTo>
                  <a:cubicBezTo>
                    <a:pt x="5" y="49"/>
                    <a:pt x="7" y="50"/>
                    <a:pt x="9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3" y="49"/>
                    <a:pt x="43" y="47"/>
                  </a:cubicBezTo>
                  <a:cubicBezTo>
                    <a:pt x="43" y="45"/>
                    <a:pt x="42" y="42"/>
                    <a:pt x="41" y="4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2"/>
                    <a:pt x="5" y="0"/>
                    <a:pt x="3" y="0"/>
                  </a:cubicBezTo>
                </a:path>
              </a:pathLst>
            </a:custGeom>
            <a:solidFill>
              <a:srgbClr val="DFD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任意多边形 1615">
              <a:extLst>
                <a:ext uri="{FF2B5EF4-FFF2-40B4-BE49-F238E27FC236}">
                  <a16:creationId xmlns:a16="http://schemas.microsoft.com/office/drawing/2014/main" id="{04210C14-EBA0-4CFE-BC43-A31CB192EB8E}"/>
                </a:ext>
              </a:extLst>
            </p:cNvPr>
            <p:cNvSpPr/>
            <p:nvPr/>
          </p:nvSpPr>
          <p:spPr bwMode="auto">
            <a:xfrm>
              <a:off x="7267576" y="2008188"/>
              <a:ext cx="1277938" cy="2162175"/>
            </a:xfrm>
            <a:custGeom>
              <a:avLst/>
              <a:gdLst>
                <a:gd name="T0" fmla="*/ 4 w 490"/>
                <a:gd name="T1" fmla="*/ 675 h 829"/>
                <a:gd name="T2" fmla="*/ 4 w 490"/>
                <a:gd name="T3" fmla="*/ 773 h 829"/>
                <a:gd name="T4" fmla="*/ 23 w 490"/>
                <a:gd name="T5" fmla="*/ 764 h 829"/>
                <a:gd name="T6" fmla="*/ 60 w 490"/>
                <a:gd name="T7" fmla="*/ 736 h 829"/>
                <a:gd name="T8" fmla="*/ 60 w 490"/>
                <a:gd name="T9" fmla="*/ 743 h 829"/>
                <a:gd name="T10" fmla="*/ 352 w 490"/>
                <a:gd name="T11" fmla="*/ 788 h 829"/>
                <a:gd name="T12" fmla="*/ 282 w 490"/>
                <a:gd name="T13" fmla="*/ 828 h 829"/>
                <a:gd name="T14" fmla="*/ 361 w 490"/>
                <a:gd name="T15" fmla="*/ 800 h 829"/>
                <a:gd name="T16" fmla="*/ 361 w 490"/>
                <a:gd name="T17" fmla="*/ 800 h 829"/>
                <a:gd name="T18" fmla="*/ 362 w 490"/>
                <a:gd name="T19" fmla="*/ 814 h 829"/>
                <a:gd name="T20" fmla="*/ 362 w 490"/>
                <a:gd name="T21" fmla="*/ 829 h 829"/>
                <a:gd name="T22" fmla="*/ 414 w 490"/>
                <a:gd name="T23" fmla="*/ 829 h 829"/>
                <a:gd name="T24" fmla="*/ 449 w 490"/>
                <a:gd name="T25" fmla="*/ 764 h 829"/>
                <a:gd name="T26" fmla="*/ 182 w 490"/>
                <a:gd name="T27" fmla="*/ 613 h 829"/>
                <a:gd name="T28" fmla="*/ 182 w 490"/>
                <a:gd name="T29" fmla="*/ 622 h 829"/>
                <a:gd name="T30" fmla="*/ 182 w 490"/>
                <a:gd name="T31" fmla="*/ 622 h 829"/>
                <a:gd name="T32" fmla="*/ 181 w 490"/>
                <a:gd name="T33" fmla="*/ 628 h 829"/>
                <a:gd name="T34" fmla="*/ 181 w 490"/>
                <a:gd name="T35" fmla="*/ 628 h 829"/>
                <a:gd name="T36" fmla="*/ 180 w 490"/>
                <a:gd name="T37" fmla="*/ 629 h 829"/>
                <a:gd name="T38" fmla="*/ 180 w 490"/>
                <a:gd name="T39" fmla="*/ 629 h 829"/>
                <a:gd name="T40" fmla="*/ 180 w 490"/>
                <a:gd name="T41" fmla="*/ 630 h 829"/>
                <a:gd name="T42" fmla="*/ 180 w 490"/>
                <a:gd name="T43" fmla="*/ 630 h 829"/>
                <a:gd name="T44" fmla="*/ 178 w 490"/>
                <a:gd name="T45" fmla="*/ 632 h 829"/>
                <a:gd name="T46" fmla="*/ 178 w 490"/>
                <a:gd name="T47" fmla="*/ 632 h 829"/>
                <a:gd name="T48" fmla="*/ 177 w 490"/>
                <a:gd name="T49" fmla="*/ 633 h 829"/>
                <a:gd name="T50" fmla="*/ 177 w 490"/>
                <a:gd name="T51" fmla="*/ 633 h 829"/>
                <a:gd name="T52" fmla="*/ 177 w 490"/>
                <a:gd name="T53" fmla="*/ 633 h 829"/>
                <a:gd name="T54" fmla="*/ 177 w 490"/>
                <a:gd name="T55" fmla="*/ 633 h 829"/>
                <a:gd name="T56" fmla="*/ 177 w 490"/>
                <a:gd name="T57" fmla="*/ 633 h 829"/>
                <a:gd name="T58" fmla="*/ 177 w 490"/>
                <a:gd name="T59" fmla="*/ 633 h 829"/>
                <a:gd name="T60" fmla="*/ 176 w 490"/>
                <a:gd name="T61" fmla="*/ 634 h 829"/>
                <a:gd name="T62" fmla="*/ 147 w 490"/>
                <a:gd name="T63" fmla="*/ 651 h 829"/>
                <a:gd name="T64" fmla="*/ 128 w 490"/>
                <a:gd name="T65" fmla="*/ 644 h 829"/>
                <a:gd name="T66" fmla="*/ 117 w 490"/>
                <a:gd name="T67" fmla="*/ 633 h 829"/>
                <a:gd name="T68" fmla="*/ 117 w 490"/>
                <a:gd name="T69" fmla="*/ 633 h 829"/>
                <a:gd name="T70" fmla="*/ 112 w 490"/>
                <a:gd name="T71" fmla="*/ 622 h 829"/>
                <a:gd name="T72" fmla="*/ 112 w 490"/>
                <a:gd name="T73" fmla="*/ 622 h 829"/>
                <a:gd name="T74" fmla="*/ 114 w 490"/>
                <a:gd name="T75" fmla="*/ 616 h 829"/>
                <a:gd name="T76" fmla="*/ 116 w 490"/>
                <a:gd name="T77" fmla="*/ 614 h 829"/>
                <a:gd name="T78" fmla="*/ 114 w 490"/>
                <a:gd name="T79" fmla="*/ 611 h 829"/>
                <a:gd name="T80" fmla="*/ 4 w 490"/>
                <a:gd name="T81" fmla="*/ 504 h 829"/>
                <a:gd name="T82" fmla="*/ 62 w 490"/>
                <a:gd name="T83" fmla="*/ 603 h 829"/>
                <a:gd name="T84" fmla="*/ 4 w 490"/>
                <a:gd name="T85" fmla="*/ 504 h 829"/>
                <a:gd name="T86" fmla="*/ 4 w 490"/>
                <a:gd name="T87" fmla="*/ 469 h 829"/>
                <a:gd name="T88" fmla="*/ 5 w 490"/>
                <a:gd name="T89" fmla="*/ 84 h 829"/>
                <a:gd name="T90" fmla="*/ 0 w 490"/>
                <a:gd name="T91" fmla="*/ 0 h 829"/>
                <a:gd name="T92" fmla="*/ 3 w 490"/>
                <a:gd name="T93" fmla="*/ 12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0" h="829">
                  <a:moveTo>
                    <a:pt x="114" y="611"/>
                  </a:moveTo>
                  <a:cubicBezTo>
                    <a:pt x="4" y="675"/>
                    <a:pt x="4" y="675"/>
                    <a:pt x="4" y="675"/>
                  </a:cubicBezTo>
                  <a:cubicBezTo>
                    <a:pt x="4" y="717"/>
                    <a:pt x="4" y="749"/>
                    <a:pt x="4" y="772"/>
                  </a:cubicBezTo>
                  <a:cubicBezTo>
                    <a:pt x="4" y="772"/>
                    <a:pt x="4" y="772"/>
                    <a:pt x="4" y="773"/>
                  </a:cubicBezTo>
                  <a:cubicBezTo>
                    <a:pt x="4" y="772"/>
                    <a:pt x="5" y="772"/>
                    <a:pt x="5" y="772"/>
                  </a:cubicBezTo>
                  <a:cubicBezTo>
                    <a:pt x="12" y="772"/>
                    <a:pt x="18" y="768"/>
                    <a:pt x="23" y="764"/>
                  </a:cubicBezTo>
                  <a:cubicBezTo>
                    <a:pt x="35" y="756"/>
                    <a:pt x="47" y="745"/>
                    <a:pt x="60" y="736"/>
                  </a:cubicBezTo>
                  <a:cubicBezTo>
                    <a:pt x="60" y="736"/>
                    <a:pt x="60" y="736"/>
                    <a:pt x="60" y="736"/>
                  </a:cubicBezTo>
                  <a:cubicBezTo>
                    <a:pt x="60" y="736"/>
                    <a:pt x="60" y="735"/>
                    <a:pt x="60" y="735"/>
                  </a:cubicBezTo>
                  <a:cubicBezTo>
                    <a:pt x="60" y="735"/>
                    <a:pt x="60" y="738"/>
                    <a:pt x="60" y="743"/>
                  </a:cubicBezTo>
                  <a:cubicBezTo>
                    <a:pt x="167" y="681"/>
                    <a:pt x="167" y="681"/>
                    <a:pt x="167" y="681"/>
                  </a:cubicBezTo>
                  <a:cubicBezTo>
                    <a:pt x="352" y="788"/>
                    <a:pt x="352" y="788"/>
                    <a:pt x="352" y="788"/>
                  </a:cubicBezTo>
                  <a:cubicBezTo>
                    <a:pt x="282" y="828"/>
                    <a:pt x="282" y="828"/>
                    <a:pt x="282" y="828"/>
                  </a:cubicBezTo>
                  <a:cubicBezTo>
                    <a:pt x="282" y="828"/>
                    <a:pt x="282" y="828"/>
                    <a:pt x="282" y="828"/>
                  </a:cubicBezTo>
                  <a:cubicBezTo>
                    <a:pt x="352" y="788"/>
                    <a:pt x="352" y="788"/>
                    <a:pt x="352" y="788"/>
                  </a:cubicBezTo>
                  <a:cubicBezTo>
                    <a:pt x="356" y="790"/>
                    <a:pt x="359" y="795"/>
                    <a:pt x="361" y="800"/>
                  </a:cubicBezTo>
                  <a:cubicBezTo>
                    <a:pt x="361" y="800"/>
                    <a:pt x="361" y="800"/>
                    <a:pt x="361" y="800"/>
                  </a:cubicBezTo>
                  <a:cubicBezTo>
                    <a:pt x="361" y="800"/>
                    <a:pt x="361" y="800"/>
                    <a:pt x="361" y="800"/>
                  </a:cubicBezTo>
                  <a:cubicBezTo>
                    <a:pt x="361" y="802"/>
                    <a:pt x="362" y="803"/>
                    <a:pt x="362" y="805"/>
                  </a:cubicBezTo>
                  <a:cubicBezTo>
                    <a:pt x="362" y="814"/>
                    <a:pt x="362" y="814"/>
                    <a:pt x="362" y="814"/>
                  </a:cubicBezTo>
                  <a:cubicBezTo>
                    <a:pt x="362" y="818"/>
                    <a:pt x="362" y="821"/>
                    <a:pt x="362" y="825"/>
                  </a:cubicBezTo>
                  <a:cubicBezTo>
                    <a:pt x="362" y="826"/>
                    <a:pt x="362" y="827"/>
                    <a:pt x="362" y="829"/>
                  </a:cubicBezTo>
                  <a:cubicBezTo>
                    <a:pt x="378" y="829"/>
                    <a:pt x="395" y="829"/>
                    <a:pt x="412" y="829"/>
                  </a:cubicBezTo>
                  <a:cubicBezTo>
                    <a:pt x="412" y="829"/>
                    <a:pt x="413" y="829"/>
                    <a:pt x="414" y="829"/>
                  </a:cubicBezTo>
                  <a:cubicBezTo>
                    <a:pt x="445" y="829"/>
                    <a:pt x="467" y="816"/>
                    <a:pt x="490" y="796"/>
                  </a:cubicBezTo>
                  <a:cubicBezTo>
                    <a:pt x="480" y="778"/>
                    <a:pt x="463" y="772"/>
                    <a:pt x="449" y="764"/>
                  </a:cubicBezTo>
                  <a:cubicBezTo>
                    <a:pt x="341" y="701"/>
                    <a:pt x="216" y="629"/>
                    <a:pt x="216" y="629"/>
                  </a:cubicBezTo>
                  <a:cubicBezTo>
                    <a:pt x="205" y="623"/>
                    <a:pt x="194" y="617"/>
                    <a:pt x="182" y="613"/>
                  </a:cubicBezTo>
                  <a:cubicBezTo>
                    <a:pt x="182" y="620"/>
                    <a:pt x="182" y="620"/>
                    <a:pt x="182" y="620"/>
                  </a:cubicBezTo>
                  <a:cubicBezTo>
                    <a:pt x="182" y="622"/>
                    <a:pt x="182" y="622"/>
                    <a:pt x="182" y="622"/>
                  </a:cubicBezTo>
                  <a:cubicBezTo>
                    <a:pt x="182" y="622"/>
                    <a:pt x="182" y="622"/>
                    <a:pt x="182" y="622"/>
                  </a:cubicBezTo>
                  <a:cubicBezTo>
                    <a:pt x="182" y="622"/>
                    <a:pt x="182" y="622"/>
                    <a:pt x="182" y="622"/>
                  </a:cubicBezTo>
                  <a:cubicBezTo>
                    <a:pt x="182" y="622"/>
                    <a:pt x="182" y="622"/>
                    <a:pt x="182" y="622"/>
                  </a:cubicBezTo>
                  <a:cubicBezTo>
                    <a:pt x="182" y="624"/>
                    <a:pt x="182" y="626"/>
                    <a:pt x="181" y="628"/>
                  </a:cubicBezTo>
                  <a:cubicBezTo>
                    <a:pt x="181" y="628"/>
                    <a:pt x="181" y="628"/>
                    <a:pt x="181" y="628"/>
                  </a:cubicBezTo>
                  <a:cubicBezTo>
                    <a:pt x="181" y="628"/>
                    <a:pt x="181" y="628"/>
                    <a:pt x="181" y="628"/>
                  </a:cubicBezTo>
                  <a:cubicBezTo>
                    <a:pt x="181" y="628"/>
                    <a:pt x="181" y="628"/>
                    <a:pt x="181" y="628"/>
                  </a:cubicBezTo>
                  <a:cubicBezTo>
                    <a:pt x="181" y="628"/>
                    <a:pt x="181" y="628"/>
                    <a:pt x="180" y="629"/>
                  </a:cubicBezTo>
                  <a:cubicBezTo>
                    <a:pt x="180" y="628"/>
                    <a:pt x="180" y="628"/>
                    <a:pt x="180" y="628"/>
                  </a:cubicBezTo>
                  <a:cubicBezTo>
                    <a:pt x="180" y="629"/>
                    <a:pt x="180" y="629"/>
                    <a:pt x="180" y="629"/>
                  </a:cubicBezTo>
                  <a:cubicBezTo>
                    <a:pt x="180" y="629"/>
                    <a:pt x="180" y="629"/>
                    <a:pt x="180" y="629"/>
                  </a:cubicBezTo>
                  <a:cubicBezTo>
                    <a:pt x="180" y="630"/>
                    <a:pt x="180" y="630"/>
                    <a:pt x="180" y="630"/>
                  </a:cubicBezTo>
                  <a:cubicBezTo>
                    <a:pt x="180" y="630"/>
                    <a:pt x="180" y="630"/>
                    <a:pt x="180" y="630"/>
                  </a:cubicBezTo>
                  <a:cubicBezTo>
                    <a:pt x="180" y="630"/>
                    <a:pt x="180" y="630"/>
                    <a:pt x="180" y="630"/>
                  </a:cubicBezTo>
                  <a:cubicBezTo>
                    <a:pt x="180" y="630"/>
                    <a:pt x="180" y="630"/>
                    <a:pt x="180" y="630"/>
                  </a:cubicBezTo>
                  <a:cubicBezTo>
                    <a:pt x="179" y="630"/>
                    <a:pt x="179" y="631"/>
                    <a:pt x="178" y="632"/>
                  </a:cubicBezTo>
                  <a:cubicBezTo>
                    <a:pt x="178" y="632"/>
                    <a:pt x="178" y="632"/>
                    <a:pt x="178" y="632"/>
                  </a:cubicBezTo>
                  <a:cubicBezTo>
                    <a:pt x="178" y="632"/>
                    <a:pt x="178" y="632"/>
                    <a:pt x="178" y="632"/>
                  </a:cubicBezTo>
                  <a:cubicBezTo>
                    <a:pt x="178" y="632"/>
                    <a:pt x="178" y="632"/>
                    <a:pt x="178" y="632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7" y="633"/>
                    <a:pt x="177" y="633"/>
                    <a:pt x="177" y="633"/>
                  </a:cubicBezTo>
                  <a:cubicBezTo>
                    <a:pt x="176" y="634"/>
                    <a:pt x="176" y="634"/>
                    <a:pt x="176" y="634"/>
                  </a:cubicBezTo>
                  <a:cubicBezTo>
                    <a:pt x="174" y="636"/>
                    <a:pt x="168" y="643"/>
                    <a:pt x="165" y="645"/>
                  </a:cubicBezTo>
                  <a:cubicBezTo>
                    <a:pt x="161" y="649"/>
                    <a:pt x="154" y="651"/>
                    <a:pt x="147" y="651"/>
                  </a:cubicBezTo>
                  <a:cubicBezTo>
                    <a:pt x="140" y="651"/>
                    <a:pt x="133" y="649"/>
                    <a:pt x="129" y="645"/>
                  </a:cubicBezTo>
                  <a:cubicBezTo>
                    <a:pt x="129" y="645"/>
                    <a:pt x="128" y="644"/>
                    <a:pt x="128" y="644"/>
                  </a:cubicBezTo>
                  <a:cubicBezTo>
                    <a:pt x="125" y="640"/>
                    <a:pt x="121" y="637"/>
                    <a:pt x="118" y="633"/>
                  </a:cubicBezTo>
                  <a:cubicBezTo>
                    <a:pt x="117" y="633"/>
                    <a:pt x="117" y="633"/>
                    <a:pt x="117" y="633"/>
                  </a:cubicBezTo>
                  <a:cubicBezTo>
                    <a:pt x="117" y="633"/>
                    <a:pt x="117" y="633"/>
                    <a:pt x="117" y="633"/>
                  </a:cubicBezTo>
                  <a:cubicBezTo>
                    <a:pt x="117" y="633"/>
                    <a:pt x="117" y="633"/>
                    <a:pt x="117" y="633"/>
                  </a:cubicBezTo>
                  <a:cubicBezTo>
                    <a:pt x="116" y="631"/>
                    <a:pt x="115" y="630"/>
                    <a:pt x="114" y="628"/>
                  </a:cubicBezTo>
                  <a:cubicBezTo>
                    <a:pt x="113" y="626"/>
                    <a:pt x="112" y="624"/>
                    <a:pt x="112" y="622"/>
                  </a:cubicBezTo>
                  <a:cubicBezTo>
                    <a:pt x="112" y="622"/>
                    <a:pt x="112" y="622"/>
                    <a:pt x="112" y="622"/>
                  </a:cubicBezTo>
                  <a:cubicBezTo>
                    <a:pt x="112" y="622"/>
                    <a:pt x="112" y="622"/>
                    <a:pt x="112" y="622"/>
                  </a:cubicBezTo>
                  <a:cubicBezTo>
                    <a:pt x="112" y="622"/>
                    <a:pt x="112" y="622"/>
                    <a:pt x="112" y="622"/>
                  </a:cubicBezTo>
                  <a:cubicBezTo>
                    <a:pt x="112" y="620"/>
                    <a:pt x="113" y="618"/>
                    <a:pt x="114" y="616"/>
                  </a:cubicBezTo>
                  <a:cubicBezTo>
                    <a:pt x="115" y="615"/>
                    <a:pt x="116" y="614"/>
                    <a:pt x="116" y="614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15" y="613"/>
                    <a:pt x="114" y="612"/>
                    <a:pt x="114" y="611"/>
                  </a:cubicBezTo>
                  <a:moveTo>
                    <a:pt x="4" y="504"/>
                  </a:moveTo>
                  <a:cubicBezTo>
                    <a:pt x="4" y="504"/>
                    <a:pt x="4" y="504"/>
                    <a:pt x="4" y="504"/>
                  </a:cubicBezTo>
                  <a:cubicBezTo>
                    <a:pt x="4" y="556"/>
                    <a:pt x="4" y="599"/>
                    <a:pt x="4" y="637"/>
                  </a:cubicBezTo>
                  <a:cubicBezTo>
                    <a:pt x="62" y="603"/>
                    <a:pt x="62" y="603"/>
                    <a:pt x="62" y="603"/>
                  </a:cubicBezTo>
                  <a:cubicBezTo>
                    <a:pt x="32" y="603"/>
                    <a:pt x="4" y="602"/>
                    <a:pt x="4" y="602"/>
                  </a:cubicBezTo>
                  <a:cubicBezTo>
                    <a:pt x="4" y="504"/>
                    <a:pt x="4" y="504"/>
                    <a:pt x="4" y="504"/>
                  </a:cubicBezTo>
                  <a:moveTo>
                    <a:pt x="5" y="41"/>
                  </a:moveTo>
                  <a:cubicBezTo>
                    <a:pt x="5" y="221"/>
                    <a:pt x="4" y="360"/>
                    <a:pt x="4" y="469"/>
                  </a:cubicBezTo>
                  <a:cubicBezTo>
                    <a:pt x="4" y="469"/>
                    <a:pt x="4" y="469"/>
                    <a:pt x="4" y="46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6" y="62"/>
                    <a:pt x="5" y="4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8"/>
                    <a:pt x="3" y="12"/>
                  </a:cubicBezTo>
                  <a:cubicBezTo>
                    <a:pt x="2" y="6"/>
                    <a:pt x="1" y="2"/>
                    <a:pt x="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任意多边形 1616">
              <a:extLst>
                <a:ext uri="{FF2B5EF4-FFF2-40B4-BE49-F238E27FC236}">
                  <a16:creationId xmlns:a16="http://schemas.microsoft.com/office/drawing/2014/main" id="{2D1FA90B-CE0E-4A27-A78B-2E0E566FEEBF}"/>
                </a:ext>
              </a:extLst>
            </p:cNvPr>
            <p:cNvSpPr/>
            <p:nvPr/>
          </p:nvSpPr>
          <p:spPr bwMode="auto">
            <a:xfrm>
              <a:off x="7278689" y="3232151"/>
              <a:ext cx="0" cy="90488"/>
            </a:xfrm>
            <a:custGeom>
              <a:avLst/>
              <a:gdLst>
                <a:gd name="T0" fmla="*/ 0 h 35"/>
                <a:gd name="T1" fmla="*/ 0 h 35"/>
                <a:gd name="T2" fmla="*/ 35 h 35"/>
                <a:gd name="T3" fmla="*/ 35 h 35"/>
                <a:gd name="T4" fmla="*/ 0 h 3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2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任意多边形 1617">
              <a:extLst>
                <a:ext uri="{FF2B5EF4-FFF2-40B4-BE49-F238E27FC236}">
                  <a16:creationId xmlns:a16="http://schemas.microsoft.com/office/drawing/2014/main" id="{419D785A-BBCE-41A7-AE9D-FE10C42C9CC8}"/>
                </a:ext>
              </a:extLst>
            </p:cNvPr>
            <p:cNvSpPr/>
            <p:nvPr/>
          </p:nvSpPr>
          <p:spPr bwMode="auto">
            <a:xfrm>
              <a:off x="7278689" y="3581401"/>
              <a:ext cx="287338" cy="187325"/>
            </a:xfrm>
            <a:custGeom>
              <a:avLst/>
              <a:gdLst>
                <a:gd name="T0" fmla="*/ 58 w 110"/>
                <a:gd name="T1" fmla="*/ 0 h 72"/>
                <a:gd name="T2" fmla="*/ 0 w 110"/>
                <a:gd name="T3" fmla="*/ 34 h 72"/>
                <a:gd name="T4" fmla="*/ 0 w 110"/>
                <a:gd name="T5" fmla="*/ 72 h 72"/>
                <a:gd name="T6" fmla="*/ 110 w 110"/>
                <a:gd name="T7" fmla="*/ 8 h 72"/>
                <a:gd name="T8" fmla="*/ 108 w 110"/>
                <a:gd name="T9" fmla="*/ 4 h 72"/>
                <a:gd name="T10" fmla="*/ 108 w 110"/>
                <a:gd name="T11" fmla="*/ 4 h 72"/>
                <a:gd name="T12" fmla="*/ 108 w 110"/>
                <a:gd name="T13" fmla="*/ 0 h 72"/>
                <a:gd name="T14" fmla="*/ 90 w 110"/>
                <a:gd name="T15" fmla="*/ 0 h 72"/>
                <a:gd name="T16" fmla="*/ 58 w 110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2">
                  <a:moveTo>
                    <a:pt x="58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0" y="60"/>
                    <a:pt x="0" y="72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7"/>
                    <a:pt x="108" y="5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2"/>
                    <a:pt x="108" y="1"/>
                    <a:pt x="108" y="0"/>
                  </a:cubicBezTo>
                  <a:cubicBezTo>
                    <a:pt x="103" y="0"/>
                    <a:pt x="97" y="0"/>
                    <a:pt x="90" y="0"/>
                  </a:cubicBezTo>
                  <a:cubicBezTo>
                    <a:pt x="80" y="0"/>
                    <a:pt x="69" y="0"/>
                    <a:pt x="58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任意多边形 1618">
              <a:extLst>
                <a:ext uri="{FF2B5EF4-FFF2-40B4-BE49-F238E27FC236}">
                  <a16:creationId xmlns:a16="http://schemas.microsoft.com/office/drawing/2014/main" id="{A5C7D18E-8666-4A92-9DEB-1063B5A04B1C}"/>
                </a:ext>
              </a:extLst>
            </p:cNvPr>
            <p:cNvSpPr/>
            <p:nvPr/>
          </p:nvSpPr>
          <p:spPr bwMode="auto">
            <a:xfrm>
              <a:off x="7129464" y="2008188"/>
              <a:ext cx="152400" cy="2100263"/>
            </a:xfrm>
            <a:custGeom>
              <a:avLst/>
              <a:gdLst>
                <a:gd name="T0" fmla="*/ 53 w 58"/>
                <a:gd name="T1" fmla="*/ 0 h 805"/>
                <a:gd name="T2" fmla="*/ 4 w 58"/>
                <a:gd name="T3" fmla="*/ 64 h 805"/>
                <a:gd name="T4" fmla="*/ 1 w 58"/>
                <a:gd name="T5" fmla="*/ 64 h 805"/>
                <a:gd name="T6" fmla="*/ 1 w 58"/>
                <a:gd name="T7" fmla="*/ 64 h 805"/>
                <a:gd name="T8" fmla="*/ 1 w 58"/>
                <a:gd name="T9" fmla="*/ 64 h 805"/>
                <a:gd name="T10" fmla="*/ 1 w 58"/>
                <a:gd name="T11" fmla="*/ 64 h 805"/>
                <a:gd name="T12" fmla="*/ 0 w 58"/>
                <a:gd name="T13" fmla="*/ 600 h 805"/>
                <a:gd name="T14" fmla="*/ 0 w 58"/>
                <a:gd name="T15" fmla="*/ 804 h 805"/>
                <a:gd name="T16" fmla="*/ 3 w 58"/>
                <a:gd name="T17" fmla="*/ 805 h 805"/>
                <a:gd name="T18" fmla="*/ 3 w 58"/>
                <a:gd name="T19" fmla="*/ 805 h 805"/>
                <a:gd name="T20" fmla="*/ 11 w 58"/>
                <a:gd name="T21" fmla="*/ 802 h 805"/>
                <a:gd name="T22" fmla="*/ 20 w 58"/>
                <a:gd name="T23" fmla="*/ 797 h 805"/>
                <a:gd name="T24" fmla="*/ 28 w 58"/>
                <a:gd name="T25" fmla="*/ 792 h 805"/>
                <a:gd name="T26" fmla="*/ 52 w 58"/>
                <a:gd name="T27" fmla="*/ 778 h 805"/>
                <a:gd name="T28" fmla="*/ 50 w 58"/>
                <a:gd name="T29" fmla="*/ 771 h 805"/>
                <a:gd name="T30" fmla="*/ 51 w 58"/>
                <a:gd name="T31" fmla="*/ 770 h 805"/>
                <a:gd name="T32" fmla="*/ 53 w 58"/>
                <a:gd name="T33" fmla="*/ 772 h 805"/>
                <a:gd name="T34" fmla="*/ 53 w 58"/>
                <a:gd name="T35" fmla="*/ 772 h 805"/>
                <a:gd name="T36" fmla="*/ 57 w 58"/>
                <a:gd name="T37" fmla="*/ 772 h 805"/>
                <a:gd name="T38" fmla="*/ 57 w 58"/>
                <a:gd name="T39" fmla="*/ 675 h 805"/>
                <a:gd name="T40" fmla="*/ 57 w 58"/>
                <a:gd name="T41" fmla="*/ 637 h 805"/>
                <a:gd name="T42" fmla="*/ 57 w 58"/>
                <a:gd name="T43" fmla="*/ 504 h 805"/>
                <a:gd name="T44" fmla="*/ 57 w 58"/>
                <a:gd name="T45" fmla="*/ 469 h 805"/>
                <a:gd name="T46" fmla="*/ 58 w 58"/>
                <a:gd name="T47" fmla="*/ 41 h 805"/>
                <a:gd name="T48" fmla="*/ 56 w 58"/>
                <a:gd name="T49" fmla="*/ 12 h 805"/>
                <a:gd name="T50" fmla="*/ 53 w 58"/>
                <a:gd name="T51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805">
                  <a:moveTo>
                    <a:pt x="53" y="0"/>
                  </a:moveTo>
                  <a:cubicBezTo>
                    <a:pt x="44" y="59"/>
                    <a:pt x="14" y="64"/>
                    <a:pt x="4" y="64"/>
                  </a:cubicBezTo>
                  <a:cubicBezTo>
                    <a:pt x="3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1" y="805"/>
                    <a:pt x="2" y="805"/>
                    <a:pt x="3" y="805"/>
                  </a:cubicBezTo>
                  <a:cubicBezTo>
                    <a:pt x="3" y="805"/>
                    <a:pt x="3" y="805"/>
                    <a:pt x="3" y="805"/>
                  </a:cubicBezTo>
                  <a:cubicBezTo>
                    <a:pt x="6" y="805"/>
                    <a:pt x="9" y="803"/>
                    <a:pt x="11" y="802"/>
                  </a:cubicBezTo>
                  <a:cubicBezTo>
                    <a:pt x="14" y="800"/>
                    <a:pt x="17" y="799"/>
                    <a:pt x="20" y="797"/>
                  </a:cubicBezTo>
                  <a:cubicBezTo>
                    <a:pt x="23" y="795"/>
                    <a:pt x="25" y="794"/>
                    <a:pt x="28" y="792"/>
                  </a:cubicBezTo>
                  <a:cubicBezTo>
                    <a:pt x="36" y="788"/>
                    <a:pt x="44" y="783"/>
                    <a:pt x="52" y="778"/>
                  </a:cubicBezTo>
                  <a:cubicBezTo>
                    <a:pt x="53" y="777"/>
                    <a:pt x="49" y="771"/>
                    <a:pt x="50" y="771"/>
                  </a:cubicBezTo>
                  <a:cubicBezTo>
                    <a:pt x="50" y="770"/>
                    <a:pt x="51" y="770"/>
                    <a:pt x="51" y="770"/>
                  </a:cubicBezTo>
                  <a:cubicBezTo>
                    <a:pt x="51" y="770"/>
                    <a:pt x="52" y="771"/>
                    <a:pt x="53" y="772"/>
                  </a:cubicBezTo>
                  <a:cubicBezTo>
                    <a:pt x="53" y="772"/>
                    <a:pt x="53" y="772"/>
                    <a:pt x="53" y="772"/>
                  </a:cubicBezTo>
                  <a:cubicBezTo>
                    <a:pt x="54" y="772"/>
                    <a:pt x="55" y="772"/>
                    <a:pt x="57" y="772"/>
                  </a:cubicBezTo>
                  <a:cubicBezTo>
                    <a:pt x="57" y="749"/>
                    <a:pt x="57" y="717"/>
                    <a:pt x="57" y="675"/>
                  </a:cubicBezTo>
                  <a:cubicBezTo>
                    <a:pt x="57" y="663"/>
                    <a:pt x="57" y="650"/>
                    <a:pt x="57" y="637"/>
                  </a:cubicBezTo>
                  <a:cubicBezTo>
                    <a:pt x="57" y="599"/>
                    <a:pt x="57" y="556"/>
                    <a:pt x="57" y="504"/>
                  </a:cubicBezTo>
                  <a:cubicBezTo>
                    <a:pt x="57" y="492"/>
                    <a:pt x="57" y="481"/>
                    <a:pt x="57" y="469"/>
                  </a:cubicBezTo>
                  <a:cubicBezTo>
                    <a:pt x="57" y="360"/>
                    <a:pt x="58" y="221"/>
                    <a:pt x="58" y="41"/>
                  </a:cubicBezTo>
                  <a:cubicBezTo>
                    <a:pt x="58" y="30"/>
                    <a:pt x="57" y="20"/>
                    <a:pt x="56" y="12"/>
                  </a:cubicBezTo>
                  <a:cubicBezTo>
                    <a:pt x="55" y="8"/>
                    <a:pt x="54" y="4"/>
                    <a:pt x="53" y="0"/>
                  </a:cubicBezTo>
                </a:path>
              </a:pathLst>
            </a:custGeom>
            <a:solidFill>
              <a:srgbClr val="592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任意多边形 1619">
              <a:extLst>
                <a:ext uri="{FF2B5EF4-FFF2-40B4-BE49-F238E27FC236}">
                  <a16:creationId xmlns:a16="http://schemas.microsoft.com/office/drawing/2014/main" id="{E79B317D-86E2-4A5C-9B98-CA33C8D475AF}"/>
                </a:ext>
              </a:extLst>
            </p:cNvPr>
            <p:cNvSpPr/>
            <p:nvPr/>
          </p:nvSpPr>
          <p:spPr bwMode="auto">
            <a:xfrm>
              <a:off x="7129464" y="2176463"/>
              <a:ext cx="3175" cy="1397000"/>
            </a:xfrm>
            <a:custGeom>
              <a:avLst/>
              <a:gdLst>
                <a:gd name="T0" fmla="*/ 2 w 2"/>
                <a:gd name="T1" fmla="*/ 0 h 880"/>
                <a:gd name="T2" fmla="*/ 0 w 2"/>
                <a:gd name="T3" fmla="*/ 880 h 880"/>
                <a:gd name="T4" fmla="*/ 0 w 2"/>
                <a:gd name="T5" fmla="*/ 880 h 880"/>
                <a:gd name="T6" fmla="*/ 2 w 2"/>
                <a:gd name="T7" fmla="*/ 0 h 880"/>
                <a:gd name="T8" fmla="*/ 2 w 2"/>
                <a:gd name="T9" fmla="*/ 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80">
                  <a:moveTo>
                    <a:pt x="2" y="0"/>
                  </a:moveTo>
                  <a:lnTo>
                    <a:pt x="0" y="880"/>
                  </a:lnTo>
                  <a:lnTo>
                    <a:pt x="0" y="88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35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任意多边形 1620">
              <a:extLst>
                <a:ext uri="{FF2B5EF4-FFF2-40B4-BE49-F238E27FC236}">
                  <a16:creationId xmlns:a16="http://schemas.microsoft.com/office/drawing/2014/main" id="{6A40297C-9E22-454E-83E8-408336C7E39C}"/>
                </a:ext>
              </a:extLst>
            </p:cNvPr>
            <p:cNvSpPr/>
            <p:nvPr/>
          </p:nvSpPr>
          <p:spPr bwMode="auto">
            <a:xfrm>
              <a:off x="7129464" y="2176463"/>
              <a:ext cx="3175" cy="1397000"/>
            </a:xfrm>
            <a:custGeom>
              <a:avLst/>
              <a:gdLst>
                <a:gd name="T0" fmla="*/ 2 w 2"/>
                <a:gd name="T1" fmla="*/ 0 h 880"/>
                <a:gd name="T2" fmla="*/ 0 w 2"/>
                <a:gd name="T3" fmla="*/ 880 h 880"/>
                <a:gd name="T4" fmla="*/ 0 w 2"/>
                <a:gd name="T5" fmla="*/ 880 h 880"/>
                <a:gd name="T6" fmla="*/ 2 w 2"/>
                <a:gd name="T7" fmla="*/ 0 h 880"/>
                <a:gd name="T8" fmla="*/ 2 w 2"/>
                <a:gd name="T9" fmla="*/ 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80">
                  <a:moveTo>
                    <a:pt x="2" y="0"/>
                  </a:moveTo>
                  <a:lnTo>
                    <a:pt x="0" y="880"/>
                  </a:lnTo>
                  <a:lnTo>
                    <a:pt x="0" y="88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任意多边形 1621">
              <a:extLst>
                <a:ext uri="{FF2B5EF4-FFF2-40B4-BE49-F238E27FC236}">
                  <a16:creationId xmlns:a16="http://schemas.microsoft.com/office/drawing/2014/main" id="{84BEEDBB-6DBC-424B-83CE-34161D77BCF2}"/>
                </a:ext>
              </a:extLst>
            </p:cNvPr>
            <p:cNvSpPr/>
            <p:nvPr/>
          </p:nvSpPr>
          <p:spPr bwMode="auto">
            <a:xfrm>
              <a:off x="7566026" y="3581401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任意多边形 1622">
              <a:extLst>
                <a:ext uri="{FF2B5EF4-FFF2-40B4-BE49-F238E27FC236}">
                  <a16:creationId xmlns:a16="http://schemas.microsoft.com/office/drawing/2014/main" id="{253E723A-9296-4042-800F-721FEBA308F8}"/>
                </a:ext>
              </a:extLst>
            </p:cNvPr>
            <p:cNvSpPr/>
            <p:nvPr/>
          </p:nvSpPr>
          <p:spPr bwMode="auto">
            <a:xfrm>
              <a:off x="7437439" y="3605213"/>
              <a:ext cx="230188" cy="592138"/>
            </a:xfrm>
            <a:custGeom>
              <a:avLst/>
              <a:gdLst>
                <a:gd name="T0" fmla="*/ 0 w 88"/>
                <a:gd name="T1" fmla="*/ 175 h 227"/>
                <a:gd name="T2" fmla="*/ 5 w 88"/>
                <a:gd name="T3" fmla="*/ 227 h 227"/>
                <a:gd name="T4" fmla="*/ 5 w 88"/>
                <a:gd name="T5" fmla="*/ 227 h 227"/>
                <a:gd name="T6" fmla="*/ 0 w 88"/>
                <a:gd name="T7" fmla="*/ 175 h 227"/>
                <a:gd name="T8" fmla="*/ 79 w 88"/>
                <a:gd name="T9" fmla="*/ 31 h 227"/>
                <a:gd name="T10" fmla="*/ 79 w 88"/>
                <a:gd name="T11" fmla="*/ 31 h 227"/>
                <a:gd name="T12" fmla="*/ 80 w 88"/>
                <a:gd name="T13" fmla="*/ 31 h 227"/>
                <a:gd name="T14" fmla="*/ 79 w 88"/>
                <a:gd name="T15" fmla="*/ 31 h 227"/>
                <a:gd name="T16" fmla="*/ 80 w 88"/>
                <a:gd name="T17" fmla="*/ 24 h 227"/>
                <a:gd name="T18" fmla="*/ 76 w 88"/>
                <a:gd name="T19" fmla="*/ 24 h 227"/>
                <a:gd name="T20" fmla="*/ 74 w 88"/>
                <a:gd name="T21" fmla="*/ 24 h 227"/>
                <a:gd name="T22" fmla="*/ 76 w 88"/>
                <a:gd name="T23" fmla="*/ 24 h 227"/>
                <a:gd name="T24" fmla="*/ 78 w 88"/>
                <a:gd name="T25" fmla="*/ 24 h 227"/>
                <a:gd name="T26" fmla="*/ 80 w 88"/>
                <a:gd name="T27" fmla="*/ 24 h 227"/>
                <a:gd name="T28" fmla="*/ 80 w 88"/>
                <a:gd name="T29" fmla="*/ 24 h 227"/>
                <a:gd name="T30" fmla="*/ 80 w 88"/>
                <a:gd name="T31" fmla="*/ 24 h 227"/>
                <a:gd name="T32" fmla="*/ 88 w 88"/>
                <a:gd name="T33" fmla="*/ 23 h 227"/>
                <a:gd name="T34" fmla="*/ 88 w 88"/>
                <a:gd name="T35" fmla="*/ 23 h 227"/>
                <a:gd name="T36" fmla="*/ 84 w 88"/>
                <a:gd name="T37" fmla="*/ 24 h 227"/>
                <a:gd name="T38" fmla="*/ 84 w 88"/>
                <a:gd name="T39" fmla="*/ 24 h 227"/>
                <a:gd name="T40" fmla="*/ 84 w 88"/>
                <a:gd name="T41" fmla="*/ 24 h 227"/>
                <a:gd name="T42" fmla="*/ 86 w 88"/>
                <a:gd name="T43" fmla="*/ 23 h 227"/>
                <a:gd name="T44" fmla="*/ 87 w 88"/>
                <a:gd name="T45" fmla="*/ 23 h 227"/>
                <a:gd name="T46" fmla="*/ 87 w 88"/>
                <a:gd name="T47" fmla="*/ 23 h 227"/>
                <a:gd name="T48" fmla="*/ 88 w 88"/>
                <a:gd name="T49" fmla="*/ 23 h 227"/>
                <a:gd name="T50" fmla="*/ 88 w 88"/>
                <a:gd name="T51" fmla="*/ 23 h 227"/>
                <a:gd name="T52" fmla="*/ 88 w 88"/>
                <a:gd name="T53" fmla="*/ 23 h 227"/>
                <a:gd name="T54" fmla="*/ 88 w 88"/>
                <a:gd name="T55" fmla="*/ 23 h 227"/>
                <a:gd name="T56" fmla="*/ 88 w 88"/>
                <a:gd name="T57" fmla="*/ 23 h 227"/>
                <a:gd name="T58" fmla="*/ 52 w 88"/>
                <a:gd name="T59" fmla="*/ 17 h 227"/>
                <a:gd name="T60" fmla="*/ 53 w 88"/>
                <a:gd name="T61" fmla="*/ 18 h 227"/>
                <a:gd name="T62" fmla="*/ 54 w 88"/>
                <a:gd name="T63" fmla="*/ 19 h 227"/>
                <a:gd name="T64" fmla="*/ 52 w 88"/>
                <a:gd name="T65" fmla="*/ 17 h 227"/>
                <a:gd name="T66" fmla="*/ 49 w 88"/>
                <a:gd name="T67" fmla="*/ 15 h 227"/>
                <a:gd name="T68" fmla="*/ 50 w 88"/>
                <a:gd name="T69" fmla="*/ 15 h 227"/>
                <a:gd name="T70" fmla="*/ 51 w 88"/>
                <a:gd name="T71" fmla="*/ 16 h 227"/>
                <a:gd name="T72" fmla="*/ 49 w 88"/>
                <a:gd name="T73" fmla="*/ 15 h 227"/>
                <a:gd name="T74" fmla="*/ 49 w 88"/>
                <a:gd name="T75" fmla="*/ 14 h 227"/>
                <a:gd name="T76" fmla="*/ 49 w 88"/>
                <a:gd name="T77" fmla="*/ 14 h 227"/>
                <a:gd name="T78" fmla="*/ 49 w 88"/>
                <a:gd name="T79" fmla="*/ 14 h 227"/>
                <a:gd name="T80" fmla="*/ 49 w 88"/>
                <a:gd name="T81" fmla="*/ 14 h 227"/>
                <a:gd name="T82" fmla="*/ 48 w 88"/>
                <a:gd name="T83" fmla="*/ 13 h 227"/>
                <a:gd name="T84" fmla="*/ 49 w 88"/>
                <a:gd name="T85" fmla="*/ 14 h 227"/>
                <a:gd name="T86" fmla="*/ 49 w 88"/>
                <a:gd name="T87" fmla="*/ 14 h 227"/>
                <a:gd name="T88" fmla="*/ 48 w 88"/>
                <a:gd name="T89" fmla="*/ 13 h 227"/>
                <a:gd name="T90" fmla="*/ 88 w 88"/>
                <a:gd name="T91" fmla="*/ 0 h 227"/>
                <a:gd name="T92" fmla="*/ 76 w 88"/>
                <a:gd name="T93" fmla="*/ 1 h 227"/>
                <a:gd name="T94" fmla="*/ 72 w 88"/>
                <a:gd name="T95" fmla="*/ 1 h 227"/>
                <a:gd name="T96" fmla="*/ 76 w 88"/>
                <a:gd name="T97" fmla="*/ 1 h 227"/>
                <a:gd name="T98" fmla="*/ 88 w 88"/>
                <a:gd name="T99" fmla="*/ 0 h 227"/>
                <a:gd name="T100" fmla="*/ 88 w 88"/>
                <a:gd name="T10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" h="227">
                  <a:moveTo>
                    <a:pt x="0" y="175"/>
                  </a:moveTo>
                  <a:cubicBezTo>
                    <a:pt x="1" y="190"/>
                    <a:pt x="3" y="207"/>
                    <a:pt x="5" y="227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3" y="210"/>
                    <a:pt x="2" y="193"/>
                    <a:pt x="0" y="175"/>
                  </a:cubicBezTo>
                  <a:moveTo>
                    <a:pt x="79" y="31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9" y="31"/>
                    <a:pt x="79" y="31"/>
                    <a:pt x="79" y="31"/>
                  </a:cubicBezTo>
                  <a:moveTo>
                    <a:pt x="80" y="24"/>
                  </a:moveTo>
                  <a:cubicBezTo>
                    <a:pt x="78" y="24"/>
                    <a:pt x="77" y="24"/>
                    <a:pt x="76" y="24"/>
                  </a:cubicBezTo>
                  <a:cubicBezTo>
                    <a:pt x="75" y="24"/>
                    <a:pt x="75" y="24"/>
                    <a:pt x="74" y="24"/>
                  </a:cubicBezTo>
                  <a:cubicBezTo>
                    <a:pt x="75" y="24"/>
                    <a:pt x="76" y="24"/>
                    <a:pt x="76" y="24"/>
                  </a:cubicBezTo>
                  <a:cubicBezTo>
                    <a:pt x="77" y="24"/>
                    <a:pt x="77" y="24"/>
                    <a:pt x="78" y="24"/>
                  </a:cubicBezTo>
                  <a:cubicBezTo>
                    <a:pt x="78" y="24"/>
                    <a:pt x="79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moveTo>
                    <a:pt x="88" y="23"/>
                  </a:moveTo>
                  <a:cubicBezTo>
                    <a:pt x="88" y="23"/>
                    <a:pt x="88" y="23"/>
                    <a:pt x="88" y="23"/>
                  </a:cubicBezTo>
                  <a:cubicBezTo>
                    <a:pt x="87" y="23"/>
                    <a:pt x="85" y="23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moveTo>
                    <a:pt x="52" y="17"/>
                  </a:moveTo>
                  <a:cubicBezTo>
                    <a:pt x="52" y="17"/>
                    <a:pt x="52" y="18"/>
                    <a:pt x="53" y="18"/>
                  </a:cubicBezTo>
                  <a:cubicBezTo>
                    <a:pt x="53" y="18"/>
                    <a:pt x="54" y="19"/>
                    <a:pt x="54" y="19"/>
                  </a:cubicBezTo>
                  <a:cubicBezTo>
                    <a:pt x="53" y="18"/>
                    <a:pt x="52" y="18"/>
                    <a:pt x="52" y="17"/>
                  </a:cubicBezTo>
                  <a:moveTo>
                    <a:pt x="49" y="15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6"/>
                    <a:pt x="51" y="16"/>
                  </a:cubicBezTo>
                  <a:cubicBezTo>
                    <a:pt x="50" y="16"/>
                    <a:pt x="50" y="15"/>
                    <a:pt x="49" y="15"/>
                  </a:cubicBezTo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moveTo>
                    <a:pt x="48" y="13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8" y="13"/>
                  </a:cubicBezTo>
                  <a:moveTo>
                    <a:pt x="88" y="0"/>
                  </a:moveTo>
                  <a:cubicBezTo>
                    <a:pt x="84" y="1"/>
                    <a:pt x="80" y="1"/>
                    <a:pt x="76" y="1"/>
                  </a:cubicBezTo>
                  <a:cubicBezTo>
                    <a:pt x="75" y="1"/>
                    <a:pt x="73" y="1"/>
                    <a:pt x="72" y="1"/>
                  </a:cubicBezTo>
                  <a:cubicBezTo>
                    <a:pt x="73" y="1"/>
                    <a:pt x="75" y="1"/>
                    <a:pt x="76" y="1"/>
                  </a:cubicBezTo>
                  <a:cubicBezTo>
                    <a:pt x="80" y="1"/>
                    <a:pt x="8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任意多边形 1623">
              <a:extLst>
                <a:ext uri="{FF2B5EF4-FFF2-40B4-BE49-F238E27FC236}">
                  <a16:creationId xmlns:a16="http://schemas.microsoft.com/office/drawing/2014/main" id="{7CE3D06F-3E9E-4729-A6B6-DE430FFB3DBC}"/>
                </a:ext>
              </a:extLst>
            </p:cNvPr>
            <p:cNvSpPr/>
            <p:nvPr/>
          </p:nvSpPr>
          <p:spPr bwMode="auto">
            <a:xfrm>
              <a:off x="7529514" y="4064001"/>
              <a:ext cx="682625" cy="558800"/>
            </a:xfrm>
            <a:custGeom>
              <a:avLst/>
              <a:gdLst>
                <a:gd name="T0" fmla="*/ 9 w 262"/>
                <a:gd name="T1" fmla="*/ 207 h 214"/>
                <a:gd name="T2" fmla="*/ 9 w 262"/>
                <a:gd name="T3" fmla="*/ 163 h 214"/>
                <a:gd name="T4" fmla="*/ 0 w 262"/>
                <a:gd name="T5" fmla="*/ 146 h 214"/>
                <a:gd name="T6" fmla="*/ 252 w 262"/>
                <a:gd name="T7" fmla="*/ 0 h 214"/>
                <a:gd name="T8" fmla="*/ 262 w 262"/>
                <a:gd name="T9" fmla="*/ 17 h 214"/>
                <a:gd name="T10" fmla="*/ 262 w 262"/>
                <a:gd name="T11" fmla="*/ 62 h 214"/>
                <a:gd name="T12" fmla="*/ 259 w 262"/>
                <a:gd name="T13" fmla="*/ 68 h 214"/>
                <a:gd name="T14" fmla="*/ 7 w 262"/>
                <a:gd name="T15" fmla="*/ 214 h 214"/>
                <a:gd name="T16" fmla="*/ 9 w 262"/>
                <a:gd name="T17" fmla="*/ 20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214">
                  <a:moveTo>
                    <a:pt x="9" y="207"/>
                  </a:moveTo>
                  <a:cubicBezTo>
                    <a:pt x="9" y="163"/>
                    <a:pt x="9" y="163"/>
                    <a:pt x="9" y="163"/>
                  </a:cubicBezTo>
                  <a:cubicBezTo>
                    <a:pt x="9" y="156"/>
                    <a:pt x="5" y="149"/>
                    <a:pt x="0" y="146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7" y="3"/>
                    <a:pt x="262" y="11"/>
                    <a:pt x="262" y="17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2" y="65"/>
                    <a:pt x="260" y="67"/>
                    <a:pt x="259" y="68"/>
                  </a:cubicBezTo>
                  <a:cubicBezTo>
                    <a:pt x="175" y="117"/>
                    <a:pt x="91" y="165"/>
                    <a:pt x="7" y="214"/>
                  </a:cubicBezTo>
                  <a:cubicBezTo>
                    <a:pt x="9" y="212"/>
                    <a:pt x="9" y="210"/>
                    <a:pt x="9" y="207"/>
                  </a:cubicBezTo>
                </a:path>
              </a:pathLst>
            </a:custGeom>
            <a:solidFill>
              <a:srgbClr val="9F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任意多边形 1624">
              <a:extLst>
                <a:ext uri="{FF2B5EF4-FFF2-40B4-BE49-F238E27FC236}">
                  <a16:creationId xmlns:a16="http://schemas.microsoft.com/office/drawing/2014/main" id="{EF1B9D3C-FCDC-4E6A-B951-20E47888D668}"/>
                </a:ext>
              </a:extLst>
            </p:cNvPr>
            <p:cNvSpPr/>
            <p:nvPr/>
          </p:nvSpPr>
          <p:spPr bwMode="auto">
            <a:xfrm>
              <a:off x="7424739" y="3784601"/>
              <a:ext cx="762000" cy="660400"/>
            </a:xfrm>
            <a:custGeom>
              <a:avLst/>
              <a:gdLst>
                <a:gd name="T0" fmla="*/ 292 w 292"/>
                <a:gd name="T1" fmla="*/ 107 h 253"/>
                <a:gd name="T2" fmla="*/ 40 w 292"/>
                <a:gd name="T3" fmla="*/ 253 h 253"/>
                <a:gd name="T4" fmla="*/ 19 w 292"/>
                <a:gd name="T5" fmla="*/ 241 h 253"/>
                <a:gd name="T6" fmla="*/ 0 w 292"/>
                <a:gd name="T7" fmla="*/ 62 h 253"/>
                <a:gd name="T8" fmla="*/ 107 w 292"/>
                <a:gd name="T9" fmla="*/ 0 h 253"/>
                <a:gd name="T10" fmla="*/ 292 w 292"/>
                <a:gd name="T11" fmla="*/ 10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253">
                  <a:moveTo>
                    <a:pt x="292" y="107"/>
                  </a:moveTo>
                  <a:cubicBezTo>
                    <a:pt x="40" y="253"/>
                    <a:pt x="40" y="253"/>
                    <a:pt x="40" y="253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3" y="181"/>
                    <a:pt x="6" y="121"/>
                    <a:pt x="0" y="62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292" y="107"/>
                    <a:pt x="292" y="107"/>
                    <a:pt x="292" y="107"/>
                  </a:cubicBezTo>
                </a:path>
              </a:pathLst>
            </a:custGeom>
            <a:solidFill>
              <a:srgbClr val="BB4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任意多边形 1625">
              <a:extLst>
                <a:ext uri="{FF2B5EF4-FFF2-40B4-BE49-F238E27FC236}">
                  <a16:creationId xmlns:a16="http://schemas.microsoft.com/office/drawing/2014/main" id="{A3F5E00E-A82D-42CB-88F2-3C50D158CE03}"/>
                </a:ext>
              </a:extLst>
            </p:cNvPr>
            <p:cNvSpPr/>
            <p:nvPr/>
          </p:nvSpPr>
          <p:spPr bwMode="auto">
            <a:xfrm>
              <a:off x="7473951" y="4413251"/>
              <a:ext cx="77788" cy="211138"/>
            </a:xfrm>
            <a:custGeom>
              <a:avLst/>
              <a:gdLst>
                <a:gd name="T0" fmla="*/ 26 w 30"/>
                <a:gd name="T1" fmla="*/ 80 h 81"/>
                <a:gd name="T2" fmla="*/ 21 w 30"/>
                <a:gd name="T3" fmla="*/ 79 h 81"/>
                <a:gd name="T4" fmla="*/ 7 w 30"/>
                <a:gd name="T5" fmla="*/ 71 h 81"/>
                <a:gd name="T6" fmla="*/ 6 w 30"/>
                <a:gd name="T7" fmla="*/ 60 h 81"/>
                <a:gd name="T8" fmla="*/ 15 w 30"/>
                <a:gd name="T9" fmla="*/ 65 h 81"/>
                <a:gd name="T10" fmla="*/ 18 w 30"/>
                <a:gd name="T11" fmla="*/ 64 h 81"/>
                <a:gd name="T12" fmla="*/ 21 w 30"/>
                <a:gd name="T13" fmla="*/ 59 h 81"/>
                <a:gd name="T14" fmla="*/ 21 w 30"/>
                <a:gd name="T15" fmla="*/ 34 h 81"/>
                <a:gd name="T16" fmla="*/ 11 w 30"/>
                <a:gd name="T17" fmla="*/ 17 h 81"/>
                <a:gd name="T18" fmla="*/ 1 w 30"/>
                <a:gd name="T19" fmla="*/ 11 h 81"/>
                <a:gd name="T20" fmla="*/ 0 w 30"/>
                <a:gd name="T21" fmla="*/ 0 h 81"/>
                <a:gd name="T22" fmla="*/ 21 w 30"/>
                <a:gd name="T23" fmla="*/ 12 h 81"/>
                <a:gd name="T24" fmla="*/ 30 w 30"/>
                <a:gd name="T25" fmla="*/ 29 h 81"/>
                <a:gd name="T26" fmla="*/ 30 w 30"/>
                <a:gd name="T27" fmla="*/ 73 h 81"/>
                <a:gd name="T28" fmla="*/ 28 w 30"/>
                <a:gd name="T29" fmla="*/ 80 h 81"/>
                <a:gd name="T30" fmla="*/ 26 w 30"/>
                <a:gd name="T3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81">
                  <a:moveTo>
                    <a:pt x="26" y="80"/>
                  </a:moveTo>
                  <a:cubicBezTo>
                    <a:pt x="25" y="81"/>
                    <a:pt x="22" y="80"/>
                    <a:pt x="21" y="79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68"/>
                    <a:pt x="6" y="64"/>
                    <a:pt x="6" y="60"/>
                  </a:cubicBezTo>
                  <a:cubicBezTo>
                    <a:pt x="12" y="63"/>
                    <a:pt x="13" y="64"/>
                    <a:pt x="15" y="65"/>
                  </a:cubicBezTo>
                  <a:cubicBezTo>
                    <a:pt x="17" y="65"/>
                    <a:pt x="18" y="64"/>
                    <a:pt x="18" y="64"/>
                  </a:cubicBezTo>
                  <a:cubicBezTo>
                    <a:pt x="20" y="63"/>
                    <a:pt x="21" y="61"/>
                    <a:pt x="21" y="59"/>
                  </a:cubicBezTo>
                  <a:cubicBezTo>
                    <a:pt x="21" y="58"/>
                    <a:pt x="21" y="60"/>
                    <a:pt x="21" y="34"/>
                  </a:cubicBezTo>
                  <a:cubicBezTo>
                    <a:pt x="21" y="28"/>
                    <a:pt x="17" y="20"/>
                    <a:pt x="11" y="1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6" y="15"/>
                    <a:pt x="30" y="22"/>
                    <a:pt x="30" y="29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6"/>
                    <a:pt x="30" y="78"/>
                    <a:pt x="28" y="80"/>
                  </a:cubicBezTo>
                  <a:cubicBezTo>
                    <a:pt x="27" y="80"/>
                    <a:pt x="27" y="80"/>
                    <a:pt x="26" y="80"/>
                  </a:cubicBezTo>
                </a:path>
              </a:pathLst>
            </a:custGeom>
            <a:solidFill>
              <a:srgbClr val="BB4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任意多边形 1626">
              <a:extLst>
                <a:ext uri="{FF2B5EF4-FFF2-40B4-BE49-F238E27FC236}">
                  <a16:creationId xmlns:a16="http://schemas.microsoft.com/office/drawing/2014/main" id="{F6E31BBC-61F4-4A01-9442-7A833BF50A5E}"/>
                </a:ext>
              </a:extLst>
            </p:cNvPr>
            <p:cNvSpPr/>
            <p:nvPr/>
          </p:nvSpPr>
          <p:spPr bwMode="auto">
            <a:xfrm>
              <a:off x="7477126" y="4441826"/>
              <a:ext cx="52388" cy="128588"/>
            </a:xfrm>
            <a:custGeom>
              <a:avLst/>
              <a:gdLst>
                <a:gd name="T0" fmla="*/ 20 w 20"/>
                <a:gd name="T1" fmla="*/ 48 h 49"/>
                <a:gd name="T2" fmla="*/ 4 w 20"/>
                <a:gd name="T3" fmla="*/ 39 h 49"/>
                <a:gd name="T4" fmla="*/ 0 w 20"/>
                <a:gd name="T5" fmla="*/ 0 h 49"/>
                <a:gd name="T6" fmla="*/ 10 w 20"/>
                <a:gd name="T7" fmla="*/ 6 h 49"/>
                <a:gd name="T8" fmla="*/ 20 w 20"/>
                <a:gd name="T9" fmla="*/ 23 h 49"/>
                <a:gd name="T10" fmla="*/ 20 w 20"/>
                <a:gd name="T1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9">
                  <a:moveTo>
                    <a:pt x="20" y="48"/>
                  </a:moveTo>
                  <a:cubicBezTo>
                    <a:pt x="19" y="48"/>
                    <a:pt x="20" y="48"/>
                    <a:pt x="4" y="39"/>
                  </a:cubicBezTo>
                  <a:cubicBezTo>
                    <a:pt x="2" y="26"/>
                    <a:pt x="1" y="13"/>
                    <a:pt x="0" y="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9"/>
                    <a:pt x="20" y="17"/>
                    <a:pt x="20" y="23"/>
                  </a:cubicBezTo>
                  <a:cubicBezTo>
                    <a:pt x="20" y="49"/>
                    <a:pt x="20" y="47"/>
                    <a:pt x="20" y="48"/>
                  </a:cubicBezTo>
                </a:path>
              </a:pathLst>
            </a:custGeom>
            <a:solidFill>
              <a:srgbClr val="C8D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任意多边形 1627">
              <a:extLst>
                <a:ext uri="{FF2B5EF4-FFF2-40B4-BE49-F238E27FC236}">
                  <a16:creationId xmlns:a16="http://schemas.microsoft.com/office/drawing/2014/main" id="{D77D6546-C0B5-45EE-A151-A30986991EB2}"/>
                </a:ext>
              </a:extLst>
            </p:cNvPr>
            <p:cNvSpPr/>
            <p:nvPr/>
          </p:nvSpPr>
          <p:spPr bwMode="auto">
            <a:xfrm>
              <a:off x="7486651" y="4543426"/>
              <a:ext cx="42863" cy="39688"/>
            </a:xfrm>
            <a:custGeom>
              <a:avLst/>
              <a:gdLst>
                <a:gd name="T0" fmla="*/ 13 w 16"/>
                <a:gd name="T1" fmla="*/ 14 h 15"/>
                <a:gd name="T2" fmla="*/ 6 w 16"/>
                <a:gd name="T3" fmla="*/ 13 h 15"/>
                <a:gd name="T4" fmla="*/ 1 w 16"/>
                <a:gd name="T5" fmla="*/ 10 h 15"/>
                <a:gd name="T6" fmla="*/ 1 w 16"/>
                <a:gd name="T7" fmla="*/ 10 h 15"/>
                <a:gd name="T8" fmla="*/ 0 w 16"/>
                <a:gd name="T9" fmla="*/ 0 h 15"/>
                <a:gd name="T10" fmla="*/ 16 w 16"/>
                <a:gd name="T11" fmla="*/ 9 h 15"/>
                <a:gd name="T12" fmla="*/ 13 w 16"/>
                <a:gd name="T13" fmla="*/ 14 h 15"/>
                <a:gd name="T14" fmla="*/ 13 w 16"/>
                <a:gd name="T1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13" y="14"/>
                  </a:moveTo>
                  <a:cubicBezTo>
                    <a:pt x="11" y="15"/>
                    <a:pt x="9" y="15"/>
                    <a:pt x="6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0" y="4"/>
                    <a:pt x="0" y="0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11"/>
                    <a:pt x="15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</a:path>
              </a:pathLst>
            </a:custGeom>
            <a:solidFill>
              <a:srgbClr val="CD7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任意多边形 1628">
              <a:extLst>
                <a:ext uri="{FF2B5EF4-FFF2-40B4-BE49-F238E27FC236}">
                  <a16:creationId xmlns:a16="http://schemas.microsoft.com/office/drawing/2014/main" id="{B3E159BB-0BF3-4778-9B22-251F5E3BFD69}"/>
                </a:ext>
              </a:extLst>
            </p:cNvPr>
            <p:cNvSpPr/>
            <p:nvPr/>
          </p:nvSpPr>
          <p:spPr bwMode="auto">
            <a:xfrm>
              <a:off x="7259639" y="3925888"/>
              <a:ext cx="238125" cy="814388"/>
            </a:xfrm>
            <a:custGeom>
              <a:avLst/>
              <a:gdLst>
                <a:gd name="T0" fmla="*/ 89 w 91"/>
                <a:gd name="T1" fmla="*/ 258 h 312"/>
                <a:gd name="T2" fmla="*/ 91 w 91"/>
                <a:gd name="T3" fmla="*/ 273 h 312"/>
                <a:gd name="T4" fmla="*/ 87 w 91"/>
                <a:gd name="T5" fmla="*/ 280 h 312"/>
                <a:gd name="T6" fmla="*/ 48 w 91"/>
                <a:gd name="T7" fmla="*/ 308 h 312"/>
                <a:gd name="T8" fmla="*/ 28 w 91"/>
                <a:gd name="T9" fmla="*/ 309 h 312"/>
                <a:gd name="T10" fmla="*/ 3 w 91"/>
                <a:gd name="T11" fmla="*/ 60 h 312"/>
                <a:gd name="T12" fmla="*/ 3 w 91"/>
                <a:gd name="T13" fmla="*/ 40 h 312"/>
                <a:gd name="T14" fmla="*/ 0 w 91"/>
                <a:gd name="T15" fmla="*/ 36 h 312"/>
                <a:gd name="T16" fmla="*/ 0 w 91"/>
                <a:gd name="T17" fmla="*/ 36 h 312"/>
                <a:gd name="T18" fmla="*/ 20 w 91"/>
                <a:gd name="T19" fmla="*/ 34 h 312"/>
                <a:gd name="T20" fmla="*/ 59 w 91"/>
                <a:gd name="T21" fmla="*/ 7 h 312"/>
                <a:gd name="T22" fmla="*/ 63 w 91"/>
                <a:gd name="T23" fmla="*/ 0 h 312"/>
                <a:gd name="T24" fmla="*/ 89 w 91"/>
                <a:gd name="T25" fmla="*/ 25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312">
                  <a:moveTo>
                    <a:pt x="89" y="258"/>
                  </a:moveTo>
                  <a:cubicBezTo>
                    <a:pt x="89" y="263"/>
                    <a:pt x="90" y="268"/>
                    <a:pt x="91" y="273"/>
                  </a:cubicBezTo>
                  <a:cubicBezTo>
                    <a:pt x="91" y="275"/>
                    <a:pt x="90" y="278"/>
                    <a:pt x="87" y="280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42" y="312"/>
                    <a:pt x="34" y="312"/>
                    <a:pt x="28" y="30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54"/>
                    <a:pt x="3" y="47"/>
                    <a:pt x="3" y="40"/>
                  </a:cubicBezTo>
                  <a:cubicBezTo>
                    <a:pt x="3" y="38"/>
                    <a:pt x="2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" y="39"/>
                    <a:pt x="14" y="38"/>
                    <a:pt x="20" y="3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5"/>
                    <a:pt x="63" y="2"/>
                    <a:pt x="63" y="0"/>
                  </a:cubicBezTo>
                  <a:cubicBezTo>
                    <a:pt x="63" y="0"/>
                    <a:pt x="73" y="108"/>
                    <a:pt x="89" y="258"/>
                  </a:cubicBezTo>
                </a:path>
              </a:pathLst>
            </a:custGeom>
            <a:solidFill>
              <a:srgbClr val="DA92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任意多边形 1629">
              <a:extLst>
                <a:ext uri="{FF2B5EF4-FFF2-40B4-BE49-F238E27FC236}">
                  <a16:creationId xmlns:a16="http://schemas.microsoft.com/office/drawing/2014/main" id="{EBF23BC4-405B-4ADF-8E36-C2CC4A8DF2BE}"/>
                </a:ext>
              </a:extLst>
            </p:cNvPr>
            <p:cNvSpPr/>
            <p:nvPr/>
          </p:nvSpPr>
          <p:spPr bwMode="auto">
            <a:xfrm>
              <a:off x="7364414" y="3914776"/>
              <a:ext cx="15875" cy="26988"/>
            </a:xfrm>
            <a:custGeom>
              <a:avLst/>
              <a:gdLst>
                <a:gd name="T0" fmla="*/ 3 w 6"/>
                <a:gd name="T1" fmla="*/ 10 h 10"/>
                <a:gd name="T2" fmla="*/ 1 w 6"/>
                <a:gd name="T3" fmla="*/ 8 h 10"/>
                <a:gd name="T4" fmla="*/ 1 w 6"/>
                <a:gd name="T5" fmla="*/ 8 h 10"/>
                <a:gd name="T6" fmla="*/ 0 w 6"/>
                <a:gd name="T7" fmla="*/ 0 h 10"/>
                <a:gd name="T8" fmla="*/ 3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3" y="10"/>
                  </a:move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6" y="6"/>
                    <a:pt x="3" y="10"/>
                  </a:cubicBezTo>
                  <a:close/>
                </a:path>
              </a:pathLst>
            </a:custGeom>
            <a:solidFill>
              <a:srgbClr val="E2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任意多边形 1630">
              <a:extLst>
                <a:ext uri="{FF2B5EF4-FFF2-40B4-BE49-F238E27FC236}">
                  <a16:creationId xmlns:a16="http://schemas.microsoft.com/office/drawing/2014/main" id="{8CC2E1E1-1792-44D2-AAA3-CDC2E9CA0134}"/>
                </a:ext>
              </a:extLst>
            </p:cNvPr>
            <p:cNvSpPr/>
            <p:nvPr/>
          </p:nvSpPr>
          <p:spPr bwMode="auto">
            <a:xfrm>
              <a:off x="6835776" y="3681413"/>
              <a:ext cx="565150" cy="314325"/>
            </a:xfrm>
            <a:custGeom>
              <a:avLst/>
              <a:gdLst>
                <a:gd name="T0" fmla="*/ 206 w 217"/>
                <a:gd name="T1" fmla="*/ 100 h 121"/>
                <a:gd name="T2" fmla="*/ 183 w 217"/>
                <a:gd name="T3" fmla="*/ 117 h 121"/>
                <a:gd name="T4" fmla="*/ 163 w 217"/>
                <a:gd name="T5" fmla="*/ 118 h 121"/>
                <a:gd name="T6" fmla="*/ 0 w 217"/>
                <a:gd name="T7" fmla="*/ 24 h 121"/>
                <a:gd name="T8" fmla="*/ 34 w 217"/>
                <a:gd name="T9" fmla="*/ 0 h 121"/>
                <a:gd name="T10" fmla="*/ 206 w 217"/>
                <a:gd name="T11" fmla="*/ 10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121">
                  <a:moveTo>
                    <a:pt x="206" y="100"/>
                  </a:moveTo>
                  <a:cubicBezTo>
                    <a:pt x="205" y="102"/>
                    <a:pt x="205" y="101"/>
                    <a:pt x="183" y="117"/>
                  </a:cubicBezTo>
                  <a:cubicBezTo>
                    <a:pt x="177" y="121"/>
                    <a:pt x="169" y="121"/>
                    <a:pt x="163" y="1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4" y="0"/>
                    <a:pt x="27" y="5"/>
                    <a:pt x="34" y="0"/>
                  </a:cubicBezTo>
                  <a:cubicBezTo>
                    <a:pt x="217" y="106"/>
                    <a:pt x="205" y="99"/>
                    <a:pt x="206" y="100"/>
                  </a:cubicBezTo>
                  <a:close/>
                </a:path>
              </a:pathLst>
            </a:custGeom>
            <a:solidFill>
              <a:srgbClr val="C8D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任意多边形 1631">
              <a:extLst>
                <a:ext uri="{FF2B5EF4-FFF2-40B4-BE49-F238E27FC236}">
                  <a16:creationId xmlns:a16="http://schemas.microsoft.com/office/drawing/2014/main" id="{AD15F168-8526-40AA-8198-5F2146A8227A}"/>
                </a:ext>
              </a:extLst>
            </p:cNvPr>
            <p:cNvSpPr/>
            <p:nvPr/>
          </p:nvSpPr>
          <p:spPr bwMode="auto">
            <a:xfrm>
              <a:off x="6905626" y="3649663"/>
              <a:ext cx="461963" cy="287338"/>
            </a:xfrm>
            <a:custGeom>
              <a:avLst/>
              <a:gdLst>
                <a:gd name="T0" fmla="*/ 291 w 291"/>
                <a:gd name="T1" fmla="*/ 181 h 181"/>
                <a:gd name="T2" fmla="*/ 12 w 291"/>
                <a:gd name="T3" fmla="*/ 20 h 181"/>
                <a:gd name="T4" fmla="*/ 3 w 291"/>
                <a:gd name="T5" fmla="*/ 26 h 181"/>
                <a:gd name="T6" fmla="*/ 0 w 291"/>
                <a:gd name="T7" fmla="*/ 0 h 181"/>
                <a:gd name="T8" fmla="*/ 289 w 291"/>
                <a:gd name="T9" fmla="*/ 167 h 181"/>
                <a:gd name="T10" fmla="*/ 291 w 291"/>
                <a:gd name="T1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181">
                  <a:moveTo>
                    <a:pt x="291" y="181"/>
                  </a:moveTo>
                  <a:lnTo>
                    <a:pt x="12" y="20"/>
                  </a:lnTo>
                  <a:lnTo>
                    <a:pt x="3" y="26"/>
                  </a:lnTo>
                  <a:lnTo>
                    <a:pt x="0" y="0"/>
                  </a:lnTo>
                  <a:lnTo>
                    <a:pt x="289" y="167"/>
                  </a:lnTo>
                  <a:lnTo>
                    <a:pt x="291" y="181"/>
                  </a:lnTo>
                  <a:close/>
                </a:path>
              </a:pathLst>
            </a:custGeom>
            <a:solidFill>
              <a:srgbClr val="E2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任意多边形 1632">
              <a:extLst>
                <a:ext uri="{FF2B5EF4-FFF2-40B4-BE49-F238E27FC236}">
                  <a16:creationId xmlns:a16="http://schemas.microsoft.com/office/drawing/2014/main" id="{92A5E7B7-5786-4ED0-8728-F6BEF8BBC0C2}"/>
                </a:ext>
              </a:extLst>
            </p:cNvPr>
            <p:cNvSpPr/>
            <p:nvPr/>
          </p:nvSpPr>
          <p:spPr bwMode="auto">
            <a:xfrm>
              <a:off x="7267576" y="4083051"/>
              <a:ext cx="65088" cy="649288"/>
            </a:xfrm>
            <a:custGeom>
              <a:avLst/>
              <a:gdLst>
                <a:gd name="T0" fmla="*/ 0 w 25"/>
                <a:gd name="T1" fmla="*/ 0 h 249"/>
                <a:gd name="T2" fmla="*/ 25 w 25"/>
                <a:gd name="T3" fmla="*/ 249 h 249"/>
                <a:gd name="T4" fmla="*/ 0 w 25"/>
                <a:gd name="T5" fmla="*/ 234 h 249"/>
                <a:gd name="T6" fmla="*/ 0 w 25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49">
                  <a:moveTo>
                    <a:pt x="0" y="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156"/>
                    <a:pt x="0" y="78"/>
                    <a:pt x="0" y="0"/>
                  </a:cubicBezTo>
                </a:path>
              </a:pathLst>
            </a:custGeom>
            <a:solidFill>
              <a:srgbClr val="DA92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任意多边形 1633">
              <a:extLst>
                <a:ext uri="{FF2B5EF4-FFF2-40B4-BE49-F238E27FC236}">
                  <a16:creationId xmlns:a16="http://schemas.microsoft.com/office/drawing/2014/main" id="{E945C417-FD00-4BAF-8D76-BCEDBEA042F3}"/>
                </a:ext>
              </a:extLst>
            </p:cNvPr>
            <p:cNvSpPr/>
            <p:nvPr/>
          </p:nvSpPr>
          <p:spPr bwMode="auto">
            <a:xfrm>
              <a:off x="7107239" y="4030663"/>
              <a:ext cx="160338" cy="841375"/>
            </a:xfrm>
            <a:custGeom>
              <a:avLst/>
              <a:gdLst>
                <a:gd name="T0" fmla="*/ 62 w 62"/>
                <a:gd name="T1" fmla="*/ 292 h 323"/>
                <a:gd name="T2" fmla="*/ 58 w 62"/>
                <a:gd name="T3" fmla="*/ 297 h 323"/>
                <a:gd name="T4" fmla="*/ 19 w 62"/>
                <a:gd name="T5" fmla="*/ 320 h 323"/>
                <a:gd name="T6" fmla="*/ 4 w 62"/>
                <a:gd name="T7" fmla="*/ 321 h 323"/>
                <a:gd name="T8" fmla="*/ 4 w 62"/>
                <a:gd name="T9" fmla="*/ 34 h 323"/>
                <a:gd name="T10" fmla="*/ 2 w 62"/>
                <a:gd name="T11" fmla="*/ 31 h 323"/>
                <a:gd name="T12" fmla="*/ 0 w 62"/>
                <a:gd name="T13" fmla="*/ 28 h 323"/>
                <a:gd name="T14" fmla="*/ 19 w 62"/>
                <a:gd name="T15" fmla="*/ 28 h 323"/>
                <a:gd name="T16" fmla="*/ 61 w 62"/>
                <a:gd name="T17" fmla="*/ 4 h 323"/>
                <a:gd name="T18" fmla="*/ 62 w 62"/>
                <a:gd name="T19" fmla="*/ 0 h 323"/>
                <a:gd name="T20" fmla="*/ 62 w 62"/>
                <a:gd name="T21" fmla="*/ 29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3">
                  <a:moveTo>
                    <a:pt x="62" y="292"/>
                  </a:moveTo>
                  <a:cubicBezTo>
                    <a:pt x="62" y="293"/>
                    <a:pt x="61" y="295"/>
                    <a:pt x="58" y="297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5" y="322"/>
                    <a:pt x="9" y="323"/>
                    <a:pt x="4" y="321"/>
                  </a:cubicBezTo>
                  <a:cubicBezTo>
                    <a:pt x="4" y="226"/>
                    <a:pt x="4" y="130"/>
                    <a:pt x="4" y="34"/>
                  </a:cubicBezTo>
                  <a:cubicBezTo>
                    <a:pt x="4" y="33"/>
                    <a:pt x="3" y="32"/>
                    <a:pt x="2" y="31"/>
                  </a:cubicBezTo>
                  <a:cubicBezTo>
                    <a:pt x="2" y="30"/>
                    <a:pt x="1" y="29"/>
                    <a:pt x="0" y="28"/>
                  </a:cubicBezTo>
                  <a:cubicBezTo>
                    <a:pt x="5" y="32"/>
                    <a:pt x="14" y="32"/>
                    <a:pt x="19" y="28"/>
                  </a:cubicBezTo>
                  <a:cubicBezTo>
                    <a:pt x="61" y="4"/>
                    <a:pt x="59" y="5"/>
                    <a:pt x="61" y="4"/>
                  </a:cubicBezTo>
                  <a:cubicBezTo>
                    <a:pt x="61" y="3"/>
                    <a:pt x="62" y="1"/>
                    <a:pt x="62" y="0"/>
                  </a:cubicBezTo>
                  <a:cubicBezTo>
                    <a:pt x="62" y="86"/>
                    <a:pt x="62" y="141"/>
                    <a:pt x="62" y="292"/>
                  </a:cubicBezTo>
                </a:path>
              </a:pathLst>
            </a:custGeom>
            <a:solidFill>
              <a:srgbClr val="648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任意多边形 1634">
              <a:extLst>
                <a:ext uri="{FF2B5EF4-FFF2-40B4-BE49-F238E27FC236}">
                  <a16:creationId xmlns:a16="http://schemas.microsoft.com/office/drawing/2014/main" id="{E5AB1C81-DEBE-46B3-9F82-462450226E0C}"/>
                </a:ext>
              </a:extLst>
            </p:cNvPr>
            <p:cNvSpPr/>
            <p:nvPr/>
          </p:nvSpPr>
          <p:spPr bwMode="auto">
            <a:xfrm>
              <a:off x="6751639" y="3751263"/>
              <a:ext cx="490538" cy="307975"/>
            </a:xfrm>
            <a:custGeom>
              <a:avLst/>
              <a:gdLst>
                <a:gd name="T0" fmla="*/ 180 w 188"/>
                <a:gd name="T1" fmla="*/ 106 h 118"/>
                <a:gd name="T2" fmla="*/ 177 w 188"/>
                <a:gd name="T3" fmla="*/ 112 h 118"/>
                <a:gd name="T4" fmla="*/ 5 w 188"/>
                <a:gd name="T5" fmla="*/ 13 h 118"/>
                <a:gd name="T6" fmla="*/ 0 w 188"/>
                <a:gd name="T7" fmla="*/ 16 h 118"/>
                <a:gd name="T8" fmla="*/ 0 w 188"/>
                <a:gd name="T9" fmla="*/ 0 h 118"/>
                <a:gd name="T10" fmla="*/ 176 w 188"/>
                <a:gd name="T11" fmla="*/ 102 h 118"/>
                <a:gd name="T12" fmla="*/ 180 w 188"/>
                <a:gd name="T13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18">
                  <a:moveTo>
                    <a:pt x="180" y="106"/>
                  </a:moveTo>
                  <a:cubicBezTo>
                    <a:pt x="180" y="108"/>
                    <a:pt x="179" y="110"/>
                    <a:pt x="177" y="112"/>
                  </a:cubicBezTo>
                  <a:cubicBezTo>
                    <a:pt x="176" y="111"/>
                    <a:pt x="188" y="118"/>
                    <a:pt x="5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7" y="103"/>
                    <a:pt x="179" y="104"/>
                    <a:pt x="180" y="106"/>
                  </a:cubicBezTo>
                  <a:close/>
                </a:path>
              </a:pathLst>
            </a:custGeom>
            <a:solidFill>
              <a:srgbClr val="72A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任意多边形 1635">
              <a:extLst>
                <a:ext uri="{FF2B5EF4-FFF2-40B4-BE49-F238E27FC236}">
                  <a16:creationId xmlns:a16="http://schemas.microsoft.com/office/drawing/2014/main" id="{F23A3BDE-0F53-4DE8-8125-790219EB4D78}"/>
                </a:ext>
              </a:extLst>
            </p:cNvPr>
            <p:cNvSpPr/>
            <p:nvPr/>
          </p:nvSpPr>
          <p:spPr bwMode="auto">
            <a:xfrm>
              <a:off x="6681789" y="3784601"/>
              <a:ext cx="560388" cy="300038"/>
            </a:xfrm>
            <a:custGeom>
              <a:avLst/>
              <a:gdLst>
                <a:gd name="T0" fmla="*/ 182 w 215"/>
                <a:gd name="T1" fmla="*/ 112 h 115"/>
                <a:gd name="T2" fmla="*/ 163 w 215"/>
                <a:gd name="T3" fmla="*/ 112 h 115"/>
                <a:gd name="T4" fmla="*/ 0 w 215"/>
                <a:gd name="T5" fmla="*/ 18 h 115"/>
                <a:gd name="T6" fmla="*/ 32 w 215"/>
                <a:gd name="T7" fmla="*/ 0 h 115"/>
                <a:gd name="T8" fmla="*/ 204 w 215"/>
                <a:gd name="T9" fmla="*/ 99 h 115"/>
                <a:gd name="T10" fmla="*/ 182 w 215"/>
                <a:gd name="T11" fmla="*/ 1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15">
                  <a:moveTo>
                    <a:pt x="182" y="112"/>
                  </a:moveTo>
                  <a:cubicBezTo>
                    <a:pt x="177" y="115"/>
                    <a:pt x="168" y="115"/>
                    <a:pt x="163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0" y="1"/>
                    <a:pt x="25" y="4"/>
                    <a:pt x="32" y="0"/>
                  </a:cubicBezTo>
                  <a:cubicBezTo>
                    <a:pt x="215" y="105"/>
                    <a:pt x="203" y="98"/>
                    <a:pt x="204" y="99"/>
                  </a:cubicBezTo>
                  <a:cubicBezTo>
                    <a:pt x="203" y="100"/>
                    <a:pt x="204" y="99"/>
                    <a:pt x="182" y="112"/>
                  </a:cubicBezTo>
                  <a:close/>
                </a:path>
              </a:pathLst>
            </a:custGeom>
            <a:solidFill>
              <a:srgbClr val="C8D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任意多边形 1636">
              <a:extLst>
                <a:ext uri="{FF2B5EF4-FFF2-40B4-BE49-F238E27FC236}">
                  <a16:creationId xmlns:a16="http://schemas.microsoft.com/office/drawing/2014/main" id="{F75F1BD8-4D10-41B8-872E-9F70FCB08BB5}"/>
                </a:ext>
              </a:extLst>
            </p:cNvPr>
            <p:cNvSpPr/>
            <p:nvPr/>
          </p:nvSpPr>
          <p:spPr bwMode="auto">
            <a:xfrm>
              <a:off x="6953251" y="4119563"/>
              <a:ext cx="163513" cy="841375"/>
            </a:xfrm>
            <a:custGeom>
              <a:avLst/>
              <a:gdLst>
                <a:gd name="T0" fmla="*/ 63 w 63"/>
                <a:gd name="T1" fmla="*/ 0 h 323"/>
                <a:gd name="T2" fmla="*/ 63 w 63"/>
                <a:gd name="T3" fmla="*/ 291 h 323"/>
                <a:gd name="T4" fmla="*/ 59 w 63"/>
                <a:gd name="T5" fmla="*/ 297 h 323"/>
                <a:gd name="T6" fmla="*/ 20 w 63"/>
                <a:gd name="T7" fmla="*/ 319 h 323"/>
                <a:gd name="T8" fmla="*/ 0 w 63"/>
                <a:gd name="T9" fmla="*/ 319 h 323"/>
                <a:gd name="T10" fmla="*/ 0 w 63"/>
                <a:gd name="T11" fmla="*/ 28 h 323"/>
                <a:gd name="T12" fmla="*/ 20 w 63"/>
                <a:gd name="T13" fmla="*/ 28 h 323"/>
                <a:gd name="T14" fmla="*/ 59 w 63"/>
                <a:gd name="T15" fmla="*/ 6 h 323"/>
                <a:gd name="T16" fmla="*/ 63 w 63"/>
                <a:gd name="T1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3">
                  <a:moveTo>
                    <a:pt x="63" y="0"/>
                  </a:moveTo>
                  <a:cubicBezTo>
                    <a:pt x="63" y="85"/>
                    <a:pt x="63" y="186"/>
                    <a:pt x="63" y="291"/>
                  </a:cubicBezTo>
                  <a:cubicBezTo>
                    <a:pt x="63" y="293"/>
                    <a:pt x="62" y="295"/>
                    <a:pt x="59" y="297"/>
                  </a:cubicBezTo>
                  <a:cubicBezTo>
                    <a:pt x="20" y="319"/>
                    <a:pt x="20" y="319"/>
                    <a:pt x="20" y="319"/>
                  </a:cubicBezTo>
                  <a:cubicBezTo>
                    <a:pt x="14" y="322"/>
                    <a:pt x="6" y="323"/>
                    <a:pt x="0" y="3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1"/>
                    <a:pt x="14" y="31"/>
                    <a:pt x="20" y="28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4"/>
                    <a:pt x="63" y="2"/>
                    <a:pt x="63" y="0"/>
                  </a:cubicBezTo>
                </a:path>
              </a:pathLst>
            </a:custGeom>
            <a:solidFill>
              <a:srgbClr val="5A8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任意多边形 1637">
              <a:extLst>
                <a:ext uri="{FF2B5EF4-FFF2-40B4-BE49-F238E27FC236}">
                  <a16:creationId xmlns:a16="http://schemas.microsoft.com/office/drawing/2014/main" id="{C8C79E93-253C-4790-9B26-B3B2EF98A310}"/>
                </a:ext>
              </a:extLst>
            </p:cNvPr>
            <p:cNvSpPr/>
            <p:nvPr/>
          </p:nvSpPr>
          <p:spPr bwMode="auto">
            <a:xfrm>
              <a:off x="6597651" y="3840163"/>
              <a:ext cx="493713" cy="307975"/>
            </a:xfrm>
            <a:custGeom>
              <a:avLst/>
              <a:gdLst>
                <a:gd name="T0" fmla="*/ 180 w 189"/>
                <a:gd name="T1" fmla="*/ 106 h 118"/>
                <a:gd name="T2" fmla="*/ 178 w 189"/>
                <a:gd name="T3" fmla="*/ 112 h 118"/>
                <a:gd name="T4" fmla="*/ 6 w 189"/>
                <a:gd name="T5" fmla="*/ 12 h 118"/>
                <a:gd name="T6" fmla="*/ 0 w 189"/>
                <a:gd name="T7" fmla="*/ 16 h 118"/>
                <a:gd name="T8" fmla="*/ 0 w 189"/>
                <a:gd name="T9" fmla="*/ 0 h 118"/>
                <a:gd name="T10" fmla="*/ 176 w 189"/>
                <a:gd name="T11" fmla="*/ 101 h 118"/>
                <a:gd name="T12" fmla="*/ 180 w 189"/>
                <a:gd name="T13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18">
                  <a:moveTo>
                    <a:pt x="180" y="106"/>
                  </a:moveTo>
                  <a:cubicBezTo>
                    <a:pt x="181" y="108"/>
                    <a:pt x="180" y="110"/>
                    <a:pt x="178" y="112"/>
                  </a:cubicBezTo>
                  <a:cubicBezTo>
                    <a:pt x="177" y="111"/>
                    <a:pt x="189" y="118"/>
                    <a:pt x="6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6" y="101"/>
                    <a:pt x="176" y="101"/>
                    <a:pt x="176" y="101"/>
                  </a:cubicBezTo>
                  <a:cubicBezTo>
                    <a:pt x="178" y="102"/>
                    <a:pt x="180" y="104"/>
                    <a:pt x="180" y="106"/>
                  </a:cubicBezTo>
                  <a:close/>
                </a:path>
              </a:pathLst>
            </a:custGeom>
            <a:solidFill>
              <a:srgbClr val="6899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任意多边形 1638">
              <a:extLst>
                <a:ext uri="{FF2B5EF4-FFF2-40B4-BE49-F238E27FC236}">
                  <a16:creationId xmlns:a16="http://schemas.microsoft.com/office/drawing/2014/main" id="{359C1F0D-039F-4655-BFCC-4EC124447FB3}"/>
                </a:ext>
              </a:extLst>
            </p:cNvPr>
            <p:cNvSpPr/>
            <p:nvPr/>
          </p:nvSpPr>
          <p:spPr bwMode="auto">
            <a:xfrm>
              <a:off x="6530976" y="3870326"/>
              <a:ext cx="560388" cy="303213"/>
            </a:xfrm>
            <a:custGeom>
              <a:avLst/>
              <a:gdLst>
                <a:gd name="T0" fmla="*/ 204 w 215"/>
                <a:gd name="T1" fmla="*/ 100 h 116"/>
                <a:gd name="T2" fmla="*/ 182 w 215"/>
                <a:gd name="T3" fmla="*/ 113 h 116"/>
                <a:gd name="T4" fmla="*/ 162 w 215"/>
                <a:gd name="T5" fmla="*/ 113 h 116"/>
                <a:gd name="T6" fmla="*/ 0 w 215"/>
                <a:gd name="T7" fmla="*/ 19 h 116"/>
                <a:gd name="T8" fmla="*/ 32 w 215"/>
                <a:gd name="T9" fmla="*/ 0 h 116"/>
                <a:gd name="T10" fmla="*/ 204 w 215"/>
                <a:gd name="T11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16">
                  <a:moveTo>
                    <a:pt x="204" y="100"/>
                  </a:moveTo>
                  <a:cubicBezTo>
                    <a:pt x="203" y="100"/>
                    <a:pt x="204" y="100"/>
                    <a:pt x="182" y="113"/>
                  </a:cubicBezTo>
                  <a:cubicBezTo>
                    <a:pt x="176" y="116"/>
                    <a:pt x="168" y="116"/>
                    <a:pt x="162" y="1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0" y="1"/>
                    <a:pt x="25" y="5"/>
                    <a:pt x="32" y="0"/>
                  </a:cubicBezTo>
                  <a:cubicBezTo>
                    <a:pt x="215" y="106"/>
                    <a:pt x="203" y="99"/>
                    <a:pt x="204" y="100"/>
                  </a:cubicBezTo>
                  <a:close/>
                </a:path>
              </a:pathLst>
            </a:custGeom>
            <a:solidFill>
              <a:srgbClr val="C8D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任意多边形 1639">
              <a:extLst>
                <a:ext uri="{FF2B5EF4-FFF2-40B4-BE49-F238E27FC236}">
                  <a16:creationId xmlns:a16="http://schemas.microsoft.com/office/drawing/2014/main" id="{5A00648F-37A8-42B7-AA60-F72409ED0781}"/>
                </a:ext>
              </a:extLst>
            </p:cNvPr>
            <p:cNvSpPr/>
            <p:nvPr/>
          </p:nvSpPr>
          <p:spPr bwMode="auto">
            <a:xfrm>
              <a:off x="6470651" y="3913188"/>
              <a:ext cx="482600" cy="1038225"/>
            </a:xfrm>
            <a:custGeom>
              <a:avLst/>
              <a:gdLst>
                <a:gd name="T0" fmla="*/ 304 w 304"/>
                <a:gd name="T1" fmla="*/ 176 h 654"/>
                <a:gd name="T2" fmla="*/ 304 w 304"/>
                <a:gd name="T3" fmla="*/ 654 h 654"/>
                <a:gd name="T4" fmla="*/ 0 w 304"/>
                <a:gd name="T5" fmla="*/ 479 h 654"/>
                <a:gd name="T6" fmla="*/ 0 w 304"/>
                <a:gd name="T7" fmla="*/ 0 h 654"/>
                <a:gd name="T8" fmla="*/ 304 w 304"/>
                <a:gd name="T9" fmla="*/ 176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654">
                  <a:moveTo>
                    <a:pt x="304" y="176"/>
                  </a:moveTo>
                  <a:lnTo>
                    <a:pt x="304" y="654"/>
                  </a:lnTo>
                  <a:lnTo>
                    <a:pt x="0" y="479"/>
                  </a:lnTo>
                  <a:lnTo>
                    <a:pt x="0" y="0"/>
                  </a:lnTo>
                  <a:lnTo>
                    <a:pt x="304" y="176"/>
                  </a:lnTo>
                  <a:close/>
                </a:path>
              </a:pathLst>
            </a:custGeom>
            <a:solidFill>
              <a:srgbClr val="6899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任意多边形 1640">
              <a:extLst>
                <a:ext uri="{FF2B5EF4-FFF2-40B4-BE49-F238E27FC236}">
                  <a16:creationId xmlns:a16="http://schemas.microsoft.com/office/drawing/2014/main" id="{04ABFE8E-1787-48F9-822D-9353DE9D7AD7}"/>
                </a:ext>
              </a:extLst>
            </p:cNvPr>
            <p:cNvSpPr/>
            <p:nvPr/>
          </p:nvSpPr>
          <p:spPr bwMode="auto">
            <a:xfrm>
              <a:off x="7278689" y="3929063"/>
              <a:ext cx="146050" cy="95250"/>
            </a:xfrm>
            <a:custGeom>
              <a:avLst/>
              <a:gdLst>
                <a:gd name="T0" fmla="*/ 56 w 56"/>
                <a:gd name="T1" fmla="*/ 0 h 37"/>
                <a:gd name="T2" fmla="*/ 19 w 56"/>
                <a:gd name="T3" fmla="*/ 28 h 37"/>
                <a:gd name="T4" fmla="*/ 1 w 56"/>
                <a:gd name="T5" fmla="*/ 36 h 37"/>
                <a:gd name="T6" fmla="*/ 0 w 56"/>
                <a:gd name="T7" fmla="*/ 37 h 37"/>
                <a:gd name="T8" fmla="*/ 2 w 56"/>
                <a:gd name="T9" fmla="*/ 37 h 37"/>
                <a:gd name="T10" fmla="*/ 13 w 56"/>
                <a:gd name="T11" fmla="*/ 33 h 37"/>
                <a:gd name="T12" fmla="*/ 52 w 56"/>
                <a:gd name="T13" fmla="*/ 6 h 37"/>
                <a:gd name="T14" fmla="*/ 56 w 56"/>
                <a:gd name="T15" fmla="*/ 0 h 37"/>
                <a:gd name="T16" fmla="*/ 56 w 56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6" y="0"/>
                  </a:moveTo>
                  <a:cubicBezTo>
                    <a:pt x="43" y="9"/>
                    <a:pt x="31" y="20"/>
                    <a:pt x="19" y="28"/>
                  </a:cubicBezTo>
                  <a:cubicBezTo>
                    <a:pt x="14" y="32"/>
                    <a:pt x="8" y="36"/>
                    <a:pt x="1" y="36"/>
                  </a:cubicBezTo>
                  <a:cubicBezTo>
                    <a:pt x="1" y="36"/>
                    <a:pt x="0" y="36"/>
                    <a:pt x="0" y="37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6" y="37"/>
                    <a:pt x="10" y="36"/>
                    <a:pt x="1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4"/>
                    <a:pt x="55" y="2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796D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任意多边形 1641">
              <a:extLst>
                <a:ext uri="{FF2B5EF4-FFF2-40B4-BE49-F238E27FC236}">
                  <a16:creationId xmlns:a16="http://schemas.microsoft.com/office/drawing/2014/main" id="{BCB2D14A-566A-4AC6-A83B-CBC54C818009}"/>
                </a:ext>
              </a:extLst>
            </p:cNvPr>
            <p:cNvSpPr/>
            <p:nvPr/>
          </p:nvSpPr>
          <p:spPr bwMode="auto">
            <a:xfrm>
              <a:off x="7104064" y="4105276"/>
              <a:ext cx="0" cy="28575"/>
            </a:xfrm>
            <a:custGeom>
              <a:avLst/>
              <a:gdLst>
                <a:gd name="T0" fmla="*/ 0 h 11"/>
                <a:gd name="T1" fmla="*/ 0 h 11"/>
                <a:gd name="T2" fmla="*/ 11 h 11"/>
                <a:gd name="T3" fmla="*/ 11 h 11"/>
                <a:gd name="T4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0" y="4"/>
                    <a:pt x="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9" name="图片 158">
              <a:extLst>
                <a:ext uri="{FF2B5EF4-FFF2-40B4-BE49-F238E27FC236}">
                  <a16:creationId xmlns:a16="http://schemas.microsoft.com/office/drawing/2014/main" id="{9FDD8181-91D8-4AA0-8DBC-A317717142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5951" y="4092576"/>
              <a:ext cx="147638" cy="11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任意多边形 1643">
              <a:extLst>
                <a:ext uri="{FF2B5EF4-FFF2-40B4-BE49-F238E27FC236}">
                  <a16:creationId xmlns:a16="http://schemas.microsoft.com/office/drawing/2014/main" id="{9A088746-9BC8-496B-87AC-E1FB9E7B0BF9}"/>
                </a:ext>
              </a:extLst>
            </p:cNvPr>
            <p:cNvSpPr/>
            <p:nvPr/>
          </p:nvSpPr>
          <p:spPr bwMode="auto">
            <a:xfrm>
              <a:off x="7129464" y="4105276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2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任意多边形 1644">
              <a:extLst>
                <a:ext uri="{FF2B5EF4-FFF2-40B4-BE49-F238E27FC236}">
                  <a16:creationId xmlns:a16="http://schemas.microsoft.com/office/drawing/2014/main" id="{6DC82CA5-B152-4AFD-ACAF-65F867A54BAC}"/>
                </a:ext>
              </a:extLst>
            </p:cNvPr>
            <p:cNvSpPr/>
            <p:nvPr/>
          </p:nvSpPr>
          <p:spPr bwMode="auto">
            <a:xfrm>
              <a:off x="7104064" y="4103688"/>
              <a:ext cx="25400" cy="30163"/>
            </a:xfrm>
            <a:custGeom>
              <a:avLst/>
              <a:gdLst>
                <a:gd name="T0" fmla="*/ 3 w 10"/>
                <a:gd name="T1" fmla="*/ 0 h 12"/>
                <a:gd name="T2" fmla="*/ 1 w 10"/>
                <a:gd name="T3" fmla="*/ 0 h 12"/>
                <a:gd name="T4" fmla="*/ 0 w 10"/>
                <a:gd name="T5" fmla="*/ 1 h 12"/>
                <a:gd name="T6" fmla="*/ 0 w 10"/>
                <a:gd name="T7" fmla="*/ 12 h 12"/>
                <a:gd name="T8" fmla="*/ 1 w 10"/>
                <a:gd name="T9" fmla="*/ 12 h 12"/>
                <a:gd name="T10" fmla="*/ 5 w 10"/>
                <a:gd name="T11" fmla="*/ 6 h 12"/>
                <a:gd name="T12" fmla="*/ 3 w 10"/>
                <a:gd name="T13" fmla="*/ 3 h 12"/>
                <a:gd name="T14" fmla="*/ 1 w 10"/>
                <a:gd name="T15" fmla="*/ 0 h 12"/>
                <a:gd name="T16" fmla="*/ 10 w 10"/>
                <a:gd name="T17" fmla="*/ 3 h 12"/>
                <a:gd name="T18" fmla="*/ 10 w 10"/>
                <a:gd name="T19" fmla="*/ 1 h 12"/>
                <a:gd name="T20" fmla="*/ 3 w 1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0" y="8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0"/>
                    <a:pt x="5" y="8"/>
                    <a:pt x="5" y="6"/>
                  </a:cubicBezTo>
                  <a:cubicBezTo>
                    <a:pt x="5" y="5"/>
                    <a:pt x="4" y="4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3" y="2"/>
                    <a:pt x="7" y="3"/>
                    <a:pt x="10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solidFill>
              <a:srgbClr val="735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任意多边形 1645">
              <a:extLst>
                <a:ext uri="{FF2B5EF4-FFF2-40B4-BE49-F238E27FC236}">
                  <a16:creationId xmlns:a16="http://schemas.microsoft.com/office/drawing/2014/main" id="{274BC2F3-0386-4200-A5F6-6B3A6685CCD9}"/>
                </a:ext>
              </a:extLst>
            </p:cNvPr>
            <p:cNvSpPr/>
            <p:nvPr/>
          </p:nvSpPr>
          <p:spPr bwMode="auto">
            <a:xfrm>
              <a:off x="7129464" y="4016376"/>
              <a:ext cx="138113" cy="95250"/>
            </a:xfrm>
            <a:custGeom>
              <a:avLst/>
              <a:gdLst>
                <a:gd name="T0" fmla="*/ 51 w 53"/>
                <a:gd name="T1" fmla="*/ 0 h 36"/>
                <a:gd name="T2" fmla="*/ 50 w 53"/>
                <a:gd name="T3" fmla="*/ 1 h 36"/>
                <a:gd name="T4" fmla="*/ 52 w 53"/>
                <a:gd name="T5" fmla="*/ 8 h 36"/>
                <a:gd name="T6" fmla="*/ 28 w 53"/>
                <a:gd name="T7" fmla="*/ 22 h 36"/>
                <a:gd name="T8" fmla="*/ 20 w 53"/>
                <a:gd name="T9" fmla="*/ 27 h 36"/>
                <a:gd name="T10" fmla="*/ 11 w 53"/>
                <a:gd name="T11" fmla="*/ 32 h 36"/>
                <a:gd name="T12" fmla="*/ 3 w 53"/>
                <a:gd name="T13" fmla="*/ 35 h 36"/>
                <a:gd name="T14" fmla="*/ 3 w 53"/>
                <a:gd name="T15" fmla="*/ 35 h 36"/>
                <a:gd name="T16" fmla="*/ 0 w 53"/>
                <a:gd name="T17" fmla="*/ 34 h 36"/>
                <a:gd name="T18" fmla="*/ 0 w 53"/>
                <a:gd name="T19" fmla="*/ 36 h 36"/>
                <a:gd name="T20" fmla="*/ 0 w 53"/>
                <a:gd name="T21" fmla="*/ 36 h 36"/>
                <a:gd name="T22" fmla="*/ 10 w 53"/>
                <a:gd name="T23" fmla="*/ 33 h 36"/>
                <a:gd name="T24" fmla="*/ 52 w 53"/>
                <a:gd name="T25" fmla="*/ 9 h 36"/>
                <a:gd name="T26" fmla="*/ 53 w 53"/>
                <a:gd name="T27" fmla="*/ 5 h 36"/>
                <a:gd name="T28" fmla="*/ 53 w 53"/>
                <a:gd name="T29" fmla="*/ 5 h 36"/>
                <a:gd name="T30" fmla="*/ 50 w 53"/>
                <a:gd name="T31" fmla="*/ 1 h 36"/>
                <a:gd name="T32" fmla="*/ 50 w 53"/>
                <a:gd name="T33" fmla="*/ 1 h 36"/>
                <a:gd name="T34" fmla="*/ 53 w 53"/>
                <a:gd name="T35" fmla="*/ 2 h 36"/>
                <a:gd name="T36" fmla="*/ 53 w 53"/>
                <a:gd name="T37" fmla="*/ 2 h 36"/>
                <a:gd name="T38" fmla="*/ 51 w 53"/>
                <a:gd name="T3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6">
                  <a:moveTo>
                    <a:pt x="51" y="0"/>
                  </a:moveTo>
                  <a:cubicBezTo>
                    <a:pt x="51" y="0"/>
                    <a:pt x="50" y="0"/>
                    <a:pt x="50" y="1"/>
                  </a:cubicBezTo>
                  <a:cubicBezTo>
                    <a:pt x="49" y="1"/>
                    <a:pt x="53" y="7"/>
                    <a:pt x="52" y="8"/>
                  </a:cubicBezTo>
                  <a:cubicBezTo>
                    <a:pt x="44" y="13"/>
                    <a:pt x="36" y="18"/>
                    <a:pt x="28" y="22"/>
                  </a:cubicBezTo>
                  <a:cubicBezTo>
                    <a:pt x="25" y="24"/>
                    <a:pt x="23" y="25"/>
                    <a:pt x="20" y="27"/>
                  </a:cubicBezTo>
                  <a:cubicBezTo>
                    <a:pt x="17" y="29"/>
                    <a:pt x="14" y="30"/>
                    <a:pt x="11" y="32"/>
                  </a:cubicBezTo>
                  <a:cubicBezTo>
                    <a:pt x="9" y="33"/>
                    <a:pt x="6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1" y="35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7" y="35"/>
                    <a:pt x="10" y="33"/>
                  </a:cubicBezTo>
                  <a:cubicBezTo>
                    <a:pt x="52" y="9"/>
                    <a:pt x="50" y="10"/>
                    <a:pt x="52" y="9"/>
                  </a:cubicBezTo>
                  <a:cubicBezTo>
                    <a:pt x="52" y="8"/>
                    <a:pt x="53" y="6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3"/>
                    <a:pt x="52" y="2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1" y="1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1"/>
                    <a:pt x="51" y="0"/>
                    <a:pt x="51" y="0"/>
                  </a:cubicBezTo>
                </a:path>
              </a:pathLst>
            </a:custGeom>
            <a:solidFill>
              <a:srgbClr val="3D1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任意多边形 1646">
              <a:extLst>
                <a:ext uri="{FF2B5EF4-FFF2-40B4-BE49-F238E27FC236}">
                  <a16:creationId xmlns:a16="http://schemas.microsoft.com/office/drawing/2014/main" id="{DB654FC3-3D26-47EF-BDFE-D602A1B0B72C}"/>
                </a:ext>
              </a:extLst>
            </p:cNvPr>
            <p:cNvSpPr/>
            <p:nvPr/>
          </p:nvSpPr>
          <p:spPr bwMode="auto">
            <a:xfrm>
              <a:off x="6973889" y="4170363"/>
              <a:ext cx="1352550" cy="788988"/>
            </a:xfrm>
            <a:custGeom>
              <a:avLst/>
              <a:gdLst>
                <a:gd name="T0" fmla="*/ 291 w 519"/>
                <a:gd name="T1" fmla="*/ 132 h 302"/>
                <a:gd name="T2" fmla="*/ 220 w 519"/>
                <a:gd name="T3" fmla="*/ 173 h 302"/>
                <a:gd name="T4" fmla="*/ 222 w 519"/>
                <a:gd name="T5" fmla="*/ 166 h 302"/>
                <a:gd name="T6" fmla="*/ 222 w 519"/>
                <a:gd name="T7" fmla="*/ 166 h 302"/>
                <a:gd name="T8" fmla="*/ 220 w 519"/>
                <a:gd name="T9" fmla="*/ 173 h 302"/>
                <a:gd name="T10" fmla="*/ 218 w 519"/>
                <a:gd name="T11" fmla="*/ 173 h 302"/>
                <a:gd name="T12" fmla="*/ 217 w 519"/>
                <a:gd name="T13" fmla="*/ 173 h 302"/>
                <a:gd name="T14" fmla="*/ 213 w 519"/>
                <a:gd name="T15" fmla="*/ 172 h 302"/>
                <a:gd name="T16" fmla="*/ 199 w 519"/>
                <a:gd name="T17" fmla="*/ 164 h 302"/>
                <a:gd name="T18" fmla="*/ 201 w 519"/>
                <a:gd name="T19" fmla="*/ 179 h 302"/>
                <a:gd name="T20" fmla="*/ 197 w 519"/>
                <a:gd name="T21" fmla="*/ 186 h 302"/>
                <a:gd name="T22" fmla="*/ 158 w 519"/>
                <a:gd name="T23" fmla="*/ 214 h 302"/>
                <a:gd name="T24" fmla="*/ 147 w 519"/>
                <a:gd name="T25" fmla="*/ 217 h 302"/>
                <a:gd name="T26" fmla="*/ 138 w 519"/>
                <a:gd name="T27" fmla="*/ 215 h 302"/>
                <a:gd name="T28" fmla="*/ 138 w 519"/>
                <a:gd name="T29" fmla="*/ 215 h 302"/>
                <a:gd name="T30" fmla="*/ 113 w 519"/>
                <a:gd name="T31" fmla="*/ 200 h 302"/>
                <a:gd name="T32" fmla="*/ 113 w 519"/>
                <a:gd name="T33" fmla="*/ 238 h 302"/>
                <a:gd name="T34" fmla="*/ 109 w 519"/>
                <a:gd name="T35" fmla="*/ 243 h 302"/>
                <a:gd name="T36" fmla="*/ 70 w 519"/>
                <a:gd name="T37" fmla="*/ 266 h 302"/>
                <a:gd name="T38" fmla="*/ 60 w 519"/>
                <a:gd name="T39" fmla="*/ 268 h 302"/>
                <a:gd name="T40" fmla="*/ 55 w 519"/>
                <a:gd name="T41" fmla="*/ 267 h 302"/>
                <a:gd name="T42" fmla="*/ 55 w 519"/>
                <a:gd name="T43" fmla="*/ 271 h 302"/>
                <a:gd name="T44" fmla="*/ 51 w 519"/>
                <a:gd name="T45" fmla="*/ 277 h 302"/>
                <a:gd name="T46" fmla="*/ 12 w 519"/>
                <a:gd name="T47" fmla="*/ 299 h 302"/>
                <a:gd name="T48" fmla="*/ 2 w 519"/>
                <a:gd name="T49" fmla="*/ 302 h 302"/>
                <a:gd name="T50" fmla="*/ 0 w 519"/>
                <a:gd name="T51" fmla="*/ 302 h 302"/>
                <a:gd name="T52" fmla="*/ 0 w 519"/>
                <a:gd name="T53" fmla="*/ 302 h 302"/>
                <a:gd name="T54" fmla="*/ 9 w 519"/>
                <a:gd name="T55" fmla="*/ 302 h 302"/>
                <a:gd name="T56" fmla="*/ 86 w 519"/>
                <a:gd name="T57" fmla="*/ 302 h 302"/>
                <a:gd name="T58" fmla="*/ 203 w 519"/>
                <a:gd name="T59" fmla="*/ 302 h 302"/>
                <a:gd name="T60" fmla="*/ 204 w 519"/>
                <a:gd name="T61" fmla="*/ 302 h 302"/>
                <a:gd name="T62" fmla="*/ 219 w 519"/>
                <a:gd name="T63" fmla="*/ 299 h 302"/>
                <a:gd name="T64" fmla="*/ 253 w 519"/>
                <a:gd name="T65" fmla="*/ 280 h 302"/>
                <a:gd name="T66" fmla="*/ 261 w 519"/>
                <a:gd name="T67" fmla="*/ 268 h 302"/>
                <a:gd name="T68" fmla="*/ 266 w 519"/>
                <a:gd name="T69" fmla="*/ 268 h 302"/>
                <a:gd name="T70" fmla="*/ 283 w 519"/>
                <a:gd name="T71" fmla="*/ 262 h 302"/>
                <a:gd name="T72" fmla="*/ 311 w 519"/>
                <a:gd name="T73" fmla="*/ 246 h 302"/>
                <a:gd name="T74" fmla="*/ 318 w 519"/>
                <a:gd name="T75" fmla="*/ 241 h 302"/>
                <a:gd name="T76" fmla="*/ 319 w 519"/>
                <a:gd name="T77" fmla="*/ 233 h 302"/>
                <a:gd name="T78" fmla="*/ 324 w 519"/>
                <a:gd name="T79" fmla="*/ 234 h 302"/>
                <a:gd name="T80" fmla="*/ 341 w 519"/>
                <a:gd name="T81" fmla="*/ 229 h 302"/>
                <a:gd name="T82" fmla="*/ 375 w 519"/>
                <a:gd name="T83" fmla="*/ 211 h 302"/>
                <a:gd name="T84" fmla="*/ 382 w 519"/>
                <a:gd name="T85" fmla="*/ 204 h 302"/>
                <a:gd name="T86" fmla="*/ 375 w 519"/>
                <a:gd name="T87" fmla="*/ 196 h 302"/>
                <a:gd name="T88" fmla="*/ 310 w 519"/>
                <a:gd name="T89" fmla="*/ 158 h 302"/>
                <a:gd name="T90" fmla="*/ 305 w 519"/>
                <a:gd name="T91" fmla="*/ 154 h 302"/>
                <a:gd name="T92" fmla="*/ 319 w 519"/>
                <a:gd name="T93" fmla="*/ 146 h 302"/>
                <a:gd name="T94" fmla="*/ 300 w 519"/>
                <a:gd name="T95" fmla="*/ 140 h 302"/>
                <a:gd name="T96" fmla="*/ 291 w 519"/>
                <a:gd name="T97" fmla="*/ 132 h 302"/>
                <a:gd name="T98" fmla="*/ 475 w 519"/>
                <a:gd name="T99" fmla="*/ 0 h 302"/>
                <a:gd name="T100" fmla="*/ 475 w 519"/>
                <a:gd name="T101" fmla="*/ 21 h 302"/>
                <a:gd name="T102" fmla="*/ 472 w 519"/>
                <a:gd name="T103" fmla="*/ 27 h 302"/>
                <a:gd name="T104" fmla="*/ 330 w 519"/>
                <a:gd name="T105" fmla="*/ 109 h 302"/>
                <a:gd name="T106" fmla="*/ 346 w 519"/>
                <a:gd name="T107" fmla="*/ 114 h 302"/>
                <a:gd name="T108" fmla="*/ 355 w 519"/>
                <a:gd name="T109" fmla="*/ 125 h 302"/>
                <a:gd name="T110" fmla="*/ 519 w 519"/>
                <a:gd name="T111" fmla="*/ 30 h 302"/>
                <a:gd name="T112" fmla="*/ 513 w 519"/>
                <a:gd name="T113" fmla="*/ 26 h 302"/>
                <a:gd name="T114" fmla="*/ 483 w 519"/>
                <a:gd name="T115" fmla="*/ 9 h 302"/>
                <a:gd name="T116" fmla="*/ 475 w 519"/>
                <a:gd name="T117" fmla="*/ 0 h 302"/>
                <a:gd name="T118" fmla="*/ 475 w 519"/>
                <a:gd name="T1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302">
                  <a:moveTo>
                    <a:pt x="291" y="132"/>
                  </a:moveTo>
                  <a:cubicBezTo>
                    <a:pt x="267" y="145"/>
                    <a:pt x="243" y="159"/>
                    <a:pt x="220" y="173"/>
                  </a:cubicBezTo>
                  <a:cubicBezTo>
                    <a:pt x="222" y="171"/>
                    <a:pt x="222" y="169"/>
                    <a:pt x="222" y="166"/>
                  </a:cubicBezTo>
                  <a:cubicBezTo>
                    <a:pt x="222" y="166"/>
                    <a:pt x="222" y="166"/>
                    <a:pt x="222" y="166"/>
                  </a:cubicBezTo>
                  <a:cubicBezTo>
                    <a:pt x="222" y="169"/>
                    <a:pt x="222" y="171"/>
                    <a:pt x="220" y="173"/>
                  </a:cubicBezTo>
                  <a:cubicBezTo>
                    <a:pt x="219" y="173"/>
                    <a:pt x="219" y="173"/>
                    <a:pt x="218" y="173"/>
                  </a:cubicBezTo>
                  <a:cubicBezTo>
                    <a:pt x="218" y="173"/>
                    <a:pt x="218" y="173"/>
                    <a:pt x="217" y="173"/>
                  </a:cubicBezTo>
                  <a:cubicBezTo>
                    <a:pt x="216" y="173"/>
                    <a:pt x="214" y="173"/>
                    <a:pt x="213" y="172"/>
                  </a:cubicBezTo>
                  <a:cubicBezTo>
                    <a:pt x="199" y="164"/>
                    <a:pt x="199" y="164"/>
                    <a:pt x="199" y="164"/>
                  </a:cubicBezTo>
                  <a:cubicBezTo>
                    <a:pt x="199" y="169"/>
                    <a:pt x="200" y="174"/>
                    <a:pt x="201" y="179"/>
                  </a:cubicBezTo>
                  <a:cubicBezTo>
                    <a:pt x="201" y="181"/>
                    <a:pt x="200" y="184"/>
                    <a:pt x="197" y="186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5" y="216"/>
                    <a:pt x="151" y="217"/>
                    <a:pt x="147" y="217"/>
                  </a:cubicBezTo>
                  <a:cubicBezTo>
                    <a:pt x="144" y="217"/>
                    <a:pt x="141" y="216"/>
                    <a:pt x="138" y="215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13" y="200"/>
                    <a:pt x="113" y="200"/>
                    <a:pt x="113" y="200"/>
                  </a:cubicBezTo>
                  <a:cubicBezTo>
                    <a:pt x="113" y="212"/>
                    <a:pt x="113" y="224"/>
                    <a:pt x="113" y="238"/>
                  </a:cubicBezTo>
                  <a:cubicBezTo>
                    <a:pt x="113" y="239"/>
                    <a:pt x="112" y="241"/>
                    <a:pt x="109" y="243"/>
                  </a:cubicBezTo>
                  <a:cubicBezTo>
                    <a:pt x="70" y="266"/>
                    <a:pt x="70" y="266"/>
                    <a:pt x="70" y="266"/>
                  </a:cubicBezTo>
                  <a:cubicBezTo>
                    <a:pt x="67" y="267"/>
                    <a:pt x="64" y="268"/>
                    <a:pt x="60" y="268"/>
                  </a:cubicBezTo>
                  <a:cubicBezTo>
                    <a:pt x="58" y="268"/>
                    <a:pt x="56" y="268"/>
                    <a:pt x="55" y="267"/>
                  </a:cubicBezTo>
                  <a:cubicBezTo>
                    <a:pt x="55" y="269"/>
                    <a:pt x="55" y="270"/>
                    <a:pt x="55" y="271"/>
                  </a:cubicBezTo>
                  <a:cubicBezTo>
                    <a:pt x="55" y="273"/>
                    <a:pt x="54" y="275"/>
                    <a:pt x="51" y="277"/>
                  </a:cubicBezTo>
                  <a:cubicBezTo>
                    <a:pt x="12" y="299"/>
                    <a:pt x="12" y="299"/>
                    <a:pt x="12" y="299"/>
                  </a:cubicBezTo>
                  <a:cubicBezTo>
                    <a:pt x="9" y="301"/>
                    <a:pt x="5" y="302"/>
                    <a:pt x="2" y="302"/>
                  </a:cubicBezTo>
                  <a:cubicBezTo>
                    <a:pt x="1" y="302"/>
                    <a:pt x="0" y="302"/>
                    <a:pt x="0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3" y="302"/>
                    <a:pt x="6" y="302"/>
                    <a:pt x="9" y="302"/>
                  </a:cubicBezTo>
                  <a:cubicBezTo>
                    <a:pt x="35" y="302"/>
                    <a:pt x="60" y="302"/>
                    <a:pt x="86" y="302"/>
                  </a:cubicBezTo>
                  <a:cubicBezTo>
                    <a:pt x="125" y="302"/>
                    <a:pt x="164" y="302"/>
                    <a:pt x="203" y="302"/>
                  </a:cubicBezTo>
                  <a:cubicBezTo>
                    <a:pt x="203" y="302"/>
                    <a:pt x="204" y="302"/>
                    <a:pt x="204" y="302"/>
                  </a:cubicBezTo>
                  <a:cubicBezTo>
                    <a:pt x="209" y="302"/>
                    <a:pt x="214" y="302"/>
                    <a:pt x="219" y="299"/>
                  </a:cubicBezTo>
                  <a:cubicBezTo>
                    <a:pt x="230" y="293"/>
                    <a:pt x="241" y="286"/>
                    <a:pt x="253" y="280"/>
                  </a:cubicBezTo>
                  <a:cubicBezTo>
                    <a:pt x="257" y="277"/>
                    <a:pt x="261" y="274"/>
                    <a:pt x="261" y="268"/>
                  </a:cubicBezTo>
                  <a:cubicBezTo>
                    <a:pt x="262" y="268"/>
                    <a:pt x="264" y="268"/>
                    <a:pt x="266" y="268"/>
                  </a:cubicBezTo>
                  <a:cubicBezTo>
                    <a:pt x="272" y="268"/>
                    <a:pt x="278" y="265"/>
                    <a:pt x="283" y="262"/>
                  </a:cubicBezTo>
                  <a:cubicBezTo>
                    <a:pt x="292" y="257"/>
                    <a:pt x="302" y="251"/>
                    <a:pt x="311" y="246"/>
                  </a:cubicBezTo>
                  <a:cubicBezTo>
                    <a:pt x="313" y="244"/>
                    <a:pt x="316" y="243"/>
                    <a:pt x="318" y="241"/>
                  </a:cubicBezTo>
                  <a:cubicBezTo>
                    <a:pt x="319" y="239"/>
                    <a:pt x="319" y="236"/>
                    <a:pt x="319" y="233"/>
                  </a:cubicBezTo>
                  <a:cubicBezTo>
                    <a:pt x="321" y="233"/>
                    <a:pt x="323" y="234"/>
                    <a:pt x="324" y="234"/>
                  </a:cubicBezTo>
                  <a:cubicBezTo>
                    <a:pt x="330" y="234"/>
                    <a:pt x="335" y="232"/>
                    <a:pt x="341" y="229"/>
                  </a:cubicBezTo>
                  <a:cubicBezTo>
                    <a:pt x="352" y="222"/>
                    <a:pt x="363" y="217"/>
                    <a:pt x="375" y="211"/>
                  </a:cubicBezTo>
                  <a:cubicBezTo>
                    <a:pt x="378" y="209"/>
                    <a:pt x="382" y="208"/>
                    <a:pt x="382" y="204"/>
                  </a:cubicBezTo>
                  <a:cubicBezTo>
                    <a:pt x="383" y="199"/>
                    <a:pt x="378" y="198"/>
                    <a:pt x="375" y="196"/>
                  </a:cubicBezTo>
                  <a:cubicBezTo>
                    <a:pt x="353" y="183"/>
                    <a:pt x="331" y="171"/>
                    <a:pt x="310" y="158"/>
                  </a:cubicBezTo>
                  <a:cubicBezTo>
                    <a:pt x="308" y="157"/>
                    <a:pt x="307" y="156"/>
                    <a:pt x="305" y="154"/>
                  </a:cubicBezTo>
                  <a:cubicBezTo>
                    <a:pt x="310" y="151"/>
                    <a:pt x="314" y="149"/>
                    <a:pt x="319" y="146"/>
                  </a:cubicBezTo>
                  <a:cubicBezTo>
                    <a:pt x="312" y="145"/>
                    <a:pt x="305" y="144"/>
                    <a:pt x="300" y="140"/>
                  </a:cubicBezTo>
                  <a:cubicBezTo>
                    <a:pt x="295" y="138"/>
                    <a:pt x="292" y="135"/>
                    <a:pt x="291" y="132"/>
                  </a:cubicBezTo>
                  <a:moveTo>
                    <a:pt x="475" y="0"/>
                  </a:moveTo>
                  <a:cubicBezTo>
                    <a:pt x="475" y="21"/>
                    <a:pt x="475" y="21"/>
                    <a:pt x="475" y="21"/>
                  </a:cubicBezTo>
                  <a:cubicBezTo>
                    <a:pt x="475" y="24"/>
                    <a:pt x="473" y="26"/>
                    <a:pt x="472" y="27"/>
                  </a:cubicBezTo>
                  <a:cubicBezTo>
                    <a:pt x="425" y="54"/>
                    <a:pt x="377" y="82"/>
                    <a:pt x="330" y="109"/>
                  </a:cubicBezTo>
                  <a:cubicBezTo>
                    <a:pt x="336" y="110"/>
                    <a:pt x="341" y="111"/>
                    <a:pt x="346" y="114"/>
                  </a:cubicBezTo>
                  <a:cubicBezTo>
                    <a:pt x="351" y="117"/>
                    <a:pt x="354" y="121"/>
                    <a:pt x="355" y="125"/>
                  </a:cubicBezTo>
                  <a:cubicBezTo>
                    <a:pt x="410" y="93"/>
                    <a:pt x="464" y="62"/>
                    <a:pt x="519" y="30"/>
                  </a:cubicBezTo>
                  <a:cubicBezTo>
                    <a:pt x="516" y="28"/>
                    <a:pt x="514" y="27"/>
                    <a:pt x="513" y="26"/>
                  </a:cubicBezTo>
                  <a:cubicBezTo>
                    <a:pt x="503" y="20"/>
                    <a:pt x="493" y="14"/>
                    <a:pt x="483" y="9"/>
                  </a:cubicBezTo>
                  <a:cubicBezTo>
                    <a:pt x="478" y="6"/>
                    <a:pt x="475" y="4"/>
                    <a:pt x="475" y="0"/>
                  </a:cubicBezTo>
                  <a:cubicBezTo>
                    <a:pt x="475" y="0"/>
                    <a:pt x="475" y="0"/>
                    <a:pt x="475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任意多边形 1647">
              <a:extLst>
                <a:ext uri="{FF2B5EF4-FFF2-40B4-BE49-F238E27FC236}">
                  <a16:creationId xmlns:a16="http://schemas.microsoft.com/office/drawing/2014/main" id="{471F39B8-8318-4705-ACDB-A5726A8E932F}"/>
                </a:ext>
              </a:extLst>
            </p:cNvPr>
            <p:cNvSpPr/>
            <p:nvPr/>
          </p:nvSpPr>
          <p:spPr bwMode="auto">
            <a:xfrm>
              <a:off x="7732714" y="4454526"/>
              <a:ext cx="166688" cy="96838"/>
            </a:xfrm>
            <a:custGeom>
              <a:avLst/>
              <a:gdLst>
                <a:gd name="T0" fmla="*/ 39 w 64"/>
                <a:gd name="T1" fmla="*/ 0 h 37"/>
                <a:gd name="T2" fmla="*/ 0 w 64"/>
                <a:gd name="T3" fmla="*/ 23 h 37"/>
                <a:gd name="T4" fmla="*/ 9 w 64"/>
                <a:gd name="T5" fmla="*/ 31 h 37"/>
                <a:gd name="T6" fmla="*/ 28 w 64"/>
                <a:gd name="T7" fmla="*/ 37 h 37"/>
                <a:gd name="T8" fmla="*/ 64 w 64"/>
                <a:gd name="T9" fmla="*/ 16 h 37"/>
                <a:gd name="T10" fmla="*/ 55 w 64"/>
                <a:gd name="T11" fmla="*/ 5 h 37"/>
                <a:gd name="T12" fmla="*/ 39 w 64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7">
                  <a:moveTo>
                    <a:pt x="39" y="0"/>
                  </a:moveTo>
                  <a:cubicBezTo>
                    <a:pt x="26" y="7"/>
                    <a:pt x="13" y="15"/>
                    <a:pt x="0" y="23"/>
                  </a:cubicBezTo>
                  <a:cubicBezTo>
                    <a:pt x="1" y="26"/>
                    <a:pt x="4" y="29"/>
                    <a:pt x="9" y="31"/>
                  </a:cubicBezTo>
                  <a:cubicBezTo>
                    <a:pt x="14" y="35"/>
                    <a:pt x="21" y="36"/>
                    <a:pt x="28" y="37"/>
                  </a:cubicBezTo>
                  <a:cubicBezTo>
                    <a:pt x="40" y="30"/>
                    <a:pt x="52" y="23"/>
                    <a:pt x="64" y="16"/>
                  </a:cubicBezTo>
                  <a:cubicBezTo>
                    <a:pt x="63" y="12"/>
                    <a:pt x="60" y="8"/>
                    <a:pt x="55" y="5"/>
                  </a:cubicBezTo>
                  <a:cubicBezTo>
                    <a:pt x="50" y="2"/>
                    <a:pt x="45" y="1"/>
                    <a:pt x="39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任意多边形 1648">
              <a:extLst>
                <a:ext uri="{FF2B5EF4-FFF2-40B4-BE49-F238E27FC236}">
                  <a16:creationId xmlns:a16="http://schemas.microsoft.com/office/drawing/2014/main" id="{1B7B69FF-63B4-447A-A4DC-5B210D5C98D5}"/>
                </a:ext>
              </a:extLst>
            </p:cNvPr>
            <p:cNvSpPr/>
            <p:nvPr/>
          </p:nvSpPr>
          <p:spPr bwMode="auto">
            <a:xfrm>
              <a:off x="7461251" y="4286251"/>
              <a:ext cx="68263" cy="304800"/>
            </a:xfrm>
            <a:custGeom>
              <a:avLst/>
              <a:gdLst>
                <a:gd name="T0" fmla="*/ 18 w 26"/>
                <a:gd name="T1" fmla="*/ 113 h 117"/>
                <a:gd name="T2" fmla="*/ 20 w 26"/>
                <a:gd name="T3" fmla="*/ 114 h 117"/>
                <a:gd name="T4" fmla="*/ 20 w 26"/>
                <a:gd name="T5" fmla="*/ 114 h 117"/>
                <a:gd name="T6" fmla="*/ 18 w 26"/>
                <a:gd name="T7" fmla="*/ 113 h 117"/>
                <a:gd name="T8" fmla="*/ 26 w 26"/>
                <a:gd name="T9" fmla="*/ 108 h 117"/>
                <a:gd name="T10" fmla="*/ 23 w 26"/>
                <a:gd name="T11" fmla="*/ 113 h 117"/>
                <a:gd name="T12" fmla="*/ 23 w 26"/>
                <a:gd name="T13" fmla="*/ 113 h 117"/>
                <a:gd name="T14" fmla="*/ 23 w 26"/>
                <a:gd name="T15" fmla="*/ 113 h 117"/>
                <a:gd name="T16" fmla="*/ 23 w 26"/>
                <a:gd name="T17" fmla="*/ 113 h 117"/>
                <a:gd name="T18" fmla="*/ 26 w 26"/>
                <a:gd name="T19" fmla="*/ 108 h 117"/>
                <a:gd name="T20" fmla="*/ 26 w 26"/>
                <a:gd name="T21" fmla="*/ 108 h 117"/>
                <a:gd name="T22" fmla="*/ 26 w 26"/>
                <a:gd name="T23" fmla="*/ 108 h 117"/>
                <a:gd name="T24" fmla="*/ 26 w 26"/>
                <a:gd name="T25" fmla="*/ 108 h 117"/>
                <a:gd name="T26" fmla="*/ 26 w 26"/>
                <a:gd name="T27" fmla="*/ 108 h 117"/>
                <a:gd name="T28" fmla="*/ 26 w 26"/>
                <a:gd name="T29" fmla="*/ 108 h 117"/>
                <a:gd name="T30" fmla="*/ 26 w 26"/>
                <a:gd name="T31" fmla="*/ 108 h 117"/>
                <a:gd name="T32" fmla="*/ 26 w 26"/>
                <a:gd name="T33" fmla="*/ 85 h 117"/>
                <a:gd name="T34" fmla="*/ 26 w 26"/>
                <a:gd name="T35" fmla="*/ 108 h 117"/>
                <a:gd name="T36" fmla="*/ 26 w 26"/>
                <a:gd name="T37" fmla="*/ 85 h 117"/>
                <a:gd name="T38" fmla="*/ 26 w 26"/>
                <a:gd name="T39" fmla="*/ 85 h 117"/>
                <a:gd name="T40" fmla="*/ 26 w 26"/>
                <a:gd name="T41" fmla="*/ 85 h 117"/>
                <a:gd name="T42" fmla="*/ 26 w 26"/>
                <a:gd name="T43" fmla="*/ 85 h 117"/>
                <a:gd name="T44" fmla="*/ 26 w 26"/>
                <a:gd name="T45" fmla="*/ 85 h 117"/>
                <a:gd name="T46" fmla="*/ 26 w 26"/>
                <a:gd name="T47" fmla="*/ 85 h 117"/>
                <a:gd name="T48" fmla="*/ 26 w 26"/>
                <a:gd name="T49" fmla="*/ 85 h 117"/>
                <a:gd name="T50" fmla="*/ 26 w 26"/>
                <a:gd name="T51" fmla="*/ 85 h 117"/>
                <a:gd name="T52" fmla="*/ 26 w 26"/>
                <a:gd name="T53" fmla="*/ 85 h 117"/>
                <a:gd name="T54" fmla="*/ 26 w 26"/>
                <a:gd name="T55" fmla="*/ 85 h 117"/>
                <a:gd name="T56" fmla="*/ 26 w 26"/>
                <a:gd name="T57" fmla="*/ 85 h 117"/>
                <a:gd name="T58" fmla="*/ 26 w 26"/>
                <a:gd name="T59" fmla="*/ 85 h 117"/>
                <a:gd name="T60" fmla="*/ 26 w 26"/>
                <a:gd name="T61" fmla="*/ 85 h 117"/>
                <a:gd name="T62" fmla="*/ 26 w 26"/>
                <a:gd name="T63" fmla="*/ 85 h 117"/>
                <a:gd name="T64" fmla="*/ 26 w 26"/>
                <a:gd name="T65" fmla="*/ 85 h 117"/>
                <a:gd name="T66" fmla="*/ 26 w 26"/>
                <a:gd name="T67" fmla="*/ 85 h 117"/>
                <a:gd name="T68" fmla="*/ 26 w 26"/>
                <a:gd name="T69" fmla="*/ 84 h 117"/>
                <a:gd name="T70" fmla="*/ 26 w 26"/>
                <a:gd name="T71" fmla="*/ 84 h 117"/>
                <a:gd name="T72" fmla="*/ 26 w 26"/>
                <a:gd name="T73" fmla="*/ 84 h 117"/>
                <a:gd name="T74" fmla="*/ 26 w 26"/>
                <a:gd name="T75" fmla="*/ 84 h 117"/>
                <a:gd name="T76" fmla="*/ 26 w 26"/>
                <a:gd name="T77" fmla="*/ 84 h 117"/>
                <a:gd name="T78" fmla="*/ 26 w 26"/>
                <a:gd name="T79" fmla="*/ 84 h 117"/>
                <a:gd name="T80" fmla="*/ 26 w 26"/>
                <a:gd name="T81" fmla="*/ 84 h 117"/>
                <a:gd name="T82" fmla="*/ 26 w 26"/>
                <a:gd name="T83" fmla="*/ 84 h 117"/>
                <a:gd name="T84" fmla="*/ 26 w 26"/>
                <a:gd name="T85" fmla="*/ 84 h 117"/>
                <a:gd name="T86" fmla="*/ 0 w 26"/>
                <a:gd name="T87" fmla="*/ 0 h 117"/>
                <a:gd name="T88" fmla="*/ 12 w 26"/>
                <a:gd name="T89" fmla="*/ 117 h 117"/>
                <a:gd name="T90" fmla="*/ 11 w 26"/>
                <a:gd name="T91" fmla="*/ 109 h 117"/>
                <a:gd name="T92" fmla="*/ 16 w 26"/>
                <a:gd name="T93" fmla="*/ 112 h 117"/>
                <a:gd name="T94" fmla="*/ 16 w 26"/>
                <a:gd name="T95" fmla="*/ 112 h 117"/>
                <a:gd name="T96" fmla="*/ 11 w 26"/>
                <a:gd name="T97" fmla="*/ 109 h 117"/>
                <a:gd name="T98" fmla="*/ 11 w 26"/>
                <a:gd name="T99" fmla="*/ 109 h 117"/>
                <a:gd name="T100" fmla="*/ 10 w 26"/>
                <a:gd name="T101" fmla="*/ 99 h 117"/>
                <a:gd name="T102" fmla="*/ 10 w 26"/>
                <a:gd name="T103" fmla="*/ 99 h 117"/>
                <a:gd name="T104" fmla="*/ 6 w 26"/>
                <a:gd name="T105" fmla="*/ 60 h 117"/>
                <a:gd name="T106" fmla="*/ 6 w 26"/>
                <a:gd name="T107" fmla="*/ 60 h 117"/>
                <a:gd name="T108" fmla="*/ 5 w 26"/>
                <a:gd name="T109" fmla="*/ 49 h 117"/>
                <a:gd name="T110" fmla="*/ 5 w 26"/>
                <a:gd name="T111" fmla="*/ 49 h 117"/>
                <a:gd name="T112" fmla="*/ 0 w 26"/>
                <a:gd name="T113" fmla="*/ 0 h 117"/>
                <a:gd name="T114" fmla="*/ 0 w 26"/>
                <a:gd name="T1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117">
                  <a:moveTo>
                    <a:pt x="18" y="113"/>
                  </a:moveTo>
                  <a:cubicBezTo>
                    <a:pt x="19" y="113"/>
                    <a:pt x="19" y="113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19" y="113"/>
                    <a:pt x="19" y="113"/>
                    <a:pt x="18" y="113"/>
                  </a:cubicBezTo>
                  <a:moveTo>
                    <a:pt x="26" y="108"/>
                  </a:moveTo>
                  <a:cubicBezTo>
                    <a:pt x="26" y="110"/>
                    <a:pt x="25" y="112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2"/>
                    <a:pt x="26" y="110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moveTo>
                    <a:pt x="26" y="108"/>
                  </a:moveTo>
                  <a:cubicBezTo>
                    <a:pt x="26" y="108"/>
                    <a:pt x="26" y="108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moveTo>
                    <a:pt x="26" y="85"/>
                  </a:moveTo>
                  <a:cubicBezTo>
                    <a:pt x="26" y="108"/>
                    <a:pt x="26" y="107"/>
                    <a:pt x="26" y="108"/>
                  </a:cubicBezTo>
                  <a:cubicBezTo>
                    <a:pt x="26" y="107"/>
                    <a:pt x="26" y="108"/>
                    <a:pt x="26" y="85"/>
                  </a:cubicBezTo>
                  <a:moveTo>
                    <a:pt x="26" y="8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moveTo>
                    <a:pt x="26" y="8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moveTo>
                    <a:pt x="26" y="8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moveTo>
                    <a:pt x="26" y="8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moveTo>
                    <a:pt x="26" y="8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0" y="0"/>
                  </a:moveTo>
                  <a:cubicBezTo>
                    <a:pt x="3" y="34"/>
                    <a:pt x="7" y="74"/>
                    <a:pt x="12" y="117"/>
                  </a:cubicBezTo>
                  <a:cubicBezTo>
                    <a:pt x="11" y="114"/>
                    <a:pt x="11" y="112"/>
                    <a:pt x="11" y="109"/>
                  </a:cubicBezTo>
                  <a:cubicBezTo>
                    <a:pt x="14" y="111"/>
                    <a:pt x="15" y="112"/>
                    <a:pt x="16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06"/>
                    <a:pt x="10" y="103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8" y="86"/>
                    <a:pt x="7" y="73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6"/>
                    <a:pt x="5" y="52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3" y="32"/>
                    <a:pt x="1" y="1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任意多边形 1649">
              <a:extLst>
                <a:ext uri="{FF2B5EF4-FFF2-40B4-BE49-F238E27FC236}">
                  <a16:creationId xmlns:a16="http://schemas.microsoft.com/office/drawing/2014/main" id="{8455EA80-1F60-49A7-A17C-2D888209D435}"/>
                </a:ext>
              </a:extLst>
            </p:cNvPr>
            <p:cNvSpPr/>
            <p:nvPr/>
          </p:nvSpPr>
          <p:spPr bwMode="auto">
            <a:xfrm>
              <a:off x="8208964" y="4095751"/>
              <a:ext cx="3175" cy="74613"/>
            </a:xfrm>
            <a:custGeom>
              <a:avLst/>
              <a:gdLst>
                <a:gd name="T0" fmla="*/ 1 w 1"/>
                <a:gd name="T1" fmla="*/ 14 h 29"/>
                <a:gd name="T2" fmla="*/ 1 w 1"/>
                <a:gd name="T3" fmla="*/ 29 h 29"/>
                <a:gd name="T4" fmla="*/ 1 w 1"/>
                <a:gd name="T5" fmla="*/ 29 h 29"/>
                <a:gd name="T6" fmla="*/ 1 w 1"/>
                <a:gd name="T7" fmla="*/ 25 h 29"/>
                <a:gd name="T8" fmla="*/ 1 w 1"/>
                <a:gd name="T9" fmla="*/ 14 h 29"/>
                <a:gd name="T10" fmla="*/ 0 w 1"/>
                <a:gd name="T11" fmla="*/ 0 h 29"/>
                <a:gd name="T12" fmla="*/ 0 w 1"/>
                <a:gd name="T13" fmla="*/ 0 h 29"/>
                <a:gd name="T14" fmla="*/ 0 w 1"/>
                <a:gd name="T15" fmla="*/ 0 h 29"/>
                <a:gd name="T16" fmla="*/ 0 w 1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9">
                  <a:moveTo>
                    <a:pt x="1" y="14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1"/>
                    <a:pt x="1" y="18"/>
                    <a:pt x="1" y="1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6D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任意多边形 1650">
              <a:extLst>
                <a:ext uri="{FF2B5EF4-FFF2-40B4-BE49-F238E27FC236}">
                  <a16:creationId xmlns:a16="http://schemas.microsoft.com/office/drawing/2014/main" id="{20712278-74EA-4F6F-9945-8ADF1EF55A8F}"/>
                </a:ext>
              </a:extLst>
            </p:cNvPr>
            <p:cNvSpPr/>
            <p:nvPr/>
          </p:nvSpPr>
          <p:spPr bwMode="auto">
            <a:xfrm>
              <a:off x="7529514" y="4095751"/>
              <a:ext cx="682625" cy="527050"/>
            </a:xfrm>
            <a:custGeom>
              <a:avLst/>
              <a:gdLst>
                <a:gd name="T0" fmla="*/ 261 w 262"/>
                <a:gd name="T1" fmla="*/ 0 h 202"/>
                <a:gd name="T2" fmla="*/ 49 w 262"/>
                <a:gd name="T3" fmla="*/ 121 h 202"/>
                <a:gd name="T4" fmla="*/ 36 w 262"/>
                <a:gd name="T5" fmla="*/ 113 h 202"/>
                <a:gd name="T6" fmla="*/ 0 w 262"/>
                <a:gd name="T7" fmla="*/ 134 h 202"/>
                <a:gd name="T8" fmla="*/ 9 w 262"/>
                <a:gd name="T9" fmla="*/ 151 h 202"/>
                <a:gd name="T10" fmla="*/ 9 w 262"/>
                <a:gd name="T11" fmla="*/ 195 h 202"/>
                <a:gd name="T12" fmla="*/ 9 w 262"/>
                <a:gd name="T13" fmla="*/ 195 h 202"/>
                <a:gd name="T14" fmla="*/ 7 w 262"/>
                <a:gd name="T15" fmla="*/ 202 h 202"/>
                <a:gd name="T16" fmla="*/ 78 w 262"/>
                <a:gd name="T17" fmla="*/ 161 h 202"/>
                <a:gd name="T18" fmla="*/ 117 w 262"/>
                <a:gd name="T19" fmla="*/ 138 h 202"/>
                <a:gd name="T20" fmla="*/ 259 w 262"/>
                <a:gd name="T21" fmla="*/ 56 h 202"/>
                <a:gd name="T22" fmla="*/ 262 w 262"/>
                <a:gd name="T23" fmla="*/ 50 h 202"/>
                <a:gd name="T24" fmla="*/ 262 w 262"/>
                <a:gd name="T25" fmla="*/ 29 h 202"/>
                <a:gd name="T26" fmla="*/ 262 w 262"/>
                <a:gd name="T27" fmla="*/ 14 h 202"/>
                <a:gd name="T28" fmla="*/ 261 w 262"/>
                <a:gd name="T29" fmla="*/ 0 h 202"/>
                <a:gd name="T30" fmla="*/ 261 w 262"/>
                <a:gd name="T3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02">
                  <a:moveTo>
                    <a:pt x="261" y="0"/>
                  </a:moveTo>
                  <a:cubicBezTo>
                    <a:pt x="188" y="41"/>
                    <a:pt x="119" y="82"/>
                    <a:pt x="49" y="121"/>
                  </a:cubicBezTo>
                  <a:cubicBezTo>
                    <a:pt x="45" y="118"/>
                    <a:pt x="40" y="115"/>
                    <a:pt x="36" y="1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" y="137"/>
                    <a:pt x="9" y="144"/>
                    <a:pt x="9" y="151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9" y="198"/>
                    <a:pt x="9" y="200"/>
                    <a:pt x="7" y="202"/>
                  </a:cubicBezTo>
                  <a:cubicBezTo>
                    <a:pt x="30" y="188"/>
                    <a:pt x="54" y="174"/>
                    <a:pt x="78" y="161"/>
                  </a:cubicBezTo>
                  <a:cubicBezTo>
                    <a:pt x="91" y="153"/>
                    <a:pt x="104" y="145"/>
                    <a:pt x="117" y="138"/>
                  </a:cubicBezTo>
                  <a:cubicBezTo>
                    <a:pt x="164" y="111"/>
                    <a:pt x="212" y="83"/>
                    <a:pt x="259" y="56"/>
                  </a:cubicBezTo>
                  <a:cubicBezTo>
                    <a:pt x="260" y="55"/>
                    <a:pt x="262" y="53"/>
                    <a:pt x="262" y="50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2" y="14"/>
                    <a:pt x="262" y="14"/>
                    <a:pt x="262" y="14"/>
                  </a:cubicBezTo>
                  <a:cubicBezTo>
                    <a:pt x="261" y="9"/>
                    <a:pt x="261" y="5"/>
                    <a:pt x="261" y="0"/>
                  </a:cubicBezTo>
                  <a:cubicBezTo>
                    <a:pt x="261" y="0"/>
                    <a:pt x="261" y="0"/>
                    <a:pt x="261" y="0"/>
                  </a:cubicBezTo>
                </a:path>
              </a:pathLst>
            </a:custGeom>
            <a:solidFill>
              <a:srgbClr val="6E2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任意多边形 1651">
              <a:extLst>
                <a:ext uri="{FF2B5EF4-FFF2-40B4-BE49-F238E27FC236}">
                  <a16:creationId xmlns:a16="http://schemas.microsoft.com/office/drawing/2014/main" id="{7B2F65CD-09B2-4126-B6D0-0A138A15A20A}"/>
                </a:ext>
              </a:extLst>
            </p:cNvPr>
            <p:cNvSpPr/>
            <p:nvPr/>
          </p:nvSpPr>
          <p:spPr bwMode="auto">
            <a:xfrm>
              <a:off x="7461251" y="4286251"/>
              <a:ext cx="161925" cy="158750"/>
            </a:xfrm>
            <a:custGeom>
              <a:avLst/>
              <a:gdLst>
                <a:gd name="T0" fmla="*/ 0 w 62"/>
                <a:gd name="T1" fmla="*/ 0 h 61"/>
                <a:gd name="T2" fmla="*/ 5 w 62"/>
                <a:gd name="T3" fmla="*/ 49 h 61"/>
                <a:gd name="T4" fmla="*/ 5 w 62"/>
                <a:gd name="T5" fmla="*/ 49 h 61"/>
                <a:gd name="T6" fmla="*/ 5 w 62"/>
                <a:gd name="T7" fmla="*/ 49 h 61"/>
                <a:gd name="T8" fmla="*/ 26 w 62"/>
                <a:gd name="T9" fmla="*/ 61 h 61"/>
                <a:gd name="T10" fmla="*/ 26 w 62"/>
                <a:gd name="T11" fmla="*/ 61 h 61"/>
                <a:gd name="T12" fmla="*/ 62 w 62"/>
                <a:gd name="T13" fmla="*/ 40 h 61"/>
                <a:gd name="T14" fmla="*/ 53 w 62"/>
                <a:gd name="T15" fmla="*/ 34 h 61"/>
                <a:gd name="T16" fmla="*/ 6 w 62"/>
                <a:gd name="T17" fmla="*/ 7 h 61"/>
                <a:gd name="T18" fmla="*/ 0 w 62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0" y="0"/>
                  </a:moveTo>
                  <a:cubicBezTo>
                    <a:pt x="1" y="16"/>
                    <a:pt x="3" y="32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38"/>
                    <a:pt x="56" y="36"/>
                    <a:pt x="53" y="34"/>
                  </a:cubicBezTo>
                  <a:cubicBezTo>
                    <a:pt x="38" y="25"/>
                    <a:pt x="22" y="16"/>
                    <a:pt x="6" y="7"/>
                  </a:cubicBezTo>
                  <a:cubicBezTo>
                    <a:pt x="3" y="5"/>
                    <a:pt x="1" y="3"/>
                    <a:pt x="0" y="0"/>
                  </a:cubicBezTo>
                </a:path>
              </a:pathLst>
            </a:custGeom>
            <a:solidFill>
              <a:srgbClr val="812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任意多边形 1652">
              <a:extLst>
                <a:ext uri="{FF2B5EF4-FFF2-40B4-BE49-F238E27FC236}">
                  <a16:creationId xmlns:a16="http://schemas.microsoft.com/office/drawing/2014/main" id="{9F7C06CE-07FA-4EDD-A055-9593E58D2067}"/>
                </a:ext>
              </a:extLst>
            </p:cNvPr>
            <p:cNvSpPr/>
            <p:nvPr/>
          </p:nvSpPr>
          <p:spPr bwMode="auto">
            <a:xfrm>
              <a:off x="7473951" y="4413251"/>
              <a:ext cx="77788" cy="209550"/>
            </a:xfrm>
            <a:custGeom>
              <a:avLst/>
              <a:gdLst>
                <a:gd name="T0" fmla="*/ 0 w 30"/>
                <a:gd name="T1" fmla="*/ 0 h 80"/>
                <a:gd name="T2" fmla="*/ 0 w 30"/>
                <a:gd name="T3" fmla="*/ 0 h 80"/>
                <a:gd name="T4" fmla="*/ 1 w 30"/>
                <a:gd name="T5" fmla="*/ 11 h 80"/>
                <a:gd name="T6" fmla="*/ 1 w 30"/>
                <a:gd name="T7" fmla="*/ 11 h 80"/>
                <a:gd name="T8" fmla="*/ 1 w 30"/>
                <a:gd name="T9" fmla="*/ 11 h 80"/>
                <a:gd name="T10" fmla="*/ 11 w 30"/>
                <a:gd name="T11" fmla="*/ 17 h 80"/>
                <a:gd name="T12" fmla="*/ 21 w 30"/>
                <a:gd name="T13" fmla="*/ 34 h 80"/>
                <a:gd name="T14" fmla="*/ 21 w 30"/>
                <a:gd name="T15" fmla="*/ 35 h 80"/>
                <a:gd name="T16" fmla="*/ 21 w 30"/>
                <a:gd name="T17" fmla="*/ 35 h 80"/>
                <a:gd name="T18" fmla="*/ 21 w 30"/>
                <a:gd name="T19" fmla="*/ 35 h 80"/>
                <a:gd name="T20" fmla="*/ 21 w 30"/>
                <a:gd name="T21" fmla="*/ 35 h 80"/>
                <a:gd name="T22" fmla="*/ 21 w 30"/>
                <a:gd name="T23" fmla="*/ 35 h 80"/>
                <a:gd name="T24" fmla="*/ 21 w 30"/>
                <a:gd name="T25" fmla="*/ 35 h 80"/>
                <a:gd name="T26" fmla="*/ 21 w 30"/>
                <a:gd name="T27" fmla="*/ 36 h 80"/>
                <a:gd name="T28" fmla="*/ 21 w 30"/>
                <a:gd name="T29" fmla="*/ 36 h 80"/>
                <a:gd name="T30" fmla="*/ 21 w 30"/>
                <a:gd name="T31" fmla="*/ 36 h 80"/>
                <a:gd name="T32" fmla="*/ 21 w 30"/>
                <a:gd name="T33" fmla="*/ 36 h 80"/>
                <a:gd name="T34" fmla="*/ 21 w 30"/>
                <a:gd name="T35" fmla="*/ 36 h 80"/>
                <a:gd name="T36" fmla="*/ 21 w 30"/>
                <a:gd name="T37" fmla="*/ 36 h 80"/>
                <a:gd name="T38" fmla="*/ 21 w 30"/>
                <a:gd name="T39" fmla="*/ 36 h 80"/>
                <a:gd name="T40" fmla="*/ 21 w 30"/>
                <a:gd name="T41" fmla="*/ 36 h 80"/>
                <a:gd name="T42" fmla="*/ 21 w 30"/>
                <a:gd name="T43" fmla="*/ 36 h 80"/>
                <a:gd name="T44" fmla="*/ 21 w 30"/>
                <a:gd name="T45" fmla="*/ 36 h 80"/>
                <a:gd name="T46" fmla="*/ 21 w 30"/>
                <a:gd name="T47" fmla="*/ 36 h 80"/>
                <a:gd name="T48" fmla="*/ 21 w 30"/>
                <a:gd name="T49" fmla="*/ 59 h 80"/>
                <a:gd name="T50" fmla="*/ 21 w 30"/>
                <a:gd name="T51" fmla="*/ 59 h 80"/>
                <a:gd name="T52" fmla="*/ 21 w 30"/>
                <a:gd name="T53" fmla="*/ 59 h 80"/>
                <a:gd name="T54" fmla="*/ 18 w 30"/>
                <a:gd name="T55" fmla="*/ 64 h 80"/>
                <a:gd name="T56" fmla="*/ 18 w 30"/>
                <a:gd name="T57" fmla="*/ 64 h 80"/>
                <a:gd name="T58" fmla="*/ 16 w 30"/>
                <a:gd name="T59" fmla="*/ 65 h 80"/>
                <a:gd name="T60" fmla="*/ 15 w 30"/>
                <a:gd name="T61" fmla="*/ 65 h 80"/>
                <a:gd name="T62" fmla="*/ 15 w 30"/>
                <a:gd name="T63" fmla="*/ 65 h 80"/>
                <a:gd name="T64" fmla="*/ 13 w 30"/>
                <a:gd name="T65" fmla="*/ 64 h 80"/>
                <a:gd name="T66" fmla="*/ 11 w 30"/>
                <a:gd name="T67" fmla="*/ 63 h 80"/>
                <a:gd name="T68" fmla="*/ 6 w 30"/>
                <a:gd name="T69" fmla="*/ 60 h 80"/>
                <a:gd name="T70" fmla="*/ 7 w 30"/>
                <a:gd name="T71" fmla="*/ 68 h 80"/>
                <a:gd name="T72" fmla="*/ 7 w 30"/>
                <a:gd name="T73" fmla="*/ 71 h 80"/>
                <a:gd name="T74" fmla="*/ 7 w 30"/>
                <a:gd name="T75" fmla="*/ 71 h 80"/>
                <a:gd name="T76" fmla="*/ 21 w 30"/>
                <a:gd name="T77" fmla="*/ 79 h 80"/>
                <a:gd name="T78" fmla="*/ 25 w 30"/>
                <a:gd name="T79" fmla="*/ 80 h 80"/>
                <a:gd name="T80" fmla="*/ 26 w 30"/>
                <a:gd name="T81" fmla="*/ 80 h 80"/>
                <a:gd name="T82" fmla="*/ 28 w 30"/>
                <a:gd name="T83" fmla="*/ 80 h 80"/>
                <a:gd name="T84" fmla="*/ 30 w 30"/>
                <a:gd name="T85" fmla="*/ 73 h 80"/>
                <a:gd name="T86" fmla="*/ 30 w 30"/>
                <a:gd name="T87" fmla="*/ 73 h 80"/>
                <a:gd name="T88" fmla="*/ 30 w 30"/>
                <a:gd name="T89" fmla="*/ 29 h 80"/>
                <a:gd name="T90" fmla="*/ 21 w 30"/>
                <a:gd name="T91" fmla="*/ 12 h 80"/>
                <a:gd name="T92" fmla="*/ 21 w 30"/>
                <a:gd name="T93" fmla="*/ 12 h 80"/>
                <a:gd name="T94" fmla="*/ 21 w 30"/>
                <a:gd name="T95" fmla="*/ 12 h 80"/>
                <a:gd name="T96" fmla="*/ 0 w 30"/>
                <a:gd name="T9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" h="8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20"/>
                    <a:pt x="21" y="28"/>
                    <a:pt x="21" y="34"/>
                  </a:cubicBezTo>
                  <a:cubicBezTo>
                    <a:pt x="21" y="34"/>
                    <a:pt x="21" y="34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59"/>
                    <a:pt x="21" y="58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0" y="63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5"/>
                    <a:pt x="16" y="65"/>
                    <a:pt x="16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4" y="64"/>
                    <a:pt x="13" y="64"/>
                  </a:cubicBezTo>
                  <a:cubicBezTo>
                    <a:pt x="12" y="64"/>
                    <a:pt x="12" y="64"/>
                    <a:pt x="11" y="63"/>
                  </a:cubicBezTo>
                  <a:cubicBezTo>
                    <a:pt x="10" y="63"/>
                    <a:pt x="9" y="62"/>
                    <a:pt x="6" y="60"/>
                  </a:cubicBezTo>
                  <a:cubicBezTo>
                    <a:pt x="6" y="63"/>
                    <a:pt x="6" y="65"/>
                    <a:pt x="7" y="68"/>
                  </a:cubicBezTo>
                  <a:cubicBezTo>
                    <a:pt x="7" y="69"/>
                    <a:pt x="7" y="70"/>
                    <a:pt x="7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80"/>
                    <a:pt x="24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80"/>
                    <a:pt x="28" y="80"/>
                  </a:cubicBezTo>
                  <a:cubicBezTo>
                    <a:pt x="30" y="78"/>
                    <a:pt x="30" y="76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2"/>
                    <a:pt x="26" y="15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12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任意多边形 1653">
              <a:extLst>
                <a:ext uri="{FF2B5EF4-FFF2-40B4-BE49-F238E27FC236}">
                  <a16:creationId xmlns:a16="http://schemas.microsoft.com/office/drawing/2014/main" id="{50B24DD8-3AB3-4329-90F5-501A37D87A85}"/>
                </a:ext>
              </a:extLst>
            </p:cNvPr>
            <p:cNvSpPr/>
            <p:nvPr/>
          </p:nvSpPr>
          <p:spPr bwMode="auto">
            <a:xfrm>
              <a:off x="7477126" y="4441826"/>
              <a:ext cx="52388" cy="125413"/>
            </a:xfrm>
            <a:custGeom>
              <a:avLst/>
              <a:gdLst>
                <a:gd name="T0" fmla="*/ 0 w 20"/>
                <a:gd name="T1" fmla="*/ 0 h 48"/>
                <a:gd name="T2" fmla="*/ 0 w 20"/>
                <a:gd name="T3" fmla="*/ 0 h 48"/>
                <a:gd name="T4" fmla="*/ 4 w 20"/>
                <a:gd name="T5" fmla="*/ 39 h 48"/>
                <a:gd name="T6" fmla="*/ 4 w 20"/>
                <a:gd name="T7" fmla="*/ 39 h 48"/>
                <a:gd name="T8" fmla="*/ 4 w 20"/>
                <a:gd name="T9" fmla="*/ 39 h 48"/>
                <a:gd name="T10" fmla="*/ 20 w 20"/>
                <a:gd name="T11" fmla="*/ 48 h 48"/>
                <a:gd name="T12" fmla="*/ 20 w 20"/>
                <a:gd name="T13" fmla="*/ 48 h 48"/>
                <a:gd name="T14" fmla="*/ 20 w 20"/>
                <a:gd name="T15" fmla="*/ 48 h 48"/>
                <a:gd name="T16" fmla="*/ 20 w 20"/>
                <a:gd name="T17" fmla="*/ 48 h 48"/>
                <a:gd name="T18" fmla="*/ 20 w 20"/>
                <a:gd name="T19" fmla="*/ 48 h 48"/>
                <a:gd name="T20" fmla="*/ 20 w 20"/>
                <a:gd name="T21" fmla="*/ 48 h 48"/>
                <a:gd name="T22" fmla="*/ 20 w 20"/>
                <a:gd name="T23" fmla="*/ 48 h 48"/>
                <a:gd name="T24" fmla="*/ 20 w 20"/>
                <a:gd name="T25" fmla="*/ 25 h 48"/>
                <a:gd name="T26" fmla="*/ 20 w 20"/>
                <a:gd name="T27" fmla="*/ 25 h 48"/>
                <a:gd name="T28" fmla="*/ 20 w 20"/>
                <a:gd name="T29" fmla="*/ 25 h 48"/>
                <a:gd name="T30" fmla="*/ 20 w 20"/>
                <a:gd name="T31" fmla="*/ 25 h 48"/>
                <a:gd name="T32" fmla="*/ 20 w 20"/>
                <a:gd name="T33" fmla="*/ 25 h 48"/>
                <a:gd name="T34" fmla="*/ 20 w 20"/>
                <a:gd name="T35" fmla="*/ 25 h 48"/>
                <a:gd name="T36" fmla="*/ 20 w 20"/>
                <a:gd name="T37" fmla="*/ 25 h 48"/>
                <a:gd name="T38" fmla="*/ 20 w 20"/>
                <a:gd name="T39" fmla="*/ 25 h 48"/>
                <a:gd name="T40" fmla="*/ 20 w 20"/>
                <a:gd name="T41" fmla="*/ 25 h 48"/>
                <a:gd name="T42" fmla="*/ 20 w 20"/>
                <a:gd name="T43" fmla="*/ 25 h 48"/>
                <a:gd name="T44" fmla="*/ 20 w 20"/>
                <a:gd name="T45" fmla="*/ 25 h 48"/>
                <a:gd name="T46" fmla="*/ 20 w 20"/>
                <a:gd name="T47" fmla="*/ 24 h 48"/>
                <a:gd name="T48" fmla="*/ 20 w 20"/>
                <a:gd name="T49" fmla="*/ 24 h 48"/>
                <a:gd name="T50" fmla="*/ 20 w 20"/>
                <a:gd name="T51" fmla="*/ 24 h 48"/>
                <a:gd name="T52" fmla="*/ 20 w 20"/>
                <a:gd name="T53" fmla="*/ 24 h 48"/>
                <a:gd name="T54" fmla="*/ 20 w 20"/>
                <a:gd name="T55" fmla="*/ 24 h 48"/>
                <a:gd name="T56" fmla="*/ 20 w 20"/>
                <a:gd name="T57" fmla="*/ 24 h 48"/>
                <a:gd name="T58" fmla="*/ 20 w 20"/>
                <a:gd name="T59" fmla="*/ 23 h 48"/>
                <a:gd name="T60" fmla="*/ 10 w 20"/>
                <a:gd name="T61" fmla="*/ 6 h 48"/>
                <a:gd name="T62" fmla="*/ 0 w 20"/>
                <a:gd name="T6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4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2" y="26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8" y="48"/>
                    <a:pt x="19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8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7"/>
                    <a:pt x="16" y="9"/>
                    <a:pt x="1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A8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任意多边形 1654">
              <a:extLst>
                <a:ext uri="{FF2B5EF4-FFF2-40B4-BE49-F238E27FC236}">
                  <a16:creationId xmlns:a16="http://schemas.microsoft.com/office/drawing/2014/main" id="{B8160BC1-FACC-4CE2-B953-725127ED5CB5}"/>
                </a:ext>
              </a:extLst>
            </p:cNvPr>
            <p:cNvSpPr/>
            <p:nvPr/>
          </p:nvSpPr>
          <p:spPr bwMode="auto">
            <a:xfrm>
              <a:off x="7486651" y="4543426"/>
              <a:ext cx="42863" cy="39688"/>
            </a:xfrm>
            <a:custGeom>
              <a:avLst/>
              <a:gdLst>
                <a:gd name="T0" fmla="*/ 0 w 16"/>
                <a:gd name="T1" fmla="*/ 0 h 15"/>
                <a:gd name="T2" fmla="*/ 0 w 16"/>
                <a:gd name="T3" fmla="*/ 0 h 15"/>
                <a:gd name="T4" fmla="*/ 1 w 16"/>
                <a:gd name="T5" fmla="*/ 10 h 15"/>
                <a:gd name="T6" fmla="*/ 1 w 16"/>
                <a:gd name="T7" fmla="*/ 10 h 15"/>
                <a:gd name="T8" fmla="*/ 6 w 16"/>
                <a:gd name="T9" fmla="*/ 13 h 15"/>
                <a:gd name="T10" fmla="*/ 6 w 16"/>
                <a:gd name="T11" fmla="*/ 13 h 15"/>
                <a:gd name="T12" fmla="*/ 8 w 16"/>
                <a:gd name="T13" fmla="*/ 14 h 15"/>
                <a:gd name="T14" fmla="*/ 10 w 16"/>
                <a:gd name="T15" fmla="*/ 15 h 15"/>
                <a:gd name="T16" fmla="*/ 11 w 16"/>
                <a:gd name="T17" fmla="*/ 15 h 15"/>
                <a:gd name="T18" fmla="*/ 13 w 16"/>
                <a:gd name="T19" fmla="*/ 14 h 15"/>
                <a:gd name="T20" fmla="*/ 13 w 16"/>
                <a:gd name="T21" fmla="*/ 14 h 15"/>
                <a:gd name="T22" fmla="*/ 13 w 16"/>
                <a:gd name="T23" fmla="*/ 14 h 15"/>
                <a:gd name="T24" fmla="*/ 16 w 16"/>
                <a:gd name="T25" fmla="*/ 9 h 15"/>
                <a:gd name="T26" fmla="*/ 16 w 16"/>
                <a:gd name="T27" fmla="*/ 9 h 15"/>
                <a:gd name="T28" fmla="*/ 16 w 16"/>
                <a:gd name="T29" fmla="*/ 9 h 15"/>
                <a:gd name="T30" fmla="*/ 16 w 16"/>
                <a:gd name="T31" fmla="*/ 9 h 15"/>
                <a:gd name="T32" fmla="*/ 0 w 16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4"/>
                    <a:pt x="9" y="14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2" y="15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3"/>
                    <a:pt x="16" y="11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0" y="0"/>
                  </a:cubicBezTo>
                </a:path>
              </a:pathLst>
            </a:custGeom>
            <a:solidFill>
              <a:srgbClr val="8D5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任意多边形 1655">
              <a:extLst>
                <a:ext uri="{FF2B5EF4-FFF2-40B4-BE49-F238E27FC236}">
                  <a16:creationId xmlns:a16="http://schemas.microsoft.com/office/drawing/2014/main" id="{2ACDA359-AE91-4DDE-A1F7-9EDFB403A61A}"/>
                </a:ext>
              </a:extLst>
            </p:cNvPr>
            <p:cNvSpPr/>
            <p:nvPr/>
          </p:nvSpPr>
          <p:spPr bwMode="auto">
            <a:xfrm>
              <a:off x="7453314" y="4221163"/>
              <a:ext cx="3175" cy="28575"/>
            </a:xfrm>
            <a:custGeom>
              <a:avLst/>
              <a:gdLst>
                <a:gd name="T0" fmla="*/ 0 w 1"/>
                <a:gd name="T1" fmla="*/ 0 h 11"/>
                <a:gd name="T2" fmla="*/ 1 w 1"/>
                <a:gd name="T3" fmla="*/ 11 h 11"/>
                <a:gd name="T4" fmla="*/ 1 w 1"/>
                <a:gd name="T5" fmla="*/ 8 h 11"/>
                <a:gd name="T6" fmla="*/ 0 w 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0"/>
                  </a:moveTo>
                  <a:cubicBezTo>
                    <a:pt x="0" y="4"/>
                    <a:pt x="1" y="7"/>
                    <a:pt x="1" y="11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5"/>
                    <a:pt x="0" y="3"/>
                    <a:pt x="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任意多边形 1656">
              <a:extLst>
                <a:ext uri="{FF2B5EF4-FFF2-40B4-BE49-F238E27FC236}">
                  <a16:creationId xmlns:a16="http://schemas.microsoft.com/office/drawing/2014/main" id="{7932CEA9-9A31-4532-BC60-8B947F64002B}"/>
                </a:ext>
              </a:extLst>
            </p:cNvPr>
            <p:cNvSpPr/>
            <p:nvPr/>
          </p:nvSpPr>
          <p:spPr bwMode="auto">
            <a:xfrm>
              <a:off x="7259639" y="3929063"/>
              <a:ext cx="238125" cy="808038"/>
            </a:xfrm>
            <a:custGeom>
              <a:avLst/>
              <a:gdLst>
                <a:gd name="T0" fmla="*/ 63 w 91"/>
                <a:gd name="T1" fmla="*/ 0 h 310"/>
                <a:gd name="T2" fmla="*/ 59 w 91"/>
                <a:gd name="T3" fmla="*/ 6 h 310"/>
                <a:gd name="T4" fmla="*/ 20 w 91"/>
                <a:gd name="T5" fmla="*/ 33 h 310"/>
                <a:gd name="T6" fmla="*/ 9 w 91"/>
                <a:gd name="T7" fmla="*/ 37 h 310"/>
                <a:gd name="T8" fmla="*/ 7 w 91"/>
                <a:gd name="T9" fmla="*/ 37 h 310"/>
                <a:gd name="T10" fmla="*/ 6 w 91"/>
                <a:gd name="T11" fmla="*/ 37 h 310"/>
                <a:gd name="T12" fmla="*/ 6 w 91"/>
                <a:gd name="T13" fmla="*/ 37 h 310"/>
                <a:gd name="T14" fmla="*/ 3 w 91"/>
                <a:gd name="T15" fmla="*/ 36 h 310"/>
                <a:gd name="T16" fmla="*/ 0 w 91"/>
                <a:gd name="T17" fmla="*/ 35 h 310"/>
                <a:gd name="T18" fmla="*/ 0 w 91"/>
                <a:gd name="T19" fmla="*/ 35 h 310"/>
                <a:gd name="T20" fmla="*/ 3 w 91"/>
                <a:gd name="T21" fmla="*/ 39 h 310"/>
                <a:gd name="T22" fmla="*/ 3 w 91"/>
                <a:gd name="T23" fmla="*/ 59 h 310"/>
                <a:gd name="T24" fmla="*/ 28 w 91"/>
                <a:gd name="T25" fmla="*/ 308 h 310"/>
                <a:gd name="T26" fmla="*/ 37 w 91"/>
                <a:gd name="T27" fmla="*/ 310 h 310"/>
                <a:gd name="T28" fmla="*/ 48 w 91"/>
                <a:gd name="T29" fmla="*/ 307 h 310"/>
                <a:gd name="T30" fmla="*/ 87 w 91"/>
                <a:gd name="T31" fmla="*/ 279 h 310"/>
                <a:gd name="T32" fmla="*/ 91 w 91"/>
                <a:gd name="T33" fmla="*/ 272 h 310"/>
                <a:gd name="T34" fmla="*/ 89 w 91"/>
                <a:gd name="T35" fmla="*/ 257 h 310"/>
                <a:gd name="T36" fmla="*/ 89 w 91"/>
                <a:gd name="T37" fmla="*/ 257 h 310"/>
                <a:gd name="T38" fmla="*/ 89 w 91"/>
                <a:gd name="T39" fmla="*/ 254 h 310"/>
                <a:gd name="T40" fmla="*/ 77 w 91"/>
                <a:gd name="T41" fmla="*/ 137 h 310"/>
                <a:gd name="T42" fmla="*/ 76 w 91"/>
                <a:gd name="T43" fmla="*/ 133 h 310"/>
                <a:gd name="T44" fmla="*/ 75 w 91"/>
                <a:gd name="T45" fmla="*/ 123 h 310"/>
                <a:gd name="T46" fmla="*/ 74 w 91"/>
                <a:gd name="T47" fmla="*/ 112 h 310"/>
                <a:gd name="T48" fmla="*/ 65 w 91"/>
                <a:gd name="T49" fmla="*/ 24 h 310"/>
                <a:gd name="T50" fmla="*/ 63 w 91"/>
                <a:gd name="T5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310">
                  <a:moveTo>
                    <a:pt x="63" y="0"/>
                  </a:moveTo>
                  <a:cubicBezTo>
                    <a:pt x="62" y="2"/>
                    <a:pt x="61" y="4"/>
                    <a:pt x="59" y="6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7" y="36"/>
                    <a:pt x="13" y="37"/>
                    <a:pt x="9" y="37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7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3" y="36"/>
                  </a:cubicBezTo>
                  <a:cubicBezTo>
                    <a:pt x="2" y="36"/>
                    <a:pt x="1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6"/>
                    <a:pt x="3" y="37"/>
                    <a:pt x="3" y="39"/>
                  </a:cubicBezTo>
                  <a:cubicBezTo>
                    <a:pt x="3" y="46"/>
                    <a:pt x="3" y="53"/>
                    <a:pt x="3" y="59"/>
                  </a:cubicBezTo>
                  <a:cubicBezTo>
                    <a:pt x="28" y="308"/>
                    <a:pt x="28" y="308"/>
                    <a:pt x="28" y="308"/>
                  </a:cubicBezTo>
                  <a:cubicBezTo>
                    <a:pt x="31" y="309"/>
                    <a:pt x="34" y="310"/>
                    <a:pt x="37" y="310"/>
                  </a:cubicBezTo>
                  <a:cubicBezTo>
                    <a:pt x="41" y="310"/>
                    <a:pt x="45" y="309"/>
                    <a:pt x="48" y="307"/>
                  </a:cubicBezTo>
                  <a:cubicBezTo>
                    <a:pt x="87" y="279"/>
                    <a:pt x="87" y="279"/>
                    <a:pt x="87" y="279"/>
                  </a:cubicBezTo>
                  <a:cubicBezTo>
                    <a:pt x="90" y="277"/>
                    <a:pt x="91" y="274"/>
                    <a:pt x="91" y="272"/>
                  </a:cubicBezTo>
                  <a:cubicBezTo>
                    <a:pt x="90" y="267"/>
                    <a:pt x="89" y="262"/>
                    <a:pt x="89" y="257"/>
                  </a:cubicBezTo>
                  <a:cubicBezTo>
                    <a:pt x="89" y="257"/>
                    <a:pt x="89" y="257"/>
                    <a:pt x="89" y="257"/>
                  </a:cubicBezTo>
                  <a:cubicBezTo>
                    <a:pt x="89" y="256"/>
                    <a:pt x="89" y="255"/>
                    <a:pt x="89" y="254"/>
                  </a:cubicBezTo>
                  <a:cubicBezTo>
                    <a:pt x="84" y="211"/>
                    <a:pt x="80" y="171"/>
                    <a:pt x="77" y="137"/>
                  </a:cubicBezTo>
                  <a:cubicBezTo>
                    <a:pt x="76" y="136"/>
                    <a:pt x="76" y="135"/>
                    <a:pt x="76" y="133"/>
                  </a:cubicBezTo>
                  <a:cubicBezTo>
                    <a:pt x="76" y="130"/>
                    <a:pt x="75" y="126"/>
                    <a:pt x="75" y="123"/>
                  </a:cubicBezTo>
                  <a:cubicBezTo>
                    <a:pt x="75" y="119"/>
                    <a:pt x="74" y="116"/>
                    <a:pt x="74" y="112"/>
                  </a:cubicBezTo>
                  <a:cubicBezTo>
                    <a:pt x="71" y="83"/>
                    <a:pt x="68" y="54"/>
                    <a:pt x="65" y="24"/>
                  </a:cubicBezTo>
                  <a:cubicBezTo>
                    <a:pt x="64" y="17"/>
                    <a:pt x="63" y="8"/>
                    <a:pt x="63" y="0"/>
                  </a:cubicBezTo>
                </a:path>
              </a:pathLst>
            </a:custGeom>
            <a:solidFill>
              <a:srgbClr val="966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任意多边形 1657">
              <a:extLst>
                <a:ext uri="{FF2B5EF4-FFF2-40B4-BE49-F238E27FC236}">
                  <a16:creationId xmlns:a16="http://schemas.microsoft.com/office/drawing/2014/main" id="{E2426A86-8A4A-49E1-B9ED-9760B011A2F6}"/>
                </a:ext>
              </a:extLst>
            </p:cNvPr>
            <p:cNvSpPr/>
            <p:nvPr/>
          </p:nvSpPr>
          <p:spPr bwMode="auto">
            <a:xfrm>
              <a:off x="7267576" y="4083051"/>
              <a:ext cx="65088" cy="649288"/>
            </a:xfrm>
            <a:custGeom>
              <a:avLst/>
              <a:gdLst>
                <a:gd name="T0" fmla="*/ 0 w 25"/>
                <a:gd name="T1" fmla="*/ 0 h 249"/>
                <a:gd name="T2" fmla="*/ 0 w 25"/>
                <a:gd name="T3" fmla="*/ 234 h 249"/>
                <a:gd name="T4" fmla="*/ 25 w 25"/>
                <a:gd name="T5" fmla="*/ 249 h 249"/>
                <a:gd name="T6" fmla="*/ 0 w 25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49">
                  <a:moveTo>
                    <a:pt x="0" y="0"/>
                  </a:moveTo>
                  <a:cubicBezTo>
                    <a:pt x="0" y="68"/>
                    <a:pt x="0" y="122"/>
                    <a:pt x="0" y="234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6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任意多边形 1658">
              <a:extLst>
                <a:ext uri="{FF2B5EF4-FFF2-40B4-BE49-F238E27FC236}">
                  <a16:creationId xmlns:a16="http://schemas.microsoft.com/office/drawing/2014/main" id="{905918F1-3A4F-417E-BE2C-3AED2D6D8F70}"/>
                </a:ext>
              </a:extLst>
            </p:cNvPr>
            <p:cNvSpPr/>
            <p:nvPr/>
          </p:nvSpPr>
          <p:spPr bwMode="auto">
            <a:xfrm>
              <a:off x="7107239" y="4030663"/>
              <a:ext cx="160338" cy="839788"/>
            </a:xfrm>
            <a:custGeom>
              <a:avLst/>
              <a:gdLst>
                <a:gd name="T0" fmla="*/ 62 w 62"/>
                <a:gd name="T1" fmla="*/ 0 h 322"/>
                <a:gd name="T2" fmla="*/ 61 w 62"/>
                <a:gd name="T3" fmla="*/ 4 h 322"/>
                <a:gd name="T4" fmla="*/ 19 w 62"/>
                <a:gd name="T5" fmla="*/ 28 h 322"/>
                <a:gd name="T6" fmla="*/ 9 w 62"/>
                <a:gd name="T7" fmla="*/ 31 h 322"/>
                <a:gd name="T8" fmla="*/ 9 w 62"/>
                <a:gd name="T9" fmla="*/ 31 h 322"/>
                <a:gd name="T10" fmla="*/ 9 w 62"/>
                <a:gd name="T11" fmla="*/ 31 h 322"/>
                <a:gd name="T12" fmla="*/ 9 w 62"/>
                <a:gd name="T13" fmla="*/ 31 h 322"/>
                <a:gd name="T14" fmla="*/ 0 w 62"/>
                <a:gd name="T15" fmla="*/ 28 h 322"/>
                <a:gd name="T16" fmla="*/ 2 w 62"/>
                <a:gd name="T17" fmla="*/ 31 h 322"/>
                <a:gd name="T18" fmla="*/ 4 w 62"/>
                <a:gd name="T19" fmla="*/ 34 h 322"/>
                <a:gd name="T20" fmla="*/ 4 w 62"/>
                <a:gd name="T21" fmla="*/ 34 h 322"/>
                <a:gd name="T22" fmla="*/ 4 w 62"/>
                <a:gd name="T23" fmla="*/ 321 h 322"/>
                <a:gd name="T24" fmla="*/ 9 w 62"/>
                <a:gd name="T25" fmla="*/ 322 h 322"/>
                <a:gd name="T26" fmla="*/ 19 w 62"/>
                <a:gd name="T27" fmla="*/ 320 h 322"/>
                <a:gd name="T28" fmla="*/ 58 w 62"/>
                <a:gd name="T29" fmla="*/ 297 h 322"/>
                <a:gd name="T30" fmla="*/ 62 w 62"/>
                <a:gd name="T31" fmla="*/ 292 h 322"/>
                <a:gd name="T32" fmla="*/ 62 w 62"/>
                <a:gd name="T33" fmla="*/ 254 h 322"/>
                <a:gd name="T34" fmla="*/ 62 w 62"/>
                <a:gd name="T35" fmla="*/ 20 h 322"/>
                <a:gd name="T36" fmla="*/ 62 w 62"/>
                <a:gd name="T37" fmla="*/ 0 h 322"/>
                <a:gd name="T38" fmla="*/ 62 w 62"/>
                <a:gd name="T3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322">
                  <a:moveTo>
                    <a:pt x="62" y="0"/>
                  </a:moveTo>
                  <a:cubicBezTo>
                    <a:pt x="62" y="1"/>
                    <a:pt x="61" y="3"/>
                    <a:pt x="61" y="4"/>
                  </a:cubicBezTo>
                  <a:cubicBezTo>
                    <a:pt x="59" y="5"/>
                    <a:pt x="61" y="4"/>
                    <a:pt x="19" y="28"/>
                  </a:cubicBezTo>
                  <a:cubicBezTo>
                    <a:pt x="16" y="30"/>
                    <a:pt x="13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1"/>
                    <a:pt x="2" y="30"/>
                    <a:pt x="0" y="28"/>
                  </a:cubicBezTo>
                  <a:cubicBezTo>
                    <a:pt x="1" y="29"/>
                    <a:pt x="2" y="30"/>
                    <a:pt x="2" y="31"/>
                  </a:cubicBezTo>
                  <a:cubicBezTo>
                    <a:pt x="3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18"/>
                    <a:pt x="4" y="217"/>
                    <a:pt x="4" y="321"/>
                  </a:cubicBezTo>
                  <a:cubicBezTo>
                    <a:pt x="5" y="322"/>
                    <a:pt x="7" y="322"/>
                    <a:pt x="9" y="322"/>
                  </a:cubicBezTo>
                  <a:cubicBezTo>
                    <a:pt x="13" y="322"/>
                    <a:pt x="16" y="321"/>
                    <a:pt x="19" y="320"/>
                  </a:cubicBezTo>
                  <a:cubicBezTo>
                    <a:pt x="58" y="297"/>
                    <a:pt x="58" y="297"/>
                    <a:pt x="58" y="297"/>
                  </a:cubicBezTo>
                  <a:cubicBezTo>
                    <a:pt x="61" y="295"/>
                    <a:pt x="62" y="293"/>
                    <a:pt x="62" y="292"/>
                  </a:cubicBezTo>
                  <a:cubicBezTo>
                    <a:pt x="62" y="278"/>
                    <a:pt x="62" y="266"/>
                    <a:pt x="62" y="254"/>
                  </a:cubicBezTo>
                  <a:cubicBezTo>
                    <a:pt x="62" y="142"/>
                    <a:pt x="62" y="88"/>
                    <a:pt x="62" y="20"/>
                  </a:cubicBezTo>
                  <a:cubicBezTo>
                    <a:pt x="62" y="14"/>
                    <a:pt x="62" y="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455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任意多边形 1659">
              <a:extLst>
                <a:ext uri="{FF2B5EF4-FFF2-40B4-BE49-F238E27FC236}">
                  <a16:creationId xmlns:a16="http://schemas.microsoft.com/office/drawing/2014/main" id="{90EAE05D-CC29-499A-97FB-451471CAA6BD}"/>
                </a:ext>
              </a:extLst>
            </p:cNvPr>
            <p:cNvSpPr/>
            <p:nvPr/>
          </p:nvSpPr>
          <p:spPr bwMode="auto">
            <a:xfrm>
              <a:off x="6973889" y="4119563"/>
              <a:ext cx="142875" cy="839788"/>
            </a:xfrm>
            <a:custGeom>
              <a:avLst/>
              <a:gdLst>
                <a:gd name="T0" fmla="*/ 55 w 55"/>
                <a:gd name="T1" fmla="*/ 0 h 322"/>
                <a:gd name="T2" fmla="*/ 55 w 55"/>
                <a:gd name="T3" fmla="*/ 0 h 322"/>
                <a:gd name="T4" fmla="*/ 51 w 55"/>
                <a:gd name="T5" fmla="*/ 6 h 322"/>
                <a:gd name="T6" fmla="*/ 50 w 55"/>
                <a:gd name="T7" fmla="*/ 6 h 322"/>
                <a:gd name="T8" fmla="*/ 50 w 55"/>
                <a:gd name="T9" fmla="*/ 6 h 322"/>
                <a:gd name="T10" fmla="*/ 12 w 55"/>
                <a:gd name="T11" fmla="*/ 28 h 322"/>
                <a:gd name="T12" fmla="*/ 2 w 55"/>
                <a:gd name="T13" fmla="*/ 30 h 322"/>
                <a:gd name="T14" fmla="*/ 2 w 55"/>
                <a:gd name="T15" fmla="*/ 30 h 322"/>
                <a:gd name="T16" fmla="*/ 0 w 55"/>
                <a:gd name="T17" fmla="*/ 31 h 322"/>
                <a:gd name="T18" fmla="*/ 0 w 55"/>
                <a:gd name="T19" fmla="*/ 322 h 322"/>
                <a:gd name="T20" fmla="*/ 2 w 55"/>
                <a:gd name="T21" fmla="*/ 322 h 322"/>
                <a:gd name="T22" fmla="*/ 12 w 55"/>
                <a:gd name="T23" fmla="*/ 319 h 322"/>
                <a:gd name="T24" fmla="*/ 51 w 55"/>
                <a:gd name="T25" fmla="*/ 297 h 322"/>
                <a:gd name="T26" fmla="*/ 55 w 55"/>
                <a:gd name="T27" fmla="*/ 291 h 322"/>
                <a:gd name="T28" fmla="*/ 55 w 55"/>
                <a:gd name="T29" fmla="*/ 287 h 322"/>
                <a:gd name="T30" fmla="*/ 55 w 55"/>
                <a:gd name="T3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322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2"/>
                    <a:pt x="53" y="4"/>
                    <a:pt x="51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30"/>
                    <a:pt x="5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128"/>
                    <a:pt x="0" y="224"/>
                    <a:pt x="0" y="322"/>
                  </a:cubicBezTo>
                  <a:cubicBezTo>
                    <a:pt x="0" y="322"/>
                    <a:pt x="1" y="322"/>
                    <a:pt x="2" y="322"/>
                  </a:cubicBezTo>
                  <a:cubicBezTo>
                    <a:pt x="5" y="322"/>
                    <a:pt x="9" y="321"/>
                    <a:pt x="12" y="319"/>
                  </a:cubicBezTo>
                  <a:cubicBezTo>
                    <a:pt x="51" y="297"/>
                    <a:pt x="51" y="297"/>
                    <a:pt x="51" y="297"/>
                  </a:cubicBezTo>
                  <a:cubicBezTo>
                    <a:pt x="54" y="295"/>
                    <a:pt x="55" y="293"/>
                    <a:pt x="55" y="291"/>
                  </a:cubicBezTo>
                  <a:cubicBezTo>
                    <a:pt x="55" y="290"/>
                    <a:pt x="55" y="289"/>
                    <a:pt x="55" y="287"/>
                  </a:cubicBezTo>
                  <a:cubicBezTo>
                    <a:pt x="55" y="183"/>
                    <a:pt x="55" y="84"/>
                    <a:pt x="55" y="0"/>
                  </a:cubicBezTo>
                </a:path>
              </a:pathLst>
            </a:custGeom>
            <a:solidFill>
              <a:srgbClr val="3E5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任意多边形 1660">
              <a:extLst>
                <a:ext uri="{FF2B5EF4-FFF2-40B4-BE49-F238E27FC236}">
                  <a16:creationId xmlns:a16="http://schemas.microsoft.com/office/drawing/2014/main" id="{327A4C3A-C086-4476-81A8-6289739AAFB4}"/>
                </a:ext>
              </a:extLst>
            </p:cNvPr>
            <p:cNvSpPr/>
            <p:nvPr/>
          </p:nvSpPr>
          <p:spPr bwMode="auto">
            <a:xfrm>
              <a:off x="6778626" y="3633788"/>
              <a:ext cx="649288" cy="401638"/>
            </a:xfrm>
            <a:custGeom>
              <a:avLst/>
              <a:gdLst>
                <a:gd name="T0" fmla="*/ 225 w 249"/>
                <a:gd name="T1" fmla="*/ 108 h 154"/>
                <a:gd name="T2" fmla="*/ 49 w 249"/>
                <a:gd name="T3" fmla="*/ 6 h 154"/>
                <a:gd name="T4" fmla="*/ 59 w 249"/>
                <a:gd name="T5" fmla="*/ 0 h 154"/>
                <a:gd name="T6" fmla="*/ 244 w 249"/>
                <a:gd name="T7" fmla="*/ 107 h 154"/>
                <a:gd name="T8" fmla="*/ 244 w 249"/>
                <a:gd name="T9" fmla="*/ 119 h 154"/>
                <a:gd name="T10" fmla="*/ 205 w 249"/>
                <a:gd name="T11" fmla="*/ 146 h 154"/>
                <a:gd name="T12" fmla="*/ 185 w 249"/>
                <a:gd name="T13" fmla="*/ 148 h 154"/>
                <a:gd name="T14" fmla="*/ 185 w 249"/>
                <a:gd name="T15" fmla="*/ 148 h 154"/>
                <a:gd name="T16" fmla="*/ 0 w 249"/>
                <a:gd name="T17" fmla="*/ 41 h 154"/>
                <a:gd name="T18" fmla="*/ 9 w 249"/>
                <a:gd name="T19" fmla="*/ 34 h 154"/>
                <a:gd name="T20" fmla="*/ 185 w 249"/>
                <a:gd name="T21" fmla="*/ 136 h 154"/>
                <a:gd name="T22" fmla="*/ 205 w 249"/>
                <a:gd name="T23" fmla="*/ 135 h 154"/>
                <a:gd name="T24" fmla="*/ 225 w 249"/>
                <a:gd name="T25" fmla="*/ 120 h 154"/>
                <a:gd name="T26" fmla="*/ 225 w 249"/>
                <a:gd name="T27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9" h="154">
                  <a:moveTo>
                    <a:pt x="225" y="108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49" y="109"/>
                    <a:pt x="249" y="115"/>
                    <a:pt x="244" y="119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199" y="150"/>
                    <a:pt x="191" y="151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4" y="147"/>
                    <a:pt x="197" y="154"/>
                    <a:pt x="0" y="41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8" y="45"/>
                    <a:pt x="1" y="30"/>
                    <a:pt x="185" y="136"/>
                  </a:cubicBezTo>
                  <a:cubicBezTo>
                    <a:pt x="191" y="139"/>
                    <a:pt x="199" y="139"/>
                    <a:pt x="205" y="135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31" y="116"/>
                    <a:pt x="230" y="111"/>
                    <a:pt x="225" y="108"/>
                  </a:cubicBezTo>
                  <a:close/>
                </a:path>
              </a:pathLst>
            </a:custGeom>
            <a:solidFill>
              <a:srgbClr val="EBD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任意多边形 1661">
              <a:extLst>
                <a:ext uri="{FF2B5EF4-FFF2-40B4-BE49-F238E27FC236}">
                  <a16:creationId xmlns:a16="http://schemas.microsoft.com/office/drawing/2014/main" id="{48EA8190-8968-4851-954A-74DDD6504556}"/>
                </a:ext>
              </a:extLst>
            </p:cNvPr>
            <p:cNvSpPr/>
            <p:nvPr/>
          </p:nvSpPr>
          <p:spPr bwMode="auto">
            <a:xfrm>
              <a:off x="6443664" y="3827463"/>
              <a:ext cx="693738" cy="371475"/>
            </a:xfrm>
            <a:custGeom>
              <a:avLst/>
              <a:gdLst>
                <a:gd name="T0" fmla="*/ 239 w 266"/>
                <a:gd name="T1" fmla="*/ 112 h 143"/>
                <a:gd name="T2" fmla="*/ 235 w 266"/>
                <a:gd name="T3" fmla="*/ 106 h 143"/>
                <a:gd name="T4" fmla="*/ 59 w 266"/>
                <a:gd name="T5" fmla="*/ 5 h 143"/>
                <a:gd name="T6" fmla="*/ 68 w 266"/>
                <a:gd name="T7" fmla="*/ 0 h 143"/>
                <a:gd name="T8" fmla="*/ 256 w 266"/>
                <a:gd name="T9" fmla="*/ 109 h 143"/>
                <a:gd name="T10" fmla="*/ 254 w 266"/>
                <a:gd name="T11" fmla="*/ 118 h 143"/>
                <a:gd name="T12" fmla="*/ 215 w 266"/>
                <a:gd name="T13" fmla="*/ 140 h 143"/>
                <a:gd name="T14" fmla="*/ 195 w 266"/>
                <a:gd name="T15" fmla="*/ 140 h 143"/>
                <a:gd name="T16" fmla="*/ 10 w 266"/>
                <a:gd name="T17" fmla="*/ 33 h 143"/>
                <a:gd name="T18" fmla="*/ 19 w 266"/>
                <a:gd name="T19" fmla="*/ 28 h 143"/>
                <a:gd name="T20" fmla="*/ 195 w 266"/>
                <a:gd name="T21" fmla="*/ 130 h 143"/>
                <a:gd name="T22" fmla="*/ 215 w 266"/>
                <a:gd name="T23" fmla="*/ 130 h 143"/>
                <a:gd name="T24" fmla="*/ 238 w 266"/>
                <a:gd name="T25" fmla="*/ 115 h 143"/>
                <a:gd name="T26" fmla="*/ 239 w 266"/>
                <a:gd name="T2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143">
                  <a:moveTo>
                    <a:pt x="239" y="112"/>
                  </a:moveTo>
                  <a:cubicBezTo>
                    <a:pt x="239" y="110"/>
                    <a:pt x="237" y="108"/>
                    <a:pt x="235" y="10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66" y="114"/>
                    <a:pt x="255" y="107"/>
                    <a:pt x="256" y="109"/>
                  </a:cubicBezTo>
                  <a:cubicBezTo>
                    <a:pt x="259" y="112"/>
                    <a:pt x="257" y="115"/>
                    <a:pt x="254" y="118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09" y="143"/>
                    <a:pt x="201" y="143"/>
                    <a:pt x="195" y="14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5" y="37"/>
                    <a:pt x="0" y="17"/>
                    <a:pt x="195" y="130"/>
                  </a:cubicBezTo>
                  <a:cubicBezTo>
                    <a:pt x="201" y="133"/>
                    <a:pt x="209" y="133"/>
                    <a:pt x="215" y="130"/>
                  </a:cubicBezTo>
                  <a:cubicBezTo>
                    <a:pt x="236" y="117"/>
                    <a:pt x="237" y="117"/>
                    <a:pt x="238" y="115"/>
                  </a:cubicBezTo>
                  <a:cubicBezTo>
                    <a:pt x="239" y="114"/>
                    <a:pt x="239" y="113"/>
                    <a:pt x="239" y="112"/>
                  </a:cubicBezTo>
                  <a:close/>
                </a:path>
              </a:pathLst>
            </a:custGeom>
            <a:solidFill>
              <a:srgbClr val="82C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任意多边形 1662">
              <a:extLst>
                <a:ext uri="{FF2B5EF4-FFF2-40B4-BE49-F238E27FC236}">
                  <a16:creationId xmlns:a16="http://schemas.microsoft.com/office/drawing/2014/main" id="{D792E87C-72CF-4AFE-9B9C-F8A0B5193187}"/>
                </a:ext>
              </a:extLst>
            </p:cNvPr>
            <p:cNvSpPr/>
            <p:nvPr/>
          </p:nvSpPr>
          <p:spPr bwMode="auto">
            <a:xfrm>
              <a:off x="6621464" y="3738563"/>
              <a:ext cx="646113" cy="374650"/>
            </a:xfrm>
            <a:custGeom>
              <a:avLst/>
              <a:gdLst>
                <a:gd name="T0" fmla="*/ 245 w 248"/>
                <a:gd name="T1" fmla="*/ 108 h 144"/>
                <a:gd name="T2" fmla="*/ 248 w 248"/>
                <a:gd name="T3" fmla="*/ 112 h 144"/>
                <a:gd name="T4" fmla="*/ 244 w 248"/>
                <a:gd name="T5" fmla="*/ 118 h 144"/>
                <a:gd name="T6" fmla="*/ 205 w 248"/>
                <a:gd name="T7" fmla="*/ 140 h 144"/>
                <a:gd name="T8" fmla="*/ 186 w 248"/>
                <a:gd name="T9" fmla="*/ 140 h 144"/>
                <a:gd name="T10" fmla="*/ 0 w 248"/>
                <a:gd name="T11" fmla="*/ 34 h 144"/>
                <a:gd name="T12" fmla="*/ 10 w 248"/>
                <a:gd name="T13" fmla="*/ 28 h 144"/>
                <a:gd name="T14" fmla="*/ 186 w 248"/>
                <a:gd name="T15" fmla="*/ 130 h 144"/>
                <a:gd name="T16" fmla="*/ 205 w 248"/>
                <a:gd name="T17" fmla="*/ 130 h 144"/>
                <a:gd name="T18" fmla="*/ 227 w 248"/>
                <a:gd name="T19" fmla="*/ 117 h 144"/>
                <a:gd name="T20" fmla="*/ 230 w 248"/>
                <a:gd name="T21" fmla="*/ 112 h 144"/>
                <a:gd name="T22" fmla="*/ 226 w 248"/>
                <a:gd name="T23" fmla="*/ 107 h 144"/>
                <a:gd name="T24" fmla="*/ 50 w 248"/>
                <a:gd name="T25" fmla="*/ 5 h 144"/>
                <a:gd name="T26" fmla="*/ 59 w 248"/>
                <a:gd name="T27" fmla="*/ 0 h 144"/>
                <a:gd name="T28" fmla="*/ 245 w 248"/>
                <a:gd name="T29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144">
                  <a:moveTo>
                    <a:pt x="245" y="108"/>
                  </a:moveTo>
                  <a:cubicBezTo>
                    <a:pt x="247" y="109"/>
                    <a:pt x="248" y="110"/>
                    <a:pt x="248" y="112"/>
                  </a:cubicBezTo>
                  <a:cubicBezTo>
                    <a:pt x="248" y="115"/>
                    <a:pt x="246" y="117"/>
                    <a:pt x="244" y="118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0" y="144"/>
                    <a:pt x="191" y="144"/>
                    <a:pt x="186" y="14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2" y="94"/>
                    <a:pt x="185" y="130"/>
                    <a:pt x="186" y="130"/>
                  </a:cubicBezTo>
                  <a:cubicBezTo>
                    <a:pt x="191" y="133"/>
                    <a:pt x="200" y="133"/>
                    <a:pt x="205" y="130"/>
                  </a:cubicBezTo>
                  <a:cubicBezTo>
                    <a:pt x="225" y="118"/>
                    <a:pt x="226" y="118"/>
                    <a:pt x="227" y="117"/>
                  </a:cubicBezTo>
                  <a:cubicBezTo>
                    <a:pt x="229" y="116"/>
                    <a:pt x="230" y="114"/>
                    <a:pt x="230" y="112"/>
                  </a:cubicBezTo>
                  <a:cubicBezTo>
                    <a:pt x="230" y="110"/>
                    <a:pt x="228" y="108"/>
                    <a:pt x="226" y="107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244" y="107"/>
                    <a:pt x="245" y="108"/>
                  </a:cubicBezTo>
                  <a:close/>
                </a:path>
              </a:pathLst>
            </a:custGeom>
            <a:solidFill>
              <a:srgbClr val="84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任意多边形 1663">
              <a:extLst>
                <a:ext uri="{FF2B5EF4-FFF2-40B4-BE49-F238E27FC236}">
                  <a16:creationId xmlns:a16="http://schemas.microsoft.com/office/drawing/2014/main" id="{A788E1E9-8E6E-468B-8277-34DB34045044}"/>
                </a:ext>
              </a:extLst>
            </p:cNvPr>
            <p:cNvSpPr/>
            <p:nvPr/>
          </p:nvSpPr>
          <p:spPr bwMode="auto">
            <a:xfrm>
              <a:off x="7618414" y="3900488"/>
              <a:ext cx="387350" cy="223838"/>
            </a:xfrm>
            <a:custGeom>
              <a:avLst/>
              <a:gdLst>
                <a:gd name="T0" fmla="*/ 5 w 149"/>
                <a:gd name="T1" fmla="*/ 16 h 86"/>
                <a:gd name="T2" fmla="*/ 121 w 149"/>
                <a:gd name="T3" fmla="*/ 83 h 86"/>
                <a:gd name="T4" fmla="*/ 139 w 149"/>
                <a:gd name="T5" fmla="*/ 83 h 86"/>
                <a:gd name="T6" fmla="*/ 144 w 149"/>
                <a:gd name="T7" fmla="*/ 80 h 86"/>
                <a:gd name="T8" fmla="*/ 144 w 149"/>
                <a:gd name="T9" fmla="*/ 70 h 86"/>
                <a:gd name="T10" fmla="*/ 28 w 149"/>
                <a:gd name="T11" fmla="*/ 2 h 86"/>
                <a:gd name="T12" fmla="*/ 11 w 149"/>
                <a:gd name="T13" fmla="*/ 2 h 86"/>
                <a:gd name="T14" fmla="*/ 5 w 149"/>
                <a:gd name="T15" fmla="*/ 6 h 86"/>
                <a:gd name="T16" fmla="*/ 5 w 149"/>
                <a:gd name="T17" fmla="*/ 1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86">
                  <a:moveTo>
                    <a:pt x="5" y="16"/>
                  </a:moveTo>
                  <a:cubicBezTo>
                    <a:pt x="121" y="83"/>
                    <a:pt x="121" y="83"/>
                    <a:pt x="121" y="83"/>
                  </a:cubicBezTo>
                  <a:cubicBezTo>
                    <a:pt x="126" y="86"/>
                    <a:pt x="134" y="86"/>
                    <a:pt x="139" y="83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9" y="77"/>
                    <a:pt x="149" y="72"/>
                    <a:pt x="144" y="7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3" y="0"/>
                    <a:pt x="16" y="0"/>
                    <a:pt x="11" y="2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8"/>
                    <a:pt x="0" y="13"/>
                    <a:pt x="5" y="16"/>
                  </a:cubicBezTo>
                  <a:close/>
                </a:path>
              </a:pathLst>
            </a:custGeom>
            <a:solidFill>
              <a:srgbClr val="9F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任意多边形 1664">
              <a:extLst>
                <a:ext uri="{FF2B5EF4-FFF2-40B4-BE49-F238E27FC236}">
                  <a16:creationId xmlns:a16="http://schemas.microsoft.com/office/drawing/2014/main" id="{B0D3978B-F10D-4E82-8F1E-7A3ED51C3702}"/>
                </a:ext>
              </a:extLst>
            </p:cNvPr>
            <p:cNvSpPr/>
            <p:nvPr/>
          </p:nvSpPr>
          <p:spPr bwMode="auto">
            <a:xfrm>
              <a:off x="6537326" y="4129088"/>
              <a:ext cx="347663" cy="250825"/>
            </a:xfrm>
            <a:custGeom>
              <a:avLst/>
              <a:gdLst>
                <a:gd name="T0" fmla="*/ 125 w 133"/>
                <a:gd name="T1" fmla="*/ 70 h 96"/>
                <a:gd name="T2" fmla="*/ 8 w 133"/>
                <a:gd name="T3" fmla="*/ 3 h 96"/>
                <a:gd name="T4" fmla="*/ 0 w 133"/>
                <a:gd name="T5" fmla="*/ 6 h 96"/>
                <a:gd name="T6" fmla="*/ 0 w 133"/>
                <a:gd name="T7" fmla="*/ 12 h 96"/>
                <a:gd name="T8" fmla="*/ 8 w 133"/>
                <a:gd name="T9" fmla="*/ 26 h 96"/>
                <a:gd name="T10" fmla="*/ 125 w 133"/>
                <a:gd name="T11" fmla="*/ 93 h 96"/>
                <a:gd name="T12" fmla="*/ 133 w 133"/>
                <a:gd name="T13" fmla="*/ 89 h 96"/>
                <a:gd name="T14" fmla="*/ 133 w 133"/>
                <a:gd name="T15" fmla="*/ 83 h 96"/>
                <a:gd name="T16" fmla="*/ 125 w 133"/>
                <a:gd name="T1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96">
                  <a:moveTo>
                    <a:pt x="125" y="7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4" y="0"/>
                    <a:pt x="0" y="1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4" y="23"/>
                    <a:pt x="8" y="26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30" y="96"/>
                    <a:pt x="133" y="94"/>
                    <a:pt x="133" y="89"/>
                  </a:cubicBezTo>
                  <a:cubicBezTo>
                    <a:pt x="133" y="83"/>
                    <a:pt x="133" y="83"/>
                    <a:pt x="133" y="83"/>
                  </a:cubicBezTo>
                  <a:cubicBezTo>
                    <a:pt x="133" y="79"/>
                    <a:pt x="130" y="72"/>
                    <a:pt x="125" y="70"/>
                  </a:cubicBezTo>
                  <a:close/>
                </a:path>
              </a:pathLst>
            </a:custGeom>
            <a:solidFill>
              <a:srgbClr val="4B7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任意多边形 1665">
              <a:extLst>
                <a:ext uri="{FF2B5EF4-FFF2-40B4-BE49-F238E27FC236}">
                  <a16:creationId xmlns:a16="http://schemas.microsoft.com/office/drawing/2014/main" id="{3E7BF8A6-B629-4202-957B-E494E24E0F71}"/>
                </a:ext>
              </a:extLst>
            </p:cNvPr>
            <p:cNvSpPr/>
            <p:nvPr/>
          </p:nvSpPr>
          <p:spPr bwMode="auto">
            <a:xfrm>
              <a:off x="6537326" y="4233863"/>
              <a:ext cx="347663" cy="250825"/>
            </a:xfrm>
            <a:custGeom>
              <a:avLst/>
              <a:gdLst>
                <a:gd name="T0" fmla="*/ 125 w 133"/>
                <a:gd name="T1" fmla="*/ 70 h 96"/>
                <a:gd name="T2" fmla="*/ 8 w 133"/>
                <a:gd name="T3" fmla="*/ 3 h 96"/>
                <a:gd name="T4" fmla="*/ 0 w 133"/>
                <a:gd name="T5" fmla="*/ 7 h 96"/>
                <a:gd name="T6" fmla="*/ 0 w 133"/>
                <a:gd name="T7" fmla="*/ 13 h 96"/>
                <a:gd name="T8" fmla="*/ 8 w 133"/>
                <a:gd name="T9" fmla="*/ 26 h 96"/>
                <a:gd name="T10" fmla="*/ 125 w 133"/>
                <a:gd name="T11" fmla="*/ 93 h 96"/>
                <a:gd name="T12" fmla="*/ 133 w 133"/>
                <a:gd name="T13" fmla="*/ 90 h 96"/>
                <a:gd name="T14" fmla="*/ 133 w 133"/>
                <a:gd name="T15" fmla="*/ 84 h 96"/>
                <a:gd name="T16" fmla="*/ 125 w 133"/>
                <a:gd name="T1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96">
                  <a:moveTo>
                    <a:pt x="125" y="7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4" y="0"/>
                    <a:pt x="0" y="2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4" y="23"/>
                    <a:pt x="8" y="26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30" y="96"/>
                    <a:pt x="133" y="95"/>
                    <a:pt x="133" y="90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79"/>
                    <a:pt x="130" y="73"/>
                    <a:pt x="125" y="70"/>
                  </a:cubicBezTo>
                  <a:close/>
                </a:path>
              </a:pathLst>
            </a:custGeom>
            <a:solidFill>
              <a:srgbClr val="4B7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任意多边形 1666">
              <a:extLst>
                <a:ext uri="{FF2B5EF4-FFF2-40B4-BE49-F238E27FC236}">
                  <a16:creationId xmlns:a16="http://schemas.microsoft.com/office/drawing/2014/main" id="{AA73EE80-F3B2-421F-BDBE-04FBE9915170}"/>
                </a:ext>
              </a:extLst>
            </p:cNvPr>
            <p:cNvSpPr/>
            <p:nvPr/>
          </p:nvSpPr>
          <p:spPr bwMode="auto">
            <a:xfrm>
              <a:off x="5278439" y="2295526"/>
              <a:ext cx="592138" cy="409575"/>
            </a:xfrm>
            <a:custGeom>
              <a:avLst/>
              <a:gdLst>
                <a:gd name="T0" fmla="*/ 227 w 227"/>
                <a:gd name="T1" fmla="*/ 0 h 157"/>
                <a:gd name="T2" fmla="*/ 227 w 227"/>
                <a:gd name="T3" fmla="*/ 26 h 157"/>
                <a:gd name="T4" fmla="*/ 0 w 227"/>
                <a:gd name="T5" fmla="*/ 157 h 157"/>
                <a:gd name="T6" fmla="*/ 0 w 227"/>
                <a:gd name="T7" fmla="*/ 131 h 157"/>
                <a:gd name="T8" fmla="*/ 227 w 227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7">
                  <a:moveTo>
                    <a:pt x="227" y="0"/>
                  </a:moveTo>
                  <a:cubicBezTo>
                    <a:pt x="227" y="26"/>
                    <a:pt x="227" y="26"/>
                    <a:pt x="227" y="26"/>
                  </a:cubicBezTo>
                  <a:cubicBezTo>
                    <a:pt x="99" y="101"/>
                    <a:pt x="149" y="72"/>
                    <a:pt x="0" y="15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227" y="0"/>
                    <a:pt x="227" y="0"/>
                    <a:pt x="227" y="0"/>
                  </a:cubicBezTo>
                </a:path>
              </a:pathLst>
            </a:custGeom>
            <a:solidFill>
              <a:srgbClr val="785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任意多边形 1667">
              <a:extLst>
                <a:ext uri="{FF2B5EF4-FFF2-40B4-BE49-F238E27FC236}">
                  <a16:creationId xmlns:a16="http://schemas.microsoft.com/office/drawing/2014/main" id="{02C11332-832E-4453-8625-2BCD94DB83AA}"/>
                </a:ext>
              </a:extLst>
            </p:cNvPr>
            <p:cNvSpPr/>
            <p:nvPr/>
          </p:nvSpPr>
          <p:spPr bwMode="auto">
            <a:xfrm>
              <a:off x="4686301" y="1954213"/>
              <a:ext cx="1184275" cy="682625"/>
            </a:xfrm>
            <a:custGeom>
              <a:avLst/>
              <a:gdLst>
                <a:gd name="T0" fmla="*/ 454 w 454"/>
                <a:gd name="T1" fmla="*/ 131 h 262"/>
                <a:gd name="T2" fmla="*/ 227 w 454"/>
                <a:gd name="T3" fmla="*/ 262 h 262"/>
                <a:gd name="T4" fmla="*/ 119 w 454"/>
                <a:gd name="T5" fmla="*/ 199 h 262"/>
                <a:gd name="T6" fmla="*/ 126 w 454"/>
                <a:gd name="T7" fmla="*/ 193 h 262"/>
                <a:gd name="T8" fmla="*/ 224 w 454"/>
                <a:gd name="T9" fmla="*/ 136 h 262"/>
                <a:gd name="T10" fmla="*/ 228 w 454"/>
                <a:gd name="T11" fmla="*/ 131 h 262"/>
                <a:gd name="T12" fmla="*/ 222 w 454"/>
                <a:gd name="T13" fmla="*/ 121 h 262"/>
                <a:gd name="T14" fmla="*/ 215 w 454"/>
                <a:gd name="T15" fmla="*/ 121 h 262"/>
                <a:gd name="T16" fmla="*/ 117 w 454"/>
                <a:gd name="T17" fmla="*/ 177 h 262"/>
                <a:gd name="T18" fmla="*/ 104 w 454"/>
                <a:gd name="T19" fmla="*/ 191 h 262"/>
                <a:gd name="T20" fmla="*/ 0 w 454"/>
                <a:gd name="T21" fmla="*/ 131 h 262"/>
                <a:gd name="T22" fmla="*/ 227 w 454"/>
                <a:gd name="T23" fmla="*/ 0 h 262"/>
                <a:gd name="T24" fmla="*/ 454 w 454"/>
                <a:gd name="T25" fmla="*/ 13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262">
                  <a:moveTo>
                    <a:pt x="454" y="131"/>
                  </a:moveTo>
                  <a:cubicBezTo>
                    <a:pt x="227" y="262"/>
                    <a:pt x="227" y="262"/>
                    <a:pt x="227" y="262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1" y="197"/>
                    <a:pt x="123" y="194"/>
                    <a:pt x="126" y="193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5" y="135"/>
                    <a:pt x="227" y="133"/>
                    <a:pt x="228" y="131"/>
                  </a:cubicBezTo>
                  <a:cubicBezTo>
                    <a:pt x="229" y="127"/>
                    <a:pt x="227" y="122"/>
                    <a:pt x="222" y="121"/>
                  </a:cubicBezTo>
                  <a:cubicBezTo>
                    <a:pt x="220" y="119"/>
                    <a:pt x="216" y="120"/>
                    <a:pt x="215" y="121"/>
                  </a:cubicBezTo>
                  <a:cubicBezTo>
                    <a:pt x="111" y="181"/>
                    <a:pt x="117" y="177"/>
                    <a:pt x="117" y="177"/>
                  </a:cubicBezTo>
                  <a:cubicBezTo>
                    <a:pt x="111" y="181"/>
                    <a:pt x="107" y="185"/>
                    <a:pt x="104" y="191"/>
                  </a:cubicBezTo>
                  <a:cubicBezTo>
                    <a:pt x="103" y="190"/>
                    <a:pt x="111" y="195"/>
                    <a:pt x="0" y="131"/>
                  </a:cubicBezTo>
                  <a:cubicBezTo>
                    <a:pt x="227" y="0"/>
                    <a:pt x="227" y="0"/>
                    <a:pt x="227" y="0"/>
                  </a:cubicBezTo>
                  <a:lnTo>
                    <a:pt x="454" y="131"/>
                  </a:lnTo>
                  <a:close/>
                </a:path>
              </a:pathLst>
            </a:custGeom>
            <a:solidFill>
              <a:srgbClr val="BF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任意多边形 1668">
              <a:extLst>
                <a:ext uri="{FF2B5EF4-FFF2-40B4-BE49-F238E27FC236}">
                  <a16:creationId xmlns:a16="http://schemas.microsoft.com/office/drawing/2014/main" id="{AF341EB2-6926-4E6F-ADD0-102ABB1A76A3}"/>
                </a:ext>
              </a:extLst>
            </p:cNvPr>
            <p:cNvSpPr/>
            <p:nvPr/>
          </p:nvSpPr>
          <p:spPr bwMode="auto">
            <a:xfrm>
              <a:off x="4983164" y="2522538"/>
              <a:ext cx="612775" cy="414338"/>
            </a:xfrm>
            <a:custGeom>
              <a:avLst/>
              <a:gdLst>
                <a:gd name="T0" fmla="*/ 235 w 235"/>
                <a:gd name="T1" fmla="*/ 77 h 159"/>
                <a:gd name="T2" fmla="*/ 231 w 235"/>
                <a:gd name="T3" fmla="*/ 96 h 159"/>
                <a:gd name="T4" fmla="*/ 231 w 235"/>
                <a:gd name="T5" fmla="*/ 96 h 159"/>
                <a:gd name="T6" fmla="*/ 214 w 235"/>
                <a:gd name="T7" fmla="*/ 118 h 159"/>
                <a:gd name="T8" fmla="*/ 10 w 235"/>
                <a:gd name="T9" fmla="*/ 116 h 159"/>
                <a:gd name="T10" fmla="*/ 10 w 235"/>
                <a:gd name="T11" fmla="*/ 113 h 159"/>
                <a:gd name="T12" fmla="*/ 4 w 235"/>
                <a:gd name="T13" fmla="*/ 78 h 159"/>
                <a:gd name="T14" fmla="*/ 0 w 235"/>
                <a:gd name="T15" fmla="*/ 72 h 159"/>
                <a:gd name="T16" fmla="*/ 0 w 235"/>
                <a:gd name="T17" fmla="*/ 5 h 159"/>
                <a:gd name="T18" fmla="*/ 113 w 235"/>
                <a:gd name="T19" fmla="*/ 70 h 159"/>
                <a:gd name="T20" fmla="*/ 235 w 235"/>
                <a:gd name="T21" fmla="*/ 0 h 159"/>
                <a:gd name="T22" fmla="*/ 235 w 235"/>
                <a:gd name="T23" fmla="*/ 78 h 159"/>
                <a:gd name="T24" fmla="*/ 235 w 235"/>
                <a:gd name="T25" fmla="*/ 7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159">
                  <a:moveTo>
                    <a:pt x="235" y="77"/>
                  </a:moveTo>
                  <a:cubicBezTo>
                    <a:pt x="235" y="83"/>
                    <a:pt x="234" y="90"/>
                    <a:pt x="231" y="96"/>
                  </a:cubicBezTo>
                  <a:cubicBezTo>
                    <a:pt x="231" y="96"/>
                    <a:pt x="231" y="96"/>
                    <a:pt x="231" y="96"/>
                  </a:cubicBezTo>
                  <a:cubicBezTo>
                    <a:pt x="228" y="102"/>
                    <a:pt x="223" y="110"/>
                    <a:pt x="214" y="118"/>
                  </a:cubicBezTo>
                  <a:cubicBezTo>
                    <a:pt x="166" y="159"/>
                    <a:pt x="57" y="159"/>
                    <a:pt x="10" y="116"/>
                  </a:cubicBezTo>
                  <a:cubicBezTo>
                    <a:pt x="10" y="114"/>
                    <a:pt x="10" y="113"/>
                    <a:pt x="10" y="113"/>
                  </a:cubicBezTo>
                  <a:cubicBezTo>
                    <a:pt x="7" y="95"/>
                    <a:pt x="4" y="79"/>
                    <a:pt x="4" y="78"/>
                  </a:cubicBezTo>
                  <a:cubicBezTo>
                    <a:pt x="4" y="76"/>
                    <a:pt x="3" y="73"/>
                    <a:pt x="0" y="72"/>
                  </a:cubicBezTo>
                  <a:cubicBezTo>
                    <a:pt x="0" y="50"/>
                    <a:pt x="0" y="27"/>
                    <a:pt x="0" y="5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26"/>
                    <a:pt x="235" y="52"/>
                    <a:pt x="235" y="78"/>
                  </a:cubicBezTo>
                  <a:cubicBezTo>
                    <a:pt x="235" y="78"/>
                    <a:pt x="235" y="77"/>
                    <a:pt x="235" y="77"/>
                  </a:cubicBezTo>
                </a:path>
              </a:pathLst>
            </a:custGeom>
            <a:solidFill>
              <a:srgbClr val="81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任意多边形 1669">
              <a:extLst>
                <a:ext uri="{FF2B5EF4-FFF2-40B4-BE49-F238E27FC236}">
                  <a16:creationId xmlns:a16="http://schemas.microsoft.com/office/drawing/2014/main" id="{637B5CB1-84C2-4F27-A9F3-B3E47B082A2C}"/>
                </a:ext>
              </a:extLst>
            </p:cNvPr>
            <p:cNvSpPr/>
            <p:nvPr/>
          </p:nvSpPr>
          <p:spPr bwMode="auto">
            <a:xfrm>
              <a:off x="4983164" y="2473326"/>
              <a:ext cx="295275" cy="231775"/>
            </a:xfrm>
            <a:custGeom>
              <a:avLst/>
              <a:gdLst>
                <a:gd name="T0" fmla="*/ 113 w 113"/>
                <a:gd name="T1" fmla="*/ 63 h 89"/>
                <a:gd name="T2" fmla="*/ 113 w 113"/>
                <a:gd name="T3" fmla="*/ 89 h 89"/>
                <a:gd name="T4" fmla="*/ 0 w 113"/>
                <a:gd name="T5" fmla="*/ 24 h 89"/>
                <a:gd name="T6" fmla="*/ 1 w 113"/>
                <a:gd name="T7" fmla="*/ 9 h 89"/>
                <a:gd name="T8" fmla="*/ 5 w 113"/>
                <a:gd name="T9" fmla="*/ 0 h 89"/>
                <a:gd name="T10" fmla="*/ 113 w 113"/>
                <a:gd name="T11" fmla="*/ 6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113" y="63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2"/>
                    <a:pt x="1" y="9"/>
                  </a:cubicBezTo>
                  <a:cubicBezTo>
                    <a:pt x="2" y="6"/>
                    <a:pt x="3" y="3"/>
                    <a:pt x="5" y="0"/>
                  </a:cubicBezTo>
                  <a:cubicBezTo>
                    <a:pt x="113" y="63"/>
                    <a:pt x="113" y="63"/>
                    <a:pt x="113" y="63"/>
                  </a:cubicBezTo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任意多边形 1670">
              <a:extLst>
                <a:ext uri="{FF2B5EF4-FFF2-40B4-BE49-F238E27FC236}">
                  <a16:creationId xmlns:a16="http://schemas.microsoft.com/office/drawing/2014/main" id="{899A2FA4-F634-4B70-9850-2AB65E29573F}"/>
                </a:ext>
              </a:extLst>
            </p:cNvPr>
            <p:cNvSpPr/>
            <p:nvPr/>
          </p:nvSpPr>
          <p:spPr bwMode="auto">
            <a:xfrm>
              <a:off x="4938714" y="2266951"/>
              <a:ext cx="350838" cy="576263"/>
            </a:xfrm>
            <a:custGeom>
              <a:avLst/>
              <a:gdLst>
                <a:gd name="T0" fmla="*/ 0 w 134"/>
                <a:gd name="T1" fmla="*/ 172 h 221"/>
                <a:gd name="T2" fmla="*/ 0 w 134"/>
                <a:gd name="T3" fmla="*/ 92 h 221"/>
                <a:gd name="T4" fmla="*/ 20 w 134"/>
                <a:gd name="T5" fmla="*/ 57 h 221"/>
                <a:gd name="T6" fmla="*/ 118 w 134"/>
                <a:gd name="T7" fmla="*/ 1 h 221"/>
                <a:gd name="T8" fmla="*/ 122 w 134"/>
                <a:gd name="T9" fmla="*/ 0 h 221"/>
                <a:gd name="T10" fmla="*/ 127 w 134"/>
                <a:gd name="T11" fmla="*/ 16 h 221"/>
                <a:gd name="T12" fmla="*/ 27 w 134"/>
                <a:gd name="T13" fmla="*/ 74 h 221"/>
                <a:gd name="T14" fmla="*/ 17 w 134"/>
                <a:gd name="T15" fmla="*/ 92 h 221"/>
                <a:gd name="T16" fmla="*/ 17 w 134"/>
                <a:gd name="T17" fmla="*/ 172 h 221"/>
                <a:gd name="T18" fmla="*/ 15 w 134"/>
                <a:gd name="T19" fmla="*/ 175 h 221"/>
                <a:gd name="T20" fmla="*/ 0 w 134"/>
                <a:gd name="T21" fmla="*/ 1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21">
                  <a:moveTo>
                    <a:pt x="0" y="172"/>
                  </a:moveTo>
                  <a:cubicBezTo>
                    <a:pt x="0" y="41"/>
                    <a:pt x="0" y="221"/>
                    <a:pt x="0" y="92"/>
                  </a:cubicBezTo>
                  <a:cubicBezTo>
                    <a:pt x="0" y="80"/>
                    <a:pt x="8" y="65"/>
                    <a:pt x="20" y="57"/>
                  </a:cubicBezTo>
                  <a:cubicBezTo>
                    <a:pt x="20" y="57"/>
                    <a:pt x="14" y="61"/>
                    <a:pt x="118" y="1"/>
                  </a:cubicBezTo>
                  <a:cubicBezTo>
                    <a:pt x="117" y="2"/>
                    <a:pt x="119" y="0"/>
                    <a:pt x="122" y="0"/>
                  </a:cubicBezTo>
                  <a:cubicBezTo>
                    <a:pt x="131" y="0"/>
                    <a:pt x="134" y="11"/>
                    <a:pt x="127" y="16"/>
                  </a:cubicBezTo>
                  <a:cubicBezTo>
                    <a:pt x="125" y="17"/>
                    <a:pt x="29" y="72"/>
                    <a:pt x="27" y="74"/>
                  </a:cubicBezTo>
                  <a:cubicBezTo>
                    <a:pt x="21" y="79"/>
                    <a:pt x="17" y="87"/>
                    <a:pt x="17" y="92"/>
                  </a:cubicBezTo>
                  <a:cubicBezTo>
                    <a:pt x="17" y="121"/>
                    <a:pt x="17" y="141"/>
                    <a:pt x="17" y="172"/>
                  </a:cubicBezTo>
                  <a:cubicBezTo>
                    <a:pt x="17" y="173"/>
                    <a:pt x="16" y="175"/>
                    <a:pt x="15" y="175"/>
                  </a:cubicBezTo>
                  <a:cubicBezTo>
                    <a:pt x="10" y="178"/>
                    <a:pt x="0" y="176"/>
                    <a:pt x="0" y="172"/>
                  </a:cubicBezTo>
                  <a:close/>
                </a:path>
              </a:pathLst>
            </a:custGeom>
            <a:solidFill>
              <a:srgbClr val="484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任意多边形 1671">
              <a:extLst>
                <a:ext uri="{FF2B5EF4-FFF2-40B4-BE49-F238E27FC236}">
                  <a16:creationId xmlns:a16="http://schemas.microsoft.com/office/drawing/2014/main" id="{B8D00F13-54FB-4FDE-9E70-7D8DF491FDD2}"/>
                </a:ext>
              </a:extLst>
            </p:cNvPr>
            <p:cNvSpPr/>
            <p:nvPr/>
          </p:nvSpPr>
          <p:spPr bwMode="auto">
            <a:xfrm>
              <a:off x="4929189" y="2709863"/>
              <a:ext cx="69850" cy="44450"/>
            </a:xfrm>
            <a:custGeom>
              <a:avLst/>
              <a:gdLst>
                <a:gd name="T0" fmla="*/ 4 w 27"/>
                <a:gd name="T1" fmla="*/ 2 h 17"/>
                <a:gd name="T2" fmla="*/ 7 w 27"/>
                <a:gd name="T3" fmla="*/ 5 h 17"/>
                <a:gd name="T4" fmla="*/ 21 w 27"/>
                <a:gd name="T5" fmla="*/ 2 h 17"/>
                <a:gd name="T6" fmla="*/ 21 w 27"/>
                <a:gd name="T7" fmla="*/ 0 h 17"/>
                <a:gd name="T8" fmla="*/ 24 w 27"/>
                <a:gd name="T9" fmla="*/ 3 h 17"/>
                <a:gd name="T10" fmla="*/ 25 w 27"/>
                <a:gd name="T11" fmla="*/ 6 h 17"/>
                <a:gd name="T12" fmla="*/ 3 w 27"/>
                <a:gd name="T13" fmla="*/ 12 h 17"/>
                <a:gd name="T14" fmla="*/ 0 w 27"/>
                <a:gd name="T15" fmla="*/ 6 h 17"/>
                <a:gd name="T16" fmla="*/ 4 w 27"/>
                <a:gd name="T17" fmla="*/ 0 h 17"/>
                <a:gd name="T18" fmla="*/ 4 w 27"/>
                <a:gd name="T1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7">
                  <a:moveTo>
                    <a:pt x="4" y="2"/>
                  </a:moveTo>
                  <a:cubicBezTo>
                    <a:pt x="4" y="3"/>
                    <a:pt x="5" y="5"/>
                    <a:pt x="7" y="5"/>
                  </a:cubicBezTo>
                  <a:cubicBezTo>
                    <a:pt x="13" y="9"/>
                    <a:pt x="21" y="6"/>
                    <a:pt x="21" y="2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3" y="1"/>
                    <a:pt x="23" y="2"/>
                    <a:pt x="24" y="3"/>
                  </a:cubicBezTo>
                  <a:cubicBezTo>
                    <a:pt x="25" y="4"/>
                    <a:pt x="25" y="6"/>
                    <a:pt x="25" y="6"/>
                  </a:cubicBezTo>
                  <a:cubicBezTo>
                    <a:pt x="27" y="13"/>
                    <a:pt x="11" y="17"/>
                    <a:pt x="3" y="12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5"/>
                    <a:pt x="1" y="2"/>
                    <a:pt x="4" y="0"/>
                  </a:cubicBezTo>
                  <a:cubicBezTo>
                    <a:pt x="4" y="1"/>
                    <a:pt x="4" y="0"/>
                    <a:pt x="4" y="2"/>
                  </a:cubicBezTo>
                  <a:close/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任意多边形 1672">
              <a:extLst>
                <a:ext uri="{FF2B5EF4-FFF2-40B4-BE49-F238E27FC236}">
                  <a16:creationId xmlns:a16="http://schemas.microsoft.com/office/drawing/2014/main" id="{5A833E46-7985-4085-B4D4-E217F923C730}"/>
                </a:ext>
              </a:extLst>
            </p:cNvPr>
            <p:cNvSpPr/>
            <p:nvPr/>
          </p:nvSpPr>
          <p:spPr bwMode="auto">
            <a:xfrm>
              <a:off x="4686301" y="2295526"/>
              <a:ext cx="288925" cy="214313"/>
            </a:xfrm>
            <a:custGeom>
              <a:avLst/>
              <a:gdLst>
                <a:gd name="T0" fmla="*/ 97 w 111"/>
                <a:gd name="T1" fmla="*/ 82 h 82"/>
                <a:gd name="T2" fmla="*/ 0 w 111"/>
                <a:gd name="T3" fmla="*/ 26 h 82"/>
                <a:gd name="T4" fmla="*/ 0 w 111"/>
                <a:gd name="T5" fmla="*/ 0 h 82"/>
                <a:gd name="T6" fmla="*/ 104 w 111"/>
                <a:gd name="T7" fmla="*/ 60 h 82"/>
                <a:gd name="T8" fmla="*/ 100 w 111"/>
                <a:gd name="T9" fmla="*/ 68 h 82"/>
                <a:gd name="T10" fmla="*/ 97 w 111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82">
                  <a:moveTo>
                    <a:pt x="97" y="82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1" y="64"/>
                    <a:pt x="103" y="59"/>
                    <a:pt x="104" y="60"/>
                  </a:cubicBezTo>
                  <a:cubicBezTo>
                    <a:pt x="102" y="62"/>
                    <a:pt x="101" y="65"/>
                    <a:pt x="100" y="68"/>
                  </a:cubicBezTo>
                  <a:cubicBezTo>
                    <a:pt x="97" y="73"/>
                    <a:pt x="97" y="78"/>
                    <a:pt x="97" y="82"/>
                  </a:cubicBezTo>
                  <a:close/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任意多边形 1673">
              <a:extLst>
                <a:ext uri="{FF2B5EF4-FFF2-40B4-BE49-F238E27FC236}">
                  <a16:creationId xmlns:a16="http://schemas.microsoft.com/office/drawing/2014/main" id="{B74D7EF3-D9F2-4A02-88D5-5B8AD93A048D}"/>
                </a:ext>
              </a:extLst>
            </p:cNvPr>
            <p:cNvSpPr/>
            <p:nvPr/>
          </p:nvSpPr>
          <p:spPr bwMode="auto">
            <a:xfrm>
              <a:off x="4910139" y="2709863"/>
              <a:ext cx="101600" cy="152400"/>
            </a:xfrm>
            <a:custGeom>
              <a:avLst/>
              <a:gdLst>
                <a:gd name="T0" fmla="*/ 8 w 39"/>
                <a:gd name="T1" fmla="*/ 10 h 58"/>
                <a:gd name="T2" fmla="*/ 32 w 39"/>
                <a:gd name="T3" fmla="*/ 7 h 58"/>
                <a:gd name="T4" fmla="*/ 38 w 39"/>
                <a:gd name="T5" fmla="*/ 40 h 58"/>
                <a:gd name="T6" fmla="*/ 38 w 39"/>
                <a:gd name="T7" fmla="*/ 41 h 58"/>
                <a:gd name="T8" fmla="*/ 38 w 39"/>
                <a:gd name="T9" fmla="*/ 41 h 58"/>
                <a:gd name="T10" fmla="*/ 18 w 39"/>
                <a:gd name="T11" fmla="*/ 57 h 58"/>
                <a:gd name="T12" fmla="*/ 2 w 39"/>
                <a:gd name="T13" fmla="*/ 41 h 58"/>
                <a:gd name="T14" fmla="*/ 7 w 39"/>
                <a:gd name="T15" fmla="*/ 6 h 58"/>
                <a:gd name="T16" fmla="*/ 8 w 39"/>
                <a:gd name="T17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8">
                  <a:moveTo>
                    <a:pt x="8" y="10"/>
                  </a:moveTo>
                  <a:cubicBezTo>
                    <a:pt x="14" y="17"/>
                    <a:pt x="32" y="15"/>
                    <a:pt x="32" y="7"/>
                  </a:cubicBezTo>
                  <a:cubicBezTo>
                    <a:pt x="32" y="6"/>
                    <a:pt x="31" y="0"/>
                    <a:pt x="38" y="40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9"/>
                    <a:pt x="32" y="58"/>
                    <a:pt x="18" y="57"/>
                  </a:cubicBezTo>
                  <a:cubicBezTo>
                    <a:pt x="6" y="56"/>
                    <a:pt x="0" y="49"/>
                    <a:pt x="2" y="41"/>
                  </a:cubicBezTo>
                  <a:cubicBezTo>
                    <a:pt x="2" y="40"/>
                    <a:pt x="7" y="7"/>
                    <a:pt x="7" y="6"/>
                  </a:cubicBezTo>
                  <a:cubicBezTo>
                    <a:pt x="7" y="7"/>
                    <a:pt x="7" y="9"/>
                    <a:pt x="8" y="10"/>
                  </a:cubicBezTo>
                  <a:close/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任意多边形 1674">
              <a:extLst>
                <a:ext uri="{FF2B5EF4-FFF2-40B4-BE49-F238E27FC236}">
                  <a16:creationId xmlns:a16="http://schemas.microsoft.com/office/drawing/2014/main" id="{A260055A-CBF4-47EB-B8A5-AA72E6EE6497}"/>
                </a:ext>
              </a:extLst>
            </p:cNvPr>
            <p:cNvSpPr/>
            <p:nvPr/>
          </p:nvSpPr>
          <p:spPr bwMode="auto">
            <a:xfrm>
              <a:off x="5453064" y="2724151"/>
              <a:ext cx="214313" cy="163513"/>
            </a:xfrm>
            <a:custGeom>
              <a:avLst/>
              <a:gdLst>
                <a:gd name="T0" fmla="*/ 55 w 82"/>
                <a:gd name="T1" fmla="*/ 0 h 63"/>
                <a:gd name="T2" fmla="*/ 51 w 82"/>
                <a:gd name="T3" fmla="*/ 19 h 63"/>
                <a:gd name="T4" fmla="*/ 51 w 82"/>
                <a:gd name="T5" fmla="*/ 19 h 63"/>
                <a:gd name="T6" fmla="*/ 34 w 82"/>
                <a:gd name="T7" fmla="*/ 41 h 63"/>
                <a:gd name="T8" fmla="*/ 0 w 82"/>
                <a:gd name="T9" fmla="*/ 60 h 63"/>
                <a:gd name="T10" fmla="*/ 26 w 82"/>
                <a:gd name="T11" fmla="*/ 63 h 63"/>
                <a:gd name="T12" fmla="*/ 38 w 82"/>
                <a:gd name="T13" fmla="*/ 60 h 63"/>
                <a:gd name="T14" fmla="*/ 76 w 82"/>
                <a:gd name="T15" fmla="*/ 33 h 63"/>
                <a:gd name="T16" fmla="*/ 76 w 82"/>
                <a:gd name="T17" fmla="*/ 20 h 63"/>
                <a:gd name="T18" fmla="*/ 60 w 82"/>
                <a:gd name="T19" fmla="*/ 11 h 63"/>
                <a:gd name="T20" fmla="*/ 55 w 82"/>
                <a:gd name="T21" fmla="*/ 1 h 63"/>
                <a:gd name="T22" fmla="*/ 55 w 82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63">
                  <a:moveTo>
                    <a:pt x="55" y="0"/>
                  </a:moveTo>
                  <a:cubicBezTo>
                    <a:pt x="55" y="6"/>
                    <a:pt x="54" y="13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8" y="25"/>
                    <a:pt x="43" y="33"/>
                    <a:pt x="34" y="41"/>
                  </a:cubicBezTo>
                  <a:cubicBezTo>
                    <a:pt x="25" y="49"/>
                    <a:pt x="13" y="55"/>
                    <a:pt x="0" y="60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2" y="28"/>
                    <a:pt x="81" y="23"/>
                    <a:pt x="76" y="2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7" y="9"/>
                    <a:pt x="55" y="5"/>
                    <a:pt x="55" y="1"/>
                  </a:cubicBezTo>
                  <a:cubicBezTo>
                    <a:pt x="55" y="1"/>
                    <a:pt x="55" y="0"/>
                    <a:pt x="55" y="0"/>
                  </a:cubicBezTo>
                </a:path>
              </a:pathLst>
            </a:custGeom>
            <a:solidFill>
              <a:srgbClr val="6D8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任意多边形 1675">
              <a:extLst>
                <a:ext uri="{FF2B5EF4-FFF2-40B4-BE49-F238E27FC236}">
                  <a16:creationId xmlns:a16="http://schemas.microsoft.com/office/drawing/2014/main" id="{77E4F0AB-C94C-4447-B368-35C19651D133}"/>
                </a:ext>
              </a:extLst>
            </p:cNvPr>
            <p:cNvSpPr/>
            <p:nvPr/>
          </p:nvSpPr>
          <p:spPr bwMode="auto">
            <a:xfrm>
              <a:off x="5278439" y="2522538"/>
              <a:ext cx="317500" cy="361950"/>
            </a:xfrm>
            <a:custGeom>
              <a:avLst/>
              <a:gdLst>
                <a:gd name="T0" fmla="*/ 122 w 122"/>
                <a:gd name="T1" fmla="*/ 0 h 139"/>
                <a:gd name="T2" fmla="*/ 0 w 122"/>
                <a:gd name="T3" fmla="*/ 70 h 139"/>
                <a:gd name="T4" fmla="*/ 58 w 122"/>
                <a:gd name="T5" fmla="*/ 139 h 139"/>
                <a:gd name="T6" fmla="*/ 66 w 122"/>
                <a:gd name="T7" fmla="*/ 137 h 139"/>
                <a:gd name="T8" fmla="*/ 67 w 122"/>
                <a:gd name="T9" fmla="*/ 137 h 139"/>
                <a:gd name="T10" fmla="*/ 101 w 122"/>
                <a:gd name="T11" fmla="*/ 118 h 139"/>
                <a:gd name="T12" fmla="*/ 118 w 122"/>
                <a:gd name="T13" fmla="*/ 96 h 139"/>
                <a:gd name="T14" fmla="*/ 118 w 122"/>
                <a:gd name="T15" fmla="*/ 96 h 139"/>
                <a:gd name="T16" fmla="*/ 122 w 122"/>
                <a:gd name="T17" fmla="*/ 77 h 139"/>
                <a:gd name="T18" fmla="*/ 122 w 122"/>
                <a:gd name="T19" fmla="*/ 78 h 139"/>
                <a:gd name="T20" fmla="*/ 122 w 122"/>
                <a:gd name="T21" fmla="*/ 78 h 139"/>
                <a:gd name="T22" fmla="*/ 122 w 122"/>
                <a:gd name="T2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39">
                  <a:moveTo>
                    <a:pt x="122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23" y="139"/>
                    <a:pt x="58" y="139"/>
                  </a:cubicBezTo>
                  <a:cubicBezTo>
                    <a:pt x="60" y="139"/>
                    <a:pt x="63" y="138"/>
                    <a:pt x="66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0" y="132"/>
                    <a:pt x="92" y="126"/>
                    <a:pt x="101" y="118"/>
                  </a:cubicBezTo>
                  <a:cubicBezTo>
                    <a:pt x="110" y="110"/>
                    <a:pt x="115" y="102"/>
                    <a:pt x="118" y="96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1" y="90"/>
                    <a:pt x="122" y="83"/>
                    <a:pt x="122" y="77"/>
                  </a:cubicBezTo>
                  <a:cubicBezTo>
                    <a:pt x="122" y="77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52"/>
                    <a:pt x="122" y="26"/>
                    <a:pt x="122" y="0"/>
                  </a:cubicBezTo>
                </a:path>
              </a:pathLst>
            </a:custGeom>
            <a:solidFill>
              <a:srgbClr val="592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任意多边形 1676">
              <a:extLst>
                <a:ext uri="{FF2B5EF4-FFF2-40B4-BE49-F238E27FC236}">
                  <a16:creationId xmlns:a16="http://schemas.microsoft.com/office/drawing/2014/main" id="{2256F82F-D0C2-4D4F-8616-F42C24CC4559}"/>
                </a:ext>
              </a:extLst>
            </p:cNvPr>
            <p:cNvSpPr/>
            <p:nvPr/>
          </p:nvSpPr>
          <p:spPr bwMode="auto">
            <a:xfrm>
              <a:off x="6350001" y="3336926"/>
              <a:ext cx="158750" cy="150813"/>
            </a:xfrm>
            <a:custGeom>
              <a:avLst/>
              <a:gdLst>
                <a:gd name="T0" fmla="*/ 61 w 61"/>
                <a:gd name="T1" fmla="*/ 1 h 58"/>
                <a:gd name="T2" fmla="*/ 61 w 61"/>
                <a:gd name="T3" fmla="*/ 1 h 58"/>
                <a:gd name="T4" fmla="*/ 47 w 61"/>
                <a:gd name="T5" fmla="*/ 17 h 58"/>
                <a:gd name="T6" fmla="*/ 56 w 61"/>
                <a:gd name="T7" fmla="*/ 36 h 58"/>
                <a:gd name="T8" fmla="*/ 18 w 61"/>
                <a:gd name="T9" fmla="*/ 58 h 58"/>
                <a:gd name="T10" fmla="*/ 9 w 61"/>
                <a:gd name="T11" fmla="*/ 58 h 58"/>
                <a:gd name="T12" fmla="*/ 9 w 61"/>
                <a:gd name="T13" fmla="*/ 58 h 58"/>
                <a:gd name="T14" fmla="*/ 0 w 61"/>
                <a:gd name="T15" fmla="*/ 37 h 58"/>
                <a:gd name="T16" fmla="*/ 59 w 61"/>
                <a:gd name="T17" fmla="*/ 0 h 58"/>
                <a:gd name="T18" fmla="*/ 61 w 61"/>
                <a:gd name="T1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58"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9"/>
                    <a:pt x="47" y="11"/>
                    <a:pt x="47" y="17"/>
                  </a:cubicBezTo>
                  <a:cubicBezTo>
                    <a:pt x="47" y="21"/>
                    <a:pt x="56" y="29"/>
                    <a:pt x="56" y="36"/>
                  </a:cubicBezTo>
                  <a:cubicBezTo>
                    <a:pt x="56" y="54"/>
                    <a:pt x="36" y="58"/>
                    <a:pt x="18" y="58"/>
                  </a:cubicBezTo>
                  <a:cubicBezTo>
                    <a:pt x="15" y="58"/>
                    <a:pt x="12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0"/>
                    <a:pt x="6" y="42"/>
                    <a:pt x="0" y="37"/>
                  </a:cubicBezTo>
                  <a:cubicBezTo>
                    <a:pt x="15" y="29"/>
                    <a:pt x="23" y="0"/>
                    <a:pt x="59" y="0"/>
                  </a:cubicBezTo>
                  <a:cubicBezTo>
                    <a:pt x="60" y="0"/>
                    <a:pt x="61" y="0"/>
                    <a:pt x="61" y="1"/>
                  </a:cubicBezTo>
                  <a:close/>
                </a:path>
              </a:pathLst>
            </a:custGeom>
            <a:solidFill>
              <a:srgbClr val="E6A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任意多边形 1677">
              <a:extLst>
                <a:ext uri="{FF2B5EF4-FFF2-40B4-BE49-F238E27FC236}">
                  <a16:creationId xmlns:a16="http://schemas.microsoft.com/office/drawing/2014/main" id="{765413E8-CE94-4779-AFA1-88B4574BEAEC}"/>
                </a:ext>
              </a:extLst>
            </p:cNvPr>
            <p:cNvSpPr/>
            <p:nvPr/>
          </p:nvSpPr>
          <p:spPr bwMode="auto">
            <a:xfrm>
              <a:off x="5611814" y="3354388"/>
              <a:ext cx="765175" cy="676275"/>
            </a:xfrm>
            <a:custGeom>
              <a:avLst/>
              <a:gdLst>
                <a:gd name="T0" fmla="*/ 13 w 293"/>
                <a:gd name="T1" fmla="*/ 12 h 259"/>
                <a:gd name="T2" fmla="*/ 32 w 293"/>
                <a:gd name="T3" fmla="*/ 2 h 259"/>
                <a:gd name="T4" fmla="*/ 36 w 293"/>
                <a:gd name="T5" fmla="*/ 13 h 259"/>
                <a:gd name="T6" fmla="*/ 48 w 293"/>
                <a:gd name="T7" fmla="*/ 15 h 259"/>
                <a:gd name="T8" fmla="*/ 78 w 293"/>
                <a:gd name="T9" fmla="*/ 8 h 259"/>
                <a:gd name="T10" fmla="*/ 80 w 293"/>
                <a:gd name="T11" fmla="*/ 0 h 259"/>
                <a:gd name="T12" fmla="*/ 110 w 293"/>
                <a:gd name="T13" fmla="*/ 14 h 259"/>
                <a:gd name="T14" fmla="*/ 150 w 293"/>
                <a:gd name="T15" fmla="*/ 26 h 259"/>
                <a:gd name="T16" fmla="*/ 254 w 293"/>
                <a:gd name="T17" fmla="*/ 35 h 259"/>
                <a:gd name="T18" fmla="*/ 277 w 293"/>
                <a:gd name="T19" fmla="*/ 26 h 259"/>
                <a:gd name="T20" fmla="*/ 283 w 293"/>
                <a:gd name="T21" fmla="*/ 30 h 259"/>
                <a:gd name="T22" fmla="*/ 292 w 293"/>
                <a:gd name="T23" fmla="*/ 51 h 259"/>
                <a:gd name="T24" fmla="*/ 293 w 293"/>
                <a:gd name="T25" fmla="*/ 56 h 259"/>
                <a:gd name="T26" fmla="*/ 145 w 293"/>
                <a:gd name="T27" fmla="*/ 90 h 259"/>
                <a:gd name="T28" fmla="*/ 130 w 293"/>
                <a:gd name="T29" fmla="*/ 115 h 259"/>
                <a:gd name="T30" fmla="*/ 133 w 293"/>
                <a:gd name="T31" fmla="*/ 240 h 259"/>
                <a:gd name="T32" fmla="*/ 133 w 293"/>
                <a:gd name="T33" fmla="*/ 240 h 259"/>
                <a:gd name="T34" fmla="*/ 64 w 293"/>
                <a:gd name="T35" fmla="*/ 259 h 259"/>
                <a:gd name="T36" fmla="*/ 5 w 293"/>
                <a:gd name="T37" fmla="*/ 210 h 259"/>
                <a:gd name="T38" fmla="*/ 5 w 293"/>
                <a:gd name="T39" fmla="*/ 210 h 259"/>
                <a:gd name="T40" fmla="*/ 3 w 293"/>
                <a:gd name="T41" fmla="*/ 201 h 259"/>
                <a:gd name="T42" fmla="*/ 10 w 293"/>
                <a:gd name="T43" fmla="*/ 164 h 259"/>
                <a:gd name="T44" fmla="*/ 11 w 293"/>
                <a:gd name="T45" fmla="*/ 143 h 259"/>
                <a:gd name="T46" fmla="*/ 0 w 293"/>
                <a:gd name="T47" fmla="*/ 44 h 259"/>
                <a:gd name="T48" fmla="*/ 4 w 293"/>
                <a:gd name="T49" fmla="*/ 22 h 259"/>
                <a:gd name="T50" fmla="*/ 13 w 293"/>
                <a:gd name="T51" fmla="*/ 1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3" h="259">
                  <a:moveTo>
                    <a:pt x="13" y="12"/>
                  </a:moveTo>
                  <a:cubicBezTo>
                    <a:pt x="18" y="8"/>
                    <a:pt x="25" y="4"/>
                    <a:pt x="32" y="2"/>
                  </a:cubicBezTo>
                  <a:cubicBezTo>
                    <a:pt x="33" y="6"/>
                    <a:pt x="34" y="10"/>
                    <a:pt x="36" y="13"/>
                  </a:cubicBezTo>
                  <a:cubicBezTo>
                    <a:pt x="40" y="14"/>
                    <a:pt x="44" y="15"/>
                    <a:pt x="48" y="15"/>
                  </a:cubicBezTo>
                  <a:cubicBezTo>
                    <a:pt x="58" y="15"/>
                    <a:pt x="69" y="12"/>
                    <a:pt x="78" y="8"/>
                  </a:cubicBezTo>
                  <a:cubicBezTo>
                    <a:pt x="79" y="5"/>
                    <a:pt x="79" y="3"/>
                    <a:pt x="80" y="0"/>
                  </a:cubicBezTo>
                  <a:cubicBezTo>
                    <a:pt x="92" y="3"/>
                    <a:pt x="102" y="9"/>
                    <a:pt x="110" y="14"/>
                  </a:cubicBezTo>
                  <a:cubicBezTo>
                    <a:pt x="122" y="22"/>
                    <a:pt x="136" y="26"/>
                    <a:pt x="150" y="26"/>
                  </a:cubicBezTo>
                  <a:cubicBezTo>
                    <a:pt x="187" y="26"/>
                    <a:pt x="228" y="41"/>
                    <a:pt x="254" y="35"/>
                  </a:cubicBezTo>
                  <a:cubicBezTo>
                    <a:pt x="262" y="33"/>
                    <a:pt x="269" y="29"/>
                    <a:pt x="277" y="26"/>
                  </a:cubicBezTo>
                  <a:cubicBezTo>
                    <a:pt x="280" y="27"/>
                    <a:pt x="282" y="28"/>
                    <a:pt x="283" y="30"/>
                  </a:cubicBezTo>
                  <a:cubicBezTo>
                    <a:pt x="289" y="35"/>
                    <a:pt x="292" y="43"/>
                    <a:pt x="292" y="51"/>
                  </a:cubicBezTo>
                  <a:cubicBezTo>
                    <a:pt x="293" y="53"/>
                    <a:pt x="293" y="54"/>
                    <a:pt x="293" y="56"/>
                  </a:cubicBezTo>
                  <a:cubicBezTo>
                    <a:pt x="243" y="87"/>
                    <a:pt x="190" y="76"/>
                    <a:pt x="145" y="90"/>
                  </a:cubicBezTo>
                  <a:cubicBezTo>
                    <a:pt x="135" y="93"/>
                    <a:pt x="128" y="104"/>
                    <a:pt x="130" y="115"/>
                  </a:cubicBezTo>
                  <a:cubicBezTo>
                    <a:pt x="137" y="165"/>
                    <a:pt x="151" y="223"/>
                    <a:pt x="133" y="240"/>
                  </a:cubicBezTo>
                  <a:cubicBezTo>
                    <a:pt x="133" y="240"/>
                    <a:pt x="133" y="240"/>
                    <a:pt x="133" y="240"/>
                  </a:cubicBezTo>
                  <a:cubicBezTo>
                    <a:pt x="118" y="252"/>
                    <a:pt x="95" y="259"/>
                    <a:pt x="64" y="259"/>
                  </a:cubicBezTo>
                  <a:cubicBezTo>
                    <a:pt x="34" y="259"/>
                    <a:pt x="14" y="237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07"/>
                    <a:pt x="4" y="204"/>
                    <a:pt x="3" y="201"/>
                  </a:cubicBezTo>
                  <a:cubicBezTo>
                    <a:pt x="5" y="194"/>
                    <a:pt x="8" y="179"/>
                    <a:pt x="10" y="164"/>
                  </a:cubicBezTo>
                  <a:cubicBezTo>
                    <a:pt x="10" y="157"/>
                    <a:pt x="11" y="150"/>
                    <a:pt x="11" y="143"/>
                  </a:cubicBezTo>
                  <a:cubicBezTo>
                    <a:pt x="11" y="101"/>
                    <a:pt x="0" y="67"/>
                    <a:pt x="0" y="44"/>
                  </a:cubicBezTo>
                  <a:cubicBezTo>
                    <a:pt x="0" y="37"/>
                    <a:pt x="1" y="29"/>
                    <a:pt x="4" y="22"/>
                  </a:cubicBezTo>
                  <a:cubicBezTo>
                    <a:pt x="6" y="18"/>
                    <a:pt x="9" y="14"/>
                    <a:pt x="13" y="12"/>
                  </a:cubicBezTo>
                  <a:close/>
                </a:path>
              </a:pathLst>
            </a:custGeom>
            <a:solidFill>
              <a:srgbClr val="F6B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任意多边形 1678">
              <a:extLst>
                <a:ext uri="{FF2B5EF4-FFF2-40B4-BE49-F238E27FC236}">
                  <a16:creationId xmlns:a16="http://schemas.microsoft.com/office/drawing/2014/main" id="{12B91FA7-6D7E-4DDC-8E6A-4C88F8125914}"/>
                </a:ext>
              </a:extLst>
            </p:cNvPr>
            <p:cNvSpPr/>
            <p:nvPr/>
          </p:nvSpPr>
          <p:spPr bwMode="auto">
            <a:xfrm>
              <a:off x="5834064" y="4716463"/>
              <a:ext cx="250825" cy="182563"/>
            </a:xfrm>
            <a:custGeom>
              <a:avLst/>
              <a:gdLst>
                <a:gd name="T0" fmla="*/ 75 w 96"/>
                <a:gd name="T1" fmla="*/ 0 h 70"/>
                <a:gd name="T2" fmla="*/ 96 w 96"/>
                <a:gd name="T3" fmla="*/ 20 h 70"/>
                <a:gd name="T4" fmla="*/ 20 w 96"/>
                <a:gd name="T5" fmla="*/ 70 h 70"/>
                <a:gd name="T6" fmla="*/ 0 w 96"/>
                <a:gd name="T7" fmla="*/ 40 h 70"/>
                <a:gd name="T8" fmla="*/ 1 w 96"/>
                <a:gd name="T9" fmla="*/ 26 h 70"/>
                <a:gd name="T10" fmla="*/ 11 w 96"/>
                <a:gd name="T11" fmla="*/ 9 h 70"/>
                <a:gd name="T12" fmla="*/ 12 w 96"/>
                <a:gd name="T13" fmla="*/ 21 h 70"/>
                <a:gd name="T14" fmla="*/ 38 w 96"/>
                <a:gd name="T15" fmla="*/ 2 h 70"/>
                <a:gd name="T16" fmla="*/ 44 w 96"/>
                <a:gd name="T17" fmla="*/ 22 h 70"/>
                <a:gd name="T18" fmla="*/ 75 w 96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0">
                  <a:moveTo>
                    <a:pt x="75" y="0"/>
                  </a:moveTo>
                  <a:cubicBezTo>
                    <a:pt x="86" y="0"/>
                    <a:pt x="96" y="9"/>
                    <a:pt x="96" y="20"/>
                  </a:cubicBezTo>
                  <a:cubicBezTo>
                    <a:pt x="96" y="43"/>
                    <a:pt x="42" y="70"/>
                    <a:pt x="20" y="70"/>
                  </a:cubicBezTo>
                  <a:cubicBezTo>
                    <a:pt x="4" y="70"/>
                    <a:pt x="0" y="56"/>
                    <a:pt x="0" y="40"/>
                  </a:cubicBezTo>
                  <a:cubicBezTo>
                    <a:pt x="0" y="35"/>
                    <a:pt x="0" y="30"/>
                    <a:pt x="1" y="26"/>
                  </a:cubicBezTo>
                  <a:cubicBezTo>
                    <a:pt x="0" y="14"/>
                    <a:pt x="10" y="12"/>
                    <a:pt x="11" y="9"/>
                  </a:cubicBezTo>
                  <a:cubicBezTo>
                    <a:pt x="14" y="12"/>
                    <a:pt x="9" y="21"/>
                    <a:pt x="12" y="21"/>
                  </a:cubicBezTo>
                  <a:cubicBezTo>
                    <a:pt x="23" y="21"/>
                    <a:pt x="31" y="11"/>
                    <a:pt x="38" y="2"/>
                  </a:cubicBezTo>
                  <a:cubicBezTo>
                    <a:pt x="43" y="8"/>
                    <a:pt x="44" y="14"/>
                    <a:pt x="44" y="22"/>
                  </a:cubicBezTo>
                  <a:cubicBezTo>
                    <a:pt x="53" y="11"/>
                    <a:pt x="66" y="0"/>
                    <a:pt x="75" y="0"/>
                  </a:cubicBezTo>
                  <a:close/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任意多边形 1679">
              <a:extLst>
                <a:ext uri="{FF2B5EF4-FFF2-40B4-BE49-F238E27FC236}">
                  <a16:creationId xmlns:a16="http://schemas.microsoft.com/office/drawing/2014/main" id="{7FFCBED5-BC79-4CDD-A473-7971765F50B8}"/>
                </a:ext>
              </a:extLst>
            </p:cNvPr>
            <p:cNvSpPr/>
            <p:nvPr/>
          </p:nvSpPr>
          <p:spPr bwMode="auto">
            <a:xfrm>
              <a:off x="5594351" y="3902076"/>
              <a:ext cx="373063" cy="881063"/>
            </a:xfrm>
            <a:custGeom>
              <a:avLst/>
              <a:gdLst>
                <a:gd name="T0" fmla="*/ 32 w 143"/>
                <a:gd name="T1" fmla="*/ 259 h 338"/>
                <a:gd name="T2" fmla="*/ 28 w 143"/>
                <a:gd name="T3" fmla="*/ 273 h 338"/>
                <a:gd name="T4" fmla="*/ 23 w 143"/>
                <a:gd name="T5" fmla="*/ 283 h 338"/>
                <a:gd name="T6" fmla="*/ 17 w 143"/>
                <a:gd name="T7" fmla="*/ 288 h 338"/>
                <a:gd name="T8" fmla="*/ 0 w 143"/>
                <a:gd name="T9" fmla="*/ 266 h 338"/>
                <a:gd name="T10" fmla="*/ 0 w 143"/>
                <a:gd name="T11" fmla="*/ 266 h 338"/>
                <a:gd name="T12" fmla="*/ 12 w 143"/>
                <a:gd name="T13" fmla="*/ 0 h 338"/>
                <a:gd name="T14" fmla="*/ 71 w 143"/>
                <a:gd name="T15" fmla="*/ 49 h 338"/>
                <a:gd name="T16" fmla="*/ 140 w 143"/>
                <a:gd name="T17" fmla="*/ 30 h 338"/>
                <a:gd name="T18" fmla="*/ 140 w 143"/>
                <a:gd name="T19" fmla="*/ 30 h 338"/>
                <a:gd name="T20" fmla="*/ 143 w 143"/>
                <a:gd name="T21" fmla="*/ 65 h 338"/>
                <a:gd name="T22" fmla="*/ 131 w 143"/>
                <a:gd name="T23" fmla="*/ 318 h 338"/>
                <a:gd name="T24" fmla="*/ 114 w 143"/>
                <a:gd name="T25" fmla="*/ 336 h 338"/>
                <a:gd name="T26" fmla="*/ 103 w 143"/>
                <a:gd name="T27" fmla="*/ 336 h 338"/>
                <a:gd name="T28" fmla="*/ 97 w 143"/>
                <a:gd name="T29" fmla="*/ 327 h 338"/>
                <a:gd name="T30" fmla="*/ 66 w 143"/>
                <a:gd name="T31" fmla="*/ 93 h 338"/>
                <a:gd name="T32" fmla="*/ 32 w 143"/>
                <a:gd name="T33" fmla="*/ 25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3" h="338">
                  <a:moveTo>
                    <a:pt x="32" y="259"/>
                  </a:moveTo>
                  <a:cubicBezTo>
                    <a:pt x="30" y="264"/>
                    <a:pt x="29" y="269"/>
                    <a:pt x="28" y="273"/>
                  </a:cubicBezTo>
                  <a:cubicBezTo>
                    <a:pt x="27" y="277"/>
                    <a:pt x="25" y="280"/>
                    <a:pt x="23" y="283"/>
                  </a:cubicBezTo>
                  <a:cubicBezTo>
                    <a:pt x="20" y="285"/>
                    <a:pt x="18" y="288"/>
                    <a:pt x="17" y="288"/>
                  </a:cubicBezTo>
                  <a:cubicBezTo>
                    <a:pt x="8" y="288"/>
                    <a:pt x="0" y="297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48"/>
                    <a:pt x="6" y="15"/>
                    <a:pt x="12" y="0"/>
                  </a:cubicBezTo>
                  <a:cubicBezTo>
                    <a:pt x="21" y="27"/>
                    <a:pt x="41" y="49"/>
                    <a:pt x="71" y="49"/>
                  </a:cubicBezTo>
                  <a:cubicBezTo>
                    <a:pt x="102" y="49"/>
                    <a:pt x="125" y="42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2" y="42"/>
                    <a:pt x="143" y="53"/>
                    <a:pt x="143" y="65"/>
                  </a:cubicBezTo>
                  <a:cubicBezTo>
                    <a:pt x="143" y="66"/>
                    <a:pt x="134" y="280"/>
                    <a:pt x="131" y="318"/>
                  </a:cubicBezTo>
                  <a:cubicBezTo>
                    <a:pt x="129" y="327"/>
                    <a:pt x="125" y="332"/>
                    <a:pt x="114" y="336"/>
                  </a:cubicBezTo>
                  <a:cubicBezTo>
                    <a:pt x="108" y="338"/>
                    <a:pt x="105" y="337"/>
                    <a:pt x="103" y="336"/>
                  </a:cubicBezTo>
                  <a:cubicBezTo>
                    <a:pt x="99" y="334"/>
                    <a:pt x="97" y="331"/>
                    <a:pt x="97" y="327"/>
                  </a:cubicBezTo>
                  <a:cubicBezTo>
                    <a:pt x="98" y="288"/>
                    <a:pt x="82" y="121"/>
                    <a:pt x="66" y="93"/>
                  </a:cubicBezTo>
                  <a:cubicBezTo>
                    <a:pt x="55" y="128"/>
                    <a:pt x="43" y="213"/>
                    <a:pt x="32" y="259"/>
                  </a:cubicBezTo>
                  <a:close/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任意多边形 1680">
              <a:extLst>
                <a:ext uri="{FF2B5EF4-FFF2-40B4-BE49-F238E27FC236}">
                  <a16:creationId xmlns:a16="http://schemas.microsoft.com/office/drawing/2014/main" id="{8452626B-40D2-4364-8447-0C37E5624316}"/>
                </a:ext>
              </a:extLst>
            </p:cNvPr>
            <p:cNvSpPr/>
            <p:nvPr/>
          </p:nvSpPr>
          <p:spPr bwMode="auto">
            <a:xfrm>
              <a:off x="5695951" y="3297238"/>
              <a:ext cx="125413" cy="96838"/>
            </a:xfrm>
            <a:custGeom>
              <a:avLst/>
              <a:gdLst>
                <a:gd name="T0" fmla="*/ 48 w 48"/>
                <a:gd name="T1" fmla="*/ 16 h 37"/>
                <a:gd name="T2" fmla="*/ 48 w 48"/>
                <a:gd name="T3" fmla="*/ 22 h 37"/>
                <a:gd name="T4" fmla="*/ 46 w 48"/>
                <a:gd name="T5" fmla="*/ 30 h 37"/>
                <a:gd name="T6" fmla="*/ 16 w 48"/>
                <a:gd name="T7" fmla="*/ 37 h 37"/>
                <a:gd name="T8" fmla="*/ 4 w 48"/>
                <a:gd name="T9" fmla="*/ 35 h 37"/>
                <a:gd name="T10" fmla="*/ 0 w 48"/>
                <a:gd name="T11" fmla="*/ 24 h 37"/>
                <a:gd name="T12" fmla="*/ 0 w 48"/>
                <a:gd name="T13" fmla="*/ 18 h 37"/>
                <a:gd name="T14" fmla="*/ 6 w 48"/>
                <a:gd name="T15" fmla="*/ 0 h 37"/>
                <a:gd name="T16" fmla="*/ 10 w 48"/>
                <a:gd name="T17" fmla="*/ 6 h 37"/>
                <a:gd name="T18" fmla="*/ 10 w 48"/>
                <a:gd name="T19" fmla="*/ 6 h 37"/>
                <a:gd name="T20" fmla="*/ 41 w 48"/>
                <a:gd name="T21" fmla="*/ 17 h 37"/>
                <a:gd name="T22" fmla="*/ 42 w 48"/>
                <a:gd name="T23" fmla="*/ 17 h 37"/>
                <a:gd name="T24" fmla="*/ 48 w 48"/>
                <a:gd name="T2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7">
                  <a:moveTo>
                    <a:pt x="48" y="16"/>
                  </a:moveTo>
                  <a:cubicBezTo>
                    <a:pt x="48" y="18"/>
                    <a:pt x="48" y="20"/>
                    <a:pt x="48" y="22"/>
                  </a:cubicBezTo>
                  <a:cubicBezTo>
                    <a:pt x="47" y="25"/>
                    <a:pt x="47" y="27"/>
                    <a:pt x="46" y="30"/>
                  </a:cubicBezTo>
                  <a:cubicBezTo>
                    <a:pt x="37" y="34"/>
                    <a:pt x="26" y="37"/>
                    <a:pt x="16" y="37"/>
                  </a:cubicBezTo>
                  <a:cubicBezTo>
                    <a:pt x="12" y="37"/>
                    <a:pt x="8" y="36"/>
                    <a:pt x="4" y="35"/>
                  </a:cubicBezTo>
                  <a:cubicBezTo>
                    <a:pt x="2" y="32"/>
                    <a:pt x="1" y="28"/>
                    <a:pt x="0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1"/>
                    <a:pt x="2" y="4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" y="14"/>
                    <a:pt x="30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4" y="17"/>
                    <a:pt x="46" y="16"/>
                    <a:pt x="48" y="16"/>
                  </a:cubicBezTo>
                  <a:close/>
                </a:path>
              </a:pathLst>
            </a:custGeom>
            <a:solidFill>
              <a:srgbClr val="81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任意多边形 1681">
              <a:extLst>
                <a:ext uri="{FF2B5EF4-FFF2-40B4-BE49-F238E27FC236}">
                  <a16:creationId xmlns:a16="http://schemas.microsoft.com/office/drawing/2014/main" id="{EB787F2E-1458-44BA-8D33-517158B861CD}"/>
                </a:ext>
              </a:extLst>
            </p:cNvPr>
            <p:cNvSpPr/>
            <p:nvPr/>
          </p:nvSpPr>
          <p:spPr bwMode="auto">
            <a:xfrm>
              <a:off x="5721351" y="3286126"/>
              <a:ext cx="88900" cy="55563"/>
            </a:xfrm>
            <a:custGeom>
              <a:avLst/>
              <a:gdLst>
                <a:gd name="T0" fmla="*/ 34 w 34"/>
                <a:gd name="T1" fmla="*/ 14 h 21"/>
                <a:gd name="T2" fmla="*/ 32 w 34"/>
                <a:gd name="T3" fmla="*/ 21 h 21"/>
                <a:gd name="T4" fmla="*/ 31 w 34"/>
                <a:gd name="T5" fmla="*/ 21 h 21"/>
                <a:gd name="T6" fmla="*/ 0 w 34"/>
                <a:gd name="T7" fmla="*/ 10 h 21"/>
                <a:gd name="T8" fmla="*/ 0 w 34"/>
                <a:gd name="T9" fmla="*/ 10 h 21"/>
                <a:gd name="T10" fmla="*/ 0 w 34"/>
                <a:gd name="T11" fmla="*/ 0 h 21"/>
                <a:gd name="T12" fmla="*/ 16 w 34"/>
                <a:gd name="T13" fmla="*/ 2 h 21"/>
                <a:gd name="T14" fmla="*/ 28 w 34"/>
                <a:gd name="T15" fmla="*/ 8 h 21"/>
                <a:gd name="T16" fmla="*/ 34 w 34"/>
                <a:gd name="T1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34" y="14"/>
                  </a:moveTo>
                  <a:cubicBezTo>
                    <a:pt x="33" y="16"/>
                    <a:pt x="33" y="18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0" y="21"/>
                    <a:pt x="8" y="1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5" y="1"/>
                    <a:pt x="10" y="1"/>
                    <a:pt x="16" y="2"/>
                  </a:cubicBezTo>
                  <a:cubicBezTo>
                    <a:pt x="19" y="5"/>
                    <a:pt x="24" y="7"/>
                    <a:pt x="28" y="8"/>
                  </a:cubicBezTo>
                  <a:cubicBezTo>
                    <a:pt x="30" y="10"/>
                    <a:pt x="32" y="12"/>
                    <a:pt x="34" y="14"/>
                  </a:cubicBezTo>
                  <a:close/>
                </a:path>
              </a:pathLst>
            </a:custGeom>
            <a:solidFill>
              <a:srgbClr val="E6A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任意多边形 1682">
              <a:extLst>
                <a:ext uri="{FF2B5EF4-FFF2-40B4-BE49-F238E27FC236}">
                  <a16:creationId xmlns:a16="http://schemas.microsoft.com/office/drawing/2014/main" id="{54360435-C651-482B-986D-D38EFD7F70A1}"/>
                </a:ext>
              </a:extLst>
            </p:cNvPr>
            <p:cNvSpPr/>
            <p:nvPr/>
          </p:nvSpPr>
          <p:spPr bwMode="auto">
            <a:xfrm>
              <a:off x="5578476" y="4554538"/>
              <a:ext cx="206375" cy="200025"/>
            </a:xfrm>
            <a:custGeom>
              <a:avLst/>
              <a:gdLst>
                <a:gd name="T0" fmla="*/ 35 w 79"/>
                <a:gd name="T1" fmla="*/ 19 h 77"/>
                <a:gd name="T2" fmla="*/ 38 w 79"/>
                <a:gd name="T3" fmla="*/ 9 h 77"/>
                <a:gd name="T4" fmla="*/ 61 w 79"/>
                <a:gd name="T5" fmla="*/ 0 h 77"/>
                <a:gd name="T6" fmla="*/ 79 w 79"/>
                <a:gd name="T7" fmla="*/ 15 h 77"/>
                <a:gd name="T8" fmla="*/ 11 w 79"/>
                <a:gd name="T9" fmla="*/ 77 h 77"/>
                <a:gd name="T10" fmla="*/ 10 w 79"/>
                <a:gd name="T11" fmla="*/ 77 h 77"/>
                <a:gd name="T12" fmla="*/ 0 w 79"/>
                <a:gd name="T13" fmla="*/ 63 h 77"/>
                <a:gd name="T14" fmla="*/ 6 w 79"/>
                <a:gd name="T15" fmla="*/ 16 h 77"/>
                <a:gd name="T16" fmla="*/ 6 w 79"/>
                <a:gd name="T17" fmla="*/ 16 h 77"/>
                <a:gd name="T18" fmla="*/ 35 w 79"/>
                <a:gd name="T19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7">
                  <a:moveTo>
                    <a:pt x="35" y="19"/>
                  </a:moveTo>
                  <a:cubicBezTo>
                    <a:pt x="36" y="16"/>
                    <a:pt x="37" y="12"/>
                    <a:pt x="38" y="9"/>
                  </a:cubicBezTo>
                  <a:cubicBezTo>
                    <a:pt x="45" y="3"/>
                    <a:pt x="53" y="0"/>
                    <a:pt x="61" y="0"/>
                  </a:cubicBezTo>
                  <a:cubicBezTo>
                    <a:pt x="71" y="0"/>
                    <a:pt x="79" y="5"/>
                    <a:pt x="79" y="15"/>
                  </a:cubicBezTo>
                  <a:cubicBezTo>
                    <a:pt x="79" y="50"/>
                    <a:pt x="26" y="77"/>
                    <a:pt x="11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4" y="75"/>
                    <a:pt x="0" y="70"/>
                    <a:pt x="0" y="63"/>
                  </a:cubicBezTo>
                  <a:cubicBezTo>
                    <a:pt x="0" y="47"/>
                    <a:pt x="3" y="3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37"/>
                    <a:pt x="34" y="26"/>
                    <a:pt x="35" y="19"/>
                  </a:cubicBezTo>
                  <a:close/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任意多边形 1683">
              <a:extLst>
                <a:ext uri="{FF2B5EF4-FFF2-40B4-BE49-F238E27FC236}">
                  <a16:creationId xmlns:a16="http://schemas.microsoft.com/office/drawing/2014/main" id="{4FEBAE7E-6611-4F61-818D-C07B5DEF2F54}"/>
                </a:ext>
              </a:extLst>
            </p:cNvPr>
            <p:cNvSpPr/>
            <p:nvPr/>
          </p:nvSpPr>
          <p:spPr bwMode="auto">
            <a:xfrm>
              <a:off x="5575301" y="3411538"/>
              <a:ext cx="65088" cy="371475"/>
            </a:xfrm>
            <a:custGeom>
              <a:avLst/>
              <a:gdLst>
                <a:gd name="T0" fmla="*/ 25 w 25"/>
                <a:gd name="T1" fmla="*/ 121 h 142"/>
                <a:gd name="T2" fmla="*/ 24 w 25"/>
                <a:gd name="T3" fmla="*/ 142 h 142"/>
                <a:gd name="T4" fmla="*/ 24 w 25"/>
                <a:gd name="T5" fmla="*/ 142 h 142"/>
                <a:gd name="T6" fmla="*/ 0 w 25"/>
                <a:gd name="T7" fmla="*/ 59 h 142"/>
                <a:gd name="T8" fmla="*/ 18 w 25"/>
                <a:gd name="T9" fmla="*/ 0 h 142"/>
                <a:gd name="T10" fmla="*/ 14 w 25"/>
                <a:gd name="T11" fmla="*/ 22 h 142"/>
                <a:gd name="T12" fmla="*/ 25 w 25"/>
                <a:gd name="T13" fmla="*/ 12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2">
                  <a:moveTo>
                    <a:pt x="25" y="121"/>
                  </a:moveTo>
                  <a:cubicBezTo>
                    <a:pt x="25" y="128"/>
                    <a:pt x="24" y="135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9" y="120"/>
                    <a:pt x="0" y="89"/>
                    <a:pt x="0" y="59"/>
                  </a:cubicBezTo>
                  <a:cubicBezTo>
                    <a:pt x="0" y="37"/>
                    <a:pt x="6" y="15"/>
                    <a:pt x="18" y="0"/>
                  </a:cubicBezTo>
                  <a:cubicBezTo>
                    <a:pt x="15" y="7"/>
                    <a:pt x="14" y="15"/>
                    <a:pt x="14" y="22"/>
                  </a:cubicBezTo>
                  <a:cubicBezTo>
                    <a:pt x="14" y="45"/>
                    <a:pt x="25" y="79"/>
                    <a:pt x="25" y="121"/>
                  </a:cubicBezTo>
                  <a:close/>
                </a:path>
              </a:pathLst>
            </a:custGeom>
            <a:solidFill>
              <a:srgbClr val="F2A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任意多边形 1684">
              <a:extLst>
                <a:ext uri="{FF2B5EF4-FFF2-40B4-BE49-F238E27FC236}">
                  <a16:creationId xmlns:a16="http://schemas.microsoft.com/office/drawing/2014/main" id="{FC560AF0-77B9-4392-867B-72BFF94BB705}"/>
                </a:ext>
              </a:extLst>
            </p:cNvPr>
            <p:cNvSpPr/>
            <p:nvPr/>
          </p:nvSpPr>
          <p:spPr bwMode="auto">
            <a:xfrm>
              <a:off x="5573714" y="2919413"/>
              <a:ext cx="350838" cy="390525"/>
            </a:xfrm>
            <a:custGeom>
              <a:avLst/>
              <a:gdLst>
                <a:gd name="T0" fmla="*/ 133 w 135"/>
                <a:gd name="T1" fmla="*/ 44 h 150"/>
                <a:gd name="T2" fmla="*/ 126 w 135"/>
                <a:gd name="T3" fmla="*/ 62 h 150"/>
                <a:gd name="T4" fmla="*/ 126 w 135"/>
                <a:gd name="T5" fmla="*/ 62 h 150"/>
                <a:gd name="T6" fmla="*/ 125 w 135"/>
                <a:gd name="T7" fmla="*/ 62 h 150"/>
                <a:gd name="T8" fmla="*/ 109 w 135"/>
                <a:gd name="T9" fmla="*/ 77 h 150"/>
                <a:gd name="T10" fmla="*/ 84 w 135"/>
                <a:gd name="T11" fmla="*/ 149 h 150"/>
                <a:gd name="T12" fmla="*/ 78 w 135"/>
                <a:gd name="T13" fmla="*/ 150 h 150"/>
                <a:gd name="T14" fmla="*/ 64 w 135"/>
                <a:gd name="T15" fmla="*/ 148 h 150"/>
                <a:gd name="T16" fmla="*/ 49 w 135"/>
                <a:gd name="T17" fmla="*/ 150 h 150"/>
                <a:gd name="T18" fmla="*/ 42 w 135"/>
                <a:gd name="T19" fmla="*/ 149 h 150"/>
                <a:gd name="T20" fmla="*/ 7 w 135"/>
                <a:gd name="T21" fmla="*/ 111 h 150"/>
                <a:gd name="T22" fmla="*/ 13 w 135"/>
                <a:gd name="T23" fmla="*/ 42 h 150"/>
                <a:gd name="T24" fmla="*/ 36 w 135"/>
                <a:gd name="T25" fmla="*/ 19 h 150"/>
                <a:gd name="T26" fmla="*/ 57 w 135"/>
                <a:gd name="T27" fmla="*/ 10 h 150"/>
                <a:gd name="T28" fmla="*/ 133 w 135"/>
                <a:gd name="T29" fmla="*/ 4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150">
                  <a:moveTo>
                    <a:pt x="133" y="44"/>
                  </a:moveTo>
                  <a:cubicBezTo>
                    <a:pt x="135" y="52"/>
                    <a:pt x="135" y="59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16" y="64"/>
                    <a:pt x="115" y="75"/>
                    <a:pt x="109" y="77"/>
                  </a:cubicBezTo>
                  <a:cubicBezTo>
                    <a:pt x="80" y="85"/>
                    <a:pt x="122" y="137"/>
                    <a:pt x="84" y="149"/>
                  </a:cubicBezTo>
                  <a:cubicBezTo>
                    <a:pt x="82" y="149"/>
                    <a:pt x="80" y="150"/>
                    <a:pt x="78" y="150"/>
                  </a:cubicBezTo>
                  <a:cubicBezTo>
                    <a:pt x="73" y="150"/>
                    <a:pt x="68" y="149"/>
                    <a:pt x="64" y="148"/>
                  </a:cubicBezTo>
                  <a:cubicBezTo>
                    <a:pt x="58" y="148"/>
                    <a:pt x="54" y="150"/>
                    <a:pt x="49" y="150"/>
                  </a:cubicBezTo>
                  <a:cubicBezTo>
                    <a:pt x="47" y="150"/>
                    <a:pt x="44" y="150"/>
                    <a:pt x="42" y="149"/>
                  </a:cubicBezTo>
                  <a:cubicBezTo>
                    <a:pt x="24" y="144"/>
                    <a:pt x="12" y="129"/>
                    <a:pt x="7" y="111"/>
                  </a:cubicBezTo>
                  <a:cubicBezTo>
                    <a:pt x="1" y="91"/>
                    <a:pt x="0" y="64"/>
                    <a:pt x="13" y="42"/>
                  </a:cubicBezTo>
                  <a:cubicBezTo>
                    <a:pt x="18" y="33"/>
                    <a:pt x="26" y="25"/>
                    <a:pt x="36" y="19"/>
                  </a:cubicBezTo>
                  <a:cubicBezTo>
                    <a:pt x="42" y="15"/>
                    <a:pt x="49" y="12"/>
                    <a:pt x="57" y="10"/>
                  </a:cubicBezTo>
                  <a:cubicBezTo>
                    <a:pt x="87" y="0"/>
                    <a:pt x="124" y="16"/>
                    <a:pt x="133" y="44"/>
                  </a:cubicBezTo>
                  <a:close/>
                </a:path>
              </a:pathLst>
            </a:custGeom>
            <a:solidFill>
              <a:srgbClr val="E0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任意多边形 1685">
              <a:extLst>
                <a:ext uri="{FF2B5EF4-FFF2-40B4-BE49-F238E27FC236}">
                  <a16:creationId xmlns:a16="http://schemas.microsoft.com/office/drawing/2014/main" id="{88386637-C2CB-4365-A28A-1D1EC0C18A28}"/>
                </a:ext>
              </a:extLst>
            </p:cNvPr>
            <p:cNvSpPr/>
            <p:nvPr/>
          </p:nvSpPr>
          <p:spPr bwMode="auto">
            <a:xfrm>
              <a:off x="5776914" y="3081338"/>
              <a:ext cx="147638" cy="244475"/>
            </a:xfrm>
            <a:custGeom>
              <a:avLst/>
              <a:gdLst>
                <a:gd name="T0" fmla="*/ 47 w 57"/>
                <a:gd name="T1" fmla="*/ 0 h 94"/>
                <a:gd name="T2" fmla="*/ 50 w 57"/>
                <a:gd name="T3" fmla="*/ 7 h 94"/>
                <a:gd name="T4" fmla="*/ 31 w 57"/>
                <a:gd name="T5" fmla="*/ 92 h 94"/>
                <a:gd name="T6" fmla="*/ 7 w 57"/>
                <a:gd name="T7" fmla="*/ 91 h 94"/>
                <a:gd name="T8" fmla="*/ 7 w 57"/>
                <a:gd name="T9" fmla="*/ 91 h 94"/>
                <a:gd name="T10" fmla="*/ 0 w 57"/>
                <a:gd name="T11" fmla="*/ 88 h 94"/>
                <a:gd name="T12" fmla="*/ 6 w 57"/>
                <a:gd name="T13" fmla="*/ 87 h 94"/>
                <a:gd name="T14" fmla="*/ 31 w 57"/>
                <a:gd name="T15" fmla="*/ 15 h 94"/>
                <a:gd name="T16" fmla="*/ 47 w 5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4">
                  <a:moveTo>
                    <a:pt x="47" y="0"/>
                  </a:moveTo>
                  <a:cubicBezTo>
                    <a:pt x="48" y="2"/>
                    <a:pt x="49" y="5"/>
                    <a:pt x="50" y="7"/>
                  </a:cubicBezTo>
                  <a:cubicBezTo>
                    <a:pt x="57" y="30"/>
                    <a:pt x="57" y="84"/>
                    <a:pt x="31" y="92"/>
                  </a:cubicBezTo>
                  <a:cubicBezTo>
                    <a:pt x="24" y="94"/>
                    <a:pt x="16" y="94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90"/>
                    <a:pt x="2" y="89"/>
                    <a:pt x="0" y="88"/>
                  </a:cubicBezTo>
                  <a:cubicBezTo>
                    <a:pt x="2" y="88"/>
                    <a:pt x="4" y="87"/>
                    <a:pt x="6" y="87"/>
                  </a:cubicBezTo>
                  <a:cubicBezTo>
                    <a:pt x="44" y="75"/>
                    <a:pt x="2" y="23"/>
                    <a:pt x="31" y="15"/>
                  </a:cubicBezTo>
                  <a:cubicBezTo>
                    <a:pt x="37" y="13"/>
                    <a:pt x="38" y="2"/>
                    <a:pt x="47" y="0"/>
                  </a:cubicBezTo>
                  <a:close/>
                </a:path>
              </a:pathLst>
            </a:custGeom>
            <a:solidFill>
              <a:srgbClr val="E6A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任意多边形 1686">
              <a:extLst>
                <a:ext uri="{FF2B5EF4-FFF2-40B4-BE49-F238E27FC236}">
                  <a16:creationId xmlns:a16="http://schemas.microsoft.com/office/drawing/2014/main" id="{4DBD628C-20E0-484C-BBA3-D5FAD252EE86}"/>
                </a:ext>
              </a:extLst>
            </p:cNvPr>
            <p:cNvSpPr/>
            <p:nvPr/>
          </p:nvSpPr>
          <p:spPr bwMode="auto">
            <a:xfrm>
              <a:off x="7510464" y="4010026"/>
              <a:ext cx="295275" cy="152400"/>
            </a:xfrm>
            <a:custGeom>
              <a:avLst/>
              <a:gdLst>
                <a:gd name="T0" fmla="*/ 56 w 113"/>
                <a:gd name="T1" fmla="*/ 0 h 59"/>
                <a:gd name="T2" fmla="*/ 20 w 113"/>
                <a:gd name="T3" fmla="*/ 8 h 59"/>
                <a:gd name="T4" fmla="*/ 20 w 113"/>
                <a:gd name="T5" fmla="*/ 50 h 59"/>
                <a:gd name="T6" fmla="*/ 56 w 113"/>
                <a:gd name="T7" fmla="*/ 59 h 59"/>
                <a:gd name="T8" fmla="*/ 93 w 113"/>
                <a:gd name="T9" fmla="*/ 50 h 59"/>
                <a:gd name="T10" fmla="*/ 93 w 113"/>
                <a:gd name="T11" fmla="*/ 8 h 59"/>
                <a:gd name="T12" fmla="*/ 56 w 113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9">
                  <a:moveTo>
                    <a:pt x="56" y="0"/>
                  </a:moveTo>
                  <a:cubicBezTo>
                    <a:pt x="43" y="0"/>
                    <a:pt x="30" y="3"/>
                    <a:pt x="20" y="8"/>
                  </a:cubicBezTo>
                  <a:cubicBezTo>
                    <a:pt x="0" y="20"/>
                    <a:pt x="0" y="39"/>
                    <a:pt x="20" y="50"/>
                  </a:cubicBezTo>
                  <a:cubicBezTo>
                    <a:pt x="30" y="56"/>
                    <a:pt x="43" y="59"/>
                    <a:pt x="56" y="59"/>
                  </a:cubicBezTo>
                  <a:cubicBezTo>
                    <a:pt x="70" y="59"/>
                    <a:pt x="83" y="56"/>
                    <a:pt x="93" y="50"/>
                  </a:cubicBezTo>
                  <a:cubicBezTo>
                    <a:pt x="113" y="39"/>
                    <a:pt x="113" y="20"/>
                    <a:pt x="93" y="8"/>
                  </a:cubicBezTo>
                  <a:cubicBezTo>
                    <a:pt x="83" y="3"/>
                    <a:pt x="70" y="0"/>
                    <a:pt x="56" y="0"/>
                  </a:cubicBezTo>
                </a:path>
              </a:pathLst>
            </a:custGeom>
            <a:solidFill>
              <a:srgbClr val="903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任意多边形 1687">
              <a:extLst>
                <a:ext uri="{FF2B5EF4-FFF2-40B4-BE49-F238E27FC236}">
                  <a16:creationId xmlns:a16="http://schemas.microsoft.com/office/drawing/2014/main" id="{396AFBF2-DF12-400D-AB17-C0A76E0AFDCD}"/>
                </a:ext>
              </a:extLst>
            </p:cNvPr>
            <p:cNvSpPr/>
            <p:nvPr/>
          </p:nvSpPr>
          <p:spPr bwMode="auto">
            <a:xfrm>
              <a:off x="7769226" y="2867026"/>
              <a:ext cx="4763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任意多边形 19">
              <a:extLst>
                <a:ext uri="{FF2B5EF4-FFF2-40B4-BE49-F238E27FC236}">
                  <a16:creationId xmlns:a16="http://schemas.microsoft.com/office/drawing/2014/main" id="{2B0DD93B-0240-44CE-86BD-CED80CB710CE}"/>
                </a:ext>
              </a:extLst>
            </p:cNvPr>
            <p:cNvSpPr/>
            <p:nvPr/>
          </p:nvSpPr>
          <p:spPr bwMode="auto">
            <a:xfrm>
              <a:off x="7542213" y="3394075"/>
              <a:ext cx="219075" cy="122237"/>
            </a:xfrm>
            <a:custGeom>
              <a:avLst/>
              <a:gdLst>
                <a:gd name="T0" fmla="*/ 8 w 84"/>
                <a:gd name="T1" fmla="*/ 34 h 47"/>
                <a:gd name="T2" fmla="*/ 0 w 84"/>
                <a:gd name="T3" fmla="*/ 20 h 47"/>
                <a:gd name="T4" fmla="*/ 0 w 84"/>
                <a:gd name="T5" fmla="*/ 0 h 47"/>
                <a:gd name="T6" fmla="*/ 4 w 84"/>
                <a:gd name="T7" fmla="*/ 10 h 47"/>
                <a:gd name="T8" fmla="*/ 72 w 84"/>
                <a:gd name="T9" fmla="*/ 17 h 47"/>
                <a:gd name="T10" fmla="*/ 84 w 84"/>
                <a:gd name="T11" fmla="*/ 0 h 47"/>
                <a:gd name="T12" fmla="*/ 84 w 84"/>
                <a:gd name="T13" fmla="*/ 0 h 47"/>
                <a:gd name="T14" fmla="*/ 84 w 84"/>
                <a:gd name="T15" fmla="*/ 20 h 47"/>
                <a:gd name="T16" fmla="*/ 72 w 84"/>
                <a:gd name="T17" fmla="*/ 37 h 47"/>
                <a:gd name="T18" fmla="*/ 8 w 84"/>
                <a:gd name="T19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7">
                  <a:moveTo>
                    <a:pt x="8" y="34"/>
                  </a:moveTo>
                  <a:cubicBezTo>
                    <a:pt x="4" y="30"/>
                    <a:pt x="0" y="25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0" y="4"/>
                    <a:pt x="2" y="7"/>
                    <a:pt x="4" y="10"/>
                  </a:cubicBezTo>
                  <a:cubicBezTo>
                    <a:pt x="15" y="26"/>
                    <a:pt x="51" y="29"/>
                    <a:pt x="72" y="17"/>
                  </a:cubicBezTo>
                  <a:cubicBezTo>
                    <a:pt x="78" y="14"/>
                    <a:pt x="84" y="8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7"/>
                    <a:pt x="84" y="13"/>
                    <a:pt x="84" y="20"/>
                  </a:cubicBezTo>
                  <a:cubicBezTo>
                    <a:pt x="84" y="27"/>
                    <a:pt x="78" y="33"/>
                    <a:pt x="72" y="37"/>
                  </a:cubicBezTo>
                  <a:cubicBezTo>
                    <a:pt x="53" y="47"/>
                    <a:pt x="23" y="46"/>
                    <a:pt x="8" y="34"/>
                  </a:cubicBezTo>
                </a:path>
              </a:pathLst>
            </a:custGeom>
            <a:solidFill>
              <a:srgbClr val="B19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任意多边形 20">
              <a:extLst>
                <a:ext uri="{FF2B5EF4-FFF2-40B4-BE49-F238E27FC236}">
                  <a16:creationId xmlns:a16="http://schemas.microsoft.com/office/drawing/2014/main" id="{BC6EE349-1F55-4544-A9D0-707787C35A38}"/>
                </a:ext>
              </a:extLst>
            </p:cNvPr>
            <p:cNvSpPr/>
            <p:nvPr/>
          </p:nvSpPr>
          <p:spPr bwMode="auto">
            <a:xfrm>
              <a:off x="7542213" y="3389313"/>
              <a:ext cx="222250" cy="79375"/>
            </a:xfrm>
            <a:custGeom>
              <a:avLst/>
              <a:gdLst>
                <a:gd name="T0" fmla="*/ 4 w 85"/>
                <a:gd name="T1" fmla="*/ 7 h 31"/>
                <a:gd name="T2" fmla="*/ 4 w 85"/>
                <a:gd name="T3" fmla="*/ 7 h 31"/>
                <a:gd name="T4" fmla="*/ 8 w 85"/>
                <a:gd name="T5" fmla="*/ 13 h 31"/>
                <a:gd name="T6" fmla="*/ 70 w 85"/>
                <a:gd name="T7" fmla="*/ 18 h 31"/>
                <a:gd name="T8" fmla="*/ 81 w 85"/>
                <a:gd name="T9" fmla="*/ 8 h 31"/>
                <a:gd name="T10" fmla="*/ 84 w 85"/>
                <a:gd name="T11" fmla="*/ 0 h 31"/>
                <a:gd name="T12" fmla="*/ 84 w 85"/>
                <a:gd name="T13" fmla="*/ 1 h 31"/>
                <a:gd name="T14" fmla="*/ 72 w 85"/>
                <a:gd name="T15" fmla="*/ 19 h 31"/>
                <a:gd name="T16" fmla="*/ 4 w 85"/>
                <a:gd name="T17" fmla="*/ 12 h 31"/>
                <a:gd name="T18" fmla="*/ 1 w 85"/>
                <a:gd name="T19" fmla="*/ 0 h 31"/>
                <a:gd name="T20" fmla="*/ 1 w 85"/>
                <a:gd name="T21" fmla="*/ 0 h 31"/>
                <a:gd name="T22" fmla="*/ 4 w 85"/>
                <a:gd name="T2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31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9"/>
                    <a:pt x="6" y="11"/>
                    <a:pt x="8" y="13"/>
                  </a:cubicBezTo>
                  <a:cubicBezTo>
                    <a:pt x="20" y="26"/>
                    <a:pt x="52" y="29"/>
                    <a:pt x="70" y="18"/>
                  </a:cubicBezTo>
                  <a:cubicBezTo>
                    <a:pt x="75" y="16"/>
                    <a:pt x="79" y="12"/>
                    <a:pt x="81" y="8"/>
                  </a:cubicBezTo>
                  <a:cubicBezTo>
                    <a:pt x="81" y="7"/>
                    <a:pt x="82" y="5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9"/>
                    <a:pt x="79" y="15"/>
                    <a:pt x="72" y="19"/>
                  </a:cubicBezTo>
                  <a:cubicBezTo>
                    <a:pt x="51" y="31"/>
                    <a:pt x="15" y="28"/>
                    <a:pt x="4" y="12"/>
                  </a:cubicBezTo>
                  <a:cubicBezTo>
                    <a:pt x="1" y="8"/>
                    <a:pt x="0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5"/>
                    <a:pt x="4" y="7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任意多边形 21">
              <a:extLst>
                <a:ext uri="{FF2B5EF4-FFF2-40B4-BE49-F238E27FC236}">
                  <a16:creationId xmlns:a16="http://schemas.microsoft.com/office/drawing/2014/main" id="{FD55920F-F595-4778-8049-6B5E2B4A9433}"/>
                </a:ext>
              </a:extLst>
            </p:cNvPr>
            <p:cNvSpPr/>
            <p:nvPr/>
          </p:nvSpPr>
          <p:spPr bwMode="auto">
            <a:xfrm>
              <a:off x="7558088" y="3521075"/>
              <a:ext cx="192088" cy="96837"/>
            </a:xfrm>
            <a:custGeom>
              <a:avLst/>
              <a:gdLst>
                <a:gd name="T0" fmla="*/ 61 w 74"/>
                <a:gd name="T1" fmla="*/ 24 h 37"/>
                <a:gd name="T2" fmla="*/ 4 w 74"/>
                <a:gd name="T3" fmla="*/ 24 h 37"/>
                <a:gd name="T4" fmla="*/ 5 w 74"/>
                <a:gd name="T5" fmla="*/ 11 h 37"/>
                <a:gd name="T6" fmla="*/ 61 w 74"/>
                <a:gd name="T7" fmla="*/ 9 h 37"/>
                <a:gd name="T8" fmla="*/ 69 w 74"/>
                <a:gd name="T9" fmla="*/ 0 h 37"/>
                <a:gd name="T10" fmla="*/ 61 w 74"/>
                <a:gd name="T1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7">
                  <a:moveTo>
                    <a:pt x="61" y="24"/>
                  </a:moveTo>
                  <a:cubicBezTo>
                    <a:pt x="43" y="37"/>
                    <a:pt x="12" y="35"/>
                    <a:pt x="4" y="24"/>
                  </a:cubicBezTo>
                  <a:cubicBezTo>
                    <a:pt x="0" y="20"/>
                    <a:pt x="1" y="15"/>
                    <a:pt x="5" y="11"/>
                  </a:cubicBezTo>
                  <a:cubicBezTo>
                    <a:pt x="16" y="21"/>
                    <a:pt x="44" y="22"/>
                    <a:pt x="61" y="9"/>
                  </a:cubicBezTo>
                  <a:cubicBezTo>
                    <a:pt x="64" y="7"/>
                    <a:pt x="67" y="4"/>
                    <a:pt x="69" y="0"/>
                  </a:cubicBezTo>
                  <a:cubicBezTo>
                    <a:pt x="74" y="9"/>
                    <a:pt x="69" y="18"/>
                    <a:pt x="61" y="24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任意多边形 22">
              <a:extLst>
                <a:ext uri="{FF2B5EF4-FFF2-40B4-BE49-F238E27FC236}">
                  <a16:creationId xmlns:a16="http://schemas.microsoft.com/office/drawing/2014/main" id="{7CD28A75-96E2-4F5D-B3EA-4F11EAEEE02B}"/>
                </a:ext>
              </a:extLst>
            </p:cNvPr>
            <p:cNvSpPr/>
            <p:nvPr/>
          </p:nvSpPr>
          <p:spPr bwMode="auto">
            <a:xfrm>
              <a:off x="7559676" y="3581400"/>
              <a:ext cx="190500" cy="92075"/>
            </a:xfrm>
            <a:custGeom>
              <a:avLst/>
              <a:gdLst>
                <a:gd name="T0" fmla="*/ 2 w 73"/>
                <a:gd name="T1" fmla="*/ 13 h 35"/>
                <a:gd name="T2" fmla="*/ 4 w 73"/>
                <a:gd name="T3" fmla="*/ 11 h 35"/>
                <a:gd name="T4" fmla="*/ 60 w 73"/>
                <a:gd name="T5" fmla="*/ 9 h 35"/>
                <a:gd name="T6" fmla="*/ 68 w 73"/>
                <a:gd name="T7" fmla="*/ 0 h 35"/>
                <a:gd name="T8" fmla="*/ 60 w 73"/>
                <a:gd name="T9" fmla="*/ 24 h 35"/>
                <a:gd name="T10" fmla="*/ 17 w 73"/>
                <a:gd name="T11" fmla="*/ 32 h 35"/>
                <a:gd name="T12" fmla="*/ 0 w 73"/>
                <a:gd name="T13" fmla="*/ 19 h 35"/>
                <a:gd name="T14" fmla="*/ 0 w 73"/>
                <a:gd name="T15" fmla="*/ 19 h 35"/>
                <a:gd name="T16" fmla="*/ 2 w 73"/>
                <a:gd name="T1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35">
                  <a:moveTo>
                    <a:pt x="2" y="13"/>
                  </a:moveTo>
                  <a:cubicBezTo>
                    <a:pt x="3" y="12"/>
                    <a:pt x="4" y="11"/>
                    <a:pt x="4" y="11"/>
                  </a:cubicBezTo>
                  <a:cubicBezTo>
                    <a:pt x="14" y="21"/>
                    <a:pt x="43" y="22"/>
                    <a:pt x="60" y="9"/>
                  </a:cubicBezTo>
                  <a:cubicBezTo>
                    <a:pt x="63" y="7"/>
                    <a:pt x="66" y="3"/>
                    <a:pt x="68" y="0"/>
                  </a:cubicBezTo>
                  <a:cubicBezTo>
                    <a:pt x="73" y="9"/>
                    <a:pt x="68" y="18"/>
                    <a:pt x="60" y="24"/>
                  </a:cubicBezTo>
                  <a:cubicBezTo>
                    <a:pt x="48" y="32"/>
                    <a:pt x="31" y="35"/>
                    <a:pt x="17" y="32"/>
                  </a:cubicBezTo>
                  <a:cubicBezTo>
                    <a:pt x="10" y="30"/>
                    <a:pt x="1" y="26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5"/>
                    <a:pt x="2" y="13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任意多边形 23">
              <a:extLst>
                <a:ext uri="{FF2B5EF4-FFF2-40B4-BE49-F238E27FC236}">
                  <a16:creationId xmlns:a16="http://schemas.microsoft.com/office/drawing/2014/main" id="{D110F78F-48E2-472C-810A-55BB9F92AD59}"/>
                </a:ext>
              </a:extLst>
            </p:cNvPr>
            <p:cNvSpPr/>
            <p:nvPr/>
          </p:nvSpPr>
          <p:spPr bwMode="auto">
            <a:xfrm>
              <a:off x="7740651" y="3630613"/>
              <a:ext cx="1588" cy="15875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6 h 6"/>
                <a:gd name="T4" fmla="*/ 0 w 1"/>
                <a:gd name="T5" fmla="*/ 6 h 6"/>
                <a:gd name="T6" fmla="*/ 1 w 1"/>
                <a:gd name="T7" fmla="*/ 0 h 6"/>
                <a:gd name="T8" fmla="*/ 1 w 1"/>
                <a:gd name="T9" fmla="*/ 0 h 6"/>
                <a:gd name="T10" fmla="*/ 1 w 1"/>
                <a:gd name="T11" fmla="*/ 0 h 6"/>
                <a:gd name="T12" fmla="*/ 1 w 1"/>
                <a:gd name="T13" fmla="*/ 0 h 6"/>
                <a:gd name="T14" fmla="*/ 0 w 1"/>
                <a:gd name="T15" fmla="*/ 6 h 6"/>
                <a:gd name="T16" fmla="*/ 0 w 1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任意多边形 24">
              <a:extLst>
                <a:ext uri="{FF2B5EF4-FFF2-40B4-BE49-F238E27FC236}">
                  <a16:creationId xmlns:a16="http://schemas.microsoft.com/office/drawing/2014/main" id="{D46788EC-C567-4086-B205-7DA33C3BB358}"/>
                </a:ext>
              </a:extLst>
            </p:cNvPr>
            <p:cNvSpPr/>
            <p:nvPr/>
          </p:nvSpPr>
          <p:spPr bwMode="auto">
            <a:xfrm>
              <a:off x="7742238" y="363061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2 h 2"/>
                <a:gd name="T8" fmla="*/ 2 h 2"/>
                <a:gd name="T9" fmla="*/ 2 h 2"/>
                <a:gd name="T10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任意多边形 25">
              <a:extLst>
                <a:ext uri="{FF2B5EF4-FFF2-40B4-BE49-F238E27FC236}">
                  <a16:creationId xmlns:a16="http://schemas.microsoft.com/office/drawing/2014/main" id="{F44BE973-EF18-4BCE-AA52-A5AA6FDE1E72}"/>
                </a:ext>
              </a:extLst>
            </p:cNvPr>
            <p:cNvSpPr/>
            <p:nvPr/>
          </p:nvSpPr>
          <p:spPr bwMode="auto">
            <a:xfrm>
              <a:off x="7742238" y="363061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2 h 2"/>
                <a:gd name="T8" fmla="*/ 2 h 2"/>
                <a:gd name="T9" fmla="*/ 2 h 2"/>
                <a:gd name="T10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任意多边形 26">
              <a:extLst>
                <a:ext uri="{FF2B5EF4-FFF2-40B4-BE49-F238E27FC236}">
                  <a16:creationId xmlns:a16="http://schemas.microsoft.com/office/drawing/2014/main" id="{0BDBEC54-DEBF-49EA-AC86-00C6F7D7434E}"/>
                </a:ext>
              </a:extLst>
            </p:cNvPr>
            <p:cNvSpPr/>
            <p:nvPr/>
          </p:nvSpPr>
          <p:spPr bwMode="auto">
            <a:xfrm>
              <a:off x="7559676" y="3541713"/>
              <a:ext cx="182563" cy="96837"/>
            </a:xfrm>
            <a:custGeom>
              <a:avLst/>
              <a:gdLst>
                <a:gd name="T0" fmla="*/ 0 w 70"/>
                <a:gd name="T1" fmla="*/ 19 h 37"/>
                <a:gd name="T2" fmla="*/ 0 w 70"/>
                <a:gd name="T3" fmla="*/ 19 h 37"/>
                <a:gd name="T4" fmla="*/ 0 w 70"/>
                <a:gd name="T5" fmla="*/ 11 h 37"/>
                <a:gd name="T6" fmla="*/ 60 w 70"/>
                <a:gd name="T7" fmla="*/ 16 h 37"/>
                <a:gd name="T8" fmla="*/ 70 w 70"/>
                <a:gd name="T9" fmla="*/ 0 h 37"/>
                <a:gd name="T10" fmla="*/ 70 w 70"/>
                <a:gd name="T11" fmla="*/ 7 h 37"/>
                <a:gd name="T12" fmla="*/ 70 w 70"/>
                <a:gd name="T13" fmla="*/ 7 h 37"/>
                <a:gd name="T14" fmla="*/ 60 w 70"/>
                <a:gd name="T15" fmla="*/ 24 h 37"/>
                <a:gd name="T16" fmla="*/ 4 w 70"/>
                <a:gd name="T17" fmla="*/ 26 h 37"/>
                <a:gd name="T18" fmla="*/ 0 w 70"/>
                <a:gd name="T1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37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6"/>
                    <a:pt x="0" y="13"/>
                    <a:pt x="0" y="11"/>
                  </a:cubicBezTo>
                  <a:cubicBezTo>
                    <a:pt x="0" y="25"/>
                    <a:pt x="37" y="32"/>
                    <a:pt x="60" y="16"/>
                  </a:cubicBezTo>
                  <a:cubicBezTo>
                    <a:pt x="66" y="12"/>
                    <a:pt x="70" y="6"/>
                    <a:pt x="70" y="0"/>
                  </a:cubicBezTo>
                  <a:cubicBezTo>
                    <a:pt x="70" y="2"/>
                    <a:pt x="70" y="5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4"/>
                    <a:pt x="65" y="20"/>
                    <a:pt x="60" y="24"/>
                  </a:cubicBezTo>
                  <a:cubicBezTo>
                    <a:pt x="43" y="37"/>
                    <a:pt x="14" y="36"/>
                    <a:pt x="4" y="26"/>
                  </a:cubicBezTo>
                  <a:cubicBezTo>
                    <a:pt x="2" y="24"/>
                    <a:pt x="0" y="22"/>
                    <a:pt x="0" y="19"/>
                  </a:cubicBezTo>
                </a:path>
              </a:pathLst>
            </a:custGeom>
            <a:solidFill>
              <a:srgbClr val="B19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任意多边形 27">
              <a:extLst>
                <a:ext uri="{FF2B5EF4-FFF2-40B4-BE49-F238E27FC236}">
                  <a16:creationId xmlns:a16="http://schemas.microsoft.com/office/drawing/2014/main" id="{7DD53314-6B9F-4E61-BD4D-0E17F954B0C3}"/>
                </a:ext>
              </a:extLst>
            </p:cNvPr>
            <p:cNvSpPr/>
            <p:nvPr/>
          </p:nvSpPr>
          <p:spPr bwMode="auto">
            <a:xfrm>
              <a:off x="7559676" y="3479800"/>
              <a:ext cx="182563" cy="98425"/>
            </a:xfrm>
            <a:custGeom>
              <a:avLst/>
              <a:gdLst>
                <a:gd name="T0" fmla="*/ 0 w 70"/>
                <a:gd name="T1" fmla="*/ 20 h 38"/>
                <a:gd name="T2" fmla="*/ 0 w 70"/>
                <a:gd name="T3" fmla="*/ 12 h 38"/>
                <a:gd name="T4" fmla="*/ 6 w 70"/>
                <a:gd name="T5" fmla="*/ 21 h 38"/>
                <a:gd name="T6" fmla="*/ 60 w 70"/>
                <a:gd name="T7" fmla="*/ 17 h 38"/>
                <a:gd name="T8" fmla="*/ 70 w 70"/>
                <a:gd name="T9" fmla="*/ 0 h 38"/>
                <a:gd name="T10" fmla="*/ 70 w 70"/>
                <a:gd name="T11" fmla="*/ 0 h 38"/>
                <a:gd name="T12" fmla="*/ 70 w 70"/>
                <a:gd name="T13" fmla="*/ 8 h 38"/>
                <a:gd name="T14" fmla="*/ 60 w 70"/>
                <a:gd name="T15" fmla="*/ 25 h 38"/>
                <a:gd name="T16" fmla="*/ 4 w 70"/>
                <a:gd name="T17" fmla="*/ 27 h 38"/>
                <a:gd name="T18" fmla="*/ 0 w 70"/>
                <a:gd name="T1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cubicBezTo>
                    <a:pt x="0" y="17"/>
                    <a:pt x="0" y="14"/>
                    <a:pt x="0" y="12"/>
                  </a:cubicBezTo>
                  <a:cubicBezTo>
                    <a:pt x="0" y="15"/>
                    <a:pt x="2" y="18"/>
                    <a:pt x="6" y="21"/>
                  </a:cubicBezTo>
                  <a:cubicBezTo>
                    <a:pt x="18" y="29"/>
                    <a:pt x="44" y="29"/>
                    <a:pt x="60" y="17"/>
                  </a:cubicBezTo>
                  <a:cubicBezTo>
                    <a:pt x="66" y="13"/>
                    <a:pt x="70" y="7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3"/>
                    <a:pt x="70" y="6"/>
                    <a:pt x="70" y="8"/>
                  </a:cubicBezTo>
                  <a:cubicBezTo>
                    <a:pt x="70" y="15"/>
                    <a:pt x="65" y="21"/>
                    <a:pt x="60" y="25"/>
                  </a:cubicBezTo>
                  <a:cubicBezTo>
                    <a:pt x="43" y="38"/>
                    <a:pt x="15" y="37"/>
                    <a:pt x="4" y="27"/>
                  </a:cubicBezTo>
                  <a:cubicBezTo>
                    <a:pt x="2" y="25"/>
                    <a:pt x="0" y="23"/>
                    <a:pt x="0" y="20"/>
                  </a:cubicBezTo>
                </a:path>
              </a:pathLst>
            </a:custGeom>
            <a:solidFill>
              <a:srgbClr val="B19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任意多边形 28">
              <a:extLst>
                <a:ext uri="{FF2B5EF4-FFF2-40B4-BE49-F238E27FC236}">
                  <a16:creationId xmlns:a16="http://schemas.microsoft.com/office/drawing/2014/main" id="{1F1279B0-0C88-4086-BC0B-319287B39478}"/>
                </a:ext>
              </a:extLst>
            </p:cNvPr>
            <p:cNvSpPr/>
            <p:nvPr/>
          </p:nvSpPr>
          <p:spPr bwMode="auto">
            <a:xfrm>
              <a:off x="7554913" y="3479800"/>
              <a:ext cx="187325" cy="76200"/>
            </a:xfrm>
            <a:custGeom>
              <a:avLst/>
              <a:gdLst>
                <a:gd name="T0" fmla="*/ 62 w 72"/>
                <a:gd name="T1" fmla="*/ 17 h 29"/>
                <a:gd name="T2" fmla="*/ 8 w 72"/>
                <a:gd name="T3" fmla="*/ 21 h 29"/>
                <a:gd name="T4" fmla="*/ 6 w 72"/>
                <a:gd name="T5" fmla="*/ 4 h 29"/>
                <a:gd name="T6" fmla="*/ 42 w 72"/>
                <a:gd name="T7" fmla="*/ 11 h 29"/>
                <a:gd name="T8" fmla="*/ 72 w 72"/>
                <a:gd name="T9" fmla="*/ 0 h 29"/>
                <a:gd name="T10" fmla="*/ 72 w 72"/>
                <a:gd name="T11" fmla="*/ 0 h 29"/>
                <a:gd name="T12" fmla="*/ 62 w 72"/>
                <a:gd name="T1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9">
                  <a:moveTo>
                    <a:pt x="62" y="17"/>
                  </a:moveTo>
                  <a:cubicBezTo>
                    <a:pt x="46" y="29"/>
                    <a:pt x="20" y="29"/>
                    <a:pt x="8" y="21"/>
                  </a:cubicBezTo>
                  <a:cubicBezTo>
                    <a:pt x="2" y="16"/>
                    <a:pt x="0" y="10"/>
                    <a:pt x="6" y="4"/>
                  </a:cubicBezTo>
                  <a:cubicBezTo>
                    <a:pt x="14" y="12"/>
                    <a:pt x="31" y="13"/>
                    <a:pt x="42" y="11"/>
                  </a:cubicBezTo>
                  <a:cubicBezTo>
                    <a:pt x="53" y="10"/>
                    <a:pt x="64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67" y="13"/>
                    <a:pt x="62" y="17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任意多边形 29">
              <a:extLst>
                <a:ext uri="{FF2B5EF4-FFF2-40B4-BE49-F238E27FC236}">
                  <a16:creationId xmlns:a16="http://schemas.microsoft.com/office/drawing/2014/main" id="{E39860AF-CA71-495F-8D5F-A05295F9D298}"/>
                </a:ext>
              </a:extLst>
            </p:cNvPr>
            <p:cNvSpPr/>
            <p:nvPr/>
          </p:nvSpPr>
          <p:spPr bwMode="auto">
            <a:xfrm>
              <a:off x="7737476" y="3646488"/>
              <a:ext cx="0" cy="4762"/>
            </a:xfrm>
            <a:custGeom>
              <a:avLst/>
              <a:gdLst>
                <a:gd name="T0" fmla="*/ 3 h 3"/>
                <a:gd name="T1" fmla="*/ 3 h 3"/>
                <a:gd name="T2" fmla="*/ 2 h 3"/>
                <a:gd name="T3" fmla="*/ 2 h 3"/>
                <a:gd name="T4" fmla="*/ 2 h 3"/>
                <a:gd name="T5" fmla="*/ 0 h 3"/>
                <a:gd name="T6" fmla="*/ 2 h 3"/>
                <a:gd name="T7" fmla="*/ 2 h 3"/>
                <a:gd name="T8" fmla="*/ 3 h 3"/>
                <a:gd name="T9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任意多边形 30">
              <a:extLst>
                <a:ext uri="{FF2B5EF4-FFF2-40B4-BE49-F238E27FC236}">
                  <a16:creationId xmlns:a16="http://schemas.microsoft.com/office/drawing/2014/main" id="{0399B533-0B53-48C9-BF32-72A12C381A8B}"/>
                </a:ext>
              </a:extLst>
            </p:cNvPr>
            <p:cNvSpPr/>
            <p:nvPr/>
          </p:nvSpPr>
          <p:spPr bwMode="auto">
            <a:xfrm>
              <a:off x="7737476" y="3646488"/>
              <a:ext cx="0" cy="4762"/>
            </a:xfrm>
            <a:custGeom>
              <a:avLst/>
              <a:gdLst>
                <a:gd name="T0" fmla="*/ 3 h 3"/>
                <a:gd name="T1" fmla="*/ 3 h 3"/>
                <a:gd name="T2" fmla="*/ 2 h 3"/>
                <a:gd name="T3" fmla="*/ 2 h 3"/>
                <a:gd name="T4" fmla="*/ 2 h 3"/>
                <a:gd name="T5" fmla="*/ 0 h 3"/>
                <a:gd name="T6" fmla="*/ 2 h 3"/>
                <a:gd name="T7" fmla="*/ 2 h 3"/>
                <a:gd name="T8" fmla="*/ 3 h 3"/>
                <a:gd name="T9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任意多边形 223">
              <a:extLst>
                <a:ext uri="{FF2B5EF4-FFF2-40B4-BE49-F238E27FC236}">
                  <a16:creationId xmlns:a16="http://schemas.microsoft.com/office/drawing/2014/main" id="{44211A33-1F46-45B6-8194-4108B5E76E68}"/>
                </a:ext>
              </a:extLst>
            </p:cNvPr>
            <p:cNvSpPr/>
            <p:nvPr/>
          </p:nvSpPr>
          <p:spPr bwMode="auto">
            <a:xfrm>
              <a:off x="7729538" y="3657600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0 w 2"/>
                <a:gd name="T15" fmla="*/ 1 h 1"/>
                <a:gd name="T16" fmla="*/ 0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任意多边形 224">
              <a:extLst>
                <a:ext uri="{FF2B5EF4-FFF2-40B4-BE49-F238E27FC236}">
                  <a16:creationId xmlns:a16="http://schemas.microsoft.com/office/drawing/2014/main" id="{02205EBE-E8AB-4396-8780-D86AE33912D0}"/>
                </a:ext>
              </a:extLst>
            </p:cNvPr>
            <p:cNvSpPr/>
            <p:nvPr/>
          </p:nvSpPr>
          <p:spPr bwMode="auto">
            <a:xfrm>
              <a:off x="7729538" y="3657600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0 w 2"/>
                <a:gd name="T15" fmla="*/ 1 h 1"/>
                <a:gd name="T16" fmla="*/ 0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任意多边形 225">
              <a:extLst>
                <a:ext uri="{FF2B5EF4-FFF2-40B4-BE49-F238E27FC236}">
                  <a16:creationId xmlns:a16="http://schemas.microsoft.com/office/drawing/2014/main" id="{AB3F72AB-12C1-4CD6-A19F-6BB91C14018D}"/>
                </a:ext>
              </a:extLst>
            </p:cNvPr>
            <p:cNvSpPr/>
            <p:nvPr/>
          </p:nvSpPr>
          <p:spPr bwMode="auto">
            <a:xfrm>
              <a:off x="7729538" y="3659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任意多边形 226">
              <a:extLst>
                <a:ext uri="{FF2B5EF4-FFF2-40B4-BE49-F238E27FC236}">
                  <a16:creationId xmlns:a16="http://schemas.microsoft.com/office/drawing/2014/main" id="{8D0B9DF8-5925-4890-828F-1F914F944635}"/>
                </a:ext>
              </a:extLst>
            </p:cNvPr>
            <p:cNvSpPr/>
            <p:nvPr/>
          </p:nvSpPr>
          <p:spPr bwMode="auto">
            <a:xfrm>
              <a:off x="7724776" y="3659188"/>
              <a:ext cx="4763" cy="63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任意多边形 227">
              <a:extLst>
                <a:ext uri="{FF2B5EF4-FFF2-40B4-BE49-F238E27FC236}">
                  <a16:creationId xmlns:a16="http://schemas.microsoft.com/office/drawing/2014/main" id="{0C451AC5-3AEB-4664-B222-DD8B1B4B504C}"/>
                </a:ext>
              </a:extLst>
            </p:cNvPr>
            <p:cNvSpPr/>
            <p:nvPr/>
          </p:nvSpPr>
          <p:spPr bwMode="auto">
            <a:xfrm>
              <a:off x="7716838" y="36671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22" name="图片 221">
              <a:extLst>
                <a:ext uri="{FF2B5EF4-FFF2-40B4-BE49-F238E27FC236}">
                  <a16:creationId xmlns:a16="http://schemas.microsoft.com/office/drawing/2014/main" id="{561D6EC8-1BA6-4028-BB80-6C0C661C1D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9176" y="2830513"/>
              <a:ext cx="555625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3" name="任意多边形 229">
              <a:extLst>
                <a:ext uri="{FF2B5EF4-FFF2-40B4-BE49-F238E27FC236}">
                  <a16:creationId xmlns:a16="http://schemas.microsoft.com/office/drawing/2014/main" id="{EDBE08DB-E4FD-4B12-BC7F-A3E4954EB732}"/>
                </a:ext>
              </a:extLst>
            </p:cNvPr>
            <p:cNvSpPr/>
            <p:nvPr/>
          </p:nvSpPr>
          <p:spPr bwMode="auto">
            <a:xfrm>
              <a:off x="7562851" y="3482975"/>
              <a:ext cx="101600" cy="30162"/>
            </a:xfrm>
            <a:custGeom>
              <a:avLst/>
              <a:gdLst>
                <a:gd name="T0" fmla="*/ 39 w 39"/>
                <a:gd name="T1" fmla="*/ 10 h 12"/>
                <a:gd name="T2" fmla="*/ 7 w 39"/>
                <a:gd name="T3" fmla="*/ 6 h 12"/>
                <a:gd name="T4" fmla="*/ 0 w 39"/>
                <a:gd name="T5" fmla="*/ 0 h 12"/>
                <a:gd name="T6" fmla="*/ 39 w 39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29" y="12"/>
                    <a:pt x="16" y="11"/>
                    <a:pt x="7" y="6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10" y="8"/>
                    <a:pt x="26" y="11"/>
                    <a:pt x="39" y="10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任意多边形 230">
              <a:extLst>
                <a:ext uri="{FF2B5EF4-FFF2-40B4-BE49-F238E27FC236}">
                  <a16:creationId xmlns:a16="http://schemas.microsoft.com/office/drawing/2014/main" id="{083E846D-D875-4066-8381-2B733F167B46}"/>
                </a:ext>
              </a:extLst>
            </p:cNvPr>
            <p:cNvSpPr/>
            <p:nvPr/>
          </p:nvSpPr>
          <p:spPr bwMode="auto">
            <a:xfrm>
              <a:off x="7573963" y="3659188"/>
              <a:ext cx="155575" cy="52387"/>
            </a:xfrm>
            <a:custGeom>
              <a:avLst/>
              <a:gdLst>
                <a:gd name="T0" fmla="*/ 59 w 60"/>
                <a:gd name="T1" fmla="*/ 1 h 20"/>
                <a:gd name="T2" fmla="*/ 60 w 60"/>
                <a:gd name="T3" fmla="*/ 0 h 20"/>
                <a:gd name="T4" fmla="*/ 48 w 60"/>
                <a:gd name="T5" fmla="*/ 12 h 20"/>
                <a:gd name="T6" fmla="*/ 12 w 60"/>
                <a:gd name="T7" fmla="*/ 12 h 20"/>
                <a:gd name="T8" fmla="*/ 11 w 60"/>
                <a:gd name="T9" fmla="*/ 11 h 20"/>
                <a:gd name="T10" fmla="*/ 1 w 60"/>
                <a:gd name="T11" fmla="*/ 0 h 20"/>
                <a:gd name="T12" fmla="*/ 0 w 60"/>
                <a:gd name="T13" fmla="*/ 0 h 20"/>
                <a:gd name="T14" fmla="*/ 6 w 60"/>
                <a:gd name="T15" fmla="*/ 4 h 20"/>
                <a:gd name="T16" fmla="*/ 11 w 60"/>
                <a:gd name="T17" fmla="*/ 6 h 20"/>
                <a:gd name="T18" fmla="*/ 12 w 60"/>
                <a:gd name="T19" fmla="*/ 7 h 20"/>
                <a:gd name="T20" fmla="*/ 13 w 60"/>
                <a:gd name="T21" fmla="*/ 7 h 20"/>
                <a:gd name="T22" fmla="*/ 14 w 60"/>
                <a:gd name="T23" fmla="*/ 7 h 20"/>
                <a:gd name="T24" fmla="*/ 14 w 60"/>
                <a:gd name="T25" fmla="*/ 7 h 20"/>
                <a:gd name="T26" fmla="*/ 15 w 60"/>
                <a:gd name="T27" fmla="*/ 8 h 20"/>
                <a:gd name="T28" fmla="*/ 16 w 60"/>
                <a:gd name="T29" fmla="*/ 8 h 20"/>
                <a:gd name="T30" fmla="*/ 17 w 60"/>
                <a:gd name="T31" fmla="*/ 8 h 20"/>
                <a:gd name="T32" fmla="*/ 21 w 60"/>
                <a:gd name="T33" fmla="*/ 9 h 20"/>
                <a:gd name="T34" fmla="*/ 23 w 60"/>
                <a:gd name="T35" fmla="*/ 9 h 20"/>
                <a:gd name="T36" fmla="*/ 25 w 60"/>
                <a:gd name="T37" fmla="*/ 9 h 20"/>
                <a:gd name="T38" fmla="*/ 27 w 60"/>
                <a:gd name="T39" fmla="*/ 10 h 20"/>
                <a:gd name="T40" fmla="*/ 28 w 60"/>
                <a:gd name="T41" fmla="*/ 10 h 20"/>
                <a:gd name="T42" fmla="*/ 28 w 60"/>
                <a:gd name="T43" fmla="*/ 10 h 20"/>
                <a:gd name="T44" fmla="*/ 30 w 60"/>
                <a:gd name="T45" fmla="*/ 10 h 20"/>
                <a:gd name="T46" fmla="*/ 41 w 60"/>
                <a:gd name="T47" fmla="*/ 9 h 20"/>
                <a:gd name="T48" fmla="*/ 43 w 60"/>
                <a:gd name="T49" fmla="*/ 8 h 20"/>
                <a:gd name="T50" fmla="*/ 43 w 60"/>
                <a:gd name="T51" fmla="*/ 8 h 20"/>
                <a:gd name="T52" fmla="*/ 47 w 60"/>
                <a:gd name="T53" fmla="*/ 7 h 20"/>
                <a:gd name="T54" fmla="*/ 58 w 60"/>
                <a:gd name="T55" fmla="*/ 2 h 20"/>
                <a:gd name="T56" fmla="*/ 59 w 60"/>
                <a:gd name="T5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20">
                  <a:moveTo>
                    <a:pt x="59" y="1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8" y="2"/>
                    <a:pt x="51" y="9"/>
                    <a:pt x="48" y="12"/>
                  </a:cubicBezTo>
                  <a:cubicBezTo>
                    <a:pt x="40" y="20"/>
                    <a:pt x="20" y="20"/>
                    <a:pt x="12" y="12"/>
                  </a:cubicBezTo>
                  <a:cubicBezTo>
                    <a:pt x="12" y="12"/>
                    <a:pt x="11" y="11"/>
                    <a:pt x="11" y="11"/>
                  </a:cubicBezTo>
                  <a:cubicBezTo>
                    <a:pt x="8" y="7"/>
                    <a:pt x="4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8" y="5"/>
                    <a:pt x="9" y="6"/>
                    <a:pt x="11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9"/>
                    <a:pt x="20" y="9"/>
                    <a:pt x="21" y="9"/>
                  </a:cubicBezTo>
                  <a:cubicBezTo>
                    <a:pt x="22" y="9"/>
                    <a:pt x="22" y="9"/>
                    <a:pt x="23" y="9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6" y="9"/>
                    <a:pt x="26" y="10"/>
                    <a:pt x="27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0"/>
                    <a:pt x="30" y="10"/>
                  </a:cubicBezTo>
                  <a:cubicBezTo>
                    <a:pt x="34" y="10"/>
                    <a:pt x="38" y="9"/>
                    <a:pt x="41" y="9"/>
                  </a:cubicBezTo>
                  <a:cubicBezTo>
                    <a:pt x="42" y="9"/>
                    <a:pt x="42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8"/>
                    <a:pt x="46" y="8"/>
                    <a:pt x="47" y="7"/>
                  </a:cubicBezTo>
                  <a:cubicBezTo>
                    <a:pt x="51" y="6"/>
                    <a:pt x="55" y="4"/>
                    <a:pt x="58" y="2"/>
                  </a:cubicBezTo>
                  <a:cubicBezTo>
                    <a:pt x="58" y="2"/>
                    <a:pt x="59" y="1"/>
                    <a:pt x="59" y="1"/>
                  </a:cubicBezTo>
                </a:path>
              </a:pathLst>
            </a:custGeom>
            <a:solidFill>
              <a:srgbClr val="C0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任意多边形 231">
              <a:extLst>
                <a:ext uri="{FF2B5EF4-FFF2-40B4-BE49-F238E27FC236}">
                  <a16:creationId xmlns:a16="http://schemas.microsoft.com/office/drawing/2014/main" id="{F0AE62BA-5DD8-4768-A711-DD684D85C00B}"/>
                </a:ext>
              </a:extLst>
            </p:cNvPr>
            <p:cNvSpPr/>
            <p:nvPr/>
          </p:nvSpPr>
          <p:spPr bwMode="auto">
            <a:xfrm>
              <a:off x="7559676" y="3600450"/>
              <a:ext cx="182563" cy="85725"/>
            </a:xfrm>
            <a:custGeom>
              <a:avLst/>
              <a:gdLst>
                <a:gd name="T0" fmla="*/ 70 w 70"/>
                <a:gd name="T1" fmla="*/ 0 h 33"/>
                <a:gd name="T2" fmla="*/ 70 w 70"/>
                <a:gd name="T3" fmla="*/ 13 h 33"/>
                <a:gd name="T4" fmla="*/ 66 w 70"/>
                <a:gd name="T5" fmla="*/ 22 h 33"/>
                <a:gd name="T6" fmla="*/ 65 w 70"/>
                <a:gd name="T7" fmla="*/ 23 h 33"/>
                <a:gd name="T8" fmla="*/ 65 w 70"/>
                <a:gd name="T9" fmla="*/ 23 h 33"/>
                <a:gd name="T10" fmla="*/ 64 w 70"/>
                <a:gd name="T11" fmla="*/ 24 h 33"/>
                <a:gd name="T12" fmla="*/ 63 w 70"/>
                <a:gd name="T13" fmla="*/ 25 h 33"/>
                <a:gd name="T14" fmla="*/ 52 w 70"/>
                <a:gd name="T15" fmla="*/ 30 h 33"/>
                <a:gd name="T16" fmla="*/ 48 w 70"/>
                <a:gd name="T17" fmla="*/ 31 h 33"/>
                <a:gd name="T18" fmla="*/ 48 w 70"/>
                <a:gd name="T19" fmla="*/ 31 h 33"/>
                <a:gd name="T20" fmla="*/ 46 w 70"/>
                <a:gd name="T21" fmla="*/ 32 h 33"/>
                <a:gd name="T22" fmla="*/ 35 w 70"/>
                <a:gd name="T23" fmla="*/ 33 h 33"/>
                <a:gd name="T24" fmla="*/ 33 w 70"/>
                <a:gd name="T25" fmla="*/ 33 h 33"/>
                <a:gd name="T26" fmla="*/ 33 w 70"/>
                <a:gd name="T27" fmla="*/ 33 h 33"/>
                <a:gd name="T28" fmla="*/ 31 w 70"/>
                <a:gd name="T29" fmla="*/ 33 h 33"/>
                <a:gd name="T30" fmla="*/ 30 w 70"/>
                <a:gd name="T31" fmla="*/ 32 h 33"/>
                <a:gd name="T32" fmla="*/ 28 w 70"/>
                <a:gd name="T33" fmla="*/ 32 h 33"/>
                <a:gd name="T34" fmla="*/ 26 w 70"/>
                <a:gd name="T35" fmla="*/ 32 h 33"/>
                <a:gd name="T36" fmla="*/ 22 w 70"/>
                <a:gd name="T37" fmla="*/ 31 h 33"/>
                <a:gd name="T38" fmla="*/ 20 w 70"/>
                <a:gd name="T39" fmla="*/ 31 h 33"/>
                <a:gd name="T40" fmla="*/ 19 w 70"/>
                <a:gd name="T41" fmla="*/ 30 h 33"/>
                <a:gd name="T42" fmla="*/ 19 w 70"/>
                <a:gd name="T43" fmla="*/ 30 h 33"/>
                <a:gd name="T44" fmla="*/ 18 w 70"/>
                <a:gd name="T45" fmla="*/ 30 h 33"/>
                <a:gd name="T46" fmla="*/ 11 w 70"/>
                <a:gd name="T47" fmla="*/ 27 h 33"/>
                <a:gd name="T48" fmla="*/ 6 w 70"/>
                <a:gd name="T49" fmla="*/ 23 h 33"/>
                <a:gd name="T50" fmla="*/ 5 w 70"/>
                <a:gd name="T51" fmla="*/ 23 h 33"/>
                <a:gd name="T52" fmla="*/ 5 w 70"/>
                <a:gd name="T53" fmla="*/ 23 h 33"/>
                <a:gd name="T54" fmla="*/ 2 w 70"/>
                <a:gd name="T55" fmla="*/ 18 h 33"/>
                <a:gd name="T56" fmla="*/ 0 w 70"/>
                <a:gd name="T57" fmla="*/ 12 h 33"/>
                <a:gd name="T58" fmla="*/ 1 w 70"/>
                <a:gd name="T59" fmla="*/ 13 h 33"/>
                <a:gd name="T60" fmla="*/ 1 w 70"/>
                <a:gd name="T61" fmla="*/ 13 h 33"/>
                <a:gd name="T62" fmla="*/ 1 w 70"/>
                <a:gd name="T63" fmla="*/ 14 h 33"/>
                <a:gd name="T64" fmla="*/ 1 w 70"/>
                <a:gd name="T65" fmla="*/ 15 h 33"/>
                <a:gd name="T66" fmla="*/ 2 w 70"/>
                <a:gd name="T67" fmla="*/ 16 h 33"/>
                <a:gd name="T68" fmla="*/ 2 w 70"/>
                <a:gd name="T69" fmla="*/ 16 h 33"/>
                <a:gd name="T70" fmla="*/ 3 w 70"/>
                <a:gd name="T71" fmla="*/ 17 h 33"/>
                <a:gd name="T72" fmla="*/ 4 w 70"/>
                <a:gd name="T73" fmla="*/ 18 h 33"/>
                <a:gd name="T74" fmla="*/ 4 w 70"/>
                <a:gd name="T75" fmla="*/ 19 h 33"/>
                <a:gd name="T76" fmla="*/ 6 w 70"/>
                <a:gd name="T77" fmla="*/ 20 h 33"/>
                <a:gd name="T78" fmla="*/ 8 w 70"/>
                <a:gd name="T79" fmla="*/ 22 h 33"/>
                <a:gd name="T80" fmla="*/ 9 w 70"/>
                <a:gd name="T81" fmla="*/ 22 h 33"/>
                <a:gd name="T82" fmla="*/ 10 w 70"/>
                <a:gd name="T83" fmla="*/ 23 h 33"/>
                <a:gd name="T84" fmla="*/ 25 w 70"/>
                <a:gd name="T85" fmla="*/ 26 h 33"/>
                <a:gd name="T86" fmla="*/ 26 w 70"/>
                <a:gd name="T87" fmla="*/ 26 h 33"/>
                <a:gd name="T88" fmla="*/ 31 w 70"/>
                <a:gd name="T89" fmla="*/ 26 h 33"/>
                <a:gd name="T90" fmla="*/ 33 w 70"/>
                <a:gd name="T91" fmla="*/ 26 h 33"/>
                <a:gd name="T92" fmla="*/ 39 w 70"/>
                <a:gd name="T93" fmla="*/ 25 h 33"/>
                <a:gd name="T94" fmla="*/ 40 w 70"/>
                <a:gd name="T95" fmla="*/ 25 h 33"/>
                <a:gd name="T96" fmla="*/ 41 w 70"/>
                <a:gd name="T97" fmla="*/ 25 h 33"/>
                <a:gd name="T98" fmla="*/ 41 w 70"/>
                <a:gd name="T99" fmla="*/ 25 h 33"/>
                <a:gd name="T100" fmla="*/ 55 w 70"/>
                <a:gd name="T101" fmla="*/ 20 h 33"/>
                <a:gd name="T102" fmla="*/ 58 w 70"/>
                <a:gd name="T103" fmla="*/ 18 h 33"/>
                <a:gd name="T104" fmla="*/ 60 w 70"/>
                <a:gd name="T105" fmla="*/ 17 h 33"/>
                <a:gd name="T106" fmla="*/ 66 w 70"/>
                <a:gd name="T107" fmla="*/ 10 h 33"/>
                <a:gd name="T108" fmla="*/ 68 w 70"/>
                <a:gd name="T109" fmla="*/ 9 h 33"/>
                <a:gd name="T110" fmla="*/ 68 w 70"/>
                <a:gd name="T111" fmla="*/ 7 h 33"/>
                <a:gd name="T112" fmla="*/ 69 w 70"/>
                <a:gd name="T113" fmla="*/ 6 h 33"/>
                <a:gd name="T114" fmla="*/ 69 w 70"/>
                <a:gd name="T115" fmla="*/ 5 h 33"/>
                <a:gd name="T116" fmla="*/ 70 w 70"/>
                <a:gd name="T117" fmla="*/ 4 h 33"/>
                <a:gd name="T118" fmla="*/ 70 w 70"/>
                <a:gd name="T119" fmla="*/ 2 h 33"/>
                <a:gd name="T120" fmla="*/ 70 w 70"/>
                <a:gd name="T121" fmla="*/ 2 h 33"/>
                <a:gd name="T122" fmla="*/ 70 w 70"/>
                <a:gd name="T1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" h="33">
                  <a:moveTo>
                    <a:pt x="70" y="0"/>
                  </a:moveTo>
                  <a:cubicBezTo>
                    <a:pt x="70" y="13"/>
                    <a:pt x="70" y="13"/>
                    <a:pt x="70" y="13"/>
                  </a:cubicBezTo>
                  <a:cubicBezTo>
                    <a:pt x="70" y="16"/>
                    <a:pt x="68" y="20"/>
                    <a:pt x="66" y="22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3" y="25"/>
                    <a:pt x="63" y="25"/>
                  </a:cubicBezTo>
                  <a:cubicBezTo>
                    <a:pt x="60" y="27"/>
                    <a:pt x="56" y="29"/>
                    <a:pt x="52" y="30"/>
                  </a:cubicBezTo>
                  <a:cubicBezTo>
                    <a:pt x="51" y="31"/>
                    <a:pt x="50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1"/>
                    <a:pt x="47" y="32"/>
                    <a:pt x="46" y="32"/>
                  </a:cubicBezTo>
                  <a:cubicBezTo>
                    <a:pt x="43" y="32"/>
                    <a:pt x="39" y="33"/>
                    <a:pt x="35" y="33"/>
                  </a:cubicBezTo>
                  <a:cubicBezTo>
                    <a:pt x="34" y="33"/>
                    <a:pt x="34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3"/>
                    <a:pt x="30" y="32"/>
                    <a:pt x="30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7" y="32"/>
                    <a:pt x="27" y="32"/>
                    <a:pt x="26" y="32"/>
                  </a:cubicBezTo>
                  <a:cubicBezTo>
                    <a:pt x="25" y="32"/>
                    <a:pt x="24" y="32"/>
                    <a:pt x="22" y="31"/>
                  </a:cubicBezTo>
                  <a:cubicBezTo>
                    <a:pt x="22" y="31"/>
                    <a:pt x="21" y="31"/>
                    <a:pt x="20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6" y="29"/>
                    <a:pt x="14" y="28"/>
                    <a:pt x="11" y="27"/>
                  </a:cubicBezTo>
                  <a:cubicBezTo>
                    <a:pt x="9" y="26"/>
                    <a:pt x="7" y="25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1"/>
                    <a:pt x="3" y="20"/>
                    <a:pt x="2" y="18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20"/>
                    <a:pt x="6" y="20"/>
                  </a:cubicBezTo>
                  <a:cubicBezTo>
                    <a:pt x="7" y="21"/>
                    <a:pt x="8" y="21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5" y="24"/>
                    <a:pt x="20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6"/>
                    <a:pt x="29" y="26"/>
                    <a:pt x="31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5" y="26"/>
                    <a:pt x="37" y="26"/>
                    <a:pt x="39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6" y="24"/>
                    <a:pt x="51" y="22"/>
                    <a:pt x="55" y="20"/>
                  </a:cubicBezTo>
                  <a:cubicBezTo>
                    <a:pt x="56" y="20"/>
                    <a:pt x="57" y="19"/>
                    <a:pt x="58" y="18"/>
                  </a:cubicBezTo>
                  <a:cubicBezTo>
                    <a:pt x="59" y="18"/>
                    <a:pt x="59" y="17"/>
                    <a:pt x="60" y="17"/>
                  </a:cubicBezTo>
                  <a:cubicBezTo>
                    <a:pt x="62" y="15"/>
                    <a:pt x="65" y="13"/>
                    <a:pt x="66" y="10"/>
                  </a:cubicBezTo>
                  <a:cubicBezTo>
                    <a:pt x="67" y="10"/>
                    <a:pt x="67" y="9"/>
                    <a:pt x="68" y="9"/>
                  </a:cubicBezTo>
                  <a:cubicBezTo>
                    <a:pt x="68" y="8"/>
                    <a:pt x="68" y="8"/>
                    <a:pt x="68" y="7"/>
                  </a:cubicBezTo>
                  <a:cubicBezTo>
                    <a:pt x="69" y="7"/>
                    <a:pt x="69" y="6"/>
                    <a:pt x="69" y="6"/>
                  </a:cubicBezTo>
                  <a:cubicBezTo>
                    <a:pt x="69" y="6"/>
                    <a:pt x="69" y="5"/>
                    <a:pt x="69" y="5"/>
                  </a:cubicBezTo>
                  <a:cubicBezTo>
                    <a:pt x="69" y="4"/>
                    <a:pt x="69" y="4"/>
                    <a:pt x="70" y="4"/>
                  </a:cubicBezTo>
                  <a:cubicBezTo>
                    <a:pt x="70" y="3"/>
                    <a:pt x="70" y="3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70" y="1"/>
                    <a:pt x="70" y="0"/>
                  </a:cubicBezTo>
                </a:path>
              </a:pathLst>
            </a:custGeom>
            <a:solidFill>
              <a:srgbClr val="B19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任意多边形 232">
              <a:extLst>
                <a:ext uri="{FF2B5EF4-FFF2-40B4-BE49-F238E27FC236}">
                  <a16:creationId xmlns:a16="http://schemas.microsoft.com/office/drawing/2014/main" id="{FB9E970E-182B-496A-AF8C-705FFCFC8388}"/>
                </a:ext>
              </a:extLst>
            </p:cNvPr>
            <p:cNvSpPr/>
            <p:nvPr/>
          </p:nvSpPr>
          <p:spPr bwMode="auto">
            <a:xfrm>
              <a:off x="7697788" y="3154363"/>
              <a:ext cx="15875" cy="12700"/>
            </a:xfrm>
            <a:custGeom>
              <a:avLst/>
              <a:gdLst>
                <a:gd name="T0" fmla="*/ 6 w 6"/>
                <a:gd name="T1" fmla="*/ 3 h 5"/>
                <a:gd name="T2" fmla="*/ 1 w 6"/>
                <a:gd name="T3" fmla="*/ 3 h 5"/>
                <a:gd name="T4" fmla="*/ 1 w 6"/>
                <a:gd name="T5" fmla="*/ 1 h 5"/>
                <a:gd name="T6" fmla="*/ 5 w 6"/>
                <a:gd name="T7" fmla="*/ 1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5"/>
                    <a:pt x="3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4" y="0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</a:path>
              </a:pathLst>
            </a:custGeom>
            <a:solidFill>
              <a:srgbClr val="ED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任意多边形 233">
              <a:extLst>
                <a:ext uri="{FF2B5EF4-FFF2-40B4-BE49-F238E27FC236}">
                  <a16:creationId xmlns:a16="http://schemas.microsoft.com/office/drawing/2014/main" id="{73D090FB-2816-455C-9A62-36D45D5223DE}"/>
                </a:ext>
              </a:extLst>
            </p:cNvPr>
            <p:cNvSpPr/>
            <p:nvPr/>
          </p:nvSpPr>
          <p:spPr bwMode="auto">
            <a:xfrm>
              <a:off x="7656513" y="3155950"/>
              <a:ext cx="57150" cy="133350"/>
            </a:xfrm>
            <a:custGeom>
              <a:avLst/>
              <a:gdLst>
                <a:gd name="T0" fmla="*/ 5 w 22"/>
                <a:gd name="T1" fmla="*/ 49 h 51"/>
                <a:gd name="T2" fmla="*/ 0 w 22"/>
                <a:gd name="T3" fmla="*/ 49 h 51"/>
                <a:gd name="T4" fmla="*/ 0 w 22"/>
                <a:gd name="T5" fmla="*/ 48 h 51"/>
                <a:gd name="T6" fmla="*/ 17 w 22"/>
                <a:gd name="T7" fmla="*/ 0 h 51"/>
                <a:gd name="T8" fmla="*/ 20 w 22"/>
                <a:gd name="T9" fmla="*/ 3 h 51"/>
                <a:gd name="T10" fmla="*/ 22 w 22"/>
                <a:gd name="T11" fmla="*/ 2 h 51"/>
                <a:gd name="T12" fmla="*/ 5 w 22"/>
                <a:gd name="T13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1">
                  <a:moveTo>
                    <a:pt x="5" y="49"/>
                  </a:moveTo>
                  <a:cubicBezTo>
                    <a:pt x="5" y="50"/>
                    <a:pt x="2" y="51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2"/>
                    <a:pt x="19" y="4"/>
                    <a:pt x="20" y="3"/>
                  </a:cubicBezTo>
                  <a:cubicBezTo>
                    <a:pt x="21" y="3"/>
                    <a:pt x="21" y="3"/>
                    <a:pt x="22" y="2"/>
                  </a:cubicBezTo>
                  <a:cubicBezTo>
                    <a:pt x="18" y="13"/>
                    <a:pt x="6" y="49"/>
                    <a:pt x="5" y="49"/>
                  </a:cubicBezTo>
                </a:path>
              </a:pathLst>
            </a:custGeom>
            <a:solidFill>
              <a:srgbClr val="E8D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任意多边形 234">
              <a:extLst>
                <a:ext uri="{FF2B5EF4-FFF2-40B4-BE49-F238E27FC236}">
                  <a16:creationId xmlns:a16="http://schemas.microsoft.com/office/drawing/2014/main" id="{09A85378-07C7-4E4B-8CD2-C04DEBBA4114}"/>
                </a:ext>
              </a:extLst>
            </p:cNvPr>
            <p:cNvSpPr/>
            <p:nvPr/>
          </p:nvSpPr>
          <p:spPr bwMode="auto">
            <a:xfrm>
              <a:off x="7615238" y="3257550"/>
              <a:ext cx="73025" cy="42862"/>
            </a:xfrm>
            <a:custGeom>
              <a:avLst/>
              <a:gdLst>
                <a:gd name="T0" fmla="*/ 21 w 28"/>
                <a:gd name="T1" fmla="*/ 10 h 16"/>
                <a:gd name="T2" fmla="*/ 24 w 28"/>
                <a:gd name="T3" fmla="*/ 2 h 16"/>
                <a:gd name="T4" fmla="*/ 23 w 28"/>
                <a:gd name="T5" fmla="*/ 12 h 16"/>
                <a:gd name="T6" fmla="*/ 4 w 28"/>
                <a:gd name="T7" fmla="*/ 11 h 16"/>
                <a:gd name="T8" fmla="*/ 6 w 28"/>
                <a:gd name="T9" fmla="*/ 1 h 16"/>
                <a:gd name="T10" fmla="*/ 8 w 28"/>
                <a:gd name="T11" fmla="*/ 5 h 16"/>
                <a:gd name="T12" fmla="*/ 12 w 28"/>
                <a:gd name="T13" fmla="*/ 4 h 16"/>
                <a:gd name="T14" fmla="*/ 11 w 28"/>
                <a:gd name="T15" fmla="*/ 0 h 16"/>
                <a:gd name="T16" fmla="*/ 19 w 28"/>
                <a:gd name="T17" fmla="*/ 0 h 16"/>
                <a:gd name="T18" fmla="*/ 16 w 28"/>
                <a:gd name="T19" fmla="*/ 9 h 16"/>
                <a:gd name="T20" fmla="*/ 21 w 28"/>
                <a:gd name="T21" fmla="*/ 11 h 16"/>
                <a:gd name="T22" fmla="*/ 21 w 28"/>
                <a:gd name="T23" fmla="*/ 10 h 16"/>
                <a:gd name="T24" fmla="*/ 21 w 28"/>
                <a:gd name="T2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21" y="10"/>
                  </a:moveTo>
                  <a:cubicBezTo>
                    <a:pt x="22" y="8"/>
                    <a:pt x="23" y="5"/>
                    <a:pt x="24" y="2"/>
                  </a:cubicBezTo>
                  <a:cubicBezTo>
                    <a:pt x="28" y="5"/>
                    <a:pt x="28" y="10"/>
                    <a:pt x="23" y="12"/>
                  </a:cubicBezTo>
                  <a:cubicBezTo>
                    <a:pt x="18" y="16"/>
                    <a:pt x="8" y="15"/>
                    <a:pt x="4" y="11"/>
                  </a:cubicBezTo>
                  <a:cubicBezTo>
                    <a:pt x="0" y="8"/>
                    <a:pt x="1" y="4"/>
                    <a:pt x="6" y="1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9" y="6"/>
                    <a:pt x="13" y="6"/>
                    <a:pt x="12" y="4"/>
                  </a:cubicBezTo>
                  <a:cubicBezTo>
                    <a:pt x="12" y="3"/>
                    <a:pt x="12" y="1"/>
                    <a:pt x="11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9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</a:path>
              </a:pathLst>
            </a:custGeom>
            <a:solidFill>
              <a:srgbClr val="BAA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任意多边形 235">
              <a:extLst>
                <a:ext uri="{FF2B5EF4-FFF2-40B4-BE49-F238E27FC236}">
                  <a16:creationId xmlns:a16="http://schemas.microsoft.com/office/drawing/2014/main" id="{33B388A9-13D9-4443-A6FE-4F5D810BE669}"/>
                </a:ext>
              </a:extLst>
            </p:cNvPr>
            <p:cNvSpPr/>
            <p:nvPr/>
          </p:nvSpPr>
          <p:spPr bwMode="auto">
            <a:xfrm>
              <a:off x="7620001" y="3276600"/>
              <a:ext cx="65088" cy="82550"/>
            </a:xfrm>
            <a:custGeom>
              <a:avLst/>
              <a:gdLst>
                <a:gd name="T0" fmla="*/ 24 w 25"/>
                <a:gd name="T1" fmla="*/ 3 h 32"/>
                <a:gd name="T2" fmla="*/ 25 w 25"/>
                <a:gd name="T3" fmla="*/ 0 h 32"/>
                <a:gd name="T4" fmla="*/ 25 w 25"/>
                <a:gd name="T5" fmla="*/ 0 h 32"/>
                <a:gd name="T6" fmla="*/ 25 w 25"/>
                <a:gd name="T7" fmla="*/ 22 h 32"/>
                <a:gd name="T8" fmla="*/ 21 w 25"/>
                <a:gd name="T9" fmla="*/ 28 h 32"/>
                <a:gd name="T10" fmla="*/ 0 w 25"/>
                <a:gd name="T11" fmla="*/ 22 h 32"/>
                <a:gd name="T12" fmla="*/ 0 w 25"/>
                <a:gd name="T13" fmla="*/ 0 h 32"/>
                <a:gd name="T14" fmla="*/ 0 w 25"/>
                <a:gd name="T15" fmla="*/ 0 h 32"/>
                <a:gd name="T16" fmla="*/ 2 w 25"/>
                <a:gd name="T17" fmla="*/ 4 h 32"/>
                <a:gd name="T18" fmla="*/ 24 w 25"/>
                <a:gd name="T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2">
                  <a:moveTo>
                    <a:pt x="24" y="3"/>
                  </a:moveTo>
                  <a:cubicBezTo>
                    <a:pt x="24" y="2"/>
                    <a:pt x="25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3"/>
                    <a:pt x="25" y="19"/>
                    <a:pt x="25" y="22"/>
                  </a:cubicBezTo>
                  <a:cubicBezTo>
                    <a:pt x="25" y="25"/>
                    <a:pt x="23" y="26"/>
                    <a:pt x="21" y="28"/>
                  </a:cubicBezTo>
                  <a:cubicBezTo>
                    <a:pt x="13" y="32"/>
                    <a:pt x="0" y="29"/>
                    <a:pt x="0" y="22"/>
                  </a:cubicBezTo>
                  <a:cubicBezTo>
                    <a:pt x="0" y="20"/>
                    <a:pt x="0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7" y="9"/>
                    <a:pt x="19" y="8"/>
                    <a:pt x="24" y="3"/>
                  </a:cubicBezTo>
                </a:path>
              </a:pathLst>
            </a:custGeom>
            <a:solidFill>
              <a:srgbClr val="8F7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任意多边形 236">
              <a:extLst>
                <a:ext uri="{FF2B5EF4-FFF2-40B4-BE49-F238E27FC236}">
                  <a16:creationId xmlns:a16="http://schemas.microsoft.com/office/drawing/2014/main" id="{5B160096-08CC-4653-905B-40B9F2B10837}"/>
                </a:ext>
              </a:extLst>
            </p:cNvPr>
            <p:cNvSpPr/>
            <p:nvPr/>
          </p:nvSpPr>
          <p:spPr bwMode="auto">
            <a:xfrm>
              <a:off x="7542213" y="3286125"/>
              <a:ext cx="222250" cy="104775"/>
            </a:xfrm>
            <a:custGeom>
              <a:avLst/>
              <a:gdLst>
                <a:gd name="T0" fmla="*/ 55 w 85"/>
                <a:gd name="T1" fmla="*/ 0 h 40"/>
                <a:gd name="T2" fmla="*/ 55 w 85"/>
                <a:gd name="T3" fmla="*/ 18 h 40"/>
                <a:gd name="T4" fmla="*/ 51 w 85"/>
                <a:gd name="T5" fmla="*/ 24 h 40"/>
                <a:gd name="T6" fmla="*/ 30 w 85"/>
                <a:gd name="T7" fmla="*/ 18 h 40"/>
                <a:gd name="T8" fmla="*/ 30 w 85"/>
                <a:gd name="T9" fmla="*/ 0 h 40"/>
                <a:gd name="T10" fmla="*/ 18 w 85"/>
                <a:gd name="T11" fmla="*/ 33 h 40"/>
                <a:gd name="T12" fmla="*/ 67 w 85"/>
                <a:gd name="T13" fmla="*/ 33 h 40"/>
                <a:gd name="T14" fmla="*/ 55 w 8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0">
                  <a:moveTo>
                    <a:pt x="55" y="0"/>
                  </a:moveTo>
                  <a:cubicBezTo>
                    <a:pt x="55" y="6"/>
                    <a:pt x="55" y="12"/>
                    <a:pt x="55" y="18"/>
                  </a:cubicBezTo>
                  <a:cubicBezTo>
                    <a:pt x="55" y="21"/>
                    <a:pt x="53" y="22"/>
                    <a:pt x="51" y="24"/>
                  </a:cubicBezTo>
                  <a:cubicBezTo>
                    <a:pt x="44" y="28"/>
                    <a:pt x="30" y="25"/>
                    <a:pt x="30" y="18"/>
                  </a:cubicBezTo>
                  <a:cubicBezTo>
                    <a:pt x="30" y="12"/>
                    <a:pt x="30" y="6"/>
                    <a:pt x="30" y="0"/>
                  </a:cubicBezTo>
                  <a:cubicBezTo>
                    <a:pt x="6" y="5"/>
                    <a:pt x="0" y="22"/>
                    <a:pt x="18" y="33"/>
                  </a:cubicBezTo>
                  <a:cubicBezTo>
                    <a:pt x="31" y="40"/>
                    <a:pt x="53" y="40"/>
                    <a:pt x="67" y="33"/>
                  </a:cubicBezTo>
                  <a:cubicBezTo>
                    <a:pt x="85" y="22"/>
                    <a:pt x="78" y="5"/>
                    <a:pt x="55" y="0"/>
                  </a:cubicBezTo>
                </a:path>
              </a:pathLst>
            </a:custGeom>
            <a:solidFill>
              <a:srgbClr val="EDE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任意多边形 237">
              <a:extLst>
                <a:ext uri="{FF2B5EF4-FFF2-40B4-BE49-F238E27FC236}">
                  <a16:creationId xmlns:a16="http://schemas.microsoft.com/office/drawing/2014/main" id="{ECA367DF-B829-4DCD-82ED-924DCEA518A7}"/>
                </a:ext>
              </a:extLst>
            </p:cNvPr>
            <p:cNvSpPr/>
            <p:nvPr/>
          </p:nvSpPr>
          <p:spPr bwMode="auto">
            <a:xfrm>
              <a:off x="7588251" y="3090863"/>
              <a:ext cx="15875" cy="11112"/>
            </a:xfrm>
            <a:custGeom>
              <a:avLst/>
              <a:gdLst>
                <a:gd name="T0" fmla="*/ 6 w 6"/>
                <a:gd name="T1" fmla="*/ 2 h 4"/>
                <a:gd name="T2" fmla="*/ 5 w 6"/>
                <a:gd name="T3" fmla="*/ 2 h 4"/>
                <a:gd name="T4" fmla="*/ 1 w 6"/>
                <a:gd name="T5" fmla="*/ 2 h 4"/>
                <a:gd name="T6" fmla="*/ 1 w 6"/>
                <a:gd name="T7" fmla="*/ 2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6" y="0"/>
                    <a:pt x="6" y="2"/>
                  </a:cubicBezTo>
                </a:path>
              </a:pathLst>
            </a:custGeom>
            <a:solidFill>
              <a:srgbClr val="ED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任意多边形 238">
              <a:extLst>
                <a:ext uri="{FF2B5EF4-FFF2-40B4-BE49-F238E27FC236}">
                  <a16:creationId xmlns:a16="http://schemas.microsoft.com/office/drawing/2014/main" id="{76F2A285-7FED-4332-A3B5-1B4F01545F12}"/>
                </a:ext>
              </a:extLst>
            </p:cNvPr>
            <p:cNvSpPr/>
            <p:nvPr/>
          </p:nvSpPr>
          <p:spPr bwMode="auto">
            <a:xfrm>
              <a:off x="7591426" y="3094038"/>
              <a:ext cx="57150" cy="179387"/>
            </a:xfrm>
            <a:custGeom>
              <a:avLst/>
              <a:gdLst>
                <a:gd name="T0" fmla="*/ 5 w 22"/>
                <a:gd name="T1" fmla="*/ 0 h 69"/>
                <a:gd name="T2" fmla="*/ 5 w 22"/>
                <a:gd name="T3" fmla="*/ 0 h 69"/>
                <a:gd name="T4" fmla="*/ 21 w 22"/>
                <a:gd name="T5" fmla="*/ 67 h 69"/>
                <a:gd name="T6" fmla="*/ 17 w 22"/>
                <a:gd name="T7" fmla="*/ 68 h 69"/>
                <a:gd name="T8" fmla="*/ 16 w 22"/>
                <a:gd name="T9" fmla="*/ 67 h 69"/>
                <a:gd name="T10" fmla="*/ 0 w 22"/>
                <a:gd name="T11" fmla="*/ 2 h 69"/>
                <a:gd name="T12" fmla="*/ 4 w 22"/>
                <a:gd name="T13" fmla="*/ 1 h 69"/>
                <a:gd name="T14" fmla="*/ 5 w 22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0" y="21"/>
                    <a:pt x="20" y="63"/>
                    <a:pt x="21" y="67"/>
                  </a:cubicBezTo>
                  <a:cubicBezTo>
                    <a:pt x="22" y="69"/>
                    <a:pt x="18" y="69"/>
                    <a:pt x="17" y="6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3" y="2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8D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任意多边形 239">
              <a:extLst>
                <a:ext uri="{FF2B5EF4-FFF2-40B4-BE49-F238E27FC236}">
                  <a16:creationId xmlns:a16="http://schemas.microsoft.com/office/drawing/2014/main" id="{AA151D13-15C6-4B21-AB39-CB0DC859C388}"/>
                </a:ext>
              </a:extLst>
            </p:cNvPr>
            <p:cNvSpPr/>
            <p:nvPr/>
          </p:nvSpPr>
          <p:spPr bwMode="auto">
            <a:xfrm>
              <a:off x="7559676" y="3333750"/>
              <a:ext cx="182563" cy="106362"/>
            </a:xfrm>
            <a:custGeom>
              <a:avLst/>
              <a:gdLst>
                <a:gd name="T0" fmla="*/ 70 w 70"/>
                <a:gd name="T1" fmla="*/ 0 h 41"/>
                <a:gd name="T2" fmla="*/ 70 w 70"/>
                <a:gd name="T3" fmla="*/ 20 h 41"/>
                <a:gd name="T4" fmla="*/ 60 w 70"/>
                <a:gd name="T5" fmla="*/ 33 h 41"/>
                <a:gd name="T6" fmla="*/ 11 w 70"/>
                <a:gd name="T7" fmla="*/ 33 h 41"/>
                <a:gd name="T8" fmla="*/ 0 w 70"/>
                <a:gd name="T9" fmla="*/ 19 h 41"/>
                <a:gd name="T10" fmla="*/ 0 w 70"/>
                <a:gd name="T11" fmla="*/ 0 h 41"/>
                <a:gd name="T12" fmla="*/ 11 w 70"/>
                <a:gd name="T13" fmla="*/ 15 h 41"/>
                <a:gd name="T14" fmla="*/ 60 w 70"/>
                <a:gd name="T15" fmla="*/ 15 h 41"/>
                <a:gd name="T16" fmla="*/ 70 w 70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1">
                  <a:moveTo>
                    <a:pt x="70" y="0"/>
                  </a:moveTo>
                  <a:cubicBezTo>
                    <a:pt x="70" y="21"/>
                    <a:pt x="70" y="19"/>
                    <a:pt x="70" y="20"/>
                  </a:cubicBezTo>
                  <a:cubicBezTo>
                    <a:pt x="70" y="24"/>
                    <a:pt x="66" y="29"/>
                    <a:pt x="60" y="33"/>
                  </a:cubicBezTo>
                  <a:cubicBezTo>
                    <a:pt x="46" y="41"/>
                    <a:pt x="24" y="41"/>
                    <a:pt x="11" y="33"/>
                  </a:cubicBezTo>
                  <a:cubicBezTo>
                    <a:pt x="4" y="29"/>
                    <a:pt x="0" y="24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11"/>
                    <a:pt x="11" y="15"/>
                  </a:cubicBezTo>
                  <a:cubicBezTo>
                    <a:pt x="24" y="22"/>
                    <a:pt x="46" y="22"/>
                    <a:pt x="60" y="15"/>
                  </a:cubicBezTo>
                  <a:cubicBezTo>
                    <a:pt x="67" y="11"/>
                    <a:pt x="70" y="5"/>
                    <a:pt x="70" y="0"/>
                  </a:cubicBezTo>
                </a:path>
              </a:pathLst>
            </a:custGeom>
            <a:solidFill>
              <a:srgbClr val="E6A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任意多边形 240">
              <a:extLst>
                <a:ext uri="{FF2B5EF4-FFF2-40B4-BE49-F238E27FC236}">
                  <a16:creationId xmlns:a16="http://schemas.microsoft.com/office/drawing/2014/main" id="{5D54367D-3AD7-42CE-B799-FC5D420CD680}"/>
                </a:ext>
              </a:extLst>
            </p:cNvPr>
            <p:cNvSpPr/>
            <p:nvPr/>
          </p:nvSpPr>
          <p:spPr bwMode="auto">
            <a:xfrm>
              <a:off x="7526338" y="2903538"/>
              <a:ext cx="122238" cy="198437"/>
            </a:xfrm>
            <a:custGeom>
              <a:avLst/>
              <a:gdLst>
                <a:gd name="T0" fmla="*/ 26 w 47"/>
                <a:gd name="T1" fmla="*/ 52 h 76"/>
                <a:gd name="T2" fmla="*/ 13 w 47"/>
                <a:gd name="T3" fmla="*/ 72 h 76"/>
                <a:gd name="T4" fmla="*/ 3 w 47"/>
                <a:gd name="T5" fmla="*/ 61 h 76"/>
                <a:gd name="T6" fmla="*/ 32 w 47"/>
                <a:gd name="T7" fmla="*/ 3 h 76"/>
                <a:gd name="T8" fmla="*/ 42 w 47"/>
                <a:gd name="T9" fmla="*/ 4 h 76"/>
                <a:gd name="T10" fmla="*/ 26 w 47"/>
                <a:gd name="T11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6">
                  <a:moveTo>
                    <a:pt x="26" y="52"/>
                  </a:moveTo>
                  <a:cubicBezTo>
                    <a:pt x="23" y="58"/>
                    <a:pt x="17" y="68"/>
                    <a:pt x="13" y="72"/>
                  </a:cubicBezTo>
                  <a:cubicBezTo>
                    <a:pt x="7" y="76"/>
                    <a:pt x="3" y="68"/>
                    <a:pt x="3" y="61"/>
                  </a:cubicBezTo>
                  <a:cubicBezTo>
                    <a:pt x="0" y="38"/>
                    <a:pt x="15" y="12"/>
                    <a:pt x="32" y="3"/>
                  </a:cubicBezTo>
                  <a:cubicBezTo>
                    <a:pt x="36" y="2"/>
                    <a:pt x="41" y="0"/>
                    <a:pt x="42" y="4"/>
                  </a:cubicBezTo>
                  <a:cubicBezTo>
                    <a:pt x="47" y="12"/>
                    <a:pt x="30" y="44"/>
                    <a:pt x="26" y="52"/>
                  </a:cubicBezTo>
                  <a:close/>
                </a:path>
              </a:pathLst>
            </a:custGeom>
            <a:solidFill>
              <a:srgbClr val="EDE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35" name="图片 234">
              <a:extLst>
                <a:ext uri="{FF2B5EF4-FFF2-40B4-BE49-F238E27FC236}">
                  <a16:creationId xmlns:a16="http://schemas.microsoft.com/office/drawing/2014/main" id="{8E7C2F13-C7E6-4EDD-A115-D9C825634C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8413" y="3249613"/>
              <a:ext cx="22225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" name="任意多边形 242">
              <a:extLst>
                <a:ext uri="{FF2B5EF4-FFF2-40B4-BE49-F238E27FC236}">
                  <a16:creationId xmlns:a16="http://schemas.microsoft.com/office/drawing/2014/main" id="{19F3668D-7F3A-4929-A7E7-BC402B744091}"/>
                </a:ext>
              </a:extLst>
            </p:cNvPr>
            <p:cNvSpPr/>
            <p:nvPr/>
          </p:nvSpPr>
          <p:spPr bwMode="auto">
            <a:xfrm>
              <a:off x="7623176" y="3263900"/>
              <a:ext cx="17463" cy="25400"/>
            </a:xfrm>
            <a:custGeom>
              <a:avLst/>
              <a:gdLst>
                <a:gd name="T0" fmla="*/ 3 w 7"/>
                <a:gd name="T1" fmla="*/ 0 h 10"/>
                <a:gd name="T2" fmla="*/ 3 w 7"/>
                <a:gd name="T3" fmla="*/ 0 h 10"/>
                <a:gd name="T4" fmla="*/ 2 w 7"/>
                <a:gd name="T5" fmla="*/ 0 h 10"/>
                <a:gd name="T6" fmla="*/ 4 w 7"/>
                <a:gd name="T7" fmla="*/ 8 h 10"/>
                <a:gd name="T8" fmla="*/ 7 w 7"/>
                <a:gd name="T9" fmla="*/ 10 h 10"/>
                <a:gd name="T10" fmla="*/ 7 w 7"/>
                <a:gd name="T11" fmla="*/ 10 h 10"/>
                <a:gd name="T12" fmla="*/ 6 w 7"/>
                <a:gd name="T13" fmla="*/ 8 h 10"/>
                <a:gd name="T14" fmla="*/ 4 w 7"/>
                <a:gd name="T15" fmla="*/ 3 h 10"/>
                <a:gd name="T16" fmla="*/ 4 w 7"/>
                <a:gd name="T17" fmla="*/ 2 h 10"/>
                <a:gd name="T18" fmla="*/ 4 w 7"/>
                <a:gd name="T19" fmla="*/ 2 h 10"/>
                <a:gd name="T20" fmla="*/ 4 w 7"/>
                <a:gd name="T21" fmla="*/ 2 h 10"/>
                <a:gd name="T22" fmla="*/ 4 w 7"/>
                <a:gd name="T23" fmla="*/ 2 h 10"/>
                <a:gd name="T24" fmla="*/ 3 w 7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1" y="6"/>
                    <a:pt x="4" y="8"/>
                  </a:cubicBezTo>
                  <a:cubicBezTo>
                    <a:pt x="5" y="8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8"/>
                  </a:cubicBezTo>
                  <a:cubicBezTo>
                    <a:pt x="5" y="6"/>
                    <a:pt x="5" y="4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89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任意多边形 244">
              <a:extLst>
                <a:ext uri="{FF2B5EF4-FFF2-40B4-BE49-F238E27FC236}">
                  <a16:creationId xmlns:a16="http://schemas.microsoft.com/office/drawing/2014/main" id="{4F4F5B3D-1AF8-44BD-A06D-022FA74FAC0A}"/>
                </a:ext>
              </a:extLst>
            </p:cNvPr>
            <p:cNvSpPr/>
            <p:nvPr/>
          </p:nvSpPr>
          <p:spPr bwMode="auto">
            <a:xfrm>
              <a:off x="7632701" y="326866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9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38" name="图片 237">
              <a:extLst>
                <a:ext uri="{FF2B5EF4-FFF2-40B4-BE49-F238E27FC236}">
                  <a16:creationId xmlns:a16="http://schemas.microsoft.com/office/drawing/2014/main" id="{691CC7B3-ECA5-4D13-AD66-6A4B3AA101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4601" y="3090863"/>
              <a:ext cx="15557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9" name="任意多边形 1186">
              <a:extLst>
                <a:ext uri="{FF2B5EF4-FFF2-40B4-BE49-F238E27FC236}">
                  <a16:creationId xmlns:a16="http://schemas.microsoft.com/office/drawing/2014/main" id="{9E877608-B765-437F-8D17-1E1CFBB89586}"/>
                </a:ext>
              </a:extLst>
            </p:cNvPr>
            <p:cNvSpPr/>
            <p:nvPr/>
          </p:nvSpPr>
          <p:spPr bwMode="auto">
            <a:xfrm>
              <a:off x="7705726" y="3162300"/>
              <a:ext cx="7938" cy="1587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0 w 3"/>
                <a:gd name="T7" fmla="*/ 1 h 1"/>
                <a:gd name="T8" fmla="*/ 0 w 3"/>
                <a:gd name="T9" fmla="*/ 1 h 1"/>
                <a:gd name="T10" fmla="*/ 3 w 3"/>
                <a:gd name="T11" fmla="*/ 0 h 1"/>
                <a:gd name="T12" fmla="*/ 1 w 3"/>
                <a:gd name="T13" fmla="*/ 1 h 1"/>
                <a:gd name="T14" fmla="*/ 1 w 3"/>
                <a:gd name="T15" fmla="*/ 1 h 1"/>
                <a:gd name="T16" fmla="*/ 3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AF9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任意多边形 1202">
              <a:extLst>
                <a:ext uri="{FF2B5EF4-FFF2-40B4-BE49-F238E27FC236}">
                  <a16:creationId xmlns:a16="http://schemas.microsoft.com/office/drawing/2014/main" id="{EF38E618-3370-4D39-A6A8-121C929E1622}"/>
                </a:ext>
              </a:extLst>
            </p:cNvPr>
            <p:cNvSpPr/>
            <p:nvPr/>
          </p:nvSpPr>
          <p:spPr bwMode="auto">
            <a:xfrm>
              <a:off x="7656513" y="3162300"/>
              <a:ext cx="57150" cy="123825"/>
            </a:xfrm>
            <a:custGeom>
              <a:avLst/>
              <a:gdLst>
                <a:gd name="T0" fmla="*/ 22 w 22"/>
                <a:gd name="T1" fmla="*/ 0 h 48"/>
                <a:gd name="T2" fmla="*/ 22 w 22"/>
                <a:gd name="T3" fmla="*/ 0 h 48"/>
                <a:gd name="T4" fmla="*/ 20 w 22"/>
                <a:gd name="T5" fmla="*/ 1 h 48"/>
                <a:gd name="T6" fmla="*/ 20 w 22"/>
                <a:gd name="T7" fmla="*/ 1 h 48"/>
                <a:gd name="T8" fmla="*/ 20 w 22"/>
                <a:gd name="T9" fmla="*/ 1 h 48"/>
                <a:gd name="T10" fmla="*/ 20 w 22"/>
                <a:gd name="T11" fmla="*/ 1 h 48"/>
                <a:gd name="T12" fmla="*/ 19 w 22"/>
                <a:gd name="T13" fmla="*/ 1 h 48"/>
                <a:gd name="T14" fmla="*/ 7 w 22"/>
                <a:gd name="T15" fmla="*/ 37 h 48"/>
                <a:gd name="T16" fmla="*/ 7 w 22"/>
                <a:gd name="T17" fmla="*/ 37 h 48"/>
                <a:gd name="T18" fmla="*/ 7 w 22"/>
                <a:gd name="T19" fmla="*/ 36 h 48"/>
                <a:gd name="T20" fmla="*/ 6 w 22"/>
                <a:gd name="T21" fmla="*/ 34 h 48"/>
                <a:gd name="T22" fmla="*/ 6 w 22"/>
                <a:gd name="T23" fmla="*/ 34 h 48"/>
                <a:gd name="T24" fmla="*/ 6 w 22"/>
                <a:gd name="T25" fmla="*/ 37 h 48"/>
                <a:gd name="T26" fmla="*/ 6 w 22"/>
                <a:gd name="T27" fmla="*/ 40 h 48"/>
                <a:gd name="T28" fmla="*/ 5 w 22"/>
                <a:gd name="T29" fmla="*/ 39 h 48"/>
                <a:gd name="T30" fmla="*/ 4 w 22"/>
                <a:gd name="T31" fmla="*/ 36 h 48"/>
                <a:gd name="T32" fmla="*/ 0 w 22"/>
                <a:gd name="T33" fmla="*/ 46 h 48"/>
                <a:gd name="T34" fmla="*/ 0 w 22"/>
                <a:gd name="T35" fmla="*/ 47 h 48"/>
                <a:gd name="T36" fmla="*/ 1 w 22"/>
                <a:gd name="T37" fmla="*/ 48 h 48"/>
                <a:gd name="T38" fmla="*/ 3 w 22"/>
                <a:gd name="T39" fmla="*/ 48 h 48"/>
                <a:gd name="T40" fmla="*/ 3 w 22"/>
                <a:gd name="T41" fmla="*/ 48 h 48"/>
                <a:gd name="T42" fmla="*/ 4 w 22"/>
                <a:gd name="T43" fmla="*/ 48 h 48"/>
                <a:gd name="T44" fmla="*/ 5 w 22"/>
                <a:gd name="T45" fmla="*/ 48 h 48"/>
                <a:gd name="T46" fmla="*/ 5 w 22"/>
                <a:gd name="T47" fmla="*/ 47 h 48"/>
                <a:gd name="T48" fmla="*/ 6 w 22"/>
                <a:gd name="T49" fmla="*/ 47 h 48"/>
                <a:gd name="T50" fmla="*/ 8 w 22"/>
                <a:gd name="T51" fmla="*/ 39 h 48"/>
                <a:gd name="T52" fmla="*/ 8 w 22"/>
                <a:gd name="T53" fmla="*/ 39 h 48"/>
                <a:gd name="T54" fmla="*/ 22 w 22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8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6"/>
                  </a:cubicBezTo>
                  <a:cubicBezTo>
                    <a:pt x="6" y="36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6" y="35"/>
                    <a:pt x="6" y="37"/>
                  </a:cubicBezTo>
                  <a:cubicBezTo>
                    <a:pt x="6" y="38"/>
                    <a:pt x="6" y="40"/>
                    <a:pt x="6" y="40"/>
                  </a:cubicBezTo>
                  <a:cubicBezTo>
                    <a:pt x="6" y="40"/>
                    <a:pt x="5" y="40"/>
                    <a:pt x="5" y="39"/>
                  </a:cubicBezTo>
                  <a:cubicBezTo>
                    <a:pt x="5" y="38"/>
                    <a:pt x="4" y="36"/>
                    <a:pt x="4" y="3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8"/>
                  </a:cubicBezTo>
                  <a:cubicBezTo>
                    <a:pt x="1" y="48"/>
                    <a:pt x="2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6" y="47"/>
                  </a:cubicBezTo>
                  <a:cubicBezTo>
                    <a:pt x="6" y="44"/>
                    <a:pt x="7" y="42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28"/>
                    <a:pt x="19" y="8"/>
                    <a:pt x="22" y="0"/>
                  </a:cubicBezTo>
                </a:path>
              </a:pathLst>
            </a:custGeom>
            <a:solidFill>
              <a:srgbClr val="AB9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任意多边形 1207">
              <a:extLst>
                <a:ext uri="{FF2B5EF4-FFF2-40B4-BE49-F238E27FC236}">
                  <a16:creationId xmlns:a16="http://schemas.microsoft.com/office/drawing/2014/main" id="{5FE0CA94-FC7B-4D54-812A-3D0CD64A78F8}"/>
                </a:ext>
              </a:extLst>
            </p:cNvPr>
            <p:cNvSpPr/>
            <p:nvPr/>
          </p:nvSpPr>
          <p:spPr bwMode="auto">
            <a:xfrm>
              <a:off x="7643813" y="3257550"/>
              <a:ext cx="41275" cy="36512"/>
            </a:xfrm>
            <a:custGeom>
              <a:avLst/>
              <a:gdLst>
                <a:gd name="T0" fmla="*/ 3 w 16"/>
                <a:gd name="T1" fmla="*/ 0 h 14"/>
                <a:gd name="T2" fmla="*/ 2 w 16"/>
                <a:gd name="T3" fmla="*/ 0 h 14"/>
                <a:gd name="T4" fmla="*/ 0 w 16"/>
                <a:gd name="T5" fmla="*/ 0 h 14"/>
                <a:gd name="T6" fmla="*/ 1 w 16"/>
                <a:gd name="T7" fmla="*/ 4 h 14"/>
                <a:gd name="T8" fmla="*/ 1 w 16"/>
                <a:gd name="T9" fmla="*/ 4 h 14"/>
                <a:gd name="T10" fmla="*/ 1 w 16"/>
                <a:gd name="T11" fmla="*/ 4 h 14"/>
                <a:gd name="T12" fmla="*/ 1 w 16"/>
                <a:gd name="T13" fmla="*/ 4 h 14"/>
                <a:gd name="T14" fmla="*/ 0 w 16"/>
                <a:gd name="T15" fmla="*/ 6 h 14"/>
                <a:gd name="T16" fmla="*/ 0 w 16"/>
                <a:gd name="T17" fmla="*/ 6 h 14"/>
                <a:gd name="T18" fmla="*/ 0 w 16"/>
                <a:gd name="T19" fmla="*/ 6 h 14"/>
                <a:gd name="T20" fmla="*/ 2 w 16"/>
                <a:gd name="T21" fmla="*/ 5 h 14"/>
                <a:gd name="T22" fmla="*/ 3 w 16"/>
                <a:gd name="T23" fmla="*/ 5 h 14"/>
                <a:gd name="T24" fmla="*/ 3 w 16"/>
                <a:gd name="T25" fmla="*/ 5 h 14"/>
                <a:gd name="T26" fmla="*/ 3 w 16"/>
                <a:gd name="T27" fmla="*/ 14 h 14"/>
                <a:gd name="T28" fmla="*/ 3 w 16"/>
                <a:gd name="T29" fmla="*/ 14 h 14"/>
                <a:gd name="T30" fmla="*/ 9 w 16"/>
                <a:gd name="T31" fmla="*/ 14 h 14"/>
                <a:gd name="T32" fmla="*/ 12 w 16"/>
                <a:gd name="T33" fmla="*/ 12 h 14"/>
                <a:gd name="T34" fmla="*/ 15 w 16"/>
                <a:gd name="T35" fmla="*/ 10 h 14"/>
                <a:gd name="T36" fmla="*/ 15 w 16"/>
                <a:gd name="T37" fmla="*/ 10 h 14"/>
                <a:gd name="T38" fmla="*/ 16 w 16"/>
                <a:gd name="T39" fmla="*/ 9 h 14"/>
                <a:gd name="T40" fmla="*/ 16 w 16"/>
                <a:gd name="T41" fmla="*/ 8 h 14"/>
                <a:gd name="T42" fmla="*/ 16 w 16"/>
                <a:gd name="T43" fmla="*/ 6 h 14"/>
                <a:gd name="T44" fmla="*/ 14 w 16"/>
                <a:gd name="T45" fmla="*/ 3 h 14"/>
                <a:gd name="T46" fmla="*/ 13 w 16"/>
                <a:gd name="T47" fmla="*/ 2 h 14"/>
                <a:gd name="T48" fmla="*/ 13 w 16"/>
                <a:gd name="T49" fmla="*/ 2 h 14"/>
                <a:gd name="T50" fmla="*/ 13 w 16"/>
                <a:gd name="T51" fmla="*/ 2 h 14"/>
                <a:gd name="T52" fmla="*/ 13 w 16"/>
                <a:gd name="T53" fmla="*/ 2 h 14"/>
                <a:gd name="T54" fmla="*/ 11 w 16"/>
                <a:gd name="T55" fmla="*/ 10 h 14"/>
                <a:gd name="T56" fmla="*/ 10 w 16"/>
                <a:gd name="T57" fmla="*/ 10 h 14"/>
                <a:gd name="T58" fmla="*/ 10 w 16"/>
                <a:gd name="T59" fmla="*/ 10 h 14"/>
                <a:gd name="T60" fmla="*/ 10 w 16"/>
                <a:gd name="T61" fmla="*/ 11 h 14"/>
                <a:gd name="T62" fmla="*/ 9 w 16"/>
                <a:gd name="T63" fmla="*/ 11 h 14"/>
                <a:gd name="T64" fmla="*/ 8 w 16"/>
                <a:gd name="T65" fmla="*/ 11 h 14"/>
                <a:gd name="T66" fmla="*/ 8 w 16"/>
                <a:gd name="T67" fmla="*/ 11 h 14"/>
                <a:gd name="T68" fmla="*/ 6 w 16"/>
                <a:gd name="T69" fmla="*/ 11 h 14"/>
                <a:gd name="T70" fmla="*/ 5 w 16"/>
                <a:gd name="T71" fmla="*/ 9 h 14"/>
                <a:gd name="T72" fmla="*/ 8 w 16"/>
                <a:gd name="T73" fmla="*/ 0 h 14"/>
                <a:gd name="T74" fmla="*/ 8 w 16"/>
                <a:gd name="T75" fmla="*/ 0 h 14"/>
                <a:gd name="T76" fmla="*/ 8 w 16"/>
                <a:gd name="T77" fmla="*/ 0 h 14"/>
                <a:gd name="T78" fmla="*/ 8 w 16"/>
                <a:gd name="T79" fmla="*/ 0 h 14"/>
                <a:gd name="T80" fmla="*/ 6 w 16"/>
                <a:gd name="T81" fmla="*/ 0 h 14"/>
                <a:gd name="T82" fmla="*/ 3 w 16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" h="1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9"/>
                    <a:pt x="3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7" y="14"/>
                    <a:pt x="9" y="14"/>
                  </a:cubicBezTo>
                  <a:cubicBezTo>
                    <a:pt x="10" y="13"/>
                    <a:pt x="11" y="13"/>
                    <a:pt x="12" y="12"/>
                  </a:cubicBezTo>
                  <a:cubicBezTo>
                    <a:pt x="13" y="12"/>
                    <a:pt x="14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6" y="5"/>
                    <a:pt x="15" y="4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5"/>
                    <a:pt x="11" y="7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89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任意多边形 1208">
              <a:extLst>
                <a:ext uri="{FF2B5EF4-FFF2-40B4-BE49-F238E27FC236}">
                  <a16:creationId xmlns:a16="http://schemas.microsoft.com/office/drawing/2014/main" id="{2E3C03B3-0BE9-450E-9B0F-94150CAAC5E6}"/>
                </a:ext>
              </a:extLst>
            </p:cNvPr>
            <p:cNvSpPr/>
            <p:nvPr/>
          </p:nvSpPr>
          <p:spPr bwMode="auto">
            <a:xfrm>
              <a:off x="7651751" y="3279775"/>
              <a:ext cx="33338" cy="74612"/>
            </a:xfrm>
            <a:custGeom>
              <a:avLst/>
              <a:gdLst>
                <a:gd name="T0" fmla="*/ 13 w 13"/>
                <a:gd name="T1" fmla="*/ 0 h 29"/>
                <a:gd name="T2" fmla="*/ 13 w 13"/>
                <a:gd name="T3" fmla="*/ 1 h 29"/>
                <a:gd name="T4" fmla="*/ 12 w 13"/>
                <a:gd name="T5" fmla="*/ 2 h 29"/>
                <a:gd name="T6" fmla="*/ 12 w 13"/>
                <a:gd name="T7" fmla="*/ 2 h 29"/>
                <a:gd name="T8" fmla="*/ 6 w 13"/>
                <a:gd name="T9" fmla="*/ 6 h 29"/>
                <a:gd name="T10" fmla="*/ 0 w 13"/>
                <a:gd name="T11" fmla="*/ 6 h 29"/>
                <a:gd name="T12" fmla="*/ 0 w 13"/>
                <a:gd name="T13" fmla="*/ 6 h 29"/>
                <a:gd name="T14" fmla="*/ 0 w 13"/>
                <a:gd name="T15" fmla="*/ 29 h 29"/>
                <a:gd name="T16" fmla="*/ 0 w 13"/>
                <a:gd name="T17" fmla="*/ 29 h 29"/>
                <a:gd name="T18" fmla="*/ 9 w 13"/>
                <a:gd name="T19" fmla="*/ 27 h 29"/>
                <a:gd name="T20" fmla="*/ 13 w 13"/>
                <a:gd name="T21" fmla="*/ 21 h 29"/>
                <a:gd name="T22" fmla="*/ 13 w 13"/>
                <a:gd name="T23" fmla="*/ 8 h 29"/>
                <a:gd name="T24" fmla="*/ 13 w 13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9">
                  <a:moveTo>
                    <a:pt x="13" y="0"/>
                  </a:moveTo>
                  <a:cubicBezTo>
                    <a:pt x="13" y="0"/>
                    <a:pt x="13" y="0"/>
                    <a:pt x="13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8" y="5"/>
                    <a:pt x="6" y="6"/>
                  </a:cubicBezTo>
                  <a:cubicBezTo>
                    <a:pt x="4" y="6"/>
                    <a:pt x="2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4"/>
                    <a:pt x="0" y="1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29"/>
                    <a:pt x="7" y="28"/>
                    <a:pt x="9" y="27"/>
                  </a:cubicBezTo>
                  <a:cubicBezTo>
                    <a:pt x="11" y="25"/>
                    <a:pt x="13" y="24"/>
                    <a:pt x="13" y="21"/>
                  </a:cubicBezTo>
                  <a:cubicBezTo>
                    <a:pt x="13" y="20"/>
                    <a:pt x="13" y="14"/>
                    <a:pt x="13" y="8"/>
                  </a:cubicBezTo>
                  <a:cubicBezTo>
                    <a:pt x="13" y="5"/>
                    <a:pt x="13" y="3"/>
                    <a:pt x="13" y="0"/>
                  </a:cubicBezTo>
                </a:path>
              </a:pathLst>
            </a:custGeom>
            <a:solidFill>
              <a:srgbClr val="695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任意多边形 1209">
              <a:extLst>
                <a:ext uri="{FF2B5EF4-FFF2-40B4-BE49-F238E27FC236}">
                  <a16:creationId xmlns:a16="http://schemas.microsoft.com/office/drawing/2014/main" id="{1C3598C0-D5D6-43A5-9A4C-41C46E831280}"/>
                </a:ext>
              </a:extLst>
            </p:cNvPr>
            <p:cNvSpPr/>
            <p:nvPr/>
          </p:nvSpPr>
          <p:spPr bwMode="auto">
            <a:xfrm>
              <a:off x="7651751" y="3300413"/>
              <a:ext cx="90488" cy="53975"/>
            </a:xfrm>
            <a:custGeom>
              <a:avLst/>
              <a:gdLst>
                <a:gd name="T0" fmla="*/ 13 w 35"/>
                <a:gd name="T1" fmla="*/ 0 h 21"/>
                <a:gd name="T2" fmla="*/ 13 w 35"/>
                <a:gd name="T3" fmla="*/ 13 h 21"/>
                <a:gd name="T4" fmla="*/ 13 w 35"/>
                <a:gd name="T5" fmla="*/ 13 h 21"/>
                <a:gd name="T6" fmla="*/ 9 w 35"/>
                <a:gd name="T7" fmla="*/ 19 h 21"/>
                <a:gd name="T8" fmla="*/ 0 w 35"/>
                <a:gd name="T9" fmla="*/ 21 h 21"/>
                <a:gd name="T10" fmla="*/ 0 w 35"/>
                <a:gd name="T11" fmla="*/ 21 h 21"/>
                <a:gd name="T12" fmla="*/ 0 w 35"/>
                <a:gd name="T13" fmla="*/ 21 h 21"/>
                <a:gd name="T14" fmla="*/ 11 w 35"/>
                <a:gd name="T15" fmla="*/ 21 h 21"/>
                <a:gd name="T16" fmla="*/ 29 w 35"/>
                <a:gd name="T17" fmla="*/ 21 h 21"/>
                <a:gd name="T18" fmla="*/ 32 w 35"/>
                <a:gd name="T19" fmla="*/ 20 h 21"/>
                <a:gd name="T20" fmla="*/ 33 w 35"/>
                <a:gd name="T21" fmla="*/ 20 h 21"/>
                <a:gd name="T22" fmla="*/ 33 w 35"/>
                <a:gd name="T23" fmla="*/ 20 h 21"/>
                <a:gd name="T24" fmla="*/ 34 w 35"/>
                <a:gd name="T25" fmla="*/ 18 h 21"/>
                <a:gd name="T26" fmla="*/ 35 w 35"/>
                <a:gd name="T27" fmla="*/ 15 h 21"/>
                <a:gd name="T28" fmla="*/ 35 w 35"/>
                <a:gd name="T29" fmla="*/ 11 h 21"/>
                <a:gd name="T30" fmla="*/ 34 w 35"/>
                <a:gd name="T31" fmla="*/ 8 h 21"/>
                <a:gd name="T32" fmla="*/ 33 w 35"/>
                <a:gd name="T33" fmla="*/ 7 h 21"/>
                <a:gd name="T34" fmla="*/ 29 w 35"/>
                <a:gd name="T35" fmla="*/ 7 h 21"/>
                <a:gd name="T36" fmla="*/ 28 w 35"/>
                <a:gd name="T37" fmla="*/ 6 h 21"/>
                <a:gd name="T38" fmla="*/ 32 w 35"/>
                <a:gd name="T39" fmla="*/ 5 h 21"/>
                <a:gd name="T40" fmla="*/ 29 w 35"/>
                <a:gd name="T41" fmla="*/ 2 h 21"/>
                <a:gd name="T42" fmla="*/ 19 w 35"/>
                <a:gd name="T43" fmla="*/ 7 h 21"/>
                <a:gd name="T44" fmla="*/ 13 w 35"/>
                <a:gd name="T45" fmla="*/ 6 h 21"/>
                <a:gd name="T46" fmla="*/ 13 w 35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21">
                  <a:moveTo>
                    <a:pt x="13" y="0"/>
                  </a:moveTo>
                  <a:cubicBezTo>
                    <a:pt x="13" y="5"/>
                    <a:pt x="13" y="9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7" y="20"/>
                    <a:pt x="4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6" y="21"/>
                    <a:pt x="11" y="21"/>
                  </a:cubicBezTo>
                  <a:cubicBezTo>
                    <a:pt x="19" y="21"/>
                    <a:pt x="29" y="21"/>
                    <a:pt x="29" y="21"/>
                  </a:cubicBezTo>
                  <a:cubicBezTo>
                    <a:pt x="30" y="21"/>
                    <a:pt x="31" y="20"/>
                    <a:pt x="32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7"/>
                    <a:pt x="35" y="16"/>
                    <a:pt x="35" y="15"/>
                  </a:cubicBezTo>
                  <a:cubicBezTo>
                    <a:pt x="35" y="13"/>
                    <a:pt x="35" y="12"/>
                    <a:pt x="35" y="11"/>
                  </a:cubicBezTo>
                  <a:cubicBezTo>
                    <a:pt x="35" y="10"/>
                    <a:pt x="34" y="9"/>
                    <a:pt x="34" y="8"/>
                  </a:cubicBezTo>
                  <a:cubicBezTo>
                    <a:pt x="34" y="8"/>
                    <a:pt x="33" y="8"/>
                    <a:pt x="33" y="7"/>
                  </a:cubicBezTo>
                  <a:cubicBezTo>
                    <a:pt x="32" y="7"/>
                    <a:pt x="30" y="7"/>
                    <a:pt x="29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7"/>
                    <a:pt x="15" y="6"/>
                    <a:pt x="13" y="6"/>
                  </a:cubicBezTo>
                  <a:cubicBezTo>
                    <a:pt x="13" y="4"/>
                    <a:pt x="13" y="2"/>
                    <a:pt x="13" y="0"/>
                  </a:cubicBezTo>
                </a:path>
              </a:pathLst>
            </a:custGeom>
            <a:solidFill>
              <a:srgbClr val="AF9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任意多边形 1210">
              <a:extLst>
                <a:ext uri="{FF2B5EF4-FFF2-40B4-BE49-F238E27FC236}">
                  <a16:creationId xmlns:a16="http://schemas.microsoft.com/office/drawing/2014/main" id="{7EB27AA3-5656-4956-8143-5DCD94ED362C}"/>
                </a:ext>
              </a:extLst>
            </p:cNvPr>
            <p:cNvSpPr/>
            <p:nvPr/>
          </p:nvSpPr>
          <p:spPr bwMode="auto">
            <a:xfrm>
              <a:off x="7602538" y="3097213"/>
              <a:ext cx="44450" cy="176212"/>
            </a:xfrm>
            <a:custGeom>
              <a:avLst/>
              <a:gdLst>
                <a:gd name="T0" fmla="*/ 1 w 17"/>
                <a:gd name="T1" fmla="*/ 0 h 68"/>
                <a:gd name="T2" fmla="*/ 0 w 17"/>
                <a:gd name="T3" fmla="*/ 1 h 68"/>
                <a:gd name="T4" fmla="*/ 16 w 17"/>
                <a:gd name="T5" fmla="*/ 68 h 68"/>
                <a:gd name="T6" fmla="*/ 17 w 17"/>
                <a:gd name="T7" fmla="*/ 66 h 68"/>
                <a:gd name="T8" fmla="*/ 17 w 17"/>
                <a:gd name="T9" fmla="*/ 66 h 68"/>
                <a:gd name="T10" fmla="*/ 17 w 17"/>
                <a:gd name="T11" fmla="*/ 66 h 68"/>
                <a:gd name="T12" fmla="*/ 17 w 17"/>
                <a:gd name="T13" fmla="*/ 66 h 68"/>
                <a:gd name="T14" fmla="*/ 1 w 17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8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6" y="65"/>
                    <a:pt x="16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2"/>
                    <a:pt x="6" y="21"/>
                    <a:pt x="1" y="0"/>
                  </a:cubicBezTo>
                </a:path>
              </a:pathLst>
            </a:custGeom>
            <a:solidFill>
              <a:srgbClr val="AB9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任意多边形 1211">
              <a:extLst>
                <a:ext uri="{FF2B5EF4-FFF2-40B4-BE49-F238E27FC236}">
                  <a16:creationId xmlns:a16="http://schemas.microsoft.com/office/drawing/2014/main" id="{17AB32F4-2BE9-4B1B-9446-B12F996E8636}"/>
                </a:ext>
              </a:extLst>
            </p:cNvPr>
            <p:cNvSpPr/>
            <p:nvPr/>
          </p:nvSpPr>
          <p:spPr bwMode="auto">
            <a:xfrm>
              <a:off x="7573963" y="3417888"/>
              <a:ext cx="179388" cy="190500"/>
            </a:xfrm>
            <a:custGeom>
              <a:avLst/>
              <a:gdLst>
                <a:gd name="T0" fmla="*/ 65 w 69"/>
                <a:gd name="T1" fmla="*/ 73 h 73"/>
                <a:gd name="T2" fmla="*/ 65 w 69"/>
                <a:gd name="T3" fmla="*/ 72 h 73"/>
                <a:gd name="T4" fmla="*/ 65 w 69"/>
                <a:gd name="T5" fmla="*/ 72 h 73"/>
                <a:gd name="T6" fmla="*/ 65 w 69"/>
                <a:gd name="T7" fmla="*/ 72 h 73"/>
                <a:gd name="T8" fmla="*/ 48 w 69"/>
                <a:gd name="T9" fmla="*/ 68 h 73"/>
                <a:gd name="T10" fmla="*/ 55 w 69"/>
                <a:gd name="T11" fmla="*/ 64 h 73"/>
                <a:gd name="T12" fmla="*/ 57 w 69"/>
                <a:gd name="T13" fmla="*/ 71 h 73"/>
                <a:gd name="T14" fmla="*/ 62 w 69"/>
                <a:gd name="T15" fmla="*/ 64 h 73"/>
                <a:gd name="T16" fmla="*/ 62 w 69"/>
                <a:gd name="T17" fmla="*/ 64 h 73"/>
                <a:gd name="T18" fmla="*/ 60 w 69"/>
                <a:gd name="T19" fmla="*/ 59 h 73"/>
                <a:gd name="T20" fmla="*/ 60 w 69"/>
                <a:gd name="T21" fmla="*/ 59 h 73"/>
                <a:gd name="T22" fmla="*/ 60 w 69"/>
                <a:gd name="T23" fmla="*/ 59 h 73"/>
                <a:gd name="T24" fmla="*/ 60 w 69"/>
                <a:gd name="T25" fmla="*/ 59 h 73"/>
                <a:gd name="T26" fmla="*/ 60 w 69"/>
                <a:gd name="T27" fmla="*/ 59 h 73"/>
                <a:gd name="T28" fmla="*/ 60 w 69"/>
                <a:gd name="T29" fmla="*/ 59 h 73"/>
                <a:gd name="T30" fmla="*/ 61 w 69"/>
                <a:gd name="T31" fmla="*/ 59 h 73"/>
                <a:gd name="T32" fmla="*/ 61 w 69"/>
                <a:gd name="T33" fmla="*/ 59 h 73"/>
                <a:gd name="T34" fmla="*/ 55 w 69"/>
                <a:gd name="T35" fmla="*/ 49 h 73"/>
                <a:gd name="T36" fmla="*/ 28 w 69"/>
                <a:gd name="T37" fmla="*/ 58 h 73"/>
                <a:gd name="T38" fmla="*/ 55 w 69"/>
                <a:gd name="T39" fmla="*/ 49 h 73"/>
                <a:gd name="T40" fmla="*/ 61 w 69"/>
                <a:gd name="T41" fmla="*/ 59 h 73"/>
                <a:gd name="T42" fmla="*/ 65 w 69"/>
                <a:gd name="T43" fmla="*/ 49 h 73"/>
                <a:gd name="T44" fmla="*/ 55 w 69"/>
                <a:gd name="T45" fmla="*/ 49 h 73"/>
                <a:gd name="T46" fmla="*/ 54 w 69"/>
                <a:gd name="T47" fmla="*/ 42 h 73"/>
                <a:gd name="T48" fmla="*/ 35 w 69"/>
                <a:gd name="T49" fmla="*/ 49 h 73"/>
                <a:gd name="T50" fmla="*/ 62 w 69"/>
                <a:gd name="T51" fmla="*/ 42 h 73"/>
                <a:gd name="T52" fmla="*/ 62 w 69"/>
                <a:gd name="T53" fmla="*/ 42 h 73"/>
                <a:gd name="T54" fmla="*/ 54 w 69"/>
                <a:gd name="T55" fmla="*/ 42 h 73"/>
                <a:gd name="T56" fmla="*/ 63 w 69"/>
                <a:gd name="T57" fmla="*/ 39 h 73"/>
                <a:gd name="T58" fmla="*/ 63 w 69"/>
                <a:gd name="T59" fmla="*/ 40 h 73"/>
                <a:gd name="T60" fmla="*/ 62 w 69"/>
                <a:gd name="T61" fmla="*/ 34 h 73"/>
                <a:gd name="T62" fmla="*/ 62 w 69"/>
                <a:gd name="T63" fmla="*/ 34 h 73"/>
                <a:gd name="T64" fmla="*/ 62 w 69"/>
                <a:gd name="T65" fmla="*/ 34 h 73"/>
                <a:gd name="T66" fmla="*/ 62 w 69"/>
                <a:gd name="T67" fmla="*/ 34 h 73"/>
                <a:gd name="T68" fmla="*/ 62 w 69"/>
                <a:gd name="T69" fmla="*/ 34 h 73"/>
                <a:gd name="T70" fmla="*/ 0 w 69"/>
                <a:gd name="T71" fmla="*/ 27 h 73"/>
                <a:gd name="T72" fmla="*/ 4 w 69"/>
                <a:gd name="T73" fmla="*/ 29 h 73"/>
                <a:gd name="T74" fmla="*/ 3 w 69"/>
                <a:gd name="T75" fmla="*/ 29 h 73"/>
                <a:gd name="T76" fmla="*/ 0 w 69"/>
                <a:gd name="T77" fmla="*/ 27 h 73"/>
                <a:gd name="T78" fmla="*/ 27 w 69"/>
                <a:gd name="T79" fmla="*/ 15 h 73"/>
                <a:gd name="T80" fmla="*/ 27 w 69"/>
                <a:gd name="T81" fmla="*/ 15 h 73"/>
                <a:gd name="T82" fmla="*/ 69 w 69"/>
                <a:gd name="T83" fmla="*/ 0 h 73"/>
                <a:gd name="T84" fmla="*/ 62 w 69"/>
                <a:gd name="T85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73">
                  <a:moveTo>
                    <a:pt x="65" y="72"/>
                  </a:moveTo>
                  <a:cubicBezTo>
                    <a:pt x="65" y="72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55" y="64"/>
                  </a:moveTo>
                  <a:cubicBezTo>
                    <a:pt x="53" y="66"/>
                    <a:pt x="50" y="67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0" y="67"/>
                    <a:pt x="53" y="66"/>
                    <a:pt x="55" y="64"/>
                  </a:cubicBezTo>
                  <a:moveTo>
                    <a:pt x="62" y="64"/>
                  </a:moveTo>
                  <a:cubicBezTo>
                    <a:pt x="61" y="67"/>
                    <a:pt x="59" y="69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9" y="69"/>
                    <a:pt x="61" y="67"/>
                    <a:pt x="62" y="64"/>
                  </a:cubicBezTo>
                  <a:moveTo>
                    <a:pt x="63" y="6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3" y="64"/>
                  </a:cubicBezTo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moveTo>
                    <a:pt x="61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1" y="59"/>
                  </a:cubicBezTo>
                  <a:moveTo>
                    <a:pt x="55" y="4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7" y="55"/>
                    <a:pt x="37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7" y="58"/>
                    <a:pt x="47" y="55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moveTo>
                    <a:pt x="65" y="49"/>
                  </a:moveTo>
                  <a:cubicBezTo>
                    <a:pt x="64" y="53"/>
                    <a:pt x="63" y="56"/>
                    <a:pt x="61" y="59"/>
                  </a:cubicBezTo>
                  <a:cubicBezTo>
                    <a:pt x="63" y="56"/>
                    <a:pt x="64" y="53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moveTo>
                    <a:pt x="62" y="42"/>
                  </a:moveTo>
                  <a:cubicBezTo>
                    <a:pt x="60" y="45"/>
                    <a:pt x="58" y="47"/>
                    <a:pt x="55" y="49"/>
                  </a:cubicBezTo>
                  <a:cubicBezTo>
                    <a:pt x="58" y="47"/>
                    <a:pt x="60" y="45"/>
                    <a:pt x="62" y="42"/>
                  </a:cubicBezTo>
                  <a:moveTo>
                    <a:pt x="54" y="42"/>
                  </a:moveTo>
                  <a:cubicBezTo>
                    <a:pt x="49" y="46"/>
                    <a:pt x="42" y="48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2" y="48"/>
                    <a:pt x="49" y="46"/>
                    <a:pt x="54" y="42"/>
                  </a:cubicBezTo>
                  <a:moveTo>
                    <a:pt x="62" y="42"/>
                  </a:move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moveTo>
                    <a:pt x="55" y="41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4" y="42"/>
                    <a:pt x="55" y="41"/>
                  </a:cubicBezTo>
                  <a:moveTo>
                    <a:pt x="63" y="39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3" y="39"/>
                    <a:pt x="63" y="39"/>
                  </a:cubicBezTo>
                  <a:moveTo>
                    <a:pt x="62" y="34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moveTo>
                    <a:pt x="62" y="34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moveTo>
                    <a:pt x="62" y="34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1" y="28"/>
                    <a:pt x="0" y="27"/>
                  </a:cubicBezTo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moveTo>
                    <a:pt x="69" y="0"/>
                  </a:moveTo>
                  <a:cubicBezTo>
                    <a:pt x="67" y="3"/>
                    <a:pt x="65" y="5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5" y="5"/>
                    <a:pt x="67" y="3"/>
                    <a:pt x="69" y="0"/>
                  </a:cubicBezTo>
                </a:path>
              </a:pathLst>
            </a:custGeom>
            <a:solidFill>
              <a:srgbClr val="BCA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任意多边形 1212">
              <a:extLst>
                <a:ext uri="{FF2B5EF4-FFF2-40B4-BE49-F238E27FC236}">
                  <a16:creationId xmlns:a16="http://schemas.microsoft.com/office/drawing/2014/main" id="{663AD025-C368-49ED-ACD6-0B8D051F98BC}"/>
                </a:ext>
              </a:extLst>
            </p:cNvPr>
            <p:cNvSpPr/>
            <p:nvPr/>
          </p:nvSpPr>
          <p:spPr bwMode="auto">
            <a:xfrm>
              <a:off x="7583488" y="3435350"/>
              <a:ext cx="161925" cy="112712"/>
            </a:xfrm>
            <a:custGeom>
              <a:avLst/>
              <a:gdLst>
                <a:gd name="T0" fmla="*/ 20 w 62"/>
                <a:gd name="T1" fmla="*/ 43 h 43"/>
                <a:gd name="T2" fmla="*/ 20 w 62"/>
                <a:gd name="T3" fmla="*/ 43 h 43"/>
                <a:gd name="T4" fmla="*/ 20 w 62"/>
                <a:gd name="T5" fmla="*/ 43 h 43"/>
                <a:gd name="T6" fmla="*/ 31 w 62"/>
                <a:gd name="T7" fmla="*/ 42 h 43"/>
                <a:gd name="T8" fmla="*/ 58 w 62"/>
                <a:gd name="T9" fmla="*/ 27 h 43"/>
                <a:gd name="T10" fmla="*/ 58 w 62"/>
                <a:gd name="T11" fmla="*/ 27 h 43"/>
                <a:gd name="T12" fmla="*/ 58 w 62"/>
                <a:gd name="T13" fmla="*/ 27 h 43"/>
                <a:gd name="T14" fmla="*/ 58 w 62"/>
                <a:gd name="T15" fmla="*/ 26 h 43"/>
                <a:gd name="T16" fmla="*/ 58 w 62"/>
                <a:gd name="T17" fmla="*/ 26 h 43"/>
                <a:gd name="T18" fmla="*/ 58 w 62"/>
                <a:gd name="T19" fmla="*/ 26 h 43"/>
                <a:gd name="T20" fmla="*/ 58 w 62"/>
                <a:gd name="T21" fmla="*/ 26 h 43"/>
                <a:gd name="T22" fmla="*/ 58 w 62"/>
                <a:gd name="T23" fmla="*/ 26 h 43"/>
                <a:gd name="T24" fmla="*/ 58 w 62"/>
                <a:gd name="T25" fmla="*/ 26 h 43"/>
                <a:gd name="T26" fmla="*/ 58 w 62"/>
                <a:gd name="T27" fmla="*/ 26 h 43"/>
                <a:gd name="T28" fmla="*/ 58 w 62"/>
                <a:gd name="T29" fmla="*/ 26 h 43"/>
                <a:gd name="T30" fmla="*/ 58 w 62"/>
                <a:gd name="T31" fmla="*/ 26 h 43"/>
                <a:gd name="T32" fmla="*/ 59 w 62"/>
                <a:gd name="T33" fmla="*/ 26 h 43"/>
                <a:gd name="T34" fmla="*/ 59 w 62"/>
                <a:gd name="T35" fmla="*/ 26 h 43"/>
                <a:gd name="T36" fmla="*/ 59 w 62"/>
                <a:gd name="T37" fmla="*/ 26 h 43"/>
                <a:gd name="T38" fmla="*/ 1 w 62"/>
                <a:gd name="T39" fmla="*/ 25 h 43"/>
                <a:gd name="T40" fmla="*/ 11 w 62"/>
                <a:gd name="T41" fmla="*/ 28 h 43"/>
                <a:gd name="T42" fmla="*/ 1 w 62"/>
                <a:gd name="T43" fmla="*/ 23 h 43"/>
                <a:gd name="T44" fmla="*/ 5 w 62"/>
                <a:gd name="T45" fmla="*/ 24 h 43"/>
                <a:gd name="T46" fmla="*/ 1 w 62"/>
                <a:gd name="T47" fmla="*/ 23 h 43"/>
                <a:gd name="T48" fmla="*/ 0 w 62"/>
                <a:gd name="T49" fmla="*/ 22 h 43"/>
                <a:gd name="T50" fmla="*/ 0 w 62"/>
                <a:gd name="T51" fmla="*/ 22 h 43"/>
                <a:gd name="T52" fmla="*/ 61 w 62"/>
                <a:gd name="T53" fmla="*/ 19 h 43"/>
                <a:gd name="T54" fmla="*/ 61 w 62"/>
                <a:gd name="T55" fmla="*/ 19 h 43"/>
                <a:gd name="T56" fmla="*/ 62 w 62"/>
                <a:gd name="T57" fmla="*/ 16 h 43"/>
                <a:gd name="T58" fmla="*/ 52 w 62"/>
                <a:gd name="T59" fmla="*/ 23 h 43"/>
                <a:gd name="T60" fmla="*/ 61 w 62"/>
                <a:gd name="T61" fmla="*/ 17 h 43"/>
                <a:gd name="T62" fmla="*/ 61 w 62"/>
                <a:gd name="T63" fmla="*/ 17 h 43"/>
                <a:gd name="T64" fmla="*/ 61 w 62"/>
                <a:gd name="T65" fmla="*/ 17 h 43"/>
                <a:gd name="T66" fmla="*/ 61 w 62"/>
                <a:gd name="T67" fmla="*/ 17 h 43"/>
                <a:gd name="T68" fmla="*/ 56 w 62"/>
                <a:gd name="T69" fmla="*/ 1 h 43"/>
                <a:gd name="T70" fmla="*/ 26 w 62"/>
                <a:gd name="T71" fmla="*/ 8 h 43"/>
                <a:gd name="T72" fmla="*/ 23 w 62"/>
                <a:gd name="T73" fmla="*/ 8 h 43"/>
                <a:gd name="T74" fmla="*/ 56 w 62"/>
                <a:gd name="T75" fmla="*/ 1 h 43"/>
                <a:gd name="T76" fmla="*/ 56 w 62"/>
                <a:gd name="T77" fmla="*/ 1 h 43"/>
                <a:gd name="T78" fmla="*/ 56 w 62"/>
                <a:gd name="T79" fmla="*/ 1 h 43"/>
                <a:gd name="T80" fmla="*/ 56 w 62"/>
                <a:gd name="T81" fmla="*/ 1 h 43"/>
                <a:gd name="T82" fmla="*/ 56 w 62"/>
                <a:gd name="T83" fmla="*/ 1 h 43"/>
                <a:gd name="T84" fmla="*/ 56 w 62"/>
                <a:gd name="T85" fmla="*/ 1 h 43"/>
                <a:gd name="T86" fmla="*/ 56 w 62"/>
                <a:gd name="T87" fmla="*/ 1 h 43"/>
                <a:gd name="T88" fmla="*/ 58 w 62"/>
                <a:gd name="T8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43">
                  <a:moveTo>
                    <a:pt x="20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moveTo>
                    <a:pt x="31" y="42"/>
                  </a:moveTo>
                  <a:cubicBezTo>
                    <a:pt x="27" y="43"/>
                    <a:pt x="24" y="43"/>
                    <a:pt x="20" y="43"/>
                  </a:cubicBezTo>
                  <a:cubicBezTo>
                    <a:pt x="24" y="43"/>
                    <a:pt x="27" y="43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moveTo>
                    <a:pt x="58" y="26"/>
                  </a:moveTo>
                  <a:cubicBezTo>
                    <a:pt x="58" y="26"/>
                    <a:pt x="58" y="27"/>
                    <a:pt x="58" y="27"/>
                  </a:cubicBezTo>
                  <a:cubicBezTo>
                    <a:pt x="58" y="27"/>
                    <a:pt x="58" y="26"/>
                    <a:pt x="58" y="26"/>
                  </a:cubicBezTo>
                  <a:moveTo>
                    <a:pt x="58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moveTo>
                    <a:pt x="58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moveTo>
                    <a:pt x="58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moveTo>
                    <a:pt x="58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moveTo>
                    <a:pt x="58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moveTo>
                    <a:pt x="59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9" y="26"/>
                  </a:cubicBezTo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4" y="26"/>
                    <a:pt x="7" y="27"/>
                    <a:pt x="11" y="28"/>
                  </a:cubicBezTo>
                  <a:cubicBezTo>
                    <a:pt x="7" y="27"/>
                    <a:pt x="4" y="26"/>
                    <a:pt x="1" y="25"/>
                  </a:cubicBezTo>
                  <a:moveTo>
                    <a:pt x="1" y="23"/>
                  </a:moveTo>
                  <a:cubicBezTo>
                    <a:pt x="5" y="25"/>
                    <a:pt x="10" y="26"/>
                    <a:pt x="15" y="27"/>
                  </a:cubicBezTo>
                  <a:cubicBezTo>
                    <a:pt x="11" y="26"/>
                    <a:pt x="8" y="25"/>
                    <a:pt x="5" y="24"/>
                  </a:cubicBezTo>
                  <a:cubicBezTo>
                    <a:pt x="4" y="24"/>
                    <a:pt x="3" y="24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61" y="19"/>
                  </a:moveTo>
                  <a:cubicBezTo>
                    <a:pt x="61" y="22"/>
                    <a:pt x="60" y="24"/>
                    <a:pt x="59" y="26"/>
                  </a:cubicBezTo>
                  <a:cubicBezTo>
                    <a:pt x="60" y="24"/>
                    <a:pt x="61" y="22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moveTo>
                    <a:pt x="62" y="16"/>
                  </a:moveTo>
                  <a:cubicBezTo>
                    <a:pt x="60" y="18"/>
                    <a:pt x="58" y="19"/>
                    <a:pt x="56" y="21"/>
                  </a:cubicBezTo>
                  <a:cubicBezTo>
                    <a:pt x="55" y="21"/>
                    <a:pt x="53" y="22"/>
                    <a:pt x="52" y="23"/>
                  </a:cubicBezTo>
                  <a:cubicBezTo>
                    <a:pt x="55" y="21"/>
                    <a:pt x="58" y="19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2" y="17"/>
                    <a:pt x="62" y="16"/>
                  </a:cubicBezTo>
                  <a:moveTo>
                    <a:pt x="56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48" y="6"/>
                    <a:pt x="37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37" y="8"/>
                    <a:pt x="48" y="6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moveTo>
                    <a:pt x="56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moveTo>
                    <a:pt x="56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moveTo>
                    <a:pt x="56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moveTo>
                    <a:pt x="58" y="0"/>
                  </a:moveTo>
                  <a:cubicBezTo>
                    <a:pt x="58" y="0"/>
                    <a:pt x="57" y="1"/>
                    <a:pt x="56" y="1"/>
                  </a:cubicBezTo>
                  <a:cubicBezTo>
                    <a:pt x="57" y="1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AD9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任意多边形 1213">
              <a:extLst>
                <a:ext uri="{FF2B5EF4-FFF2-40B4-BE49-F238E27FC236}">
                  <a16:creationId xmlns:a16="http://schemas.microsoft.com/office/drawing/2014/main" id="{1895C03B-70A6-4171-82BF-7AF7AB2A8340}"/>
                </a:ext>
              </a:extLst>
            </p:cNvPr>
            <p:cNvSpPr/>
            <p:nvPr/>
          </p:nvSpPr>
          <p:spPr bwMode="auto">
            <a:xfrm>
              <a:off x="7640638" y="3594100"/>
              <a:ext cx="101600" cy="92075"/>
            </a:xfrm>
            <a:custGeom>
              <a:avLst/>
              <a:gdLst>
                <a:gd name="T0" fmla="*/ 0 w 39"/>
                <a:gd name="T1" fmla="*/ 35 h 35"/>
                <a:gd name="T2" fmla="*/ 1 w 39"/>
                <a:gd name="T3" fmla="*/ 35 h 35"/>
                <a:gd name="T4" fmla="*/ 1 w 39"/>
                <a:gd name="T5" fmla="*/ 35 h 35"/>
                <a:gd name="T6" fmla="*/ 1 w 39"/>
                <a:gd name="T7" fmla="*/ 35 h 35"/>
                <a:gd name="T8" fmla="*/ 0 w 39"/>
                <a:gd name="T9" fmla="*/ 35 h 35"/>
                <a:gd name="T10" fmla="*/ 0 w 39"/>
                <a:gd name="T11" fmla="*/ 35 h 35"/>
                <a:gd name="T12" fmla="*/ 9 w 39"/>
                <a:gd name="T13" fmla="*/ 27 h 35"/>
                <a:gd name="T14" fmla="*/ 9 w 39"/>
                <a:gd name="T15" fmla="*/ 27 h 35"/>
                <a:gd name="T16" fmla="*/ 8 w 39"/>
                <a:gd name="T17" fmla="*/ 27 h 35"/>
                <a:gd name="T18" fmla="*/ 6 w 39"/>
                <a:gd name="T19" fmla="*/ 28 h 35"/>
                <a:gd name="T20" fmla="*/ 6 w 39"/>
                <a:gd name="T21" fmla="*/ 28 h 35"/>
                <a:gd name="T22" fmla="*/ 6 w 39"/>
                <a:gd name="T23" fmla="*/ 28 h 35"/>
                <a:gd name="T24" fmla="*/ 2 w 39"/>
                <a:gd name="T25" fmla="*/ 28 h 35"/>
                <a:gd name="T26" fmla="*/ 2 w 39"/>
                <a:gd name="T27" fmla="*/ 28 h 35"/>
                <a:gd name="T28" fmla="*/ 2 w 39"/>
                <a:gd name="T29" fmla="*/ 28 h 35"/>
                <a:gd name="T30" fmla="*/ 2 w 39"/>
                <a:gd name="T31" fmla="*/ 28 h 35"/>
                <a:gd name="T32" fmla="*/ 8 w 39"/>
                <a:gd name="T33" fmla="*/ 27 h 35"/>
                <a:gd name="T34" fmla="*/ 9 w 39"/>
                <a:gd name="T35" fmla="*/ 27 h 35"/>
                <a:gd name="T36" fmla="*/ 9 w 39"/>
                <a:gd name="T37" fmla="*/ 27 h 35"/>
                <a:gd name="T38" fmla="*/ 30 w 39"/>
                <a:gd name="T39" fmla="*/ 18 h 35"/>
                <a:gd name="T40" fmla="*/ 29 w 39"/>
                <a:gd name="T41" fmla="*/ 19 h 35"/>
                <a:gd name="T42" fmla="*/ 10 w 39"/>
                <a:gd name="T43" fmla="*/ 27 h 35"/>
                <a:gd name="T44" fmla="*/ 10 w 39"/>
                <a:gd name="T45" fmla="*/ 27 h 35"/>
                <a:gd name="T46" fmla="*/ 10 w 39"/>
                <a:gd name="T47" fmla="*/ 27 h 35"/>
                <a:gd name="T48" fmla="*/ 10 w 39"/>
                <a:gd name="T49" fmla="*/ 27 h 35"/>
                <a:gd name="T50" fmla="*/ 10 w 39"/>
                <a:gd name="T51" fmla="*/ 27 h 35"/>
                <a:gd name="T52" fmla="*/ 10 w 39"/>
                <a:gd name="T53" fmla="*/ 27 h 35"/>
                <a:gd name="T54" fmla="*/ 10 w 39"/>
                <a:gd name="T55" fmla="*/ 27 h 35"/>
                <a:gd name="T56" fmla="*/ 10 w 39"/>
                <a:gd name="T57" fmla="*/ 27 h 35"/>
                <a:gd name="T58" fmla="*/ 24 w 39"/>
                <a:gd name="T59" fmla="*/ 22 h 35"/>
                <a:gd name="T60" fmla="*/ 27 w 39"/>
                <a:gd name="T61" fmla="*/ 20 h 35"/>
                <a:gd name="T62" fmla="*/ 29 w 39"/>
                <a:gd name="T63" fmla="*/ 19 h 35"/>
                <a:gd name="T64" fmla="*/ 30 w 39"/>
                <a:gd name="T65" fmla="*/ 18 h 35"/>
                <a:gd name="T66" fmla="*/ 37 w 39"/>
                <a:gd name="T67" fmla="*/ 11 h 35"/>
                <a:gd name="T68" fmla="*/ 35 w 39"/>
                <a:gd name="T69" fmla="*/ 14 h 35"/>
                <a:gd name="T70" fmla="*/ 35 w 39"/>
                <a:gd name="T71" fmla="*/ 12 h 35"/>
                <a:gd name="T72" fmla="*/ 37 w 39"/>
                <a:gd name="T73" fmla="*/ 11 h 35"/>
                <a:gd name="T74" fmla="*/ 37 w 39"/>
                <a:gd name="T75" fmla="*/ 9 h 35"/>
                <a:gd name="T76" fmla="*/ 37 w 39"/>
                <a:gd name="T77" fmla="*/ 10 h 35"/>
                <a:gd name="T78" fmla="*/ 37 w 39"/>
                <a:gd name="T79" fmla="*/ 9 h 35"/>
                <a:gd name="T80" fmla="*/ 38 w 39"/>
                <a:gd name="T81" fmla="*/ 8 h 35"/>
                <a:gd name="T82" fmla="*/ 37 w 39"/>
                <a:gd name="T83" fmla="*/ 9 h 35"/>
                <a:gd name="T84" fmla="*/ 38 w 39"/>
                <a:gd name="T85" fmla="*/ 8 h 35"/>
                <a:gd name="T86" fmla="*/ 38 w 39"/>
                <a:gd name="T87" fmla="*/ 7 h 35"/>
                <a:gd name="T88" fmla="*/ 38 w 39"/>
                <a:gd name="T89" fmla="*/ 8 h 35"/>
                <a:gd name="T90" fmla="*/ 38 w 39"/>
                <a:gd name="T91" fmla="*/ 7 h 35"/>
                <a:gd name="T92" fmla="*/ 39 w 39"/>
                <a:gd name="T93" fmla="*/ 5 h 35"/>
                <a:gd name="T94" fmla="*/ 39 w 39"/>
                <a:gd name="T95" fmla="*/ 5 h 35"/>
                <a:gd name="T96" fmla="*/ 39 w 39"/>
                <a:gd name="T97" fmla="*/ 5 h 35"/>
                <a:gd name="T98" fmla="*/ 39 w 39"/>
                <a:gd name="T99" fmla="*/ 5 h 35"/>
                <a:gd name="T100" fmla="*/ 31 w 39"/>
                <a:gd name="T101" fmla="*/ 3 h 35"/>
                <a:gd name="T102" fmla="*/ 29 w 39"/>
                <a:gd name="T103" fmla="*/ 4 h 35"/>
                <a:gd name="T104" fmla="*/ 29 w 39"/>
                <a:gd name="T105" fmla="*/ 4 h 35"/>
                <a:gd name="T106" fmla="*/ 29 w 39"/>
                <a:gd name="T107" fmla="*/ 4 h 35"/>
                <a:gd name="T108" fmla="*/ 31 w 39"/>
                <a:gd name="T109" fmla="*/ 3 h 35"/>
                <a:gd name="T110" fmla="*/ 31 w 39"/>
                <a:gd name="T111" fmla="*/ 3 h 35"/>
                <a:gd name="T112" fmla="*/ 22 w 39"/>
                <a:gd name="T113" fmla="*/ 0 h 35"/>
                <a:gd name="T114" fmla="*/ 10 w 39"/>
                <a:gd name="T115" fmla="*/ 4 h 35"/>
                <a:gd name="T116" fmla="*/ 10 w 39"/>
                <a:gd name="T117" fmla="*/ 4 h 35"/>
                <a:gd name="T118" fmla="*/ 22 w 39"/>
                <a:gd name="T119" fmla="*/ 0 h 35"/>
                <a:gd name="T120" fmla="*/ 22 w 39"/>
                <a:gd name="T1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" h="35">
                  <a:moveTo>
                    <a:pt x="0" y="35"/>
                  </a:moveTo>
                  <a:cubicBezTo>
                    <a:pt x="0" y="35"/>
                    <a:pt x="0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8"/>
                    <a:pt x="3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28"/>
                    <a:pt x="6" y="28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30" y="18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4" y="23"/>
                    <a:pt x="17" y="25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5" y="26"/>
                    <a:pt x="20" y="24"/>
                    <a:pt x="24" y="22"/>
                  </a:cubicBezTo>
                  <a:cubicBezTo>
                    <a:pt x="25" y="22"/>
                    <a:pt x="26" y="21"/>
                    <a:pt x="27" y="20"/>
                  </a:cubicBezTo>
                  <a:cubicBezTo>
                    <a:pt x="28" y="20"/>
                    <a:pt x="28" y="19"/>
                    <a:pt x="29" y="19"/>
                  </a:cubicBezTo>
                  <a:cubicBezTo>
                    <a:pt x="29" y="19"/>
                    <a:pt x="29" y="19"/>
                    <a:pt x="30" y="18"/>
                  </a:cubicBezTo>
                  <a:moveTo>
                    <a:pt x="37" y="11"/>
                  </a:moveTo>
                  <a:cubicBezTo>
                    <a:pt x="36" y="12"/>
                    <a:pt x="35" y="13"/>
                    <a:pt x="35" y="14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6" y="12"/>
                    <a:pt x="36" y="11"/>
                    <a:pt x="37" y="11"/>
                  </a:cubicBezTo>
                  <a:moveTo>
                    <a:pt x="37" y="9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moveTo>
                    <a:pt x="38" y="8"/>
                  </a:moveTo>
                  <a:cubicBezTo>
                    <a:pt x="38" y="8"/>
                    <a:pt x="38" y="9"/>
                    <a:pt x="37" y="9"/>
                  </a:cubicBezTo>
                  <a:cubicBezTo>
                    <a:pt x="38" y="9"/>
                    <a:pt x="38" y="8"/>
                    <a:pt x="38" y="8"/>
                  </a:cubicBezTo>
                  <a:moveTo>
                    <a:pt x="38" y="7"/>
                  </a:moveTo>
                  <a:cubicBezTo>
                    <a:pt x="38" y="7"/>
                    <a:pt x="38" y="7"/>
                    <a:pt x="38" y="8"/>
                  </a:cubicBezTo>
                  <a:cubicBezTo>
                    <a:pt x="38" y="8"/>
                    <a:pt x="38" y="7"/>
                    <a:pt x="38" y="7"/>
                  </a:cubicBezTo>
                  <a:moveTo>
                    <a:pt x="39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moveTo>
                    <a:pt x="31" y="3"/>
                  </a:moveTo>
                  <a:cubicBezTo>
                    <a:pt x="30" y="3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moveTo>
                    <a:pt x="22" y="0"/>
                  </a:moveTo>
                  <a:cubicBezTo>
                    <a:pt x="18" y="2"/>
                    <a:pt x="14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8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826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任意多边形 1214">
              <a:extLst>
                <a:ext uri="{FF2B5EF4-FFF2-40B4-BE49-F238E27FC236}">
                  <a16:creationId xmlns:a16="http://schemas.microsoft.com/office/drawing/2014/main" id="{FD09E73D-251F-41DF-BFF4-C0F908C66C85}"/>
                </a:ext>
              </a:extLst>
            </p:cNvPr>
            <p:cNvSpPr/>
            <p:nvPr/>
          </p:nvSpPr>
          <p:spPr bwMode="auto">
            <a:xfrm>
              <a:off x="7573963" y="3403600"/>
              <a:ext cx="187325" cy="104775"/>
            </a:xfrm>
            <a:custGeom>
              <a:avLst/>
              <a:gdLst>
                <a:gd name="T0" fmla="*/ 9 w 72"/>
                <a:gd name="T1" fmla="*/ 36 h 40"/>
                <a:gd name="T2" fmla="*/ 19 w 72"/>
                <a:gd name="T3" fmla="*/ 39 h 40"/>
                <a:gd name="T4" fmla="*/ 22 w 72"/>
                <a:gd name="T5" fmla="*/ 39 h 40"/>
                <a:gd name="T6" fmla="*/ 22 w 72"/>
                <a:gd name="T7" fmla="*/ 39 h 40"/>
                <a:gd name="T8" fmla="*/ 20 w 72"/>
                <a:gd name="T9" fmla="*/ 39 h 40"/>
                <a:gd name="T10" fmla="*/ 11 w 72"/>
                <a:gd name="T11" fmla="*/ 37 h 40"/>
                <a:gd name="T12" fmla="*/ 11 w 72"/>
                <a:gd name="T13" fmla="*/ 37 h 40"/>
                <a:gd name="T14" fmla="*/ 9 w 72"/>
                <a:gd name="T15" fmla="*/ 36 h 40"/>
                <a:gd name="T16" fmla="*/ 5 w 72"/>
                <a:gd name="T17" fmla="*/ 35 h 40"/>
                <a:gd name="T18" fmla="*/ 6 w 72"/>
                <a:gd name="T19" fmla="*/ 35 h 40"/>
                <a:gd name="T20" fmla="*/ 5 w 72"/>
                <a:gd name="T21" fmla="*/ 35 h 40"/>
                <a:gd name="T22" fmla="*/ 5 w 72"/>
                <a:gd name="T23" fmla="*/ 35 h 40"/>
                <a:gd name="T24" fmla="*/ 0 w 72"/>
                <a:gd name="T25" fmla="*/ 32 h 40"/>
                <a:gd name="T26" fmla="*/ 0 w 72"/>
                <a:gd name="T27" fmla="*/ 32 h 40"/>
                <a:gd name="T28" fmla="*/ 0 w 72"/>
                <a:gd name="T29" fmla="*/ 32 h 40"/>
                <a:gd name="T30" fmla="*/ 3 w 72"/>
                <a:gd name="T31" fmla="*/ 34 h 40"/>
                <a:gd name="T32" fmla="*/ 1 w 72"/>
                <a:gd name="T33" fmla="*/ 33 h 40"/>
                <a:gd name="T34" fmla="*/ 0 w 72"/>
                <a:gd name="T35" fmla="*/ 32 h 40"/>
                <a:gd name="T36" fmla="*/ 72 w 72"/>
                <a:gd name="T37" fmla="*/ 0 h 40"/>
                <a:gd name="T38" fmla="*/ 69 w 72"/>
                <a:gd name="T39" fmla="*/ 5 h 40"/>
                <a:gd name="T40" fmla="*/ 62 w 72"/>
                <a:gd name="T41" fmla="*/ 12 h 40"/>
                <a:gd name="T42" fmla="*/ 60 w 72"/>
                <a:gd name="T43" fmla="*/ 13 h 40"/>
                <a:gd name="T44" fmla="*/ 60 w 72"/>
                <a:gd name="T45" fmla="*/ 13 h 40"/>
                <a:gd name="T46" fmla="*/ 60 w 72"/>
                <a:gd name="T47" fmla="*/ 13 h 40"/>
                <a:gd name="T48" fmla="*/ 60 w 72"/>
                <a:gd name="T49" fmla="*/ 13 h 40"/>
                <a:gd name="T50" fmla="*/ 60 w 72"/>
                <a:gd name="T51" fmla="*/ 13 h 40"/>
                <a:gd name="T52" fmla="*/ 60 w 72"/>
                <a:gd name="T53" fmla="*/ 13 h 40"/>
                <a:gd name="T54" fmla="*/ 60 w 72"/>
                <a:gd name="T55" fmla="*/ 13 h 40"/>
                <a:gd name="T56" fmla="*/ 60 w 72"/>
                <a:gd name="T57" fmla="*/ 13 h 40"/>
                <a:gd name="T58" fmla="*/ 60 w 72"/>
                <a:gd name="T59" fmla="*/ 13 h 40"/>
                <a:gd name="T60" fmla="*/ 30 w 72"/>
                <a:gd name="T61" fmla="*/ 20 h 40"/>
                <a:gd name="T62" fmla="*/ 27 w 72"/>
                <a:gd name="T63" fmla="*/ 20 h 40"/>
                <a:gd name="T64" fmla="*/ 27 w 72"/>
                <a:gd name="T65" fmla="*/ 20 h 40"/>
                <a:gd name="T66" fmla="*/ 27 w 72"/>
                <a:gd name="T67" fmla="*/ 40 h 40"/>
                <a:gd name="T68" fmla="*/ 30 w 72"/>
                <a:gd name="T69" fmla="*/ 40 h 40"/>
                <a:gd name="T70" fmla="*/ 35 w 72"/>
                <a:gd name="T71" fmla="*/ 40 h 40"/>
                <a:gd name="T72" fmla="*/ 35 w 72"/>
                <a:gd name="T73" fmla="*/ 40 h 40"/>
                <a:gd name="T74" fmla="*/ 35 w 72"/>
                <a:gd name="T75" fmla="*/ 40 h 40"/>
                <a:gd name="T76" fmla="*/ 35 w 72"/>
                <a:gd name="T77" fmla="*/ 40 h 40"/>
                <a:gd name="T78" fmla="*/ 35 w 72"/>
                <a:gd name="T79" fmla="*/ 40 h 40"/>
                <a:gd name="T80" fmla="*/ 56 w 72"/>
                <a:gd name="T81" fmla="*/ 35 h 40"/>
                <a:gd name="T82" fmla="*/ 60 w 72"/>
                <a:gd name="T83" fmla="*/ 33 h 40"/>
                <a:gd name="T84" fmla="*/ 66 w 72"/>
                <a:gd name="T85" fmla="*/ 28 h 40"/>
                <a:gd name="T86" fmla="*/ 66 w 72"/>
                <a:gd name="T87" fmla="*/ 28 h 40"/>
                <a:gd name="T88" fmla="*/ 66 w 72"/>
                <a:gd name="T89" fmla="*/ 28 h 40"/>
                <a:gd name="T90" fmla="*/ 72 w 72"/>
                <a:gd name="T91" fmla="*/ 18 h 40"/>
                <a:gd name="T92" fmla="*/ 72 w 72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40">
                  <a:moveTo>
                    <a:pt x="9" y="36"/>
                  </a:moveTo>
                  <a:cubicBezTo>
                    <a:pt x="12" y="37"/>
                    <a:pt x="15" y="38"/>
                    <a:pt x="19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0" y="39"/>
                  </a:cubicBezTo>
                  <a:cubicBezTo>
                    <a:pt x="17" y="39"/>
                    <a:pt x="14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9" y="36"/>
                  </a:cubicBezTo>
                  <a:moveTo>
                    <a:pt x="5" y="35"/>
                  </a:moveTo>
                  <a:cubicBezTo>
                    <a:pt x="5" y="35"/>
                    <a:pt x="5" y="35"/>
                    <a:pt x="6" y="35"/>
                  </a:cubicBez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2" y="33"/>
                    <a:pt x="3" y="34"/>
                  </a:cubicBezTo>
                  <a:cubicBezTo>
                    <a:pt x="3" y="34"/>
                    <a:pt x="2" y="33"/>
                    <a:pt x="1" y="33"/>
                  </a:cubicBezTo>
                  <a:cubicBezTo>
                    <a:pt x="1" y="33"/>
                    <a:pt x="1" y="32"/>
                    <a:pt x="0" y="32"/>
                  </a:cubicBezTo>
                  <a:moveTo>
                    <a:pt x="72" y="0"/>
                  </a:moveTo>
                  <a:cubicBezTo>
                    <a:pt x="71" y="2"/>
                    <a:pt x="70" y="4"/>
                    <a:pt x="69" y="5"/>
                  </a:cubicBezTo>
                  <a:cubicBezTo>
                    <a:pt x="67" y="8"/>
                    <a:pt x="65" y="10"/>
                    <a:pt x="62" y="12"/>
                  </a:cubicBezTo>
                  <a:cubicBezTo>
                    <a:pt x="62" y="12"/>
                    <a:pt x="61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2" y="18"/>
                    <a:pt x="41" y="20"/>
                    <a:pt x="30" y="20"/>
                  </a:cubicBezTo>
                  <a:cubicBezTo>
                    <a:pt x="29" y="20"/>
                    <a:pt x="28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36"/>
                    <a:pt x="27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2" y="40"/>
                    <a:pt x="34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2" y="39"/>
                    <a:pt x="50" y="38"/>
                    <a:pt x="56" y="35"/>
                  </a:cubicBezTo>
                  <a:cubicBezTo>
                    <a:pt x="57" y="34"/>
                    <a:pt x="59" y="33"/>
                    <a:pt x="60" y="33"/>
                  </a:cubicBezTo>
                  <a:cubicBezTo>
                    <a:pt x="62" y="31"/>
                    <a:pt x="64" y="30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9" y="24"/>
                    <a:pt x="70" y="23"/>
                    <a:pt x="72" y="18"/>
                  </a:cubicBezTo>
                  <a:cubicBezTo>
                    <a:pt x="72" y="9"/>
                    <a:pt x="72" y="3"/>
                    <a:pt x="72" y="0"/>
                  </a:cubicBezTo>
                </a:path>
              </a:pathLst>
            </a:custGeom>
            <a:solidFill>
              <a:srgbClr val="826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任意多边形 1252">
              <a:extLst>
                <a:ext uri="{FF2B5EF4-FFF2-40B4-BE49-F238E27FC236}">
                  <a16:creationId xmlns:a16="http://schemas.microsoft.com/office/drawing/2014/main" id="{B7E12006-99C8-488D-95BF-0279FB8F64E6}"/>
                </a:ext>
              </a:extLst>
            </p:cNvPr>
            <p:cNvSpPr/>
            <p:nvPr/>
          </p:nvSpPr>
          <p:spPr bwMode="auto">
            <a:xfrm>
              <a:off x="7643813" y="3390900"/>
              <a:ext cx="117475" cy="65087"/>
            </a:xfrm>
            <a:custGeom>
              <a:avLst/>
              <a:gdLst>
                <a:gd name="T0" fmla="*/ 45 w 45"/>
                <a:gd name="T1" fmla="*/ 0 h 25"/>
                <a:gd name="T2" fmla="*/ 42 w 45"/>
                <a:gd name="T3" fmla="*/ 7 h 25"/>
                <a:gd name="T4" fmla="*/ 41 w 45"/>
                <a:gd name="T5" fmla="*/ 8 h 25"/>
                <a:gd name="T6" fmla="*/ 31 w 45"/>
                <a:gd name="T7" fmla="*/ 17 h 25"/>
                <a:gd name="T8" fmla="*/ 29 w 45"/>
                <a:gd name="T9" fmla="*/ 18 h 25"/>
                <a:gd name="T10" fmla="*/ 29 w 45"/>
                <a:gd name="T11" fmla="*/ 18 h 25"/>
                <a:gd name="T12" fmla="*/ 29 w 45"/>
                <a:gd name="T13" fmla="*/ 18 h 25"/>
                <a:gd name="T14" fmla="*/ 27 w 45"/>
                <a:gd name="T15" fmla="*/ 19 h 25"/>
                <a:gd name="T16" fmla="*/ 5 w 45"/>
                <a:gd name="T17" fmla="*/ 24 h 25"/>
                <a:gd name="T18" fmla="*/ 0 w 45"/>
                <a:gd name="T19" fmla="*/ 24 h 25"/>
                <a:gd name="T20" fmla="*/ 0 w 45"/>
                <a:gd name="T21" fmla="*/ 25 h 25"/>
                <a:gd name="T22" fmla="*/ 0 w 45"/>
                <a:gd name="T23" fmla="*/ 25 h 25"/>
                <a:gd name="T24" fmla="*/ 0 w 45"/>
                <a:gd name="T25" fmla="*/ 25 h 25"/>
                <a:gd name="T26" fmla="*/ 3 w 45"/>
                <a:gd name="T27" fmla="*/ 25 h 25"/>
                <a:gd name="T28" fmla="*/ 33 w 45"/>
                <a:gd name="T29" fmla="*/ 18 h 25"/>
                <a:gd name="T30" fmla="*/ 33 w 45"/>
                <a:gd name="T31" fmla="*/ 18 h 25"/>
                <a:gd name="T32" fmla="*/ 33 w 45"/>
                <a:gd name="T33" fmla="*/ 18 h 25"/>
                <a:gd name="T34" fmla="*/ 33 w 45"/>
                <a:gd name="T35" fmla="*/ 18 h 25"/>
                <a:gd name="T36" fmla="*/ 33 w 45"/>
                <a:gd name="T37" fmla="*/ 18 h 25"/>
                <a:gd name="T38" fmla="*/ 33 w 45"/>
                <a:gd name="T39" fmla="*/ 18 h 25"/>
                <a:gd name="T40" fmla="*/ 33 w 45"/>
                <a:gd name="T41" fmla="*/ 18 h 25"/>
                <a:gd name="T42" fmla="*/ 33 w 45"/>
                <a:gd name="T43" fmla="*/ 18 h 25"/>
                <a:gd name="T44" fmla="*/ 33 w 45"/>
                <a:gd name="T45" fmla="*/ 18 h 25"/>
                <a:gd name="T46" fmla="*/ 35 w 45"/>
                <a:gd name="T47" fmla="*/ 17 h 25"/>
                <a:gd name="T48" fmla="*/ 42 w 45"/>
                <a:gd name="T49" fmla="*/ 10 h 25"/>
                <a:gd name="T50" fmla="*/ 45 w 45"/>
                <a:gd name="T51" fmla="*/ 5 h 25"/>
                <a:gd name="T52" fmla="*/ 45 w 45"/>
                <a:gd name="T53" fmla="*/ 5 h 25"/>
                <a:gd name="T54" fmla="*/ 45 w 45"/>
                <a:gd name="T5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25">
                  <a:moveTo>
                    <a:pt x="45" y="0"/>
                  </a:moveTo>
                  <a:cubicBezTo>
                    <a:pt x="43" y="4"/>
                    <a:pt x="42" y="6"/>
                    <a:pt x="42" y="7"/>
                  </a:cubicBezTo>
                  <a:cubicBezTo>
                    <a:pt x="41" y="7"/>
                    <a:pt x="41" y="7"/>
                    <a:pt x="41" y="8"/>
                  </a:cubicBezTo>
                  <a:cubicBezTo>
                    <a:pt x="39" y="12"/>
                    <a:pt x="35" y="15"/>
                    <a:pt x="31" y="17"/>
                  </a:cubicBezTo>
                  <a:cubicBezTo>
                    <a:pt x="30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17" y="23"/>
                    <a:pt x="12" y="24"/>
                    <a:pt x="5" y="24"/>
                  </a:cubicBezTo>
                  <a:cubicBezTo>
                    <a:pt x="3" y="24"/>
                    <a:pt x="2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14" y="25"/>
                    <a:pt x="25" y="23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5" y="17"/>
                    <a:pt x="35" y="17"/>
                  </a:cubicBezTo>
                  <a:cubicBezTo>
                    <a:pt x="38" y="15"/>
                    <a:pt x="40" y="13"/>
                    <a:pt x="42" y="10"/>
                  </a:cubicBezTo>
                  <a:cubicBezTo>
                    <a:pt x="43" y="9"/>
                    <a:pt x="44" y="7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5" y="1"/>
                    <a:pt x="45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任意多边形 1256">
              <a:extLst>
                <a:ext uri="{FF2B5EF4-FFF2-40B4-BE49-F238E27FC236}">
                  <a16:creationId xmlns:a16="http://schemas.microsoft.com/office/drawing/2014/main" id="{A89C1E6E-9FBC-4CE5-BA0F-184CB3D18526}"/>
                </a:ext>
              </a:extLst>
            </p:cNvPr>
            <p:cNvSpPr/>
            <p:nvPr/>
          </p:nvSpPr>
          <p:spPr bwMode="auto">
            <a:xfrm>
              <a:off x="7586663" y="3521075"/>
              <a:ext cx="155575" cy="84137"/>
            </a:xfrm>
            <a:custGeom>
              <a:avLst/>
              <a:gdLst>
                <a:gd name="T0" fmla="*/ 58 w 60"/>
                <a:gd name="T1" fmla="*/ 0 h 32"/>
                <a:gd name="T2" fmla="*/ 57 w 60"/>
                <a:gd name="T3" fmla="*/ 2 h 32"/>
                <a:gd name="T4" fmla="*/ 57 w 60"/>
                <a:gd name="T5" fmla="*/ 2 h 32"/>
                <a:gd name="T6" fmla="*/ 57 w 60"/>
                <a:gd name="T7" fmla="*/ 2 h 32"/>
                <a:gd name="T8" fmla="*/ 50 w 60"/>
                <a:gd name="T9" fmla="*/ 9 h 32"/>
                <a:gd name="T10" fmla="*/ 50 w 60"/>
                <a:gd name="T11" fmla="*/ 9 h 32"/>
                <a:gd name="T12" fmla="*/ 50 w 60"/>
                <a:gd name="T13" fmla="*/ 9 h 32"/>
                <a:gd name="T14" fmla="*/ 23 w 60"/>
                <a:gd name="T15" fmla="*/ 18 h 32"/>
                <a:gd name="T16" fmla="*/ 23 w 60"/>
                <a:gd name="T17" fmla="*/ 19 h 32"/>
                <a:gd name="T18" fmla="*/ 3 w 60"/>
                <a:gd name="T19" fmla="*/ 16 h 32"/>
                <a:gd name="T20" fmla="*/ 1 w 60"/>
                <a:gd name="T21" fmla="*/ 15 h 32"/>
                <a:gd name="T22" fmla="*/ 1 w 60"/>
                <a:gd name="T23" fmla="*/ 15 h 32"/>
                <a:gd name="T24" fmla="*/ 1 w 60"/>
                <a:gd name="T25" fmla="*/ 17 h 32"/>
                <a:gd name="T26" fmla="*/ 12 w 60"/>
                <a:gd name="T27" fmla="*/ 28 h 32"/>
                <a:gd name="T28" fmla="*/ 29 w 60"/>
                <a:gd name="T29" fmla="*/ 32 h 32"/>
                <a:gd name="T30" fmla="*/ 31 w 60"/>
                <a:gd name="T31" fmla="*/ 32 h 32"/>
                <a:gd name="T32" fmla="*/ 31 w 60"/>
                <a:gd name="T33" fmla="*/ 32 h 32"/>
                <a:gd name="T34" fmla="*/ 43 w 60"/>
                <a:gd name="T35" fmla="*/ 28 h 32"/>
                <a:gd name="T36" fmla="*/ 50 w 60"/>
                <a:gd name="T37" fmla="*/ 24 h 32"/>
                <a:gd name="T38" fmla="*/ 50 w 60"/>
                <a:gd name="T39" fmla="*/ 24 h 32"/>
                <a:gd name="T40" fmla="*/ 55 w 60"/>
                <a:gd name="T41" fmla="*/ 19 h 32"/>
                <a:gd name="T42" fmla="*/ 55 w 60"/>
                <a:gd name="T43" fmla="*/ 19 h 32"/>
                <a:gd name="T44" fmla="*/ 55 w 60"/>
                <a:gd name="T45" fmla="*/ 19 h 32"/>
                <a:gd name="T46" fmla="*/ 55 w 60"/>
                <a:gd name="T47" fmla="*/ 19 h 32"/>
                <a:gd name="T48" fmla="*/ 55 w 60"/>
                <a:gd name="T49" fmla="*/ 19 h 32"/>
                <a:gd name="T50" fmla="*/ 55 w 60"/>
                <a:gd name="T51" fmla="*/ 19 h 32"/>
                <a:gd name="T52" fmla="*/ 55 w 60"/>
                <a:gd name="T53" fmla="*/ 19 h 32"/>
                <a:gd name="T54" fmla="*/ 55 w 60"/>
                <a:gd name="T55" fmla="*/ 19 h 32"/>
                <a:gd name="T56" fmla="*/ 55 w 60"/>
                <a:gd name="T57" fmla="*/ 19 h 32"/>
                <a:gd name="T58" fmla="*/ 56 w 60"/>
                <a:gd name="T59" fmla="*/ 19 h 32"/>
                <a:gd name="T60" fmla="*/ 56 w 60"/>
                <a:gd name="T61" fmla="*/ 19 h 32"/>
                <a:gd name="T62" fmla="*/ 60 w 60"/>
                <a:gd name="T63" fmla="*/ 9 h 32"/>
                <a:gd name="T64" fmla="*/ 60 w 60"/>
                <a:gd name="T65" fmla="*/ 9 h 32"/>
                <a:gd name="T66" fmla="*/ 58 w 60"/>
                <a:gd name="T67" fmla="*/ 0 h 32"/>
                <a:gd name="T68" fmla="*/ 58 w 60"/>
                <a:gd name="T69" fmla="*/ 0 h 32"/>
                <a:gd name="T70" fmla="*/ 58 w 60"/>
                <a:gd name="T71" fmla="*/ 0 h 32"/>
                <a:gd name="T72" fmla="*/ 58 w 60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32">
                  <a:moveTo>
                    <a:pt x="58" y="0"/>
                  </a:moveTo>
                  <a:cubicBezTo>
                    <a:pt x="58" y="0"/>
                    <a:pt x="58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5"/>
                    <a:pt x="53" y="7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2" y="15"/>
                    <a:pt x="32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7" y="19"/>
                    <a:pt x="9" y="19"/>
                    <a:pt x="3" y="16"/>
                  </a:cubicBezTo>
                  <a:cubicBezTo>
                    <a:pt x="2" y="16"/>
                    <a:pt x="2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1" y="21"/>
                    <a:pt x="6" y="24"/>
                    <a:pt x="12" y="28"/>
                  </a:cubicBezTo>
                  <a:cubicBezTo>
                    <a:pt x="17" y="30"/>
                    <a:pt x="23" y="32"/>
                    <a:pt x="29" y="32"/>
                  </a:cubicBezTo>
                  <a:cubicBezTo>
                    <a:pt x="30" y="32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1"/>
                    <a:pt x="39" y="30"/>
                    <a:pt x="43" y="28"/>
                  </a:cubicBezTo>
                  <a:cubicBezTo>
                    <a:pt x="45" y="27"/>
                    <a:pt x="48" y="26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2" y="23"/>
                    <a:pt x="54" y="21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8" y="16"/>
                    <a:pt x="59" y="13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3"/>
                    <a:pt x="60" y="3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任意多边形 1258">
              <a:extLst>
                <a:ext uri="{FF2B5EF4-FFF2-40B4-BE49-F238E27FC236}">
                  <a16:creationId xmlns:a16="http://schemas.microsoft.com/office/drawing/2014/main" id="{630A500A-1429-425D-AE08-9A44DB11E769}"/>
                </a:ext>
              </a:extLst>
            </p:cNvPr>
            <p:cNvSpPr/>
            <p:nvPr/>
          </p:nvSpPr>
          <p:spPr bwMode="auto">
            <a:xfrm>
              <a:off x="7588251" y="3581400"/>
              <a:ext cx="153988" cy="85725"/>
            </a:xfrm>
            <a:custGeom>
              <a:avLst/>
              <a:gdLst>
                <a:gd name="T0" fmla="*/ 26 w 59"/>
                <a:gd name="T1" fmla="*/ 33 h 33"/>
                <a:gd name="T2" fmla="*/ 22 w 59"/>
                <a:gd name="T3" fmla="*/ 33 h 33"/>
                <a:gd name="T4" fmla="*/ 22 w 59"/>
                <a:gd name="T5" fmla="*/ 33 h 33"/>
                <a:gd name="T6" fmla="*/ 26 w 59"/>
                <a:gd name="T7" fmla="*/ 33 h 33"/>
                <a:gd name="T8" fmla="*/ 57 w 59"/>
                <a:gd name="T9" fmla="*/ 0 h 33"/>
                <a:gd name="T10" fmla="*/ 57 w 59"/>
                <a:gd name="T11" fmla="*/ 1 h 33"/>
                <a:gd name="T12" fmla="*/ 56 w 59"/>
                <a:gd name="T13" fmla="*/ 1 h 33"/>
                <a:gd name="T14" fmla="*/ 56 w 59"/>
                <a:gd name="T15" fmla="*/ 1 h 33"/>
                <a:gd name="T16" fmla="*/ 51 w 59"/>
                <a:gd name="T17" fmla="*/ 8 h 33"/>
                <a:gd name="T18" fmla="*/ 49 w 59"/>
                <a:gd name="T19" fmla="*/ 9 h 33"/>
                <a:gd name="T20" fmla="*/ 49 w 59"/>
                <a:gd name="T21" fmla="*/ 9 h 33"/>
                <a:gd name="T22" fmla="*/ 22 w 59"/>
                <a:gd name="T23" fmla="*/ 18 h 33"/>
                <a:gd name="T24" fmla="*/ 22 w 59"/>
                <a:gd name="T25" fmla="*/ 18 h 33"/>
                <a:gd name="T26" fmla="*/ 20 w 59"/>
                <a:gd name="T27" fmla="*/ 18 h 33"/>
                <a:gd name="T28" fmla="*/ 18 w 59"/>
                <a:gd name="T29" fmla="*/ 18 h 33"/>
                <a:gd name="T30" fmla="*/ 8 w 59"/>
                <a:gd name="T31" fmla="*/ 18 h 33"/>
                <a:gd name="T32" fmla="*/ 3 w 59"/>
                <a:gd name="T33" fmla="*/ 16 h 33"/>
                <a:gd name="T34" fmla="*/ 3 w 59"/>
                <a:gd name="T35" fmla="*/ 16 h 33"/>
                <a:gd name="T36" fmla="*/ 0 w 59"/>
                <a:gd name="T37" fmla="*/ 15 h 33"/>
                <a:gd name="T38" fmla="*/ 0 w 59"/>
                <a:gd name="T39" fmla="*/ 18 h 33"/>
                <a:gd name="T40" fmla="*/ 15 w 59"/>
                <a:gd name="T41" fmla="*/ 29 h 33"/>
                <a:gd name="T42" fmla="*/ 29 w 59"/>
                <a:gd name="T43" fmla="*/ 32 h 33"/>
                <a:gd name="T44" fmla="*/ 30 w 59"/>
                <a:gd name="T45" fmla="*/ 32 h 33"/>
                <a:gd name="T46" fmla="*/ 30 w 59"/>
                <a:gd name="T47" fmla="*/ 32 h 33"/>
                <a:gd name="T48" fmla="*/ 49 w 59"/>
                <a:gd name="T49" fmla="*/ 24 h 33"/>
                <a:gd name="T50" fmla="*/ 50 w 59"/>
                <a:gd name="T51" fmla="*/ 23 h 33"/>
                <a:gd name="T52" fmla="*/ 55 w 59"/>
                <a:gd name="T53" fmla="*/ 19 h 33"/>
                <a:gd name="T54" fmla="*/ 57 w 59"/>
                <a:gd name="T55" fmla="*/ 16 h 33"/>
                <a:gd name="T56" fmla="*/ 57 w 59"/>
                <a:gd name="T57" fmla="*/ 16 h 33"/>
                <a:gd name="T58" fmla="*/ 57 w 59"/>
                <a:gd name="T59" fmla="*/ 15 h 33"/>
                <a:gd name="T60" fmla="*/ 57 w 59"/>
                <a:gd name="T61" fmla="*/ 14 h 33"/>
                <a:gd name="T62" fmla="*/ 57 w 59"/>
                <a:gd name="T63" fmla="*/ 14 h 33"/>
                <a:gd name="T64" fmla="*/ 57 w 59"/>
                <a:gd name="T65" fmla="*/ 14 h 33"/>
                <a:gd name="T66" fmla="*/ 58 w 59"/>
                <a:gd name="T67" fmla="*/ 13 h 33"/>
                <a:gd name="T68" fmla="*/ 58 w 59"/>
                <a:gd name="T69" fmla="*/ 13 h 33"/>
                <a:gd name="T70" fmla="*/ 58 w 59"/>
                <a:gd name="T71" fmla="*/ 13 h 33"/>
                <a:gd name="T72" fmla="*/ 58 w 59"/>
                <a:gd name="T73" fmla="*/ 12 h 33"/>
                <a:gd name="T74" fmla="*/ 58 w 59"/>
                <a:gd name="T75" fmla="*/ 12 h 33"/>
                <a:gd name="T76" fmla="*/ 59 w 59"/>
                <a:gd name="T77" fmla="*/ 11 h 33"/>
                <a:gd name="T78" fmla="*/ 59 w 59"/>
                <a:gd name="T79" fmla="*/ 10 h 33"/>
                <a:gd name="T80" fmla="*/ 59 w 59"/>
                <a:gd name="T81" fmla="*/ 10 h 33"/>
                <a:gd name="T82" fmla="*/ 59 w 59"/>
                <a:gd name="T83" fmla="*/ 9 h 33"/>
                <a:gd name="T84" fmla="*/ 59 w 59"/>
                <a:gd name="T85" fmla="*/ 9 h 33"/>
                <a:gd name="T86" fmla="*/ 57 w 59"/>
                <a:gd name="T87" fmla="*/ 0 h 33"/>
                <a:gd name="T88" fmla="*/ 57 w 59"/>
                <a:gd name="T8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" h="33">
                  <a:moveTo>
                    <a:pt x="26" y="33"/>
                  </a:moveTo>
                  <a:cubicBezTo>
                    <a:pt x="24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3"/>
                    <a:pt x="26" y="33"/>
                  </a:cubicBezTo>
                  <a:moveTo>
                    <a:pt x="57" y="0"/>
                  </a:moveTo>
                  <a:cubicBezTo>
                    <a:pt x="57" y="0"/>
                    <a:pt x="57" y="1"/>
                    <a:pt x="57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4"/>
                    <a:pt x="53" y="6"/>
                    <a:pt x="51" y="8"/>
                  </a:cubicBezTo>
                  <a:cubicBezTo>
                    <a:pt x="50" y="8"/>
                    <a:pt x="50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1" y="15"/>
                    <a:pt x="3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5" y="18"/>
                    <a:pt x="11" y="18"/>
                    <a:pt x="8" y="18"/>
                  </a:cubicBezTo>
                  <a:cubicBezTo>
                    <a:pt x="6" y="17"/>
                    <a:pt x="4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2" y="23"/>
                    <a:pt x="8" y="26"/>
                    <a:pt x="15" y="29"/>
                  </a:cubicBezTo>
                  <a:cubicBezTo>
                    <a:pt x="19" y="31"/>
                    <a:pt x="25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7" y="30"/>
                    <a:pt x="44" y="28"/>
                    <a:pt x="49" y="24"/>
                  </a:cubicBezTo>
                  <a:cubicBezTo>
                    <a:pt x="49" y="24"/>
                    <a:pt x="49" y="24"/>
                    <a:pt x="50" y="23"/>
                  </a:cubicBezTo>
                  <a:cubicBezTo>
                    <a:pt x="52" y="22"/>
                    <a:pt x="53" y="20"/>
                    <a:pt x="55" y="19"/>
                  </a:cubicBezTo>
                  <a:cubicBezTo>
                    <a:pt x="55" y="18"/>
                    <a:pt x="56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4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4"/>
                    <a:pt x="59" y="3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任意多边形 1268">
              <a:extLst>
                <a:ext uri="{FF2B5EF4-FFF2-40B4-BE49-F238E27FC236}">
                  <a16:creationId xmlns:a16="http://schemas.microsoft.com/office/drawing/2014/main" id="{98025774-4423-46B2-A7FE-B0199C00D109}"/>
                </a:ext>
              </a:extLst>
            </p:cNvPr>
            <p:cNvSpPr/>
            <p:nvPr/>
          </p:nvSpPr>
          <p:spPr bwMode="auto">
            <a:xfrm>
              <a:off x="7588251" y="3544888"/>
              <a:ext cx="153988" cy="84137"/>
            </a:xfrm>
            <a:custGeom>
              <a:avLst/>
              <a:gdLst>
                <a:gd name="T0" fmla="*/ 8 w 59"/>
                <a:gd name="T1" fmla="*/ 32 h 32"/>
                <a:gd name="T2" fmla="*/ 18 w 59"/>
                <a:gd name="T3" fmla="*/ 32 h 32"/>
                <a:gd name="T4" fmla="*/ 20 w 59"/>
                <a:gd name="T5" fmla="*/ 32 h 32"/>
                <a:gd name="T6" fmla="*/ 20 w 59"/>
                <a:gd name="T7" fmla="*/ 32 h 32"/>
                <a:gd name="T8" fmla="*/ 19 w 59"/>
                <a:gd name="T9" fmla="*/ 32 h 32"/>
                <a:gd name="T10" fmla="*/ 10 w 59"/>
                <a:gd name="T11" fmla="*/ 32 h 32"/>
                <a:gd name="T12" fmla="*/ 9 w 59"/>
                <a:gd name="T13" fmla="*/ 32 h 32"/>
                <a:gd name="T14" fmla="*/ 8 w 59"/>
                <a:gd name="T15" fmla="*/ 32 h 32"/>
                <a:gd name="T16" fmla="*/ 0 w 59"/>
                <a:gd name="T17" fmla="*/ 29 h 32"/>
                <a:gd name="T18" fmla="*/ 0 w 59"/>
                <a:gd name="T19" fmla="*/ 29 h 32"/>
                <a:gd name="T20" fmla="*/ 0 w 59"/>
                <a:gd name="T21" fmla="*/ 29 h 32"/>
                <a:gd name="T22" fmla="*/ 0 w 59"/>
                <a:gd name="T23" fmla="*/ 29 h 32"/>
                <a:gd name="T24" fmla="*/ 3 w 59"/>
                <a:gd name="T25" fmla="*/ 30 h 32"/>
                <a:gd name="T26" fmla="*/ 1 w 59"/>
                <a:gd name="T27" fmla="*/ 29 h 32"/>
                <a:gd name="T28" fmla="*/ 0 w 59"/>
                <a:gd name="T29" fmla="*/ 29 h 32"/>
                <a:gd name="T30" fmla="*/ 59 w 59"/>
                <a:gd name="T31" fmla="*/ 0 h 32"/>
                <a:gd name="T32" fmla="*/ 55 w 59"/>
                <a:gd name="T33" fmla="*/ 10 h 32"/>
                <a:gd name="T34" fmla="*/ 55 w 59"/>
                <a:gd name="T35" fmla="*/ 10 h 32"/>
                <a:gd name="T36" fmla="*/ 54 w 59"/>
                <a:gd name="T37" fmla="*/ 10 h 32"/>
                <a:gd name="T38" fmla="*/ 54 w 59"/>
                <a:gd name="T39" fmla="*/ 10 h 32"/>
                <a:gd name="T40" fmla="*/ 54 w 59"/>
                <a:gd name="T41" fmla="*/ 10 h 32"/>
                <a:gd name="T42" fmla="*/ 54 w 59"/>
                <a:gd name="T43" fmla="*/ 10 h 32"/>
                <a:gd name="T44" fmla="*/ 54 w 59"/>
                <a:gd name="T45" fmla="*/ 10 h 32"/>
                <a:gd name="T46" fmla="*/ 54 w 59"/>
                <a:gd name="T47" fmla="*/ 10 h 32"/>
                <a:gd name="T48" fmla="*/ 54 w 59"/>
                <a:gd name="T49" fmla="*/ 10 h 32"/>
                <a:gd name="T50" fmla="*/ 54 w 59"/>
                <a:gd name="T51" fmla="*/ 10 h 32"/>
                <a:gd name="T52" fmla="*/ 54 w 59"/>
                <a:gd name="T53" fmla="*/ 10 h 32"/>
                <a:gd name="T54" fmla="*/ 49 w 59"/>
                <a:gd name="T55" fmla="*/ 15 h 32"/>
                <a:gd name="T56" fmla="*/ 49 w 59"/>
                <a:gd name="T57" fmla="*/ 15 h 32"/>
                <a:gd name="T58" fmla="*/ 42 w 59"/>
                <a:gd name="T59" fmla="*/ 19 h 32"/>
                <a:gd name="T60" fmla="*/ 30 w 59"/>
                <a:gd name="T61" fmla="*/ 23 h 32"/>
                <a:gd name="T62" fmla="*/ 30 w 59"/>
                <a:gd name="T63" fmla="*/ 23 h 32"/>
                <a:gd name="T64" fmla="*/ 30 w 59"/>
                <a:gd name="T65" fmla="*/ 23 h 32"/>
                <a:gd name="T66" fmla="*/ 30 w 59"/>
                <a:gd name="T67" fmla="*/ 23 h 32"/>
                <a:gd name="T68" fmla="*/ 22 w 59"/>
                <a:gd name="T69" fmla="*/ 24 h 32"/>
                <a:gd name="T70" fmla="*/ 22 w 59"/>
                <a:gd name="T71" fmla="*/ 32 h 32"/>
                <a:gd name="T72" fmla="*/ 49 w 59"/>
                <a:gd name="T73" fmla="*/ 23 h 32"/>
                <a:gd name="T74" fmla="*/ 49 w 59"/>
                <a:gd name="T75" fmla="*/ 23 h 32"/>
                <a:gd name="T76" fmla="*/ 51 w 59"/>
                <a:gd name="T77" fmla="*/ 22 h 32"/>
                <a:gd name="T78" fmla="*/ 56 w 59"/>
                <a:gd name="T79" fmla="*/ 15 h 32"/>
                <a:gd name="T80" fmla="*/ 56 w 59"/>
                <a:gd name="T81" fmla="*/ 15 h 32"/>
                <a:gd name="T82" fmla="*/ 57 w 59"/>
                <a:gd name="T83" fmla="*/ 15 h 32"/>
                <a:gd name="T84" fmla="*/ 57 w 59"/>
                <a:gd name="T85" fmla="*/ 14 h 32"/>
                <a:gd name="T86" fmla="*/ 57 w 59"/>
                <a:gd name="T87" fmla="*/ 14 h 32"/>
                <a:gd name="T88" fmla="*/ 59 w 59"/>
                <a:gd name="T89" fmla="*/ 2 h 32"/>
                <a:gd name="T90" fmla="*/ 59 w 59"/>
                <a:gd name="T9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32">
                  <a:moveTo>
                    <a:pt x="8" y="32"/>
                  </a:moveTo>
                  <a:cubicBezTo>
                    <a:pt x="11" y="32"/>
                    <a:pt x="15" y="32"/>
                    <a:pt x="18" y="32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6" y="32"/>
                    <a:pt x="13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2" y="30"/>
                    <a:pt x="2" y="30"/>
                    <a:pt x="1" y="29"/>
                  </a:cubicBezTo>
                  <a:cubicBezTo>
                    <a:pt x="1" y="29"/>
                    <a:pt x="0" y="29"/>
                    <a:pt x="0" y="29"/>
                  </a:cubicBezTo>
                  <a:moveTo>
                    <a:pt x="59" y="0"/>
                  </a:moveTo>
                  <a:cubicBezTo>
                    <a:pt x="58" y="4"/>
                    <a:pt x="57" y="7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2"/>
                    <a:pt x="51" y="14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7" y="17"/>
                    <a:pt x="44" y="18"/>
                    <a:pt x="42" y="19"/>
                  </a:cubicBezTo>
                  <a:cubicBezTo>
                    <a:pt x="38" y="21"/>
                    <a:pt x="34" y="22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9" y="23"/>
                    <a:pt x="28" y="24"/>
                    <a:pt x="22" y="2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1" y="32"/>
                    <a:pt x="41" y="29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0" y="22"/>
                    <a:pt x="51" y="22"/>
                  </a:cubicBezTo>
                  <a:cubicBezTo>
                    <a:pt x="53" y="20"/>
                    <a:pt x="55" y="18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7" y="15"/>
                  </a:cubicBezTo>
                  <a:cubicBezTo>
                    <a:pt x="57" y="15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9" y="10"/>
                    <a:pt x="59" y="10"/>
                    <a:pt x="59" y="2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826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任意多边形 1269">
              <a:extLst>
                <a:ext uri="{FF2B5EF4-FFF2-40B4-BE49-F238E27FC236}">
                  <a16:creationId xmlns:a16="http://schemas.microsoft.com/office/drawing/2014/main" id="{E50291EB-0768-47F4-A6D6-12CB97DE5E15}"/>
                </a:ext>
              </a:extLst>
            </p:cNvPr>
            <p:cNvSpPr/>
            <p:nvPr/>
          </p:nvSpPr>
          <p:spPr bwMode="auto">
            <a:xfrm>
              <a:off x="7588251" y="3479800"/>
              <a:ext cx="153988" cy="88900"/>
            </a:xfrm>
            <a:custGeom>
              <a:avLst/>
              <a:gdLst>
                <a:gd name="T0" fmla="*/ 0 w 59"/>
                <a:gd name="T1" fmla="*/ 31 h 34"/>
                <a:gd name="T2" fmla="*/ 2 w 59"/>
                <a:gd name="T3" fmla="*/ 32 h 34"/>
                <a:gd name="T4" fmla="*/ 2 w 59"/>
                <a:gd name="T5" fmla="*/ 32 h 34"/>
                <a:gd name="T6" fmla="*/ 0 w 59"/>
                <a:gd name="T7" fmla="*/ 31 h 34"/>
                <a:gd name="T8" fmla="*/ 57 w 59"/>
                <a:gd name="T9" fmla="*/ 9 h 34"/>
                <a:gd name="T10" fmla="*/ 57 w 59"/>
                <a:gd name="T11" fmla="*/ 9 h 34"/>
                <a:gd name="T12" fmla="*/ 56 w 59"/>
                <a:gd name="T13" fmla="*/ 9 h 34"/>
                <a:gd name="T14" fmla="*/ 56 w 59"/>
                <a:gd name="T15" fmla="*/ 9 h 34"/>
                <a:gd name="T16" fmla="*/ 56 w 59"/>
                <a:gd name="T17" fmla="*/ 9 h 34"/>
                <a:gd name="T18" fmla="*/ 56 w 59"/>
                <a:gd name="T19" fmla="*/ 9 h 34"/>
                <a:gd name="T20" fmla="*/ 56 w 59"/>
                <a:gd name="T21" fmla="*/ 9 h 34"/>
                <a:gd name="T22" fmla="*/ 56 w 59"/>
                <a:gd name="T23" fmla="*/ 9 h 34"/>
                <a:gd name="T24" fmla="*/ 56 w 59"/>
                <a:gd name="T25" fmla="*/ 10 h 34"/>
                <a:gd name="T26" fmla="*/ 56 w 59"/>
                <a:gd name="T27" fmla="*/ 10 h 34"/>
                <a:gd name="T28" fmla="*/ 56 w 59"/>
                <a:gd name="T29" fmla="*/ 10 h 34"/>
                <a:gd name="T30" fmla="*/ 56 w 59"/>
                <a:gd name="T31" fmla="*/ 10 h 34"/>
                <a:gd name="T32" fmla="*/ 56 w 59"/>
                <a:gd name="T33" fmla="*/ 10 h 34"/>
                <a:gd name="T34" fmla="*/ 49 w 59"/>
                <a:gd name="T35" fmla="*/ 17 h 34"/>
                <a:gd name="T36" fmla="*/ 49 w 59"/>
                <a:gd name="T37" fmla="*/ 17 h 34"/>
                <a:gd name="T38" fmla="*/ 48 w 59"/>
                <a:gd name="T39" fmla="*/ 18 h 34"/>
                <a:gd name="T40" fmla="*/ 29 w 59"/>
                <a:gd name="T41" fmla="*/ 25 h 34"/>
                <a:gd name="T42" fmla="*/ 18 w 59"/>
                <a:gd name="T43" fmla="*/ 26 h 34"/>
                <a:gd name="T44" fmla="*/ 18 w 59"/>
                <a:gd name="T45" fmla="*/ 26 h 34"/>
                <a:gd name="T46" fmla="*/ 15 w 59"/>
                <a:gd name="T47" fmla="*/ 26 h 34"/>
                <a:gd name="T48" fmla="*/ 22 w 59"/>
                <a:gd name="T49" fmla="*/ 34 h 34"/>
                <a:gd name="T50" fmla="*/ 49 w 59"/>
                <a:gd name="T51" fmla="*/ 25 h 34"/>
                <a:gd name="T52" fmla="*/ 49 w 59"/>
                <a:gd name="T53" fmla="*/ 25 h 34"/>
                <a:gd name="T54" fmla="*/ 56 w 59"/>
                <a:gd name="T55" fmla="*/ 18 h 34"/>
                <a:gd name="T56" fmla="*/ 57 w 59"/>
                <a:gd name="T57" fmla="*/ 16 h 34"/>
                <a:gd name="T58" fmla="*/ 58 w 59"/>
                <a:gd name="T59" fmla="*/ 15 h 34"/>
                <a:gd name="T60" fmla="*/ 58 w 59"/>
                <a:gd name="T61" fmla="*/ 13 h 34"/>
                <a:gd name="T62" fmla="*/ 59 w 59"/>
                <a:gd name="T63" fmla="*/ 2 h 34"/>
                <a:gd name="T64" fmla="*/ 59 w 59"/>
                <a:gd name="T65" fmla="*/ 0 h 34"/>
                <a:gd name="T66" fmla="*/ 59 w 59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4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1"/>
                    <a:pt x="0" y="31"/>
                    <a:pt x="0" y="31"/>
                  </a:cubicBezTo>
                  <a:moveTo>
                    <a:pt x="59" y="2"/>
                  </a:moveTo>
                  <a:cubicBezTo>
                    <a:pt x="59" y="5"/>
                    <a:pt x="58" y="7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4" y="13"/>
                    <a:pt x="52" y="15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2"/>
                    <a:pt x="36" y="24"/>
                    <a:pt x="29" y="25"/>
                  </a:cubicBezTo>
                  <a:cubicBezTo>
                    <a:pt x="25" y="26"/>
                    <a:pt x="22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6" y="26"/>
                    <a:pt x="15" y="26"/>
                  </a:cubicBezTo>
                  <a:cubicBezTo>
                    <a:pt x="16" y="27"/>
                    <a:pt x="19" y="30"/>
                    <a:pt x="20" y="32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31" y="34"/>
                    <a:pt x="41" y="31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3"/>
                    <a:pt x="54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4"/>
                    <a:pt x="58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9" y="12"/>
                  </a:cubicBezTo>
                  <a:cubicBezTo>
                    <a:pt x="59" y="11"/>
                    <a:pt x="59" y="8"/>
                    <a:pt x="59" y="2"/>
                  </a:cubicBezTo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826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任意多边形 1316">
              <a:extLst>
                <a:ext uri="{FF2B5EF4-FFF2-40B4-BE49-F238E27FC236}">
                  <a16:creationId xmlns:a16="http://schemas.microsoft.com/office/drawing/2014/main" id="{6E384E98-0FBD-4290-9C09-19A1F3F87A7E}"/>
                </a:ext>
              </a:extLst>
            </p:cNvPr>
            <p:cNvSpPr/>
            <p:nvPr/>
          </p:nvSpPr>
          <p:spPr bwMode="auto">
            <a:xfrm>
              <a:off x="7586663" y="3479800"/>
              <a:ext cx="155575" cy="68262"/>
            </a:xfrm>
            <a:custGeom>
              <a:avLst/>
              <a:gdLst>
                <a:gd name="T0" fmla="*/ 60 w 60"/>
                <a:gd name="T1" fmla="*/ 0 h 26"/>
                <a:gd name="T2" fmla="*/ 51 w 60"/>
                <a:gd name="T3" fmla="*/ 6 h 26"/>
                <a:gd name="T4" fmla="*/ 30 w 60"/>
                <a:gd name="T5" fmla="*/ 11 h 26"/>
                <a:gd name="T6" fmla="*/ 30 w 60"/>
                <a:gd name="T7" fmla="*/ 11 h 26"/>
                <a:gd name="T8" fmla="*/ 19 w 60"/>
                <a:gd name="T9" fmla="*/ 12 h 26"/>
                <a:gd name="T10" fmla="*/ 10 w 60"/>
                <a:gd name="T11" fmla="*/ 11 h 26"/>
                <a:gd name="T12" fmla="*/ 0 w 60"/>
                <a:gd name="T13" fmla="*/ 8 h 26"/>
                <a:gd name="T14" fmla="*/ 0 w 60"/>
                <a:gd name="T15" fmla="*/ 8 h 26"/>
                <a:gd name="T16" fmla="*/ 1 w 60"/>
                <a:gd name="T17" fmla="*/ 9 h 26"/>
                <a:gd name="T18" fmla="*/ 1 w 60"/>
                <a:gd name="T19" fmla="*/ 10 h 26"/>
                <a:gd name="T20" fmla="*/ 2 w 60"/>
                <a:gd name="T21" fmla="*/ 13 h 26"/>
                <a:gd name="T22" fmla="*/ 15 w 60"/>
                <a:gd name="T23" fmla="*/ 26 h 26"/>
                <a:gd name="T24" fmla="*/ 16 w 60"/>
                <a:gd name="T25" fmla="*/ 26 h 26"/>
                <a:gd name="T26" fmla="*/ 16 w 60"/>
                <a:gd name="T27" fmla="*/ 26 h 26"/>
                <a:gd name="T28" fmla="*/ 19 w 60"/>
                <a:gd name="T29" fmla="*/ 26 h 26"/>
                <a:gd name="T30" fmla="*/ 19 w 60"/>
                <a:gd name="T31" fmla="*/ 26 h 26"/>
                <a:gd name="T32" fmla="*/ 19 w 60"/>
                <a:gd name="T33" fmla="*/ 26 h 26"/>
                <a:gd name="T34" fmla="*/ 19 w 60"/>
                <a:gd name="T35" fmla="*/ 26 h 26"/>
                <a:gd name="T36" fmla="*/ 30 w 60"/>
                <a:gd name="T37" fmla="*/ 25 h 26"/>
                <a:gd name="T38" fmla="*/ 49 w 60"/>
                <a:gd name="T39" fmla="*/ 18 h 26"/>
                <a:gd name="T40" fmla="*/ 49 w 60"/>
                <a:gd name="T41" fmla="*/ 18 h 26"/>
                <a:gd name="T42" fmla="*/ 50 w 60"/>
                <a:gd name="T43" fmla="*/ 17 h 26"/>
                <a:gd name="T44" fmla="*/ 50 w 60"/>
                <a:gd name="T45" fmla="*/ 17 h 26"/>
                <a:gd name="T46" fmla="*/ 50 w 60"/>
                <a:gd name="T47" fmla="*/ 17 h 26"/>
                <a:gd name="T48" fmla="*/ 50 w 60"/>
                <a:gd name="T49" fmla="*/ 17 h 26"/>
                <a:gd name="T50" fmla="*/ 57 w 60"/>
                <a:gd name="T51" fmla="*/ 10 h 26"/>
                <a:gd name="T52" fmla="*/ 57 w 60"/>
                <a:gd name="T53" fmla="*/ 10 h 26"/>
                <a:gd name="T54" fmla="*/ 57 w 60"/>
                <a:gd name="T55" fmla="*/ 10 h 26"/>
                <a:gd name="T56" fmla="*/ 57 w 60"/>
                <a:gd name="T57" fmla="*/ 10 h 26"/>
                <a:gd name="T58" fmla="*/ 57 w 60"/>
                <a:gd name="T59" fmla="*/ 10 h 26"/>
                <a:gd name="T60" fmla="*/ 57 w 60"/>
                <a:gd name="T61" fmla="*/ 10 h 26"/>
                <a:gd name="T62" fmla="*/ 57 w 60"/>
                <a:gd name="T63" fmla="*/ 10 h 26"/>
                <a:gd name="T64" fmla="*/ 57 w 60"/>
                <a:gd name="T65" fmla="*/ 10 h 26"/>
                <a:gd name="T66" fmla="*/ 57 w 60"/>
                <a:gd name="T67" fmla="*/ 10 h 26"/>
                <a:gd name="T68" fmla="*/ 57 w 60"/>
                <a:gd name="T69" fmla="*/ 10 h 26"/>
                <a:gd name="T70" fmla="*/ 57 w 60"/>
                <a:gd name="T71" fmla="*/ 9 h 26"/>
                <a:gd name="T72" fmla="*/ 57 w 60"/>
                <a:gd name="T73" fmla="*/ 9 h 26"/>
                <a:gd name="T74" fmla="*/ 57 w 60"/>
                <a:gd name="T75" fmla="*/ 9 h 26"/>
                <a:gd name="T76" fmla="*/ 57 w 60"/>
                <a:gd name="T77" fmla="*/ 9 h 26"/>
                <a:gd name="T78" fmla="*/ 57 w 60"/>
                <a:gd name="T79" fmla="*/ 9 h 26"/>
                <a:gd name="T80" fmla="*/ 57 w 60"/>
                <a:gd name="T81" fmla="*/ 9 h 26"/>
                <a:gd name="T82" fmla="*/ 57 w 60"/>
                <a:gd name="T83" fmla="*/ 9 h 26"/>
                <a:gd name="T84" fmla="*/ 57 w 60"/>
                <a:gd name="T85" fmla="*/ 9 h 26"/>
                <a:gd name="T86" fmla="*/ 57 w 60"/>
                <a:gd name="T87" fmla="*/ 9 h 26"/>
                <a:gd name="T88" fmla="*/ 57 w 60"/>
                <a:gd name="T89" fmla="*/ 9 h 26"/>
                <a:gd name="T90" fmla="*/ 57 w 60"/>
                <a:gd name="T91" fmla="*/ 9 h 26"/>
                <a:gd name="T92" fmla="*/ 57 w 60"/>
                <a:gd name="T93" fmla="*/ 9 h 26"/>
                <a:gd name="T94" fmla="*/ 58 w 60"/>
                <a:gd name="T95" fmla="*/ 9 h 26"/>
                <a:gd name="T96" fmla="*/ 58 w 60"/>
                <a:gd name="T97" fmla="*/ 9 h 26"/>
                <a:gd name="T98" fmla="*/ 58 w 60"/>
                <a:gd name="T99" fmla="*/ 9 h 26"/>
                <a:gd name="T100" fmla="*/ 58 w 60"/>
                <a:gd name="T101" fmla="*/ 9 h 26"/>
                <a:gd name="T102" fmla="*/ 60 w 60"/>
                <a:gd name="T103" fmla="*/ 2 h 26"/>
                <a:gd name="T104" fmla="*/ 60 w 60"/>
                <a:gd name="T105" fmla="*/ 2 h 26"/>
                <a:gd name="T106" fmla="*/ 60 w 60"/>
                <a:gd name="T107" fmla="*/ 0 h 26"/>
                <a:gd name="T108" fmla="*/ 60 w 60"/>
                <a:gd name="T109" fmla="*/ 0 h 26"/>
                <a:gd name="T110" fmla="*/ 60 w 60"/>
                <a:gd name="T111" fmla="*/ 0 h 26"/>
                <a:gd name="T112" fmla="*/ 60 w 60"/>
                <a:gd name="T1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26">
                  <a:moveTo>
                    <a:pt x="60" y="0"/>
                  </a:moveTo>
                  <a:cubicBezTo>
                    <a:pt x="57" y="2"/>
                    <a:pt x="54" y="4"/>
                    <a:pt x="51" y="6"/>
                  </a:cubicBezTo>
                  <a:cubicBezTo>
                    <a:pt x="45" y="9"/>
                    <a:pt x="37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7" y="11"/>
                    <a:pt x="23" y="12"/>
                    <a:pt x="19" y="12"/>
                  </a:cubicBezTo>
                  <a:cubicBezTo>
                    <a:pt x="16" y="12"/>
                    <a:pt x="13" y="11"/>
                    <a:pt x="10" y="11"/>
                  </a:cubicBezTo>
                  <a:cubicBezTo>
                    <a:pt x="6" y="10"/>
                    <a:pt x="3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2" y="12"/>
                    <a:pt x="2" y="13"/>
                  </a:cubicBezTo>
                  <a:cubicBezTo>
                    <a:pt x="4" y="18"/>
                    <a:pt x="9" y="23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3" y="26"/>
                    <a:pt x="26" y="26"/>
                    <a:pt x="30" y="25"/>
                  </a:cubicBezTo>
                  <a:cubicBezTo>
                    <a:pt x="37" y="24"/>
                    <a:pt x="44" y="22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3" y="15"/>
                    <a:pt x="55" y="13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0" y="5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5" name="图片 254">
              <a:extLst>
                <a:ext uri="{FF2B5EF4-FFF2-40B4-BE49-F238E27FC236}">
                  <a16:creationId xmlns:a16="http://schemas.microsoft.com/office/drawing/2014/main" id="{03DAE48E-66A3-46C6-B8AD-2E12788EE1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701" y="3352800"/>
              <a:ext cx="13335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" name="任意多边形 1328">
              <a:extLst>
                <a:ext uri="{FF2B5EF4-FFF2-40B4-BE49-F238E27FC236}">
                  <a16:creationId xmlns:a16="http://schemas.microsoft.com/office/drawing/2014/main" id="{EBF46185-022F-4944-9B02-0A65203C9D66}"/>
                </a:ext>
              </a:extLst>
            </p:cNvPr>
            <p:cNvSpPr/>
            <p:nvPr/>
          </p:nvSpPr>
          <p:spPr bwMode="auto">
            <a:xfrm>
              <a:off x="7573963" y="3487738"/>
              <a:ext cx="90488" cy="23812"/>
            </a:xfrm>
            <a:custGeom>
              <a:avLst/>
              <a:gdLst>
                <a:gd name="T0" fmla="*/ 0 w 35"/>
                <a:gd name="T1" fmla="*/ 0 h 9"/>
                <a:gd name="T2" fmla="*/ 2 w 35"/>
                <a:gd name="T3" fmla="*/ 3 h 9"/>
                <a:gd name="T4" fmla="*/ 5 w 35"/>
                <a:gd name="T5" fmla="*/ 5 h 9"/>
                <a:gd name="T6" fmla="*/ 15 w 35"/>
                <a:gd name="T7" fmla="*/ 8 h 9"/>
                <a:gd name="T8" fmla="*/ 24 w 35"/>
                <a:gd name="T9" fmla="*/ 9 h 9"/>
                <a:gd name="T10" fmla="*/ 35 w 35"/>
                <a:gd name="T11" fmla="*/ 8 h 9"/>
                <a:gd name="T12" fmla="*/ 35 w 35"/>
                <a:gd name="T13" fmla="*/ 8 h 9"/>
                <a:gd name="T14" fmla="*/ 30 w 35"/>
                <a:gd name="T15" fmla="*/ 8 h 9"/>
                <a:gd name="T16" fmla="*/ 27 w 35"/>
                <a:gd name="T17" fmla="*/ 8 h 9"/>
                <a:gd name="T18" fmla="*/ 27 w 35"/>
                <a:gd name="T19" fmla="*/ 8 h 9"/>
                <a:gd name="T20" fmla="*/ 27 w 35"/>
                <a:gd name="T21" fmla="*/ 8 h 9"/>
                <a:gd name="T22" fmla="*/ 22 w 35"/>
                <a:gd name="T23" fmla="*/ 7 h 9"/>
                <a:gd name="T24" fmla="*/ 22 w 35"/>
                <a:gd name="T25" fmla="*/ 7 h 9"/>
                <a:gd name="T26" fmla="*/ 19 w 35"/>
                <a:gd name="T27" fmla="*/ 7 h 9"/>
                <a:gd name="T28" fmla="*/ 5 w 35"/>
                <a:gd name="T29" fmla="*/ 3 h 9"/>
                <a:gd name="T30" fmla="*/ 4 w 35"/>
                <a:gd name="T31" fmla="*/ 2 h 9"/>
                <a:gd name="T32" fmla="*/ 4 w 35"/>
                <a:gd name="T33" fmla="*/ 2 h 9"/>
                <a:gd name="T34" fmla="*/ 0 w 3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9">
                  <a:moveTo>
                    <a:pt x="0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8" y="6"/>
                    <a:pt x="11" y="7"/>
                    <a:pt x="15" y="8"/>
                  </a:cubicBezTo>
                  <a:cubicBezTo>
                    <a:pt x="18" y="8"/>
                    <a:pt x="21" y="9"/>
                    <a:pt x="24" y="9"/>
                  </a:cubicBezTo>
                  <a:cubicBezTo>
                    <a:pt x="28" y="9"/>
                    <a:pt x="32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2" y="8"/>
                    <a:pt x="30" y="8"/>
                  </a:cubicBezTo>
                  <a:cubicBezTo>
                    <a:pt x="29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8"/>
                    <a:pt x="24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4" y="6"/>
                    <a:pt x="9" y="5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任意多边形 1340">
              <a:extLst>
                <a:ext uri="{FF2B5EF4-FFF2-40B4-BE49-F238E27FC236}">
                  <a16:creationId xmlns:a16="http://schemas.microsoft.com/office/drawing/2014/main" id="{27935126-DBE9-4B8B-BCC0-FC0ABD98C4DF}"/>
                </a:ext>
              </a:extLst>
            </p:cNvPr>
            <p:cNvSpPr/>
            <p:nvPr/>
          </p:nvSpPr>
          <p:spPr bwMode="auto">
            <a:xfrm>
              <a:off x="7588251" y="3659188"/>
              <a:ext cx="141288" cy="47625"/>
            </a:xfrm>
            <a:custGeom>
              <a:avLst/>
              <a:gdLst>
                <a:gd name="T0" fmla="*/ 54 w 54"/>
                <a:gd name="T1" fmla="*/ 0 h 18"/>
                <a:gd name="T2" fmla="*/ 53 w 54"/>
                <a:gd name="T3" fmla="*/ 1 h 18"/>
                <a:gd name="T4" fmla="*/ 52 w 54"/>
                <a:gd name="T5" fmla="*/ 2 h 18"/>
                <a:gd name="T6" fmla="*/ 52 w 54"/>
                <a:gd name="T7" fmla="*/ 2 h 18"/>
                <a:gd name="T8" fmla="*/ 41 w 54"/>
                <a:gd name="T9" fmla="*/ 7 h 18"/>
                <a:gd name="T10" fmla="*/ 41 w 54"/>
                <a:gd name="T11" fmla="*/ 7 h 18"/>
                <a:gd name="T12" fmla="*/ 37 w 54"/>
                <a:gd name="T13" fmla="*/ 8 h 18"/>
                <a:gd name="T14" fmla="*/ 37 w 54"/>
                <a:gd name="T15" fmla="*/ 8 h 18"/>
                <a:gd name="T16" fmla="*/ 35 w 54"/>
                <a:gd name="T17" fmla="*/ 9 h 18"/>
                <a:gd name="T18" fmla="*/ 24 w 54"/>
                <a:gd name="T19" fmla="*/ 10 h 18"/>
                <a:gd name="T20" fmla="*/ 24 w 54"/>
                <a:gd name="T21" fmla="*/ 10 h 18"/>
                <a:gd name="T22" fmla="*/ 22 w 54"/>
                <a:gd name="T23" fmla="*/ 10 h 18"/>
                <a:gd name="T24" fmla="*/ 22 w 54"/>
                <a:gd name="T25" fmla="*/ 10 h 18"/>
                <a:gd name="T26" fmla="*/ 22 w 54"/>
                <a:gd name="T27" fmla="*/ 10 h 18"/>
                <a:gd name="T28" fmla="*/ 22 w 54"/>
                <a:gd name="T29" fmla="*/ 10 h 18"/>
                <a:gd name="T30" fmla="*/ 21 w 54"/>
                <a:gd name="T31" fmla="*/ 10 h 18"/>
                <a:gd name="T32" fmla="*/ 20 w 54"/>
                <a:gd name="T33" fmla="*/ 10 h 18"/>
                <a:gd name="T34" fmla="*/ 19 w 54"/>
                <a:gd name="T35" fmla="*/ 9 h 18"/>
                <a:gd name="T36" fmla="*/ 19 w 54"/>
                <a:gd name="T37" fmla="*/ 9 h 18"/>
                <a:gd name="T38" fmla="*/ 17 w 54"/>
                <a:gd name="T39" fmla="*/ 9 h 18"/>
                <a:gd name="T40" fmla="*/ 15 w 54"/>
                <a:gd name="T41" fmla="*/ 9 h 18"/>
                <a:gd name="T42" fmla="*/ 11 w 54"/>
                <a:gd name="T43" fmla="*/ 8 h 18"/>
                <a:gd name="T44" fmla="*/ 11 w 54"/>
                <a:gd name="T45" fmla="*/ 8 h 18"/>
                <a:gd name="T46" fmla="*/ 9 w 54"/>
                <a:gd name="T47" fmla="*/ 8 h 18"/>
                <a:gd name="T48" fmla="*/ 9 w 54"/>
                <a:gd name="T49" fmla="*/ 8 h 18"/>
                <a:gd name="T50" fmla="*/ 8 w 54"/>
                <a:gd name="T51" fmla="*/ 7 h 18"/>
                <a:gd name="T52" fmla="*/ 8 w 54"/>
                <a:gd name="T53" fmla="*/ 7 h 18"/>
                <a:gd name="T54" fmla="*/ 7 w 54"/>
                <a:gd name="T55" fmla="*/ 7 h 18"/>
                <a:gd name="T56" fmla="*/ 0 w 54"/>
                <a:gd name="T57" fmla="*/ 4 h 18"/>
                <a:gd name="T58" fmla="*/ 2 w 54"/>
                <a:gd name="T59" fmla="*/ 6 h 18"/>
                <a:gd name="T60" fmla="*/ 5 w 54"/>
                <a:gd name="T61" fmla="*/ 10 h 18"/>
                <a:gd name="T62" fmla="*/ 5 w 54"/>
                <a:gd name="T63" fmla="*/ 11 h 18"/>
                <a:gd name="T64" fmla="*/ 6 w 54"/>
                <a:gd name="T65" fmla="*/ 12 h 18"/>
                <a:gd name="T66" fmla="*/ 24 w 54"/>
                <a:gd name="T67" fmla="*/ 18 h 18"/>
                <a:gd name="T68" fmla="*/ 42 w 54"/>
                <a:gd name="T69" fmla="*/ 12 h 18"/>
                <a:gd name="T70" fmla="*/ 54 w 54"/>
                <a:gd name="T7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18">
                  <a:moveTo>
                    <a:pt x="54" y="0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49" y="4"/>
                    <a:pt x="45" y="6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8"/>
                    <a:pt x="39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9"/>
                    <a:pt x="35" y="9"/>
                  </a:cubicBezTo>
                  <a:cubicBezTo>
                    <a:pt x="32" y="9"/>
                    <a:pt x="28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4" y="9"/>
                    <a:pt x="13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3" y="5"/>
                    <a:pt x="0" y="4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6" y="12"/>
                    <a:pt x="6" y="12"/>
                  </a:cubicBezTo>
                  <a:cubicBezTo>
                    <a:pt x="10" y="16"/>
                    <a:pt x="17" y="18"/>
                    <a:pt x="24" y="18"/>
                  </a:cubicBezTo>
                  <a:cubicBezTo>
                    <a:pt x="31" y="18"/>
                    <a:pt x="38" y="16"/>
                    <a:pt x="42" y="12"/>
                  </a:cubicBezTo>
                  <a:cubicBezTo>
                    <a:pt x="45" y="9"/>
                    <a:pt x="52" y="2"/>
                    <a:pt x="54" y="0"/>
                  </a:cubicBezTo>
                </a:path>
              </a:pathLst>
            </a:custGeom>
            <a:solidFill>
              <a:srgbClr val="8E7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任意多边形 1341">
              <a:extLst>
                <a:ext uri="{FF2B5EF4-FFF2-40B4-BE49-F238E27FC236}">
                  <a16:creationId xmlns:a16="http://schemas.microsoft.com/office/drawing/2014/main" id="{7C30720B-2446-4613-B166-A608938CDF93}"/>
                </a:ext>
              </a:extLst>
            </p:cNvPr>
            <p:cNvSpPr/>
            <p:nvPr/>
          </p:nvSpPr>
          <p:spPr bwMode="auto">
            <a:xfrm>
              <a:off x="7588251" y="3605213"/>
              <a:ext cx="153988" cy="80962"/>
            </a:xfrm>
            <a:custGeom>
              <a:avLst/>
              <a:gdLst>
                <a:gd name="T0" fmla="*/ 0 w 59"/>
                <a:gd name="T1" fmla="*/ 25 h 31"/>
                <a:gd name="T2" fmla="*/ 0 w 59"/>
                <a:gd name="T3" fmla="*/ 25 h 31"/>
                <a:gd name="T4" fmla="*/ 7 w 59"/>
                <a:gd name="T5" fmla="*/ 28 h 31"/>
                <a:gd name="T6" fmla="*/ 8 w 59"/>
                <a:gd name="T7" fmla="*/ 28 h 31"/>
                <a:gd name="T8" fmla="*/ 9 w 59"/>
                <a:gd name="T9" fmla="*/ 29 h 31"/>
                <a:gd name="T10" fmla="*/ 11 w 59"/>
                <a:gd name="T11" fmla="*/ 29 h 31"/>
                <a:gd name="T12" fmla="*/ 17 w 59"/>
                <a:gd name="T13" fmla="*/ 30 h 31"/>
                <a:gd name="T14" fmla="*/ 19 w 59"/>
                <a:gd name="T15" fmla="*/ 30 h 31"/>
                <a:gd name="T16" fmla="*/ 20 w 59"/>
                <a:gd name="T17" fmla="*/ 31 h 31"/>
                <a:gd name="T18" fmla="*/ 20 w 59"/>
                <a:gd name="T19" fmla="*/ 31 h 31"/>
                <a:gd name="T20" fmla="*/ 9 w 59"/>
                <a:gd name="T21" fmla="*/ 29 h 31"/>
                <a:gd name="T22" fmla="*/ 8 w 59"/>
                <a:gd name="T23" fmla="*/ 28 h 31"/>
                <a:gd name="T24" fmla="*/ 5 w 59"/>
                <a:gd name="T25" fmla="*/ 27 h 31"/>
                <a:gd name="T26" fmla="*/ 59 w 59"/>
                <a:gd name="T27" fmla="*/ 0 h 31"/>
                <a:gd name="T28" fmla="*/ 59 w 59"/>
                <a:gd name="T29" fmla="*/ 0 h 31"/>
                <a:gd name="T30" fmla="*/ 59 w 59"/>
                <a:gd name="T31" fmla="*/ 1 h 31"/>
                <a:gd name="T32" fmla="*/ 58 w 59"/>
                <a:gd name="T33" fmla="*/ 3 h 31"/>
                <a:gd name="T34" fmla="*/ 58 w 59"/>
                <a:gd name="T35" fmla="*/ 4 h 31"/>
                <a:gd name="T36" fmla="*/ 58 w 59"/>
                <a:gd name="T37" fmla="*/ 4 h 31"/>
                <a:gd name="T38" fmla="*/ 57 w 59"/>
                <a:gd name="T39" fmla="*/ 5 h 31"/>
                <a:gd name="T40" fmla="*/ 57 w 59"/>
                <a:gd name="T41" fmla="*/ 6 h 31"/>
                <a:gd name="T42" fmla="*/ 57 w 59"/>
                <a:gd name="T43" fmla="*/ 7 h 31"/>
                <a:gd name="T44" fmla="*/ 55 w 59"/>
                <a:gd name="T45" fmla="*/ 10 h 31"/>
                <a:gd name="T46" fmla="*/ 49 w 59"/>
                <a:gd name="T47" fmla="*/ 15 h 31"/>
                <a:gd name="T48" fmla="*/ 44 w 59"/>
                <a:gd name="T49" fmla="*/ 18 h 31"/>
                <a:gd name="T50" fmla="*/ 30 w 59"/>
                <a:gd name="T51" fmla="*/ 23 h 31"/>
                <a:gd name="T52" fmla="*/ 29 w 59"/>
                <a:gd name="T53" fmla="*/ 23 h 31"/>
                <a:gd name="T54" fmla="*/ 28 w 59"/>
                <a:gd name="T55" fmla="*/ 23 h 31"/>
                <a:gd name="T56" fmla="*/ 22 w 59"/>
                <a:gd name="T57" fmla="*/ 24 h 31"/>
                <a:gd name="T58" fmla="*/ 22 w 59"/>
                <a:gd name="T59" fmla="*/ 31 h 31"/>
                <a:gd name="T60" fmla="*/ 22 w 59"/>
                <a:gd name="T61" fmla="*/ 31 h 31"/>
                <a:gd name="T62" fmla="*/ 24 w 59"/>
                <a:gd name="T63" fmla="*/ 31 h 31"/>
                <a:gd name="T64" fmla="*/ 37 w 59"/>
                <a:gd name="T65" fmla="*/ 29 h 31"/>
                <a:gd name="T66" fmla="*/ 41 w 59"/>
                <a:gd name="T67" fmla="*/ 28 h 31"/>
                <a:gd name="T68" fmla="*/ 52 w 59"/>
                <a:gd name="T69" fmla="*/ 23 h 31"/>
                <a:gd name="T70" fmla="*/ 53 w 59"/>
                <a:gd name="T71" fmla="*/ 22 h 31"/>
                <a:gd name="T72" fmla="*/ 54 w 59"/>
                <a:gd name="T73" fmla="*/ 21 h 31"/>
                <a:gd name="T74" fmla="*/ 55 w 59"/>
                <a:gd name="T75" fmla="*/ 20 h 31"/>
                <a:gd name="T76" fmla="*/ 59 w 59"/>
                <a:gd name="T77" fmla="*/ 8 h 31"/>
                <a:gd name="T78" fmla="*/ 59 w 59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31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6"/>
                    <a:pt x="5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3" y="30"/>
                    <a:pt x="14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7" y="30"/>
                    <a:pt x="18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7" y="30"/>
                    <a:pt x="14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6" y="28"/>
                    <a:pt x="5" y="27"/>
                  </a:cubicBezTo>
                  <a:cubicBezTo>
                    <a:pt x="3" y="27"/>
                    <a:pt x="2" y="26"/>
                    <a:pt x="0" y="25"/>
                  </a:cubicBezTo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2"/>
                  </a:cubicBezTo>
                  <a:cubicBezTo>
                    <a:pt x="58" y="2"/>
                    <a:pt x="58" y="2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8"/>
                    <a:pt x="55" y="8"/>
                  </a:cubicBezTo>
                  <a:cubicBezTo>
                    <a:pt x="55" y="9"/>
                    <a:pt x="55" y="9"/>
                    <a:pt x="55" y="10"/>
                  </a:cubicBezTo>
                  <a:cubicBezTo>
                    <a:pt x="53" y="11"/>
                    <a:pt x="52" y="13"/>
                    <a:pt x="50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6"/>
                    <a:pt x="47" y="16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0" y="20"/>
                    <a:pt x="35" y="22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4"/>
                    <a:pt x="24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6"/>
                    <a:pt x="22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8" y="31"/>
                    <a:pt x="32" y="30"/>
                    <a:pt x="35" y="30"/>
                  </a:cubicBezTo>
                  <a:cubicBezTo>
                    <a:pt x="36" y="30"/>
                    <a:pt x="36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29"/>
                    <a:pt x="40" y="29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5" y="27"/>
                    <a:pt x="49" y="25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3" y="22"/>
                    <a:pt x="53" y="22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8"/>
                    <a:pt x="59" y="14"/>
                    <a:pt x="59" y="11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4"/>
                    <a:pt x="59" y="2"/>
                    <a:pt x="59" y="0"/>
                  </a:cubicBezTo>
                </a:path>
              </a:pathLst>
            </a:custGeom>
            <a:solidFill>
              <a:srgbClr val="826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9" name="图片 258">
              <a:extLst>
                <a:ext uri="{FF2B5EF4-FFF2-40B4-BE49-F238E27FC236}">
                  <a16:creationId xmlns:a16="http://schemas.microsoft.com/office/drawing/2014/main" id="{AF775A0E-9D5B-48DD-BF1D-3833C092D3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9213" y="3349625"/>
              <a:ext cx="714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0" name="任意多边形 1343">
              <a:extLst>
                <a:ext uri="{FF2B5EF4-FFF2-40B4-BE49-F238E27FC236}">
                  <a16:creationId xmlns:a16="http://schemas.microsoft.com/office/drawing/2014/main" id="{CAC9E77F-3FD0-43EB-B2B6-FB4FA6293A07}"/>
                </a:ext>
              </a:extLst>
            </p:cNvPr>
            <p:cNvSpPr/>
            <p:nvPr/>
          </p:nvSpPr>
          <p:spPr bwMode="auto">
            <a:xfrm>
              <a:off x="7685088" y="3359150"/>
              <a:ext cx="44450" cy="23812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9 h 9"/>
                <a:gd name="T4" fmla="*/ 12 w 17"/>
                <a:gd name="T5" fmla="*/ 5 h 9"/>
                <a:gd name="T6" fmla="*/ 17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3" y="4"/>
                    <a:pt x="7" y="7"/>
                    <a:pt x="0" y="9"/>
                  </a:cubicBezTo>
                  <a:cubicBezTo>
                    <a:pt x="4" y="8"/>
                    <a:pt x="8" y="7"/>
                    <a:pt x="12" y="5"/>
                  </a:cubicBezTo>
                  <a:cubicBezTo>
                    <a:pt x="14" y="3"/>
                    <a:pt x="16" y="2"/>
                    <a:pt x="17" y="0"/>
                  </a:cubicBezTo>
                </a:path>
              </a:pathLst>
            </a:custGeom>
            <a:solidFill>
              <a:srgbClr val="AF9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任意多边形 1344">
              <a:extLst>
                <a:ext uri="{FF2B5EF4-FFF2-40B4-BE49-F238E27FC236}">
                  <a16:creationId xmlns:a16="http://schemas.microsoft.com/office/drawing/2014/main" id="{B00A0947-ADA9-4B76-8D3F-FBC0A4E4D6CF}"/>
                </a:ext>
              </a:extLst>
            </p:cNvPr>
            <p:cNvSpPr/>
            <p:nvPr/>
          </p:nvSpPr>
          <p:spPr bwMode="auto">
            <a:xfrm>
              <a:off x="7643813" y="3338513"/>
              <a:ext cx="98425" cy="96837"/>
            </a:xfrm>
            <a:custGeom>
              <a:avLst/>
              <a:gdLst>
                <a:gd name="T0" fmla="*/ 38 w 38"/>
                <a:gd name="T1" fmla="*/ 0 h 37"/>
                <a:gd name="T2" fmla="*/ 37 w 38"/>
                <a:gd name="T3" fmla="*/ 3 h 37"/>
                <a:gd name="T4" fmla="*/ 36 w 38"/>
                <a:gd name="T5" fmla="*/ 5 h 37"/>
                <a:gd name="T6" fmla="*/ 36 w 38"/>
                <a:gd name="T7" fmla="*/ 5 h 37"/>
                <a:gd name="T8" fmla="*/ 34 w 38"/>
                <a:gd name="T9" fmla="*/ 8 h 37"/>
                <a:gd name="T10" fmla="*/ 33 w 38"/>
                <a:gd name="T11" fmla="*/ 8 h 37"/>
                <a:gd name="T12" fmla="*/ 28 w 38"/>
                <a:gd name="T13" fmla="*/ 13 h 37"/>
                <a:gd name="T14" fmla="*/ 15 w 38"/>
                <a:gd name="T15" fmla="*/ 17 h 37"/>
                <a:gd name="T16" fmla="*/ 4 w 38"/>
                <a:gd name="T17" fmla="*/ 18 h 37"/>
                <a:gd name="T18" fmla="*/ 1 w 38"/>
                <a:gd name="T19" fmla="*/ 18 h 37"/>
                <a:gd name="T20" fmla="*/ 1 w 38"/>
                <a:gd name="T21" fmla="*/ 37 h 37"/>
                <a:gd name="T22" fmla="*/ 3 w 38"/>
                <a:gd name="T23" fmla="*/ 37 h 37"/>
                <a:gd name="T24" fmla="*/ 28 w 38"/>
                <a:gd name="T25" fmla="*/ 31 h 37"/>
                <a:gd name="T26" fmla="*/ 38 w 38"/>
                <a:gd name="T27" fmla="*/ 18 h 37"/>
                <a:gd name="T28" fmla="*/ 38 w 38"/>
                <a:gd name="T29" fmla="*/ 8 h 37"/>
                <a:gd name="T30" fmla="*/ 38 w 38"/>
                <a:gd name="T3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7">
                  <a:moveTo>
                    <a:pt x="38" y="0"/>
                  </a:moveTo>
                  <a:cubicBezTo>
                    <a:pt x="38" y="1"/>
                    <a:pt x="38" y="2"/>
                    <a:pt x="37" y="3"/>
                  </a:cubicBezTo>
                  <a:cubicBezTo>
                    <a:pt x="37" y="3"/>
                    <a:pt x="37" y="4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7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2" y="10"/>
                    <a:pt x="30" y="11"/>
                    <a:pt x="28" y="13"/>
                  </a:cubicBezTo>
                  <a:cubicBezTo>
                    <a:pt x="24" y="15"/>
                    <a:pt x="20" y="16"/>
                    <a:pt x="15" y="17"/>
                  </a:cubicBezTo>
                  <a:cubicBezTo>
                    <a:pt x="11" y="18"/>
                    <a:pt x="8" y="18"/>
                    <a:pt x="4" y="18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24"/>
                    <a:pt x="0" y="36"/>
                    <a:pt x="1" y="37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12" y="37"/>
                    <a:pt x="21" y="35"/>
                    <a:pt x="28" y="31"/>
                  </a:cubicBezTo>
                  <a:cubicBezTo>
                    <a:pt x="34" y="27"/>
                    <a:pt x="38" y="22"/>
                    <a:pt x="38" y="18"/>
                  </a:cubicBezTo>
                  <a:cubicBezTo>
                    <a:pt x="38" y="17"/>
                    <a:pt x="38" y="19"/>
                    <a:pt x="38" y="8"/>
                  </a:cubicBezTo>
                  <a:cubicBezTo>
                    <a:pt x="38" y="4"/>
                    <a:pt x="38" y="1"/>
                    <a:pt x="38" y="0"/>
                  </a:cubicBezTo>
                </a:path>
              </a:pathLst>
            </a:custGeom>
            <a:solidFill>
              <a:srgbClr val="AA7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任意多边形 1345">
              <a:extLst>
                <a:ext uri="{FF2B5EF4-FFF2-40B4-BE49-F238E27FC236}">
                  <a16:creationId xmlns:a16="http://schemas.microsoft.com/office/drawing/2014/main" id="{0E69D5A3-C467-46D2-90DB-88AAFBACB4F2}"/>
                </a:ext>
              </a:extLst>
            </p:cNvPr>
            <p:cNvSpPr/>
            <p:nvPr/>
          </p:nvSpPr>
          <p:spPr bwMode="auto">
            <a:xfrm>
              <a:off x="7594601" y="3074988"/>
              <a:ext cx="103188" cy="100012"/>
            </a:xfrm>
            <a:custGeom>
              <a:avLst/>
              <a:gdLst>
                <a:gd name="T0" fmla="*/ 39 w 40"/>
                <a:gd name="T1" fmla="*/ 35 h 38"/>
                <a:gd name="T2" fmla="*/ 35 w 40"/>
                <a:gd name="T3" fmla="*/ 29 h 38"/>
                <a:gd name="T4" fmla="*/ 39 w 40"/>
                <a:gd name="T5" fmla="*/ 23 h 38"/>
                <a:gd name="T6" fmla="*/ 34 w 40"/>
                <a:gd name="T7" fmla="*/ 24 h 38"/>
                <a:gd name="T8" fmla="*/ 33 w 40"/>
                <a:gd name="T9" fmla="*/ 28 h 38"/>
                <a:gd name="T10" fmla="*/ 24 w 40"/>
                <a:gd name="T11" fmla="*/ 23 h 38"/>
                <a:gd name="T12" fmla="*/ 29 w 40"/>
                <a:gd name="T13" fmla="*/ 17 h 38"/>
                <a:gd name="T14" fmla="*/ 24 w 40"/>
                <a:gd name="T15" fmla="*/ 18 h 38"/>
                <a:gd name="T16" fmla="*/ 22 w 40"/>
                <a:gd name="T17" fmla="*/ 22 h 38"/>
                <a:gd name="T18" fmla="*/ 14 w 40"/>
                <a:gd name="T19" fmla="*/ 17 h 38"/>
                <a:gd name="T20" fmla="*/ 18 w 40"/>
                <a:gd name="T21" fmla="*/ 11 h 38"/>
                <a:gd name="T22" fmla="*/ 13 w 40"/>
                <a:gd name="T23" fmla="*/ 12 h 38"/>
                <a:gd name="T24" fmla="*/ 12 w 40"/>
                <a:gd name="T25" fmla="*/ 16 h 38"/>
                <a:gd name="T26" fmla="*/ 7 w 40"/>
                <a:gd name="T27" fmla="*/ 17 h 38"/>
                <a:gd name="T28" fmla="*/ 4 w 40"/>
                <a:gd name="T29" fmla="*/ 7 h 38"/>
                <a:gd name="T30" fmla="*/ 7 w 40"/>
                <a:gd name="T31" fmla="*/ 6 h 38"/>
                <a:gd name="T32" fmla="*/ 3 w 40"/>
                <a:gd name="T33" fmla="*/ 6 h 38"/>
                <a:gd name="T34" fmla="*/ 7 w 40"/>
                <a:gd name="T35" fmla="*/ 19 h 38"/>
                <a:gd name="T36" fmla="*/ 12 w 40"/>
                <a:gd name="T37" fmla="*/ 18 h 38"/>
                <a:gd name="T38" fmla="*/ 22 w 40"/>
                <a:gd name="T39" fmla="*/ 24 h 38"/>
                <a:gd name="T40" fmla="*/ 33 w 40"/>
                <a:gd name="T41" fmla="*/ 31 h 38"/>
                <a:gd name="T42" fmla="*/ 38 w 40"/>
                <a:gd name="T43" fmla="*/ 37 h 38"/>
                <a:gd name="T44" fmla="*/ 40 w 40"/>
                <a:gd name="T45" fmla="*/ 36 h 38"/>
                <a:gd name="T46" fmla="*/ 39 w 40"/>
                <a:gd name="T47" fmla="*/ 35 h 38"/>
                <a:gd name="T48" fmla="*/ 37 w 40"/>
                <a:gd name="T49" fmla="*/ 24 h 38"/>
                <a:gd name="T50" fmla="*/ 36 w 40"/>
                <a:gd name="T51" fmla="*/ 25 h 38"/>
                <a:gd name="T52" fmla="*/ 37 w 40"/>
                <a:gd name="T53" fmla="*/ 24 h 38"/>
                <a:gd name="T54" fmla="*/ 26 w 40"/>
                <a:gd name="T55" fmla="*/ 18 h 38"/>
                <a:gd name="T56" fmla="*/ 25 w 40"/>
                <a:gd name="T57" fmla="*/ 19 h 38"/>
                <a:gd name="T58" fmla="*/ 26 w 40"/>
                <a:gd name="T59" fmla="*/ 18 h 38"/>
                <a:gd name="T60" fmla="*/ 16 w 40"/>
                <a:gd name="T61" fmla="*/ 11 h 38"/>
                <a:gd name="T62" fmla="*/ 15 w 40"/>
                <a:gd name="T63" fmla="*/ 13 h 38"/>
                <a:gd name="T64" fmla="*/ 16 w 40"/>
                <a:gd name="T65" fmla="*/ 11 h 38"/>
                <a:gd name="T66" fmla="*/ 5 w 40"/>
                <a:gd name="T67" fmla="*/ 5 h 38"/>
                <a:gd name="T68" fmla="*/ 4 w 40"/>
                <a:gd name="T69" fmla="*/ 7 h 38"/>
                <a:gd name="T70" fmla="*/ 5 w 40"/>
                <a:gd name="T7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38">
                  <a:moveTo>
                    <a:pt x="39" y="35"/>
                  </a:moveTo>
                  <a:cubicBezTo>
                    <a:pt x="36" y="35"/>
                    <a:pt x="35" y="32"/>
                    <a:pt x="35" y="29"/>
                  </a:cubicBezTo>
                  <a:cubicBezTo>
                    <a:pt x="37" y="28"/>
                    <a:pt x="39" y="25"/>
                    <a:pt x="39" y="23"/>
                  </a:cubicBezTo>
                  <a:cubicBezTo>
                    <a:pt x="39" y="20"/>
                    <a:pt x="36" y="19"/>
                    <a:pt x="34" y="24"/>
                  </a:cubicBezTo>
                  <a:cubicBezTo>
                    <a:pt x="33" y="25"/>
                    <a:pt x="33" y="27"/>
                    <a:pt x="33" y="28"/>
                  </a:cubicBezTo>
                  <a:cubicBezTo>
                    <a:pt x="28" y="31"/>
                    <a:pt x="24" y="29"/>
                    <a:pt x="24" y="23"/>
                  </a:cubicBezTo>
                  <a:cubicBezTo>
                    <a:pt x="26" y="22"/>
                    <a:pt x="29" y="19"/>
                    <a:pt x="29" y="17"/>
                  </a:cubicBezTo>
                  <a:cubicBezTo>
                    <a:pt x="29" y="14"/>
                    <a:pt x="26" y="13"/>
                    <a:pt x="24" y="18"/>
                  </a:cubicBezTo>
                  <a:cubicBezTo>
                    <a:pt x="23" y="19"/>
                    <a:pt x="23" y="21"/>
                    <a:pt x="22" y="22"/>
                  </a:cubicBezTo>
                  <a:cubicBezTo>
                    <a:pt x="18" y="25"/>
                    <a:pt x="14" y="23"/>
                    <a:pt x="14" y="17"/>
                  </a:cubicBezTo>
                  <a:cubicBezTo>
                    <a:pt x="16" y="16"/>
                    <a:pt x="18" y="13"/>
                    <a:pt x="18" y="11"/>
                  </a:cubicBezTo>
                  <a:cubicBezTo>
                    <a:pt x="18" y="8"/>
                    <a:pt x="15" y="7"/>
                    <a:pt x="13" y="12"/>
                  </a:cubicBezTo>
                  <a:cubicBezTo>
                    <a:pt x="12" y="13"/>
                    <a:pt x="12" y="15"/>
                    <a:pt x="12" y="16"/>
                  </a:cubicBezTo>
                  <a:cubicBezTo>
                    <a:pt x="10" y="17"/>
                    <a:pt x="9" y="17"/>
                    <a:pt x="7" y="17"/>
                  </a:cubicBezTo>
                  <a:cubicBezTo>
                    <a:pt x="3" y="17"/>
                    <a:pt x="3" y="11"/>
                    <a:pt x="4" y="7"/>
                  </a:cubicBezTo>
                  <a:cubicBezTo>
                    <a:pt x="5" y="8"/>
                    <a:pt x="7" y="7"/>
                    <a:pt x="7" y="6"/>
                  </a:cubicBezTo>
                  <a:cubicBezTo>
                    <a:pt x="9" y="2"/>
                    <a:pt x="5" y="0"/>
                    <a:pt x="3" y="6"/>
                  </a:cubicBezTo>
                  <a:cubicBezTo>
                    <a:pt x="0" y="11"/>
                    <a:pt x="1" y="19"/>
                    <a:pt x="7" y="19"/>
                  </a:cubicBezTo>
                  <a:cubicBezTo>
                    <a:pt x="9" y="20"/>
                    <a:pt x="10" y="19"/>
                    <a:pt x="12" y="18"/>
                  </a:cubicBezTo>
                  <a:cubicBezTo>
                    <a:pt x="12" y="24"/>
                    <a:pt x="17" y="27"/>
                    <a:pt x="22" y="24"/>
                  </a:cubicBezTo>
                  <a:cubicBezTo>
                    <a:pt x="23" y="31"/>
                    <a:pt x="28" y="33"/>
                    <a:pt x="33" y="31"/>
                  </a:cubicBezTo>
                  <a:cubicBezTo>
                    <a:pt x="33" y="34"/>
                    <a:pt x="35" y="37"/>
                    <a:pt x="38" y="37"/>
                  </a:cubicBezTo>
                  <a:cubicBezTo>
                    <a:pt x="39" y="38"/>
                    <a:pt x="39" y="37"/>
                    <a:pt x="40" y="36"/>
                  </a:cubicBezTo>
                  <a:cubicBezTo>
                    <a:pt x="40" y="36"/>
                    <a:pt x="39" y="35"/>
                    <a:pt x="39" y="35"/>
                  </a:cubicBezTo>
                  <a:close/>
                  <a:moveTo>
                    <a:pt x="37" y="24"/>
                  </a:moveTo>
                  <a:cubicBezTo>
                    <a:pt x="37" y="24"/>
                    <a:pt x="36" y="25"/>
                    <a:pt x="36" y="25"/>
                  </a:cubicBezTo>
                  <a:cubicBezTo>
                    <a:pt x="36" y="25"/>
                    <a:pt x="37" y="24"/>
                    <a:pt x="37" y="24"/>
                  </a:cubicBezTo>
                  <a:close/>
                  <a:moveTo>
                    <a:pt x="26" y="18"/>
                  </a:moveTo>
                  <a:cubicBezTo>
                    <a:pt x="26" y="18"/>
                    <a:pt x="26" y="19"/>
                    <a:pt x="25" y="19"/>
                  </a:cubicBezTo>
                  <a:cubicBezTo>
                    <a:pt x="26" y="19"/>
                    <a:pt x="26" y="18"/>
                    <a:pt x="26" y="18"/>
                  </a:cubicBezTo>
                  <a:close/>
                  <a:moveTo>
                    <a:pt x="16" y="11"/>
                  </a:move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6" y="12"/>
                    <a:pt x="16" y="11"/>
                  </a:cubicBezTo>
                  <a:close/>
                  <a:moveTo>
                    <a:pt x="5" y="5"/>
                  </a:moveTo>
                  <a:cubicBezTo>
                    <a:pt x="5" y="6"/>
                    <a:pt x="5" y="7"/>
                    <a:pt x="4" y="7"/>
                  </a:cubicBezTo>
                  <a:cubicBezTo>
                    <a:pt x="5" y="7"/>
                    <a:pt x="5" y="6"/>
                    <a:pt x="5" y="5"/>
                  </a:cubicBezTo>
                  <a:close/>
                </a:path>
              </a:pathLst>
            </a:custGeom>
            <a:solidFill>
              <a:srgbClr val="EE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任意多边形 1346">
              <a:extLst>
                <a:ext uri="{FF2B5EF4-FFF2-40B4-BE49-F238E27FC236}">
                  <a16:creationId xmlns:a16="http://schemas.microsoft.com/office/drawing/2014/main" id="{2756EF8F-C15E-42ED-AA8B-C8A9552CD26C}"/>
                </a:ext>
              </a:extLst>
            </p:cNvPr>
            <p:cNvSpPr/>
            <p:nvPr/>
          </p:nvSpPr>
          <p:spPr bwMode="auto">
            <a:xfrm>
              <a:off x="7688263" y="3138488"/>
              <a:ext cx="3175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E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任意多边形 1347">
              <a:extLst>
                <a:ext uri="{FF2B5EF4-FFF2-40B4-BE49-F238E27FC236}">
                  <a16:creationId xmlns:a16="http://schemas.microsoft.com/office/drawing/2014/main" id="{CB0B9198-A5E3-48EE-868C-66EDB4D5330F}"/>
                </a:ext>
              </a:extLst>
            </p:cNvPr>
            <p:cNvSpPr/>
            <p:nvPr/>
          </p:nvSpPr>
          <p:spPr bwMode="auto">
            <a:xfrm>
              <a:off x="7659688" y="3122613"/>
              <a:ext cx="1588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E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任意多边形 1348">
              <a:extLst>
                <a:ext uri="{FF2B5EF4-FFF2-40B4-BE49-F238E27FC236}">
                  <a16:creationId xmlns:a16="http://schemas.microsoft.com/office/drawing/2014/main" id="{493B3B9C-FF00-4E65-8F42-79D44FE5FF6C}"/>
                </a:ext>
              </a:extLst>
            </p:cNvPr>
            <p:cNvSpPr/>
            <p:nvPr/>
          </p:nvSpPr>
          <p:spPr bwMode="auto">
            <a:xfrm>
              <a:off x="7632701" y="3103563"/>
              <a:ext cx="3175" cy="63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E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任意多边形 1349">
              <a:extLst>
                <a:ext uri="{FF2B5EF4-FFF2-40B4-BE49-F238E27FC236}">
                  <a16:creationId xmlns:a16="http://schemas.microsoft.com/office/drawing/2014/main" id="{36EEA11C-1255-499F-B277-02B04B706DF7}"/>
                </a:ext>
              </a:extLst>
            </p:cNvPr>
            <p:cNvSpPr/>
            <p:nvPr/>
          </p:nvSpPr>
          <p:spPr bwMode="auto">
            <a:xfrm>
              <a:off x="5697538" y="5543550"/>
              <a:ext cx="31750" cy="150812"/>
            </a:xfrm>
            <a:custGeom>
              <a:avLst/>
              <a:gdLst>
                <a:gd name="T0" fmla="*/ 12 w 12"/>
                <a:gd name="T1" fmla="*/ 34 h 58"/>
                <a:gd name="T2" fmla="*/ 0 w 12"/>
                <a:gd name="T3" fmla="*/ 58 h 58"/>
                <a:gd name="T4" fmla="*/ 0 w 12"/>
                <a:gd name="T5" fmla="*/ 24 h 58"/>
                <a:gd name="T6" fmla="*/ 12 w 12"/>
                <a:gd name="T7" fmla="*/ 0 h 58"/>
                <a:gd name="T8" fmla="*/ 12 w 12"/>
                <a:gd name="T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8">
                  <a:moveTo>
                    <a:pt x="12" y="34"/>
                  </a:moveTo>
                  <a:cubicBezTo>
                    <a:pt x="12" y="42"/>
                    <a:pt x="8" y="50"/>
                    <a:pt x="0" y="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16"/>
                    <a:pt x="12" y="8"/>
                    <a:pt x="12" y="0"/>
                  </a:cubicBezTo>
                  <a:cubicBezTo>
                    <a:pt x="12" y="11"/>
                    <a:pt x="12" y="23"/>
                    <a:pt x="12" y="34"/>
                  </a:cubicBezTo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任意多边形 1350">
              <a:extLst>
                <a:ext uri="{FF2B5EF4-FFF2-40B4-BE49-F238E27FC236}">
                  <a16:creationId xmlns:a16="http://schemas.microsoft.com/office/drawing/2014/main" id="{2D7007E9-54D9-48BE-B65B-00813D232C31}"/>
                </a:ext>
              </a:extLst>
            </p:cNvPr>
            <p:cNvSpPr/>
            <p:nvPr/>
          </p:nvSpPr>
          <p:spPr bwMode="auto">
            <a:xfrm>
              <a:off x="5635626" y="5581650"/>
              <a:ext cx="61913" cy="112712"/>
            </a:xfrm>
            <a:custGeom>
              <a:avLst/>
              <a:gdLst>
                <a:gd name="T0" fmla="*/ 39 w 39"/>
                <a:gd name="T1" fmla="*/ 15 h 71"/>
                <a:gd name="T2" fmla="*/ 39 w 39"/>
                <a:gd name="T3" fmla="*/ 71 h 71"/>
                <a:gd name="T4" fmla="*/ 0 w 39"/>
                <a:gd name="T5" fmla="*/ 58 h 71"/>
                <a:gd name="T6" fmla="*/ 0 w 39"/>
                <a:gd name="T7" fmla="*/ 0 h 71"/>
                <a:gd name="T8" fmla="*/ 39 w 39"/>
                <a:gd name="T9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1">
                  <a:moveTo>
                    <a:pt x="39" y="15"/>
                  </a:moveTo>
                  <a:lnTo>
                    <a:pt x="39" y="71"/>
                  </a:lnTo>
                  <a:lnTo>
                    <a:pt x="0" y="58"/>
                  </a:lnTo>
                  <a:lnTo>
                    <a:pt x="0" y="0"/>
                  </a:lnTo>
                  <a:lnTo>
                    <a:pt x="39" y="15"/>
                  </a:lnTo>
                  <a:close/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任意多边形 1351">
              <a:extLst>
                <a:ext uri="{FF2B5EF4-FFF2-40B4-BE49-F238E27FC236}">
                  <a16:creationId xmlns:a16="http://schemas.microsoft.com/office/drawing/2014/main" id="{78D334EA-0C9A-40AF-9E83-26CC02DBC3E5}"/>
                </a:ext>
              </a:extLst>
            </p:cNvPr>
            <p:cNvSpPr/>
            <p:nvPr/>
          </p:nvSpPr>
          <p:spPr bwMode="auto">
            <a:xfrm>
              <a:off x="5635626" y="5581650"/>
              <a:ext cx="61913" cy="112712"/>
            </a:xfrm>
            <a:custGeom>
              <a:avLst/>
              <a:gdLst>
                <a:gd name="T0" fmla="*/ 39 w 39"/>
                <a:gd name="T1" fmla="*/ 15 h 71"/>
                <a:gd name="T2" fmla="*/ 39 w 39"/>
                <a:gd name="T3" fmla="*/ 71 h 71"/>
                <a:gd name="T4" fmla="*/ 0 w 39"/>
                <a:gd name="T5" fmla="*/ 58 h 71"/>
                <a:gd name="T6" fmla="*/ 0 w 39"/>
                <a:gd name="T7" fmla="*/ 0 h 71"/>
                <a:gd name="T8" fmla="*/ 39 w 39"/>
                <a:gd name="T9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1">
                  <a:moveTo>
                    <a:pt x="39" y="15"/>
                  </a:moveTo>
                  <a:lnTo>
                    <a:pt x="39" y="71"/>
                  </a:lnTo>
                  <a:lnTo>
                    <a:pt x="0" y="58"/>
                  </a:lnTo>
                  <a:lnTo>
                    <a:pt x="0" y="0"/>
                  </a:lnTo>
                  <a:lnTo>
                    <a:pt x="39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任意多边形 1352">
              <a:extLst>
                <a:ext uri="{FF2B5EF4-FFF2-40B4-BE49-F238E27FC236}">
                  <a16:creationId xmlns:a16="http://schemas.microsoft.com/office/drawing/2014/main" id="{F9613F3B-3965-4400-B1F6-381559ACACAA}"/>
                </a:ext>
              </a:extLst>
            </p:cNvPr>
            <p:cNvSpPr/>
            <p:nvPr/>
          </p:nvSpPr>
          <p:spPr bwMode="auto">
            <a:xfrm>
              <a:off x="5245101" y="5440363"/>
              <a:ext cx="414338" cy="190500"/>
            </a:xfrm>
            <a:custGeom>
              <a:avLst/>
              <a:gdLst>
                <a:gd name="T0" fmla="*/ 159 w 159"/>
                <a:gd name="T1" fmla="*/ 32 h 73"/>
                <a:gd name="T2" fmla="*/ 159 w 159"/>
                <a:gd name="T3" fmla="*/ 36 h 73"/>
                <a:gd name="T4" fmla="*/ 150 w 159"/>
                <a:gd name="T5" fmla="*/ 54 h 73"/>
                <a:gd name="T6" fmla="*/ 141 w 159"/>
                <a:gd name="T7" fmla="*/ 48 h 73"/>
                <a:gd name="T8" fmla="*/ 104 w 159"/>
                <a:gd name="T9" fmla="*/ 36 h 73"/>
                <a:gd name="T10" fmla="*/ 66 w 159"/>
                <a:gd name="T11" fmla="*/ 39 h 73"/>
                <a:gd name="T12" fmla="*/ 33 w 159"/>
                <a:gd name="T13" fmla="*/ 53 h 73"/>
                <a:gd name="T14" fmla="*/ 8 w 159"/>
                <a:gd name="T15" fmla="*/ 73 h 73"/>
                <a:gd name="T16" fmla="*/ 1 w 159"/>
                <a:gd name="T17" fmla="*/ 63 h 73"/>
                <a:gd name="T18" fmla="*/ 0 w 159"/>
                <a:gd name="T19" fmla="*/ 56 h 73"/>
                <a:gd name="T20" fmla="*/ 5 w 159"/>
                <a:gd name="T21" fmla="*/ 41 h 73"/>
                <a:gd name="T22" fmla="*/ 33 w 159"/>
                <a:gd name="T23" fmla="*/ 19 h 73"/>
                <a:gd name="T24" fmla="*/ 66 w 159"/>
                <a:gd name="T25" fmla="*/ 5 h 73"/>
                <a:gd name="T26" fmla="*/ 104 w 159"/>
                <a:gd name="T27" fmla="*/ 2 h 73"/>
                <a:gd name="T28" fmla="*/ 141 w 159"/>
                <a:gd name="T29" fmla="*/ 13 h 73"/>
                <a:gd name="T30" fmla="*/ 159 w 159"/>
                <a:gd name="T31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73">
                  <a:moveTo>
                    <a:pt x="159" y="32"/>
                  </a:moveTo>
                  <a:cubicBezTo>
                    <a:pt x="159" y="33"/>
                    <a:pt x="159" y="34"/>
                    <a:pt x="159" y="36"/>
                  </a:cubicBezTo>
                  <a:cubicBezTo>
                    <a:pt x="159" y="41"/>
                    <a:pt x="156" y="47"/>
                    <a:pt x="150" y="54"/>
                  </a:cubicBezTo>
                  <a:cubicBezTo>
                    <a:pt x="148" y="52"/>
                    <a:pt x="145" y="50"/>
                    <a:pt x="141" y="48"/>
                  </a:cubicBezTo>
                  <a:cubicBezTo>
                    <a:pt x="130" y="41"/>
                    <a:pt x="118" y="37"/>
                    <a:pt x="104" y="36"/>
                  </a:cubicBezTo>
                  <a:cubicBezTo>
                    <a:pt x="91" y="35"/>
                    <a:pt x="79" y="36"/>
                    <a:pt x="66" y="39"/>
                  </a:cubicBezTo>
                  <a:cubicBezTo>
                    <a:pt x="54" y="43"/>
                    <a:pt x="43" y="48"/>
                    <a:pt x="33" y="53"/>
                  </a:cubicBezTo>
                  <a:cubicBezTo>
                    <a:pt x="22" y="60"/>
                    <a:pt x="13" y="66"/>
                    <a:pt x="8" y="73"/>
                  </a:cubicBezTo>
                  <a:cubicBezTo>
                    <a:pt x="5" y="70"/>
                    <a:pt x="3" y="67"/>
                    <a:pt x="1" y="63"/>
                  </a:cubicBezTo>
                  <a:cubicBezTo>
                    <a:pt x="0" y="61"/>
                    <a:pt x="0" y="58"/>
                    <a:pt x="0" y="56"/>
                  </a:cubicBezTo>
                  <a:cubicBezTo>
                    <a:pt x="0" y="51"/>
                    <a:pt x="2" y="46"/>
                    <a:pt x="5" y="41"/>
                  </a:cubicBezTo>
                  <a:cubicBezTo>
                    <a:pt x="11" y="34"/>
                    <a:pt x="20" y="26"/>
                    <a:pt x="33" y="19"/>
                  </a:cubicBezTo>
                  <a:cubicBezTo>
                    <a:pt x="43" y="13"/>
                    <a:pt x="54" y="9"/>
                    <a:pt x="66" y="5"/>
                  </a:cubicBezTo>
                  <a:cubicBezTo>
                    <a:pt x="79" y="2"/>
                    <a:pt x="91" y="0"/>
                    <a:pt x="104" y="2"/>
                  </a:cubicBezTo>
                  <a:cubicBezTo>
                    <a:pt x="118" y="3"/>
                    <a:pt x="130" y="7"/>
                    <a:pt x="141" y="13"/>
                  </a:cubicBezTo>
                  <a:cubicBezTo>
                    <a:pt x="151" y="19"/>
                    <a:pt x="157" y="25"/>
                    <a:pt x="159" y="32"/>
                  </a:cubicBezTo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任意多边形 1353">
              <a:extLst>
                <a:ext uri="{FF2B5EF4-FFF2-40B4-BE49-F238E27FC236}">
                  <a16:creationId xmlns:a16="http://schemas.microsoft.com/office/drawing/2014/main" id="{E1F93607-97ED-488D-8EEC-1A7F355E111C}"/>
                </a:ext>
              </a:extLst>
            </p:cNvPr>
            <p:cNvSpPr/>
            <p:nvPr/>
          </p:nvSpPr>
          <p:spPr bwMode="auto">
            <a:xfrm>
              <a:off x="5253038" y="4887913"/>
              <a:ext cx="401638" cy="485775"/>
            </a:xfrm>
            <a:custGeom>
              <a:avLst/>
              <a:gdLst>
                <a:gd name="T0" fmla="*/ 118 w 154"/>
                <a:gd name="T1" fmla="*/ 43 h 186"/>
                <a:gd name="T2" fmla="*/ 113 w 154"/>
                <a:gd name="T3" fmla="*/ 28 h 186"/>
                <a:gd name="T4" fmla="*/ 106 w 154"/>
                <a:gd name="T5" fmla="*/ 24 h 186"/>
                <a:gd name="T6" fmla="*/ 99 w 154"/>
                <a:gd name="T7" fmla="*/ 22 h 186"/>
                <a:gd name="T8" fmla="*/ 68 w 154"/>
                <a:gd name="T9" fmla="*/ 24 h 186"/>
                <a:gd name="T10" fmla="*/ 27 w 154"/>
                <a:gd name="T11" fmla="*/ 30 h 186"/>
                <a:gd name="T12" fmla="*/ 27 w 154"/>
                <a:gd name="T13" fmla="*/ 57 h 186"/>
                <a:gd name="T14" fmla="*/ 27 w 154"/>
                <a:gd name="T15" fmla="*/ 82 h 186"/>
                <a:gd name="T16" fmla="*/ 71 w 154"/>
                <a:gd name="T17" fmla="*/ 75 h 186"/>
                <a:gd name="T18" fmla="*/ 97 w 154"/>
                <a:gd name="T19" fmla="*/ 69 h 186"/>
                <a:gd name="T20" fmla="*/ 118 w 154"/>
                <a:gd name="T21" fmla="*/ 43 h 186"/>
                <a:gd name="T22" fmla="*/ 126 w 154"/>
                <a:gd name="T23" fmla="*/ 117 h 186"/>
                <a:gd name="T24" fmla="*/ 120 w 154"/>
                <a:gd name="T25" fmla="*/ 101 h 186"/>
                <a:gd name="T26" fmla="*/ 115 w 154"/>
                <a:gd name="T27" fmla="*/ 97 h 186"/>
                <a:gd name="T28" fmla="*/ 115 w 154"/>
                <a:gd name="T29" fmla="*/ 97 h 186"/>
                <a:gd name="T30" fmla="*/ 104 w 154"/>
                <a:gd name="T31" fmla="*/ 93 h 186"/>
                <a:gd name="T32" fmla="*/ 74 w 154"/>
                <a:gd name="T33" fmla="*/ 95 h 186"/>
                <a:gd name="T34" fmla="*/ 27 w 154"/>
                <a:gd name="T35" fmla="*/ 102 h 186"/>
                <a:gd name="T36" fmla="*/ 27 w 154"/>
                <a:gd name="T37" fmla="*/ 136 h 186"/>
                <a:gd name="T38" fmla="*/ 27 w 154"/>
                <a:gd name="T39" fmla="*/ 161 h 186"/>
                <a:gd name="T40" fmla="*/ 96 w 154"/>
                <a:gd name="T41" fmla="*/ 150 h 186"/>
                <a:gd name="T42" fmla="*/ 112 w 154"/>
                <a:gd name="T43" fmla="*/ 143 h 186"/>
                <a:gd name="T44" fmla="*/ 122 w 154"/>
                <a:gd name="T45" fmla="*/ 132 h 186"/>
                <a:gd name="T46" fmla="*/ 126 w 154"/>
                <a:gd name="T47" fmla="*/ 117 h 186"/>
                <a:gd name="T48" fmla="*/ 154 w 154"/>
                <a:gd name="T49" fmla="*/ 112 h 186"/>
                <a:gd name="T50" fmla="*/ 148 w 154"/>
                <a:gd name="T51" fmla="*/ 136 h 186"/>
                <a:gd name="T52" fmla="*/ 133 w 154"/>
                <a:gd name="T53" fmla="*/ 154 h 186"/>
                <a:gd name="T54" fmla="*/ 78 w 154"/>
                <a:gd name="T55" fmla="*/ 174 h 186"/>
                <a:gd name="T56" fmla="*/ 0 w 154"/>
                <a:gd name="T57" fmla="*/ 186 h 186"/>
                <a:gd name="T58" fmla="*/ 0 w 154"/>
                <a:gd name="T59" fmla="*/ 14 h 186"/>
                <a:gd name="T60" fmla="*/ 77 w 154"/>
                <a:gd name="T61" fmla="*/ 2 h 186"/>
                <a:gd name="T62" fmla="*/ 114 w 154"/>
                <a:gd name="T63" fmla="*/ 2 h 186"/>
                <a:gd name="T64" fmla="*/ 136 w 154"/>
                <a:gd name="T65" fmla="*/ 14 h 186"/>
                <a:gd name="T66" fmla="*/ 141 w 154"/>
                <a:gd name="T67" fmla="*/ 22 h 186"/>
                <a:gd name="T68" fmla="*/ 137 w 154"/>
                <a:gd name="T69" fmla="*/ 58 h 186"/>
                <a:gd name="T70" fmla="*/ 132 w 154"/>
                <a:gd name="T71" fmla="*/ 64 h 186"/>
                <a:gd name="T72" fmla="*/ 116 w 154"/>
                <a:gd name="T73" fmla="*/ 77 h 186"/>
                <a:gd name="T74" fmla="*/ 144 w 154"/>
                <a:gd name="T75" fmla="*/ 88 h 186"/>
                <a:gd name="T76" fmla="*/ 151 w 154"/>
                <a:gd name="T77" fmla="*/ 97 h 186"/>
                <a:gd name="T78" fmla="*/ 151 w 154"/>
                <a:gd name="T79" fmla="*/ 97 h 186"/>
                <a:gd name="T80" fmla="*/ 154 w 154"/>
                <a:gd name="T81" fmla="*/ 11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86">
                  <a:moveTo>
                    <a:pt x="118" y="43"/>
                  </a:moveTo>
                  <a:cubicBezTo>
                    <a:pt x="118" y="37"/>
                    <a:pt x="116" y="32"/>
                    <a:pt x="113" y="28"/>
                  </a:cubicBezTo>
                  <a:cubicBezTo>
                    <a:pt x="111" y="26"/>
                    <a:pt x="109" y="25"/>
                    <a:pt x="106" y="24"/>
                  </a:cubicBezTo>
                  <a:cubicBezTo>
                    <a:pt x="104" y="23"/>
                    <a:pt x="102" y="22"/>
                    <a:pt x="99" y="22"/>
                  </a:cubicBezTo>
                  <a:cubicBezTo>
                    <a:pt x="93" y="21"/>
                    <a:pt x="83" y="22"/>
                    <a:pt x="68" y="24"/>
                  </a:cubicBezTo>
                  <a:cubicBezTo>
                    <a:pt x="54" y="26"/>
                    <a:pt x="41" y="28"/>
                    <a:pt x="27" y="3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42" y="80"/>
                    <a:pt x="57" y="78"/>
                    <a:pt x="71" y="75"/>
                  </a:cubicBezTo>
                  <a:cubicBezTo>
                    <a:pt x="83" y="74"/>
                    <a:pt x="92" y="72"/>
                    <a:pt x="97" y="69"/>
                  </a:cubicBezTo>
                  <a:cubicBezTo>
                    <a:pt x="109" y="64"/>
                    <a:pt x="118" y="56"/>
                    <a:pt x="118" y="43"/>
                  </a:cubicBezTo>
                  <a:moveTo>
                    <a:pt x="126" y="117"/>
                  </a:moveTo>
                  <a:cubicBezTo>
                    <a:pt x="126" y="110"/>
                    <a:pt x="124" y="105"/>
                    <a:pt x="120" y="101"/>
                  </a:cubicBezTo>
                  <a:cubicBezTo>
                    <a:pt x="119" y="99"/>
                    <a:pt x="117" y="98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2" y="95"/>
                    <a:pt x="108" y="94"/>
                    <a:pt x="104" y="93"/>
                  </a:cubicBezTo>
                  <a:cubicBezTo>
                    <a:pt x="97" y="93"/>
                    <a:pt x="87" y="93"/>
                    <a:pt x="74" y="95"/>
                  </a:cubicBezTo>
                  <a:cubicBezTo>
                    <a:pt x="59" y="98"/>
                    <a:pt x="43" y="100"/>
                    <a:pt x="27" y="102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79" y="154"/>
                    <a:pt x="89" y="152"/>
                    <a:pt x="96" y="150"/>
                  </a:cubicBezTo>
                  <a:cubicBezTo>
                    <a:pt x="102" y="148"/>
                    <a:pt x="108" y="146"/>
                    <a:pt x="112" y="143"/>
                  </a:cubicBezTo>
                  <a:cubicBezTo>
                    <a:pt x="116" y="140"/>
                    <a:pt x="119" y="136"/>
                    <a:pt x="122" y="132"/>
                  </a:cubicBezTo>
                  <a:cubicBezTo>
                    <a:pt x="125" y="127"/>
                    <a:pt x="126" y="122"/>
                    <a:pt x="126" y="117"/>
                  </a:cubicBezTo>
                  <a:moveTo>
                    <a:pt x="154" y="112"/>
                  </a:moveTo>
                  <a:cubicBezTo>
                    <a:pt x="154" y="120"/>
                    <a:pt x="152" y="128"/>
                    <a:pt x="148" y="136"/>
                  </a:cubicBezTo>
                  <a:cubicBezTo>
                    <a:pt x="144" y="143"/>
                    <a:pt x="139" y="149"/>
                    <a:pt x="133" y="154"/>
                  </a:cubicBezTo>
                  <a:cubicBezTo>
                    <a:pt x="118" y="166"/>
                    <a:pt x="97" y="171"/>
                    <a:pt x="78" y="174"/>
                  </a:cubicBezTo>
                  <a:cubicBezTo>
                    <a:pt x="52" y="178"/>
                    <a:pt x="26" y="182"/>
                    <a:pt x="0" y="18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6" y="10"/>
                    <a:pt x="51" y="6"/>
                    <a:pt x="77" y="2"/>
                  </a:cubicBezTo>
                  <a:cubicBezTo>
                    <a:pt x="92" y="0"/>
                    <a:pt x="105" y="0"/>
                    <a:pt x="114" y="2"/>
                  </a:cubicBezTo>
                  <a:cubicBezTo>
                    <a:pt x="123" y="4"/>
                    <a:pt x="131" y="8"/>
                    <a:pt x="136" y="14"/>
                  </a:cubicBezTo>
                  <a:cubicBezTo>
                    <a:pt x="138" y="17"/>
                    <a:pt x="140" y="19"/>
                    <a:pt x="141" y="22"/>
                  </a:cubicBezTo>
                  <a:cubicBezTo>
                    <a:pt x="146" y="34"/>
                    <a:pt x="144" y="46"/>
                    <a:pt x="137" y="58"/>
                  </a:cubicBezTo>
                  <a:cubicBezTo>
                    <a:pt x="136" y="60"/>
                    <a:pt x="134" y="62"/>
                    <a:pt x="132" y="64"/>
                  </a:cubicBezTo>
                  <a:cubicBezTo>
                    <a:pt x="128" y="68"/>
                    <a:pt x="122" y="73"/>
                    <a:pt x="116" y="77"/>
                  </a:cubicBezTo>
                  <a:cubicBezTo>
                    <a:pt x="128" y="78"/>
                    <a:pt x="137" y="82"/>
                    <a:pt x="144" y="88"/>
                  </a:cubicBezTo>
                  <a:cubicBezTo>
                    <a:pt x="147" y="91"/>
                    <a:pt x="149" y="94"/>
                    <a:pt x="151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102"/>
                    <a:pt x="154" y="107"/>
                    <a:pt x="154" y="112"/>
                  </a:cubicBezTo>
                </a:path>
              </a:pathLst>
            </a:custGeom>
            <a:solidFill>
              <a:srgbClr val="81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任意多边形 1354">
              <a:extLst>
                <a:ext uri="{FF2B5EF4-FFF2-40B4-BE49-F238E27FC236}">
                  <a16:creationId xmlns:a16="http://schemas.microsoft.com/office/drawing/2014/main" id="{3FBE4C29-BEB7-4D1A-B480-58AC73C771E0}"/>
                </a:ext>
              </a:extLst>
            </p:cNvPr>
            <p:cNvSpPr/>
            <p:nvPr/>
          </p:nvSpPr>
          <p:spPr bwMode="auto">
            <a:xfrm>
              <a:off x="5554663" y="5054600"/>
              <a:ext cx="92075" cy="87312"/>
            </a:xfrm>
            <a:custGeom>
              <a:avLst/>
              <a:gdLst>
                <a:gd name="T0" fmla="*/ 24 w 35"/>
                <a:gd name="T1" fmla="*/ 10 h 33"/>
                <a:gd name="T2" fmla="*/ 35 w 35"/>
                <a:gd name="T3" fmla="*/ 33 h 33"/>
                <a:gd name="T4" fmla="*/ 28 w 35"/>
                <a:gd name="T5" fmla="*/ 24 h 33"/>
                <a:gd name="T6" fmla="*/ 0 w 35"/>
                <a:gd name="T7" fmla="*/ 13 h 33"/>
                <a:gd name="T8" fmla="*/ 16 w 35"/>
                <a:gd name="T9" fmla="*/ 0 h 33"/>
                <a:gd name="T10" fmla="*/ 24 w 35"/>
                <a:gd name="T11" fmla="*/ 10 h 33"/>
                <a:gd name="T12" fmla="*/ 24 w 35"/>
                <a:gd name="T1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3">
                  <a:moveTo>
                    <a:pt x="24" y="10"/>
                  </a:moveTo>
                  <a:cubicBezTo>
                    <a:pt x="28" y="18"/>
                    <a:pt x="31" y="26"/>
                    <a:pt x="35" y="33"/>
                  </a:cubicBezTo>
                  <a:cubicBezTo>
                    <a:pt x="33" y="30"/>
                    <a:pt x="31" y="27"/>
                    <a:pt x="28" y="24"/>
                  </a:cubicBezTo>
                  <a:cubicBezTo>
                    <a:pt x="21" y="18"/>
                    <a:pt x="12" y="14"/>
                    <a:pt x="0" y="13"/>
                  </a:cubicBezTo>
                  <a:cubicBezTo>
                    <a:pt x="6" y="9"/>
                    <a:pt x="12" y="4"/>
                    <a:pt x="16" y="0"/>
                  </a:cubicBezTo>
                  <a:cubicBezTo>
                    <a:pt x="20" y="3"/>
                    <a:pt x="22" y="6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</a:path>
              </a:pathLst>
            </a:custGeom>
            <a:solidFill>
              <a:srgbClr val="81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任意多边形 1355">
              <a:extLst>
                <a:ext uri="{FF2B5EF4-FFF2-40B4-BE49-F238E27FC236}">
                  <a16:creationId xmlns:a16="http://schemas.microsoft.com/office/drawing/2014/main" id="{549A8BBB-731B-4019-81D2-6062EC97B2E3}"/>
                </a:ext>
              </a:extLst>
            </p:cNvPr>
            <p:cNvSpPr/>
            <p:nvPr/>
          </p:nvSpPr>
          <p:spPr bwMode="auto">
            <a:xfrm>
              <a:off x="5173663" y="5397500"/>
              <a:ext cx="555625" cy="328612"/>
            </a:xfrm>
            <a:custGeom>
              <a:avLst/>
              <a:gdLst>
                <a:gd name="T0" fmla="*/ 27 w 213"/>
                <a:gd name="T1" fmla="*/ 73 h 126"/>
                <a:gd name="T2" fmla="*/ 28 w 213"/>
                <a:gd name="T3" fmla="*/ 80 h 126"/>
                <a:gd name="T4" fmla="*/ 35 w 213"/>
                <a:gd name="T5" fmla="*/ 90 h 126"/>
                <a:gd name="T6" fmla="*/ 35 w 213"/>
                <a:gd name="T7" fmla="*/ 90 h 126"/>
                <a:gd name="T8" fmla="*/ 47 w 213"/>
                <a:gd name="T9" fmla="*/ 99 h 126"/>
                <a:gd name="T10" fmla="*/ 84 w 213"/>
                <a:gd name="T11" fmla="*/ 110 h 126"/>
                <a:gd name="T12" fmla="*/ 128 w 213"/>
                <a:gd name="T13" fmla="*/ 102 h 126"/>
                <a:gd name="T14" fmla="*/ 143 w 213"/>
                <a:gd name="T15" fmla="*/ 116 h 126"/>
                <a:gd name="T16" fmla="*/ 84 w 213"/>
                <a:gd name="T17" fmla="*/ 125 h 126"/>
                <a:gd name="T18" fmla="*/ 31 w 213"/>
                <a:gd name="T19" fmla="*/ 110 h 126"/>
                <a:gd name="T20" fmla="*/ 2 w 213"/>
                <a:gd name="T21" fmla="*/ 81 h 126"/>
                <a:gd name="T22" fmla="*/ 0 w 213"/>
                <a:gd name="T23" fmla="*/ 72 h 126"/>
                <a:gd name="T24" fmla="*/ 8 w 213"/>
                <a:gd name="T25" fmla="*/ 52 h 126"/>
                <a:gd name="T26" fmla="*/ 40 w 213"/>
                <a:gd name="T27" fmla="*/ 24 h 126"/>
                <a:gd name="T28" fmla="*/ 141 w 213"/>
                <a:gd name="T29" fmla="*/ 5 h 126"/>
                <a:gd name="T30" fmla="*/ 186 w 213"/>
                <a:gd name="T31" fmla="*/ 21 h 126"/>
                <a:gd name="T32" fmla="*/ 212 w 213"/>
                <a:gd name="T33" fmla="*/ 49 h 126"/>
                <a:gd name="T34" fmla="*/ 213 w 213"/>
                <a:gd name="T35" fmla="*/ 56 h 126"/>
                <a:gd name="T36" fmla="*/ 213 w 213"/>
                <a:gd name="T37" fmla="*/ 56 h 126"/>
                <a:gd name="T38" fmla="*/ 201 w 213"/>
                <a:gd name="T39" fmla="*/ 80 h 126"/>
                <a:gd name="T40" fmla="*/ 177 w 213"/>
                <a:gd name="T41" fmla="*/ 71 h 126"/>
                <a:gd name="T42" fmla="*/ 177 w 213"/>
                <a:gd name="T43" fmla="*/ 71 h 126"/>
                <a:gd name="T44" fmla="*/ 186 w 213"/>
                <a:gd name="T45" fmla="*/ 53 h 126"/>
                <a:gd name="T46" fmla="*/ 186 w 213"/>
                <a:gd name="T47" fmla="*/ 49 h 126"/>
                <a:gd name="T48" fmla="*/ 168 w 213"/>
                <a:gd name="T49" fmla="*/ 30 h 126"/>
                <a:gd name="T50" fmla="*/ 131 w 213"/>
                <a:gd name="T51" fmla="*/ 19 h 126"/>
                <a:gd name="T52" fmla="*/ 93 w 213"/>
                <a:gd name="T53" fmla="*/ 22 h 126"/>
                <a:gd name="T54" fmla="*/ 60 w 213"/>
                <a:gd name="T55" fmla="*/ 36 h 126"/>
                <a:gd name="T56" fmla="*/ 32 w 213"/>
                <a:gd name="T57" fmla="*/ 58 h 126"/>
                <a:gd name="T58" fmla="*/ 27 w 213"/>
                <a:gd name="T59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126">
                  <a:moveTo>
                    <a:pt x="27" y="73"/>
                  </a:moveTo>
                  <a:cubicBezTo>
                    <a:pt x="27" y="75"/>
                    <a:pt x="27" y="78"/>
                    <a:pt x="28" y="80"/>
                  </a:cubicBezTo>
                  <a:cubicBezTo>
                    <a:pt x="30" y="84"/>
                    <a:pt x="32" y="87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8" y="93"/>
                    <a:pt x="42" y="96"/>
                    <a:pt x="47" y="99"/>
                  </a:cubicBezTo>
                  <a:cubicBezTo>
                    <a:pt x="58" y="105"/>
                    <a:pt x="70" y="109"/>
                    <a:pt x="84" y="110"/>
                  </a:cubicBezTo>
                  <a:cubicBezTo>
                    <a:pt x="98" y="110"/>
                    <a:pt x="113" y="108"/>
                    <a:pt x="128" y="102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22" y="123"/>
                    <a:pt x="103" y="126"/>
                    <a:pt x="84" y="125"/>
                  </a:cubicBezTo>
                  <a:cubicBezTo>
                    <a:pt x="64" y="124"/>
                    <a:pt x="47" y="119"/>
                    <a:pt x="31" y="110"/>
                  </a:cubicBezTo>
                  <a:cubicBezTo>
                    <a:pt x="15" y="100"/>
                    <a:pt x="6" y="91"/>
                    <a:pt x="2" y="81"/>
                  </a:cubicBezTo>
                  <a:cubicBezTo>
                    <a:pt x="1" y="78"/>
                    <a:pt x="0" y="75"/>
                    <a:pt x="0" y="72"/>
                  </a:cubicBezTo>
                  <a:cubicBezTo>
                    <a:pt x="0" y="65"/>
                    <a:pt x="3" y="59"/>
                    <a:pt x="8" y="52"/>
                  </a:cubicBezTo>
                  <a:cubicBezTo>
                    <a:pt x="15" y="42"/>
                    <a:pt x="25" y="32"/>
                    <a:pt x="40" y="24"/>
                  </a:cubicBezTo>
                  <a:cubicBezTo>
                    <a:pt x="71" y="6"/>
                    <a:pt x="107" y="0"/>
                    <a:pt x="141" y="5"/>
                  </a:cubicBezTo>
                  <a:cubicBezTo>
                    <a:pt x="157" y="8"/>
                    <a:pt x="172" y="13"/>
                    <a:pt x="186" y="21"/>
                  </a:cubicBezTo>
                  <a:cubicBezTo>
                    <a:pt x="200" y="30"/>
                    <a:pt x="209" y="39"/>
                    <a:pt x="212" y="49"/>
                  </a:cubicBezTo>
                  <a:cubicBezTo>
                    <a:pt x="212" y="51"/>
                    <a:pt x="213" y="53"/>
                    <a:pt x="213" y="56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64"/>
                    <a:pt x="209" y="72"/>
                    <a:pt x="201" y="80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83" y="64"/>
                    <a:pt x="186" y="58"/>
                    <a:pt x="186" y="53"/>
                  </a:cubicBezTo>
                  <a:cubicBezTo>
                    <a:pt x="186" y="51"/>
                    <a:pt x="186" y="50"/>
                    <a:pt x="186" y="49"/>
                  </a:cubicBezTo>
                  <a:cubicBezTo>
                    <a:pt x="184" y="42"/>
                    <a:pt x="178" y="36"/>
                    <a:pt x="168" y="30"/>
                  </a:cubicBezTo>
                  <a:cubicBezTo>
                    <a:pt x="157" y="24"/>
                    <a:pt x="145" y="20"/>
                    <a:pt x="131" y="19"/>
                  </a:cubicBezTo>
                  <a:cubicBezTo>
                    <a:pt x="118" y="17"/>
                    <a:pt x="106" y="19"/>
                    <a:pt x="93" y="22"/>
                  </a:cubicBezTo>
                  <a:cubicBezTo>
                    <a:pt x="81" y="26"/>
                    <a:pt x="70" y="30"/>
                    <a:pt x="60" y="36"/>
                  </a:cubicBezTo>
                  <a:cubicBezTo>
                    <a:pt x="47" y="43"/>
                    <a:pt x="38" y="51"/>
                    <a:pt x="32" y="58"/>
                  </a:cubicBezTo>
                  <a:cubicBezTo>
                    <a:pt x="29" y="63"/>
                    <a:pt x="27" y="68"/>
                    <a:pt x="27" y="73"/>
                  </a:cubicBezTo>
                </a:path>
              </a:pathLst>
            </a:custGeom>
            <a:solidFill>
              <a:srgbClr val="E28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任意多边形 1356">
              <a:extLst>
                <a:ext uri="{FF2B5EF4-FFF2-40B4-BE49-F238E27FC236}">
                  <a16:creationId xmlns:a16="http://schemas.microsoft.com/office/drawing/2014/main" id="{5E251A33-A92C-45E0-9295-411F5EA5474D}"/>
                </a:ext>
              </a:extLst>
            </p:cNvPr>
            <p:cNvSpPr/>
            <p:nvPr/>
          </p:nvSpPr>
          <p:spPr bwMode="auto">
            <a:xfrm>
              <a:off x="5226051" y="4826000"/>
              <a:ext cx="393700" cy="119062"/>
            </a:xfrm>
            <a:custGeom>
              <a:avLst/>
              <a:gdLst>
                <a:gd name="T0" fmla="*/ 140 w 151"/>
                <a:gd name="T1" fmla="*/ 23 h 46"/>
                <a:gd name="T2" fmla="*/ 151 w 151"/>
                <a:gd name="T3" fmla="*/ 46 h 46"/>
                <a:gd name="T4" fmla="*/ 151 w 151"/>
                <a:gd name="T5" fmla="*/ 46 h 46"/>
                <a:gd name="T6" fmla="*/ 146 w 151"/>
                <a:gd name="T7" fmla="*/ 38 h 46"/>
                <a:gd name="T8" fmla="*/ 124 w 151"/>
                <a:gd name="T9" fmla="*/ 26 h 46"/>
                <a:gd name="T10" fmla="*/ 87 w 151"/>
                <a:gd name="T11" fmla="*/ 26 h 46"/>
                <a:gd name="T12" fmla="*/ 10 w 151"/>
                <a:gd name="T13" fmla="*/ 38 h 46"/>
                <a:gd name="T14" fmla="*/ 0 w 151"/>
                <a:gd name="T15" fmla="*/ 15 h 46"/>
                <a:gd name="T16" fmla="*/ 76 w 151"/>
                <a:gd name="T17" fmla="*/ 3 h 46"/>
                <a:gd name="T18" fmla="*/ 113 w 151"/>
                <a:gd name="T19" fmla="*/ 2 h 46"/>
                <a:gd name="T20" fmla="*/ 135 w 151"/>
                <a:gd name="T21" fmla="*/ 15 h 46"/>
                <a:gd name="T22" fmla="*/ 140 w 151"/>
                <a:gd name="T2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46">
                  <a:moveTo>
                    <a:pt x="140" y="23"/>
                  </a:moveTo>
                  <a:cubicBezTo>
                    <a:pt x="144" y="31"/>
                    <a:pt x="147" y="38"/>
                    <a:pt x="151" y="46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0" y="43"/>
                    <a:pt x="148" y="41"/>
                    <a:pt x="146" y="38"/>
                  </a:cubicBezTo>
                  <a:cubicBezTo>
                    <a:pt x="141" y="32"/>
                    <a:pt x="133" y="28"/>
                    <a:pt x="124" y="26"/>
                  </a:cubicBezTo>
                  <a:cubicBezTo>
                    <a:pt x="115" y="24"/>
                    <a:pt x="102" y="24"/>
                    <a:pt x="87" y="26"/>
                  </a:cubicBezTo>
                  <a:cubicBezTo>
                    <a:pt x="61" y="30"/>
                    <a:pt x="36" y="34"/>
                    <a:pt x="10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11"/>
                    <a:pt x="50" y="7"/>
                    <a:pt x="76" y="3"/>
                  </a:cubicBezTo>
                  <a:cubicBezTo>
                    <a:pt x="91" y="0"/>
                    <a:pt x="104" y="0"/>
                    <a:pt x="113" y="2"/>
                  </a:cubicBezTo>
                  <a:cubicBezTo>
                    <a:pt x="123" y="4"/>
                    <a:pt x="130" y="9"/>
                    <a:pt x="135" y="15"/>
                  </a:cubicBezTo>
                  <a:cubicBezTo>
                    <a:pt x="137" y="17"/>
                    <a:pt x="139" y="20"/>
                    <a:pt x="140" y="23"/>
                  </a:cubicBezTo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任意多边形 1357">
              <a:extLst>
                <a:ext uri="{FF2B5EF4-FFF2-40B4-BE49-F238E27FC236}">
                  <a16:creationId xmlns:a16="http://schemas.microsoft.com/office/drawing/2014/main" id="{9C3F21BB-50E1-4338-AD6C-CF03D2E0307A}"/>
                </a:ext>
              </a:extLst>
            </p:cNvPr>
            <p:cNvSpPr/>
            <p:nvPr/>
          </p:nvSpPr>
          <p:spPr bwMode="auto">
            <a:xfrm>
              <a:off x="5322888" y="5141913"/>
              <a:ext cx="258763" cy="166687"/>
            </a:xfrm>
            <a:custGeom>
              <a:avLst/>
              <a:gdLst>
                <a:gd name="T0" fmla="*/ 99 w 99"/>
                <a:gd name="T1" fmla="*/ 20 h 64"/>
                <a:gd name="T2" fmla="*/ 95 w 99"/>
                <a:gd name="T3" fmla="*/ 35 h 64"/>
                <a:gd name="T4" fmla="*/ 85 w 99"/>
                <a:gd name="T5" fmla="*/ 46 h 64"/>
                <a:gd name="T6" fmla="*/ 69 w 99"/>
                <a:gd name="T7" fmla="*/ 53 h 64"/>
                <a:gd name="T8" fmla="*/ 0 w 99"/>
                <a:gd name="T9" fmla="*/ 64 h 64"/>
                <a:gd name="T10" fmla="*/ 0 w 99"/>
                <a:gd name="T11" fmla="*/ 39 h 64"/>
                <a:gd name="T12" fmla="*/ 58 w 99"/>
                <a:gd name="T13" fmla="*/ 30 h 64"/>
                <a:gd name="T14" fmla="*/ 74 w 99"/>
                <a:gd name="T15" fmla="*/ 22 h 64"/>
                <a:gd name="T16" fmla="*/ 84 w 99"/>
                <a:gd name="T17" fmla="*/ 11 h 64"/>
                <a:gd name="T18" fmla="*/ 88 w 99"/>
                <a:gd name="T19" fmla="*/ 0 h 64"/>
                <a:gd name="T20" fmla="*/ 93 w 99"/>
                <a:gd name="T21" fmla="*/ 4 h 64"/>
                <a:gd name="T22" fmla="*/ 99 w 99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64">
                  <a:moveTo>
                    <a:pt x="99" y="20"/>
                  </a:moveTo>
                  <a:cubicBezTo>
                    <a:pt x="99" y="25"/>
                    <a:pt x="98" y="30"/>
                    <a:pt x="95" y="35"/>
                  </a:cubicBezTo>
                  <a:cubicBezTo>
                    <a:pt x="92" y="39"/>
                    <a:pt x="89" y="43"/>
                    <a:pt x="85" y="46"/>
                  </a:cubicBezTo>
                  <a:cubicBezTo>
                    <a:pt x="81" y="49"/>
                    <a:pt x="75" y="51"/>
                    <a:pt x="69" y="53"/>
                  </a:cubicBezTo>
                  <a:cubicBezTo>
                    <a:pt x="62" y="55"/>
                    <a:pt x="52" y="57"/>
                    <a:pt x="0" y="6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1" y="33"/>
                    <a:pt x="52" y="32"/>
                    <a:pt x="58" y="30"/>
                  </a:cubicBezTo>
                  <a:cubicBezTo>
                    <a:pt x="65" y="28"/>
                    <a:pt x="70" y="25"/>
                    <a:pt x="74" y="22"/>
                  </a:cubicBezTo>
                  <a:cubicBezTo>
                    <a:pt x="78" y="20"/>
                    <a:pt x="81" y="16"/>
                    <a:pt x="84" y="11"/>
                  </a:cubicBezTo>
                  <a:cubicBezTo>
                    <a:pt x="86" y="8"/>
                    <a:pt x="88" y="4"/>
                    <a:pt x="88" y="0"/>
                  </a:cubicBezTo>
                  <a:cubicBezTo>
                    <a:pt x="90" y="1"/>
                    <a:pt x="92" y="2"/>
                    <a:pt x="93" y="4"/>
                  </a:cubicBezTo>
                  <a:cubicBezTo>
                    <a:pt x="97" y="8"/>
                    <a:pt x="99" y="13"/>
                    <a:pt x="99" y="20"/>
                  </a:cubicBezTo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任意多边形 1358">
              <a:extLst>
                <a:ext uri="{FF2B5EF4-FFF2-40B4-BE49-F238E27FC236}">
                  <a16:creationId xmlns:a16="http://schemas.microsoft.com/office/drawing/2014/main" id="{84C9D31F-1152-4951-A330-92ACC7164ADB}"/>
                </a:ext>
              </a:extLst>
            </p:cNvPr>
            <p:cNvSpPr/>
            <p:nvPr/>
          </p:nvSpPr>
          <p:spPr bwMode="auto">
            <a:xfrm>
              <a:off x="5322888" y="4951413"/>
              <a:ext cx="236538" cy="150812"/>
            </a:xfrm>
            <a:custGeom>
              <a:avLst/>
              <a:gdLst>
                <a:gd name="T0" fmla="*/ 86 w 91"/>
                <a:gd name="T1" fmla="*/ 4 h 58"/>
                <a:gd name="T2" fmla="*/ 91 w 91"/>
                <a:gd name="T3" fmla="*/ 19 h 58"/>
                <a:gd name="T4" fmla="*/ 70 w 91"/>
                <a:gd name="T5" fmla="*/ 45 h 58"/>
                <a:gd name="T6" fmla="*/ 44 w 91"/>
                <a:gd name="T7" fmla="*/ 51 h 58"/>
                <a:gd name="T8" fmla="*/ 0 w 91"/>
                <a:gd name="T9" fmla="*/ 58 h 58"/>
                <a:gd name="T10" fmla="*/ 0 w 91"/>
                <a:gd name="T11" fmla="*/ 33 h 58"/>
                <a:gd name="T12" fmla="*/ 33 w 91"/>
                <a:gd name="T13" fmla="*/ 28 h 58"/>
                <a:gd name="T14" fmla="*/ 59 w 91"/>
                <a:gd name="T15" fmla="*/ 22 h 58"/>
                <a:gd name="T16" fmla="*/ 79 w 91"/>
                <a:gd name="T17" fmla="*/ 0 h 58"/>
                <a:gd name="T18" fmla="*/ 86 w 91"/>
                <a:gd name="T1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8">
                  <a:moveTo>
                    <a:pt x="86" y="4"/>
                  </a:moveTo>
                  <a:cubicBezTo>
                    <a:pt x="89" y="8"/>
                    <a:pt x="91" y="13"/>
                    <a:pt x="91" y="19"/>
                  </a:cubicBezTo>
                  <a:cubicBezTo>
                    <a:pt x="91" y="32"/>
                    <a:pt x="82" y="40"/>
                    <a:pt x="70" y="45"/>
                  </a:cubicBezTo>
                  <a:cubicBezTo>
                    <a:pt x="65" y="48"/>
                    <a:pt x="56" y="50"/>
                    <a:pt x="44" y="51"/>
                  </a:cubicBezTo>
                  <a:cubicBezTo>
                    <a:pt x="30" y="54"/>
                    <a:pt x="15" y="56"/>
                    <a:pt x="0" y="5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1" y="31"/>
                    <a:pt x="22" y="30"/>
                    <a:pt x="33" y="28"/>
                  </a:cubicBezTo>
                  <a:cubicBezTo>
                    <a:pt x="45" y="26"/>
                    <a:pt x="54" y="24"/>
                    <a:pt x="59" y="22"/>
                  </a:cubicBezTo>
                  <a:cubicBezTo>
                    <a:pt x="69" y="18"/>
                    <a:pt x="78" y="11"/>
                    <a:pt x="79" y="0"/>
                  </a:cubicBezTo>
                  <a:cubicBezTo>
                    <a:pt x="82" y="1"/>
                    <a:pt x="84" y="2"/>
                    <a:pt x="86" y="4"/>
                  </a:cubicBezTo>
                </a:path>
              </a:pathLst>
            </a:custGeom>
            <a:solidFill>
              <a:srgbClr val="A68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任意多边形 1359">
              <a:extLst>
                <a:ext uri="{FF2B5EF4-FFF2-40B4-BE49-F238E27FC236}">
                  <a16:creationId xmlns:a16="http://schemas.microsoft.com/office/drawing/2014/main" id="{847991C1-C1C8-4FCE-A692-B15CE0A3C255}"/>
                </a:ext>
              </a:extLst>
            </p:cNvPr>
            <p:cNvSpPr/>
            <p:nvPr/>
          </p:nvSpPr>
          <p:spPr bwMode="auto">
            <a:xfrm>
              <a:off x="5173663" y="5584825"/>
              <a:ext cx="373063" cy="231775"/>
            </a:xfrm>
            <a:custGeom>
              <a:avLst/>
              <a:gdLst>
                <a:gd name="T0" fmla="*/ 0 w 143"/>
                <a:gd name="T1" fmla="*/ 34 h 89"/>
                <a:gd name="T2" fmla="*/ 0 w 143"/>
                <a:gd name="T3" fmla="*/ 34 h 89"/>
                <a:gd name="T4" fmla="*/ 0 w 143"/>
                <a:gd name="T5" fmla="*/ 0 h 89"/>
                <a:gd name="T6" fmla="*/ 2 w 143"/>
                <a:gd name="T7" fmla="*/ 9 h 89"/>
                <a:gd name="T8" fmla="*/ 31 w 143"/>
                <a:gd name="T9" fmla="*/ 38 h 89"/>
                <a:gd name="T10" fmla="*/ 84 w 143"/>
                <a:gd name="T11" fmla="*/ 53 h 89"/>
                <a:gd name="T12" fmla="*/ 143 w 143"/>
                <a:gd name="T13" fmla="*/ 44 h 89"/>
                <a:gd name="T14" fmla="*/ 143 w 143"/>
                <a:gd name="T15" fmla="*/ 79 h 89"/>
                <a:gd name="T16" fmla="*/ 84 w 143"/>
                <a:gd name="T17" fmla="*/ 87 h 89"/>
                <a:gd name="T18" fmla="*/ 31 w 143"/>
                <a:gd name="T19" fmla="*/ 72 h 89"/>
                <a:gd name="T20" fmla="*/ 2 w 143"/>
                <a:gd name="T21" fmla="*/ 44 h 89"/>
                <a:gd name="T22" fmla="*/ 0 w 143"/>
                <a:gd name="T23" fmla="*/ 3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23"/>
                    <a:pt x="0" y="11"/>
                    <a:pt x="0" y="0"/>
                  </a:cubicBezTo>
                  <a:cubicBezTo>
                    <a:pt x="0" y="3"/>
                    <a:pt x="1" y="6"/>
                    <a:pt x="2" y="9"/>
                  </a:cubicBezTo>
                  <a:cubicBezTo>
                    <a:pt x="6" y="19"/>
                    <a:pt x="15" y="28"/>
                    <a:pt x="31" y="38"/>
                  </a:cubicBezTo>
                  <a:cubicBezTo>
                    <a:pt x="47" y="47"/>
                    <a:pt x="64" y="52"/>
                    <a:pt x="84" y="53"/>
                  </a:cubicBezTo>
                  <a:cubicBezTo>
                    <a:pt x="103" y="54"/>
                    <a:pt x="122" y="51"/>
                    <a:pt x="143" y="44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22" y="86"/>
                    <a:pt x="103" y="89"/>
                    <a:pt x="84" y="87"/>
                  </a:cubicBezTo>
                  <a:cubicBezTo>
                    <a:pt x="64" y="86"/>
                    <a:pt x="47" y="81"/>
                    <a:pt x="31" y="72"/>
                  </a:cubicBezTo>
                  <a:cubicBezTo>
                    <a:pt x="15" y="63"/>
                    <a:pt x="6" y="53"/>
                    <a:pt x="2" y="44"/>
                  </a:cubicBezTo>
                  <a:cubicBezTo>
                    <a:pt x="1" y="41"/>
                    <a:pt x="0" y="37"/>
                    <a:pt x="0" y="34"/>
                  </a:cubicBezTo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任意多边形 1360">
              <a:extLst>
                <a:ext uri="{FF2B5EF4-FFF2-40B4-BE49-F238E27FC236}">
                  <a16:creationId xmlns:a16="http://schemas.microsoft.com/office/drawing/2014/main" id="{1B729532-C6BD-4676-8628-4F79F937E4A8}"/>
                </a:ext>
              </a:extLst>
            </p:cNvPr>
            <p:cNvSpPr/>
            <p:nvPr/>
          </p:nvSpPr>
          <p:spPr bwMode="auto">
            <a:xfrm>
              <a:off x="5226051" y="4864100"/>
              <a:ext cx="26988" cy="509587"/>
            </a:xfrm>
            <a:custGeom>
              <a:avLst/>
              <a:gdLst>
                <a:gd name="T0" fmla="*/ 0 w 17"/>
                <a:gd name="T1" fmla="*/ 73 h 321"/>
                <a:gd name="T2" fmla="*/ 0 w 17"/>
                <a:gd name="T3" fmla="*/ 0 h 321"/>
                <a:gd name="T4" fmla="*/ 17 w 17"/>
                <a:gd name="T5" fmla="*/ 38 h 321"/>
                <a:gd name="T6" fmla="*/ 17 w 17"/>
                <a:gd name="T7" fmla="*/ 321 h 321"/>
                <a:gd name="T8" fmla="*/ 0 w 17"/>
                <a:gd name="T9" fmla="*/ 281 h 321"/>
                <a:gd name="T10" fmla="*/ 0 w 17"/>
                <a:gd name="T11" fmla="*/ 217 h 321"/>
                <a:gd name="T12" fmla="*/ 0 w 17"/>
                <a:gd name="T13" fmla="*/ 7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21">
                  <a:moveTo>
                    <a:pt x="0" y="73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17" y="321"/>
                  </a:lnTo>
                  <a:lnTo>
                    <a:pt x="0" y="281"/>
                  </a:lnTo>
                  <a:lnTo>
                    <a:pt x="0" y="217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BF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任意多边形 1361">
              <a:extLst>
                <a:ext uri="{FF2B5EF4-FFF2-40B4-BE49-F238E27FC236}">
                  <a16:creationId xmlns:a16="http://schemas.microsoft.com/office/drawing/2014/main" id="{64DB5FFE-268B-43F0-9712-C4F2CD216F10}"/>
                </a:ext>
              </a:extLst>
            </p:cNvPr>
            <p:cNvSpPr/>
            <p:nvPr/>
          </p:nvSpPr>
          <p:spPr bwMode="auto">
            <a:xfrm>
              <a:off x="5226051" y="4864100"/>
              <a:ext cx="26988" cy="509587"/>
            </a:xfrm>
            <a:custGeom>
              <a:avLst/>
              <a:gdLst>
                <a:gd name="T0" fmla="*/ 0 w 17"/>
                <a:gd name="T1" fmla="*/ 73 h 321"/>
                <a:gd name="T2" fmla="*/ 0 w 17"/>
                <a:gd name="T3" fmla="*/ 0 h 321"/>
                <a:gd name="T4" fmla="*/ 17 w 17"/>
                <a:gd name="T5" fmla="*/ 38 h 321"/>
                <a:gd name="T6" fmla="*/ 17 w 17"/>
                <a:gd name="T7" fmla="*/ 321 h 321"/>
                <a:gd name="T8" fmla="*/ 0 w 17"/>
                <a:gd name="T9" fmla="*/ 281 h 321"/>
                <a:gd name="T10" fmla="*/ 0 w 17"/>
                <a:gd name="T11" fmla="*/ 217 h 321"/>
                <a:gd name="T12" fmla="*/ 0 w 17"/>
                <a:gd name="T13" fmla="*/ 7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21">
                  <a:moveTo>
                    <a:pt x="0" y="73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17" y="321"/>
                  </a:lnTo>
                  <a:lnTo>
                    <a:pt x="0" y="281"/>
                  </a:lnTo>
                  <a:lnTo>
                    <a:pt x="0" y="217"/>
                  </a:lnTo>
                  <a:lnTo>
                    <a:pt x="0" y="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任意多边形 1362">
              <a:extLst>
                <a:ext uri="{FF2B5EF4-FFF2-40B4-BE49-F238E27FC236}">
                  <a16:creationId xmlns:a16="http://schemas.microsoft.com/office/drawing/2014/main" id="{DE4BAD85-C1A4-4FC8-9325-51792D7CEA2D}"/>
                </a:ext>
              </a:extLst>
            </p:cNvPr>
            <p:cNvSpPr/>
            <p:nvPr/>
          </p:nvSpPr>
          <p:spPr bwMode="auto">
            <a:xfrm>
              <a:off x="5046663" y="4637088"/>
              <a:ext cx="179388" cy="584200"/>
            </a:xfrm>
            <a:custGeom>
              <a:avLst/>
              <a:gdLst>
                <a:gd name="T0" fmla="*/ 113 w 113"/>
                <a:gd name="T1" fmla="*/ 216 h 368"/>
                <a:gd name="T2" fmla="*/ 113 w 113"/>
                <a:gd name="T3" fmla="*/ 360 h 368"/>
                <a:gd name="T4" fmla="*/ 100 w 113"/>
                <a:gd name="T5" fmla="*/ 368 h 368"/>
                <a:gd name="T6" fmla="*/ 0 w 113"/>
                <a:gd name="T7" fmla="*/ 28 h 368"/>
                <a:gd name="T8" fmla="*/ 49 w 113"/>
                <a:gd name="T9" fmla="*/ 0 h 368"/>
                <a:gd name="T10" fmla="*/ 113 w 113"/>
                <a:gd name="T11" fmla="*/ 21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68">
                  <a:moveTo>
                    <a:pt x="113" y="216"/>
                  </a:moveTo>
                  <a:lnTo>
                    <a:pt x="113" y="360"/>
                  </a:lnTo>
                  <a:lnTo>
                    <a:pt x="100" y="368"/>
                  </a:lnTo>
                  <a:lnTo>
                    <a:pt x="0" y="28"/>
                  </a:lnTo>
                  <a:lnTo>
                    <a:pt x="49" y="0"/>
                  </a:lnTo>
                  <a:lnTo>
                    <a:pt x="113" y="216"/>
                  </a:lnTo>
                  <a:close/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任意多边形 1363">
              <a:extLst>
                <a:ext uri="{FF2B5EF4-FFF2-40B4-BE49-F238E27FC236}">
                  <a16:creationId xmlns:a16="http://schemas.microsoft.com/office/drawing/2014/main" id="{F5289320-992C-45B2-BA8D-D89DBE210843}"/>
                </a:ext>
              </a:extLst>
            </p:cNvPr>
            <p:cNvSpPr/>
            <p:nvPr/>
          </p:nvSpPr>
          <p:spPr bwMode="auto">
            <a:xfrm>
              <a:off x="5046663" y="4637088"/>
              <a:ext cx="179388" cy="584200"/>
            </a:xfrm>
            <a:custGeom>
              <a:avLst/>
              <a:gdLst>
                <a:gd name="T0" fmla="*/ 113 w 113"/>
                <a:gd name="T1" fmla="*/ 216 h 368"/>
                <a:gd name="T2" fmla="*/ 113 w 113"/>
                <a:gd name="T3" fmla="*/ 360 h 368"/>
                <a:gd name="T4" fmla="*/ 100 w 113"/>
                <a:gd name="T5" fmla="*/ 368 h 368"/>
                <a:gd name="T6" fmla="*/ 0 w 113"/>
                <a:gd name="T7" fmla="*/ 28 h 368"/>
                <a:gd name="T8" fmla="*/ 49 w 113"/>
                <a:gd name="T9" fmla="*/ 0 h 368"/>
                <a:gd name="T10" fmla="*/ 113 w 113"/>
                <a:gd name="T11" fmla="*/ 21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68">
                  <a:moveTo>
                    <a:pt x="113" y="216"/>
                  </a:moveTo>
                  <a:lnTo>
                    <a:pt x="113" y="360"/>
                  </a:lnTo>
                  <a:lnTo>
                    <a:pt x="100" y="368"/>
                  </a:lnTo>
                  <a:lnTo>
                    <a:pt x="0" y="28"/>
                  </a:lnTo>
                  <a:lnTo>
                    <a:pt x="49" y="0"/>
                  </a:lnTo>
                  <a:lnTo>
                    <a:pt x="113" y="2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任意多边形 1364">
              <a:extLst>
                <a:ext uri="{FF2B5EF4-FFF2-40B4-BE49-F238E27FC236}">
                  <a16:creationId xmlns:a16="http://schemas.microsoft.com/office/drawing/2014/main" id="{0120558D-FF13-481F-8BEB-81F79026E534}"/>
                </a:ext>
              </a:extLst>
            </p:cNvPr>
            <p:cNvSpPr/>
            <p:nvPr/>
          </p:nvSpPr>
          <p:spPr bwMode="auto">
            <a:xfrm>
              <a:off x="4843463" y="4651375"/>
              <a:ext cx="361950" cy="569912"/>
            </a:xfrm>
            <a:custGeom>
              <a:avLst/>
              <a:gdLst>
                <a:gd name="T0" fmla="*/ 82 w 139"/>
                <a:gd name="T1" fmla="*/ 81 h 219"/>
                <a:gd name="T2" fmla="*/ 77 w 139"/>
                <a:gd name="T3" fmla="*/ 64 h 219"/>
                <a:gd name="T4" fmla="*/ 67 w 139"/>
                <a:gd name="T5" fmla="*/ 24 h 219"/>
                <a:gd name="T6" fmla="*/ 59 w 139"/>
                <a:gd name="T7" fmla="*/ 52 h 219"/>
                <a:gd name="T8" fmla="*/ 43 w 139"/>
                <a:gd name="T9" fmla="*/ 93 h 219"/>
                <a:gd name="T10" fmla="*/ 93 w 139"/>
                <a:gd name="T11" fmla="*/ 122 h 219"/>
                <a:gd name="T12" fmla="*/ 82 w 139"/>
                <a:gd name="T13" fmla="*/ 81 h 219"/>
                <a:gd name="T14" fmla="*/ 78 w 139"/>
                <a:gd name="T15" fmla="*/ 12 h 219"/>
                <a:gd name="T16" fmla="*/ 139 w 139"/>
                <a:gd name="T17" fmla="*/ 219 h 219"/>
                <a:gd name="T18" fmla="*/ 117 w 139"/>
                <a:gd name="T19" fmla="*/ 206 h 219"/>
                <a:gd name="T20" fmla="*/ 99 w 139"/>
                <a:gd name="T21" fmla="*/ 144 h 219"/>
                <a:gd name="T22" fmla="*/ 56 w 139"/>
                <a:gd name="T23" fmla="*/ 119 h 219"/>
                <a:gd name="T24" fmla="*/ 37 w 139"/>
                <a:gd name="T25" fmla="*/ 108 h 219"/>
                <a:gd name="T26" fmla="*/ 21 w 139"/>
                <a:gd name="T27" fmla="*/ 150 h 219"/>
                <a:gd name="T28" fmla="*/ 0 w 139"/>
                <a:gd name="T29" fmla="*/ 138 h 219"/>
                <a:gd name="T30" fmla="*/ 57 w 139"/>
                <a:gd name="T31" fmla="*/ 0 h 219"/>
                <a:gd name="T32" fmla="*/ 78 w 139"/>
                <a:gd name="T33" fmla="*/ 1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" h="219">
                  <a:moveTo>
                    <a:pt x="82" y="81"/>
                  </a:moveTo>
                  <a:cubicBezTo>
                    <a:pt x="80" y="75"/>
                    <a:pt x="79" y="69"/>
                    <a:pt x="77" y="64"/>
                  </a:cubicBezTo>
                  <a:cubicBezTo>
                    <a:pt x="73" y="47"/>
                    <a:pt x="70" y="34"/>
                    <a:pt x="67" y="24"/>
                  </a:cubicBezTo>
                  <a:cubicBezTo>
                    <a:pt x="65" y="33"/>
                    <a:pt x="63" y="43"/>
                    <a:pt x="59" y="52"/>
                  </a:cubicBezTo>
                  <a:cubicBezTo>
                    <a:pt x="54" y="65"/>
                    <a:pt x="48" y="79"/>
                    <a:pt x="43" y="93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89" y="106"/>
                    <a:pt x="85" y="92"/>
                    <a:pt x="82" y="81"/>
                  </a:cubicBezTo>
                  <a:moveTo>
                    <a:pt x="78" y="12"/>
                  </a:moveTo>
                  <a:cubicBezTo>
                    <a:pt x="139" y="219"/>
                    <a:pt x="139" y="219"/>
                    <a:pt x="139" y="219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12"/>
                    <a:pt x="78" y="12"/>
                    <a:pt x="78" y="12"/>
                  </a:cubicBezTo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任意多边形 1365">
              <a:extLst>
                <a:ext uri="{FF2B5EF4-FFF2-40B4-BE49-F238E27FC236}">
                  <a16:creationId xmlns:a16="http://schemas.microsoft.com/office/drawing/2014/main" id="{6C7B4D37-41D1-444A-99EE-ED28610307BE}"/>
                </a:ext>
              </a:extLst>
            </p:cNvPr>
            <p:cNvSpPr/>
            <p:nvPr/>
          </p:nvSpPr>
          <p:spPr bwMode="auto">
            <a:xfrm>
              <a:off x="4991101" y="4603750"/>
              <a:ext cx="133350" cy="77787"/>
            </a:xfrm>
            <a:custGeom>
              <a:avLst/>
              <a:gdLst>
                <a:gd name="T0" fmla="*/ 84 w 84"/>
                <a:gd name="T1" fmla="*/ 21 h 49"/>
                <a:gd name="T2" fmla="*/ 35 w 84"/>
                <a:gd name="T3" fmla="*/ 49 h 49"/>
                <a:gd name="T4" fmla="*/ 0 w 84"/>
                <a:gd name="T5" fmla="*/ 30 h 49"/>
                <a:gd name="T6" fmla="*/ 50 w 84"/>
                <a:gd name="T7" fmla="*/ 0 h 49"/>
                <a:gd name="T8" fmla="*/ 84 w 84"/>
                <a:gd name="T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9">
                  <a:moveTo>
                    <a:pt x="84" y="21"/>
                  </a:moveTo>
                  <a:lnTo>
                    <a:pt x="35" y="49"/>
                  </a:lnTo>
                  <a:lnTo>
                    <a:pt x="0" y="30"/>
                  </a:lnTo>
                  <a:lnTo>
                    <a:pt x="50" y="0"/>
                  </a:lnTo>
                  <a:lnTo>
                    <a:pt x="84" y="21"/>
                  </a:lnTo>
                  <a:close/>
                </a:path>
              </a:pathLst>
            </a:custGeom>
            <a:solidFill>
              <a:srgbClr val="E28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任意多边形 1366">
              <a:extLst>
                <a:ext uri="{FF2B5EF4-FFF2-40B4-BE49-F238E27FC236}">
                  <a16:creationId xmlns:a16="http://schemas.microsoft.com/office/drawing/2014/main" id="{C12B4E42-4E90-43F4-918F-8346E5376074}"/>
                </a:ext>
              </a:extLst>
            </p:cNvPr>
            <p:cNvSpPr/>
            <p:nvPr/>
          </p:nvSpPr>
          <p:spPr bwMode="auto">
            <a:xfrm>
              <a:off x="4991101" y="4603750"/>
              <a:ext cx="133350" cy="77787"/>
            </a:xfrm>
            <a:custGeom>
              <a:avLst/>
              <a:gdLst>
                <a:gd name="T0" fmla="*/ 84 w 84"/>
                <a:gd name="T1" fmla="*/ 21 h 49"/>
                <a:gd name="T2" fmla="*/ 35 w 84"/>
                <a:gd name="T3" fmla="*/ 49 h 49"/>
                <a:gd name="T4" fmla="*/ 0 w 84"/>
                <a:gd name="T5" fmla="*/ 30 h 49"/>
                <a:gd name="T6" fmla="*/ 50 w 84"/>
                <a:gd name="T7" fmla="*/ 0 h 49"/>
                <a:gd name="T8" fmla="*/ 84 w 84"/>
                <a:gd name="T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9">
                  <a:moveTo>
                    <a:pt x="84" y="21"/>
                  </a:moveTo>
                  <a:lnTo>
                    <a:pt x="35" y="49"/>
                  </a:lnTo>
                  <a:lnTo>
                    <a:pt x="0" y="30"/>
                  </a:lnTo>
                  <a:lnTo>
                    <a:pt x="50" y="0"/>
                  </a:lnTo>
                  <a:lnTo>
                    <a:pt x="84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任意多边形 1367">
              <a:extLst>
                <a:ext uri="{FF2B5EF4-FFF2-40B4-BE49-F238E27FC236}">
                  <a16:creationId xmlns:a16="http://schemas.microsoft.com/office/drawing/2014/main" id="{C02E8044-13EB-47F3-B905-93550430A2DB}"/>
                </a:ext>
              </a:extLst>
            </p:cNvPr>
            <p:cNvSpPr/>
            <p:nvPr/>
          </p:nvSpPr>
          <p:spPr bwMode="auto">
            <a:xfrm>
              <a:off x="4954588" y="4846638"/>
              <a:ext cx="130175" cy="122237"/>
            </a:xfrm>
            <a:custGeom>
              <a:avLst/>
              <a:gdLst>
                <a:gd name="T0" fmla="*/ 50 w 50"/>
                <a:gd name="T1" fmla="*/ 47 h 47"/>
                <a:gd name="T2" fmla="*/ 0 w 50"/>
                <a:gd name="T3" fmla="*/ 18 h 47"/>
                <a:gd name="T4" fmla="*/ 30 w 50"/>
                <a:gd name="T5" fmla="*/ 0 h 47"/>
                <a:gd name="T6" fmla="*/ 39 w 50"/>
                <a:gd name="T7" fmla="*/ 6 h 47"/>
                <a:gd name="T8" fmla="*/ 50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50" y="47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17"/>
                    <a:pt x="46" y="31"/>
                    <a:pt x="50" y="47"/>
                  </a:cubicBezTo>
                </a:path>
              </a:pathLst>
            </a:custGeom>
            <a:solidFill>
              <a:srgbClr val="E28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任意多边形 1368">
              <a:extLst>
                <a:ext uri="{FF2B5EF4-FFF2-40B4-BE49-F238E27FC236}">
                  <a16:creationId xmlns:a16="http://schemas.microsoft.com/office/drawing/2014/main" id="{FA257AB6-8106-4034-840C-E8F4ABC389CD}"/>
                </a:ext>
              </a:extLst>
            </p:cNvPr>
            <p:cNvSpPr/>
            <p:nvPr/>
          </p:nvSpPr>
          <p:spPr bwMode="auto">
            <a:xfrm>
              <a:off x="4954588" y="4713288"/>
              <a:ext cx="88900" cy="179387"/>
            </a:xfrm>
            <a:custGeom>
              <a:avLst/>
              <a:gdLst>
                <a:gd name="T0" fmla="*/ 24 w 34"/>
                <a:gd name="T1" fmla="*/ 0 h 69"/>
                <a:gd name="T2" fmla="*/ 34 w 34"/>
                <a:gd name="T3" fmla="*/ 40 h 69"/>
                <a:gd name="T4" fmla="*/ 30 w 34"/>
                <a:gd name="T5" fmla="*/ 51 h 69"/>
                <a:gd name="T6" fmla="*/ 0 w 34"/>
                <a:gd name="T7" fmla="*/ 69 h 69"/>
                <a:gd name="T8" fmla="*/ 16 w 34"/>
                <a:gd name="T9" fmla="*/ 28 h 69"/>
                <a:gd name="T10" fmla="*/ 24 w 3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9">
                  <a:moveTo>
                    <a:pt x="24" y="0"/>
                  </a:moveTo>
                  <a:cubicBezTo>
                    <a:pt x="27" y="10"/>
                    <a:pt x="30" y="23"/>
                    <a:pt x="34" y="40"/>
                  </a:cubicBezTo>
                  <a:cubicBezTo>
                    <a:pt x="33" y="44"/>
                    <a:pt x="31" y="48"/>
                    <a:pt x="30" y="5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55"/>
                    <a:pt x="11" y="41"/>
                    <a:pt x="16" y="28"/>
                  </a:cubicBezTo>
                  <a:cubicBezTo>
                    <a:pt x="20" y="19"/>
                    <a:pt x="22" y="9"/>
                    <a:pt x="24" y="0"/>
                  </a:cubicBezTo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任意多边形 1369">
              <a:extLst>
                <a:ext uri="{FF2B5EF4-FFF2-40B4-BE49-F238E27FC236}">
                  <a16:creationId xmlns:a16="http://schemas.microsoft.com/office/drawing/2014/main" id="{339687F4-3C43-4759-9640-29261BBA7C98}"/>
                </a:ext>
              </a:extLst>
            </p:cNvPr>
            <p:cNvSpPr/>
            <p:nvPr/>
          </p:nvSpPr>
          <p:spPr bwMode="auto">
            <a:xfrm>
              <a:off x="4897438" y="4932363"/>
              <a:ext cx="92075" cy="109537"/>
            </a:xfrm>
            <a:custGeom>
              <a:avLst/>
              <a:gdLst>
                <a:gd name="T0" fmla="*/ 58 w 58"/>
                <a:gd name="T1" fmla="*/ 18 h 69"/>
                <a:gd name="T2" fmla="*/ 49 w 58"/>
                <a:gd name="T3" fmla="*/ 41 h 69"/>
                <a:gd name="T4" fmla="*/ 0 w 58"/>
                <a:gd name="T5" fmla="*/ 69 h 69"/>
                <a:gd name="T6" fmla="*/ 26 w 58"/>
                <a:gd name="T7" fmla="*/ 0 h 69"/>
                <a:gd name="T8" fmla="*/ 58 w 58"/>
                <a:gd name="T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9">
                  <a:moveTo>
                    <a:pt x="58" y="18"/>
                  </a:moveTo>
                  <a:lnTo>
                    <a:pt x="49" y="41"/>
                  </a:lnTo>
                  <a:lnTo>
                    <a:pt x="0" y="69"/>
                  </a:lnTo>
                  <a:lnTo>
                    <a:pt x="26" y="0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AA2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任意多边形 1370">
              <a:extLst>
                <a:ext uri="{FF2B5EF4-FFF2-40B4-BE49-F238E27FC236}">
                  <a16:creationId xmlns:a16="http://schemas.microsoft.com/office/drawing/2014/main" id="{D4E17A07-AA29-4243-8B15-847F372D499B}"/>
                </a:ext>
              </a:extLst>
            </p:cNvPr>
            <p:cNvSpPr/>
            <p:nvPr/>
          </p:nvSpPr>
          <p:spPr bwMode="auto">
            <a:xfrm>
              <a:off x="4897438" y="4932363"/>
              <a:ext cx="92075" cy="109537"/>
            </a:xfrm>
            <a:custGeom>
              <a:avLst/>
              <a:gdLst>
                <a:gd name="T0" fmla="*/ 58 w 58"/>
                <a:gd name="T1" fmla="*/ 18 h 69"/>
                <a:gd name="T2" fmla="*/ 49 w 58"/>
                <a:gd name="T3" fmla="*/ 41 h 69"/>
                <a:gd name="T4" fmla="*/ 0 w 58"/>
                <a:gd name="T5" fmla="*/ 69 h 69"/>
                <a:gd name="T6" fmla="*/ 26 w 58"/>
                <a:gd name="T7" fmla="*/ 0 h 69"/>
                <a:gd name="T8" fmla="*/ 58 w 58"/>
                <a:gd name="T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9">
                  <a:moveTo>
                    <a:pt x="58" y="18"/>
                  </a:moveTo>
                  <a:lnTo>
                    <a:pt x="49" y="41"/>
                  </a:lnTo>
                  <a:lnTo>
                    <a:pt x="0" y="69"/>
                  </a:lnTo>
                  <a:lnTo>
                    <a:pt x="26" y="0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任意多边形 1371">
              <a:extLst>
                <a:ext uri="{FF2B5EF4-FFF2-40B4-BE49-F238E27FC236}">
                  <a16:creationId xmlns:a16="http://schemas.microsoft.com/office/drawing/2014/main" id="{134EAB06-D68F-4AEB-842F-BAE26673FB57}"/>
                </a:ext>
              </a:extLst>
            </p:cNvPr>
            <p:cNvSpPr/>
            <p:nvPr/>
          </p:nvSpPr>
          <p:spPr bwMode="auto">
            <a:xfrm>
              <a:off x="5453063" y="4887913"/>
              <a:ext cx="96838" cy="4762"/>
            </a:xfrm>
            <a:custGeom>
              <a:avLst/>
              <a:gdLst>
                <a:gd name="T0" fmla="*/ 1 w 37"/>
                <a:gd name="T1" fmla="*/ 2 h 2"/>
                <a:gd name="T2" fmla="*/ 0 w 37"/>
                <a:gd name="T3" fmla="*/ 2 h 2"/>
                <a:gd name="T4" fmla="*/ 1 w 37"/>
                <a:gd name="T5" fmla="*/ 2 h 2"/>
                <a:gd name="T6" fmla="*/ 1 w 37"/>
                <a:gd name="T7" fmla="*/ 2 h 2"/>
                <a:gd name="T8" fmla="*/ 1 w 37"/>
                <a:gd name="T9" fmla="*/ 2 h 2"/>
                <a:gd name="T10" fmla="*/ 1 w 37"/>
                <a:gd name="T11" fmla="*/ 2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2 h 2"/>
                <a:gd name="T18" fmla="*/ 36 w 37"/>
                <a:gd name="T19" fmla="*/ 2 h 2"/>
                <a:gd name="T20" fmla="*/ 37 w 37"/>
                <a:gd name="T21" fmla="*/ 2 h 2"/>
                <a:gd name="T22" fmla="*/ 36 w 37"/>
                <a:gd name="T23" fmla="*/ 2 h 2"/>
                <a:gd name="T24" fmla="*/ 22 w 37"/>
                <a:gd name="T25" fmla="*/ 0 h 2"/>
                <a:gd name="T26" fmla="*/ 1 w 37"/>
                <a:gd name="T27" fmla="*/ 2 h 2"/>
                <a:gd name="T28" fmla="*/ 22 w 37"/>
                <a:gd name="T29" fmla="*/ 0 h 2"/>
                <a:gd name="T30" fmla="*/ 22 w 37"/>
                <a:gd name="T31" fmla="*/ 0 h 2"/>
                <a:gd name="T32" fmla="*/ 22 w 37"/>
                <a:gd name="T33" fmla="*/ 0 h 2"/>
                <a:gd name="T34" fmla="*/ 22 w 37"/>
                <a:gd name="T35" fmla="*/ 0 h 2"/>
                <a:gd name="T36" fmla="*/ 22 w 37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6" y="2"/>
                  </a:moveTo>
                  <a:cubicBezTo>
                    <a:pt x="36" y="2"/>
                    <a:pt x="36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moveTo>
                    <a:pt x="22" y="0"/>
                  </a:moveTo>
                  <a:cubicBezTo>
                    <a:pt x="16" y="0"/>
                    <a:pt x="9" y="1"/>
                    <a:pt x="1" y="2"/>
                  </a:cubicBezTo>
                  <a:cubicBezTo>
                    <a:pt x="9" y="1"/>
                    <a:pt x="16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任意多边形 1372">
              <a:extLst>
                <a:ext uri="{FF2B5EF4-FFF2-40B4-BE49-F238E27FC236}">
                  <a16:creationId xmlns:a16="http://schemas.microsoft.com/office/drawing/2014/main" id="{44A9D613-6B4E-482E-8676-2461FEC6DD4E}"/>
                </a:ext>
              </a:extLst>
            </p:cNvPr>
            <p:cNvSpPr/>
            <p:nvPr/>
          </p:nvSpPr>
          <p:spPr bwMode="auto">
            <a:xfrm>
              <a:off x="5607051" y="4927600"/>
              <a:ext cx="17463" cy="33337"/>
            </a:xfrm>
            <a:custGeom>
              <a:avLst/>
              <a:gdLst>
                <a:gd name="T0" fmla="*/ 0 w 7"/>
                <a:gd name="T1" fmla="*/ 0 h 13"/>
                <a:gd name="T2" fmla="*/ 5 w 7"/>
                <a:gd name="T3" fmla="*/ 7 h 13"/>
                <a:gd name="T4" fmla="*/ 7 w 7"/>
                <a:gd name="T5" fmla="*/ 13 h 13"/>
                <a:gd name="T6" fmla="*/ 4 w 7"/>
                <a:gd name="T7" fmla="*/ 5 h 13"/>
                <a:gd name="T8" fmla="*/ 5 w 7"/>
                <a:gd name="T9" fmla="*/ 7 h 13"/>
                <a:gd name="T10" fmla="*/ 5 w 7"/>
                <a:gd name="T11" fmla="*/ 7 h 13"/>
                <a:gd name="T12" fmla="*/ 0 w 7"/>
                <a:gd name="T13" fmla="*/ 0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2" y="2"/>
                    <a:pt x="4" y="5"/>
                    <a:pt x="5" y="7"/>
                  </a:cubicBezTo>
                  <a:cubicBezTo>
                    <a:pt x="6" y="9"/>
                    <a:pt x="7" y="11"/>
                    <a:pt x="7" y="13"/>
                  </a:cubicBezTo>
                  <a:cubicBezTo>
                    <a:pt x="6" y="10"/>
                    <a:pt x="5" y="8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5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任意多边形 1373">
              <a:extLst>
                <a:ext uri="{FF2B5EF4-FFF2-40B4-BE49-F238E27FC236}">
                  <a16:creationId xmlns:a16="http://schemas.microsoft.com/office/drawing/2014/main" id="{1BCDC2B4-2FA7-420F-9EDA-716F877369A4}"/>
                </a:ext>
              </a:extLst>
            </p:cNvPr>
            <p:cNvSpPr/>
            <p:nvPr/>
          </p:nvSpPr>
          <p:spPr bwMode="auto">
            <a:xfrm>
              <a:off x="5500688" y="4943475"/>
              <a:ext cx="123825" cy="66675"/>
            </a:xfrm>
            <a:custGeom>
              <a:avLst/>
              <a:gdLst>
                <a:gd name="T0" fmla="*/ 48 w 48"/>
                <a:gd name="T1" fmla="*/ 25 h 26"/>
                <a:gd name="T2" fmla="*/ 48 w 48"/>
                <a:gd name="T3" fmla="*/ 25 h 26"/>
                <a:gd name="T4" fmla="*/ 47 w 48"/>
                <a:gd name="T5" fmla="*/ 26 h 26"/>
                <a:gd name="T6" fmla="*/ 48 w 48"/>
                <a:gd name="T7" fmla="*/ 25 h 26"/>
                <a:gd name="T8" fmla="*/ 11 w 48"/>
                <a:gd name="T9" fmla="*/ 2 h 26"/>
                <a:gd name="T10" fmla="*/ 11 w 48"/>
                <a:gd name="T11" fmla="*/ 3 h 26"/>
                <a:gd name="T12" fmla="*/ 11 w 48"/>
                <a:gd name="T13" fmla="*/ 3 h 26"/>
                <a:gd name="T14" fmla="*/ 11 w 48"/>
                <a:gd name="T15" fmla="*/ 2 h 26"/>
                <a:gd name="T16" fmla="*/ 0 w 48"/>
                <a:gd name="T17" fmla="*/ 0 h 26"/>
                <a:gd name="T18" fmla="*/ 1 w 48"/>
                <a:gd name="T19" fmla="*/ 0 h 26"/>
                <a:gd name="T20" fmla="*/ 0 w 48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6">
                  <a:moveTo>
                    <a:pt x="48" y="25"/>
                  </a:move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7" y="25"/>
                    <a:pt x="47" y="26"/>
                  </a:cubicBezTo>
                  <a:cubicBezTo>
                    <a:pt x="47" y="25"/>
                    <a:pt x="48" y="25"/>
                    <a:pt x="48" y="25"/>
                  </a:cubicBezTo>
                  <a:moveTo>
                    <a:pt x="11" y="2"/>
                  </a:move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任意多边形 1374">
              <a:extLst>
                <a:ext uri="{FF2B5EF4-FFF2-40B4-BE49-F238E27FC236}">
                  <a16:creationId xmlns:a16="http://schemas.microsoft.com/office/drawing/2014/main" id="{3A48C09B-B4A0-4F39-93EE-F5F1917C1F7D}"/>
                </a:ext>
              </a:extLst>
            </p:cNvPr>
            <p:cNvSpPr/>
            <p:nvPr/>
          </p:nvSpPr>
          <p:spPr bwMode="auto">
            <a:xfrm>
              <a:off x="5624513" y="4979988"/>
              <a:ext cx="3175" cy="28575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11 h 11"/>
                <a:gd name="T4" fmla="*/ 0 w 1"/>
                <a:gd name="T5" fmla="*/ 11 h 11"/>
                <a:gd name="T6" fmla="*/ 1 w 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4"/>
                    <a:pt x="1" y="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任意多边形 1375">
              <a:extLst>
                <a:ext uri="{FF2B5EF4-FFF2-40B4-BE49-F238E27FC236}">
                  <a16:creationId xmlns:a16="http://schemas.microsoft.com/office/drawing/2014/main" id="{AA6A0CF8-C3A2-432E-80B6-611922E62298}"/>
                </a:ext>
              </a:extLst>
            </p:cNvPr>
            <p:cNvSpPr/>
            <p:nvPr/>
          </p:nvSpPr>
          <p:spPr bwMode="auto">
            <a:xfrm>
              <a:off x="5253038" y="5054600"/>
              <a:ext cx="630238" cy="319087"/>
            </a:xfrm>
            <a:custGeom>
              <a:avLst/>
              <a:gdLst>
                <a:gd name="T0" fmla="*/ 181 w 242"/>
                <a:gd name="T1" fmla="*/ 75 h 122"/>
                <a:gd name="T2" fmla="*/ 179 w 242"/>
                <a:gd name="T3" fmla="*/ 75 h 122"/>
                <a:gd name="T4" fmla="*/ 152 w 242"/>
                <a:gd name="T5" fmla="*/ 76 h 122"/>
                <a:gd name="T6" fmla="*/ 145 w 242"/>
                <a:gd name="T7" fmla="*/ 77 h 122"/>
                <a:gd name="T8" fmla="*/ 133 w 242"/>
                <a:gd name="T9" fmla="*/ 90 h 122"/>
                <a:gd name="T10" fmla="*/ 78 w 242"/>
                <a:gd name="T11" fmla="*/ 110 h 122"/>
                <a:gd name="T12" fmla="*/ 0 w 242"/>
                <a:gd name="T13" fmla="*/ 122 h 122"/>
                <a:gd name="T14" fmla="*/ 105 w 242"/>
                <a:gd name="T15" fmla="*/ 122 h 122"/>
                <a:gd name="T16" fmla="*/ 106 w 242"/>
                <a:gd name="T17" fmla="*/ 122 h 122"/>
                <a:gd name="T18" fmla="*/ 144 w 242"/>
                <a:gd name="T19" fmla="*/ 119 h 122"/>
                <a:gd name="T20" fmla="*/ 202 w 242"/>
                <a:gd name="T21" fmla="*/ 110 h 122"/>
                <a:gd name="T22" fmla="*/ 237 w 242"/>
                <a:gd name="T23" fmla="*/ 103 h 122"/>
                <a:gd name="T24" fmla="*/ 242 w 242"/>
                <a:gd name="T25" fmla="*/ 101 h 122"/>
                <a:gd name="T26" fmla="*/ 233 w 242"/>
                <a:gd name="T27" fmla="*/ 81 h 122"/>
                <a:gd name="T28" fmla="*/ 227 w 242"/>
                <a:gd name="T29" fmla="*/ 76 h 122"/>
                <a:gd name="T30" fmla="*/ 226 w 242"/>
                <a:gd name="T31" fmla="*/ 76 h 122"/>
                <a:gd name="T32" fmla="*/ 192 w 242"/>
                <a:gd name="T33" fmla="*/ 78 h 122"/>
                <a:gd name="T34" fmla="*/ 190 w 242"/>
                <a:gd name="T35" fmla="*/ 78 h 122"/>
                <a:gd name="T36" fmla="*/ 188 w 242"/>
                <a:gd name="T37" fmla="*/ 78 h 122"/>
                <a:gd name="T38" fmla="*/ 181 w 242"/>
                <a:gd name="T39" fmla="*/ 75 h 122"/>
                <a:gd name="T40" fmla="*/ 154 w 242"/>
                <a:gd name="T41" fmla="*/ 47 h 122"/>
                <a:gd name="T42" fmla="*/ 154 w 242"/>
                <a:gd name="T43" fmla="*/ 48 h 122"/>
                <a:gd name="T44" fmla="*/ 154 w 242"/>
                <a:gd name="T45" fmla="*/ 54 h 122"/>
                <a:gd name="T46" fmla="*/ 154 w 242"/>
                <a:gd name="T47" fmla="*/ 47 h 122"/>
                <a:gd name="T48" fmla="*/ 114 w 242"/>
                <a:gd name="T49" fmla="*/ 32 h 122"/>
                <a:gd name="T50" fmla="*/ 115 w 242"/>
                <a:gd name="T51" fmla="*/ 33 h 122"/>
                <a:gd name="T52" fmla="*/ 115 w 242"/>
                <a:gd name="T53" fmla="*/ 33 h 122"/>
                <a:gd name="T54" fmla="*/ 115 w 242"/>
                <a:gd name="T55" fmla="*/ 33 h 122"/>
                <a:gd name="T56" fmla="*/ 114 w 242"/>
                <a:gd name="T57" fmla="*/ 32 h 122"/>
                <a:gd name="T58" fmla="*/ 86 w 242"/>
                <a:gd name="T59" fmla="*/ 30 h 122"/>
                <a:gd name="T60" fmla="*/ 74 w 242"/>
                <a:gd name="T61" fmla="*/ 31 h 122"/>
                <a:gd name="T62" fmla="*/ 66 w 242"/>
                <a:gd name="T63" fmla="*/ 33 h 122"/>
                <a:gd name="T64" fmla="*/ 86 w 242"/>
                <a:gd name="T65" fmla="*/ 30 h 122"/>
                <a:gd name="T66" fmla="*/ 100 w 242"/>
                <a:gd name="T67" fmla="*/ 29 h 122"/>
                <a:gd name="T68" fmla="*/ 112 w 242"/>
                <a:gd name="T69" fmla="*/ 31 h 122"/>
                <a:gd name="T70" fmla="*/ 113 w 242"/>
                <a:gd name="T71" fmla="*/ 32 h 122"/>
                <a:gd name="T72" fmla="*/ 104 w 242"/>
                <a:gd name="T73" fmla="*/ 29 h 122"/>
                <a:gd name="T74" fmla="*/ 100 w 242"/>
                <a:gd name="T75" fmla="*/ 29 h 122"/>
                <a:gd name="T76" fmla="*/ 132 w 242"/>
                <a:gd name="T77" fmla="*/ 0 h 122"/>
                <a:gd name="T78" fmla="*/ 132 w 242"/>
                <a:gd name="T79" fmla="*/ 0 h 122"/>
                <a:gd name="T80" fmla="*/ 140 w 242"/>
                <a:gd name="T81" fmla="*/ 10 h 122"/>
                <a:gd name="T82" fmla="*/ 140 w 242"/>
                <a:gd name="T83" fmla="*/ 10 h 122"/>
                <a:gd name="T84" fmla="*/ 147 w 242"/>
                <a:gd name="T85" fmla="*/ 25 h 122"/>
                <a:gd name="T86" fmla="*/ 145 w 242"/>
                <a:gd name="T87" fmla="*/ 20 h 122"/>
                <a:gd name="T88" fmla="*/ 132 w 242"/>
                <a:gd name="T8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2" h="122">
                  <a:moveTo>
                    <a:pt x="181" y="75"/>
                  </a:moveTo>
                  <a:cubicBezTo>
                    <a:pt x="181" y="75"/>
                    <a:pt x="180" y="75"/>
                    <a:pt x="179" y="75"/>
                  </a:cubicBezTo>
                  <a:cubicBezTo>
                    <a:pt x="170" y="75"/>
                    <a:pt x="161" y="75"/>
                    <a:pt x="152" y="76"/>
                  </a:cubicBezTo>
                  <a:cubicBezTo>
                    <a:pt x="150" y="76"/>
                    <a:pt x="148" y="76"/>
                    <a:pt x="145" y="77"/>
                  </a:cubicBezTo>
                  <a:cubicBezTo>
                    <a:pt x="142" y="82"/>
                    <a:pt x="138" y="86"/>
                    <a:pt x="133" y="90"/>
                  </a:cubicBezTo>
                  <a:cubicBezTo>
                    <a:pt x="118" y="102"/>
                    <a:pt x="97" y="107"/>
                    <a:pt x="78" y="110"/>
                  </a:cubicBezTo>
                  <a:cubicBezTo>
                    <a:pt x="52" y="114"/>
                    <a:pt x="26" y="118"/>
                    <a:pt x="0" y="122"/>
                  </a:cubicBezTo>
                  <a:cubicBezTo>
                    <a:pt x="0" y="122"/>
                    <a:pt x="72" y="122"/>
                    <a:pt x="105" y="122"/>
                  </a:cubicBezTo>
                  <a:cubicBezTo>
                    <a:pt x="105" y="122"/>
                    <a:pt x="106" y="122"/>
                    <a:pt x="106" y="122"/>
                  </a:cubicBezTo>
                  <a:cubicBezTo>
                    <a:pt x="119" y="122"/>
                    <a:pt x="131" y="121"/>
                    <a:pt x="144" y="119"/>
                  </a:cubicBezTo>
                  <a:cubicBezTo>
                    <a:pt x="163" y="116"/>
                    <a:pt x="182" y="113"/>
                    <a:pt x="202" y="110"/>
                  </a:cubicBezTo>
                  <a:cubicBezTo>
                    <a:pt x="213" y="108"/>
                    <a:pt x="225" y="105"/>
                    <a:pt x="237" y="103"/>
                  </a:cubicBezTo>
                  <a:cubicBezTo>
                    <a:pt x="238" y="103"/>
                    <a:pt x="240" y="102"/>
                    <a:pt x="242" y="101"/>
                  </a:cubicBezTo>
                  <a:cubicBezTo>
                    <a:pt x="239" y="94"/>
                    <a:pt x="236" y="88"/>
                    <a:pt x="233" y="81"/>
                  </a:cubicBezTo>
                  <a:cubicBezTo>
                    <a:pt x="232" y="78"/>
                    <a:pt x="230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15" y="77"/>
                    <a:pt x="203" y="78"/>
                    <a:pt x="192" y="78"/>
                  </a:cubicBezTo>
                  <a:cubicBezTo>
                    <a:pt x="192" y="78"/>
                    <a:pt x="191" y="78"/>
                    <a:pt x="190" y="78"/>
                  </a:cubicBezTo>
                  <a:cubicBezTo>
                    <a:pt x="189" y="78"/>
                    <a:pt x="188" y="78"/>
                    <a:pt x="188" y="78"/>
                  </a:cubicBezTo>
                  <a:cubicBezTo>
                    <a:pt x="186" y="75"/>
                    <a:pt x="184" y="75"/>
                    <a:pt x="181" y="75"/>
                  </a:cubicBezTo>
                  <a:moveTo>
                    <a:pt x="154" y="47"/>
                  </a:moveTo>
                  <a:cubicBezTo>
                    <a:pt x="154" y="48"/>
                    <a:pt x="154" y="48"/>
                    <a:pt x="154" y="48"/>
                  </a:cubicBezTo>
                  <a:cubicBezTo>
                    <a:pt x="154" y="50"/>
                    <a:pt x="154" y="52"/>
                    <a:pt x="154" y="54"/>
                  </a:cubicBezTo>
                  <a:cubicBezTo>
                    <a:pt x="154" y="52"/>
                    <a:pt x="154" y="50"/>
                    <a:pt x="154" y="47"/>
                  </a:cubicBezTo>
                  <a:moveTo>
                    <a:pt x="114" y="32"/>
                  </a:moveTo>
                  <a:cubicBezTo>
                    <a:pt x="114" y="32"/>
                    <a:pt x="115" y="3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4" y="32"/>
                    <a:pt x="114" y="32"/>
                  </a:cubicBezTo>
                  <a:moveTo>
                    <a:pt x="86" y="30"/>
                  </a:moveTo>
                  <a:cubicBezTo>
                    <a:pt x="82" y="30"/>
                    <a:pt x="78" y="31"/>
                    <a:pt x="74" y="31"/>
                  </a:cubicBezTo>
                  <a:cubicBezTo>
                    <a:pt x="71" y="32"/>
                    <a:pt x="68" y="32"/>
                    <a:pt x="66" y="33"/>
                  </a:cubicBezTo>
                  <a:cubicBezTo>
                    <a:pt x="73" y="31"/>
                    <a:pt x="80" y="30"/>
                    <a:pt x="86" y="30"/>
                  </a:cubicBezTo>
                  <a:moveTo>
                    <a:pt x="100" y="29"/>
                  </a:moveTo>
                  <a:cubicBezTo>
                    <a:pt x="104" y="29"/>
                    <a:pt x="108" y="30"/>
                    <a:pt x="112" y="31"/>
                  </a:cubicBezTo>
                  <a:cubicBezTo>
                    <a:pt x="112" y="31"/>
                    <a:pt x="113" y="32"/>
                    <a:pt x="113" y="32"/>
                  </a:cubicBezTo>
                  <a:cubicBezTo>
                    <a:pt x="110" y="31"/>
                    <a:pt x="107" y="30"/>
                    <a:pt x="104" y="29"/>
                  </a:cubicBezTo>
                  <a:cubicBezTo>
                    <a:pt x="103" y="29"/>
                    <a:pt x="101" y="29"/>
                    <a:pt x="100" y="29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6" y="3"/>
                    <a:pt x="138" y="6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2" y="15"/>
                    <a:pt x="145" y="20"/>
                    <a:pt x="147" y="25"/>
                  </a:cubicBezTo>
                  <a:cubicBezTo>
                    <a:pt x="146" y="23"/>
                    <a:pt x="145" y="22"/>
                    <a:pt x="145" y="20"/>
                  </a:cubicBezTo>
                  <a:cubicBezTo>
                    <a:pt x="141" y="13"/>
                    <a:pt x="139" y="5"/>
                    <a:pt x="132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任意多边形 1376">
              <a:extLst>
                <a:ext uri="{FF2B5EF4-FFF2-40B4-BE49-F238E27FC236}">
                  <a16:creationId xmlns:a16="http://schemas.microsoft.com/office/drawing/2014/main" id="{76AF1573-9C63-47E9-A637-C459A9127FED}"/>
                </a:ext>
              </a:extLst>
            </p:cNvPr>
            <p:cNvSpPr/>
            <p:nvPr/>
          </p:nvSpPr>
          <p:spPr bwMode="auto">
            <a:xfrm>
              <a:off x="5253038" y="4887913"/>
              <a:ext cx="401638" cy="485775"/>
            </a:xfrm>
            <a:custGeom>
              <a:avLst/>
              <a:gdLst>
                <a:gd name="T0" fmla="*/ 87 w 154"/>
                <a:gd name="T1" fmla="*/ 94 h 186"/>
                <a:gd name="T2" fmla="*/ 100 w 154"/>
                <a:gd name="T3" fmla="*/ 93 h 186"/>
                <a:gd name="T4" fmla="*/ 113 w 154"/>
                <a:gd name="T5" fmla="*/ 96 h 186"/>
                <a:gd name="T6" fmla="*/ 115 w 154"/>
                <a:gd name="T7" fmla="*/ 97 h 186"/>
                <a:gd name="T8" fmla="*/ 115 w 154"/>
                <a:gd name="T9" fmla="*/ 97 h 186"/>
                <a:gd name="T10" fmla="*/ 126 w 154"/>
                <a:gd name="T11" fmla="*/ 117 h 186"/>
                <a:gd name="T12" fmla="*/ 126 w 154"/>
                <a:gd name="T13" fmla="*/ 117 h 186"/>
                <a:gd name="T14" fmla="*/ 112 w 154"/>
                <a:gd name="T15" fmla="*/ 143 h 186"/>
                <a:gd name="T16" fmla="*/ 27 w 154"/>
                <a:gd name="T17" fmla="*/ 161 h 186"/>
                <a:gd name="T18" fmla="*/ 27 w 154"/>
                <a:gd name="T19" fmla="*/ 102 h 186"/>
                <a:gd name="T20" fmla="*/ 66 w 154"/>
                <a:gd name="T21" fmla="*/ 97 h 186"/>
                <a:gd name="T22" fmla="*/ 86 w 154"/>
                <a:gd name="T23" fmla="*/ 94 h 186"/>
                <a:gd name="T24" fmla="*/ 27 w 154"/>
                <a:gd name="T25" fmla="*/ 30 h 186"/>
                <a:gd name="T26" fmla="*/ 90 w 154"/>
                <a:gd name="T27" fmla="*/ 21 h 186"/>
                <a:gd name="T28" fmla="*/ 96 w 154"/>
                <a:gd name="T29" fmla="*/ 21 h 186"/>
                <a:gd name="T30" fmla="*/ 103 w 154"/>
                <a:gd name="T31" fmla="*/ 22 h 186"/>
                <a:gd name="T32" fmla="*/ 106 w 154"/>
                <a:gd name="T33" fmla="*/ 24 h 186"/>
                <a:gd name="T34" fmla="*/ 113 w 154"/>
                <a:gd name="T35" fmla="*/ 28 h 186"/>
                <a:gd name="T36" fmla="*/ 118 w 154"/>
                <a:gd name="T37" fmla="*/ 43 h 186"/>
                <a:gd name="T38" fmla="*/ 97 w 154"/>
                <a:gd name="T39" fmla="*/ 69 h 186"/>
                <a:gd name="T40" fmla="*/ 27 w 154"/>
                <a:gd name="T41" fmla="*/ 82 h 186"/>
                <a:gd name="T42" fmla="*/ 27 w 154"/>
                <a:gd name="T43" fmla="*/ 30 h 186"/>
                <a:gd name="T44" fmla="*/ 99 w 154"/>
                <a:gd name="T45" fmla="*/ 0 h 186"/>
                <a:gd name="T46" fmla="*/ 78 w 154"/>
                <a:gd name="T47" fmla="*/ 2 h 186"/>
                <a:gd name="T48" fmla="*/ 78 w 154"/>
                <a:gd name="T49" fmla="*/ 2 h 186"/>
                <a:gd name="T50" fmla="*/ 77 w 154"/>
                <a:gd name="T51" fmla="*/ 2 h 186"/>
                <a:gd name="T52" fmla="*/ 77 w 154"/>
                <a:gd name="T53" fmla="*/ 2 h 186"/>
                <a:gd name="T54" fmla="*/ 29 w 154"/>
                <a:gd name="T55" fmla="*/ 10 h 186"/>
                <a:gd name="T56" fmla="*/ 0 w 154"/>
                <a:gd name="T57" fmla="*/ 14 h 186"/>
                <a:gd name="T58" fmla="*/ 0 w 154"/>
                <a:gd name="T59" fmla="*/ 186 h 186"/>
                <a:gd name="T60" fmla="*/ 133 w 154"/>
                <a:gd name="T61" fmla="*/ 154 h 186"/>
                <a:gd name="T62" fmla="*/ 145 w 154"/>
                <a:gd name="T63" fmla="*/ 141 h 186"/>
                <a:gd name="T64" fmla="*/ 154 w 154"/>
                <a:gd name="T65" fmla="*/ 118 h 186"/>
                <a:gd name="T66" fmla="*/ 154 w 154"/>
                <a:gd name="T67" fmla="*/ 111 h 186"/>
                <a:gd name="T68" fmla="*/ 144 w 154"/>
                <a:gd name="T69" fmla="*/ 88 h 186"/>
                <a:gd name="T70" fmla="*/ 116 w 154"/>
                <a:gd name="T71" fmla="*/ 77 h 186"/>
                <a:gd name="T72" fmla="*/ 132 w 154"/>
                <a:gd name="T73" fmla="*/ 64 h 186"/>
                <a:gd name="T74" fmla="*/ 132 w 154"/>
                <a:gd name="T75" fmla="*/ 64 h 186"/>
                <a:gd name="T76" fmla="*/ 137 w 154"/>
                <a:gd name="T77" fmla="*/ 58 h 186"/>
                <a:gd name="T78" fmla="*/ 143 w 154"/>
                <a:gd name="T79" fmla="*/ 46 h 186"/>
                <a:gd name="T80" fmla="*/ 144 w 154"/>
                <a:gd name="T81" fmla="*/ 34 h 186"/>
                <a:gd name="T82" fmla="*/ 141 w 154"/>
                <a:gd name="T83" fmla="*/ 22 h 186"/>
                <a:gd name="T84" fmla="*/ 131 w 154"/>
                <a:gd name="T85" fmla="*/ 9 h 186"/>
                <a:gd name="T86" fmla="*/ 126 w 154"/>
                <a:gd name="T87" fmla="*/ 6 h 186"/>
                <a:gd name="T88" fmla="*/ 116 w 154"/>
                <a:gd name="T89" fmla="*/ 2 h 186"/>
                <a:gd name="T90" fmla="*/ 114 w 154"/>
                <a:gd name="T91" fmla="*/ 2 h 186"/>
                <a:gd name="T92" fmla="*/ 114 w 154"/>
                <a:gd name="T93" fmla="*/ 2 h 186"/>
                <a:gd name="T94" fmla="*/ 113 w 154"/>
                <a:gd name="T95" fmla="*/ 2 h 186"/>
                <a:gd name="T96" fmla="*/ 99 w 154"/>
                <a:gd name="T9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86">
                  <a:moveTo>
                    <a:pt x="86" y="94"/>
                  </a:moveTo>
                  <a:cubicBezTo>
                    <a:pt x="86" y="94"/>
                    <a:pt x="86" y="94"/>
                    <a:pt x="87" y="94"/>
                  </a:cubicBezTo>
                  <a:cubicBezTo>
                    <a:pt x="89" y="93"/>
                    <a:pt x="93" y="93"/>
                    <a:pt x="96" y="93"/>
                  </a:cubicBezTo>
                  <a:cubicBezTo>
                    <a:pt x="97" y="93"/>
                    <a:pt x="98" y="93"/>
                    <a:pt x="100" y="93"/>
                  </a:cubicBezTo>
                  <a:cubicBezTo>
                    <a:pt x="101" y="93"/>
                    <a:pt x="103" y="93"/>
                    <a:pt x="104" y="93"/>
                  </a:cubicBezTo>
                  <a:cubicBezTo>
                    <a:pt x="107" y="94"/>
                    <a:pt x="110" y="95"/>
                    <a:pt x="113" y="96"/>
                  </a:cubicBezTo>
                  <a:cubicBezTo>
                    <a:pt x="113" y="96"/>
                    <a:pt x="114" y="96"/>
                    <a:pt x="114" y="96"/>
                  </a:cubicBezTo>
                  <a:cubicBezTo>
                    <a:pt x="114" y="96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8"/>
                    <a:pt x="119" y="99"/>
                    <a:pt x="120" y="101"/>
                  </a:cubicBezTo>
                  <a:cubicBezTo>
                    <a:pt x="124" y="105"/>
                    <a:pt x="126" y="110"/>
                    <a:pt x="126" y="117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22"/>
                    <a:pt x="125" y="127"/>
                    <a:pt x="122" y="132"/>
                  </a:cubicBezTo>
                  <a:cubicBezTo>
                    <a:pt x="119" y="136"/>
                    <a:pt x="116" y="140"/>
                    <a:pt x="112" y="143"/>
                  </a:cubicBezTo>
                  <a:cubicBezTo>
                    <a:pt x="108" y="146"/>
                    <a:pt x="102" y="148"/>
                    <a:pt x="96" y="150"/>
                  </a:cubicBezTo>
                  <a:cubicBezTo>
                    <a:pt x="89" y="152"/>
                    <a:pt x="79" y="154"/>
                    <a:pt x="27" y="161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47" y="99"/>
                    <a:pt x="66" y="97"/>
                  </a:cubicBezTo>
                  <a:cubicBezTo>
                    <a:pt x="68" y="96"/>
                    <a:pt x="71" y="96"/>
                    <a:pt x="74" y="95"/>
                  </a:cubicBezTo>
                  <a:cubicBezTo>
                    <a:pt x="78" y="95"/>
                    <a:pt x="82" y="94"/>
                    <a:pt x="86" y="94"/>
                  </a:cubicBezTo>
                  <a:moveTo>
                    <a:pt x="27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68" y="24"/>
                    <a:pt x="84" y="22"/>
                  </a:cubicBezTo>
                  <a:cubicBezTo>
                    <a:pt x="86" y="21"/>
                    <a:pt x="88" y="21"/>
                    <a:pt x="90" y="21"/>
                  </a:cubicBezTo>
                  <a:cubicBezTo>
                    <a:pt x="92" y="21"/>
                    <a:pt x="94" y="21"/>
                    <a:pt x="95" y="21"/>
                  </a:cubicBezTo>
                  <a:cubicBezTo>
                    <a:pt x="95" y="21"/>
                    <a:pt x="96" y="21"/>
                    <a:pt x="96" y="21"/>
                  </a:cubicBezTo>
                  <a:cubicBezTo>
                    <a:pt x="97" y="21"/>
                    <a:pt x="98" y="21"/>
                    <a:pt x="98" y="21"/>
                  </a:cubicBezTo>
                  <a:cubicBezTo>
                    <a:pt x="100" y="21"/>
                    <a:pt x="102" y="22"/>
                    <a:pt x="103" y="22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6" y="23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9" y="25"/>
                    <a:pt x="111" y="26"/>
                    <a:pt x="113" y="28"/>
                  </a:cubicBezTo>
                  <a:cubicBezTo>
                    <a:pt x="116" y="32"/>
                    <a:pt x="118" y="37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8" y="56"/>
                    <a:pt x="109" y="64"/>
                    <a:pt x="97" y="69"/>
                  </a:cubicBezTo>
                  <a:cubicBezTo>
                    <a:pt x="92" y="72"/>
                    <a:pt x="83" y="74"/>
                    <a:pt x="71" y="75"/>
                  </a:cubicBezTo>
                  <a:cubicBezTo>
                    <a:pt x="57" y="78"/>
                    <a:pt x="42" y="80"/>
                    <a:pt x="27" y="82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3" y="0"/>
                    <a:pt x="86" y="1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5"/>
                    <a:pt x="45" y="7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8" y="13"/>
                    <a:pt x="4" y="14"/>
                    <a:pt x="0" y="14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26" y="182"/>
                    <a:pt x="52" y="178"/>
                    <a:pt x="78" y="174"/>
                  </a:cubicBezTo>
                  <a:cubicBezTo>
                    <a:pt x="97" y="171"/>
                    <a:pt x="118" y="166"/>
                    <a:pt x="133" y="154"/>
                  </a:cubicBezTo>
                  <a:cubicBezTo>
                    <a:pt x="138" y="150"/>
                    <a:pt x="142" y="146"/>
                    <a:pt x="145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1"/>
                    <a:pt x="148" y="136"/>
                    <a:pt x="151" y="129"/>
                  </a:cubicBezTo>
                  <a:cubicBezTo>
                    <a:pt x="152" y="126"/>
                    <a:pt x="153" y="122"/>
                    <a:pt x="154" y="118"/>
                  </a:cubicBezTo>
                  <a:cubicBezTo>
                    <a:pt x="154" y="116"/>
                    <a:pt x="154" y="114"/>
                    <a:pt x="154" y="112"/>
                  </a:cubicBezTo>
                  <a:cubicBezTo>
                    <a:pt x="154" y="112"/>
                    <a:pt x="154" y="112"/>
                    <a:pt x="154" y="111"/>
                  </a:cubicBezTo>
                  <a:cubicBezTo>
                    <a:pt x="154" y="106"/>
                    <a:pt x="153" y="101"/>
                    <a:pt x="150" y="96"/>
                  </a:cubicBezTo>
                  <a:cubicBezTo>
                    <a:pt x="149" y="93"/>
                    <a:pt x="147" y="90"/>
                    <a:pt x="144" y="88"/>
                  </a:cubicBezTo>
                  <a:cubicBezTo>
                    <a:pt x="137" y="82"/>
                    <a:pt x="128" y="78"/>
                    <a:pt x="11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22" y="73"/>
                    <a:pt x="128" y="68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1"/>
                    <a:pt x="136" y="60"/>
                    <a:pt x="137" y="58"/>
                  </a:cubicBezTo>
                  <a:cubicBezTo>
                    <a:pt x="139" y="53"/>
                    <a:pt x="141" y="50"/>
                    <a:pt x="142" y="47"/>
                  </a:cubicBezTo>
                  <a:cubicBezTo>
                    <a:pt x="142" y="46"/>
                    <a:pt x="143" y="46"/>
                    <a:pt x="143" y="46"/>
                  </a:cubicBezTo>
                  <a:cubicBezTo>
                    <a:pt x="144" y="42"/>
                    <a:pt x="144" y="39"/>
                    <a:pt x="144" y="35"/>
                  </a:cubicBezTo>
                  <a:cubicBezTo>
                    <a:pt x="144" y="35"/>
                    <a:pt x="144" y="34"/>
                    <a:pt x="144" y="34"/>
                  </a:cubicBezTo>
                  <a:cubicBezTo>
                    <a:pt x="144" y="32"/>
                    <a:pt x="144" y="30"/>
                    <a:pt x="143" y="28"/>
                  </a:cubicBezTo>
                  <a:cubicBezTo>
                    <a:pt x="143" y="26"/>
                    <a:pt x="142" y="24"/>
                    <a:pt x="141" y="22"/>
                  </a:cubicBezTo>
                  <a:cubicBezTo>
                    <a:pt x="140" y="20"/>
                    <a:pt x="138" y="17"/>
                    <a:pt x="136" y="15"/>
                  </a:cubicBezTo>
                  <a:cubicBezTo>
                    <a:pt x="135" y="13"/>
                    <a:pt x="133" y="11"/>
                    <a:pt x="131" y="9"/>
                  </a:cubicBezTo>
                  <a:cubicBezTo>
                    <a:pt x="130" y="9"/>
                    <a:pt x="130" y="9"/>
                    <a:pt x="129" y="8"/>
                  </a:cubicBezTo>
                  <a:cubicBezTo>
                    <a:pt x="128" y="7"/>
                    <a:pt x="127" y="7"/>
                    <a:pt x="126" y="6"/>
                  </a:cubicBezTo>
                  <a:cubicBezTo>
                    <a:pt x="124" y="5"/>
                    <a:pt x="121" y="4"/>
                    <a:pt x="119" y="3"/>
                  </a:cubicBezTo>
                  <a:cubicBezTo>
                    <a:pt x="118" y="3"/>
                    <a:pt x="117" y="3"/>
                    <a:pt x="116" y="2"/>
                  </a:cubicBezTo>
                  <a:cubicBezTo>
                    <a:pt x="116" y="2"/>
                    <a:pt x="115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09" y="1"/>
                    <a:pt x="10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solidFill>
              <a:srgbClr val="592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任意多边形 1377">
              <a:extLst>
                <a:ext uri="{FF2B5EF4-FFF2-40B4-BE49-F238E27FC236}">
                  <a16:creationId xmlns:a16="http://schemas.microsoft.com/office/drawing/2014/main" id="{821C7865-8AB5-4E3A-B63B-D0CAB63896CB}"/>
                </a:ext>
              </a:extLst>
            </p:cNvPr>
            <p:cNvSpPr/>
            <p:nvPr/>
          </p:nvSpPr>
          <p:spPr bwMode="auto">
            <a:xfrm>
              <a:off x="5554663" y="5054600"/>
              <a:ext cx="88900" cy="84137"/>
            </a:xfrm>
            <a:custGeom>
              <a:avLst/>
              <a:gdLst>
                <a:gd name="T0" fmla="*/ 16 w 34"/>
                <a:gd name="T1" fmla="*/ 0 h 32"/>
                <a:gd name="T2" fmla="*/ 0 w 34"/>
                <a:gd name="T3" fmla="*/ 13 h 32"/>
                <a:gd name="T4" fmla="*/ 0 w 34"/>
                <a:gd name="T5" fmla="*/ 13 h 32"/>
                <a:gd name="T6" fmla="*/ 28 w 34"/>
                <a:gd name="T7" fmla="*/ 24 h 32"/>
                <a:gd name="T8" fmla="*/ 34 w 34"/>
                <a:gd name="T9" fmla="*/ 32 h 32"/>
                <a:gd name="T10" fmla="*/ 34 w 34"/>
                <a:gd name="T11" fmla="*/ 31 h 32"/>
                <a:gd name="T12" fmla="*/ 31 w 34"/>
                <a:gd name="T13" fmla="*/ 25 h 32"/>
                <a:gd name="T14" fmla="*/ 24 w 34"/>
                <a:gd name="T15" fmla="*/ 10 h 32"/>
                <a:gd name="T16" fmla="*/ 24 w 34"/>
                <a:gd name="T17" fmla="*/ 10 h 32"/>
                <a:gd name="T18" fmla="*/ 16 w 34"/>
                <a:gd name="T19" fmla="*/ 0 h 32"/>
                <a:gd name="T20" fmla="*/ 16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6" y="0"/>
                  </a:moveTo>
                  <a:cubicBezTo>
                    <a:pt x="12" y="4"/>
                    <a:pt x="6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4"/>
                    <a:pt x="21" y="18"/>
                    <a:pt x="28" y="24"/>
                  </a:cubicBezTo>
                  <a:cubicBezTo>
                    <a:pt x="31" y="26"/>
                    <a:pt x="33" y="29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3" y="29"/>
                    <a:pt x="32" y="27"/>
                    <a:pt x="31" y="25"/>
                  </a:cubicBezTo>
                  <a:cubicBezTo>
                    <a:pt x="29" y="20"/>
                    <a:pt x="26" y="15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6"/>
                    <a:pt x="20" y="3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592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任意多边形 1378">
              <a:extLst>
                <a:ext uri="{FF2B5EF4-FFF2-40B4-BE49-F238E27FC236}">
                  <a16:creationId xmlns:a16="http://schemas.microsoft.com/office/drawing/2014/main" id="{D47F5202-1F20-4F4D-91CA-20BC6F974A1A}"/>
                </a:ext>
              </a:extLst>
            </p:cNvPr>
            <p:cNvSpPr/>
            <p:nvPr/>
          </p:nvSpPr>
          <p:spPr bwMode="auto">
            <a:xfrm>
              <a:off x="5253038" y="4887913"/>
              <a:ext cx="366713" cy="57150"/>
            </a:xfrm>
            <a:custGeom>
              <a:avLst/>
              <a:gdLst>
                <a:gd name="T0" fmla="*/ 136 w 141"/>
                <a:gd name="T1" fmla="*/ 15 h 22"/>
                <a:gd name="T2" fmla="*/ 141 w 141"/>
                <a:gd name="T3" fmla="*/ 22 h 22"/>
                <a:gd name="T4" fmla="*/ 141 w 141"/>
                <a:gd name="T5" fmla="*/ 22 h 22"/>
                <a:gd name="T6" fmla="*/ 140 w 141"/>
                <a:gd name="T7" fmla="*/ 20 h 22"/>
                <a:gd name="T8" fmla="*/ 136 w 141"/>
                <a:gd name="T9" fmla="*/ 15 h 22"/>
                <a:gd name="T10" fmla="*/ 11 w 141"/>
                <a:gd name="T11" fmla="*/ 12 h 22"/>
                <a:gd name="T12" fmla="*/ 0 w 141"/>
                <a:gd name="T13" fmla="*/ 14 h 22"/>
                <a:gd name="T14" fmla="*/ 11 w 141"/>
                <a:gd name="T15" fmla="*/ 12 h 22"/>
                <a:gd name="T16" fmla="*/ 126 w 141"/>
                <a:gd name="T17" fmla="*/ 6 h 22"/>
                <a:gd name="T18" fmla="*/ 129 w 141"/>
                <a:gd name="T19" fmla="*/ 8 h 22"/>
                <a:gd name="T20" fmla="*/ 126 w 141"/>
                <a:gd name="T21" fmla="*/ 6 h 22"/>
                <a:gd name="T22" fmla="*/ 101 w 141"/>
                <a:gd name="T23" fmla="*/ 0 h 22"/>
                <a:gd name="T24" fmla="*/ 86 w 141"/>
                <a:gd name="T25" fmla="*/ 1 h 22"/>
                <a:gd name="T26" fmla="*/ 30 w 141"/>
                <a:gd name="T27" fmla="*/ 10 h 22"/>
                <a:gd name="T28" fmla="*/ 77 w 141"/>
                <a:gd name="T29" fmla="*/ 2 h 22"/>
                <a:gd name="T30" fmla="*/ 77 w 141"/>
                <a:gd name="T31" fmla="*/ 2 h 22"/>
                <a:gd name="T32" fmla="*/ 77 w 141"/>
                <a:gd name="T33" fmla="*/ 2 h 22"/>
                <a:gd name="T34" fmla="*/ 78 w 141"/>
                <a:gd name="T35" fmla="*/ 2 h 22"/>
                <a:gd name="T36" fmla="*/ 78 w 141"/>
                <a:gd name="T37" fmla="*/ 2 h 22"/>
                <a:gd name="T38" fmla="*/ 78 w 141"/>
                <a:gd name="T39" fmla="*/ 2 h 22"/>
                <a:gd name="T40" fmla="*/ 78 w 141"/>
                <a:gd name="T41" fmla="*/ 2 h 22"/>
                <a:gd name="T42" fmla="*/ 99 w 141"/>
                <a:gd name="T43" fmla="*/ 0 h 22"/>
                <a:gd name="T44" fmla="*/ 99 w 141"/>
                <a:gd name="T45" fmla="*/ 0 h 22"/>
                <a:gd name="T46" fmla="*/ 99 w 141"/>
                <a:gd name="T47" fmla="*/ 0 h 22"/>
                <a:gd name="T48" fmla="*/ 99 w 141"/>
                <a:gd name="T49" fmla="*/ 0 h 22"/>
                <a:gd name="T50" fmla="*/ 113 w 141"/>
                <a:gd name="T51" fmla="*/ 2 h 22"/>
                <a:gd name="T52" fmla="*/ 114 w 141"/>
                <a:gd name="T53" fmla="*/ 2 h 22"/>
                <a:gd name="T54" fmla="*/ 114 w 141"/>
                <a:gd name="T55" fmla="*/ 2 h 22"/>
                <a:gd name="T56" fmla="*/ 114 w 141"/>
                <a:gd name="T57" fmla="*/ 2 h 22"/>
                <a:gd name="T58" fmla="*/ 114 w 141"/>
                <a:gd name="T59" fmla="*/ 2 h 22"/>
                <a:gd name="T60" fmla="*/ 114 w 141"/>
                <a:gd name="T61" fmla="*/ 2 h 22"/>
                <a:gd name="T62" fmla="*/ 116 w 141"/>
                <a:gd name="T63" fmla="*/ 2 h 22"/>
                <a:gd name="T64" fmla="*/ 101 w 141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22">
                  <a:moveTo>
                    <a:pt x="136" y="15"/>
                  </a:moveTo>
                  <a:cubicBezTo>
                    <a:pt x="138" y="17"/>
                    <a:pt x="140" y="20"/>
                    <a:pt x="141" y="22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1" y="21"/>
                    <a:pt x="140" y="21"/>
                    <a:pt x="140" y="20"/>
                  </a:cubicBezTo>
                  <a:cubicBezTo>
                    <a:pt x="139" y="18"/>
                    <a:pt x="138" y="16"/>
                    <a:pt x="136" y="15"/>
                  </a:cubicBezTo>
                  <a:moveTo>
                    <a:pt x="11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" y="14"/>
                    <a:pt x="8" y="13"/>
                    <a:pt x="11" y="12"/>
                  </a:cubicBezTo>
                  <a:moveTo>
                    <a:pt x="126" y="6"/>
                  </a:moveTo>
                  <a:cubicBezTo>
                    <a:pt x="127" y="7"/>
                    <a:pt x="128" y="7"/>
                    <a:pt x="129" y="8"/>
                  </a:cubicBezTo>
                  <a:cubicBezTo>
                    <a:pt x="128" y="7"/>
                    <a:pt x="127" y="7"/>
                    <a:pt x="126" y="6"/>
                  </a:cubicBezTo>
                  <a:moveTo>
                    <a:pt x="101" y="0"/>
                  </a:moveTo>
                  <a:cubicBezTo>
                    <a:pt x="96" y="0"/>
                    <a:pt x="91" y="1"/>
                    <a:pt x="86" y="1"/>
                  </a:cubicBezTo>
                  <a:cubicBezTo>
                    <a:pt x="64" y="4"/>
                    <a:pt x="31" y="9"/>
                    <a:pt x="30" y="10"/>
                  </a:cubicBezTo>
                  <a:cubicBezTo>
                    <a:pt x="45" y="7"/>
                    <a:pt x="61" y="5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6" y="1"/>
                    <a:pt x="93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5" y="0"/>
                    <a:pt x="109" y="1"/>
                    <a:pt x="113" y="2"/>
                  </a:cubicBezTo>
                  <a:cubicBezTo>
                    <a:pt x="113" y="2"/>
                    <a:pt x="113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5" y="2"/>
                    <a:pt x="116" y="2"/>
                    <a:pt x="116" y="2"/>
                  </a:cubicBezTo>
                  <a:cubicBezTo>
                    <a:pt x="111" y="1"/>
                    <a:pt x="106" y="0"/>
                    <a:pt x="101" y="0"/>
                  </a:cubicBezTo>
                </a:path>
              </a:pathLst>
            </a:custGeom>
            <a:solidFill>
              <a:srgbClr val="735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任意多边形 1379">
              <a:extLst>
                <a:ext uri="{FF2B5EF4-FFF2-40B4-BE49-F238E27FC236}">
                  <a16:creationId xmlns:a16="http://schemas.microsoft.com/office/drawing/2014/main" id="{71F12A31-7702-4A08-9821-3BA0CDFA7327}"/>
                </a:ext>
              </a:extLst>
            </p:cNvPr>
            <p:cNvSpPr/>
            <p:nvPr/>
          </p:nvSpPr>
          <p:spPr bwMode="auto">
            <a:xfrm>
              <a:off x="5322888" y="5141913"/>
              <a:ext cx="258763" cy="166687"/>
            </a:xfrm>
            <a:custGeom>
              <a:avLst/>
              <a:gdLst>
                <a:gd name="T0" fmla="*/ 88 w 99"/>
                <a:gd name="T1" fmla="*/ 0 h 64"/>
                <a:gd name="T2" fmla="*/ 88 w 99"/>
                <a:gd name="T3" fmla="*/ 0 h 64"/>
                <a:gd name="T4" fmla="*/ 88 w 99"/>
                <a:gd name="T5" fmla="*/ 0 h 64"/>
                <a:gd name="T6" fmla="*/ 89 w 99"/>
                <a:gd name="T7" fmla="*/ 5 h 64"/>
                <a:gd name="T8" fmla="*/ 67 w 99"/>
                <a:gd name="T9" fmla="*/ 33 h 64"/>
                <a:gd name="T10" fmla="*/ 39 w 99"/>
                <a:gd name="T11" fmla="*/ 40 h 64"/>
                <a:gd name="T12" fmla="*/ 25 w 99"/>
                <a:gd name="T13" fmla="*/ 41 h 64"/>
                <a:gd name="T14" fmla="*/ 0 w 99"/>
                <a:gd name="T15" fmla="*/ 39 h 64"/>
                <a:gd name="T16" fmla="*/ 0 w 99"/>
                <a:gd name="T17" fmla="*/ 39 h 64"/>
                <a:gd name="T18" fmla="*/ 0 w 99"/>
                <a:gd name="T19" fmla="*/ 64 h 64"/>
                <a:gd name="T20" fmla="*/ 69 w 99"/>
                <a:gd name="T21" fmla="*/ 53 h 64"/>
                <a:gd name="T22" fmla="*/ 85 w 99"/>
                <a:gd name="T23" fmla="*/ 46 h 64"/>
                <a:gd name="T24" fmla="*/ 95 w 99"/>
                <a:gd name="T25" fmla="*/ 35 h 64"/>
                <a:gd name="T26" fmla="*/ 99 w 99"/>
                <a:gd name="T27" fmla="*/ 20 h 64"/>
                <a:gd name="T28" fmla="*/ 99 w 99"/>
                <a:gd name="T29" fmla="*/ 20 h 64"/>
                <a:gd name="T30" fmla="*/ 93 w 99"/>
                <a:gd name="T31" fmla="*/ 4 h 64"/>
                <a:gd name="T32" fmla="*/ 88 w 99"/>
                <a:gd name="T3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64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1"/>
                    <a:pt x="89" y="2"/>
                    <a:pt x="89" y="5"/>
                  </a:cubicBezTo>
                  <a:cubicBezTo>
                    <a:pt x="87" y="19"/>
                    <a:pt x="79" y="28"/>
                    <a:pt x="67" y="33"/>
                  </a:cubicBezTo>
                  <a:cubicBezTo>
                    <a:pt x="58" y="37"/>
                    <a:pt x="48" y="38"/>
                    <a:pt x="39" y="40"/>
                  </a:cubicBezTo>
                  <a:cubicBezTo>
                    <a:pt x="35" y="41"/>
                    <a:pt x="30" y="41"/>
                    <a:pt x="25" y="41"/>
                  </a:cubicBezTo>
                  <a:cubicBezTo>
                    <a:pt x="13" y="41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2" y="57"/>
                    <a:pt x="62" y="55"/>
                    <a:pt x="69" y="53"/>
                  </a:cubicBezTo>
                  <a:cubicBezTo>
                    <a:pt x="75" y="51"/>
                    <a:pt x="81" y="49"/>
                    <a:pt x="85" y="46"/>
                  </a:cubicBezTo>
                  <a:cubicBezTo>
                    <a:pt x="89" y="43"/>
                    <a:pt x="92" y="39"/>
                    <a:pt x="95" y="35"/>
                  </a:cubicBezTo>
                  <a:cubicBezTo>
                    <a:pt x="98" y="30"/>
                    <a:pt x="99" y="25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13"/>
                    <a:pt x="97" y="8"/>
                    <a:pt x="93" y="4"/>
                  </a:cubicBezTo>
                  <a:cubicBezTo>
                    <a:pt x="92" y="2"/>
                    <a:pt x="90" y="1"/>
                    <a:pt x="88" y="0"/>
                  </a:cubicBezTo>
                </a:path>
              </a:pathLst>
            </a:custGeom>
            <a:solidFill>
              <a:srgbClr val="735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任意多边形 1380">
              <a:extLst>
                <a:ext uri="{FF2B5EF4-FFF2-40B4-BE49-F238E27FC236}">
                  <a16:creationId xmlns:a16="http://schemas.microsoft.com/office/drawing/2014/main" id="{511CECA3-B43B-4690-8F68-9215B88A6C5E}"/>
                </a:ext>
              </a:extLst>
            </p:cNvPr>
            <p:cNvSpPr/>
            <p:nvPr/>
          </p:nvSpPr>
          <p:spPr bwMode="auto">
            <a:xfrm>
              <a:off x="5322888" y="4951413"/>
              <a:ext cx="236538" cy="150812"/>
            </a:xfrm>
            <a:custGeom>
              <a:avLst/>
              <a:gdLst>
                <a:gd name="T0" fmla="*/ 79 w 91"/>
                <a:gd name="T1" fmla="*/ 0 h 58"/>
                <a:gd name="T2" fmla="*/ 79 w 91"/>
                <a:gd name="T3" fmla="*/ 0 h 58"/>
                <a:gd name="T4" fmla="*/ 79 w 91"/>
                <a:gd name="T5" fmla="*/ 0 h 58"/>
                <a:gd name="T6" fmla="*/ 80 w 91"/>
                <a:gd name="T7" fmla="*/ 4 h 58"/>
                <a:gd name="T8" fmla="*/ 69 w 91"/>
                <a:gd name="T9" fmla="*/ 22 h 58"/>
                <a:gd name="T10" fmla="*/ 48 w 91"/>
                <a:gd name="T11" fmla="*/ 31 h 58"/>
                <a:gd name="T12" fmla="*/ 15 w 91"/>
                <a:gd name="T13" fmla="*/ 33 h 58"/>
                <a:gd name="T14" fmla="*/ 0 w 91"/>
                <a:gd name="T15" fmla="*/ 33 h 58"/>
                <a:gd name="T16" fmla="*/ 0 w 91"/>
                <a:gd name="T17" fmla="*/ 33 h 58"/>
                <a:gd name="T18" fmla="*/ 0 w 91"/>
                <a:gd name="T19" fmla="*/ 58 h 58"/>
                <a:gd name="T20" fmla="*/ 44 w 91"/>
                <a:gd name="T21" fmla="*/ 51 h 58"/>
                <a:gd name="T22" fmla="*/ 70 w 91"/>
                <a:gd name="T23" fmla="*/ 45 h 58"/>
                <a:gd name="T24" fmla="*/ 91 w 91"/>
                <a:gd name="T25" fmla="*/ 19 h 58"/>
                <a:gd name="T26" fmla="*/ 91 w 91"/>
                <a:gd name="T27" fmla="*/ 19 h 58"/>
                <a:gd name="T28" fmla="*/ 86 w 91"/>
                <a:gd name="T29" fmla="*/ 4 h 58"/>
                <a:gd name="T30" fmla="*/ 79 w 91"/>
                <a:gd name="T3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58">
                  <a:moveTo>
                    <a:pt x="79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0" y="1"/>
                    <a:pt x="80" y="2"/>
                    <a:pt x="80" y="4"/>
                  </a:cubicBezTo>
                  <a:cubicBezTo>
                    <a:pt x="79" y="12"/>
                    <a:pt x="75" y="17"/>
                    <a:pt x="69" y="22"/>
                  </a:cubicBezTo>
                  <a:cubicBezTo>
                    <a:pt x="63" y="27"/>
                    <a:pt x="55" y="29"/>
                    <a:pt x="48" y="31"/>
                  </a:cubicBezTo>
                  <a:cubicBezTo>
                    <a:pt x="39" y="33"/>
                    <a:pt x="25" y="33"/>
                    <a:pt x="15" y="33"/>
                  </a:cubicBezTo>
                  <a:cubicBezTo>
                    <a:pt x="6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5" y="56"/>
                    <a:pt x="30" y="54"/>
                    <a:pt x="44" y="51"/>
                  </a:cubicBezTo>
                  <a:cubicBezTo>
                    <a:pt x="56" y="50"/>
                    <a:pt x="65" y="48"/>
                    <a:pt x="70" y="45"/>
                  </a:cubicBezTo>
                  <a:cubicBezTo>
                    <a:pt x="82" y="40"/>
                    <a:pt x="91" y="32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3"/>
                    <a:pt x="89" y="8"/>
                    <a:pt x="86" y="4"/>
                  </a:cubicBezTo>
                  <a:cubicBezTo>
                    <a:pt x="84" y="2"/>
                    <a:pt x="82" y="1"/>
                    <a:pt x="79" y="0"/>
                  </a:cubicBezTo>
                </a:path>
              </a:pathLst>
            </a:custGeom>
            <a:solidFill>
              <a:srgbClr val="735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任意多边形 1381">
              <a:extLst>
                <a:ext uri="{FF2B5EF4-FFF2-40B4-BE49-F238E27FC236}">
                  <a16:creationId xmlns:a16="http://schemas.microsoft.com/office/drawing/2014/main" id="{79498BB2-05F0-4BE5-8B60-42735DD66C1D}"/>
                </a:ext>
              </a:extLst>
            </p:cNvPr>
            <p:cNvSpPr/>
            <p:nvPr/>
          </p:nvSpPr>
          <p:spPr bwMode="auto">
            <a:xfrm>
              <a:off x="5091113" y="4637088"/>
              <a:ext cx="117475" cy="287337"/>
            </a:xfrm>
            <a:custGeom>
              <a:avLst/>
              <a:gdLst>
                <a:gd name="T0" fmla="*/ 34 w 45"/>
                <a:gd name="T1" fmla="*/ 71 h 110"/>
                <a:gd name="T2" fmla="*/ 34 w 45"/>
                <a:gd name="T3" fmla="*/ 71 h 110"/>
                <a:gd name="T4" fmla="*/ 45 w 45"/>
                <a:gd name="T5" fmla="*/ 110 h 110"/>
                <a:gd name="T6" fmla="*/ 45 w 45"/>
                <a:gd name="T7" fmla="*/ 110 h 110"/>
                <a:gd name="T8" fmla="*/ 34 w 45"/>
                <a:gd name="T9" fmla="*/ 71 h 110"/>
                <a:gd name="T10" fmla="*/ 13 w 45"/>
                <a:gd name="T11" fmla="*/ 0 h 110"/>
                <a:gd name="T12" fmla="*/ 13 w 45"/>
                <a:gd name="T13" fmla="*/ 0 h 110"/>
                <a:gd name="T14" fmla="*/ 0 w 45"/>
                <a:gd name="T15" fmla="*/ 7 h 110"/>
                <a:gd name="T16" fmla="*/ 0 w 45"/>
                <a:gd name="T17" fmla="*/ 7 h 110"/>
                <a:gd name="T18" fmla="*/ 13 w 45"/>
                <a:gd name="T19" fmla="*/ 0 h 110"/>
                <a:gd name="T20" fmla="*/ 25 w 45"/>
                <a:gd name="T21" fmla="*/ 39 h 110"/>
                <a:gd name="T22" fmla="*/ 25 w 45"/>
                <a:gd name="T23" fmla="*/ 39 h 110"/>
                <a:gd name="T24" fmla="*/ 13 w 45"/>
                <a:gd name="T2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110">
                  <a:moveTo>
                    <a:pt x="34" y="71"/>
                  </a:moveTo>
                  <a:cubicBezTo>
                    <a:pt x="34" y="71"/>
                    <a:pt x="34" y="71"/>
                    <a:pt x="34" y="71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2" y="99"/>
                    <a:pt x="38" y="85"/>
                    <a:pt x="34" y="7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9" y="19"/>
                    <a:pt x="14" y="2"/>
                    <a:pt x="13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任意多边形 1382">
              <a:extLst>
                <a:ext uri="{FF2B5EF4-FFF2-40B4-BE49-F238E27FC236}">
                  <a16:creationId xmlns:a16="http://schemas.microsoft.com/office/drawing/2014/main" id="{C5EBA97B-8660-43B4-B719-E4B283FC9B5B}"/>
                </a:ext>
              </a:extLst>
            </p:cNvPr>
            <p:cNvSpPr/>
            <p:nvPr/>
          </p:nvSpPr>
          <p:spPr bwMode="auto">
            <a:xfrm>
              <a:off x="5156201" y="4740275"/>
              <a:ext cx="23813" cy="82550"/>
            </a:xfrm>
            <a:custGeom>
              <a:avLst/>
              <a:gdLst>
                <a:gd name="T0" fmla="*/ 0 w 9"/>
                <a:gd name="T1" fmla="*/ 0 h 32"/>
                <a:gd name="T2" fmla="*/ 0 w 9"/>
                <a:gd name="T3" fmla="*/ 0 h 32"/>
                <a:gd name="T4" fmla="*/ 9 w 9"/>
                <a:gd name="T5" fmla="*/ 32 h 32"/>
                <a:gd name="T6" fmla="*/ 9 w 9"/>
                <a:gd name="T7" fmla="*/ 32 h 32"/>
                <a:gd name="T8" fmla="*/ 0 w 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6" y="21"/>
                    <a:pt x="3" y="10"/>
                    <a:pt x="0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任意多边形 1383">
              <a:extLst>
                <a:ext uri="{FF2B5EF4-FFF2-40B4-BE49-F238E27FC236}">
                  <a16:creationId xmlns:a16="http://schemas.microsoft.com/office/drawing/2014/main" id="{69478576-8110-4FF4-A7FC-8454D8B07CC5}"/>
                </a:ext>
              </a:extLst>
            </p:cNvPr>
            <p:cNvSpPr/>
            <p:nvPr/>
          </p:nvSpPr>
          <p:spPr bwMode="auto">
            <a:xfrm>
              <a:off x="5208588" y="4924425"/>
              <a:ext cx="17463" cy="55562"/>
            </a:xfrm>
            <a:custGeom>
              <a:avLst/>
              <a:gdLst>
                <a:gd name="T0" fmla="*/ 0 w 7"/>
                <a:gd name="T1" fmla="*/ 0 h 21"/>
                <a:gd name="T2" fmla="*/ 0 w 7"/>
                <a:gd name="T3" fmla="*/ 0 h 21"/>
                <a:gd name="T4" fmla="*/ 7 w 7"/>
                <a:gd name="T5" fmla="*/ 21 h 21"/>
                <a:gd name="T6" fmla="*/ 0 w 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0"/>
                    <a:pt x="4" y="12"/>
                    <a:pt x="0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任意多边形 1384">
              <a:extLst>
                <a:ext uri="{FF2B5EF4-FFF2-40B4-BE49-F238E27FC236}">
                  <a16:creationId xmlns:a16="http://schemas.microsoft.com/office/drawing/2014/main" id="{5D7C1D5F-43F6-497A-9899-456FD9EEA058}"/>
                </a:ext>
              </a:extLst>
            </p:cNvPr>
            <p:cNvSpPr/>
            <p:nvPr/>
          </p:nvSpPr>
          <p:spPr bwMode="auto">
            <a:xfrm>
              <a:off x="5205413" y="5208588"/>
              <a:ext cx="20638" cy="12700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1 w 8"/>
                <a:gd name="T5" fmla="*/ 5 h 5"/>
                <a:gd name="T6" fmla="*/ 8 w 8"/>
                <a:gd name="T7" fmla="*/ 1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5" y="3"/>
                    <a:pt x="7" y="3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任意多边形 1385">
              <a:extLst>
                <a:ext uri="{FF2B5EF4-FFF2-40B4-BE49-F238E27FC236}">
                  <a16:creationId xmlns:a16="http://schemas.microsoft.com/office/drawing/2014/main" id="{10344D8A-8483-43A0-B53E-BA266C900766}"/>
                </a:ext>
              </a:extLst>
            </p:cNvPr>
            <p:cNvSpPr/>
            <p:nvPr/>
          </p:nvSpPr>
          <p:spPr bwMode="auto">
            <a:xfrm>
              <a:off x="5226051" y="4979988"/>
              <a:ext cx="0" cy="231775"/>
            </a:xfrm>
            <a:custGeom>
              <a:avLst/>
              <a:gdLst>
                <a:gd name="T0" fmla="*/ 0 h 89"/>
                <a:gd name="T1" fmla="*/ 0 h 89"/>
                <a:gd name="T2" fmla="*/ 88 h 89"/>
                <a:gd name="T3" fmla="*/ 89 h 89"/>
                <a:gd name="T4" fmla="*/ 84 h 89"/>
                <a:gd name="T5" fmla="*/ 0 h 89"/>
                <a:gd name="T6" fmla="*/ 0 h 8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8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8"/>
                    <a:pt x="0" y="86"/>
                    <a:pt x="0" y="84"/>
                  </a:cubicBezTo>
                  <a:cubicBezTo>
                    <a:pt x="0" y="57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7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任意多边形 1386">
              <a:extLst>
                <a:ext uri="{FF2B5EF4-FFF2-40B4-BE49-F238E27FC236}">
                  <a16:creationId xmlns:a16="http://schemas.microsoft.com/office/drawing/2014/main" id="{079777FA-842C-437A-AE75-1E3D33C8AF60}"/>
                </a:ext>
              </a:extLst>
            </p:cNvPr>
            <p:cNvSpPr/>
            <p:nvPr/>
          </p:nvSpPr>
          <p:spPr bwMode="auto">
            <a:xfrm>
              <a:off x="5046663" y="4637088"/>
              <a:ext cx="179388" cy="584200"/>
            </a:xfrm>
            <a:custGeom>
              <a:avLst/>
              <a:gdLst>
                <a:gd name="T0" fmla="*/ 30 w 69"/>
                <a:gd name="T1" fmla="*/ 0 h 224"/>
                <a:gd name="T2" fmla="*/ 17 w 69"/>
                <a:gd name="T3" fmla="*/ 7 h 224"/>
                <a:gd name="T4" fmla="*/ 0 w 69"/>
                <a:gd name="T5" fmla="*/ 17 h 224"/>
                <a:gd name="T6" fmla="*/ 0 w 69"/>
                <a:gd name="T7" fmla="*/ 17 h 224"/>
                <a:gd name="T8" fmla="*/ 61 w 69"/>
                <a:gd name="T9" fmla="*/ 224 h 224"/>
                <a:gd name="T10" fmla="*/ 69 w 69"/>
                <a:gd name="T11" fmla="*/ 219 h 224"/>
                <a:gd name="T12" fmla="*/ 69 w 69"/>
                <a:gd name="T13" fmla="*/ 131 h 224"/>
                <a:gd name="T14" fmla="*/ 69 w 69"/>
                <a:gd name="T15" fmla="*/ 131 h 224"/>
                <a:gd name="T16" fmla="*/ 62 w 69"/>
                <a:gd name="T17" fmla="*/ 110 h 224"/>
                <a:gd name="T18" fmla="*/ 51 w 69"/>
                <a:gd name="T19" fmla="*/ 71 h 224"/>
                <a:gd name="T20" fmla="*/ 42 w 69"/>
                <a:gd name="T21" fmla="*/ 39 h 224"/>
                <a:gd name="T22" fmla="*/ 30 w 69"/>
                <a:gd name="T2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224">
                  <a:moveTo>
                    <a:pt x="30" y="0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2" y="10"/>
                    <a:pt x="6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1" y="86"/>
                    <a:pt x="41" y="155"/>
                    <a:pt x="61" y="224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751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任意多边形 1387">
              <a:extLst>
                <a:ext uri="{FF2B5EF4-FFF2-40B4-BE49-F238E27FC236}">
                  <a16:creationId xmlns:a16="http://schemas.microsoft.com/office/drawing/2014/main" id="{2DA67E05-CEBA-481B-8EF1-B98266691617}"/>
                </a:ext>
              </a:extLst>
            </p:cNvPr>
            <p:cNvSpPr/>
            <p:nvPr/>
          </p:nvSpPr>
          <p:spPr bwMode="auto">
            <a:xfrm>
              <a:off x="5046663" y="4637088"/>
              <a:ext cx="77788" cy="44450"/>
            </a:xfrm>
            <a:custGeom>
              <a:avLst/>
              <a:gdLst>
                <a:gd name="T0" fmla="*/ 0 w 30"/>
                <a:gd name="T1" fmla="*/ 17 h 17"/>
                <a:gd name="T2" fmla="*/ 0 w 30"/>
                <a:gd name="T3" fmla="*/ 17 h 17"/>
                <a:gd name="T4" fmla="*/ 0 w 30"/>
                <a:gd name="T5" fmla="*/ 17 h 17"/>
                <a:gd name="T6" fmla="*/ 30 w 30"/>
                <a:gd name="T7" fmla="*/ 0 h 17"/>
                <a:gd name="T8" fmla="*/ 17 w 30"/>
                <a:gd name="T9" fmla="*/ 7 h 17"/>
                <a:gd name="T10" fmla="*/ 30 w 3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30" y="0"/>
                  </a:moveTo>
                  <a:cubicBezTo>
                    <a:pt x="26" y="2"/>
                    <a:pt x="22" y="5"/>
                    <a:pt x="17" y="7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9C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任意多边形 1388">
              <a:extLst>
                <a:ext uri="{FF2B5EF4-FFF2-40B4-BE49-F238E27FC236}">
                  <a16:creationId xmlns:a16="http://schemas.microsoft.com/office/drawing/2014/main" id="{1C133BF2-F029-4558-AF94-24825E906CE4}"/>
                </a:ext>
              </a:extLst>
            </p:cNvPr>
            <p:cNvSpPr/>
            <p:nvPr/>
          </p:nvSpPr>
          <p:spPr bwMode="auto">
            <a:xfrm>
              <a:off x="5249863" y="5443538"/>
              <a:ext cx="271463" cy="217487"/>
            </a:xfrm>
            <a:custGeom>
              <a:avLst/>
              <a:gdLst>
                <a:gd name="T0" fmla="*/ 92 w 104"/>
                <a:gd name="T1" fmla="*/ 35 h 83"/>
                <a:gd name="T2" fmla="*/ 64 w 104"/>
                <a:gd name="T3" fmla="*/ 38 h 83"/>
                <a:gd name="T4" fmla="*/ 31 w 104"/>
                <a:gd name="T5" fmla="*/ 52 h 83"/>
                <a:gd name="T6" fmla="*/ 6 w 104"/>
                <a:gd name="T7" fmla="*/ 72 h 83"/>
                <a:gd name="T8" fmla="*/ 6 w 104"/>
                <a:gd name="T9" fmla="*/ 72 h 83"/>
                <a:gd name="T10" fmla="*/ 17 w 104"/>
                <a:gd name="T11" fmla="*/ 81 h 83"/>
                <a:gd name="T12" fmla="*/ 22 w 104"/>
                <a:gd name="T13" fmla="*/ 83 h 83"/>
                <a:gd name="T14" fmla="*/ 41 w 104"/>
                <a:gd name="T15" fmla="*/ 61 h 83"/>
                <a:gd name="T16" fmla="*/ 84 w 104"/>
                <a:gd name="T17" fmla="*/ 39 h 83"/>
                <a:gd name="T18" fmla="*/ 104 w 104"/>
                <a:gd name="T19" fmla="*/ 35 h 83"/>
                <a:gd name="T20" fmla="*/ 104 w 104"/>
                <a:gd name="T21" fmla="*/ 35 h 83"/>
                <a:gd name="T22" fmla="*/ 102 w 104"/>
                <a:gd name="T23" fmla="*/ 35 h 83"/>
                <a:gd name="T24" fmla="*/ 92 w 104"/>
                <a:gd name="T25" fmla="*/ 35 h 83"/>
                <a:gd name="T26" fmla="*/ 64 w 104"/>
                <a:gd name="T27" fmla="*/ 4 h 83"/>
                <a:gd name="T28" fmla="*/ 64 w 104"/>
                <a:gd name="T29" fmla="*/ 4 h 83"/>
                <a:gd name="T30" fmla="*/ 31 w 104"/>
                <a:gd name="T31" fmla="*/ 18 h 83"/>
                <a:gd name="T32" fmla="*/ 3 w 104"/>
                <a:gd name="T33" fmla="*/ 40 h 83"/>
                <a:gd name="T34" fmla="*/ 0 w 104"/>
                <a:gd name="T35" fmla="*/ 45 h 83"/>
                <a:gd name="T36" fmla="*/ 0 w 104"/>
                <a:gd name="T37" fmla="*/ 45 h 83"/>
                <a:gd name="T38" fmla="*/ 3 w 104"/>
                <a:gd name="T39" fmla="*/ 40 h 83"/>
                <a:gd name="T40" fmla="*/ 31 w 104"/>
                <a:gd name="T41" fmla="*/ 18 h 83"/>
                <a:gd name="T42" fmla="*/ 64 w 104"/>
                <a:gd name="T43" fmla="*/ 4 h 83"/>
                <a:gd name="T44" fmla="*/ 64 w 104"/>
                <a:gd name="T45" fmla="*/ 4 h 83"/>
                <a:gd name="T46" fmla="*/ 65 w 104"/>
                <a:gd name="T47" fmla="*/ 4 h 83"/>
                <a:gd name="T48" fmla="*/ 65 w 104"/>
                <a:gd name="T49" fmla="*/ 4 h 83"/>
                <a:gd name="T50" fmla="*/ 65 w 104"/>
                <a:gd name="T51" fmla="*/ 4 h 83"/>
                <a:gd name="T52" fmla="*/ 65 w 104"/>
                <a:gd name="T53" fmla="*/ 4 h 83"/>
                <a:gd name="T54" fmla="*/ 65 w 104"/>
                <a:gd name="T55" fmla="*/ 4 h 83"/>
                <a:gd name="T56" fmla="*/ 65 w 104"/>
                <a:gd name="T57" fmla="*/ 4 h 83"/>
                <a:gd name="T58" fmla="*/ 92 w 104"/>
                <a:gd name="T59" fmla="*/ 0 h 83"/>
                <a:gd name="T60" fmla="*/ 65 w 104"/>
                <a:gd name="T61" fmla="*/ 4 h 83"/>
                <a:gd name="T62" fmla="*/ 92 w 104"/>
                <a:gd name="T63" fmla="*/ 0 h 83"/>
                <a:gd name="T64" fmla="*/ 92 w 104"/>
                <a:gd name="T65" fmla="*/ 0 h 83"/>
                <a:gd name="T66" fmla="*/ 92 w 104"/>
                <a:gd name="T67" fmla="*/ 0 h 83"/>
                <a:gd name="T68" fmla="*/ 92 w 104"/>
                <a:gd name="T69" fmla="*/ 0 h 83"/>
                <a:gd name="T70" fmla="*/ 92 w 104"/>
                <a:gd name="T7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83">
                  <a:moveTo>
                    <a:pt x="92" y="35"/>
                  </a:moveTo>
                  <a:cubicBezTo>
                    <a:pt x="83" y="35"/>
                    <a:pt x="73" y="36"/>
                    <a:pt x="64" y="38"/>
                  </a:cubicBezTo>
                  <a:cubicBezTo>
                    <a:pt x="52" y="42"/>
                    <a:pt x="41" y="47"/>
                    <a:pt x="31" y="52"/>
                  </a:cubicBezTo>
                  <a:cubicBezTo>
                    <a:pt x="20" y="59"/>
                    <a:pt x="11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9" y="75"/>
                    <a:pt x="12" y="78"/>
                    <a:pt x="17" y="81"/>
                  </a:cubicBezTo>
                  <a:cubicBezTo>
                    <a:pt x="19" y="82"/>
                    <a:pt x="20" y="82"/>
                    <a:pt x="22" y="83"/>
                  </a:cubicBezTo>
                  <a:cubicBezTo>
                    <a:pt x="26" y="74"/>
                    <a:pt x="33" y="67"/>
                    <a:pt x="41" y="61"/>
                  </a:cubicBezTo>
                  <a:cubicBezTo>
                    <a:pt x="54" y="51"/>
                    <a:pt x="68" y="44"/>
                    <a:pt x="84" y="39"/>
                  </a:cubicBezTo>
                  <a:cubicBezTo>
                    <a:pt x="90" y="38"/>
                    <a:pt x="97" y="37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3" y="35"/>
                    <a:pt x="102" y="35"/>
                  </a:cubicBezTo>
                  <a:cubicBezTo>
                    <a:pt x="99" y="35"/>
                    <a:pt x="96" y="35"/>
                    <a:pt x="92" y="35"/>
                  </a:cubicBezTo>
                  <a:moveTo>
                    <a:pt x="64" y="4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52" y="8"/>
                    <a:pt x="41" y="12"/>
                    <a:pt x="31" y="18"/>
                  </a:cubicBezTo>
                  <a:cubicBezTo>
                    <a:pt x="18" y="25"/>
                    <a:pt x="9" y="33"/>
                    <a:pt x="3" y="40"/>
                  </a:cubicBezTo>
                  <a:cubicBezTo>
                    <a:pt x="2" y="42"/>
                    <a:pt x="1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4"/>
                    <a:pt x="2" y="42"/>
                    <a:pt x="3" y="40"/>
                  </a:cubicBezTo>
                  <a:cubicBezTo>
                    <a:pt x="9" y="33"/>
                    <a:pt x="18" y="25"/>
                    <a:pt x="31" y="18"/>
                  </a:cubicBezTo>
                  <a:cubicBezTo>
                    <a:pt x="41" y="12"/>
                    <a:pt x="52" y="8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moveTo>
                    <a:pt x="92" y="0"/>
                  </a:moveTo>
                  <a:cubicBezTo>
                    <a:pt x="83" y="0"/>
                    <a:pt x="74" y="1"/>
                    <a:pt x="65" y="4"/>
                  </a:cubicBezTo>
                  <a:cubicBezTo>
                    <a:pt x="74" y="1"/>
                    <a:pt x="83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任意多边形 1389">
              <a:extLst>
                <a:ext uri="{FF2B5EF4-FFF2-40B4-BE49-F238E27FC236}">
                  <a16:creationId xmlns:a16="http://schemas.microsoft.com/office/drawing/2014/main" id="{E957847D-F1EF-4E52-8235-0CC9D8B714AF}"/>
                </a:ext>
              </a:extLst>
            </p:cNvPr>
            <p:cNvSpPr/>
            <p:nvPr/>
          </p:nvSpPr>
          <p:spPr bwMode="auto">
            <a:xfrm>
              <a:off x="5245101" y="5443538"/>
              <a:ext cx="276225" cy="187325"/>
            </a:xfrm>
            <a:custGeom>
              <a:avLst/>
              <a:gdLst>
                <a:gd name="T0" fmla="*/ 94 w 106"/>
                <a:gd name="T1" fmla="*/ 0 h 72"/>
                <a:gd name="T2" fmla="*/ 94 w 106"/>
                <a:gd name="T3" fmla="*/ 0 h 72"/>
                <a:gd name="T4" fmla="*/ 67 w 106"/>
                <a:gd name="T5" fmla="*/ 4 h 72"/>
                <a:gd name="T6" fmla="*/ 67 w 106"/>
                <a:gd name="T7" fmla="*/ 4 h 72"/>
                <a:gd name="T8" fmla="*/ 67 w 106"/>
                <a:gd name="T9" fmla="*/ 4 h 72"/>
                <a:gd name="T10" fmla="*/ 67 w 106"/>
                <a:gd name="T11" fmla="*/ 4 h 72"/>
                <a:gd name="T12" fmla="*/ 67 w 106"/>
                <a:gd name="T13" fmla="*/ 4 h 72"/>
                <a:gd name="T14" fmla="*/ 66 w 106"/>
                <a:gd name="T15" fmla="*/ 4 h 72"/>
                <a:gd name="T16" fmla="*/ 66 w 106"/>
                <a:gd name="T17" fmla="*/ 4 h 72"/>
                <a:gd name="T18" fmla="*/ 33 w 106"/>
                <a:gd name="T19" fmla="*/ 18 h 72"/>
                <a:gd name="T20" fmla="*/ 5 w 106"/>
                <a:gd name="T21" fmla="*/ 40 h 72"/>
                <a:gd name="T22" fmla="*/ 2 w 106"/>
                <a:gd name="T23" fmla="*/ 45 h 72"/>
                <a:gd name="T24" fmla="*/ 0 w 106"/>
                <a:gd name="T25" fmla="*/ 51 h 72"/>
                <a:gd name="T26" fmla="*/ 0 w 106"/>
                <a:gd name="T27" fmla="*/ 55 h 72"/>
                <a:gd name="T28" fmla="*/ 1 w 106"/>
                <a:gd name="T29" fmla="*/ 62 h 72"/>
                <a:gd name="T30" fmla="*/ 2 w 106"/>
                <a:gd name="T31" fmla="*/ 63 h 72"/>
                <a:gd name="T32" fmla="*/ 2 w 106"/>
                <a:gd name="T33" fmla="*/ 63 h 72"/>
                <a:gd name="T34" fmla="*/ 5 w 106"/>
                <a:gd name="T35" fmla="*/ 69 h 72"/>
                <a:gd name="T36" fmla="*/ 8 w 106"/>
                <a:gd name="T37" fmla="*/ 72 h 72"/>
                <a:gd name="T38" fmla="*/ 8 w 106"/>
                <a:gd name="T39" fmla="*/ 72 h 72"/>
                <a:gd name="T40" fmla="*/ 33 w 106"/>
                <a:gd name="T41" fmla="*/ 52 h 72"/>
                <a:gd name="T42" fmla="*/ 66 w 106"/>
                <a:gd name="T43" fmla="*/ 38 h 72"/>
                <a:gd name="T44" fmla="*/ 94 w 106"/>
                <a:gd name="T45" fmla="*/ 35 h 72"/>
                <a:gd name="T46" fmla="*/ 104 w 106"/>
                <a:gd name="T47" fmla="*/ 35 h 72"/>
                <a:gd name="T48" fmla="*/ 106 w 106"/>
                <a:gd name="T49" fmla="*/ 35 h 72"/>
                <a:gd name="T50" fmla="*/ 101 w 106"/>
                <a:gd name="T51" fmla="*/ 18 h 72"/>
                <a:gd name="T52" fmla="*/ 102 w 106"/>
                <a:gd name="T53" fmla="*/ 0 h 72"/>
                <a:gd name="T54" fmla="*/ 94 w 106"/>
                <a:gd name="T55" fmla="*/ 0 h 72"/>
                <a:gd name="T56" fmla="*/ 94 w 106"/>
                <a:gd name="T5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72"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5" y="0"/>
                    <a:pt x="76" y="1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4" y="8"/>
                    <a:pt x="43" y="12"/>
                    <a:pt x="33" y="18"/>
                  </a:cubicBezTo>
                  <a:cubicBezTo>
                    <a:pt x="20" y="25"/>
                    <a:pt x="11" y="33"/>
                    <a:pt x="5" y="40"/>
                  </a:cubicBezTo>
                  <a:cubicBezTo>
                    <a:pt x="4" y="42"/>
                    <a:pt x="3" y="44"/>
                    <a:pt x="2" y="45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7"/>
                    <a:pt x="0" y="60"/>
                    <a:pt x="1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5"/>
                    <a:pt x="4" y="67"/>
                    <a:pt x="5" y="69"/>
                  </a:cubicBezTo>
                  <a:cubicBezTo>
                    <a:pt x="6" y="70"/>
                    <a:pt x="7" y="71"/>
                    <a:pt x="8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3" y="65"/>
                    <a:pt x="22" y="59"/>
                    <a:pt x="33" y="52"/>
                  </a:cubicBezTo>
                  <a:cubicBezTo>
                    <a:pt x="43" y="47"/>
                    <a:pt x="54" y="42"/>
                    <a:pt x="66" y="38"/>
                  </a:cubicBezTo>
                  <a:cubicBezTo>
                    <a:pt x="75" y="36"/>
                    <a:pt x="85" y="35"/>
                    <a:pt x="94" y="35"/>
                  </a:cubicBezTo>
                  <a:cubicBezTo>
                    <a:pt x="98" y="35"/>
                    <a:pt x="101" y="35"/>
                    <a:pt x="104" y="35"/>
                  </a:cubicBezTo>
                  <a:cubicBezTo>
                    <a:pt x="105" y="35"/>
                    <a:pt x="106" y="35"/>
                    <a:pt x="106" y="35"/>
                  </a:cubicBezTo>
                  <a:cubicBezTo>
                    <a:pt x="105" y="30"/>
                    <a:pt x="101" y="24"/>
                    <a:pt x="101" y="18"/>
                  </a:cubicBezTo>
                  <a:cubicBezTo>
                    <a:pt x="102" y="12"/>
                    <a:pt x="102" y="6"/>
                    <a:pt x="102" y="0"/>
                  </a:cubicBezTo>
                  <a:cubicBezTo>
                    <a:pt x="99" y="0"/>
                    <a:pt x="97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751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任意多边形 1390">
              <a:extLst>
                <a:ext uri="{FF2B5EF4-FFF2-40B4-BE49-F238E27FC236}">
                  <a16:creationId xmlns:a16="http://schemas.microsoft.com/office/drawing/2014/main" id="{E64F9228-5188-4B24-9A22-0E9428E93837}"/>
                </a:ext>
              </a:extLst>
            </p:cNvPr>
            <p:cNvSpPr/>
            <p:nvPr/>
          </p:nvSpPr>
          <p:spPr bwMode="auto">
            <a:xfrm>
              <a:off x="5241926" y="5443538"/>
              <a:ext cx="268288" cy="211137"/>
            </a:xfrm>
            <a:custGeom>
              <a:avLst/>
              <a:gdLst>
                <a:gd name="T0" fmla="*/ 6 w 103"/>
                <a:gd name="T1" fmla="*/ 69 h 81"/>
                <a:gd name="T2" fmla="*/ 20 w 103"/>
                <a:gd name="T3" fmla="*/ 81 h 81"/>
                <a:gd name="T4" fmla="*/ 9 w 103"/>
                <a:gd name="T5" fmla="*/ 72 h 81"/>
                <a:gd name="T6" fmla="*/ 9 w 103"/>
                <a:gd name="T7" fmla="*/ 72 h 81"/>
                <a:gd name="T8" fmla="*/ 6 w 103"/>
                <a:gd name="T9" fmla="*/ 69 h 81"/>
                <a:gd name="T10" fmla="*/ 1 w 103"/>
                <a:gd name="T11" fmla="*/ 51 h 81"/>
                <a:gd name="T12" fmla="*/ 3 w 103"/>
                <a:gd name="T13" fmla="*/ 63 h 81"/>
                <a:gd name="T14" fmla="*/ 2 w 103"/>
                <a:gd name="T15" fmla="*/ 62 h 81"/>
                <a:gd name="T16" fmla="*/ 1 w 103"/>
                <a:gd name="T17" fmla="*/ 55 h 81"/>
                <a:gd name="T18" fmla="*/ 1 w 103"/>
                <a:gd name="T19" fmla="*/ 55 h 81"/>
                <a:gd name="T20" fmla="*/ 1 w 103"/>
                <a:gd name="T21" fmla="*/ 51 h 81"/>
                <a:gd name="T22" fmla="*/ 96 w 103"/>
                <a:gd name="T23" fmla="*/ 0 h 81"/>
                <a:gd name="T24" fmla="*/ 83 w 103"/>
                <a:gd name="T25" fmla="*/ 1 h 81"/>
                <a:gd name="T26" fmla="*/ 17 w 103"/>
                <a:gd name="T27" fmla="*/ 30 h 81"/>
                <a:gd name="T28" fmla="*/ 4 w 103"/>
                <a:gd name="T29" fmla="*/ 44 h 81"/>
                <a:gd name="T30" fmla="*/ 3 w 103"/>
                <a:gd name="T31" fmla="*/ 45 h 81"/>
                <a:gd name="T32" fmla="*/ 6 w 103"/>
                <a:gd name="T33" fmla="*/ 40 h 81"/>
                <a:gd name="T34" fmla="*/ 34 w 103"/>
                <a:gd name="T35" fmla="*/ 18 h 81"/>
                <a:gd name="T36" fmla="*/ 67 w 103"/>
                <a:gd name="T37" fmla="*/ 4 h 81"/>
                <a:gd name="T38" fmla="*/ 67 w 103"/>
                <a:gd name="T39" fmla="*/ 4 h 81"/>
                <a:gd name="T40" fmla="*/ 68 w 103"/>
                <a:gd name="T41" fmla="*/ 4 h 81"/>
                <a:gd name="T42" fmla="*/ 68 w 103"/>
                <a:gd name="T43" fmla="*/ 4 h 81"/>
                <a:gd name="T44" fmla="*/ 68 w 103"/>
                <a:gd name="T45" fmla="*/ 4 h 81"/>
                <a:gd name="T46" fmla="*/ 68 w 103"/>
                <a:gd name="T47" fmla="*/ 4 h 81"/>
                <a:gd name="T48" fmla="*/ 68 w 103"/>
                <a:gd name="T49" fmla="*/ 4 h 81"/>
                <a:gd name="T50" fmla="*/ 95 w 103"/>
                <a:gd name="T51" fmla="*/ 0 h 81"/>
                <a:gd name="T52" fmla="*/ 95 w 103"/>
                <a:gd name="T53" fmla="*/ 0 h 81"/>
                <a:gd name="T54" fmla="*/ 95 w 103"/>
                <a:gd name="T55" fmla="*/ 0 h 81"/>
                <a:gd name="T56" fmla="*/ 95 w 103"/>
                <a:gd name="T57" fmla="*/ 0 h 81"/>
                <a:gd name="T58" fmla="*/ 103 w 103"/>
                <a:gd name="T59" fmla="*/ 0 h 81"/>
                <a:gd name="T60" fmla="*/ 103 w 103"/>
                <a:gd name="T61" fmla="*/ 0 h 81"/>
                <a:gd name="T62" fmla="*/ 96 w 103"/>
                <a:gd name="T6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81">
                  <a:moveTo>
                    <a:pt x="6" y="69"/>
                  </a:moveTo>
                  <a:cubicBezTo>
                    <a:pt x="10" y="74"/>
                    <a:pt x="15" y="77"/>
                    <a:pt x="20" y="81"/>
                  </a:cubicBezTo>
                  <a:cubicBezTo>
                    <a:pt x="15" y="78"/>
                    <a:pt x="12" y="75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1"/>
                    <a:pt x="7" y="70"/>
                    <a:pt x="6" y="69"/>
                  </a:cubicBezTo>
                  <a:moveTo>
                    <a:pt x="1" y="51"/>
                  </a:moveTo>
                  <a:cubicBezTo>
                    <a:pt x="0" y="55"/>
                    <a:pt x="1" y="59"/>
                    <a:pt x="3" y="63"/>
                  </a:cubicBezTo>
                  <a:cubicBezTo>
                    <a:pt x="3" y="63"/>
                    <a:pt x="3" y="63"/>
                    <a:pt x="2" y="62"/>
                  </a:cubicBezTo>
                  <a:cubicBezTo>
                    <a:pt x="1" y="60"/>
                    <a:pt x="1" y="57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4"/>
                    <a:pt x="1" y="53"/>
                    <a:pt x="1" y="51"/>
                  </a:cubicBezTo>
                  <a:moveTo>
                    <a:pt x="96" y="0"/>
                  </a:moveTo>
                  <a:cubicBezTo>
                    <a:pt x="91" y="0"/>
                    <a:pt x="87" y="0"/>
                    <a:pt x="83" y="1"/>
                  </a:cubicBezTo>
                  <a:cubicBezTo>
                    <a:pt x="58" y="4"/>
                    <a:pt x="36" y="14"/>
                    <a:pt x="17" y="30"/>
                  </a:cubicBezTo>
                  <a:cubicBezTo>
                    <a:pt x="12" y="34"/>
                    <a:pt x="7" y="38"/>
                    <a:pt x="4" y="44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4" y="44"/>
                    <a:pt x="5" y="42"/>
                    <a:pt x="6" y="40"/>
                  </a:cubicBezTo>
                  <a:cubicBezTo>
                    <a:pt x="12" y="33"/>
                    <a:pt x="21" y="25"/>
                    <a:pt x="34" y="18"/>
                  </a:cubicBezTo>
                  <a:cubicBezTo>
                    <a:pt x="44" y="12"/>
                    <a:pt x="55" y="8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7" y="1"/>
                    <a:pt x="86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0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0" y="0"/>
                    <a:pt x="98" y="0"/>
                    <a:pt x="96" y="0"/>
                  </a:cubicBezTo>
                </a:path>
              </a:pathLst>
            </a:custGeom>
            <a:solidFill>
              <a:srgbClr val="9C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任意多边形 1391">
              <a:extLst>
                <a:ext uri="{FF2B5EF4-FFF2-40B4-BE49-F238E27FC236}">
                  <a16:creationId xmlns:a16="http://schemas.microsoft.com/office/drawing/2014/main" id="{649BAA94-1F9C-482D-8ABF-93F2BB013EC5}"/>
                </a:ext>
              </a:extLst>
            </p:cNvPr>
            <p:cNvSpPr/>
            <p:nvPr/>
          </p:nvSpPr>
          <p:spPr bwMode="auto">
            <a:xfrm>
              <a:off x="4900613" y="4932363"/>
              <a:ext cx="65088" cy="104775"/>
            </a:xfrm>
            <a:custGeom>
              <a:avLst/>
              <a:gdLst>
                <a:gd name="T0" fmla="*/ 15 w 25"/>
                <a:gd name="T1" fmla="*/ 0 h 40"/>
                <a:gd name="T2" fmla="*/ 0 w 25"/>
                <a:gd name="T3" fmla="*/ 40 h 40"/>
                <a:gd name="T4" fmla="*/ 15 w 25"/>
                <a:gd name="T5" fmla="*/ 0 h 40"/>
                <a:gd name="T6" fmla="*/ 25 w 25"/>
                <a:gd name="T7" fmla="*/ 6 h 40"/>
                <a:gd name="T8" fmla="*/ 15 w 2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5" y="0"/>
                  </a:moveTo>
                  <a:cubicBezTo>
                    <a:pt x="10" y="13"/>
                    <a:pt x="5" y="27"/>
                    <a:pt x="0" y="4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4"/>
                    <a:pt x="19" y="2"/>
                    <a:pt x="15" y="0"/>
                  </a:cubicBezTo>
                </a:path>
              </a:pathLst>
            </a:custGeom>
            <a:solidFill>
              <a:srgbClr val="912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任意多边形 1392">
              <a:extLst>
                <a:ext uri="{FF2B5EF4-FFF2-40B4-BE49-F238E27FC236}">
                  <a16:creationId xmlns:a16="http://schemas.microsoft.com/office/drawing/2014/main" id="{738C97CF-56BA-4CB0-A898-57AFD5498A8C}"/>
                </a:ext>
              </a:extLst>
            </p:cNvPr>
            <p:cNvSpPr/>
            <p:nvPr/>
          </p:nvSpPr>
          <p:spPr bwMode="auto">
            <a:xfrm>
              <a:off x="4897438" y="4960938"/>
              <a:ext cx="231775" cy="165100"/>
            </a:xfrm>
            <a:custGeom>
              <a:avLst/>
              <a:gdLst>
                <a:gd name="T0" fmla="*/ 35 w 89"/>
                <a:gd name="T1" fmla="*/ 0 h 63"/>
                <a:gd name="T2" fmla="*/ 30 w 89"/>
                <a:gd name="T3" fmla="*/ 14 h 63"/>
                <a:gd name="T4" fmla="*/ 0 w 89"/>
                <a:gd name="T5" fmla="*/ 31 h 63"/>
                <a:gd name="T6" fmla="*/ 0 w 89"/>
                <a:gd name="T7" fmla="*/ 32 h 63"/>
                <a:gd name="T8" fmla="*/ 1 w 89"/>
                <a:gd name="T9" fmla="*/ 32 h 63"/>
                <a:gd name="T10" fmla="*/ 45 w 89"/>
                <a:gd name="T11" fmla="*/ 40 h 63"/>
                <a:gd name="T12" fmla="*/ 58 w 89"/>
                <a:gd name="T13" fmla="*/ 45 h 63"/>
                <a:gd name="T14" fmla="*/ 75 w 89"/>
                <a:gd name="T15" fmla="*/ 55 h 63"/>
                <a:gd name="T16" fmla="*/ 89 w 89"/>
                <a:gd name="T17" fmla="*/ 63 h 63"/>
                <a:gd name="T18" fmla="*/ 82 w 89"/>
                <a:gd name="T19" fmla="*/ 36 h 63"/>
                <a:gd name="T20" fmla="*/ 68 w 89"/>
                <a:gd name="T21" fmla="*/ 19 h 63"/>
                <a:gd name="T22" fmla="*/ 37 w 89"/>
                <a:gd name="T23" fmla="*/ 8 h 63"/>
                <a:gd name="T24" fmla="*/ 33 w 89"/>
                <a:gd name="T25" fmla="*/ 7 h 63"/>
                <a:gd name="T26" fmla="*/ 35 w 89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63">
                  <a:moveTo>
                    <a:pt x="35" y="0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6" y="35"/>
                    <a:pt x="31" y="38"/>
                    <a:pt x="45" y="40"/>
                  </a:cubicBezTo>
                  <a:cubicBezTo>
                    <a:pt x="50" y="41"/>
                    <a:pt x="54" y="42"/>
                    <a:pt x="58" y="45"/>
                  </a:cubicBezTo>
                  <a:cubicBezTo>
                    <a:pt x="64" y="48"/>
                    <a:pt x="70" y="51"/>
                    <a:pt x="75" y="55"/>
                  </a:cubicBezTo>
                  <a:cubicBezTo>
                    <a:pt x="79" y="57"/>
                    <a:pt x="84" y="60"/>
                    <a:pt x="89" y="6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79" y="28"/>
                    <a:pt x="75" y="23"/>
                    <a:pt x="68" y="19"/>
                  </a:cubicBezTo>
                  <a:cubicBezTo>
                    <a:pt x="58" y="14"/>
                    <a:pt x="48" y="9"/>
                    <a:pt x="37" y="8"/>
                  </a:cubicBezTo>
                  <a:cubicBezTo>
                    <a:pt x="36" y="8"/>
                    <a:pt x="34" y="7"/>
                    <a:pt x="33" y="7"/>
                  </a:cubicBezTo>
                  <a:cubicBezTo>
                    <a:pt x="33" y="4"/>
                    <a:pt x="35" y="2"/>
                    <a:pt x="35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任意多边形 1393">
              <a:extLst>
                <a:ext uri="{FF2B5EF4-FFF2-40B4-BE49-F238E27FC236}">
                  <a16:creationId xmlns:a16="http://schemas.microsoft.com/office/drawing/2014/main" id="{79D8448F-A3DF-4C0C-9726-4CE51C0D6EF6}"/>
                </a:ext>
              </a:extLst>
            </p:cNvPr>
            <p:cNvSpPr/>
            <p:nvPr/>
          </p:nvSpPr>
          <p:spPr bwMode="auto">
            <a:xfrm>
              <a:off x="5111751" y="5054600"/>
              <a:ext cx="17463" cy="71437"/>
            </a:xfrm>
            <a:custGeom>
              <a:avLst/>
              <a:gdLst>
                <a:gd name="T0" fmla="*/ 0 w 7"/>
                <a:gd name="T1" fmla="*/ 0 h 27"/>
                <a:gd name="T2" fmla="*/ 7 w 7"/>
                <a:gd name="T3" fmla="*/ 27 h 27"/>
                <a:gd name="T4" fmla="*/ 7 w 7"/>
                <a:gd name="T5" fmla="*/ 27 h 27"/>
                <a:gd name="T6" fmla="*/ 4 w 7"/>
                <a:gd name="T7" fmla="*/ 15 h 27"/>
                <a:gd name="T8" fmla="*/ 0 w 7"/>
                <a:gd name="T9" fmla="*/ 1 h 27"/>
                <a:gd name="T10" fmla="*/ 0 w 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7">
                  <a:moveTo>
                    <a:pt x="0" y="0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4"/>
                    <a:pt x="4" y="17"/>
                    <a:pt x="4" y="15"/>
                  </a:cubicBezTo>
                  <a:cubicBezTo>
                    <a:pt x="2" y="9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12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任意多边形 1394">
              <a:extLst>
                <a:ext uri="{FF2B5EF4-FFF2-40B4-BE49-F238E27FC236}">
                  <a16:creationId xmlns:a16="http://schemas.microsoft.com/office/drawing/2014/main" id="{8D5255B8-5C78-42F7-B4DD-B5F3D7EE815C}"/>
                </a:ext>
              </a:extLst>
            </p:cNvPr>
            <p:cNvSpPr/>
            <p:nvPr/>
          </p:nvSpPr>
          <p:spPr bwMode="auto">
            <a:xfrm>
              <a:off x="4897438" y="4932363"/>
              <a:ext cx="92075" cy="109537"/>
            </a:xfrm>
            <a:custGeom>
              <a:avLst/>
              <a:gdLst>
                <a:gd name="T0" fmla="*/ 16 w 35"/>
                <a:gd name="T1" fmla="*/ 0 h 42"/>
                <a:gd name="T2" fmla="*/ 1 w 35"/>
                <a:gd name="T3" fmla="*/ 40 h 42"/>
                <a:gd name="T4" fmla="*/ 0 w 35"/>
                <a:gd name="T5" fmla="*/ 42 h 42"/>
                <a:gd name="T6" fmla="*/ 30 w 35"/>
                <a:gd name="T7" fmla="*/ 25 h 42"/>
                <a:gd name="T8" fmla="*/ 35 w 35"/>
                <a:gd name="T9" fmla="*/ 11 h 42"/>
                <a:gd name="T10" fmla="*/ 35 w 35"/>
                <a:gd name="T11" fmla="*/ 11 h 42"/>
                <a:gd name="T12" fmla="*/ 26 w 35"/>
                <a:gd name="T13" fmla="*/ 6 h 42"/>
                <a:gd name="T14" fmla="*/ 16 w 3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2">
                  <a:moveTo>
                    <a:pt x="16" y="0"/>
                  </a:move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0" y="42"/>
                    <a:pt x="0" y="42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2" y="9"/>
                    <a:pt x="29" y="7"/>
                    <a:pt x="26" y="6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751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任意多边形 1395">
              <a:extLst>
                <a:ext uri="{FF2B5EF4-FFF2-40B4-BE49-F238E27FC236}">
                  <a16:creationId xmlns:a16="http://schemas.microsoft.com/office/drawing/2014/main" id="{382139F1-D60E-46BB-B884-B9FFE05DE229}"/>
                </a:ext>
              </a:extLst>
            </p:cNvPr>
            <p:cNvSpPr/>
            <p:nvPr/>
          </p:nvSpPr>
          <p:spPr bwMode="auto">
            <a:xfrm>
              <a:off x="5416551" y="5702300"/>
              <a:ext cx="190500" cy="111125"/>
            </a:xfrm>
            <a:custGeom>
              <a:avLst/>
              <a:gdLst>
                <a:gd name="T0" fmla="*/ 0 w 73"/>
                <a:gd name="T1" fmla="*/ 8 h 43"/>
                <a:gd name="T2" fmla="*/ 0 w 73"/>
                <a:gd name="T3" fmla="*/ 8 h 43"/>
                <a:gd name="T4" fmla="*/ 0 w 73"/>
                <a:gd name="T5" fmla="*/ 8 h 43"/>
                <a:gd name="T6" fmla="*/ 0 w 73"/>
                <a:gd name="T7" fmla="*/ 8 h 43"/>
                <a:gd name="T8" fmla="*/ 24 w 73"/>
                <a:gd name="T9" fmla="*/ 6 h 43"/>
                <a:gd name="T10" fmla="*/ 24 w 73"/>
                <a:gd name="T11" fmla="*/ 6 h 43"/>
                <a:gd name="T12" fmla="*/ 0 w 73"/>
                <a:gd name="T13" fmla="*/ 8 h 43"/>
                <a:gd name="T14" fmla="*/ 24 w 73"/>
                <a:gd name="T15" fmla="*/ 6 h 43"/>
                <a:gd name="T16" fmla="*/ 50 w 73"/>
                <a:gd name="T17" fmla="*/ 0 h 43"/>
                <a:gd name="T18" fmla="*/ 50 w 73"/>
                <a:gd name="T19" fmla="*/ 0 h 43"/>
                <a:gd name="T20" fmla="*/ 50 w 73"/>
                <a:gd name="T21" fmla="*/ 34 h 43"/>
                <a:gd name="T22" fmla="*/ 4 w 73"/>
                <a:gd name="T23" fmla="*/ 43 h 43"/>
                <a:gd name="T24" fmla="*/ 14 w 73"/>
                <a:gd name="T25" fmla="*/ 43 h 43"/>
                <a:gd name="T26" fmla="*/ 73 w 73"/>
                <a:gd name="T27" fmla="*/ 34 h 43"/>
                <a:gd name="T28" fmla="*/ 64 w 73"/>
                <a:gd name="T29" fmla="*/ 24 h 43"/>
                <a:gd name="T30" fmla="*/ 55 w 73"/>
                <a:gd name="T31" fmla="*/ 19 h 43"/>
                <a:gd name="T32" fmla="*/ 54 w 73"/>
                <a:gd name="T33" fmla="*/ 20 h 43"/>
                <a:gd name="T34" fmla="*/ 53 w 73"/>
                <a:gd name="T35" fmla="*/ 20 h 43"/>
                <a:gd name="T36" fmla="*/ 50 w 73"/>
                <a:gd name="T37" fmla="*/ 19 h 43"/>
                <a:gd name="T38" fmla="*/ 50 w 73"/>
                <a:gd name="T3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43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5" y="8"/>
                    <a:pt x="7" y="8"/>
                    <a:pt x="0" y="8"/>
                  </a:cubicBezTo>
                  <a:cubicBezTo>
                    <a:pt x="7" y="8"/>
                    <a:pt x="15" y="8"/>
                    <a:pt x="24" y="6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34" y="39"/>
                    <a:pt x="19" y="42"/>
                    <a:pt x="4" y="43"/>
                  </a:cubicBezTo>
                  <a:cubicBezTo>
                    <a:pt x="7" y="43"/>
                    <a:pt x="11" y="43"/>
                    <a:pt x="14" y="43"/>
                  </a:cubicBezTo>
                  <a:cubicBezTo>
                    <a:pt x="34" y="43"/>
                    <a:pt x="54" y="41"/>
                    <a:pt x="73" y="34"/>
                  </a:cubicBezTo>
                  <a:cubicBezTo>
                    <a:pt x="70" y="30"/>
                    <a:pt x="67" y="27"/>
                    <a:pt x="64" y="24"/>
                  </a:cubicBezTo>
                  <a:cubicBezTo>
                    <a:pt x="61" y="21"/>
                    <a:pt x="59" y="19"/>
                    <a:pt x="55" y="19"/>
                  </a:cubicBezTo>
                  <a:cubicBezTo>
                    <a:pt x="55" y="19"/>
                    <a:pt x="54" y="19"/>
                    <a:pt x="54" y="20"/>
                  </a:cubicBezTo>
                  <a:cubicBezTo>
                    <a:pt x="54" y="20"/>
                    <a:pt x="54" y="20"/>
                    <a:pt x="53" y="20"/>
                  </a:cubicBezTo>
                  <a:cubicBezTo>
                    <a:pt x="52" y="20"/>
                    <a:pt x="51" y="19"/>
                    <a:pt x="50" y="19"/>
                  </a:cubicBezTo>
                  <a:cubicBezTo>
                    <a:pt x="50" y="13"/>
                    <a:pt x="50" y="7"/>
                    <a:pt x="50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任意多边形 1396">
              <a:extLst>
                <a:ext uri="{FF2B5EF4-FFF2-40B4-BE49-F238E27FC236}">
                  <a16:creationId xmlns:a16="http://schemas.microsoft.com/office/drawing/2014/main" id="{56CC9EE0-09E2-4B2C-9C7D-EE1DE2030CEE}"/>
                </a:ext>
              </a:extLst>
            </p:cNvPr>
            <p:cNvSpPr/>
            <p:nvPr/>
          </p:nvSpPr>
          <p:spPr bwMode="auto">
            <a:xfrm>
              <a:off x="5391151" y="5718175"/>
              <a:ext cx="87313" cy="4762"/>
            </a:xfrm>
            <a:custGeom>
              <a:avLst/>
              <a:gdLst>
                <a:gd name="T0" fmla="*/ 34 w 34"/>
                <a:gd name="T1" fmla="*/ 0 h 2"/>
                <a:gd name="T2" fmla="*/ 9 w 34"/>
                <a:gd name="T3" fmla="*/ 2 h 2"/>
                <a:gd name="T4" fmla="*/ 0 w 34"/>
                <a:gd name="T5" fmla="*/ 2 h 2"/>
                <a:gd name="T6" fmla="*/ 0 w 34"/>
                <a:gd name="T7" fmla="*/ 2 h 2"/>
                <a:gd name="T8" fmla="*/ 1 w 34"/>
                <a:gd name="T9" fmla="*/ 2 h 2"/>
                <a:gd name="T10" fmla="*/ 10 w 34"/>
                <a:gd name="T11" fmla="*/ 2 h 2"/>
                <a:gd name="T12" fmla="*/ 10 w 34"/>
                <a:gd name="T13" fmla="*/ 2 h 2"/>
                <a:gd name="T14" fmla="*/ 10 w 34"/>
                <a:gd name="T15" fmla="*/ 2 h 2"/>
                <a:gd name="T16" fmla="*/ 34 w 3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">
                  <a:moveTo>
                    <a:pt x="34" y="0"/>
                  </a:moveTo>
                  <a:cubicBezTo>
                    <a:pt x="26" y="1"/>
                    <a:pt x="17" y="2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7" y="2"/>
                    <a:pt x="25" y="2"/>
                    <a:pt x="34" y="0"/>
                  </a:cubicBezTo>
                </a:path>
              </a:pathLst>
            </a:custGeom>
            <a:solidFill>
              <a:srgbClr val="9C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任意多边形 1397">
              <a:extLst>
                <a:ext uri="{FF2B5EF4-FFF2-40B4-BE49-F238E27FC236}">
                  <a16:creationId xmlns:a16="http://schemas.microsoft.com/office/drawing/2014/main" id="{124D8DC0-A1B4-4E93-A2B7-3821435876E4}"/>
                </a:ext>
              </a:extLst>
            </p:cNvPr>
            <p:cNvSpPr/>
            <p:nvPr/>
          </p:nvSpPr>
          <p:spPr bwMode="auto">
            <a:xfrm>
              <a:off x="5391151" y="5702300"/>
              <a:ext cx="155575" cy="111125"/>
            </a:xfrm>
            <a:custGeom>
              <a:avLst/>
              <a:gdLst>
                <a:gd name="T0" fmla="*/ 60 w 60"/>
                <a:gd name="T1" fmla="*/ 0 h 43"/>
                <a:gd name="T2" fmla="*/ 34 w 60"/>
                <a:gd name="T3" fmla="*/ 6 h 43"/>
                <a:gd name="T4" fmla="*/ 10 w 60"/>
                <a:gd name="T5" fmla="*/ 8 h 43"/>
                <a:gd name="T6" fmla="*/ 10 w 60"/>
                <a:gd name="T7" fmla="*/ 8 h 43"/>
                <a:gd name="T8" fmla="*/ 10 w 60"/>
                <a:gd name="T9" fmla="*/ 8 h 43"/>
                <a:gd name="T10" fmla="*/ 10 w 60"/>
                <a:gd name="T11" fmla="*/ 8 h 43"/>
                <a:gd name="T12" fmla="*/ 1 w 60"/>
                <a:gd name="T13" fmla="*/ 8 h 43"/>
                <a:gd name="T14" fmla="*/ 0 w 60"/>
                <a:gd name="T15" fmla="*/ 8 h 43"/>
                <a:gd name="T16" fmla="*/ 0 w 60"/>
                <a:gd name="T17" fmla="*/ 42 h 43"/>
                <a:gd name="T18" fmla="*/ 14 w 60"/>
                <a:gd name="T19" fmla="*/ 43 h 43"/>
                <a:gd name="T20" fmla="*/ 60 w 60"/>
                <a:gd name="T21" fmla="*/ 34 h 43"/>
                <a:gd name="T22" fmla="*/ 60 w 6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3">
                  <a:moveTo>
                    <a:pt x="60" y="0"/>
                  </a:moveTo>
                  <a:cubicBezTo>
                    <a:pt x="51" y="3"/>
                    <a:pt x="42" y="5"/>
                    <a:pt x="34" y="6"/>
                  </a:cubicBezTo>
                  <a:cubicBezTo>
                    <a:pt x="25" y="8"/>
                    <a:pt x="17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4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0"/>
                    <a:pt x="0" y="31"/>
                    <a:pt x="0" y="42"/>
                  </a:cubicBezTo>
                  <a:cubicBezTo>
                    <a:pt x="5" y="42"/>
                    <a:pt x="10" y="42"/>
                    <a:pt x="14" y="43"/>
                  </a:cubicBezTo>
                  <a:cubicBezTo>
                    <a:pt x="29" y="42"/>
                    <a:pt x="44" y="39"/>
                    <a:pt x="60" y="34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912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任意多边形 1398">
              <a:extLst>
                <a:ext uri="{FF2B5EF4-FFF2-40B4-BE49-F238E27FC236}">
                  <a16:creationId xmlns:a16="http://schemas.microsoft.com/office/drawing/2014/main" id="{F1720A16-F216-4039-B631-24CB229E2FBF}"/>
                </a:ext>
              </a:extLst>
            </p:cNvPr>
            <p:cNvSpPr/>
            <p:nvPr/>
          </p:nvSpPr>
          <p:spPr bwMode="auto">
            <a:xfrm>
              <a:off x="5697538" y="5543550"/>
              <a:ext cx="100013" cy="150812"/>
            </a:xfrm>
            <a:custGeom>
              <a:avLst/>
              <a:gdLst>
                <a:gd name="T0" fmla="*/ 12 w 38"/>
                <a:gd name="T1" fmla="*/ 0 h 58"/>
                <a:gd name="T2" fmla="*/ 12 w 38"/>
                <a:gd name="T3" fmla="*/ 0 h 58"/>
                <a:gd name="T4" fmla="*/ 8 w 38"/>
                <a:gd name="T5" fmla="*/ 13 h 58"/>
                <a:gd name="T6" fmla="*/ 8 w 38"/>
                <a:gd name="T7" fmla="*/ 13 h 58"/>
                <a:gd name="T8" fmla="*/ 12 w 38"/>
                <a:gd name="T9" fmla="*/ 0 h 58"/>
                <a:gd name="T10" fmla="*/ 12 w 38"/>
                <a:gd name="T11" fmla="*/ 34 h 58"/>
                <a:gd name="T12" fmla="*/ 0 w 38"/>
                <a:gd name="T13" fmla="*/ 58 h 58"/>
                <a:gd name="T14" fmla="*/ 11 w 38"/>
                <a:gd name="T15" fmla="*/ 58 h 58"/>
                <a:gd name="T16" fmla="*/ 17 w 38"/>
                <a:gd name="T17" fmla="*/ 58 h 58"/>
                <a:gd name="T18" fmla="*/ 18 w 38"/>
                <a:gd name="T19" fmla="*/ 58 h 58"/>
                <a:gd name="T20" fmla="*/ 28 w 38"/>
                <a:gd name="T21" fmla="*/ 52 h 58"/>
                <a:gd name="T22" fmla="*/ 31 w 38"/>
                <a:gd name="T23" fmla="*/ 48 h 58"/>
                <a:gd name="T24" fmla="*/ 28 w 38"/>
                <a:gd name="T25" fmla="*/ 16 h 58"/>
                <a:gd name="T26" fmla="*/ 14 w 38"/>
                <a:gd name="T27" fmla="*/ 3 h 58"/>
                <a:gd name="T28" fmla="*/ 12 w 38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8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9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9"/>
                    <a:pt x="12" y="4"/>
                    <a:pt x="12" y="0"/>
                  </a:cubicBezTo>
                  <a:cubicBezTo>
                    <a:pt x="12" y="11"/>
                    <a:pt x="12" y="23"/>
                    <a:pt x="12" y="34"/>
                  </a:cubicBezTo>
                  <a:cubicBezTo>
                    <a:pt x="12" y="42"/>
                    <a:pt x="8" y="50"/>
                    <a:pt x="0" y="58"/>
                  </a:cubicBezTo>
                  <a:cubicBezTo>
                    <a:pt x="0" y="58"/>
                    <a:pt x="6" y="58"/>
                    <a:pt x="11" y="58"/>
                  </a:cubicBezTo>
                  <a:cubicBezTo>
                    <a:pt x="13" y="58"/>
                    <a:pt x="15" y="58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58"/>
                    <a:pt x="26" y="56"/>
                    <a:pt x="28" y="52"/>
                  </a:cubicBezTo>
                  <a:cubicBezTo>
                    <a:pt x="29" y="51"/>
                    <a:pt x="30" y="50"/>
                    <a:pt x="31" y="48"/>
                  </a:cubicBezTo>
                  <a:cubicBezTo>
                    <a:pt x="38" y="37"/>
                    <a:pt x="36" y="25"/>
                    <a:pt x="28" y="16"/>
                  </a:cubicBezTo>
                  <a:cubicBezTo>
                    <a:pt x="24" y="10"/>
                    <a:pt x="20" y="7"/>
                    <a:pt x="14" y="3"/>
                  </a:cubicBezTo>
                  <a:cubicBezTo>
                    <a:pt x="13" y="2"/>
                    <a:pt x="13" y="0"/>
                    <a:pt x="12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任意多边形 1399">
              <a:extLst>
                <a:ext uri="{FF2B5EF4-FFF2-40B4-BE49-F238E27FC236}">
                  <a16:creationId xmlns:a16="http://schemas.microsoft.com/office/drawing/2014/main" id="{5F0818CA-FCFB-4DA6-AECE-F141E4C51FBF}"/>
                </a:ext>
              </a:extLst>
            </p:cNvPr>
            <p:cNvSpPr/>
            <p:nvPr/>
          </p:nvSpPr>
          <p:spPr bwMode="auto">
            <a:xfrm>
              <a:off x="5697538" y="5543550"/>
              <a:ext cx="31750" cy="150812"/>
            </a:xfrm>
            <a:custGeom>
              <a:avLst/>
              <a:gdLst>
                <a:gd name="T0" fmla="*/ 12 w 12"/>
                <a:gd name="T1" fmla="*/ 0 h 58"/>
                <a:gd name="T2" fmla="*/ 8 w 12"/>
                <a:gd name="T3" fmla="*/ 13 h 58"/>
                <a:gd name="T4" fmla="*/ 0 w 12"/>
                <a:gd name="T5" fmla="*/ 24 h 58"/>
                <a:gd name="T6" fmla="*/ 0 w 12"/>
                <a:gd name="T7" fmla="*/ 24 h 58"/>
                <a:gd name="T8" fmla="*/ 0 w 12"/>
                <a:gd name="T9" fmla="*/ 58 h 58"/>
                <a:gd name="T10" fmla="*/ 0 w 12"/>
                <a:gd name="T11" fmla="*/ 58 h 58"/>
                <a:gd name="T12" fmla="*/ 12 w 12"/>
                <a:gd name="T13" fmla="*/ 34 h 58"/>
                <a:gd name="T14" fmla="*/ 12 w 12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8">
                  <a:moveTo>
                    <a:pt x="12" y="0"/>
                  </a:moveTo>
                  <a:cubicBezTo>
                    <a:pt x="12" y="4"/>
                    <a:pt x="10" y="9"/>
                    <a:pt x="8" y="13"/>
                  </a:cubicBezTo>
                  <a:cubicBezTo>
                    <a:pt x="4" y="20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2"/>
                    <a:pt x="12" y="34"/>
                  </a:cubicBezTo>
                  <a:cubicBezTo>
                    <a:pt x="12" y="23"/>
                    <a:pt x="12" y="11"/>
                    <a:pt x="12" y="0"/>
                  </a:cubicBezTo>
                </a:path>
              </a:pathLst>
            </a:custGeom>
            <a:solidFill>
              <a:srgbClr val="751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任意多边形 1400">
              <a:extLst>
                <a:ext uri="{FF2B5EF4-FFF2-40B4-BE49-F238E27FC236}">
                  <a16:creationId xmlns:a16="http://schemas.microsoft.com/office/drawing/2014/main" id="{BF5D312B-F7A1-4ADF-914E-108684A4F17E}"/>
                </a:ext>
              </a:extLst>
            </p:cNvPr>
            <p:cNvSpPr/>
            <p:nvPr/>
          </p:nvSpPr>
          <p:spPr bwMode="auto">
            <a:xfrm>
              <a:off x="5697538" y="5543550"/>
              <a:ext cx="31750" cy="61912"/>
            </a:xfrm>
            <a:custGeom>
              <a:avLst/>
              <a:gdLst>
                <a:gd name="T0" fmla="*/ 0 w 12"/>
                <a:gd name="T1" fmla="*/ 24 h 24"/>
                <a:gd name="T2" fmla="*/ 0 w 12"/>
                <a:gd name="T3" fmla="*/ 24 h 24"/>
                <a:gd name="T4" fmla="*/ 0 w 12"/>
                <a:gd name="T5" fmla="*/ 24 h 24"/>
                <a:gd name="T6" fmla="*/ 12 w 12"/>
                <a:gd name="T7" fmla="*/ 0 h 24"/>
                <a:gd name="T8" fmla="*/ 8 w 12"/>
                <a:gd name="T9" fmla="*/ 13 h 24"/>
                <a:gd name="T10" fmla="*/ 12 w 12"/>
                <a:gd name="T11" fmla="*/ 0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12" y="0"/>
                  </a:moveTo>
                  <a:cubicBezTo>
                    <a:pt x="11" y="5"/>
                    <a:pt x="10" y="10"/>
                    <a:pt x="8" y="13"/>
                  </a:cubicBezTo>
                  <a:cubicBezTo>
                    <a:pt x="10" y="9"/>
                    <a:pt x="12" y="4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9C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任意多边形 1401">
              <a:extLst>
                <a:ext uri="{FF2B5EF4-FFF2-40B4-BE49-F238E27FC236}">
                  <a16:creationId xmlns:a16="http://schemas.microsoft.com/office/drawing/2014/main" id="{BAE66B5F-42ED-43F2-8773-3F7E3CB852FC}"/>
                </a:ext>
              </a:extLst>
            </p:cNvPr>
            <p:cNvSpPr/>
            <p:nvPr/>
          </p:nvSpPr>
          <p:spPr bwMode="auto">
            <a:xfrm>
              <a:off x="4957763" y="4713288"/>
              <a:ext cx="73025" cy="173037"/>
            </a:xfrm>
            <a:custGeom>
              <a:avLst/>
              <a:gdLst>
                <a:gd name="T0" fmla="*/ 12 w 28"/>
                <a:gd name="T1" fmla="*/ 37 h 66"/>
                <a:gd name="T2" fmla="*/ 0 w 28"/>
                <a:gd name="T3" fmla="*/ 66 h 66"/>
                <a:gd name="T4" fmla="*/ 12 w 28"/>
                <a:gd name="T5" fmla="*/ 37 h 66"/>
                <a:gd name="T6" fmla="*/ 18 w 28"/>
                <a:gd name="T7" fmla="*/ 20 h 66"/>
                <a:gd name="T8" fmla="*/ 16 w 28"/>
                <a:gd name="T9" fmla="*/ 27 h 66"/>
                <a:gd name="T10" fmla="*/ 18 w 28"/>
                <a:gd name="T11" fmla="*/ 20 h 66"/>
                <a:gd name="T12" fmla="*/ 27 w 28"/>
                <a:gd name="T13" fmla="*/ 15 h 66"/>
                <a:gd name="T14" fmla="*/ 28 w 28"/>
                <a:gd name="T15" fmla="*/ 19 h 66"/>
                <a:gd name="T16" fmla="*/ 27 w 28"/>
                <a:gd name="T17" fmla="*/ 15 h 66"/>
                <a:gd name="T18" fmla="*/ 23 w 28"/>
                <a:gd name="T19" fmla="*/ 0 h 66"/>
                <a:gd name="T20" fmla="*/ 23 w 28"/>
                <a:gd name="T21" fmla="*/ 0 h 66"/>
                <a:gd name="T22" fmla="*/ 23 w 28"/>
                <a:gd name="T23" fmla="*/ 0 h 66"/>
                <a:gd name="T24" fmla="*/ 25 w 28"/>
                <a:gd name="T25" fmla="*/ 9 h 66"/>
                <a:gd name="T26" fmla="*/ 23 w 28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66">
                  <a:moveTo>
                    <a:pt x="12" y="37"/>
                  </a:moveTo>
                  <a:cubicBezTo>
                    <a:pt x="8" y="47"/>
                    <a:pt x="3" y="56"/>
                    <a:pt x="0" y="66"/>
                  </a:cubicBezTo>
                  <a:cubicBezTo>
                    <a:pt x="4" y="56"/>
                    <a:pt x="8" y="47"/>
                    <a:pt x="12" y="37"/>
                  </a:cubicBezTo>
                  <a:moveTo>
                    <a:pt x="18" y="20"/>
                  </a:moveTo>
                  <a:cubicBezTo>
                    <a:pt x="17" y="22"/>
                    <a:pt x="16" y="25"/>
                    <a:pt x="16" y="27"/>
                  </a:cubicBezTo>
                  <a:cubicBezTo>
                    <a:pt x="16" y="25"/>
                    <a:pt x="17" y="22"/>
                    <a:pt x="18" y="20"/>
                  </a:cubicBezTo>
                  <a:moveTo>
                    <a:pt x="27" y="15"/>
                  </a:moveTo>
                  <a:cubicBezTo>
                    <a:pt x="27" y="16"/>
                    <a:pt x="27" y="17"/>
                    <a:pt x="28" y="19"/>
                  </a:cubicBezTo>
                  <a:cubicBezTo>
                    <a:pt x="27" y="17"/>
                    <a:pt x="27" y="16"/>
                    <a:pt x="27" y="15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2"/>
                    <a:pt x="25" y="5"/>
                    <a:pt x="25" y="9"/>
                  </a:cubicBezTo>
                  <a:cubicBezTo>
                    <a:pt x="25" y="6"/>
                    <a:pt x="24" y="2"/>
                    <a:pt x="23" y="0"/>
                  </a:cubicBezTo>
                </a:path>
              </a:pathLst>
            </a:custGeom>
            <a:solidFill>
              <a:srgbClr val="912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任意多边形 1402">
              <a:extLst>
                <a:ext uri="{FF2B5EF4-FFF2-40B4-BE49-F238E27FC236}">
                  <a16:creationId xmlns:a16="http://schemas.microsoft.com/office/drawing/2014/main" id="{AD4E0792-7D4B-4504-94A8-50358D193EAF}"/>
                </a:ext>
              </a:extLst>
            </p:cNvPr>
            <p:cNvSpPr/>
            <p:nvPr/>
          </p:nvSpPr>
          <p:spPr bwMode="auto">
            <a:xfrm>
              <a:off x="4954588" y="4818063"/>
              <a:ext cx="101600" cy="74612"/>
            </a:xfrm>
            <a:custGeom>
              <a:avLst/>
              <a:gdLst>
                <a:gd name="T0" fmla="*/ 30 w 39"/>
                <a:gd name="T1" fmla="*/ 11 h 29"/>
                <a:gd name="T2" fmla="*/ 30 w 39"/>
                <a:gd name="T3" fmla="*/ 11 h 29"/>
                <a:gd name="T4" fmla="*/ 0 w 39"/>
                <a:gd name="T5" fmla="*/ 29 h 29"/>
                <a:gd name="T6" fmla="*/ 0 w 39"/>
                <a:gd name="T7" fmla="*/ 29 h 29"/>
                <a:gd name="T8" fmla="*/ 30 w 39"/>
                <a:gd name="T9" fmla="*/ 11 h 29"/>
                <a:gd name="T10" fmla="*/ 39 w 39"/>
                <a:gd name="T11" fmla="*/ 17 h 29"/>
                <a:gd name="T12" fmla="*/ 39 w 39"/>
                <a:gd name="T13" fmla="*/ 17 h 29"/>
                <a:gd name="T14" fmla="*/ 30 w 39"/>
                <a:gd name="T15" fmla="*/ 11 h 29"/>
                <a:gd name="T16" fmla="*/ 34 w 39"/>
                <a:gd name="T17" fmla="*/ 0 h 29"/>
                <a:gd name="T18" fmla="*/ 33 w 39"/>
                <a:gd name="T19" fmla="*/ 3 h 29"/>
                <a:gd name="T20" fmla="*/ 34 w 3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9"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7" y="15"/>
                    <a:pt x="32" y="13"/>
                    <a:pt x="30" y="11"/>
                  </a:cubicBezTo>
                  <a:moveTo>
                    <a:pt x="34" y="0"/>
                  </a:moveTo>
                  <a:cubicBezTo>
                    <a:pt x="34" y="1"/>
                    <a:pt x="34" y="2"/>
                    <a:pt x="33" y="3"/>
                  </a:cubicBezTo>
                  <a:cubicBezTo>
                    <a:pt x="34" y="1"/>
                    <a:pt x="34" y="0"/>
                    <a:pt x="34" y="0"/>
                  </a:cubicBezTo>
                </a:path>
              </a:pathLst>
            </a:custGeom>
            <a:solidFill>
              <a:srgbClr val="A29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任意多边形 1403">
              <a:extLst>
                <a:ext uri="{FF2B5EF4-FFF2-40B4-BE49-F238E27FC236}">
                  <a16:creationId xmlns:a16="http://schemas.microsoft.com/office/drawing/2014/main" id="{BA9CEAB1-03F4-49C4-8CDE-CB073071B652}"/>
                </a:ext>
              </a:extLst>
            </p:cNvPr>
            <p:cNvSpPr/>
            <p:nvPr/>
          </p:nvSpPr>
          <p:spPr bwMode="auto">
            <a:xfrm>
              <a:off x="4954588" y="4846638"/>
              <a:ext cx="115888" cy="68262"/>
            </a:xfrm>
            <a:custGeom>
              <a:avLst/>
              <a:gdLst>
                <a:gd name="T0" fmla="*/ 30 w 44"/>
                <a:gd name="T1" fmla="*/ 0 h 26"/>
                <a:gd name="T2" fmla="*/ 0 w 44"/>
                <a:gd name="T3" fmla="*/ 18 h 26"/>
                <a:gd name="T4" fmla="*/ 0 w 44"/>
                <a:gd name="T5" fmla="*/ 18 h 26"/>
                <a:gd name="T6" fmla="*/ 44 w 44"/>
                <a:gd name="T7" fmla="*/ 26 h 26"/>
                <a:gd name="T8" fmla="*/ 40 w 44"/>
                <a:gd name="T9" fmla="*/ 8 h 26"/>
                <a:gd name="T10" fmla="*/ 39 w 44"/>
                <a:gd name="T11" fmla="*/ 6 h 26"/>
                <a:gd name="T12" fmla="*/ 39 w 44"/>
                <a:gd name="T13" fmla="*/ 6 h 26"/>
                <a:gd name="T14" fmla="*/ 30 w 44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1"/>
                    <a:pt x="29" y="23"/>
                    <a:pt x="44" y="26"/>
                  </a:cubicBezTo>
                  <a:cubicBezTo>
                    <a:pt x="43" y="19"/>
                    <a:pt x="41" y="14"/>
                    <a:pt x="40" y="8"/>
                  </a:cubicBezTo>
                  <a:cubicBezTo>
                    <a:pt x="39" y="7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9C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任意多边形 1404">
              <a:extLst>
                <a:ext uri="{FF2B5EF4-FFF2-40B4-BE49-F238E27FC236}">
                  <a16:creationId xmlns:a16="http://schemas.microsoft.com/office/drawing/2014/main" id="{BABAA3FA-5E36-4C7F-A79F-79E0A262A4AB}"/>
                </a:ext>
              </a:extLst>
            </p:cNvPr>
            <p:cNvSpPr/>
            <p:nvPr/>
          </p:nvSpPr>
          <p:spPr bwMode="auto">
            <a:xfrm>
              <a:off x="4954588" y="4713288"/>
              <a:ext cx="88900" cy="179387"/>
            </a:xfrm>
            <a:custGeom>
              <a:avLst/>
              <a:gdLst>
                <a:gd name="T0" fmla="*/ 24 w 34"/>
                <a:gd name="T1" fmla="*/ 0 h 69"/>
                <a:gd name="T2" fmla="*/ 24 w 34"/>
                <a:gd name="T3" fmla="*/ 0 h 69"/>
                <a:gd name="T4" fmla="*/ 19 w 34"/>
                <a:gd name="T5" fmla="*/ 20 h 69"/>
                <a:gd name="T6" fmla="*/ 17 w 34"/>
                <a:gd name="T7" fmla="*/ 27 h 69"/>
                <a:gd name="T8" fmla="*/ 13 w 34"/>
                <a:gd name="T9" fmla="*/ 37 h 69"/>
                <a:gd name="T10" fmla="*/ 1 w 34"/>
                <a:gd name="T11" fmla="*/ 66 h 69"/>
                <a:gd name="T12" fmla="*/ 0 w 34"/>
                <a:gd name="T13" fmla="*/ 69 h 69"/>
                <a:gd name="T14" fmla="*/ 30 w 34"/>
                <a:gd name="T15" fmla="*/ 51 h 69"/>
                <a:gd name="T16" fmla="*/ 30 w 34"/>
                <a:gd name="T17" fmla="*/ 51 h 69"/>
                <a:gd name="T18" fmla="*/ 30 w 34"/>
                <a:gd name="T19" fmla="*/ 51 h 69"/>
                <a:gd name="T20" fmla="*/ 32 w 34"/>
                <a:gd name="T21" fmla="*/ 45 h 69"/>
                <a:gd name="T22" fmla="*/ 33 w 34"/>
                <a:gd name="T23" fmla="*/ 43 h 69"/>
                <a:gd name="T24" fmla="*/ 34 w 34"/>
                <a:gd name="T25" fmla="*/ 40 h 69"/>
                <a:gd name="T26" fmla="*/ 34 w 34"/>
                <a:gd name="T27" fmla="*/ 40 h 69"/>
                <a:gd name="T28" fmla="*/ 34 w 34"/>
                <a:gd name="T29" fmla="*/ 40 h 69"/>
                <a:gd name="T30" fmla="*/ 29 w 34"/>
                <a:gd name="T31" fmla="*/ 19 h 69"/>
                <a:gd name="T32" fmla="*/ 28 w 34"/>
                <a:gd name="T33" fmla="*/ 15 h 69"/>
                <a:gd name="T34" fmla="*/ 27 w 34"/>
                <a:gd name="T35" fmla="*/ 12 h 69"/>
                <a:gd name="T36" fmla="*/ 26 w 34"/>
                <a:gd name="T37" fmla="*/ 9 h 69"/>
                <a:gd name="T38" fmla="*/ 24 w 34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6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6"/>
                    <a:pt x="21" y="13"/>
                    <a:pt x="19" y="20"/>
                  </a:cubicBezTo>
                  <a:cubicBezTo>
                    <a:pt x="18" y="22"/>
                    <a:pt x="17" y="25"/>
                    <a:pt x="17" y="27"/>
                  </a:cubicBezTo>
                  <a:cubicBezTo>
                    <a:pt x="15" y="30"/>
                    <a:pt x="14" y="33"/>
                    <a:pt x="13" y="37"/>
                  </a:cubicBezTo>
                  <a:cubicBezTo>
                    <a:pt x="9" y="47"/>
                    <a:pt x="5" y="56"/>
                    <a:pt x="1" y="66"/>
                  </a:cubicBezTo>
                  <a:cubicBezTo>
                    <a:pt x="1" y="67"/>
                    <a:pt x="0" y="68"/>
                    <a:pt x="0" y="6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49"/>
                    <a:pt x="31" y="47"/>
                    <a:pt x="32" y="45"/>
                  </a:cubicBezTo>
                  <a:cubicBezTo>
                    <a:pt x="32" y="44"/>
                    <a:pt x="33" y="43"/>
                    <a:pt x="33" y="43"/>
                  </a:cubicBezTo>
                  <a:cubicBezTo>
                    <a:pt x="34" y="42"/>
                    <a:pt x="34" y="41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4"/>
                    <a:pt x="31" y="26"/>
                    <a:pt x="29" y="19"/>
                  </a:cubicBezTo>
                  <a:cubicBezTo>
                    <a:pt x="28" y="17"/>
                    <a:pt x="28" y="16"/>
                    <a:pt x="28" y="15"/>
                  </a:cubicBezTo>
                  <a:cubicBezTo>
                    <a:pt x="28" y="14"/>
                    <a:pt x="27" y="13"/>
                    <a:pt x="27" y="12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26" y="5"/>
                    <a:pt x="25" y="2"/>
                    <a:pt x="24" y="0"/>
                  </a:cubicBezTo>
                </a:path>
              </a:pathLst>
            </a:custGeom>
            <a:solidFill>
              <a:srgbClr val="751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任意多边形 1405">
              <a:extLst>
                <a:ext uri="{FF2B5EF4-FFF2-40B4-BE49-F238E27FC236}">
                  <a16:creationId xmlns:a16="http://schemas.microsoft.com/office/drawing/2014/main" id="{3836A275-8C14-489E-BA00-1C0216F7109A}"/>
                </a:ext>
              </a:extLst>
            </p:cNvPr>
            <p:cNvSpPr/>
            <p:nvPr/>
          </p:nvSpPr>
          <p:spPr bwMode="auto">
            <a:xfrm>
              <a:off x="3979863" y="3929063"/>
              <a:ext cx="1025525" cy="592137"/>
            </a:xfrm>
            <a:custGeom>
              <a:avLst/>
              <a:gdLst>
                <a:gd name="T0" fmla="*/ 393 w 393"/>
                <a:gd name="T1" fmla="*/ 96 h 227"/>
                <a:gd name="T2" fmla="*/ 166 w 393"/>
                <a:gd name="T3" fmla="*/ 227 h 227"/>
                <a:gd name="T4" fmla="*/ 0 w 393"/>
                <a:gd name="T5" fmla="*/ 131 h 227"/>
                <a:gd name="T6" fmla="*/ 227 w 393"/>
                <a:gd name="T7" fmla="*/ 0 h 227"/>
                <a:gd name="T8" fmla="*/ 393 w 393"/>
                <a:gd name="T9" fmla="*/ 9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227">
                  <a:moveTo>
                    <a:pt x="393" y="96"/>
                  </a:moveTo>
                  <a:cubicBezTo>
                    <a:pt x="166" y="227"/>
                    <a:pt x="166" y="227"/>
                    <a:pt x="166" y="22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99"/>
                    <a:pt x="196" y="18"/>
                    <a:pt x="227" y="0"/>
                  </a:cubicBezTo>
                  <a:cubicBezTo>
                    <a:pt x="252" y="14"/>
                    <a:pt x="296" y="39"/>
                    <a:pt x="393" y="96"/>
                  </a:cubicBezTo>
                </a:path>
              </a:pathLst>
            </a:custGeom>
            <a:solidFill>
              <a:srgbClr val="EBEE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任意多边形 1406">
              <a:extLst>
                <a:ext uri="{FF2B5EF4-FFF2-40B4-BE49-F238E27FC236}">
                  <a16:creationId xmlns:a16="http://schemas.microsoft.com/office/drawing/2014/main" id="{991138EB-3739-4089-B12A-67D0329C5840}"/>
                </a:ext>
              </a:extLst>
            </p:cNvPr>
            <p:cNvSpPr/>
            <p:nvPr/>
          </p:nvSpPr>
          <p:spPr bwMode="auto">
            <a:xfrm>
              <a:off x="4462463" y="4340225"/>
              <a:ext cx="276225" cy="190500"/>
            </a:xfrm>
            <a:custGeom>
              <a:avLst/>
              <a:gdLst>
                <a:gd name="T0" fmla="*/ 174 w 174"/>
                <a:gd name="T1" fmla="*/ 0 h 120"/>
                <a:gd name="T2" fmla="*/ 54 w 174"/>
                <a:gd name="T3" fmla="*/ 120 h 120"/>
                <a:gd name="T4" fmla="*/ 0 w 174"/>
                <a:gd name="T5" fmla="*/ 100 h 120"/>
                <a:gd name="T6" fmla="*/ 174 w 174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20">
                  <a:moveTo>
                    <a:pt x="174" y="0"/>
                  </a:moveTo>
                  <a:lnTo>
                    <a:pt x="54" y="120"/>
                  </a:lnTo>
                  <a:lnTo>
                    <a:pt x="0" y="10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D3D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任意多边形 1407">
              <a:extLst>
                <a:ext uri="{FF2B5EF4-FFF2-40B4-BE49-F238E27FC236}">
                  <a16:creationId xmlns:a16="http://schemas.microsoft.com/office/drawing/2014/main" id="{A05208B1-DA64-42B8-B8E4-2C50A118E750}"/>
                </a:ext>
              </a:extLst>
            </p:cNvPr>
            <p:cNvSpPr/>
            <p:nvPr/>
          </p:nvSpPr>
          <p:spPr bwMode="auto">
            <a:xfrm>
              <a:off x="4548188" y="4330700"/>
              <a:ext cx="211138" cy="207962"/>
            </a:xfrm>
            <a:custGeom>
              <a:avLst/>
              <a:gdLst>
                <a:gd name="T0" fmla="*/ 0 w 133"/>
                <a:gd name="T1" fmla="*/ 126 h 131"/>
                <a:gd name="T2" fmla="*/ 120 w 133"/>
                <a:gd name="T3" fmla="*/ 6 h 131"/>
                <a:gd name="T4" fmla="*/ 133 w 133"/>
                <a:gd name="T5" fmla="*/ 0 h 131"/>
                <a:gd name="T6" fmla="*/ 0 w 133"/>
                <a:gd name="T7" fmla="*/ 131 h 131"/>
                <a:gd name="T8" fmla="*/ 0 w 133"/>
                <a:gd name="T9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31">
                  <a:moveTo>
                    <a:pt x="0" y="126"/>
                  </a:moveTo>
                  <a:lnTo>
                    <a:pt x="120" y="6"/>
                  </a:lnTo>
                  <a:lnTo>
                    <a:pt x="133" y="0"/>
                  </a:lnTo>
                  <a:lnTo>
                    <a:pt x="0" y="131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BE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任意多边形 1408">
              <a:extLst>
                <a:ext uri="{FF2B5EF4-FFF2-40B4-BE49-F238E27FC236}">
                  <a16:creationId xmlns:a16="http://schemas.microsoft.com/office/drawing/2014/main" id="{E27A6A14-3C06-4CF9-9242-7478D3916E5F}"/>
                </a:ext>
              </a:extLst>
            </p:cNvPr>
            <p:cNvSpPr/>
            <p:nvPr/>
          </p:nvSpPr>
          <p:spPr bwMode="auto">
            <a:xfrm>
              <a:off x="4451351" y="4498975"/>
              <a:ext cx="96838" cy="39687"/>
            </a:xfrm>
            <a:custGeom>
              <a:avLst/>
              <a:gdLst>
                <a:gd name="T0" fmla="*/ 61 w 61"/>
                <a:gd name="T1" fmla="*/ 20 h 25"/>
                <a:gd name="T2" fmla="*/ 61 w 61"/>
                <a:gd name="T3" fmla="*/ 25 h 25"/>
                <a:gd name="T4" fmla="*/ 0 w 61"/>
                <a:gd name="T5" fmla="*/ 5 h 25"/>
                <a:gd name="T6" fmla="*/ 7 w 61"/>
                <a:gd name="T7" fmla="*/ 0 h 25"/>
                <a:gd name="T8" fmla="*/ 61 w 61"/>
                <a:gd name="T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61" y="20"/>
                  </a:moveTo>
                  <a:lnTo>
                    <a:pt x="61" y="25"/>
                  </a:lnTo>
                  <a:lnTo>
                    <a:pt x="0" y="5"/>
                  </a:lnTo>
                  <a:lnTo>
                    <a:pt x="7" y="0"/>
                  </a:lnTo>
                  <a:lnTo>
                    <a:pt x="61" y="20"/>
                  </a:lnTo>
                  <a:close/>
                </a:path>
              </a:pathLst>
            </a:custGeom>
            <a:solidFill>
              <a:srgbClr val="BE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任意多边形 1409">
              <a:extLst>
                <a:ext uri="{FF2B5EF4-FFF2-40B4-BE49-F238E27FC236}">
                  <a16:creationId xmlns:a16="http://schemas.microsoft.com/office/drawing/2014/main" id="{C8C4E2DD-4537-43DA-AF24-1684BC6F5346}"/>
                </a:ext>
              </a:extLst>
            </p:cNvPr>
            <p:cNvSpPr/>
            <p:nvPr/>
          </p:nvSpPr>
          <p:spPr bwMode="auto">
            <a:xfrm>
              <a:off x="4268788" y="3933825"/>
              <a:ext cx="246063" cy="169862"/>
            </a:xfrm>
            <a:custGeom>
              <a:avLst/>
              <a:gdLst>
                <a:gd name="T0" fmla="*/ 155 w 155"/>
                <a:gd name="T1" fmla="*/ 16 h 107"/>
                <a:gd name="T2" fmla="*/ 0 w 155"/>
                <a:gd name="T3" fmla="*/ 107 h 107"/>
                <a:gd name="T4" fmla="*/ 105 w 155"/>
                <a:gd name="T5" fmla="*/ 0 h 107"/>
                <a:gd name="T6" fmla="*/ 155 w 155"/>
                <a:gd name="T7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07">
                  <a:moveTo>
                    <a:pt x="155" y="16"/>
                  </a:moveTo>
                  <a:lnTo>
                    <a:pt x="0" y="107"/>
                  </a:lnTo>
                  <a:lnTo>
                    <a:pt x="105" y="0"/>
                  </a:lnTo>
                  <a:lnTo>
                    <a:pt x="155" y="16"/>
                  </a:lnTo>
                  <a:close/>
                </a:path>
              </a:pathLst>
            </a:custGeom>
            <a:solidFill>
              <a:srgbClr val="D3D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任意多边形 1410">
              <a:extLst>
                <a:ext uri="{FF2B5EF4-FFF2-40B4-BE49-F238E27FC236}">
                  <a16:creationId xmlns:a16="http://schemas.microsoft.com/office/drawing/2014/main" id="{9DC6D919-95A3-41A0-979F-59016781C7E6}"/>
                </a:ext>
              </a:extLst>
            </p:cNvPr>
            <p:cNvSpPr/>
            <p:nvPr/>
          </p:nvSpPr>
          <p:spPr bwMode="auto">
            <a:xfrm>
              <a:off x="4413251" y="4178300"/>
              <a:ext cx="592138" cy="349250"/>
            </a:xfrm>
            <a:custGeom>
              <a:avLst/>
              <a:gdLst>
                <a:gd name="T0" fmla="*/ 0 w 227"/>
                <a:gd name="T1" fmla="*/ 131 h 134"/>
                <a:gd name="T2" fmla="*/ 227 w 227"/>
                <a:gd name="T3" fmla="*/ 0 h 134"/>
                <a:gd name="T4" fmla="*/ 227 w 227"/>
                <a:gd name="T5" fmla="*/ 3 h 134"/>
                <a:gd name="T6" fmla="*/ 0 w 227"/>
                <a:gd name="T7" fmla="*/ 134 h 134"/>
                <a:gd name="T8" fmla="*/ 0 w 227"/>
                <a:gd name="T9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4">
                  <a:moveTo>
                    <a:pt x="0" y="131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7" y="3"/>
                    <a:pt x="227" y="3"/>
                    <a:pt x="227" y="3"/>
                  </a:cubicBezTo>
                  <a:cubicBezTo>
                    <a:pt x="202" y="18"/>
                    <a:pt x="1" y="134"/>
                    <a:pt x="0" y="134"/>
                  </a:cubicBezTo>
                  <a:cubicBezTo>
                    <a:pt x="0" y="131"/>
                    <a:pt x="0" y="131"/>
                    <a:pt x="0" y="131"/>
                  </a:cubicBezTo>
                </a:path>
              </a:pathLst>
            </a:custGeom>
            <a:solidFill>
              <a:srgbClr val="BE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任意多边形 1411">
              <a:extLst>
                <a:ext uri="{FF2B5EF4-FFF2-40B4-BE49-F238E27FC236}">
                  <a16:creationId xmlns:a16="http://schemas.microsoft.com/office/drawing/2014/main" id="{2B466B04-257C-4416-A6CE-6618234FA577}"/>
                </a:ext>
              </a:extLst>
            </p:cNvPr>
            <p:cNvSpPr/>
            <p:nvPr/>
          </p:nvSpPr>
          <p:spPr bwMode="auto">
            <a:xfrm>
              <a:off x="4019551" y="4319588"/>
              <a:ext cx="215900" cy="106362"/>
            </a:xfrm>
            <a:custGeom>
              <a:avLst/>
              <a:gdLst>
                <a:gd name="T0" fmla="*/ 136 w 136"/>
                <a:gd name="T1" fmla="*/ 67 h 67"/>
                <a:gd name="T2" fmla="*/ 0 w 136"/>
                <a:gd name="T3" fmla="*/ 21 h 67"/>
                <a:gd name="T4" fmla="*/ 21 w 136"/>
                <a:gd name="T5" fmla="*/ 0 h 67"/>
                <a:gd name="T6" fmla="*/ 136 w 136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67">
                  <a:moveTo>
                    <a:pt x="136" y="67"/>
                  </a:moveTo>
                  <a:lnTo>
                    <a:pt x="0" y="21"/>
                  </a:lnTo>
                  <a:lnTo>
                    <a:pt x="21" y="0"/>
                  </a:lnTo>
                  <a:lnTo>
                    <a:pt x="136" y="67"/>
                  </a:lnTo>
                  <a:close/>
                </a:path>
              </a:pathLst>
            </a:custGeom>
            <a:solidFill>
              <a:srgbClr val="D3D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任意多边形 1412">
              <a:extLst>
                <a:ext uri="{FF2B5EF4-FFF2-40B4-BE49-F238E27FC236}">
                  <a16:creationId xmlns:a16="http://schemas.microsoft.com/office/drawing/2014/main" id="{54DF46C3-AEF9-4D6B-9F3C-941CBBC8D533}"/>
                </a:ext>
              </a:extLst>
            </p:cNvPr>
            <p:cNvSpPr/>
            <p:nvPr/>
          </p:nvSpPr>
          <p:spPr bwMode="auto">
            <a:xfrm>
              <a:off x="4019551" y="4352925"/>
              <a:ext cx="252413" cy="95250"/>
            </a:xfrm>
            <a:custGeom>
              <a:avLst/>
              <a:gdLst>
                <a:gd name="T0" fmla="*/ 0 w 159"/>
                <a:gd name="T1" fmla="*/ 0 h 60"/>
                <a:gd name="T2" fmla="*/ 136 w 159"/>
                <a:gd name="T3" fmla="*/ 46 h 60"/>
                <a:gd name="T4" fmla="*/ 159 w 159"/>
                <a:gd name="T5" fmla="*/ 60 h 60"/>
                <a:gd name="T6" fmla="*/ 0 w 159"/>
                <a:gd name="T7" fmla="*/ 5 h 60"/>
                <a:gd name="T8" fmla="*/ 0 w 159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60">
                  <a:moveTo>
                    <a:pt x="0" y="0"/>
                  </a:moveTo>
                  <a:lnTo>
                    <a:pt x="136" y="46"/>
                  </a:lnTo>
                  <a:lnTo>
                    <a:pt x="159" y="6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任意多边形 1413">
              <a:extLst>
                <a:ext uri="{FF2B5EF4-FFF2-40B4-BE49-F238E27FC236}">
                  <a16:creationId xmlns:a16="http://schemas.microsoft.com/office/drawing/2014/main" id="{C4F0C2DE-1712-497D-B35C-AE8BD6A5A4FD}"/>
                </a:ext>
              </a:extLst>
            </p:cNvPr>
            <p:cNvSpPr/>
            <p:nvPr/>
          </p:nvSpPr>
          <p:spPr bwMode="auto">
            <a:xfrm>
              <a:off x="3979863" y="4270375"/>
              <a:ext cx="433388" cy="257175"/>
            </a:xfrm>
            <a:custGeom>
              <a:avLst/>
              <a:gdLst>
                <a:gd name="T0" fmla="*/ 0 w 166"/>
                <a:gd name="T1" fmla="*/ 0 h 99"/>
                <a:gd name="T2" fmla="*/ 166 w 166"/>
                <a:gd name="T3" fmla="*/ 96 h 99"/>
                <a:gd name="T4" fmla="*/ 166 w 166"/>
                <a:gd name="T5" fmla="*/ 99 h 99"/>
                <a:gd name="T6" fmla="*/ 0 w 166"/>
                <a:gd name="T7" fmla="*/ 3 h 99"/>
                <a:gd name="T8" fmla="*/ 0 w 166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99">
                  <a:moveTo>
                    <a:pt x="0" y="0"/>
                  </a:moveTo>
                  <a:cubicBezTo>
                    <a:pt x="166" y="96"/>
                    <a:pt x="166" y="96"/>
                    <a:pt x="166" y="96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51" y="90"/>
                    <a:pt x="8" y="8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F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任意多边形 1414">
              <a:extLst>
                <a:ext uri="{FF2B5EF4-FFF2-40B4-BE49-F238E27FC236}">
                  <a16:creationId xmlns:a16="http://schemas.microsoft.com/office/drawing/2014/main" id="{E986E15B-C937-4435-B224-C26DCBEF1EBA}"/>
                </a:ext>
              </a:extLst>
            </p:cNvPr>
            <p:cNvSpPr/>
            <p:nvPr/>
          </p:nvSpPr>
          <p:spPr bwMode="auto">
            <a:xfrm>
              <a:off x="4527551" y="3857625"/>
              <a:ext cx="560388" cy="323850"/>
            </a:xfrm>
            <a:custGeom>
              <a:avLst/>
              <a:gdLst>
                <a:gd name="T0" fmla="*/ 215 w 215"/>
                <a:gd name="T1" fmla="*/ 103 h 124"/>
                <a:gd name="T2" fmla="*/ 178 w 215"/>
                <a:gd name="T3" fmla="*/ 124 h 124"/>
                <a:gd name="T4" fmla="*/ 0 w 215"/>
                <a:gd name="T5" fmla="*/ 21 h 124"/>
                <a:gd name="T6" fmla="*/ 37 w 215"/>
                <a:gd name="T7" fmla="*/ 0 h 124"/>
                <a:gd name="T8" fmla="*/ 215 w 215"/>
                <a:gd name="T9" fmla="*/ 10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4">
                  <a:moveTo>
                    <a:pt x="215" y="103"/>
                  </a:moveTo>
                  <a:cubicBezTo>
                    <a:pt x="178" y="124"/>
                    <a:pt x="178" y="124"/>
                    <a:pt x="178" y="1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199" y="93"/>
                    <a:pt x="215" y="103"/>
                  </a:cubicBezTo>
                  <a:close/>
                </a:path>
              </a:pathLst>
            </a:custGeom>
            <a:solidFill>
              <a:srgbClr val="E0B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任意多边形 1415">
              <a:extLst>
                <a:ext uri="{FF2B5EF4-FFF2-40B4-BE49-F238E27FC236}">
                  <a16:creationId xmlns:a16="http://schemas.microsoft.com/office/drawing/2014/main" id="{3D5E1D43-AE56-49F4-A6F2-CF8DEEB55B54}"/>
                </a:ext>
              </a:extLst>
            </p:cNvPr>
            <p:cNvSpPr/>
            <p:nvPr/>
          </p:nvSpPr>
          <p:spPr bwMode="auto">
            <a:xfrm>
              <a:off x="4991101" y="4125913"/>
              <a:ext cx="96838" cy="68262"/>
            </a:xfrm>
            <a:custGeom>
              <a:avLst/>
              <a:gdLst>
                <a:gd name="T0" fmla="*/ 61 w 61"/>
                <a:gd name="T1" fmla="*/ 9 h 43"/>
                <a:gd name="T2" fmla="*/ 0 w 61"/>
                <a:gd name="T3" fmla="*/ 43 h 43"/>
                <a:gd name="T4" fmla="*/ 0 w 61"/>
                <a:gd name="T5" fmla="*/ 35 h 43"/>
                <a:gd name="T6" fmla="*/ 61 w 61"/>
                <a:gd name="T7" fmla="*/ 0 h 43"/>
                <a:gd name="T8" fmla="*/ 61 w 61"/>
                <a:gd name="T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3">
                  <a:moveTo>
                    <a:pt x="61" y="9"/>
                  </a:moveTo>
                  <a:lnTo>
                    <a:pt x="0" y="43"/>
                  </a:lnTo>
                  <a:lnTo>
                    <a:pt x="0" y="35"/>
                  </a:lnTo>
                  <a:lnTo>
                    <a:pt x="61" y="0"/>
                  </a:lnTo>
                  <a:lnTo>
                    <a:pt x="61" y="9"/>
                  </a:lnTo>
                  <a:close/>
                </a:path>
              </a:pathLst>
            </a:custGeom>
            <a:solidFill>
              <a:srgbClr val="C4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任意多边形 1416">
              <a:extLst>
                <a:ext uri="{FF2B5EF4-FFF2-40B4-BE49-F238E27FC236}">
                  <a16:creationId xmlns:a16="http://schemas.microsoft.com/office/drawing/2014/main" id="{C3C55410-35E0-4E0E-BB17-047C3EF4790F}"/>
                </a:ext>
              </a:extLst>
            </p:cNvPr>
            <p:cNvSpPr/>
            <p:nvPr/>
          </p:nvSpPr>
          <p:spPr bwMode="auto">
            <a:xfrm>
              <a:off x="4527551" y="3913188"/>
              <a:ext cx="463550" cy="280987"/>
            </a:xfrm>
            <a:custGeom>
              <a:avLst/>
              <a:gdLst>
                <a:gd name="T0" fmla="*/ 292 w 292"/>
                <a:gd name="T1" fmla="*/ 177 h 177"/>
                <a:gd name="T2" fmla="*/ 0 w 292"/>
                <a:gd name="T3" fmla="*/ 8 h 177"/>
                <a:gd name="T4" fmla="*/ 0 w 292"/>
                <a:gd name="T5" fmla="*/ 0 h 177"/>
                <a:gd name="T6" fmla="*/ 292 w 292"/>
                <a:gd name="T7" fmla="*/ 169 h 177"/>
                <a:gd name="T8" fmla="*/ 292 w 292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177">
                  <a:moveTo>
                    <a:pt x="292" y="177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92" y="169"/>
                  </a:lnTo>
                  <a:lnTo>
                    <a:pt x="292" y="177"/>
                  </a:lnTo>
                  <a:close/>
                </a:path>
              </a:pathLst>
            </a:custGeom>
            <a:solidFill>
              <a:srgbClr val="D8A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任意多边形 1417">
              <a:extLst>
                <a:ext uri="{FF2B5EF4-FFF2-40B4-BE49-F238E27FC236}">
                  <a16:creationId xmlns:a16="http://schemas.microsoft.com/office/drawing/2014/main" id="{5D1BD96C-DA0F-4133-B612-2B2B800ADDCE}"/>
                </a:ext>
              </a:extLst>
            </p:cNvPr>
            <p:cNvSpPr/>
            <p:nvPr/>
          </p:nvSpPr>
          <p:spPr bwMode="auto">
            <a:xfrm>
              <a:off x="4592638" y="3876675"/>
              <a:ext cx="69850" cy="41275"/>
            </a:xfrm>
            <a:custGeom>
              <a:avLst/>
              <a:gdLst>
                <a:gd name="T0" fmla="*/ 27 w 27"/>
                <a:gd name="T1" fmla="*/ 1 h 16"/>
                <a:gd name="T2" fmla="*/ 2 w 27"/>
                <a:gd name="T3" fmla="*/ 16 h 16"/>
                <a:gd name="T4" fmla="*/ 1 w 27"/>
                <a:gd name="T5" fmla="*/ 13 h 16"/>
                <a:gd name="T6" fmla="*/ 24 w 27"/>
                <a:gd name="T7" fmla="*/ 0 h 16"/>
                <a:gd name="T8" fmla="*/ 27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0" y="16"/>
                    <a:pt x="2" y="16"/>
                    <a:pt x="2" y="16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任意多边形 1418">
              <a:extLst>
                <a:ext uri="{FF2B5EF4-FFF2-40B4-BE49-F238E27FC236}">
                  <a16:creationId xmlns:a16="http://schemas.microsoft.com/office/drawing/2014/main" id="{D256E311-BE3B-462F-9EEA-B0127A71A3D2}"/>
                </a:ext>
              </a:extLst>
            </p:cNvPr>
            <p:cNvSpPr/>
            <p:nvPr/>
          </p:nvSpPr>
          <p:spPr bwMode="auto">
            <a:xfrm>
              <a:off x="4633913" y="3900488"/>
              <a:ext cx="71438" cy="42862"/>
            </a:xfrm>
            <a:custGeom>
              <a:avLst/>
              <a:gdLst>
                <a:gd name="T0" fmla="*/ 27 w 27"/>
                <a:gd name="T1" fmla="*/ 2 h 17"/>
                <a:gd name="T2" fmla="*/ 2 w 27"/>
                <a:gd name="T3" fmla="*/ 16 h 17"/>
                <a:gd name="T4" fmla="*/ 2 w 27"/>
                <a:gd name="T5" fmla="*/ 14 h 17"/>
                <a:gd name="T6" fmla="*/ 25 w 27"/>
                <a:gd name="T7" fmla="*/ 0 h 17"/>
                <a:gd name="T8" fmla="*/ 27 w 2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7" y="2"/>
                  </a:moveTo>
                  <a:cubicBezTo>
                    <a:pt x="1" y="17"/>
                    <a:pt x="3" y="16"/>
                    <a:pt x="2" y="16"/>
                  </a:cubicBezTo>
                  <a:cubicBezTo>
                    <a:pt x="1" y="16"/>
                    <a:pt x="0" y="14"/>
                    <a:pt x="2" y="14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7" y="2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任意多边形 1419">
              <a:extLst>
                <a:ext uri="{FF2B5EF4-FFF2-40B4-BE49-F238E27FC236}">
                  <a16:creationId xmlns:a16="http://schemas.microsoft.com/office/drawing/2014/main" id="{2D2D5A5C-FCEF-44B3-B1E5-F774085C90E0}"/>
                </a:ext>
              </a:extLst>
            </p:cNvPr>
            <p:cNvSpPr/>
            <p:nvPr/>
          </p:nvSpPr>
          <p:spPr bwMode="auto">
            <a:xfrm>
              <a:off x="4678363" y="3925888"/>
              <a:ext cx="71438" cy="44450"/>
            </a:xfrm>
            <a:custGeom>
              <a:avLst/>
              <a:gdLst>
                <a:gd name="T0" fmla="*/ 27 w 27"/>
                <a:gd name="T1" fmla="*/ 2 h 17"/>
                <a:gd name="T2" fmla="*/ 2 w 27"/>
                <a:gd name="T3" fmla="*/ 16 h 17"/>
                <a:gd name="T4" fmla="*/ 1 w 27"/>
                <a:gd name="T5" fmla="*/ 13 h 17"/>
                <a:gd name="T6" fmla="*/ 24 w 27"/>
                <a:gd name="T7" fmla="*/ 0 h 17"/>
                <a:gd name="T8" fmla="*/ 27 w 2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7" y="2"/>
                  </a:moveTo>
                  <a:cubicBezTo>
                    <a:pt x="1" y="17"/>
                    <a:pt x="2" y="16"/>
                    <a:pt x="2" y="16"/>
                  </a:cubicBezTo>
                  <a:cubicBezTo>
                    <a:pt x="1" y="16"/>
                    <a:pt x="0" y="14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2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任意多边形 1420">
              <a:extLst>
                <a:ext uri="{FF2B5EF4-FFF2-40B4-BE49-F238E27FC236}">
                  <a16:creationId xmlns:a16="http://schemas.microsoft.com/office/drawing/2014/main" id="{1ADDF919-F290-429D-810C-63D469A3EB4B}"/>
                </a:ext>
              </a:extLst>
            </p:cNvPr>
            <p:cNvSpPr/>
            <p:nvPr/>
          </p:nvSpPr>
          <p:spPr bwMode="auto">
            <a:xfrm>
              <a:off x="4722813" y="3951288"/>
              <a:ext cx="69850" cy="42862"/>
            </a:xfrm>
            <a:custGeom>
              <a:avLst/>
              <a:gdLst>
                <a:gd name="T0" fmla="*/ 27 w 27"/>
                <a:gd name="T1" fmla="*/ 1 h 16"/>
                <a:gd name="T2" fmla="*/ 2 w 27"/>
                <a:gd name="T3" fmla="*/ 16 h 16"/>
                <a:gd name="T4" fmla="*/ 1 w 27"/>
                <a:gd name="T5" fmla="*/ 13 h 16"/>
                <a:gd name="T6" fmla="*/ 24 w 27"/>
                <a:gd name="T7" fmla="*/ 0 h 16"/>
                <a:gd name="T8" fmla="*/ 27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0" y="16"/>
                    <a:pt x="2" y="16"/>
                    <a:pt x="2" y="16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任意多边形 1421">
              <a:extLst>
                <a:ext uri="{FF2B5EF4-FFF2-40B4-BE49-F238E27FC236}">
                  <a16:creationId xmlns:a16="http://schemas.microsoft.com/office/drawing/2014/main" id="{87DDC18F-3614-4450-AF39-8E8C50EB3228}"/>
                </a:ext>
              </a:extLst>
            </p:cNvPr>
            <p:cNvSpPr/>
            <p:nvPr/>
          </p:nvSpPr>
          <p:spPr bwMode="auto">
            <a:xfrm>
              <a:off x="4764088" y="3975100"/>
              <a:ext cx="73025" cy="44450"/>
            </a:xfrm>
            <a:custGeom>
              <a:avLst/>
              <a:gdLst>
                <a:gd name="T0" fmla="*/ 28 w 28"/>
                <a:gd name="T1" fmla="*/ 2 h 17"/>
                <a:gd name="T2" fmla="*/ 2 w 28"/>
                <a:gd name="T3" fmla="*/ 16 h 17"/>
                <a:gd name="T4" fmla="*/ 2 w 28"/>
                <a:gd name="T5" fmla="*/ 14 h 17"/>
                <a:gd name="T6" fmla="*/ 25 w 28"/>
                <a:gd name="T7" fmla="*/ 0 h 17"/>
                <a:gd name="T8" fmla="*/ 28 w 28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2"/>
                  </a:moveTo>
                  <a:cubicBezTo>
                    <a:pt x="1" y="17"/>
                    <a:pt x="3" y="16"/>
                    <a:pt x="2" y="16"/>
                  </a:cubicBezTo>
                  <a:cubicBezTo>
                    <a:pt x="1" y="16"/>
                    <a:pt x="0" y="14"/>
                    <a:pt x="2" y="14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8" y="2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任意多边形 1422">
              <a:extLst>
                <a:ext uri="{FF2B5EF4-FFF2-40B4-BE49-F238E27FC236}">
                  <a16:creationId xmlns:a16="http://schemas.microsoft.com/office/drawing/2014/main" id="{39638987-60F4-4F6A-A946-851C94EF4762}"/>
                </a:ext>
              </a:extLst>
            </p:cNvPr>
            <p:cNvSpPr/>
            <p:nvPr/>
          </p:nvSpPr>
          <p:spPr bwMode="auto">
            <a:xfrm>
              <a:off x="4808538" y="4002088"/>
              <a:ext cx="71438" cy="44450"/>
            </a:xfrm>
            <a:custGeom>
              <a:avLst/>
              <a:gdLst>
                <a:gd name="T0" fmla="*/ 27 w 27"/>
                <a:gd name="T1" fmla="*/ 1 h 17"/>
                <a:gd name="T2" fmla="*/ 2 w 27"/>
                <a:gd name="T3" fmla="*/ 16 h 17"/>
                <a:gd name="T4" fmla="*/ 1 w 27"/>
                <a:gd name="T5" fmla="*/ 13 h 17"/>
                <a:gd name="T6" fmla="*/ 24 w 27"/>
                <a:gd name="T7" fmla="*/ 0 h 17"/>
                <a:gd name="T8" fmla="*/ 27 w 27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7" y="1"/>
                  </a:moveTo>
                  <a:cubicBezTo>
                    <a:pt x="1" y="17"/>
                    <a:pt x="3" y="16"/>
                    <a:pt x="2" y="16"/>
                  </a:cubicBezTo>
                  <a:cubicBezTo>
                    <a:pt x="1" y="16"/>
                    <a:pt x="0" y="14"/>
                    <a:pt x="1" y="13"/>
                  </a:cubicBezTo>
                  <a:cubicBezTo>
                    <a:pt x="25" y="0"/>
                    <a:pt x="24" y="0"/>
                    <a:pt x="24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任意多边形 1423">
              <a:extLst>
                <a:ext uri="{FF2B5EF4-FFF2-40B4-BE49-F238E27FC236}">
                  <a16:creationId xmlns:a16="http://schemas.microsoft.com/office/drawing/2014/main" id="{39DDA138-BB66-46FF-8AE4-26A3C2ECF328}"/>
                </a:ext>
              </a:extLst>
            </p:cNvPr>
            <p:cNvSpPr/>
            <p:nvPr/>
          </p:nvSpPr>
          <p:spPr bwMode="auto">
            <a:xfrm>
              <a:off x="4852988" y="4027488"/>
              <a:ext cx="71438" cy="41275"/>
            </a:xfrm>
            <a:custGeom>
              <a:avLst/>
              <a:gdLst>
                <a:gd name="T0" fmla="*/ 27 w 27"/>
                <a:gd name="T1" fmla="*/ 1 h 16"/>
                <a:gd name="T2" fmla="*/ 2 w 27"/>
                <a:gd name="T3" fmla="*/ 15 h 16"/>
                <a:gd name="T4" fmla="*/ 1 w 27"/>
                <a:gd name="T5" fmla="*/ 13 h 16"/>
                <a:gd name="T6" fmla="*/ 24 w 27"/>
                <a:gd name="T7" fmla="*/ 0 h 16"/>
                <a:gd name="T8" fmla="*/ 27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1" y="16"/>
                    <a:pt x="2" y="15"/>
                    <a:pt x="2" y="15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任意多边形 1424">
              <a:extLst>
                <a:ext uri="{FF2B5EF4-FFF2-40B4-BE49-F238E27FC236}">
                  <a16:creationId xmlns:a16="http://schemas.microsoft.com/office/drawing/2014/main" id="{100403D2-4B43-44A6-94EE-072C31500262}"/>
                </a:ext>
              </a:extLst>
            </p:cNvPr>
            <p:cNvSpPr/>
            <p:nvPr/>
          </p:nvSpPr>
          <p:spPr bwMode="auto">
            <a:xfrm>
              <a:off x="4897438" y="4051300"/>
              <a:ext cx="71438" cy="44450"/>
            </a:xfrm>
            <a:custGeom>
              <a:avLst/>
              <a:gdLst>
                <a:gd name="T0" fmla="*/ 27 w 27"/>
                <a:gd name="T1" fmla="*/ 2 h 17"/>
                <a:gd name="T2" fmla="*/ 1 w 27"/>
                <a:gd name="T3" fmla="*/ 16 h 17"/>
                <a:gd name="T4" fmla="*/ 1 w 27"/>
                <a:gd name="T5" fmla="*/ 14 h 17"/>
                <a:gd name="T6" fmla="*/ 24 w 27"/>
                <a:gd name="T7" fmla="*/ 0 h 17"/>
                <a:gd name="T8" fmla="*/ 27 w 2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7" y="2"/>
                  </a:moveTo>
                  <a:cubicBezTo>
                    <a:pt x="0" y="17"/>
                    <a:pt x="2" y="16"/>
                    <a:pt x="1" y="16"/>
                  </a:cubicBezTo>
                  <a:cubicBezTo>
                    <a:pt x="0" y="16"/>
                    <a:pt x="0" y="14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2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任意多边形 1425">
              <a:extLst>
                <a:ext uri="{FF2B5EF4-FFF2-40B4-BE49-F238E27FC236}">
                  <a16:creationId xmlns:a16="http://schemas.microsoft.com/office/drawing/2014/main" id="{F2122A97-824F-47B9-85F4-B155FF4CF9D6}"/>
                </a:ext>
              </a:extLst>
            </p:cNvPr>
            <p:cNvSpPr/>
            <p:nvPr/>
          </p:nvSpPr>
          <p:spPr bwMode="auto">
            <a:xfrm>
              <a:off x="4938713" y="4076700"/>
              <a:ext cx="71438" cy="42862"/>
            </a:xfrm>
            <a:custGeom>
              <a:avLst/>
              <a:gdLst>
                <a:gd name="T0" fmla="*/ 27 w 27"/>
                <a:gd name="T1" fmla="*/ 1 h 16"/>
                <a:gd name="T2" fmla="*/ 2 w 27"/>
                <a:gd name="T3" fmla="*/ 16 h 16"/>
                <a:gd name="T4" fmla="*/ 1 w 27"/>
                <a:gd name="T5" fmla="*/ 13 h 16"/>
                <a:gd name="T6" fmla="*/ 25 w 27"/>
                <a:gd name="T7" fmla="*/ 0 h 16"/>
                <a:gd name="T8" fmla="*/ 27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1" y="16"/>
                    <a:pt x="3" y="16"/>
                    <a:pt x="2" y="16"/>
                  </a:cubicBezTo>
                  <a:cubicBezTo>
                    <a:pt x="1" y="16"/>
                    <a:pt x="0" y="14"/>
                    <a:pt x="1" y="13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任意多边形 1426">
              <a:extLst>
                <a:ext uri="{FF2B5EF4-FFF2-40B4-BE49-F238E27FC236}">
                  <a16:creationId xmlns:a16="http://schemas.microsoft.com/office/drawing/2014/main" id="{71EBD46F-6819-4E33-BCC9-BD2736098F2D}"/>
                </a:ext>
              </a:extLst>
            </p:cNvPr>
            <p:cNvSpPr/>
            <p:nvPr/>
          </p:nvSpPr>
          <p:spPr bwMode="auto">
            <a:xfrm>
              <a:off x="4983163" y="4100513"/>
              <a:ext cx="71438" cy="44450"/>
            </a:xfrm>
            <a:custGeom>
              <a:avLst/>
              <a:gdLst>
                <a:gd name="T0" fmla="*/ 27 w 27"/>
                <a:gd name="T1" fmla="*/ 2 h 17"/>
                <a:gd name="T2" fmla="*/ 2 w 27"/>
                <a:gd name="T3" fmla="*/ 16 h 17"/>
                <a:gd name="T4" fmla="*/ 1 w 27"/>
                <a:gd name="T5" fmla="*/ 14 h 17"/>
                <a:gd name="T6" fmla="*/ 24 w 27"/>
                <a:gd name="T7" fmla="*/ 0 h 17"/>
                <a:gd name="T8" fmla="*/ 27 w 2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7" y="2"/>
                  </a:moveTo>
                  <a:cubicBezTo>
                    <a:pt x="1" y="17"/>
                    <a:pt x="2" y="16"/>
                    <a:pt x="2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2"/>
                  </a:lnTo>
                  <a:close/>
                </a:path>
              </a:pathLst>
            </a:custGeom>
            <a:solidFill>
              <a:srgbClr val="7F5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任意多边形 1427">
              <a:extLst>
                <a:ext uri="{FF2B5EF4-FFF2-40B4-BE49-F238E27FC236}">
                  <a16:creationId xmlns:a16="http://schemas.microsoft.com/office/drawing/2014/main" id="{D5F75058-AEB7-4A76-A687-F2EDA477887C}"/>
                </a:ext>
              </a:extLst>
            </p:cNvPr>
            <p:cNvSpPr/>
            <p:nvPr/>
          </p:nvSpPr>
          <p:spPr bwMode="auto">
            <a:xfrm>
              <a:off x="4483101" y="4032250"/>
              <a:ext cx="25400" cy="60325"/>
            </a:xfrm>
            <a:custGeom>
              <a:avLst/>
              <a:gdLst>
                <a:gd name="T0" fmla="*/ 10 w 10"/>
                <a:gd name="T1" fmla="*/ 0 h 23"/>
                <a:gd name="T2" fmla="*/ 5 w 10"/>
                <a:gd name="T3" fmla="*/ 7 h 23"/>
                <a:gd name="T4" fmla="*/ 6 w 10"/>
                <a:gd name="T5" fmla="*/ 9 h 23"/>
                <a:gd name="T6" fmla="*/ 3 w 10"/>
                <a:gd name="T7" fmla="*/ 23 h 23"/>
                <a:gd name="T8" fmla="*/ 3 w 10"/>
                <a:gd name="T9" fmla="*/ 23 h 23"/>
                <a:gd name="T10" fmla="*/ 0 w 10"/>
                <a:gd name="T11" fmla="*/ 17 h 23"/>
                <a:gd name="T12" fmla="*/ 10 w 10"/>
                <a:gd name="T13" fmla="*/ 0 h 23"/>
                <a:gd name="T14" fmla="*/ 10 w 10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3">
                  <a:moveTo>
                    <a:pt x="10" y="0"/>
                  </a:move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6" y="9"/>
                  </a:cubicBezTo>
                  <a:cubicBezTo>
                    <a:pt x="4" y="13"/>
                    <a:pt x="2" y="18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0"/>
                    <a:pt x="5" y="3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8B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任意多边形 1428">
              <a:extLst>
                <a:ext uri="{FF2B5EF4-FFF2-40B4-BE49-F238E27FC236}">
                  <a16:creationId xmlns:a16="http://schemas.microsoft.com/office/drawing/2014/main" id="{9B289CE4-FD71-40C4-B09D-6C69C0F6A202}"/>
                </a:ext>
              </a:extLst>
            </p:cNvPr>
            <p:cNvSpPr/>
            <p:nvPr/>
          </p:nvSpPr>
          <p:spPr bwMode="auto">
            <a:xfrm>
              <a:off x="4986338" y="4332288"/>
              <a:ext cx="33338" cy="26987"/>
            </a:xfrm>
            <a:custGeom>
              <a:avLst/>
              <a:gdLst>
                <a:gd name="T0" fmla="*/ 6 w 13"/>
                <a:gd name="T1" fmla="*/ 1 h 10"/>
                <a:gd name="T2" fmla="*/ 13 w 13"/>
                <a:gd name="T3" fmla="*/ 9 h 10"/>
                <a:gd name="T4" fmla="*/ 12 w 13"/>
                <a:gd name="T5" fmla="*/ 10 h 10"/>
                <a:gd name="T6" fmla="*/ 2 w 13"/>
                <a:gd name="T7" fmla="*/ 8 h 10"/>
                <a:gd name="T8" fmla="*/ 0 w 13"/>
                <a:gd name="T9" fmla="*/ 6 h 10"/>
                <a:gd name="T10" fmla="*/ 4 w 13"/>
                <a:gd name="T11" fmla="*/ 0 h 10"/>
                <a:gd name="T12" fmla="*/ 6 w 13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6" y="1"/>
                  </a:moveTo>
                  <a:cubicBezTo>
                    <a:pt x="8" y="3"/>
                    <a:pt x="11" y="6"/>
                    <a:pt x="13" y="9"/>
                  </a:cubicBezTo>
                  <a:cubicBezTo>
                    <a:pt x="13" y="9"/>
                    <a:pt x="13" y="10"/>
                    <a:pt x="12" y="10"/>
                  </a:cubicBezTo>
                  <a:cubicBezTo>
                    <a:pt x="9" y="9"/>
                    <a:pt x="5" y="9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</a:path>
              </a:pathLst>
            </a:custGeom>
            <a:solidFill>
              <a:srgbClr val="655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任意多边形 1429">
              <a:extLst>
                <a:ext uri="{FF2B5EF4-FFF2-40B4-BE49-F238E27FC236}">
                  <a16:creationId xmlns:a16="http://schemas.microsoft.com/office/drawing/2014/main" id="{42431291-82BA-4183-BEA5-CD353A292FED}"/>
                </a:ext>
              </a:extLst>
            </p:cNvPr>
            <p:cNvSpPr/>
            <p:nvPr/>
          </p:nvSpPr>
          <p:spPr bwMode="auto">
            <a:xfrm>
              <a:off x="4548188" y="4067175"/>
              <a:ext cx="461963" cy="273050"/>
            </a:xfrm>
            <a:custGeom>
              <a:avLst/>
              <a:gdLst>
                <a:gd name="T0" fmla="*/ 21 w 177"/>
                <a:gd name="T1" fmla="*/ 4 h 105"/>
                <a:gd name="T2" fmla="*/ 155 w 177"/>
                <a:gd name="T3" fmla="*/ 82 h 105"/>
                <a:gd name="T4" fmla="*/ 152 w 177"/>
                <a:gd name="T5" fmla="*/ 83 h 105"/>
                <a:gd name="T6" fmla="*/ 152 w 177"/>
                <a:gd name="T7" fmla="*/ 83 h 105"/>
                <a:gd name="T8" fmla="*/ 146 w 177"/>
                <a:gd name="T9" fmla="*/ 88 h 105"/>
                <a:gd name="T10" fmla="*/ 146 w 177"/>
                <a:gd name="T11" fmla="*/ 88 h 105"/>
                <a:gd name="T12" fmla="*/ 142 w 177"/>
                <a:gd name="T13" fmla="*/ 97 h 105"/>
                <a:gd name="T14" fmla="*/ 142 w 177"/>
                <a:gd name="T15" fmla="*/ 102 h 105"/>
                <a:gd name="T16" fmla="*/ 143 w 177"/>
                <a:gd name="T17" fmla="*/ 104 h 105"/>
                <a:gd name="T18" fmla="*/ 144 w 177"/>
                <a:gd name="T19" fmla="*/ 105 h 105"/>
                <a:gd name="T20" fmla="*/ 3 w 177"/>
                <a:gd name="T21" fmla="*/ 24 h 105"/>
                <a:gd name="T22" fmla="*/ 1 w 177"/>
                <a:gd name="T23" fmla="*/ 22 h 105"/>
                <a:gd name="T24" fmla="*/ 1 w 177"/>
                <a:gd name="T25" fmla="*/ 14 h 105"/>
                <a:gd name="T26" fmla="*/ 4 w 177"/>
                <a:gd name="T27" fmla="*/ 8 h 105"/>
                <a:gd name="T28" fmla="*/ 40 w 177"/>
                <a:gd name="T29" fmla="*/ 28 h 105"/>
                <a:gd name="T30" fmla="*/ 45 w 177"/>
                <a:gd name="T31" fmla="*/ 22 h 105"/>
                <a:gd name="T32" fmla="*/ 44 w 177"/>
                <a:gd name="T33" fmla="*/ 21 h 105"/>
                <a:gd name="T34" fmla="*/ 10 w 177"/>
                <a:gd name="T35" fmla="*/ 2 h 105"/>
                <a:gd name="T36" fmla="*/ 16 w 177"/>
                <a:gd name="T37" fmla="*/ 2 h 105"/>
                <a:gd name="T38" fmla="*/ 21 w 177"/>
                <a:gd name="T39" fmla="*/ 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05">
                  <a:moveTo>
                    <a:pt x="21" y="4"/>
                  </a:moveTo>
                  <a:cubicBezTo>
                    <a:pt x="177" y="94"/>
                    <a:pt x="157" y="82"/>
                    <a:pt x="155" y="82"/>
                  </a:cubicBezTo>
                  <a:cubicBezTo>
                    <a:pt x="154" y="82"/>
                    <a:pt x="153" y="82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0" y="84"/>
                    <a:pt x="147" y="86"/>
                    <a:pt x="146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4" y="91"/>
                    <a:pt x="142" y="94"/>
                    <a:pt x="142" y="97"/>
                  </a:cubicBezTo>
                  <a:cubicBezTo>
                    <a:pt x="141" y="99"/>
                    <a:pt x="141" y="101"/>
                    <a:pt x="142" y="102"/>
                  </a:cubicBezTo>
                  <a:cubicBezTo>
                    <a:pt x="142" y="102"/>
                    <a:pt x="142" y="104"/>
                    <a:pt x="143" y="104"/>
                  </a:cubicBezTo>
                  <a:cubicBezTo>
                    <a:pt x="143" y="104"/>
                    <a:pt x="144" y="105"/>
                    <a:pt x="144" y="105"/>
                  </a:cubicBezTo>
                  <a:cubicBezTo>
                    <a:pt x="0" y="22"/>
                    <a:pt x="3" y="24"/>
                    <a:pt x="3" y="24"/>
                  </a:cubicBezTo>
                  <a:cubicBezTo>
                    <a:pt x="2" y="23"/>
                    <a:pt x="2" y="23"/>
                    <a:pt x="1" y="22"/>
                  </a:cubicBezTo>
                  <a:cubicBezTo>
                    <a:pt x="0" y="19"/>
                    <a:pt x="0" y="16"/>
                    <a:pt x="1" y="14"/>
                  </a:cubicBezTo>
                  <a:cubicBezTo>
                    <a:pt x="2" y="12"/>
                    <a:pt x="3" y="10"/>
                    <a:pt x="4" y="8"/>
                  </a:cubicBezTo>
                  <a:cubicBezTo>
                    <a:pt x="16" y="15"/>
                    <a:pt x="28" y="21"/>
                    <a:pt x="40" y="28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5"/>
                    <a:pt x="22" y="8"/>
                    <a:pt x="10" y="2"/>
                  </a:cubicBezTo>
                  <a:cubicBezTo>
                    <a:pt x="12" y="1"/>
                    <a:pt x="15" y="0"/>
                    <a:pt x="16" y="2"/>
                  </a:cubicBezTo>
                  <a:cubicBezTo>
                    <a:pt x="18" y="2"/>
                    <a:pt x="19" y="3"/>
                    <a:pt x="21" y="4"/>
                  </a:cubicBezTo>
                </a:path>
              </a:pathLst>
            </a:custGeom>
            <a:solidFill>
              <a:srgbClr val="8B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任意多边形 1430">
              <a:extLst>
                <a:ext uri="{FF2B5EF4-FFF2-40B4-BE49-F238E27FC236}">
                  <a16:creationId xmlns:a16="http://schemas.microsoft.com/office/drawing/2014/main" id="{E7E04A6C-E38D-4830-85D4-612F6F782564}"/>
                </a:ext>
              </a:extLst>
            </p:cNvPr>
            <p:cNvSpPr/>
            <p:nvPr/>
          </p:nvSpPr>
          <p:spPr bwMode="auto">
            <a:xfrm>
              <a:off x="4916488" y="4279900"/>
              <a:ext cx="85725" cy="73025"/>
            </a:xfrm>
            <a:custGeom>
              <a:avLst/>
              <a:gdLst>
                <a:gd name="T0" fmla="*/ 18 w 33"/>
                <a:gd name="T1" fmla="*/ 2 h 28"/>
                <a:gd name="T2" fmla="*/ 18 w 33"/>
                <a:gd name="T3" fmla="*/ 2 h 28"/>
                <a:gd name="T4" fmla="*/ 18 w 33"/>
                <a:gd name="T5" fmla="*/ 2 h 28"/>
                <a:gd name="T6" fmla="*/ 18 w 33"/>
                <a:gd name="T7" fmla="*/ 2 h 28"/>
                <a:gd name="T8" fmla="*/ 6 w 33"/>
                <a:gd name="T9" fmla="*/ 24 h 28"/>
                <a:gd name="T10" fmla="*/ 5 w 33"/>
                <a:gd name="T11" fmla="*/ 24 h 28"/>
                <a:gd name="T12" fmla="*/ 6 w 33"/>
                <a:gd name="T13" fmla="*/ 24 h 28"/>
                <a:gd name="T14" fmla="*/ 29 w 33"/>
                <a:gd name="T15" fmla="*/ 28 h 28"/>
                <a:gd name="T16" fmla="*/ 5 w 33"/>
                <a:gd name="T17" fmla="*/ 24 h 28"/>
                <a:gd name="T18" fmla="*/ 5 w 33"/>
                <a:gd name="T19" fmla="*/ 24 h 28"/>
                <a:gd name="T20" fmla="*/ 5 w 33"/>
                <a:gd name="T21" fmla="*/ 24 h 28"/>
                <a:gd name="T22" fmla="*/ 4 w 33"/>
                <a:gd name="T23" fmla="*/ 24 h 28"/>
                <a:gd name="T24" fmla="*/ 4 w 33"/>
                <a:gd name="T25" fmla="*/ 24 h 28"/>
                <a:gd name="T26" fmla="*/ 2 w 33"/>
                <a:gd name="T27" fmla="*/ 22 h 28"/>
                <a:gd name="T28" fmla="*/ 2 w 33"/>
                <a:gd name="T29" fmla="*/ 22 h 28"/>
                <a:gd name="T30" fmla="*/ 1 w 33"/>
                <a:gd name="T31" fmla="*/ 22 h 28"/>
                <a:gd name="T32" fmla="*/ 1 w 33"/>
                <a:gd name="T33" fmla="*/ 20 h 28"/>
                <a:gd name="T34" fmla="*/ 1 w 33"/>
                <a:gd name="T35" fmla="*/ 19 h 28"/>
                <a:gd name="T36" fmla="*/ 2 w 33"/>
                <a:gd name="T37" fmla="*/ 11 h 28"/>
                <a:gd name="T38" fmla="*/ 2 w 33"/>
                <a:gd name="T39" fmla="*/ 11 h 28"/>
                <a:gd name="T40" fmla="*/ 4 w 33"/>
                <a:gd name="T41" fmla="*/ 7 h 28"/>
                <a:gd name="T42" fmla="*/ 5 w 33"/>
                <a:gd name="T43" fmla="*/ 6 h 28"/>
                <a:gd name="T44" fmla="*/ 12 w 33"/>
                <a:gd name="T45" fmla="*/ 1 h 28"/>
                <a:gd name="T46" fmla="*/ 15 w 33"/>
                <a:gd name="T47" fmla="*/ 0 h 28"/>
                <a:gd name="T48" fmla="*/ 15 w 33"/>
                <a:gd name="T49" fmla="*/ 0 h 28"/>
                <a:gd name="T50" fmla="*/ 16 w 33"/>
                <a:gd name="T51" fmla="*/ 1 h 28"/>
                <a:gd name="T52" fmla="*/ 18 w 33"/>
                <a:gd name="T53" fmla="*/ 2 h 28"/>
                <a:gd name="T54" fmla="*/ 33 w 33"/>
                <a:gd name="T55" fmla="*/ 20 h 28"/>
                <a:gd name="T56" fmla="*/ 31 w 33"/>
                <a:gd name="T57" fmla="*/ 20 h 28"/>
                <a:gd name="T58" fmla="*/ 27 w 33"/>
                <a:gd name="T59" fmla="*/ 26 h 28"/>
                <a:gd name="T60" fmla="*/ 29 w 33"/>
                <a:gd name="T6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2"/>
                  </a:cubicBezTo>
                  <a:moveTo>
                    <a:pt x="6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29" y="28"/>
                  </a:moveTo>
                  <a:cubicBezTo>
                    <a:pt x="21" y="27"/>
                    <a:pt x="13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3"/>
                    <a:pt x="2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1" y="21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1" y="1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3" y="8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4"/>
                    <a:pt x="9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8" y="2"/>
                    <a:pt x="16" y="0"/>
                    <a:pt x="33" y="20"/>
                  </a:cubicBezTo>
                  <a:cubicBezTo>
                    <a:pt x="33" y="20"/>
                    <a:pt x="32" y="20"/>
                    <a:pt x="31" y="20"/>
                  </a:cubicBezTo>
                  <a:cubicBezTo>
                    <a:pt x="29" y="21"/>
                    <a:pt x="27" y="24"/>
                    <a:pt x="27" y="26"/>
                  </a:cubicBezTo>
                  <a:cubicBezTo>
                    <a:pt x="27" y="27"/>
                    <a:pt x="28" y="28"/>
                    <a:pt x="29" y="28"/>
                  </a:cubicBezTo>
                </a:path>
              </a:pathLst>
            </a:custGeom>
            <a:solidFill>
              <a:srgbClr val="D1E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任意多边形 1431">
              <a:extLst>
                <a:ext uri="{FF2B5EF4-FFF2-40B4-BE49-F238E27FC236}">
                  <a16:creationId xmlns:a16="http://schemas.microsoft.com/office/drawing/2014/main" id="{AD8306A1-2E16-4D31-9E82-51E830C24866}"/>
                </a:ext>
              </a:extLst>
            </p:cNvPr>
            <p:cNvSpPr/>
            <p:nvPr/>
          </p:nvSpPr>
          <p:spPr bwMode="auto">
            <a:xfrm>
              <a:off x="4649788" y="4121150"/>
              <a:ext cx="15875" cy="19050"/>
            </a:xfrm>
            <a:custGeom>
              <a:avLst/>
              <a:gdLst>
                <a:gd name="T0" fmla="*/ 0 w 10"/>
                <a:gd name="T1" fmla="*/ 12 h 12"/>
                <a:gd name="T2" fmla="*/ 8 w 10"/>
                <a:gd name="T3" fmla="*/ 0 h 12"/>
                <a:gd name="T4" fmla="*/ 10 w 10"/>
                <a:gd name="T5" fmla="*/ 2 h 12"/>
                <a:gd name="T6" fmla="*/ 2 w 10"/>
                <a:gd name="T7" fmla="*/ 12 h 12"/>
                <a:gd name="T8" fmla="*/ 0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2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C6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任意多边形 1432">
              <a:extLst>
                <a:ext uri="{FF2B5EF4-FFF2-40B4-BE49-F238E27FC236}">
                  <a16:creationId xmlns:a16="http://schemas.microsoft.com/office/drawing/2014/main" id="{B0558B83-DDF2-48C5-BEDE-67402D602B4C}"/>
                </a:ext>
              </a:extLst>
            </p:cNvPr>
            <p:cNvSpPr/>
            <p:nvPr/>
          </p:nvSpPr>
          <p:spPr bwMode="auto">
            <a:xfrm>
              <a:off x="4649788" y="4121150"/>
              <a:ext cx="15875" cy="19050"/>
            </a:xfrm>
            <a:custGeom>
              <a:avLst/>
              <a:gdLst>
                <a:gd name="T0" fmla="*/ 0 w 10"/>
                <a:gd name="T1" fmla="*/ 12 h 12"/>
                <a:gd name="T2" fmla="*/ 8 w 10"/>
                <a:gd name="T3" fmla="*/ 0 h 12"/>
                <a:gd name="T4" fmla="*/ 10 w 10"/>
                <a:gd name="T5" fmla="*/ 2 h 12"/>
                <a:gd name="T6" fmla="*/ 2 w 10"/>
                <a:gd name="T7" fmla="*/ 12 h 12"/>
                <a:gd name="T8" fmla="*/ 0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2" y="12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任意多边形 1433">
              <a:extLst>
                <a:ext uri="{FF2B5EF4-FFF2-40B4-BE49-F238E27FC236}">
                  <a16:creationId xmlns:a16="http://schemas.microsoft.com/office/drawing/2014/main" id="{30661158-A4C7-45DE-8F94-E43FC5EC67FC}"/>
                </a:ext>
              </a:extLst>
            </p:cNvPr>
            <p:cNvSpPr/>
            <p:nvPr/>
          </p:nvSpPr>
          <p:spPr bwMode="auto">
            <a:xfrm>
              <a:off x="4516438" y="4030663"/>
              <a:ext cx="80963" cy="38100"/>
            </a:xfrm>
            <a:custGeom>
              <a:avLst/>
              <a:gdLst>
                <a:gd name="T0" fmla="*/ 9 w 31"/>
                <a:gd name="T1" fmla="*/ 1 h 15"/>
                <a:gd name="T2" fmla="*/ 30 w 31"/>
                <a:gd name="T3" fmla="*/ 13 h 15"/>
                <a:gd name="T4" fmla="*/ 21 w 31"/>
                <a:gd name="T5" fmla="*/ 15 h 15"/>
                <a:gd name="T6" fmla="*/ 0 w 31"/>
                <a:gd name="T7" fmla="*/ 3 h 15"/>
                <a:gd name="T8" fmla="*/ 2 w 31"/>
                <a:gd name="T9" fmla="*/ 1 h 15"/>
                <a:gd name="T10" fmla="*/ 9 w 3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9" y="1"/>
                  </a:moveTo>
                  <a:cubicBezTo>
                    <a:pt x="31" y="14"/>
                    <a:pt x="30" y="13"/>
                    <a:pt x="30" y="13"/>
                  </a:cubicBezTo>
                  <a:cubicBezTo>
                    <a:pt x="27" y="11"/>
                    <a:pt x="23" y="13"/>
                    <a:pt x="21" y="15"/>
                  </a:cubicBezTo>
                  <a:cubicBezTo>
                    <a:pt x="14" y="11"/>
                    <a:pt x="7" y="7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BB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任意多边形 1434">
              <a:extLst>
                <a:ext uri="{FF2B5EF4-FFF2-40B4-BE49-F238E27FC236}">
                  <a16:creationId xmlns:a16="http://schemas.microsoft.com/office/drawing/2014/main" id="{472530C6-F02B-4B00-82F9-B91C3DCF6D4D}"/>
                </a:ext>
              </a:extLst>
            </p:cNvPr>
            <p:cNvSpPr/>
            <p:nvPr/>
          </p:nvSpPr>
          <p:spPr bwMode="auto">
            <a:xfrm>
              <a:off x="4572001" y="4059238"/>
              <a:ext cx="31750" cy="17462"/>
            </a:xfrm>
            <a:custGeom>
              <a:avLst/>
              <a:gdLst>
                <a:gd name="T0" fmla="*/ 0 w 12"/>
                <a:gd name="T1" fmla="*/ 4 h 7"/>
                <a:gd name="T2" fmla="*/ 9 w 12"/>
                <a:gd name="T3" fmla="*/ 2 h 7"/>
                <a:gd name="T4" fmla="*/ 12 w 12"/>
                <a:gd name="T5" fmla="*/ 7 h 7"/>
                <a:gd name="T6" fmla="*/ 7 w 12"/>
                <a:gd name="T7" fmla="*/ 4 h 7"/>
                <a:gd name="T8" fmla="*/ 1 w 12"/>
                <a:gd name="T9" fmla="*/ 5 h 7"/>
                <a:gd name="T10" fmla="*/ 0 w 12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0" y="4"/>
                  </a:moveTo>
                  <a:cubicBezTo>
                    <a:pt x="2" y="2"/>
                    <a:pt x="6" y="0"/>
                    <a:pt x="9" y="2"/>
                  </a:cubicBezTo>
                  <a:cubicBezTo>
                    <a:pt x="11" y="3"/>
                    <a:pt x="11" y="5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3"/>
                    <a:pt x="3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</a:path>
              </a:pathLst>
            </a:custGeom>
            <a:solidFill>
              <a:srgbClr val="71A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任意多边形 1435">
              <a:extLst>
                <a:ext uri="{FF2B5EF4-FFF2-40B4-BE49-F238E27FC236}">
                  <a16:creationId xmlns:a16="http://schemas.microsoft.com/office/drawing/2014/main" id="{6D37781F-ACF4-4CC6-801F-A484BF8BDE2C}"/>
                </a:ext>
              </a:extLst>
            </p:cNvPr>
            <p:cNvSpPr/>
            <p:nvPr/>
          </p:nvSpPr>
          <p:spPr bwMode="auto">
            <a:xfrm>
              <a:off x="4543426" y="4084638"/>
              <a:ext cx="25400" cy="55562"/>
            </a:xfrm>
            <a:custGeom>
              <a:avLst/>
              <a:gdLst>
                <a:gd name="T0" fmla="*/ 1 w 10"/>
                <a:gd name="T1" fmla="*/ 13 h 21"/>
                <a:gd name="T2" fmla="*/ 5 w 10"/>
                <a:gd name="T3" fmla="*/ 0 h 21"/>
                <a:gd name="T4" fmla="*/ 5 w 10"/>
                <a:gd name="T5" fmla="*/ 0 h 21"/>
                <a:gd name="T6" fmla="*/ 6 w 10"/>
                <a:gd name="T7" fmla="*/ 1 h 21"/>
                <a:gd name="T8" fmla="*/ 3 w 10"/>
                <a:gd name="T9" fmla="*/ 7 h 21"/>
                <a:gd name="T10" fmla="*/ 3 w 10"/>
                <a:gd name="T11" fmla="*/ 15 h 21"/>
                <a:gd name="T12" fmla="*/ 5 w 10"/>
                <a:gd name="T13" fmla="*/ 17 h 21"/>
                <a:gd name="T14" fmla="*/ 5 w 10"/>
                <a:gd name="T15" fmla="*/ 17 h 21"/>
                <a:gd name="T16" fmla="*/ 10 w 10"/>
                <a:gd name="T17" fmla="*/ 20 h 21"/>
                <a:gd name="T18" fmla="*/ 4 w 10"/>
                <a:gd name="T19" fmla="*/ 19 h 21"/>
                <a:gd name="T20" fmla="*/ 1 w 10"/>
                <a:gd name="T21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1">
                  <a:moveTo>
                    <a:pt x="1" y="13"/>
                  </a:moveTo>
                  <a:cubicBezTo>
                    <a:pt x="0" y="8"/>
                    <a:pt x="2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2" y="9"/>
                    <a:pt x="2" y="12"/>
                    <a:pt x="3" y="15"/>
                  </a:cubicBezTo>
                  <a:cubicBezTo>
                    <a:pt x="4" y="16"/>
                    <a:pt x="4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8" y="19"/>
                    <a:pt x="10" y="20"/>
                  </a:cubicBezTo>
                  <a:cubicBezTo>
                    <a:pt x="8" y="20"/>
                    <a:pt x="6" y="21"/>
                    <a:pt x="4" y="19"/>
                  </a:cubicBezTo>
                  <a:cubicBezTo>
                    <a:pt x="1" y="18"/>
                    <a:pt x="1" y="15"/>
                    <a:pt x="1" y="13"/>
                  </a:cubicBezTo>
                </a:path>
              </a:pathLst>
            </a:custGeom>
            <a:solidFill>
              <a:srgbClr val="71A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任意多边形 1436">
              <a:extLst>
                <a:ext uri="{FF2B5EF4-FFF2-40B4-BE49-F238E27FC236}">
                  <a16:creationId xmlns:a16="http://schemas.microsoft.com/office/drawing/2014/main" id="{98609DFB-887D-43A9-8679-7000B6B7E2EF}"/>
                </a:ext>
              </a:extLst>
            </p:cNvPr>
            <p:cNvSpPr/>
            <p:nvPr/>
          </p:nvSpPr>
          <p:spPr bwMode="auto">
            <a:xfrm>
              <a:off x="4508501" y="4030663"/>
              <a:ext cx="15875" cy="7937"/>
            </a:xfrm>
            <a:custGeom>
              <a:avLst/>
              <a:gdLst>
                <a:gd name="T0" fmla="*/ 0 w 6"/>
                <a:gd name="T1" fmla="*/ 1 h 3"/>
                <a:gd name="T2" fmla="*/ 6 w 6"/>
                <a:gd name="T3" fmla="*/ 1 h 3"/>
                <a:gd name="T4" fmla="*/ 6 w 6"/>
                <a:gd name="T5" fmla="*/ 1 h 3"/>
                <a:gd name="T6" fmla="*/ 3 w 6"/>
                <a:gd name="T7" fmla="*/ 3 h 3"/>
                <a:gd name="T8" fmla="*/ 0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8B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任意多边形 1437">
              <a:extLst>
                <a:ext uri="{FF2B5EF4-FFF2-40B4-BE49-F238E27FC236}">
                  <a16:creationId xmlns:a16="http://schemas.microsoft.com/office/drawing/2014/main" id="{76A7DE3B-1764-4DC1-903A-2B9018A69154}"/>
                </a:ext>
              </a:extLst>
            </p:cNvPr>
            <p:cNvSpPr/>
            <p:nvPr/>
          </p:nvSpPr>
          <p:spPr bwMode="auto">
            <a:xfrm>
              <a:off x="4487863" y="4052888"/>
              <a:ext cx="68263" cy="84137"/>
            </a:xfrm>
            <a:custGeom>
              <a:avLst/>
              <a:gdLst>
                <a:gd name="T0" fmla="*/ 4 w 26"/>
                <a:gd name="T1" fmla="*/ 20 h 32"/>
                <a:gd name="T2" fmla="*/ 1 w 26"/>
                <a:gd name="T3" fmla="*/ 15 h 32"/>
                <a:gd name="T4" fmla="*/ 5 w 26"/>
                <a:gd name="T5" fmla="*/ 0 h 32"/>
                <a:gd name="T6" fmla="*/ 26 w 26"/>
                <a:gd name="T7" fmla="*/ 12 h 32"/>
                <a:gd name="T8" fmla="*/ 22 w 26"/>
                <a:gd name="T9" fmla="*/ 25 h 32"/>
                <a:gd name="T10" fmla="*/ 25 w 26"/>
                <a:gd name="T11" fmla="*/ 31 h 32"/>
                <a:gd name="T12" fmla="*/ 4 w 26"/>
                <a:gd name="T1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4" y="20"/>
                  </a:moveTo>
                  <a:cubicBezTo>
                    <a:pt x="3" y="19"/>
                    <a:pt x="2" y="17"/>
                    <a:pt x="1" y="15"/>
                  </a:cubicBezTo>
                  <a:cubicBezTo>
                    <a:pt x="0" y="10"/>
                    <a:pt x="2" y="4"/>
                    <a:pt x="5" y="0"/>
                  </a:cubicBezTo>
                  <a:cubicBezTo>
                    <a:pt x="12" y="4"/>
                    <a:pt x="19" y="8"/>
                    <a:pt x="26" y="12"/>
                  </a:cubicBezTo>
                  <a:cubicBezTo>
                    <a:pt x="26" y="12"/>
                    <a:pt x="21" y="18"/>
                    <a:pt x="22" y="25"/>
                  </a:cubicBezTo>
                  <a:cubicBezTo>
                    <a:pt x="22" y="27"/>
                    <a:pt x="22" y="30"/>
                    <a:pt x="25" y="31"/>
                  </a:cubicBezTo>
                  <a:cubicBezTo>
                    <a:pt x="25" y="31"/>
                    <a:pt x="25" y="32"/>
                    <a:pt x="4" y="20"/>
                  </a:cubicBezTo>
                </a:path>
              </a:pathLst>
            </a:custGeom>
            <a:solidFill>
              <a:srgbClr val="BB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任意多边形 1438">
              <a:extLst>
                <a:ext uri="{FF2B5EF4-FFF2-40B4-BE49-F238E27FC236}">
                  <a16:creationId xmlns:a16="http://schemas.microsoft.com/office/drawing/2014/main" id="{A97BCFB7-DCCB-4CFD-AE4E-EF2CFBB8E016}"/>
                </a:ext>
              </a:extLst>
            </p:cNvPr>
            <p:cNvSpPr/>
            <p:nvPr/>
          </p:nvSpPr>
          <p:spPr bwMode="auto">
            <a:xfrm>
              <a:off x="4495801" y="4051300"/>
              <a:ext cx="4763" cy="4762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</a:path>
              </a:pathLst>
            </a:custGeom>
            <a:solidFill>
              <a:srgbClr val="4C6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任意多边形 1439">
              <a:extLst>
                <a:ext uri="{FF2B5EF4-FFF2-40B4-BE49-F238E27FC236}">
                  <a16:creationId xmlns:a16="http://schemas.microsoft.com/office/drawing/2014/main" id="{D421F833-C040-450B-8F1B-62024CCCBDB1}"/>
                </a:ext>
              </a:extLst>
            </p:cNvPr>
            <p:cNvSpPr/>
            <p:nvPr/>
          </p:nvSpPr>
          <p:spPr bwMode="auto">
            <a:xfrm>
              <a:off x="4495801" y="4051300"/>
              <a:ext cx="157163" cy="88900"/>
            </a:xfrm>
            <a:custGeom>
              <a:avLst/>
              <a:gdLst>
                <a:gd name="T0" fmla="*/ 0 w 60"/>
                <a:gd name="T1" fmla="*/ 0 h 34"/>
                <a:gd name="T2" fmla="*/ 1 w 60"/>
                <a:gd name="T3" fmla="*/ 0 h 34"/>
                <a:gd name="T4" fmla="*/ 59 w 60"/>
                <a:gd name="T5" fmla="*/ 34 h 34"/>
                <a:gd name="T6" fmla="*/ 60 w 60"/>
                <a:gd name="T7" fmla="*/ 34 h 34"/>
                <a:gd name="T8" fmla="*/ 0 w 60"/>
                <a:gd name="T9" fmla="*/ 0 h 34"/>
                <a:gd name="T10" fmla="*/ 2 w 60"/>
                <a:gd name="T11" fmla="*/ 2 h 34"/>
                <a:gd name="T12" fmla="*/ 1 w 60"/>
                <a:gd name="T13" fmla="*/ 2 h 34"/>
                <a:gd name="T14" fmla="*/ 0 w 60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4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0" y="11"/>
                    <a:pt x="40" y="22"/>
                    <a:pt x="59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31" y="18"/>
                    <a:pt x="4" y="2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5A8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任意多边形 1440">
              <a:extLst>
                <a:ext uri="{FF2B5EF4-FFF2-40B4-BE49-F238E27FC236}">
                  <a16:creationId xmlns:a16="http://schemas.microsoft.com/office/drawing/2014/main" id="{DF33B8BB-E9F2-4858-8E10-9829D810B70E}"/>
                </a:ext>
              </a:extLst>
            </p:cNvPr>
            <p:cNvSpPr/>
            <p:nvPr/>
          </p:nvSpPr>
          <p:spPr bwMode="auto">
            <a:xfrm>
              <a:off x="4495801" y="4051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46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任意多边形 1441">
              <a:extLst>
                <a:ext uri="{FF2B5EF4-FFF2-40B4-BE49-F238E27FC236}">
                  <a16:creationId xmlns:a16="http://schemas.microsoft.com/office/drawing/2014/main" id="{3F50F673-A127-4FC6-B66B-726FF4E949A2}"/>
                </a:ext>
              </a:extLst>
            </p:cNvPr>
            <p:cNvSpPr/>
            <p:nvPr/>
          </p:nvSpPr>
          <p:spPr bwMode="auto">
            <a:xfrm>
              <a:off x="4495801" y="4051300"/>
              <a:ext cx="84138" cy="46037"/>
            </a:xfrm>
            <a:custGeom>
              <a:avLst/>
              <a:gdLst>
                <a:gd name="T0" fmla="*/ 23 w 32"/>
                <a:gd name="T1" fmla="*/ 13 h 18"/>
                <a:gd name="T2" fmla="*/ 23 w 32"/>
                <a:gd name="T3" fmla="*/ 13 h 18"/>
                <a:gd name="T4" fmla="*/ 23 w 32"/>
                <a:gd name="T5" fmla="*/ 13 h 18"/>
                <a:gd name="T6" fmla="*/ 23 w 32"/>
                <a:gd name="T7" fmla="*/ 13 h 18"/>
                <a:gd name="T8" fmla="*/ 23 w 32"/>
                <a:gd name="T9" fmla="*/ 13 h 18"/>
                <a:gd name="T10" fmla="*/ 5 w 32"/>
                <a:gd name="T11" fmla="*/ 2 h 18"/>
                <a:gd name="T12" fmla="*/ 18 w 32"/>
                <a:gd name="T13" fmla="*/ 10 h 18"/>
                <a:gd name="T14" fmla="*/ 5 w 32"/>
                <a:gd name="T15" fmla="*/ 2 h 18"/>
                <a:gd name="T16" fmla="*/ 2 w 32"/>
                <a:gd name="T17" fmla="*/ 2 h 18"/>
                <a:gd name="T18" fmla="*/ 2 w 32"/>
                <a:gd name="T19" fmla="*/ 2 h 18"/>
                <a:gd name="T20" fmla="*/ 2 w 32"/>
                <a:gd name="T21" fmla="*/ 2 h 18"/>
                <a:gd name="T22" fmla="*/ 2 w 32"/>
                <a:gd name="T23" fmla="*/ 2 h 18"/>
                <a:gd name="T24" fmla="*/ 2 w 32"/>
                <a:gd name="T25" fmla="*/ 2 h 18"/>
                <a:gd name="T26" fmla="*/ 3 w 32"/>
                <a:gd name="T27" fmla="*/ 1 h 18"/>
                <a:gd name="T28" fmla="*/ 32 w 32"/>
                <a:gd name="T29" fmla="*/ 18 h 18"/>
                <a:gd name="T30" fmla="*/ 20 w 32"/>
                <a:gd name="T31" fmla="*/ 11 h 18"/>
                <a:gd name="T32" fmla="*/ 3 w 32"/>
                <a:gd name="T33" fmla="*/ 1 h 18"/>
                <a:gd name="T34" fmla="*/ 0 w 32"/>
                <a:gd name="T35" fmla="*/ 0 h 18"/>
                <a:gd name="T36" fmla="*/ 0 w 32"/>
                <a:gd name="T37" fmla="*/ 0 h 18"/>
                <a:gd name="T38" fmla="*/ 1 w 32"/>
                <a:gd name="T39" fmla="*/ 0 h 18"/>
                <a:gd name="T40" fmla="*/ 0 w 32"/>
                <a:gd name="T4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8">
                  <a:moveTo>
                    <a:pt x="23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moveTo>
                    <a:pt x="5" y="2"/>
                  </a:moveTo>
                  <a:cubicBezTo>
                    <a:pt x="9" y="5"/>
                    <a:pt x="13" y="7"/>
                    <a:pt x="18" y="10"/>
                  </a:cubicBezTo>
                  <a:cubicBezTo>
                    <a:pt x="12" y="7"/>
                    <a:pt x="8" y="4"/>
                    <a:pt x="5" y="2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1"/>
                  </a:moveTo>
                  <a:cubicBezTo>
                    <a:pt x="12" y="7"/>
                    <a:pt x="22" y="12"/>
                    <a:pt x="32" y="18"/>
                  </a:cubicBezTo>
                  <a:cubicBezTo>
                    <a:pt x="28" y="16"/>
                    <a:pt x="25" y="14"/>
                    <a:pt x="20" y="11"/>
                  </a:cubicBezTo>
                  <a:cubicBezTo>
                    <a:pt x="15" y="8"/>
                    <a:pt x="8" y="4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59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任意多边形 1442">
              <a:extLst>
                <a:ext uri="{FF2B5EF4-FFF2-40B4-BE49-F238E27FC236}">
                  <a16:creationId xmlns:a16="http://schemas.microsoft.com/office/drawing/2014/main" id="{E11180C8-037F-4B61-ADB1-8B11B9F8E975}"/>
                </a:ext>
              </a:extLst>
            </p:cNvPr>
            <p:cNvSpPr/>
            <p:nvPr/>
          </p:nvSpPr>
          <p:spPr bwMode="auto">
            <a:xfrm>
              <a:off x="4822826" y="4287838"/>
              <a:ext cx="223838" cy="104775"/>
            </a:xfrm>
            <a:custGeom>
              <a:avLst/>
              <a:gdLst>
                <a:gd name="T0" fmla="*/ 3 w 86"/>
                <a:gd name="T1" fmla="*/ 0 h 40"/>
                <a:gd name="T2" fmla="*/ 0 w 86"/>
                <a:gd name="T3" fmla="*/ 2 h 40"/>
                <a:gd name="T4" fmla="*/ 34 w 86"/>
                <a:gd name="T5" fmla="*/ 21 h 40"/>
                <a:gd name="T6" fmla="*/ 48 w 86"/>
                <a:gd name="T7" fmla="*/ 28 h 40"/>
                <a:gd name="T8" fmla="*/ 81 w 86"/>
                <a:gd name="T9" fmla="*/ 38 h 40"/>
                <a:gd name="T10" fmla="*/ 85 w 86"/>
                <a:gd name="T11" fmla="*/ 40 h 40"/>
                <a:gd name="T12" fmla="*/ 86 w 86"/>
                <a:gd name="T13" fmla="*/ 39 h 40"/>
                <a:gd name="T14" fmla="*/ 75 w 86"/>
                <a:gd name="T15" fmla="*/ 27 h 40"/>
                <a:gd name="T16" fmla="*/ 75 w 86"/>
                <a:gd name="T17" fmla="*/ 27 h 40"/>
                <a:gd name="T18" fmla="*/ 65 w 86"/>
                <a:gd name="T19" fmla="*/ 25 h 40"/>
                <a:gd name="T20" fmla="*/ 65 w 86"/>
                <a:gd name="T21" fmla="*/ 25 h 40"/>
                <a:gd name="T22" fmla="*/ 41 w 86"/>
                <a:gd name="T23" fmla="*/ 21 h 40"/>
                <a:gd name="T24" fmla="*/ 41 w 86"/>
                <a:gd name="T25" fmla="*/ 21 h 40"/>
                <a:gd name="T26" fmla="*/ 41 w 86"/>
                <a:gd name="T27" fmla="*/ 21 h 40"/>
                <a:gd name="T28" fmla="*/ 40 w 86"/>
                <a:gd name="T29" fmla="*/ 21 h 40"/>
                <a:gd name="T30" fmla="*/ 40 w 86"/>
                <a:gd name="T31" fmla="*/ 21 h 40"/>
                <a:gd name="T32" fmla="*/ 38 w 86"/>
                <a:gd name="T33" fmla="*/ 19 h 40"/>
                <a:gd name="T34" fmla="*/ 38 w 86"/>
                <a:gd name="T35" fmla="*/ 19 h 40"/>
                <a:gd name="T36" fmla="*/ 37 w 86"/>
                <a:gd name="T37" fmla="*/ 19 h 40"/>
                <a:gd name="T38" fmla="*/ 37 w 86"/>
                <a:gd name="T39" fmla="*/ 17 h 40"/>
                <a:gd name="T40" fmla="*/ 37 w 86"/>
                <a:gd name="T41" fmla="*/ 17 h 40"/>
                <a:gd name="T42" fmla="*/ 37 w 86"/>
                <a:gd name="T43" fmla="*/ 17 h 40"/>
                <a:gd name="T44" fmla="*/ 37 w 86"/>
                <a:gd name="T45" fmla="*/ 17 h 40"/>
                <a:gd name="T46" fmla="*/ 38 w 86"/>
                <a:gd name="T47" fmla="*/ 19 h 40"/>
                <a:gd name="T48" fmla="*/ 39 w 86"/>
                <a:gd name="T49" fmla="*/ 20 h 40"/>
                <a:gd name="T50" fmla="*/ 39 w 86"/>
                <a:gd name="T51" fmla="*/ 20 h 40"/>
                <a:gd name="T52" fmla="*/ 39 w 86"/>
                <a:gd name="T53" fmla="*/ 20 h 40"/>
                <a:gd name="T54" fmla="*/ 3 w 86"/>
                <a:gd name="T5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40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1" y="8"/>
                    <a:pt x="23" y="15"/>
                    <a:pt x="34" y="21"/>
                  </a:cubicBezTo>
                  <a:cubicBezTo>
                    <a:pt x="39" y="24"/>
                    <a:pt x="43" y="27"/>
                    <a:pt x="48" y="28"/>
                  </a:cubicBezTo>
                  <a:cubicBezTo>
                    <a:pt x="59" y="32"/>
                    <a:pt x="70" y="35"/>
                    <a:pt x="81" y="38"/>
                  </a:cubicBezTo>
                  <a:cubicBezTo>
                    <a:pt x="82" y="39"/>
                    <a:pt x="84" y="39"/>
                    <a:pt x="85" y="40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2" y="35"/>
                    <a:pt x="79" y="31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2" y="26"/>
                    <a:pt x="68" y="26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57" y="24"/>
                    <a:pt x="49" y="22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8" y="20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8"/>
                    <a:pt x="37" y="18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9"/>
                    <a:pt x="38" y="19"/>
                  </a:cubicBezTo>
                  <a:cubicBezTo>
                    <a:pt x="38" y="19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6" y="13"/>
                    <a:pt x="14" y="6"/>
                    <a:pt x="3" y="0"/>
                  </a:cubicBezTo>
                </a:path>
              </a:pathLst>
            </a:custGeom>
            <a:solidFill>
              <a:srgbClr val="B0A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任意多边形 1443">
              <a:extLst>
                <a:ext uri="{FF2B5EF4-FFF2-40B4-BE49-F238E27FC236}">
                  <a16:creationId xmlns:a16="http://schemas.microsoft.com/office/drawing/2014/main" id="{8B04EDCF-B6F8-44B6-B134-469326D93D52}"/>
                </a:ext>
              </a:extLst>
            </p:cNvPr>
            <p:cNvSpPr/>
            <p:nvPr/>
          </p:nvSpPr>
          <p:spPr bwMode="auto">
            <a:xfrm>
              <a:off x="4498976" y="4084638"/>
              <a:ext cx="323850" cy="203200"/>
            </a:xfrm>
            <a:custGeom>
              <a:avLst/>
              <a:gdLst>
                <a:gd name="T0" fmla="*/ 22 w 124"/>
                <a:gd name="T1" fmla="*/ 17 h 78"/>
                <a:gd name="T2" fmla="*/ 22 w 124"/>
                <a:gd name="T3" fmla="*/ 17 h 78"/>
                <a:gd name="T4" fmla="*/ 22 w 124"/>
                <a:gd name="T5" fmla="*/ 17 h 78"/>
                <a:gd name="T6" fmla="*/ 22 w 124"/>
                <a:gd name="T7" fmla="*/ 17 h 78"/>
                <a:gd name="T8" fmla="*/ 61 w 124"/>
                <a:gd name="T9" fmla="*/ 17 h 78"/>
                <a:gd name="T10" fmla="*/ 60 w 124"/>
                <a:gd name="T11" fmla="*/ 18 h 78"/>
                <a:gd name="T12" fmla="*/ 61 w 124"/>
                <a:gd name="T13" fmla="*/ 17 h 78"/>
                <a:gd name="T14" fmla="*/ 0 w 124"/>
                <a:gd name="T15" fmla="*/ 8 h 78"/>
                <a:gd name="T16" fmla="*/ 3 w 124"/>
                <a:gd name="T17" fmla="*/ 10 h 78"/>
                <a:gd name="T18" fmla="*/ 6 w 124"/>
                <a:gd name="T19" fmla="*/ 14 h 78"/>
                <a:gd name="T20" fmla="*/ 23 w 124"/>
                <a:gd name="T21" fmla="*/ 23 h 78"/>
                <a:gd name="T22" fmla="*/ 26 w 124"/>
                <a:gd name="T23" fmla="*/ 25 h 78"/>
                <a:gd name="T24" fmla="*/ 26 w 124"/>
                <a:gd name="T25" fmla="*/ 25 h 78"/>
                <a:gd name="T26" fmla="*/ 27 w 124"/>
                <a:gd name="T27" fmla="*/ 25 h 78"/>
                <a:gd name="T28" fmla="*/ 32 w 124"/>
                <a:gd name="T29" fmla="*/ 27 h 78"/>
                <a:gd name="T30" fmla="*/ 121 w 124"/>
                <a:gd name="T31" fmla="*/ 78 h 78"/>
                <a:gd name="T32" fmla="*/ 124 w 124"/>
                <a:gd name="T33" fmla="*/ 76 h 78"/>
                <a:gd name="T34" fmla="*/ 27 w 124"/>
                <a:gd name="T35" fmla="*/ 20 h 78"/>
                <a:gd name="T36" fmla="*/ 24 w 124"/>
                <a:gd name="T37" fmla="*/ 20 h 78"/>
                <a:gd name="T38" fmla="*/ 21 w 124"/>
                <a:gd name="T39" fmla="*/ 19 h 78"/>
                <a:gd name="T40" fmla="*/ 21 w 124"/>
                <a:gd name="T41" fmla="*/ 19 h 78"/>
                <a:gd name="T42" fmla="*/ 21 w 124"/>
                <a:gd name="T43" fmla="*/ 19 h 78"/>
                <a:gd name="T44" fmla="*/ 0 w 124"/>
                <a:gd name="T45" fmla="*/ 8 h 78"/>
                <a:gd name="T46" fmla="*/ 22 w 124"/>
                <a:gd name="T47" fmla="*/ 0 h 78"/>
                <a:gd name="T48" fmla="*/ 23 w 124"/>
                <a:gd name="T49" fmla="*/ 1 h 78"/>
                <a:gd name="T50" fmla="*/ 20 w 124"/>
                <a:gd name="T51" fmla="*/ 7 h 78"/>
                <a:gd name="T52" fmla="*/ 20 w 124"/>
                <a:gd name="T53" fmla="*/ 11 h 78"/>
                <a:gd name="T54" fmla="*/ 20 w 124"/>
                <a:gd name="T55" fmla="*/ 7 h 78"/>
                <a:gd name="T56" fmla="*/ 23 w 124"/>
                <a:gd name="T57" fmla="*/ 1 h 78"/>
                <a:gd name="T58" fmla="*/ 50 w 124"/>
                <a:gd name="T59" fmla="*/ 16 h 78"/>
                <a:gd name="T60" fmla="*/ 22 w 124"/>
                <a:gd name="T6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78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61" y="17"/>
                  </a:moveTo>
                  <a:cubicBezTo>
                    <a:pt x="61" y="17"/>
                    <a:pt x="61" y="18"/>
                    <a:pt x="60" y="18"/>
                  </a:cubicBezTo>
                  <a:cubicBezTo>
                    <a:pt x="61" y="17"/>
                    <a:pt x="61" y="17"/>
                    <a:pt x="61" y="17"/>
                  </a:cubicBezTo>
                  <a:moveTo>
                    <a:pt x="0" y="8"/>
                  </a:moveTo>
                  <a:cubicBezTo>
                    <a:pt x="1" y="8"/>
                    <a:pt x="3" y="9"/>
                    <a:pt x="3" y="10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11" y="17"/>
                    <a:pt x="17" y="20"/>
                    <a:pt x="23" y="23"/>
                  </a:cubicBezTo>
                  <a:cubicBezTo>
                    <a:pt x="24" y="24"/>
                    <a:pt x="25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5"/>
                  </a:cubicBezTo>
                  <a:cubicBezTo>
                    <a:pt x="29" y="25"/>
                    <a:pt x="31" y="26"/>
                    <a:pt x="32" y="27"/>
                  </a:cubicBezTo>
                  <a:cubicBezTo>
                    <a:pt x="62" y="44"/>
                    <a:pt x="91" y="61"/>
                    <a:pt x="121" y="78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59" y="38"/>
                    <a:pt x="35" y="25"/>
                    <a:pt x="27" y="20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3" y="20"/>
                    <a:pt x="22" y="20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9"/>
                    <a:pt x="19" y="19"/>
                    <a:pt x="0" y="8"/>
                  </a:cubicBezTo>
                  <a:moveTo>
                    <a:pt x="22" y="0"/>
                  </a:moveTo>
                  <a:cubicBezTo>
                    <a:pt x="22" y="0"/>
                    <a:pt x="23" y="0"/>
                    <a:pt x="23" y="1"/>
                  </a:cubicBezTo>
                  <a:cubicBezTo>
                    <a:pt x="22" y="3"/>
                    <a:pt x="21" y="5"/>
                    <a:pt x="20" y="7"/>
                  </a:cubicBezTo>
                  <a:cubicBezTo>
                    <a:pt x="20" y="8"/>
                    <a:pt x="20" y="10"/>
                    <a:pt x="20" y="11"/>
                  </a:cubicBezTo>
                  <a:cubicBezTo>
                    <a:pt x="20" y="10"/>
                    <a:pt x="20" y="8"/>
                    <a:pt x="20" y="7"/>
                  </a:cubicBezTo>
                  <a:cubicBezTo>
                    <a:pt x="21" y="5"/>
                    <a:pt x="22" y="3"/>
                    <a:pt x="23" y="1"/>
                  </a:cubicBezTo>
                  <a:cubicBezTo>
                    <a:pt x="32" y="6"/>
                    <a:pt x="41" y="11"/>
                    <a:pt x="50" y="16"/>
                  </a:cubicBezTo>
                  <a:cubicBezTo>
                    <a:pt x="40" y="10"/>
                    <a:pt x="30" y="5"/>
                    <a:pt x="22" y="0"/>
                  </a:cubicBezTo>
                </a:path>
              </a:pathLst>
            </a:custGeom>
            <a:solidFill>
              <a:srgbClr val="959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任意多边形 1444">
              <a:extLst>
                <a:ext uri="{FF2B5EF4-FFF2-40B4-BE49-F238E27FC236}">
                  <a16:creationId xmlns:a16="http://schemas.microsoft.com/office/drawing/2014/main" id="{03DEAD0F-4B03-48CA-AA95-B4C98917BA01}"/>
                </a:ext>
              </a:extLst>
            </p:cNvPr>
            <p:cNvSpPr/>
            <p:nvPr/>
          </p:nvSpPr>
          <p:spPr bwMode="auto">
            <a:xfrm>
              <a:off x="4814888" y="4283075"/>
              <a:ext cx="14288" cy="11112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2 h 4"/>
                <a:gd name="T4" fmla="*/ 3 w 6"/>
                <a:gd name="T5" fmla="*/ 4 h 4"/>
                <a:gd name="T6" fmla="*/ 6 w 6"/>
                <a:gd name="T7" fmla="*/ 2 h 4"/>
                <a:gd name="T8" fmla="*/ 3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5" y="1"/>
                    <a:pt x="4" y="1"/>
                    <a:pt x="3" y="0"/>
                  </a:cubicBezTo>
                </a:path>
              </a:pathLst>
            </a:custGeom>
            <a:solidFill>
              <a:srgbClr val="625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任意多边形 1445">
              <a:extLst>
                <a:ext uri="{FF2B5EF4-FFF2-40B4-BE49-F238E27FC236}">
                  <a16:creationId xmlns:a16="http://schemas.microsoft.com/office/drawing/2014/main" id="{DD68A429-A785-414A-A407-F93785C03B62}"/>
                </a:ext>
              </a:extLst>
            </p:cNvPr>
            <p:cNvSpPr/>
            <p:nvPr/>
          </p:nvSpPr>
          <p:spPr bwMode="auto">
            <a:xfrm>
              <a:off x="4986338" y="4351338"/>
              <a:ext cx="31750" cy="7937"/>
            </a:xfrm>
            <a:custGeom>
              <a:avLst/>
              <a:gdLst>
                <a:gd name="T0" fmla="*/ 0 w 12"/>
                <a:gd name="T1" fmla="*/ 0 h 3"/>
                <a:gd name="T2" fmla="*/ 2 w 12"/>
                <a:gd name="T3" fmla="*/ 1 h 3"/>
                <a:gd name="T4" fmla="*/ 2 w 12"/>
                <a:gd name="T5" fmla="*/ 1 h 3"/>
                <a:gd name="T6" fmla="*/ 2 w 12"/>
                <a:gd name="T7" fmla="*/ 1 h 3"/>
                <a:gd name="T8" fmla="*/ 12 w 12"/>
                <a:gd name="T9" fmla="*/ 3 h 3"/>
                <a:gd name="T10" fmla="*/ 12 w 12"/>
                <a:gd name="T11" fmla="*/ 3 h 3"/>
                <a:gd name="T12" fmla="*/ 12 w 12"/>
                <a:gd name="T13" fmla="*/ 3 h 3"/>
                <a:gd name="T14" fmla="*/ 10 w 12"/>
                <a:gd name="T15" fmla="*/ 2 h 3"/>
                <a:gd name="T16" fmla="*/ 0 w 1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9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2"/>
                    <a:pt x="10" y="2"/>
                  </a:cubicBezTo>
                  <a:cubicBezTo>
                    <a:pt x="7" y="1"/>
                    <a:pt x="3" y="0"/>
                    <a:pt x="0" y="0"/>
                  </a:cubicBezTo>
                </a:path>
              </a:pathLst>
            </a:custGeom>
            <a:solidFill>
              <a:srgbClr val="1C1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任意多边形 1446">
              <a:extLst>
                <a:ext uri="{FF2B5EF4-FFF2-40B4-BE49-F238E27FC236}">
                  <a16:creationId xmlns:a16="http://schemas.microsoft.com/office/drawing/2014/main" id="{F04F195E-1028-4E54-8DAA-D0E77B653C70}"/>
                </a:ext>
              </a:extLst>
            </p:cNvPr>
            <p:cNvSpPr/>
            <p:nvPr/>
          </p:nvSpPr>
          <p:spPr bwMode="auto">
            <a:xfrm>
              <a:off x="4551363" y="4087813"/>
              <a:ext cx="373063" cy="252412"/>
            </a:xfrm>
            <a:custGeom>
              <a:avLst/>
              <a:gdLst>
                <a:gd name="T0" fmla="*/ 143 w 143"/>
                <a:gd name="T1" fmla="*/ 97 h 97"/>
                <a:gd name="T2" fmla="*/ 143 w 143"/>
                <a:gd name="T3" fmla="*/ 97 h 97"/>
                <a:gd name="T4" fmla="*/ 143 w 143"/>
                <a:gd name="T5" fmla="*/ 97 h 97"/>
                <a:gd name="T6" fmla="*/ 3 w 143"/>
                <a:gd name="T7" fmla="*/ 0 h 97"/>
                <a:gd name="T8" fmla="*/ 0 w 143"/>
                <a:gd name="T9" fmla="*/ 6 h 97"/>
                <a:gd name="T10" fmla="*/ 0 w 143"/>
                <a:gd name="T11" fmla="*/ 10 h 97"/>
                <a:gd name="T12" fmla="*/ 0 w 143"/>
                <a:gd name="T13" fmla="*/ 14 h 97"/>
                <a:gd name="T14" fmla="*/ 2 w 143"/>
                <a:gd name="T15" fmla="*/ 16 h 97"/>
                <a:gd name="T16" fmla="*/ 2 w 143"/>
                <a:gd name="T17" fmla="*/ 16 h 97"/>
                <a:gd name="T18" fmla="*/ 2 w 143"/>
                <a:gd name="T19" fmla="*/ 16 h 97"/>
                <a:gd name="T20" fmla="*/ 2 w 143"/>
                <a:gd name="T21" fmla="*/ 16 h 97"/>
                <a:gd name="T22" fmla="*/ 2 w 143"/>
                <a:gd name="T23" fmla="*/ 16 h 97"/>
                <a:gd name="T24" fmla="*/ 2 w 143"/>
                <a:gd name="T25" fmla="*/ 16 h 97"/>
                <a:gd name="T26" fmla="*/ 7 w 143"/>
                <a:gd name="T27" fmla="*/ 19 h 97"/>
                <a:gd name="T28" fmla="*/ 7 w 143"/>
                <a:gd name="T29" fmla="*/ 19 h 97"/>
                <a:gd name="T30" fmla="*/ 104 w 143"/>
                <a:gd name="T31" fmla="*/ 75 h 97"/>
                <a:gd name="T32" fmla="*/ 107 w 143"/>
                <a:gd name="T33" fmla="*/ 77 h 97"/>
                <a:gd name="T34" fmla="*/ 143 w 143"/>
                <a:gd name="T35" fmla="*/ 97 h 97"/>
                <a:gd name="T36" fmla="*/ 142 w 143"/>
                <a:gd name="T37" fmla="*/ 96 h 97"/>
                <a:gd name="T38" fmla="*/ 141 w 143"/>
                <a:gd name="T39" fmla="*/ 94 h 97"/>
                <a:gd name="T40" fmla="*/ 141 w 143"/>
                <a:gd name="T41" fmla="*/ 94 h 97"/>
                <a:gd name="T42" fmla="*/ 137 w 143"/>
                <a:gd name="T43" fmla="*/ 92 h 97"/>
                <a:gd name="T44" fmla="*/ 33 w 143"/>
                <a:gd name="T45" fmla="*/ 32 h 97"/>
                <a:gd name="T46" fmla="*/ 5 w 143"/>
                <a:gd name="T47" fmla="*/ 16 h 97"/>
                <a:gd name="T48" fmla="*/ 2 w 143"/>
                <a:gd name="T49" fmla="*/ 13 h 97"/>
                <a:gd name="T50" fmla="*/ 3 w 143"/>
                <a:gd name="T51" fmla="*/ 2 h 97"/>
                <a:gd name="T52" fmla="*/ 42 w 143"/>
                <a:gd name="T53" fmla="*/ 24 h 97"/>
                <a:gd name="T54" fmla="*/ 47 w 143"/>
                <a:gd name="T55" fmla="*/ 18 h 97"/>
                <a:gd name="T56" fmla="*/ 42 w 143"/>
                <a:gd name="T57" fmla="*/ 16 h 97"/>
                <a:gd name="T58" fmla="*/ 39 w 143"/>
                <a:gd name="T59" fmla="*/ 20 h 97"/>
                <a:gd name="T60" fmla="*/ 39 w 143"/>
                <a:gd name="T61" fmla="*/ 20 h 97"/>
                <a:gd name="T62" fmla="*/ 30 w 143"/>
                <a:gd name="T63" fmla="*/ 15 h 97"/>
                <a:gd name="T64" fmla="*/ 3 w 143"/>
                <a:gd name="T6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97">
                  <a:moveTo>
                    <a:pt x="143" y="97"/>
                  </a:moveTo>
                  <a:cubicBezTo>
                    <a:pt x="143" y="97"/>
                    <a:pt x="143" y="97"/>
                    <a:pt x="143" y="97"/>
                  </a:cubicBezTo>
                  <a:cubicBezTo>
                    <a:pt x="143" y="97"/>
                    <a:pt x="143" y="97"/>
                    <a:pt x="143" y="9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5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5" y="24"/>
                    <a:pt x="39" y="37"/>
                    <a:pt x="104" y="75"/>
                  </a:cubicBezTo>
                  <a:cubicBezTo>
                    <a:pt x="105" y="76"/>
                    <a:pt x="106" y="76"/>
                    <a:pt x="107" y="77"/>
                  </a:cubicBezTo>
                  <a:cubicBezTo>
                    <a:pt x="118" y="83"/>
                    <a:pt x="130" y="90"/>
                    <a:pt x="143" y="97"/>
                  </a:cubicBezTo>
                  <a:cubicBezTo>
                    <a:pt x="143" y="97"/>
                    <a:pt x="142" y="96"/>
                    <a:pt x="142" y="96"/>
                  </a:cubicBezTo>
                  <a:cubicBezTo>
                    <a:pt x="141" y="96"/>
                    <a:pt x="141" y="94"/>
                    <a:pt x="141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39" y="93"/>
                    <a:pt x="138" y="93"/>
                    <a:pt x="137" y="92"/>
                  </a:cubicBezTo>
                  <a:cubicBezTo>
                    <a:pt x="102" y="72"/>
                    <a:pt x="68" y="52"/>
                    <a:pt x="33" y="32"/>
                  </a:cubicBezTo>
                  <a:cubicBezTo>
                    <a:pt x="24" y="27"/>
                    <a:pt x="14" y="21"/>
                    <a:pt x="5" y="16"/>
                  </a:cubicBezTo>
                  <a:cubicBezTo>
                    <a:pt x="4" y="15"/>
                    <a:pt x="2" y="14"/>
                    <a:pt x="2" y="13"/>
                  </a:cubicBezTo>
                  <a:cubicBezTo>
                    <a:pt x="0" y="9"/>
                    <a:pt x="1" y="6"/>
                    <a:pt x="3" y="2"/>
                  </a:cubicBezTo>
                  <a:cubicBezTo>
                    <a:pt x="16" y="10"/>
                    <a:pt x="29" y="17"/>
                    <a:pt x="42" y="24"/>
                  </a:cubicBezTo>
                  <a:cubicBezTo>
                    <a:pt x="43" y="22"/>
                    <a:pt x="45" y="20"/>
                    <a:pt x="47" y="18"/>
                  </a:cubicBezTo>
                  <a:cubicBezTo>
                    <a:pt x="45" y="17"/>
                    <a:pt x="44" y="16"/>
                    <a:pt x="42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9"/>
                    <a:pt x="33" y="17"/>
                    <a:pt x="30" y="15"/>
                  </a:cubicBezTo>
                  <a:cubicBezTo>
                    <a:pt x="21" y="10"/>
                    <a:pt x="12" y="5"/>
                    <a:pt x="3" y="0"/>
                  </a:cubicBezTo>
                </a:path>
              </a:pathLst>
            </a:custGeom>
            <a:solidFill>
              <a:srgbClr val="346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任意多边形 1447">
              <a:extLst>
                <a:ext uri="{FF2B5EF4-FFF2-40B4-BE49-F238E27FC236}">
                  <a16:creationId xmlns:a16="http://schemas.microsoft.com/office/drawing/2014/main" id="{3578CCF1-73FE-4E55-9FC4-C8E82CC3A9EC}"/>
                </a:ext>
              </a:extLst>
            </p:cNvPr>
            <p:cNvSpPr/>
            <p:nvPr/>
          </p:nvSpPr>
          <p:spPr bwMode="auto">
            <a:xfrm>
              <a:off x="4918076" y="4332288"/>
              <a:ext cx="73025" cy="20637"/>
            </a:xfrm>
            <a:custGeom>
              <a:avLst/>
              <a:gdLst>
                <a:gd name="T0" fmla="*/ 5 w 28"/>
                <a:gd name="T1" fmla="*/ 4 h 8"/>
                <a:gd name="T2" fmla="*/ 4 w 28"/>
                <a:gd name="T3" fmla="*/ 4 h 8"/>
                <a:gd name="T4" fmla="*/ 5 w 28"/>
                <a:gd name="T5" fmla="*/ 4 h 8"/>
                <a:gd name="T6" fmla="*/ 0 w 28"/>
                <a:gd name="T7" fmla="*/ 0 h 8"/>
                <a:gd name="T8" fmla="*/ 0 w 28"/>
                <a:gd name="T9" fmla="*/ 0 h 8"/>
                <a:gd name="T10" fmla="*/ 0 w 28"/>
                <a:gd name="T11" fmla="*/ 2 h 8"/>
                <a:gd name="T12" fmla="*/ 1 w 28"/>
                <a:gd name="T13" fmla="*/ 2 h 8"/>
                <a:gd name="T14" fmla="*/ 1 w 28"/>
                <a:gd name="T15" fmla="*/ 2 h 8"/>
                <a:gd name="T16" fmla="*/ 3 w 28"/>
                <a:gd name="T17" fmla="*/ 4 h 8"/>
                <a:gd name="T18" fmla="*/ 3 w 28"/>
                <a:gd name="T19" fmla="*/ 4 h 8"/>
                <a:gd name="T20" fmla="*/ 4 w 28"/>
                <a:gd name="T21" fmla="*/ 4 h 8"/>
                <a:gd name="T22" fmla="*/ 4 w 28"/>
                <a:gd name="T23" fmla="*/ 4 h 8"/>
                <a:gd name="T24" fmla="*/ 4 w 28"/>
                <a:gd name="T25" fmla="*/ 4 h 8"/>
                <a:gd name="T26" fmla="*/ 28 w 28"/>
                <a:gd name="T27" fmla="*/ 8 h 8"/>
                <a:gd name="T28" fmla="*/ 28 w 28"/>
                <a:gd name="T29" fmla="*/ 8 h 8"/>
                <a:gd name="T30" fmla="*/ 26 w 28"/>
                <a:gd name="T31" fmla="*/ 7 h 8"/>
                <a:gd name="T32" fmla="*/ 19 w 28"/>
                <a:gd name="T33" fmla="*/ 5 h 8"/>
                <a:gd name="T34" fmla="*/ 3 w 28"/>
                <a:gd name="T35" fmla="*/ 0 h 8"/>
                <a:gd name="T36" fmla="*/ 0 w 28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8">
                  <a:moveTo>
                    <a:pt x="5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5"/>
                    <a:pt x="20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6" y="7"/>
                    <a:pt x="26" y="7"/>
                  </a:cubicBezTo>
                  <a:cubicBezTo>
                    <a:pt x="24" y="6"/>
                    <a:pt x="21" y="5"/>
                    <a:pt x="19" y="5"/>
                  </a:cubicBezTo>
                  <a:cubicBezTo>
                    <a:pt x="14" y="3"/>
                    <a:pt x="8" y="2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768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任意多边形 1448">
              <a:extLst>
                <a:ext uri="{FF2B5EF4-FFF2-40B4-BE49-F238E27FC236}">
                  <a16:creationId xmlns:a16="http://schemas.microsoft.com/office/drawing/2014/main" id="{8473400D-984F-422F-87AD-2C91BC4B0341}"/>
                </a:ext>
              </a:extLst>
            </p:cNvPr>
            <p:cNvSpPr/>
            <p:nvPr/>
          </p:nvSpPr>
          <p:spPr bwMode="auto">
            <a:xfrm>
              <a:off x="4649788" y="4125913"/>
              <a:ext cx="11113" cy="14287"/>
            </a:xfrm>
            <a:custGeom>
              <a:avLst/>
              <a:gdLst>
                <a:gd name="T0" fmla="*/ 4 w 4"/>
                <a:gd name="T1" fmla="*/ 0 h 5"/>
                <a:gd name="T2" fmla="*/ 3 w 4"/>
                <a:gd name="T3" fmla="*/ 1 h 5"/>
                <a:gd name="T4" fmla="*/ 2 w 4"/>
                <a:gd name="T5" fmla="*/ 2 h 5"/>
                <a:gd name="T6" fmla="*/ 0 w 4"/>
                <a:gd name="T7" fmla="*/ 5 h 5"/>
                <a:gd name="T8" fmla="*/ 0 w 4"/>
                <a:gd name="T9" fmla="*/ 5 h 5"/>
                <a:gd name="T10" fmla="*/ 1 w 4"/>
                <a:gd name="T11" fmla="*/ 5 h 5"/>
                <a:gd name="T12" fmla="*/ 1 w 4"/>
                <a:gd name="T13" fmla="*/ 5 h 5"/>
                <a:gd name="T14" fmla="*/ 4 w 4"/>
                <a:gd name="T15" fmla="*/ 1 h 5"/>
                <a:gd name="T16" fmla="*/ 4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F1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任意多边形 1449">
              <a:extLst>
                <a:ext uri="{FF2B5EF4-FFF2-40B4-BE49-F238E27FC236}">
                  <a16:creationId xmlns:a16="http://schemas.microsoft.com/office/drawing/2014/main" id="{DE3E79EA-301E-42EF-BB9F-E84746FDB945}"/>
                </a:ext>
              </a:extLst>
            </p:cNvPr>
            <p:cNvSpPr/>
            <p:nvPr/>
          </p:nvSpPr>
          <p:spPr bwMode="auto">
            <a:xfrm>
              <a:off x="4494213" y="4092575"/>
              <a:ext cx="57150" cy="19050"/>
            </a:xfrm>
            <a:custGeom>
              <a:avLst/>
              <a:gdLst>
                <a:gd name="T0" fmla="*/ 0 w 22"/>
                <a:gd name="T1" fmla="*/ 2 h 7"/>
                <a:gd name="T2" fmla="*/ 1 w 22"/>
                <a:gd name="T3" fmla="*/ 3 h 7"/>
                <a:gd name="T4" fmla="*/ 0 w 22"/>
                <a:gd name="T5" fmla="*/ 2 h 7"/>
                <a:gd name="T6" fmla="*/ 22 w 22"/>
                <a:gd name="T7" fmla="*/ 0 h 7"/>
                <a:gd name="T8" fmla="*/ 20 w 22"/>
                <a:gd name="T9" fmla="*/ 7 h 7"/>
                <a:gd name="T10" fmla="*/ 20 w 22"/>
                <a:gd name="T11" fmla="*/ 7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22" y="0"/>
                  </a:moveTo>
                  <a:cubicBezTo>
                    <a:pt x="21" y="2"/>
                    <a:pt x="20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1" y="2"/>
                    <a:pt x="22" y="0"/>
                  </a:cubicBezTo>
                </a:path>
              </a:pathLst>
            </a:custGeom>
            <a:solidFill>
              <a:srgbClr val="959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任意多边形 1450">
              <a:extLst>
                <a:ext uri="{FF2B5EF4-FFF2-40B4-BE49-F238E27FC236}">
                  <a16:creationId xmlns:a16="http://schemas.microsoft.com/office/drawing/2014/main" id="{438F7957-7931-4BFF-9077-930A95360BF2}"/>
                </a:ext>
              </a:extLst>
            </p:cNvPr>
            <p:cNvSpPr/>
            <p:nvPr/>
          </p:nvSpPr>
          <p:spPr bwMode="auto">
            <a:xfrm>
              <a:off x="4543426" y="4084638"/>
              <a:ext cx="25400" cy="52387"/>
            </a:xfrm>
            <a:custGeom>
              <a:avLst/>
              <a:gdLst>
                <a:gd name="T0" fmla="*/ 5 w 10"/>
                <a:gd name="T1" fmla="*/ 0 h 20"/>
                <a:gd name="T2" fmla="*/ 5 w 10"/>
                <a:gd name="T3" fmla="*/ 0 h 20"/>
                <a:gd name="T4" fmla="*/ 5 w 10"/>
                <a:gd name="T5" fmla="*/ 0 h 20"/>
                <a:gd name="T6" fmla="*/ 3 w 10"/>
                <a:gd name="T7" fmla="*/ 3 h 20"/>
                <a:gd name="T8" fmla="*/ 1 w 10"/>
                <a:gd name="T9" fmla="*/ 10 h 20"/>
                <a:gd name="T10" fmla="*/ 1 w 10"/>
                <a:gd name="T11" fmla="*/ 15 h 20"/>
                <a:gd name="T12" fmla="*/ 4 w 10"/>
                <a:gd name="T13" fmla="*/ 19 h 20"/>
                <a:gd name="T14" fmla="*/ 4 w 10"/>
                <a:gd name="T15" fmla="*/ 19 h 20"/>
                <a:gd name="T16" fmla="*/ 4 w 10"/>
                <a:gd name="T17" fmla="*/ 19 h 20"/>
                <a:gd name="T18" fmla="*/ 7 w 10"/>
                <a:gd name="T19" fmla="*/ 20 h 20"/>
                <a:gd name="T20" fmla="*/ 10 w 10"/>
                <a:gd name="T21" fmla="*/ 20 h 20"/>
                <a:gd name="T22" fmla="*/ 10 w 10"/>
                <a:gd name="T23" fmla="*/ 20 h 20"/>
                <a:gd name="T24" fmla="*/ 5 w 10"/>
                <a:gd name="T25" fmla="*/ 17 h 20"/>
                <a:gd name="T26" fmla="*/ 5 w 10"/>
                <a:gd name="T27" fmla="*/ 17 h 20"/>
                <a:gd name="T28" fmla="*/ 5 w 10"/>
                <a:gd name="T29" fmla="*/ 17 h 20"/>
                <a:gd name="T30" fmla="*/ 5 w 10"/>
                <a:gd name="T31" fmla="*/ 17 h 20"/>
                <a:gd name="T32" fmla="*/ 3 w 10"/>
                <a:gd name="T33" fmla="*/ 15 h 20"/>
                <a:gd name="T34" fmla="*/ 3 w 10"/>
                <a:gd name="T35" fmla="*/ 11 h 20"/>
                <a:gd name="T36" fmla="*/ 3 w 10"/>
                <a:gd name="T37" fmla="*/ 7 h 20"/>
                <a:gd name="T38" fmla="*/ 6 w 10"/>
                <a:gd name="T39" fmla="*/ 1 h 20"/>
                <a:gd name="T40" fmla="*/ 5 w 10"/>
                <a:gd name="T41" fmla="*/ 0 h 20"/>
                <a:gd name="T42" fmla="*/ 5 w 10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2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1"/>
                    <a:pt x="3" y="3"/>
                  </a:cubicBezTo>
                  <a:cubicBezTo>
                    <a:pt x="2" y="5"/>
                    <a:pt x="1" y="8"/>
                    <a:pt x="1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7"/>
                    <a:pt x="2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6" y="20"/>
                    <a:pt x="7" y="20"/>
                  </a:cubicBezTo>
                  <a:cubicBezTo>
                    <a:pt x="8" y="20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9"/>
                    <a:pt x="6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4"/>
                    <a:pt x="3" y="12"/>
                    <a:pt x="3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4" y="5"/>
                    <a:pt x="5" y="3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234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任意多边形 1451">
              <a:extLst>
                <a:ext uri="{FF2B5EF4-FFF2-40B4-BE49-F238E27FC236}">
                  <a16:creationId xmlns:a16="http://schemas.microsoft.com/office/drawing/2014/main" id="{C0E9B6CB-EF26-4B1F-9950-2A525F5689EE}"/>
                </a:ext>
              </a:extLst>
            </p:cNvPr>
            <p:cNvSpPr/>
            <p:nvPr/>
          </p:nvSpPr>
          <p:spPr bwMode="auto">
            <a:xfrm>
              <a:off x="4494213" y="4052888"/>
              <a:ext cx="61913" cy="80962"/>
            </a:xfrm>
            <a:custGeom>
              <a:avLst/>
              <a:gdLst>
                <a:gd name="T0" fmla="*/ 0 w 24"/>
                <a:gd name="T1" fmla="*/ 16 h 31"/>
                <a:gd name="T2" fmla="*/ 0 w 24"/>
                <a:gd name="T3" fmla="*/ 17 h 31"/>
                <a:gd name="T4" fmla="*/ 1 w 24"/>
                <a:gd name="T5" fmla="*/ 18 h 31"/>
                <a:gd name="T6" fmla="*/ 2 w 24"/>
                <a:gd name="T7" fmla="*/ 20 h 31"/>
                <a:gd name="T8" fmla="*/ 2 w 24"/>
                <a:gd name="T9" fmla="*/ 20 h 31"/>
                <a:gd name="T10" fmla="*/ 23 w 24"/>
                <a:gd name="T11" fmla="*/ 31 h 31"/>
                <a:gd name="T12" fmla="*/ 23 w 24"/>
                <a:gd name="T13" fmla="*/ 31 h 31"/>
                <a:gd name="T14" fmla="*/ 23 w 24"/>
                <a:gd name="T15" fmla="*/ 31 h 31"/>
                <a:gd name="T16" fmla="*/ 20 w 24"/>
                <a:gd name="T17" fmla="*/ 27 h 31"/>
                <a:gd name="T18" fmla="*/ 20 w 24"/>
                <a:gd name="T19" fmla="*/ 28 h 31"/>
                <a:gd name="T20" fmla="*/ 0 w 24"/>
                <a:gd name="T21" fmla="*/ 16 h 31"/>
                <a:gd name="T22" fmla="*/ 2 w 24"/>
                <a:gd name="T23" fmla="*/ 1 h 31"/>
                <a:gd name="T24" fmla="*/ 2 w 24"/>
                <a:gd name="T25" fmla="*/ 1 h 31"/>
                <a:gd name="T26" fmla="*/ 2 w 24"/>
                <a:gd name="T27" fmla="*/ 1 h 31"/>
                <a:gd name="T28" fmla="*/ 3 w 24"/>
                <a:gd name="T29" fmla="*/ 0 h 31"/>
                <a:gd name="T30" fmla="*/ 3 w 24"/>
                <a:gd name="T31" fmla="*/ 1 h 31"/>
                <a:gd name="T32" fmla="*/ 3 w 24"/>
                <a:gd name="T33" fmla="*/ 1 h 31"/>
                <a:gd name="T34" fmla="*/ 2 w 24"/>
                <a:gd name="T35" fmla="*/ 1 h 31"/>
                <a:gd name="T36" fmla="*/ 23 w 24"/>
                <a:gd name="T37" fmla="*/ 13 h 31"/>
                <a:gd name="T38" fmla="*/ 20 w 24"/>
                <a:gd name="T39" fmla="*/ 22 h 31"/>
                <a:gd name="T40" fmla="*/ 22 w 24"/>
                <a:gd name="T41" fmla="*/ 15 h 31"/>
                <a:gd name="T42" fmla="*/ 24 w 24"/>
                <a:gd name="T43" fmla="*/ 12 h 31"/>
                <a:gd name="T44" fmla="*/ 24 w 24"/>
                <a:gd name="T45" fmla="*/ 12 h 31"/>
                <a:gd name="T46" fmla="*/ 19 w 24"/>
                <a:gd name="T47" fmla="*/ 9 h 31"/>
                <a:gd name="T48" fmla="*/ 6 w 24"/>
                <a:gd name="T49" fmla="*/ 1 h 31"/>
                <a:gd name="T50" fmla="*/ 3 w 24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31">
                  <a:moveTo>
                    <a:pt x="0" y="16"/>
                  </a:move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31"/>
                    <a:pt x="22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1" y="30"/>
                    <a:pt x="20" y="29"/>
                    <a:pt x="20" y="27"/>
                  </a:cubicBezTo>
                  <a:cubicBezTo>
                    <a:pt x="20" y="27"/>
                    <a:pt x="20" y="27"/>
                    <a:pt x="20" y="28"/>
                  </a:cubicBezTo>
                  <a:cubicBezTo>
                    <a:pt x="13" y="24"/>
                    <a:pt x="7" y="20"/>
                    <a:pt x="0" y="16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9" y="5"/>
                    <a:pt x="16" y="9"/>
                    <a:pt x="23" y="13"/>
                  </a:cubicBezTo>
                  <a:cubicBezTo>
                    <a:pt x="21" y="16"/>
                    <a:pt x="20" y="19"/>
                    <a:pt x="20" y="22"/>
                  </a:cubicBezTo>
                  <a:cubicBezTo>
                    <a:pt x="20" y="19"/>
                    <a:pt x="21" y="17"/>
                    <a:pt x="22" y="15"/>
                  </a:cubicBezTo>
                  <a:cubicBezTo>
                    <a:pt x="23" y="13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2" y="11"/>
                    <a:pt x="20" y="10"/>
                    <a:pt x="19" y="9"/>
                  </a:cubicBezTo>
                  <a:cubicBezTo>
                    <a:pt x="14" y="6"/>
                    <a:pt x="10" y="4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5F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任意多边形 1452">
              <a:extLst>
                <a:ext uri="{FF2B5EF4-FFF2-40B4-BE49-F238E27FC236}">
                  <a16:creationId xmlns:a16="http://schemas.microsoft.com/office/drawing/2014/main" id="{008CBF50-3FCE-46D3-BB0C-CC4585F40AC6}"/>
                </a:ext>
              </a:extLst>
            </p:cNvPr>
            <p:cNvSpPr/>
            <p:nvPr/>
          </p:nvSpPr>
          <p:spPr bwMode="auto">
            <a:xfrm>
              <a:off x="4495801" y="4051300"/>
              <a:ext cx="4763" cy="476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1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F1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任意多边形 1453">
              <a:extLst>
                <a:ext uri="{FF2B5EF4-FFF2-40B4-BE49-F238E27FC236}">
                  <a16:creationId xmlns:a16="http://schemas.microsoft.com/office/drawing/2014/main" id="{7A33A265-F384-4BBB-8282-D6FF5CFD58EE}"/>
                </a:ext>
              </a:extLst>
            </p:cNvPr>
            <p:cNvSpPr/>
            <p:nvPr/>
          </p:nvSpPr>
          <p:spPr bwMode="auto">
            <a:xfrm>
              <a:off x="4495801" y="4051300"/>
              <a:ext cx="157163" cy="88900"/>
            </a:xfrm>
            <a:custGeom>
              <a:avLst/>
              <a:gdLst>
                <a:gd name="T0" fmla="*/ 0 w 60"/>
                <a:gd name="T1" fmla="*/ 0 h 34"/>
                <a:gd name="T2" fmla="*/ 0 w 60"/>
                <a:gd name="T3" fmla="*/ 0 h 34"/>
                <a:gd name="T4" fmla="*/ 0 w 60"/>
                <a:gd name="T5" fmla="*/ 0 h 34"/>
                <a:gd name="T6" fmla="*/ 1 w 60"/>
                <a:gd name="T7" fmla="*/ 2 h 34"/>
                <a:gd name="T8" fmla="*/ 1 w 60"/>
                <a:gd name="T9" fmla="*/ 2 h 34"/>
                <a:gd name="T10" fmla="*/ 1 w 60"/>
                <a:gd name="T11" fmla="*/ 2 h 34"/>
                <a:gd name="T12" fmla="*/ 1 w 60"/>
                <a:gd name="T13" fmla="*/ 2 h 34"/>
                <a:gd name="T14" fmla="*/ 2 w 60"/>
                <a:gd name="T15" fmla="*/ 2 h 34"/>
                <a:gd name="T16" fmla="*/ 2 w 60"/>
                <a:gd name="T17" fmla="*/ 2 h 34"/>
                <a:gd name="T18" fmla="*/ 0 w 60"/>
                <a:gd name="T19" fmla="*/ 0 h 34"/>
                <a:gd name="T20" fmla="*/ 0 w 60"/>
                <a:gd name="T21" fmla="*/ 0 h 34"/>
                <a:gd name="T22" fmla="*/ 1 w 60"/>
                <a:gd name="T23" fmla="*/ 0 h 34"/>
                <a:gd name="T24" fmla="*/ 2 w 60"/>
                <a:gd name="T25" fmla="*/ 1 h 34"/>
                <a:gd name="T26" fmla="*/ 5 w 60"/>
                <a:gd name="T27" fmla="*/ 2 h 34"/>
                <a:gd name="T28" fmla="*/ 18 w 60"/>
                <a:gd name="T29" fmla="*/ 10 h 34"/>
                <a:gd name="T30" fmla="*/ 23 w 60"/>
                <a:gd name="T31" fmla="*/ 13 h 34"/>
                <a:gd name="T32" fmla="*/ 23 w 60"/>
                <a:gd name="T33" fmla="*/ 13 h 34"/>
                <a:gd name="T34" fmla="*/ 23 w 60"/>
                <a:gd name="T35" fmla="*/ 13 h 34"/>
                <a:gd name="T36" fmla="*/ 51 w 60"/>
                <a:gd name="T37" fmla="*/ 29 h 34"/>
                <a:gd name="T38" fmla="*/ 60 w 60"/>
                <a:gd name="T39" fmla="*/ 34 h 34"/>
                <a:gd name="T40" fmla="*/ 60 w 60"/>
                <a:gd name="T41" fmla="*/ 34 h 34"/>
                <a:gd name="T42" fmla="*/ 60 w 60"/>
                <a:gd name="T43" fmla="*/ 34 h 34"/>
                <a:gd name="T44" fmla="*/ 59 w 60"/>
                <a:gd name="T45" fmla="*/ 34 h 34"/>
                <a:gd name="T46" fmla="*/ 59 w 60"/>
                <a:gd name="T47" fmla="*/ 34 h 34"/>
                <a:gd name="T48" fmla="*/ 39 w 60"/>
                <a:gd name="T49" fmla="*/ 22 h 34"/>
                <a:gd name="T50" fmla="*/ 32 w 60"/>
                <a:gd name="T51" fmla="*/ 18 h 34"/>
                <a:gd name="T52" fmla="*/ 3 w 60"/>
                <a:gd name="T53" fmla="*/ 1 h 34"/>
                <a:gd name="T54" fmla="*/ 0 w 60"/>
                <a:gd name="T55" fmla="*/ 0 h 34"/>
                <a:gd name="T56" fmla="*/ 0 w 60"/>
                <a:gd name="T5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8" y="4"/>
                    <a:pt x="12" y="7"/>
                    <a:pt x="18" y="10"/>
                  </a:cubicBezTo>
                  <a:cubicBezTo>
                    <a:pt x="19" y="11"/>
                    <a:pt x="21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1" y="18"/>
                    <a:pt x="41" y="23"/>
                    <a:pt x="51" y="29"/>
                  </a:cubicBezTo>
                  <a:cubicBezTo>
                    <a:pt x="54" y="31"/>
                    <a:pt x="57" y="33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3" y="30"/>
                    <a:pt x="45" y="26"/>
                    <a:pt x="39" y="22"/>
                  </a:cubicBezTo>
                  <a:cubicBezTo>
                    <a:pt x="37" y="21"/>
                    <a:pt x="35" y="19"/>
                    <a:pt x="32" y="18"/>
                  </a:cubicBezTo>
                  <a:cubicBezTo>
                    <a:pt x="22" y="12"/>
                    <a:pt x="12" y="7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任意多边形 1454">
              <a:extLst>
                <a:ext uri="{FF2B5EF4-FFF2-40B4-BE49-F238E27FC236}">
                  <a16:creationId xmlns:a16="http://schemas.microsoft.com/office/drawing/2014/main" id="{5075AFF1-E9E7-419F-9990-16B33CAAD354}"/>
                </a:ext>
              </a:extLst>
            </p:cNvPr>
            <p:cNvSpPr/>
            <p:nvPr/>
          </p:nvSpPr>
          <p:spPr bwMode="auto">
            <a:xfrm>
              <a:off x="4579938" y="4060825"/>
              <a:ext cx="15875" cy="7937"/>
            </a:xfrm>
            <a:custGeom>
              <a:avLst/>
              <a:gdLst>
                <a:gd name="T0" fmla="*/ 2 w 6"/>
                <a:gd name="T1" fmla="*/ 3 h 3"/>
                <a:gd name="T2" fmla="*/ 0 w 6"/>
                <a:gd name="T3" fmla="*/ 3 h 3"/>
                <a:gd name="T4" fmla="*/ 0 w 6"/>
                <a:gd name="T5" fmla="*/ 3 h 3"/>
                <a:gd name="T6" fmla="*/ 2 w 6"/>
                <a:gd name="T7" fmla="*/ 3 h 3"/>
                <a:gd name="T8" fmla="*/ 5 w 6"/>
                <a:gd name="T9" fmla="*/ 1 h 3"/>
                <a:gd name="T10" fmla="*/ 5 w 6"/>
                <a:gd name="T11" fmla="*/ 1 h 3"/>
                <a:gd name="T12" fmla="*/ 5 w 6"/>
                <a:gd name="T13" fmla="*/ 1 h 3"/>
                <a:gd name="T14" fmla="*/ 5 w 6"/>
                <a:gd name="T15" fmla="*/ 1 h 3"/>
                <a:gd name="T16" fmla="*/ 6 w 6"/>
                <a:gd name="T17" fmla="*/ 1 h 3"/>
                <a:gd name="T18" fmla="*/ 6 w 6"/>
                <a:gd name="T19" fmla="*/ 1 h 3"/>
                <a:gd name="T20" fmla="*/ 5 w 6"/>
                <a:gd name="T21" fmla="*/ 1 h 3"/>
                <a:gd name="T22" fmla="*/ 3 w 6"/>
                <a:gd name="T23" fmla="*/ 0 h 3"/>
                <a:gd name="T24" fmla="*/ 3 w 6"/>
                <a:gd name="T25" fmla="*/ 0 h 3"/>
                <a:gd name="T26" fmla="*/ 3 w 6"/>
                <a:gd name="T27" fmla="*/ 0 h 3"/>
                <a:gd name="T28" fmla="*/ 3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任意多边形 1455">
              <a:extLst>
                <a:ext uri="{FF2B5EF4-FFF2-40B4-BE49-F238E27FC236}">
                  <a16:creationId xmlns:a16="http://schemas.microsoft.com/office/drawing/2014/main" id="{76732299-AD69-4B8B-8F6C-01B88A5BC93D}"/>
                </a:ext>
              </a:extLst>
            </p:cNvPr>
            <p:cNvSpPr/>
            <p:nvPr/>
          </p:nvSpPr>
          <p:spPr bwMode="auto">
            <a:xfrm>
              <a:off x="4579938" y="4068763"/>
              <a:ext cx="9525" cy="0"/>
            </a:xfrm>
            <a:custGeom>
              <a:avLst/>
              <a:gdLst>
                <a:gd name="T0" fmla="*/ 2 w 4"/>
                <a:gd name="T1" fmla="*/ 2 w 4"/>
                <a:gd name="T2" fmla="*/ 0 w 4"/>
                <a:gd name="T3" fmla="*/ 0 w 4"/>
                <a:gd name="T4" fmla="*/ 1 w 4"/>
                <a:gd name="T5" fmla="*/ 3 w 4"/>
                <a:gd name="T6" fmla="*/ 4 w 4"/>
                <a:gd name="T7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B9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任意多边形 1456">
              <a:extLst>
                <a:ext uri="{FF2B5EF4-FFF2-40B4-BE49-F238E27FC236}">
                  <a16:creationId xmlns:a16="http://schemas.microsoft.com/office/drawing/2014/main" id="{DE8771BB-52A0-4880-A6FC-0C84AC94C9CC}"/>
                </a:ext>
              </a:extLst>
            </p:cNvPr>
            <p:cNvSpPr/>
            <p:nvPr/>
          </p:nvSpPr>
          <p:spPr bwMode="auto">
            <a:xfrm>
              <a:off x="4587876" y="4060825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0 w 3"/>
                <a:gd name="T11" fmla="*/ 0 h 1"/>
                <a:gd name="T12" fmla="*/ 2 w 3"/>
                <a:gd name="T13" fmla="*/ 1 h 1"/>
                <a:gd name="T14" fmla="*/ 2 w 3"/>
                <a:gd name="T15" fmla="*/ 1 h 1"/>
                <a:gd name="T16" fmla="*/ 3 w 3"/>
                <a:gd name="T17" fmla="*/ 1 h 1"/>
                <a:gd name="T18" fmla="*/ 3 w 3"/>
                <a:gd name="T19" fmla="*/ 1 h 1"/>
                <a:gd name="T20" fmla="*/ 2 w 3"/>
                <a:gd name="T21" fmla="*/ 1 h 1"/>
                <a:gd name="T22" fmla="*/ 0 w 3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0A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任意多边形 1457">
              <a:extLst>
                <a:ext uri="{FF2B5EF4-FFF2-40B4-BE49-F238E27FC236}">
                  <a16:creationId xmlns:a16="http://schemas.microsoft.com/office/drawing/2014/main" id="{3B885A68-BE79-418B-A878-DA8797F61AA6}"/>
                </a:ext>
              </a:extLst>
            </p:cNvPr>
            <p:cNvSpPr/>
            <p:nvPr/>
          </p:nvSpPr>
          <p:spPr bwMode="auto">
            <a:xfrm>
              <a:off x="4572001" y="4060825"/>
              <a:ext cx="28575" cy="14287"/>
            </a:xfrm>
            <a:custGeom>
              <a:avLst/>
              <a:gdLst>
                <a:gd name="T0" fmla="*/ 6 w 11"/>
                <a:gd name="T1" fmla="*/ 0 h 5"/>
                <a:gd name="T2" fmla="*/ 6 w 11"/>
                <a:gd name="T3" fmla="*/ 0 h 5"/>
                <a:gd name="T4" fmla="*/ 0 w 11"/>
                <a:gd name="T5" fmla="*/ 3 h 5"/>
                <a:gd name="T6" fmla="*/ 3 w 11"/>
                <a:gd name="T7" fmla="*/ 3 h 5"/>
                <a:gd name="T8" fmla="*/ 5 w 11"/>
                <a:gd name="T9" fmla="*/ 3 h 5"/>
                <a:gd name="T10" fmla="*/ 5 w 11"/>
                <a:gd name="T11" fmla="*/ 3 h 5"/>
                <a:gd name="T12" fmla="*/ 7 w 11"/>
                <a:gd name="T13" fmla="*/ 3 h 5"/>
                <a:gd name="T14" fmla="*/ 9 w 11"/>
                <a:gd name="T15" fmla="*/ 4 h 5"/>
                <a:gd name="T16" fmla="*/ 11 w 11"/>
                <a:gd name="T17" fmla="*/ 5 h 5"/>
                <a:gd name="T18" fmla="*/ 9 w 11"/>
                <a:gd name="T19" fmla="*/ 1 h 5"/>
                <a:gd name="T20" fmla="*/ 9 w 11"/>
                <a:gd name="T21" fmla="*/ 1 h 5"/>
                <a:gd name="T22" fmla="*/ 9 w 11"/>
                <a:gd name="T23" fmla="*/ 1 h 5"/>
                <a:gd name="T24" fmla="*/ 8 w 11"/>
                <a:gd name="T25" fmla="*/ 1 h 5"/>
                <a:gd name="T26" fmla="*/ 8 w 11"/>
                <a:gd name="T27" fmla="*/ 1 h 5"/>
                <a:gd name="T28" fmla="*/ 6 w 11"/>
                <a:gd name="T29" fmla="*/ 0 h 5"/>
                <a:gd name="T30" fmla="*/ 6 w 11"/>
                <a:gd name="T31" fmla="*/ 0 h 5"/>
                <a:gd name="T32" fmla="*/ 6 w 11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5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8" y="4"/>
                    <a:pt x="9" y="4"/>
                  </a:cubicBezTo>
                  <a:cubicBezTo>
                    <a:pt x="10" y="4"/>
                    <a:pt x="10" y="4"/>
                    <a:pt x="11" y="5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77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任意多边形 1458">
              <a:extLst>
                <a:ext uri="{FF2B5EF4-FFF2-40B4-BE49-F238E27FC236}">
                  <a16:creationId xmlns:a16="http://schemas.microsoft.com/office/drawing/2014/main" id="{BBE67E9D-02F4-4C23-B59F-F3885B528EBF}"/>
                </a:ext>
              </a:extLst>
            </p:cNvPr>
            <p:cNvSpPr/>
            <p:nvPr/>
          </p:nvSpPr>
          <p:spPr bwMode="auto">
            <a:xfrm>
              <a:off x="4491038" y="4030663"/>
              <a:ext cx="171450" cy="109537"/>
            </a:xfrm>
            <a:custGeom>
              <a:avLst/>
              <a:gdLst>
                <a:gd name="T0" fmla="*/ 2 w 66"/>
                <a:gd name="T1" fmla="*/ 8 h 42"/>
                <a:gd name="T2" fmla="*/ 7 w 66"/>
                <a:gd name="T3" fmla="*/ 1 h 42"/>
                <a:gd name="T4" fmla="*/ 7 w 66"/>
                <a:gd name="T5" fmla="*/ 1 h 42"/>
                <a:gd name="T6" fmla="*/ 7 w 66"/>
                <a:gd name="T7" fmla="*/ 1 h 42"/>
                <a:gd name="T8" fmla="*/ 7 w 66"/>
                <a:gd name="T9" fmla="*/ 1 h 42"/>
                <a:gd name="T10" fmla="*/ 66 w 66"/>
                <a:gd name="T11" fmla="*/ 35 h 42"/>
                <a:gd name="T12" fmla="*/ 61 w 66"/>
                <a:gd name="T13" fmla="*/ 42 h 42"/>
                <a:gd name="T14" fmla="*/ 2 w 66"/>
                <a:gd name="T15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42">
                  <a:moveTo>
                    <a:pt x="2" y="8"/>
                  </a:moveTo>
                  <a:cubicBezTo>
                    <a:pt x="4" y="6"/>
                    <a:pt x="5" y="3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5" y="0"/>
                    <a:pt x="66" y="35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0" y="6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71A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任意多边形 1459">
              <a:extLst>
                <a:ext uri="{FF2B5EF4-FFF2-40B4-BE49-F238E27FC236}">
                  <a16:creationId xmlns:a16="http://schemas.microsoft.com/office/drawing/2014/main" id="{C6BF0F7C-E30B-4BD6-BF8A-BD1B24FA7E31}"/>
                </a:ext>
              </a:extLst>
            </p:cNvPr>
            <p:cNvSpPr/>
            <p:nvPr/>
          </p:nvSpPr>
          <p:spPr bwMode="auto">
            <a:xfrm>
              <a:off x="7466013" y="1808163"/>
              <a:ext cx="385763" cy="738187"/>
            </a:xfrm>
            <a:custGeom>
              <a:avLst/>
              <a:gdLst>
                <a:gd name="T0" fmla="*/ 133 w 148"/>
                <a:gd name="T1" fmla="*/ 63 h 283"/>
                <a:gd name="T2" fmla="*/ 28 w 148"/>
                <a:gd name="T3" fmla="*/ 3 h 283"/>
                <a:gd name="T4" fmla="*/ 17 w 148"/>
                <a:gd name="T5" fmla="*/ 1 h 283"/>
                <a:gd name="T6" fmla="*/ 17 w 148"/>
                <a:gd name="T7" fmla="*/ 1 h 283"/>
                <a:gd name="T8" fmla="*/ 17 w 148"/>
                <a:gd name="T9" fmla="*/ 1 h 283"/>
                <a:gd name="T10" fmla="*/ 15 w 148"/>
                <a:gd name="T11" fmla="*/ 2 h 283"/>
                <a:gd name="T12" fmla="*/ 0 w 148"/>
                <a:gd name="T13" fmla="*/ 11 h 283"/>
                <a:gd name="T14" fmla="*/ 12 w 148"/>
                <a:gd name="T15" fmla="*/ 38 h 283"/>
                <a:gd name="T16" fmla="*/ 12 w 148"/>
                <a:gd name="T17" fmla="*/ 186 h 283"/>
                <a:gd name="T18" fmla="*/ 28 w 148"/>
                <a:gd name="T19" fmla="*/ 210 h 283"/>
                <a:gd name="T20" fmla="*/ 117 w 148"/>
                <a:gd name="T21" fmla="*/ 262 h 283"/>
                <a:gd name="T22" fmla="*/ 126 w 148"/>
                <a:gd name="T23" fmla="*/ 283 h 283"/>
                <a:gd name="T24" fmla="*/ 140 w 148"/>
                <a:gd name="T25" fmla="*/ 274 h 283"/>
                <a:gd name="T26" fmla="*/ 141 w 148"/>
                <a:gd name="T27" fmla="*/ 273 h 283"/>
                <a:gd name="T28" fmla="*/ 148 w 148"/>
                <a:gd name="T29" fmla="*/ 265 h 283"/>
                <a:gd name="T30" fmla="*/ 148 w 148"/>
                <a:gd name="T31" fmla="*/ 87 h 283"/>
                <a:gd name="T32" fmla="*/ 133 w 148"/>
                <a:gd name="T33" fmla="*/ 6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283">
                  <a:moveTo>
                    <a:pt x="133" y="6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4" y="0"/>
                    <a:pt x="20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95"/>
                    <a:pt x="19" y="205"/>
                    <a:pt x="28" y="210"/>
                  </a:cubicBezTo>
                  <a:cubicBezTo>
                    <a:pt x="117" y="262"/>
                    <a:pt x="117" y="262"/>
                    <a:pt x="117" y="262"/>
                  </a:cubicBezTo>
                  <a:cubicBezTo>
                    <a:pt x="126" y="283"/>
                    <a:pt x="126" y="283"/>
                    <a:pt x="126" y="283"/>
                  </a:cubicBezTo>
                  <a:cubicBezTo>
                    <a:pt x="140" y="274"/>
                    <a:pt x="140" y="274"/>
                    <a:pt x="140" y="274"/>
                  </a:cubicBezTo>
                  <a:cubicBezTo>
                    <a:pt x="141" y="273"/>
                    <a:pt x="141" y="273"/>
                    <a:pt x="141" y="273"/>
                  </a:cubicBezTo>
                  <a:cubicBezTo>
                    <a:pt x="145" y="271"/>
                    <a:pt x="148" y="269"/>
                    <a:pt x="148" y="265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8" y="79"/>
                    <a:pt x="141" y="68"/>
                    <a:pt x="133" y="63"/>
                  </a:cubicBez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任意多边形 1460">
              <a:extLst>
                <a:ext uri="{FF2B5EF4-FFF2-40B4-BE49-F238E27FC236}">
                  <a16:creationId xmlns:a16="http://schemas.microsoft.com/office/drawing/2014/main" id="{7BF4BDA7-1500-40A0-872E-756E5CF37F8A}"/>
                </a:ext>
              </a:extLst>
            </p:cNvPr>
            <p:cNvSpPr/>
            <p:nvPr/>
          </p:nvSpPr>
          <p:spPr bwMode="auto">
            <a:xfrm>
              <a:off x="7453313" y="1828800"/>
              <a:ext cx="352425" cy="725487"/>
            </a:xfrm>
            <a:custGeom>
              <a:avLst/>
              <a:gdLst>
                <a:gd name="T0" fmla="*/ 120 w 135"/>
                <a:gd name="T1" fmla="*/ 273 h 278"/>
                <a:gd name="T2" fmla="*/ 15 w 135"/>
                <a:gd name="T3" fmla="*/ 212 h 278"/>
                <a:gd name="T4" fmla="*/ 0 w 135"/>
                <a:gd name="T5" fmla="*/ 188 h 278"/>
                <a:gd name="T6" fmla="*/ 0 w 135"/>
                <a:gd name="T7" fmla="*/ 11 h 278"/>
                <a:gd name="T8" fmla="*/ 15 w 135"/>
                <a:gd name="T9" fmla="*/ 5 h 278"/>
                <a:gd name="T10" fmla="*/ 120 w 135"/>
                <a:gd name="T11" fmla="*/ 65 h 278"/>
                <a:gd name="T12" fmla="*/ 135 w 135"/>
                <a:gd name="T13" fmla="*/ 90 h 278"/>
                <a:gd name="T14" fmla="*/ 135 w 135"/>
                <a:gd name="T15" fmla="*/ 267 h 278"/>
                <a:gd name="T16" fmla="*/ 120 w 135"/>
                <a:gd name="T17" fmla="*/ 27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78">
                  <a:moveTo>
                    <a:pt x="120" y="273"/>
                  </a:moveTo>
                  <a:cubicBezTo>
                    <a:pt x="15" y="212"/>
                    <a:pt x="15" y="212"/>
                    <a:pt x="15" y="212"/>
                  </a:cubicBezTo>
                  <a:cubicBezTo>
                    <a:pt x="6" y="208"/>
                    <a:pt x="0" y="197"/>
                    <a:pt x="0" y="18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6" y="0"/>
                    <a:pt x="15" y="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8" y="70"/>
                    <a:pt x="135" y="81"/>
                    <a:pt x="135" y="90"/>
                  </a:cubicBezTo>
                  <a:cubicBezTo>
                    <a:pt x="135" y="267"/>
                    <a:pt x="135" y="267"/>
                    <a:pt x="135" y="267"/>
                  </a:cubicBezTo>
                  <a:cubicBezTo>
                    <a:pt x="135" y="275"/>
                    <a:pt x="128" y="278"/>
                    <a:pt x="120" y="273"/>
                  </a:cubicBezTo>
                  <a:close/>
                </a:path>
              </a:pathLst>
            </a:custGeom>
            <a:solidFill>
              <a:srgbClr val="BEC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任意多边形 1461">
              <a:extLst>
                <a:ext uri="{FF2B5EF4-FFF2-40B4-BE49-F238E27FC236}">
                  <a16:creationId xmlns:a16="http://schemas.microsoft.com/office/drawing/2014/main" id="{CF593F19-0463-4BB3-A49F-92004C1D7651}"/>
                </a:ext>
              </a:extLst>
            </p:cNvPr>
            <p:cNvSpPr/>
            <p:nvPr/>
          </p:nvSpPr>
          <p:spPr bwMode="auto">
            <a:xfrm>
              <a:off x="7493001" y="1897063"/>
              <a:ext cx="273050" cy="271462"/>
            </a:xfrm>
            <a:custGeom>
              <a:avLst/>
              <a:gdLst>
                <a:gd name="T0" fmla="*/ 97 w 105"/>
                <a:gd name="T1" fmla="*/ 102 h 104"/>
                <a:gd name="T2" fmla="*/ 8 w 105"/>
                <a:gd name="T3" fmla="*/ 50 h 104"/>
                <a:gd name="T4" fmla="*/ 0 w 105"/>
                <a:gd name="T5" fmla="*/ 38 h 104"/>
                <a:gd name="T6" fmla="*/ 0 w 105"/>
                <a:gd name="T7" fmla="*/ 6 h 104"/>
                <a:gd name="T8" fmla="*/ 8 w 105"/>
                <a:gd name="T9" fmla="*/ 3 h 104"/>
                <a:gd name="T10" fmla="*/ 97 w 105"/>
                <a:gd name="T11" fmla="*/ 54 h 104"/>
                <a:gd name="T12" fmla="*/ 105 w 105"/>
                <a:gd name="T13" fmla="*/ 67 h 104"/>
                <a:gd name="T14" fmla="*/ 105 w 105"/>
                <a:gd name="T15" fmla="*/ 98 h 104"/>
                <a:gd name="T16" fmla="*/ 97 w 105"/>
                <a:gd name="T17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04">
                  <a:moveTo>
                    <a:pt x="97" y="102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3" y="48"/>
                    <a:pt x="0" y="42"/>
                    <a:pt x="0" y="3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8" y="3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101" y="57"/>
                    <a:pt x="105" y="62"/>
                    <a:pt x="105" y="67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103"/>
                    <a:pt x="101" y="104"/>
                    <a:pt x="97" y="102"/>
                  </a:cubicBez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任意多边形 1462">
              <a:extLst>
                <a:ext uri="{FF2B5EF4-FFF2-40B4-BE49-F238E27FC236}">
                  <a16:creationId xmlns:a16="http://schemas.microsoft.com/office/drawing/2014/main" id="{829D7ED2-1835-4618-8907-E505EB9E9312}"/>
                </a:ext>
              </a:extLst>
            </p:cNvPr>
            <p:cNvSpPr/>
            <p:nvPr/>
          </p:nvSpPr>
          <p:spPr bwMode="auto">
            <a:xfrm>
              <a:off x="7493001" y="2063750"/>
              <a:ext cx="74613" cy="93662"/>
            </a:xfrm>
            <a:custGeom>
              <a:avLst/>
              <a:gdLst>
                <a:gd name="T0" fmla="*/ 47 w 47"/>
                <a:gd name="T1" fmla="*/ 59 h 59"/>
                <a:gd name="T2" fmla="*/ 0 w 47"/>
                <a:gd name="T3" fmla="*/ 31 h 59"/>
                <a:gd name="T4" fmla="*/ 0 w 47"/>
                <a:gd name="T5" fmla="*/ 0 h 59"/>
                <a:gd name="T6" fmla="*/ 47 w 47"/>
                <a:gd name="T7" fmla="*/ 28 h 59"/>
                <a:gd name="T8" fmla="*/ 47 w 47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9">
                  <a:moveTo>
                    <a:pt x="47" y="59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47" y="28"/>
                  </a:lnTo>
                  <a:lnTo>
                    <a:pt x="47" y="59"/>
                  </a:lnTo>
                  <a:close/>
                </a:path>
              </a:pathLst>
            </a:custGeom>
            <a:solidFill>
              <a:srgbClr val="B54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任意多边形 1463">
              <a:extLst>
                <a:ext uri="{FF2B5EF4-FFF2-40B4-BE49-F238E27FC236}">
                  <a16:creationId xmlns:a16="http://schemas.microsoft.com/office/drawing/2014/main" id="{472CB7CC-E144-471B-96E7-F98490709D0F}"/>
                </a:ext>
              </a:extLst>
            </p:cNvPr>
            <p:cNvSpPr/>
            <p:nvPr/>
          </p:nvSpPr>
          <p:spPr bwMode="auto">
            <a:xfrm>
              <a:off x="7591426" y="2120900"/>
              <a:ext cx="76200" cy="92075"/>
            </a:xfrm>
            <a:custGeom>
              <a:avLst/>
              <a:gdLst>
                <a:gd name="T0" fmla="*/ 48 w 48"/>
                <a:gd name="T1" fmla="*/ 58 h 58"/>
                <a:gd name="T2" fmla="*/ 0 w 48"/>
                <a:gd name="T3" fmla="*/ 30 h 58"/>
                <a:gd name="T4" fmla="*/ 0 w 48"/>
                <a:gd name="T5" fmla="*/ 0 h 58"/>
                <a:gd name="T6" fmla="*/ 48 w 48"/>
                <a:gd name="T7" fmla="*/ 28 h 58"/>
                <a:gd name="T8" fmla="*/ 48 w 4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8">
                  <a:moveTo>
                    <a:pt x="48" y="58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48" y="28"/>
                  </a:lnTo>
                  <a:lnTo>
                    <a:pt x="48" y="58"/>
                  </a:lnTo>
                  <a:close/>
                </a:path>
              </a:pathLst>
            </a:custGeom>
            <a:solidFill>
              <a:srgbClr val="B54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任意多边形 1464">
              <a:extLst>
                <a:ext uri="{FF2B5EF4-FFF2-40B4-BE49-F238E27FC236}">
                  <a16:creationId xmlns:a16="http://schemas.microsoft.com/office/drawing/2014/main" id="{70DE1B00-41D5-47AC-8F80-55D90C48D0AE}"/>
                </a:ext>
              </a:extLst>
            </p:cNvPr>
            <p:cNvSpPr/>
            <p:nvPr/>
          </p:nvSpPr>
          <p:spPr bwMode="auto">
            <a:xfrm>
              <a:off x="7688263" y="2178050"/>
              <a:ext cx="77788" cy="92075"/>
            </a:xfrm>
            <a:custGeom>
              <a:avLst/>
              <a:gdLst>
                <a:gd name="T0" fmla="*/ 49 w 49"/>
                <a:gd name="T1" fmla="*/ 58 h 58"/>
                <a:gd name="T2" fmla="*/ 0 w 49"/>
                <a:gd name="T3" fmla="*/ 30 h 58"/>
                <a:gd name="T4" fmla="*/ 0 w 49"/>
                <a:gd name="T5" fmla="*/ 0 h 58"/>
                <a:gd name="T6" fmla="*/ 49 w 49"/>
                <a:gd name="T7" fmla="*/ 28 h 58"/>
                <a:gd name="T8" fmla="*/ 49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9" y="58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49" y="28"/>
                  </a:lnTo>
                  <a:lnTo>
                    <a:pt x="49" y="58"/>
                  </a:lnTo>
                  <a:close/>
                </a:path>
              </a:pathLst>
            </a:custGeom>
            <a:solidFill>
              <a:srgbClr val="B54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任意多边形 1465">
              <a:extLst>
                <a:ext uri="{FF2B5EF4-FFF2-40B4-BE49-F238E27FC236}">
                  <a16:creationId xmlns:a16="http://schemas.microsoft.com/office/drawing/2014/main" id="{011C52AC-D681-492F-92F9-6C7F3CD0F1B1}"/>
                </a:ext>
              </a:extLst>
            </p:cNvPr>
            <p:cNvSpPr/>
            <p:nvPr/>
          </p:nvSpPr>
          <p:spPr bwMode="auto">
            <a:xfrm>
              <a:off x="7493001" y="2132013"/>
              <a:ext cx="74613" cy="90487"/>
            </a:xfrm>
            <a:custGeom>
              <a:avLst/>
              <a:gdLst>
                <a:gd name="T0" fmla="*/ 47 w 47"/>
                <a:gd name="T1" fmla="*/ 57 h 57"/>
                <a:gd name="T2" fmla="*/ 0 w 47"/>
                <a:gd name="T3" fmla="*/ 29 h 57"/>
                <a:gd name="T4" fmla="*/ 0 w 47"/>
                <a:gd name="T5" fmla="*/ 0 h 57"/>
                <a:gd name="T6" fmla="*/ 47 w 47"/>
                <a:gd name="T7" fmla="*/ 28 h 57"/>
                <a:gd name="T8" fmla="*/ 47 w 47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47" y="57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47" y="28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任意多边形 1466">
              <a:extLst>
                <a:ext uri="{FF2B5EF4-FFF2-40B4-BE49-F238E27FC236}">
                  <a16:creationId xmlns:a16="http://schemas.microsoft.com/office/drawing/2014/main" id="{5F745C6B-7639-4EF6-9293-A99535BCEF9C}"/>
                </a:ext>
              </a:extLst>
            </p:cNvPr>
            <p:cNvSpPr/>
            <p:nvPr/>
          </p:nvSpPr>
          <p:spPr bwMode="auto">
            <a:xfrm>
              <a:off x="7591426" y="2189163"/>
              <a:ext cx="76200" cy="90487"/>
            </a:xfrm>
            <a:custGeom>
              <a:avLst/>
              <a:gdLst>
                <a:gd name="T0" fmla="*/ 48 w 48"/>
                <a:gd name="T1" fmla="*/ 57 h 57"/>
                <a:gd name="T2" fmla="*/ 0 w 48"/>
                <a:gd name="T3" fmla="*/ 29 h 57"/>
                <a:gd name="T4" fmla="*/ 0 w 48"/>
                <a:gd name="T5" fmla="*/ 0 h 57"/>
                <a:gd name="T6" fmla="*/ 48 w 48"/>
                <a:gd name="T7" fmla="*/ 28 h 57"/>
                <a:gd name="T8" fmla="*/ 48 w 4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7">
                  <a:moveTo>
                    <a:pt x="48" y="57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48" y="28"/>
                  </a:lnTo>
                  <a:lnTo>
                    <a:pt x="48" y="57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任意多边形 1467">
              <a:extLst>
                <a:ext uri="{FF2B5EF4-FFF2-40B4-BE49-F238E27FC236}">
                  <a16:creationId xmlns:a16="http://schemas.microsoft.com/office/drawing/2014/main" id="{B6E9F252-F867-4318-9718-D5E2D90B0EDC}"/>
                </a:ext>
              </a:extLst>
            </p:cNvPr>
            <p:cNvSpPr/>
            <p:nvPr/>
          </p:nvSpPr>
          <p:spPr bwMode="auto">
            <a:xfrm>
              <a:off x="7688263" y="2246313"/>
              <a:ext cx="77788" cy="90487"/>
            </a:xfrm>
            <a:custGeom>
              <a:avLst/>
              <a:gdLst>
                <a:gd name="T0" fmla="*/ 49 w 49"/>
                <a:gd name="T1" fmla="*/ 57 h 57"/>
                <a:gd name="T2" fmla="*/ 0 w 49"/>
                <a:gd name="T3" fmla="*/ 30 h 57"/>
                <a:gd name="T4" fmla="*/ 0 w 49"/>
                <a:gd name="T5" fmla="*/ 0 h 57"/>
                <a:gd name="T6" fmla="*/ 49 w 49"/>
                <a:gd name="T7" fmla="*/ 28 h 57"/>
                <a:gd name="T8" fmla="*/ 49 w 49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9" y="57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49" y="28"/>
                  </a:lnTo>
                  <a:lnTo>
                    <a:pt x="49" y="57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任意多边形 1468">
              <a:extLst>
                <a:ext uri="{FF2B5EF4-FFF2-40B4-BE49-F238E27FC236}">
                  <a16:creationId xmlns:a16="http://schemas.microsoft.com/office/drawing/2014/main" id="{D1239810-CAD8-4AF5-8764-85DDD9CCD061}"/>
                </a:ext>
              </a:extLst>
            </p:cNvPr>
            <p:cNvSpPr/>
            <p:nvPr/>
          </p:nvSpPr>
          <p:spPr bwMode="auto">
            <a:xfrm>
              <a:off x="7493001" y="2198688"/>
              <a:ext cx="74613" cy="92075"/>
            </a:xfrm>
            <a:custGeom>
              <a:avLst/>
              <a:gdLst>
                <a:gd name="T0" fmla="*/ 47 w 47"/>
                <a:gd name="T1" fmla="*/ 58 h 58"/>
                <a:gd name="T2" fmla="*/ 0 w 47"/>
                <a:gd name="T3" fmla="*/ 30 h 58"/>
                <a:gd name="T4" fmla="*/ 0 w 47"/>
                <a:gd name="T5" fmla="*/ 0 h 58"/>
                <a:gd name="T6" fmla="*/ 47 w 47"/>
                <a:gd name="T7" fmla="*/ 28 h 58"/>
                <a:gd name="T8" fmla="*/ 47 w 47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8">
                  <a:moveTo>
                    <a:pt x="47" y="58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47" y="28"/>
                  </a:lnTo>
                  <a:lnTo>
                    <a:pt x="47" y="58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任意多边形 1469">
              <a:extLst>
                <a:ext uri="{FF2B5EF4-FFF2-40B4-BE49-F238E27FC236}">
                  <a16:creationId xmlns:a16="http://schemas.microsoft.com/office/drawing/2014/main" id="{1ECC7167-E136-4EEC-B4FD-62C2D1B83DD9}"/>
                </a:ext>
              </a:extLst>
            </p:cNvPr>
            <p:cNvSpPr/>
            <p:nvPr/>
          </p:nvSpPr>
          <p:spPr bwMode="auto">
            <a:xfrm>
              <a:off x="7591426" y="2257425"/>
              <a:ext cx="76200" cy="90487"/>
            </a:xfrm>
            <a:custGeom>
              <a:avLst/>
              <a:gdLst>
                <a:gd name="T0" fmla="*/ 48 w 48"/>
                <a:gd name="T1" fmla="*/ 57 h 57"/>
                <a:gd name="T2" fmla="*/ 0 w 48"/>
                <a:gd name="T3" fmla="*/ 29 h 57"/>
                <a:gd name="T4" fmla="*/ 0 w 48"/>
                <a:gd name="T5" fmla="*/ 0 h 57"/>
                <a:gd name="T6" fmla="*/ 48 w 48"/>
                <a:gd name="T7" fmla="*/ 27 h 57"/>
                <a:gd name="T8" fmla="*/ 48 w 4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7">
                  <a:moveTo>
                    <a:pt x="48" y="57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48" y="27"/>
                  </a:lnTo>
                  <a:lnTo>
                    <a:pt x="48" y="57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任意多边形 1470">
              <a:extLst>
                <a:ext uri="{FF2B5EF4-FFF2-40B4-BE49-F238E27FC236}">
                  <a16:creationId xmlns:a16="http://schemas.microsoft.com/office/drawing/2014/main" id="{F7E13A1D-FEBC-4A0C-8178-BA7A6836F303}"/>
                </a:ext>
              </a:extLst>
            </p:cNvPr>
            <p:cNvSpPr/>
            <p:nvPr/>
          </p:nvSpPr>
          <p:spPr bwMode="auto">
            <a:xfrm>
              <a:off x="7688263" y="2311400"/>
              <a:ext cx="77788" cy="93662"/>
            </a:xfrm>
            <a:custGeom>
              <a:avLst/>
              <a:gdLst>
                <a:gd name="T0" fmla="*/ 49 w 49"/>
                <a:gd name="T1" fmla="*/ 59 h 59"/>
                <a:gd name="T2" fmla="*/ 0 w 49"/>
                <a:gd name="T3" fmla="*/ 31 h 59"/>
                <a:gd name="T4" fmla="*/ 0 w 49"/>
                <a:gd name="T5" fmla="*/ 0 h 59"/>
                <a:gd name="T6" fmla="*/ 49 w 49"/>
                <a:gd name="T7" fmla="*/ 30 h 59"/>
                <a:gd name="T8" fmla="*/ 49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49" y="59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49" y="30"/>
                  </a:lnTo>
                  <a:lnTo>
                    <a:pt x="49" y="59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任意多边形 1471">
              <a:extLst>
                <a:ext uri="{FF2B5EF4-FFF2-40B4-BE49-F238E27FC236}">
                  <a16:creationId xmlns:a16="http://schemas.microsoft.com/office/drawing/2014/main" id="{7651B2D2-84D2-4DDB-8A3B-B5F8468DB2D9}"/>
                </a:ext>
              </a:extLst>
            </p:cNvPr>
            <p:cNvSpPr/>
            <p:nvPr/>
          </p:nvSpPr>
          <p:spPr bwMode="auto">
            <a:xfrm>
              <a:off x="7493001" y="2266950"/>
              <a:ext cx="74613" cy="92075"/>
            </a:xfrm>
            <a:custGeom>
              <a:avLst/>
              <a:gdLst>
                <a:gd name="T0" fmla="*/ 47 w 47"/>
                <a:gd name="T1" fmla="*/ 58 h 58"/>
                <a:gd name="T2" fmla="*/ 0 w 47"/>
                <a:gd name="T3" fmla="*/ 30 h 58"/>
                <a:gd name="T4" fmla="*/ 0 w 47"/>
                <a:gd name="T5" fmla="*/ 0 h 58"/>
                <a:gd name="T6" fmla="*/ 47 w 47"/>
                <a:gd name="T7" fmla="*/ 28 h 58"/>
                <a:gd name="T8" fmla="*/ 47 w 47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8">
                  <a:moveTo>
                    <a:pt x="47" y="58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47" y="28"/>
                  </a:lnTo>
                  <a:lnTo>
                    <a:pt x="47" y="58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任意多边形 1472">
              <a:extLst>
                <a:ext uri="{FF2B5EF4-FFF2-40B4-BE49-F238E27FC236}">
                  <a16:creationId xmlns:a16="http://schemas.microsoft.com/office/drawing/2014/main" id="{DF7DEBA2-887D-4DB4-91E9-366F5FE8B7E3}"/>
                </a:ext>
              </a:extLst>
            </p:cNvPr>
            <p:cNvSpPr/>
            <p:nvPr/>
          </p:nvSpPr>
          <p:spPr bwMode="auto">
            <a:xfrm>
              <a:off x="7591426" y="2322513"/>
              <a:ext cx="76200" cy="93662"/>
            </a:xfrm>
            <a:custGeom>
              <a:avLst/>
              <a:gdLst>
                <a:gd name="T0" fmla="*/ 48 w 48"/>
                <a:gd name="T1" fmla="*/ 59 h 59"/>
                <a:gd name="T2" fmla="*/ 0 w 48"/>
                <a:gd name="T3" fmla="*/ 31 h 59"/>
                <a:gd name="T4" fmla="*/ 0 w 48"/>
                <a:gd name="T5" fmla="*/ 0 h 59"/>
                <a:gd name="T6" fmla="*/ 48 w 48"/>
                <a:gd name="T7" fmla="*/ 28 h 59"/>
                <a:gd name="T8" fmla="*/ 48 w 48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9">
                  <a:moveTo>
                    <a:pt x="48" y="59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48" y="28"/>
                  </a:lnTo>
                  <a:lnTo>
                    <a:pt x="48" y="59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任意多边形 1473">
              <a:extLst>
                <a:ext uri="{FF2B5EF4-FFF2-40B4-BE49-F238E27FC236}">
                  <a16:creationId xmlns:a16="http://schemas.microsoft.com/office/drawing/2014/main" id="{F5BB70F0-F183-4A35-A2FF-B848458DC3E3}"/>
                </a:ext>
              </a:extLst>
            </p:cNvPr>
            <p:cNvSpPr/>
            <p:nvPr/>
          </p:nvSpPr>
          <p:spPr bwMode="auto">
            <a:xfrm>
              <a:off x="7688263" y="2379663"/>
              <a:ext cx="77788" cy="93662"/>
            </a:xfrm>
            <a:custGeom>
              <a:avLst/>
              <a:gdLst>
                <a:gd name="T0" fmla="*/ 49 w 49"/>
                <a:gd name="T1" fmla="*/ 59 h 59"/>
                <a:gd name="T2" fmla="*/ 0 w 49"/>
                <a:gd name="T3" fmla="*/ 31 h 59"/>
                <a:gd name="T4" fmla="*/ 0 w 49"/>
                <a:gd name="T5" fmla="*/ 0 h 59"/>
                <a:gd name="T6" fmla="*/ 49 w 49"/>
                <a:gd name="T7" fmla="*/ 28 h 59"/>
                <a:gd name="T8" fmla="*/ 49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49" y="59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49" y="28"/>
                  </a:lnTo>
                  <a:lnTo>
                    <a:pt x="49" y="59"/>
                  </a:lnTo>
                  <a:close/>
                </a:path>
              </a:pathLst>
            </a:custGeom>
            <a:solidFill>
              <a:srgbClr val="89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任意多边形 1474">
              <a:extLst>
                <a:ext uri="{FF2B5EF4-FFF2-40B4-BE49-F238E27FC236}">
                  <a16:creationId xmlns:a16="http://schemas.microsoft.com/office/drawing/2014/main" id="{E76D96EC-EF9C-4B64-BC41-EF5CE283DD96}"/>
                </a:ext>
              </a:extLst>
            </p:cNvPr>
            <p:cNvSpPr/>
            <p:nvPr/>
          </p:nvSpPr>
          <p:spPr bwMode="auto">
            <a:xfrm>
              <a:off x="8070851" y="1633538"/>
              <a:ext cx="104775" cy="117475"/>
            </a:xfrm>
            <a:custGeom>
              <a:avLst/>
              <a:gdLst>
                <a:gd name="T0" fmla="*/ 22 w 40"/>
                <a:gd name="T1" fmla="*/ 3 h 45"/>
                <a:gd name="T2" fmla="*/ 26 w 40"/>
                <a:gd name="T3" fmla="*/ 14 h 45"/>
                <a:gd name="T4" fmla="*/ 28 w 40"/>
                <a:gd name="T5" fmla="*/ 16 h 45"/>
                <a:gd name="T6" fmla="*/ 37 w 40"/>
                <a:gd name="T7" fmla="*/ 23 h 45"/>
                <a:gd name="T8" fmla="*/ 38 w 40"/>
                <a:gd name="T9" fmla="*/ 28 h 45"/>
                <a:gd name="T10" fmla="*/ 32 w 40"/>
                <a:gd name="T11" fmla="*/ 30 h 45"/>
                <a:gd name="T12" fmla="*/ 31 w 40"/>
                <a:gd name="T13" fmla="*/ 32 h 45"/>
                <a:gd name="T14" fmla="*/ 32 w 40"/>
                <a:gd name="T15" fmla="*/ 42 h 45"/>
                <a:gd name="T16" fmla="*/ 29 w 40"/>
                <a:gd name="T17" fmla="*/ 43 h 45"/>
                <a:gd name="T18" fmla="*/ 21 w 40"/>
                <a:gd name="T19" fmla="*/ 34 h 45"/>
                <a:gd name="T20" fmla="*/ 19 w 40"/>
                <a:gd name="T21" fmla="*/ 32 h 45"/>
                <a:gd name="T22" fmla="*/ 10 w 40"/>
                <a:gd name="T23" fmla="*/ 32 h 45"/>
                <a:gd name="T24" fmla="*/ 7 w 40"/>
                <a:gd name="T25" fmla="*/ 28 h 45"/>
                <a:gd name="T26" fmla="*/ 9 w 40"/>
                <a:gd name="T27" fmla="*/ 19 h 45"/>
                <a:gd name="T28" fmla="*/ 8 w 40"/>
                <a:gd name="T29" fmla="*/ 17 h 45"/>
                <a:gd name="T30" fmla="*/ 1 w 40"/>
                <a:gd name="T31" fmla="*/ 6 h 45"/>
                <a:gd name="T32" fmla="*/ 3 w 40"/>
                <a:gd name="T33" fmla="*/ 3 h 45"/>
                <a:gd name="T34" fmla="*/ 12 w 40"/>
                <a:gd name="T35" fmla="*/ 7 h 45"/>
                <a:gd name="T36" fmla="*/ 14 w 40"/>
                <a:gd name="T37" fmla="*/ 7 h 45"/>
                <a:gd name="T38" fmla="*/ 18 w 40"/>
                <a:gd name="T39" fmla="*/ 1 h 45"/>
                <a:gd name="T40" fmla="*/ 22 w 40"/>
                <a:gd name="T4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45">
                  <a:moveTo>
                    <a:pt x="22" y="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7" y="16"/>
                    <a:pt x="28" y="16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9" y="24"/>
                    <a:pt x="40" y="27"/>
                    <a:pt x="3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1"/>
                    <a:pt x="31" y="31"/>
                    <a:pt x="31" y="3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4"/>
                    <a:pt x="31" y="45"/>
                    <a:pt x="29" y="4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7" y="29"/>
                    <a:pt x="7" y="2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1" y="1"/>
                    <a:pt x="22" y="3"/>
                  </a:cubicBezTo>
                  <a:close/>
                </a:path>
              </a:pathLst>
            </a:custGeom>
            <a:solidFill>
              <a:srgbClr val="D65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任意多边形 1475">
              <a:extLst>
                <a:ext uri="{FF2B5EF4-FFF2-40B4-BE49-F238E27FC236}">
                  <a16:creationId xmlns:a16="http://schemas.microsoft.com/office/drawing/2014/main" id="{2D9DDFF7-3BFD-49F8-BD9E-D07ABB7B6E3F}"/>
                </a:ext>
              </a:extLst>
            </p:cNvPr>
            <p:cNvSpPr/>
            <p:nvPr/>
          </p:nvSpPr>
          <p:spPr bwMode="auto">
            <a:xfrm>
              <a:off x="8204201" y="3678238"/>
              <a:ext cx="20638" cy="185737"/>
            </a:xfrm>
            <a:custGeom>
              <a:avLst/>
              <a:gdLst>
                <a:gd name="T0" fmla="*/ 13 w 13"/>
                <a:gd name="T1" fmla="*/ 0 h 117"/>
                <a:gd name="T2" fmla="*/ 13 w 13"/>
                <a:gd name="T3" fmla="*/ 67 h 117"/>
                <a:gd name="T4" fmla="*/ 0 w 13"/>
                <a:gd name="T5" fmla="*/ 117 h 117"/>
                <a:gd name="T6" fmla="*/ 0 w 13"/>
                <a:gd name="T7" fmla="*/ 49 h 117"/>
                <a:gd name="T8" fmla="*/ 13 w 13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7">
                  <a:moveTo>
                    <a:pt x="13" y="0"/>
                  </a:moveTo>
                  <a:lnTo>
                    <a:pt x="13" y="67"/>
                  </a:lnTo>
                  <a:lnTo>
                    <a:pt x="0" y="117"/>
                  </a:lnTo>
                  <a:lnTo>
                    <a:pt x="0" y="4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7A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任意多边形 1476">
              <a:extLst>
                <a:ext uri="{FF2B5EF4-FFF2-40B4-BE49-F238E27FC236}">
                  <a16:creationId xmlns:a16="http://schemas.microsoft.com/office/drawing/2014/main" id="{C505FDA5-30C6-49FE-BED0-DB97B0E51102}"/>
                </a:ext>
              </a:extLst>
            </p:cNvPr>
            <p:cNvSpPr/>
            <p:nvPr/>
          </p:nvSpPr>
          <p:spPr bwMode="auto">
            <a:xfrm>
              <a:off x="8008938" y="3670300"/>
              <a:ext cx="215900" cy="98425"/>
            </a:xfrm>
            <a:custGeom>
              <a:avLst/>
              <a:gdLst>
                <a:gd name="T0" fmla="*/ 120 w 136"/>
                <a:gd name="T1" fmla="*/ 10 h 62"/>
                <a:gd name="T2" fmla="*/ 120 w 136"/>
                <a:gd name="T3" fmla="*/ 0 h 62"/>
                <a:gd name="T4" fmla="*/ 136 w 136"/>
                <a:gd name="T5" fmla="*/ 5 h 62"/>
                <a:gd name="T6" fmla="*/ 123 w 136"/>
                <a:gd name="T7" fmla="*/ 54 h 62"/>
                <a:gd name="T8" fmla="*/ 39 w 136"/>
                <a:gd name="T9" fmla="*/ 62 h 62"/>
                <a:gd name="T10" fmla="*/ 0 w 136"/>
                <a:gd name="T11" fmla="*/ 18 h 62"/>
                <a:gd name="T12" fmla="*/ 18 w 136"/>
                <a:gd name="T13" fmla="*/ 8 h 62"/>
                <a:gd name="T14" fmla="*/ 18 w 136"/>
                <a:gd name="T15" fmla="*/ 20 h 62"/>
                <a:gd name="T16" fmla="*/ 48 w 136"/>
                <a:gd name="T17" fmla="*/ 53 h 62"/>
                <a:gd name="T18" fmla="*/ 110 w 136"/>
                <a:gd name="T19" fmla="*/ 46 h 62"/>
                <a:gd name="T20" fmla="*/ 120 w 136"/>
                <a:gd name="T2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62">
                  <a:moveTo>
                    <a:pt x="120" y="10"/>
                  </a:moveTo>
                  <a:lnTo>
                    <a:pt x="120" y="0"/>
                  </a:lnTo>
                  <a:lnTo>
                    <a:pt x="136" y="5"/>
                  </a:lnTo>
                  <a:lnTo>
                    <a:pt x="123" y="54"/>
                  </a:lnTo>
                  <a:lnTo>
                    <a:pt x="39" y="62"/>
                  </a:lnTo>
                  <a:lnTo>
                    <a:pt x="0" y="18"/>
                  </a:lnTo>
                  <a:lnTo>
                    <a:pt x="18" y="8"/>
                  </a:lnTo>
                  <a:lnTo>
                    <a:pt x="18" y="20"/>
                  </a:lnTo>
                  <a:lnTo>
                    <a:pt x="48" y="53"/>
                  </a:lnTo>
                  <a:lnTo>
                    <a:pt x="110" y="46"/>
                  </a:lnTo>
                  <a:lnTo>
                    <a:pt x="120" y="10"/>
                  </a:lnTo>
                  <a:close/>
                </a:path>
              </a:pathLst>
            </a:custGeom>
            <a:solidFill>
              <a:srgbClr val="F2E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任意多边形 1477">
              <a:extLst>
                <a:ext uri="{FF2B5EF4-FFF2-40B4-BE49-F238E27FC236}">
                  <a16:creationId xmlns:a16="http://schemas.microsoft.com/office/drawing/2014/main" id="{34932295-F8D0-46A0-83A9-FD33DBB27CA9}"/>
                </a:ext>
              </a:extLst>
            </p:cNvPr>
            <p:cNvSpPr/>
            <p:nvPr/>
          </p:nvSpPr>
          <p:spPr bwMode="auto">
            <a:xfrm>
              <a:off x="8070851" y="3756025"/>
              <a:ext cx="133350" cy="117475"/>
            </a:xfrm>
            <a:custGeom>
              <a:avLst/>
              <a:gdLst>
                <a:gd name="T0" fmla="*/ 84 w 84"/>
                <a:gd name="T1" fmla="*/ 0 h 74"/>
                <a:gd name="T2" fmla="*/ 84 w 84"/>
                <a:gd name="T3" fmla="*/ 68 h 74"/>
                <a:gd name="T4" fmla="*/ 81 w 84"/>
                <a:gd name="T5" fmla="*/ 68 h 74"/>
                <a:gd name="T6" fmla="*/ 71 w 84"/>
                <a:gd name="T7" fmla="*/ 68 h 74"/>
                <a:gd name="T8" fmla="*/ 9 w 84"/>
                <a:gd name="T9" fmla="*/ 74 h 74"/>
                <a:gd name="T10" fmla="*/ 0 w 84"/>
                <a:gd name="T11" fmla="*/ 74 h 74"/>
                <a:gd name="T12" fmla="*/ 0 w 84"/>
                <a:gd name="T13" fmla="*/ 8 h 74"/>
                <a:gd name="T14" fmla="*/ 84 w 84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4">
                  <a:moveTo>
                    <a:pt x="84" y="0"/>
                  </a:moveTo>
                  <a:lnTo>
                    <a:pt x="84" y="68"/>
                  </a:lnTo>
                  <a:lnTo>
                    <a:pt x="81" y="68"/>
                  </a:lnTo>
                  <a:lnTo>
                    <a:pt x="71" y="68"/>
                  </a:lnTo>
                  <a:lnTo>
                    <a:pt x="9" y="74"/>
                  </a:lnTo>
                  <a:lnTo>
                    <a:pt x="0" y="74"/>
                  </a:lnTo>
                  <a:lnTo>
                    <a:pt x="0" y="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D3C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任意多边形 1478">
              <a:extLst>
                <a:ext uri="{FF2B5EF4-FFF2-40B4-BE49-F238E27FC236}">
                  <a16:creationId xmlns:a16="http://schemas.microsoft.com/office/drawing/2014/main" id="{9FB07917-FF57-4432-924B-B98AEFE7E69F}"/>
                </a:ext>
              </a:extLst>
            </p:cNvPr>
            <p:cNvSpPr/>
            <p:nvPr/>
          </p:nvSpPr>
          <p:spPr bwMode="auto">
            <a:xfrm>
              <a:off x="8183563" y="2197100"/>
              <a:ext cx="15875" cy="1546225"/>
            </a:xfrm>
            <a:custGeom>
              <a:avLst/>
              <a:gdLst>
                <a:gd name="T0" fmla="*/ 10 w 10"/>
                <a:gd name="T1" fmla="*/ 938 h 974"/>
                <a:gd name="T2" fmla="*/ 0 w 10"/>
                <a:gd name="T3" fmla="*/ 974 h 974"/>
                <a:gd name="T4" fmla="*/ 0 w 10"/>
                <a:gd name="T5" fmla="*/ 36 h 974"/>
                <a:gd name="T6" fmla="*/ 10 w 10"/>
                <a:gd name="T7" fmla="*/ 0 h 974"/>
                <a:gd name="T8" fmla="*/ 10 w 10"/>
                <a:gd name="T9" fmla="*/ 928 h 974"/>
                <a:gd name="T10" fmla="*/ 10 w 10"/>
                <a:gd name="T11" fmla="*/ 93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74">
                  <a:moveTo>
                    <a:pt x="10" y="938"/>
                  </a:moveTo>
                  <a:lnTo>
                    <a:pt x="0" y="974"/>
                  </a:lnTo>
                  <a:lnTo>
                    <a:pt x="0" y="36"/>
                  </a:lnTo>
                  <a:lnTo>
                    <a:pt x="10" y="0"/>
                  </a:lnTo>
                  <a:lnTo>
                    <a:pt x="10" y="928"/>
                  </a:lnTo>
                  <a:lnTo>
                    <a:pt x="10" y="938"/>
                  </a:lnTo>
                  <a:close/>
                </a:path>
              </a:pathLst>
            </a:custGeom>
            <a:solidFill>
              <a:srgbClr val="D38C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任意多边形 1479">
              <a:extLst>
                <a:ext uri="{FF2B5EF4-FFF2-40B4-BE49-F238E27FC236}">
                  <a16:creationId xmlns:a16="http://schemas.microsoft.com/office/drawing/2014/main" id="{911A683B-2810-4EE8-B376-0FB35C62FED8}"/>
                </a:ext>
              </a:extLst>
            </p:cNvPr>
            <p:cNvSpPr/>
            <p:nvPr/>
          </p:nvSpPr>
          <p:spPr bwMode="auto">
            <a:xfrm>
              <a:off x="8147051" y="2019300"/>
              <a:ext cx="52388" cy="234950"/>
            </a:xfrm>
            <a:custGeom>
              <a:avLst/>
              <a:gdLst>
                <a:gd name="T0" fmla="*/ 2 w 20"/>
                <a:gd name="T1" fmla="*/ 0 h 90"/>
                <a:gd name="T2" fmla="*/ 20 w 20"/>
                <a:gd name="T3" fmla="*/ 68 h 90"/>
                <a:gd name="T4" fmla="*/ 14 w 20"/>
                <a:gd name="T5" fmla="*/ 90 h 90"/>
                <a:gd name="T6" fmla="*/ 0 w 20"/>
                <a:gd name="T7" fmla="*/ 9 h 90"/>
                <a:gd name="T8" fmla="*/ 2 w 2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0">
                  <a:moveTo>
                    <a:pt x="2" y="0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C6B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任意多边形 1480">
              <a:extLst>
                <a:ext uri="{FF2B5EF4-FFF2-40B4-BE49-F238E27FC236}">
                  <a16:creationId xmlns:a16="http://schemas.microsoft.com/office/drawing/2014/main" id="{5403C3CA-4A2D-4F3F-B6EF-A65154742F07}"/>
                </a:ext>
              </a:extLst>
            </p:cNvPr>
            <p:cNvSpPr/>
            <p:nvPr/>
          </p:nvSpPr>
          <p:spPr bwMode="auto">
            <a:xfrm>
              <a:off x="8183563" y="3863975"/>
              <a:ext cx="15875" cy="50800"/>
            </a:xfrm>
            <a:custGeom>
              <a:avLst/>
              <a:gdLst>
                <a:gd name="T0" fmla="*/ 10 w 10"/>
                <a:gd name="T1" fmla="*/ 0 h 32"/>
                <a:gd name="T2" fmla="*/ 0 w 10"/>
                <a:gd name="T3" fmla="*/ 32 h 32"/>
                <a:gd name="T4" fmla="*/ 0 w 10"/>
                <a:gd name="T5" fmla="*/ 0 h 32"/>
                <a:gd name="T6" fmla="*/ 0 w 10"/>
                <a:gd name="T7" fmla="*/ 0 h 32"/>
                <a:gd name="T8" fmla="*/ 10 w 1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2">
                  <a:moveTo>
                    <a:pt x="10" y="0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55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任意多边形 1481">
              <a:extLst>
                <a:ext uri="{FF2B5EF4-FFF2-40B4-BE49-F238E27FC236}">
                  <a16:creationId xmlns:a16="http://schemas.microsoft.com/office/drawing/2014/main" id="{0C7ADCEE-B877-4A19-98E6-0F5E7DF0B9F3}"/>
                </a:ext>
              </a:extLst>
            </p:cNvPr>
            <p:cNvSpPr/>
            <p:nvPr/>
          </p:nvSpPr>
          <p:spPr bwMode="auto">
            <a:xfrm>
              <a:off x="8085138" y="3863975"/>
              <a:ext cx="98425" cy="58737"/>
            </a:xfrm>
            <a:custGeom>
              <a:avLst/>
              <a:gdLst>
                <a:gd name="T0" fmla="*/ 62 w 62"/>
                <a:gd name="T1" fmla="*/ 0 h 37"/>
                <a:gd name="T2" fmla="*/ 62 w 62"/>
                <a:gd name="T3" fmla="*/ 32 h 37"/>
                <a:gd name="T4" fmla="*/ 0 w 62"/>
                <a:gd name="T5" fmla="*/ 37 h 37"/>
                <a:gd name="T6" fmla="*/ 0 w 62"/>
                <a:gd name="T7" fmla="*/ 6 h 37"/>
                <a:gd name="T8" fmla="*/ 62 w 62"/>
                <a:gd name="T9" fmla="*/ 0 h 37"/>
                <a:gd name="T10" fmla="*/ 62 w 62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7">
                  <a:moveTo>
                    <a:pt x="62" y="0"/>
                  </a:moveTo>
                  <a:lnTo>
                    <a:pt x="62" y="32"/>
                  </a:lnTo>
                  <a:lnTo>
                    <a:pt x="0" y="37"/>
                  </a:lnTo>
                  <a:lnTo>
                    <a:pt x="0" y="6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C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任意多边形 1482">
              <a:extLst>
                <a:ext uri="{FF2B5EF4-FFF2-40B4-BE49-F238E27FC236}">
                  <a16:creationId xmlns:a16="http://schemas.microsoft.com/office/drawing/2014/main" id="{0D737C9F-8F42-4516-BEF8-A50E24AC40C2}"/>
                </a:ext>
              </a:extLst>
            </p:cNvPr>
            <p:cNvSpPr/>
            <p:nvPr/>
          </p:nvSpPr>
          <p:spPr bwMode="auto">
            <a:xfrm>
              <a:off x="8085138" y="2254250"/>
              <a:ext cx="98425" cy="1500187"/>
            </a:xfrm>
            <a:custGeom>
              <a:avLst/>
              <a:gdLst>
                <a:gd name="T0" fmla="*/ 62 w 62"/>
                <a:gd name="T1" fmla="*/ 0 h 945"/>
                <a:gd name="T2" fmla="*/ 62 w 62"/>
                <a:gd name="T3" fmla="*/ 938 h 945"/>
                <a:gd name="T4" fmla="*/ 0 w 62"/>
                <a:gd name="T5" fmla="*/ 945 h 945"/>
                <a:gd name="T6" fmla="*/ 0 w 62"/>
                <a:gd name="T7" fmla="*/ 6 h 945"/>
                <a:gd name="T8" fmla="*/ 62 w 62"/>
                <a:gd name="T9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45">
                  <a:moveTo>
                    <a:pt x="62" y="0"/>
                  </a:moveTo>
                  <a:lnTo>
                    <a:pt x="62" y="938"/>
                  </a:lnTo>
                  <a:lnTo>
                    <a:pt x="0" y="945"/>
                  </a:lnTo>
                  <a:lnTo>
                    <a:pt x="0" y="6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2A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任意多边形 1483">
              <a:extLst>
                <a:ext uri="{FF2B5EF4-FFF2-40B4-BE49-F238E27FC236}">
                  <a16:creationId xmlns:a16="http://schemas.microsoft.com/office/drawing/2014/main" id="{3BCD095E-D882-4A0B-92B8-521636859F9A}"/>
                </a:ext>
              </a:extLst>
            </p:cNvPr>
            <p:cNvSpPr/>
            <p:nvPr/>
          </p:nvSpPr>
          <p:spPr bwMode="auto">
            <a:xfrm>
              <a:off x="8085138" y="2043113"/>
              <a:ext cx="98425" cy="220662"/>
            </a:xfrm>
            <a:custGeom>
              <a:avLst/>
              <a:gdLst>
                <a:gd name="T0" fmla="*/ 24 w 38"/>
                <a:gd name="T1" fmla="*/ 0 h 85"/>
                <a:gd name="T2" fmla="*/ 38 w 38"/>
                <a:gd name="T3" fmla="*/ 81 h 85"/>
                <a:gd name="T4" fmla="*/ 0 w 38"/>
                <a:gd name="T5" fmla="*/ 85 h 85"/>
                <a:gd name="T6" fmla="*/ 9 w 38"/>
                <a:gd name="T7" fmla="*/ 1 h 85"/>
                <a:gd name="T8" fmla="*/ 24 w 3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5">
                  <a:moveTo>
                    <a:pt x="24" y="0"/>
                  </a:moveTo>
                  <a:cubicBezTo>
                    <a:pt x="38" y="81"/>
                    <a:pt x="38" y="81"/>
                    <a:pt x="38" y="8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4" y="1"/>
                    <a:pt x="19" y="0"/>
                    <a:pt x="24" y="0"/>
                  </a:cubicBezTo>
                  <a:close/>
                </a:path>
              </a:pathLst>
            </a:custGeom>
            <a:solidFill>
              <a:srgbClr val="D3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任意多边形 1484">
              <a:extLst>
                <a:ext uri="{FF2B5EF4-FFF2-40B4-BE49-F238E27FC236}">
                  <a16:creationId xmlns:a16="http://schemas.microsoft.com/office/drawing/2014/main" id="{CA28E2CB-463C-4B36-9DBA-EA88BCC45725}"/>
                </a:ext>
              </a:extLst>
            </p:cNvPr>
            <p:cNvSpPr/>
            <p:nvPr/>
          </p:nvSpPr>
          <p:spPr bwMode="auto">
            <a:xfrm>
              <a:off x="8123238" y="1914525"/>
              <a:ext cx="28575" cy="128587"/>
            </a:xfrm>
            <a:custGeom>
              <a:avLst/>
              <a:gdLst>
                <a:gd name="T0" fmla="*/ 11 w 11"/>
                <a:gd name="T1" fmla="*/ 40 h 49"/>
                <a:gd name="T2" fmla="*/ 9 w 11"/>
                <a:gd name="T3" fmla="*/ 49 h 49"/>
                <a:gd name="T4" fmla="*/ 9 w 11"/>
                <a:gd name="T5" fmla="*/ 49 h 49"/>
                <a:gd name="T6" fmla="*/ 0 w 11"/>
                <a:gd name="T7" fmla="*/ 0 h 49"/>
                <a:gd name="T8" fmla="*/ 11 w 11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9">
                  <a:moveTo>
                    <a:pt x="11" y="40"/>
                  </a:moveTo>
                  <a:cubicBezTo>
                    <a:pt x="10" y="43"/>
                    <a:pt x="9" y="46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40"/>
                  </a:lnTo>
                  <a:close/>
                </a:path>
              </a:pathLst>
            </a:custGeom>
            <a:solidFill>
              <a:srgbClr val="3F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任意多边形 1485">
              <a:extLst>
                <a:ext uri="{FF2B5EF4-FFF2-40B4-BE49-F238E27FC236}">
                  <a16:creationId xmlns:a16="http://schemas.microsoft.com/office/drawing/2014/main" id="{B31983F3-9CDA-4AE1-B7A1-EA448E51BEA3}"/>
                </a:ext>
              </a:extLst>
            </p:cNvPr>
            <p:cNvSpPr/>
            <p:nvPr/>
          </p:nvSpPr>
          <p:spPr bwMode="auto">
            <a:xfrm>
              <a:off x="8107363" y="1914525"/>
              <a:ext cx="39688" cy="130175"/>
            </a:xfrm>
            <a:custGeom>
              <a:avLst/>
              <a:gdLst>
                <a:gd name="T0" fmla="*/ 6 w 15"/>
                <a:gd name="T1" fmla="*/ 0 h 50"/>
                <a:gd name="T2" fmla="*/ 15 w 15"/>
                <a:gd name="T3" fmla="*/ 49 h 50"/>
                <a:gd name="T4" fmla="*/ 0 w 15"/>
                <a:gd name="T5" fmla="*/ 50 h 50"/>
                <a:gd name="T6" fmla="*/ 6 w 1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0">
                  <a:moveTo>
                    <a:pt x="6" y="0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0" y="49"/>
                    <a:pt x="5" y="50"/>
                    <a:pt x="0" y="5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F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任意多边形 1486">
              <a:extLst>
                <a:ext uri="{FF2B5EF4-FFF2-40B4-BE49-F238E27FC236}">
                  <a16:creationId xmlns:a16="http://schemas.microsoft.com/office/drawing/2014/main" id="{391FCC77-D75B-409B-A3C2-A4A67C1E9613}"/>
                </a:ext>
              </a:extLst>
            </p:cNvPr>
            <p:cNvSpPr/>
            <p:nvPr/>
          </p:nvSpPr>
          <p:spPr bwMode="auto">
            <a:xfrm>
              <a:off x="8089901" y="1914525"/>
              <a:ext cx="33338" cy="130175"/>
            </a:xfrm>
            <a:custGeom>
              <a:avLst/>
              <a:gdLst>
                <a:gd name="T0" fmla="*/ 0 w 13"/>
                <a:gd name="T1" fmla="*/ 43 h 50"/>
                <a:gd name="T2" fmla="*/ 13 w 13"/>
                <a:gd name="T3" fmla="*/ 0 h 50"/>
                <a:gd name="T4" fmla="*/ 7 w 13"/>
                <a:gd name="T5" fmla="*/ 50 h 50"/>
                <a:gd name="T6" fmla="*/ 0 w 13"/>
                <a:gd name="T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0">
                  <a:moveTo>
                    <a:pt x="0" y="4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5" y="48"/>
                    <a:pt x="3" y="45"/>
                    <a:pt x="0" y="43"/>
                  </a:cubicBezTo>
                  <a:close/>
                </a:path>
              </a:pathLst>
            </a:custGeom>
            <a:solidFill>
              <a:srgbClr val="5D6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任意多边形 1487">
              <a:extLst>
                <a:ext uri="{FF2B5EF4-FFF2-40B4-BE49-F238E27FC236}">
                  <a16:creationId xmlns:a16="http://schemas.microsoft.com/office/drawing/2014/main" id="{2228932F-435C-4FE3-9EEC-3D5FFE62AEE4}"/>
                </a:ext>
              </a:extLst>
            </p:cNvPr>
            <p:cNvSpPr/>
            <p:nvPr/>
          </p:nvSpPr>
          <p:spPr bwMode="auto">
            <a:xfrm>
              <a:off x="8037513" y="2212975"/>
              <a:ext cx="47625" cy="1541462"/>
            </a:xfrm>
            <a:custGeom>
              <a:avLst/>
              <a:gdLst>
                <a:gd name="T0" fmla="*/ 0 w 30"/>
                <a:gd name="T1" fmla="*/ 938 h 971"/>
                <a:gd name="T2" fmla="*/ 0 w 30"/>
                <a:gd name="T3" fmla="*/ 926 h 971"/>
                <a:gd name="T4" fmla="*/ 0 w 30"/>
                <a:gd name="T5" fmla="*/ 0 h 971"/>
                <a:gd name="T6" fmla="*/ 30 w 30"/>
                <a:gd name="T7" fmla="*/ 32 h 971"/>
                <a:gd name="T8" fmla="*/ 30 w 30"/>
                <a:gd name="T9" fmla="*/ 971 h 971"/>
                <a:gd name="T10" fmla="*/ 0 w 30"/>
                <a:gd name="T11" fmla="*/ 938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71">
                  <a:moveTo>
                    <a:pt x="0" y="938"/>
                  </a:moveTo>
                  <a:lnTo>
                    <a:pt x="0" y="926"/>
                  </a:lnTo>
                  <a:lnTo>
                    <a:pt x="0" y="0"/>
                  </a:lnTo>
                  <a:lnTo>
                    <a:pt x="30" y="32"/>
                  </a:lnTo>
                  <a:lnTo>
                    <a:pt x="30" y="971"/>
                  </a:lnTo>
                  <a:lnTo>
                    <a:pt x="0" y="938"/>
                  </a:lnTo>
                  <a:close/>
                </a:path>
              </a:pathLst>
            </a:custGeom>
            <a:solidFill>
              <a:srgbClr val="F6B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任意多边形 8">
              <a:extLst>
                <a:ext uri="{FF2B5EF4-FFF2-40B4-BE49-F238E27FC236}">
                  <a16:creationId xmlns:a16="http://schemas.microsoft.com/office/drawing/2014/main" id="{C27951EF-FCA6-4F07-8141-0F2A7D58AF2A}"/>
                </a:ext>
              </a:extLst>
            </p:cNvPr>
            <p:cNvSpPr/>
            <p:nvPr/>
          </p:nvSpPr>
          <p:spPr bwMode="auto">
            <a:xfrm>
              <a:off x="8008938" y="3698875"/>
              <a:ext cx="61913" cy="174625"/>
            </a:xfrm>
            <a:custGeom>
              <a:avLst/>
              <a:gdLst>
                <a:gd name="T0" fmla="*/ 39 w 39"/>
                <a:gd name="T1" fmla="*/ 44 h 110"/>
                <a:gd name="T2" fmla="*/ 39 w 39"/>
                <a:gd name="T3" fmla="*/ 110 h 110"/>
                <a:gd name="T4" fmla="*/ 18 w 39"/>
                <a:gd name="T5" fmla="*/ 87 h 110"/>
                <a:gd name="T6" fmla="*/ 0 w 39"/>
                <a:gd name="T7" fmla="*/ 67 h 110"/>
                <a:gd name="T8" fmla="*/ 0 w 39"/>
                <a:gd name="T9" fmla="*/ 0 h 110"/>
                <a:gd name="T10" fmla="*/ 39 w 39"/>
                <a:gd name="T11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0">
                  <a:moveTo>
                    <a:pt x="39" y="44"/>
                  </a:moveTo>
                  <a:lnTo>
                    <a:pt x="39" y="110"/>
                  </a:lnTo>
                  <a:lnTo>
                    <a:pt x="18" y="8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EAD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任意多边形 9">
              <a:extLst>
                <a:ext uri="{FF2B5EF4-FFF2-40B4-BE49-F238E27FC236}">
                  <a16:creationId xmlns:a16="http://schemas.microsoft.com/office/drawing/2014/main" id="{5F59A463-DBBD-4ABF-A80B-945F103088D2}"/>
                </a:ext>
              </a:extLst>
            </p:cNvPr>
            <p:cNvSpPr/>
            <p:nvPr/>
          </p:nvSpPr>
          <p:spPr bwMode="auto">
            <a:xfrm>
              <a:off x="8037513" y="2027238"/>
              <a:ext cx="69850" cy="236537"/>
            </a:xfrm>
            <a:custGeom>
              <a:avLst/>
              <a:gdLst>
                <a:gd name="T0" fmla="*/ 0 w 27"/>
                <a:gd name="T1" fmla="*/ 71 h 91"/>
                <a:gd name="T2" fmla="*/ 20 w 27"/>
                <a:gd name="T3" fmla="*/ 0 h 91"/>
                <a:gd name="T4" fmla="*/ 27 w 27"/>
                <a:gd name="T5" fmla="*/ 7 h 91"/>
                <a:gd name="T6" fmla="*/ 18 w 27"/>
                <a:gd name="T7" fmla="*/ 91 h 91"/>
                <a:gd name="T8" fmla="*/ 0 w 27"/>
                <a:gd name="T9" fmla="*/ 7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0" y="7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2"/>
                    <a:pt x="25" y="5"/>
                    <a:pt x="27" y="7"/>
                  </a:cubicBezTo>
                  <a:cubicBezTo>
                    <a:pt x="18" y="91"/>
                    <a:pt x="18" y="91"/>
                    <a:pt x="18" y="91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E5D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任意多边形 10">
              <a:extLst>
                <a:ext uri="{FF2B5EF4-FFF2-40B4-BE49-F238E27FC236}">
                  <a16:creationId xmlns:a16="http://schemas.microsoft.com/office/drawing/2014/main" id="{69A2BA10-81CE-4A2F-BE20-7DCD3869AADE}"/>
                </a:ext>
              </a:extLst>
            </p:cNvPr>
            <p:cNvSpPr/>
            <p:nvPr/>
          </p:nvSpPr>
          <p:spPr bwMode="auto">
            <a:xfrm>
              <a:off x="8037513" y="3836988"/>
              <a:ext cx="47625" cy="85725"/>
            </a:xfrm>
            <a:custGeom>
              <a:avLst/>
              <a:gdLst>
                <a:gd name="T0" fmla="*/ 0 w 30"/>
                <a:gd name="T1" fmla="*/ 21 h 54"/>
                <a:gd name="T2" fmla="*/ 0 w 30"/>
                <a:gd name="T3" fmla="*/ 0 h 54"/>
                <a:gd name="T4" fmla="*/ 0 w 30"/>
                <a:gd name="T5" fmla="*/ 0 h 54"/>
                <a:gd name="T6" fmla="*/ 21 w 30"/>
                <a:gd name="T7" fmla="*/ 23 h 54"/>
                <a:gd name="T8" fmla="*/ 30 w 30"/>
                <a:gd name="T9" fmla="*/ 23 h 54"/>
                <a:gd name="T10" fmla="*/ 30 w 30"/>
                <a:gd name="T11" fmla="*/ 54 h 54"/>
                <a:gd name="T12" fmla="*/ 0 w 30"/>
                <a:gd name="T13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4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1" y="23"/>
                  </a:lnTo>
                  <a:lnTo>
                    <a:pt x="30" y="23"/>
                  </a:lnTo>
                  <a:lnTo>
                    <a:pt x="30" y="5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0A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任意多边形 11">
              <a:extLst>
                <a:ext uri="{FF2B5EF4-FFF2-40B4-BE49-F238E27FC236}">
                  <a16:creationId xmlns:a16="http://schemas.microsoft.com/office/drawing/2014/main" id="{99755B87-3359-48A0-B3AD-1139EFCD334A}"/>
                </a:ext>
              </a:extLst>
            </p:cNvPr>
            <p:cNvSpPr/>
            <p:nvPr/>
          </p:nvSpPr>
          <p:spPr bwMode="auto">
            <a:xfrm>
              <a:off x="5230813" y="1584325"/>
              <a:ext cx="101600" cy="117475"/>
            </a:xfrm>
            <a:custGeom>
              <a:avLst/>
              <a:gdLst>
                <a:gd name="T0" fmla="*/ 22 w 39"/>
                <a:gd name="T1" fmla="*/ 1 h 45"/>
                <a:gd name="T2" fmla="*/ 26 w 39"/>
                <a:gd name="T3" fmla="*/ 7 h 45"/>
                <a:gd name="T4" fmla="*/ 27 w 39"/>
                <a:gd name="T5" fmla="*/ 7 h 45"/>
                <a:gd name="T6" fmla="*/ 37 w 39"/>
                <a:gd name="T7" fmla="*/ 3 h 45"/>
                <a:gd name="T8" fmla="*/ 38 w 39"/>
                <a:gd name="T9" fmla="*/ 7 h 45"/>
                <a:gd name="T10" fmla="*/ 31 w 39"/>
                <a:gd name="T11" fmla="*/ 17 h 45"/>
                <a:gd name="T12" fmla="*/ 31 w 39"/>
                <a:gd name="T13" fmla="*/ 19 h 45"/>
                <a:gd name="T14" fmla="*/ 32 w 39"/>
                <a:gd name="T15" fmla="*/ 28 h 45"/>
                <a:gd name="T16" fmla="*/ 29 w 39"/>
                <a:gd name="T17" fmla="*/ 32 h 45"/>
                <a:gd name="T18" fmla="*/ 21 w 39"/>
                <a:gd name="T19" fmla="*/ 32 h 45"/>
                <a:gd name="T20" fmla="*/ 18 w 39"/>
                <a:gd name="T21" fmla="*/ 34 h 45"/>
                <a:gd name="T22" fmla="*/ 10 w 39"/>
                <a:gd name="T23" fmla="*/ 43 h 45"/>
                <a:gd name="T24" fmla="*/ 7 w 39"/>
                <a:gd name="T25" fmla="*/ 42 h 45"/>
                <a:gd name="T26" fmla="*/ 8 w 39"/>
                <a:gd name="T27" fmla="*/ 32 h 45"/>
                <a:gd name="T28" fmla="*/ 8 w 39"/>
                <a:gd name="T29" fmla="*/ 30 h 45"/>
                <a:gd name="T30" fmla="*/ 1 w 39"/>
                <a:gd name="T31" fmla="*/ 28 h 45"/>
                <a:gd name="T32" fmla="*/ 2 w 39"/>
                <a:gd name="T33" fmla="*/ 23 h 45"/>
                <a:gd name="T34" fmla="*/ 12 w 39"/>
                <a:gd name="T35" fmla="*/ 16 h 45"/>
                <a:gd name="T36" fmla="*/ 13 w 39"/>
                <a:gd name="T37" fmla="*/ 14 h 45"/>
                <a:gd name="T38" fmla="*/ 17 w 39"/>
                <a:gd name="T39" fmla="*/ 3 h 45"/>
                <a:gd name="T40" fmla="*/ 22 w 39"/>
                <a:gd name="T41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45">
                  <a:moveTo>
                    <a:pt x="22" y="1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8"/>
                    <a:pt x="27" y="7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9" y="2"/>
                    <a:pt x="39" y="4"/>
                    <a:pt x="38" y="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0" y="19"/>
                    <a:pt x="31" y="1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0" y="32"/>
                    <a:pt x="29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3"/>
                    <a:pt x="18" y="3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8" y="45"/>
                    <a:pt x="6" y="44"/>
                    <a:pt x="7" y="4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8" y="31"/>
                    <a:pt x="8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4"/>
                    <a:pt x="2" y="23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1"/>
                    <a:pt x="21" y="0"/>
                    <a:pt x="22" y="1"/>
                  </a:cubicBezTo>
                </a:path>
              </a:pathLst>
            </a:custGeom>
            <a:solidFill>
              <a:srgbClr val="724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任意多边形 12">
              <a:extLst>
                <a:ext uri="{FF2B5EF4-FFF2-40B4-BE49-F238E27FC236}">
                  <a16:creationId xmlns:a16="http://schemas.microsoft.com/office/drawing/2014/main" id="{50F147A5-D706-4724-8880-350535C6C88B}"/>
                </a:ext>
              </a:extLst>
            </p:cNvPr>
            <p:cNvSpPr/>
            <p:nvPr/>
          </p:nvSpPr>
          <p:spPr bwMode="auto">
            <a:xfrm>
              <a:off x="5335588" y="1782763"/>
              <a:ext cx="185738" cy="292100"/>
            </a:xfrm>
            <a:custGeom>
              <a:avLst/>
              <a:gdLst>
                <a:gd name="T0" fmla="*/ 65 w 71"/>
                <a:gd name="T1" fmla="*/ 102 h 112"/>
                <a:gd name="T2" fmla="*/ 58 w 71"/>
                <a:gd name="T3" fmla="*/ 106 h 112"/>
                <a:gd name="T4" fmla="*/ 48 w 71"/>
                <a:gd name="T5" fmla="*/ 112 h 112"/>
                <a:gd name="T6" fmla="*/ 51 w 71"/>
                <a:gd name="T7" fmla="*/ 107 h 112"/>
                <a:gd name="T8" fmla="*/ 48 w 71"/>
                <a:gd name="T9" fmla="*/ 94 h 112"/>
                <a:gd name="T10" fmla="*/ 0 w 71"/>
                <a:gd name="T11" fmla="*/ 10 h 112"/>
                <a:gd name="T12" fmla="*/ 19 w 71"/>
                <a:gd name="T13" fmla="*/ 0 h 112"/>
                <a:gd name="T14" fmla="*/ 67 w 71"/>
                <a:gd name="T15" fmla="*/ 83 h 112"/>
                <a:gd name="T16" fmla="*/ 70 w 71"/>
                <a:gd name="T17" fmla="*/ 96 h 112"/>
                <a:gd name="T18" fmla="*/ 67 w 71"/>
                <a:gd name="T19" fmla="*/ 101 h 112"/>
                <a:gd name="T20" fmla="*/ 65 w 71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12">
                  <a:moveTo>
                    <a:pt x="65" y="102"/>
                  </a:moveTo>
                  <a:cubicBezTo>
                    <a:pt x="58" y="106"/>
                    <a:pt x="58" y="106"/>
                    <a:pt x="58" y="106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50" y="111"/>
                    <a:pt x="51" y="109"/>
                    <a:pt x="51" y="107"/>
                  </a:cubicBezTo>
                  <a:cubicBezTo>
                    <a:pt x="52" y="103"/>
                    <a:pt x="51" y="98"/>
                    <a:pt x="48" y="9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9" y="87"/>
                    <a:pt x="71" y="92"/>
                    <a:pt x="70" y="96"/>
                  </a:cubicBezTo>
                  <a:cubicBezTo>
                    <a:pt x="69" y="99"/>
                    <a:pt x="68" y="100"/>
                    <a:pt x="67" y="101"/>
                  </a:cubicBezTo>
                  <a:cubicBezTo>
                    <a:pt x="65" y="102"/>
                    <a:pt x="65" y="102"/>
                    <a:pt x="65" y="102"/>
                  </a:cubicBezTo>
                  <a:close/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任意多边形 13">
              <a:extLst>
                <a:ext uri="{FF2B5EF4-FFF2-40B4-BE49-F238E27FC236}">
                  <a16:creationId xmlns:a16="http://schemas.microsoft.com/office/drawing/2014/main" id="{6546F8DB-389F-43E6-888E-7856ECDBEE8B}"/>
                </a:ext>
              </a:extLst>
            </p:cNvPr>
            <p:cNvSpPr/>
            <p:nvPr/>
          </p:nvSpPr>
          <p:spPr bwMode="auto">
            <a:xfrm>
              <a:off x="5078413" y="1476375"/>
              <a:ext cx="393700" cy="603250"/>
            </a:xfrm>
            <a:custGeom>
              <a:avLst/>
              <a:gdLst>
                <a:gd name="T0" fmla="*/ 147 w 151"/>
                <a:gd name="T1" fmla="*/ 211 h 231"/>
                <a:gd name="T2" fmla="*/ 99 w 151"/>
                <a:gd name="T3" fmla="*/ 127 h 231"/>
                <a:gd name="T4" fmla="*/ 107 w 151"/>
                <a:gd name="T5" fmla="*/ 103 h 231"/>
                <a:gd name="T6" fmla="*/ 99 w 151"/>
                <a:gd name="T7" fmla="*/ 63 h 231"/>
                <a:gd name="T8" fmla="*/ 76 w 151"/>
                <a:gd name="T9" fmla="*/ 26 h 231"/>
                <a:gd name="T10" fmla="*/ 42 w 151"/>
                <a:gd name="T11" fmla="*/ 3 h 231"/>
                <a:gd name="T12" fmla="*/ 17 w 151"/>
                <a:gd name="T13" fmla="*/ 5 h 231"/>
                <a:gd name="T14" fmla="*/ 3 w 151"/>
                <a:gd name="T15" fmla="*/ 26 h 231"/>
                <a:gd name="T16" fmla="*/ 6 w 151"/>
                <a:gd name="T17" fmla="*/ 66 h 231"/>
                <a:gd name="T18" fmla="*/ 27 w 151"/>
                <a:gd name="T19" fmla="*/ 105 h 231"/>
                <a:gd name="T20" fmla="*/ 57 w 151"/>
                <a:gd name="T21" fmla="*/ 132 h 231"/>
                <a:gd name="T22" fmla="*/ 82 w 151"/>
                <a:gd name="T23" fmla="*/ 137 h 231"/>
                <a:gd name="T24" fmla="*/ 130 w 151"/>
                <a:gd name="T25" fmla="*/ 221 h 231"/>
                <a:gd name="T26" fmla="*/ 137 w 151"/>
                <a:gd name="T27" fmla="*/ 228 h 231"/>
                <a:gd name="T28" fmla="*/ 146 w 151"/>
                <a:gd name="T29" fmla="*/ 230 h 231"/>
                <a:gd name="T30" fmla="*/ 147 w 151"/>
                <a:gd name="T31" fmla="*/ 229 h 231"/>
                <a:gd name="T32" fmla="*/ 150 w 151"/>
                <a:gd name="T33" fmla="*/ 224 h 231"/>
                <a:gd name="T34" fmla="*/ 147 w 151"/>
                <a:gd name="T35" fmla="*/ 211 h 231"/>
                <a:gd name="T36" fmla="*/ 88 w 151"/>
                <a:gd name="T37" fmla="*/ 106 h 231"/>
                <a:gd name="T38" fmla="*/ 86 w 151"/>
                <a:gd name="T39" fmla="*/ 109 h 231"/>
                <a:gd name="T40" fmla="*/ 72 w 151"/>
                <a:gd name="T41" fmla="*/ 117 h 231"/>
                <a:gd name="T42" fmla="*/ 50 w 151"/>
                <a:gd name="T43" fmla="*/ 109 h 231"/>
                <a:gd name="T44" fmla="*/ 18 w 151"/>
                <a:gd name="T45" fmla="*/ 54 h 231"/>
                <a:gd name="T46" fmla="*/ 23 w 151"/>
                <a:gd name="T47" fmla="*/ 30 h 231"/>
                <a:gd name="T48" fmla="*/ 36 w 151"/>
                <a:gd name="T49" fmla="*/ 22 h 231"/>
                <a:gd name="T50" fmla="*/ 39 w 151"/>
                <a:gd name="T51" fmla="*/ 22 h 231"/>
                <a:gd name="T52" fmla="*/ 59 w 151"/>
                <a:gd name="T53" fmla="*/ 30 h 231"/>
                <a:gd name="T54" fmla="*/ 91 w 151"/>
                <a:gd name="T55" fmla="*/ 85 h 231"/>
                <a:gd name="T56" fmla="*/ 88 w 151"/>
                <a:gd name="T57" fmla="*/ 10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1" h="231">
                  <a:moveTo>
                    <a:pt x="147" y="211"/>
                  </a:moveTo>
                  <a:cubicBezTo>
                    <a:pt x="99" y="127"/>
                    <a:pt x="99" y="127"/>
                    <a:pt x="99" y="127"/>
                  </a:cubicBezTo>
                  <a:cubicBezTo>
                    <a:pt x="104" y="121"/>
                    <a:pt x="107" y="112"/>
                    <a:pt x="107" y="103"/>
                  </a:cubicBezTo>
                  <a:cubicBezTo>
                    <a:pt x="108" y="90"/>
                    <a:pt x="104" y="76"/>
                    <a:pt x="99" y="63"/>
                  </a:cubicBezTo>
                  <a:cubicBezTo>
                    <a:pt x="94" y="50"/>
                    <a:pt x="86" y="37"/>
                    <a:pt x="76" y="26"/>
                  </a:cubicBezTo>
                  <a:cubicBezTo>
                    <a:pt x="66" y="16"/>
                    <a:pt x="55" y="7"/>
                    <a:pt x="42" y="3"/>
                  </a:cubicBezTo>
                  <a:cubicBezTo>
                    <a:pt x="33" y="0"/>
                    <a:pt x="24" y="1"/>
                    <a:pt x="17" y="5"/>
                  </a:cubicBezTo>
                  <a:cubicBezTo>
                    <a:pt x="10" y="9"/>
                    <a:pt x="5" y="16"/>
                    <a:pt x="3" y="26"/>
                  </a:cubicBezTo>
                  <a:cubicBezTo>
                    <a:pt x="0" y="39"/>
                    <a:pt x="2" y="53"/>
                    <a:pt x="6" y="66"/>
                  </a:cubicBezTo>
                  <a:cubicBezTo>
                    <a:pt x="10" y="80"/>
                    <a:pt x="18" y="94"/>
                    <a:pt x="27" y="105"/>
                  </a:cubicBezTo>
                  <a:cubicBezTo>
                    <a:pt x="35" y="116"/>
                    <a:pt x="45" y="126"/>
                    <a:pt x="57" y="132"/>
                  </a:cubicBezTo>
                  <a:cubicBezTo>
                    <a:pt x="65" y="136"/>
                    <a:pt x="74" y="138"/>
                    <a:pt x="82" y="137"/>
                  </a:cubicBezTo>
                  <a:cubicBezTo>
                    <a:pt x="130" y="221"/>
                    <a:pt x="130" y="221"/>
                    <a:pt x="130" y="221"/>
                  </a:cubicBezTo>
                  <a:cubicBezTo>
                    <a:pt x="132" y="224"/>
                    <a:pt x="134" y="226"/>
                    <a:pt x="137" y="228"/>
                  </a:cubicBezTo>
                  <a:cubicBezTo>
                    <a:pt x="139" y="230"/>
                    <a:pt x="143" y="231"/>
                    <a:pt x="146" y="230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9" y="228"/>
                    <a:pt x="150" y="226"/>
                    <a:pt x="150" y="224"/>
                  </a:cubicBezTo>
                  <a:cubicBezTo>
                    <a:pt x="151" y="220"/>
                    <a:pt x="150" y="215"/>
                    <a:pt x="147" y="211"/>
                  </a:cubicBezTo>
                  <a:moveTo>
                    <a:pt x="88" y="106"/>
                  </a:moveTo>
                  <a:cubicBezTo>
                    <a:pt x="87" y="107"/>
                    <a:pt x="87" y="108"/>
                    <a:pt x="86" y="109"/>
                  </a:cubicBezTo>
                  <a:cubicBezTo>
                    <a:pt x="83" y="113"/>
                    <a:pt x="78" y="116"/>
                    <a:pt x="72" y="117"/>
                  </a:cubicBezTo>
                  <a:cubicBezTo>
                    <a:pt x="65" y="117"/>
                    <a:pt x="56" y="113"/>
                    <a:pt x="50" y="109"/>
                  </a:cubicBezTo>
                  <a:cubicBezTo>
                    <a:pt x="33" y="97"/>
                    <a:pt x="20" y="74"/>
                    <a:pt x="18" y="54"/>
                  </a:cubicBezTo>
                  <a:cubicBezTo>
                    <a:pt x="17" y="46"/>
                    <a:pt x="18" y="37"/>
                    <a:pt x="23" y="30"/>
                  </a:cubicBezTo>
                  <a:cubicBezTo>
                    <a:pt x="26" y="26"/>
                    <a:pt x="31" y="23"/>
                    <a:pt x="36" y="22"/>
                  </a:cubicBezTo>
                  <a:cubicBezTo>
                    <a:pt x="37" y="22"/>
                    <a:pt x="38" y="22"/>
                    <a:pt x="39" y="22"/>
                  </a:cubicBezTo>
                  <a:cubicBezTo>
                    <a:pt x="46" y="23"/>
                    <a:pt x="53" y="26"/>
                    <a:pt x="59" y="30"/>
                  </a:cubicBezTo>
                  <a:cubicBezTo>
                    <a:pt x="75" y="42"/>
                    <a:pt x="89" y="65"/>
                    <a:pt x="91" y="85"/>
                  </a:cubicBezTo>
                  <a:cubicBezTo>
                    <a:pt x="91" y="92"/>
                    <a:pt x="91" y="100"/>
                    <a:pt x="88" y="106"/>
                  </a:cubicBezTo>
                </a:path>
              </a:pathLst>
            </a:custGeom>
            <a:solidFill>
              <a:srgbClr val="E17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任意多边形 14">
              <a:extLst>
                <a:ext uri="{FF2B5EF4-FFF2-40B4-BE49-F238E27FC236}">
                  <a16:creationId xmlns:a16="http://schemas.microsoft.com/office/drawing/2014/main" id="{A43761CF-9E65-43D9-9C27-C31B63F5651C}"/>
                </a:ext>
              </a:extLst>
            </p:cNvPr>
            <p:cNvSpPr/>
            <p:nvPr/>
          </p:nvSpPr>
          <p:spPr bwMode="auto">
            <a:xfrm>
              <a:off x="5121276" y="1450975"/>
              <a:ext cx="284163" cy="357187"/>
            </a:xfrm>
            <a:custGeom>
              <a:avLst/>
              <a:gdLst>
                <a:gd name="T0" fmla="*/ 18 w 109"/>
                <a:gd name="T1" fmla="*/ 4 h 137"/>
                <a:gd name="T2" fmla="*/ 18 w 109"/>
                <a:gd name="T3" fmla="*/ 4 h 137"/>
                <a:gd name="T4" fmla="*/ 43 w 109"/>
                <a:gd name="T5" fmla="*/ 2 h 137"/>
                <a:gd name="T6" fmla="*/ 76 w 109"/>
                <a:gd name="T7" fmla="*/ 25 h 137"/>
                <a:gd name="T8" fmla="*/ 100 w 109"/>
                <a:gd name="T9" fmla="*/ 62 h 137"/>
                <a:gd name="T10" fmla="*/ 108 w 109"/>
                <a:gd name="T11" fmla="*/ 102 h 137"/>
                <a:gd name="T12" fmla="*/ 101 w 109"/>
                <a:gd name="T13" fmla="*/ 127 h 137"/>
                <a:gd name="T14" fmla="*/ 82 w 109"/>
                <a:gd name="T15" fmla="*/ 137 h 137"/>
                <a:gd name="T16" fmla="*/ 90 w 109"/>
                <a:gd name="T17" fmla="*/ 113 h 137"/>
                <a:gd name="T18" fmla="*/ 82 w 109"/>
                <a:gd name="T19" fmla="*/ 73 h 137"/>
                <a:gd name="T20" fmla="*/ 59 w 109"/>
                <a:gd name="T21" fmla="*/ 36 h 137"/>
                <a:gd name="T22" fmla="*/ 25 w 109"/>
                <a:gd name="T23" fmla="*/ 13 h 137"/>
                <a:gd name="T24" fmla="*/ 0 w 109"/>
                <a:gd name="T25" fmla="*/ 15 h 137"/>
                <a:gd name="T26" fmla="*/ 0 w 109"/>
                <a:gd name="T27" fmla="*/ 15 h 137"/>
                <a:gd name="T28" fmla="*/ 18 w 109"/>
                <a:gd name="T29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37"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25" y="1"/>
                    <a:pt x="33" y="0"/>
                    <a:pt x="43" y="2"/>
                  </a:cubicBezTo>
                  <a:cubicBezTo>
                    <a:pt x="56" y="6"/>
                    <a:pt x="67" y="15"/>
                    <a:pt x="76" y="25"/>
                  </a:cubicBezTo>
                  <a:cubicBezTo>
                    <a:pt x="87" y="36"/>
                    <a:pt x="95" y="49"/>
                    <a:pt x="100" y="62"/>
                  </a:cubicBezTo>
                  <a:cubicBezTo>
                    <a:pt x="106" y="75"/>
                    <a:pt x="109" y="89"/>
                    <a:pt x="108" y="102"/>
                  </a:cubicBezTo>
                  <a:cubicBezTo>
                    <a:pt x="108" y="111"/>
                    <a:pt x="106" y="120"/>
                    <a:pt x="101" y="12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7" y="131"/>
                    <a:pt x="90" y="122"/>
                    <a:pt x="90" y="113"/>
                  </a:cubicBezTo>
                  <a:cubicBezTo>
                    <a:pt x="91" y="100"/>
                    <a:pt x="87" y="86"/>
                    <a:pt x="82" y="73"/>
                  </a:cubicBezTo>
                  <a:cubicBezTo>
                    <a:pt x="77" y="60"/>
                    <a:pt x="68" y="47"/>
                    <a:pt x="59" y="36"/>
                  </a:cubicBezTo>
                  <a:cubicBezTo>
                    <a:pt x="50" y="26"/>
                    <a:pt x="38" y="17"/>
                    <a:pt x="25" y="13"/>
                  </a:cubicBezTo>
                  <a:cubicBezTo>
                    <a:pt x="16" y="10"/>
                    <a:pt x="7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" y="11"/>
                    <a:pt x="12" y="8"/>
                    <a:pt x="18" y="4"/>
                  </a:cubicBezTo>
                  <a:close/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任意多边形 15">
              <a:extLst>
                <a:ext uri="{FF2B5EF4-FFF2-40B4-BE49-F238E27FC236}">
                  <a16:creationId xmlns:a16="http://schemas.microsoft.com/office/drawing/2014/main" id="{7CAFF462-B984-49A6-B982-5670F7613AD7}"/>
                </a:ext>
              </a:extLst>
            </p:cNvPr>
            <p:cNvSpPr/>
            <p:nvPr/>
          </p:nvSpPr>
          <p:spPr bwMode="auto">
            <a:xfrm>
              <a:off x="5121276" y="1533525"/>
              <a:ext cx="185738" cy="249237"/>
            </a:xfrm>
            <a:custGeom>
              <a:avLst/>
              <a:gdLst>
                <a:gd name="T0" fmla="*/ 71 w 71"/>
                <a:gd name="T1" fmla="*/ 84 h 95"/>
                <a:gd name="T2" fmla="*/ 69 w 71"/>
                <a:gd name="T3" fmla="*/ 87 h 95"/>
                <a:gd name="T4" fmla="*/ 55 w 71"/>
                <a:gd name="T5" fmla="*/ 95 h 95"/>
                <a:gd name="T6" fmla="*/ 33 w 71"/>
                <a:gd name="T7" fmla="*/ 87 h 95"/>
                <a:gd name="T8" fmla="*/ 1 w 71"/>
                <a:gd name="T9" fmla="*/ 32 h 95"/>
                <a:gd name="T10" fmla="*/ 6 w 71"/>
                <a:gd name="T11" fmla="*/ 8 h 95"/>
                <a:gd name="T12" fmla="*/ 19 w 71"/>
                <a:gd name="T13" fmla="*/ 0 h 95"/>
                <a:gd name="T14" fmla="*/ 22 w 71"/>
                <a:gd name="T15" fmla="*/ 0 h 95"/>
                <a:gd name="T16" fmla="*/ 19 w 71"/>
                <a:gd name="T17" fmla="*/ 16 h 95"/>
                <a:gd name="T18" fmla="*/ 44 w 71"/>
                <a:gd name="T19" fmla="*/ 70 h 95"/>
                <a:gd name="T20" fmla="*/ 58 w 71"/>
                <a:gd name="T21" fmla="*/ 80 h 95"/>
                <a:gd name="T22" fmla="*/ 71 w 71"/>
                <a:gd name="T23" fmla="*/ 8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95">
                  <a:moveTo>
                    <a:pt x="71" y="84"/>
                  </a:moveTo>
                  <a:cubicBezTo>
                    <a:pt x="70" y="85"/>
                    <a:pt x="70" y="86"/>
                    <a:pt x="69" y="87"/>
                  </a:cubicBezTo>
                  <a:cubicBezTo>
                    <a:pt x="66" y="91"/>
                    <a:pt x="61" y="94"/>
                    <a:pt x="55" y="95"/>
                  </a:cubicBezTo>
                  <a:cubicBezTo>
                    <a:pt x="48" y="95"/>
                    <a:pt x="39" y="91"/>
                    <a:pt x="33" y="87"/>
                  </a:cubicBezTo>
                  <a:cubicBezTo>
                    <a:pt x="16" y="75"/>
                    <a:pt x="3" y="52"/>
                    <a:pt x="1" y="32"/>
                  </a:cubicBezTo>
                  <a:cubicBezTo>
                    <a:pt x="0" y="24"/>
                    <a:pt x="1" y="15"/>
                    <a:pt x="6" y="8"/>
                  </a:cubicBezTo>
                  <a:cubicBezTo>
                    <a:pt x="9" y="4"/>
                    <a:pt x="14" y="1"/>
                    <a:pt x="19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20" y="5"/>
                    <a:pt x="19" y="10"/>
                    <a:pt x="19" y="16"/>
                  </a:cubicBezTo>
                  <a:cubicBezTo>
                    <a:pt x="19" y="33"/>
                    <a:pt x="28" y="55"/>
                    <a:pt x="44" y="70"/>
                  </a:cubicBezTo>
                  <a:cubicBezTo>
                    <a:pt x="48" y="74"/>
                    <a:pt x="52" y="78"/>
                    <a:pt x="58" y="80"/>
                  </a:cubicBezTo>
                  <a:cubicBezTo>
                    <a:pt x="62" y="82"/>
                    <a:pt x="66" y="84"/>
                    <a:pt x="71" y="84"/>
                  </a:cubicBezTo>
                </a:path>
              </a:pathLst>
            </a:custGeom>
            <a:solidFill>
              <a:srgbClr val="D24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任意多边形 16">
              <a:extLst>
                <a:ext uri="{FF2B5EF4-FFF2-40B4-BE49-F238E27FC236}">
                  <a16:creationId xmlns:a16="http://schemas.microsoft.com/office/drawing/2014/main" id="{799FB060-0727-472C-9BC6-88DCEE3823F6}"/>
                </a:ext>
              </a:extLst>
            </p:cNvPr>
            <p:cNvSpPr/>
            <p:nvPr/>
          </p:nvSpPr>
          <p:spPr bwMode="auto">
            <a:xfrm>
              <a:off x="5172076" y="1533525"/>
              <a:ext cx="142875" cy="219075"/>
            </a:xfrm>
            <a:custGeom>
              <a:avLst/>
              <a:gdLst>
                <a:gd name="T0" fmla="*/ 3 w 55"/>
                <a:gd name="T1" fmla="*/ 0 h 84"/>
                <a:gd name="T2" fmla="*/ 0 w 55"/>
                <a:gd name="T3" fmla="*/ 16 h 84"/>
                <a:gd name="T4" fmla="*/ 25 w 55"/>
                <a:gd name="T5" fmla="*/ 70 h 84"/>
                <a:gd name="T6" fmla="*/ 39 w 55"/>
                <a:gd name="T7" fmla="*/ 80 h 84"/>
                <a:gd name="T8" fmla="*/ 52 w 55"/>
                <a:gd name="T9" fmla="*/ 84 h 84"/>
                <a:gd name="T10" fmla="*/ 55 w 55"/>
                <a:gd name="T11" fmla="*/ 69 h 84"/>
                <a:gd name="T12" fmla="*/ 55 w 55"/>
                <a:gd name="T13" fmla="*/ 63 h 84"/>
                <a:gd name="T14" fmla="*/ 52 w 55"/>
                <a:gd name="T15" fmla="*/ 51 h 84"/>
                <a:gd name="T16" fmla="*/ 52 w 55"/>
                <a:gd name="T17" fmla="*/ 51 h 84"/>
                <a:gd name="T18" fmla="*/ 44 w 55"/>
                <a:gd name="T19" fmla="*/ 51 h 84"/>
                <a:gd name="T20" fmla="*/ 41 w 55"/>
                <a:gd name="T21" fmla="*/ 53 h 84"/>
                <a:gd name="T22" fmla="*/ 33 w 55"/>
                <a:gd name="T23" fmla="*/ 62 h 84"/>
                <a:gd name="T24" fmla="*/ 31 w 55"/>
                <a:gd name="T25" fmla="*/ 63 h 84"/>
                <a:gd name="T26" fmla="*/ 30 w 55"/>
                <a:gd name="T27" fmla="*/ 61 h 84"/>
                <a:gd name="T28" fmla="*/ 31 w 55"/>
                <a:gd name="T29" fmla="*/ 51 h 84"/>
                <a:gd name="T30" fmla="*/ 31 w 55"/>
                <a:gd name="T31" fmla="*/ 49 h 84"/>
                <a:gd name="T32" fmla="*/ 24 w 55"/>
                <a:gd name="T33" fmla="*/ 47 h 84"/>
                <a:gd name="T34" fmla="*/ 25 w 55"/>
                <a:gd name="T35" fmla="*/ 42 h 84"/>
                <a:gd name="T36" fmla="*/ 35 w 55"/>
                <a:gd name="T37" fmla="*/ 35 h 84"/>
                <a:gd name="T38" fmla="*/ 36 w 55"/>
                <a:gd name="T39" fmla="*/ 33 h 84"/>
                <a:gd name="T40" fmla="*/ 39 w 55"/>
                <a:gd name="T41" fmla="*/ 25 h 84"/>
                <a:gd name="T42" fmla="*/ 23 w 55"/>
                <a:gd name="T43" fmla="*/ 8 h 84"/>
                <a:gd name="T44" fmla="*/ 3 w 55"/>
                <a:gd name="T45" fmla="*/ 0 h 84"/>
                <a:gd name="T46" fmla="*/ 3 w 55"/>
                <a:gd name="T4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84">
                  <a:moveTo>
                    <a:pt x="3" y="0"/>
                  </a:moveTo>
                  <a:cubicBezTo>
                    <a:pt x="1" y="5"/>
                    <a:pt x="0" y="10"/>
                    <a:pt x="0" y="16"/>
                  </a:cubicBezTo>
                  <a:cubicBezTo>
                    <a:pt x="0" y="33"/>
                    <a:pt x="9" y="55"/>
                    <a:pt x="25" y="70"/>
                  </a:cubicBezTo>
                  <a:cubicBezTo>
                    <a:pt x="29" y="74"/>
                    <a:pt x="33" y="78"/>
                    <a:pt x="39" y="80"/>
                  </a:cubicBezTo>
                  <a:cubicBezTo>
                    <a:pt x="43" y="82"/>
                    <a:pt x="47" y="84"/>
                    <a:pt x="52" y="84"/>
                  </a:cubicBezTo>
                  <a:cubicBezTo>
                    <a:pt x="54" y="79"/>
                    <a:pt x="55" y="74"/>
                    <a:pt x="55" y="69"/>
                  </a:cubicBezTo>
                  <a:cubicBezTo>
                    <a:pt x="55" y="67"/>
                    <a:pt x="55" y="65"/>
                    <a:pt x="55" y="63"/>
                  </a:cubicBezTo>
                  <a:cubicBezTo>
                    <a:pt x="54" y="59"/>
                    <a:pt x="53" y="55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1"/>
                    <a:pt x="42" y="52"/>
                    <a:pt x="41" y="5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2" y="63"/>
                    <a:pt x="31" y="63"/>
                  </a:cubicBezTo>
                  <a:cubicBezTo>
                    <a:pt x="30" y="63"/>
                    <a:pt x="30" y="62"/>
                    <a:pt x="30" y="6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0"/>
                    <a:pt x="31" y="50"/>
                    <a:pt x="31" y="49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6"/>
                    <a:pt x="23" y="43"/>
                    <a:pt x="25" y="42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6" y="34"/>
                    <a:pt x="36" y="3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5" y="19"/>
                    <a:pt x="29" y="13"/>
                    <a:pt x="23" y="8"/>
                  </a:cubicBezTo>
                  <a:cubicBezTo>
                    <a:pt x="17" y="4"/>
                    <a:pt x="10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E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任意多边形 17">
              <a:extLst>
                <a:ext uri="{FF2B5EF4-FFF2-40B4-BE49-F238E27FC236}">
                  <a16:creationId xmlns:a16="http://schemas.microsoft.com/office/drawing/2014/main" id="{50C7AA2B-C0FF-4F0B-B24A-9B18EAFE6764}"/>
                </a:ext>
              </a:extLst>
            </p:cNvPr>
            <p:cNvSpPr/>
            <p:nvPr/>
          </p:nvSpPr>
          <p:spPr bwMode="auto">
            <a:xfrm>
              <a:off x="5230813" y="1600200"/>
              <a:ext cx="76200" cy="98425"/>
            </a:xfrm>
            <a:custGeom>
              <a:avLst/>
              <a:gdLst>
                <a:gd name="T0" fmla="*/ 16 w 29"/>
                <a:gd name="T1" fmla="*/ 0 h 38"/>
                <a:gd name="T2" fmla="*/ 13 w 29"/>
                <a:gd name="T3" fmla="*/ 8 h 38"/>
                <a:gd name="T4" fmla="*/ 12 w 29"/>
                <a:gd name="T5" fmla="*/ 10 h 38"/>
                <a:gd name="T6" fmla="*/ 2 w 29"/>
                <a:gd name="T7" fmla="*/ 17 h 38"/>
                <a:gd name="T8" fmla="*/ 1 w 29"/>
                <a:gd name="T9" fmla="*/ 22 h 38"/>
                <a:gd name="T10" fmla="*/ 8 w 29"/>
                <a:gd name="T11" fmla="*/ 24 h 38"/>
                <a:gd name="T12" fmla="*/ 8 w 29"/>
                <a:gd name="T13" fmla="*/ 26 h 38"/>
                <a:gd name="T14" fmla="*/ 7 w 29"/>
                <a:gd name="T15" fmla="*/ 36 h 38"/>
                <a:gd name="T16" fmla="*/ 8 w 29"/>
                <a:gd name="T17" fmla="*/ 38 h 38"/>
                <a:gd name="T18" fmla="*/ 10 w 29"/>
                <a:gd name="T19" fmla="*/ 37 h 38"/>
                <a:gd name="T20" fmla="*/ 18 w 29"/>
                <a:gd name="T21" fmla="*/ 28 h 38"/>
                <a:gd name="T22" fmla="*/ 21 w 29"/>
                <a:gd name="T23" fmla="*/ 26 h 38"/>
                <a:gd name="T24" fmla="*/ 29 w 29"/>
                <a:gd name="T25" fmla="*/ 26 h 38"/>
                <a:gd name="T26" fmla="*/ 29 w 29"/>
                <a:gd name="T27" fmla="*/ 26 h 38"/>
                <a:gd name="T28" fmla="*/ 16 w 29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8">
                  <a:moveTo>
                    <a:pt x="16" y="0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21"/>
                    <a:pt x="1" y="2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9" y="25"/>
                    <a:pt x="8" y="2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17"/>
                    <a:pt x="22" y="8"/>
                    <a:pt x="16" y="0"/>
                  </a:cubicBezTo>
                </a:path>
              </a:pathLst>
            </a:custGeom>
            <a:solidFill>
              <a:srgbClr val="888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任意多边形 18">
              <a:extLst>
                <a:ext uri="{FF2B5EF4-FFF2-40B4-BE49-F238E27FC236}">
                  <a16:creationId xmlns:a16="http://schemas.microsoft.com/office/drawing/2014/main" id="{733DA941-D2E1-4850-9D08-00B80F378ECF}"/>
                </a:ext>
              </a:extLst>
            </p:cNvPr>
            <p:cNvSpPr/>
            <p:nvPr/>
          </p:nvSpPr>
          <p:spPr bwMode="auto">
            <a:xfrm>
              <a:off x="5180013" y="1533525"/>
              <a:ext cx="134938" cy="180975"/>
            </a:xfrm>
            <a:custGeom>
              <a:avLst/>
              <a:gdLst>
                <a:gd name="T0" fmla="*/ 0 w 52"/>
                <a:gd name="T1" fmla="*/ 0 h 69"/>
                <a:gd name="T2" fmla="*/ 0 w 52"/>
                <a:gd name="T3" fmla="*/ 0 h 69"/>
                <a:gd name="T4" fmla="*/ 0 w 52"/>
                <a:gd name="T5" fmla="*/ 0 h 69"/>
                <a:gd name="T6" fmla="*/ 0 w 52"/>
                <a:gd name="T7" fmla="*/ 0 h 69"/>
                <a:gd name="T8" fmla="*/ 0 w 52"/>
                <a:gd name="T9" fmla="*/ 0 h 69"/>
                <a:gd name="T10" fmla="*/ 20 w 52"/>
                <a:gd name="T11" fmla="*/ 8 h 69"/>
                <a:gd name="T12" fmla="*/ 36 w 52"/>
                <a:gd name="T13" fmla="*/ 25 h 69"/>
                <a:gd name="T14" fmla="*/ 49 w 52"/>
                <a:gd name="T15" fmla="*/ 51 h 69"/>
                <a:gd name="T16" fmla="*/ 52 w 52"/>
                <a:gd name="T17" fmla="*/ 63 h 69"/>
                <a:gd name="T18" fmla="*/ 52 w 52"/>
                <a:gd name="T19" fmla="*/ 69 h 69"/>
                <a:gd name="T20" fmla="*/ 52 w 52"/>
                <a:gd name="T21" fmla="*/ 63 h 69"/>
                <a:gd name="T22" fmla="*/ 20 w 52"/>
                <a:gd name="T23" fmla="*/ 8 h 69"/>
                <a:gd name="T24" fmla="*/ 0 w 52"/>
                <a:gd name="T2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4" y="4"/>
                    <a:pt x="20" y="8"/>
                  </a:cubicBezTo>
                  <a:cubicBezTo>
                    <a:pt x="26" y="13"/>
                    <a:pt x="32" y="19"/>
                    <a:pt x="36" y="25"/>
                  </a:cubicBezTo>
                  <a:cubicBezTo>
                    <a:pt x="42" y="33"/>
                    <a:pt x="46" y="42"/>
                    <a:pt x="49" y="51"/>
                  </a:cubicBezTo>
                  <a:cubicBezTo>
                    <a:pt x="50" y="55"/>
                    <a:pt x="51" y="59"/>
                    <a:pt x="52" y="63"/>
                  </a:cubicBezTo>
                  <a:cubicBezTo>
                    <a:pt x="52" y="65"/>
                    <a:pt x="52" y="67"/>
                    <a:pt x="52" y="69"/>
                  </a:cubicBezTo>
                  <a:cubicBezTo>
                    <a:pt x="52" y="67"/>
                    <a:pt x="52" y="65"/>
                    <a:pt x="52" y="63"/>
                  </a:cubicBezTo>
                  <a:cubicBezTo>
                    <a:pt x="50" y="43"/>
                    <a:pt x="36" y="20"/>
                    <a:pt x="20" y="8"/>
                  </a:cubicBezTo>
                  <a:cubicBezTo>
                    <a:pt x="14" y="4"/>
                    <a:pt x="7" y="1"/>
                    <a:pt x="0" y="0"/>
                  </a:cubicBezTo>
                </a:path>
              </a:pathLst>
            </a:custGeom>
            <a:solidFill>
              <a:srgbClr val="BFA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16" name="图示 415">
            <a:extLst>
              <a:ext uri="{FF2B5EF4-FFF2-40B4-BE49-F238E27FC236}">
                <a16:creationId xmlns:a16="http://schemas.microsoft.com/office/drawing/2014/main" id="{1033DB72-14F1-4DB7-99E4-EB8C12B89A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6435705"/>
              </p:ext>
            </p:extLst>
          </p:nvPr>
        </p:nvGraphicFramePr>
        <p:xfrm>
          <a:off x="1782118" y="2091683"/>
          <a:ext cx="6074727" cy="3309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Graphic spid="4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平均发展水平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也称序时平均数，动态平均数</a:t>
            </a:r>
            <a:endParaRPr lang="en-US" altLang="zh-CN" b="1" dirty="0"/>
          </a:p>
          <a:p>
            <a:pPr marL="0" indent="0">
              <a:buNone/>
            </a:pPr>
            <a:endParaRPr lang="zh-CN" altLang="en-US" b="1" dirty="0"/>
          </a:p>
          <a:p>
            <a:pPr>
              <a:buClr>
                <a:schemeClr val="tx1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b="1" dirty="0"/>
              <a:t> 是将动态数列中各时期的发展水平加以平均；</a:t>
            </a:r>
            <a:endParaRPr lang="en-US" altLang="zh-CN" b="1" dirty="0"/>
          </a:p>
          <a:p>
            <a:pPr marL="0" indent="0">
              <a:buClr>
                <a:schemeClr val="tx1"/>
              </a:buClr>
              <a:buSzPct val="100000"/>
              <a:buNone/>
            </a:pPr>
            <a:endParaRPr lang="zh-CN" altLang="en-US" b="1" dirty="0"/>
          </a:p>
          <a:p>
            <a:pPr>
              <a:buClr>
                <a:schemeClr val="tx1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b="1" dirty="0"/>
              <a:t>平均发展水平（序时平均数）将指标在各时间上表现的差异加以抽象，以一个数值来代表现象在这一段时间上的一般发展水平。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平均发展水平计算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CDE98C-A58F-41AF-A2BD-AC7098BCC22A}"/>
              </a:ext>
            </a:extLst>
          </p:cNvPr>
          <p:cNvGrpSpPr/>
          <p:nvPr/>
        </p:nvGrpSpPr>
        <p:grpSpPr>
          <a:xfrm>
            <a:off x="2574113" y="1338890"/>
            <a:ext cx="6983889" cy="4652665"/>
            <a:chOff x="450374" y="1905000"/>
            <a:chExt cx="6983889" cy="4652665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1" name="Group 2">
              <a:extLst>
                <a:ext uri="{FF2B5EF4-FFF2-40B4-BE49-F238E27FC236}">
                  <a16:creationId xmlns:a16="http://schemas.microsoft.com/office/drawing/2014/main" id="{91D0CB98-18AC-4B57-8358-91E9A0A304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4800" y="1905000"/>
              <a:ext cx="3319463" cy="1505927"/>
              <a:chOff x="2854" y="1291"/>
              <a:chExt cx="2570" cy="1021"/>
            </a:xfrm>
            <a:grpFill/>
          </p:grpSpPr>
          <p:cxnSp>
            <p:nvCxnSpPr>
              <p:cNvPr id="31" name="AutoShape 3">
                <a:extLst>
                  <a:ext uri="{FF2B5EF4-FFF2-40B4-BE49-F238E27FC236}">
                    <a16:creationId xmlns:a16="http://schemas.microsoft.com/office/drawing/2014/main" id="{6995B335-7890-4DC9-836F-044383DE3945}"/>
                  </a:ext>
                </a:extLst>
              </p:cNvPr>
              <p:cNvCxnSpPr>
                <a:cxnSpLocks noChangeShapeType="1"/>
                <a:stCxn id="25" idx="3"/>
                <a:endCxn id="34" idx="1"/>
              </p:cNvCxnSpPr>
              <p:nvPr/>
            </p:nvCxnSpPr>
            <p:spPr bwMode="auto">
              <a:xfrm>
                <a:off x="2854" y="1602"/>
                <a:ext cx="313" cy="553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cxnSp>
            <p:nvCxnSpPr>
              <p:cNvPr id="32" name="AutoShape 4">
                <a:extLst>
                  <a:ext uri="{FF2B5EF4-FFF2-40B4-BE49-F238E27FC236}">
                    <a16:creationId xmlns:a16="http://schemas.microsoft.com/office/drawing/2014/main" id="{0124AA85-E383-45EB-8F47-99B4AB881436}"/>
                  </a:ext>
                </a:extLst>
              </p:cNvPr>
              <p:cNvCxnSpPr>
                <a:cxnSpLocks noChangeShapeType="1"/>
                <a:stCxn id="25" idx="3"/>
                <a:endCxn id="33" idx="1"/>
              </p:cNvCxnSpPr>
              <p:nvPr/>
            </p:nvCxnSpPr>
            <p:spPr bwMode="auto">
              <a:xfrm flipV="1">
                <a:off x="2854" y="1447"/>
                <a:ext cx="313" cy="155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sp>
            <p:nvSpPr>
              <p:cNvPr id="33" name="Text Box 5" descr="水滴">
                <a:extLst>
                  <a:ext uri="{FF2B5EF4-FFF2-40B4-BE49-F238E27FC236}">
                    <a16:creationId xmlns:a16="http://schemas.microsoft.com/office/drawing/2014/main" id="{57E4EB62-CD4A-47CA-A893-5F3C659AD8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7" y="1291"/>
                <a:ext cx="2257" cy="313"/>
              </a:xfrm>
              <a:prstGeom prst="rect">
                <a:avLst/>
              </a:prstGeom>
              <a:grpFill/>
              <a:ln w="38100">
                <a:solidFill>
                  <a:srgbClr val="FF9999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时期数列</a:t>
                </a:r>
              </a:p>
            </p:txBody>
          </p:sp>
          <p:sp>
            <p:nvSpPr>
              <p:cNvPr id="34" name="Text Box 6" descr="水滴">
                <a:extLst>
                  <a:ext uri="{FF2B5EF4-FFF2-40B4-BE49-F238E27FC236}">
                    <a16:creationId xmlns:a16="http://schemas.microsoft.com/office/drawing/2014/main" id="{21A5F35E-D6FF-4C72-A208-5FB9D733F8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7" y="1999"/>
                <a:ext cx="2257" cy="313"/>
              </a:xfrm>
              <a:prstGeom prst="rect">
                <a:avLst/>
              </a:prstGeom>
              <a:grpFill/>
              <a:ln w="38100">
                <a:solidFill>
                  <a:srgbClr val="FF9999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时点数列</a:t>
                </a:r>
              </a:p>
            </p:txBody>
          </p:sp>
        </p:grpSp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3077E670-4EF8-4943-876F-8EAEFA6641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4800" y="4190999"/>
              <a:ext cx="2819400" cy="1511991"/>
              <a:chOff x="2798" y="2763"/>
              <a:chExt cx="2290" cy="1060"/>
            </a:xfrm>
            <a:grpFill/>
          </p:grpSpPr>
          <p:cxnSp>
            <p:nvCxnSpPr>
              <p:cNvPr id="27" name="AutoShape 8">
                <a:extLst>
                  <a:ext uri="{FF2B5EF4-FFF2-40B4-BE49-F238E27FC236}">
                    <a16:creationId xmlns:a16="http://schemas.microsoft.com/office/drawing/2014/main" id="{811E1DD4-6FFF-4A5A-86DE-BED14DFFC874}"/>
                  </a:ext>
                </a:extLst>
              </p:cNvPr>
              <p:cNvCxnSpPr>
                <a:cxnSpLocks noChangeShapeType="1"/>
                <a:stCxn id="26" idx="3"/>
                <a:endCxn id="29" idx="1"/>
              </p:cNvCxnSpPr>
              <p:nvPr/>
            </p:nvCxnSpPr>
            <p:spPr bwMode="auto">
              <a:xfrm flipV="1">
                <a:off x="2798" y="2925"/>
                <a:ext cx="370" cy="262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cxnSp>
            <p:nvCxnSpPr>
              <p:cNvPr id="28" name="AutoShape 9">
                <a:extLst>
                  <a:ext uri="{FF2B5EF4-FFF2-40B4-BE49-F238E27FC236}">
                    <a16:creationId xmlns:a16="http://schemas.microsoft.com/office/drawing/2014/main" id="{88D5336D-9CEB-4BA7-A3D3-0607F636B4E4}"/>
                  </a:ext>
                </a:extLst>
              </p:cNvPr>
              <p:cNvCxnSpPr>
                <a:cxnSpLocks noChangeShapeType="1"/>
                <a:stCxn id="26" idx="3"/>
                <a:endCxn id="30" idx="1"/>
              </p:cNvCxnSpPr>
              <p:nvPr/>
            </p:nvCxnSpPr>
            <p:spPr bwMode="auto">
              <a:xfrm>
                <a:off x="2798" y="3187"/>
                <a:ext cx="370" cy="474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sp>
            <p:nvSpPr>
              <p:cNvPr id="29" name="Text Box 10" descr="水滴">
                <a:extLst>
                  <a:ext uri="{FF2B5EF4-FFF2-40B4-BE49-F238E27FC236}">
                    <a16:creationId xmlns:a16="http://schemas.microsoft.com/office/drawing/2014/main" id="{A604F7CD-A211-4AD1-B8C9-0F81733F42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2763"/>
                <a:ext cx="1920" cy="324"/>
              </a:xfrm>
              <a:prstGeom prst="rect">
                <a:avLst/>
              </a:prstGeom>
              <a:grpFill/>
              <a:ln w="38100">
                <a:solidFill>
                  <a:srgbClr val="FF9999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两个时期</a:t>
                </a:r>
              </a:p>
            </p:txBody>
          </p:sp>
          <p:sp>
            <p:nvSpPr>
              <p:cNvPr id="30" name="Text Box 11" descr="水滴">
                <a:extLst>
                  <a:ext uri="{FF2B5EF4-FFF2-40B4-BE49-F238E27FC236}">
                    <a16:creationId xmlns:a16="http://schemas.microsoft.com/office/drawing/2014/main" id="{85D895BC-9821-48CE-90C9-DA6821BA00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3499"/>
                <a:ext cx="1920" cy="324"/>
              </a:xfrm>
              <a:prstGeom prst="rect">
                <a:avLst/>
              </a:prstGeom>
              <a:grpFill/>
              <a:ln w="38100">
                <a:solidFill>
                  <a:srgbClr val="FF9999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两个时点</a:t>
                </a:r>
              </a:p>
            </p:txBody>
          </p:sp>
        </p:grpSp>
        <p:grpSp>
          <p:nvGrpSpPr>
            <p:cNvPr id="18" name="Group 14">
              <a:extLst>
                <a:ext uri="{FF2B5EF4-FFF2-40B4-BE49-F238E27FC236}">
                  <a16:creationId xmlns:a16="http://schemas.microsoft.com/office/drawing/2014/main" id="{AC07E9AD-CB7E-45CA-99E4-995AD818B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038" y="2133600"/>
              <a:ext cx="2925762" cy="3077803"/>
              <a:chOff x="893" y="1506"/>
              <a:chExt cx="1843" cy="2015"/>
            </a:xfrm>
            <a:grpFill/>
          </p:grpSpPr>
          <p:cxnSp>
            <p:nvCxnSpPr>
              <p:cNvPr id="23" name="AutoShape 15">
                <a:extLst>
                  <a:ext uri="{FF2B5EF4-FFF2-40B4-BE49-F238E27FC236}">
                    <a16:creationId xmlns:a16="http://schemas.microsoft.com/office/drawing/2014/main" id="{71DBF9E9-E70D-475F-B51A-A85D0A746BB6}"/>
                  </a:ext>
                </a:extLst>
              </p:cNvPr>
              <p:cNvCxnSpPr>
                <a:cxnSpLocks noChangeShapeType="1"/>
                <a:stCxn id="19" idx="3"/>
                <a:endCxn id="26" idx="1"/>
              </p:cNvCxnSpPr>
              <p:nvPr/>
            </p:nvCxnSpPr>
            <p:spPr bwMode="auto">
              <a:xfrm>
                <a:off x="893" y="2661"/>
                <a:ext cx="355" cy="588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cxnSp>
            <p:nvCxnSpPr>
              <p:cNvPr id="24" name="AutoShape 16">
                <a:extLst>
                  <a:ext uri="{FF2B5EF4-FFF2-40B4-BE49-F238E27FC236}">
                    <a16:creationId xmlns:a16="http://schemas.microsoft.com/office/drawing/2014/main" id="{5D0E47FF-0AD7-4C45-90B5-D7EF193F049C}"/>
                  </a:ext>
                </a:extLst>
              </p:cNvPr>
              <p:cNvCxnSpPr>
                <a:cxnSpLocks noChangeShapeType="1"/>
                <a:stCxn id="19" idx="3"/>
                <a:endCxn id="25" idx="1"/>
              </p:cNvCxnSpPr>
              <p:nvPr/>
            </p:nvCxnSpPr>
            <p:spPr bwMode="auto">
              <a:xfrm flipV="1">
                <a:off x="893" y="1657"/>
                <a:ext cx="355" cy="1004"/>
              </a:xfrm>
              <a:prstGeom prst="bentConnector3">
                <a:avLst>
                  <a:gd name="adj1" fmla="val 50000"/>
                </a:avLst>
              </a:prstGeom>
              <a:grpFill/>
              <a:ln w="57150">
                <a:solidFill>
                  <a:srgbClr val="FF9900"/>
                </a:solidFill>
                <a:miter lim="800000"/>
                <a:headEnd/>
                <a:tailEnd/>
              </a:ln>
            </p:spPr>
          </p:cxnSp>
          <p:sp>
            <p:nvSpPr>
              <p:cNvPr id="25" name="Text Box 17">
                <a:extLst>
                  <a:ext uri="{FF2B5EF4-FFF2-40B4-BE49-F238E27FC236}">
                    <a16:creationId xmlns:a16="http://schemas.microsoft.com/office/drawing/2014/main" id="{954C1BDE-2669-4F1F-8F9E-EF2288D109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1506"/>
                <a:ext cx="1488" cy="3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楷体_GB2312"/>
                    <a:ea typeface="楷体_GB2312"/>
                    <a:cs typeface="楷体_GB2312"/>
                  </a:rPr>
                  <a:t>绝对数动态数列</a:t>
                </a:r>
              </a:p>
            </p:txBody>
          </p:sp>
          <p:sp>
            <p:nvSpPr>
              <p:cNvPr id="26" name="Text Box 18">
                <a:extLst>
                  <a:ext uri="{FF2B5EF4-FFF2-40B4-BE49-F238E27FC236}">
                    <a16:creationId xmlns:a16="http://schemas.microsoft.com/office/drawing/2014/main" id="{B6CE7473-0CA2-445B-974F-620F35A6CF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2977"/>
                <a:ext cx="1488" cy="5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楷体_GB2312"/>
                    <a:ea typeface="楷体_GB2312"/>
                    <a:cs typeface="楷体_GB2312"/>
                  </a:rPr>
                  <a:t>相对数或平均数动态数列</a:t>
                </a:r>
              </a:p>
            </p:txBody>
          </p:sp>
        </p:grpSp>
        <p:sp>
          <p:nvSpPr>
            <p:cNvPr id="19" name="Text Box 19">
              <a:extLst>
                <a:ext uri="{FF2B5EF4-FFF2-40B4-BE49-F238E27FC236}">
                  <a16:creationId xmlns:a16="http://schemas.microsoft.com/office/drawing/2014/main" id="{DA5A8EA1-3471-4242-9B23-949D5CB14B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74" y="2276475"/>
              <a:ext cx="738664" cy="3241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  <a:ea typeface="楷体_GB2312"/>
                  <a:cs typeface="楷体_GB2312"/>
                </a:rPr>
                <a:t>平均发展水平</a:t>
              </a:r>
            </a:p>
          </p:txBody>
        </p:sp>
        <p:sp>
          <p:nvSpPr>
            <p:cNvPr id="20" name="Line 33">
              <a:extLst>
                <a:ext uri="{FF2B5EF4-FFF2-40B4-BE49-F238E27FC236}">
                  <a16:creationId xmlns:a16="http://schemas.microsoft.com/office/drawing/2014/main" id="{60D6244D-3E4E-4625-A4D0-CED131EA35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5988" y="5471912"/>
              <a:ext cx="0" cy="914400"/>
            </a:xfrm>
            <a:prstGeom prst="line">
              <a:avLst/>
            </a:prstGeom>
            <a:grp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34">
              <a:extLst>
                <a:ext uri="{FF2B5EF4-FFF2-40B4-BE49-F238E27FC236}">
                  <a16:creationId xmlns:a16="http://schemas.microsoft.com/office/drawing/2014/main" id="{B863E86C-FD54-4632-9522-4C04622A7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5775" y="6400800"/>
              <a:ext cx="304800" cy="0"/>
            </a:xfrm>
            <a:prstGeom prst="line">
              <a:avLst/>
            </a:prstGeom>
            <a:grp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 Box 35" descr="水滴">
              <a:extLst>
                <a:ext uri="{FF2B5EF4-FFF2-40B4-BE49-F238E27FC236}">
                  <a16:creationId xmlns:a16="http://schemas.microsoft.com/office/drawing/2014/main" id="{3642BD3D-B5BC-417A-A5DA-AD1E820587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6096000"/>
              <a:ext cx="2743200" cy="461665"/>
            </a:xfrm>
            <a:prstGeom prst="rect">
              <a:avLst/>
            </a:prstGeom>
            <a:grpFill/>
            <a:ln w="38100">
              <a:solidFill>
                <a:srgbClr val="FF99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一个时期一个时点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61116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7705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61115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1090</Words>
  <Application>Microsoft Office PowerPoint</Application>
  <PresentationFormat>宽屏</PresentationFormat>
  <Paragraphs>253</Paragraphs>
  <Slides>29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仿宋_GB2312</vt:lpstr>
      <vt:lpstr>黑体</vt:lpstr>
      <vt:lpstr>楷体_GB2312</vt:lpstr>
      <vt:lpstr>隶书</vt:lpstr>
      <vt:lpstr>微软雅黑</vt:lpstr>
      <vt:lpstr>Arial</vt:lpstr>
      <vt:lpstr>Calibri</vt:lpstr>
      <vt:lpstr>Cambria Math</vt:lpstr>
      <vt:lpstr>Times New Roman</vt:lpstr>
      <vt:lpstr>Wingdings</vt:lpstr>
      <vt:lpstr>Office 主题</vt:lpstr>
      <vt:lpstr>公式</vt:lpstr>
      <vt:lpstr>Equation.3</vt:lpstr>
      <vt:lpstr>Worksheet</vt:lpstr>
      <vt:lpstr>PowerPoint 演示文稿</vt:lpstr>
      <vt:lpstr>数据的整理统计</vt:lpstr>
      <vt:lpstr>知识点</vt:lpstr>
      <vt:lpstr>一、发展水平与平均发展水平</vt:lpstr>
      <vt:lpstr>一、发展水平与平均发展水平</vt:lpstr>
      <vt:lpstr>发展水平</vt:lpstr>
      <vt:lpstr>发展水平</vt:lpstr>
      <vt:lpstr>平均发展水平</vt:lpstr>
      <vt:lpstr>平均发展水平计算</vt:lpstr>
      <vt:lpstr>计算平均发展水平的方法</vt:lpstr>
      <vt:lpstr>计算平均发展水平的方法</vt:lpstr>
      <vt:lpstr>示例：某地2002-2006年工业增加值</vt:lpstr>
      <vt:lpstr>计算平均发展水平的方法</vt:lpstr>
      <vt:lpstr>A.连续时点数列（连续每天资料不同）</vt:lpstr>
      <vt:lpstr>B.连续时点数列（持续若干天内资料不变）</vt:lpstr>
      <vt:lpstr>（2）间断时点数列求平均发展水平</vt:lpstr>
      <vt:lpstr>A.间隔相等时点数列</vt:lpstr>
      <vt:lpstr>B.间隔不相等时点数列</vt:lpstr>
      <vt:lpstr>3、相对数数列(平均数数列）的平均发展水平</vt:lpstr>
      <vt:lpstr>PowerPoint 演示文稿</vt:lpstr>
      <vt:lpstr>（1） a、b均为时期数</vt:lpstr>
      <vt:lpstr>（2） a为时期数、b为时点数</vt:lpstr>
      <vt:lpstr>解：①第二季度各月的劳动生产率：</vt:lpstr>
      <vt:lpstr>PowerPoint 演示文稿</vt:lpstr>
      <vt:lpstr>二、增长量和平均增长量 </vt:lpstr>
      <vt:lpstr>示例：某国2002-2006年电冰箱产量</vt:lpstr>
      <vt:lpstr>PowerPoint 演示文稿</vt:lpstr>
      <vt:lpstr>（二）平均增长量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市场调查实施控制</dc:title>
  <dc:creator>彗心</dc:creator>
  <cp:lastModifiedBy>sun hui</cp:lastModifiedBy>
  <cp:revision>98</cp:revision>
  <dcterms:created xsi:type="dcterms:W3CDTF">2020-02-06T01:38:00Z</dcterms:created>
  <dcterms:modified xsi:type="dcterms:W3CDTF">2021-06-16T11:55:41Z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