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" Type="http://schemas.openxmlformats.org/officeDocument/2006/relationships/slide" Target="slides/slide1.xml"/><Relationship Id="rId18" Type="http://schemas.openxmlformats.org/officeDocument/2006/relationships/viewProps" Target="viewProps.xml"/><Relationship Id="rId17" Type="http://schemas.openxmlformats.org/officeDocument/2006/relationships/tableStyles" Target="tableStyles.xml"/><Relationship Id="rId16" Type="http://schemas.openxmlformats.org/officeDocument/2006/relationships/presProps" Target="presProps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0476" cy="413003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" y="78116"/>
            <a:ext cx="4556295" cy="663112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1576825" y="3238658"/>
            <a:ext cx="3571875" cy="615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46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焦点群体访谈法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ath 226"/>
          <p:cNvSpPr/>
          <p:nvPr/>
        </p:nvSpPr>
        <p:spPr>
          <a:xfrm>
            <a:off x="1461516" y="1100328"/>
            <a:ext cx="9230868" cy="5224271"/>
          </a:xfrm>
          <a:custGeom>
            <a:avLst/>
            <a:gdLst/>
            <a:ahLst/>
            <a:cxnLst/>
            <a:rect l="0" t="0" r="0" b="0"/>
            <a:pathLst>
              <a:path w="14536" h="8227">
                <a:moveTo>
                  <a:pt x="0" y="4219"/>
                </a:moveTo>
                <a:moveTo>
                  <a:pt x="0" y="4219"/>
                </a:moveTo>
                <a:cubicBezTo>
                  <a:pt x="0" y="3776"/>
                  <a:pt x="358" y="3417"/>
                  <a:pt x="801" y="3417"/>
                </a:cubicBezTo>
                <a:lnTo>
                  <a:pt x="13735" y="3417"/>
                </a:lnTo>
                <a:cubicBezTo>
                  <a:pt x="14177" y="3417"/>
                  <a:pt x="14536" y="3776"/>
                  <a:pt x="14536" y="4219"/>
                </a:cubicBezTo>
                <a:lnTo>
                  <a:pt x="14536" y="7425"/>
                </a:lnTo>
                <a:cubicBezTo>
                  <a:pt x="14536" y="7868"/>
                  <a:pt x="14177" y="8227"/>
                  <a:pt x="13735" y="8227"/>
                </a:cubicBezTo>
                <a:lnTo>
                  <a:pt x="801" y="8227"/>
                </a:lnTo>
                <a:cubicBezTo>
                  <a:pt x="358" y="8227"/>
                  <a:pt x="0" y="7868"/>
                  <a:pt x="0" y="7425"/>
                </a:cubicBezTo>
                <a:lnTo>
                  <a:pt x="0" y="4219"/>
                </a:lnTo>
                <a:close/>
              </a:path>
              <a:path w="14536" h="8227">
                <a:moveTo>
                  <a:pt x="0" y="506"/>
                </a:moveTo>
                <a:moveTo>
                  <a:pt x="0" y="506"/>
                </a:moveTo>
                <a:cubicBezTo>
                  <a:pt x="0" y="226"/>
                  <a:pt x="226" y="0"/>
                  <a:pt x="506" y="0"/>
                </a:cubicBezTo>
                <a:lnTo>
                  <a:pt x="14030" y="0"/>
                </a:lnTo>
                <a:cubicBezTo>
                  <a:pt x="14310" y="0"/>
                  <a:pt x="14536" y="226"/>
                  <a:pt x="14536" y="506"/>
                </a:cubicBezTo>
                <a:lnTo>
                  <a:pt x="14536" y="2531"/>
                </a:lnTo>
                <a:cubicBezTo>
                  <a:pt x="14536" y="2811"/>
                  <a:pt x="14310" y="3038"/>
                  <a:pt x="14030" y="3038"/>
                </a:cubicBezTo>
                <a:lnTo>
                  <a:pt x="506" y="3038"/>
                </a:lnTo>
                <a:cubicBezTo>
                  <a:pt x="226" y="3038"/>
                  <a:pt x="0" y="2811"/>
                  <a:pt x="0" y="2531"/>
                </a:cubicBezTo>
                <a:lnTo>
                  <a:pt x="0" y="506"/>
                </a:lnTo>
                <a:close/>
              </a:path>
            </a:pathLst>
          </a:custGeom>
          <a:solidFill>
            <a:srgbClr val="DAE3F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28" name="textbox 228"/>
          <p:cNvSpPr/>
          <p:nvPr/>
        </p:nvSpPr>
        <p:spPr>
          <a:xfrm>
            <a:off x="1878562" y="1176299"/>
            <a:ext cx="8831580" cy="49155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3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针对没有比萨店用餐经历的群</a:t>
            </a:r>
            <a:r>
              <a:rPr sz="2400" b="1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体：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9684" algn="l" rtl="0" eaLnBrk="0">
              <a:lnSpc>
                <a:spcPct val="83000"/>
              </a:lnSpc>
              <a:spcBef>
                <a:spcPts val="855"/>
              </a:spcBef>
              <a:tabLst/>
            </a:pP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6a．对比萨店的态度和认知情况的测试（20分钟）。</a:t>
            </a:r>
            <a:endParaRPr sz="2400" dirty="0">
              <a:latin typeface="KaiTi"/>
              <a:ea typeface="KaiTi"/>
              <a:cs typeface="KaiTi"/>
            </a:endParaRPr>
          </a:p>
          <a:p>
            <a:pPr marL="21590" algn="l" rtl="0" eaLnBrk="0">
              <a:lnSpc>
                <a:spcPts val="3746"/>
              </a:lnSpc>
              <a:tabLst/>
            </a:pP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7a．对比萨店服务期望的测试（10分钟）。</a:t>
            </a:r>
            <a:endParaRPr sz="2400" dirty="0">
              <a:latin typeface="KaiTi"/>
              <a:ea typeface="KaiTi"/>
              <a:cs typeface="KaiTi"/>
            </a:endParaRPr>
          </a:p>
          <a:p>
            <a:pPr marL="17145" algn="l" rtl="0" eaLnBrk="0">
              <a:lnSpc>
                <a:spcPct val="92000"/>
              </a:lnSpc>
              <a:spcBef>
                <a:spcPts val="1333"/>
              </a:spcBef>
              <a:tabLst/>
            </a:pP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8a．对比萨店内部装饰期望的测试（1</a:t>
            </a: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0分钟）。</a:t>
            </a:r>
            <a:endParaRPr sz="2400" dirty="0">
              <a:latin typeface="KaiTi"/>
              <a:ea typeface="KaiTi"/>
              <a:cs typeface="KaiTi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724"/>
              </a:spcBef>
              <a:tabLst/>
            </a:pPr>
            <a:r>
              <a:rPr sz="2400" b="1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针对有比萨店用餐经历的群体：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21590" indent="-1905" algn="l" rtl="0" eaLnBrk="0">
              <a:lnSpc>
                <a:spcPct val="121000"/>
              </a:lnSpc>
              <a:spcBef>
                <a:spcPts val="299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6b．了解在比萨店的消费行为细节和对用餐经历的评价（30分钟）</a:t>
            </a:r>
            <a:r>
              <a:rPr sz="2400" kern="0" spc="7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7b．对比萨店用餐服务的评价（10分钟）。</a:t>
            </a:r>
            <a:endParaRPr sz="2400" dirty="0">
              <a:latin typeface="KaiTi"/>
              <a:ea typeface="KaiTi"/>
              <a:cs typeface="KaiTi"/>
            </a:endParaRPr>
          </a:p>
          <a:p>
            <a:pPr marL="12700" indent="4444" algn="l" rtl="0" eaLnBrk="0">
              <a:lnSpc>
                <a:spcPct val="121000"/>
              </a:lnSpc>
              <a:spcBef>
                <a:spcPts val="548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8b．消费者对比萨店内部装饰的认知和评价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（10分钟）。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       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9b．对比萨店有关概念的测试（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10分钟）。</a:t>
            </a:r>
            <a:endParaRPr sz="2400" dirty="0">
              <a:latin typeface="KaiTi"/>
              <a:ea typeface="KaiTi"/>
              <a:cs typeface="KaiT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marL="36194" algn="l" rtl="0" eaLnBrk="0">
              <a:lnSpc>
                <a:spcPct val="92000"/>
              </a:lnSpc>
              <a:spcBef>
                <a:spcPts val="4"/>
              </a:spcBef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10b．致谢，结束访谈并说明如何领取报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酬。</a:t>
            </a:r>
            <a:endParaRPr sz="2400" dirty="0">
              <a:latin typeface="KaiTi"/>
              <a:ea typeface="KaiTi"/>
              <a:cs typeface="KaiTi"/>
            </a:endParaRPr>
          </a:p>
        </p:txBody>
      </p:sp>
      <p:sp>
        <p:nvSpPr>
          <p:cNvPr id="230" name="textbox 230"/>
          <p:cNvSpPr/>
          <p:nvPr/>
        </p:nvSpPr>
        <p:spPr>
          <a:xfrm>
            <a:off x="-12700" y="168655"/>
            <a:ext cx="10918825" cy="6502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737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784859" algn="l" rtl="0" eaLnBrk="0">
              <a:lnSpc>
                <a:spcPct val="100000"/>
              </a:lnSpc>
              <a:tabLst>
                <a:tab pos="965835" algn="l"/>
              </a:tabLst>
            </a:pPr>
            <a:r>
              <a:rPr sz="27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700" b="1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案例：某调研公司为某比萨店</a:t>
            </a:r>
            <a:r>
              <a:rPr sz="2700" b="1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项目编制的焦点群体访谈讨论指南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0" name="group 40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32" name="path 232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34" name="path 234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236" name="picture 2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extbox 238"/>
          <p:cNvSpPr/>
          <p:nvPr/>
        </p:nvSpPr>
        <p:spPr>
          <a:xfrm>
            <a:off x="4282122" y="3597846"/>
            <a:ext cx="6416675" cy="1790064"/>
          </a:xfrm>
          <a:prstGeom prst="roundRect">
            <a:avLst>
              <a:gd name="adj" fmla="val 17239"/>
            </a:avLst>
          </a:prstGeom>
          <a:noFill/>
          <a:ln w="9525" cap="flat">
            <a:solidFill>
              <a:srgbClr val="5B9BD5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5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0" algn="l" rtl="0" eaLnBrk="0">
              <a:lnSpc>
                <a:spcPct val="89000"/>
              </a:lnSpc>
              <a:spcBef>
                <a:spcPts val="1"/>
              </a:spcBef>
              <a:tabLst/>
            </a:pPr>
            <a:r>
              <a:rPr sz="20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1.开头通常解释调研目</a:t>
            </a:r>
            <a:r>
              <a:rPr sz="20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的，申明所调查的主要问题；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marL="105410" indent="10160" algn="l" rtl="0" eaLnBrk="0">
              <a:lnSpc>
                <a:spcPct val="154000"/>
              </a:lnSpc>
              <a:spcBef>
                <a:spcPts val="12"/>
              </a:spcBef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2.描述小组参与者的个人情况，并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说明征选参与者的     </a:t>
            </a:r>
            <a:r>
              <a:rPr sz="20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过程；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773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77000"/>
              </a:lnSpc>
              <a:tabLst/>
            </a:pPr>
            <a:r>
              <a:rPr sz="20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3.总结调研的发现，并提出建议，通</a:t>
            </a:r>
            <a:r>
              <a:rPr sz="2000" kern="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常为2-3页的篇幅。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40" name="textbox 240"/>
          <p:cNvSpPr/>
          <p:nvPr/>
        </p:nvSpPr>
        <p:spPr>
          <a:xfrm>
            <a:off x="4219638" y="2032698"/>
            <a:ext cx="6479540" cy="1125855"/>
          </a:xfrm>
          <a:prstGeom prst="roundRect">
            <a:avLst>
              <a:gd name="adj" fmla="val 17582"/>
            </a:avLst>
          </a:prstGeom>
          <a:noFill/>
          <a:ln w="9525" cap="flat">
            <a:solidFill>
              <a:srgbClr val="5B9BD5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08585" algn="l" rtl="0" eaLnBrk="0">
              <a:lnSpc>
                <a:spcPct val="97000"/>
              </a:lnSpc>
              <a:spcBef>
                <a:spcPts val="5"/>
              </a:spcBef>
              <a:tabLst/>
            </a:pPr>
            <a:r>
              <a:rPr sz="24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访谈结束主持人可做一次口头报告。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42" name="textbox 242"/>
          <p:cNvSpPr/>
          <p:nvPr/>
        </p:nvSpPr>
        <p:spPr>
          <a:xfrm>
            <a:off x="637954" y="1322660"/>
            <a:ext cx="4585334" cy="4279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66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8000"/>
              </a:lnSpc>
              <a:tabLst/>
            </a:pPr>
            <a:r>
              <a:rPr sz="2700" b="1" kern="0" spc="-4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（四）编写焦点群体访</a:t>
            </a:r>
            <a:r>
              <a:rPr sz="2700" b="1" kern="0" spc="-5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谈报告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44" name="textbox 244"/>
          <p:cNvSpPr/>
          <p:nvPr/>
        </p:nvSpPr>
        <p:spPr>
          <a:xfrm>
            <a:off x="1783079" y="3980688"/>
            <a:ext cx="1943100" cy="733425"/>
          </a:xfrm>
          <a:prstGeom prst="rect">
            <a:avLst/>
          </a:prstGeom>
          <a:solidFill>
            <a:srgbClr val="DAE3F3">
              <a:alpha val="97647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793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67029" algn="l" rtl="0" eaLnBrk="0">
              <a:lnSpc>
                <a:spcPct val="98000"/>
              </a:lnSpc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正式报告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46" name="textbox 246"/>
          <p:cNvSpPr/>
          <p:nvPr/>
        </p:nvSpPr>
        <p:spPr>
          <a:xfrm>
            <a:off x="1783079" y="2296667"/>
            <a:ext cx="1943100" cy="732155"/>
          </a:xfrm>
          <a:prstGeom prst="rect">
            <a:avLst/>
          </a:prstGeom>
          <a:solidFill>
            <a:srgbClr val="DAE3F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0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86079" algn="l" rtl="0" eaLnBrk="0">
              <a:lnSpc>
                <a:spcPct val="97000"/>
              </a:lnSpc>
              <a:tabLst/>
            </a:pP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口头报告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48" name="textbox 248"/>
          <p:cNvSpPr/>
          <p:nvPr/>
        </p:nvSpPr>
        <p:spPr>
          <a:xfrm>
            <a:off x="811695" y="294811"/>
            <a:ext cx="1642745" cy="498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61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实施步骤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50" name="picture 2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42" name="group 42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52" name="path 252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4" name="path 254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" name="table 256"/>
          <p:cNvGraphicFramePr>
            <a:graphicFrameLocks noGrp="1"/>
          </p:cNvGraphicFramePr>
          <p:nvPr/>
        </p:nvGraphicFramePr>
        <p:xfrm>
          <a:off x="1185672" y="1173479"/>
          <a:ext cx="9620884" cy="5015229"/>
        </p:xfrm>
        <a:graphic>
          <a:graphicData uri="http://schemas.openxmlformats.org/drawingml/2006/table">
            <a:tbl>
              <a:tblPr/>
              <a:tblGrid>
                <a:gridCol w="9620884"/>
              </a:tblGrid>
              <a:tr h="500570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sz="2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76225" indent="553719" algn="l" rtl="0" eaLnBrk="0">
                        <a:lnSpc>
                          <a:spcPct val="140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1.焦点访谈的目的决定了所需要的信息，从而也决定了需要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      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400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的被访者和主持人；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815975" algn="l" rtl="0" eaLnBrk="0">
                        <a:lnSpc>
                          <a:spcPct val="97000"/>
                        </a:lnSpc>
                        <a:spcBef>
                          <a:spcPts val="1520"/>
                        </a:spcBef>
                        <a:tabLst/>
                      </a:pPr>
                      <a:r>
                        <a:rPr sz="24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2.曾经参加过焦点群体访谈的人，避免再次参加；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819785" algn="l" rtl="0" eaLnBrk="0">
                        <a:lnSpc>
                          <a:spcPct val="89000"/>
                        </a:lnSpc>
                        <a:spcBef>
                          <a:spcPts val="1524"/>
                        </a:spcBef>
                        <a:tabLst/>
                      </a:pPr>
                      <a:r>
                        <a:rPr sz="24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3.参与者中应该避免亲友、同事</a:t>
                      </a:r>
                      <a:r>
                        <a:rPr sz="2400" kern="0" spc="-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关系；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800734" algn="l" rtl="0" eaLnBrk="0">
                        <a:lnSpc>
                          <a:spcPts val="4320"/>
                        </a:lnSpc>
                        <a:tabLst/>
                      </a:pPr>
                      <a:r>
                        <a:rPr sz="2400" kern="0" spc="-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4.每个小组参与者的数量；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824230" algn="l" rtl="0" eaLnBrk="0">
                        <a:lnSpc>
                          <a:spcPct val="97000"/>
                        </a:lnSpc>
                        <a:spcBef>
                          <a:spcPts val="1769"/>
                        </a:spcBef>
                        <a:tabLst/>
                      </a:pPr>
                      <a:r>
                        <a:rPr sz="2400" kern="0" spc="-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5.吸引参与者参加座谈的措施；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815975" algn="l" rtl="0" eaLnBrk="0">
                        <a:lnSpc>
                          <a:spcPct val="89000"/>
                        </a:lnSpc>
                        <a:spcBef>
                          <a:spcPts val="1518"/>
                        </a:spcBef>
                        <a:tabLst/>
                      </a:pPr>
                      <a:r>
                        <a:rPr sz="2400" kern="0" spc="-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6.主持人在焦点小组座谈中要明确</a:t>
                      </a:r>
                      <a:r>
                        <a:rPr sz="2400" kern="0" spc="-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工作职责；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marL="814705" algn="l" rtl="0" eaLnBrk="0">
                        <a:lnSpc>
                          <a:spcPts val="4319"/>
                        </a:lnSpc>
                        <a:tabLst/>
                      </a:pPr>
                      <a:r>
                        <a:rPr sz="2400" kern="0" spc="-1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7.主持人应把握会场气氛；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  <a:tabLst/>
                      </a:pPr>
                      <a:endParaRPr sz="14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6447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813435" algn="l" rtl="0" eaLnBrk="0">
                        <a:lnSpc>
                          <a:spcPct val="97000"/>
                        </a:lnSpc>
                        <a:tabLst/>
                      </a:pPr>
                      <a:r>
                        <a:rPr sz="24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8.焦点访谈的数据和资料分析要求主</a:t>
                      </a:r>
                      <a:r>
                        <a:rPr sz="2400" kern="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持人和分析员共同参与。</a:t>
                      </a:r>
                      <a:endParaRPr sz="24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8" name="textbox 258"/>
          <p:cNvSpPr/>
          <p:nvPr/>
        </p:nvSpPr>
        <p:spPr>
          <a:xfrm>
            <a:off x="806812" y="294811"/>
            <a:ext cx="1647825" cy="500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6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注意事项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60" name="picture 2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44" name="group 44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62" name="path 262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4" name="path 264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picture 2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46" name="group 46"/>
          <p:cNvGrpSpPr/>
          <p:nvPr/>
        </p:nvGrpSpPr>
        <p:grpSpPr>
          <a:xfrm rot="21600000">
            <a:off x="3343655" y="803147"/>
            <a:ext cx="6853428" cy="5350764"/>
            <a:chOff x="0" y="0"/>
            <a:chExt cx="6853428" cy="5350764"/>
          </a:xfrm>
        </p:grpSpPr>
        <p:grpSp>
          <p:nvGrpSpPr>
            <p:cNvPr id="48" name="group 48"/>
            <p:cNvGrpSpPr/>
            <p:nvPr/>
          </p:nvGrpSpPr>
          <p:grpSpPr>
            <a:xfrm rot="21600000">
              <a:off x="0" y="0"/>
              <a:ext cx="6853428" cy="5350764"/>
              <a:chOff x="0" y="0"/>
              <a:chExt cx="6853428" cy="5350764"/>
            </a:xfrm>
          </p:grpSpPr>
          <p:sp>
            <p:nvSpPr>
              <p:cNvPr id="268" name="path 268"/>
              <p:cNvSpPr/>
              <p:nvPr/>
            </p:nvSpPr>
            <p:spPr>
              <a:xfrm>
                <a:off x="0" y="0"/>
                <a:ext cx="6853428" cy="2912364"/>
              </a:xfrm>
              <a:custGeom>
                <a:avLst/>
                <a:gdLst/>
                <a:ahLst/>
                <a:cxnLst/>
                <a:rect l="0" t="0" r="0" b="0"/>
                <a:pathLst>
                  <a:path w="10792" h="4586">
                    <a:moveTo>
                      <a:pt x="22" y="874"/>
                    </a:moveTo>
                    <a:cubicBezTo>
                      <a:pt x="22" y="717"/>
                      <a:pt x="149" y="590"/>
                      <a:pt x="306" y="590"/>
                    </a:cubicBezTo>
                    <a:lnTo>
                      <a:pt x="10202" y="590"/>
                    </a:lnTo>
                    <a:lnTo>
                      <a:pt x="10202" y="306"/>
                    </a:lnTo>
                    <a:cubicBezTo>
                      <a:pt x="10202" y="149"/>
                      <a:pt x="10329" y="22"/>
                      <a:pt x="10486" y="22"/>
                    </a:cubicBezTo>
                    <a:cubicBezTo>
                      <a:pt x="10643" y="22"/>
                      <a:pt x="10770" y="149"/>
                      <a:pt x="10770" y="306"/>
                    </a:cubicBezTo>
                    <a:lnTo>
                      <a:pt x="10770" y="3712"/>
                    </a:lnTo>
                    <a:cubicBezTo>
                      <a:pt x="10770" y="3869"/>
                      <a:pt x="10643" y="3996"/>
                      <a:pt x="10486" y="3996"/>
                    </a:cubicBezTo>
                    <a:lnTo>
                      <a:pt x="590" y="3996"/>
                    </a:lnTo>
                    <a:lnTo>
                      <a:pt x="590" y="4279"/>
                    </a:lnTo>
                    <a:cubicBezTo>
                      <a:pt x="590" y="4436"/>
                      <a:pt x="463" y="4563"/>
                      <a:pt x="306" y="4563"/>
                    </a:cubicBezTo>
                    <a:cubicBezTo>
                      <a:pt x="149" y="4563"/>
                      <a:pt x="22" y="4436"/>
                      <a:pt x="22" y="4279"/>
                    </a:cubicBezTo>
                    <a:lnTo>
                      <a:pt x="22" y="874"/>
                    </a:lnTo>
                    <a:close/>
                    <a:moveTo>
                      <a:pt x="10202" y="590"/>
                    </a:moveTo>
                    <a:lnTo>
                      <a:pt x="10486" y="590"/>
                    </a:lnTo>
                    <a:cubicBezTo>
                      <a:pt x="10643" y="590"/>
                      <a:pt x="10770" y="463"/>
                      <a:pt x="10770" y="306"/>
                    </a:cubicBezTo>
                    <a:moveTo>
                      <a:pt x="10486" y="590"/>
                    </a:moveTo>
                    <a:lnTo>
                      <a:pt x="10486" y="306"/>
                    </a:lnTo>
                    <a:cubicBezTo>
                      <a:pt x="10486" y="385"/>
                      <a:pt x="10422" y="448"/>
                      <a:pt x="10344" y="448"/>
                    </a:cubicBezTo>
                    <a:cubicBezTo>
                      <a:pt x="10266" y="448"/>
                      <a:pt x="10202" y="385"/>
                      <a:pt x="10202" y="306"/>
                    </a:cubicBezTo>
                    <a:moveTo>
                      <a:pt x="306" y="1158"/>
                    </a:moveTo>
                    <a:lnTo>
                      <a:pt x="306" y="874"/>
                    </a:lnTo>
                    <a:cubicBezTo>
                      <a:pt x="306" y="795"/>
                      <a:pt x="370" y="732"/>
                      <a:pt x="448" y="732"/>
                    </a:cubicBezTo>
                    <a:cubicBezTo>
                      <a:pt x="526" y="732"/>
                      <a:pt x="590" y="795"/>
                      <a:pt x="590" y="874"/>
                    </a:cubicBezTo>
                    <a:cubicBezTo>
                      <a:pt x="590" y="1030"/>
                      <a:pt x="463" y="1158"/>
                      <a:pt x="306" y="1158"/>
                    </a:cubicBezTo>
                    <a:cubicBezTo>
                      <a:pt x="149" y="1158"/>
                      <a:pt x="22" y="1030"/>
                      <a:pt x="22" y="874"/>
                    </a:cubicBezTo>
                    <a:moveTo>
                      <a:pt x="590" y="874"/>
                    </a:moveTo>
                    <a:lnTo>
                      <a:pt x="590" y="3996"/>
                    </a:lnTo>
                  </a:path>
                </a:pathLst>
              </a:custGeom>
              <a:noFill/>
              <a:ln w="28955" cap="flat">
                <a:solidFill>
                  <a:srgbClr val="548235"/>
                </a:solidFill>
                <a:prstDash val="solid"/>
                <a:miter lim="10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path 270"/>
              <p:cNvSpPr/>
              <p:nvPr/>
            </p:nvSpPr>
            <p:spPr>
              <a:xfrm>
                <a:off x="103632" y="2790444"/>
                <a:ext cx="6749797" cy="2560320"/>
              </a:xfrm>
              <a:custGeom>
                <a:avLst/>
                <a:gdLst/>
                <a:ahLst/>
                <a:cxnLst/>
                <a:rect l="0" t="0" r="0" b="0"/>
                <a:pathLst>
                  <a:path w="10629" h="4032">
                    <a:moveTo>
                      <a:pt x="22" y="770"/>
                    </a:moveTo>
                    <a:cubicBezTo>
                      <a:pt x="22" y="632"/>
                      <a:pt x="134" y="521"/>
                      <a:pt x="272" y="521"/>
                    </a:cubicBezTo>
                    <a:lnTo>
                      <a:pt x="10108" y="521"/>
                    </a:lnTo>
                    <a:lnTo>
                      <a:pt x="10108" y="272"/>
                    </a:lnTo>
                    <a:cubicBezTo>
                      <a:pt x="10108" y="134"/>
                      <a:pt x="10220" y="22"/>
                      <a:pt x="10357" y="22"/>
                    </a:cubicBezTo>
                    <a:cubicBezTo>
                      <a:pt x="10495" y="22"/>
                      <a:pt x="10606" y="134"/>
                      <a:pt x="10606" y="272"/>
                    </a:cubicBezTo>
                    <a:lnTo>
                      <a:pt x="10606" y="3261"/>
                    </a:lnTo>
                    <a:cubicBezTo>
                      <a:pt x="10606" y="3399"/>
                      <a:pt x="10495" y="3510"/>
                      <a:pt x="10357" y="3510"/>
                    </a:cubicBezTo>
                    <a:lnTo>
                      <a:pt x="521" y="3510"/>
                    </a:lnTo>
                    <a:lnTo>
                      <a:pt x="521" y="3760"/>
                    </a:lnTo>
                    <a:cubicBezTo>
                      <a:pt x="521" y="3897"/>
                      <a:pt x="409" y="4009"/>
                      <a:pt x="272" y="4009"/>
                    </a:cubicBezTo>
                    <a:cubicBezTo>
                      <a:pt x="134" y="4009"/>
                      <a:pt x="22" y="3897"/>
                      <a:pt x="22" y="3760"/>
                    </a:cubicBezTo>
                    <a:lnTo>
                      <a:pt x="22" y="770"/>
                    </a:lnTo>
                    <a:close/>
                    <a:moveTo>
                      <a:pt x="10108" y="521"/>
                    </a:moveTo>
                    <a:lnTo>
                      <a:pt x="10357" y="521"/>
                    </a:lnTo>
                    <a:cubicBezTo>
                      <a:pt x="10495" y="521"/>
                      <a:pt x="10606" y="409"/>
                      <a:pt x="10606" y="272"/>
                    </a:cubicBezTo>
                    <a:moveTo>
                      <a:pt x="10357" y="521"/>
                    </a:moveTo>
                    <a:lnTo>
                      <a:pt x="10357" y="272"/>
                    </a:lnTo>
                    <a:cubicBezTo>
                      <a:pt x="10357" y="340"/>
                      <a:pt x="10301" y="396"/>
                      <a:pt x="10233" y="396"/>
                    </a:cubicBezTo>
                    <a:cubicBezTo>
                      <a:pt x="10164" y="396"/>
                      <a:pt x="10108" y="340"/>
                      <a:pt x="10108" y="272"/>
                    </a:cubicBezTo>
                    <a:moveTo>
                      <a:pt x="272" y="1019"/>
                    </a:moveTo>
                    <a:lnTo>
                      <a:pt x="272" y="770"/>
                    </a:lnTo>
                    <a:cubicBezTo>
                      <a:pt x="272" y="701"/>
                      <a:pt x="327" y="645"/>
                      <a:pt x="396" y="645"/>
                    </a:cubicBezTo>
                    <a:cubicBezTo>
                      <a:pt x="465" y="645"/>
                      <a:pt x="521" y="701"/>
                      <a:pt x="521" y="770"/>
                    </a:cubicBezTo>
                    <a:cubicBezTo>
                      <a:pt x="521" y="907"/>
                      <a:pt x="409" y="1019"/>
                      <a:pt x="272" y="1019"/>
                    </a:cubicBezTo>
                    <a:cubicBezTo>
                      <a:pt x="134" y="1019"/>
                      <a:pt x="22" y="907"/>
                      <a:pt x="22" y="770"/>
                    </a:cubicBezTo>
                    <a:moveTo>
                      <a:pt x="521" y="770"/>
                    </a:moveTo>
                    <a:lnTo>
                      <a:pt x="521" y="3510"/>
                    </a:lnTo>
                  </a:path>
                </a:pathLst>
              </a:custGeom>
              <a:noFill/>
              <a:ln w="28955" cap="flat">
                <a:solidFill>
                  <a:srgbClr val="44546A"/>
                </a:solidFill>
                <a:prstDash val="solid"/>
                <a:miter lim="10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2" name="textbox 272"/>
            <p:cNvSpPr/>
            <p:nvPr/>
          </p:nvSpPr>
          <p:spPr>
            <a:xfrm>
              <a:off x="-12700" y="-12700"/>
              <a:ext cx="6878955" cy="540130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21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6801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481965" algn="l" rtl="0" eaLnBrk="0">
                <a:lnSpc>
                  <a:spcPct val="139000"/>
                </a:lnSpc>
                <a:tabLst/>
              </a:pPr>
              <a:r>
                <a:rPr sz="2000" kern="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最大优点是“互动性</a:t>
              </a:r>
              <a:r>
                <a:rPr sz="2000" kern="0" spc="-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”，</a:t>
              </a:r>
              <a:r>
                <a:rPr sz="2000" kern="0" spc="-40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sz="2000" kern="0" spc="-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因此，可以得到远比其他访谈</a:t>
              </a:r>
              <a:r>
                <a:rPr sz="2000" kern="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    </a:t>
              </a:r>
              <a:r>
                <a:rPr sz="2000" kern="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法更有价值的资料。</a:t>
              </a:r>
              <a:endParaRPr sz="2000" dirty="0">
                <a:latin typeface="Microsoft YaHei"/>
                <a:ea typeface="Microsoft YaHei"/>
                <a:cs typeface="Microsoft YaHei"/>
              </a:endParaRPr>
            </a:p>
            <a:p>
              <a:pPr marL="482600" indent="4444" algn="l" rtl="0" eaLnBrk="0">
                <a:lnSpc>
                  <a:spcPct val="143000"/>
                </a:lnSpc>
                <a:spcBef>
                  <a:spcPts val="507"/>
                </a:spcBef>
                <a:tabLst/>
              </a:pPr>
              <a:r>
                <a:rPr sz="2000" kern="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为调研人员提供了在单面透光镜子后面观察</a:t>
              </a:r>
              <a:r>
                <a:rPr sz="2000" kern="0" spc="-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的机会，可</a:t>
              </a:r>
              <a:r>
                <a:rPr sz="2000" kern="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    </a:t>
              </a:r>
              <a:r>
                <a:rPr sz="2000" kern="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以让更多的调研人员直接接触到接受访谈者的想法和观     </a:t>
              </a:r>
              <a:r>
                <a:rPr sz="2000" kern="0" spc="-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点，加深对访谈者意见和观</a:t>
              </a:r>
              <a:r>
                <a:rPr sz="2000" kern="0" spc="-2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点的理解。</a:t>
              </a:r>
              <a:endParaRPr sz="2000" dirty="0">
                <a:latin typeface="Microsoft YaHei"/>
                <a:ea typeface="Microsoft YaHei"/>
                <a:cs typeface="Microsoft YaHei"/>
              </a:endParaRPr>
            </a:p>
            <a:p>
              <a:pPr algn="l" rtl="0" eaLnBrk="0">
                <a:lnSpc>
                  <a:spcPct val="114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14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14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14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15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539750" algn="l" rtl="0" eaLnBrk="0">
                <a:lnSpc>
                  <a:spcPct val="97000"/>
                </a:lnSpc>
                <a:spcBef>
                  <a:spcPts val="600"/>
                </a:spcBef>
                <a:tabLst/>
              </a:pPr>
              <a:r>
                <a:rPr sz="2000" kern="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群体成员的物色和组织比较困难。</a:t>
              </a:r>
              <a:endParaRPr sz="2000" dirty="0">
                <a:latin typeface="Microsoft YaHei"/>
                <a:ea typeface="Microsoft YaHei"/>
                <a:cs typeface="Microsoft YaHei"/>
              </a:endParaRPr>
            </a:p>
            <a:p>
              <a:pPr marL="539750" indent="2540" algn="l" rtl="0" eaLnBrk="0">
                <a:lnSpc>
                  <a:spcPct val="139000"/>
                </a:lnSpc>
                <a:spcBef>
                  <a:spcPts val="533"/>
                </a:spcBef>
                <a:tabLst/>
              </a:pPr>
              <a:r>
                <a:rPr sz="2000" kern="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要真正实现焦点群体成员之间的互动也</a:t>
              </a:r>
              <a:r>
                <a:rPr sz="2000" kern="0" spc="-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不容易。焦点</a:t>
              </a:r>
              <a:r>
                <a:rPr sz="2000" kern="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      </a:t>
              </a:r>
              <a:r>
                <a:rPr sz="2000" kern="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群体访谈的费用也比较高。</a:t>
              </a:r>
              <a:endParaRPr sz="20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sp>
        <p:nvSpPr>
          <p:cNvPr id="274" name="textbox 274"/>
          <p:cNvSpPr/>
          <p:nvPr/>
        </p:nvSpPr>
        <p:spPr>
          <a:xfrm>
            <a:off x="2297713" y="2089309"/>
            <a:ext cx="631825" cy="28346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41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优点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7000"/>
              </a:lnSpc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缺点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76" name="picture 2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26246" y="1619808"/>
            <a:ext cx="1258311" cy="1317497"/>
          </a:xfrm>
          <a:prstGeom prst="rect">
            <a:avLst/>
          </a:prstGeom>
        </p:spPr>
      </p:pic>
      <p:grpSp>
        <p:nvGrpSpPr>
          <p:cNvPr id="50" name="group 50"/>
          <p:cNvGrpSpPr/>
          <p:nvPr/>
        </p:nvGrpSpPr>
        <p:grpSpPr>
          <a:xfrm rot="21600000">
            <a:off x="737616" y="4091940"/>
            <a:ext cx="1219200" cy="1240536"/>
            <a:chOff x="0" y="0"/>
            <a:chExt cx="1219200" cy="1240536"/>
          </a:xfrm>
        </p:grpSpPr>
        <p:sp>
          <p:nvSpPr>
            <p:cNvPr id="278" name="path 278"/>
            <p:cNvSpPr/>
            <p:nvPr/>
          </p:nvSpPr>
          <p:spPr>
            <a:xfrm>
              <a:off x="161544" y="135635"/>
              <a:ext cx="920495" cy="935736"/>
            </a:xfrm>
            <a:custGeom>
              <a:avLst/>
              <a:gdLst/>
              <a:ahLst/>
              <a:cxnLst/>
              <a:rect l="0" t="0" r="0" b="0"/>
              <a:pathLst>
                <a:path w="1449" h="1473">
                  <a:moveTo>
                    <a:pt x="0" y="736"/>
                  </a:moveTo>
                  <a:cubicBezTo>
                    <a:pt x="0" y="329"/>
                    <a:pt x="324" y="0"/>
                    <a:pt x="724" y="0"/>
                  </a:cubicBezTo>
                  <a:cubicBezTo>
                    <a:pt x="1125" y="0"/>
                    <a:pt x="1449" y="329"/>
                    <a:pt x="1449" y="736"/>
                  </a:cubicBezTo>
                  <a:cubicBezTo>
                    <a:pt x="1449" y="1143"/>
                    <a:pt x="1125" y="1473"/>
                    <a:pt x="724" y="1473"/>
                  </a:cubicBezTo>
                  <a:cubicBezTo>
                    <a:pt x="324" y="1473"/>
                    <a:pt x="0" y="1143"/>
                    <a:pt x="0" y="736"/>
                  </a:cubicBezTo>
                </a:path>
              </a:pathLst>
            </a:custGeom>
            <a:solidFill>
              <a:srgbClr val="2E4C64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0" name="path 280"/>
            <p:cNvSpPr/>
            <p:nvPr/>
          </p:nvSpPr>
          <p:spPr>
            <a:xfrm>
              <a:off x="155447" y="129539"/>
              <a:ext cx="932687" cy="947928"/>
            </a:xfrm>
            <a:custGeom>
              <a:avLst/>
              <a:gdLst/>
              <a:ahLst/>
              <a:cxnLst/>
              <a:rect l="0" t="0" r="0" b="0"/>
              <a:pathLst>
                <a:path w="1468" h="1492">
                  <a:moveTo>
                    <a:pt x="9" y="746"/>
                  </a:moveTo>
                  <a:cubicBezTo>
                    <a:pt x="9" y="339"/>
                    <a:pt x="334" y="9"/>
                    <a:pt x="734" y="9"/>
                  </a:cubicBezTo>
                  <a:cubicBezTo>
                    <a:pt x="1134" y="9"/>
                    <a:pt x="1459" y="339"/>
                    <a:pt x="1459" y="746"/>
                  </a:cubicBezTo>
                  <a:cubicBezTo>
                    <a:pt x="1459" y="1153"/>
                    <a:pt x="1134" y="1483"/>
                    <a:pt x="734" y="1483"/>
                  </a:cubicBezTo>
                  <a:cubicBezTo>
                    <a:pt x="334" y="1483"/>
                    <a:pt x="9" y="1153"/>
                    <a:pt x="9" y="746"/>
                  </a:cubicBezTo>
                </a:path>
              </a:pathLst>
            </a:custGeom>
            <a:noFill/>
            <a:ln w="12192" cap="flat">
              <a:solidFill>
                <a:srgbClr val="E2E2E2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2" name="path 282"/>
            <p:cNvSpPr/>
            <p:nvPr/>
          </p:nvSpPr>
          <p:spPr>
            <a:xfrm>
              <a:off x="0" y="0"/>
              <a:ext cx="1219200" cy="1240536"/>
            </a:xfrm>
            <a:custGeom>
              <a:avLst/>
              <a:gdLst/>
              <a:ahLst/>
              <a:cxnLst/>
              <a:rect l="0" t="0" r="0" b="0"/>
              <a:pathLst>
                <a:path w="1920" h="1953">
                  <a:moveTo>
                    <a:pt x="27" y="976"/>
                  </a:moveTo>
                  <a:cubicBezTo>
                    <a:pt x="27" y="452"/>
                    <a:pt x="445" y="27"/>
                    <a:pt x="960" y="27"/>
                  </a:cubicBezTo>
                  <a:cubicBezTo>
                    <a:pt x="1475" y="27"/>
                    <a:pt x="1892" y="452"/>
                    <a:pt x="1892" y="976"/>
                  </a:cubicBezTo>
                  <a:cubicBezTo>
                    <a:pt x="1892" y="1501"/>
                    <a:pt x="1475" y="1926"/>
                    <a:pt x="960" y="1926"/>
                  </a:cubicBezTo>
                  <a:cubicBezTo>
                    <a:pt x="445" y="1926"/>
                    <a:pt x="27" y="1501"/>
                    <a:pt x="27" y="976"/>
                  </a:cubicBezTo>
                </a:path>
              </a:pathLst>
            </a:custGeom>
            <a:noFill/>
            <a:ln w="35051" cap="flat">
              <a:solidFill>
                <a:srgbClr val="E2E2E2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4" name="path 284"/>
            <p:cNvSpPr/>
            <p:nvPr/>
          </p:nvSpPr>
          <p:spPr>
            <a:xfrm>
              <a:off x="419100" y="467868"/>
              <a:ext cx="403860" cy="390144"/>
            </a:xfrm>
            <a:custGeom>
              <a:avLst/>
              <a:gdLst/>
              <a:ahLst/>
              <a:cxnLst/>
              <a:rect l="0" t="0" r="0" b="0"/>
              <a:pathLst>
                <a:path w="636" h="614">
                  <a:moveTo>
                    <a:pt x="52" y="0"/>
                  </a:moveTo>
                  <a:cubicBezTo>
                    <a:pt x="580" y="0"/>
                    <a:pt x="580" y="0"/>
                    <a:pt x="580" y="0"/>
                  </a:cubicBezTo>
                  <a:cubicBezTo>
                    <a:pt x="610" y="0"/>
                    <a:pt x="636" y="25"/>
                    <a:pt x="636" y="56"/>
                  </a:cubicBezTo>
                  <a:cubicBezTo>
                    <a:pt x="636" y="396"/>
                    <a:pt x="636" y="396"/>
                    <a:pt x="636" y="396"/>
                  </a:cubicBezTo>
                  <a:cubicBezTo>
                    <a:pt x="636" y="427"/>
                    <a:pt x="610" y="452"/>
                    <a:pt x="580" y="452"/>
                  </a:cubicBezTo>
                  <a:cubicBezTo>
                    <a:pt x="52" y="452"/>
                    <a:pt x="52" y="452"/>
                    <a:pt x="52" y="452"/>
                  </a:cubicBezTo>
                  <a:cubicBezTo>
                    <a:pt x="22" y="452"/>
                    <a:pt x="0" y="427"/>
                    <a:pt x="0" y="39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2" y="0"/>
                    <a:pt x="52" y="0"/>
                  </a:cubicBezTo>
                  <a:moveTo>
                    <a:pt x="155" y="574"/>
                  </a:moveTo>
                  <a:cubicBezTo>
                    <a:pt x="191" y="568"/>
                    <a:pt x="225" y="563"/>
                    <a:pt x="260" y="563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388" y="484"/>
                    <a:pt x="388" y="484"/>
                    <a:pt x="388" y="484"/>
                  </a:cubicBezTo>
                  <a:cubicBezTo>
                    <a:pt x="388" y="563"/>
                    <a:pt x="388" y="563"/>
                    <a:pt x="388" y="563"/>
                  </a:cubicBezTo>
                  <a:cubicBezTo>
                    <a:pt x="422" y="566"/>
                    <a:pt x="455" y="568"/>
                    <a:pt x="488" y="574"/>
                  </a:cubicBezTo>
                  <a:cubicBezTo>
                    <a:pt x="488" y="614"/>
                    <a:pt x="488" y="614"/>
                    <a:pt x="488" y="614"/>
                  </a:cubicBezTo>
                  <a:cubicBezTo>
                    <a:pt x="155" y="614"/>
                    <a:pt x="155" y="614"/>
                    <a:pt x="155" y="614"/>
                  </a:cubicBezTo>
                  <a:cubicBezTo>
                    <a:pt x="155" y="602"/>
                    <a:pt x="155" y="588"/>
                    <a:pt x="155" y="574"/>
                  </a:cubicBezTo>
                  <a:moveTo>
                    <a:pt x="47" y="53"/>
                  </a:moveTo>
                  <a:cubicBezTo>
                    <a:pt x="47" y="351"/>
                    <a:pt x="47" y="351"/>
                    <a:pt x="47" y="351"/>
                  </a:cubicBezTo>
                  <a:cubicBezTo>
                    <a:pt x="583" y="351"/>
                    <a:pt x="583" y="351"/>
                    <a:pt x="583" y="351"/>
                  </a:cubicBezTo>
                  <a:cubicBezTo>
                    <a:pt x="583" y="53"/>
                    <a:pt x="583" y="53"/>
                    <a:pt x="583" y="53"/>
                  </a:cubicBezTo>
                  <a:cubicBezTo>
                    <a:pt x="47" y="53"/>
                    <a:pt x="47" y="53"/>
                    <a:pt x="47" y="53"/>
                  </a:cubicBezTo>
                  <a:moveTo>
                    <a:pt x="530" y="379"/>
                  </a:moveTo>
                  <a:cubicBezTo>
                    <a:pt x="516" y="379"/>
                    <a:pt x="508" y="387"/>
                    <a:pt x="508" y="401"/>
                  </a:cubicBezTo>
                  <a:cubicBezTo>
                    <a:pt x="508" y="413"/>
                    <a:pt x="516" y="424"/>
                    <a:pt x="530" y="424"/>
                  </a:cubicBezTo>
                  <a:cubicBezTo>
                    <a:pt x="541" y="424"/>
                    <a:pt x="552" y="413"/>
                    <a:pt x="552" y="401"/>
                  </a:cubicBezTo>
                  <a:cubicBezTo>
                    <a:pt x="552" y="387"/>
                    <a:pt x="541" y="379"/>
                    <a:pt x="530" y="379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86" name="textbox 286"/>
          <p:cNvSpPr/>
          <p:nvPr/>
        </p:nvSpPr>
        <p:spPr>
          <a:xfrm>
            <a:off x="806405" y="294811"/>
            <a:ext cx="1241425" cy="499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82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优缺点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52" name="group 52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88" name="path 288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90" name="path 290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rect 292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94" name="picture 2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2000" cy="4130039"/>
          </a:xfrm>
          <a:prstGeom prst="rect">
            <a:avLst/>
          </a:prstGeom>
        </p:spPr>
      </p:pic>
      <p:sp>
        <p:nvSpPr>
          <p:cNvPr id="296" name="textbox 296"/>
          <p:cNvSpPr/>
          <p:nvPr/>
        </p:nvSpPr>
        <p:spPr>
          <a:xfrm>
            <a:off x="1204065" y="3514223"/>
            <a:ext cx="5265420" cy="913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2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6000" b="1" kern="0" spc="-5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感谢您的聆听！</a:t>
            </a:r>
            <a:endParaRPr sz="60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98" name="picture 2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38296" y="966515"/>
            <a:ext cx="1153849" cy="2216753"/>
          </a:xfrm>
          <a:prstGeom prst="rect">
            <a:avLst/>
          </a:prstGeom>
        </p:spPr>
      </p:pic>
      <p:pic>
        <p:nvPicPr>
          <p:cNvPr id="300" name="picture 3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122551" y="848359"/>
            <a:ext cx="554735" cy="332359"/>
          </a:xfrm>
          <a:prstGeom prst="rect">
            <a:avLst/>
          </a:prstGeom>
        </p:spPr>
      </p:pic>
      <p:pic>
        <p:nvPicPr>
          <p:cNvPr id="302" name="picture 3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156460" y="1251204"/>
            <a:ext cx="400811" cy="112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21600000">
            <a:off x="2535936" y="1588008"/>
            <a:ext cx="3750564" cy="3752088"/>
            <a:chOff x="0" y="0"/>
            <a:chExt cx="3750564" cy="3752088"/>
          </a:xfrm>
        </p:grpSpPr>
        <p:sp>
          <p:nvSpPr>
            <p:cNvPr id="8" name="path 8"/>
            <p:cNvSpPr/>
            <p:nvPr/>
          </p:nvSpPr>
          <p:spPr>
            <a:xfrm>
              <a:off x="0" y="0"/>
              <a:ext cx="3750564" cy="3752088"/>
            </a:xfrm>
            <a:custGeom>
              <a:avLst/>
              <a:gdLst/>
              <a:ahLst/>
              <a:cxnLst/>
              <a:rect l="0" t="0" r="0" b="0"/>
              <a:pathLst>
                <a:path w="5906" h="5908">
                  <a:moveTo>
                    <a:pt x="22" y="2954"/>
                  </a:moveTo>
                  <a:cubicBezTo>
                    <a:pt x="22" y="1335"/>
                    <a:pt x="1334" y="22"/>
                    <a:pt x="2953" y="22"/>
                  </a:cubicBezTo>
                  <a:cubicBezTo>
                    <a:pt x="4571" y="22"/>
                    <a:pt x="5883" y="1335"/>
                    <a:pt x="5883" y="2954"/>
                  </a:cubicBezTo>
                  <a:cubicBezTo>
                    <a:pt x="5883" y="4573"/>
                    <a:pt x="4571" y="5885"/>
                    <a:pt x="2953" y="5885"/>
                  </a:cubicBezTo>
                  <a:cubicBezTo>
                    <a:pt x="1334" y="5885"/>
                    <a:pt x="22" y="4573"/>
                    <a:pt x="22" y="2954"/>
                  </a:cubicBezTo>
                </a:path>
              </a:pathLst>
            </a:custGeom>
            <a:noFill/>
            <a:ln w="28955" cap="flat">
              <a:solidFill>
                <a:srgbClr val="5C4148"/>
              </a:solidFill>
              <a:prstDash val="dash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" name="path 10"/>
            <p:cNvSpPr/>
            <p:nvPr/>
          </p:nvSpPr>
          <p:spPr>
            <a:xfrm>
              <a:off x="829055" y="838200"/>
              <a:ext cx="2045208" cy="2043683"/>
            </a:xfrm>
            <a:custGeom>
              <a:avLst/>
              <a:gdLst/>
              <a:ahLst/>
              <a:cxnLst/>
              <a:rect l="0" t="0" r="0" b="0"/>
              <a:pathLst>
                <a:path w="3220" h="3218">
                  <a:moveTo>
                    <a:pt x="0" y="1609"/>
                  </a:moveTo>
                  <a:cubicBezTo>
                    <a:pt x="0" y="720"/>
                    <a:pt x="721" y="0"/>
                    <a:pt x="1610" y="0"/>
                  </a:cubicBezTo>
                  <a:cubicBezTo>
                    <a:pt x="2499" y="0"/>
                    <a:pt x="3220" y="720"/>
                    <a:pt x="3220" y="1609"/>
                  </a:cubicBezTo>
                  <a:cubicBezTo>
                    <a:pt x="3220" y="2497"/>
                    <a:pt x="2499" y="3218"/>
                    <a:pt x="1610" y="3218"/>
                  </a:cubicBezTo>
                  <a:cubicBezTo>
                    <a:pt x="721" y="3218"/>
                    <a:pt x="0" y="2497"/>
                    <a:pt x="0" y="1609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" name="path 12"/>
            <p:cNvSpPr/>
            <p:nvPr/>
          </p:nvSpPr>
          <p:spPr>
            <a:xfrm>
              <a:off x="970787" y="998220"/>
              <a:ext cx="1744979" cy="1743455"/>
            </a:xfrm>
            <a:custGeom>
              <a:avLst/>
              <a:gdLst/>
              <a:ahLst/>
              <a:cxnLst/>
              <a:rect l="0" t="0" r="0" b="0"/>
              <a:pathLst>
                <a:path w="2747" h="2745">
                  <a:moveTo>
                    <a:pt x="0" y="1372"/>
                  </a:moveTo>
                  <a:cubicBezTo>
                    <a:pt x="0" y="614"/>
                    <a:pt x="615" y="0"/>
                    <a:pt x="1373" y="0"/>
                  </a:cubicBezTo>
                  <a:cubicBezTo>
                    <a:pt x="2132" y="0"/>
                    <a:pt x="2747" y="614"/>
                    <a:pt x="2747" y="1372"/>
                  </a:cubicBezTo>
                  <a:cubicBezTo>
                    <a:pt x="2747" y="2130"/>
                    <a:pt x="2132" y="2745"/>
                    <a:pt x="1373" y="2745"/>
                  </a:cubicBezTo>
                  <a:cubicBezTo>
                    <a:pt x="615" y="2745"/>
                    <a:pt x="0" y="2130"/>
                    <a:pt x="0" y="1372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box 14"/>
          <p:cNvSpPr/>
          <p:nvPr/>
        </p:nvSpPr>
        <p:spPr>
          <a:xfrm>
            <a:off x="0" y="0"/>
            <a:ext cx="12192000" cy="1021080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814705" algn="l" rtl="0" eaLnBrk="0">
              <a:lnSpc>
                <a:spcPct val="97000"/>
              </a:lnSpc>
              <a:spcBef>
                <a:spcPts val="7"/>
              </a:spcBef>
              <a:tabLst>
                <a:tab pos="1007744" algn="l"/>
              </a:tabLst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200" b="1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焦点群体访谈法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" name="group 4"/>
          <p:cNvGrpSpPr/>
          <p:nvPr/>
        </p:nvGrpSpPr>
        <p:grpSpPr>
          <a:xfrm rot="21600000">
            <a:off x="335279" y="217931"/>
            <a:ext cx="480059" cy="480060"/>
            <a:chOff x="0" y="0"/>
            <a:chExt cx="480059" cy="480060"/>
          </a:xfrm>
        </p:grpSpPr>
        <p:sp>
          <p:nvSpPr>
            <p:cNvPr id="16" name="path 16"/>
            <p:cNvSpPr/>
            <p:nvPr/>
          </p:nvSpPr>
          <p:spPr>
            <a:xfrm>
              <a:off x="0" y="0"/>
              <a:ext cx="384047" cy="384048"/>
            </a:xfrm>
            <a:custGeom>
              <a:avLst/>
              <a:gdLst/>
              <a:ahLst/>
              <a:cxnLst/>
              <a:rect l="0" t="0" r="0" b="0"/>
              <a:pathLst>
                <a:path w="604" h="604">
                  <a:moveTo>
                    <a:pt x="0" y="604"/>
                  </a:moveTo>
                  <a:lnTo>
                    <a:pt x="604" y="604"/>
                  </a:lnTo>
                  <a:lnTo>
                    <a:pt x="604" y="0"/>
                  </a:lnTo>
                  <a:lnTo>
                    <a:pt x="0" y="0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" name="path 18"/>
            <p:cNvSpPr/>
            <p:nvPr/>
          </p:nvSpPr>
          <p:spPr>
            <a:xfrm>
              <a:off x="192024" y="192024"/>
              <a:ext cx="288035" cy="288035"/>
            </a:xfrm>
            <a:custGeom>
              <a:avLst/>
              <a:gdLst/>
              <a:ahLst/>
              <a:cxnLst/>
              <a:rect l="0" t="0" r="0" b="0"/>
              <a:pathLst>
                <a:path w="453" h="453">
                  <a:moveTo>
                    <a:pt x="0" y="453"/>
                  </a:moveTo>
                  <a:lnTo>
                    <a:pt x="453" y="453"/>
                  </a:lnTo>
                  <a:lnTo>
                    <a:pt x="453" y="0"/>
                  </a:lnTo>
                  <a:lnTo>
                    <a:pt x="0" y="0"/>
                  </a:lnTo>
                  <a:lnTo>
                    <a:pt x="0" y="453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path 20"/>
          <p:cNvSpPr/>
          <p:nvPr/>
        </p:nvSpPr>
        <p:spPr>
          <a:xfrm>
            <a:off x="5637275" y="2223516"/>
            <a:ext cx="551688" cy="551688"/>
          </a:xfrm>
          <a:custGeom>
            <a:avLst/>
            <a:gdLst/>
            <a:ahLst/>
            <a:cxnLst/>
            <a:rect l="0" t="0" r="0" b="0"/>
            <a:pathLst>
              <a:path w="868" h="868">
                <a:moveTo>
                  <a:pt x="0" y="434"/>
                </a:moveTo>
                <a:cubicBezTo>
                  <a:pt x="0" y="194"/>
                  <a:pt x="194" y="0"/>
                  <a:pt x="434" y="0"/>
                </a:cubicBezTo>
                <a:cubicBezTo>
                  <a:pt x="674" y="0"/>
                  <a:pt x="868" y="194"/>
                  <a:pt x="868" y="434"/>
                </a:cubicBezTo>
                <a:cubicBezTo>
                  <a:pt x="868" y="674"/>
                  <a:pt x="674" y="868"/>
                  <a:pt x="434" y="868"/>
                </a:cubicBezTo>
                <a:cubicBezTo>
                  <a:pt x="194" y="868"/>
                  <a:pt x="0" y="674"/>
                  <a:pt x="0" y="434"/>
                </a:cubicBezTo>
              </a:path>
            </a:pathLst>
          </a:custGeom>
          <a:solidFill>
            <a:srgbClr val="C3845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2" name="textbox 22"/>
          <p:cNvSpPr/>
          <p:nvPr/>
        </p:nvSpPr>
        <p:spPr>
          <a:xfrm>
            <a:off x="5823349" y="1574120"/>
            <a:ext cx="2365375" cy="37979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53975" algn="l" rtl="0" eaLnBrk="0">
              <a:lnSpc>
                <a:spcPts val="3257"/>
              </a:lnSpc>
              <a:tabLst/>
            </a:pPr>
            <a:r>
              <a:rPr sz="27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定义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20320" algn="l" rtl="0" eaLnBrk="0">
              <a:lnSpc>
                <a:spcPct val="98000"/>
              </a:lnSpc>
              <a:spcBef>
                <a:spcPts val="1962"/>
              </a:spcBef>
              <a:tabLst/>
            </a:pPr>
            <a:r>
              <a:rPr sz="3600" kern="0" spc="30" baseline="-15915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2</a:t>
            </a:r>
            <a:r>
              <a:rPr sz="2300" kern="0" spc="30" dirty="0">
                <a:solidFill>
                  <a:srgbClr val="FFFFFF">
                    <a:alpha val="100000"/>
                  </a:srgbClr>
                </a:solidFill>
                <a:latin typeface="Impact"/>
                <a:ea typeface="Impact"/>
                <a:cs typeface="Impact"/>
              </a:rPr>
              <a:t>         </a:t>
            </a:r>
            <a:r>
              <a:rPr sz="27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前期</a:t>
            </a:r>
            <a:r>
              <a:rPr sz="27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准备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r" rtl="0" eaLnBrk="0">
              <a:lnSpc>
                <a:spcPts val="7098"/>
              </a:lnSpc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实施步骤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6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indent="628015" algn="l" rtl="0" eaLnBrk="0">
              <a:lnSpc>
                <a:spcPct val="177000"/>
              </a:lnSpc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注意事项</a:t>
            </a:r>
            <a:r>
              <a:rPr sz="27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27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优缺点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4" name="textbox 24"/>
          <p:cNvSpPr/>
          <p:nvPr/>
        </p:nvSpPr>
        <p:spPr>
          <a:xfrm>
            <a:off x="3888662" y="3087744"/>
            <a:ext cx="1062355" cy="825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203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3000"/>
              </a:lnSpc>
              <a:tabLst/>
            </a:pPr>
            <a:r>
              <a:rPr sz="4400" kern="0" spc="-60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</a:t>
            </a:r>
            <a:r>
              <a:rPr sz="4400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录</a:t>
            </a:r>
            <a:endParaRPr sz="4400" dirty="0">
              <a:latin typeface="Microsoft YaHei"/>
              <a:ea typeface="Microsoft YaHei"/>
              <a:cs typeface="Microsoft YaHei"/>
            </a:endParaRPr>
          </a:p>
          <a:p>
            <a:pPr marL="20954" algn="l" rtl="0" eaLnBrk="0">
              <a:lnSpc>
                <a:spcPct val="84000"/>
              </a:lnSpc>
              <a:spcBef>
                <a:spcPts val="4"/>
              </a:spcBef>
              <a:tabLst/>
            </a:pP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CONTENTS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6" name="group 6"/>
          <p:cNvGrpSpPr/>
          <p:nvPr/>
        </p:nvGrpSpPr>
        <p:grpSpPr>
          <a:xfrm rot="21600000">
            <a:off x="5737859" y="4056888"/>
            <a:ext cx="551688" cy="551687"/>
            <a:chOff x="0" y="0"/>
            <a:chExt cx="551688" cy="551687"/>
          </a:xfrm>
        </p:grpSpPr>
        <p:sp>
          <p:nvSpPr>
            <p:cNvPr id="26" name="path 26"/>
            <p:cNvSpPr/>
            <p:nvPr/>
          </p:nvSpPr>
          <p:spPr>
            <a:xfrm>
              <a:off x="0" y="0"/>
              <a:ext cx="551688" cy="551687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" name="textbox 28"/>
            <p:cNvSpPr/>
            <p:nvPr/>
          </p:nvSpPr>
          <p:spPr>
            <a:xfrm>
              <a:off x="-12700" y="-12700"/>
              <a:ext cx="577215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3995" algn="l" rtl="0" eaLnBrk="0">
                <a:lnSpc>
                  <a:spcPct val="95000"/>
                </a:lnSpc>
                <a:spcBef>
                  <a:spcPts val="2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4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 rot="21600000">
            <a:off x="5977128" y="3130296"/>
            <a:ext cx="551688" cy="551687"/>
            <a:chOff x="0" y="0"/>
            <a:chExt cx="551688" cy="551687"/>
          </a:xfrm>
        </p:grpSpPr>
        <p:sp>
          <p:nvSpPr>
            <p:cNvPr id="30" name="path 30"/>
            <p:cNvSpPr/>
            <p:nvPr/>
          </p:nvSpPr>
          <p:spPr>
            <a:xfrm>
              <a:off x="0" y="0"/>
              <a:ext cx="551688" cy="551687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2" name="textbox 32"/>
            <p:cNvSpPr/>
            <p:nvPr/>
          </p:nvSpPr>
          <p:spPr>
            <a:xfrm>
              <a:off x="-12700" y="-12700"/>
              <a:ext cx="577215" cy="64579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6188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216534" algn="l" rtl="0" eaLnBrk="0">
                <a:lnSpc>
                  <a:spcPct val="94000"/>
                </a:lnSpc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3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 rot="21600000">
            <a:off x="5058155" y="1540764"/>
            <a:ext cx="551688" cy="551687"/>
            <a:chOff x="0" y="0"/>
            <a:chExt cx="551688" cy="551687"/>
          </a:xfrm>
        </p:grpSpPr>
        <p:sp>
          <p:nvSpPr>
            <p:cNvPr id="34" name="path 34"/>
            <p:cNvSpPr/>
            <p:nvPr/>
          </p:nvSpPr>
          <p:spPr>
            <a:xfrm>
              <a:off x="0" y="0"/>
              <a:ext cx="551688" cy="551687"/>
            </a:xfrm>
            <a:custGeom>
              <a:avLst/>
              <a:gdLst/>
              <a:ahLst/>
              <a:cxnLst/>
              <a:rect l="0" t="0" r="0" b="0"/>
              <a:pathLst>
                <a:path w="868" h="868">
                  <a:moveTo>
                    <a:pt x="0" y="434"/>
                  </a:moveTo>
                  <a:cubicBezTo>
                    <a:pt x="0" y="194"/>
                    <a:pt x="194" y="0"/>
                    <a:pt x="434" y="0"/>
                  </a:cubicBezTo>
                  <a:cubicBezTo>
                    <a:pt x="674" y="0"/>
                    <a:pt x="868" y="194"/>
                    <a:pt x="868" y="434"/>
                  </a:cubicBezTo>
                  <a:cubicBezTo>
                    <a:pt x="868" y="674"/>
                    <a:pt x="674" y="868"/>
                    <a:pt x="434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5C414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6" name="textbox 36"/>
            <p:cNvSpPr/>
            <p:nvPr/>
          </p:nvSpPr>
          <p:spPr>
            <a:xfrm>
              <a:off x="-12700" y="-12700"/>
              <a:ext cx="577215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7606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231775" algn="l" rtl="0" eaLnBrk="0">
                <a:lnSpc>
                  <a:spcPct val="95000"/>
                </a:lnSpc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1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 rot="21600000">
            <a:off x="5067300" y="4888992"/>
            <a:ext cx="551688" cy="550163"/>
            <a:chOff x="0" y="0"/>
            <a:chExt cx="551688" cy="550163"/>
          </a:xfrm>
        </p:grpSpPr>
        <p:sp>
          <p:nvSpPr>
            <p:cNvPr id="38" name="path 38"/>
            <p:cNvSpPr/>
            <p:nvPr/>
          </p:nvSpPr>
          <p:spPr>
            <a:xfrm>
              <a:off x="0" y="0"/>
              <a:ext cx="551688" cy="550163"/>
            </a:xfrm>
            <a:custGeom>
              <a:avLst/>
              <a:gdLst/>
              <a:ahLst/>
              <a:cxnLst/>
              <a:rect l="0" t="0" r="0" b="0"/>
              <a:pathLst>
                <a:path w="868" h="866">
                  <a:moveTo>
                    <a:pt x="0" y="433"/>
                  </a:moveTo>
                  <a:cubicBezTo>
                    <a:pt x="0" y="193"/>
                    <a:pt x="194" y="0"/>
                    <a:pt x="434" y="0"/>
                  </a:cubicBezTo>
                  <a:cubicBezTo>
                    <a:pt x="674" y="0"/>
                    <a:pt x="868" y="193"/>
                    <a:pt x="868" y="433"/>
                  </a:cubicBezTo>
                  <a:cubicBezTo>
                    <a:pt x="868" y="672"/>
                    <a:pt x="674" y="866"/>
                    <a:pt x="434" y="866"/>
                  </a:cubicBezTo>
                  <a:cubicBezTo>
                    <a:pt x="194" y="866"/>
                    <a:pt x="0" y="672"/>
                    <a:pt x="0" y="433"/>
                  </a:cubicBezTo>
                </a:path>
              </a:pathLst>
            </a:custGeom>
            <a:solidFill>
              <a:srgbClr val="C3845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0" name="textbox 40"/>
            <p:cNvSpPr/>
            <p:nvPr/>
          </p:nvSpPr>
          <p:spPr>
            <a:xfrm>
              <a:off x="-12700" y="-12700"/>
              <a:ext cx="577215" cy="6445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16534" algn="l" rtl="0" eaLnBrk="0">
                <a:lnSpc>
                  <a:spcPct val="94000"/>
                </a:lnSpc>
                <a:spcBef>
                  <a:spcPts val="4"/>
                </a:spcBef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5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4"/>
          <p:cNvGrpSpPr/>
          <p:nvPr/>
        </p:nvGrpSpPr>
        <p:grpSpPr>
          <a:xfrm rot="21600000">
            <a:off x="2773679" y="2499359"/>
            <a:ext cx="4937760" cy="4137724"/>
            <a:chOff x="0" y="0"/>
            <a:chExt cx="4937760" cy="4137724"/>
          </a:xfrm>
        </p:grpSpPr>
        <p:sp>
          <p:nvSpPr>
            <p:cNvPr id="42" name="path 42"/>
            <p:cNvSpPr/>
            <p:nvPr/>
          </p:nvSpPr>
          <p:spPr>
            <a:xfrm>
              <a:off x="856229" y="2574993"/>
              <a:ext cx="496899" cy="603901"/>
            </a:xfrm>
            <a:custGeom>
              <a:avLst/>
              <a:gdLst/>
              <a:ahLst/>
              <a:cxnLst/>
              <a:rect l="0" t="0" r="0" b="0"/>
              <a:pathLst>
                <a:path w="782" h="951">
                  <a:moveTo>
                    <a:pt x="724" y="878"/>
                  </a:moveTo>
                  <a:cubicBezTo>
                    <a:pt x="974" y="591"/>
                    <a:pt x="276" y="-179"/>
                    <a:pt x="74" y="50"/>
                  </a:cubicBezTo>
                  <a:cubicBezTo>
                    <a:pt x="-201" y="366"/>
                    <a:pt x="452" y="1186"/>
                    <a:pt x="724" y="878"/>
                  </a:cubicBezTo>
                </a:path>
              </a:pathLst>
            </a:custGeom>
            <a:solidFill>
              <a:srgbClr val="44444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4" name="path 44"/>
            <p:cNvSpPr/>
            <p:nvPr/>
          </p:nvSpPr>
          <p:spPr>
            <a:xfrm>
              <a:off x="919366" y="2547026"/>
              <a:ext cx="453839" cy="559946"/>
            </a:xfrm>
            <a:custGeom>
              <a:avLst/>
              <a:gdLst/>
              <a:ahLst/>
              <a:cxnLst/>
              <a:rect l="0" t="0" r="0" b="0"/>
              <a:pathLst>
                <a:path w="714" h="881">
                  <a:moveTo>
                    <a:pt x="660" y="814"/>
                  </a:moveTo>
                  <a:cubicBezTo>
                    <a:pt x="889" y="547"/>
                    <a:pt x="252" y="-166"/>
                    <a:pt x="68" y="47"/>
                  </a:cubicBezTo>
                  <a:cubicBezTo>
                    <a:pt x="-183" y="337"/>
                    <a:pt x="414" y="1098"/>
                    <a:pt x="660" y="814"/>
                  </a:cubicBezTo>
                </a:path>
              </a:pathLst>
            </a:custGeom>
            <a:solidFill>
              <a:srgbClr val="C4C4C4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6" name="path 46"/>
            <p:cNvSpPr/>
            <p:nvPr/>
          </p:nvSpPr>
          <p:spPr>
            <a:xfrm>
              <a:off x="762000" y="2382012"/>
              <a:ext cx="762000" cy="1007363"/>
            </a:xfrm>
            <a:custGeom>
              <a:avLst/>
              <a:gdLst/>
              <a:ahLst/>
              <a:cxnLst/>
              <a:rect l="0" t="0" r="0" b="0"/>
              <a:pathLst>
                <a:path w="1200" h="1586">
                  <a:moveTo>
                    <a:pt x="686" y="0"/>
                  </a:moveTo>
                  <a:lnTo>
                    <a:pt x="0" y="913"/>
                  </a:lnTo>
                  <a:lnTo>
                    <a:pt x="0" y="1586"/>
                  </a:lnTo>
                  <a:lnTo>
                    <a:pt x="405" y="1586"/>
                  </a:lnTo>
                  <a:lnTo>
                    <a:pt x="1200" y="663"/>
                  </a:lnTo>
                  <a:lnTo>
                    <a:pt x="686" y="0"/>
                  </a:lnTo>
                  <a:close/>
                </a:path>
              </a:pathLst>
            </a:custGeom>
            <a:solidFill>
              <a:srgbClr val="E7D1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8" name="path 48"/>
            <p:cNvSpPr/>
            <p:nvPr/>
          </p:nvSpPr>
          <p:spPr>
            <a:xfrm>
              <a:off x="702564" y="2446020"/>
              <a:ext cx="772667" cy="653796"/>
            </a:xfrm>
            <a:custGeom>
              <a:avLst/>
              <a:gdLst/>
              <a:ahLst/>
              <a:cxnLst/>
              <a:rect l="0" t="0" r="0" b="0"/>
              <a:pathLst>
                <a:path w="1216" h="1029">
                  <a:moveTo>
                    <a:pt x="526" y="188"/>
                  </a:moveTo>
                  <a:cubicBezTo>
                    <a:pt x="0" y="819"/>
                    <a:pt x="0" y="819"/>
                    <a:pt x="0" y="819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382" y="529"/>
                    <a:pt x="382" y="529"/>
                    <a:pt x="382" y="529"/>
                  </a:cubicBezTo>
                  <a:cubicBezTo>
                    <a:pt x="885" y="1029"/>
                    <a:pt x="885" y="1029"/>
                    <a:pt x="885" y="1029"/>
                  </a:cubicBezTo>
                  <a:cubicBezTo>
                    <a:pt x="978" y="921"/>
                    <a:pt x="978" y="921"/>
                    <a:pt x="978" y="921"/>
                  </a:cubicBezTo>
                  <a:cubicBezTo>
                    <a:pt x="796" y="839"/>
                    <a:pt x="615" y="644"/>
                    <a:pt x="560" y="476"/>
                  </a:cubicBezTo>
                  <a:cubicBezTo>
                    <a:pt x="526" y="364"/>
                    <a:pt x="582" y="319"/>
                    <a:pt x="648" y="406"/>
                  </a:cubicBezTo>
                  <a:cubicBezTo>
                    <a:pt x="795" y="597"/>
                    <a:pt x="930" y="688"/>
                    <a:pt x="1158" y="711"/>
                  </a:cubicBezTo>
                  <a:cubicBezTo>
                    <a:pt x="1216" y="646"/>
                    <a:pt x="1216" y="646"/>
                    <a:pt x="1216" y="646"/>
                  </a:cubicBezTo>
                  <a:cubicBezTo>
                    <a:pt x="687" y="0"/>
                    <a:pt x="687" y="0"/>
                    <a:pt x="687" y="0"/>
                  </a:cubicBezTo>
                  <a:lnTo>
                    <a:pt x="526" y="188"/>
                  </a:lnTo>
                  <a:close/>
                </a:path>
              </a:pathLst>
            </a:custGeom>
            <a:solidFill>
              <a:srgbClr val="D5B27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0" name="path 50"/>
            <p:cNvSpPr/>
            <p:nvPr/>
          </p:nvSpPr>
          <p:spPr>
            <a:xfrm>
              <a:off x="685800" y="2584704"/>
              <a:ext cx="650748" cy="888492"/>
            </a:xfrm>
            <a:custGeom>
              <a:avLst/>
              <a:gdLst/>
              <a:ahLst/>
              <a:cxnLst/>
              <a:rect l="0" t="0" r="0" b="0"/>
              <a:pathLst>
                <a:path w="1024" h="1399">
                  <a:moveTo>
                    <a:pt x="433" y="0"/>
                  </a:moveTo>
                  <a:cubicBezTo>
                    <a:pt x="0" y="555"/>
                    <a:pt x="0" y="555"/>
                    <a:pt x="0" y="555"/>
                  </a:cubicBezTo>
                  <a:cubicBezTo>
                    <a:pt x="0" y="1399"/>
                    <a:pt x="0" y="1399"/>
                    <a:pt x="0" y="1399"/>
                  </a:cubicBezTo>
                  <a:cubicBezTo>
                    <a:pt x="478" y="1399"/>
                    <a:pt x="478" y="1399"/>
                    <a:pt x="478" y="1399"/>
                  </a:cubicBezTo>
                  <a:cubicBezTo>
                    <a:pt x="1024" y="765"/>
                    <a:pt x="1024" y="765"/>
                    <a:pt x="1024" y="765"/>
                  </a:cubicBezTo>
                  <a:cubicBezTo>
                    <a:pt x="846" y="697"/>
                    <a:pt x="709" y="597"/>
                    <a:pt x="611" y="468"/>
                  </a:cubicBezTo>
                  <a:cubicBezTo>
                    <a:pt x="516" y="339"/>
                    <a:pt x="456" y="182"/>
                    <a:pt x="433" y="0"/>
                  </a:cubicBezTo>
                </a:path>
              </a:pathLst>
            </a:custGeom>
            <a:solidFill>
              <a:srgbClr val="CFD0D4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2" name="path 52"/>
            <p:cNvSpPr/>
            <p:nvPr/>
          </p:nvSpPr>
          <p:spPr>
            <a:xfrm>
              <a:off x="0" y="2636520"/>
              <a:ext cx="1287779" cy="1106424"/>
            </a:xfrm>
            <a:custGeom>
              <a:avLst/>
              <a:gdLst/>
              <a:ahLst/>
              <a:cxnLst/>
              <a:rect l="0" t="0" r="0" b="0"/>
              <a:pathLst>
                <a:path w="2027" h="1742">
                  <a:moveTo>
                    <a:pt x="1388" y="0"/>
                  </a:moveTo>
                  <a:cubicBezTo>
                    <a:pt x="1080" y="358"/>
                    <a:pt x="0" y="1728"/>
                    <a:pt x="0" y="1728"/>
                  </a:cubicBezTo>
                  <a:lnTo>
                    <a:pt x="1080" y="1742"/>
                  </a:lnTo>
                  <a:lnTo>
                    <a:pt x="1242" y="1742"/>
                  </a:lnTo>
                  <a:lnTo>
                    <a:pt x="2027" y="827"/>
                  </a:lnTo>
                  <a:cubicBezTo>
                    <a:pt x="1836" y="755"/>
                    <a:pt x="1687" y="647"/>
                    <a:pt x="1582" y="505"/>
                  </a:cubicBezTo>
                  <a:cubicBezTo>
                    <a:pt x="1478" y="367"/>
                    <a:pt x="1415" y="199"/>
                    <a:pt x="1388" y="0"/>
                  </a:cubicBezTo>
                </a:path>
              </a:pathLst>
            </a:custGeom>
            <a:solidFill>
              <a:srgbClr val="54545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4" name="path 54"/>
            <p:cNvSpPr/>
            <p:nvPr/>
          </p:nvSpPr>
          <p:spPr>
            <a:xfrm>
              <a:off x="1117091" y="1891284"/>
              <a:ext cx="912876" cy="1030224"/>
            </a:xfrm>
            <a:custGeom>
              <a:avLst/>
              <a:gdLst/>
              <a:ahLst/>
              <a:cxnLst/>
              <a:rect l="0" t="0" r="0" b="0"/>
              <a:pathLst>
                <a:path w="1437" h="1622">
                  <a:moveTo>
                    <a:pt x="0" y="811"/>
                  </a:moveTo>
                  <a:cubicBezTo>
                    <a:pt x="0" y="363"/>
                    <a:pt x="321" y="0"/>
                    <a:pt x="718" y="0"/>
                  </a:cubicBezTo>
                  <a:cubicBezTo>
                    <a:pt x="1115" y="0"/>
                    <a:pt x="1437" y="363"/>
                    <a:pt x="1437" y="811"/>
                  </a:cubicBezTo>
                  <a:cubicBezTo>
                    <a:pt x="1437" y="1259"/>
                    <a:pt x="1115" y="1622"/>
                    <a:pt x="718" y="1622"/>
                  </a:cubicBezTo>
                  <a:cubicBezTo>
                    <a:pt x="321" y="1622"/>
                    <a:pt x="0" y="1259"/>
                    <a:pt x="0" y="811"/>
                  </a:cubicBezTo>
                </a:path>
              </a:pathLst>
            </a:custGeom>
            <a:solidFill>
              <a:srgbClr val="E7D1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6" name="path 56"/>
            <p:cNvSpPr/>
            <p:nvPr/>
          </p:nvSpPr>
          <p:spPr>
            <a:xfrm>
              <a:off x="1321449" y="1552352"/>
              <a:ext cx="483871" cy="1055900"/>
            </a:xfrm>
            <a:custGeom>
              <a:avLst/>
              <a:gdLst/>
              <a:ahLst/>
              <a:cxnLst/>
              <a:rect l="0" t="0" r="0" b="0"/>
              <a:pathLst>
                <a:path w="762" h="1662">
                  <a:moveTo>
                    <a:pt x="680" y="47"/>
                  </a:moveTo>
                  <a:cubicBezTo>
                    <a:pt x="633" y="-3"/>
                    <a:pt x="559" y="-1"/>
                    <a:pt x="514" y="49"/>
                  </a:cubicBezTo>
                  <a:cubicBezTo>
                    <a:pt x="297" y="300"/>
                    <a:pt x="297" y="300"/>
                    <a:pt x="297" y="300"/>
                  </a:cubicBezTo>
                  <a:cubicBezTo>
                    <a:pt x="273" y="921"/>
                    <a:pt x="273" y="921"/>
                    <a:pt x="273" y="921"/>
                  </a:cubicBezTo>
                  <a:cubicBezTo>
                    <a:pt x="273" y="925"/>
                    <a:pt x="350" y="997"/>
                    <a:pt x="352" y="999"/>
                  </a:cubicBezTo>
                  <a:cubicBezTo>
                    <a:pt x="599" y="1284"/>
                    <a:pt x="599" y="1284"/>
                    <a:pt x="599" y="1284"/>
                  </a:cubicBezTo>
                  <a:cubicBezTo>
                    <a:pt x="635" y="985"/>
                    <a:pt x="557" y="876"/>
                    <a:pt x="499" y="836"/>
                  </a:cubicBezTo>
                  <a:cubicBezTo>
                    <a:pt x="653" y="544"/>
                    <a:pt x="653" y="544"/>
                    <a:pt x="653" y="544"/>
                  </a:cubicBezTo>
                  <a:cubicBezTo>
                    <a:pt x="782" y="398"/>
                    <a:pt x="778" y="157"/>
                    <a:pt x="680" y="47"/>
                  </a:cubicBezTo>
                </a:path>
                <a:path w="762" h="1662">
                  <a:moveTo>
                    <a:pt x="209" y="846"/>
                  </a:moveTo>
                  <a:cubicBezTo>
                    <a:pt x="36" y="910"/>
                    <a:pt x="-38" y="1139"/>
                    <a:pt x="42" y="1358"/>
                  </a:cubicBezTo>
                  <a:cubicBezTo>
                    <a:pt x="120" y="1574"/>
                    <a:pt x="327" y="1700"/>
                    <a:pt x="500" y="1636"/>
                  </a:cubicBezTo>
                  <a:cubicBezTo>
                    <a:pt x="673" y="1572"/>
                    <a:pt x="748" y="1343"/>
                    <a:pt x="667" y="1124"/>
                  </a:cubicBezTo>
                  <a:cubicBezTo>
                    <a:pt x="586" y="908"/>
                    <a:pt x="382" y="783"/>
                    <a:pt x="209" y="846"/>
                  </a:cubicBezTo>
                </a:path>
              </a:pathLst>
            </a:custGeom>
            <a:solidFill>
              <a:srgbClr val="D5B27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8" name="path 58"/>
            <p:cNvSpPr/>
            <p:nvPr/>
          </p:nvSpPr>
          <p:spPr>
            <a:xfrm>
              <a:off x="1723644" y="1107948"/>
              <a:ext cx="2205228" cy="1679447"/>
            </a:xfrm>
            <a:custGeom>
              <a:avLst/>
              <a:gdLst/>
              <a:ahLst/>
              <a:cxnLst/>
              <a:rect l="0" t="0" r="0" b="0"/>
              <a:pathLst>
                <a:path w="3472" h="2644">
                  <a:moveTo>
                    <a:pt x="3472" y="2275"/>
                  </a:moveTo>
                  <a:cubicBezTo>
                    <a:pt x="3472" y="368"/>
                    <a:pt x="3472" y="368"/>
                    <a:pt x="3472" y="368"/>
                  </a:cubicBezTo>
                  <a:cubicBezTo>
                    <a:pt x="3472" y="165"/>
                    <a:pt x="3326" y="0"/>
                    <a:pt x="31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148" y="0"/>
                    <a:pt x="0" y="165"/>
                    <a:pt x="0" y="368"/>
                  </a:cubicBezTo>
                  <a:cubicBezTo>
                    <a:pt x="0" y="2275"/>
                    <a:pt x="0" y="2275"/>
                    <a:pt x="0" y="2275"/>
                  </a:cubicBezTo>
                  <a:cubicBezTo>
                    <a:pt x="0" y="2479"/>
                    <a:pt x="148" y="2644"/>
                    <a:pt x="326" y="2644"/>
                  </a:cubicBezTo>
                  <a:cubicBezTo>
                    <a:pt x="3145" y="2644"/>
                    <a:pt x="3145" y="2644"/>
                    <a:pt x="3145" y="2644"/>
                  </a:cubicBezTo>
                  <a:cubicBezTo>
                    <a:pt x="3326" y="2644"/>
                    <a:pt x="3472" y="2479"/>
                    <a:pt x="3472" y="2275"/>
                  </a:cubicBezTo>
                </a:path>
              </a:pathLst>
            </a:custGeom>
            <a:solidFill>
              <a:srgbClr val="00060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0" name="path 60"/>
            <p:cNvSpPr/>
            <p:nvPr/>
          </p:nvSpPr>
          <p:spPr>
            <a:xfrm>
              <a:off x="2107691" y="1107948"/>
              <a:ext cx="1821180" cy="1141475"/>
            </a:xfrm>
            <a:custGeom>
              <a:avLst/>
              <a:gdLst/>
              <a:ahLst/>
              <a:cxnLst/>
              <a:rect l="0" t="0" r="0" b="0"/>
              <a:pathLst>
                <a:path w="2868" h="1797">
                  <a:moveTo>
                    <a:pt x="2868" y="179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39" y="0"/>
                    <a:pt x="2539" y="0"/>
                    <a:pt x="2539" y="0"/>
                  </a:cubicBezTo>
                  <a:cubicBezTo>
                    <a:pt x="2719" y="0"/>
                    <a:pt x="2868" y="165"/>
                    <a:pt x="2868" y="368"/>
                  </a:cubicBezTo>
                  <a:lnTo>
                    <a:pt x="2868" y="1797"/>
                  </a:lnTo>
                  <a:close/>
                </a:path>
              </a:pathLst>
            </a:custGeom>
            <a:solidFill>
              <a:srgbClr val="5E5D5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2" name="path 62"/>
            <p:cNvSpPr/>
            <p:nvPr/>
          </p:nvSpPr>
          <p:spPr>
            <a:xfrm>
              <a:off x="2068068" y="1115568"/>
              <a:ext cx="1609343" cy="1542288"/>
            </a:xfrm>
            <a:custGeom>
              <a:avLst/>
              <a:gdLst/>
              <a:ahLst/>
              <a:cxnLst/>
              <a:rect l="0" t="0" r="0" b="0"/>
              <a:pathLst>
                <a:path w="2534" h="2428">
                  <a:moveTo>
                    <a:pt x="2534" y="0"/>
                  </a:moveTo>
                  <a:lnTo>
                    <a:pt x="1965" y="1081"/>
                  </a:lnTo>
                  <a:lnTo>
                    <a:pt x="1101" y="1212"/>
                  </a:lnTo>
                  <a:lnTo>
                    <a:pt x="532" y="2428"/>
                  </a:lnTo>
                  <a:lnTo>
                    <a:pt x="0" y="2428"/>
                  </a:lnTo>
                  <a:lnTo>
                    <a:pt x="0" y="2260"/>
                  </a:lnTo>
                  <a:lnTo>
                    <a:pt x="795" y="944"/>
                  </a:lnTo>
                  <a:lnTo>
                    <a:pt x="1761" y="823"/>
                  </a:lnTo>
                  <a:lnTo>
                    <a:pt x="2244" y="0"/>
                  </a:lnTo>
                  <a:lnTo>
                    <a:pt x="2534" y="0"/>
                  </a:lnTo>
                  <a:close/>
                </a:path>
              </a:pathLst>
            </a:custGeom>
            <a:solidFill>
              <a:srgbClr val="00060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4" name="path 64"/>
            <p:cNvSpPr/>
            <p:nvPr/>
          </p:nvSpPr>
          <p:spPr>
            <a:xfrm>
              <a:off x="2089403" y="1237488"/>
              <a:ext cx="1708404" cy="1420367"/>
            </a:xfrm>
            <a:custGeom>
              <a:avLst/>
              <a:gdLst/>
              <a:ahLst/>
              <a:cxnLst/>
              <a:rect l="0" t="0" r="0" b="0"/>
              <a:pathLst>
                <a:path w="2690" h="2236">
                  <a:moveTo>
                    <a:pt x="2690" y="2228"/>
                  </a:moveTo>
                  <a:cubicBezTo>
                    <a:pt x="2690" y="8"/>
                    <a:pt x="2690" y="8"/>
                    <a:pt x="2690" y="8"/>
                  </a:cubicBezTo>
                  <a:cubicBezTo>
                    <a:pt x="2690" y="4"/>
                    <a:pt x="2688" y="0"/>
                    <a:pt x="268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28"/>
                    <a:pt x="0" y="2228"/>
                    <a:pt x="0" y="2228"/>
                  </a:cubicBezTo>
                  <a:cubicBezTo>
                    <a:pt x="0" y="2232"/>
                    <a:pt x="3" y="2236"/>
                    <a:pt x="7" y="2236"/>
                  </a:cubicBezTo>
                  <a:cubicBezTo>
                    <a:pt x="2684" y="2236"/>
                    <a:pt x="2684" y="2236"/>
                    <a:pt x="2684" y="2236"/>
                  </a:cubicBezTo>
                  <a:cubicBezTo>
                    <a:pt x="2688" y="2236"/>
                    <a:pt x="2690" y="2232"/>
                    <a:pt x="2690" y="222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6" name="path 66"/>
            <p:cNvSpPr/>
            <p:nvPr/>
          </p:nvSpPr>
          <p:spPr>
            <a:xfrm>
              <a:off x="1816608" y="1885188"/>
              <a:ext cx="105155" cy="123444"/>
            </a:xfrm>
            <a:custGeom>
              <a:avLst/>
              <a:gdLst/>
              <a:ahLst/>
              <a:cxnLst/>
              <a:rect l="0" t="0" r="0" b="0"/>
              <a:pathLst>
                <a:path w="165" h="194">
                  <a:moveTo>
                    <a:pt x="0" y="97"/>
                  </a:moveTo>
                  <a:cubicBezTo>
                    <a:pt x="0" y="43"/>
                    <a:pt x="37" y="0"/>
                    <a:pt x="82" y="0"/>
                  </a:cubicBezTo>
                  <a:cubicBezTo>
                    <a:pt x="128" y="0"/>
                    <a:pt x="165" y="43"/>
                    <a:pt x="165" y="97"/>
                  </a:cubicBezTo>
                  <a:cubicBezTo>
                    <a:pt x="165" y="150"/>
                    <a:pt x="128" y="194"/>
                    <a:pt x="82" y="194"/>
                  </a:cubicBezTo>
                  <a:cubicBezTo>
                    <a:pt x="37" y="194"/>
                    <a:pt x="0" y="150"/>
                    <a:pt x="0" y="97"/>
                  </a:cubicBezTo>
                </a:path>
              </a:pathLst>
            </a:custGeom>
            <a:solidFill>
              <a:srgbClr val="5E5D5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8" name="path 68"/>
            <p:cNvSpPr/>
            <p:nvPr/>
          </p:nvSpPr>
          <p:spPr>
            <a:xfrm>
              <a:off x="1246009" y="1536557"/>
              <a:ext cx="569185" cy="1079343"/>
            </a:xfrm>
            <a:custGeom>
              <a:avLst/>
              <a:gdLst/>
              <a:ahLst/>
              <a:cxnLst/>
              <a:rect l="0" t="0" r="0" b="0"/>
              <a:pathLst>
                <a:path w="896" h="1699">
                  <a:moveTo>
                    <a:pt x="814" y="47"/>
                  </a:moveTo>
                  <a:cubicBezTo>
                    <a:pt x="769" y="-2"/>
                    <a:pt x="694" y="-2"/>
                    <a:pt x="649" y="50"/>
                  </a:cubicBezTo>
                  <a:cubicBezTo>
                    <a:pt x="101" y="683"/>
                    <a:pt x="101" y="683"/>
                    <a:pt x="101" y="683"/>
                  </a:cubicBezTo>
                  <a:cubicBezTo>
                    <a:pt x="24" y="775"/>
                    <a:pt x="-27" y="980"/>
                    <a:pt x="52" y="1069"/>
                  </a:cubicBezTo>
                  <a:cubicBezTo>
                    <a:pt x="52" y="1069"/>
                    <a:pt x="52" y="1069"/>
                    <a:pt x="52" y="1069"/>
                  </a:cubicBezTo>
                  <a:cubicBezTo>
                    <a:pt x="131" y="1158"/>
                    <a:pt x="260" y="1156"/>
                    <a:pt x="339" y="1067"/>
                  </a:cubicBezTo>
                  <a:cubicBezTo>
                    <a:pt x="789" y="543"/>
                    <a:pt x="789" y="543"/>
                    <a:pt x="789" y="543"/>
                  </a:cubicBezTo>
                  <a:cubicBezTo>
                    <a:pt x="915" y="397"/>
                    <a:pt x="913" y="156"/>
                    <a:pt x="814" y="47"/>
                  </a:cubicBezTo>
                </a:path>
                <a:path w="896" h="1699">
                  <a:moveTo>
                    <a:pt x="189" y="811"/>
                  </a:moveTo>
                  <a:cubicBezTo>
                    <a:pt x="20" y="881"/>
                    <a:pt x="-39" y="1129"/>
                    <a:pt x="54" y="1366"/>
                  </a:cubicBezTo>
                  <a:cubicBezTo>
                    <a:pt x="148" y="1604"/>
                    <a:pt x="360" y="1741"/>
                    <a:pt x="530" y="1671"/>
                  </a:cubicBezTo>
                  <a:cubicBezTo>
                    <a:pt x="699" y="1601"/>
                    <a:pt x="761" y="1351"/>
                    <a:pt x="667" y="1114"/>
                  </a:cubicBezTo>
                  <a:cubicBezTo>
                    <a:pt x="573" y="876"/>
                    <a:pt x="359" y="741"/>
                    <a:pt x="189" y="811"/>
                  </a:cubicBezTo>
                </a:path>
              </a:pathLst>
            </a:custGeom>
            <a:solidFill>
              <a:srgbClr val="E7D1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0" name="path 70"/>
            <p:cNvSpPr/>
            <p:nvPr/>
          </p:nvSpPr>
          <p:spPr>
            <a:xfrm>
              <a:off x="1584960" y="1539240"/>
              <a:ext cx="150637" cy="181355"/>
            </a:xfrm>
            <a:custGeom>
              <a:avLst/>
              <a:gdLst/>
              <a:ahLst/>
              <a:cxnLst/>
              <a:rect l="0" t="0" r="0" b="0"/>
              <a:pathLst>
                <a:path w="237" h="285">
                  <a:moveTo>
                    <a:pt x="0" y="198"/>
                  </a:moveTo>
                  <a:cubicBezTo>
                    <a:pt x="76" y="249"/>
                    <a:pt x="111" y="268"/>
                    <a:pt x="176" y="285"/>
                  </a:cubicBezTo>
                  <a:cubicBezTo>
                    <a:pt x="249" y="200"/>
                    <a:pt x="240" y="38"/>
                    <a:pt x="171" y="0"/>
                  </a:cubicBezTo>
                  <a:cubicBezTo>
                    <a:pt x="130" y="16"/>
                    <a:pt x="33" y="153"/>
                    <a:pt x="0" y="198"/>
                  </a:cubicBezTo>
                </a:path>
              </a:pathLst>
            </a:custGeom>
            <a:solidFill>
              <a:srgbClr val="F7ECD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2" name="path 72"/>
            <p:cNvSpPr/>
            <p:nvPr/>
          </p:nvSpPr>
          <p:spPr>
            <a:xfrm>
              <a:off x="2084832" y="1237488"/>
              <a:ext cx="1531620" cy="1420367"/>
            </a:xfrm>
            <a:custGeom>
              <a:avLst/>
              <a:gdLst/>
              <a:ahLst/>
              <a:cxnLst/>
              <a:rect l="0" t="0" r="0" b="0"/>
              <a:pathLst>
                <a:path w="2412" h="2236">
                  <a:moveTo>
                    <a:pt x="2412" y="0"/>
                  </a:moveTo>
                  <a:cubicBezTo>
                    <a:pt x="2110" y="0"/>
                    <a:pt x="2110" y="0"/>
                    <a:pt x="2110" y="0"/>
                  </a:cubicBezTo>
                  <a:cubicBezTo>
                    <a:pt x="1755" y="613"/>
                    <a:pt x="1755" y="613"/>
                    <a:pt x="1755" y="613"/>
                  </a:cubicBezTo>
                  <a:cubicBezTo>
                    <a:pt x="792" y="736"/>
                    <a:pt x="792" y="736"/>
                    <a:pt x="792" y="736"/>
                  </a:cubicBezTo>
                  <a:cubicBezTo>
                    <a:pt x="0" y="2067"/>
                    <a:pt x="0" y="2067"/>
                    <a:pt x="0" y="2067"/>
                  </a:cubicBezTo>
                  <a:cubicBezTo>
                    <a:pt x="0" y="2228"/>
                    <a:pt x="0" y="2228"/>
                    <a:pt x="0" y="2228"/>
                  </a:cubicBezTo>
                  <a:cubicBezTo>
                    <a:pt x="0" y="2232"/>
                    <a:pt x="1" y="2236"/>
                    <a:pt x="5" y="2236"/>
                  </a:cubicBezTo>
                  <a:cubicBezTo>
                    <a:pt x="530" y="2236"/>
                    <a:pt x="530" y="2236"/>
                    <a:pt x="530" y="2236"/>
                  </a:cubicBezTo>
                  <a:cubicBezTo>
                    <a:pt x="1098" y="1006"/>
                    <a:pt x="1098" y="1006"/>
                    <a:pt x="1098" y="1006"/>
                  </a:cubicBezTo>
                  <a:cubicBezTo>
                    <a:pt x="1960" y="875"/>
                    <a:pt x="1960" y="875"/>
                    <a:pt x="1960" y="875"/>
                  </a:cubicBezTo>
                  <a:lnTo>
                    <a:pt x="2412" y="0"/>
                  </a:lnTo>
                  <a:close/>
                </a:path>
              </a:pathLst>
            </a:custGeom>
            <a:solidFill>
              <a:srgbClr val="CCCCCC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4" name="path 74"/>
            <p:cNvSpPr/>
            <p:nvPr/>
          </p:nvSpPr>
          <p:spPr>
            <a:xfrm>
              <a:off x="2084832" y="0"/>
              <a:ext cx="1987295" cy="2657856"/>
            </a:xfrm>
            <a:custGeom>
              <a:avLst/>
              <a:gdLst/>
              <a:ahLst/>
              <a:cxnLst/>
              <a:rect l="0" t="0" r="0" b="0"/>
              <a:pathLst>
                <a:path w="3129" h="4185">
                  <a:moveTo>
                    <a:pt x="3129" y="576"/>
                  </a:moveTo>
                  <a:lnTo>
                    <a:pt x="3124" y="922"/>
                  </a:lnTo>
                  <a:lnTo>
                    <a:pt x="2851" y="754"/>
                  </a:lnTo>
                  <a:lnTo>
                    <a:pt x="1963" y="2671"/>
                  </a:lnTo>
                  <a:lnTo>
                    <a:pt x="1100" y="2814"/>
                  </a:lnTo>
                  <a:lnTo>
                    <a:pt x="529" y="4185"/>
                  </a:lnTo>
                  <a:lnTo>
                    <a:pt x="0" y="4185"/>
                  </a:lnTo>
                  <a:lnTo>
                    <a:pt x="0" y="3998"/>
                  </a:lnTo>
                  <a:lnTo>
                    <a:pt x="791" y="2515"/>
                  </a:lnTo>
                  <a:lnTo>
                    <a:pt x="1756" y="2378"/>
                  </a:lnTo>
                  <a:lnTo>
                    <a:pt x="2660" y="639"/>
                  </a:lnTo>
                  <a:lnTo>
                    <a:pt x="2390" y="473"/>
                  </a:lnTo>
                  <a:lnTo>
                    <a:pt x="3129" y="0"/>
                  </a:lnTo>
                  <a:lnTo>
                    <a:pt x="3129" y="364"/>
                  </a:lnTo>
                  <a:lnTo>
                    <a:pt x="3129" y="576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6" name="path 76"/>
            <p:cNvSpPr/>
            <p:nvPr/>
          </p:nvSpPr>
          <p:spPr>
            <a:xfrm>
              <a:off x="3821995" y="2714350"/>
              <a:ext cx="647817" cy="623238"/>
            </a:xfrm>
            <a:custGeom>
              <a:avLst/>
              <a:gdLst/>
              <a:ahLst/>
              <a:cxnLst/>
              <a:rect l="0" t="0" r="0" b="0"/>
              <a:pathLst>
                <a:path w="1020" h="981">
                  <a:moveTo>
                    <a:pt x="43" y="841"/>
                  </a:moveTo>
                  <a:cubicBezTo>
                    <a:pt x="-180" y="438"/>
                    <a:pt x="789" y="-228"/>
                    <a:pt x="969" y="95"/>
                  </a:cubicBezTo>
                  <a:cubicBezTo>
                    <a:pt x="1216" y="537"/>
                    <a:pt x="283" y="1271"/>
                    <a:pt x="43" y="841"/>
                  </a:cubicBezTo>
                </a:path>
              </a:pathLst>
            </a:custGeom>
            <a:solidFill>
              <a:srgbClr val="44444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8" name="path 78"/>
            <p:cNvSpPr/>
            <p:nvPr/>
          </p:nvSpPr>
          <p:spPr>
            <a:xfrm>
              <a:off x="3822063" y="2683584"/>
              <a:ext cx="606929" cy="552819"/>
            </a:xfrm>
            <a:custGeom>
              <a:avLst/>
              <a:gdLst/>
              <a:ahLst/>
              <a:cxnLst/>
              <a:rect l="0" t="0" r="0" b="0"/>
              <a:pathLst>
                <a:path w="955" h="870">
                  <a:moveTo>
                    <a:pt x="35" y="734"/>
                  </a:moveTo>
                  <a:cubicBezTo>
                    <a:pt x="-152" y="360"/>
                    <a:pt x="764" y="-204"/>
                    <a:pt x="914" y="94"/>
                  </a:cubicBezTo>
                  <a:cubicBezTo>
                    <a:pt x="1121" y="503"/>
                    <a:pt x="237" y="1134"/>
                    <a:pt x="35" y="734"/>
                  </a:cubicBezTo>
                </a:path>
              </a:pathLst>
            </a:custGeom>
            <a:solidFill>
              <a:srgbClr val="C4C4C4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0" name="path 80"/>
            <p:cNvSpPr/>
            <p:nvPr/>
          </p:nvSpPr>
          <p:spPr>
            <a:xfrm>
              <a:off x="3750564" y="2446020"/>
              <a:ext cx="882395" cy="1002792"/>
            </a:xfrm>
            <a:custGeom>
              <a:avLst/>
              <a:gdLst/>
              <a:ahLst/>
              <a:cxnLst/>
              <a:rect l="0" t="0" r="0" b="0"/>
              <a:pathLst>
                <a:path w="1389" h="1579">
                  <a:moveTo>
                    <a:pt x="744" y="0"/>
                  </a:moveTo>
                  <a:lnTo>
                    <a:pt x="1389" y="1280"/>
                  </a:lnTo>
                  <a:lnTo>
                    <a:pt x="1320" y="1579"/>
                  </a:lnTo>
                  <a:lnTo>
                    <a:pt x="375" y="1320"/>
                  </a:lnTo>
                  <a:lnTo>
                    <a:pt x="0" y="573"/>
                  </a:lnTo>
                  <a:lnTo>
                    <a:pt x="744" y="0"/>
                  </a:lnTo>
                  <a:close/>
                </a:path>
              </a:pathLst>
            </a:custGeom>
            <a:solidFill>
              <a:srgbClr val="E7D1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2" name="path 82"/>
            <p:cNvSpPr/>
            <p:nvPr/>
          </p:nvSpPr>
          <p:spPr>
            <a:xfrm>
              <a:off x="3863339" y="2616708"/>
              <a:ext cx="790956" cy="816863"/>
            </a:xfrm>
            <a:custGeom>
              <a:avLst/>
              <a:gdLst/>
              <a:ahLst/>
              <a:cxnLst/>
              <a:rect l="0" t="0" r="0" b="0"/>
              <a:pathLst>
                <a:path w="1245" h="1286">
                  <a:moveTo>
                    <a:pt x="699" y="0"/>
                  </a:moveTo>
                  <a:cubicBezTo>
                    <a:pt x="1245" y="1091"/>
                    <a:pt x="1245" y="1091"/>
                    <a:pt x="1245" y="1091"/>
                  </a:cubicBezTo>
                  <a:cubicBezTo>
                    <a:pt x="1200" y="1286"/>
                    <a:pt x="1200" y="1286"/>
                    <a:pt x="1200" y="1286"/>
                  </a:cubicBezTo>
                  <a:cubicBezTo>
                    <a:pt x="806" y="504"/>
                    <a:pt x="806" y="504"/>
                    <a:pt x="806" y="504"/>
                  </a:cubicBezTo>
                  <a:cubicBezTo>
                    <a:pt x="116" y="898"/>
                    <a:pt x="116" y="898"/>
                    <a:pt x="116" y="898"/>
                  </a:cubicBezTo>
                  <a:cubicBezTo>
                    <a:pt x="0" y="684"/>
                    <a:pt x="0" y="684"/>
                    <a:pt x="0" y="684"/>
                  </a:cubicBezTo>
                  <a:cubicBezTo>
                    <a:pt x="240" y="678"/>
                    <a:pt x="457" y="614"/>
                    <a:pt x="622" y="334"/>
                  </a:cubicBezTo>
                  <a:cubicBezTo>
                    <a:pt x="690" y="222"/>
                    <a:pt x="703" y="116"/>
                    <a:pt x="699" y="0"/>
                  </a:cubicBezTo>
                </a:path>
              </a:pathLst>
            </a:custGeom>
            <a:solidFill>
              <a:srgbClr val="D5B27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4" name="path 84"/>
            <p:cNvSpPr/>
            <p:nvPr/>
          </p:nvSpPr>
          <p:spPr>
            <a:xfrm>
              <a:off x="3852672" y="2741676"/>
              <a:ext cx="822959" cy="844295"/>
            </a:xfrm>
            <a:custGeom>
              <a:avLst/>
              <a:gdLst/>
              <a:ahLst/>
              <a:cxnLst/>
              <a:rect l="0" t="0" r="0" b="0"/>
              <a:pathLst>
                <a:path w="1295" h="1329">
                  <a:moveTo>
                    <a:pt x="860" y="0"/>
                  </a:moveTo>
                  <a:cubicBezTo>
                    <a:pt x="1295" y="863"/>
                    <a:pt x="1295" y="863"/>
                    <a:pt x="1295" y="863"/>
                  </a:cubicBezTo>
                  <a:cubicBezTo>
                    <a:pt x="1189" y="1329"/>
                    <a:pt x="1189" y="1329"/>
                    <a:pt x="1189" y="1329"/>
                  </a:cubicBezTo>
                  <a:cubicBezTo>
                    <a:pt x="200" y="1060"/>
                    <a:pt x="200" y="1060"/>
                    <a:pt x="200" y="1060"/>
                  </a:cubicBezTo>
                  <a:cubicBezTo>
                    <a:pt x="0" y="662"/>
                    <a:pt x="0" y="662"/>
                    <a:pt x="0" y="662"/>
                  </a:cubicBezTo>
                  <a:cubicBezTo>
                    <a:pt x="215" y="645"/>
                    <a:pt x="396" y="578"/>
                    <a:pt x="539" y="463"/>
                  </a:cubicBezTo>
                  <a:cubicBezTo>
                    <a:pt x="680" y="353"/>
                    <a:pt x="785" y="196"/>
                    <a:pt x="860" y="0"/>
                  </a:cubicBezTo>
                </a:path>
              </a:pathLst>
            </a:custGeom>
            <a:solidFill>
              <a:srgbClr val="CFD0D4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6" name="path 86"/>
            <p:cNvSpPr/>
            <p:nvPr/>
          </p:nvSpPr>
          <p:spPr>
            <a:xfrm>
              <a:off x="3852672" y="2793492"/>
              <a:ext cx="1085088" cy="1344232"/>
            </a:xfrm>
            <a:custGeom>
              <a:avLst/>
              <a:gdLst/>
              <a:ahLst/>
              <a:cxnLst/>
              <a:rect l="0" t="0" r="0" b="0"/>
              <a:pathLst>
                <a:path w="1708" h="2116">
                  <a:moveTo>
                    <a:pt x="927" y="0"/>
                  </a:moveTo>
                  <a:cubicBezTo>
                    <a:pt x="1335" y="798"/>
                    <a:pt x="1708" y="1499"/>
                    <a:pt x="1708" y="1499"/>
                  </a:cubicBezTo>
                  <a:cubicBezTo>
                    <a:pt x="1647" y="1854"/>
                    <a:pt x="1476" y="1970"/>
                    <a:pt x="1335" y="2065"/>
                  </a:cubicBezTo>
                  <a:cubicBezTo>
                    <a:pt x="1194" y="2159"/>
                    <a:pt x="860" y="2065"/>
                    <a:pt x="860" y="2065"/>
                  </a:cubicBezTo>
                  <a:lnTo>
                    <a:pt x="0" y="716"/>
                  </a:lnTo>
                  <a:cubicBezTo>
                    <a:pt x="234" y="696"/>
                    <a:pt x="428" y="624"/>
                    <a:pt x="582" y="502"/>
                  </a:cubicBezTo>
                  <a:cubicBezTo>
                    <a:pt x="732" y="381"/>
                    <a:pt x="847" y="213"/>
                    <a:pt x="927" y="0"/>
                  </a:cubicBezTo>
                </a:path>
              </a:pathLst>
            </a:custGeom>
            <a:solidFill>
              <a:srgbClr val="54545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8" name="path 88"/>
            <p:cNvSpPr/>
            <p:nvPr/>
          </p:nvSpPr>
          <p:spPr>
            <a:xfrm>
              <a:off x="3146037" y="2191068"/>
              <a:ext cx="552764" cy="654916"/>
            </a:xfrm>
            <a:custGeom>
              <a:avLst/>
              <a:gdLst/>
              <a:ahLst/>
              <a:cxnLst/>
              <a:rect l="0" t="0" r="0" b="0"/>
              <a:pathLst>
                <a:path w="870" h="1031">
                  <a:moveTo>
                    <a:pt x="56" y="43"/>
                  </a:moveTo>
                  <a:cubicBezTo>
                    <a:pt x="9" y="79"/>
                    <a:pt x="-5" y="153"/>
                    <a:pt x="28" y="202"/>
                  </a:cubicBezTo>
                  <a:cubicBezTo>
                    <a:pt x="394" y="726"/>
                    <a:pt x="394" y="726"/>
                    <a:pt x="394" y="726"/>
                  </a:cubicBezTo>
                  <a:cubicBezTo>
                    <a:pt x="454" y="813"/>
                    <a:pt x="754" y="1073"/>
                    <a:pt x="835" y="1012"/>
                  </a:cubicBezTo>
                  <a:cubicBezTo>
                    <a:pt x="916" y="952"/>
                    <a:pt x="784" y="654"/>
                    <a:pt x="724" y="570"/>
                  </a:cubicBezTo>
                  <a:cubicBezTo>
                    <a:pt x="424" y="159"/>
                    <a:pt x="424" y="159"/>
                    <a:pt x="424" y="159"/>
                  </a:cubicBezTo>
                  <a:cubicBezTo>
                    <a:pt x="322" y="22"/>
                    <a:pt x="155" y="-30"/>
                    <a:pt x="56" y="43"/>
                  </a:cubicBezTo>
                </a:path>
              </a:pathLst>
            </a:custGeom>
            <a:solidFill>
              <a:srgbClr val="D5B27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0" name="path 90"/>
            <p:cNvSpPr/>
            <p:nvPr/>
          </p:nvSpPr>
          <p:spPr>
            <a:xfrm>
              <a:off x="3147060" y="2257053"/>
              <a:ext cx="137159" cy="147818"/>
            </a:xfrm>
            <a:custGeom>
              <a:avLst/>
              <a:gdLst/>
              <a:ahLst/>
              <a:cxnLst/>
              <a:rect l="0" t="0" r="0" b="0"/>
              <a:pathLst>
                <a:path w="215" h="232">
                  <a:moveTo>
                    <a:pt x="130" y="232"/>
                  </a:moveTo>
                  <a:cubicBezTo>
                    <a:pt x="183" y="169"/>
                    <a:pt x="191" y="148"/>
                    <a:pt x="215" y="89"/>
                  </a:cubicBezTo>
                  <a:cubicBezTo>
                    <a:pt x="164" y="4"/>
                    <a:pt x="41" y="-14"/>
                    <a:pt x="0" y="42"/>
                  </a:cubicBezTo>
                  <a:cubicBezTo>
                    <a:pt x="9" y="86"/>
                    <a:pt x="102" y="205"/>
                    <a:pt x="130" y="232"/>
                  </a:cubicBezTo>
                </a:path>
              </a:pathLst>
            </a:custGeom>
            <a:solidFill>
              <a:srgbClr val="E0BF8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2" name="path 92"/>
            <p:cNvSpPr/>
            <p:nvPr/>
          </p:nvSpPr>
          <p:spPr>
            <a:xfrm>
              <a:off x="3098689" y="1532986"/>
              <a:ext cx="1208801" cy="1445936"/>
            </a:xfrm>
            <a:custGeom>
              <a:avLst/>
              <a:gdLst/>
              <a:ahLst/>
              <a:cxnLst/>
              <a:rect l="0" t="0" r="0" b="0"/>
              <a:pathLst>
                <a:path w="1903" h="2277">
                  <a:moveTo>
                    <a:pt x="344" y="118"/>
                  </a:moveTo>
                  <a:cubicBezTo>
                    <a:pt x="552" y="601"/>
                    <a:pt x="552" y="601"/>
                    <a:pt x="552" y="601"/>
                  </a:cubicBezTo>
                  <a:cubicBezTo>
                    <a:pt x="573" y="438"/>
                    <a:pt x="790" y="399"/>
                    <a:pt x="876" y="550"/>
                  </a:cubicBezTo>
                  <a:cubicBezTo>
                    <a:pt x="876" y="378"/>
                    <a:pt x="1081" y="323"/>
                    <a:pt x="1182" y="442"/>
                  </a:cubicBezTo>
                  <a:cubicBezTo>
                    <a:pt x="1205" y="283"/>
                    <a:pt x="1424" y="257"/>
                    <a:pt x="1497" y="419"/>
                  </a:cubicBezTo>
                  <a:cubicBezTo>
                    <a:pt x="1827" y="1165"/>
                    <a:pt x="1827" y="1165"/>
                    <a:pt x="1827" y="1165"/>
                  </a:cubicBezTo>
                  <a:cubicBezTo>
                    <a:pt x="1928" y="1394"/>
                    <a:pt x="1897" y="1847"/>
                    <a:pt x="1842" y="2004"/>
                  </a:cubicBezTo>
                  <a:cubicBezTo>
                    <a:pt x="1790" y="2150"/>
                    <a:pt x="1608" y="2008"/>
                    <a:pt x="1523" y="2078"/>
                  </a:cubicBezTo>
                  <a:cubicBezTo>
                    <a:pt x="1381" y="2193"/>
                    <a:pt x="1310" y="2349"/>
                    <a:pt x="1109" y="2216"/>
                  </a:cubicBezTo>
                  <a:cubicBezTo>
                    <a:pt x="963" y="2118"/>
                    <a:pt x="848" y="2065"/>
                    <a:pt x="798" y="1955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-87" y="29"/>
                    <a:pt x="250" y="-98"/>
                    <a:pt x="344" y="118"/>
                  </a:cubicBezTo>
                </a:path>
              </a:pathLst>
            </a:custGeom>
            <a:solidFill>
              <a:srgbClr val="E7D1A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4" name="path 94"/>
            <p:cNvSpPr/>
            <p:nvPr/>
          </p:nvSpPr>
          <p:spPr>
            <a:xfrm>
              <a:off x="3126240" y="1560561"/>
              <a:ext cx="188459" cy="192038"/>
            </a:xfrm>
            <a:custGeom>
              <a:avLst/>
              <a:gdLst/>
              <a:ahLst/>
              <a:cxnLst/>
              <a:rect l="0" t="0" r="0" b="0"/>
              <a:pathLst>
                <a:path w="296" h="302">
                  <a:moveTo>
                    <a:pt x="261" y="86"/>
                  </a:moveTo>
                  <a:cubicBezTo>
                    <a:pt x="296" y="171"/>
                    <a:pt x="296" y="171"/>
                    <a:pt x="296" y="171"/>
                  </a:cubicBezTo>
                  <a:cubicBezTo>
                    <a:pt x="242" y="232"/>
                    <a:pt x="156" y="285"/>
                    <a:pt x="59" y="302"/>
                  </a:cubicBezTo>
                  <a:cubicBezTo>
                    <a:pt x="25" y="224"/>
                    <a:pt x="25" y="224"/>
                    <a:pt x="25" y="224"/>
                  </a:cubicBezTo>
                  <a:cubicBezTo>
                    <a:pt x="-58" y="31"/>
                    <a:pt x="190" y="-71"/>
                    <a:pt x="261" y="86"/>
                  </a:cubicBezTo>
                </a:path>
              </a:pathLst>
            </a:custGeom>
            <a:solidFill>
              <a:srgbClr val="F7ECD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6" name="path 96"/>
            <p:cNvSpPr/>
            <p:nvPr/>
          </p:nvSpPr>
          <p:spPr>
            <a:xfrm>
              <a:off x="3444240" y="1793748"/>
              <a:ext cx="484632" cy="361187"/>
            </a:xfrm>
            <a:custGeom>
              <a:avLst/>
              <a:gdLst/>
              <a:ahLst/>
              <a:cxnLst/>
              <a:rect l="0" t="0" r="0" b="0"/>
              <a:pathLst>
                <a:path w="763" h="568">
                  <a:moveTo>
                    <a:pt x="763" y="283"/>
                  </a:moveTo>
                  <a:cubicBezTo>
                    <a:pt x="763" y="283"/>
                    <a:pt x="700" y="131"/>
                    <a:pt x="644" y="0"/>
                  </a:cubicBezTo>
                  <a:cubicBezTo>
                    <a:pt x="640" y="8"/>
                    <a:pt x="639" y="16"/>
                    <a:pt x="639" y="25"/>
                  </a:cubicBezTo>
                  <a:cubicBezTo>
                    <a:pt x="629" y="16"/>
                    <a:pt x="620" y="6"/>
                    <a:pt x="609" y="0"/>
                  </a:cubicBezTo>
                  <a:cubicBezTo>
                    <a:pt x="677" y="127"/>
                    <a:pt x="763" y="283"/>
                    <a:pt x="763" y="283"/>
                  </a:cubicBezTo>
                </a:path>
                <a:path w="763" h="568">
                  <a:moveTo>
                    <a:pt x="0" y="205"/>
                  </a:moveTo>
                  <a:cubicBezTo>
                    <a:pt x="1" y="190"/>
                    <a:pt x="5" y="175"/>
                    <a:pt x="11" y="163"/>
                  </a:cubicBezTo>
                  <a:cubicBezTo>
                    <a:pt x="73" y="313"/>
                    <a:pt x="177" y="568"/>
                    <a:pt x="177" y="568"/>
                  </a:cubicBezTo>
                  <a:cubicBezTo>
                    <a:pt x="177" y="568"/>
                    <a:pt x="49" y="318"/>
                    <a:pt x="0" y="210"/>
                  </a:cubicBezTo>
                  <a:cubicBezTo>
                    <a:pt x="0" y="211"/>
                    <a:pt x="0" y="210"/>
                    <a:pt x="0" y="205"/>
                  </a:cubicBezTo>
                </a:path>
                <a:path w="763" h="568">
                  <a:moveTo>
                    <a:pt x="290" y="91"/>
                  </a:moveTo>
                  <a:cubicBezTo>
                    <a:pt x="307" y="105"/>
                    <a:pt x="322" y="122"/>
                    <a:pt x="335" y="144"/>
                  </a:cubicBezTo>
                  <a:cubicBezTo>
                    <a:pt x="335" y="133"/>
                    <a:pt x="337" y="122"/>
                    <a:pt x="337" y="112"/>
                  </a:cubicBezTo>
                  <a:cubicBezTo>
                    <a:pt x="401" y="258"/>
                    <a:pt x="479" y="439"/>
                    <a:pt x="479" y="439"/>
                  </a:cubicBezTo>
                  <a:cubicBezTo>
                    <a:pt x="479" y="439"/>
                    <a:pt x="361" y="224"/>
                    <a:pt x="290" y="91"/>
                  </a:cubicBezTo>
                </a:path>
              </a:pathLst>
            </a:custGeom>
            <a:solidFill>
              <a:srgbClr val="D5B275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textbox 98"/>
          <p:cNvSpPr/>
          <p:nvPr/>
        </p:nvSpPr>
        <p:spPr>
          <a:xfrm>
            <a:off x="673952" y="1564976"/>
            <a:ext cx="11054715" cy="17227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49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100000"/>
              </a:lnSpc>
              <a:tabLst/>
            </a:pPr>
            <a:r>
              <a:rPr sz="2700" b="1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焦点群体访谈法</a:t>
            </a:r>
            <a:r>
              <a:rPr sz="27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通常是挑选一群对于</a:t>
            </a: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所调研的问题有相同经历和背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100000"/>
              </a:lnSpc>
              <a:spcBef>
                <a:spcPts val="1806"/>
              </a:spcBef>
              <a:tabLst/>
            </a:pP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景的人，组成一个小组，让他们聚集在特定地点，</a:t>
            </a:r>
            <a:r>
              <a:rPr sz="2700" kern="0" spc="-4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就某一问题进行集中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4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901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ts val="3281"/>
              </a:lnSpc>
              <a:tabLst/>
            </a:pPr>
            <a:r>
              <a:rPr sz="27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的深入讨论。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02" name="path 102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4" name="path 104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textbox 106"/>
          <p:cNvSpPr/>
          <p:nvPr/>
        </p:nvSpPr>
        <p:spPr>
          <a:xfrm>
            <a:off x="807219" y="294811"/>
            <a:ext cx="833119" cy="5022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05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定义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1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654040" y="1559052"/>
            <a:ext cx="5829300" cy="4267200"/>
          </a:xfrm>
          <a:prstGeom prst="rect">
            <a:avLst/>
          </a:prstGeom>
        </p:spPr>
      </p:pic>
      <p:sp>
        <p:nvSpPr>
          <p:cNvPr id="110" name="textbox 110"/>
          <p:cNvSpPr/>
          <p:nvPr/>
        </p:nvSpPr>
        <p:spPr>
          <a:xfrm>
            <a:off x="2100427" y="1635912"/>
            <a:ext cx="3070225" cy="4055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2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0005" algn="l" rtl="0" eaLnBrk="0">
              <a:lnSpc>
                <a:spcPct val="97000"/>
              </a:lnSpc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焦点群体小组规模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0005" algn="l" rtl="0" eaLnBrk="0">
              <a:lnSpc>
                <a:spcPct val="97000"/>
              </a:lnSpc>
              <a:spcBef>
                <a:spcPts val="731"/>
              </a:spcBef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焦点群体成员选择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723"/>
              </a:spcBef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焦点群体访谈持续时间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62864" algn="l" rtl="0" eaLnBrk="0">
              <a:lnSpc>
                <a:spcPct val="97000"/>
              </a:lnSpc>
              <a:spcBef>
                <a:spcPts val="3"/>
              </a:spcBef>
              <a:tabLst/>
            </a:pPr>
            <a:r>
              <a:rPr sz="2400" b="1" kern="0" spc="-1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焦点群体访谈室布置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12" name="picture 1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72668" y="4966716"/>
            <a:ext cx="967739" cy="926591"/>
          </a:xfrm>
          <a:prstGeom prst="rect">
            <a:avLst/>
          </a:prstGeom>
        </p:spPr>
      </p:pic>
      <p:pic>
        <p:nvPicPr>
          <p:cNvPr id="114" name="picture 1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22376" y="3741420"/>
            <a:ext cx="966215" cy="926592"/>
          </a:xfrm>
          <a:prstGeom prst="rect">
            <a:avLst/>
          </a:prstGeom>
        </p:spPr>
      </p:pic>
      <p:pic>
        <p:nvPicPr>
          <p:cNvPr id="116" name="picture 1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25423" y="2513076"/>
            <a:ext cx="967740" cy="925067"/>
          </a:xfrm>
          <a:prstGeom prst="rect">
            <a:avLst/>
          </a:prstGeom>
        </p:spPr>
      </p:pic>
      <p:pic>
        <p:nvPicPr>
          <p:cNvPr id="118" name="picture 1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14756" y="1370076"/>
            <a:ext cx="966216" cy="925067"/>
          </a:xfrm>
          <a:prstGeom prst="rect">
            <a:avLst/>
          </a:prstGeom>
        </p:spPr>
      </p:pic>
      <p:sp>
        <p:nvSpPr>
          <p:cNvPr id="120" name="textbox 120"/>
          <p:cNvSpPr/>
          <p:nvPr/>
        </p:nvSpPr>
        <p:spPr>
          <a:xfrm>
            <a:off x="807626" y="294811"/>
            <a:ext cx="1646554" cy="501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724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前期准备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22" name="picture 1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8" name="group 18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24" name="path 124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6" name="path 126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box 128"/>
          <p:cNvSpPr/>
          <p:nvPr/>
        </p:nvSpPr>
        <p:spPr>
          <a:xfrm>
            <a:off x="591413" y="1325327"/>
            <a:ext cx="11229340" cy="21209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66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05765" algn="l" rtl="0" eaLnBrk="0">
              <a:lnSpc>
                <a:spcPct val="98000"/>
              </a:lnSpc>
              <a:tabLst/>
            </a:pPr>
            <a:r>
              <a:rPr sz="2700" b="1" kern="0" spc="-7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（一）准备焦点群体访谈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marL="575944" algn="l" rtl="0" eaLnBrk="0">
              <a:lnSpc>
                <a:spcPct val="97000"/>
              </a:lnSpc>
              <a:spcBef>
                <a:spcPts val="1888"/>
              </a:spcBef>
              <a:tabLst/>
            </a:pP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1.环境准备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indent="540384" algn="l" rtl="0" eaLnBrk="0">
              <a:lnSpc>
                <a:spcPct val="139000"/>
              </a:lnSpc>
              <a:spcBef>
                <a:spcPts val="643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一般是有一个焦点小组测试室，主要设备应包括，话筒、单向镜、室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温控制、摄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像机。对调研者来说，焦点群体访谈法是一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种了解消费者动机的理想方法。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30" name="picture 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052572" y="3557015"/>
            <a:ext cx="4750308" cy="2950464"/>
          </a:xfrm>
          <a:prstGeom prst="rect">
            <a:avLst/>
          </a:prstGeom>
        </p:spPr>
      </p:pic>
      <p:sp>
        <p:nvSpPr>
          <p:cNvPr id="132" name="textbox 132"/>
          <p:cNvSpPr/>
          <p:nvPr/>
        </p:nvSpPr>
        <p:spPr>
          <a:xfrm>
            <a:off x="811695" y="294811"/>
            <a:ext cx="1642745" cy="498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61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实施步骤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34" name="picture 1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0" name="group 20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36" name="path 136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38" name="path 138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2"/>
          <p:cNvGrpSpPr/>
          <p:nvPr/>
        </p:nvGrpSpPr>
        <p:grpSpPr>
          <a:xfrm rot="21600000">
            <a:off x="1184147" y="3169920"/>
            <a:ext cx="9447276" cy="3435095"/>
            <a:chOff x="0" y="0"/>
            <a:chExt cx="9447276" cy="3435095"/>
          </a:xfrm>
        </p:grpSpPr>
        <p:sp>
          <p:nvSpPr>
            <p:cNvPr id="140" name="rect 140"/>
            <p:cNvSpPr/>
            <p:nvPr/>
          </p:nvSpPr>
          <p:spPr>
            <a:xfrm>
              <a:off x="0" y="0"/>
              <a:ext cx="9447276" cy="3435095"/>
            </a:xfrm>
            <a:prstGeom prst="rect">
              <a:avLst/>
            </a:prstGeom>
            <a:solidFill>
              <a:srgbClr val="E2F0D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2" name="path 142"/>
            <p:cNvSpPr/>
            <p:nvPr/>
          </p:nvSpPr>
          <p:spPr>
            <a:xfrm>
              <a:off x="2081784" y="1818132"/>
              <a:ext cx="1385316" cy="1336547"/>
            </a:xfrm>
            <a:custGeom>
              <a:avLst/>
              <a:gdLst/>
              <a:ahLst/>
              <a:cxnLst/>
              <a:rect l="0" t="0" r="0" b="0"/>
              <a:pathLst>
                <a:path w="2181" h="2104">
                  <a:moveTo>
                    <a:pt x="0" y="1052"/>
                  </a:moveTo>
                  <a:cubicBezTo>
                    <a:pt x="0" y="471"/>
                    <a:pt x="488" y="0"/>
                    <a:pt x="1090" y="0"/>
                  </a:cubicBezTo>
                  <a:cubicBezTo>
                    <a:pt x="1693" y="0"/>
                    <a:pt x="2181" y="471"/>
                    <a:pt x="2181" y="1052"/>
                  </a:cubicBezTo>
                  <a:cubicBezTo>
                    <a:pt x="2181" y="1633"/>
                    <a:pt x="1693" y="2104"/>
                    <a:pt x="1090" y="2104"/>
                  </a:cubicBezTo>
                  <a:cubicBezTo>
                    <a:pt x="488" y="2104"/>
                    <a:pt x="0" y="1633"/>
                    <a:pt x="0" y="1052"/>
                  </a:cubicBezTo>
                </a:path>
              </a:pathLst>
            </a:custGeom>
            <a:solidFill>
              <a:srgbClr val="A9D18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4" name="path 144"/>
            <p:cNvSpPr/>
            <p:nvPr/>
          </p:nvSpPr>
          <p:spPr>
            <a:xfrm>
              <a:off x="6045708" y="280416"/>
              <a:ext cx="1528571" cy="1411223"/>
            </a:xfrm>
            <a:custGeom>
              <a:avLst/>
              <a:gdLst/>
              <a:ahLst/>
              <a:cxnLst/>
              <a:rect l="0" t="0" r="0" b="0"/>
              <a:pathLst>
                <a:path w="2407" h="2222">
                  <a:moveTo>
                    <a:pt x="0" y="1111"/>
                  </a:moveTo>
                  <a:cubicBezTo>
                    <a:pt x="0" y="497"/>
                    <a:pt x="538" y="0"/>
                    <a:pt x="1203" y="0"/>
                  </a:cubicBezTo>
                  <a:cubicBezTo>
                    <a:pt x="1868" y="0"/>
                    <a:pt x="2407" y="497"/>
                    <a:pt x="2407" y="1111"/>
                  </a:cubicBezTo>
                  <a:cubicBezTo>
                    <a:pt x="2407" y="1724"/>
                    <a:pt x="1868" y="2222"/>
                    <a:pt x="1203" y="2222"/>
                  </a:cubicBezTo>
                  <a:cubicBezTo>
                    <a:pt x="538" y="2222"/>
                    <a:pt x="0" y="1724"/>
                    <a:pt x="0" y="1111"/>
                  </a:cubicBezTo>
                </a:path>
              </a:pathLst>
            </a:custGeom>
            <a:solidFill>
              <a:srgbClr val="A9D18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6" name="textbox 146"/>
            <p:cNvSpPr/>
            <p:nvPr/>
          </p:nvSpPr>
          <p:spPr>
            <a:xfrm>
              <a:off x="2382783" y="401796"/>
              <a:ext cx="4823459" cy="243332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5000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4047490" indent="5080" algn="l" rtl="0" eaLnBrk="0">
                <a:lnSpc>
                  <a:spcPct val="99000"/>
                </a:lnSpc>
                <a:tabLst/>
              </a:pPr>
              <a:r>
                <a:rPr sz="2000" b="1" kern="0" spc="-2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受访者</a:t>
              </a:r>
              <a:r>
                <a:rPr sz="2000" b="1" kern="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sz="2000" b="1" kern="0" spc="-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对产品</a:t>
              </a:r>
              <a:r>
                <a:rPr sz="2000" b="1" kern="0" spc="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sz="2000" b="1" kern="0" spc="-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知道的</a:t>
              </a:r>
              <a:r>
                <a:rPr sz="2000" b="1" kern="0" spc="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sz="2000" b="1" kern="0" spc="49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很多</a:t>
              </a:r>
              <a:endParaRPr sz="2000" dirty="0">
                <a:latin typeface="Microsoft YaHei"/>
                <a:ea typeface="Microsoft YaHei"/>
                <a:cs typeface="Microsoft YaHei"/>
              </a:endParaRPr>
            </a:p>
            <a:p>
              <a:pPr algn="l" rtl="0" eaLnBrk="0">
                <a:lnSpc>
                  <a:spcPct val="113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13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13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01000"/>
                </a:lnSpc>
                <a:tabLst/>
              </a:pPr>
              <a:endParaRPr sz="500" dirty="0">
                <a:latin typeface="Arial"/>
                <a:ea typeface="Arial"/>
                <a:cs typeface="Arial"/>
              </a:endParaRPr>
            </a:p>
            <a:p>
              <a:pPr marL="12700" algn="l" rtl="0" eaLnBrk="0">
                <a:lnSpc>
                  <a:spcPct val="99000"/>
                </a:lnSpc>
                <a:spcBef>
                  <a:spcPts val="4"/>
                </a:spcBef>
                <a:tabLst/>
              </a:pPr>
              <a:r>
                <a:rPr sz="2000" b="1" kern="0" spc="-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对话题</a:t>
              </a:r>
              <a:r>
                <a:rPr sz="2000" b="1" kern="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                                                    </a:t>
              </a:r>
              <a:r>
                <a:rPr sz="2000" b="1" kern="0" spc="-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sz="2000" b="1" kern="0" spc="-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感兴趣</a:t>
              </a:r>
              <a:endParaRPr sz="2000" dirty="0">
                <a:latin typeface="Microsoft YaHei"/>
                <a:ea typeface="Microsoft YaHei"/>
                <a:cs typeface="Microsoft YaHei"/>
              </a:endParaRPr>
            </a:p>
          </p:txBody>
        </p:sp>
        <p:sp>
          <p:nvSpPr>
            <p:cNvPr id="148" name="path 148"/>
            <p:cNvSpPr/>
            <p:nvPr/>
          </p:nvSpPr>
          <p:spPr>
            <a:xfrm>
              <a:off x="3268980" y="288035"/>
              <a:ext cx="1441703" cy="1403604"/>
            </a:xfrm>
            <a:custGeom>
              <a:avLst/>
              <a:gdLst/>
              <a:ahLst/>
              <a:cxnLst/>
              <a:rect l="0" t="0" r="0" b="0"/>
              <a:pathLst>
                <a:path w="2270" h="2210">
                  <a:moveTo>
                    <a:pt x="0" y="1105"/>
                  </a:moveTo>
                  <a:cubicBezTo>
                    <a:pt x="0" y="494"/>
                    <a:pt x="508" y="0"/>
                    <a:pt x="1135" y="0"/>
                  </a:cubicBezTo>
                  <a:cubicBezTo>
                    <a:pt x="1762" y="0"/>
                    <a:pt x="2270" y="494"/>
                    <a:pt x="2270" y="1105"/>
                  </a:cubicBezTo>
                  <a:cubicBezTo>
                    <a:pt x="2270" y="1715"/>
                    <a:pt x="1762" y="2210"/>
                    <a:pt x="1135" y="2210"/>
                  </a:cubicBezTo>
                  <a:cubicBezTo>
                    <a:pt x="508" y="2210"/>
                    <a:pt x="0" y="1715"/>
                    <a:pt x="0" y="1105"/>
                  </a:cubicBezTo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50" name="path 150"/>
            <p:cNvSpPr/>
            <p:nvPr/>
          </p:nvSpPr>
          <p:spPr>
            <a:xfrm>
              <a:off x="4789932" y="1818132"/>
              <a:ext cx="1365504" cy="1347215"/>
            </a:xfrm>
            <a:custGeom>
              <a:avLst/>
              <a:gdLst/>
              <a:ahLst/>
              <a:cxnLst/>
              <a:rect l="0" t="0" r="0" b="0"/>
              <a:pathLst>
                <a:path w="2150" h="2121">
                  <a:moveTo>
                    <a:pt x="0" y="1060"/>
                  </a:moveTo>
                  <a:cubicBezTo>
                    <a:pt x="0" y="474"/>
                    <a:pt x="481" y="0"/>
                    <a:pt x="1075" y="0"/>
                  </a:cubicBezTo>
                  <a:cubicBezTo>
                    <a:pt x="1668" y="0"/>
                    <a:pt x="2150" y="474"/>
                    <a:pt x="2150" y="1060"/>
                  </a:cubicBezTo>
                  <a:cubicBezTo>
                    <a:pt x="2150" y="1646"/>
                    <a:pt x="1668" y="2121"/>
                    <a:pt x="1075" y="2121"/>
                  </a:cubicBezTo>
                  <a:cubicBezTo>
                    <a:pt x="481" y="2121"/>
                    <a:pt x="0" y="1646"/>
                    <a:pt x="0" y="1060"/>
                  </a:cubicBezTo>
                </a:path>
              </a:pathLst>
            </a:custGeom>
            <a:solidFill>
              <a:srgbClr val="FFC00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52" name="path 152"/>
            <p:cNvSpPr/>
            <p:nvPr/>
          </p:nvSpPr>
          <p:spPr>
            <a:xfrm>
              <a:off x="7431023" y="1818132"/>
              <a:ext cx="1307592" cy="1280159"/>
            </a:xfrm>
            <a:custGeom>
              <a:avLst/>
              <a:gdLst/>
              <a:ahLst/>
              <a:cxnLst/>
              <a:rect l="0" t="0" r="0" b="0"/>
              <a:pathLst>
                <a:path w="2059" h="2015">
                  <a:moveTo>
                    <a:pt x="0" y="1007"/>
                  </a:moveTo>
                  <a:cubicBezTo>
                    <a:pt x="0" y="451"/>
                    <a:pt x="461" y="0"/>
                    <a:pt x="1029" y="0"/>
                  </a:cubicBezTo>
                  <a:cubicBezTo>
                    <a:pt x="1598" y="0"/>
                    <a:pt x="2059" y="451"/>
                    <a:pt x="2059" y="1007"/>
                  </a:cubicBezTo>
                  <a:cubicBezTo>
                    <a:pt x="2059" y="1564"/>
                    <a:pt x="1598" y="2015"/>
                    <a:pt x="1029" y="2015"/>
                  </a:cubicBezTo>
                  <a:cubicBezTo>
                    <a:pt x="461" y="2015"/>
                    <a:pt x="0" y="1564"/>
                    <a:pt x="0" y="1007"/>
                  </a:cubicBezTo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54" name="path 154"/>
            <p:cNvSpPr/>
            <p:nvPr/>
          </p:nvSpPr>
          <p:spPr>
            <a:xfrm>
              <a:off x="665988" y="288035"/>
              <a:ext cx="1278635" cy="1271016"/>
            </a:xfrm>
            <a:custGeom>
              <a:avLst/>
              <a:gdLst/>
              <a:ahLst/>
              <a:cxnLst/>
              <a:rect l="0" t="0" r="0" b="0"/>
              <a:pathLst>
                <a:path w="2013" h="2001">
                  <a:moveTo>
                    <a:pt x="0" y="1000"/>
                  </a:moveTo>
                  <a:cubicBezTo>
                    <a:pt x="0" y="447"/>
                    <a:pt x="450" y="0"/>
                    <a:pt x="1006" y="0"/>
                  </a:cubicBezTo>
                  <a:cubicBezTo>
                    <a:pt x="1562" y="0"/>
                    <a:pt x="2013" y="447"/>
                    <a:pt x="2013" y="1000"/>
                  </a:cubicBezTo>
                  <a:cubicBezTo>
                    <a:pt x="2013" y="1553"/>
                    <a:pt x="1562" y="2001"/>
                    <a:pt x="1006" y="2001"/>
                  </a:cubicBezTo>
                  <a:cubicBezTo>
                    <a:pt x="450" y="2001"/>
                    <a:pt x="0" y="1553"/>
                    <a:pt x="0" y="1000"/>
                  </a:cubicBezTo>
                </a:path>
              </a:pathLst>
            </a:custGeom>
            <a:solidFill>
              <a:srgbClr val="FFC00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56" name="textbox 156"/>
          <p:cNvSpPr/>
          <p:nvPr/>
        </p:nvSpPr>
        <p:spPr>
          <a:xfrm>
            <a:off x="590759" y="1242212"/>
            <a:ext cx="11235690" cy="1757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19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564515" algn="l" rtl="0" eaLnBrk="0">
              <a:lnSpc>
                <a:spcPct val="97000"/>
              </a:lnSpc>
              <a:tabLst/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2.征选参与者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indent="539750" algn="l" rtl="0" eaLnBrk="0">
              <a:lnSpc>
                <a:spcPct val="143000"/>
              </a:lnSpc>
              <a:spcBef>
                <a:spcPts val="545"/>
              </a:spcBef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一般是在商业街上随机地拦住一些人或是随机选择一些电话号码。征选时应极力避免在小组中出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现重复的或“职业”受访者。一个小组一般包括8名参与者。注意，并不存在理想的参与人数，这应</a:t>
            </a:r>
            <a:r>
              <a:rPr sz="20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根据小组的类型而定。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58" name="textbox 158"/>
          <p:cNvSpPr/>
          <p:nvPr/>
        </p:nvSpPr>
        <p:spPr>
          <a:xfrm>
            <a:off x="811695" y="294811"/>
            <a:ext cx="1642745" cy="498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61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实施步骤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60" name="picture 1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4" name="group 24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62" name="path 162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4" name="path 164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66" name="textbox 166"/>
          <p:cNvSpPr/>
          <p:nvPr/>
        </p:nvSpPr>
        <p:spPr>
          <a:xfrm>
            <a:off x="4783843" y="3880453"/>
            <a:ext cx="785494" cy="6299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19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50495" indent="-138429" algn="l" rtl="0" eaLnBrk="0">
              <a:lnSpc>
                <a:spcPct val="99000"/>
              </a:lnSpc>
              <a:tabLst/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有空闲 </a:t>
            </a:r>
            <a:r>
              <a:rPr sz="2000" b="1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时间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68" name="textbox 168"/>
          <p:cNvSpPr/>
          <p:nvPr/>
        </p:nvSpPr>
        <p:spPr>
          <a:xfrm>
            <a:off x="6266949" y="5535263"/>
            <a:ext cx="785494" cy="3251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38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有意思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70" name="textbox 170"/>
          <p:cNvSpPr/>
          <p:nvPr/>
        </p:nvSpPr>
        <p:spPr>
          <a:xfrm>
            <a:off x="9006471" y="5501183"/>
            <a:ext cx="531494" cy="3251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51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好奇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72" name="textbox 172"/>
          <p:cNvSpPr/>
          <p:nvPr/>
        </p:nvSpPr>
        <p:spPr>
          <a:xfrm>
            <a:off x="2225809" y="3966178"/>
            <a:ext cx="530859" cy="3225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10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000" b="1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报酬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" name="table 174"/>
          <p:cNvGraphicFramePr>
            <a:graphicFrameLocks noGrp="1"/>
          </p:cNvGraphicFramePr>
          <p:nvPr/>
        </p:nvGraphicFramePr>
        <p:xfrm>
          <a:off x="979931" y="1988544"/>
          <a:ext cx="5727064" cy="2755264"/>
        </p:xfrm>
        <a:graphic>
          <a:graphicData uri="http://schemas.openxmlformats.org/drawingml/2006/table">
            <a:tbl>
              <a:tblPr/>
              <a:tblGrid>
                <a:gridCol w="439419"/>
                <a:gridCol w="5287645"/>
              </a:tblGrid>
              <a:tr h="45465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2000"/>
                        </a:lnSpc>
                        <a:tabLst/>
                      </a:pPr>
                      <a:endParaRPr sz="3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28270" algn="l" rtl="0" eaLnBrk="0">
                        <a:lnSpc>
                          <a:spcPct val="97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kern="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主持人必须具有较强的组织能力和沟通技巧；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0769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sz="9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43180" algn="l" rtl="0" eaLnBrk="0">
                        <a:lnSpc>
                          <a:spcPct val="70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2500" kern="0" spc="6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★</a:t>
                      </a:r>
                      <a:endParaRPr sz="25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2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r" rtl="0" eaLnBrk="0">
                        <a:lnSpc>
                          <a:spcPct val="97000"/>
                        </a:lnSpc>
                        <a:tabLst/>
                      </a:pPr>
                      <a:r>
                        <a:rPr sz="2000" kern="0" spc="-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必须关注和了解每一个群体成员的意</a:t>
                      </a:r>
                      <a:r>
                        <a:rPr sz="2000" kern="0" spc="-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见和看法；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086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3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r" rtl="0" eaLnBrk="0">
                        <a:lnSpc>
                          <a:spcPct val="97000"/>
                        </a:lnSpc>
                        <a:spcBef>
                          <a:spcPts val="4"/>
                        </a:spcBef>
                        <a:tabLst/>
                      </a:pPr>
                      <a:r>
                        <a:rPr sz="2000" kern="0" spc="-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要善于启发和引导群体成员相互之间开</a:t>
                      </a:r>
                      <a:r>
                        <a:rPr sz="2000" kern="0" spc="-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展讨论；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2039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3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25095" algn="l" rtl="0" eaLnBrk="0">
                        <a:lnSpc>
                          <a:spcPct val="97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2000" kern="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保证讨论朝正确的方向</a:t>
                      </a:r>
                      <a:r>
                        <a:rPr sz="2000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发展；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164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7784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26364" algn="l" rtl="0" eaLnBrk="0">
                        <a:lnSpc>
                          <a:spcPct val="87000"/>
                        </a:lnSpc>
                        <a:tabLst/>
                      </a:pPr>
                      <a:r>
                        <a:rPr sz="20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一份事先精心准备的讨论指南。</a:t>
                      </a:r>
                      <a:endParaRPr sz="20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76" name="picture 1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893052" y="2046732"/>
            <a:ext cx="4419600" cy="2947416"/>
          </a:xfrm>
          <a:prstGeom prst="rect">
            <a:avLst/>
          </a:prstGeom>
        </p:spPr>
      </p:pic>
      <p:sp>
        <p:nvSpPr>
          <p:cNvPr id="178" name="textbox 178"/>
          <p:cNvSpPr/>
          <p:nvPr/>
        </p:nvSpPr>
        <p:spPr>
          <a:xfrm>
            <a:off x="1002899" y="4960461"/>
            <a:ext cx="9883140" cy="12376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10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97000"/>
              </a:lnSpc>
              <a:tabLst/>
            </a:pPr>
            <a:r>
              <a:rPr sz="2000" b="1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主持人必备的能力包</a:t>
            </a:r>
            <a:r>
              <a:rPr sz="2000" b="1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括：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139000"/>
              </a:lnSpc>
              <a:spcBef>
                <a:spcPts val="535"/>
              </a:spcBef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思维敏捷、很强的理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解和接受能力、和蔼而坚定、熟练的沟通技巧、灵活性、善于激励、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敏感性、客观公正。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80" name="textbox 180"/>
          <p:cNvSpPr/>
          <p:nvPr/>
        </p:nvSpPr>
        <p:spPr>
          <a:xfrm>
            <a:off x="810664" y="1330032"/>
            <a:ext cx="2810510" cy="4279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79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8000"/>
              </a:lnSpc>
              <a:tabLst/>
            </a:pPr>
            <a:r>
              <a:rPr sz="2700" b="1" kern="0" spc="-16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</a:t>
            </a:r>
            <a:r>
              <a:rPr sz="2700" b="1" kern="0" spc="-15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）选择主持</a:t>
            </a:r>
            <a:r>
              <a:rPr sz="2700" b="1" kern="0" spc="-5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82" name="textbox 182"/>
          <p:cNvSpPr/>
          <p:nvPr/>
        </p:nvSpPr>
        <p:spPr>
          <a:xfrm>
            <a:off x="811695" y="294811"/>
            <a:ext cx="1642745" cy="498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61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实施步骤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84" name="picture 1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26" name="group 26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186" name="path 186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8" name="path 188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group 28"/>
          <p:cNvGrpSpPr/>
          <p:nvPr/>
        </p:nvGrpSpPr>
        <p:grpSpPr>
          <a:xfrm rot="21600000">
            <a:off x="996695" y="3799332"/>
            <a:ext cx="272796" cy="272795"/>
            <a:chOff x="0" y="0"/>
            <a:chExt cx="272796" cy="272795"/>
          </a:xfrm>
        </p:grpSpPr>
        <p:sp>
          <p:nvSpPr>
            <p:cNvPr id="190" name="path 190"/>
            <p:cNvSpPr/>
            <p:nvPr/>
          </p:nvSpPr>
          <p:spPr>
            <a:xfrm>
              <a:off x="6096" y="6095"/>
              <a:ext cx="260604" cy="260604"/>
            </a:xfrm>
            <a:custGeom>
              <a:avLst/>
              <a:gdLst/>
              <a:ahLst/>
              <a:cxnLst/>
              <a:rect l="0" t="0" r="0" b="0"/>
              <a:pathLst>
                <a:path w="410" h="410">
                  <a:moveTo>
                    <a:pt x="0" y="156"/>
                  </a:moveTo>
                  <a:lnTo>
                    <a:pt x="156" y="156"/>
                  </a:lnTo>
                  <a:lnTo>
                    <a:pt x="205" y="0"/>
                  </a:lnTo>
                  <a:lnTo>
                    <a:pt x="253" y="156"/>
                  </a:lnTo>
                  <a:lnTo>
                    <a:pt x="410" y="156"/>
                  </a:lnTo>
                  <a:lnTo>
                    <a:pt x="283" y="253"/>
                  </a:lnTo>
                  <a:lnTo>
                    <a:pt x="332" y="410"/>
                  </a:lnTo>
                  <a:lnTo>
                    <a:pt x="205" y="313"/>
                  </a:lnTo>
                  <a:lnTo>
                    <a:pt x="78" y="410"/>
                  </a:lnTo>
                  <a:lnTo>
                    <a:pt x="126" y="253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2" name="path 192"/>
            <p:cNvSpPr/>
            <p:nvPr/>
          </p:nvSpPr>
          <p:spPr>
            <a:xfrm>
              <a:off x="0" y="0"/>
              <a:ext cx="272796" cy="272795"/>
            </a:xfrm>
            <a:custGeom>
              <a:avLst/>
              <a:gdLst/>
              <a:ahLst/>
              <a:cxnLst/>
              <a:rect l="0" t="0" r="0" b="0"/>
              <a:pathLst>
                <a:path w="429" h="429">
                  <a:moveTo>
                    <a:pt x="9" y="166"/>
                  </a:moveTo>
                  <a:lnTo>
                    <a:pt x="166" y="166"/>
                  </a:lnTo>
                  <a:lnTo>
                    <a:pt x="214" y="9"/>
                  </a:lnTo>
                  <a:lnTo>
                    <a:pt x="263" y="166"/>
                  </a:lnTo>
                  <a:lnTo>
                    <a:pt x="420" y="166"/>
                  </a:lnTo>
                  <a:lnTo>
                    <a:pt x="293" y="263"/>
                  </a:lnTo>
                  <a:lnTo>
                    <a:pt x="341" y="420"/>
                  </a:lnTo>
                  <a:lnTo>
                    <a:pt x="214" y="323"/>
                  </a:lnTo>
                  <a:lnTo>
                    <a:pt x="87" y="420"/>
                  </a:lnTo>
                  <a:lnTo>
                    <a:pt x="136" y="263"/>
                  </a:lnTo>
                  <a:lnTo>
                    <a:pt x="9" y="166"/>
                  </a:lnTo>
                  <a:close/>
                </a:path>
              </a:pathLst>
            </a:custGeom>
            <a:noFill/>
            <a:ln w="12192" cap="flat">
              <a:solidFill>
                <a:srgbClr val="FF0000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group 30"/>
          <p:cNvGrpSpPr/>
          <p:nvPr/>
        </p:nvGrpSpPr>
        <p:grpSpPr>
          <a:xfrm rot="21600000">
            <a:off x="979931" y="4430267"/>
            <a:ext cx="272796" cy="272795"/>
            <a:chOff x="0" y="0"/>
            <a:chExt cx="272796" cy="272795"/>
          </a:xfrm>
        </p:grpSpPr>
        <p:sp>
          <p:nvSpPr>
            <p:cNvPr id="194" name="path 194"/>
            <p:cNvSpPr/>
            <p:nvPr/>
          </p:nvSpPr>
          <p:spPr>
            <a:xfrm>
              <a:off x="6096" y="6095"/>
              <a:ext cx="260603" cy="260604"/>
            </a:xfrm>
            <a:custGeom>
              <a:avLst/>
              <a:gdLst/>
              <a:ahLst/>
              <a:cxnLst/>
              <a:rect l="0" t="0" r="0" b="0"/>
              <a:pathLst>
                <a:path w="410" h="410">
                  <a:moveTo>
                    <a:pt x="0" y="156"/>
                  </a:moveTo>
                  <a:lnTo>
                    <a:pt x="156" y="156"/>
                  </a:lnTo>
                  <a:lnTo>
                    <a:pt x="205" y="0"/>
                  </a:lnTo>
                  <a:lnTo>
                    <a:pt x="253" y="156"/>
                  </a:lnTo>
                  <a:lnTo>
                    <a:pt x="410" y="156"/>
                  </a:lnTo>
                  <a:lnTo>
                    <a:pt x="283" y="253"/>
                  </a:lnTo>
                  <a:lnTo>
                    <a:pt x="332" y="410"/>
                  </a:lnTo>
                  <a:lnTo>
                    <a:pt x="205" y="313"/>
                  </a:lnTo>
                  <a:lnTo>
                    <a:pt x="78" y="410"/>
                  </a:lnTo>
                  <a:lnTo>
                    <a:pt x="126" y="253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6" name="path 196"/>
            <p:cNvSpPr/>
            <p:nvPr/>
          </p:nvSpPr>
          <p:spPr>
            <a:xfrm>
              <a:off x="0" y="0"/>
              <a:ext cx="272796" cy="272795"/>
            </a:xfrm>
            <a:custGeom>
              <a:avLst/>
              <a:gdLst/>
              <a:ahLst/>
              <a:cxnLst/>
              <a:rect l="0" t="0" r="0" b="0"/>
              <a:pathLst>
                <a:path w="429" h="429">
                  <a:moveTo>
                    <a:pt x="9" y="166"/>
                  </a:moveTo>
                  <a:lnTo>
                    <a:pt x="166" y="166"/>
                  </a:lnTo>
                  <a:lnTo>
                    <a:pt x="214" y="9"/>
                  </a:lnTo>
                  <a:lnTo>
                    <a:pt x="263" y="166"/>
                  </a:lnTo>
                  <a:lnTo>
                    <a:pt x="420" y="166"/>
                  </a:lnTo>
                  <a:lnTo>
                    <a:pt x="293" y="263"/>
                  </a:lnTo>
                  <a:lnTo>
                    <a:pt x="341" y="420"/>
                  </a:lnTo>
                  <a:lnTo>
                    <a:pt x="214" y="323"/>
                  </a:lnTo>
                  <a:lnTo>
                    <a:pt x="87" y="420"/>
                  </a:lnTo>
                  <a:lnTo>
                    <a:pt x="136" y="263"/>
                  </a:lnTo>
                  <a:lnTo>
                    <a:pt x="9" y="166"/>
                  </a:lnTo>
                  <a:close/>
                </a:path>
              </a:pathLst>
            </a:custGeom>
            <a:noFill/>
            <a:ln w="12192" cap="flat">
              <a:solidFill>
                <a:srgbClr val="FF0000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group 32"/>
          <p:cNvGrpSpPr/>
          <p:nvPr/>
        </p:nvGrpSpPr>
        <p:grpSpPr>
          <a:xfrm rot="21600000">
            <a:off x="1021080" y="3186683"/>
            <a:ext cx="272796" cy="271272"/>
            <a:chOff x="0" y="0"/>
            <a:chExt cx="272796" cy="271272"/>
          </a:xfrm>
        </p:grpSpPr>
        <p:sp>
          <p:nvSpPr>
            <p:cNvPr id="198" name="path 198"/>
            <p:cNvSpPr/>
            <p:nvPr/>
          </p:nvSpPr>
          <p:spPr>
            <a:xfrm>
              <a:off x="6096" y="6096"/>
              <a:ext cx="260603" cy="259079"/>
            </a:xfrm>
            <a:custGeom>
              <a:avLst/>
              <a:gdLst/>
              <a:ahLst/>
              <a:cxnLst/>
              <a:rect l="0" t="0" r="0" b="0"/>
              <a:pathLst>
                <a:path w="410" h="407">
                  <a:moveTo>
                    <a:pt x="0" y="155"/>
                  </a:moveTo>
                  <a:lnTo>
                    <a:pt x="156" y="155"/>
                  </a:lnTo>
                  <a:lnTo>
                    <a:pt x="205" y="0"/>
                  </a:lnTo>
                  <a:lnTo>
                    <a:pt x="253" y="155"/>
                  </a:lnTo>
                  <a:lnTo>
                    <a:pt x="410" y="155"/>
                  </a:lnTo>
                  <a:lnTo>
                    <a:pt x="283" y="252"/>
                  </a:lnTo>
                  <a:lnTo>
                    <a:pt x="332" y="407"/>
                  </a:lnTo>
                  <a:lnTo>
                    <a:pt x="205" y="311"/>
                  </a:lnTo>
                  <a:lnTo>
                    <a:pt x="78" y="407"/>
                  </a:lnTo>
                  <a:lnTo>
                    <a:pt x="126" y="252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0" name="path 200"/>
            <p:cNvSpPr/>
            <p:nvPr/>
          </p:nvSpPr>
          <p:spPr>
            <a:xfrm>
              <a:off x="0" y="0"/>
              <a:ext cx="272796" cy="271272"/>
            </a:xfrm>
            <a:custGeom>
              <a:avLst/>
              <a:gdLst/>
              <a:ahLst/>
              <a:cxnLst/>
              <a:rect l="0" t="0" r="0" b="0"/>
              <a:pathLst>
                <a:path w="429" h="427">
                  <a:moveTo>
                    <a:pt x="9" y="165"/>
                  </a:moveTo>
                  <a:lnTo>
                    <a:pt x="166" y="165"/>
                  </a:lnTo>
                  <a:lnTo>
                    <a:pt x="214" y="9"/>
                  </a:lnTo>
                  <a:lnTo>
                    <a:pt x="263" y="165"/>
                  </a:lnTo>
                  <a:lnTo>
                    <a:pt x="420" y="165"/>
                  </a:lnTo>
                  <a:lnTo>
                    <a:pt x="293" y="261"/>
                  </a:lnTo>
                  <a:lnTo>
                    <a:pt x="341" y="417"/>
                  </a:lnTo>
                  <a:lnTo>
                    <a:pt x="214" y="321"/>
                  </a:lnTo>
                  <a:lnTo>
                    <a:pt x="87" y="417"/>
                  </a:lnTo>
                  <a:lnTo>
                    <a:pt x="136" y="261"/>
                  </a:lnTo>
                  <a:lnTo>
                    <a:pt x="9" y="165"/>
                  </a:lnTo>
                  <a:close/>
                </a:path>
              </a:pathLst>
            </a:custGeom>
            <a:noFill/>
            <a:ln w="12192" cap="flat">
              <a:solidFill>
                <a:srgbClr val="FF0000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group 34"/>
          <p:cNvGrpSpPr/>
          <p:nvPr/>
        </p:nvGrpSpPr>
        <p:grpSpPr>
          <a:xfrm rot="21600000">
            <a:off x="1023477" y="1988544"/>
            <a:ext cx="268001" cy="267249"/>
            <a:chOff x="0" y="0"/>
            <a:chExt cx="268001" cy="267249"/>
          </a:xfrm>
        </p:grpSpPr>
        <p:sp>
          <p:nvSpPr>
            <p:cNvPr id="202" name="path 202"/>
            <p:cNvSpPr/>
            <p:nvPr/>
          </p:nvSpPr>
          <p:spPr>
            <a:xfrm>
              <a:off x="3698" y="1799"/>
              <a:ext cx="260603" cy="260603"/>
            </a:xfrm>
            <a:custGeom>
              <a:avLst/>
              <a:gdLst/>
              <a:ahLst/>
              <a:cxnLst/>
              <a:rect l="0" t="0" r="0" b="0"/>
              <a:pathLst>
                <a:path w="410" h="410">
                  <a:moveTo>
                    <a:pt x="0" y="156"/>
                  </a:moveTo>
                  <a:lnTo>
                    <a:pt x="156" y="156"/>
                  </a:lnTo>
                  <a:lnTo>
                    <a:pt x="205" y="0"/>
                  </a:lnTo>
                  <a:lnTo>
                    <a:pt x="253" y="156"/>
                  </a:lnTo>
                  <a:lnTo>
                    <a:pt x="410" y="156"/>
                  </a:lnTo>
                  <a:lnTo>
                    <a:pt x="283" y="253"/>
                  </a:lnTo>
                  <a:lnTo>
                    <a:pt x="332" y="410"/>
                  </a:lnTo>
                  <a:lnTo>
                    <a:pt x="205" y="313"/>
                  </a:lnTo>
                  <a:lnTo>
                    <a:pt x="78" y="410"/>
                  </a:lnTo>
                  <a:lnTo>
                    <a:pt x="126" y="253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4" name="path 204"/>
            <p:cNvSpPr/>
            <p:nvPr/>
          </p:nvSpPr>
          <p:spPr>
            <a:xfrm>
              <a:off x="0" y="0"/>
              <a:ext cx="268001" cy="267249"/>
            </a:xfrm>
            <a:custGeom>
              <a:avLst/>
              <a:gdLst/>
              <a:ahLst/>
              <a:cxnLst/>
              <a:rect l="0" t="0" r="0" b="0"/>
              <a:pathLst>
                <a:path w="422" h="420">
                  <a:moveTo>
                    <a:pt x="5" y="159"/>
                  </a:moveTo>
                  <a:lnTo>
                    <a:pt x="162" y="159"/>
                  </a:lnTo>
                  <a:lnTo>
                    <a:pt x="211" y="2"/>
                  </a:lnTo>
                  <a:lnTo>
                    <a:pt x="259" y="159"/>
                  </a:lnTo>
                  <a:lnTo>
                    <a:pt x="416" y="159"/>
                  </a:lnTo>
                  <a:lnTo>
                    <a:pt x="289" y="256"/>
                  </a:lnTo>
                  <a:lnTo>
                    <a:pt x="337" y="413"/>
                  </a:lnTo>
                  <a:lnTo>
                    <a:pt x="211" y="316"/>
                  </a:lnTo>
                  <a:lnTo>
                    <a:pt x="84" y="413"/>
                  </a:lnTo>
                  <a:lnTo>
                    <a:pt x="132" y="256"/>
                  </a:lnTo>
                  <a:lnTo>
                    <a:pt x="5" y="159"/>
                  </a:lnTo>
                  <a:close/>
                </a:path>
              </a:pathLst>
            </a:custGeom>
            <a:noFill/>
            <a:ln w="12192" cap="flat">
              <a:solidFill>
                <a:srgbClr val="FF0000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box 206"/>
          <p:cNvSpPr/>
          <p:nvPr/>
        </p:nvSpPr>
        <p:spPr>
          <a:xfrm>
            <a:off x="590499" y="1322660"/>
            <a:ext cx="10925809" cy="44519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66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34315" algn="l" rtl="0" eaLnBrk="0">
              <a:lnSpc>
                <a:spcPct val="98000"/>
              </a:lnSpc>
              <a:tabLst/>
            </a:pPr>
            <a:r>
              <a:rPr sz="2700" b="1" kern="0" spc="-100" dirty="0">
                <a:solidFill>
                  <a:srgbClr val="44546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（三）编制讨论指南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970" indent="540384" algn="l" rtl="0" eaLnBrk="0">
              <a:lnSpc>
                <a:spcPct val="140000"/>
              </a:lnSpc>
              <a:spcBef>
                <a:spcPts val="728"/>
              </a:spcBef>
              <a:tabLst/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讨论指南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是一份关于访谈中所要涉及话题的提纲。编制讨论指南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一般采用团队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协作法。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554355" algn="l" rtl="0" eaLnBrk="0">
              <a:lnSpc>
                <a:spcPct val="97000"/>
              </a:lnSpc>
              <a:spcBef>
                <a:spcPts val="1506"/>
              </a:spcBef>
              <a:tabLst/>
            </a:pPr>
            <a:r>
              <a:rPr sz="2400" b="1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讨论指南一般包括三个阶</a:t>
            </a:r>
            <a:r>
              <a:rPr sz="2400" b="1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段：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747394" algn="l" rtl="0" eaLnBrk="0">
              <a:lnSpc>
                <a:spcPct val="94000"/>
              </a:lnSpc>
              <a:spcBef>
                <a:spcPts val="1538"/>
              </a:spcBef>
              <a:tabLst/>
            </a:pPr>
            <a:r>
              <a:rPr sz="24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（1）在群体中建立起一种友好和谐关系有关的内容；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747394" algn="l" rtl="0" eaLnBrk="0">
              <a:lnSpc>
                <a:spcPct val="94000"/>
              </a:lnSpc>
              <a:spcBef>
                <a:spcPts val="1613"/>
              </a:spcBef>
              <a:tabLst/>
            </a:pPr>
            <a:r>
              <a:rPr sz="24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（2）激发群体成员对有关问题进行深入讨论的内容；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300" dirty="0">
              <a:latin typeface="Arial"/>
              <a:ea typeface="Arial"/>
              <a:cs typeface="Arial"/>
            </a:endParaRPr>
          </a:p>
          <a:p>
            <a:pPr marL="12700" indent="735330" algn="l" rtl="0" eaLnBrk="0">
              <a:lnSpc>
                <a:spcPct val="124000"/>
              </a:lnSpc>
              <a:tabLst/>
            </a:pP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（3）及时总结群体成员的意见，决定群体全体成员对某种意见</a:t>
            </a: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同意程度的内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4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容。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08" name="textbox 208"/>
          <p:cNvSpPr/>
          <p:nvPr/>
        </p:nvSpPr>
        <p:spPr>
          <a:xfrm>
            <a:off x="811695" y="294811"/>
            <a:ext cx="1642745" cy="498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61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实施步骤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10" name="picture 2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36" name="group 36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12" name="path 212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14" name="path 214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textbox 216"/>
          <p:cNvSpPr/>
          <p:nvPr/>
        </p:nvSpPr>
        <p:spPr>
          <a:xfrm>
            <a:off x="821436" y="1620011"/>
            <a:ext cx="9848215" cy="3992879"/>
          </a:xfrm>
          <a:prstGeom prst="rect">
            <a:avLst/>
          </a:prstGeom>
          <a:solidFill>
            <a:srgbClr val="DAE3F3">
              <a:alpha val="99607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4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845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501015" algn="l" rtl="0" eaLnBrk="0">
              <a:lnSpc>
                <a:spcPct val="93000"/>
              </a:lnSpc>
              <a:tabLst/>
            </a:pP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1．介绍访谈的目的、简要的背景资料和发言规则（10分钟）。</a:t>
            </a:r>
            <a:endParaRPr sz="2400" dirty="0">
              <a:latin typeface="KaiTi"/>
              <a:ea typeface="KaiTi"/>
              <a:cs typeface="KaiTi"/>
            </a:endParaRPr>
          </a:p>
          <a:p>
            <a:pPr algn="l" rtl="0" eaLnBrk="0">
              <a:lnSpc>
                <a:spcPct val="19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82600" algn="l" rtl="0" eaLnBrk="0">
              <a:lnSpc>
                <a:spcPct val="92000"/>
              </a:lnSpc>
              <a:spcBef>
                <a:spcPts val="731"/>
              </a:spcBef>
              <a:tabLst/>
            </a:pP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2．成员间互相介绍（3～5分钟）。由主持人开始，按顺时针进行。</a:t>
            </a:r>
            <a:endParaRPr sz="2400" dirty="0">
              <a:latin typeface="KaiTi"/>
              <a:ea typeface="KaiTi"/>
              <a:cs typeface="KaiTi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85140" algn="l" rtl="0" eaLnBrk="0">
              <a:lnSpc>
                <a:spcPct val="94000"/>
              </a:lnSpc>
              <a:spcBef>
                <a:spcPts val="722"/>
              </a:spcBef>
              <a:tabLst/>
            </a:pP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3．对上饭店吃饭的消费行为、态度和情</a:t>
            </a: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感的测试（15分钟）。</a:t>
            </a:r>
            <a:endParaRPr sz="2400" dirty="0">
              <a:latin typeface="KaiTi"/>
              <a:ea typeface="KaiTi"/>
              <a:cs typeface="KaiTi"/>
            </a:endParaRPr>
          </a:p>
          <a:p>
            <a:pPr algn="l" rtl="0" eaLnBrk="0">
              <a:lnSpc>
                <a:spcPct val="19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76884" algn="l" rtl="0" eaLnBrk="0">
              <a:lnSpc>
                <a:spcPct val="94000"/>
              </a:lnSpc>
              <a:spcBef>
                <a:spcPts val="725"/>
              </a:spcBef>
              <a:tabLst/>
            </a:pPr>
            <a:r>
              <a:rPr sz="2400" b="1" kern="0" spc="-4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4．对快餐的消费行</a:t>
            </a: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为、态度和情感的测试（15分钟）。</a:t>
            </a:r>
            <a:endParaRPr sz="2400" dirty="0">
              <a:latin typeface="KaiTi"/>
              <a:ea typeface="KaiTi"/>
              <a:cs typeface="KaiTi"/>
            </a:endParaRPr>
          </a:p>
          <a:p>
            <a:pPr algn="l" rtl="0" eaLnBrk="0">
              <a:lnSpc>
                <a:spcPct val="19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478155" algn="l" rtl="0" eaLnBrk="0">
              <a:lnSpc>
                <a:spcPct val="94000"/>
              </a:lnSpc>
              <a:tabLst/>
            </a:pPr>
            <a:r>
              <a:rPr sz="2400" b="1" kern="0" spc="-5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5．对西餐的消费行为、态度和情感的测试（20分钟）。</a:t>
            </a:r>
            <a:endParaRPr sz="2400" dirty="0">
              <a:latin typeface="KaiTi"/>
              <a:ea typeface="KaiTi"/>
              <a:cs typeface="KaiTi"/>
            </a:endParaRPr>
          </a:p>
        </p:txBody>
      </p:sp>
      <p:pic>
        <p:nvPicPr>
          <p:cNvPr id="218" name="picture 2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220" name="textbox 220"/>
          <p:cNvSpPr/>
          <p:nvPr/>
        </p:nvSpPr>
        <p:spPr>
          <a:xfrm>
            <a:off x="867804" y="153192"/>
            <a:ext cx="8940165" cy="8509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7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96000"/>
              </a:lnSpc>
              <a:tabLst/>
            </a:pPr>
            <a:r>
              <a:rPr sz="2700" b="1" kern="0" spc="9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案例：某调研公司为某比萨店项</a:t>
            </a:r>
            <a:r>
              <a:rPr sz="2700" b="1" kern="0" spc="8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目编制的焦点群体访谈讨</a:t>
            </a:r>
            <a:endParaRPr sz="2700" dirty="0">
              <a:latin typeface="KaiTi"/>
              <a:ea typeface="KaiTi"/>
              <a:cs typeface="KaiTi"/>
            </a:endParaRPr>
          </a:p>
          <a:p>
            <a:pPr marL="12700" algn="l" rtl="0" eaLnBrk="0">
              <a:lnSpc>
                <a:spcPct val="97000"/>
              </a:lnSpc>
              <a:spcBef>
                <a:spcPts val="239"/>
              </a:spcBef>
              <a:tabLst/>
            </a:pPr>
            <a:r>
              <a:rPr sz="2700" b="1" kern="0" spc="60" dirty="0">
                <a:solidFill>
                  <a:srgbClr val="000000">
                    <a:alpha val="100000"/>
                  </a:srgbClr>
                </a:solidFill>
                <a:latin typeface="KaiTi"/>
                <a:ea typeface="KaiTi"/>
                <a:cs typeface="KaiTi"/>
              </a:rPr>
              <a:t>论指南</a:t>
            </a:r>
            <a:endParaRPr sz="2700" dirty="0">
              <a:latin typeface="KaiTi"/>
              <a:ea typeface="KaiTi"/>
              <a:cs typeface="KaiTi"/>
            </a:endParaRPr>
          </a:p>
        </p:txBody>
      </p:sp>
      <p:grpSp>
        <p:nvGrpSpPr>
          <p:cNvPr id="38" name="group 38"/>
          <p:cNvGrpSpPr/>
          <p:nvPr/>
        </p:nvGrpSpPr>
        <p:grpSpPr>
          <a:xfrm rot="21600000">
            <a:off x="0" y="181355"/>
            <a:ext cx="772668" cy="591312"/>
            <a:chOff x="0" y="0"/>
            <a:chExt cx="772668" cy="591312"/>
          </a:xfrm>
        </p:grpSpPr>
        <p:sp>
          <p:nvSpPr>
            <p:cNvPr id="222" name="path 222"/>
            <p:cNvSpPr/>
            <p:nvPr/>
          </p:nvSpPr>
          <p:spPr>
            <a:xfrm>
              <a:off x="99060" y="0"/>
              <a:ext cx="673608" cy="591312"/>
            </a:xfrm>
            <a:custGeom>
              <a:avLst/>
              <a:gdLst/>
              <a:ahLst/>
              <a:cxnLst/>
              <a:rect l="0" t="0" r="0" b="0"/>
              <a:pathLst>
                <a:path w="1060" h="931">
                  <a:moveTo>
                    <a:pt x="0" y="931"/>
                  </a:moveTo>
                  <a:lnTo>
                    <a:pt x="1060" y="931"/>
                  </a:lnTo>
                  <a:lnTo>
                    <a:pt x="1060" y="0"/>
                  </a:lnTo>
                  <a:lnTo>
                    <a:pt x="0" y="0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rgbClr val="00206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4" name="path 224"/>
            <p:cNvSpPr/>
            <p:nvPr/>
          </p:nvSpPr>
          <p:spPr>
            <a:xfrm>
              <a:off x="0" y="64008"/>
              <a:ext cx="600456" cy="495300"/>
            </a:xfrm>
            <a:custGeom>
              <a:avLst/>
              <a:gdLst/>
              <a:ahLst/>
              <a:cxnLst/>
              <a:rect l="0" t="0" r="0" b="0"/>
              <a:pathLst>
                <a:path w="945" h="780">
                  <a:moveTo>
                    <a:pt x="0" y="780"/>
                  </a:moveTo>
                  <a:lnTo>
                    <a:pt x="945" y="780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87C7E3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dcterms:created xsi:type="dcterms:W3CDTF">2021-06-18T14:31:15Z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2024-08-30T16:53:40</vt:filetime>
  </property>
</Properties>
</file>