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" Type="http://schemas.openxmlformats.org/officeDocument/2006/relationships/slide" Target="slides/slide1.xml"/><Relationship Id="rId13" Type="http://schemas.openxmlformats.org/officeDocument/2006/relationships/viewProps" Target="viewProps.xml"/><Relationship Id="rId12" Type="http://schemas.openxmlformats.org/officeDocument/2006/relationships/tableStyles" Target="tableStyles.xml"/><Relationship Id="rId11" Type="http://schemas.openxmlformats.org/officeDocument/2006/relationships/presProps" Target="presProps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0476" cy="41300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824262" y="3163601"/>
            <a:ext cx="5255259" cy="616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99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市场调查与分析</a:t>
            </a:r>
            <a:r>
              <a:rPr sz="39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MOOC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3543300" y="1941576"/>
            <a:ext cx="3750564" cy="3750564"/>
            <a:chOff x="0" y="0"/>
            <a:chExt cx="3750564" cy="3750564"/>
          </a:xfrm>
        </p:grpSpPr>
        <p:grpSp>
          <p:nvGrpSpPr>
            <p:cNvPr id="4" name="group 4"/>
            <p:cNvGrpSpPr/>
            <p:nvPr/>
          </p:nvGrpSpPr>
          <p:grpSpPr>
            <a:xfrm rot="21600000">
              <a:off x="0" y="0"/>
              <a:ext cx="3750564" cy="3750564"/>
              <a:chOff x="0" y="0"/>
              <a:chExt cx="3750564" cy="3750564"/>
            </a:xfrm>
          </p:grpSpPr>
          <p:sp>
            <p:nvSpPr>
              <p:cNvPr id="8" name="path 8"/>
              <p:cNvSpPr/>
              <p:nvPr/>
            </p:nvSpPr>
            <p:spPr>
              <a:xfrm>
                <a:off x="0" y="0"/>
                <a:ext cx="3750564" cy="3750564"/>
              </a:xfrm>
              <a:custGeom>
                <a:avLst/>
                <a:gdLst/>
                <a:ahLst/>
                <a:cxnLst/>
                <a:rect l="0" t="0" r="0" b="0"/>
                <a:pathLst>
                  <a:path w="5906" h="5906">
                    <a:moveTo>
                      <a:pt x="22" y="2953"/>
                    </a:moveTo>
                    <a:cubicBezTo>
                      <a:pt x="22" y="1334"/>
                      <a:pt x="1334" y="22"/>
                      <a:pt x="2953" y="22"/>
                    </a:cubicBezTo>
                    <a:cubicBezTo>
                      <a:pt x="4571" y="22"/>
                      <a:pt x="5883" y="1334"/>
                      <a:pt x="5883" y="2953"/>
                    </a:cubicBezTo>
                    <a:cubicBezTo>
                      <a:pt x="5883" y="4571"/>
                      <a:pt x="4571" y="5883"/>
                      <a:pt x="2953" y="5883"/>
                    </a:cubicBezTo>
                    <a:cubicBezTo>
                      <a:pt x="1334" y="5883"/>
                      <a:pt x="22" y="4571"/>
                      <a:pt x="22" y="2953"/>
                    </a:cubicBezTo>
                  </a:path>
                </a:pathLst>
              </a:custGeom>
              <a:noFill/>
              <a:ln w="28955" cap="flat">
                <a:solidFill>
                  <a:srgbClr val="5C4148"/>
                </a:solidFill>
                <a:prstDash val="dash"/>
                <a:miter lim="10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path 10"/>
              <p:cNvSpPr/>
              <p:nvPr/>
            </p:nvSpPr>
            <p:spPr>
              <a:xfrm>
                <a:off x="861059" y="842771"/>
                <a:ext cx="2043684" cy="2043684"/>
              </a:xfrm>
              <a:custGeom>
                <a:avLst/>
                <a:gdLst/>
                <a:ahLst/>
                <a:cxnLst/>
                <a:rect l="0" t="0" r="0" b="0"/>
                <a:pathLst>
                  <a:path w="3218" h="3218">
                    <a:moveTo>
                      <a:pt x="0" y="1609"/>
                    </a:moveTo>
                    <a:cubicBezTo>
                      <a:pt x="0" y="720"/>
                      <a:pt x="720" y="0"/>
                      <a:pt x="1609" y="0"/>
                    </a:cubicBezTo>
                    <a:cubicBezTo>
                      <a:pt x="2498" y="0"/>
                      <a:pt x="3218" y="720"/>
                      <a:pt x="3218" y="1609"/>
                    </a:cubicBezTo>
                    <a:cubicBezTo>
                      <a:pt x="3218" y="2498"/>
                      <a:pt x="2498" y="3218"/>
                      <a:pt x="1609" y="3218"/>
                    </a:cubicBezTo>
                    <a:cubicBezTo>
                      <a:pt x="720" y="3218"/>
                      <a:pt x="0" y="2498"/>
                      <a:pt x="0" y="1609"/>
                    </a:cubicBezTo>
                  </a:path>
                </a:pathLst>
              </a:custGeom>
              <a:solidFill>
                <a:srgbClr val="487070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path 12"/>
              <p:cNvSpPr/>
              <p:nvPr/>
            </p:nvSpPr>
            <p:spPr>
              <a:xfrm>
                <a:off x="1001267" y="1002791"/>
                <a:ext cx="1744980" cy="1743455"/>
              </a:xfrm>
              <a:custGeom>
                <a:avLst/>
                <a:gdLst/>
                <a:ahLst/>
                <a:cxnLst/>
                <a:rect l="0" t="0" r="0" b="0"/>
                <a:pathLst>
                  <a:path w="2748" h="2745">
                    <a:moveTo>
                      <a:pt x="0" y="1372"/>
                    </a:moveTo>
                    <a:cubicBezTo>
                      <a:pt x="0" y="614"/>
                      <a:pt x="615" y="0"/>
                      <a:pt x="1374" y="0"/>
                    </a:cubicBezTo>
                    <a:cubicBezTo>
                      <a:pt x="2132" y="0"/>
                      <a:pt x="2748" y="614"/>
                      <a:pt x="2748" y="1372"/>
                    </a:cubicBezTo>
                    <a:cubicBezTo>
                      <a:pt x="2748" y="2131"/>
                      <a:pt x="2132" y="2745"/>
                      <a:pt x="1374" y="2745"/>
                    </a:cubicBezTo>
                    <a:cubicBezTo>
                      <a:pt x="615" y="2745"/>
                      <a:pt x="0" y="2131"/>
                      <a:pt x="0" y="1372"/>
                    </a:cubicBezTo>
                  </a:path>
                </a:pathLst>
              </a:custGeom>
              <a:solidFill>
                <a:srgbClr val="AC3E47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path 14"/>
            <p:cNvSpPr/>
            <p:nvPr/>
          </p:nvSpPr>
          <p:spPr>
            <a:xfrm>
              <a:off x="2880359" y="2941319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C3845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" name="path 16"/>
            <p:cNvSpPr/>
            <p:nvPr/>
          </p:nvSpPr>
          <p:spPr>
            <a:xfrm>
              <a:off x="2880359" y="291083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54823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" name="textbox 18"/>
            <p:cNvSpPr/>
            <p:nvPr/>
          </p:nvSpPr>
          <p:spPr>
            <a:xfrm>
              <a:off x="1255852" y="432637"/>
              <a:ext cx="1996439" cy="302069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9512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1825625" algn="l" rtl="0" eaLnBrk="0">
                <a:lnSpc>
                  <a:spcPct val="95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4</a:t>
              </a:r>
              <a:endParaRPr sz="2400" dirty="0">
                <a:latin typeface="Impact"/>
                <a:ea typeface="Impact"/>
                <a:cs typeface="Impact"/>
              </a:endParaRPr>
            </a:p>
            <a:p>
              <a:pPr algn="l" rtl="0" eaLnBrk="0">
                <a:lnSpc>
                  <a:spcPct val="168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0954" algn="l" rtl="0" eaLnBrk="0">
                <a:lnSpc>
                  <a:spcPct val="89000"/>
                </a:lnSpc>
                <a:spcBef>
                  <a:spcPts val="1449"/>
                </a:spcBef>
                <a:tabLst/>
              </a:pPr>
              <a:r>
                <a:rPr sz="4800" kern="0" spc="-3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设计</a:t>
              </a:r>
              <a:endParaRPr sz="4800" dirty="0">
                <a:latin typeface="Microsoft YaHei"/>
                <a:ea typeface="Microsoft YaHei"/>
                <a:cs typeface="Microsoft YaHei"/>
              </a:endParaRPr>
            </a:p>
            <a:p>
              <a:pPr marL="12700" algn="l" rtl="0" eaLnBrk="0">
                <a:lnSpc>
                  <a:spcPts val="6250"/>
                </a:lnSpc>
                <a:tabLst/>
              </a:pPr>
              <a:r>
                <a:rPr sz="4800" kern="0" spc="-2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原则</a:t>
              </a:r>
              <a:endParaRPr sz="4800" dirty="0">
                <a:latin typeface="Microsoft YaHei"/>
                <a:ea typeface="Microsoft YaHei"/>
                <a:cs typeface="Microsoft YaHei"/>
              </a:endParaRPr>
            </a:p>
            <a:p>
              <a:pPr algn="l" rtl="0" eaLnBrk="0">
                <a:lnSpc>
                  <a:spcPct val="107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7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0000"/>
                </a:lnSpc>
                <a:tabLst/>
              </a:pPr>
              <a:endParaRPr sz="600" dirty="0">
                <a:latin typeface="Arial"/>
                <a:ea typeface="Arial"/>
                <a:cs typeface="Arial"/>
              </a:endParaRPr>
            </a:p>
            <a:p>
              <a:pPr algn="r" rtl="0" eaLnBrk="0">
                <a:lnSpc>
                  <a:spcPct val="94000"/>
                </a:lnSpc>
                <a:spcBef>
                  <a:spcPts val="4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6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  <p:sp>
          <p:nvSpPr>
            <p:cNvPr id="20" name="path 20"/>
            <p:cNvSpPr/>
            <p:nvPr/>
          </p:nvSpPr>
          <p:spPr>
            <a:xfrm>
              <a:off x="440435" y="291083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5C414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" name="path 22"/>
            <p:cNvSpPr/>
            <p:nvPr/>
          </p:nvSpPr>
          <p:spPr>
            <a:xfrm>
              <a:off x="451103" y="2941319"/>
              <a:ext cx="550164" cy="551688"/>
            </a:xfrm>
            <a:custGeom>
              <a:avLst/>
              <a:gdLst/>
              <a:ahLst/>
              <a:cxnLst/>
              <a:rect l="0" t="0" r="0" b="0"/>
              <a:pathLst>
                <a:path w="866" h="868">
                  <a:moveTo>
                    <a:pt x="0" y="434"/>
                  </a:moveTo>
                  <a:cubicBezTo>
                    <a:pt x="0" y="194"/>
                    <a:pt x="194" y="0"/>
                    <a:pt x="433" y="0"/>
                  </a:cubicBezTo>
                  <a:cubicBezTo>
                    <a:pt x="672" y="0"/>
                    <a:pt x="866" y="194"/>
                    <a:pt x="866" y="434"/>
                  </a:cubicBezTo>
                  <a:cubicBezTo>
                    <a:pt x="866" y="674"/>
                    <a:pt x="672" y="868"/>
                    <a:pt x="433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path 24"/>
          <p:cNvSpPr/>
          <p:nvPr/>
        </p:nvSpPr>
        <p:spPr>
          <a:xfrm>
            <a:off x="6975347" y="3531108"/>
            <a:ext cx="551688" cy="550163"/>
          </a:xfrm>
          <a:custGeom>
            <a:avLst/>
            <a:gdLst/>
            <a:ahLst/>
            <a:cxnLst/>
            <a:rect l="0" t="0" r="0" b="0"/>
            <a:pathLst>
              <a:path w="868" h="866">
                <a:moveTo>
                  <a:pt x="0" y="433"/>
                </a:moveTo>
                <a:cubicBezTo>
                  <a:pt x="0" y="193"/>
                  <a:pt x="194" y="0"/>
                  <a:pt x="434" y="0"/>
                </a:cubicBezTo>
                <a:cubicBezTo>
                  <a:pt x="674" y="0"/>
                  <a:pt x="868" y="193"/>
                  <a:pt x="868" y="433"/>
                </a:cubicBezTo>
                <a:cubicBezTo>
                  <a:pt x="868" y="672"/>
                  <a:pt x="674" y="866"/>
                  <a:pt x="434" y="866"/>
                </a:cubicBezTo>
                <a:cubicBezTo>
                  <a:pt x="194" y="866"/>
                  <a:pt x="0" y="672"/>
                  <a:pt x="0" y="433"/>
                </a:cubicBezTo>
              </a:path>
            </a:pathLst>
          </a:custGeom>
          <a:solidFill>
            <a:srgbClr val="2E75B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6" name="textbox 26"/>
          <p:cNvSpPr/>
          <p:nvPr/>
        </p:nvSpPr>
        <p:spPr>
          <a:xfrm>
            <a:off x="1167330" y="2335485"/>
            <a:ext cx="8317865" cy="30899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725805" algn="l" rtl="0" eaLnBrk="0">
              <a:lnSpc>
                <a:spcPts val="3336"/>
              </a:lnSpc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简洁性原则</a:t>
            </a:r>
            <a:r>
              <a:rPr sz="27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</a:t>
            </a:r>
            <a:r>
              <a:rPr sz="27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</a:t>
            </a: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穷举性原则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332"/>
              </a:lnSpc>
              <a:spcBef>
                <a:spcPts val="814"/>
              </a:spcBef>
              <a:tabLst/>
            </a:pP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相关性原则                      </a:t>
            </a:r>
            <a:r>
              <a:rPr sz="27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</a:t>
            </a:r>
            <a:r>
              <a:rPr sz="2400" kern="0" spc="3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5       </a:t>
            </a:r>
            <a:r>
              <a:rPr sz="27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互斥性原则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750569" algn="l" rtl="0" eaLnBrk="0">
              <a:lnSpc>
                <a:spcPts val="3259"/>
              </a:lnSpc>
              <a:spcBef>
                <a:spcPts val="4"/>
              </a:spcBef>
              <a:tabLst/>
            </a:pP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同层性原则       </a:t>
            </a:r>
            <a:r>
              <a:rPr sz="27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可行性原则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8" name="textbox 28"/>
          <p:cNvSpPr/>
          <p:nvPr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14705" algn="l" rtl="0" eaLnBrk="0">
              <a:lnSpc>
                <a:spcPct val="97000"/>
              </a:lnSpc>
              <a:spcBef>
                <a:spcPts val="4"/>
              </a:spcBef>
              <a:tabLst>
                <a:tab pos="1026160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问题答案的设计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6" name="group 6"/>
          <p:cNvGrpSpPr/>
          <p:nvPr/>
        </p:nvGrpSpPr>
        <p:grpSpPr>
          <a:xfrm rot="21600000">
            <a:off x="335279" y="217931"/>
            <a:ext cx="480059" cy="480060"/>
            <a:chOff x="0" y="0"/>
            <a:chExt cx="480059" cy="480060"/>
          </a:xfrm>
        </p:grpSpPr>
        <p:sp>
          <p:nvSpPr>
            <p:cNvPr id="30" name="path 30"/>
            <p:cNvSpPr/>
            <p:nvPr/>
          </p:nvSpPr>
          <p:spPr>
            <a:xfrm>
              <a:off x="0" y="0"/>
              <a:ext cx="384047" cy="384048"/>
            </a:xfrm>
            <a:custGeom>
              <a:avLst/>
              <a:gdLst/>
              <a:ahLst/>
              <a:cxnLst/>
              <a:rect l="0" t="0" r="0" b="0"/>
              <a:pathLst>
                <a:path w="604" h="604">
                  <a:moveTo>
                    <a:pt x="0" y="604"/>
                  </a:moveTo>
                  <a:lnTo>
                    <a:pt x="604" y="604"/>
                  </a:lnTo>
                  <a:lnTo>
                    <a:pt x="604" y="0"/>
                  </a:lnTo>
                  <a:lnTo>
                    <a:pt x="0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2" name="path 32"/>
            <p:cNvSpPr/>
            <p:nvPr/>
          </p:nvSpPr>
          <p:spPr>
            <a:xfrm>
              <a:off x="192024" y="192024"/>
              <a:ext cx="288035" cy="288035"/>
            </a:xfrm>
            <a:custGeom>
              <a:avLst/>
              <a:gdLst/>
              <a:ahLst/>
              <a:cxnLst/>
              <a:rect l="0" t="0" r="0" b="0"/>
              <a:pathLst>
                <a:path w="453" h="453">
                  <a:moveTo>
                    <a:pt x="0" y="453"/>
                  </a:moveTo>
                  <a:lnTo>
                    <a:pt x="453" y="453"/>
                  </a:lnTo>
                  <a:lnTo>
                    <a:pt x="453" y="0"/>
                  </a:lnTo>
                  <a:lnTo>
                    <a:pt x="0" y="0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group 8"/>
          <p:cNvGrpSpPr/>
          <p:nvPr/>
        </p:nvGrpSpPr>
        <p:grpSpPr>
          <a:xfrm rot="21600000">
            <a:off x="3256788" y="3531108"/>
            <a:ext cx="550164" cy="550163"/>
            <a:chOff x="0" y="0"/>
            <a:chExt cx="550164" cy="550163"/>
          </a:xfrm>
        </p:grpSpPr>
        <p:sp>
          <p:nvSpPr>
            <p:cNvPr id="34" name="path 34"/>
            <p:cNvSpPr/>
            <p:nvPr/>
          </p:nvSpPr>
          <p:spPr>
            <a:xfrm>
              <a:off x="0" y="0"/>
              <a:ext cx="550164" cy="550163"/>
            </a:xfrm>
            <a:custGeom>
              <a:avLst/>
              <a:gdLst/>
              <a:ahLst/>
              <a:cxnLst/>
              <a:rect l="0" t="0" r="0" b="0"/>
              <a:pathLst>
                <a:path w="866" h="866">
                  <a:moveTo>
                    <a:pt x="0" y="433"/>
                  </a:moveTo>
                  <a:cubicBezTo>
                    <a:pt x="0" y="193"/>
                    <a:pt x="194" y="0"/>
                    <a:pt x="433" y="0"/>
                  </a:cubicBezTo>
                  <a:cubicBezTo>
                    <a:pt x="672" y="0"/>
                    <a:pt x="866" y="193"/>
                    <a:pt x="866" y="433"/>
                  </a:cubicBezTo>
                  <a:cubicBezTo>
                    <a:pt x="866" y="672"/>
                    <a:pt x="672" y="866"/>
                    <a:pt x="433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6" name="textbox 36"/>
            <p:cNvSpPr/>
            <p:nvPr/>
          </p:nvSpPr>
          <p:spPr>
            <a:xfrm>
              <a:off x="-12700" y="-12700"/>
              <a:ext cx="575944" cy="6489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9274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18440" algn="l" rtl="0" eaLnBrk="0">
                <a:lnSpc>
                  <a:spcPct val="95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2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sp>
        <p:nvSpPr>
          <p:cNvPr id="38" name="textbox 38"/>
          <p:cNvSpPr/>
          <p:nvPr/>
        </p:nvSpPr>
        <p:spPr>
          <a:xfrm>
            <a:off x="4184345" y="5025085"/>
            <a:ext cx="178435" cy="3695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2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4000"/>
              </a:lnSpc>
              <a:tabLst/>
            </a:pPr>
            <a:r>
              <a:rPr sz="2400" kern="0" spc="-2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3</a:t>
            </a:r>
            <a:endParaRPr sz="2400" dirty="0">
              <a:latin typeface="Impact"/>
              <a:ea typeface="Impact"/>
              <a:cs typeface="Impact"/>
            </a:endParaRPr>
          </a:p>
        </p:txBody>
      </p:sp>
      <p:sp>
        <p:nvSpPr>
          <p:cNvPr id="40" name="textbox 40"/>
          <p:cNvSpPr/>
          <p:nvPr/>
        </p:nvSpPr>
        <p:spPr>
          <a:xfrm>
            <a:off x="4189908" y="2374213"/>
            <a:ext cx="139700" cy="374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51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2400" kern="0" spc="-2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1</a:t>
            </a:r>
            <a:endParaRPr sz="2400" dirty="0">
              <a:latin typeface="Impact"/>
              <a:ea typeface="Impact"/>
              <a:cs typeface="Impac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2"/>
          <p:cNvSpPr/>
          <p:nvPr/>
        </p:nvSpPr>
        <p:spPr>
          <a:xfrm>
            <a:off x="5271642" y="2682392"/>
            <a:ext cx="4680584" cy="34893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3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6194" algn="l" rtl="0" eaLnBrk="0">
              <a:lnSpc>
                <a:spcPct val="97000"/>
              </a:lnSpc>
              <a:tabLst/>
            </a:pPr>
            <a:r>
              <a:rPr sz="2400" b="1" kern="0" spc="-10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2400" b="1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、您喜欢什么样口味的食物？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6034" indent="-13970" algn="l" rtl="0" eaLnBrk="0">
              <a:lnSpc>
                <a:spcPct val="146000"/>
              </a:lnSpc>
              <a:spcBef>
                <a:spcPts val="731"/>
              </a:spcBef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A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新鲜偏辣有营养口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感好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B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健康美味新鲜稍微清淡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C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颜色好看咸淡适中营养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0320" algn="l" rtl="0" eaLnBrk="0">
              <a:lnSpc>
                <a:spcPct val="97000"/>
              </a:lnSpc>
              <a:spcBef>
                <a:spcPts val="722"/>
              </a:spcBef>
              <a:tabLst/>
            </a:pPr>
            <a:r>
              <a:rPr sz="2400" b="1" kern="0" spc="-10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r>
              <a:rPr sz="2400" b="1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、您点菜中喜欢点哪类</a:t>
            </a:r>
            <a:r>
              <a:rPr sz="2400" b="1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A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荤菜多些 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B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蔬菜多些 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C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荤素各半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44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46047" y="2459736"/>
            <a:ext cx="2953511" cy="3834383"/>
          </a:xfrm>
          <a:prstGeom prst="rect">
            <a:avLst/>
          </a:prstGeom>
        </p:spPr>
      </p:pic>
      <p:sp>
        <p:nvSpPr>
          <p:cNvPr id="46" name="textbox 46"/>
          <p:cNvSpPr/>
          <p:nvPr/>
        </p:nvSpPr>
        <p:spPr>
          <a:xfrm>
            <a:off x="1461157" y="1668615"/>
            <a:ext cx="8197850" cy="4356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23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00000"/>
              </a:lnSpc>
              <a:tabLst/>
            </a:pPr>
            <a:r>
              <a:rPr sz="2700" b="1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答案必须简捷明晰，避免使用冗长和</a:t>
            </a:r>
            <a:r>
              <a:rPr sz="2700" b="1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夹缠不清的语句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8" name="textbox 48"/>
          <p:cNvSpPr/>
          <p:nvPr/>
        </p:nvSpPr>
        <p:spPr>
          <a:xfrm>
            <a:off x="805998" y="294811"/>
            <a:ext cx="2055495" cy="4997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简洁性原则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0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52" name="path 5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4" name="path 5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6"/>
          <p:cNvSpPr/>
          <p:nvPr/>
        </p:nvSpPr>
        <p:spPr>
          <a:xfrm>
            <a:off x="1461512" y="1668615"/>
            <a:ext cx="9538334" cy="3508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42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00000"/>
              </a:lnSpc>
              <a:tabLst/>
            </a:pPr>
            <a:r>
              <a:rPr sz="2700" b="1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设计的答案必须与问题具有相关关系，不能所答非所问。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023359" indent="23495" algn="l" rtl="0" eaLnBrk="0">
              <a:lnSpc>
                <a:spcPct val="124000"/>
              </a:lnSpc>
              <a:spcBef>
                <a:spcPts val="721"/>
              </a:spcBef>
              <a:tabLst/>
            </a:pPr>
            <a:r>
              <a:rPr sz="2400" b="1" kern="0" spc="-7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2400" b="1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、你近一个月内到电影院看电影的频率？</a:t>
            </a:r>
            <a:r>
              <a:rPr sz="2400" b="1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A 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没有    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B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偶然</a:t>
            </a:r>
            <a:r>
              <a:rPr sz="2400" b="1" kern="0" spc="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C</a:t>
            </a: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经常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030979" algn="l" rtl="0" eaLnBrk="0">
              <a:lnSpc>
                <a:spcPct val="97000"/>
              </a:lnSpc>
              <a:spcBef>
                <a:spcPts val="725"/>
              </a:spcBef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、你觉得领导干部应该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具有哪些能力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?”</a:t>
            </a:r>
            <a:endParaRPr sz="24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023359" algn="l" rtl="0" eaLnBrk="0">
              <a:lnSpc>
                <a:spcPct val="97000"/>
              </a:lnSpc>
              <a:spcBef>
                <a:spcPts val="727"/>
              </a:spcBef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A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调查研究能力 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B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科学决策能力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4037329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C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使用干部能力 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D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协调服务能力等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8" name="picture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0456" y="2912364"/>
            <a:ext cx="4405883" cy="2936747"/>
          </a:xfrm>
          <a:prstGeom prst="rect">
            <a:avLst/>
          </a:prstGeom>
        </p:spPr>
      </p:pic>
      <p:sp>
        <p:nvSpPr>
          <p:cNvPr id="60" name="textbox 60"/>
          <p:cNvSpPr/>
          <p:nvPr/>
        </p:nvSpPr>
        <p:spPr>
          <a:xfrm>
            <a:off x="805998" y="294811"/>
            <a:ext cx="2055495" cy="4997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相关性原则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62" name="picture 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64" name="path 6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6" name="path 6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469136" y="2366772"/>
            <a:ext cx="3488435" cy="4341875"/>
          </a:xfrm>
          <a:prstGeom prst="rect">
            <a:avLst/>
          </a:prstGeom>
        </p:spPr>
      </p:pic>
      <p:sp>
        <p:nvSpPr>
          <p:cNvPr id="70" name="textbox 70"/>
          <p:cNvSpPr/>
          <p:nvPr/>
        </p:nvSpPr>
        <p:spPr>
          <a:xfrm>
            <a:off x="5373758" y="3125876"/>
            <a:ext cx="4421504" cy="22472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50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8575" algn="l" rtl="0" eaLnBrk="0">
              <a:lnSpc>
                <a:spcPct val="97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、您的职业是</a:t>
            </a:r>
            <a:r>
              <a:rPr sz="2400" b="1" u="sng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</a:t>
            </a:r>
            <a:r>
              <a:rPr sz="2400" b="1" u="sng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9000"/>
              </a:lnSpc>
              <a:spcBef>
                <a:spcPts val="728"/>
              </a:spcBef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A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医生 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B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教师  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C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白领  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D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其他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21"/>
              </a:spcBef>
              <a:tabLst/>
            </a:pPr>
            <a:r>
              <a:rPr sz="2400" b="1" kern="0" spc="-10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r>
              <a:rPr sz="2400" b="1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、您喜欢哪种锻炼方式</a:t>
            </a:r>
            <a:r>
              <a:rPr sz="2400" b="1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414655" algn="l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A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室内  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B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傍晚  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C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户外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72" name="textbox 72"/>
          <p:cNvSpPr/>
          <p:nvPr/>
        </p:nvSpPr>
        <p:spPr>
          <a:xfrm>
            <a:off x="1475728" y="1651911"/>
            <a:ext cx="5875020" cy="4311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021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9000"/>
              </a:lnSpc>
              <a:tabLst/>
            </a:pPr>
            <a:r>
              <a:rPr sz="27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设</a:t>
            </a:r>
            <a:r>
              <a:rPr sz="27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计的答案必须属于相同层次</a:t>
            </a:r>
            <a:r>
              <a:rPr sz="27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(</a:t>
            </a:r>
            <a:r>
              <a:rPr sz="27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类别</a:t>
            </a:r>
            <a:r>
              <a:rPr sz="27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)</a:t>
            </a:r>
            <a:r>
              <a:rPr sz="27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sz="2700" dirty="0">
              <a:latin typeface="SimSun"/>
              <a:ea typeface="SimSun"/>
              <a:cs typeface="SimSun"/>
            </a:endParaRPr>
          </a:p>
        </p:txBody>
      </p:sp>
      <p:sp>
        <p:nvSpPr>
          <p:cNvPr id="74" name="textbox 74"/>
          <p:cNvSpPr/>
          <p:nvPr/>
        </p:nvSpPr>
        <p:spPr>
          <a:xfrm>
            <a:off x="825530" y="294811"/>
            <a:ext cx="2035810" cy="499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同层性原则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76" name="picture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78" name="path 78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0" name="path 80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0456" y="3381755"/>
            <a:ext cx="4280915" cy="3122676"/>
          </a:xfrm>
          <a:prstGeom prst="rect">
            <a:avLst/>
          </a:prstGeom>
        </p:spPr>
      </p:pic>
      <p:sp>
        <p:nvSpPr>
          <p:cNvPr id="84" name="textbox 84"/>
          <p:cNvSpPr/>
          <p:nvPr/>
        </p:nvSpPr>
        <p:spPr>
          <a:xfrm>
            <a:off x="1461153" y="2693371"/>
            <a:ext cx="6995159" cy="14319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05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2700" b="1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合他的情况的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r" rtl="0" eaLnBrk="0">
              <a:lnSpc>
                <a:spcPct val="100000"/>
              </a:lnSpc>
              <a:spcBef>
                <a:spcPts val="23"/>
              </a:spcBef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、您的性别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(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请选项打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√)</a:t>
            </a:r>
            <a:endParaRPr sz="24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957320" algn="l" rtl="0" eaLnBrk="0">
              <a:lnSpc>
                <a:spcPct val="92000"/>
              </a:lnSpc>
              <a:spcBef>
                <a:spcPts val="2"/>
              </a:spcBef>
              <a:tabLst>
                <a:tab pos="6601459" algn="l"/>
              </a:tabLst>
            </a:pP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①男</a:t>
            </a:r>
            <a:r>
              <a:rPr sz="2400" b="1" u="sng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400" b="1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</a:t>
            </a:r>
            <a:r>
              <a:rPr sz="2400" b="1" u="sng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6" name="textbox 86"/>
          <p:cNvSpPr/>
          <p:nvPr/>
        </p:nvSpPr>
        <p:spPr>
          <a:xfrm>
            <a:off x="1461153" y="1668615"/>
            <a:ext cx="8197850" cy="9499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635" algn="l" rtl="0" eaLnBrk="0">
              <a:lnSpc>
                <a:spcPct val="112000"/>
              </a:lnSpc>
              <a:spcBef>
                <a:spcPts val="1"/>
              </a:spcBef>
              <a:tabLst/>
            </a:pPr>
            <a:r>
              <a:rPr sz="2700" b="1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也称完整性。设计的答案必须穷尽所</a:t>
            </a:r>
            <a:r>
              <a:rPr sz="2700" b="1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有的可能。对于</a:t>
            </a:r>
            <a:r>
              <a:rPr sz="27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b="1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任何一个被调查者来说，问题的答案</a:t>
            </a:r>
            <a:r>
              <a:rPr sz="2700" b="1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中总有一个是符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8" name="textbox 88"/>
          <p:cNvSpPr/>
          <p:nvPr/>
        </p:nvSpPr>
        <p:spPr>
          <a:xfrm>
            <a:off x="5153914" y="4374032"/>
            <a:ext cx="3117214" cy="10045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5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、您是什么文化程度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?</a:t>
            </a:r>
            <a:endParaRPr sz="24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63195" algn="l" rtl="0" eaLnBrk="0">
              <a:lnSpc>
                <a:spcPct val="98000"/>
              </a:lnSpc>
              <a:spcBef>
                <a:spcPts val="3"/>
              </a:spcBef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A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小学 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B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中学 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C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大学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90" name="textbox 90"/>
          <p:cNvSpPr/>
          <p:nvPr/>
        </p:nvSpPr>
        <p:spPr>
          <a:xfrm>
            <a:off x="807219" y="294811"/>
            <a:ext cx="2054225" cy="4997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穷举性原则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94" name="path 9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6" name="path 9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textbox 98"/>
          <p:cNvSpPr/>
          <p:nvPr/>
        </p:nvSpPr>
        <p:spPr>
          <a:xfrm>
            <a:off x="6773697" y="3752240"/>
            <a:ext cx="628015" cy="360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14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2000"/>
              </a:lnSpc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②女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22376" y="2583180"/>
            <a:ext cx="4762500" cy="3180587"/>
          </a:xfrm>
          <a:prstGeom prst="rect">
            <a:avLst/>
          </a:prstGeom>
        </p:spPr>
      </p:pic>
      <p:sp>
        <p:nvSpPr>
          <p:cNvPr id="102" name="textbox 102"/>
          <p:cNvSpPr/>
          <p:nvPr/>
        </p:nvSpPr>
        <p:spPr>
          <a:xfrm>
            <a:off x="5735200" y="3012084"/>
            <a:ext cx="5071745" cy="22472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3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8575" algn="l" rtl="0" eaLnBrk="0">
              <a:lnSpc>
                <a:spcPct val="97000"/>
              </a:lnSpc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、您每月的通信费用是多少？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732"/>
              </a:spcBef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A50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元左右 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B100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元左右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C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高于以上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22"/>
              </a:spcBef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、您的专业技术职称是什么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?</a:t>
            </a:r>
            <a:endParaRPr sz="24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32104" algn="l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A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初级 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B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中级  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C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副高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D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高级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04" name="textbox 104"/>
          <p:cNvSpPr/>
          <p:nvPr/>
        </p:nvSpPr>
        <p:spPr>
          <a:xfrm>
            <a:off x="1461512" y="1668615"/>
            <a:ext cx="4930140" cy="4375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42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00000"/>
              </a:lnSpc>
              <a:tabLst/>
            </a:pPr>
            <a:r>
              <a:rPr sz="27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设计的答案必须是互相排斥的。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06" name="textbox 106"/>
          <p:cNvSpPr/>
          <p:nvPr/>
        </p:nvSpPr>
        <p:spPr>
          <a:xfrm>
            <a:off x="810067" y="294811"/>
            <a:ext cx="2051050" cy="499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互斥性原则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8" name="picture 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10" name="path 11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2" name="path 11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0456" y="2545079"/>
            <a:ext cx="4425696" cy="2907792"/>
          </a:xfrm>
          <a:prstGeom prst="rect">
            <a:avLst/>
          </a:prstGeom>
        </p:spPr>
      </p:pic>
      <p:sp>
        <p:nvSpPr>
          <p:cNvPr id="116" name="textbox 116"/>
          <p:cNvSpPr/>
          <p:nvPr/>
        </p:nvSpPr>
        <p:spPr>
          <a:xfrm>
            <a:off x="5413629" y="3241954"/>
            <a:ext cx="5828029" cy="21558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9000"/>
              </a:lnSpc>
              <a:tabLst/>
            </a:pPr>
            <a:r>
              <a:rPr sz="2400" b="1" kern="0" spc="-7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2400" b="1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、您对自己工作后的第一年生</a:t>
            </a:r>
            <a:r>
              <a:rPr sz="2400" b="1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活如何评价？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20"/>
              </a:lnSpc>
              <a:tabLst/>
            </a:pP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A</a:t>
            </a: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贫苦</a:t>
            </a:r>
            <a:r>
              <a:rPr sz="2400" b="1" kern="0" spc="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B</a:t>
            </a: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一般</a:t>
            </a:r>
            <a:r>
              <a:rPr sz="2400" b="1" kern="0" spc="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C</a:t>
            </a: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良好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0320" algn="l" rtl="0" eaLnBrk="0">
              <a:lnSpc>
                <a:spcPct val="92000"/>
              </a:lnSpc>
              <a:spcBef>
                <a:spcPts val="730"/>
              </a:spcBef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2010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年您家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的恩格尔系数是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____</a:t>
            </a:r>
            <a:endParaRPr sz="24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24129" algn="l" rtl="0" eaLnBrk="0">
              <a:lnSpc>
                <a:spcPct val="92000"/>
              </a:lnSpc>
              <a:spcBef>
                <a:spcPts val="3"/>
              </a:spcBef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、去年您劳动了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___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天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18" name="textbox 118"/>
          <p:cNvSpPr/>
          <p:nvPr/>
        </p:nvSpPr>
        <p:spPr>
          <a:xfrm>
            <a:off x="1461512" y="1668615"/>
            <a:ext cx="8197850" cy="4375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42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00000"/>
              </a:lnSpc>
              <a:tabLst/>
            </a:pPr>
            <a:r>
              <a:rPr sz="2700" b="1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设计的答案必须是被调查者能够回答</a:t>
            </a:r>
            <a:r>
              <a:rPr sz="2700" b="1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、也愿意回答的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20" name="textbox 120"/>
          <p:cNvSpPr/>
          <p:nvPr/>
        </p:nvSpPr>
        <p:spPr>
          <a:xfrm>
            <a:off x="810881" y="294811"/>
            <a:ext cx="2050414" cy="4997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可行性原则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22" name="picture 1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0" name="group 2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24" name="path 12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6" name="path 12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textbox 128"/>
          <p:cNvSpPr/>
          <p:nvPr/>
        </p:nvSpPr>
        <p:spPr>
          <a:xfrm>
            <a:off x="1474291" y="2417088"/>
            <a:ext cx="170179" cy="1327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844"/>
              </a:lnSpc>
              <a:tabLst/>
            </a:pPr>
            <a:r>
              <a:rPr sz="700" b="1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sz="7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 130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32" name="picture 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134" name="textbox 134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36" name="picture 1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8296" y="966515"/>
            <a:ext cx="1153849" cy="2216753"/>
          </a:xfrm>
          <a:prstGeom prst="rect">
            <a:avLst/>
          </a:prstGeom>
        </p:spPr>
      </p:pic>
      <p:pic>
        <p:nvPicPr>
          <p:cNvPr id="138" name="picture 1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122551" y="848359"/>
            <a:ext cx="554735" cy="332359"/>
          </a:xfrm>
          <a:prstGeom prst="rect">
            <a:avLst/>
          </a:prstGeom>
        </p:spPr>
      </p:pic>
      <p:pic>
        <p:nvPicPr>
          <p:cNvPr id="140" name="picture 1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156460" y="1251204"/>
            <a:ext cx="400811" cy="1127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2021-06-18T14:29:32Z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2024-08-30T16:53:36</vt:filetime>
  </property>
</Properties>
</file>