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3" Type="http://schemas.openxmlformats.org/officeDocument/2006/relationships/viewProps" Target="viewProps.xml"/><Relationship Id="rId12" Type="http://schemas.openxmlformats.org/officeDocument/2006/relationships/tableStyles" Target="tableStyles.xml"/><Relationship Id="rId11" Type="http://schemas.openxmlformats.org/officeDocument/2006/relationships/presProps" Target="presProps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298447" y="1941576"/>
          <a:ext cx="8927465" cy="4164965"/>
        </p:xfrm>
        <a:graphic>
          <a:graphicData uri="http://schemas.openxmlformats.org/drawingml/2006/table">
            <a:tbl>
              <a:tblPr/>
              <a:tblGrid>
                <a:gridCol w="8927465"/>
              </a:tblGrid>
              <a:tr h="41586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16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8745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</a:t>
                      </a:r>
                      <a:r>
                        <a:rPr sz="2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．财会部门的资料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73709" algn="l" rtl="0" eaLnBrk="0">
                        <a:lnSpc>
                          <a:spcPct val="97000"/>
                        </a:lnSpc>
                        <a:spcBef>
                          <a:spcPts val="1766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财务部门的资料的研究，可以确定企业的发展前景，考核企业经济时效。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8585" algn="l" rtl="0" eaLnBrk="0">
                        <a:lnSpc>
                          <a:spcPct val="98000"/>
                        </a:lnSpc>
                        <a:spcBef>
                          <a:spcPts val="1737"/>
                        </a:spcBef>
                        <a:tabLst/>
                      </a:pPr>
                      <a:r>
                        <a:rPr sz="20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</a:t>
                      </a:r>
                      <a:r>
                        <a:rPr sz="2000" b="1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．营销业务部门的资料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471169" algn="l" rtl="0" eaLnBrk="0">
                        <a:lnSpc>
                          <a:spcPct val="97000"/>
                        </a:lnSpc>
                        <a:spcBef>
                          <a:spcPts val="1746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包括与企业业务经济活动有关的各种资料。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14935" algn="l" rtl="0" eaLnBrk="0">
                        <a:lnSpc>
                          <a:spcPct val="98000"/>
                        </a:lnSpc>
                        <a:spcBef>
                          <a:spcPts val="1736"/>
                        </a:spcBef>
                        <a:tabLst/>
                      </a:pP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</a:t>
                      </a:r>
                      <a:r>
                        <a:rPr sz="2000" b="1" kern="0" spc="-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．统计部门的资料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indent="449580" algn="l" rtl="0" eaLnBrk="0">
                        <a:lnSpc>
                          <a:spcPct val="14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主要包括各类统计报表，企业生产、销售、库存等各种数据资料，各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类统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计分析资料等。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group 2"/>
          <p:cNvGrpSpPr/>
          <p:nvPr/>
        </p:nvGrpSpPr>
        <p:grpSpPr>
          <a:xfrm rot="21600000">
            <a:off x="1129283" y="306323"/>
            <a:ext cx="3570732" cy="461772"/>
            <a:chOff x="0" y="0"/>
            <a:chExt cx="3570732" cy="46177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570732" cy="461772"/>
            </a:xfrm>
            <a:prstGeom prst="rect">
              <a:avLst/>
            </a:prstGeom>
          </p:spPr>
        </p:pic>
        <p:sp>
          <p:nvSpPr>
            <p:cNvPr id="6" name="textbox 6"/>
            <p:cNvSpPr/>
            <p:nvPr/>
          </p:nvSpPr>
          <p:spPr>
            <a:xfrm>
              <a:off x="-12700" y="-12700"/>
              <a:ext cx="359664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22554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b="1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四、二手资料的收集途径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8" name="textbox 8"/>
          <p:cNvSpPr/>
          <p:nvPr/>
        </p:nvSpPr>
        <p:spPr>
          <a:xfrm>
            <a:off x="1164437" y="1402232"/>
            <a:ext cx="3947795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</a:t>
            </a:r>
            <a:r>
              <a:rPr sz="24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r>
              <a:rPr sz="2400" b="1" kern="0" spc="-5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内部二手资料收</a:t>
            </a:r>
            <a:r>
              <a:rPr sz="2400" b="1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集途</a:t>
            </a: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径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99060" y="210311"/>
            <a:ext cx="697992" cy="620267"/>
            <a:chOff x="0" y="0"/>
            <a:chExt cx="697992" cy="620267"/>
          </a:xfrm>
        </p:grpSpPr>
        <p:sp>
          <p:nvSpPr>
            <p:cNvPr id="12" name="path 12"/>
            <p:cNvSpPr/>
            <p:nvPr/>
          </p:nvSpPr>
          <p:spPr>
            <a:xfrm>
              <a:off x="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192023" y="178308"/>
              <a:ext cx="505968" cy="441959"/>
            </a:xfrm>
            <a:custGeom>
              <a:avLst/>
              <a:gdLst/>
              <a:ahLst/>
              <a:cxnLst/>
              <a:rect l="0" t="0" r="0" b="0"/>
              <a:pathLst>
                <a:path w="796" h="695">
                  <a:moveTo>
                    <a:pt x="0" y="695"/>
                  </a:moveTo>
                  <a:lnTo>
                    <a:pt x="796" y="695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6"/>
          <p:cNvGraphicFramePr>
            <a:graphicFrameLocks noGrp="1"/>
          </p:cNvGraphicFramePr>
          <p:nvPr/>
        </p:nvGraphicFramePr>
        <p:xfrm>
          <a:off x="1043939" y="2008632"/>
          <a:ext cx="6174740" cy="3517265"/>
        </p:xfrm>
        <a:graphic>
          <a:graphicData uri="http://schemas.openxmlformats.org/drawingml/2006/table">
            <a:tbl>
              <a:tblPr/>
              <a:tblGrid>
                <a:gridCol w="6174740"/>
              </a:tblGrid>
              <a:tr h="35109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694" algn="l" rtl="0" eaLnBrk="0">
                        <a:lnSpc>
                          <a:spcPct val="98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000" b="1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</a:t>
                      </a:r>
                      <a:r>
                        <a:rPr sz="2000" b="1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．生产技术部门的资料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7155" indent="375284" algn="l" rtl="0" eaLnBrk="0">
                        <a:lnSpc>
                          <a:spcPct val="143000"/>
                        </a:lnSpc>
                        <a:spcBef>
                          <a:spcPts val="983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生产技术部门在承担企业产品开发、生产管理、技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术开发和质量管理过程中形成的各种开发方案、总结、</a:t>
                      </a:r>
                      <a:r>
                        <a:rPr sz="20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报告及收集的国内外技术动态资料。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16839" algn="l" rtl="0" eaLnBrk="0">
                        <a:lnSpc>
                          <a:spcPct val="98000"/>
                        </a:lnSpc>
                        <a:spcBef>
                          <a:spcPts val="1731"/>
                        </a:spcBef>
                        <a:tabLst/>
                      </a:pPr>
                      <a:r>
                        <a:rPr sz="2000" b="1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5</a:t>
                      </a:r>
                      <a:r>
                        <a:rPr sz="2000" b="1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．档案室或企业积累的其他资</a:t>
                      </a:r>
                      <a:r>
                        <a:rPr sz="20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6519" indent="300990" algn="l" rtl="0" eaLnBrk="0">
                        <a:lnSpc>
                          <a:spcPct val="13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这主要指平时剪报、各种调研报告、经验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总结、顾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客意见和建议、同业卷宗及有关照片和录像等资料。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438644" y="2013204"/>
            <a:ext cx="4219955" cy="4030979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1129283" y="306323"/>
            <a:ext cx="3570732" cy="461772"/>
            <a:chOff x="0" y="0"/>
            <a:chExt cx="3570732" cy="461772"/>
          </a:xfrm>
        </p:grpSpPr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570732" cy="461772"/>
            </a:xfrm>
            <a:prstGeom prst="rect">
              <a:avLst/>
            </a:prstGeom>
          </p:spPr>
        </p:pic>
        <p:sp>
          <p:nvSpPr>
            <p:cNvPr id="22" name="textbox 22"/>
            <p:cNvSpPr/>
            <p:nvPr/>
          </p:nvSpPr>
          <p:spPr>
            <a:xfrm>
              <a:off x="-12700" y="-12700"/>
              <a:ext cx="359664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22554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b="1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四、二手资料的收集途径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24" name="textbox 24"/>
          <p:cNvSpPr/>
          <p:nvPr/>
        </p:nvSpPr>
        <p:spPr>
          <a:xfrm>
            <a:off x="1033262" y="1284002"/>
            <a:ext cx="3947795" cy="372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79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</a:t>
            </a:r>
            <a:r>
              <a:rPr sz="24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r>
              <a:rPr sz="2400" b="1" kern="0" spc="-5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内部二手资料收集</a:t>
            </a:r>
            <a:r>
              <a:rPr sz="2400" b="1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途</a:t>
            </a: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径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99060" y="210311"/>
            <a:ext cx="697992" cy="620267"/>
            <a:chOff x="0" y="0"/>
            <a:chExt cx="697992" cy="620267"/>
          </a:xfrm>
        </p:grpSpPr>
        <p:sp>
          <p:nvSpPr>
            <p:cNvPr id="28" name="path 28"/>
            <p:cNvSpPr/>
            <p:nvPr/>
          </p:nvSpPr>
          <p:spPr>
            <a:xfrm>
              <a:off x="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path 30"/>
            <p:cNvSpPr/>
            <p:nvPr/>
          </p:nvSpPr>
          <p:spPr>
            <a:xfrm>
              <a:off x="192023" y="178308"/>
              <a:ext cx="505968" cy="441959"/>
            </a:xfrm>
            <a:custGeom>
              <a:avLst/>
              <a:gdLst/>
              <a:ahLst/>
              <a:cxnLst/>
              <a:rect l="0" t="0" r="0" b="0"/>
              <a:pathLst>
                <a:path w="796" h="695">
                  <a:moveTo>
                    <a:pt x="0" y="695"/>
                  </a:moveTo>
                  <a:lnTo>
                    <a:pt x="796" y="695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46520" y="1920239"/>
            <a:ext cx="5398008" cy="4308348"/>
          </a:xfrm>
          <a:prstGeom prst="rect">
            <a:avLst/>
          </a:prstGeom>
        </p:spPr>
      </p:pic>
      <p:graphicFrame>
        <p:nvGraphicFramePr>
          <p:cNvPr id="34" name="table 34"/>
          <p:cNvGraphicFramePr>
            <a:graphicFrameLocks noGrp="1"/>
          </p:cNvGraphicFramePr>
          <p:nvPr/>
        </p:nvGraphicFramePr>
        <p:xfrm>
          <a:off x="1277111" y="1761744"/>
          <a:ext cx="6597015" cy="4624704"/>
        </p:xfrm>
        <a:graphic>
          <a:graphicData uri="http://schemas.openxmlformats.org/drawingml/2006/table">
            <a:tbl>
              <a:tblPr/>
              <a:tblGrid>
                <a:gridCol w="6597015"/>
              </a:tblGrid>
              <a:tr h="46183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402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94970" algn="l" rtl="0" eaLnBrk="0">
                        <a:lnSpc>
                          <a:spcPct val="98000"/>
                        </a:lnSpc>
                        <a:tabLst/>
                      </a:pP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</a:t>
                      </a:r>
                      <a:r>
                        <a:rPr sz="2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．政府机构的资料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676275" algn="l" rtl="0" eaLnBrk="0">
                        <a:lnSpc>
                          <a:spcPct val="98000"/>
                        </a:lnSpc>
                        <a:spcBef>
                          <a:spcPts val="1726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主要包括发布的法律、法规和公报、出版的各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种年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9060" algn="l" rtl="0" eaLnBrk="0">
                        <a:lnSpc>
                          <a:spcPct val="97000"/>
                        </a:lnSpc>
                        <a:spcBef>
                          <a:spcPts val="1266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鉴、内部通知、政府网页、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77190" algn="l" rtl="0" eaLnBrk="0">
                        <a:lnSpc>
                          <a:spcPct val="98000"/>
                        </a:lnSpc>
                        <a:spcBef>
                          <a:spcPts val="1737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主管部门的各种行业管理信息资料。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84809" algn="l" rtl="0" eaLnBrk="0">
                        <a:lnSpc>
                          <a:spcPct val="98000"/>
                        </a:lnSpc>
                        <a:spcBef>
                          <a:spcPts val="1732"/>
                        </a:spcBef>
                        <a:tabLst/>
                      </a:pP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</a:t>
                      </a:r>
                      <a:r>
                        <a:rPr sz="2000" b="1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．公共机构的资料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673100" algn="l" rtl="0" eaLnBrk="0">
                        <a:lnSpc>
                          <a:spcPct val="97000"/>
                        </a:lnSpc>
                        <a:spcBef>
                          <a:spcPts val="1745"/>
                        </a:spcBef>
                        <a:tabLst/>
                      </a:pPr>
                      <a:r>
                        <a:rPr sz="20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公共机构的资料是指图书馆、档案馆、科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研院所、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00964" algn="l" rtl="0" eaLnBrk="0">
                        <a:lnSpc>
                          <a:spcPct val="97000"/>
                        </a:lnSpc>
                        <a:spcBef>
                          <a:spcPts val="1274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高等院校等提供的资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91159" algn="l" rtl="0" eaLnBrk="0">
                        <a:lnSpc>
                          <a:spcPct val="97000"/>
                        </a:lnSpc>
                        <a:spcBef>
                          <a:spcPts val="1752"/>
                        </a:spcBef>
                        <a:tabLst/>
                      </a:pPr>
                      <a:r>
                        <a:rPr sz="2000" b="1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3．新闻媒体资料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1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676275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主要媒体有报刊、杂志、广播电台、电视台等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group 10"/>
          <p:cNvGrpSpPr/>
          <p:nvPr/>
        </p:nvGrpSpPr>
        <p:grpSpPr>
          <a:xfrm rot="21600000">
            <a:off x="1129283" y="306323"/>
            <a:ext cx="3570732" cy="461772"/>
            <a:chOff x="0" y="0"/>
            <a:chExt cx="3570732" cy="461772"/>
          </a:xfrm>
        </p:grpSpPr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570732" cy="461772"/>
            </a:xfrm>
            <a:prstGeom prst="rect">
              <a:avLst/>
            </a:prstGeom>
          </p:spPr>
        </p:pic>
        <p:sp>
          <p:nvSpPr>
            <p:cNvPr id="38" name="textbox 38"/>
            <p:cNvSpPr/>
            <p:nvPr/>
          </p:nvSpPr>
          <p:spPr>
            <a:xfrm>
              <a:off x="-12700" y="-12700"/>
              <a:ext cx="359664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22554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b="1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四、二手资料的收集途径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40" name="textbox 40"/>
          <p:cNvSpPr/>
          <p:nvPr/>
        </p:nvSpPr>
        <p:spPr>
          <a:xfrm>
            <a:off x="1084275" y="1238783"/>
            <a:ext cx="3947795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（二）外部二手资料收集途径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99060" y="210311"/>
            <a:ext cx="697992" cy="620267"/>
            <a:chOff x="0" y="0"/>
            <a:chExt cx="697992" cy="620267"/>
          </a:xfrm>
        </p:grpSpPr>
        <p:sp>
          <p:nvSpPr>
            <p:cNvPr id="44" name="path 44"/>
            <p:cNvSpPr/>
            <p:nvPr/>
          </p:nvSpPr>
          <p:spPr>
            <a:xfrm>
              <a:off x="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path 46"/>
            <p:cNvSpPr/>
            <p:nvPr/>
          </p:nvSpPr>
          <p:spPr>
            <a:xfrm>
              <a:off x="192023" y="178308"/>
              <a:ext cx="505968" cy="441959"/>
            </a:xfrm>
            <a:custGeom>
              <a:avLst/>
              <a:gdLst/>
              <a:ahLst/>
              <a:cxnLst/>
              <a:rect l="0" t="0" r="0" b="0"/>
              <a:pathLst>
                <a:path w="796" h="695">
                  <a:moveTo>
                    <a:pt x="0" y="695"/>
                  </a:moveTo>
                  <a:lnTo>
                    <a:pt x="796" y="695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e 48"/>
          <p:cNvGraphicFramePr>
            <a:graphicFrameLocks noGrp="1"/>
          </p:cNvGraphicFramePr>
          <p:nvPr/>
        </p:nvGraphicFramePr>
        <p:xfrm>
          <a:off x="1062227" y="1761744"/>
          <a:ext cx="6817994" cy="4410075"/>
        </p:xfrm>
        <a:graphic>
          <a:graphicData uri="http://schemas.openxmlformats.org/drawingml/2006/table">
            <a:tbl>
              <a:tblPr/>
              <a:tblGrid>
                <a:gridCol w="6817994"/>
              </a:tblGrid>
              <a:tr h="44037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76554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</a:t>
                      </a:r>
                      <a:r>
                        <a:rPr sz="2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．行业组织资料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9060" indent="650240" algn="l" rtl="0" eaLnBrk="0">
                        <a:lnSpc>
                          <a:spcPct val="130000"/>
                        </a:lnSpc>
                        <a:spcBef>
                          <a:spcPts val="492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如可以通过各种协会、商会、联合会等行业组织，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收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</a:t>
                      </a: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集相关资料。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93700" algn="l" rtl="0" eaLnBrk="0">
                        <a:lnSpc>
                          <a:spcPct val="97000"/>
                        </a:lnSpc>
                        <a:spcBef>
                          <a:spcPts val="1026"/>
                        </a:spcBef>
                        <a:tabLst/>
                      </a:pPr>
                      <a:r>
                        <a:rPr sz="2000" b="1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5．数据资料提供者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9694" indent="573405" algn="l" rtl="0" eaLnBrk="0">
                        <a:lnSpc>
                          <a:spcPct val="130000"/>
                        </a:lnSpc>
                        <a:spcBef>
                          <a:spcPts val="486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数据资料供应商有①政府机关事业单位设立的独立核    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算的信息调研机构；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82270" algn="l" rtl="0" eaLnBrk="0">
                        <a:lnSpc>
                          <a:spcPct val="93000"/>
                        </a:lnSpc>
                        <a:spcBef>
                          <a:spcPts val="1023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②商贸公司的信息部；③独立的民营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咨询机构。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386079" algn="l" rtl="0" eaLnBrk="0">
                        <a:lnSpc>
                          <a:spcPct val="98000"/>
                        </a:lnSpc>
                        <a:spcBef>
                          <a:spcPts val="1122"/>
                        </a:spcBef>
                        <a:tabLst/>
                      </a:pPr>
                      <a:r>
                        <a:rPr sz="20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6．金融机构供给的信息资料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99060" indent="506094" algn="l" rtl="0" eaLnBrk="0">
                        <a:lnSpc>
                          <a:spcPct val="129000"/>
                        </a:lnSpc>
                        <a:spcBef>
                          <a:spcPts val="519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收集金融方面的有关信息资料，有助于企业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进行科学决  </a:t>
                      </a:r>
                      <a:r>
                        <a:rPr sz="20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策或找到新的投资机会。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00059" y="1620011"/>
            <a:ext cx="3820668" cy="4988052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1129283" y="306323"/>
            <a:ext cx="3570732" cy="461772"/>
            <a:chOff x="0" y="0"/>
            <a:chExt cx="3570732" cy="461772"/>
          </a:xfrm>
        </p:grpSpPr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570732" cy="461772"/>
            </a:xfrm>
            <a:prstGeom prst="rect">
              <a:avLst/>
            </a:prstGeom>
          </p:spPr>
        </p:pic>
        <p:sp>
          <p:nvSpPr>
            <p:cNvPr id="54" name="textbox 54"/>
            <p:cNvSpPr/>
            <p:nvPr/>
          </p:nvSpPr>
          <p:spPr>
            <a:xfrm>
              <a:off x="-12700" y="-12700"/>
              <a:ext cx="359664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22554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b="1" kern="0" spc="-2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四、二手资料的收集途径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56" name="textbox 56"/>
          <p:cNvSpPr/>
          <p:nvPr/>
        </p:nvSpPr>
        <p:spPr>
          <a:xfrm>
            <a:off x="941324" y="1238783"/>
            <a:ext cx="3947795" cy="37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6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（二）外部二手资料收集途径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99060" y="210311"/>
            <a:ext cx="697992" cy="620267"/>
            <a:chOff x="0" y="0"/>
            <a:chExt cx="697992" cy="620267"/>
          </a:xfrm>
        </p:grpSpPr>
        <p:sp>
          <p:nvSpPr>
            <p:cNvPr id="60" name="path 60"/>
            <p:cNvSpPr/>
            <p:nvPr/>
          </p:nvSpPr>
          <p:spPr>
            <a:xfrm>
              <a:off x="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192023" y="178308"/>
              <a:ext cx="505968" cy="441959"/>
            </a:xfrm>
            <a:custGeom>
              <a:avLst/>
              <a:gdLst/>
              <a:ahLst/>
              <a:cxnLst/>
              <a:rect l="0" t="0" r="0" b="0"/>
              <a:pathLst>
                <a:path w="796" h="695">
                  <a:moveTo>
                    <a:pt x="0" y="695"/>
                  </a:moveTo>
                  <a:lnTo>
                    <a:pt x="796" y="695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table 64"/>
          <p:cNvGraphicFramePr>
            <a:graphicFrameLocks noGrp="1"/>
          </p:cNvGraphicFramePr>
          <p:nvPr/>
        </p:nvGraphicFramePr>
        <p:xfrm>
          <a:off x="768095" y="1946148"/>
          <a:ext cx="6047104" cy="3980179"/>
        </p:xfrm>
        <a:graphic>
          <a:graphicData uri="http://schemas.openxmlformats.org/drawingml/2006/table">
            <a:tbl>
              <a:tblPr/>
              <a:tblGrid>
                <a:gridCol w="6047104"/>
              </a:tblGrid>
              <a:tr h="39738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99060" indent="298450" algn="l" rtl="0" eaLnBrk="0">
                        <a:lnSpc>
                          <a:spcPct val="143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对于文献性资料来说，科学地查寻资料具有十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分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 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重要的意义。从某种意义上讲，二手资料调查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法方法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也就是对资料的查寻方法</a:t>
                      </a:r>
                      <a:r>
                        <a:rPr sz="2000" kern="0" spc="-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，以文</a:t>
                      </a: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献性资料为例：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195579" algn="l" rtl="0" eaLnBrk="0">
                        <a:lnSpc>
                          <a:spcPct val="97000"/>
                        </a:lnSpc>
                        <a:spcBef>
                          <a:spcPts val="1752"/>
                        </a:spcBef>
                        <a:tabLst/>
                      </a:pP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</a:t>
                      </a:r>
                      <a:r>
                        <a:rPr sz="2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．参考文献查找法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330" indent="295909" algn="l" rtl="0" eaLnBrk="0">
                        <a:lnSpc>
                          <a:spcPct val="143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参考文献查我法是利用有关著作、论文的末尾所     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开列的参考文献目录，或者是文中所提到的某些文献</a:t>
                      </a:r>
                      <a:r>
                        <a:rPr sz="2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资料，以此为线索追踪、查找有关文献资料的方法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6" name="table 66"/>
          <p:cNvGraphicFramePr>
            <a:graphicFrameLocks noGrp="1"/>
          </p:cNvGraphicFramePr>
          <p:nvPr/>
        </p:nvGraphicFramePr>
        <p:xfrm>
          <a:off x="7124700" y="1639824"/>
          <a:ext cx="4350384" cy="4641850"/>
        </p:xfrm>
        <a:graphic>
          <a:graphicData uri="http://schemas.openxmlformats.org/drawingml/2006/table">
            <a:tbl>
              <a:tblPr/>
              <a:tblGrid>
                <a:gridCol w="4350384"/>
              </a:tblGrid>
              <a:tr h="4635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33844" y="1648968"/>
            <a:ext cx="4332731" cy="4623815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86542" y="197611"/>
            <a:ext cx="3830954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7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8" name="group 18"/>
          <p:cNvGrpSpPr/>
          <p:nvPr/>
        </p:nvGrpSpPr>
        <p:grpSpPr>
          <a:xfrm rot="21600000">
            <a:off x="1095755" y="1187195"/>
            <a:ext cx="3262883" cy="461772"/>
            <a:chOff x="0" y="0"/>
            <a:chExt cx="3262883" cy="461772"/>
          </a:xfrm>
        </p:grpSpPr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262883" cy="461772"/>
            </a:xfrm>
            <a:prstGeom prst="rect">
              <a:avLst/>
            </a:prstGeom>
          </p:spPr>
        </p:pic>
        <p:sp>
          <p:nvSpPr>
            <p:cNvPr id="74" name="textbox 74"/>
            <p:cNvSpPr/>
            <p:nvPr/>
          </p:nvSpPr>
          <p:spPr>
            <a:xfrm>
              <a:off x="-12700" y="-12700"/>
              <a:ext cx="3288665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10489" algn="l" rtl="0" eaLnBrk="0">
                <a:lnSpc>
                  <a:spcPct val="97000"/>
                </a:lnSpc>
                <a:spcBef>
                  <a:spcPts val="2"/>
                </a:spcBef>
                <a:tabLst/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五、二手资料调查方法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76" name="picture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95755" y="4090416"/>
            <a:ext cx="9758171" cy="2068067"/>
          </a:xfrm>
          <a:prstGeom prst="rect">
            <a:avLst/>
          </a:prstGeom>
        </p:spPr>
      </p:pic>
      <p:graphicFrame>
        <p:nvGraphicFramePr>
          <p:cNvPr id="80" name="table 80"/>
          <p:cNvGraphicFramePr>
            <a:graphicFrameLocks noGrp="1"/>
          </p:cNvGraphicFramePr>
          <p:nvPr/>
        </p:nvGraphicFramePr>
        <p:xfrm>
          <a:off x="1091183" y="2095500"/>
          <a:ext cx="9207500" cy="1548129"/>
        </p:xfrm>
        <a:graphic>
          <a:graphicData uri="http://schemas.openxmlformats.org/drawingml/2006/table">
            <a:tbl>
              <a:tblPr/>
              <a:tblGrid>
                <a:gridCol w="9207500"/>
              </a:tblGrid>
              <a:tr h="15417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9854" algn="l" rtl="0" eaLnBrk="0">
                        <a:lnSpc>
                          <a:spcPct val="97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</a:t>
                      </a:r>
                      <a:r>
                        <a:rPr sz="2000" b="1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b="1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．检索工具查找法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17475" indent="280670" algn="l" rtl="0" eaLnBrk="0">
                        <a:lnSpc>
                          <a:spcPct val="13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检索工具查找法是利用已有的检索攻击查找文献资料的方法。根据检查工具不   </a:t>
                      </a:r>
                      <a:r>
                        <a:rPr sz="20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同，检索方法主要有手工检索和计算机检索两种。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" name="textbox 82"/>
          <p:cNvSpPr/>
          <p:nvPr/>
        </p:nvSpPr>
        <p:spPr>
          <a:xfrm>
            <a:off x="86542" y="197611"/>
            <a:ext cx="3830954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7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二手资料调查法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1095755" y="1187195"/>
            <a:ext cx="3262883" cy="461772"/>
            <a:chOff x="0" y="0"/>
            <a:chExt cx="3262883" cy="461772"/>
          </a:xfrm>
        </p:grpSpPr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262883" cy="461772"/>
            </a:xfrm>
            <a:prstGeom prst="rect">
              <a:avLst/>
            </a:prstGeom>
          </p:spPr>
        </p:pic>
        <p:sp>
          <p:nvSpPr>
            <p:cNvPr id="86" name="textbox 86"/>
            <p:cNvSpPr/>
            <p:nvPr/>
          </p:nvSpPr>
          <p:spPr>
            <a:xfrm>
              <a:off x="-12700" y="-12700"/>
              <a:ext cx="3288665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sz="600" dirty="0">
                <a:latin typeface="Arial"/>
                <a:ea typeface="Arial"/>
                <a:cs typeface="Arial"/>
              </a:endParaRPr>
            </a:p>
            <a:p>
              <a:pPr marL="110489" algn="l" rtl="0" eaLnBrk="0">
                <a:lnSpc>
                  <a:spcPct val="97000"/>
                </a:lnSpc>
                <a:spcBef>
                  <a:spcPts val="2"/>
                </a:spcBef>
                <a:tabLst/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五、二手资料调查方法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ath 90"/>
          <p:cNvSpPr/>
          <p:nvPr/>
        </p:nvSpPr>
        <p:spPr>
          <a:xfrm>
            <a:off x="2328672" y="3041904"/>
            <a:ext cx="551688" cy="551687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AC3E4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" name="path 92"/>
          <p:cNvSpPr/>
          <p:nvPr/>
        </p:nvSpPr>
        <p:spPr>
          <a:xfrm>
            <a:off x="2328672" y="4661916"/>
            <a:ext cx="551688" cy="551688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2E75B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" name="path 94"/>
          <p:cNvSpPr/>
          <p:nvPr/>
        </p:nvSpPr>
        <p:spPr>
          <a:xfrm>
            <a:off x="2328672" y="3851147"/>
            <a:ext cx="551688" cy="551687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54823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" name="path 96"/>
          <p:cNvSpPr/>
          <p:nvPr/>
        </p:nvSpPr>
        <p:spPr>
          <a:xfrm>
            <a:off x="2328672" y="1421891"/>
            <a:ext cx="551688" cy="551688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5C414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" name="path 98"/>
          <p:cNvSpPr/>
          <p:nvPr/>
        </p:nvSpPr>
        <p:spPr>
          <a:xfrm>
            <a:off x="2328672" y="2232659"/>
            <a:ext cx="551688" cy="550164"/>
          </a:xfrm>
          <a:custGeom>
            <a:avLst/>
            <a:gdLst/>
            <a:ahLst/>
            <a:cxnLst/>
            <a:rect l="0" t="0" r="0" b="0"/>
            <a:pathLst>
              <a:path w="868" h="866">
                <a:moveTo>
                  <a:pt x="0" y="433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3"/>
                </a:cubicBezTo>
                <a:cubicBezTo>
                  <a:pt x="868" y="672"/>
                  <a:pt x="674" y="866"/>
                  <a:pt x="434" y="866"/>
                </a:cubicBezTo>
                <a:cubicBezTo>
                  <a:pt x="194" y="866"/>
                  <a:pt x="0" y="672"/>
                  <a:pt x="0" y="433"/>
                </a:cubicBezTo>
              </a:path>
            </a:pathLst>
          </a:custGeom>
          <a:solidFill>
            <a:srgbClr val="48707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" name="textbox 100"/>
          <p:cNvSpPr/>
          <p:nvPr/>
        </p:nvSpPr>
        <p:spPr>
          <a:xfrm>
            <a:off x="2516174" y="1544529"/>
            <a:ext cx="4973954" cy="3718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ct val="100000"/>
              </a:lnSpc>
              <a:tabLst/>
            </a:pPr>
            <a:r>
              <a:rPr sz="3600" kern="0" spc="60" baseline="5787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1</a:t>
            </a:r>
            <a:r>
              <a:rPr sz="2300" kern="0" spc="6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         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二手资料与二手资料调查法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100000"/>
              </a:lnSpc>
              <a:spcBef>
                <a:spcPts val="818"/>
              </a:spcBef>
              <a:tabLst/>
            </a:pPr>
            <a:r>
              <a:rPr sz="2400" kern="0" spc="6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2         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二手资料的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特征与作用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100000"/>
              </a:lnSpc>
              <a:spcBef>
                <a:spcPts val="815"/>
              </a:spcBef>
              <a:tabLst/>
            </a:pPr>
            <a:r>
              <a:rPr sz="2400" kern="0" spc="5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3         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二手资料的选用条件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93"/>
              </a:lnSpc>
              <a:spcBef>
                <a:spcPts val="812"/>
              </a:spcBef>
              <a:tabLst/>
            </a:pPr>
            <a:r>
              <a:rPr sz="3600" kern="0" spc="50" baseline="11173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4</a:t>
            </a:r>
            <a:r>
              <a:rPr sz="2300" kern="0" spc="5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          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料的搜集途径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5875" algn="l" rtl="0" eaLnBrk="0">
              <a:lnSpc>
                <a:spcPts val="3418"/>
              </a:lnSpc>
              <a:spcBef>
                <a:spcPts val="4"/>
              </a:spcBef>
              <a:tabLst/>
            </a:pPr>
            <a:r>
              <a:rPr sz="3600" kern="0" spc="40" baseline="23876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5</a:t>
            </a:r>
            <a:r>
              <a:rPr sz="2300" kern="0" spc="4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         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二手资料搜集方法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86542" y="197611"/>
            <a:ext cx="2610485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课程回顾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" name="table 106"/>
          <p:cNvGraphicFramePr>
            <a:graphicFrameLocks noGrp="1"/>
          </p:cNvGraphicFramePr>
          <p:nvPr/>
        </p:nvGraphicFramePr>
        <p:xfrm>
          <a:off x="1118616" y="1402080"/>
          <a:ext cx="8511540" cy="1392554"/>
        </p:xfrm>
        <a:graphic>
          <a:graphicData uri="http://schemas.openxmlformats.org/drawingml/2006/table">
            <a:tbl>
              <a:tblPr/>
              <a:tblGrid>
                <a:gridCol w="8511540"/>
              </a:tblGrid>
              <a:tr h="13862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sz="7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00964" indent="12064" algn="l" rtl="0" eaLnBrk="0">
                        <a:lnSpc>
                          <a:spcPct val="145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7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以“当代的年轻人都喜欢在网上买什么？”为调查主</a:t>
                      </a:r>
                      <a:r>
                        <a:rPr sz="27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</a:t>
                      </a:r>
                      <a:r>
                        <a:rPr sz="27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题开展二手资料的调查。</a:t>
                      </a:r>
                      <a:endParaRPr sz="27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8" name="table 108"/>
          <p:cNvGraphicFramePr>
            <a:graphicFrameLocks noGrp="1"/>
          </p:cNvGraphicFramePr>
          <p:nvPr/>
        </p:nvGraphicFramePr>
        <p:xfrm>
          <a:off x="5366003" y="2409444"/>
          <a:ext cx="4094479" cy="3361690"/>
        </p:xfrm>
        <a:graphic>
          <a:graphicData uri="http://schemas.openxmlformats.org/drawingml/2006/table">
            <a:tbl>
              <a:tblPr/>
              <a:tblGrid>
                <a:gridCol w="4094479"/>
              </a:tblGrid>
              <a:tr h="335534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0" name="picture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75148" y="2418588"/>
            <a:ext cx="4076699" cy="3343655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86542" y="197611"/>
            <a:ext cx="2610485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595"/>
              </a:lnSpc>
              <a:tabLst/>
            </a:pPr>
            <a:r>
              <a:rPr sz="9000" kern="0" spc="-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10" dirty="0">
                <a:solidFill>
                  <a:srgbClr val="0424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课后练习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66216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 1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8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126" name="picture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2021-06-18T14:33:03Z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2024-08-30T16:53:43</vt:filetime>
  </property>
</Properties>
</file>