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2" Type="http://schemas.openxmlformats.org/officeDocument/2006/relationships/viewProps" Target="viewProps.xml"/><Relationship Id="rId21" Type="http://schemas.openxmlformats.org/officeDocument/2006/relationships/tableStyles" Target="tableStyles.xml"/><Relationship Id="rId20" Type="http://schemas.openxmlformats.org/officeDocument/2006/relationships/presProps" Target="presProps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8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2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35427" y="3163601"/>
            <a:ext cx="4563745" cy="614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9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问卷结构和问题编排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048000"/>
            <a:ext cx="4931663" cy="3809998"/>
          </a:xfrm>
          <a:prstGeom prst="rect">
            <a:avLst/>
          </a:prstGeom>
        </p:spPr>
      </p:pic>
      <p:sp>
        <p:nvSpPr>
          <p:cNvPr id="170" name="textbox 170"/>
          <p:cNvSpPr/>
          <p:nvPr/>
        </p:nvSpPr>
        <p:spPr>
          <a:xfrm>
            <a:off x="2058974" y="1515287"/>
            <a:ext cx="9181465" cy="7696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3000"/>
              </a:lnSpc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——背景性的问题，主要了解调查者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个人的基本情况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，了解消费者的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20954" algn="l" rtl="0" eaLnBrk="0">
              <a:lnSpc>
                <a:spcPts val="3455"/>
              </a:lnSpc>
              <a:tabLst/>
            </a:pPr>
            <a:r>
              <a:rPr sz="2400" b="1" kern="0" spc="-6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消费投向和偏好</a:t>
            </a: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，它们是对问卷进行</a:t>
            </a:r>
            <a:r>
              <a:rPr sz="2400" b="1" kern="0" spc="-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分析研究的重要依据。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72" name="textbox 172"/>
          <p:cNvSpPr/>
          <p:nvPr/>
        </p:nvSpPr>
        <p:spPr>
          <a:xfrm>
            <a:off x="5326896" y="3479133"/>
            <a:ext cx="5416550" cy="8407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83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如：您的居住地属于哪个地区</a:t>
            </a: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？（单选）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500" dirty="0">
              <a:latin typeface="Arial"/>
              <a:ea typeface="Arial"/>
              <a:cs typeface="Arial"/>
            </a:endParaRPr>
          </a:p>
          <a:p>
            <a:pPr marL="28575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000" b="1" kern="0" spc="-1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．蜀山区   </a:t>
            </a: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000" b="1" kern="0" spc="-2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．庐阳区    </a:t>
            </a: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r>
              <a:rPr sz="2000" b="1" kern="0" spc="-2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．包河区   </a:t>
            </a: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4</a:t>
            </a:r>
            <a:r>
              <a:rPr sz="2000" b="1" kern="0" spc="-2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0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．瑶海区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4" name="textbox 174"/>
          <p:cNvSpPr/>
          <p:nvPr/>
        </p:nvSpPr>
        <p:spPr>
          <a:xfrm>
            <a:off x="824716" y="294811"/>
            <a:ext cx="4103370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问卷的结构—</a:t>
            </a:r>
            <a:r>
              <a:rPr sz="3200" b="1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背景问题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76" name="picture 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78" name="path 17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0" name="path 18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box 182"/>
          <p:cNvSpPr/>
          <p:nvPr/>
        </p:nvSpPr>
        <p:spPr>
          <a:xfrm>
            <a:off x="2074595" y="1208582"/>
            <a:ext cx="9204959" cy="1249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3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——在调查问卷最后，简短地向被调查者强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调本次调查活动的重要性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7145" indent="31750" algn="l" rtl="0" eaLnBrk="0">
              <a:lnSpc>
                <a:spcPct val="125000"/>
              </a:lnSpc>
              <a:spcBef>
                <a:spcPts val="39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以及再次表达谢意。同时记录下调查人员姓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名、调查时间、调查地点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等。结束语要简短明了，有的问</a:t>
            </a:r>
            <a:r>
              <a:rPr sz="2400" b="1" kern="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卷也可以省略。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430011"/>
            <a:ext cx="1517903" cy="1359408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 rot="21600000">
            <a:off x="1110996" y="3048000"/>
            <a:ext cx="2955035" cy="2921508"/>
            <a:chOff x="0" y="0"/>
            <a:chExt cx="2955035" cy="2921508"/>
          </a:xfrm>
        </p:grpSpPr>
        <p:sp>
          <p:nvSpPr>
            <p:cNvPr id="186" name="path 186"/>
            <p:cNvSpPr/>
            <p:nvPr/>
          </p:nvSpPr>
          <p:spPr>
            <a:xfrm>
              <a:off x="0" y="1889760"/>
              <a:ext cx="912875" cy="1031747"/>
            </a:xfrm>
            <a:custGeom>
              <a:avLst/>
              <a:gdLst/>
              <a:ahLst/>
              <a:cxnLst/>
              <a:rect l="0" t="0" r="0" b="0"/>
              <a:pathLst>
                <a:path w="1437" h="1624">
                  <a:moveTo>
                    <a:pt x="0" y="812"/>
                  </a:moveTo>
                  <a:cubicBezTo>
                    <a:pt x="0" y="363"/>
                    <a:pt x="321" y="0"/>
                    <a:pt x="718" y="0"/>
                  </a:cubicBezTo>
                  <a:cubicBezTo>
                    <a:pt x="1115" y="0"/>
                    <a:pt x="1437" y="363"/>
                    <a:pt x="1437" y="812"/>
                  </a:cubicBezTo>
                  <a:cubicBezTo>
                    <a:pt x="1437" y="1261"/>
                    <a:pt x="1115" y="1624"/>
                    <a:pt x="718" y="1624"/>
                  </a:cubicBezTo>
                  <a:cubicBezTo>
                    <a:pt x="321" y="1624"/>
                    <a:pt x="0" y="1261"/>
                    <a:pt x="0" y="812"/>
                  </a:cubicBezTo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8" name="path 188"/>
            <p:cNvSpPr/>
            <p:nvPr/>
          </p:nvSpPr>
          <p:spPr>
            <a:xfrm>
              <a:off x="377951" y="1552336"/>
              <a:ext cx="310276" cy="814435"/>
            </a:xfrm>
            <a:custGeom>
              <a:avLst/>
              <a:gdLst/>
              <a:ahLst/>
              <a:cxnLst/>
              <a:rect l="0" t="0" r="0" b="0"/>
              <a:pathLst>
                <a:path w="488" h="1282">
                  <a:moveTo>
                    <a:pt x="406" y="47"/>
                  </a:moveTo>
                  <a:cubicBezTo>
                    <a:pt x="359" y="-3"/>
                    <a:pt x="286" y="-1"/>
                    <a:pt x="241" y="49"/>
                  </a:cubicBezTo>
                  <a:cubicBezTo>
                    <a:pt x="24" y="299"/>
                    <a:pt x="24" y="299"/>
                    <a:pt x="24" y="29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23"/>
                    <a:pt x="77" y="995"/>
                    <a:pt x="79" y="998"/>
                  </a:cubicBezTo>
                  <a:cubicBezTo>
                    <a:pt x="325" y="1282"/>
                    <a:pt x="325" y="1282"/>
                    <a:pt x="325" y="1282"/>
                  </a:cubicBezTo>
                  <a:cubicBezTo>
                    <a:pt x="361" y="983"/>
                    <a:pt x="284" y="874"/>
                    <a:pt x="226" y="834"/>
                  </a:cubicBezTo>
                  <a:cubicBezTo>
                    <a:pt x="380" y="543"/>
                    <a:pt x="380" y="543"/>
                    <a:pt x="380" y="543"/>
                  </a:cubicBezTo>
                  <a:cubicBezTo>
                    <a:pt x="508" y="397"/>
                    <a:pt x="504" y="157"/>
                    <a:pt x="406" y="47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0" name="path 190"/>
            <p:cNvSpPr/>
            <p:nvPr/>
          </p:nvSpPr>
          <p:spPr>
            <a:xfrm>
              <a:off x="606551" y="1106423"/>
              <a:ext cx="2205227" cy="1680972"/>
            </a:xfrm>
            <a:custGeom>
              <a:avLst/>
              <a:gdLst/>
              <a:ahLst/>
              <a:cxnLst/>
              <a:rect l="0" t="0" r="0" b="0"/>
              <a:pathLst>
                <a:path w="3472" h="2647">
                  <a:moveTo>
                    <a:pt x="3472" y="2278"/>
                  </a:moveTo>
                  <a:cubicBezTo>
                    <a:pt x="3472" y="369"/>
                    <a:pt x="3472" y="369"/>
                    <a:pt x="3472" y="369"/>
                  </a:cubicBezTo>
                  <a:cubicBezTo>
                    <a:pt x="3472" y="165"/>
                    <a:pt x="3326" y="0"/>
                    <a:pt x="3146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148" y="0"/>
                    <a:pt x="0" y="165"/>
                    <a:pt x="0" y="369"/>
                  </a:cubicBezTo>
                  <a:cubicBezTo>
                    <a:pt x="0" y="2278"/>
                    <a:pt x="0" y="2278"/>
                    <a:pt x="0" y="2278"/>
                  </a:cubicBezTo>
                  <a:cubicBezTo>
                    <a:pt x="0" y="2481"/>
                    <a:pt x="148" y="2647"/>
                    <a:pt x="326" y="2647"/>
                  </a:cubicBezTo>
                  <a:cubicBezTo>
                    <a:pt x="3146" y="2647"/>
                    <a:pt x="3146" y="2647"/>
                    <a:pt x="3146" y="2647"/>
                  </a:cubicBezTo>
                  <a:cubicBezTo>
                    <a:pt x="3326" y="2647"/>
                    <a:pt x="3472" y="2481"/>
                    <a:pt x="3472" y="2278"/>
                  </a:cubicBezTo>
                </a:path>
              </a:pathLst>
            </a:custGeom>
            <a:solidFill>
              <a:srgbClr val="0006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2" name="path 192"/>
            <p:cNvSpPr/>
            <p:nvPr/>
          </p:nvSpPr>
          <p:spPr>
            <a:xfrm>
              <a:off x="990599" y="1106423"/>
              <a:ext cx="1821179" cy="1141476"/>
            </a:xfrm>
            <a:custGeom>
              <a:avLst/>
              <a:gdLst/>
              <a:ahLst/>
              <a:cxnLst/>
              <a:rect l="0" t="0" r="0" b="0"/>
              <a:pathLst>
                <a:path w="2867" h="1797">
                  <a:moveTo>
                    <a:pt x="2867" y="179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39" y="0"/>
                    <a:pt x="2539" y="0"/>
                    <a:pt x="2539" y="0"/>
                  </a:cubicBezTo>
                  <a:cubicBezTo>
                    <a:pt x="2719" y="0"/>
                    <a:pt x="2867" y="165"/>
                    <a:pt x="2867" y="368"/>
                  </a:cubicBezTo>
                  <a:lnTo>
                    <a:pt x="2867" y="1797"/>
                  </a:lnTo>
                  <a:close/>
                </a:path>
              </a:pathLst>
            </a:custGeom>
            <a:solidFill>
              <a:srgbClr val="5E5D5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4" name="path 194"/>
            <p:cNvSpPr/>
            <p:nvPr/>
          </p:nvSpPr>
          <p:spPr>
            <a:xfrm>
              <a:off x="950975" y="1115567"/>
              <a:ext cx="1609343" cy="1542288"/>
            </a:xfrm>
            <a:custGeom>
              <a:avLst/>
              <a:gdLst/>
              <a:ahLst/>
              <a:cxnLst/>
              <a:rect l="0" t="0" r="0" b="0"/>
              <a:pathLst>
                <a:path w="2534" h="2428">
                  <a:moveTo>
                    <a:pt x="2534" y="0"/>
                  </a:moveTo>
                  <a:lnTo>
                    <a:pt x="1965" y="1081"/>
                  </a:lnTo>
                  <a:lnTo>
                    <a:pt x="1101" y="1212"/>
                  </a:lnTo>
                  <a:lnTo>
                    <a:pt x="532" y="2428"/>
                  </a:lnTo>
                  <a:lnTo>
                    <a:pt x="0" y="2428"/>
                  </a:lnTo>
                  <a:lnTo>
                    <a:pt x="0" y="2260"/>
                  </a:lnTo>
                  <a:lnTo>
                    <a:pt x="795" y="944"/>
                  </a:lnTo>
                  <a:lnTo>
                    <a:pt x="1761" y="823"/>
                  </a:lnTo>
                  <a:lnTo>
                    <a:pt x="2244" y="0"/>
                  </a:lnTo>
                  <a:lnTo>
                    <a:pt x="2534" y="0"/>
                  </a:lnTo>
                  <a:close/>
                </a:path>
              </a:pathLst>
            </a:custGeom>
            <a:solidFill>
              <a:srgbClr val="0006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6" name="path 196"/>
            <p:cNvSpPr/>
            <p:nvPr/>
          </p:nvSpPr>
          <p:spPr>
            <a:xfrm>
              <a:off x="972311" y="1237488"/>
              <a:ext cx="1706880" cy="1420368"/>
            </a:xfrm>
            <a:custGeom>
              <a:avLst/>
              <a:gdLst/>
              <a:ahLst/>
              <a:cxnLst/>
              <a:rect l="0" t="0" r="0" b="0"/>
              <a:pathLst>
                <a:path w="2688" h="2236">
                  <a:moveTo>
                    <a:pt x="2688" y="2228"/>
                  </a:moveTo>
                  <a:cubicBezTo>
                    <a:pt x="2688" y="8"/>
                    <a:pt x="2688" y="8"/>
                    <a:pt x="2688" y="8"/>
                  </a:cubicBezTo>
                  <a:cubicBezTo>
                    <a:pt x="2688" y="4"/>
                    <a:pt x="2686" y="0"/>
                    <a:pt x="268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28"/>
                    <a:pt x="0" y="2228"/>
                    <a:pt x="0" y="2228"/>
                  </a:cubicBezTo>
                  <a:cubicBezTo>
                    <a:pt x="0" y="2232"/>
                    <a:pt x="3" y="2236"/>
                    <a:pt x="7" y="2236"/>
                  </a:cubicBezTo>
                  <a:cubicBezTo>
                    <a:pt x="2682" y="2236"/>
                    <a:pt x="2682" y="2236"/>
                    <a:pt x="2682" y="2236"/>
                  </a:cubicBezTo>
                  <a:cubicBezTo>
                    <a:pt x="2686" y="2236"/>
                    <a:pt x="2688" y="2232"/>
                    <a:pt x="2688" y="22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8" name="path 198"/>
            <p:cNvSpPr/>
            <p:nvPr/>
          </p:nvSpPr>
          <p:spPr>
            <a:xfrm>
              <a:off x="697991" y="1885188"/>
              <a:ext cx="106680" cy="123444"/>
            </a:xfrm>
            <a:custGeom>
              <a:avLst/>
              <a:gdLst/>
              <a:ahLst/>
              <a:cxnLst/>
              <a:rect l="0" t="0" r="0" b="0"/>
              <a:pathLst>
                <a:path w="168" h="194">
                  <a:moveTo>
                    <a:pt x="0" y="97"/>
                  </a:moveTo>
                  <a:cubicBezTo>
                    <a:pt x="0" y="43"/>
                    <a:pt x="37" y="0"/>
                    <a:pt x="84" y="0"/>
                  </a:cubicBezTo>
                  <a:cubicBezTo>
                    <a:pt x="130" y="0"/>
                    <a:pt x="168" y="43"/>
                    <a:pt x="168" y="97"/>
                  </a:cubicBezTo>
                  <a:cubicBezTo>
                    <a:pt x="168" y="150"/>
                    <a:pt x="130" y="194"/>
                    <a:pt x="84" y="194"/>
                  </a:cubicBezTo>
                  <a:cubicBezTo>
                    <a:pt x="37" y="194"/>
                    <a:pt x="0" y="150"/>
                    <a:pt x="0" y="97"/>
                  </a:cubicBezTo>
                </a:path>
              </a:pathLst>
            </a:custGeom>
            <a:solidFill>
              <a:srgbClr val="5E5D5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0" name="path 200"/>
            <p:cNvSpPr/>
            <p:nvPr/>
          </p:nvSpPr>
          <p:spPr>
            <a:xfrm>
              <a:off x="466343" y="1539239"/>
              <a:ext cx="150637" cy="181355"/>
            </a:xfrm>
            <a:custGeom>
              <a:avLst/>
              <a:gdLst/>
              <a:ahLst/>
              <a:cxnLst/>
              <a:rect l="0" t="0" r="0" b="0"/>
              <a:pathLst>
                <a:path w="237" h="285">
                  <a:moveTo>
                    <a:pt x="0" y="198"/>
                  </a:moveTo>
                  <a:cubicBezTo>
                    <a:pt x="76" y="249"/>
                    <a:pt x="111" y="268"/>
                    <a:pt x="177" y="285"/>
                  </a:cubicBezTo>
                  <a:cubicBezTo>
                    <a:pt x="249" y="200"/>
                    <a:pt x="240" y="38"/>
                    <a:pt x="171" y="0"/>
                  </a:cubicBezTo>
                  <a:cubicBezTo>
                    <a:pt x="130" y="17"/>
                    <a:pt x="33" y="153"/>
                    <a:pt x="0" y="198"/>
                  </a:cubicBezTo>
                </a:path>
              </a:pathLst>
            </a:custGeom>
            <a:solidFill>
              <a:srgbClr val="F7ECD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2" name="path 202"/>
            <p:cNvSpPr/>
            <p:nvPr/>
          </p:nvSpPr>
          <p:spPr>
            <a:xfrm>
              <a:off x="966215" y="1237488"/>
              <a:ext cx="1533144" cy="1420368"/>
            </a:xfrm>
            <a:custGeom>
              <a:avLst/>
              <a:gdLst/>
              <a:ahLst/>
              <a:cxnLst/>
              <a:rect l="0" t="0" r="0" b="0"/>
              <a:pathLst>
                <a:path w="2414" h="2236">
                  <a:moveTo>
                    <a:pt x="2414" y="0"/>
                  </a:moveTo>
                  <a:cubicBezTo>
                    <a:pt x="2112" y="0"/>
                    <a:pt x="2112" y="0"/>
                    <a:pt x="2112" y="0"/>
                  </a:cubicBezTo>
                  <a:cubicBezTo>
                    <a:pt x="1757" y="613"/>
                    <a:pt x="1757" y="613"/>
                    <a:pt x="1757" y="613"/>
                  </a:cubicBezTo>
                  <a:cubicBezTo>
                    <a:pt x="793" y="736"/>
                    <a:pt x="793" y="736"/>
                    <a:pt x="793" y="736"/>
                  </a:cubicBezTo>
                  <a:cubicBezTo>
                    <a:pt x="0" y="2067"/>
                    <a:pt x="0" y="2067"/>
                    <a:pt x="0" y="2067"/>
                  </a:cubicBezTo>
                  <a:cubicBezTo>
                    <a:pt x="0" y="2228"/>
                    <a:pt x="0" y="2228"/>
                    <a:pt x="0" y="2228"/>
                  </a:cubicBezTo>
                  <a:cubicBezTo>
                    <a:pt x="0" y="2232"/>
                    <a:pt x="1" y="2236"/>
                    <a:pt x="5" y="2236"/>
                  </a:cubicBezTo>
                  <a:cubicBezTo>
                    <a:pt x="531" y="2236"/>
                    <a:pt x="531" y="2236"/>
                    <a:pt x="531" y="2236"/>
                  </a:cubicBezTo>
                  <a:cubicBezTo>
                    <a:pt x="1099" y="1006"/>
                    <a:pt x="1099" y="1006"/>
                    <a:pt x="1099" y="1006"/>
                  </a:cubicBezTo>
                  <a:cubicBezTo>
                    <a:pt x="1962" y="875"/>
                    <a:pt x="1962" y="875"/>
                    <a:pt x="1962" y="875"/>
                  </a:cubicBezTo>
                  <a:lnTo>
                    <a:pt x="2414" y="0"/>
                  </a:lnTo>
                  <a:close/>
                </a:path>
              </a:pathLst>
            </a:custGeom>
            <a:solidFill>
              <a:srgbClr val="CCCCCC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4" name="path 204"/>
            <p:cNvSpPr/>
            <p:nvPr/>
          </p:nvSpPr>
          <p:spPr>
            <a:xfrm>
              <a:off x="966215" y="0"/>
              <a:ext cx="1988820" cy="2657855"/>
            </a:xfrm>
            <a:custGeom>
              <a:avLst/>
              <a:gdLst/>
              <a:ahLst/>
              <a:cxnLst/>
              <a:rect l="0" t="0" r="0" b="0"/>
              <a:pathLst>
                <a:path w="3132" h="4185">
                  <a:moveTo>
                    <a:pt x="3132" y="576"/>
                  </a:moveTo>
                  <a:lnTo>
                    <a:pt x="3126" y="922"/>
                  </a:lnTo>
                  <a:lnTo>
                    <a:pt x="2853" y="754"/>
                  </a:lnTo>
                  <a:lnTo>
                    <a:pt x="1964" y="2671"/>
                  </a:lnTo>
                  <a:lnTo>
                    <a:pt x="1101" y="2814"/>
                  </a:lnTo>
                  <a:lnTo>
                    <a:pt x="529" y="4185"/>
                  </a:lnTo>
                  <a:lnTo>
                    <a:pt x="0" y="4185"/>
                  </a:lnTo>
                  <a:lnTo>
                    <a:pt x="0" y="3998"/>
                  </a:lnTo>
                  <a:lnTo>
                    <a:pt x="792" y="2515"/>
                  </a:lnTo>
                  <a:lnTo>
                    <a:pt x="1757" y="2377"/>
                  </a:lnTo>
                  <a:lnTo>
                    <a:pt x="2662" y="639"/>
                  </a:lnTo>
                  <a:lnTo>
                    <a:pt x="2392" y="473"/>
                  </a:lnTo>
                  <a:lnTo>
                    <a:pt x="3132" y="0"/>
                  </a:lnTo>
                  <a:lnTo>
                    <a:pt x="3132" y="364"/>
                  </a:lnTo>
                  <a:lnTo>
                    <a:pt x="3132" y="576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6" name="path 206"/>
            <p:cNvSpPr/>
            <p:nvPr/>
          </p:nvSpPr>
          <p:spPr>
            <a:xfrm>
              <a:off x="2510027" y="1851660"/>
              <a:ext cx="121920" cy="220979"/>
            </a:xfrm>
            <a:custGeom>
              <a:avLst/>
              <a:gdLst/>
              <a:ahLst/>
              <a:cxnLst/>
              <a:rect l="0" t="0" r="0" b="0"/>
              <a:pathLst>
                <a:path w="192" h="347">
                  <a:moveTo>
                    <a:pt x="0" y="0"/>
                  </a:moveTo>
                  <a:cubicBezTo>
                    <a:pt x="17" y="14"/>
                    <a:pt x="32" y="31"/>
                    <a:pt x="45" y="52"/>
                  </a:cubicBezTo>
                  <a:cubicBezTo>
                    <a:pt x="45" y="42"/>
                    <a:pt x="47" y="31"/>
                    <a:pt x="47" y="21"/>
                  </a:cubicBezTo>
                  <a:cubicBezTo>
                    <a:pt x="112" y="167"/>
                    <a:pt x="192" y="347"/>
                    <a:pt x="192" y="347"/>
                  </a:cubicBezTo>
                  <a:cubicBezTo>
                    <a:pt x="192" y="347"/>
                    <a:pt x="72" y="133"/>
                    <a:pt x="0" y="0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textbox 208"/>
          <p:cNvSpPr/>
          <p:nvPr/>
        </p:nvSpPr>
        <p:spPr>
          <a:xfrm>
            <a:off x="4795149" y="3651345"/>
            <a:ext cx="6078220" cy="809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87000"/>
              </a:lnSpc>
              <a:tabLst/>
            </a:pP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访员姓名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＿＿＿</a:t>
            </a:r>
            <a:r>
              <a:rPr sz="2000" b="1" kern="0" spc="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访员编号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＿＿＿</a:t>
            </a:r>
            <a:r>
              <a:rPr sz="2000" b="1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访问时间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______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5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7000"/>
              </a:lnSpc>
              <a:spcBef>
                <a:spcPts val="1"/>
              </a:spcBef>
              <a:tabLst/>
            </a:pP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被访者姓氏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 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＿＿＿开始时间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＿＿＿</a:t>
            </a:r>
            <a:r>
              <a:rPr sz="2000" b="1" kern="0" spc="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结束时间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______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10" name="picture 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091169" y="4580986"/>
            <a:ext cx="1840494" cy="2277011"/>
          </a:xfrm>
          <a:prstGeom prst="rect">
            <a:avLst/>
          </a:prstGeom>
        </p:spPr>
      </p:pic>
      <p:sp>
        <p:nvSpPr>
          <p:cNvPr id="212" name="textbox 212"/>
          <p:cNvSpPr/>
          <p:nvPr/>
        </p:nvSpPr>
        <p:spPr>
          <a:xfrm>
            <a:off x="824716" y="294811"/>
            <a:ext cx="4103370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8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问卷的结构—</a:t>
            </a:r>
            <a:r>
              <a:rPr sz="3200" b="1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结束部分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14" name="textbox 214"/>
          <p:cNvSpPr/>
          <p:nvPr/>
        </p:nvSpPr>
        <p:spPr>
          <a:xfrm>
            <a:off x="4866521" y="4687919"/>
            <a:ext cx="4281804" cy="291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访问长度</a:t>
            </a: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2000" b="1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＿＿＿</a:t>
            </a:r>
            <a:r>
              <a:rPr sz="2000" b="1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联系电话</a:t>
            </a: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2000" b="1" kern="0" spc="5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________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26" name="group 26"/>
          <p:cNvGrpSpPr/>
          <p:nvPr/>
        </p:nvGrpSpPr>
        <p:grpSpPr>
          <a:xfrm rot="21600000">
            <a:off x="1239836" y="4584556"/>
            <a:ext cx="569262" cy="1079348"/>
            <a:chOff x="0" y="0"/>
            <a:chExt cx="569262" cy="1079348"/>
          </a:xfrm>
        </p:grpSpPr>
        <p:sp>
          <p:nvSpPr>
            <p:cNvPr id="216" name="path 216"/>
            <p:cNvSpPr/>
            <p:nvPr/>
          </p:nvSpPr>
          <p:spPr>
            <a:xfrm>
              <a:off x="75435" y="536918"/>
              <a:ext cx="449459" cy="534756"/>
            </a:xfrm>
            <a:custGeom>
              <a:avLst/>
              <a:gdLst/>
              <a:ahLst/>
              <a:cxnLst/>
              <a:rect l="0" t="0" r="0" b="0"/>
              <a:pathLst>
                <a:path w="707" h="842">
                  <a:moveTo>
                    <a:pt x="208" y="26"/>
                  </a:moveTo>
                  <a:cubicBezTo>
                    <a:pt x="36" y="90"/>
                    <a:pt x="-38" y="319"/>
                    <a:pt x="42" y="537"/>
                  </a:cubicBezTo>
                  <a:cubicBezTo>
                    <a:pt x="120" y="754"/>
                    <a:pt x="326" y="879"/>
                    <a:pt x="499" y="815"/>
                  </a:cubicBezTo>
                  <a:cubicBezTo>
                    <a:pt x="671" y="752"/>
                    <a:pt x="746" y="522"/>
                    <a:pt x="665" y="304"/>
                  </a:cubicBezTo>
                  <a:cubicBezTo>
                    <a:pt x="585" y="87"/>
                    <a:pt x="381" y="-37"/>
                    <a:pt x="208" y="26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8" name="path 218"/>
            <p:cNvSpPr/>
            <p:nvPr/>
          </p:nvSpPr>
          <p:spPr>
            <a:xfrm>
              <a:off x="0" y="0"/>
              <a:ext cx="569262" cy="1079348"/>
            </a:xfrm>
            <a:custGeom>
              <a:avLst/>
              <a:gdLst/>
              <a:ahLst/>
              <a:cxnLst/>
              <a:rect l="0" t="0" r="0" b="0"/>
              <a:pathLst>
                <a:path w="896" h="1699">
                  <a:moveTo>
                    <a:pt x="814" y="47"/>
                  </a:moveTo>
                  <a:cubicBezTo>
                    <a:pt x="769" y="-2"/>
                    <a:pt x="694" y="-2"/>
                    <a:pt x="649" y="50"/>
                  </a:cubicBezTo>
                  <a:cubicBezTo>
                    <a:pt x="101" y="683"/>
                    <a:pt x="101" y="683"/>
                    <a:pt x="101" y="683"/>
                  </a:cubicBezTo>
                  <a:cubicBezTo>
                    <a:pt x="24" y="775"/>
                    <a:pt x="-27" y="980"/>
                    <a:pt x="52" y="1069"/>
                  </a:cubicBezTo>
                  <a:cubicBezTo>
                    <a:pt x="52" y="1069"/>
                    <a:pt x="52" y="1069"/>
                    <a:pt x="52" y="1069"/>
                  </a:cubicBezTo>
                  <a:cubicBezTo>
                    <a:pt x="131" y="1158"/>
                    <a:pt x="261" y="1156"/>
                    <a:pt x="339" y="1067"/>
                  </a:cubicBezTo>
                  <a:cubicBezTo>
                    <a:pt x="789" y="543"/>
                    <a:pt x="789" y="543"/>
                    <a:pt x="789" y="543"/>
                  </a:cubicBezTo>
                  <a:cubicBezTo>
                    <a:pt x="915" y="397"/>
                    <a:pt x="913" y="156"/>
                    <a:pt x="814" y="47"/>
                  </a:cubicBezTo>
                </a:path>
                <a:path w="896" h="1699">
                  <a:moveTo>
                    <a:pt x="189" y="811"/>
                  </a:moveTo>
                  <a:cubicBezTo>
                    <a:pt x="20" y="881"/>
                    <a:pt x="-39" y="1129"/>
                    <a:pt x="54" y="1366"/>
                  </a:cubicBezTo>
                  <a:cubicBezTo>
                    <a:pt x="147" y="1604"/>
                    <a:pt x="359" y="1741"/>
                    <a:pt x="528" y="1671"/>
                  </a:cubicBezTo>
                  <a:cubicBezTo>
                    <a:pt x="697" y="1601"/>
                    <a:pt x="759" y="1351"/>
                    <a:pt x="665" y="1114"/>
                  </a:cubicBezTo>
                  <a:cubicBezTo>
                    <a:pt x="571" y="876"/>
                    <a:pt x="358" y="741"/>
                    <a:pt x="189" y="811"/>
                  </a:cubicBezTo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20" name="picture 2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22" name="path 22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4" name="path 22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rect 22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BDD7E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8" name="picture 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6442"/>
            <a:ext cx="5317235" cy="5515479"/>
          </a:xfrm>
          <a:prstGeom prst="rect">
            <a:avLst/>
          </a:prstGeom>
        </p:spPr>
      </p:pic>
      <p:sp>
        <p:nvSpPr>
          <p:cNvPr id="230" name="textbox 230"/>
          <p:cNvSpPr/>
          <p:nvPr/>
        </p:nvSpPr>
        <p:spPr>
          <a:xfrm>
            <a:off x="6448663" y="3092354"/>
            <a:ext cx="4577715" cy="614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9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8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二、问题编排的原则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32" name="rect 232"/>
          <p:cNvSpPr/>
          <p:nvPr/>
        </p:nvSpPr>
        <p:spPr>
          <a:xfrm>
            <a:off x="11134344" y="2534411"/>
            <a:ext cx="1057655" cy="1568196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4" name="rect 234"/>
          <p:cNvSpPr/>
          <p:nvPr/>
        </p:nvSpPr>
        <p:spPr>
          <a:xfrm>
            <a:off x="6591300" y="3886200"/>
            <a:ext cx="4381500" cy="216408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extbox 236"/>
          <p:cNvSpPr/>
          <p:nvPr/>
        </p:nvSpPr>
        <p:spPr>
          <a:xfrm>
            <a:off x="805592" y="294811"/>
            <a:ext cx="8559800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原则一：</a:t>
            </a:r>
            <a:r>
              <a:rPr sz="3200" b="1" kern="0" spc="-76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问题排序应当从大到小，从普通到具体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38" name="textbox 238"/>
          <p:cNvSpPr/>
          <p:nvPr/>
        </p:nvSpPr>
        <p:spPr>
          <a:xfrm>
            <a:off x="2895350" y="3964082"/>
            <a:ext cx="5044440" cy="3797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56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通常情况下，你每周饮食支出多</a:t>
            </a:r>
            <a:r>
              <a:rPr sz="2400" b="1" kern="0" spc="-8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少元？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0" name="textbox 240"/>
          <p:cNvSpPr/>
          <p:nvPr/>
        </p:nvSpPr>
        <p:spPr>
          <a:xfrm>
            <a:off x="2731668" y="2261387"/>
            <a:ext cx="4995545" cy="3797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3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b="1" kern="0" spc="-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过去</a:t>
            </a:r>
            <a:r>
              <a:rPr sz="2400" b="1" kern="0" spc="-7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7</a:t>
            </a:r>
            <a:r>
              <a:rPr sz="2400" b="1" kern="0" spc="-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天里，你的饮食支</a:t>
            </a:r>
            <a:r>
              <a:rPr sz="2400" b="1" kern="0" spc="-8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出是多少元 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30" name="group 30"/>
          <p:cNvGrpSpPr/>
          <p:nvPr/>
        </p:nvGrpSpPr>
        <p:grpSpPr>
          <a:xfrm rot="21600000">
            <a:off x="1542288" y="3581400"/>
            <a:ext cx="1197864" cy="1065275"/>
            <a:chOff x="0" y="0"/>
            <a:chExt cx="1197864" cy="1065275"/>
          </a:xfrm>
        </p:grpSpPr>
        <p:pic>
          <p:nvPicPr>
            <p:cNvPr id="242" name="picture 2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197864" cy="1065275"/>
            </a:xfrm>
            <a:prstGeom prst="rect">
              <a:avLst/>
            </a:prstGeom>
          </p:spPr>
        </p:pic>
        <p:sp>
          <p:nvSpPr>
            <p:cNvPr id="244" name="textbox 244"/>
            <p:cNvSpPr/>
            <p:nvPr/>
          </p:nvSpPr>
          <p:spPr>
            <a:xfrm>
              <a:off x="-12700" y="-12700"/>
              <a:ext cx="1223644" cy="12007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3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93394" algn="l" rtl="0" eaLnBrk="0">
                <a:lnSpc>
                  <a:spcPct val="74000"/>
                </a:lnSpc>
                <a:spcBef>
                  <a:spcPts val="5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2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246" name="picture 2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34668" y="1656588"/>
            <a:ext cx="1114043" cy="1141476"/>
          </a:xfrm>
          <a:prstGeom prst="rect">
            <a:avLst/>
          </a:prstGeom>
        </p:spPr>
      </p:pic>
      <p:pic>
        <p:nvPicPr>
          <p:cNvPr id="248" name="picture 2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50" name="path 25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2" name="path 25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box 254"/>
          <p:cNvSpPr/>
          <p:nvPr/>
        </p:nvSpPr>
        <p:spPr>
          <a:xfrm>
            <a:off x="805592" y="294811"/>
            <a:ext cx="9034780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原则二：</a:t>
            </a:r>
            <a:r>
              <a:rPr sz="3200" b="1" kern="0" spc="-74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时间上，要遵循现在—过去—将来的次序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56" name="textbox 256"/>
          <p:cNvSpPr/>
          <p:nvPr/>
        </p:nvSpPr>
        <p:spPr>
          <a:xfrm>
            <a:off x="2911504" y="3964082"/>
            <a:ext cx="4435475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46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b="1" kern="0" spc="-9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过去一个月你去过医院看过病吗？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34" name="group 34"/>
          <p:cNvGrpSpPr/>
          <p:nvPr/>
        </p:nvGrpSpPr>
        <p:grpSpPr>
          <a:xfrm rot="21600000">
            <a:off x="1542288" y="3581400"/>
            <a:ext cx="1197864" cy="1065275"/>
            <a:chOff x="0" y="0"/>
            <a:chExt cx="1197864" cy="1065275"/>
          </a:xfrm>
        </p:grpSpPr>
        <p:pic>
          <p:nvPicPr>
            <p:cNvPr id="258" name="picture 25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197864" cy="1065275"/>
            </a:xfrm>
            <a:prstGeom prst="rect">
              <a:avLst/>
            </a:prstGeom>
          </p:spPr>
        </p:pic>
        <p:sp>
          <p:nvSpPr>
            <p:cNvPr id="260" name="textbox 260"/>
            <p:cNvSpPr/>
            <p:nvPr/>
          </p:nvSpPr>
          <p:spPr>
            <a:xfrm>
              <a:off x="-12700" y="-12700"/>
              <a:ext cx="1223644" cy="12007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3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93394" algn="l" rtl="0" eaLnBrk="0">
                <a:lnSpc>
                  <a:spcPct val="74000"/>
                </a:lnSpc>
                <a:spcBef>
                  <a:spcPts val="5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2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262" name="picture 2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34668" y="1656588"/>
            <a:ext cx="1114043" cy="1141476"/>
          </a:xfrm>
          <a:prstGeom prst="rect">
            <a:avLst/>
          </a:prstGeom>
        </p:spPr>
      </p:pic>
      <p:sp>
        <p:nvSpPr>
          <p:cNvPr id="264" name="textbox 264"/>
          <p:cNvSpPr/>
          <p:nvPr/>
        </p:nvSpPr>
        <p:spPr>
          <a:xfrm>
            <a:off x="2831109" y="2094636"/>
            <a:ext cx="3829050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33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2400" b="1" kern="0" spc="-9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过去两周你去医院看过病吗？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66" name="picture 2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6" name="group 3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68" name="path 26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0" name="path 27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272"/>
          <p:cNvSpPr/>
          <p:nvPr/>
        </p:nvSpPr>
        <p:spPr>
          <a:xfrm>
            <a:off x="2874975" y="1991004"/>
            <a:ext cx="4288790" cy="3492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33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关于被调查者本人的问题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4"/>
              </a:spcBef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涉及被调查者公司内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部机密问题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较难回答的问题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805592" y="294811"/>
            <a:ext cx="8966834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原则三：</a:t>
            </a:r>
            <a:r>
              <a:rPr sz="3200" b="1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敏感的，带有威胁性的问题尽量放在后</a:t>
            </a:r>
            <a:r>
              <a:rPr sz="3200" b="1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76" name="picture 2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34668" y="1656588"/>
            <a:ext cx="1114043" cy="1141476"/>
          </a:xfrm>
          <a:prstGeom prst="rect">
            <a:avLst/>
          </a:prstGeom>
        </p:spPr>
      </p:pic>
      <p:grpSp>
        <p:nvGrpSpPr>
          <p:cNvPr id="38" name="group 38"/>
          <p:cNvGrpSpPr/>
          <p:nvPr/>
        </p:nvGrpSpPr>
        <p:grpSpPr>
          <a:xfrm rot="21600000">
            <a:off x="1517903" y="3258311"/>
            <a:ext cx="1123187" cy="1117092"/>
            <a:chOff x="0" y="0"/>
            <a:chExt cx="1123187" cy="1117092"/>
          </a:xfrm>
        </p:grpSpPr>
        <p:pic>
          <p:nvPicPr>
            <p:cNvPr id="278" name="picture 27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123187" cy="1117092"/>
            </a:xfrm>
            <a:prstGeom prst="rect">
              <a:avLst/>
            </a:prstGeom>
          </p:spPr>
        </p:pic>
        <p:sp>
          <p:nvSpPr>
            <p:cNvPr id="280" name="textbox 280"/>
            <p:cNvSpPr/>
            <p:nvPr/>
          </p:nvSpPr>
          <p:spPr>
            <a:xfrm>
              <a:off x="-12700" y="-12700"/>
              <a:ext cx="1148714" cy="12522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4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8117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494030" algn="l" rtl="0" eaLnBrk="0">
                <a:lnSpc>
                  <a:spcPct val="74000"/>
                </a:lnSpc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2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 rot="21600000">
            <a:off x="1552955" y="4696967"/>
            <a:ext cx="1112520" cy="1112520"/>
            <a:chOff x="0" y="0"/>
            <a:chExt cx="1112520" cy="1112520"/>
          </a:xfrm>
        </p:grpSpPr>
        <p:pic>
          <p:nvPicPr>
            <p:cNvPr id="282" name="picture 28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112520" cy="1112520"/>
            </a:xfrm>
            <a:prstGeom prst="rect">
              <a:avLst/>
            </a:prstGeom>
          </p:spPr>
        </p:pic>
        <p:sp>
          <p:nvSpPr>
            <p:cNvPr id="284" name="textbox 284"/>
            <p:cNvSpPr/>
            <p:nvPr/>
          </p:nvSpPr>
          <p:spPr>
            <a:xfrm>
              <a:off x="-12700" y="-12700"/>
              <a:ext cx="1138555" cy="12426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75615" algn="l" rtl="0" eaLnBrk="0">
                <a:lnSpc>
                  <a:spcPct val="73000"/>
                </a:lnSpc>
                <a:spcBef>
                  <a:spcPts val="1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3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286" name="picture 2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42" name="group 4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88" name="path 28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0" name="path 29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textbox 292"/>
          <p:cNvSpPr/>
          <p:nvPr/>
        </p:nvSpPr>
        <p:spPr>
          <a:xfrm>
            <a:off x="2831414" y="2093112"/>
            <a:ext cx="5513070" cy="747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5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5400" indent="-13334" algn="l" rtl="0" eaLnBrk="0">
              <a:lnSpc>
                <a:spcPct val="99000"/>
              </a:lnSpc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将容易回答的问题放在前面，难以回答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问题放在后面。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94" name="textbox 294"/>
          <p:cNvSpPr/>
          <p:nvPr/>
        </p:nvSpPr>
        <p:spPr>
          <a:xfrm>
            <a:off x="2911809" y="3964082"/>
            <a:ext cx="5203190" cy="380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46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封闭性问题放前面，开放性问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题放后面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96" name="textbox 296"/>
          <p:cNvSpPr/>
          <p:nvPr/>
        </p:nvSpPr>
        <p:spPr>
          <a:xfrm>
            <a:off x="805592" y="294811"/>
            <a:ext cx="3276600" cy="499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42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原则四：</a:t>
            </a:r>
            <a:r>
              <a:rPr sz="3200" b="1" kern="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先易后难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4" name="group 44"/>
          <p:cNvGrpSpPr/>
          <p:nvPr/>
        </p:nvGrpSpPr>
        <p:grpSpPr>
          <a:xfrm rot="21600000">
            <a:off x="1542288" y="3581400"/>
            <a:ext cx="1197864" cy="1065275"/>
            <a:chOff x="0" y="0"/>
            <a:chExt cx="1197864" cy="1065275"/>
          </a:xfrm>
        </p:grpSpPr>
        <p:pic>
          <p:nvPicPr>
            <p:cNvPr id="298" name="picture 29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197864" cy="1065275"/>
            </a:xfrm>
            <a:prstGeom prst="rect">
              <a:avLst/>
            </a:prstGeom>
          </p:spPr>
        </p:pic>
        <p:sp>
          <p:nvSpPr>
            <p:cNvPr id="300" name="textbox 300"/>
            <p:cNvSpPr/>
            <p:nvPr/>
          </p:nvSpPr>
          <p:spPr>
            <a:xfrm>
              <a:off x="-12700" y="-12700"/>
              <a:ext cx="1223644" cy="12007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3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93394" algn="l" rtl="0" eaLnBrk="0">
                <a:lnSpc>
                  <a:spcPct val="74000"/>
                </a:lnSpc>
                <a:spcBef>
                  <a:spcPts val="5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2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302" name="picture 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34668" y="1656588"/>
            <a:ext cx="1114043" cy="1141476"/>
          </a:xfrm>
          <a:prstGeom prst="rect">
            <a:avLst/>
          </a:prstGeom>
        </p:spPr>
      </p:pic>
      <p:pic>
        <p:nvPicPr>
          <p:cNvPr id="304" name="picture 3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46" name="group 4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306" name="path 30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8" name="path 30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textbox 310"/>
          <p:cNvSpPr/>
          <p:nvPr/>
        </p:nvSpPr>
        <p:spPr>
          <a:xfrm>
            <a:off x="2823794" y="1841652"/>
            <a:ext cx="7978775" cy="20275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一份问卷通常要包括好几类问题，如受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访者的背景、企业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3970" indent="-1270" algn="l" rtl="0" eaLnBrk="0">
              <a:lnSpc>
                <a:spcPct val="152000"/>
              </a:lnSpc>
              <a:spcBef>
                <a:spcPts val="73"/>
              </a:spcBef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背景、采购行为、销售状况、互联网习惯、品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牌态度等。对 </a:t>
            </a: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于各种题目，最好依据所属类别进行归类，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有利于受访者集 </a:t>
            </a:r>
            <a:r>
              <a:rPr sz="2400" b="1" kern="0" spc="-3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中精力思考作答，避免他们思维混乱。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12" name="rect 312"/>
          <p:cNvSpPr/>
          <p:nvPr/>
        </p:nvSpPr>
        <p:spPr>
          <a:xfrm>
            <a:off x="99060" y="181355"/>
            <a:ext cx="673608" cy="591312"/>
          </a:xfrm>
          <a:prstGeom prst="rect">
            <a:avLst/>
          </a:prstGeom>
          <a:solidFill>
            <a:srgbClr val="00206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4" name="textbox 314"/>
          <p:cNvSpPr/>
          <p:nvPr/>
        </p:nvSpPr>
        <p:spPr>
          <a:xfrm>
            <a:off x="-12700" y="232664"/>
            <a:ext cx="10480040" cy="7505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74000"/>
              </a:lnSpc>
              <a:spcBef>
                <a:spcPts val="1"/>
              </a:spcBef>
              <a:tabLst/>
            </a:pPr>
            <a:r>
              <a:rPr sz="6400" kern="0" spc="2930" dirty="0">
                <a:solidFill>
                  <a:srgbClr val="87C7E3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6400" kern="0" spc="230" dirty="0">
                <a:solidFill>
                  <a:srgbClr val="87C7E3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200" b="1" kern="0" spc="-10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原则五：</a:t>
            </a:r>
            <a:r>
              <a:rPr sz="3200" b="1" kern="0" spc="-70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内容上，要遵循行</a:t>
            </a:r>
            <a:r>
              <a:rPr sz="3200" b="1" kern="0" spc="-1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为—态度—意向的顺序。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16" name="picture 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421891" y="1690116"/>
            <a:ext cx="1225296" cy="1147571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rect 32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22" name="picture 3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324" name="textbox 324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26" name="picture 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328" name="picture 3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330" name="picture 3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612136" y="1668779"/>
            <a:ext cx="3750564" cy="3750564"/>
            <a:chOff x="0" y="0"/>
            <a:chExt cx="3750564" cy="3750564"/>
          </a:xfrm>
        </p:grpSpPr>
        <p:sp>
          <p:nvSpPr>
            <p:cNvPr id="8" name="path 8"/>
            <p:cNvSpPr/>
            <p:nvPr/>
          </p:nvSpPr>
          <p:spPr>
            <a:xfrm>
              <a:off x="0" y="0"/>
              <a:ext cx="3750564" cy="3750564"/>
            </a:xfrm>
            <a:custGeom>
              <a:avLst/>
              <a:gdLst/>
              <a:ahLst/>
              <a:cxnLst/>
              <a:rect l="0" t="0" r="0" b="0"/>
              <a:pathLst>
                <a:path w="5906" h="5906">
                  <a:moveTo>
                    <a:pt x="22" y="2953"/>
                  </a:moveTo>
                  <a:cubicBezTo>
                    <a:pt x="22" y="1334"/>
                    <a:pt x="1334" y="22"/>
                    <a:pt x="2953" y="22"/>
                  </a:cubicBezTo>
                  <a:cubicBezTo>
                    <a:pt x="4571" y="22"/>
                    <a:pt x="5883" y="1334"/>
                    <a:pt x="5883" y="2953"/>
                  </a:cubicBezTo>
                  <a:cubicBezTo>
                    <a:pt x="5883" y="4571"/>
                    <a:pt x="4571" y="5883"/>
                    <a:pt x="2953" y="5883"/>
                  </a:cubicBezTo>
                  <a:cubicBezTo>
                    <a:pt x="1334" y="5883"/>
                    <a:pt x="22" y="4571"/>
                    <a:pt x="22" y="2953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752855" y="757428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894587" y="917448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4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4"/>
              </a:spcBef>
              <a:tabLst>
                <a:tab pos="1026160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问卷结构和问题编排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16" name="path 16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" name="path 18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20"/>
          <p:cNvSpPr/>
          <p:nvPr/>
        </p:nvSpPr>
        <p:spPr>
          <a:xfrm>
            <a:off x="6508791" y="2200484"/>
            <a:ext cx="2490470" cy="24288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273"/>
              </a:lnSpc>
              <a:tabLst/>
            </a:pP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100000"/>
              </a:lnSpc>
              <a:spcBef>
                <a:spcPts val="7"/>
              </a:spcBef>
              <a:tabLst/>
            </a:pP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问卷编排的原则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2" name="textbox 22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798820" y="4087367"/>
            <a:ext cx="551688" cy="551688"/>
            <a:chOff x="0" y="0"/>
            <a:chExt cx="551688" cy="551688"/>
          </a:xfrm>
        </p:grpSpPr>
        <p:sp>
          <p:nvSpPr>
            <p:cNvPr id="24" name="path 24"/>
            <p:cNvSpPr/>
            <p:nvPr/>
          </p:nvSpPr>
          <p:spPr>
            <a:xfrm>
              <a:off x="0" y="0"/>
              <a:ext cx="551688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" name="textbox 26"/>
            <p:cNvSpPr/>
            <p:nvPr/>
          </p:nvSpPr>
          <p:spPr>
            <a:xfrm>
              <a:off x="-12700" y="-12700"/>
              <a:ext cx="577215" cy="6457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5900" algn="l" rtl="0" eaLnBrk="0">
                <a:lnSpc>
                  <a:spcPct val="94000"/>
                </a:lnSpc>
                <a:spcBef>
                  <a:spcPts val="5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710428" y="2093976"/>
            <a:ext cx="551687" cy="551688"/>
            <a:chOff x="0" y="0"/>
            <a:chExt cx="551687" cy="551688"/>
          </a:xfrm>
        </p:grpSpPr>
        <p:sp>
          <p:nvSpPr>
            <p:cNvPr id="28" name="path 28"/>
            <p:cNvSpPr/>
            <p:nvPr/>
          </p:nvSpPr>
          <p:spPr>
            <a:xfrm>
              <a:off x="0" y="0"/>
              <a:ext cx="551687" cy="551688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" name="textbox 30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606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31775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 3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A8D37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4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76999" y="1531850"/>
            <a:ext cx="5686991" cy="5278206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1303268" y="2820199"/>
            <a:ext cx="4553584" cy="6172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6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一、调查问卷的结构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8" name="rect 38"/>
          <p:cNvSpPr/>
          <p:nvPr/>
        </p:nvSpPr>
        <p:spPr>
          <a:xfrm>
            <a:off x="0" y="2438400"/>
            <a:ext cx="1057655" cy="1568195"/>
          </a:xfrm>
          <a:prstGeom prst="rect">
            <a:avLst/>
          </a:prstGeom>
          <a:solidFill>
            <a:srgbClr val="2E4C6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0" name="rect 40"/>
          <p:cNvSpPr/>
          <p:nvPr/>
        </p:nvSpPr>
        <p:spPr>
          <a:xfrm>
            <a:off x="1210055" y="3790188"/>
            <a:ext cx="4504944" cy="352044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32458" y="1901748"/>
            <a:ext cx="1258311" cy="1317497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410831" y="2925445"/>
            <a:ext cx="1803272" cy="1808098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299894" y="1940026"/>
            <a:ext cx="1299615" cy="1306920"/>
          </a:xfrm>
          <a:prstGeom prst="rect">
            <a:avLst/>
          </a:prstGeom>
        </p:spPr>
      </p:pic>
      <p:pic>
        <p:nvPicPr>
          <p:cNvPr id="48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95527" y="3066669"/>
            <a:ext cx="1943456" cy="1635258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30325" y="3317456"/>
            <a:ext cx="1330692" cy="1456770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049766" y="3040252"/>
            <a:ext cx="856741" cy="695452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803892" y="2049779"/>
            <a:ext cx="1133855" cy="1161288"/>
          </a:xfrm>
          <a:prstGeom prst="rect">
            <a:avLst/>
          </a:prstGeom>
        </p:spPr>
      </p:pic>
      <p:sp>
        <p:nvSpPr>
          <p:cNvPr id="56" name="textbox 56"/>
          <p:cNvSpPr/>
          <p:nvPr/>
        </p:nvSpPr>
        <p:spPr>
          <a:xfrm>
            <a:off x="3804336" y="1971573"/>
            <a:ext cx="1357630" cy="748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10795" algn="l" rtl="0" eaLnBrk="0">
              <a:lnSpc>
                <a:spcPct val="99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2.开场白/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前言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8" name="textbox 58"/>
          <p:cNvSpPr/>
          <p:nvPr/>
        </p:nvSpPr>
        <p:spPr>
          <a:xfrm>
            <a:off x="824716" y="294811"/>
            <a:ext cx="2036445" cy="502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8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0" name="textbox 60"/>
          <p:cNvSpPr/>
          <p:nvPr/>
        </p:nvSpPr>
        <p:spPr>
          <a:xfrm>
            <a:off x="7759700" y="2089309"/>
            <a:ext cx="1212214" cy="748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57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1270" algn="l" rtl="0" eaLnBrk="0">
              <a:lnSpc>
                <a:spcPct val="99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4.主体部</a:t>
            </a:r>
            <a:r>
              <a:rPr sz="2400" b="1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2" name="textbox 62"/>
          <p:cNvSpPr/>
          <p:nvPr/>
        </p:nvSpPr>
        <p:spPr>
          <a:xfrm>
            <a:off x="8005343" y="4858029"/>
            <a:ext cx="1212214" cy="747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928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2859" algn="l" rtl="0" eaLnBrk="0">
              <a:lnSpc>
                <a:spcPct val="99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5.背景资</a:t>
            </a:r>
            <a:r>
              <a:rPr sz="2400" b="1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料部分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4" name="textbox 64"/>
          <p:cNvSpPr/>
          <p:nvPr/>
        </p:nvSpPr>
        <p:spPr>
          <a:xfrm>
            <a:off x="4482210" y="4867808"/>
            <a:ext cx="1211580" cy="747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928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0320" algn="l" rtl="0" eaLnBrk="0">
              <a:lnSpc>
                <a:spcPct val="99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3.筛选部</a:t>
            </a:r>
            <a:r>
              <a:rPr sz="2400" b="1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654205" y="5012588"/>
            <a:ext cx="1211580" cy="748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945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4765" algn="l" rtl="0" eaLnBrk="0">
              <a:lnSpc>
                <a:spcPct val="99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1.眉头部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8" name="picture 6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555488" y="3049270"/>
            <a:ext cx="856741" cy="695324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538854" y="3059684"/>
            <a:ext cx="832358" cy="715136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74" name="textbox 74"/>
          <p:cNvSpPr/>
          <p:nvPr/>
        </p:nvSpPr>
        <p:spPr>
          <a:xfrm>
            <a:off x="10401932" y="3364820"/>
            <a:ext cx="1393189" cy="4400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260"/>
              </a:lnSpc>
              <a:tabLst/>
            </a:pP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6.结束语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76" name="path 7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8" name="path 7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048000"/>
            <a:ext cx="4931663" cy="3809998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2058974" y="1515287"/>
            <a:ext cx="9160509" cy="7696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3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——一般由</a:t>
            </a:r>
            <a:r>
              <a:rPr sz="2400" b="1" kern="0" spc="-5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问卷名称、问卷编号、调查组织</a:t>
            </a:r>
            <a:r>
              <a:rPr sz="2400" b="1" kern="0" spc="-6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名称城市编号、访问员、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49530" algn="l" rtl="0" eaLnBrk="0">
              <a:lnSpc>
                <a:spcPts val="3455"/>
              </a:lnSpc>
              <a:tabLst/>
            </a:pPr>
            <a:r>
              <a:rPr sz="2400" b="1" kern="0" spc="-16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问卷复核人</a:t>
            </a:r>
            <a:r>
              <a:rPr sz="2400" b="1" kern="0" spc="-1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等信息组成。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84" name="textbox 84"/>
          <p:cNvSpPr/>
          <p:nvPr/>
        </p:nvSpPr>
        <p:spPr>
          <a:xfrm>
            <a:off x="9725034" y="3981037"/>
            <a:ext cx="2272029" cy="1327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b="1" kern="0" spc="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访问时间：_____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549909" indent="-258445" algn="l" rtl="0" eaLnBrk="0">
              <a:lnSpc>
                <a:spcPct val="169000"/>
              </a:lnSpc>
              <a:spcBef>
                <a:spcPts val="52"/>
              </a:spcBef>
              <a:tabLst/>
            </a:pPr>
            <a:r>
              <a:rPr sz="2000" b="1" kern="0" spc="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访问员：_____</a:t>
            </a:r>
            <a:r>
              <a:rPr sz="2000" b="1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复核：______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6" name="textbox 86"/>
          <p:cNvSpPr/>
          <p:nvPr/>
        </p:nvSpPr>
        <p:spPr>
          <a:xfrm>
            <a:off x="5483112" y="3981037"/>
            <a:ext cx="2241550" cy="1327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8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859" algn="l" rtl="0" eaLnBrk="0">
              <a:lnSpc>
                <a:spcPct val="87000"/>
              </a:lnSpc>
              <a:tabLst/>
            </a:pPr>
            <a:r>
              <a:rPr sz="2000" b="1" kern="0" spc="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问卷编号：_____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498475" indent="-486409" algn="l" rtl="0" eaLnBrk="0">
              <a:lnSpc>
                <a:spcPct val="169000"/>
              </a:lnSpc>
              <a:spcBef>
                <a:spcPts val="52"/>
              </a:spcBef>
              <a:tabLst/>
            </a:pPr>
            <a:r>
              <a:rPr sz="2000" b="1" kern="0" spc="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访问地点：_____</a:t>
            </a:r>
            <a:r>
              <a:rPr sz="2000" b="1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录入：______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8" name="textbox 88"/>
          <p:cNvSpPr/>
          <p:nvPr/>
        </p:nvSpPr>
        <p:spPr>
          <a:xfrm>
            <a:off x="4923294" y="2944216"/>
            <a:ext cx="6179820" cy="321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35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</a:t>
            </a:r>
            <a:r>
              <a:rPr sz="20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年中国大学生消费消费趋势和消费结构的调查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824716" y="294811"/>
            <a:ext cx="3289934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问卷的结构—</a:t>
            </a:r>
            <a:r>
              <a:rPr sz="3200" b="1" kern="0" spc="-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眉头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94" name="path 9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" name="path 9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048000"/>
            <a:ext cx="4931663" cy="3809998"/>
          </a:xfrm>
          <a:prstGeom prst="rect">
            <a:avLst/>
          </a:prstGeom>
        </p:spPr>
      </p:pic>
      <p:sp>
        <p:nvSpPr>
          <p:cNvPr id="100" name="textbox 100"/>
          <p:cNvSpPr/>
          <p:nvPr/>
        </p:nvSpPr>
        <p:spPr>
          <a:xfrm>
            <a:off x="1485950" y="1183944"/>
            <a:ext cx="10133330" cy="12503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5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3000"/>
              </a:lnSpc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——</a:t>
            </a:r>
            <a:r>
              <a:rPr sz="2400" b="1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前言应当有吸引力，使被调查者产生兴趣，有说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服力。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前言中要通过对</a:t>
            </a:r>
            <a:endParaRPr sz="2400" dirty="0">
              <a:latin typeface="SimSun"/>
              <a:ea typeface="SimSun"/>
              <a:cs typeface="SimSun"/>
            </a:endParaRPr>
          </a:p>
          <a:p>
            <a:pPr marL="14604" indent="1905" algn="l" rtl="0" eaLnBrk="0">
              <a:lnSpc>
                <a:spcPct val="125000"/>
              </a:lnSpc>
              <a:spcBef>
                <a:spcPts val="45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调查发起人和调查目的的介绍，恳请合作。同时，还应当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用适当的方式激励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被调查者，争取他们完成整张调查问卷中的问题。前言中的激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励方式通常有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02" name="textbox 102"/>
          <p:cNvSpPr/>
          <p:nvPr/>
        </p:nvSpPr>
        <p:spPr>
          <a:xfrm>
            <a:off x="7159294" y="3094380"/>
            <a:ext cx="1562100" cy="36315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57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7145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社会效用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3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请求帮助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7000"/>
              </a:lnSpc>
              <a:spcBef>
                <a:spcPts val="723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激发自豪感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2859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综合激励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4" name="textbox 104"/>
          <p:cNvSpPr/>
          <p:nvPr/>
        </p:nvSpPr>
        <p:spPr>
          <a:xfrm>
            <a:off x="824716" y="294811"/>
            <a:ext cx="5386704" cy="487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9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3200" b="1" kern="0" spc="-1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问卷的结构—</a:t>
            </a:r>
            <a:r>
              <a:rPr sz="3200" b="1" kern="0" spc="-1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卷首语 （</a:t>
            </a:r>
            <a:r>
              <a:rPr sz="3200" b="1" kern="0" spc="-1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前言）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6" name="picture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271515" y="3989832"/>
            <a:ext cx="950976" cy="778763"/>
          </a:xfrm>
          <a:prstGeom prst="rect">
            <a:avLst/>
          </a:prstGeom>
        </p:spPr>
      </p:pic>
      <p:pic>
        <p:nvPicPr>
          <p:cNvPr id="108" name="picture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317235" y="6031991"/>
            <a:ext cx="932688" cy="763524"/>
          </a:xfrm>
          <a:prstGeom prst="rect">
            <a:avLst/>
          </a:prstGeom>
        </p:spPr>
      </p:pic>
      <p:pic>
        <p:nvPicPr>
          <p:cNvPr id="110" name="picture 1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286755" y="5126735"/>
            <a:ext cx="1001267" cy="659892"/>
          </a:xfrm>
          <a:prstGeom prst="rect">
            <a:avLst/>
          </a:prstGeom>
        </p:spPr>
      </p:pic>
      <p:pic>
        <p:nvPicPr>
          <p:cNvPr id="112" name="picture 1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286755" y="2892551"/>
            <a:ext cx="854964" cy="687324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16" name="path 11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8" name="path 11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20"/>
          <p:cNvSpPr/>
          <p:nvPr/>
        </p:nvSpPr>
        <p:spPr>
          <a:xfrm>
            <a:off x="1517040" y="2500934"/>
            <a:ext cx="833119" cy="368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698"/>
              </a:lnSpc>
              <a:tabLst/>
            </a:pPr>
            <a:r>
              <a:rPr sz="2100" b="1" kern="0" spc="-17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四种：</a:t>
            </a:r>
            <a:endParaRPr sz="2100" dirty="0">
              <a:latin typeface="SimSun"/>
              <a:ea typeface="SimSun"/>
              <a:cs typeface="SimSu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box 122"/>
          <p:cNvSpPr/>
          <p:nvPr/>
        </p:nvSpPr>
        <p:spPr>
          <a:xfrm>
            <a:off x="3247186" y="1682013"/>
            <a:ext cx="7947659" cy="4135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10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73910" algn="l" rtl="0" eaLnBrk="0">
              <a:lnSpc>
                <a:spcPct val="97000"/>
              </a:lnSpc>
              <a:tabLst/>
            </a:pPr>
            <a:r>
              <a:rPr sz="2400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合肥市居民保险意识</a:t>
            </a:r>
            <a:r>
              <a:rPr sz="2400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调查问卷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5875" algn="l" rtl="0" eaLnBrk="0">
              <a:lnSpc>
                <a:spcPct val="98000"/>
              </a:lnSpc>
              <a:spcBef>
                <a:spcPts val="725"/>
              </a:spcBef>
              <a:tabLst/>
            </a:pPr>
            <a:r>
              <a:rPr sz="2400" kern="0" spc="-13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尊敬的女士／小姐／先生</a:t>
            </a:r>
            <a:r>
              <a:rPr sz="2400" kern="0" spc="-14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12700" indent="588009" algn="l" rtl="0" eaLnBrk="0">
              <a:lnSpc>
                <a:spcPct val="146000"/>
              </a:lnSpc>
              <a:spcBef>
                <a:spcPts val="2"/>
              </a:spcBef>
              <a:tabLst/>
            </a:pPr>
            <a:r>
              <a:rPr sz="2400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您好！我们是市场调查所的访问员，正在进行</a:t>
            </a:r>
            <a:r>
              <a:rPr sz="2400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一项有关 </a:t>
            </a:r>
            <a:r>
              <a:rPr sz="2400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保险意识的调研，想请教您一些看法。您的回答正</a:t>
            </a:r>
            <a:r>
              <a:rPr sz="2400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确与否无 </a:t>
            </a:r>
            <a:r>
              <a:rPr sz="2400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关紧要，请客观陈述您的观点。我们保证对您的个</a:t>
            </a:r>
            <a:r>
              <a:rPr sz="2400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人资料完</a:t>
            </a:r>
            <a:r>
              <a:rPr sz="2400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全保密，敬请放心。请您在百忙之中抽出一点时间</a:t>
            </a:r>
            <a:r>
              <a:rPr sz="2400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，给予合 </a:t>
            </a:r>
            <a:r>
              <a:rPr sz="2400" kern="0" spc="-2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作。我们将在访问结束时送您一份礼品，表示对您的感谢！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4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0456" y="3727704"/>
            <a:ext cx="2104644" cy="2235707"/>
          </a:xfrm>
          <a:prstGeom prst="rect">
            <a:avLst/>
          </a:prstGeom>
        </p:spPr>
      </p:pic>
      <p:sp>
        <p:nvSpPr>
          <p:cNvPr id="126" name="textbox 126"/>
          <p:cNvSpPr/>
          <p:nvPr/>
        </p:nvSpPr>
        <p:spPr>
          <a:xfrm>
            <a:off x="824716" y="294811"/>
            <a:ext cx="5384800" cy="487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9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3200" b="1" kern="0" spc="-16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问卷的结构—</a:t>
            </a:r>
            <a:r>
              <a:rPr sz="3200" b="1" kern="0" spc="-1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卷首语 （前言）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30" name="path 130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2" name="path 132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88252" y="3648455"/>
            <a:ext cx="1094231" cy="1138427"/>
          </a:xfrm>
          <a:prstGeom prst="rect">
            <a:avLst/>
          </a:prstGeom>
        </p:spPr>
      </p:pic>
      <p:pic>
        <p:nvPicPr>
          <p:cNvPr id="136" name="picture 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14515" y="1688591"/>
            <a:ext cx="1197863" cy="1065276"/>
          </a:xfrm>
          <a:prstGeom prst="rect">
            <a:avLst/>
          </a:prstGeom>
        </p:spPr>
      </p:pic>
      <p:sp>
        <p:nvSpPr>
          <p:cNvPr id="138" name="textbox 138"/>
          <p:cNvSpPr/>
          <p:nvPr/>
        </p:nvSpPr>
        <p:spPr>
          <a:xfrm>
            <a:off x="2731444" y="1992915"/>
            <a:ext cx="4540884" cy="2564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3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68000"/>
              </a:lnSpc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请问您是目前在读的大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学生</a:t>
            </a:r>
            <a:r>
              <a:rPr sz="2400" b="1" kern="0" spc="6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5500" b="1" kern="0" spc="-10" baseline="-17047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2</a:t>
            </a:r>
            <a:endParaRPr sz="5500" baseline="-17047" dirty="0">
              <a:latin typeface="Calibri"/>
              <a:ea typeface="Calibri"/>
              <a:cs typeface="Calibri"/>
            </a:endParaRPr>
          </a:p>
          <a:p>
            <a:pPr marL="26034" algn="l" rtl="0" eaLnBrk="0">
              <a:lnSpc>
                <a:spcPts val="2823"/>
              </a:lnSpc>
              <a:tabLst/>
            </a:pPr>
            <a:r>
              <a:rPr sz="2200" b="1" kern="0" spc="-16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吗？</a:t>
            </a:r>
            <a:endParaRPr sz="2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有（中止访问，表示感谢）</a:t>
            </a:r>
            <a:r>
              <a:rPr sz="2400" b="1" kern="0" spc="8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</a:t>
            </a:r>
            <a:r>
              <a:rPr sz="3600" b="1" kern="0" spc="-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4</a:t>
            </a:r>
            <a:endParaRPr sz="3600" dirty="0">
              <a:latin typeface="Calibri"/>
              <a:ea typeface="Calibri"/>
              <a:cs typeface="Calibri"/>
            </a:endParaRPr>
          </a:p>
        </p:txBody>
      </p:sp>
      <p:sp>
        <p:nvSpPr>
          <p:cNvPr id="140" name="textbox 140"/>
          <p:cNvSpPr/>
          <p:nvPr/>
        </p:nvSpPr>
        <p:spPr>
          <a:xfrm>
            <a:off x="7845602" y="1934616"/>
            <a:ext cx="3987165" cy="2505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4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indent="-1270" algn="l" rtl="0" eaLnBrk="0">
              <a:lnSpc>
                <a:spcPct val="101000"/>
              </a:lnSpc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请问您目前就读的是安徽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省的 </a:t>
            </a:r>
            <a:r>
              <a:rPr sz="2300" b="1" kern="0" spc="-15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高校吗？</a:t>
            </a:r>
            <a:endParaRPr sz="23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53670" algn="l" rtl="0" eaLnBrk="0">
              <a:lnSpc>
                <a:spcPct val="95000"/>
              </a:lnSpc>
              <a:spcBef>
                <a:spcPts val="3"/>
              </a:spcBef>
              <a:tabLst/>
            </a:pPr>
            <a:r>
              <a:rPr sz="2400" b="1" kern="0" spc="-20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否（继续访问）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2" name="textbox 142"/>
          <p:cNvSpPr/>
          <p:nvPr/>
        </p:nvSpPr>
        <p:spPr>
          <a:xfrm>
            <a:off x="824716" y="294811"/>
            <a:ext cx="4103370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问卷的结构—</a:t>
            </a:r>
            <a:r>
              <a:rPr sz="3200" b="1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甑别问题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44" name="picture 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534668" y="1656588"/>
            <a:ext cx="1114043" cy="1141476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1552955" y="3730752"/>
            <a:ext cx="1112520" cy="1110995"/>
            <a:chOff x="0" y="0"/>
            <a:chExt cx="1112520" cy="1110995"/>
          </a:xfrm>
        </p:grpSpPr>
        <p:pic>
          <p:nvPicPr>
            <p:cNvPr id="146" name="picture 14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112520" cy="1110995"/>
            </a:xfrm>
            <a:prstGeom prst="rect">
              <a:avLst/>
            </a:prstGeom>
          </p:spPr>
        </p:pic>
        <p:sp>
          <p:nvSpPr>
            <p:cNvPr id="148" name="textbox 148"/>
            <p:cNvSpPr/>
            <p:nvPr/>
          </p:nvSpPr>
          <p:spPr>
            <a:xfrm>
              <a:off x="-12700" y="-12700"/>
              <a:ext cx="1138555" cy="12414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5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46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444500" algn="l" rtl="0" eaLnBrk="0">
                <a:lnSpc>
                  <a:spcPct val="74000"/>
                </a:lnSpc>
                <a:spcBef>
                  <a:spcPts val="2"/>
                </a:spcBef>
                <a:tabLst/>
              </a:pPr>
              <a:r>
                <a:rPr sz="3600" b="1" kern="0" spc="-2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3</a:t>
              </a:r>
              <a:endParaRPr sz="3600" dirty="0"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150" name="picture 1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52" name="path 15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4" name="path 15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17931" y="2895600"/>
            <a:ext cx="2834639" cy="3046476"/>
          </a:xfrm>
          <a:prstGeom prst="rect">
            <a:avLst/>
          </a:prstGeom>
        </p:spPr>
      </p:pic>
      <p:sp>
        <p:nvSpPr>
          <p:cNvPr id="158" name="textbox 158"/>
          <p:cNvSpPr/>
          <p:nvPr/>
        </p:nvSpPr>
        <p:spPr>
          <a:xfrm>
            <a:off x="930059" y="1897431"/>
            <a:ext cx="10463530" cy="7385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71755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——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所要调查的全部问题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，要求被调查者选出能表达自己看法或态度的答案</a:t>
            </a: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这是调查问卷中</a:t>
            </a:r>
            <a:r>
              <a:rPr sz="2400" b="1" kern="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最主</a:t>
            </a:r>
            <a:r>
              <a:rPr sz="2400" b="1" kern="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要的部分，也是核心部分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sz="2400" dirty="0">
              <a:latin typeface="SimSun"/>
              <a:ea typeface="SimSun"/>
              <a:cs typeface="SimSun"/>
            </a:endParaRPr>
          </a:p>
        </p:txBody>
      </p:sp>
      <p:sp>
        <p:nvSpPr>
          <p:cNvPr id="160" name="textbox 160"/>
          <p:cNvSpPr/>
          <p:nvPr/>
        </p:nvSpPr>
        <p:spPr>
          <a:xfrm>
            <a:off x="4466374" y="3856513"/>
            <a:ext cx="6328409" cy="10756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28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70" dirty="0">
                <a:solidFill>
                  <a:srgbClr val="445469">
                    <a:alpha val="100000"/>
                  </a:srgbClr>
                </a:solidFill>
                <a:latin typeface="Arial"/>
                <a:ea typeface="Arial"/>
                <a:cs typeface="Arial"/>
              </a:rPr>
              <a:t>Q1</a:t>
            </a:r>
            <a:r>
              <a:rPr sz="2400" b="1" kern="0" spc="-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、请问您知道合肥有哪几家保险公司？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87000"/>
              </a:lnSpc>
              <a:spcBef>
                <a:spcPts val="80"/>
              </a:spcBef>
              <a:tabLst/>
            </a:pP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2400" b="1" kern="0" spc="23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.   ______________            2</a:t>
            </a:r>
            <a:r>
              <a:rPr sz="2400" b="1" kern="0" spc="24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.   </a:t>
            </a: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______________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87000"/>
              </a:lnSpc>
              <a:spcBef>
                <a:spcPts val="375"/>
              </a:spcBef>
              <a:tabLst/>
            </a:pPr>
            <a:r>
              <a:rPr sz="2400" b="1" kern="0" spc="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r>
              <a:rPr sz="2400" b="1" kern="0" spc="25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b="1" kern="0" spc="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.   ______________</a:t>
            </a:r>
            <a:r>
              <a:rPr sz="2400" b="1" kern="0" spc="4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</a:t>
            </a:r>
            <a:r>
              <a:rPr sz="2400" b="1" kern="0" spc="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4 .</a:t>
            </a:r>
            <a:r>
              <a:rPr sz="2400" b="1" kern="0" spc="4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b="1" kern="0" spc="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___</a:t>
            </a:r>
            <a:r>
              <a:rPr sz="2400" b="1" kern="0" spc="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___________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2" name="textbox 162"/>
          <p:cNvSpPr/>
          <p:nvPr/>
        </p:nvSpPr>
        <p:spPr>
          <a:xfrm>
            <a:off x="-12700" y="232664"/>
            <a:ext cx="4940934" cy="565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  <a:tabLst/>
            </a:pPr>
            <a:endParaRPr sz="400" dirty="0">
              <a:latin typeface="Arial"/>
              <a:ea typeface="Arial"/>
              <a:cs typeface="Arial"/>
            </a:endParaRPr>
          </a:p>
          <a:p>
            <a:pPr marL="612775" algn="l" rtl="0" eaLnBrk="0">
              <a:lnSpc>
                <a:spcPct val="98000"/>
              </a:lnSpc>
              <a:spcBef>
                <a:spcPts val="1"/>
              </a:spcBef>
              <a:tabLst>
                <a:tab pos="849630" algn="l"/>
              </a:tabLst>
            </a:pPr>
            <a:r>
              <a:rPr sz="3200" kern="0" spc="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问卷的结构—</a:t>
            </a:r>
            <a:r>
              <a:rPr sz="3200" b="1" kern="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问卷主体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4" name="path 164"/>
          <p:cNvSpPr/>
          <p:nvPr/>
        </p:nvSpPr>
        <p:spPr>
          <a:xfrm>
            <a:off x="0" y="245364"/>
            <a:ext cx="600456" cy="495300"/>
          </a:xfrm>
          <a:custGeom>
            <a:avLst/>
            <a:gdLst/>
            <a:ahLst/>
            <a:cxnLst/>
            <a:rect l="0" t="0" r="0" b="0"/>
            <a:pathLst>
              <a:path w="945" h="780">
                <a:moveTo>
                  <a:pt x="0" y="780"/>
                </a:moveTo>
                <a:lnTo>
                  <a:pt x="945" y="780"/>
                </a:lnTo>
                <a:lnTo>
                  <a:pt x="945" y="0"/>
                </a:lnTo>
                <a:lnTo>
                  <a:pt x="0" y="0"/>
                </a:lnTo>
                <a:lnTo>
                  <a:pt x="0" y="780"/>
                </a:lnTo>
                <a:close/>
              </a:path>
            </a:pathLst>
          </a:cu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6" name="picture 1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2021-06-18T14:32:05Z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2024-08-30T16:53:42</vt:filetime>
  </property>
</Properties>
</file>