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3"/>
  </p:notesMasterIdLst>
  <p:sldIdLst>
    <p:sldId id="1005" r:id="rId3"/>
    <p:sldId id="1011" r:id="rId4"/>
    <p:sldId id="1012" r:id="rId5"/>
    <p:sldId id="1013" r:id="rId6"/>
    <p:sldId id="258" r:id="rId7"/>
    <p:sldId id="1014" r:id="rId8"/>
    <p:sldId id="1022" r:id="rId9"/>
    <p:sldId id="1015" r:id="rId10"/>
    <p:sldId id="1023" r:id="rId11"/>
    <p:sldId id="1016" r:id="rId12"/>
    <p:sldId id="1017" r:id="rId13"/>
    <p:sldId id="1024" r:id="rId14"/>
    <p:sldId id="1025" r:id="rId15"/>
    <p:sldId id="1018" r:id="rId16"/>
    <p:sldId id="1019" r:id="rId17"/>
    <p:sldId id="1020" r:id="rId18"/>
    <p:sldId id="1027" r:id="rId19"/>
    <p:sldId id="1026" r:id="rId20"/>
    <p:sldId id="1021" r:id="rId21"/>
    <p:sldId id="28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2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80" y="116"/>
      </p:cViewPr>
      <p:guideLst>
        <p:guide orient="horz" pos="2142"/>
        <p:guide pos="38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72099-43DB-41D2-815F-F7D9DE417075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FDEAB-A433-4224-A36F-2864A27D7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46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8072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5413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7712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D02BE-75D9-4A13-8483-9F7A1F0DFD38}" type="datetimeFigureOut">
              <a:rPr lang="zh-CN" altLang="en-US"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7D0B3-16F2-4BB3-8B69-B6D1C0B9DFF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F3350-FDFE-434A-AF7E-7091D48B416C}" type="datetimeFigureOut">
              <a:rPr lang="zh-CN" altLang="en-US"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D8C5F-DA56-4573-9953-9140AF26126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0A47C-E76F-48FB-BC0D-874814FB12EA}" type="datetimeFigureOut">
              <a:rPr lang="zh-CN" altLang="en-US"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96B87-BE78-49BB-992C-8C79238C70C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8C22B-F217-4B3C-974E-BD2378D75662}" type="datetimeFigureOut">
              <a:rPr lang="zh-CN" altLang="en-US"/>
              <a:t>2021/1/24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C6390-D52F-4730-ACC1-E7F76964CD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43DAA-C377-4BCC-96D6-3AADB46601BC}" type="datetimeFigureOut">
              <a:rPr lang="zh-CN" altLang="en-US"/>
              <a:t>2021/1/24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01B1E-A432-4F92-B1D4-79767232E22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7F53C-15A3-4870-90F7-DAB03B68BA0C}" type="datetimeFigureOut">
              <a:rPr lang="zh-CN" altLang="en-US"/>
              <a:t>2021/1/24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A65D6-171F-4062-A2E4-3A6F4E055D9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3A6CE-EB77-4DCA-B07B-ABE7FC8419A8}" type="datetimeFigureOut">
              <a:rPr lang="zh-CN" altLang="en-US"/>
              <a:t>2021/1/24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B2293-7482-4618-8151-4DD9E3CBAE1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50822-F770-426F-8DBF-69723AE66553}" type="datetimeFigureOut">
              <a:rPr lang="zh-CN" altLang="en-US"/>
              <a:t>2021/1/24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882F7-2FF0-4E14-8D81-9032C6814DE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B69B6-62B5-4DBA-BB9C-169DCF877776}" type="datetimeFigureOut">
              <a:rPr lang="zh-CN" altLang="en-US"/>
              <a:t>2021/1/24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CD12E-1C25-4D44-9F9D-105CF175788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E763B-ADFD-4316-89A0-32FF3F47492C}" type="datetimeFigureOut">
              <a:rPr lang="zh-CN" altLang="en-US"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78996-C61E-4306-8DBB-50389A71D42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EB904-F0E6-420B-AC82-421776602E3E}" type="datetimeFigureOut">
              <a:rPr lang="zh-CN" altLang="en-US"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1D8DC-D4F1-4538-BEC9-D67F604733A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7A08-AE1C-427B-958C-8047811134E5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37A08-AE1C-427B-958C-8047811134E5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E1139-A4BB-474E-9CA9-7F3D2C1408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AE9401-E3DA-42DC-9F2E-692C1210B549}" type="datetimeFigureOut">
              <a:rPr lang="zh-CN" altLang="en-US"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3CB1E8D-84E6-4288-A09F-4A098AD868C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10" Type="http://schemas.openxmlformats.org/officeDocument/2006/relationships/image" Target="../media/image16.png"/><Relationship Id="rId4" Type="http://schemas.openxmlformats.org/officeDocument/2006/relationships/tags" Target="../tags/tag46.xml"/><Relationship Id="rId9" Type="http://schemas.openxmlformats.org/officeDocument/2006/relationships/notesSlide" Target="../notesSlides/notes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2.emf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3175" y="2778125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459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19467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8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9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0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1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2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3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4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5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6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7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8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9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0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1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2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3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4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5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6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7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8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9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0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1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2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3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4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5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6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7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8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9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0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1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2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3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4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5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6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7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8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9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0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1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2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3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4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5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6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7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8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9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0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1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2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3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4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5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6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7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8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9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0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1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2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3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4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5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6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7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8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9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0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1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2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3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4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5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6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7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8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9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0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1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2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3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4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5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6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7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8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9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0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1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2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3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4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5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6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7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8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9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0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1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2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3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4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5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6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7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8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9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0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1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2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3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4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5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6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7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8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9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0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1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2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3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4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5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6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7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8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9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0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1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2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3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4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5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6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7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8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9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0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1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2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3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4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5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6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7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8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9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0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1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2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3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4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5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6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7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8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9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0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1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2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3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4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5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6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7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8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9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0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1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2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3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4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5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6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7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8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9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0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1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2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3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4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5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6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7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8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9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0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1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2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3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4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5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6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7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8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9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0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1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2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3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4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5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6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7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8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9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0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1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2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3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4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5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6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7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8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9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0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1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2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3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4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5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6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7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8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9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0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1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2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3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4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5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6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7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8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9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0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1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2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3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4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5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6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7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8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9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0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1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2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3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4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5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6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7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8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9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0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1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2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3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4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5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6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7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8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9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0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1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2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3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4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5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6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7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8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9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0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1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2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3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4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5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6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7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8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9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0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1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2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3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4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5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6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7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8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9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0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1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2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3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4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5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6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7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8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9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0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1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2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3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4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5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6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7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8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9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0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1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2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3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4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5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6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7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8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9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0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1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2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3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4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5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6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7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8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9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0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1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2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3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4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5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6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7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8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9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0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1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2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3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4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5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6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7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8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9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0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1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2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3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4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5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6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7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8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9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0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1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2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3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4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5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6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7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8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9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0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1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2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026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4"/>
            <a:ext cx="4568456" cy="7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2" name="PA_文本框 77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025" y="3371745"/>
            <a:ext cx="72215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市场调查方法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3" name="PA_文本框 77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12524" y="4545747"/>
            <a:ext cx="38102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主讲    苏伯文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25" y="1244713"/>
            <a:ext cx="4951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206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市场调查与分析</a:t>
            </a:r>
            <a:r>
              <a:rPr lang="en-US" altLang="zh-CN" sz="2800" dirty="0" smtClean="0">
                <a:solidFill>
                  <a:srgbClr val="00206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MOOC</a:t>
            </a:r>
            <a:endParaRPr lang="zh-CN" altLang="en-US" sz="2800" dirty="0">
              <a:solidFill>
                <a:srgbClr val="00206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725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392" grpId="0"/>
      <p:bldP spid="39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03" name="Rectangle 11"/>
          <p:cNvSpPr>
            <a:spLocks noChangeArrowheads="1"/>
          </p:cNvSpPr>
          <p:nvPr/>
        </p:nvSpPr>
        <p:spPr bwMode="auto">
          <a:xfrm>
            <a:off x="1802681" y="2646266"/>
            <a:ext cx="8269375" cy="1762919"/>
          </a:xfrm>
          <a:prstGeom prst="rect">
            <a:avLst/>
          </a:prstGeom>
          <a:noFill/>
          <a:ln w="9525">
            <a:solidFill>
              <a:srgbClr val="0070C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选择若干实验对象作为实验组，将实验对象在实验活动前后的情况进行对比，得出实验结论。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fontAlgn="base" hangingPunct="1">
              <a:lnSpc>
                <a:spcPct val="150000"/>
              </a:lnSpc>
              <a:spcBef>
                <a:spcPct val="20000"/>
              </a:spcBef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3" name="矩形 12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8" name="矩形 17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0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 实验调查法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9035" y="1136015"/>
            <a:ext cx="2670175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</p:spPr>
        <p:txBody>
          <a:bodyPr wrap="square" rtlCol="0" anchor="t">
            <a:spAutoFit/>
          </a:bodyPr>
          <a:lstStyle/>
          <a:p>
            <a:pPr eaLnBrk="1" fontAlgn="base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三、实验设计</a:t>
            </a: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529556" y="1877967"/>
            <a:ext cx="4493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（一）单一实验组前后对比实验</a:t>
            </a:r>
          </a:p>
        </p:txBody>
      </p:sp>
    </p:spTree>
    <p:extLst>
      <p:ext uri="{BB962C8B-B14F-4D97-AF65-F5344CB8AC3E}">
        <p14:creationId xmlns:p14="http://schemas.microsoft.com/office/powerpoint/2010/main" val="195006151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6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3" grpId="1" animBg="1"/>
      <p:bldP spid="3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0"/>
          <a:stretch/>
        </p:blipFill>
        <p:spPr bwMode="auto">
          <a:xfrm>
            <a:off x="2089064" y="3054350"/>
            <a:ext cx="7705725" cy="310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4" name="矩形 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68272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zh-CN" altLang="en-US" sz="3200" b="1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25626" y="1189224"/>
            <a:ext cx="10147098" cy="1865126"/>
          </a:xfrm>
          <a:prstGeom prst="rect">
            <a:avLst/>
          </a:prstGeom>
          <a:noFill/>
          <a:ln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000" dirty="0"/>
              <a:t>   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某食品厂为了提高糖果的销量，决定改变原有的陈旧包装，并为此设计了新图案。为了检测新包装的效果，以决定是否在未来推广新包装，厂家选取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E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五种糖果作为实验对象，对这五种糖果在改变包装的前一个月和后一个月的销量进行检测。得到实验结果如表：</a:t>
            </a:r>
          </a:p>
        </p:txBody>
      </p:sp>
      <p:sp>
        <p:nvSpPr>
          <p:cNvPr id="10" name="矩形 9"/>
          <p:cNvSpPr/>
          <p:nvPr/>
        </p:nvSpPr>
        <p:spPr>
          <a:xfrm>
            <a:off x="7633298" y="3324226"/>
            <a:ext cx="1734820" cy="2525364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45504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0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03" name="Rectangle 11"/>
          <p:cNvSpPr>
            <a:spLocks noChangeArrowheads="1"/>
          </p:cNvSpPr>
          <p:nvPr/>
        </p:nvSpPr>
        <p:spPr bwMode="auto">
          <a:xfrm>
            <a:off x="1495491" y="2279789"/>
            <a:ext cx="7514130" cy="2123658"/>
          </a:xfrm>
          <a:prstGeom prst="rect">
            <a:avLst/>
          </a:prstGeom>
          <a:noFill/>
          <a:ln w="9525">
            <a:solidFill>
              <a:srgbClr val="0070C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fontAlgn="base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单一实验组前后对比实验，只有在实验者能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有效排除非实验变量的影响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，或者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是非实验变量的影响可忽略不计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的情况下，实验结果才能充分成立。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3" name="矩形 12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8" name="矩形 17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0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3200" b="1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调查法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139327" y="1247018"/>
            <a:ext cx="4493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（一）单一实验组前后对比实验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774827" y="2068294"/>
            <a:ext cx="860154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</p:spPr>
        <p:txBody>
          <a:bodyPr wrap="square" rtlCol="0" anchor="t">
            <a:spAutoFit/>
          </a:bodyPr>
          <a:lstStyle/>
          <a:p>
            <a:pPr eaLnBrk="1" fontAlgn="base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0137748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3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269234" y="2295168"/>
            <a:ext cx="8703442" cy="2308324"/>
          </a:xfrm>
          <a:prstGeom prst="rect">
            <a:avLst/>
          </a:prstGeom>
          <a:noFill/>
          <a:ln>
            <a:solidFill>
              <a:srgbClr val="0070C0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选择若干实验对象为实验组，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同时选择若干与实验对象相同或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相似的调查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对象为对照组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，并使实验组与对照组处于相同的实验环境之中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根据实验组与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对照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组的对比，得出实验结论。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1" name="矩形 10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6" name="矩形 15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952894" y="1490781"/>
            <a:ext cx="458490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（二）实验组与对照组对比实验 </a:t>
            </a:r>
          </a:p>
        </p:txBody>
      </p:sp>
      <p:sp>
        <p:nvSpPr>
          <p:cNvPr id="19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3200" b="1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调查法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089745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5" grpId="0" bldLvl="0" animBg="1" autoUpdateAnimBg="0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059683" y="1272518"/>
            <a:ext cx="9708281" cy="2012859"/>
          </a:xfrm>
          <a:prstGeom prst="rect">
            <a:avLst/>
          </a:prstGeom>
          <a:noFill/>
          <a:ln>
            <a:solidFill>
              <a:srgbClr val="0070C0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续前例，某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食品厂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为了糖果新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包装的效果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，选取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E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F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六家门店作为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实验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对象。其中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三家门店为实验组，销售新包装糖果；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E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F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为对照组，销售旧包装糖果。一周后统计各门店糖果的销售情况，如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表：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  <p:grpSp>
        <p:nvGrpSpPr>
          <p:cNvPr id="10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1" name="矩形 10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6" name="矩形 15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9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732347"/>
              </p:ext>
            </p:extLst>
          </p:nvPr>
        </p:nvGraphicFramePr>
        <p:xfrm>
          <a:off x="1927609" y="3419476"/>
          <a:ext cx="7972428" cy="2390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3107"/>
                <a:gridCol w="1993107"/>
                <a:gridCol w="1993107"/>
                <a:gridCol w="1993107"/>
              </a:tblGrid>
              <a:tr h="47815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实验组（新包装）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销量（千克）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对照组</a:t>
                      </a:r>
                      <a:r>
                        <a:rPr lang="zh-CN" altLang="en-US" dirty="0" smtClean="0"/>
                        <a:t>（旧包装）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销量</a:t>
                      </a:r>
                      <a:r>
                        <a:rPr lang="zh-CN" altLang="en-US" dirty="0" smtClean="0"/>
                        <a:t>（千克）</a:t>
                      </a:r>
                    </a:p>
                  </a:txBody>
                  <a:tcPr/>
                </a:tc>
              </a:tr>
              <a:tr h="478155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490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340</a:t>
                      </a:r>
                      <a:endParaRPr lang="zh-CN" altLang="en-US" dirty="0"/>
                    </a:p>
                  </a:txBody>
                  <a:tcPr/>
                </a:tc>
              </a:tr>
              <a:tr h="478155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380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310</a:t>
                      </a:r>
                      <a:endParaRPr lang="zh-CN" altLang="en-US" dirty="0"/>
                    </a:p>
                  </a:txBody>
                  <a:tcPr/>
                </a:tc>
              </a:tr>
              <a:tr h="478155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410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F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300</a:t>
                      </a:r>
                      <a:endParaRPr lang="zh-CN" altLang="en-US" dirty="0"/>
                    </a:p>
                  </a:txBody>
                  <a:tcPr/>
                </a:tc>
              </a:tr>
              <a:tr h="47815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合计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1280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合计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950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828257" y="5867400"/>
            <a:ext cx="5317331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实验结果：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1280-950=300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076802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389057" y="2171436"/>
            <a:ext cx="8888512" cy="2815514"/>
          </a:xfrm>
          <a:prstGeom prst="rect">
            <a:avLst/>
          </a:prstGeom>
          <a:noFill/>
          <a:ln>
            <a:solidFill>
              <a:srgbClr val="0070C0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实验组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与对照组对比实验，必须注意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两者具有可比性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，即两者的规模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、类型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、地理位置、管理水平、营销渠道等各种条件应大致相同。这样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实验结果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才具有较高的准确性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同时，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这种方法对实验组和对照组都是采取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后检测，无法反映实验前后非实验变量对实验对象的影响。</a:t>
            </a:r>
          </a:p>
        </p:txBody>
      </p:sp>
      <p:grpSp>
        <p:nvGrpSpPr>
          <p:cNvPr id="10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1" name="矩形 10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6" name="矩形 15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8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3200" b="1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调查法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0" y="1150620"/>
            <a:ext cx="458490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（二）实验组与对照组对比实验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27202" y="1941535"/>
            <a:ext cx="860154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</p:spPr>
        <p:txBody>
          <a:bodyPr wrap="square" rtlCol="0" anchor="t">
            <a:spAutoFit/>
          </a:bodyPr>
          <a:lstStyle/>
          <a:p>
            <a:pPr eaLnBrk="1" fontAlgn="base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0618334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9" name="Rectangle 9"/>
          <p:cNvSpPr>
            <a:spLocks noChangeArrowheads="1"/>
          </p:cNvSpPr>
          <p:nvPr/>
        </p:nvSpPr>
        <p:spPr bwMode="auto">
          <a:xfrm>
            <a:off x="1177818" y="2106676"/>
            <a:ext cx="8696539" cy="1052596"/>
          </a:xfrm>
          <a:prstGeom prst="rect">
            <a:avLst/>
          </a:prstGeom>
          <a:noFill/>
          <a:ln w="9525">
            <a:solidFill>
              <a:srgbClr val="0070C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有对照组的实验中，在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实验激发前后对实验组和对照组都进行检测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，然后根据其检测结果做出实验结论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1" name="矩形 10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6" name="矩形 15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8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3200" b="1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调查法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6384" y="1328121"/>
            <a:ext cx="520046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fontAlgn="base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（三）实验组与对照组前后对比实验 </a:t>
            </a:r>
          </a:p>
        </p:txBody>
      </p:sp>
    </p:spTree>
    <p:extLst>
      <p:ext uri="{BB962C8B-B14F-4D97-AF65-F5344CB8AC3E}">
        <p14:creationId xmlns:p14="http://schemas.microsoft.com/office/powerpoint/2010/main" val="389203623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059683" y="1207784"/>
            <a:ext cx="9708281" cy="1532727"/>
          </a:xfrm>
          <a:prstGeom prst="rect">
            <a:avLst/>
          </a:prstGeom>
          <a:noFill/>
          <a:ln>
            <a:solidFill>
              <a:srgbClr val="0070C0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续前例，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三家门店为实验组，销售新包装糖果；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E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F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为对照组，销售旧包装糖果。实验前后一周统计各门店糖果的销售情况（千克），如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表：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  <p:grpSp>
        <p:nvGrpSpPr>
          <p:cNvPr id="10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1" name="矩形 10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6" name="矩形 15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9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09540"/>
              </p:ext>
            </p:extLst>
          </p:nvPr>
        </p:nvGraphicFramePr>
        <p:xfrm>
          <a:off x="1059680" y="2942731"/>
          <a:ext cx="9708282" cy="2772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8047"/>
                <a:gridCol w="1618047"/>
                <a:gridCol w="1618047"/>
                <a:gridCol w="1618047"/>
                <a:gridCol w="1618047"/>
                <a:gridCol w="1618047"/>
              </a:tblGrid>
              <a:tr h="695136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实验组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实验前销量</a:t>
                      </a:r>
                      <a:endParaRPr lang="en-US" altLang="zh-CN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（旧包装）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实验后销量</a:t>
                      </a:r>
                      <a:endParaRPr lang="en-US" altLang="zh-CN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（新包装）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对照组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实验前销量（旧包装）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实验后销量（旧包装）</a:t>
                      </a:r>
                    </a:p>
                  </a:txBody>
                  <a:tcPr/>
                </a:tc>
              </a:tr>
              <a:tr h="51928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320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490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340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350</a:t>
                      </a:r>
                      <a:endParaRPr lang="zh-CN" altLang="en-US" dirty="0"/>
                    </a:p>
                  </a:txBody>
                  <a:tcPr/>
                </a:tc>
              </a:tr>
              <a:tr h="51928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280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380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310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310</a:t>
                      </a:r>
                      <a:endParaRPr lang="zh-CN" altLang="en-US" dirty="0"/>
                    </a:p>
                  </a:txBody>
                  <a:tcPr/>
                </a:tc>
              </a:tr>
              <a:tr h="51928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410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F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310</a:t>
                      </a:r>
                      <a:endParaRPr lang="zh-CN" altLang="en-US" dirty="0"/>
                    </a:p>
                  </a:txBody>
                  <a:tcPr/>
                </a:tc>
              </a:tr>
              <a:tr h="51928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合计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900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1280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合计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950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970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629321" y="5867400"/>
            <a:ext cx="6939707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实验结果：（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1280-900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970-950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=360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377980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9" name="Rectangle 9"/>
          <p:cNvSpPr>
            <a:spLocks noChangeArrowheads="1"/>
          </p:cNvSpPr>
          <p:nvPr/>
        </p:nvSpPr>
        <p:spPr bwMode="auto">
          <a:xfrm>
            <a:off x="1199936" y="2053917"/>
            <a:ext cx="9152891" cy="1532727"/>
          </a:xfrm>
          <a:prstGeom prst="rect">
            <a:avLst/>
          </a:prstGeom>
          <a:noFill/>
          <a:ln w="9525">
            <a:solidFill>
              <a:srgbClr val="0070C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ts val="0"/>
              </a:spcBef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是对实验组和对照组都进行实验前后对比，再将实验组与对照组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对比的一种双重对比的实验法。它吸收了前两种方法的优点，也弥补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两种方法的不足。 </a:t>
            </a:r>
          </a:p>
        </p:txBody>
      </p:sp>
      <p:grpSp>
        <p:nvGrpSpPr>
          <p:cNvPr id="10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1" name="矩形 10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6" name="矩形 15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8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3200" b="1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调查法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3024" y="1175564"/>
            <a:ext cx="520046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fontAlgn="base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（三）实验组与对照组前后对比实验 </a:t>
            </a:r>
          </a:p>
        </p:txBody>
      </p:sp>
    </p:spTree>
    <p:extLst>
      <p:ext uri="{BB962C8B-B14F-4D97-AF65-F5344CB8AC3E}">
        <p14:creationId xmlns:p14="http://schemas.microsoft.com/office/powerpoint/2010/main" val="365907269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74" name="Rectangle 10"/>
          <p:cNvSpPr>
            <a:spLocks noChangeArrowheads="1"/>
          </p:cNvSpPr>
          <p:nvPr/>
        </p:nvSpPr>
        <p:spPr bwMode="auto">
          <a:xfrm>
            <a:off x="2181860" y="2567064"/>
            <a:ext cx="460382" cy="417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ts val="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</a:p>
        </p:txBody>
      </p:sp>
      <p:grpSp>
        <p:nvGrpSpPr>
          <p:cNvPr id="15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6" name="矩形 15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1" name="矩形 20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3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3200" b="1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调查法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6331" y="1919077"/>
            <a:ext cx="9051488" cy="2000548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  <a:bevel/>
          </a:ln>
        </p:spPr>
        <p:txBody>
          <a:bodyPr wrap="square" rtlCol="0" anchor="t">
            <a:spAutoFit/>
          </a:bodyPr>
          <a:lstStyle/>
          <a:p>
            <a:pPr eaLnBrk="1" fontAlgn="base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实验调查法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优点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base">
              <a:lnSpc>
                <a:spcPct val="13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资料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客观，排除了人为主观估计的偏差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base"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有效控制实验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环境，调查结果更精确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base"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调研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人员主动引导市场因素变化，并通过控制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其变化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研究该因素对市场产生的影响，而不是被动等待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6331" y="1180909"/>
            <a:ext cx="3278462" cy="46166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  <a:sym typeface="+mn-ea"/>
              </a:rPr>
              <a:t>四、</a:t>
            </a:r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  <a:sym typeface="+mn-ea"/>
              </a:rPr>
              <a:t>实验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  <a:sym typeface="+mn-ea"/>
              </a:rPr>
              <a:t>调查</a:t>
            </a:r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  <a:sym typeface="+mn-ea"/>
              </a:rPr>
              <a:t>法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  <a:sym typeface="+mn-ea"/>
              </a:rPr>
              <a:t>的特点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96331" y="4127516"/>
            <a:ext cx="9051488" cy="2000548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eaLnBrk="1" fontAlgn="base" hangingPunct="1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（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二）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实验调查法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缺点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fontAlgn="base">
              <a:lnSpc>
                <a:spcPct val="13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市场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因素变化大，有时难以控制而影响实验结果；</a:t>
            </a:r>
          </a:p>
          <a:p>
            <a:pPr fontAlgn="base">
              <a:lnSpc>
                <a:spcPct val="13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实验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的市场条件不可能与其他市场条件宪全相同，实验市场成功的策略不一</a:t>
            </a:r>
          </a:p>
          <a:p>
            <a:pPr fontAlgn="base"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定适应新市场，这就是在企业营销中，有的市场成功了，而在另外市场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失败的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原因。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3700792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5" name="Rectangle 7"/>
          <p:cNvSpPr>
            <a:spLocks noChangeArrowheads="1"/>
          </p:cNvSpPr>
          <p:nvPr/>
        </p:nvSpPr>
        <p:spPr bwMode="auto">
          <a:xfrm>
            <a:off x="4163437" y="1473915"/>
            <a:ext cx="6640983" cy="1200329"/>
          </a:xfrm>
          <a:prstGeom prst="rect">
            <a:avLst/>
          </a:prstGeom>
          <a:noFill/>
          <a:ln w="9525">
            <a:solidFill>
              <a:srgbClr val="0070C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我知道我的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广告支出有一半是浪费的，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只是我不知道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一半？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4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5" name="矩形 14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0" name="矩形 19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3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课程导入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062" y="1459149"/>
            <a:ext cx="3500177" cy="343892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1702" y="4976657"/>
            <a:ext cx="3937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约翰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沃纳马克（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John Wanamaker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dirty="0"/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4163436" y="3104290"/>
            <a:ext cx="6640983" cy="2308324"/>
          </a:xfrm>
          <a:prstGeom prst="rect">
            <a:avLst/>
          </a:prstGeom>
          <a:noFill/>
          <a:ln w="9525">
            <a:solidFill>
              <a:srgbClr val="0070C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奶粉公司的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员工抱怨说，营销人员每月总是要想出各种点子来刺激销售以完成任务，但是在完成任务之后连自己也不能确定究竟是哪一种促销支出在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起作用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270050238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5" grpId="0" animBg="1"/>
      <p:bldP spid="135175" grpId="1" animBg="1"/>
      <p:bldP spid="4" grpId="0"/>
      <p:bldP spid="21" grpId="0" animBg="1"/>
      <p:bldP spid="2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C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1588" y="2768600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8131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48138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9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0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1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2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3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4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5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6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7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8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9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0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1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2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3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4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5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6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7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8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9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0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1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2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3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4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5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6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7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8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9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0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1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2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3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4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5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6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7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8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9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0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1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2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3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4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5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6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7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8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9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0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1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2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3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4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5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6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7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8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9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0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1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2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3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4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5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6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7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8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9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0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1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2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3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4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5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6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7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8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9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0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1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2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3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4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5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6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7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8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9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0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1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2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3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4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5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6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7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8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9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0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1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2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3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4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5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6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7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8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9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0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1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2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3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4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5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6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7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8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9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0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1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2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3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4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5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6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7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8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9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0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1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2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3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4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5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6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7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8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9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0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1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2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3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4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5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6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7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8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9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0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1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2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3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4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5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6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7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8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9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0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1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2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3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4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5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6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7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8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9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0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1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2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3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4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5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6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7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8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9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0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1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2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3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4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5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6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7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8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9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0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1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2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3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4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5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6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7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8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9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0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1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2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3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4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5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6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7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8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9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0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1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2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3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4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5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6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7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8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9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0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1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2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3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4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5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6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7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8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9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0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1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2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3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4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5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6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7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8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9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0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1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2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3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4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5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6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7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8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9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0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1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2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3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4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5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6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7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8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9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0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1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2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3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4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5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6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7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8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9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0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1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2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3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4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5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6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7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8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9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0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1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2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3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4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5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6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7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8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9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0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1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2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3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4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5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6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7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8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9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0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1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2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3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4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5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6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7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8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9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0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1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2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3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4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5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6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7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8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9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0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1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2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3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4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5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6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7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8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9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0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1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2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3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4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5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6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7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8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9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0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1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2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3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4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5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6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7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8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9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0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1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2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3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4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5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6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7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8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9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0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1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2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3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4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5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6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7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8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9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0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1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2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3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4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5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6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7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8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9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0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1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2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3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132" name="PA_文本框 77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90" y="3366288"/>
            <a:ext cx="5556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感谢您的聆听！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0" name="PA_等腰三角形 779"/>
          <p:cNvSpPr/>
          <p:nvPr>
            <p:custDataLst>
              <p:tags r:id="rId4"/>
            </p:custDataLst>
          </p:nvPr>
        </p:nvSpPr>
        <p:spPr>
          <a:xfrm rot="13773772">
            <a:off x="2313782" y="926306"/>
            <a:ext cx="246062" cy="422275"/>
          </a:xfrm>
          <a:custGeom>
            <a:avLst/>
            <a:gdLst>
              <a:gd name="connsiteX0" fmla="*/ 0 w 490786"/>
              <a:gd name="connsiteY0" fmla="*/ 423091 h 423091"/>
              <a:gd name="connsiteX1" fmla="*/ 245393 w 490786"/>
              <a:gd name="connsiteY1" fmla="*/ 0 h 423091"/>
              <a:gd name="connsiteX2" fmla="*/ 490786 w 490786"/>
              <a:gd name="connsiteY2" fmla="*/ 423091 h 423091"/>
              <a:gd name="connsiteX3" fmla="*/ 0 w 490786"/>
              <a:gd name="connsiteY3" fmla="*/ 423091 h 423091"/>
              <a:gd name="connsiteX0-1" fmla="*/ 0 w 245393"/>
              <a:gd name="connsiteY0-2" fmla="*/ 423091 h 423091"/>
              <a:gd name="connsiteX1-3" fmla="*/ 245393 w 245393"/>
              <a:gd name="connsiteY1-4" fmla="*/ 0 h 423091"/>
              <a:gd name="connsiteX2-5" fmla="*/ 219188 w 245393"/>
              <a:gd name="connsiteY2-6" fmla="*/ 316203 h 423091"/>
              <a:gd name="connsiteX3-7" fmla="*/ 0 w 245393"/>
              <a:gd name="connsiteY3-8" fmla="*/ 423091 h 423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5393" h="423091">
                <a:moveTo>
                  <a:pt x="0" y="423091"/>
                </a:moveTo>
                <a:lnTo>
                  <a:pt x="245393" y="0"/>
                </a:lnTo>
                <a:lnTo>
                  <a:pt x="219188" y="316203"/>
                </a:lnTo>
                <a:lnTo>
                  <a:pt x="0" y="423091"/>
                </a:lnTo>
                <a:close/>
              </a:path>
            </a:pathLst>
          </a:cu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1" name="PA_等腰三角形 780"/>
          <p:cNvSpPr/>
          <p:nvPr>
            <p:custDataLst>
              <p:tags r:id="rId5"/>
            </p:custDataLst>
          </p:nvPr>
        </p:nvSpPr>
        <p:spPr>
          <a:xfrm rot="5400000">
            <a:off x="2300287" y="1106488"/>
            <a:ext cx="112713" cy="40163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005" h="444383">
                <a:moveTo>
                  <a:pt x="0" y="444383"/>
                </a:moveTo>
                <a:lnTo>
                  <a:pt x="238005" y="176143"/>
                </a:lnTo>
                <a:lnTo>
                  <a:pt x="68367" y="0"/>
                </a:lnTo>
                <a:lnTo>
                  <a:pt x="0" y="444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36" name="PA_图片 77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9662">
            <a:off x="407988" y="1009650"/>
            <a:ext cx="180181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3" name="PA_等腰三角形 780"/>
          <p:cNvSpPr/>
          <p:nvPr>
            <p:custDataLst>
              <p:tags r:id="rId7"/>
            </p:custDataLst>
          </p:nvPr>
        </p:nvSpPr>
        <p:spPr>
          <a:xfrm rot="3954975" flipH="1">
            <a:off x="2074863" y="857250"/>
            <a:ext cx="233362" cy="25558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  <a:gd name="connsiteX0-17" fmla="*/ 0 w 364377"/>
              <a:gd name="connsiteY0-18" fmla="*/ 444383 h 444383"/>
              <a:gd name="connsiteX1-19" fmla="*/ 364378 w 364377"/>
              <a:gd name="connsiteY1-20" fmla="*/ 220912 h 444383"/>
              <a:gd name="connsiteX2-21" fmla="*/ 68367 w 364377"/>
              <a:gd name="connsiteY2-22" fmla="*/ 0 h 444383"/>
              <a:gd name="connsiteX3-23" fmla="*/ 0 w 364377"/>
              <a:gd name="connsiteY3-24" fmla="*/ 444383 h 444383"/>
              <a:gd name="connsiteX0-25" fmla="*/ 0 w 364379"/>
              <a:gd name="connsiteY0-26" fmla="*/ 283210 h 283210"/>
              <a:gd name="connsiteX1-27" fmla="*/ 364378 w 364379"/>
              <a:gd name="connsiteY1-28" fmla="*/ 59739 h 283210"/>
              <a:gd name="connsiteX2-29" fmla="*/ 220017 w 364379"/>
              <a:gd name="connsiteY2-30" fmla="*/ 0 h 283210"/>
              <a:gd name="connsiteX3-31" fmla="*/ 0 w 364379"/>
              <a:gd name="connsiteY3-32" fmla="*/ 283210 h 2832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64379" h="283210">
                <a:moveTo>
                  <a:pt x="0" y="283210"/>
                </a:moveTo>
                <a:lnTo>
                  <a:pt x="364378" y="59739"/>
                </a:lnTo>
                <a:lnTo>
                  <a:pt x="220017" y="0"/>
                </a:lnTo>
                <a:lnTo>
                  <a:pt x="0" y="283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  <p:bldP spid="48132" grpId="0"/>
      <p:bldP spid="780" grpId="0" animBg="1"/>
      <p:bldP spid="781" grpId="0" animBg="1"/>
      <p:bldP spid="77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5" name="矩形 14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0" name="矩形 19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3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课程导入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702" y="2164818"/>
            <a:ext cx="2241984" cy="2832586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2610818" y="3342783"/>
            <a:ext cx="661481" cy="476655"/>
          </a:xfrm>
          <a:prstGeom prst="rightArrow">
            <a:avLst/>
          </a:prstGeom>
          <a:solidFill>
            <a:srgbClr val="99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9431" y="2164819"/>
            <a:ext cx="2337050" cy="2832586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V="1">
            <a:off x="5686481" y="2303160"/>
            <a:ext cx="966795" cy="653903"/>
          </a:xfrm>
          <a:prstGeom prst="straightConnector1">
            <a:avLst/>
          </a:prstGeom>
          <a:ln>
            <a:solidFill>
              <a:srgbClr val="993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5686481" y="4105224"/>
            <a:ext cx="1102597" cy="420519"/>
          </a:xfrm>
          <a:prstGeom prst="straightConnector1">
            <a:avLst/>
          </a:prstGeom>
          <a:ln>
            <a:solidFill>
              <a:srgbClr val="993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5276" y="1105309"/>
            <a:ext cx="1930499" cy="179714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16318" y="3754729"/>
            <a:ext cx="1848414" cy="1924149"/>
          </a:xfrm>
          <a:prstGeom prst="rect">
            <a:avLst/>
          </a:prstGeom>
        </p:spPr>
      </p:pic>
      <p:sp>
        <p:nvSpPr>
          <p:cNvPr id="22" name="右箭头标注 21"/>
          <p:cNvSpPr/>
          <p:nvPr/>
        </p:nvSpPr>
        <p:spPr>
          <a:xfrm>
            <a:off x="8825850" y="3238203"/>
            <a:ext cx="1086416" cy="342907"/>
          </a:xfrm>
          <a:prstGeom prst="rightArrowCallout">
            <a:avLst/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206558" y="2957063"/>
            <a:ext cx="1041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干手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219950" y="5783324"/>
            <a:ext cx="1041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湿手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811615" y="5083210"/>
            <a:ext cx="1528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调查对象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51995" y="2153354"/>
            <a:ext cx="1962251" cy="2502029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0349171" y="4806211"/>
            <a:ext cx="1393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四方长腰果型咖啡杯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090344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3" grpId="0" animBg="1"/>
      <p:bldP spid="22" grpId="0" animBg="1"/>
      <p:bldP spid="24" grpId="0"/>
      <p:bldP spid="26" grpId="0"/>
      <p:bldP spid="27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5" name="矩形 14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0" name="矩形 19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3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课程导入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384" y="2047124"/>
            <a:ext cx="2337050" cy="2832586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 flipV="1">
            <a:off x="3150081" y="1931121"/>
            <a:ext cx="1022107" cy="502807"/>
          </a:xfrm>
          <a:prstGeom prst="straightConnector1">
            <a:avLst/>
          </a:prstGeom>
          <a:ln>
            <a:solidFill>
              <a:srgbClr val="993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3138023" y="3072078"/>
            <a:ext cx="1129938" cy="54321"/>
          </a:xfrm>
          <a:prstGeom prst="straightConnector1">
            <a:avLst/>
          </a:prstGeom>
          <a:ln>
            <a:solidFill>
              <a:srgbClr val="993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3115452" y="4103769"/>
            <a:ext cx="1129938" cy="117044"/>
          </a:xfrm>
          <a:prstGeom prst="straightConnector1">
            <a:avLst/>
          </a:prstGeom>
          <a:ln>
            <a:solidFill>
              <a:srgbClr val="993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3093099" y="4716155"/>
            <a:ext cx="1062442" cy="652240"/>
          </a:xfrm>
          <a:prstGeom prst="straightConnector1">
            <a:avLst/>
          </a:prstGeom>
          <a:ln>
            <a:solidFill>
              <a:srgbClr val="993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3372" y="1174742"/>
            <a:ext cx="1346269" cy="1320868"/>
          </a:xfrm>
          <a:prstGeom prst="rect">
            <a:avLst/>
          </a:prstGeom>
        </p:spPr>
      </p:pic>
      <p:sp>
        <p:nvSpPr>
          <p:cNvPr id="22" name="右箭头 21"/>
          <p:cNvSpPr/>
          <p:nvPr/>
        </p:nvSpPr>
        <p:spPr>
          <a:xfrm>
            <a:off x="5700825" y="1635503"/>
            <a:ext cx="563372" cy="229511"/>
          </a:xfrm>
          <a:prstGeom prst="rightArrow">
            <a:avLst/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9878" y="2662073"/>
            <a:ext cx="1329763" cy="1058901"/>
          </a:xfrm>
          <a:prstGeom prst="rect">
            <a:avLst/>
          </a:prstGeom>
        </p:spPr>
      </p:pic>
      <p:sp>
        <p:nvSpPr>
          <p:cNvPr id="28" name="右箭头 27"/>
          <p:cNvSpPr/>
          <p:nvPr/>
        </p:nvSpPr>
        <p:spPr>
          <a:xfrm>
            <a:off x="5754345" y="3072078"/>
            <a:ext cx="509852" cy="1871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9878" y="5042275"/>
            <a:ext cx="1329764" cy="1047191"/>
          </a:xfrm>
          <a:prstGeom prst="rect">
            <a:avLst/>
          </a:prstGeom>
        </p:spPr>
      </p:pic>
      <p:sp>
        <p:nvSpPr>
          <p:cNvPr id="30" name="右箭头 29"/>
          <p:cNvSpPr/>
          <p:nvPr/>
        </p:nvSpPr>
        <p:spPr>
          <a:xfrm>
            <a:off x="5665003" y="5440070"/>
            <a:ext cx="550660" cy="251599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4765" y="3784694"/>
            <a:ext cx="1324876" cy="1193861"/>
          </a:xfrm>
          <a:prstGeom prst="rect">
            <a:avLst/>
          </a:prstGeom>
        </p:spPr>
      </p:pic>
      <p:sp>
        <p:nvSpPr>
          <p:cNvPr id="32" name="右箭头 31"/>
          <p:cNvSpPr/>
          <p:nvPr/>
        </p:nvSpPr>
        <p:spPr>
          <a:xfrm>
            <a:off x="5700825" y="4220813"/>
            <a:ext cx="563372" cy="22443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609030" y="1334759"/>
            <a:ext cx="2172832" cy="830997"/>
          </a:xfrm>
          <a:prstGeom prst="rect">
            <a:avLst/>
          </a:prstGeom>
          <a:noFill/>
          <a:ln>
            <a:solidFill>
              <a:srgbClr val="9933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的人认为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“太浓了”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609030" y="2960690"/>
            <a:ext cx="2172832" cy="46166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淡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09030" y="4103769"/>
            <a:ext cx="2172832" cy="46166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不浓，正好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09030" y="5335036"/>
            <a:ext cx="2172832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“太浓了”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4611" y="5042275"/>
            <a:ext cx="1869124" cy="46166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受试验人群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右箭头 38"/>
          <p:cNvSpPr/>
          <p:nvPr/>
        </p:nvSpPr>
        <p:spPr>
          <a:xfrm>
            <a:off x="8899899" y="5455096"/>
            <a:ext cx="550660" cy="251599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9582378" y="5165396"/>
            <a:ext cx="2172832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节约原料，销量上升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86938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 animBg="1"/>
      <p:bldP spid="30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4" grpId="0" animBg="1"/>
      <p:bldP spid="39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3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531937"/>
            <a:ext cx="5715000" cy="529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09675" y="2709683"/>
            <a:ext cx="80676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实验调查法</a:t>
            </a:r>
            <a:endParaRPr lang="en-US" altLang="zh-CN" sz="4000" b="1" dirty="0">
              <a:solidFill>
                <a:srgbClr val="2E4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PA_矩形 7"/>
          <p:cNvSpPr/>
          <p:nvPr>
            <p:custDataLst>
              <p:tags r:id="rId3"/>
            </p:custDataLst>
          </p:nvPr>
        </p:nvSpPr>
        <p:spPr>
          <a:xfrm>
            <a:off x="0" y="2438400"/>
            <a:ext cx="1057275" cy="1568450"/>
          </a:xfrm>
          <a:prstGeom prst="rect">
            <a:avLst/>
          </a:pr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PA_矩形 8"/>
          <p:cNvSpPr/>
          <p:nvPr>
            <p:custDataLst>
              <p:tags r:id="rId4"/>
            </p:custDataLst>
          </p:nvPr>
        </p:nvSpPr>
        <p:spPr>
          <a:xfrm>
            <a:off x="1209675" y="3790949"/>
            <a:ext cx="4505326" cy="351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043" y="1908877"/>
            <a:ext cx="2781413" cy="2906793"/>
          </a:xfrm>
          <a:prstGeom prst="rect">
            <a:avLst/>
          </a:prstGeom>
        </p:spPr>
      </p:pic>
      <p:sp>
        <p:nvSpPr>
          <p:cNvPr id="131083" name="Rectangle 6"/>
          <p:cNvSpPr>
            <a:spLocks noChangeArrowheads="1"/>
          </p:cNvSpPr>
          <p:nvPr/>
        </p:nvSpPr>
        <p:spPr bwMode="auto">
          <a:xfrm>
            <a:off x="1075055" y="1324928"/>
            <a:ext cx="3230880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一、实验调查法的含义</a:t>
            </a:r>
          </a:p>
        </p:txBody>
      </p:sp>
      <p:grpSp>
        <p:nvGrpSpPr>
          <p:cNvPr id="14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5" name="矩形 14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0" name="矩形 19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3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b="1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实验调查法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175" name="Rectangle 7"/>
          <p:cNvSpPr>
            <a:spLocks noChangeArrowheads="1"/>
          </p:cNvSpPr>
          <p:nvPr/>
        </p:nvSpPr>
        <p:spPr bwMode="auto">
          <a:xfrm>
            <a:off x="3245349" y="2572620"/>
            <a:ext cx="7308454" cy="2243050"/>
          </a:xfrm>
          <a:prstGeom prst="rect">
            <a:avLst/>
          </a:prstGeom>
          <a:noFill/>
          <a:ln w="9525">
            <a:solidFill>
              <a:srgbClr val="0070C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实验调查法是指市场调研者有目的、有意识地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改变一个或几个影响因素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来观察市场现象在这些因素影响下的变动情况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，以认识市场现象的本质特征和发展规律。</a:t>
            </a:r>
          </a:p>
        </p:txBody>
      </p:sp>
    </p:spTree>
    <p:extLst>
      <p:ext uri="{BB962C8B-B14F-4D97-AF65-F5344CB8AC3E}">
        <p14:creationId xmlns:p14="http://schemas.microsoft.com/office/powerpoint/2010/main" val="280746100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13517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4460" y="2732405"/>
            <a:ext cx="3676650" cy="3842385"/>
          </a:xfrm>
          <a:prstGeom prst="rect">
            <a:avLst/>
          </a:prstGeom>
        </p:spPr>
      </p:pic>
      <p:sp>
        <p:nvSpPr>
          <p:cNvPr id="131083" name="Rectangle 6"/>
          <p:cNvSpPr>
            <a:spLocks noChangeArrowheads="1"/>
          </p:cNvSpPr>
          <p:nvPr/>
        </p:nvSpPr>
        <p:spPr bwMode="auto">
          <a:xfrm>
            <a:off x="1075055" y="1324928"/>
            <a:ext cx="3230880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一、实验调查法的含义</a:t>
            </a:r>
          </a:p>
        </p:txBody>
      </p:sp>
      <p:grpSp>
        <p:nvGrpSpPr>
          <p:cNvPr id="14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15" name="矩形 14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0" name="矩形 19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3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b="1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实验调查法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5055" y="2205902"/>
            <a:ext cx="7471416" cy="3024931"/>
          </a:xfrm>
          <a:prstGeom prst="rect">
            <a:avLst/>
          </a:prstGeom>
          <a:noFill/>
          <a:ln>
            <a:solidFill>
              <a:srgbClr val="0070C0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实验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法在营销调研中的应用，主要表现在两个方面：</a:t>
            </a:r>
          </a:p>
          <a:p>
            <a:pPr eaLnBrk="1" fontAlgn="base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是解释一定变量之间的关系；</a:t>
            </a:r>
          </a:p>
          <a:p>
            <a:pPr eaLnBrk="1" fontAlgn="base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是分析这种关系变化的性质。</a:t>
            </a:r>
          </a:p>
          <a:p>
            <a:pPr eaLnBrk="1" fontAlgn="base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是否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用到实验调查法还要根据企业可实施实验调查法的实际情况来选定。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0098242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4" name="矩形 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3200" b="1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调查法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075055" y="1324283"/>
            <a:ext cx="3879588" cy="46166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调查法的基本要素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5055" y="1977302"/>
            <a:ext cx="9440545" cy="4524315"/>
          </a:xfrm>
          <a:prstGeom prst="rect">
            <a:avLst/>
          </a:prstGeom>
          <a:noFill/>
          <a:ln>
            <a:solidFill>
              <a:srgbClr val="0070C0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实验者，即市场实验调查有目的、有意识的活动主体；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2.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对象，即通过实验调查所要了解认识的市场现象；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3.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环境，即实验对象所处的市场环境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；实验调查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所要认识的客体及其所处的各种社会条件。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4.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活动，即改变市场现象所处市场环境的实践活动；它们有一个专门称谓是“实验激发”。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5.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检测，即在实验过程中对实验对象所做的检验和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包括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“前测”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“后测”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790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6799" y="2098999"/>
            <a:ext cx="6083613" cy="4210266"/>
          </a:xfrm>
          <a:prstGeom prst="rect">
            <a:avLst/>
          </a:prstGeom>
        </p:spPr>
      </p:pic>
      <p:grpSp>
        <p:nvGrpSpPr>
          <p:cNvPr id="3" name="PA_组合 4"/>
          <p:cNvGrpSpPr/>
          <p:nvPr>
            <p:custDataLst>
              <p:tags r:id="rId1"/>
            </p:custDataLst>
          </p:nvPr>
        </p:nvGrpSpPr>
        <p:grpSpPr bwMode="auto">
          <a:xfrm flipV="1">
            <a:off x="6350" y="965513"/>
            <a:ext cx="12185650" cy="45719"/>
            <a:chOff x="2435703" y="480263"/>
            <a:chExt cx="4402064" cy="45719"/>
          </a:xfrm>
        </p:grpSpPr>
        <p:sp>
          <p:nvSpPr>
            <p:cNvPr id="4" name="矩形 3"/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99648" y="210256"/>
            <a:ext cx="672909" cy="5909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291702" y="388022"/>
            <a:ext cx="504682" cy="4431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4611" y="275360"/>
            <a:ext cx="4561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3200" b="1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调查法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075055" y="1324283"/>
            <a:ext cx="3877985" cy="46166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t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实验调查法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的操作步骤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267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1287</Words>
  <Application>Microsoft Office PowerPoint</Application>
  <PresentationFormat>宽屏</PresentationFormat>
  <Paragraphs>141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等线</vt:lpstr>
      <vt:lpstr>等线 Light</vt:lpstr>
      <vt:lpstr>黑体</vt:lpstr>
      <vt:lpstr>华文琥珀</vt:lpstr>
      <vt:lpstr>楷体</vt:lpstr>
      <vt:lpstr>宋体</vt:lpstr>
      <vt:lpstr>微软雅黑</vt:lpstr>
      <vt:lpstr>Arial</vt:lpstr>
      <vt:lpstr>Calibri</vt:lpstr>
      <vt:lpstr>Calibri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cp:lastModifiedBy>admin</cp:lastModifiedBy>
  <cp:revision>182</cp:revision>
  <dcterms:created xsi:type="dcterms:W3CDTF">2016-08-30T15:42:00Z</dcterms:created>
  <dcterms:modified xsi:type="dcterms:W3CDTF">2021-01-24T12:49:43Z</dcterms:modified>
  <cp:category>锐旗设计;https://9ppt.taobao.com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2052-11.1.0.9996</vt:lpwstr>
  </property>
</Properties>
</file>