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3"/>
  </p:handoutMasterIdLst>
  <p:sldIdLst>
    <p:sldId id="1011" r:id="rId4"/>
    <p:sldId id="1012" r:id="rId6"/>
    <p:sldId id="953" r:id="rId7"/>
    <p:sldId id="1021" r:id="rId8"/>
    <p:sldId id="952" r:id="rId9"/>
    <p:sldId id="1027" r:id="rId10"/>
    <p:sldId id="1028" r:id="rId11"/>
    <p:sldId id="1029" r:id="rId12"/>
    <p:sldId id="1023" r:id="rId13"/>
    <p:sldId id="1022" r:id="rId14"/>
    <p:sldId id="1024" r:id="rId15"/>
    <p:sldId id="1025" r:id="rId16"/>
    <p:sldId id="1026" r:id="rId17"/>
    <p:sldId id="1001" r:id="rId18"/>
    <p:sldId id="1030" r:id="rId19"/>
    <p:sldId id="1031" r:id="rId20"/>
    <p:sldId id="1032" r:id="rId21"/>
    <p:sldId id="28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ADA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5" d="100"/>
          <a:sy n="65" d="100"/>
        </p:scale>
        <p:origin x="48" y="96"/>
      </p:cViewPr>
      <p:guideLst>
        <p:guide orient="horz" pos="2160"/>
        <p:guide pos="3842"/>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2099-43DB-41D2-815F-F7D9DE41707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0FDEAB-A433-4224-A36F-2864A27D78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E9D02BE-75D9-4A13-8483-9F7A1F0DFD3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E7D0B3-16F2-4BB3-8B69-B6D1C0B9DFF7}"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8AF3350-FDFE-434A-AF7E-7091D48B416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AD8C5F-DA56-4573-9953-9140AF261263}"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470A47C-E76F-48FB-BC0D-874814FB12E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796B87-BE78-49BB-992C-8C79238C70C9}"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1F8C22B-F217-4B3C-974E-BD2378D75662}"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1C6390-D52F-4730-ACC1-E7F76964CDE0}"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1743DAA-C377-4BCC-96D6-3AADB46601BC}"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801B1E-A432-4F92-B1D4-79767232E22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4D7F53C-15A3-4870-90F7-DAB03B68BA0C}"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08A65D6-171F-4062-A2E4-3A6F4E055D9C}"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BC3A6CE-EB77-4DCA-B07B-ABE7FC8419A8}"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4B2293-7482-4618-8151-4DD9E3CBAE1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1850822-F770-426F-8DBF-69723AE6655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2882F7-2FF0-4E14-8D81-9032C6814DE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14B69B6-62B5-4DBA-BB9C-169DCF87777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DCD12E-1C25-4D44-9F9D-105CF175788B}"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9E763B-ADFD-4316-89A0-32FF3F47492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778996-C61E-4306-8DBB-50389A71D425}"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6EB904-F0E6-420B-AC82-421776602E3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11D8DC-D4F1-4538-BEC9-D67F604733A5}"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37A08-AE1C-427B-958C-8047811134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DE1139-A4BB-474E-9CA9-7F3D2C14085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CAE9401-E3DA-42DC-9F2E-692C1210B549}"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D3CB1E8D-84E6-4288-A09F-4A098AD868C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6.xml"/><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0.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2.xml"/><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png"/><Relationship Id="rId2" Type="http://schemas.openxmlformats.org/officeDocument/2006/relationships/tags" Target="../tags/tag44.xml"/><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png"/><Relationship Id="rId2" Type="http://schemas.openxmlformats.org/officeDocument/2006/relationships/tags" Target="../tags/tag48.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slide" Target="slide1.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9" Type="http://schemas.openxmlformats.org/officeDocument/2006/relationships/notesSlide" Target="../notesSlides/notesSlide4.xml"/><Relationship Id="rId18" Type="http://schemas.openxmlformats.org/officeDocument/2006/relationships/slideLayout" Target="../slideLayouts/slideLayout18.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1.xml"/><Relationship Id="rId7" Type="http://schemas.openxmlformats.org/officeDocument/2006/relationships/image" Target="../media/image6.png"/><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0" Type="http://schemas.openxmlformats.org/officeDocument/2006/relationships/notesSlide" Target="../notesSlides/notesSlide5.xml"/><Relationship Id="rId1" Type="http://schemas.openxmlformats.org/officeDocument/2006/relationships/tags" Target="../tags/tag65.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slide" Target="slide1.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9" Type="http://schemas.openxmlformats.org/officeDocument/2006/relationships/notesSlide" Target="../notesSlides/notesSlide2.xml"/><Relationship Id="rId18" Type="http://schemas.openxmlformats.org/officeDocument/2006/relationships/slideLayout" Target="../slideLayouts/slideLayout18.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jpeg"/><Relationship Id="rId2" Type="http://schemas.openxmlformats.org/officeDocument/2006/relationships/tags" Target="../tags/tag22.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xml"/><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6.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8.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0.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tags" Target="../tags/tag3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4.xml"/><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pic>
        <p:nvPicPr>
          <p:cNvPr id="1026" name="图片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 name="PA_文本框 775"/>
          <p:cNvSpPr txBox="1">
            <a:spLocks noChangeArrowheads="1"/>
          </p:cNvSpPr>
          <p:nvPr>
            <p:custDataLst>
              <p:tags r:id="rId4"/>
            </p:custDataLst>
          </p:nvPr>
        </p:nvSpPr>
        <p:spPr bwMode="auto">
          <a:xfrm>
            <a:off x="73025" y="3371745"/>
            <a:ext cx="722153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fontAlgn="base">
              <a:spcBef>
                <a:spcPct val="0"/>
              </a:spcBef>
              <a:spcAft>
                <a:spcPct val="0"/>
              </a:spcAft>
              <a:defRPr/>
            </a:pPr>
            <a:r>
              <a:rPr lang="zh-CN" altLang="en-US" sz="4000" b="1" dirty="0" smtClean="0">
                <a:solidFill>
                  <a:schemeClr val="bg1"/>
                </a:solidFill>
                <a:latin typeface="微软雅黑" panose="020B0503020204020204" pitchFamily="34" charset="-122"/>
                <a:ea typeface="微软雅黑" panose="020B0503020204020204" pitchFamily="34" charset="-122"/>
              </a:rPr>
              <a:t>市场</a:t>
            </a:r>
            <a:r>
              <a:rPr lang="zh-CN" altLang="en-US" sz="4000" b="1" dirty="0" smtClean="0">
                <a:solidFill>
                  <a:schemeClr val="bg1"/>
                </a:solidFill>
                <a:latin typeface="微软雅黑" panose="020B0503020204020204" pitchFamily="34" charset="-122"/>
                <a:ea typeface="微软雅黑" panose="020B0503020204020204" pitchFamily="34" charset="-122"/>
              </a:rPr>
              <a:t>调查报告的撰写</a:t>
            </a:r>
            <a:endParaRPr lang="zh-CN" altLang="en-US" sz="4000" b="1" dirty="0" smtClean="0">
              <a:solidFill>
                <a:schemeClr val="bg1"/>
              </a:solidFill>
              <a:latin typeface="微软雅黑" panose="020B0503020204020204" pitchFamily="34" charset="-122"/>
              <a:ea typeface="微软雅黑" panose="020B0503020204020204" pitchFamily="34" charset="-122"/>
            </a:endParaRPr>
          </a:p>
        </p:txBody>
      </p:sp>
      <p:sp>
        <p:nvSpPr>
          <p:cNvPr id="393" name="PA_文本框 776"/>
          <p:cNvSpPr txBox="1">
            <a:spLocks noChangeArrowheads="1"/>
          </p:cNvSpPr>
          <p:nvPr>
            <p:custDataLst>
              <p:tags r:id="rId5"/>
            </p:custDataLst>
          </p:nvPr>
        </p:nvSpPr>
        <p:spPr bwMode="auto">
          <a:xfrm>
            <a:off x="1612524" y="4545747"/>
            <a:ext cx="3810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主讲    苏伯文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文本框 2"/>
          <p:cNvSpPr txBox="1"/>
          <p:nvPr/>
        </p:nvSpPr>
        <p:spPr>
          <a:xfrm>
            <a:off x="73025" y="1244713"/>
            <a:ext cx="4951066" cy="523220"/>
          </a:xfrm>
          <a:prstGeom prst="rect">
            <a:avLst/>
          </a:prstGeom>
          <a:noFill/>
        </p:spPr>
        <p:txBody>
          <a:bodyPr wrap="square" rtlCol="0">
            <a:spAutoFit/>
          </a:bodyPr>
          <a:p>
            <a:r>
              <a:rPr lang="zh-CN" altLang="en-US" sz="2800" b="1" dirty="0" smtClean="0">
                <a:solidFill>
                  <a:srgbClr val="002060"/>
                </a:solidFill>
                <a:latin typeface="等线" panose="02010600030101010101" charset="-122"/>
                <a:ea typeface="等线" panose="02010600030101010101" charset="-122"/>
              </a:rPr>
              <a:t>市场调查与分析</a:t>
            </a:r>
            <a:r>
              <a:rPr lang="en-US" altLang="zh-CN" sz="2800" b="1" dirty="0" smtClean="0">
                <a:solidFill>
                  <a:srgbClr val="002060"/>
                </a:solidFill>
                <a:latin typeface="等线" panose="02010600030101010101" charset="-122"/>
                <a:ea typeface="等线" panose="02010600030101010101" charset="-122"/>
              </a:rPr>
              <a:t>MOOC</a:t>
            </a:r>
            <a:endParaRPr lang="zh-CN" altLang="en-US" sz="2800" b="1" dirty="0">
              <a:solidFill>
                <a:srgbClr val="002060"/>
              </a:solidFill>
              <a:latin typeface="等线" panose="02010600030101010101" charset="-122"/>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392"/>
                                        </p:tgtEl>
                                        <p:attrNameLst>
                                          <p:attrName>style.visibility</p:attrName>
                                        </p:attrNameLst>
                                      </p:cBhvr>
                                      <p:to>
                                        <p:strVal val="visible"/>
                                      </p:to>
                                    </p:set>
                                    <p:anim to="" calcmode="lin" valueType="num">
                                      <p:cBhvr>
                                        <p:cTn id="15" dur="700" fill="hold">
                                          <p:stCondLst>
                                            <p:cond delay="0"/>
                                          </p:stCondLst>
                                        </p:cTn>
                                        <p:tgtEl>
                                          <p:spTgt spid="392"/>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392"/>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3"/>
                                        </p:tgtEl>
                                        <p:attrNameLst>
                                          <p:attrName>style.visibility</p:attrName>
                                        </p:attrNameLst>
                                      </p:cBhvr>
                                      <p:to>
                                        <p:strVal val="visible"/>
                                      </p:to>
                                    </p:set>
                                    <p:anim to="" calcmode="lin" valueType="num">
                                      <p:cBhvr>
                                        <p:cTn id="19" dur="700" fill="hold">
                                          <p:stCondLst>
                                            <p:cond delay="0"/>
                                          </p:stCondLst>
                                        </p:cTn>
                                        <p:tgtEl>
                                          <p:spTgt spid="393"/>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3"/>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392" grpId="0"/>
      <p:bldP spid="39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56298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1．标题</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400" dirty="0" smtClean="0">
                <a:latin typeface="微软雅黑" panose="020B0503020204020204" pitchFamily="34" charset="-122"/>
                <a:ea typeface="微软雅黑" panose="020B0503020204020204" pitchFamily="34" charset="-122"/>
              </a:rPr>
              <a:t>    市场调查报告的标题即市场调查的题目。标题必须准确揭示调查报告的主题思想。标题要简单明了、高度概括、题文相符。</a:t>
            </a:r>
            <a:endParaRPr lang="zh-CN"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400" dirty="0" smtClean="0">
                <a:latin typeface="微软雅黑" panose="020B0503020204020204" pitchFamily="34" charset="-122"/>
                <a:ea typeface="微软雅黑" panose="020B0503020204020204" pitchFamily="34" charset="-122"/>
              </a:rPr>
              <a:t>    如《××市居民住宅消费需求调查报告》、《关于化妆品市场调查报告》、《××产品滞销的调查报告》等，这些标题都很简明，能吸引人。</a:t>
            </a:r>
            <a:endParaRPr lang="zh-CN" sz="24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14769"/>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六、市场调查报告的格式</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56298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2．导言</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导言是市场调查报告的开头部分，一般说明市场调查的目的和意义，介绍市场调查工作基本概况，包括市场调查的时间、地点、内容和对象以及采用的调查方法、方式。</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也有调查报告在导言中，先写调查的结论是什么，或直接提出问题等，这种写法能增强读者阅读报告的兴趣。</a:t>
            </a:r>
            <a:endParaRPr lang="en-US" sz="24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14769"/>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六、市场调查报告的格式</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63664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3.主体部分</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这是市场调查报告中的主要内容，是表现调查报告主题的重要部分。</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主体部分要客观、全面阐述市场调查所获得的材料、数据，用它们来说明有关问题，得出有关结论； </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对有些问题、 现象要做深入分析、评论等。</a:t>
            </a:r>
            <a:endParaRPr lang="en-US" sz="24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14769"/>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六、市场调查报告的格式</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6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56298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4．结尾</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这一部分，</a:t>
            </a:r>
            <a:r>
              <a:rPr lang="en-US" sz="2400" dirty="0" smtClean="0">
                <a:latin typeface="微软雅黑" panose="020B0503020204020204" pitchFamily="34" charset="-122"/>
                <a:ea typeface="微软雅黑" panose="020B0503020204020204" pitchFamily="34" charset="-122"/>
              </a:rPr>
              <a:t>主要是形成市场调查的基本结论，也就是对市场调查的结果作一个小结。有的调查报告还要提出对策措施，供有关决策者参考。</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有的市场调查报告还有附录。附录的内容一般是有关调查的统计图表、有关材料出处、参考文献等。</a:t>
            </a:r>
            <a:endParaRPr lang="en-US" sz="24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14769"/>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六、市场调查报告的格式</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1"/>
          <p:cNvSpPr>
            <a:spLocks noChangeArrowheads="1"/>
          </p:cNvSpPr>
          <p:nvPr/>
        </p:nvSpPr>
        <p:spPr bwMode="auto">
          <a:xfrm>
            <a:off x="1072515" y="1939925"/>
            <a:ext cx="4442460" cy="24892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400" dirty="0" smtClean="0">
                <a:latin typeface="微软雅黑" panose="020B0503020204020204" pitchFamily="34" charset="-122"/>
                <a:ea typeface="微软雅黑" panose="020B0503020204020204" pitchFamily="34" charset="-122"/>
              </a:rPr>
              <a:t>    </a:t>
            </a:r>
            <a:endParaRPr lang="en-US" altLang="zh-CN" sz="2400" dirty="0" smtClean="0">
              <a:latin typeface="微软雅黑" panose="020B0503020204020204" pitchFamily="34" charset="-122"/>
              <a:ea typeface="微软雅黑" panose="020B0503020204020204" pitchFamily="34" charset="-122"/>
            </a:endParaRPr>
          </a:p>
          <a:p>
            <a:pPr eaLnBrk="1" hangingPunct="1">
              <a:lnSpc>
                <a:spcPct val="1300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1</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报告名称</a:t>
            </a:r>
            <a:endParaRPr lang="zh-CN" altLang="en-US" sz="2400" dirty="0">
              <a:latin typeface="微软雅黑" panose="020B0503020204020204" pitchFamily="34" charset="-122"/>
              <a:ea typeface="微软雅黑" panose="020B0503020204020204" pitchFamily="34" charset="-122"/>
            </a:endParaRPr>
          </a:p>
          <a:p>
            <a:pPr eaLnBrk="1" hangingPunct="1">
              <a:lnSpc>
                <a:spcPct val="130000"/>
              </a:lnSpc>
            </a:pPr>
            <a:r>
              <a:rPr lang="en-US" altLang="zh-CN" sz="2400" dirty="0" smtClean="0">
                <a:latin typeface="微软雅黑" panose="020B0503020204020204" pitchFamily="34" charset="-122"/>
                <a:ea typeface="微软雅黑" panose="020B0503020204020204" pitchFamily="34" charset="-122"/>
              </a:rPr>
              <a:t>    2</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报告单位信息</a:t>
            </a:r>
            <a:endParaRPr lang="zh-CN" altLang="en-US" sz="2400" dirty="0">
              <a:latin typeface="微软雅黑" panose="020B0503020204020204" pitchFamily="34" charset="-122"/>
              <a:ea typeface="微软雅黑" panose="020B0503020204020204" pitchFamily="34" charset="-122"/>
            </a:endParaRPr>
          </a:p>
          <a:p>
            <a:pPr eaLnBrk="1" hangingPunct="1">
              <a:lnSpc>
                <a:spcPct val="1300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3</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团队名称</a:t>
            </a:r>
            <a:endParaRPr lang="zh-CN" altLang="en-US" sz="2400" dirty="0">
              <a:latin typeface="微软雅黑" panose="020B0503020204020204" pitchFamily="34" charset="-122"/>
              <a:ea typeface="微软雅黑" panose="020B0503020204020204" pitchFamily="34" charset="-122"/>
            </a:endParaRPr>
          </a:p>
          <a:p>
            <a:pPr eaLnBrk="1" hangingPunct="1">
              <a:lnSpc>
                <a:spcPct val="13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团队成员</a:t>
            </a:r>
            <a:endParaRPr lang="zh-CN" altLang="en-US" sz="2400" dirty="0">
              <a:latin typeface="微软雅黑" panose="020B0503020204020204" pitchFamily="34" charset="-122"/>
              <a:ea typeface="微软雅黑" panose="020B0503020204020204" pitchFamily="34" charset="-122"/>
            </a:endParaRPr>
          </a:p>
        </p:txBody>
      </p:sp>
      <p:grpSp>
        <p:nvGrpSpPr>
          <p:cNvPr id="21" name="PA_组合 4"/>
          <p:cNvGrpSpPr/>
          <p:nvPr>
            <p:custDataLst>
              <p:tags r:id="rId1"/>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PA_文本框 9"/>
          <p:cNvSpPr txBox="1">
            <a:spLocks noChangeArrowheads="1"/>
          </p:cNvSpPr>
          <p:nvPr>
            <p:custDataLst>
              <p:tags r:id="rId2"/>
            </p:custDataLst>
          </p:nvPr>
        </p:nvSpPr>
        <p:spPr bwMode="auto">
          <a:xfrm>
            <a:off x="964610" y="246785"/>
            <a:ext cx="1043620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调查报告</a:t>
            </a:r>
            <a:r>
              <a:rPr lang="zh-CN" altLang="en-US" sz="3200" b="1" dirty="0" smtClean="0">
                <a:solidFill>
                  <a:srgbClr val="2E4C64"/>
                </a:solidFill>
                <a:latin typeface="微软雅黑" panose="020B0503020204020204" pitchFamily="34" charset="-122"/>
                <a:ea typeface="微软雅黑" panose="020B0503020204020204" pitchFamily="34" charset="-122"/>
              </a:rPr>
              <a:t>示例</a:t>
            </a:r>
            <a:endParaRPr lang="zh-CN" altLang="en-US" sz="2800" b="1" dirty="0">
              <a:solidFill>
                <a:srgbClr val="2E4C64"/>
              </a:solidFill>
              <a:latin typeface="微软雅黑" panose="020B0503020204020204" pitchFamily="34" charset="-122"/>
              <a:ea typeface="微软雅黑" panose="020B0503020204020204" pitchFamily="34" charset="-122"/>
            </a:endParaRPr>
          </a:p>
        </p:txBody>
      </p:sp>
      <p:sp>
        <p:nvSpPr>
          <p:cNvPr id="15" name="Rectangle 6"/>
          <p:cNvSpPr>
            <a:spLocks noChangeArrowheads="1"/>
          </p:cNvSpPr>
          <p:nvPr/>
        </p:nvSpPr>
        <p:spPr bwMode="auto">
          <a:xfrm>
            <a:off x="1493109" y="1608702"/>
            <a:ext cx="1402080" cy="57086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报告扉页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315075" y="1173480"/>
            <a:ext cx="4527550" cy="5436870"/>
          </a:xfrm>
          <a:prstGeom prst="rect">
            <a:avLst/>
          </a:prstGeom>
          <a:ln>
            <a:solidFill>
              <a:srgbClr val="00206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4" grpId="0" bldLvl="0" animBg="1"/>
      <p:bldP spid="15" grpId="1"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1890" y="1642110"/>
            <a:ext cx="4606290" cy="4338320"/>
          </a:xfrm>
          <a:prstGeom prst="rect">
            <a:avLst/>
          </a:prstGeom>
          <a:noFill/>
          <a:ln w="9525">
            <a:solidFill>
              <a:srgbClr val="002060"/>
            </a:solidFill>
            <a:prstDash val="dash"/>
          </a:ln>
        </p:spPr>
        <p:txBody>
          <a:bodyPr wrap="square">
            <a:spAutoFit/>
          </a:bodyPr>
          <a:p>
            <a:pPr indent="304800">
              <a:lnSpc>
                <a:spcPct val="100000"/>
              </a:lnSpc>
            </a:pPr>
            <a:r>
              <a:rPr lang="en-US" altLang="zh-CN" sz="2400" b="0">
                <a:latin typeface="微软雅黑" panose="020B0503020204020204" pitchFamily="34" charset="-122"/>
                <a:ea typeface="微软雅黑" panose="020B0503020204020204" pitchFamily="34" charset="-122"/>
              </a:rPr>
              <a:t> </a:t>
            </a:r>
            <a:endParaRPr lang="en-US" altLang="zh-CN" sz="2400" b="0">
              <a:latin typeface="微软雅黑" panose="020B0503020204020204" pitchFamily="34" charset="-122"/>
              <a:ea typeface="微软雅黑" panose="020B0503020204020204" pitchFamily="34" charset="-122"/>
            </a:endParaRPr>
          </a:p>
          <a:p>
            <a:pPr indent="304800">
              <a:lnSpc>
                <a:spcPct val="150000"/>
              </a:lnSpc>
            </a:pPr>
            <a:r>
              <a:rPr lang="en-US" altLang="zh-CN" sz="2400" b="0">
                <a:latin typeface="微软雅黑" panose="020B0503020204020204" pitchFamily="34" charset="-122"/>
                <a:ea typeface="微软雅黑" panose="020B0503020204020204" pitchFamily="34" charset="-122"/>
              </a:rPr>
              <a:t> ——以提供</a:t>
            </a:r>
            <a:r>
              <a:rPr lang="zh-CN" altLang="en-US" sz="2400" b="0">
                <a:latin typeface="微软雅黑" panose="020B0503020204020204" pitchFamily="34" charset="-122"/>
                <a:ea typeface="微软雅黑" panose="020B0503020204020204" pitchFamily="34" charset="-122"/>
              </a:rPr>
              <a:t>报告</a:t>
            </a:r>
            <a:r>
              <a:rPr lang="en-US" altLang="zh-CN" sz="2400" b="0">
                <a:latin typeface="微软雅黑" panose="020B0503020204020204" pitchFamily="34" charset="-122"/>
                <a:ea typeface="微软雅黑" panose="020B0503020204020204" pitchFamily="34" charset="-122"/>
              </a:rPr>
              <a:t>内容梗概为目的，简明、确切地记述</a:t>
            </a:r>
            <a:r>
              <a:rPr lang="zh-CN" altLang="en-US" sz="2400" b="0">
                <a:latin typeface="微软雅黑" panose="020B0503020204020204" pitchFamily="34" charset="-122"/>
                <a:ea typeface="微软雅黑" panose="020B0503020204020204" pitchFamily="34" charset="-122"/>
              </a:rPr>
              <a:t>报告中的</a:t>
            </a:r>
            <a:r>
              <a:rPr lang="en-US" altLang="zh-CN" sz="2400" b="0">
                <a:latin typeface="微软雅黑" panose="020B0503020204020204" pitchFamily="34" charset="-122"/>
                <a:ea typeface="微软雅黑" panose="020B0503020204020204" pitchFamily="34" charset="-122"/>
              </a:rPr>
              <a:t>重要内容的短</a:t>
            </a:r>
            <a:r>
              <a:rPr lang="zh-CN" altLang="en-US" sz="2400" b="0">
                <a:latin typeface="微软雅黑" panose="020B0503020204020204" pitchFamily="34" charset="-122"/>
                <a:ea typeface="微软雅黑" panose="020B0503020204020204" pitchFamily="34" charset="-122"/>
              </a:rPr>
              <a:t>文</a:t>
            </a:r>
            <a:r>
              <a:rPr lang="en-US" altLang="zh-CN" sz="2400" b="0">
                <a:latin typeface="微软雅黑" panose="020B0503020204020204" pitchFamily="34" charset="-122"/>
                <a:ea typeface="微软雅黑" panose="020B0503020204020204" pitchFamily="34" charset="-122"/>
              </a:rPr>
              <a:t>。</a:t>
            </a:r>
            <a:endParaRPr lang="en-US" altLang="zh-CN" sz="2400" b="0">
              <a:latin typeface="微软雅黑" panose="020B0503020204020204" pitchFamily="34" charset="-122"/>
              <a:ea typeface="微软雅黑" panose="020B0503020204020204" pitchFamily="34" charset="-122"/>
            </a:endParaRPr>
          </a:p>
          <a:p>
            <a:pPr indent="304800">
              <a:lnSpc>
                <a:spcPct val="150000"/>
              </a:lnSpc>
            </a:pPr>
            <a:r>
              <a:rPr lang="en-US" altLang="zh-CN" sz="2400" b="0">
                <a:latin typeface="微软雅黑" panose="020B0503020204020204" pitchFamily="34" charset="-122"/>
                <a:ea typeface="微软雅黑" panose="020B0503020204020204" pitchFamily="34" charset="-122"/>
              </a:rPr>
              <a:t>  其基本要素包括研究目的、方法、结果和结论。</a:t>
            </a:r>
            <a:endParaRPr lang="en-US" altLang="zh-CN" sz="2400" b="0">
              <a:latin typeface="微软雅黑" panose="020B0503020204020204" pitchFamily="34" charset="-122"/>
              <a:ea typeface="微软雅黑" panose="020B0503020204020204" pitchFamily="34" charset="-122"/>
            </a:endParaRPr>
          </a:p>
          <a:p>
            <a:pPr indent="304800">
              <a:lnSpc>
                <a:spcPct val="150000"/>
              </a:lnSpc>
            </a:pPr>
            <a:r>
              <a:rPr lang="en-US" altLang="zh-CN" sz="2400" b="0">
                <a:latin typeface="微软雅黑" panose="020B0503020204020204" pitchFamily="34" charset="-122"/>
                <a:ea typeface="微软雅黑" panose="020B0503020204020204" pitchFamily="34" charset="-122"/>
              </a:rPr>
              <a:t>以供报告阅读者快速的掌握报告的主要信息</a:t>
            </a:r>
            <a:r>
              <a:rPr lang="zh-CN" altLang="en-US" sz="2400" b="0">
                <a:latin typeface="微软雅黑" panose="020B0503020204020204" pitchFamily="34" charset="-122"/>
                <a:ea typeface="微软雅黑" panose="020B0503020204020204" pitchFamily="34" charset="-122"/>
              </a:rPr>
              <a:t>。</a:t>
            </a:r>
            <a:endParaRPr lang="zh-CN" altLang="en-US" sz="2400" b="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324600" y="1276350"/>
            <a:ext cx="4446905" cy="5406390"/>
          </a:xfrm>
          <a:prstGeom prst="rect">
            <a:avLst/>
          </a:prstGeom>
          <a:ln>
            <a:solidFill>
              <a:srgbClr val="002060"/>
            </a:solidFill>
          </a:ln>
        </p:spPr>
      </p:pic>
      <p:grpSp>
        <p:nvGrpSpPr>
          <p:cNvPr id="21" name="PA_组合 4"/>
          <p:cNvGrpSpPr/>
          <p:nvPr>
            <p:custDataLst>
              <p:tags r:id="rId2"/>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PA_文本框 9"/>
          <p:cNvSpPr txBox="1">
            <a:spLocks noChangeArrowheads="1"/>
          </p:cNvSpPr>
          <p:nvPr>
            <p:custDataLst>
              <p:tags r:id="rId3"/>
            </p:custDataLst>
          </p:nvPr>
        </p:nvSpPr>
        <p:spPr bwMode="auto">
          <a:xfrm>
            <a:off x="964610" y="246785"/>
            <a:ext cx="1043620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调查报告</a:t>
            </a:r>
            <a:r>
              <a:rPr lang="zh-CN" altLang="en-US" sz="3200" b="1" dirty="0" smtClean="0">
                <a:solidFill>
                  <a:srgbClr val="2E4C64"/>
                </a:solidFill>
                <a:latin typeface="微软雅黑" panose="020B0503020204020204" pitchFamily="34" charset="-122"/>
                <a:ea typeface="微软雅黑" panose="020B0503020204020204" pitchFamily="34" charset="-122"/>
              </a:rPr>
              <a:t>示例</a:t>
            </a:r>
            <a:endParaRPr lang="zh-CN" altLang="en-US" sz="2800" b="1" dirty="0">
              <a:solidFill>
                <a:srgbClr val="2E4C64"/>
              </a:solidFill>
              <a:latin typeface="微软雅黑" panose="020B0503020204020204" pitchFamily="34" charset="-122"/>
              <a:ea typeface="微软雅黑" panose="020B0503020204020204" pitchFamily="34" charset="-122"/>
            </a:endParaRPr>
          </a:p>
        </p:txBody>
      </p:sp>
      <p:sp>
        <p:nvSpPr>
          <p:cNvPr id="15" name="Rectangle 6"/>
          <p:cNvSpPr>
            <a:spLocks noChangeArrowheads="1"/>
          </p:cNvSpPr>
          <p:nvPr/>
        </p:nvSpPr>
        <p:spPr bwMode="auto">
          <a:xfrm>
            <a:off x="1650589" y="1362957"/>
            <a:ext cx="1402080" cy="57086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报告摘要</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additive="base">
                                        <p:cTn id="17" dur="500" fill="hold"/>
                                        <p:tgtEl>
                                          <p:spTgt spid="100"/>
                                        </p:tgtEl>
                                        <p:attrNameLst>
                                          <p:attrName>ppt_x</p:attrName>
                                        </p:attrNameLst>
                                      </p:cBhvr>
                                      <p:tavLst>
                                        <p:tav tm="0">
                                          <p:val>
                                            <p:strVal val="#ppt_x"/>
                                          </p:val>
                                        </p:tav>
                                        <p:tav tm="100000">
                                          <p:val>
                                            <p:strVal val="#ppt_x"/>
                                          </p:val>
                                        </p:tav>
                                      </p:tavLst>
                                    </p:anim>
                                    <p:anim calcmode="lin" valueType="num">
                                      <p:cBhvr additive="base">
                                        <p:cTn id="1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0" grpId="0" bldLvl="0" animBg="1"/>
      <p:bldP spid="15" grpId="1" animBg="1"/>
      <p:bldP spid="10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98550" y="1890395"/>
            <a:ext cx="4121785" cy="3230245"/>
          </a:xfrm>
          <a:prstGeom prst="rect">
            <a:avLst/>
          </a:prstGeom>
          <a:noFill/>
          <a:ln w="9525">
            <a:solidFill>
              <a:srgbClr val="002060"/>
            </a:solidFill>
            <a:prstDash val="dash"/>
          </a:ln>
        </p:spPr>
        <p:txBody>
          <a:bodyPr wrap="square">
            <a:spAutoFit/>
          </a:bodyPr>
          <a:p>
            <a:pPr indent="304800">
              <a:lnSpc>
                <a:spcPct val="100000"/>
              </a:lnSpc>
            </a:pPr>
            <a:r>
              <a:rPr lang="en-US" altLang="zh-CN" sz="2400" b="0">
                <a:latin typeface="微软雅黑" panose="020B0503020204020204" pitchFamily="34" charset="-122"/>
                <a:ea typeface="微软雅黑" panose="020B0503020204020204" pitchFamily="34" charset="-122"/>
              </a:rPr>
              <a:t> </a:t>
            </a:r>
            <a:endParaRPr lang="en-US" altLang="zh-CN" sz="2400" b="0">
              <a:latin typeface="微软雅黑" panose="020B0503020204020204" pitchFamily="34" charset="-122"/>
              <a:ea typeface="微软雅黑" panose="020B0503020204020204" pitchFamily="34" charset="-122"/>
            </a:endParaRPr>
          </a:p>
          <a:p>
            <a:pPr indent="304800">
              <a:lnSpc>
                <a:spcPct val="150000"/>
              </a:lnSpc>
            </a:pPr>
            <a:r>
              <a:rPr lang="en-US" altLang="zh-CN" sz="2400" b="0">
                <a:latin typeface="微软雅黑" panose="020B0503020204020204" pitchFamily="34" charset="-122"/>
                <a:ea typeface="微软雅黑" panose="020B0503020204020204" pitchFamily="34" charset="-122"/>
              </a:rPr>
              <a:t> </a:t>
            </a:r>
            <a:r>
              <a:rPr lang="zh-CN" altLang="en-US" sz="2400" b="0">
                <a:latin typeface="微软雅黑" panose="020B0503020204020204" pitchFamily="34" charset="-122"/>
                <a:ea typeface="微软雅黑" panose="020B0503020204020204" pitchFamily="34" charset="-122"/>
              </a:rPr>
              <a:t>对调查目的、实施过程、数据分析情况及结论和建议做了详细的说明。</a:t>
            </a:r>
            <a:endParaRPr lang="zh-CN" altLang="en-US" sz="2400" b="0">
              <a:latin typeface="微软雅黑" panose="020B0503020204020204" pitchFamily="34" charset="-122"/>
              <a:ea typeface="微软雅黑" panose="020B0503020204020204" pitchFamily="34" charset="-122"/>
            </a:endParaRPr>
          </a:p>
          <a:p>
            <a:pPr indent="304800">
              <a:lnSpc>
                <a:spcPct val="150000"/>
              </a:lnSpc>
            </a:pPr>
            <a:r>
              <a:rPr lang="zh-CN" altLang="en-US" sz="2400" b="0">
                <a:latin typeface="微软雅黑" panose="020B0503020204020204" pitchFamily="34" charset="-122"/>
                <a:ea typeface="微软雅黑" panose="020B0503020204020204" pitchFamily="34" charset="-122"/>
              </a:rPr>
              <a:t>并将调查问卷和走访的提纲等作为附录。</a:t>
            </a:r>
            <a:endParaRPr lang="zh-CN" altLang="en-US" sz="2400" b="0">
              <a:latin typeface="微软雅黑" panose="020B0503020204020204" pitchFamily="34" charset="-122"/>
              <a:ea typeface="微软雅黑" panose="020B0503020204020204" pitchFamily="34" charset="-122"/>
            </a:endParaRPr>
          </a:p>
        </p:txBody>
      </p:sp>
      <p:grpSp>
        <p:nvGrpSpPr>
          <p:cNvPr id="21" name="PA_组合 4"/>
          <p:cNvGrpSpPr/>
          <p:nvPr>
            <p:custDataLst>
              <p:tags r:id="rId1"/>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PA_文本框 9"/>
          <p:cNvSpPr txBox="1">
            <a:spLocks noChangeArrowheads="1"/>
          </p:cNvSpPr>
          <p:nvPr>
            <p:custDataLst>
              <p:tags r:id="rId2"/>
            </p:custDataLst>
          </p:nvPr>
        </p:nvSpPr>
        <p:spPr bwMode="auto">
          <a:xfrm>
            <a:off x="964610" y="246785"/>
            <a:ext cx="1043620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调查报告</a:t>
            </a:r>
            <a:r>
              <a:rPr lang="zh-CN" altLang="en-US" sz="3200" b="1" dirty="0" smtClean="0">
                <a:solidFill>
                  <a:srgbClr val="2E4C64"/>
                </a:solidFill>
                <a:latin typeface="微软雅黑" panose="020B0503020204020204" pitchFamily="34" charset="-122"/>
                <a:ea typeface="微软雅黑" panose="020B0503020204020204" pitchFamily="34" charset="-122"/>
              </a:rPr>
              <a:t>示例</a:t>
            </a:r>
            <a:endParaRPr lang="zh-CN" altLang="en-US" sz="2800" b="1" dirty="0">
              <a:solidFill>
                <a:srgbClr val="2E4C64"/>
              </a:solidFill>
              <a:latin typeface="微软雅黑" panose="020B0503020204020204" pitchFamily="34" charset="-122"/>
              <a:ea typeface="微软雅黑" panose="020B0503020204020204" pitchFamily="34" charset="-122"/>
            </a:endParaRPr>
          </a:p>
        </p:txBody>
      </p:sp>
      <p:sp>
        <p:nvSpPr>
          <p:cNvPr id="15" name="Rectangle 6"/>
          <p:cNvSpPr>
            <a:spLocks noChangeArrowheads="1"/>
          </p:cNvSpPr>
          <p:nvPr/>
        </p:nvSpPr>
        <p:spPr bwMode="auto">
          <a:xfrm>
            <a:off x="1597025" y="1611313"/>
            <a:ext cx="2395855" cy="57086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报告正文及结尾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rcRect b="971"/>
          <a:stretch>
            <a:fillRect/>
          </a:stretch>
        </p:blipFill>
        <p:spPr>
          <a:xfrm>
            <a:off x="5977890" y="1168400"/>
            <a:ext cx="5207635" cy="5502275"/>
          </a:xfrm>
          <a:prstGeom prst="rect">
            <a:avLst/>
          </a:prstGeom>
          <a:ln>
            <a:solidFill>
              <a:srgbClr val="00206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additive="base">
                                        <p:cTn id="11" dur="500" fill="hold"/>
                                        <p:tgtEl>
                                          <p:spTgt spid="100"/>
                                        </p:tgtEl>
                                        <p:attrNameLst>
                                          <p:attrName>ppt_x</p:attrName>
                                        </p:attrNameLst>
                                      </p:cBhvr>
                                      <p:tavLst>
                                        <p:tav tm="0">
                                          <p:val>
                                            <p:strVal val="#ppt_x"/>
                                          </p:val>
                                        </p:tav>
                                        <p:tav tm="100000">
                                          <p:val>
                                            <p:strVal val="#ppt_x"/>
                                          </p:val>
                                        </p:tav>
                                      </p:tavLst>
                                    </p:anim>
                                    <p:anim calcmode="lin" valueType="num">
                                      <p:cBhvr additive="base">
                                        <p:cTn id="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0" grpId="0" bldLvl="0" animBg="1"/>
      <p:bldP spid="15" grpId="1" animBg="1"/>
      <p:bldP spid="10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72682" y="1964219"/>
            <a:ext cx="3721100" cy="3721100"/>
            <a:chOff x="3966" y="2515"/>
            <a:chExt cx="5860" cy="5860"/>
          </a:xfrm>
        </p:grpSpPr>
        <p:sp>
          <p:nvSpPr>
            <p:cNvPr id="3" name="MH_Others_2"/>
            <p:cNvSpPr/>
            <p:nvPr>
              <p:custDataLst>
                <p:tags r:id="rId1"/>
              </p:custDataLst>
            </p:nvPr>
          </p:nvSpPr>
          <p:spPr>
            <a:xfrm>
              <a:off x="3966" y="2515"/>
              <a:ext cx="5861" cy="5861"/>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4"/>
            <p:cNvGrpSpPr/>
            <p:nvPr/>
          </p:nvGrpSpPr>
          <p:grpSpPr>
            <a:xfrm>
              <a:off x="5300" y="3820"/>
              <a:ext cx="3220" cy="3220"/>
              <a:chOff x="2837122" y="2425727"/>
              <a:chExt cx="2044489" cy="2044489"/>
            </a:xfrm>
          </p:grpSpPr>
          <p:sp>
            <p:nvSpPr>
              <p:cNvPr id="24" name="MH_Others_1"/>
              <p:cNvSpPr/>
              <p:nvPr>
                <p:custDataLst>
                  <p:tags r:id="rId2"/>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MH_Others_3"/>
              <p:cNvSpPr/>
              <p:nvPr>
                <p:custDataLst>
                  <p:tags r:id="rId3"/>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zh-CN" altLang="en-US" sz="4800" dirty="0" smtClean="0">
                    <a:solidFill>
                      <a:srgbClr val="FFFFFF"/>
                    </a:solidFill>
                    <a:latin typeface="微软雅黑" panose="020B0503020204020204" pitchFamily="34" charset="-122"/>
                    <a:ea typeface="微软雅黑" panose="020B0503020204020204" pitchFamily="34" charset="-122"/>
                  </a:rPr>
                  <a:t>市场调查</a:t>
                </a:r>
                <a:endParaRPr lang="zh-CN" altLang="en-US" sz="4800" dirty="0">
                  <a:solidFill>
                    <a:srgbClr val="FFFFFF"/>
                  </a:solidFill>
                  <a:latin typeface="微软雅黑" panose="020B0503020204020204" pitchFamily="34" charset="-122"/>
                  <a:ea typeface="微软雅黑" panose="020B0503020204020204" pitchFamily="34" charset="-122"/>
                </a:endParaRPr>
              </a:p>
            </p:txBody>
          </p:sp>
        </p:grpSp>
      </p:grpSp>
      <p:sp>
        <p:nvSpPr>
          <p:cNvPr id="7" name="MH_Entry_1">
            <a:hlinkClick r:id="" action="ppaction://noaction"/>
          </p:cNvPr>
          <p:cNvSpPr>
            <a:spLocks noChangeArrowheads="1"/>
          </p:cNvSpPr>
          <p:nvPr>
            <p:custDataLst>
              <p:tags r:id="rId4"/>
            </p:custDataLst>
          </p:nvPr>
        </p:nvSpPr>
        <p:spPr bwMode="auto">
          <a:xfrm>
            <a:off x="1057865" y="2079270"/>
            <a:ext cx="340405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dirty="0" smtClean="0">
                <a:solidFill>
                  <a:schemeClr val="tx1"/>
                </a:solidFill>
                <a:latin typeface="微软雅黑" panose="020B0503020204020204" pitchFamily="34" charset="-122"/>
                <a:ea typeface="微软雅黑" panose="020B0503020204020204" pitchFamily="34" charset="-122"/>
              </a:rPr>
              <a:t>市场调查报告示例</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sp>
        <p:nvSpPr>
          <p:cNvPr id="8" name="MH_Entry_2">
            <a:hlinkClick r:id="" action="ppaction://noaction"/>
          </p:cNvPr>
          <p:cNvSpPr>
            <a:spLocks noChangeArrowheads="1"/>
          </p:cNvSpPr>
          <p:nvPr>
            <p:custDataLst>
              <p:tags r:id="rId5"/>
            </p:custDataLst>
          </p:nvPr>
        </p:nvSpPr>
        <p:spPr bwMode="auto">
          <a:xfrm>
            <a:off x="718820" y="3441065"/>
            <a:ext cx="305371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pitchFamily="34" charset="-122"/>
                <a:ea typeface="微软雅黑" panose="020B0503020204020204" pitchFamily="34" charset="-122"/>
              </a:rPr>
              <a:t>市场调查</a:t>
            </a:r>
            <a:r>
              <a:rPr lang="zh-CN" altLang="en-US" sz="2800" dirty="0">
                <a:latin typeface="微软雅黑" panose="020B0503020204020204" pitchFamily="34" charset="-122"/>
                <a:ea typeface="微软雅黑" panose="020B0503020204020204" pitchFamily="34" charset="-122"/>
              </a:rPr>
              <a:t>报告格式</a:t>
            </a:r>
            <a:endParaRPr lang="zh-CN" altLang="en-US" sz="2800" dirty="0">
              <a:latin typeface="微软雅黑" panose="020B0503020204020204" pitchFamily="34" charset="-122"/>
              <a:ea typeface="微软雅黑" panose="020B0503020204020204" pitchFamily="34" charset="-122"/>
            </a:endParaRPr>
          </a:p>
        </p:txBody>
      </p:sp>
      <p:sp>
        <p:nvSpPr>
          <p:cNvPr id="19" name="MH_Entry_3">
            <a:hlinkClick r:id="rId6" action="ppaction://hlinksldjump"/>
          </p:cNvPr>
          <p:cNvSpPr>
            <a:spLocks noChangeArrowheads="1"/>
          </p:cNvSpPr>
          <p:nvPr>
            <p:custDataLst>
              <p:tags r:id="rId7"/>
            </p:custDataLst>
          </p:nvPr>
        </p:nvSpPr>
        <p:spPr bwMode="auto">
          <a:xfrm>
            <a:off x="718185" y="4783455"/>
            <a:ext cx="370522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pitchFamily="34" charset="-122"/>
                <a:ea typeface="微软雅黑" panose="020B0503020204020204" pitchFamily="34" charset="-122"/>
              </a:rPr>
              <a:t>市场调查报告</a:t>
            </a:r>
            <a:r>
              <a:rPr lang="zh-CN" altLang="en-US" sz="2800" dirty="0">
                <a:latin typeface="微软雅黑" panose="020B0503020204020204" pitchFamily="34" charset="-122"/>
                <a:ea typeface="微软雅黑" panose="020B0503020204020204" pitchFamily="34" charset="-122"/>
              </a:rPr>
              <a:t>撰写</a:t>
            </a:r>
            <a:r>
              <a:rPr lang="zh-CN" altLang="en-US" sz="2800" dirty="0">
                <a:latin typeface="微软雅黑" panose="020B0503020204020204" pitchFamily="34" charset="-122"/>
                <a:ea typeface="微软雅黑" panose="020B0503020204020204" pitchFamily="34" charset="-122"/>
              </a:rPr>
              <a:t>流程</a:t>
            </a:r>
            <a:endParaRPr lang="zh-CN" altLang="en-US" sz="2800" dirty="0">
              <a:latin typeface="微软雅黑" panose="020B0503020204020204" pitchFamily="34" charset="-122"/>
              <a:ea typeface="微软雅黑" panose="020B0503020204020204" pitchFamily="34" charset="-122"/>
            </a:endParaRPr>
          </a:p>
        </p:txBody>
      </p:sp>
      <p:sp>
        <p:nvSpPr>
          <p:cNvPr id="12" name="MH_Entry_4">
            <a:hlinkClick r:id="" action="ppaction://noaction"/>
          </p:cNvPr>
          <p:cNvSpPr>
            <a:spLocks noChangeArrowheads="1"/>
          </p:cNvSpPr>
          <p:nvPr>
            <p:custDataLst>
              <p:tags r:id="rId8"/>
            </p:custDataLst>
          </p:nvPr>
        </p:nvSpPr>
        <p:spPr bwMode="auto">
          <a:xfrm>
            <a:off x="7794728" y="4783350"/>
            <a:ext cx="354656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fontScale="9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pitchFamily="34" charset="-122"/>
                <a:ea typeface="微软雅黑" panose="020B0503020204020204" pitchFamily="34" charset="-122"/>
                <a:sym typeface="+mn-ea"/>
              </a:rPr>
              <a:t>市场调查报告</a:t>
            </a:r>
            <a:r>
              <a:rPr lang="zh-CN" altLang="en-US" sz="2800" dirty="0" smtClean="0">
                <a:latin typeface="微软雅黑" panose="020B0503020204020204" pitchFamily="34" charset="-122"/>
                <a:ea typeface="微软雅黑" panose="020B0503020204020204" pitchFamily="34" charset="-122"/>
              </a:rPr>
              <a:t>撰写要求</a:t>
            </a:r>
            <a:endParaRPr lang="zh-CN" altLang="en-US" sz="2800" dirty="0" smtClean="0">
              <a:latin typeface="微软雅黑" panose="020B0503020204020204" pitchFamily="34" charset="-122"/>
              <a:ea typeface="微软雅黑" panose="020B0503020204020204" pitchFamily="34" charset="-122"/>
            </a:endParaRPr>
          </a:p>
        </p:txBody>
      </p:sp>
      <p:sp>
        <p:nvSpPr>
          <p:cNvPr id="15" name="MH_Number_1">
            <a:hlinkClick r:id="" action="ppaction://noaction"/>
          </p:cNvPr>
          <p:cNvSpPr/>
          <p:nvPr>
            <p:custDataLst>
              <p:tags r:id="rId9"/>
            </p:custDataLst>
          </p:nvPr>
        </p:nvSpPr>
        <p:spPr>
          <a:xfrm>
            <a:off x="4499700" y="2241896"/>
            <a:ext cx="551227" cy="551227"/>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6</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17" name="MH_Number_2">
            <a:hlinkClick r:id="" action="ppaction://noaction"/>
          </p:cNvPr>
          <p:cNvSpPr/>
          <p:nvPr>
            <p:custDataLst>
              <p:tags r:id="rId10"/>
            </p:custDataLst>
          </p:nvPr>
        </p:nvSpPr>
        <p:spPr>
          <a:xfrm>
            <a:off x="3772266" y="3539814"/>
            <a:ext cx="551227" cy="551227"/>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5</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1" name="MH_Number_3">
            <a:hlinkClick r:id="rId6" action="ppaction://hlinksldjump"/>
          </p:cNvPr>
          <p:cNvSpPr/>
          <p:nvPr>
            <p:custDataLst>
              <p:tags r:id="rId11"/>
            </p:custDataLst>
          </p:nvPr>
        </p:nvSpPr>
        <p:spPr>
          <a:xfrm>
            <a:off x="4509895" y="4892351"/>
            <a:ext cx="551227" cy="551227"/>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4</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3" name="MH_Number_4">
            <a:hlinkClick r:id="" action="ppaction://noaction"/>
          </p:cNvPr>
          <p:cNvSpPr/>
          <p:nvPr>
            <p:custDataLst>
              <p:tags r:id="rId12"/>
            </p:custDataLst>
          </p:nvPr>
        </p:nvSpPr>
        <p:spPr>
          <a:xfrm>
            <a:off x="6940424" y="4892501"/>
            <a:ext cx="551227" cy="551227"/>
          </a:xfrm>
          <a:prstGeom prst="ellipse">
            <a:avLst/>
          </a:prstGeom>
          <a:solidFill>
            <a:srgbClr val="C384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3</a:t>
            </a:r>
            <a:endParaRPr lang="zh-CN" altLang="en-US" sz="2400" dirty="0">
              <a:solidFill>
                <a:srgbClr val="FFFFFF"/>
              </a:solidFill>
              <a:latin typeface="Impact" panose="020B0806030902050204" pitchFamily="34" charset="0"/>
              <a:cs typeface="Arial Unicode MS" panose="020B0604020202020204" pitchFamily="34" charset="-122"/>
            </a:endParaRPr>
          </a:p>
        </p:txBody>
      </p:sp>
      <p:grpSp>
        <p:nvGrpSpPr>
          <p:cNvPr id="16" name="组合 15"/>
          <p:cNvGrpSpPr/>
          <p:nvPr/>
        </p:nvGrpSpPr>
        <p:grpSpPr>
          <a:xfrm>
            <a:off x="11641144" y="475622"/>
            <a:ext cx="550863" cy="545191"/>
            <a:chOff x="11641138" y="475621"/>
            <a:chExt cx="550862" cy="545190"/>
          </a:xfrm>
        </p:grpSpPr>
        <p:sp>
          <p:nvSpPr>
            <p:cNvPr id="18" name="矩形 17"/>
            <p:cNvSpPr/>
            <p:nvPr/>
          </p:nvSpPr>
          <p:spPr bwMode="auto">
            <a:xfrm>
              <a:off x="11641138" y="475621"/>
              <a:ext cx="550862" cy="545190"/>
            </a:xfrm>
            <a:prstGeom prst="rect">
              <a:avLst/>
            </a:prstGeom>
            <a:solidFill>
              <a:srgbClr val="AC3E47">
                <a:alpha val="90000"/>
              </a:srgbClr>
            </a:solidFill>
            <a:ln>
              <a:noFill/>
            </a:ln>
          </p:spPr>
          <p:txBody>
            <a:bodyPr vert="horz" wrap="square" lIns="91440" tIns="45720" rIns="91440" bIns="45720" numCol="1" rtlCol="0" anchor="t" anchorCtr="0" compatLnSpc="1"/>
            <a:lstStyle/>
            <a:p>
              <a:pPr algn="ctr"/>
              <a:endParaRPr lang="zh-CN" altLang="en-US" sz="2400" dirty="0">
                <a:solidFill>
                  <a:schemeClr val="bg1"/>
                </a:solidFill>
                <a:latin typeface="Impact" panose="020B0806030902050204" pitchFamily="34" charset="0"/>
              </a:endParaRPr>
            </a:p>
          </p:txBody>
        </p:sp>
        <p:sp>
          <p:nvSpPr>
            <p:cNvPr id="20" name="文本框 19"/>
            <p:cNvSpPr txBox="1"/>
            <p:nvPr/>
          </p:nvSpPr>
          <p:spPr>
            <a:xfrm>
              <a:off x="11706415" y="548161"/>
              <a:ext cx="420307" cy="400109"/>
            </a:xfrm>
            <a:prstGeom prst="rect">
              <a:avLst/>
            </a:prstGeom>
            <a:noFill/>
          </p:spPr>
          <p:txBody>
            <a:bodyPr wrap="none" rtlCol="0">
              <a:spAutoFit/>
            </a:bodyPr>
            <a:lstStyle/>
            <a:p>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22" name="矩形 21"/>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5" name="矩形 24"/>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6" name="TextBox 14"/>
          <p:cNvSpPr txBox="1">
            <a:spLocks noChangeArrowheads="1"/>
          </p:cNvSpPr>
          <p:nvPr/>
        </p:nvSpPr>
        <p:spPr bwMode="auto">
          <a:xfrm>
            <a:off x="911413" y="147732"/>
            <a:ext cx="7037530" cy="583565"/>
          </a:xfrm>
          <a:prstGeom prst="rect">
            <a:avLst/>
          </a:prstGeom>
          <a:noFill/>
          <a:ln w="9525">
            <a:noFill/>
            <a:miter lim="800000"/>
          </a:ln>
        </p:spPr>
        <p:txBody>
          <a:bodyPr wrap="square">
            <a:spAutoFit/>
          </a:bodyPr>
          <a:lstStyle/>
          <a:p>
            <a:pPr lvl="0" fontAlgn="base">
              <a:spcBef>
                <a:spcPct val="0"/>
              </a:spcBef>
              <a:spcAft>
                <a:spcPct val="0"/>
              </a:spcAft>
              <a:defRPr/>
            </a:pPr>
            <a:r>
              <a:rPr lang="zh-CN" altLang="en-US" sz="3200" b="1" dirty="0">
                <a:solidFill>
                  <a:schemeClr val="bg1"/>
                </a:solidFill>
                <a:latin typeface="微软雅黑" panose="020B0503020204020204" pitchFamily="34" charset="-122"/>
                <a:ea typeface="微软雅黑" panose="020B0503020204020204" pitchFamily="34" charset="-122"/>
              </a:rPr>
              <a:t>课堂总结</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335360" y="218064"/>
            <a:ext cx="384000" cy="3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8" name="矩形 27"/>
          <p:cNvSpPr/>
          <p:nvPr/>
        </p:nvSpPr>
        <p:spPr>
          <a:xfrm>
            <a:off x="527413" y="410117"/>
            <a:ext cx="288000" cy="28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 name="MH_Number_3">
            <a:hlinkClick r:id="rId6" action="ppaction://hlinksldjump"/>
          </p:cNvPr>
          <p:cNvSpPr/>
          <p:nvPr>
            <p:custDataLst>
              <p:tags r:id="rId13"/>
            </p:custDataLst>
          </p:nvPr>
        </p:nvSpPr>
        <p:spPr>
          <a:xfrm>
            <a:off x="6940040" y="2241861"/>
            <a:ext cx="551227" cy="55122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1</a:t>
            </a:r>
            <a:endParaRPr lang="en-US" sz="2400" dirty="0">
              <a:solidFill>
                <a:srgbClr val="FFFFFF"/>
              </a:solidFill>
              <a:latin typeface="Impact" panose="020B0806030902050204" pitchFamily="34" charset="0"/>
              <a:cs typeface="Arial Unicode MS" panose="020B0604020202020204" pitchFamily="34" charset="-122"/>
            </a:endParaRPr>
          </a:p>
        </p:txBody>
      </p:sp>
      <p:sp>
        <p:nvSpPr>
          <p:cNvPr id="6" name="MH_Number_3">
            <a:hlinkClick r:id="rId6" action="ppaction://hlinksldjump"/>
          </p:cNvPr>
          <p:cNvSpPr/>
          <p:nvPr>
            <p:custDataLst>
              <p:tags r:id="rId14"/>
            </p:custDataLst>
          </p:nvPr>
        </p:nvSpPr>
        <p:spPr>
          <a:xfrm>
            <a:off x="7491220" y="3539801"/>
            <a:ext cx="551227" cy="5512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2</a:t>
            </a:r>
            <a:endParaRPr lang="en-US" sz="2400" dirty="0">
              <a:solidFill>
                <a:srgbClr val="FFFFFF"/>
              </a:solidFill>
              <a:latin typeface="Impact" panose="020B0806030902050204" pitchFamily="34" charset="0"/>
              <a:cs typeface="Arial Unicode MS" panose="020B0604020202020204" pitchFamily="34" charset="-122"/>
            </a:endParaRPr>
          </a:p>
        </p:txBody>
      </p:sp>
      <p:sp>
        <p:nvSpPr>
          <p:cNvPr id="9" name="MH_Entry_3">
            <a:hlinkClick r:id="rId6" action="ppaction://hlinksldjump"/>
          </p:cNvPr>
          <p:cNvSpPr>
            <a:spLocks noChangeArrowheads="1"/>
          </p:cNvSpPr>
          <p:nvPr>
            <p:custDataLst>
              <p:tags r:id="rId15"/>
            </p:custDataLst>
          </p:nvPr>
        </p:nvSpPr>
        <p:spPr bwMode="auto">
          <a:xfrm>
            <a:off x="7794163" y="2133081"/>
            <a:ext cx="296679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市场调查报告概念</a:t>
            </a:r>
            <a:endParaRPr lang="zh-CN" altLang="en-US" sz="2800" dirty="0" smtClean="0">
              <a:latin typeface="微软雅黑" panose="020B0503020204020204" pitchFamily="34" charset="-122"/>
              <a:ea typeface="微软雅黑" panose="020B0503020204020204" pitchFamily="34" charset="-122"/>
            </a:endParaRPr>
          </a:p>
        </p:txBody>
      </p:sp>
      <p:sp>
        <p:nvSpPr>
          <p:cNvPr id="10" name="MH_Entry_3">
            <a:hlinkClick r:id="rId6" action="ppaction://hlinksldjump"/>
          </p:cNvPr>
          <p:cNvSpPr>
            <a:spLocks noChangeArrowheads="1"/>
          </p:cNvSpPr>
          <p:nvPr>
            <p:custDataLst>
              <p:tags r:id="rId16"/>
            </p:custDataLst>
          </p:nvPr>
        </p:nvSpPr>
        <p:spPr bwMode="auto">
          <a:xfrm>
            <a:off x="8175798" y="3431021"/>
            <a:ext cx="296679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pitchFamily="34" charset="-122"/>
                <a:ea typeface="微软雅黑" panose="020B0503020204020204" pitchFamily="34" charset="-122"/>
                <a:sym typeface="+mn-ea"/>
              </a:rPr>
              <a:t>市场调查报告</a:t>
            </a:r>
            <a:r>
              <a:rPr lang="zh-CN" altLang="en-US" sz="2800" dirty="0">
                <a:latin typeface="微软雅黑" panose="020B0503020204020204" pitchFamily="34" charset="-122"/>
                <a:ea typeface="微软雅黑" panose="020B0503020204020204" pitchFamily="34" charset="-122"/>
              </a:rPr>
              <a:t>特征</a:t>
            </a:r>
            <a:endParaRPr lang="zh-CN" altLang="en-US" sz="2800" dirty="0">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9" grpId="0"/>
      <p:bldP spid="12" grpId="0"/>
      <p:bldP spid="15" grpId="0" bldLvl="0" animBg="1"/>
      <p:bldP spid="17" grpId="0" bldLvl="0" animBg="1"/>
      <p:bldP spid="21" grpId="0" bldLvl="0" animBg="1"/>
      <p:bldP spid="23" grpId="0" bldLvl="0" animBg="1"/>
      <p:bldP spid="2" grpId="0" bldLvl="0" animBg="1"/>
      <p:bldP spid="6" grpId="0" bldLvl="0" animBg="1"/>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7C7E3"/>
        </a:solidFill>
        <a:effectLst/>
      </p:bgPr>
    </p:bg>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8"/>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2" grpId="0"/>
      <p:bldP spid="780" grpId="0" animBg="1"/>
      <p:bldP spid="781" grpId="0" animBg="1"/>
      <p:bldP spid="7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72682" y="1964219"/>
            <a:ext cx="3721100" cy="3721100"/>
            <a:chOff x="3966" y="2515"/>
            <a:chExt cx="5860" cy="5860"/>
          </a:xfrm>
        </p:grpSpPr>
        <p:sp>
          <p:nvSpPr>
            <p:cNvPr id="3" name="MH_Others_2"/>
            <p:cNvSpPr/>
            <p:nvPr>
              <p:custDataLst>
                <p:tags r:id="rId1"/>
              </p:custDataLst>
            </p:nvPr>
          </p:nvSpPr>
          <p:spPr>
            <a:xfrm>
              <a:off x="3966" y="2515"/>
              <a:ext cx="5861" cy="5861"/>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4"/>
            <p:cNvGrpSpPr/>
            <p:nvPr/>
          </p:nvGrpSpPr>
          <p:grpSpPr>
            <a:xfrm>
              <a:off x="5300" y="3820"/>
              <a:ext cx="3220" cy="3220"/>
              <a:chOff x="2837122" y="2425727"/>
              <a:chExt cx="2044489" cy="2044489"/>
            </a:xfrm>
          </p:grpSpPr>
          <p:sp>
            <p:nvSpPr>
              <p:cNvPr id="24" name="MH_Others_1"/>
              <p:cNvSpPr/>
              <p:nvPr>
                <p:custDataLst>
                  <p:tags r:id="rId2"/>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MH_Others_3"/>
              <p:cNvSpPr/>
              <p:nvPr>
                <p:custDataLst>
                  <p:tags r:id="rId3"/>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zh-CN" altLang="en-US" sz="4800" dirty="0" smtClean="0">
                    <a:solidFill>
                      <a:srgbClr val="FFFFFF"/>
                    </a:solidFill>
                    <a:latin typeface="微软雅黑" panose="020B0503020204020204" pitchFamily="34" charset="-122"/>
                    <a:ea typeface="微软雅黑" panose="020B0503020204020204" pitchFamily="34" charset="-122"/>
                  </a:rPr>
                  <a:t>市场调查</a:t>
                </a:r>
                <a:endParaRPr lang="zh-CN" altLang="en-US" sz="4800" dirty="0">
                  <a:solidFill>
                    <a:srgbClr val="FFFFFF"/>
                  </a:solidFill>
                  <a:latin typeface="微软雅黑" panose="020B0503020204020204" pitchFamily="34" charset="-122"/>
                  <a:ea typeface="微软雅黑" panose="020B0503020204020204" pitchFamily="34" charset="-122"/>
                </a:endParaRPr>
              </a:p>
            </p:txBody>
          </p:sp>
        </p:grpSp>
      </p:grpSp>
      <p:sp>
        <p:nvSpPr>
          <p:cNvPr id="7" name="MH_Entry_1">
            <a:hlinkClick r:id="" action="ppaction://noaction"/>
          </p:cNvPr>
          <p:cNvSpPr>
            <a:spLocks noChangeArrowheads="1"/>
          </p:cNvSpPr>
          <p:nvPr>
            <p:custDataLst>
              <p:tags r:id="rId4"/>
            </p:custDataLst>
          </p:nvPr>
        </p:nvSpPr>
        <p:spPr bwMode="auto">
          <a:xfrm>
            <a:off x="1057865" y="2079270"/>
            <a:ext cx="340405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b="1" dirty="0" smtClean="0">
                <a:solidFill>
                  <a:srgbClr val="FF0000"/>
                </a:solidFill>
                <a:latin typeface="微软雅黑" panose="020B0503020204020204" pitchFamily="34" charset="-122"/>
                <a:ea typeface="微软雅黑" panose="020B0503020204020204" pitchFamily="34" charset="-122"/>
              </a:rPr>
              <a:t>市场调查报告与汇报</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8" name="MH_Entry_2">
            <a:hlinkClick r:id="" action="ppaction://noaction"/>
          </p:cNvPr>
          <p:cNvSpPr>
            <a:spLocks noChangeArrowheads="1"/>
          </p:cNvSpPr>
          <p:nvPr>
            <p:custDataLst>
              <p:tags r:id="rId5"/>
            </p:custDataLst>
          </p:nvPr>
        </p:nvSpPr>
        <p:spPr bwMode="auto">
          <a:xfrm>
            <a:off x="1043460" y="3441229"/>
            <a:ext cx="2548527"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数据整理与分析</a:t>
            </a:r>
            <a:endParaRPr lang="zh-CN" altLang="en-US" sz="2800" dirty="0">
              <a:latin typeface="微软雅黑" panose="020B0503020204020204" pitchFamily="34" charset="-122"/>
              <a:ea typeface="微软雅黑" panose="020B0503020204020204" pitchFamily="34" charset="-122"/>
            </a:endParaRPr>
          </a:p>
        </p:txBody>
      </p:sp>
      <p:sp>
        <p:nvSpPr>
          <p:cNvPr id="19" name="MH_Entry_3">
            <a:hlinkClick r:id="rId6" action="ppaction://hlinksldjump"/>
          </p:cNvPr>
          <p:cNvSpPr>
            <a:spLocks noChangeArrowheads="1"/>
          </p:cNvSpPr>
          <p:nvPr>
            <p:custDataLst>
              <p:tags r:id="rId7"/>
            </p:custDataLst>
          </p:nvPr>
        </p:nvSpPr>
        <p:spPr bwMode="auto">
          <a:xfrm>
            <a:off x="1865013" y="4783619"/>
            <a:ext cx="2558189"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市场调查实施</a:t>
            </a:r>
            <a:endParaRPr lang="zh-CN" altLang="en-US" sz="2800" dirty="0">
              <a:latin typeface="微软雅黑" panose="020B0503020204020204" pitchFamily="34" charset="-122"/>
              <a:ea typeface="微软雅黑" panose="020B0503020204020204" pitchFamily="34" charset="-122"/>
            </a:endParaRPr>
          </a:p>
        </p:txBody>
      </p:sp>
      <p:sp>
        <p:nvSpPr>
          <p:cNvPr id="12" name="MH_Entry_4">
            <a:hlinkClick r:id="" action="ppaction://noaction"/>
          </p:cNvPr>
          <p:cNvSpPr>
            <a:spLocks noChangeArrowheads="1"/>
          </p:cNvSpPr>
          <p:nvPr>
            <p:custDataLst>
              <p:tags r:id="rId8"/>
            </p:custDataLst>
          </p:nvPr>
        </p:nvSpPr>
        <p:spPr bwMode="auto">
          <a:xfrm>
            <a:off x="7794728" y="4783350"/>
            <a:ext cx="354656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市场调查策划</a:t>
            </a:r>
            <a:endParaRPr lang="zh-CN" altLang="en-US" sz="2800" dirty="0">
              <a:latin typeface="微软雅黑" panose="020B0503020204020204" pitchFamily="34" charset="-122"/>
              <a:ea typeface="微软雅黑" panose="020B0503020204020204" pitchFamily="34" charset="-122"/>
            </a:endParaRPr>
          </a:p>
        </p:txBody>
      </p:sp>
      <p:sp>
        <p:nvSpPr>
          <p:cNvPr id="15" name="MH_Number_1">
            <a:hlinkClick r:id="" action="ppaction://noaction"/>
          </p:cNvPr>
          <p:cNvSpPr/>
          <p:nvPr>
            <p:custDataLst>
              <p:tags r:id="rId9"/>
            </p:custDataLst>
          </p:nvPr>
        </p:nvSpPr>
        <p:spPr>
          <a:xfrm>
            <a:off x="4499700" y="2241896"/>
            <a:ext cx="551227" cy="551227"/>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6</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17" name="MH_Number_2">
            <a:hlinkClick r:id="" action="ppaction://noaction"/>
          </p:cNvPr>
          <p:cNvSpPr/>
          <p:nvPr>
            <p:custDataLst>
              <p:tags r:id="rId10"/>
            </p:custDataLst>
          </p:nvPr>
        </p:nvSpPr>
        <p:spPr>
          <a:xfrm>
            <a:off x="3772266" y="3539814"/>
            <a:ext cx="551227" cy="551227"/>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5</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1" name="MH_Number_3">
            <a:hlinkClick r:id="rId6" action="ppaction://hlinksldjump"/>
          </p:cNvPr>
          <p:cNvSpPr/>
          <p:nvPr>
            <p:custDataLst>
              <p:tags r:id="rId11"/>
            </p:custDataLst>
          </p:nvPr>
        </p:nvSpPr>
        <p:spPr>
          <a:xfrm>
            <a:off x="4509895" y="4892351"/>
            <a:ext cx="551227" cy="551227"/>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4</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3" name="MH_Number_4">
            <a:hlinkClick r:id="" action="ppaction://noaction"/>
          </p:cNvPr>
          <p:cNvSpPr/>
          <p:nvPr>
            <p:custDataLst>
              <p:tags r:id="rId12"/>
            </p:custDataLst>
          </p:nvPr>
        </p:nvSpPr>
        <p:spPr>
          <a:xfrm>
            <a:off x="6940424" y="4892501"/>
            <a:ext cx="551227" cy="551227"/>
          </a:xfrm>
          <a:prstGeom prst="ellipse">
            <a:avLst/>
          </a:prstGeom>
          <a:solidFill>
            <a:srgbClr val="C384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3</a:t>
            </a:r>
            <a:endParaRPr lang="zh-CN" altLang="en-US" sz="2400" dirty="0">
              <a:solidFill>
                <a:srgbClr val="FFFFFF"/>
              </a:solidFill>
              <a:latin typeface="Impact" panose="020B0806030902050204" pitchFamily="34" charset="0"/>
              <a:cs typeface="Arial Unicode MS" panose="020B0604020202020204" pitchFamily="34" charset="-122"/>
            </a:endParaRPr>
          </a:p>
        </p:txBody>
      </p:sp>
      <p:grpSp>
        <p:nvGrpSpPr>
          <p:cNvPr id="16" name="组合 15"/>
          <p:cNvGrpSpPr/>
          <p:nvPr/>
        </p:nvGrpSpPr>
        <p:grpSpPr>
          <a:xfrm>
            <a:off x="11641144" y="475622"/>
            <a:ext cx="550863" cy="545191"/>
            <a:chOff x="11641138" y="475621"/>
            <a:chExt cx="550862" cy="545190"/>
          </a:xfrm>
        </p:grpSpPr>
        <p:sp>
          <p:nvSpPr>
            <p:cNvPr id="18" name="矩形 17"/>
            <p:cNvSpPr/>
            <p:nvPr/>
          </p:nvSpPr>
          <p:spPr bwMode="auto">
            <a:xfrm>
              <a:off x="11641138" y="475621"/>
              <a:ext cx="550862" cy="545190"/>
            </a:xfrm>
            <a:prstGeom prst="rect">
              <a:avLst/>
            </a:prstGeom>
            <a:solidFill>
              <a:srgbClr val="AC3E47">
                <a:alpha val="90000"/>
              </a:srgbClr>
            </a:solidFill>
            <a:ln>
              <a:noFill/>
            </a:ln>
          </p:spPr>
          <p:txBody>
            <a:bodyPr vert="horz" wrap="square" lIns="91440" tIns="45720" rIns="91440" bIns="45720" numCol="1" rtlCol="0" anchor="t" anchorCtr="0" compatLnSpc="1"/>
            <a:lstStyle/>
            <a:p>
              <a:pPr algn="ctr"/>
              <a:endParaRPr lang="zh-CN" altLang="en-US" sz="2400" dirty="0">
                <a:solidFill>
                  <a:schemeClr val="bg1"/>
                </a:solidFill>
                <a:latin typeface="Impact" panose="020B0806030902050204" pitchFamily="34" charset="0"/>
              </a:endParaRPr>
            </a:p>
          </p:txBody>
        </p:sp>
        <p:sp>
          <p:nvSpPr>
            <p:cNvPr id="20" name="文本框 19"/>
            <p:cNvSpPr txBox="1"/>
            <p:nvPr/>
          </p:nvSpPr>
          <p:spPr>
            <a:xfrm>
              <a:off x="11706415" y="548161"/>
              <a:ext cx="420307" cy="400109"/>
            </a:xfrm>
            <a:prstGeom prst="rect">
              <a:avLst/>
            </a:prstGeom>
            <a:noFill/>
          </p:spPr>
          <p:txBody>
            <a:bodyPr wrap="none" rtlCol="0">
              <a:spAutoFit/>
            </a:bodyPr>
            <a:lstStyle/>
            <a:p>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22" name="矩形 21"/>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5" name="矩形 24"/>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6" name="TextBox 14"/>
          <p:cNvSpPr txBox="1">
            <a:spLocks noChangeArrowheads="1"/>
          </p:cNvSpPr>
          <p:nvPr/>
        </p:nvSpPr>
        <p:spPr bwMode="auto">
          <a:xfrm>
            <a:off x="911413" y="147732"/>
            <a:ext cx="7037530" cy="584775"/>
          </a:xfrm>
          <a:prstGeom prst="rect">
            <a:avLst/>
          </a:prstGeom>
          <a:noFill/>
          <a:ln w="9525">
            <a:noFill/>
            <a:miter lim="800000"/>
          </a:ln>
        </p:spPr>
        <p:txBody>
          <a:bodyPr wrap="square">
            <a:spAutoFit/>
          </a:bodyPr>
          <a:lstStyle/>
          <a:p>
            <a:pPr lvl="0" fontAlgn="base">
              <a:spcBef>
                <a:spcPct val="0"/>
              </a:spcBef>
              <a:spcAft>
                <a:spcPct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市场调查与分析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335360" y="218064"/>
            <a:ext cx="384000" cy="3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8" name="矩形 27"/>
          <p:cNvSpPr/>
          <p:nvPr/>
        </p:nvSpPr>
        <p:spPr>
          <a:xfrm>
            <a:off x="527413" y="410117"/>
            <a:ext cx="288000" cy="28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 name="MH_Number_3">
            <a:hlinkClick r:id="rId6" action="ppaction://hlinksldjump"/>
          </p:cNvPr>
          <p:cNvSpPr/>
          <p:nvPr>
            <p:custDataLst>
              <p:tags r:id="rId13"/>
            </p:custDataLst>
          </p:nvPr>
        </p:nvSpPr>
        <p:spPr>
          <a:xfrm>
            <a:off x="6940040" y="2241861"/>
            <a:ext cx="551227" cy="55122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1</a:t>
            </a:r>
            <a:endParaRPr lang="en-US" sz="2400" dirty="0">
              <a:solidFill>
                <a:srgbClr val="FFFFFF"/>
              </a:solidFill>
              <a:latin typeface="Impact" panose="020B0806030902050204" pitchFamily="34" charset="0"/>
              <a:cs typeface="Arial Unicode MS" panose="020B0604020202020204" pitchFamily="34" charset="-122"/>
            </a:endParaRPr>
          </a:p>
        </p:txBody>
      </p:sp>
      <p:sp>
        <p:nvSpPr>
          <p:cNvPr id="6" name="MH_Number_3">
            <a:hlinkClick r:id="rId6" action="ppaction://hlinksldjump"/>
          </p:cNvPr>
          <p:cNvSpPr/>
          <p:nvPr>
            <p:custDataLst>
              <p:tags r:id="rId14"/>
            </p:custDataLst>
          </p:nvPr>
        </p:nvSpPr>
        <p:spPr>
          <a:xfrm>
            <a:off x="7491220" y="3539801"/>
            <a:ext cx="551227" cy="5512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smtClean="0">
                <a:solidFill>
                  <a:srgbClr val="FFFFFF"/>
                </a:solidFill>
                <a:latin typeface="Impact" panose="020B0806030902050204" pitchFamily="34" charset="0"/>
                <a:cs typeface="Arial Unicode MS" panose="020B0604020202020204" pitchFamily="34" charset="-122"/>
              </a:rPr>
              <a:t>2</a:t>
            </a:r>
            <a:endParaRPr lang="en-US" sz="2400" dirty="0">
              <a:solidFill>
                <a:srgbClr val="FFFFFF"/>
              </a:solidFill>
              <a:latin typeface="Impact" panose="020B0806030902050204" pitchFamily="34" charset="0"/>
              <a:cs typeface="Arial Unicode MS" panose="020B0604020202020204" pitchFamily="34" charset="-122"/>
            </a:endParaRPr>
          </a:p>
        </p:txBody>
      </p:sp>
      <p:sp>
        <p:nvSpPr>
          <p:cNvPr id="9" name="MH_Entry_3">
            <a:hlinkClick r:id="rId6" action="ppaction://hlinksldjump"/>
          </p:cNvPr>
          <p:cNvSpPr>
            <a:spLocks noChangeArrowheads="1"/>
          </p:cNvSpPr>
          <p:nvPr>
            <p:custDataLst>
              <p:tags r:id="rId15"/>
            </p:custDataLst>
          </p:nvPr>
        </p:nvSpPr>
        <p:spPr bwMode="auto">
          <a:xfrm>
            <a:off x="7794163" y="2133081"/>
            <a:ext cx="296679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市场调查基本认知</a:t>
            </a:r>
            <a:endParaRPr lang="zh-CN" altLang="en-US" sz="2800" dirty="0">
              <a:latin typeface="微软雅黑" panose="020B0503020204020204" pitchFamily="34" charset="-122"/>
              <a:ea typeface="微软雅黑" panose="020B0503020204020204" pitchFamily="34" charset="-122"/>
            </a:endParaRPr>
          </a:p>
        </p:txBody>
      </p:sp>
      <p:sp>
        <p:nvSpPr>
          <p:cNvPr id="10" name="MH_Entry_3">
            <a:hlinkClick r:id="rId6" action="ppaction://hlinksldjump"/>
          </p:cNvPr>
          <p:cNvSpPr>
            <a:spLocks noChangeArrowheads="1"/>
          </p:cNvSpPr>
          <p:nvPr>
            <p:custDataLst>
              <p:tags r:id="rId16"/>
            </p:custDataLst>
          </p:nvPr>
        </p:nvSpPr>
        <p:spPr bwMode="auto">
          <a:xfrm>
            <a:off x="8175798" y="3431021"/>
            <a:ext cx="296679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确定市场调查选题</a:t>
            </a:r>
            <a:endParaRPr lang="zh-CN" altLang="en-US" sz="2800" dirty="0">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9" grpId="0"/>
      <p:bldP spid="12" grpId="0"/>
      <p:bldP spid="15" grpId="0" animBg="1"/>
      <p:bldP spid="17" grpId="0" animBg="1"/>
      <p:bldP spid="21" grpId="0" animBg="1"/>
      <p:bldP spid="23" grpId="0" animBg="1"/>
      <p:bldP spid="2" grpId="0" animBg="1"/>
      <p:bldP spid="6" grpId="0" animBg="1"/>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33" name="Rectangle 6"/>
          <p:cNvSpPr>
            <a:spLocks noChangeArrowheads="1"/>
          </p:cNvSpPr>
          <p:nvPr/>
        </p:nvSpPr>
        <p:spPr bwMode="auto">
          <a:xfrm>
            <a:off x="1686761" y="1388583"/>
            <a:ext cx="30276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a:solidFill>
                  <a:schemeClr val="bg1"/>
                </a:solidFill>
                <a:latin typeface="微软雅黑" panose="020B0503020204020204" pitchFamily="34" charset="-122"/>
                <a:ea typeface="微软雅黑" panose="020B0503020204020204" pitchFamily="34" charset="-122"/>
              </a:rPr>
              <a:t>一</a:t>
            </a:r>
            <a:r>
              <a:rPr lang="zh-CN" altLang="en-US" sz="2800" b="1" dirty="0" smtClean="0">
                <a:solidFill>
                  <a:schemeClr val="bg1"/>
                </a:solidFill>
                <a:latin typeface="微软雅黑" panose="020B0503020204020204" pitchFamily="34" charset="-122"/>
                <a:ea typeface="微软雅黑" panose="020B0503020204020204" pitchFamily="34" charset="-122"/>
              </a:rPr>
              <a:t>、调查报告概念</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20" name="PA_文本框 9"/>
          <p:cNvSpPr txBox="1">
            <a:spLocks noChangeArrowheads="1"/>
          </p:cNvSpPr>
          <p:nvPr>
            <p:custDataLst>
              <p:tags r:id="rId1"/>
            </p:custDataLst>
          </p:nvPr>
        </p:nvSpPr>
        <p:spPr bwMode="auto">
          <a:xfrm>
            <a:off x="964611" y="246785"/>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21" name="PA_组合 4"/>
          <p:cNvGrpSpPr/>
          <p:nvPr>
            <p:custDataLst>
              <p:tags r:id="rId2"/>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Rectangle 11"/>
          <p:cNvSpPr>
            <a:spLocks noChangeArrowheads="1"/>
          </p:cNvSpPr>
          <p:nvPr/>
        </p:nvSpPr>
        <p:spPr bwMode="auto">
          <a:xfrm>
            <a:off x="1686560" y="2316798"/>
            <a:ext cx="4832985" cy="24892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2400" dirty="0" smtClean="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调查报告是就某项工作、某个事件、某个问题进行深入细致的调查后，将调查中收集到的材料进行科学的归纳整理和分析研究后写成的书面材料。</a:t>
            </a:r>
            <a:endParaRPr lang="en-US" altLang="zh-CN" sz="2400" dirty="0" smtClean="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0570" y="1910715"/>
            <a:ext cx="3528060" cy="443039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633"/>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additive="base">
                                        <p:cTn id="9" dur="500" fill="hold"/>
                                        <p:tgtEl>
                                          <p:spTgt spid="13"/>
                                        </p:tgtEl>
                                        <p:attrNameLst>
                                          <p:attrName>ppt_x</p:attrName>
                                        </p:attrNameLst>
                                      </p:cBhvr>
                                      <p:tavLst>
                                        <p:tav tm="0">
                                          <p:val>
                                            <p:strVal val="#ppt_x"/>
                                          </p:val>
                                        </p:tav>
                                        <p:tav tm="100000">
                                          <p:val>
                                            <p:strVal val="#ppt_x"/>
                                          </p:val>
                                        </p:tav>
                                      </p:tavLst>
                                    </p:anim>
                                    <p:anim calcmode="lin" valueType="num">
                                      <p:cBhvr additive="base">
                                        <p:cTn id="1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 fill="hold"/>
                                        <p:tgtEl>
                                          <p:spTgt spid="2"/>
                                        </p:tgtEl>
                                        <p:attrNameLst>
                                          <p:attrName>ppt_x</p:attrName>
                                        </p:attrNameLst>
                                      </p:cBhvr>
                                      <p:tavLst>
                                        <p:tav tm="0">
                                          <p:val>
                                            <p:strVal val="#ppt_x"/>
                                          </p:val>
                                        </p:tav>
                                        <p:tav tm="100000">
                                          <p:val>
                                            <p:strVal val="#ppt_x"/>
                                          </p:val>
                                        </p:tav>
                                      </p:tavLst>
                                    </p:anim>
                                    <p:anim calcmode="lin" valueType="num">
                                      <p:cBhvr additive="base">
                                        <p:cTn id="16" dur="1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3" grpId="0" bldLvl="0" animBg="1"/>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1686560" y="2426970"/>
            <a:ext cx="7131685" cy="256349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40000"/>
              </a:lnSpc>
              <a:spcBef>
                <a:spcPts val="1800"/>
              </a:spcBef>
            </a:pPr>
            <a:r>
              <a:rPr lang="en-US" altLang="zh-CN" sz="2400" dirty="0" smtClean="0">
                <a:latin typeface="微软雅黑" panose="020B0503020204020204" pitchFamily="34" charset="-122"/>
                <a:ea typeface="微软雅黑" panose="020B0503020204020204" pitchFamily="34" charset="-122"/>
              </a:rPr>
              <a:t>    1.</a:t>
            </a:r>
            <a:r>
              <a:rPr lang="zh-CN" altLang="en-US" sz="2400" dirty="0" smtClean="0">
                <a:latin typeface="微软雅黑" panose="020B0503020204020204" pitchFamily="34" charset="-122"/>
                <a:ea typeface="微软雅黑" panose="020B0503020204020204" pitchFamily="34" charset="-122"/>
              </a:rPr>
              <a:t>是市场调查研究成果的集中体现，其撰写的好坏将直接影响到整个市场调查研究工作的成果质量 ；</a:t>
            </a:r>
            <a:endParaRPr lang="en-US" altLang="zh-CN" sz="2400" dirty="0" smtClean="0">
              <a:latin typeface="微软雅黑" panose="020B0503020204020204" pitchFamily="34" charset="-122"/>
              <a:ea typeface="微软雅黑" panose="020B0503020204020204" pitchFamily="34" charset="-122"/>
            </a:endParaRPr>
          </a:p>
          <a:p>
            <a:pPr eaLnBrk="1" hangingPunct="1">
              <a:lnSpc>
                <a:spcPct val="130000"/>
              </a:lnSpc>
            </a:pPr>
            <a:r>
              <a:rPr lang="zh-CN" altLang="en-US" sz="2400" dirty="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一份好的市场调查报告，能给企业的市场经营活动提供有效的导向作用，能为企业的决策提供客观依据。</a:t>
            </a:r>
            <a:r>
              <a:rPr lang="zh-CN" altLang="en-US" sz="2400" dirty="0" smtClean="0">
                <a:latin typeface="微软雅黑" panose="020B0503020204020204" pitchFamily="34" charset="-122"/>
                <a:ea typeface="微软雅黑" panose="020B0503020204020204" pitchFamily="34" charset="-122"/>
              </a:rPr>
              <a:t>       </a:t>
            </a:r>
            <a:endParaRPr lang="en-US" altLang="zh-CN" sz="2400" dirty="0" smtClean="0">
              <a:latin typeface="微软雅黑" panose="020B0503020204020204" pitchFamily="34" charset="-122"/>
              <a:ea typeface="微软雅黑" panose="020B0503020204020204" pitchFamily="34" charset="-122"/>
            </a:endParaRPr>
          </a:p>
        </p:txBody>
      </p:sp>
      <p:sp>
        <p:nvSpPr>
          <p:cNvPr id="111633" name="Rectangle 6"/>
          <p:cNvSpPr>
            <a:spLocks noChangeArrowheads="1"/>
          </p:cNvSpPr>
          <p:nvPr/>
        </p:nvSpPr>
        <p:spPr bwMode="auto">
          <a:xfrm>
            <a:off x="1686761" y="1367628"/>
            <a:ext cx="51612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二、市场调查报告的</a:t>
            </a:r>
            <a:r>
              <a:rPr lang="zh-CN" altLang="en-US" sz="2800" b="1" dirty="0" smtClean="0">
                <a:solidFill>
                  <a:schemeClr val="bg1"/>
                </a:solidFill>
                <a:latin typeface="微软雅黑" panose="020B0503020204020204" pitchFamily="34" charset="-122"/>
                <a:ea typeface="微软雅黑" panose="020B0503020204020204" pitchFamily="34" charset="-122"/>
                <a:sym typeface="+mn-ea"/>
              </a:rPr>
              <a:t>特点与作用</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20" name="PA_文本框 9"/>
          <p:cNvSpPr txBox="1">
            <a:spLocks noChangeArrowheads="1"/>
          </p:cNvSpPr>
          <p:nvPr>
            <p:custDataLst>
              <p:tags r:id="rId1"/>
            </p:custDataLst>
          </p:nvPr>
        </p:nvSpPr>
        <p:spPr bwMode="auto">
          <a:xfrm>
            <a:off x="964611" y="246785"/>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21" name="PA_组合 4"/>
          <p:cNvGrpSpPr/>
          <p:nvPr>
            <p:custDataLst>
              <p:tags r:id="rId2"/>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633"/>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additive="base">
                                        <p:cTn id="9" dur="500" fill="hold"/>
                                        <p:tgtEl>
                                          <p:spTgt spid="13"/>
                                        </p:tgtEl>
                                        <p:attrNameLst>
                                          <p:attrName>ppt_x</p:attrName>
                                        </p:attrNameLst>
                                      </p:cBhvr>
                                      <p:tavLst>
                                        <p:tav tm="0">
                                          <p:val>
                                            <p:strVal val="#ppt_x"/>
                                          </p:val>
                                        </p:tav>
                                        <p:tav tm="100000">
                                          <p:val>
                                            <p:strVal val="#ppt_x"/>
                                          </p:val>
                                        </p:tav>
                                      </p:tavLst>
                                    </p:anim>
                                    <p:anim calcmode="lin" valueType="num">
                                      <p:cBhvr additive="base">
                                        <p:cTn id="1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blinds(horizontal)">
                                      <p:cBhvr>
                                        <p:cTn id="15" dur="500"/>
                                        <p:tgtEl>
                                          <p:spTgt spid="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1" end="1"/>
                                            </p:txEl>
                                          </p:spTgt>
                                        </p:tgtEl>
                                        <p:attrNameLst>
                                          <p:attrName>style.visibility</p:attrName>
                                        </p:attrNameLst>
                                      </p:cBhvr>
                                      <p:to>
                                        <p:strVal val="visible"/>
                                      </p:to>
                                    </p:set>
                                    <p:animEffect transition="in" filter="blinds(horizontal)">
                                      <p:cBhvr>
                                        <p:cTn id="2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3"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59981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a:t>
            </a:r>
            <a:r>
              <a:rPr sz="2000" dirty="0" smtClean="0">
                <a:latin typeface="微软雅黑" panose="020B0503020204020204" pitchFamily="34" charset="-122"/>
                <a:ea typeface="微软雅黑" panose="020B0503020204020204" pitchFamily="34" charset="-122"/>
              </a:rPr>
              <a:t>1、针对性。市场调查报告是决策机关决策的重要依据之一，必须有的放矢。</a:t>
            </a:r>
            <a:endParaRPr sz="20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sz="2000" dirty="0" smtClean="0">
                <a:latin typeface="微软雅黑" panose="020B0503020204020204" pitchFamily="34" charset="-122"/>
                <a:ea typeface="微软雅黑" panose="020B0503020204020204" pitchFamily="34" charset="-122"/>
              </a:rPr>
              <a:t>    2、真实性。市场调查报告必须从实际出发，通过对真实材料的客观分析，才能得出正确的结论。</a:t>
            </a:r>
            <a:endParaRPr sz="20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sz="2000" dirty="0" smtClean="0">
                <a:latin typeface="微软雅黑" panose="020B0503020204020204" pitchFamily="34" charset="-122"/>
                <a:ea typeface="微软雅黑" panose="020B0503020204020204" pitchFamily="34" charset="-122"/>
              </a:rPr>
              <a:t>    3、典型性。主要表现为两点：一是对调查得来的材料进行科学分析，找出反映市场变化的内在规律。二是报告的结论要准确可靠。</a:t>
            </a:r>
            <a:endParaRPr sz="20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sz="2000" dirty="0" smtClean="0">
                <a:latin typeface="微软雅黑" panose="020B0503020204020204" pitchFamily="34" charset="-122"/>
                <a:ea typeface="微软雅黑" panose="020B0503020204020204" pitchFamily="34" charset="-122"/>
              </a:rPr>
              <a:t>    4、时效性。市场调查报告要及时、迅速、准确地反映、回答现实经济生活中出现的新情况、新问题，突出“快”、“新”二字</a:t>
            </a:r>
            <a:r>
              <a:rPr lang="zh-CN" sz="2000" dirty="0" smtClean="0">
                <a:latin typeface="微软雅黑" panose="020B0503020204020204" pitchFamily="34" charset="-122"/>
                <a:ea typeface="微软雅黑" panose="020B0503020204020204" pitchFamily="34" charset="-122"/>
              </a:rPr>
              <a:t>。</a:t>
            </a:r>
            <a:endParaRPr lang="zh-CN" sz="20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03974"/>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三、市场调查报告的特征</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6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704590"/>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1．调查报告力求客观真实、实事求是</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调查报告必须符合客观实际，引用的材料、数据必须是真实可靠的。要反对弄虚作假，或迎合上级的意图，挑他们喜欢的材料撰写。总之，要用事实来说话。</a:t>
            </a:r>
            <a:endParaRPr lang="zh-CN" sz="20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a:t>
            </a:r>
            <a:r>
              <a:rPr lang="zh-CN" sz="2400" dirty="0" smtClean="0">
                <a:latin typeface="微软雅黑" panose="020B0503020204020204" pitchFamily="34" charset="-122"/>
                <a:ea typeface="微软雅黑" panose="020B0503020204020204" pitchFamily="34" charset="-122"/>
              </a:rPr>
              <a:t> 2．调查报告要做到调查资料和观点相统一</a:t>
            </a:r>
            <a:endParaRPr lang="zh-CN"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市场调查报告是以调查资料为依据的，即调查报告中所有观点、结论都有大量的调查资料为根据。在撰写过程中，要善于用资料说明观点，用观点概括资料， 二者相互统一。 切忌调查资料与观点相分离。</a:t>
            </a:r>
            <a:endParaRPr lang="zh-CN" sz="20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03974"/>
            <a:ext cx="44500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四、市场调查报告撰写要求</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6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716725" y="1946670"/>
            <a:ext cx="9227500" cy="3242945"/>
          </a:xfrm>
          <a:prstGeom prst="rect">
            <a:avLst/>
          </a:prstGeom>
          <a:noFill/>
          <a:ln w="9525">
            <a:solidFill>
              <a:srgbClr val="00206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sz="2400" dirty="0" smtClean="0">
                <a:latin typeface="微软雅黑" panose="020B0503020204020204" pitchFamily="34" charset="-122"/>
                <a:ea typeface="微软雅黑" panose="020B0503020204020204" pitchFamily="34" charset="-122"/>
              </a:rPr>
              <a:t>   3．调查报告要突出市场调查的目的</a:t>
            </a:r>
            <a:endParaRPr lang="en-US"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撰写市场调查报告，必须目的明确，有的放矢，任何市场调查都是为了解决某一问题，或者为了说明某一问题。市场调查报告必须围绕市场调查上述的目的来进行论述。</a:t>
            </a:r>
            <a:endParaRPr lang="zh-CN" sz="20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a:t>
            </a:r>
            <a:r>
              <a:rPr lang="zh-CN" sz="2400" dirty="0" smtClean="0">
                <a:latin typeface="微软雅黑" panose="020B0503020204020204" pitchFamily="34" charset="-122"/>
                <a:ea typeface="微软雅黑" panose="020B0503020204020204" pitchFamily="34" charset="-122"/>
              </a:rPr>
              <a:t>  4．调查报告的语言要简明、准确、易懂</a:t>
            </a:r>
            <a:endParaRPr lang="zh-CN" sz="2400" dirty="0" smtClean="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sz="2000" dirty="0" smtClean="0">
                <a:latin typeface="微软雅黑" panose="020B0503020204020204" pitchFamily="34" charset="-122"/>
                <a:ea typeface="微软雅黑" panose="020B0503020204020204" pitchFamily="34" charset="-122"/>
              </a:rPr>
              <a:t>    撰写调查报告语言要力求简单、准确、通俗易懂。</a:t>
            </a:r>
            <a:endParaRPr lang="zh-CN" sz="2000" dirty="0" smtClean="0">
              <a:latin typeface="微软雅黑" panose="020B0503020204020204" pitchFamily="34" charset="-122"/>
              <a:ea typeface="微软雅黑" panose="020B0503020204020204" pitchFamily="34" charset="-122"/>
            </a:endParaRPr>
          </a:p>
        </p:txBody>
      </p:sp>
      <p:sp>
        <p:nvSpPr>
          <p:cNvPr id="4" name="Rectangle 6"/>
          <p:cNvSpPr>
            <a:spLocks noChangeArrowheads="1"/>
          </p:cNvSpPr>
          <p:nvPr/>
        </p:nvSpPr>
        <p:spPr bwMode="auto">
          <a:xfrm>
            <a:off x="1716725" y="1303974"/>
            <a:ext cx="44500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四、市场调查报告撰写要求</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6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6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1145225" y="1161734"/>
            <a:ext cx="44500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五、市场调查报告撰写流程</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5" name="PA_文本框 9"/>
          <p:cNvSpPr txBox="1">
            <a:spLocks noChangeArrowheads="1"/>
          </p:cNvSpPr>
          <p:nvPr>
            <p:custDataLst>
              <p:tags r:id="rId1"/>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p:nvPr>
            <p:custDataLst>
              <p:tags r:id="rId2"/>
            </p:custDataLst>
          </p:nvPr>
        </p:nvGrpSpPr>
        <p:grpSpPr bwMode="auto">
          <a:xfrm flipV="1">
            <a:off x="6350" y="965513"/>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矩形 10"/>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矩形 11"/>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54" name="组合 53"/>
          <p:cNvGrpSpPr/>
          <p:nvPr/>
        </p:nvGrpSpPr>
        <p:grpSpPr>
          <a:xfrm>
            <a:off x="1657830" y="1987550"/>
            <a:ext cx="8926983" cy="4244781"/>
            <a:chOff x="2662" y="1704"/>
            <a:chExt cx="14058" cy="7462"/>
          </a:xfrm>
        </p:grpSpPr>
        <p:sp>
          <p:nvSpPr>
            <p:cNvPr id="2" name="矩形 1"/>
            <p:cNvSpPr/>
            <p:nvPr/>
          </p:nvSpPr>
          <p:spPr>
            <a:xfrm rot="9205952">
              <a:off x="7943" y="5392"/>
              <a:ext cx="3539" cy="393"/>
            </a:xfrm>
            <a:prstGeom prst="rect">
              <a:avLst/>
            </a:prstGeom>
            <a:gradFill>
              <a:gsLst>
                <a:gs pos="0">
                  <a:srgbClr val="007BD3"/>
                </a:gs>
                <a:gs pos="100000">
                  <a:srgbClr val="034373"/>
                </a:gs>
              </a:gsLst>
              <a:lin ang="6600000" scaled="0"/>
            </a:gra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3" name="矩形 2"/>
            <p:cNvSpPr/>
            <p:nvPr/>
          </p:nvSpPr>
          <p:spPr>
            <a:xfrm rot="2256138">
              <a:off x="7507" y="7271"/>
              <a:ext cx="4000" cy="368"/>
            </a:xfrm>
            <a:prstGeom prst="rect">
              <a:avLst/>
            </a:prstGeom>
            <a:gradFill>
              <a:gsLst>
                <a:gs pos="0">
                  <a:srgbClr val="007BD3"/>
                </a:gs>
                <a:gs pos="100000">
                  <a:srgbClr val="034373"/>
                </a:gs>
              </a:gsLst>
              <a:lin ang="6600000" scaled="0"/>
            </a:gradFill>
            <a:ln>
              <a:noFill/>
            </a:ln>
            <a:effectLst>
              <a:innerShdw blurRad="508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13" name="矩形 12"/>
            <p:cNvSpPr/>
            <p:nvPr/>
          </p:nvSpPr>
          <p:spPr>
            <a:xfrm rot="2256138">
              <a:off x="7507" y="3284"/>
              <a:ext cx="4000" cy="368"/>
            </a:xfrm>
            <a:prstGeom prst="rect">
              <a:avLst/>
            </a:prstGeom>
            <a:gradFill>
              <a:gsLst>
                <a:gs pos="0">
                  <a:srgbClr val="007BD3"/>
                </a:gs>
                <a:gs pos="100000">
                  <a:srgbClr val="034373"/>
                </a:gs>
              </a:gsLst>
              <a:lin ang="6600000" scaled="0"/>
            </a:gradFill>
            <a:ln>
              <a:no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nvGrpSpPr>
            <p:cNvPr id="14" name="组合 13"/>
            <p:cNvGrpSpPr/>
            <p:nvPr/>
          </p:nvGrpSpPr>
          <p:grpSpPr>
            <a:xfrm>
              <a:off x="7435" y="1704"/>
              <a:ext cx="1212" cy="1215"/>
              <a:chOff x="4609713" y="938201"/>
              <a:chExt cx="769410" cy="771444"/>
            </a:xfrm>
          </p:grpSpPr>
          <p:grpSp>
            <p:nvGrpSpPr>
              <p:cNvPr id="15" name="组合 14"/>
              <p:cNvGrpSpPr/>
              <p:nvPr/>
            </p:nvGrpSpPr>
            <p:grpSpPr>
              <a:xfrm>
                <a:off x="4609713" y="938201"/>
                <a:ext cx="769410" cy="769410"/>
                <a:chOff x="1273629" y="1224643"/>
                <a:chExt cx="2171700" cy="2171700"/>
              </a:xfrm>
            </p:grpSpPr>
            <p:sp>
              <p:nvSpPr>
                <p:cNvPr id="16" name="圆角矩形 15"/>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17" name="圆角矩形 16"/>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sp>
            <p:nvSpPr>
              <p:cNvPr id="18" name="文本框 23"/>
              <p:cNvSpPr txBox="1"/>
              <p:nvPr/>
            </p:nvSpPr>
            <p:spPr>
              <a:xfrm>
                <a:off x="4690993" y="1058216"/>
                <a:ext cx="677545" cy="651429"/>
              </a:xfrm>
              <a:prstGeom prst="rect">
                <a:avLst/>
              </a:prstGeom>
              <a:noFill/>
            </p:spPr>
            <p:txBody>
              <a:bodyPr wrap="square" rtlCol="0">
                <a:spAutoFit/>
              </a:bodyPr>
              <a:p>
                <a:r>
                  <a:rPr lang="en-US" altLang="zh-CN" sz="3200" dirty="0">
                    <a:solidFill>
                      <a:srgbClr val="002060"/>
                    </a:solidFill>
                    <a:latin typeface="Impact MT Std" pitchFamily="34" charset="0"/>
                    <a:cs typeface="Aharoni" panose="02010803020104030203" pitchFamily="2" charset="-79"/>
                  </a:rPr>
                  <a:t>01</a:t>
                </a:r>
                <a:endParaRPr lang="en-US" altLang="zh-CN" sz="3200" dirty="0">
                  <a:solidFill>
                    <a:srgbClr val="002060"/>
                  </a:solidFill>
                  <a:latin typeface="Impact MT Std" pitchFamily="34" charset="0"/>
                  <a:cs typeface="Aharoni" panose="02010803020104030203" pitchFamily="2" charset="-79"/>
                </a:endParaRPr>
              </a:p>
            </p:txBody>
          </p:sp>
        </p:grpSp>
        <p:grpSp>
          <p:nvGrpSpPr>
            <p:cNvPr id="19" name="组合 18"/>
            <p:cNvGrpSpPr/>
            <p:nvPr/>
          </p:nvGrpSpPr>
          <p:grpSpPr>
            <a:xfrm>
              <a:off x="10600" y="3952"/>
              <a:ext cx="1212" cy="1232"/>
              <a:chOff x="6619070" y="2365442"/>
              <a:chExt cx="769410" cy="782450"/>
            </a:xfrm>
          </p:grpSpPr>
          <p:grpSp>
            <p:nvGrpSpPr>
              <p:cNvPr id="20" name="组合 19"/>
              <p:cNvGrpSpPr/>
              <p:nvPr/>
            </p:nvGrpSpPr>
            <p:grpSpPr>
              <a:xfrm>
                <a:off x="6619070" y="2365442"/>
                <a:ext cx="769410" cy="769410"/>
                <a:chOff x="1273629" y="1224643"/>
                <a:chExt cx="2171700" cy="2171700"/>
              </a:xfrm>
            </p:grpSpPr>
            <p:sp>
              <p:nvSpPr>
                <p:cNvPr id="21" name="圆角矩形 20"/>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22" name="圆角矩形 21"/>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sp>
            <p:nvSpPr>
              <p:cNvPr id="23" name="文本框 24"/>
              <p:cNvSpPr txBox="1"/>
              <p:nvPr/>
            </p:nvSpPr>
            <p:spPr>
              <a:xfrm>
                <a:off x="6700219" y="2496463"/>
                <a:ext cx="686188" cy="651429"/>
              </a:xfrm>
              <a:prstGeom prst="rect">
                <a:avLst/>
              </a:prstGeom>
              <a:noFill/>
            </p:spPr>
            <p:txBody>
              <a:bodyPr wrap="square" rtlCol="0">
                <a:spAutoFit/>
              </a:bodyPr>
              <a:p>
                <a:r>
                  <a:rPr lang="en-US" altLang="zh-CN" sz="3200" dirty="0">
                    <a:solidFill>
                      <a:srgbClr val="002060"/>
                    </a:solidFill>
                    <a:latin typeface="Impact MT Std" pitchFamily="34" charset="0"/>
                    <a:cs typeface="Aharoni" panose="02010803020104030203" pitchFamily="2" charset="-79"/>
                  </a:rPr>
                  <a:t>02</a:t>
                </a:r>
                <a:endParaRPr lang="en-US" altLang="zh-CN" sz="3200" dirty="0">
                  <a:solidFill>
                    <a:srgbClr val="002060"/>
                  </a:solidFill>
                  <a:latin typeface="Impact MT Std" pitchFamily="34" charset="0"/>
                  <a:cs typeface="Aharoni" panose="02010803020104030203" pitchFamily="2" charset="-79"/>
                </a:endParaRPr>
              </a:p>
            </p:txBody>
          </p:sp>
        </p:grpSp>
        <p:grpSp>
          <p:nvGrpSpPr>
            <p:cNvPr id="24" name="组合 23"/>
            <p:cNvGrpSpPr/>
            <p:nvPr/>
          </p:nvGrpSpPr>
          <p:grpSpPr>
            <a:xfrm>
              <a:off x="7435" y="5944"/>
              <a:ext cx="1212" cy="1212"/>
              <a:chOff x="4609713" y="3630601"/>
              <a:chExt cx="769410" cy="769410"/>
            </a:xfrm>
          </p:grpSpPr>
          <p:grpSp>
            <p:nvGrpSpPr>
              <p:cNvPr id="25" name="组合 24"/>
              <p:cNvGrpSpPr/>
              <p:nvPr/>
            </p:nvGrpSpPr>
            <p:grpSpPr>
              <a:xfrm>
                <a:off x="4609713" y="3630601"/>
                <a:ext cx="769410" cy="769410"/>
                <a:chOff x="1273629" y="1224643"/>
                <a:chExt cx="2171700" cy="2171700"/>
              </a:xfrm>
            </p:grpSpPr>
            <p:sp>
              <p:nvSpPr>
                <p:cNvPr id="26" name="圆角矩形 25"/>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27" name="圆角矩形 26"/>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sp>
            <p:nvSpPr>
              <p:cNvPr id="28" name="文本框 25"/>
              <p:cNvSpPr txBox="1"/>
              <p:nvPr/>
            </p:nvSpPr>
            <p:spPr>
              <a:xfrm>
                <a:off x="4688057" y="3734475"/>
                <a:ext cx="691066" cy="651429"/>
              </a:xfrm>
              <a:prstGeom prst="rect">
                <a:avLst/>
              </a:prstGeom>
              <a:noFill/>
            </p:spPr>
            <p:txBody>
              <a:bodyPr wrap="square" rtlCol="0">
                <a:spAutoFit/>
              </a:bodyPr>
              <a:p>
                <a:r>
                  <a:rPr lang="en-US" altLang="zh-CN" sz="3200" dirty="0">
                    <a:solidFill>
                      <a:srgbClr val="002060"/>
                    </a:solidFill>
                    <a:latin typeface="Impact MT Std" pitchFamily="34" charset="0"/>
                    <a:cs typeface="Aharoni" panose="02010803020104030203" pitchFamily="2" charset="-79"/>
                  </a:rPr>
                  <a:t>03</a:t>
                </a:r>
                <a:endParaRPr lang="en-US" altLang="zh-CN" sz="3200" dirty="0">
                  <a:solidFill>
                    <a:srgbClr val="002060"/>
                  </a:solidFill>
                  <a:latin typeface="Impact MT Std" pitchFamily="34" charset="0"/>
                  <a:cs typeface="Aharoni" panose="02010803020104030203" pitchFamily="2" charset="-79"/>
                </a:endParaRPr>
              </a:p>
            </p:txBody>
          </p:sp>
        </p:grpSp>
        <p:grpSp>
          <p:nvGrpSpPr>
            <p:cNvPr id="29" name="组合 28"/>
            <p:cNvGrpSpPr/>
            <p:nvPr/>
          </p:nvGrpSpPr>
          <p:grpSpPr>
            <a:xfrm>
              <a:off x="10596" y="7924"/>
              <a:ext cx="1212" cy="1212"/>
              <a:chOff x="6616997" y="4887901"/>
              <a:chExt cx="769410" cy="769410"/>
            </a:xfrm>
          </p:grpSpPr>
          <p:grpSp>
            <p:nvGrpSpPr>
              <p:cNvPr id="30" name="组合 29"/>
              <p:cNvGrpSpPr/>
              <p:nvPr/>
            </p:nvGrpSpPr>
            <p:grpSpPr>
              <a:xfrm>
                <a:off x="6616997" y="4887901"/>
                <a:ext cx="769410" cy="769410"/>
                <a:chOff x="1273629" y="1224643"/>
                <a:chExt cx="2171700" cy="2171700"/>
              </a:xfrm>
            </p:grpSpPr>
            <p:sp>
              <p:nvSpPr>
                <p:cNvPr id="31" name="圆角矩形 30"/>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32" name="圆角矩形 31"/>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sp>
            <p:nvSpPr>
              <p:cNvPr id="33" name="文本框 26"/>
              <p:cNvSpPr txBox="1"/>
              <p:nvPr/>
            </p:nvSpPr>
            <p:spPr>
              <a:xfrm>
                <a:off x="6694267" y="5004465"/>
                <a:ext cx="692140" cy="651429"/>
              </a:xfrm>
              <a:prstGeom prst="rect">
                <a:avLst/>
              </a:prstGeom>
              <a:noFill/>
            </p:spPr>
            <p:txBody>
              <a:bodyPr wrap="square" rtlCol="0">
                <a:spAutoFit/>
              </a:bodyPr>
              <a:p>
                <a:r>
                  <a:rPr lang="en-US" altLang="zh-CN" sz="3200" dirty="0">
                    <a:solidFill>
                      <a:srgbClr val="002060"/>
                    </a:solidFill>
                    <a:latin typeface="Impact MT Std" pitchFamily="34" charset="0"/>
                    <a:cs typeface="Aharoni" panose="02010803020104030203" pitchFamily="2" charset="-79"/>
                  </a:rPr>
                  <a:t>04</a:t>
                </a:r>
                <a:endParaRPr lang="en-US" altLang="zh-CN" sz="3200" dirty="0">
                  <a:solidFill>
                    <a:srgbClr val="002060"/>
                  </a:solidFill>
                  <a:latin typeface="Impact MT Std" pitchFamily="34" charset="0"/>
                  <a:cs typeface="Aharoni" panose="02010803020104030203" pitchFamily="2" charset="-79"/>
                </a:endParaRPr>
              </a:p>
            </p:txBody>
          </p:sp>
        </p:grpSp>
        <p:grpSp>
          <p:nvGrpSpPr>
            <p:cNvPr id="34" name="组合 33"/>
            <p:cNvGrpSpPr/>
            <p:nvPr/>
          </p:nvGrpSpPr>
          <p:grpSpPr>
            <a:xfrm>
              <a:off x="3093" y="3260"/>
              <a:ext cx="6277" cy="1933"/>
              <a:chOff x="1852445" y="1926278"/>
              <a:chExt cx="3985755" cy="1227635"/>
            </a:xfrm>
          </p:grpSpPr>
          <p:sp>
            <p:nvSpPr>
              <p:cNvPr id="35" name="任意多边形 34"/>
              <p:cNvSpPr/>
              <p:nvPr/>
            </p:nvSpPr>
            <p:spPr>
              <a:xfrm>
                <a:off x="1852445" y="1926278"/>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36" name="椭圆 35"/>
              <p:cNvSpPr/>
              <p:nvPr/>
            </p:nvSpPr>
            <p:spPr>
              <a:xfrm>
                <a:off x="5702241" y="3017954"/>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grpSp>
          <p:nvGrpSpPr>
            <p:cNvPr id="37" name="组合 36"/>
            <p:cNvGrpSpPr/>
            <p:nvPr/>
          </p:nvGrpSpPr>
          <p:grpSpPr>
            <a:xfrm>
              <a:off x="3093" y="7233"/>
              <a:ext cx="6277" cy="1933"/>
              <a:chOff x="1852445" y="4448982"/>
              <a:chExt cx="3985755" cy="1227635"/>
            </a:xfrm>
          </p:grpSpPr>
          <p:sp>
            <p:nvSpPr>
              <p:cNvPr id="38" name="任意多边形 37"/>
              <p:cNvSpPr/>
              <p:nvPr/>
            </p:nvSpPr>
            <p:spPr>
              <a:xfrm>
                <a:off x="1852445" y="4448982"/>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39" name="椭圆 38"/>
              <p:cNvSpPr/>
              <p:nvPr/>
            </p:nvSpPr>
            <p:spPr>
              <a:xfrm>
                <a:off x="5702241" y="5540658"/>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grpSp>
          <p:nvGrpSpPr>
            <p:cNvPr id="40" name="组合 39"/>
            <p:cNvGrpSpPr/>
            <p:nvPr/>
          </p:nvGrpSpPr>
          <p:grpSpPr>
            <a:xfrm>
              <a:off x="10009" y="6010"/>
              <a:ext cx="6687" cy="1998"/>
              <a:chOff x="6243920" y="3672406"/>
              <a:chExt cx="4246280" cy="1269047"/>
            </a:xfrm>
          </p:grpSpPr>
          <p:sp>
            <p:nvSpPr>
              <p:cNvPr id="41" name="任意多边形 40"/>
              <p:cNvSpPr/>
              <p:nvPr/>
            </p:nvSpPr>
            <p:spPr>
              <a:xfrm flipV="1">
                <a:off x="6286500" y="3734953"/>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42" name="椭圆 41"/>
              <p:cNvSpPr/>
              <p:nvPr/>
            </p:nvSpPr>
            <p:spPr>
              <a:xfrm>
                <a:off x="6243920" y="3672406"/>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grpSp>
          <p:nvGrpSpPr>
            <p:cNvPr id="43" name="组合 42"/>
            <p:cNvGrpSpPr/>
            <p:nvPr/>
          </p:nvGrpSpPr>
          <p:grpSpPr>
            <a:xfrm>
              <a:off x="9933" y="1968"/>
              <a:ext cx="6620" cy="1998"/>
              <a:chOff x="6195711" y="1105827"/>
              <a:chExt cx="4203700" cy="1269047"/>
            </a:xfrm>
          </p:grpSpPr>
          <p:sp>
            <p:nvSpPr>
              <p:cNvPr id="44" name="任意多边形 43"/>
              <p:cNvSpPr/>
              <p:nvPr/>
            </p:nvSpPr>
            <p:spPr>
              <a:xfrm flipV="1">
                <a:off x="6195711" y="1168374"/>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sp>
            <p:nvSpPr>
              <p:cNvPr id="45" name="椭圆 44"/>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2060"/>
                  </a:solidFill>
                </a:endParaRPr>
              </a:p>
            </p:txBody>
          </p:sp>
        </p:grpSp>
        <p:sp>
          <p:nvSpPr>
            <p:cNvPr id="46" name="文本框 44"/>
            <p:cNvSpPr txBox="1"/>
            <p:nvPr/>
          </p:nvSpPr>
          <p:spPr>
            <a:xfrm>
              <a:off x="12499" y="4096"/>
              <a:ext cx="4221" cy="809"/>
            </a:xfrm>
            <a:prstGeom prst="rect">
              <a:avLst/>
            </a:prstGeom>
            <a:noFill/>
          </p:spPr>
          <p:txBody>
            <a:bodyPr wrap="square" rtlCol="0">
              <a:spAutoFit/>
            </a:bodyPr>
            <a:p>
              <a:r>
                <a:rPr lang="zh-CN" altLang="en-US" sz="2400" b="1" dirty="0">
                  <a:solidFill>
                    <a:srgbClr val="002060"/>
                  </a:solidFill>
                  <a:latin typeface="微软雅黑" panose="020B0503020204020204" pitchFamily="34" charset="-122"/>
                  <a:ea typeface="微软雅黑" panose="020B0503020204020204" pitchFamily="34" charset="-122"/>
                </a:rPr>
                <a:t>取舍选择调查资料</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50" name="文本框 44"/>
            <p:cNvSpPr txBox="1"/>
            <p:nvPr/>
          </p:nvSpPr>
          <p:spPr>
            <a:xfrm>
              <a:off x="2965" y="6298"/>
              <a:ext cx="4342" cy="809"/>
            </a:xfrm>
            <a:prstGeom prst="rect">
              <a:avLst/>
            </a:prstGeom>
            <a:noFill/>
          </p:spPr>
          <p:txBody>
            <a:bodyPr wrap="square" rtlCol="0">
              <a:spAutoFit/>
            </a:bodyPr>
            <a:p>
              <a:r>
                <a:rPr lang="zh-CN" altLang="en-US" sz="2400" b="1" dirty="0">
                  <a:solidFill>
                    <a:srgbClr val="002060"/>
                  </a:solidFill>
                  <a:latin typeface="微软雅黑" panose="020B0503020204020204" pitchFamily="34" charset="-122"/>
                  <a:ea typeface="微软雅黑" panose="020B0503020204020204" pitchFamily="34" charset="-122"/>
                </a:rPr>
                <a:t>撰写调查报告初稿</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52" name="文本框 44"/>
            <p:cNvSpPr txBox="1"/>
            <p:nvPr/>
          </p:nvSpPr>
          <p:spPr>
            <a:xfrm>
              <a:off x="2662" y="1801"/>
              <a:ext cx="4947" cy="1459"/>
            </a:xfrm>
            <a:prstGeom prst="rect">
              <a:avLst/>
            </a:prstGeom>
            <a:noFill/>
          </p:spPr>
          <p:txBody>
            <a:bodyPr wrap="square" rtlCol="0">
              <a:spAutoFit/>
            </a:bodyPr>
            <a:p>
              <a:pPr algn="ctr"/>
              <a:r>
                <a:rPr lang="zh-CN" altLang="en-US" sz="2400" b="1" dirty="0">
                  <a:solidFill>
                    <a:srgbClr val="002060"/>
                  </a:solidFill>
                  <a:latin typeface="微软雅黑" panose="020B0503020204020204" pitchFamily="34" charset="-122"/>
                  <a:ea typeface="微软雅黑" panose="020B0503020204020204" pitchFamily="34" charset="-122"/>
                </a:rPr>
                <a:t>确定标题，</a:t>
              </a:r>
              <a:endParaRPr lang="zh-CN" altLang="en-US" sz="2400" b="1" dirty="0">
                <a:solidFill>
                  <a:srgbClr val="002060"/>
                </a:solidFill>
                <a:latin typeface="微软雅黑" panose="020B0503020204020204" pitchFamily="34" charset="-122"/>
                <a:ea typeface="微软雅黑" panose="020B0503020204020204" pitchFamily="34" charset="-122"/>
              </a:endParaRPr>
            </a:p>
            <a:p>
              <a:pPr algn="ctr"/>
              <a:r>
                <a:rPr lang="zh-CN" altLang="en-US" sz="2400" b="1" dirty="0">
                  <a:solidFill>
                    <a:srgbClr val="002060"/>
                  </a:solidFill>
                  <a:latin typeface="微软雅黑" panose="020B0503020204020204" pitchFamily="34" charset="-122"/>
                  <a:ea typeface="微软雅黑" panose="020B0503020204020204" pitchFamily="34" charset="-122"/>
                </a:rPr>
                <a:t>拟定写作提纲</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pSp>
      <p:sp>
        <p:nvSpPr>
          <p:cNvPr id="55" name="文本框 44"/>
          <p:cNvSpPr txBox="1"/>
          <p:nvPr/>
        </p:nvSpPr>
        <p:spPr>
          <a:xfrm>
            <a:off x="7904433" y="5608040"/>
            <a:ext cx="2680381" cy="460375"/>
          </a:xfrm>
          <a:prstGeom prst="rect">
            <a:avLst/>
          </a:prstGeom>
          <a:noFill/>
        </p:spPr>
        <p:txBody>
          <a:bodyPr wrap="square" rtlCol="0">
            <a:spAutoFit/>
          </a:bodyPr>
          <a:p>
            <a:pPr algn="ctr"/>
            <a:r>
              <a:rPr lang="zh-CN" altLang="en-US" sz="2400" b="1" dirty="0">
                <a:solidFill>
                  <a:srgbClr val="002060"/>
                </a:solidFill>
                <a:latin typeface="微软雅黑" panose="020B0503020204020204" pitchFamily="34" charset="-122"/>
                <a:ea typeface="微软雅黑" panose="020B0503020204020204" pitchFamily="34" charset="-122"/>
              </a:rPr>
              <a:t>修改定稿</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9"/>
          <p:cNvSpPr txBox="1">
            <a:spLocks noChangeArrowheads="1"/>
          </p:cNvSpPr>
          <p:nvPr>
            <p:custDataLst>
              <p:tags r:id="rId1"/>
            </p:custDataLst>
          </p:nvPr>
        </p:nvSpPr>
        <p:spPr bwMode="auto">
          <a:xfrm>
            <a:off x="964611" y="246785"/>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市场调查报告</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21" name="PA_组合 4"/>
          <p:cNvGrpSpPr/>
          <p:nvPr>
            <p:custDataLst>
              <p:tags r:id="rId2"/>
            </p:custDataLst>
          </p:nvPr>
        </p:nvGrpSpPr>
        <p:grpSpPr bwMode="auto">
          <a:xfrm flipV="1">
            <a:off x="6350" y="936938"/>
            <a:ext cx="12185650" cy="45719"/>
            <a:chOff x="2435703" y="480263"/>
            <a:chExt cx="4402064" cy="45719"/>
          </a:xfrm>
        </p:grpSpPr>
        <p:sp>
          <p:nvSpPr>
            <p:cNvPr id="22" name="矩形 21"/>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矩形 25"/>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7" name="矩形 26"/>
          <p:cNvSpPr/>
          <p:nvPr/>
        </p:nvSpPr>
        <p:spPr>
          <a:xfrm>
            <a:off x="291702" y="359447"/>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 name="Rectangle 6"/>
          <p:cNvSpPr>
            <a:spLocks noChangeArrowheads="1"/>
          </p:cNvSpPr>
          <p:nvPr/>
        </p:nvSpPr>
        <p:spPr bwMode="auto">
          <a:xfrm>
            <a:off x="1716725" y="1314769"/>
            <a:ext cx="4094480" cy="521970"/>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800" b="1" dirty="0" smtClean="0">
                <a:solidFill>
                  <a:schemeClr val="bg1"/>
                </a:solidFill>
                <a:latin typeface="微软雅黑" panose="020B0503020204020204" pitchFamily="34" charset="-122"/>
                <a:ea typeface="微软雅黑" panose="020B0503020204020204" pitchFamily="34" charset="-122"/>
              </a:rPr>
              <a:t>六、市场调查报告的格式</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2" name="Rectangle 11"/>
          <p:cNvSpPr>
            <a:spLocks noChangeArrowheads="1"/>
          </p:cNvSpPr>
          <p:nvPr/>
        </p:nvSpPr>
        <p:spPr bwMode="auto">
          <a:xfrm>
            <a:off x="1717040" y="2174240"/>
            <a:ext cx="8300085" cy="286639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ts val="20"/>
              </a:spcBef>
              <a:spcAft>
                <a:spcPts val="0"/>
              </a:spcAft>
            </a:pP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sym typeface="+mn-ea"/>
              </a:rPr>
              <a:t>一般来说，市场调查报告在结构上都包括标题、导言、主体和结尾几个部分。</a:t>
            </a:r>
            <a:endParaRPr lang="zh-CN" altLang="en-US" sz="2400" dirty="0" smtClean="0">
              <a:latin typeface="微软雅黑" panose="020B0503020204020204" pitchFamily="34" charset="-122"/>
              <a:ea typeface="微软雅黑" panose="020B0503020204020204" pitchFamily="34" charset="-122"/>
              <a:sym typeface="+mn-ea"/>
            </a:endParaRPr>
          </a:p>
          <a:p>
            <a:pPr eaLnBrk="1" fontAlgn="base" hangingPunct="1">
              <a:lnSpc>
                <a:spcPct val="150000"/>
              </a:lnSpc>
              <a:spcBef>
                <a:spcPts val="20"/>
              </a:spcBef>
              <a:spcAft>
                <a:spcPts val="0"/>
              </a:spcAft>
            </a:pPr>
            <a:r>
              <a:rPr lang="zh-CN" altLang="en-US" sz="2400" dirty="0" smtClean="0">
                <a:latin typeface="微软雅黑" panose="020B0503020204020204" pitchFamily="34" charset="-122"/>
                <a:ea typeface="微软雅黑" panose="020B0503020204020204" pitchFamily="34" charset="-122"/>
                <a:sym typeface="+mn-ea"/>
              </a:rPr>
              <a:t>    市场调查报告写作，主要依据调查的目的、内容、结果以及主要用途来决定。</a:t>
            </a:r>
            <a:endParaRPr lang="zh-CN" altLang="en-US" sz="2400" dirty="0" smtClean="0">
              <a:latin typeface="微软雅黑" panose="020B0503020204020204" pitchFamily="34" charset="-122"/>
              <a:ea typeface="微软雅黑" panose="020B0503020204020204" pitchFamily="34" charset="-122"/>
              <a:sym typeface="+mn-ea"/>
            </a:endParaRPr>
          </a:p>
          <a:p>
            <a:pPr eaLnBrk="1" fontAlgn="base" hangingPunct="1">
              <a:lnSpc>
                <a:spcPct val="150000"/>
              </a:lnSpc>
              <a:spcBef>
                <a:spcPts val="20"/>
              </a:spcBef>
              <a:spcAft>
                <a:spcPts val="0"/>
              </a:spcAft>
            </a:pPr>
            <a:r>
              <a:rPr lang="zh-CN" altLang="en-US" sz="2400" dirty="0" smtClean="0">
                <a:latin typeface="微软雅黑" panose="020B0503020204020204" pitchFamily="34" charset="-122"/>
                <a:ea typeface="微软雅黑" panose="020B0503020204020204" pitchFamily="34" charset="-122"/>
                <a:sym typeface="+mn-ea"/>
              </a:rPr>
              <a:t>    市场调查报告的格式也可以根据需要进行调整变化。</a:t>
            </a:r>
            <a:endParaRPr lang="en-US" altLang="zh-CN" sz="2400" dirty="0" smtClean="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MH" val="20151220122502"/>
  <p:tag name="MH_LIBRARY" val="CONTENTS"/>
  <p:tag name="MH_TYPE" val="ENTRY"/>
  <p:tag name="ID" val="626777"/>
  <p:tag name="MH_ORDER" val="3"/>
</p:tagLst>
</file>

<file path=ppt/tags/tag11.xml><?xml version="1.0" encoding="utf-8"?>
<p:tagLst xmlns:p="http://schemas.openxmlformats.org/presentationml/2006/main">
  <p:tag name="MH" val="20151220122502"/>
  <p:tag name="MH_LIBRARY" val="CONTENTS"/>
  <p:tag name="MH_TYPE" val="ENTRY"/>
  <p:tag name="ID" val="626777"/>
  <p:tag name="MH_ORDER" val="4"/>
</p:tagLst>
</file>

<file path=ppt/tags/tag12.xml><?xml version="1.0" encoding="utf-8"?>
<p:tagLst xmlns:p="http://schemas.openxmlformats.org/presentationml/2006/main">
  <p:tag name="MH" val="20151220122502"/>
  <p:tag name="MH_LIBRARY" val="CONTENTS"/>
  <p:tag name="MH_TYPE" val="NUMBER"/>
  <p:tag name="ID" val="626777"/>
  <p:tag name="MH_ORDER" val="1"/>
</p:tagLst>
</file>

<file path=ppt/tags/tag13.xml><?xml version="1.0" encoding="utf-8"?>
<p:tagLst xmlns:p="http://schemas.openxmlformats.org/presentationml/2006/main">
  <p:tag name="MH" val="20151220122502"/>
  <p:tag name="MH_LIBRARY" val="CONTENTS"/>
  <p:tag name="MH_TYPE" val="NUMBER"/>
  <p:tag name="ID" val="626777"/>
  <p:tag name="MH_ORDER" val="2"/>
</p:tagLst>
</file>

<file path=ppt/tags/tag14.xml><?xml version="1.0" encoding="utf-8"?>
<p:tagLst xmlns:p="http://schemas.openxmlformats.org/presentationml/2006/main">
  <p:tag name="MH" val="20151220122502"/>
  <p:tag name="MH_LIBRARY" val="CONTENTS"/>
  <p:tag name="MH_TYPE" val="NUMBER"/>
  <p:tag name="ID" val="626777"/>
  <p:tag name="MH_ORDER" val="3"/>
</p:tagLst>
</file>

<file path=ppt/tags/tag15.xml><?xml version="1.0" encoding="utf-8"?>
<p:tagLst xmlns:p="http://schemas.openxmlformats.org/presentationml/2006/main">
  <p:tag name="MH" val="20151220122502"/>
  <p:tag name="MH_LIBRARY" val="CONTENTS"/>
  <p:tag name="MH_TYPE" val="NUMBER"/>
  <p:tag name="ID" val="626777"/>
  <p:tag name="MH_ORDER" val="4"/>
</p:tagLst>
</file>

<file path=ppt/tags/tag16.xml><?xml version="1.0" encoding="utf-8"?>
<p:tagLst xmlns:p="http://schemas.openxmlformats.org/presentationml/2006/main">
  <p:tag name="MH" val="20151220122502"/>
  <p:tag name="MH_LIBRARY" val="CONTENTS"/>
  <p:tag name="MH_TYPE" val="NUMBER"/>
  <p:tag name="ID" val="626777"/>
  <p:tag name="MH_ORDER" val="3"/>
</p:tagLst>
</file>

<file path=ppt/tags/tag17.xml><?xml version="1.0" encoding="utf-8"?>
<p:tagLst xmlns:p="http://schemas.openxmlformats.org/presentationml/2006/main">
  <p:tag name="MH" val="20151220122502"/>
  <p:tag name="MH_LIBRARY" val="CONTENTS"/>
  <p:tag name="MH_TYPE" val="NUMBER"/>
  <p:tag name="ID" val="626777"/>
  <p:tag name="MH_ORDER" val="3"/>
</p:tagLst>
</file>

<file path=ppt/tags/tag18.xml><?xml version="1.0" encoding="utf-8"?>
<p:tagLst xmlns:p="http://schemas.openxmlformats.org/presentationml/2006/main">
  <p:tag name="MH" val="20151220122502"/>
  <p:tag name="MH_LIBRARY" val="CONTENTS"/>
  <p:tag name="MH_TYPE" val="ENTRY"/>
  <p:tag name="ID" val="626777"/>
  <p:tag name="MH_ORDER" val="3"/>
</p:tagLst>
</file>

<file path=ppt/tags/tag19.xml><?xml version="1.0" encoding="utf-8"?>
<p:tagLst xmlns:p="http://schemas.openxmlformats.org/presentationml/2006/main">
  <p:tag name="MH" val="20151220122502"/>
  <p:tag name="MH_LIBRARY" val="CONTENTS"/>
  <p:tag name="MH_TYPE" val="ENTRY"/>
  <p:tag name="ID" val="626777"/>
  <p:tag name="MH_ORDER" val="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MH" val="20151220122502"/>
  <p:tag name="MH_LIBRARY" val="CONTENTS"/>
  <p:tag name="MH_AUTOCOLOR" val="TRUE"/>
  <p:tag name="MH_TYPE" val="CONTENTS"/>
  <p:tag name="ID" val="626777"/>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PA" val="v4.1.3"/>
</p:tagLst>
</file>

<file path=ppt/tags/tag27.xml><?xml version="1.0" encoding="utf-8"?>
<p:tagLst xmlns:p="http://schemas.openxmlformats.org/presentationml/2006/main">
  <p:tag name="PA" val="v4.1.3"/>
</p:tagLst>
</file>

<file path=ppt/tags/tag28.xml><?xml version="1.0" encoding="utf-8"?>
<p:tagLst xmlns:p="http://schemas.openxmlformats.org/presentationml/2006/main">
  <p:tag name="PA" val="v4.1.3"/>
</p:tagLst>
</file>

<file path=ppt/tags/tag29.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PA" val="v4.1.3"/>
</p:tagLst>
</file>

<file path=ppt/tags/tag31.xml><?xml version="1.0" encoding="utf-8"?>
<p:tagLst xmlns:p="http://schemas.openxmlformats.org/presentationml/2006/main">
  <p:tag name="PA" val="v4.1.3"/>
</p:tagLst>
</file>

<file path=ppt/tags/tag32.xml><?xml version="1.0" encoding="utf-8"?>
<p:tagLst xmlns:p="http://schemas.openxmlformats.org/presentationml/2006/main">
  <p:tag name="PA" val="v4.1.3"/>
</p:tagLst>
</file>

<file path=ppt/tags/tag33.xml><?xml version="1.0" encoding="utf-8"?>
<p:tagLst xmlns:p="http://schemas.openxmlformats.org/presentationml/2006/main">
  <p:tag name="PA" val="v4.1.3"/>
</p:tagLst>
</file>

<file path=ppt/tags/tag34.xml><?xml version="1.0" encoding="utf-8"?>
<p:tagLst xmlns:p="http://schemas.openxmlformats.org/presentationml/2006/main">
  <p:tag name="PA" val="v4.1.3"/>
</p:tagLst>
</file>

<file path=ppt/tags/tag35.xml><?xml version="1.0" encoding="utf-8"?>
<p:tagLst xmlns:p="http://schemas.openxmlformats.org/presentationml/2006/main">
  <p:tag name="PA" val="v4.1.3"/>
</p:tagLst>
</file>

<file path=ppt/tags/tag36.xml><?xml version="1.0" encoding="utf-8"?>
<p:tagLst xmlns:p="http://schemas.openxmlformats.org/presentationml/2006/main">
  <p:tag name="PA" val="v4.1.3"/>
</p:tagLst>
</file>

<file path=ppt/tags/tag37.xml><?xml version="1.0" encoding="utf-8"?>
<p:tagLst xmlns:p="http://schemas.openxmlformats.org/presentationml/2006/main">
  <p:tag name="PA" val="v4.1.3"/>
</p:tagLst>
</file>

<file path=ppt/tags/tag38.xml><?xml version="1.0" encoding="utf-8"?>
<p:tagLst xmlns:p="http://schemas.openxmlformats.org/presentationml/2006/main">
  <p:tag name="PA" val="v4.1.3"/>
</p:tagLst>
</file>

<file path=ppt/tags/tag39.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PA" val="v4.1.3"/>
</p:tagLst>
</file>

<file path=ppt/tags/tag41.xml><?xml version="1.0" encoding="utf-8"?>
<p:tagLst xmlns:p="http://schemas.openxmlformats.org/presentationml/2006/main">
  <p:tag name="PA" val="v4.1.3"/>
</p:tagLst>
</file>

<file path=ppt/tags/tag42.xml><?xml version="1.0" encoding="utf-8"?>
<p:tagLst xmlns:p="http://schemas.openxmlformats.org/presentationml/2006/main">
  <p:tag name="PA" val="v4.1.3"/>
</p:tagLst>
</file>

<file path=ppt/tags/tag43.xml><?xml version="1.0" encoding="utf-8"?>
<p:tagLst xmlns:p="http://schemas.openxmlformats.org/presentationml/2006/main">
  <p:tag name="PA" val="v4.1.3"/>
</p:tagLst>
</file>

<file path=ppt/tags/tag44.xml><?xml version="1.0" encoding="utf-8"?>
<p:tagLst xmlns:p="http://schemas.openxmlformats.org/presentationml/2006/main">
  <p:tag name="PA" val="v4.1.3"/>
</p:tagLst>
</file>

<file path=ppt/tags/tag45.xml><?xml version="1.0" encoding="utf-8"?>
<p:tagLst xmlns:p="http://schemas.openxmlformats.org/presentationml/2006/main">
  <p:tag name="PA" val="v4.1.3"/>
</p:tagLst>
</file>

<file path=ppt/tags/tag46.xml><?xml version="1.0" encoding="utf-8"?>
<p:tagLst xmlns:p="http://schemas.openxmlformats.org/presentationml/2006/main">
  <p:tag name="PA" val="v4.1.3"/>
</p:tagLst>
</file>

<file path=ppt/tags/tag47.xml><?xml version="1.0" encoding="utf-8"?>
<p:tagLst xmlns:p="http://schemas.openxmlformats.org/presentationml/2006/main">
  <p:tag name="PA" val="v4.1.3"/>
</p:tagLst>
</file>

<file path=ppt/tags/tag48.xml><?xml version="1.0" encoding="utf-8"?>
<p:tagLst xmlns:p="http://schemas.openxmlformats.org/presentationml/2006/main">
  <p:tag name="PA" val="v4.1.3"/>
</p:tagLst>
</file>

<file path=ppt/tags/tag49.xml><?xml version="1.0" encoding="utf-8"?>
<p:tagLst xmlns:p="http://schemas.openxmlformats.org/presentationml/2006/main">
  <p:tag name="MH" val="20151220122502"/>
  <p:tag name="MH_LIBRARY" val="CONTENTS"/>
  <p:tag name="MH_TYPE" val="OTHERS"/>
  <p:tag name="ID" val="626777"/>
</p:tagLst>
</file>

<file path=ppt/tags/tag5.xml><?xml version="1.0" encoding="utf-8"?>
<p:tagLst xmlns:p="http://schemas.openxmlformats.org/presentationml/2006/main">
  <p:tag name="MH" val="20151220122502"/>
  <p:tag name="MH_LIBRARY" val="CONTENTS"/>
  <p:tag name="MH_TYPE" val="OTHERS"/>
  <p:tag name="ID" val="626777"/>
</p:tagLst>
</file>

<file path=ppt/tags/tag50.xml><?xml version="1.0" encoding="utf-8"?>
<p:tagLst xmlns:p="http://schemas.openxmlformats.org/presentationml/2006/main">
  <p:tag name="MH" val="20151220122502"/>
  <p:tag name="MH_LIBRARY" val="CONTENTS"/>
  <p:tag name="MH_TYPE" val="OTHERS"/>
  <p:tag name="ID" val="626777"/>
</p:tagLst>
</file>

<file path=ppt/tags/tag51.xml><?xml version="1.0" encoding="utf-8"?>
<p:tagLst xmlns:p="http://schemas.openxmlformats.org/presentationml/2006/main">
  <p:tag name="MH" val="20151220122502"/>
  <p:tag name="MH_LIBRARY" val="CONTENTS"/>
  <p:tag name="MH_TYPE" val="OTHERS"/>
  <p:tag name="ID" val="626777"/>
</p:tagLst>
</file>

<file path=ppt/tags/tag52.xml><?xml version="1.0" encoding="utf-8"?>
<p:tagLst xmlns:p="http://schemas.openxmlformats.org/presentationml/2006/main">
  <p:tag name="MH" val="20151220122502"/>
  <p:tag name="MH_LIBRARY" val="CONTENTS"/>
  <p:tag name="MH_TYPE" val="ENTRY"/>
  <p:tag name="ID" val="626777"/>
  <p:tag name="MH_ORDER" val="1"/>
</p:tagLst>
</file>

<file path=ppt/tags/tag53.xml><?xml version="1.0" encoding="utf-8"?>
<p:tagLst xmlns:p="http://schemas.openxmlformats.org/presentationml/2006/main">
  <p:tag name="MH" val="20151220122502"/>
  <p:tag name="MH_LIBRARY" val="CONTENTS"/>
  <p:tag name="MH_TYPE" val="ENTRY"/>
  <p:tag name="ID" val="626777"/>
  <p:tag name="MH_ORDER" val="2"/>
</p:tagLst>
</file>

<file path=ppt/tags/tag54.xml><?xml version="1.0" encoding="utf-8"?>
<p:tagLst xmlns:p="http://schemas.openxmlformats.org/presentationml/2006/main">
  <p:tag name="MH" val="20151220122502"/>
  <p:tag name="MH_LIBRARY" val="CONTENTS"/>
  <p:tag name="MH_TYPE" val="ENTRY"/>
  <p:tag name="ID" val="626777"/>
  <p:tag name="MH_ORDER" val="3"/>
</p:tagLst>
</file>

<file path=ppt/tags/tag55.xml><?xml version="1.0" encoding="utf-8"?>
<p:tagLst xmlns:p="http://schemas.openxmlformats.org/presentationml/2006/main">
  <p:tag name="MH" val="20151220122502"/>
  <p:tag name="MH_LIBRARY" val="CONTENTS"/>
  <p:tag name="MH_TYPE" val="ENTRY"/>
  <p:tag name="ID" val="626777"/>
  <p:tag name="MH_ORDER" val="4"/>
</p:tagLst>
</file>

<file path=ppt/tags/tag56.xml><?xml version="1.0" encoding="utf-8"?>
<p:tagLst xmlns:p="http://schemas.openxmlformats.org/presentationml/2006/main">
  <p:tag name="MH" val="20151220122502"/>
  <p:tag name="MH_LIBRARY" val="CONTENTS"/>
  <p:tag name="MH_TYPE" val="NUMBER"/>
  <p:tag name="ID" val="626777"/>
  <p:tag name="MH_ORDER" val="1"/>
</p:tagLst>
</file>

<file path=ppt/tags/tag57.xml><?xml version="1.0" encoding="utf-8"?>
<p:tagLst xmlns:p="http://schemas.openxmlformats.org/presentationml/2006/main">
  <p:tag name="MH" val="20151220122502"/>
  <p:tag name="MH_LIBRARY" val="CONTENTS"/>
  <p:tag name="MH_TYPE" val="NUMBER"/>
  <p:tag name="ID" val="626777"/>
  <p:tag name="MH_ORDER" val="2"/>
</p:tagLst>
</file>

<file path=ppt/tags/tag58.xml><?xml version="1.0" encoding="utf-8"?>
<p:tagLst xmlns:p="http://schemas.openxmlformats.org/presentationml/2006/main">
  <p:tag name="MH" val="20151220122502"/>
  <p:tag name="MH_LIBRARY" val="CONTENTS"/>
  <p:tag name="MH_TYPE" val="NUMBER"/>
  <p:tag name="ID" val="626777"/>
  <p:tag name="MH_ORDER" val="3"/>
</p:tagLst>
</file>

<file path=ppt/tags/tag59.xml><?xml version="1.0" encoding="utf-8"?>
<p:tagLst xmlns:p="http://schemas.openxmlformats.org/presentationml/2006/main">
  <p:tag name="MH" val="20151220122502"/>
  <p:tag name="MH_LIBRARY" val="CONTENTS"/>
  <p:tag name="MH_TYPE" val="NUMBER"/>
  <p:tag name="ID" val="626777"/>
  <p:tag name="MH_ORDER" val="4"/>
</p:tagLst>
</file>

<file path=ppt/tags/tag6.xml><?xml version="1.0" encoding="utf-8"?>
<p:tagLst xmlns:p="http://schemas.openxmlformats.org/presentationml/2006/main">
  <p:tag name="MH" val="20151220122502"/>
  <p:tag name="MH_LIBRARY" val="CONTENTS"/>
  <p:tag name="MH_TYPE" val="OTHERS"/>
  <p:tag name="ID" val="626777"/>
</p:tagLst>
</file>

<file path=ppt/tags/tag60.xml><?xml version="1.0" encoding="utf-8"?>
<p:tagLst xmlns:p="http://schemas.openxmlformats.org/presentationml/2006/main">
  <p:tag name="MH" val="20151220122502"/>
  <p:tag name="MH_LIBRARY" val="CONTENTS"/>
  <p:tag name="MH_TYPE" val="NUMBER"/>
  <p:tag name="ID" val="626777"/>
  <p:tag name="MH_ORDER" val="3"/>
</p:tagLst>
</file>

<file path=ppt/tags/tag61.xml><?xml version="1.0" encoding="utf-8"?>
<p:tagLst xmlns:p="http://schemas.openxmlformats.org/presentationml/2006/main">
  <p:tag name="MH" val="20151220122502"/>
  <p:tag name="MH_LIBRARY" val="CONTENTS"/>
  <p:tag name="MH_TYPE" val="NUMBER"/>
  <p:tag name="ID" val="626777"/>
  <p:tag name="MH_ORDER" val="3"/>
</p:tagLst>
</file>

<file path=ppt/tags/tag62.xml><?xml version="1.0" encoding="utf-8"?>
<p:tagLst xmlns:p="http://schemas.openxmlformats.org/presentationml/2006/main">
  <p:tag name="MH" val="20151220122502"/>
  <p:tag name="MH_LIBRARY" val="CONTENTS"/>
  <p:tag name="MH_TYPE" val="ENTRY"/>
  <p:tag name="ID" val="626777"/>
  <p:tag name="MH_ORDER" val="3"/>
</p:tagLst>
</file>

<file path=ppt/tags/tag63.xml><?xml version="1.0" encoding="utf-8"?>
<p:tagLst xmlns:p="http://schemas.openxmlformats.org/presentationml/2006/main">
  <p:tag name="MH" val="20151220122502"/>
  <p:tag name="MH_LIBRARY" val="CONTENTS"/>
  <p:tag name="MH_TYPE" val="ENTRY"/>
  <p:tag name="ID" val="626777"/>
  <p:tag name="MH_ORDER" val="3"/>
</p:tagLst>
</file>

<file path=ppt/tags/tag64.xml><?xml version="1.0" encoding="utf-8"?>
<p:tagLst xmlns:p="http://schemas.openxmlformats.org/presentationml/2006/main">
  <p:tag name="MH" val="20151220122502"/>
  <p:tag name="MH_LIBRARY" val="CONTENTS"/>
  <p:tag name="MH_AUTOCOLOR" val="TRUE"/>
  <p:tag name="MH_TYPE" val="CONTENTS"/>
  <p:tag name="ID" val="626777"/>
</p:tagLst>
</file>

<file path=ppt/tags/tag65.xml><?xml version="1.0" encoding="utf-8"?>
<p:tagLst xmlns:p="http://schemas.openxmlformats.org/presentationml/2006/main">
  <p:tag name="PA" val="v4.1.3"/>
</p:tagLst>
</file>

<file path=ppt/tags/tag66.xml><?xml version="1.0" encoding="utf-8"?>
<p:tagLst xmlns:p="http://schemas.openxmlformats.org/presentationml/2006/main">
  <p:tag name="PA" val="v4.1.3"/>
</p:tagLst>
</file>

<file path=ppt/tags/tag67.xml><?xml version="1.0" encoding="utf-8"?>
<p:tagLst xmlns:p="http://schemas.openxmlformats.org/presentationml/2006/main">
  <p:tag name="PA" val="v4.1.3"/>
</p:tagLst>
</file>

<file path=ppt/tags/tag68.xml><?xml version="1.0" encoding="utf-8"?>
<p:tagLst xmlns:p="http://schemas.openxmlformats.org/presentationml/2006/main">
  <p:tag name="PA" val="v4.1.3"/>
</p:tagLst>
</file>

<file path=ppt/tags/tag69.xml><?xml version="1.0" encoding="utf-8"?>
<p:tagLst xmlns:p="http://schemas.openxmlformats.org/presentationml/2006/main">
  <p:tag name="PA" val="v4.1.3"/>
</p:tagLst>
</file>

<file path=ppt/tags/tag7.xml><?xml version="1.0" encoding="utf-8"?>
<p:tagLst xmlns:p="http://schemas.openxmlformats.org/presentationml/2006/main">
  <p:tag name="MH" val="20151220122502"/>
  <p:tag name="MH_LIBRARY" val="CONTENTS"/>
  <p:tag name="MH_TYPE" val="OTHERS"/>
  <p:tag name="ID" val="626777"/>
</p:tagLst>
</file>

<file path=ppt/tags/tag70.xml><?xml version="1.0" encoding="utf-8"?>
<p:tagLst xmlns:p="http://schemas.openxmlformats.org/presentationml/2006/main">
  <p:tag name="PA" val="v4.1.3"/>
</p:tagLst>
</file>

<file path=ppt/tags/tag71.xml><?xml version="1.0" encoding="utf-8"?>
<p:tagLst xmlns:p="http://schemas.openxmlformats.org/presentationml/2006/main">
  <p:tag name="PA" val="v4.1.3"/>
</p:tagLst>
</file>

<file path=ppt/tags/tag8.xml><?xml version="1.0" encoding="utf-8"?>
<p:tagLst xmlns:p="http://schemas.openxmlformats.org/presentationml/2006/main">
  <p:tag name="MH" val="20151220122502"/>
  <p:tag name="MH_LIBRARY" val="CONTENTS"/>
  <p:tag name="MH_TYPE" val="ENTRY"/>
  <p:tag name="ID" val="626777"/>
  <p:tag name="MH_ORDER" val="1"/>
</p:tagLst>
</file>

<file path=ppt/tags/tag9.xml><?xml version="1.0" encoding="utf-8"?>
<p:tagLst xmlns:p="http://schemas.openxmlformats.org/presentationml/2006/main">
  <p:tag name="MH" val="20151220122502"/>
  <p:tag name="MH_LIBRARY" val="CONTENTS"/>
  <p:tag name="MH_TYPE" val="ENTRY"/>
  <p:tag name="ID" val="626777"/>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1962</Words>
  <Application>WPS 演示</Application>
  <PresentationFormat>宽屏</PresentationFormat>
  <Paragraphs>197</Paragraphs>
  <Slides>18</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Arial</vt:lpstr>
      <vt:lpstr>宋体</vt:lpstr>
      <vt:lpstr>Wingdings</vt:lpstr>
      <vt:lpstr>Calibri Light</vt:lpstr>
      <vt:lpstr>Calibri</vt:lpstr>
      <vt:lpstr>微软雅黑</vt:lpstr>
      <vt:lpstr>等线</vt:lpstr>
      <vt:lpstr>Calibri</vt:lpstr>
      <vt:lpstr>Impact</vt:lpstr>
      <vt:lpstr>Arial Unicode MS</vt:lpstr>
      <vt:lpstr>Impact MT Std</vt:lpstr>
      <vt:lpstr>Aharoni</vt:lpstr>
      <vt:lpstr>Yu Gothic UI Semibold</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category>锐旗设计;https://9ppt.taobao.com</cp:category>
  <cp:lastModifiedBy>admin</cp:lastModifiedBy>
  <cp:revision>182</cp:revision>
  <dcterms:created xsi:type="dcterms:W3CDTF">2016-08-30T15:42:00Z</dcterms:created>
  <dcterms:modified xsi:type="dcterms:W3CDTF">2021-08-31T01:19:14Z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2052-11.1.0.10650</vt:lpwstr>
  </property>
  <property fmtid="{D5CDD505-2E9C-101B-9397-08002B2CF9AE}" pid="3" name="ICV">
    <vt:lpwstr>25AB9DBC88824E0DA54A24E555C005F5</vt:lpwstr>
  </property>
</Properties>
</file>