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9" Type="http://schemas.openxmlformats.org/officeDocument/2006/relationships/viewProps" Target="viewProps.xml"/><Relationship Id="rId18" Type="http://schemas.openxmlformats.org/officeDocument/2006/relationships/tableStyles" Target="tableStyles.xml"/><Relationship Id="rId17" Type="http://schemas.openxmlformats.org/officeDocument/2006/relationships/presProps" Target="presProps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824262" y="3163601"/>
            <a:ext cx="5255259" cy="616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9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市场调查与分析</a:t>
            </a:r>
            <a:r>
              <a:rPr sz="39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MOOC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box 184"/>
          <p:cNvSpPr/>
          <p:nvPr/>
        </p:nvSpPr>
        <p:spPr>
          <a:xfrm>
            <a:off x="749604" y="2173274"/>
            <a:ext cx="10525125" cy="20027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5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73379" algn="l" rtl="0" eaLnBrk="0">
              <a:lnSpc>
                <a:spcPct val="83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表格式此回答方式是把两个或者两个以上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的问题集中起来，用举证来表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375920" algn="l" rtl="0" eaLnBrk="0">
              <a:lnSpc>
                <a:spcPts val="4320"/>
              </a:lnSpc>
              <a:tabLst/>
            </a:pPr>
            <a:r>
              <a:rPr sz="2400" b="1" kern="0" spc="-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示。一般主项是横栏，在左边，次项是纵栏，在右边。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12700" indent="604519" algn="l" rtl="0" eaLnBrk="0">
              <a:lnSpc>
                <a:spcPct val="142000"/>
              </a:lnSpc>
              <a:spcBef>
                <a:spcPts val="671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例如:请就下列各句子在你选择工作时的重要程度表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示意见，请在最适合的 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项目栏中打上勾号。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graphicFrame>
        <p:nvGraphicFramePr>
          <p:cNvPr id="186" name="table 186"/>
          <p:cNvGraphicFramePr>
            <a:graphicFrameLocks noGrp="1"/>
          </p:cNvGraphicFramePr>
          <p:nvPr/>
        </p:nvGraphicFramePr>
        <p:xfrm>
          <a:off x="1659255" y="4270375"/>
          <a:ext cx="9105265" cy="2092325"/>
        </p:xfrm>
        <a:graphic>
          <a:graphicData uri="http://schemas.openxmlformats.org/drawingml/2006/table">
            <a:tbl>
              <a:tblPr/>
              <a:tblGrid>
                <a:gridCol w="4552950"/>
                <a:gridCol w="4552315"/>
              </a:tblGrid>
              <a:tr h="4222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694" algn="l" rtl="0" eaLnBrk="0">
                        <a:lnSpc>
                          <a:spcPct val="95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800" b="1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A能建立自己的社会声望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21615" algn="l" rtl="0" eaLnBrk="0">
                        <a:lnSpc>
                          <a:spcPct val="95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800" b="1" kern="0" spc="-1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（极不重要、不重要、普</a:t>
                      </a:r>
                      <a:r>
                        <a:rPr sz="1800" b="1" kern="0" spc="-1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通重要、极重要）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0964" algn="l" rtl="0" eaLnBrk="0">
                        <a:lnSpc>
                          <a:spcPct val="95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B能有可观的收入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21615" algn="l" rtl="0" eaLnBrk="0">
                        <a:lnSpc>
                          <a:spcPct val="95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8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（极不重要、不重要、普通重要</a:t>
                      </a:r>
                      <a:r>
                        <a:rPr sz="18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、极重要）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4775" algn="l" rtl="0" eaLnBrk="0">
                        <a:lnSpc>
                          <a:spcPct val="95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C能使自己的社会地位提高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21615" algn="l" rtl="0" eaLnBrk="0">
                        <a:lnSpc>
                          <a:spcPct val="95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8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（极不重要、不重要、普通重要</a:t>
                      </a:r>
                      <a:r>
                        <a:rPr sz="18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、极重要）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2235" algn="l" rtl="0" eaLnBrk="0">
                        <a:lnSpc>
                          <a:spcPct val="95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18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D收入超过与自己同等条件</a:t>
                      </a: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的人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21615" algn="l" rtl="0" eaLnBrk="0">
                        <a:lnSpc>
                          <a:spcPct val="95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18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（极不重要、不重要、普通重要</a:t>
                      </a:r>
                      <a:r>
                        <a:rPr sz="18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、极重要）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3504" algn="l" rtl="0" eaLnBrk="0">
                        <a:lnSpc>
                          <a:spcPct val="95000"/>
                        </a:lnSpc>
                        <a:tabLst/>
                      </a:pP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E能常有额外的收入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  <a:tabLst/>
                      </a:pPr>
                      <a:endParaRPr sz="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21615" algn="l" rtl="0" eaLnBrk="0">
                        <a:lnSpc>
                          <a:spcPct val="95000"/>
                        </a:lnSpc>
                        <a:tabLst/>
                      </a:pPr>
                      <a:r>
                        <a:rPr sz="18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（极不重要、不重要、普通重要</a:t>
                      </a:r>
                      <a:r>
                        <a:rPr sz="18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、极重要）</a:t>
                      </a:r>
                      <a:endParaRPr sz="18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188" name="textbox 188"/>
          <p:cNvSpPr/>
          <p:nvPr/>
        </p:nvSpPr>
        <p:spPr>
          <a:xfrm>
            <a:off x="1214818" y="1329118"/>
            <a:ext cx="2094229" cy="662940"/>
          </a:xfrm>
          <a:prstGeom prst="roundRect">
            <a:avLst>
              <a:gd name="adj" fmla="val 18178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32740" algn="l" rtl="0" eaLnBrk="0">
              <a:lnSpc>
                <a:spcPct val="95000"/>
              </a:lnSpc>
              <a:spcBef>
                <a:spcPts val="4"/>
              </a:spcBef>
              <a:tabLst/>
            </a:pP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7</a:t>
            </a: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、表格式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90" name="textbox 190"/>
          <p:cNvSpPr/>
          <p:nvPr/>
        </p:nvSpPr>
        <p:spPr>
          <a:xfrm>
            <a:off x="804173" y="251504"/>
            <a:ext cx="28670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92" name="picture 1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4" name="group 2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94" name="path 19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6" name="path 19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98" name="textbox 198"/>
          <p:cNvSpPr/>
          <p:nvPr/>
        </p:nvSpPr>
        <p:spPr>
          <a:xfrm>
            <a:off x="6730" y="54126"/>
            <a:ext cx="238125" cy="2266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1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800" kern="0" spc="-5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10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box 200"/>
          <p:cNvSpPr/>
          <p:nvPr/>
        </p:nvSpPr>
        <p:spPr>
          <a:xfrm>
            <a:off x="1009599" y="2607995"/>
            <a:ext cx="9651365" cy="14408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79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填入式填入式是被访者将答案</a:t>
            </a: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(</a:t>
            </a: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数字或文字</a:t>
            </a: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)</a:t>
            </a: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直接填入问题空格中的方式。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5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08609" algn="l" rtl="0" eaLnBrk="0">
              <a:lnSpc>
                <a:spcPct val="100000"/>
              </a:lnSpc>
              <a:spcBef>
                <a:spcPts val="729"/>
              </a:spcBef>
              <a:tabLst/>
            </a:pP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例如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endParaRPr sz="2400" dirty="0">
              <a:latin typeface="Calibri"/>
              <a:ea typeface="Calibri"/>
              <a:cs typeface="Calibri"/>
            </a:endParaRPr>
          </a:p>
          <a:p>
            <a:pPr marL="306704" algn="l" rtl="0" eaLnBrk="0">
              <a:lnSpc>
                <a:spcPct val="97000"/>
              </a:lnSpc>
              <a:spcBef>
                <a:spcPts val="16"/>
              </a:spcBef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请你如实填写以下情况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学院 </a:t>
            </a:r>
            <a:r>
              <a:rPr sz="2400" u="sng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1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年级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_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？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pic>
        <p:nvPicPr>
          <p:cNvPr id="202" name="picture 2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58128" y="4053840"/>
            <a:ext cx="4692395" cy="2627376"/>
          </a:xfrm>
          <a:prstGeom prst="rect">
            <a:avLst/>
          </a:prstGeom>
        </p:spPr>
      </p:pic>
      <p:sp>
        <p:nvSpPr>
          <p:cNvPr id="204" name="textbox 204"/>
          <p:cNvSpPr/>
          <p:nvPr/>
        </p:nvSpPr>
        <p:spPr>
          <a:xfrm>
            <a:off x="1214818" y="1329118"/>
            <a:ext cx="2094229" cy="662940"/>
          </a:xfrm>
          <a:prstGeom prst="roundRect">
            <a:avLst>
              <a:gd name="adj" fmla="val 18178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30200" algn="l" rtl="0" eaLnBrk="0">
              <a:lnSpc>
                <a:spcPct val="95000"/>
              </a:lnSpc>
              <a:spcBef>
                <a:spcPts val="3"/>
              </a:spcBef>
              <a:tabLst/>
            </a:pPr>
            <a:r>
              <a:rPr sz="2400" b="1" kern="0" spc="-4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8</a:t>
            </a:r>
            <a:r>
              <a:rPr sz="2400" b="1" kern="0" spc="-4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、填入式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206" name="textbox 206"/>
          <p:cNvSpPr/>
          <p:nvPr/>
        </p:nvSpPr>
        <p:spPr>
          <a:xfrm>
            <a:off x="804173" y="251504"/>
            <a:ext cx="28670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08" name="picture 2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10" name="path 21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2" name="path 21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249667" y="3418332"/>
            <a:ext cx="3800856" cy="3439664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12920" y="3582924"/>
            <a:ext cx="2368296" cy="3110483"/>
          </a:xfrm>
          <a:prstGeom prst="rect">
            <a:avLst/>
          </a:prstGeom>
        </p:spPr>
      </p:pic>
      <p:sp>
        <p:nvSpPr>
          <p:cNvPr id="218" name="textbox 218"/>
          <p:cNvSpPr/>
          <p:nvPr/>
        </p:nvSpPr>
        <p:spPr>
          <a:xfrm>
            <a:off x="1494231" y="2352217"/>
            <a:ext cx="6927850" cy="1073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38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82575" algn="l" rtl="0" eaLnBrk="0">
              <a:lnSpc>
                <a:spcPct val="95000"/>
              </a:lnSpc>
              <a:tabLst/>
            </a:pPr>
            <a:r>
              <a:rPr sz="2400" b="1" kern="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自由式此回答方式是让被访者自己酌情填写答案</a:t>
            </a: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5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993"/>
              </a:lnSpc>
              <a:spcBef>
                <a:spcPts val="2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例如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你认为学生宿舍中最需要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改善的三个方面是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endParaRPr sz="2400" dirty="0">
              <a:latin typeface="Calibri"/>
              <a:ea typeface="Calibri"/>
              <a:cs typeface="Calibri"/>
            </a:endParaRPr>
          </a:p>
        </p:txBody>
      </p:sp>
      <p:sp>
        <p:nvSpPr>
          <p:cNvPr id="220" name="textbox 220"/>
          <p:cNvSpPr/>
          <p:nvPr/>
        </p:nvSpPr>
        <p:spPr>
          <a:xfrm>
            <a:off x="1502155" y="3412134"/>
            <a:ext cx="1998979" cy="1097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8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tabLst>
                <a:tab pos="1918970" algn="l"/>
                <a:tab pos="1985645" algn="l"/>
              </a:tabLst>
            </a:pP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(1)</a:t>
            </a:r>
            <a:r>
              <a:rPr sz="2400" u="sng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	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 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(2)</a:t>
            </a:r>
            <a:r>
              <a:rPr sz="2400" u="sng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	</a:t>
            </a:r>
            <a:r>
              <a:rPr sz="2400" u="sng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	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(3)</a:t>
            </a:r>
            <a:r>
              <a:rPr sz="2400" u="sng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	</a:t>
            </a:r>
            <a:endParaRPr sz="2400" dirty="0">
              <a:latin typeface="Calibri"/>
              <a:ea typeface="Calibri"/>
              <a:cs typeface="Calibri"/>
            </a:endParaRPr>
          </a:p>
        </p:txBody>
      </p:sp>
      <p:sp>
        <p:nvSpPr>
          <p:cNvPr id="222" name="textbox 222"/>
          <p:cNvSpPr/>
          <p:nvPr/>
        </p:nvSpPr>
        <p:spPr>
          <a:xfrm>
            <a:off x="1214818" y="1329118"/>
            <a:ext cx="2094229" cy="662940"/>
          </a:xfrm>
          <a:prstGeom prst="roundRect">
            <a:avLst>
              <a:gd name="adj" fmla="val 18178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30834" algn="l" rtl="0" eaLnBrk="0">
              <a:lnSpc>
                <a:spcPct val="95000"/>
              </a:lnSpc>
              <a:spcBef>
                <a:spcPts val="3"/>
              </a:spcBef>
              <a:tabLst/>
            </a:pPr>
            <a:r>
              <a:rPr sz="2400" b="1" kern="0" spc="-4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9</a:t>
            </a:r>
            <a:r>
              <a:rPr sz="2400" b="1" kern="0" spc="-4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、自由式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224" name="textbox 224"/>
          <p:cNvSpPr/>
          <p:nvPr/>
        </p:nvSpPr>
        <p:spPr>
          <a:xfrm>
            <a:off x="804173" y="251504"/>
            <a:ext cx="28670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26" name="picture 2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8" name="group 2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28" name="path 228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0" name="path 230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32" name="textbox 232"/>
          <p:cNvSpPr/>
          <p:nvPr/>
        </p:nvSpPr>
        <p:spPr>
          <a:xfrm>
            <a:off x="6730" y="54126"/>
            <a:ext cx="238125" cy="2273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93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800" kern="0" spc="-5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12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4"/>
          <p:cNvSpPr/>
          <p:nvPr/>
        </p:nvSpPr>
        <p:spPr>
          <a:xfrm>
            <a:off x="748012" y="3533317"/>
            <a:ext cx="5344159" cy="26231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2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819785" algn="l" rtl="0" eaLnBrk="0">
              <a:lnSpc>
                <a:spcPct val="95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属于限定性问题的回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答方式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2225" indent="-9525" algn="l" rtl="0" eaLnBrk="0">
              <a:lnSpc>
                <a:spcPct val="97000"/>
              </a:lnSpc>
              <a:spcBef>
                <a:spcPts val="814"/>
              </a:spcBef>
              <a:tabLst/>
            </a:pPr>
            <a:r>
              <a:rPr sz="2700" b="1" kern="0" spc="5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优点：</a:t>
            </a:r>
            <a:r>
              <a:rPr sz="2700" kern="0" spc="-75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回答标准、容易编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码、适于</a:t>
            </a:r>
            <a:r>
              <a:rPr sz="27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定量分析、回答省时等</a:t>
            </a:r>
            <a:endParaRPr sz="27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19050" indent="-5080" algn="l" rtl="0" eaLnBrk="0">
              <a:lnSpc>
                <a:spcPct val="101000"/>
              </a:lnSpc>
              <a:spcBef>
                <a:spcPts val="4"/>
              </a:spcBef>
              <a:tabLst/>
            </a:pPr>
            <a:r>
              <a:rPr sz="2700" b="1" kern="0" spc="8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缺点：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使被访者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(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只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)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局限于</a:t>
            </a: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回答</a:t>
            </a:r>
            <a:r>
              <a:rPr sz="27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项目的</a:t>
            </a:r>
            <a:endParaRPr sz="2700" dirty="0">
              <a:latin typeface="SimSun"/>
              <a:ea typeface="SimSun"/>
              <a:cs typeface="SimSun"/>
            </a:endParaRPr>
          </a:p>
        </p:txBody>
      </p:sp>
      <p:sp>
        <p:nvSpPr>
          <p:cNvPr id="236" name="textbox 236"/>
          <p:cNvSpPr/>
          <p:nvPr/>
        </p:nvSpPr>
        <p:spPr>
          <a:xfrm>
            <a:off x="6861319" y="3533317"/>
            <a:ext cx="4988559" cy="26231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2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51154" algn="l" rtl="0" eaLnBrk="0">
              <a:lnSpc>
                <a:spcPct val="95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属于非限定性问题的回答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方式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2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1119" indent="-6985" algn="l" rtl="0" eaLnBrk="0">
              <a:lnSpc>
                <a:spcPct val="98000"/>
              </a:lnSpc>
              <a:spcBef>
                <a:spcPts val="820"/>
              </a:spcBef>
              <a:tabLst/>
            </a:pPr>
            <a:r>
              <a:rPr sz="2700" b="1" kern="0" spc="2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优点：</a:t>
            </a:r>
            <a:r>
              <a:rPr sz="2700" kern="0" spc="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被访者可酌情自由发挥、</a:t>
            </a:r>
            <a:r>
              <a:rPr sz="27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不受回答项目限制</a:t>
            </a:r>
            <a:endParaRPr sz="27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15875" indent="-3810" algn="l" rtl="0" eaLnBrk="0">
              <a:lnSpc>
                <a:spcPct val="98000"/>
              </a:lnSpc>
              <a:spcBef>
                <a:spcPts val="2"/>
              </a:spcBef>
              <a:tabLst/>
            </a:pPr>
            <a:r>
              <a:rPr sz="2700" b="1" kern="0" spc="9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缺点：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费时、被访者可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能会没有</a:t>
            </a:r>
            <a:r>
              <a:rPr sz="27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耐心填写</a:t>
            </a:r>
            <a:endParaRPr sz="2700" dirty="0">
              <a:latin typeface="SimSun"/>
              <a:ea typeface="SimSun"/>
              <a:cs typeface="SimSun"/>
            </a:endParaRPr>
          </a:p>
        </p:txBody>
      </p:sp>
      <p:graphicFrame>
        <p:nvGraphicFramePr>
          <p:cNvPr id="238" name="table 238"/>
          <p:cNvGraphicFramePr>
            <a:graphicFrameLocks noGrp="1"/>
          </p:cNvGraphicFramePr>
          <p:nvPr/>
        </p:nvGraphicFramePr>
        <p:xfrm>
          <a:off x="771144" y="1171955"/>
          <a:ext cx="5201284" cy="2200275"/>
        </p:xfrm>
        <a:graphic>
          <a:graphicData uri="http://schemas.openxmlformats.org/drawingml/2006/table">
            <a:tbl>
              <a:tblPr/>
              <a:tblGrid>
                <a:gridCol w="212725"/>
                <a:gridCol w="1917064"/>
                <a:gridCol w="882650"/>
                <a:gridCol w="1917064"/>
                <a:gridCol w="271779"/>
              </a:tblGrid>
              <a:tr h="105410">
                <a:tc rowSpan="8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79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79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334"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5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90829" algn="l" rtl="0" eaLnBrk="0">
                        <a:lnSpc>
                          <a:spcPct val="94000"/>
                        </a:lnSpc>
                        <a:tabLst/>
                      </a:pPr>
                      <a:r>
                        <a:rPr sz="2400" b="1" kern="0" spc="-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r>
                        <a:rPr sz="2400" b="1" kern="0" spc="-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、二项式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5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82575" algn="l" rtl="0" eaLnBrk="0">
                        <a:lnSpc>
                          <a:spcPct val="94000"/>
                        </a:lnSpc>
                        <a:tabLst/>
                      </a:pP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、多项式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885"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04"/>
                        </a:lnSpc>
                        <a:tabLst/>
                      </a:pPr>
                      <a:endParaRPr sz="5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04"/>
                        </a:lnSpc>
                        <a:tabLst/>
                      </a:pPr>
                      <a:endParaRPr sz="5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065"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0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81940" algn="l" rtl="0" eaLnBrk="0">
                        <a:lnSpc>
                          <a:spcPct val="94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、序列式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0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81940" algn="l" rtl="0" eaLnBrk="0">
                        <a:lnSpc>
                          <a:spcPct val="94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、对比式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475"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875"/>
                        </a:lnSpc>
                        <a:tabLst/>
                      </a:pPr>
                      <a:endParaRPr sz="7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875"/>
                        </a:lnSpc>
                        <a:tabLst/>
                      </a:pPr>
                      <a:endParaRPr sz="7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969"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7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83209" algn="l" rtl="0" eaLnBrk="0">
                        <a:lnSpc>
                          <a:spcPct val="94000"/>
                        </a:lnSpc>
                        <a:tabLst/>
                      </a:pP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、等级式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7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81940" algn="l" rtl="0" eaLnBrk="0">
                        <a:lnSpc>
                          <a:spcPct val="94000"/>
                        </a:lnSpc>
                        <a:tabLst/>
                      </a:pP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6</a:t>
                      </a:r>
                      <a:r>
                        <a:rPr sz="2400" b="1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、尺格式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475"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875"/>
                        </a:lnSpc>
                        <a:tabLst/>
                      </a:pPr>
                      <a:endParaRPr sz="7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875"/>
                        </a:lnSpc>
                        <a:tabLst/>
                      </a:pPr>
                      <a:endParaRPr sz="7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334"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5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81304" algn="l" rtl="0" eaLnBrk="0">
                        <a:lnSpc>
                          <a:spcPct val="94000"/>
                        </a:lnSpc>
                        <a:tabLst/>
                      </a:pPr>
                      <a:r>
                        <a:rPr sz="2400" b="1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7</a:t>
                      </a:r>
                      <a:r>
                        <a:rPr sz="2400" b="1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、表格式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5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78765" algn="l" rtl="0" eaLnBrk="0">
                        <a:lnSpc>
                          <a:spcPct val="94000"/>
                        </a:lnSpc>
                        <a:tabLst/>
                      </a:pPr>
                      <a:r>
                        <a:rPr sz="2400" b="1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8</a:t>
                      </a:r>
                      <a:r>
                        <a:rPr sz="2400" b="1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、填入式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325"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40" name="textbox 240"/>
          <p:cNvSpPr/>
          <p:nvPr/>
        </p:nvSpPr>
        <p:spPr>
          <a:xfrm>
            <a:off x="807626" y="294811"/>
            <a:ext cx="368109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如何选择量表的形式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2" name="textbox 242"/>
          <p:cNvSpPr/>
          <p:nvPr/>
        </p:nvSpPr>
        <p:spPr>
          <a:xfrm>
            <a:off x="8280082" y="2011870"/>
            <a:ext cx="1868170" cy="492125"/>
          </a:xfrm>
          <a:prstGeom prst="roundRect">
            <a:avLst>
              <a:gd name="adj" fmla="val 18692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sz="400" dirty="0">
              <a:latin typeface="Arial"/>
              <a:ea typeface="Arial"/>
              <a:cs typeface="Arial"/>
            </a:endParaRPr>
          </a:p>
          <a:p>
            <a:pPr marL="228600" algn="l" rtl="0" eaLnBrk="0">
              <a:lnSpc>
                <a:spcPct val="95000"/>
              </a:lnSpc>
              <a:spcBef>
                <a:spcPts val="2"/>
              </a:spcBef>
              <a:tabLst/>
            </a:pPr>
            <a:r>
              <a:rPr sz="2400" b="1" kern="0" spc="-4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9</a:t>
            </a:r>
            <a:r>
              <a:rPr sz="2400" b="1" kern="0" spc="-4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、自由式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pic>
        <p:nvPicPr>
          <p:cNvPr id="244" name="picture 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0" name="group 3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46" name="path 24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8" name="path 24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50" name="rect 250"/>
          <p:cNvSpPr/>
          <p:nvPr/>
        </p:nvSpPr>
        <p:spPr>
          <a:xfrm>
            <a:off x="6422137" y="3979543"/>
            <a:ext cx="138554" cy="1994665"/>
          </a:xfrm>
          <a:prstGeom prst="rect">
            <a:avLst/>
          </a:prstGeom>
          <a:solidFill>
            <a:srgbClr val="5B9BD5">
              <a:alpha val="9882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picture 2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11696" y="1635252"/>
            <a:ext cx="4498848" cy="4512563"/>
          </a:xfrm>
          <a:prstGeom prst="rect">
            <a:avLst/>
          </a:prstGeom>
        </p:spPr>
      </p:pic>
      <p:sp>
        <p:nvSpPr>
          <p:cNvPr id="254" name="textbox 254"/>
          <p:cNvSpPr/>
          <p:nvPr/>
        </p:nvSpPr>
        <p:spPr>
          <a:xfrm>
            <a:off x="1646057" y="2447594"/>
            <a:ext cx="4519295" cy="2567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5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8259" algn="l" rtl="0" eaLnBrk="0">
              <a:lnSpc>
                <a:spcPct val="83000"/>
              </a:lnSpc>
              <a:tabLst/>
            </a:pP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问卷答案的选择要依据调查主</a:t>
            </a:r>
            <a:r>
              <a:rPr sz="2400" kern="0" spc="-1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题，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12700" indent="-635" algn="l" rtl="0" eaLnBrk="0">
              <a:lnSpc>
                <a:spcPct val="152000"/>
              </a:lnSpc>
              <a:spcBef>
                <a:spcPts val="107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切实反映调查能容，遵守答案设</a:t>
            </a:r>
            <a:r>
              <a:rPr sz="2400" kern="0" spc="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计的原则，对于答案形式灵活多</a:t>
            </a:r>
            <a:r>
              <a:rPr sz="2400" kern="0" spc="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变巧妙的组合，目的使调查能够</a:t>
            </a:r>
            <a:r>
              <a:rPr sz="2400" kern="0" spc="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更真实有效。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256" name="textbox 256"/>
          <p:cNvSpPr/>
          <p:nvPr/>
        </p:nvSpPr>
        <p:spPr>
          <a:xfrm>
            <a:off x="807626" y="294811"/>
            <a:ext cx="368109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如何选择量表的形式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58" name="picture 2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60" name="path 26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2" name="path 26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rect 264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66" name="picture 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70" name="picture 2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272" name="picture 2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274" name="picture 2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2535936" y="1588008"/>
            <a:ext cx="3884676" cy="3752088"/>
            <a:chOff x="0" y="0"/>
            <a:chExt cx="3884676" cy="3752088"/>
          </a:xfrm>
        </p:grpSpPr>
        <p:sp>
          <p:nvSpPr>
            <p:cNvPr id="8" name="path 8"/>
            <p:cNvSpPr/>
            <p:nvPr/>
          </p:nvSpPr>
          <p:spPr>
            <a:xfrm>
              <a:off x="0" y="0"/>
              <a:ext cx="3750564" cy="3752088"/>
            </a:xfrm>
            <a:custGeom>
              <a:avLst/>
              <a:gdLst/>
              <a:ahLst/>
              <a:cxnLst/>
              <a:rect l="0" t="0" r="0" b="0"/>
              <a:pathLst>
                <a:path w="5906" h="5908">
                  <a:moveTo>
                    <a:pt x="22" y="2954"/>
                  </a:moveTo>
                  <a:cubicBezTo>
                    <a:pt x="22" y="1335"/>
                    <a:pt x="1334" y="22"/>
                    <a:pt x="2953" y="22"/>
                  </a:cubicBezTo>
                  <a:cubicBezTo>
                    <a:pt x="4571" y="22"/>
                    <a:pt x="5883" y="1335"/>
                    <a:pt x="5883" y="2954"/>
                  </a:cubicBezTo>
                  <a:cubicBezTo>
                    <a:pt x="5883" y="4573"/>
                    <a:pt x="4571" y="5885"/>
                    <a:pt x="2953" y="5885"/>
                  </a:cubicBezTo>
                  <a:cubicBezTo>
                    <a:pt x="1334" y="5885"/>
                    <a:pt x="22" y="4573"/>
                    <a:pt x="22" y="2954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 10"/>
            <p:cNvSpPr/>
            <p:nvPr/>
          </p:nvSpPr>
          <p:spPr>
            <a:xfrm>
              <a:off x="829055" y="838200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970787" y="99822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" name="path 14"/>
            <p:cNvSpPr/>
            <p:nvPr/>
          </p:nvSpPr>
          <p:spPr>
            <a:xfrm>
              <a:off x="3332988" y="996696"/>
              <a:ext cx="551688" cy="551687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" name="path 16"/>
            <p:cNvSpPr/>
            <p:nvPr/>
          </p:nvSpPr>
          <p:spPr>
            <a:xfrm>
              <a:off x="3332988" y="2528315"/>
              <a:ext cx="551688" cy="550164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3"/>
                    <a:pt x="194" y="0"/>
                    <a:pt x="434" y="0"/>
                  </a:cubicBezTo>
                  <a:cubicBezTo>
                    <a:pt x="674" y="0"/>
                    <a:pt x="868" y="193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8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spcBef>
                <a:spcPts val="4"/>
              </a:spcBef>
              <a:tabLst>
                <a:tab pos="1010285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20" name="path 20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" name="path 22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4"/>
          <p:cNvSpPr/>
          <p:nvPr/>
        </p:nvSpPr>
        <p:spPr>
          <a:xfrm>
            <a:off x="6730409" y="2698584"/>
            <a:ext cx="3216910" cy="19596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ts val="3260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257"/>
              </a:lnSpc>
              <a:spcBef>
                <a:spcPts val="2"/>
              </a:spcBef>
              <a:tabLst/>
            </a:pP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如何选择量表的形式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6" name="textbox 26"/>
          <p:cNvSpPr/>
          <p:nvPr/>
        </p:nvSpPr>
        <p:spPr>
          <a:xfrm>
            <a:off x="3888662" y="3087744"/>
            <a:ext cx="106235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6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</a:t>
            </a:r>
            <a:r>
              <a:rPr sz="44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20954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8" name="textbox 28"/>
          <p:cNvSpPr/>
          <p:nvPr/>
        </p:nvSpPr>
        <p:spPr>
          <a:xfrm>
            <a:off x="6057063" y="2726512"/>
            <a:ext cx="176529" cy="1905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51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1115" algn="l" rtl="0" eaLnBrk="0">
              <a:lnSpc>
                <a:spcPct val="95000"/>
              </a:lnSpc>
              <a:tabLst/>
            </a:pPr>
            <a:r>
              <a:rPr sz="2400" kern="0" spc="-2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1</a:t>
            </a:r>
            <a:endParaRPr sz="2400" dirty="0">
              <a:latin typeface="Impact"/>
              <a:ea typeface="Impact"/>
              <a:cs typeface="Impact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spcBef>
                <a:spcPts val="6"/>
              </a:spcBef>
              <a:tabLst/>
            </a:pPr>
            <a:r>
              <a:rPr sz="2400" kern="0" spc="-2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4</a:t>
            </a:r>
            <a:endParaRPr sz="2400" dirty="0">
              <a:latin typeface="Impact"/>
              <a:ea typeface="Impact"/>
              <a:cs typeface="Impac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e 30"/>
          <p:cNvGraphicFramePr>
            <a:graphicFrameLocks noGrp="1"/>
          </p:cNvGraphicFramePr>
          <p:nvPr/>
        </p:nvGraphicFramePr>
        <p:xfrm>
          <a:off x="841247" y="2682240"/>
          <a:ext cx="5170804" cy="2337435"/>
        </p:xfrm>
        <a:graphic>
          <a:graphicData uri="http://schemas.openxmlformats.org/drawingml/2006/table">
            <a:tbl>
              <a:tblPr/>
              <a:tblGrid>
                <a:gridCol w="5170804"/>
              </a:tblGrid>
              <a:tr h="232791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1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8044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38860" indent="-334009" algn="l" rtl="0" eaLnBrk="0">
                        <a:lnSpc>
                          <a:spcPct val="95000"/>
                        </a:lnSpc>
                        <a:tabLst/>
                      </a:pPr>
                      <a:r>
                        <a:rPr sz="24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r>
                        <a:rPr sz="24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、你每月的零花钱是多少？</a:t>
                      </a:r>
                      <a:r>
                        <a:rPr sz="24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    </a:t>
                      </a:r>
                      <a:r>
                        <a:rPr sz="2400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A</a:t>
                      </a:r>
                      <a:r>
                        <a:rPr sz="2400" kern="0" spc="1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sz="2400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100</a:t>
                      </a:r>
                      <a:r>
                        <a:rPr sz="2400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  </a:t>
                      </a:r>
                      <a:r>
                        <a:rPr sz="2400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B200 C</a:t>
                      </a:r>
                      <a:r>
                        <a:rPr sz="24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500</a:t>
                      </a:r>
                      <a:r>
                        <a:rPr sz="2400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  </a:t>
                      </a:r>
                      <a:r>
                        <a:rPr sz="24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D1000</a:t>
                      </a:r>
                      <a:endParaRPr sz="2400" dirty="0"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744979" indent="-1506219" algn="l" rtl="0" eaLnBrk="0">
                        <a:lnSpc>
                          <a:spcPct val="98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、你的零用钱一般花在哪些地方？</a:t>
                      </a:r>
                      <a:r>
                        <a:rPr sz="24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 </a:t>
                      </a:r>
                      <a:r>
                        <a:rPr sz="24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A</a:t>
                      </a:r>
                      <a:r>
                        <a:rPr sz="24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吃 </a:t>
                      </a:r>
                      <a:r>
                        <a:rPr sz="24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B</a:t>
                      </a:r>
                      <a:r>
                        <a:rPr sz="24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喝</a:t>
                      </a:r>
                      <a:r>
                        <a:rPr sz="24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</a:t>
                      </a:r>
                      <a:r>
                        <a:rPr sz="24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r>
                        <a:rPr sz="24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玩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FD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table 32"/>
          <p:cNvGraphicFramePr>
            <a:graphicFrameLocks noGrp="1"/>
          </p:cNvGraphicFramePr>
          <p:nvPr/>
        </p:nvGraphicFramePr>
        <p:xfrm>
          <a:off x="6739128" y="2683763"/>
          <a:ext cx="5027294" cy="2336164"/>
        </p:xfrm>
        <a:graphic>
          <a:graphicData uri="http://schemas.openxmlformats.org/drawingml/2006/table">
            <a:tbl>
              <a:tblPr>
                <a:solidFill>
                  <a:srgbClr val="5B9BD5"/>
                </a:solidFill>
              </a:tblPr>
              <a:tblGrid>
                <a:gridCol w="5027294"/>
              </a:tblGrid>
              <a:tr h="232663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7932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134744" indent="-561340" algn="l" rtl="0" eaLnBrk="0">
                        <a:lnSpc>
                          <a:spcPct val="95000"/>
                        </a:lnSpc>
                        <a:tabLst/>
                      </a:pPr>
                      <a:r>
                        <a:rPr sz="24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r>
                        <a:rPr sz="24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、你每月的零花钱是多少？</a:t>
                      </a:r>
                      <a:r>
                        <a:rPr sz="24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    </a:t>
                      </a:r>
                      <a:r>
                        <a:rPr sz="2400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A</a:t>
                      </a:r>
                      <a:r>
                        <a:rPr sz="2400" kern="0" spc="1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sz="2400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100-400</a:t>
                      </a:r>
                      <a:r>
                        <a:rPr sz="2400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   </a:t>
                      </a:r>
                      <a:r>
                        <a:rPr sz="2400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B400-70</a:t>
                      </a:r>
                      <a:r>
                        <a:rPr sz="24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2400" dirty="0"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1061719" algn="l" rtl="0" eaLnBrk="0">
                        <a:lnSpc>
                          <a:spcPct val="96000"/>
                        </a:lnSpc>
                        <a:spcBef>
                          <a:spcPts val="299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C700-1000  D1000</a:t>
                      </a: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以上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  <a:p>
                      <a:pPr algn="l" rtl="0" eaLnBrk="0">
                        <a:lnSpc>
                          <a:spcPct val="189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654684" indent="-486409" algn="l" rtl="0" eaLnBrk="0">
                        <a:lnSpc>
                          <a:spcPct val="97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、你的零用钱一般花在哪些地方？</a:t>
                      </a:r>
                      <a:r>
                        <a:rPr sz="24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 </a:t>
                      </a:r>
                      <a:r>
                        <a:rPr sz="24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A</a:t>
                      </a:r>
                      <a:r>
                        <a:rPr sz="24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零食  </a:t>
                      </a:r>
                      <a:r>
                        <a:rPr sz="24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B</a:t>
                      </a:r>
                      <a:r>
                        <a:rPr sz="24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娱乐 </a:t>
                      </a:r>
                      <a:r>
                        <a:rPr sz="24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r>
                        <a:rPr sz="24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书籍</a:t>
                      </a:r>
                      <a:r>
                        <a:rPr sz="2400" kern="0" spc="-4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</a:t>
                      </a:r>
                      <a:r>
                        <a:rPr sz="24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/>
                          <a:ea typeface="Calibri"/>
                          <a:cs typeface="Calibri"/>
                        </a:rPr>
                        <a:t>D</a:t>
                      </a:r>
                      <a:r>
                        <a:rPr sz="24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其他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7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</a:tbl>
          </a:graphicData>
        </a:graphic>
      </p:graphicFrame>
      <p:sp>
        <p:nvSpPr>
          <p:cNvPr id="34" name="textbox 34"/>
          <p:cNvSpPr/>
          <p:nvPr/>
        </p:nvSpPr>
        <p:spPr>
          <a:xfrm>
            <a:off x="2291778" y="5259006"/>
            <a:ext cx="7608569" cy="1339214"/>
          </a:xfrm>
          <a:prstGeom prst="roundRect">
            <a:avLst>
              <a:gd name="adj" fmla="val 17434"/>
            </a:avLst>
          </a:prstGeom>
          <a:noFill/>
          <a:ln w="9525" cap="flat">
            <a:solidFill>
              <a:srgbClr val="FF0000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95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157605" indent="-898525" algn="l" rtl="0" eaLnBrk="0">
              <a:lnSpc>
                <a:spcPct val="94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问题回答的组成方式与问题的类型有关，问题类型的</a:t>
            </a:r>
            <a:r>
              <a:rPr sz="2400" kern="0" spc="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多样性决定回答的组成方</a:t>
            </a: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式也有多种。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85343" y="5013959"/>
            <a:ext cx="1539389" cy="1690116"/>
            <a:chOff x="0" y="0"/>
            <a:chExt cx="1539389" cy="1690116"/>
          </a:xfrm>
        </p:grpSpPr>
        <p:grpSp>
          <p:nvGrpSpPr>
            <p:cNvPr id="8" name="group 8"/>
            <p:cNvGrpSpPr/>
            <p:nvPr/>
          </p:nvGrpSpPr>
          <p:grpSpPr>
            <a:xfrm rot="21600000">
              <a:off x="0" y="0"/>
              <a:ext cx="1539389" cy="1690116"/>
              <a:chOff x="0" y="0"/>
              <a:chExt cx="1539389" cy="1690116"/>
            </a:xfrm>
          </p:grpSpPr>
          <p:sp>
            <p:nvSpPr>
              <p:cNvPr id="36" name="path 36"/>
              <p:cNvSpPr/>
              <p:nvPr/>
            </p:nvSpPr>
            <p:spPr>
              <a:xfrm>
                <a:off x="289831" y="1158877"/>
                <a:ext cx="179690" cy="279733"/>
              </a:xfrm>
              <a:custGeom>
                <a:avLst/>
                <a:gdLst/>
                <a:ahLst/>
                <a:cxnLst/>
                <a:rect l="0" t="0" r="0" b="0"/>
                <a:pathLst>
                  <a:path w="282" h="440">
                    <a:moveTo>
                      <a:pt x="256" y="402"/>
                    </a:moveTo>
                    <a:cubicBezTo>
                      <a:pt x="342" y="272"/>
                      <a:pt x="102" y="-75"/>
                      <a:pt x="32" y="28"/>
                    </a:cubicBezTo>
                    <a:cubicBezTo>
                      <a:pt x="-62" y="171"/>
                      <a:pt x="162" y="541"/>
                      <a:pt x="256" y="402"/>
                    </a:cubicBezTo>
                  </a:path>
                </a:pathLst>
              </a:custGeom>
              <a:solidFill>
                <a:srgbClr val="444445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path 38"/>
              <p:cNvSpPr/>
              <p:nvPr/>
            </p:nvSpPr>
            <p:spPr>
              <a:xfrm>
                <a:off x="311445" y="1147352"/>
                <a:ext cx="163694" cy="258798"/>
              </a:xfrm>
              <a:custGeom>
                <a:avLst/>
                <a:gdLst/>
                <a:ahLst/>
                <a:cxnLst/>
                <a:rect l="0" t="0" r="0" b="0"/>
                <a:pathLst>
                  <a:path w="257" h="407">
                    <a:moveTo>
                      <a:pt x="232" y="371"/>
                    </a:moveTo>
                    <a:cubicBezTo>
                      <a:pt x="311" y="251"/>
                      <a:pt x="93" y="-69"/>
                      <a:pt x="30" y="26"/>
                    </a:cubicBezTo>
                    <a:cubicBezTo>
                      <a:pt x="-56" y="157"/>
                      <a:pt x="148" y="499"/>
                      <a:pt x="232" y="371"/>
                    </a:cubicBezTo>
                  </a:path>
                </a:pathLst>
              </a:custGeom>
              <a:solidFill>
                <a:srgbClr val="C4C4C4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path 40"/>
              <p:cNvSpPr/>
              <p:nvPr/>
            </p:nvSpPr>
            <p:spPr>
              <a:xfrm>
                <a:off x="262127" y="1075943"/>
                <a:ext cx="260604" cy="454152"/>
              </a:xfrm>
              <a:custGeom>
                <a:avLst/>
                <a:gdLst/>
                <a:ahLst/>
                <a:cxnLst/>
                <a:rect l="0" t="0" r="0" b="0"/>
                <a:pathLst>
                  <a:path w="410" h="715">
                    <a:moveTo>
                      <a:pt x="234" y="0"/>
                    </a:moveTo>
                    <a:lnTo>
                      <a:pt x="0" y="411"/>
                    </a:lnTo>
                    <a:lnTo>
                      <a:pt x="0" y="715"/>
                    </a:lnTo>
                    <a:lnTo>
                      <a:pt x="138" y="715"/>
                    </a:lnTo>
                    <a:lnTo>
                      <a:pt x="410" y="299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E7D1A7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path 42"/>
              <p:cNvSpPr/>
              <p:nvPr/>
            </p:nvSpPr>
            <p:spPr>
              <a:xfrm>
                <a:off x="240792" y="1104900"/>
                <a:ext cx="266700" cy="295655"/>
              </a:xfrm>
              <a:custGeom>
                <a:avLst/>
                <a:gdLst/>
                <a:ahLst/>
                <a:cxnLst/>
                <a:rect l="0" t="0" r="0" b="0"/>
                <a:pathLst>
                  <a:path w="420" h="465">
                    <a:moveTo>
                      <a:pt x="181" y="85"/>
                    </a:moveTo>
                    <a:cubicBezTo>
                      <a:pt x="0" y="370"/>
                      <a:pt x="0" y="370"/>
                      <a:pt x="0" y="370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132" y="239"/>
                      <a:pt x="132" y="239"/>
                      <a:pt x="132" y="239"/>
                    </a:cubicBezTo>
                    <a:cubicBezTo>
                      <a:pt x="305" y="465"/>
                      <a:pt x="305" y="465"/>
                      <a:pt x="305" y="465"/>
                    </a:cubicBezTo>
                    <a:cubicBezTo>
                      <a:pt x="337" y="416"/>
                      <a:pt x="337" y="416"/>
                      <a:pt x="337" y="416"/>
                    </a:cubicBezTo>
                    <a:cubicBezTo>
                      <a:pt x="275" y="379"/>
                      <a:pt x="212" y="291"/>
                      <a:pt x="193" y="215"/>
                    </a:cubicBezTo>
                    <a:cubicBezTo>
                      <a:pt x="181" y="164"/>
                      <a:pt x="201" y="144"/>
                      <a:pt x="223" y="183"/>
                    </a:cubicBezTo>
                    <a:cubicBezTo>
                      <a:pt x="274" y="270"/>
                      <a:pt x="320" y="311"/>
                      <a:pt x="399" y="321"/>
                    </a:cubicBezTo>
                    <a:cubicBezTo>
                      <a:pt x="420" y="292"/>
                      <a:pt x="420" y="292"/>
                      <a:pt x="420" y="292"/>
                    </a:cubicBezTo>
                    <a:cubicBezTo>
                      <a:pt x="237" y="0"/>
                      <a:pt x="237" y="0"/>
                      <a:pt x="237" y="0"/>
                    </a:cubicBezTo>
                    <a:lnTo>
                      <a:pt x="181" y="85"/>
                    </a:lnTo>
                    <a:close/>
                  </a:path>
                </a:pathLst>
              </a:custGeom>
              <a:solidFill>
                <a:srgbClr val="D5B275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path 44"/>
              <p:cNvSpPr/>
              <p:nvPr/>
            </p:nvSpPr>
            <p:spPr>
              <a:xfrm>
                <a:off x="234696" y="1167383"/>
                <a:ext cx="224027" cy="400812"/>
              </a:xfrm>
              <a:custGeom>
                <a:avLst/>
                <a:gdLst/>
                <a:ahLst/>
                <a:cxnLst/>
                <a:rect l="0" t="0" r="0" b="0"/>
                <a:pathLst>
                  <a:path w="352" h="631">
                    <a:moveTo>
                      <a:pt x="149" y="0"/>
                    </a:moveTo>
                    <a:cubicBezTo>
                      <a:pt x="0" y="250"/>
                      <a:pt x="0" y="250"/>
                      <a:pt x="0" y="250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164" y="631"/>
                      <a:pt x="164" y="631"/>
                      <a:pt x="164" y="631"/>
                    </a:cubicBezTo>
                    <a:cubicBezTo>
                      <a:pt x="352" y="345"/>
                      <a:pt x="352" y="345"/>
                      <a:pt x="352" y="345"/>
                    </a:cubicBezTo>
                    <a:cubicBezTo>
                      <a:pt x="291" y="314"/>
                      <a:pt x="244" y="269"/>
                      <a:pt x="210" y="211"/>
                    </a:cubicBezTo>
                    <a:cubicBezTo>
                      <a:pt x="177" y="153"/>
                      <a:pt x="157" y="82"/>
                      <a:pt x="149" y="0"/>
                    </a:cubicBezTo>
                  </a:path>
                </a:pathLst>
              </a:custGeom>
              <a:solidFill>
                <a:srgbClr val="CFD0D4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path 46"/>
              <p:cNvSpPr/>
              <p:nvPr/>
            </p:nvSpPr>
            <p:spPr>
              <a:xfrm>
                <a:off x="0" y="1190243"/>
                <a:ext cx="441959" cy="499872"/>
              </a:xfrm>
              <a:custGeom>
                <a:avLst/>
                <a:gdLst/>
                <a:ahLst/>
                <a:cxnLst/>
                <a:rect l="0" t="0" r="0" b="0"/>
                <a:pathLst>
                  <a:path w="695" h="787">
                    <a:moveTo>
                      <a:pt x="476" y="0"/>
                    </a:moveTo>
                    <a:cubicBezTo>
                      <a:pt x="370" y="162"/>
                      <a:pt x="0" y="781"/>
                      <a:pt x="0" y="781"/>
                    </a:cubicBezTo>
                    <a:lnTo>
                      <a:pt x="370" y="787"/>
                    </a:lnTo>
                    <a:lnTo>
                      <a:pt x="426" y="787"/>
                    </a:lnTo>
                    <a:lnTo>
                      <a:pt x="695" y="373"/>
                    </a:lnTo>
                    <a:cubicBezTo>
                      <a:pt x="630" y="341"/>
                      <a:pt x="579" y="292"/>
                      <a:pt x="543" y="228"/>
                    </a:cubicBezTo>
                    <a:cubicBezTo>
                      <a:pt x="507" y="165"/>
                      <a:pt x="485" y="90"/>
                      <a:pt x="476" y="0"/>
                    </a:cubicBezTo>
                  </a:path>
                </a:pathLst>
              </a:custGeom>
              <a:solidFill>
                <a:srgbClr val="545456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th 48"/>
              <p:cNvSpPr/>
              <p:nvPr/>
            </p:nvSpPr>
            <p:spPr>
              <a:xfrm>
                <a:off x="384048" y="853439"/>
                <a:ext cx="312419" cy="466343"/>
              </a:xfrm>
              <a:custGeom>
                <a:avLst/>
                <a:gdLst/>
                <a:ahLst/>
                <a:cxnLst/>
                <a:rect l="0" t="0" r="0" b="0"/>
                <a:pathLst>
                  <a:path w="491" h="734">
                    <a:moveTo>
                      <a:pt x="0" y="367"/>
                    </a:moveTo>
                    <a:cubicBezTo>
                      <a:pt x="0" y="164"/>
                      <a:pt x="110" y="0"/>
                      <a:pt x="245" y="0"/>
                    </a:cubicBezTo>
                    <a:cubicBezTo>
                      <a:pt x="381" y="0"/>
                      <a:pt x="491" y="164"/>
                      <a:pt x="491" y="367"/>
                    </a:cubicBezTo>
                    <a:cubicBezTo>
                      <a:pt x="491" y="570"/>
                      <a:pt x="381" y="734"/>
                      <a:pt x="245" y="734"/>
                    </a:cubicBezTo>
                    <a:cubicBezTo>
                      <a:pt x="110" y="734"/>
                      <a:pt x="0" y="570"/>
                      <a:pt x="0" y="367"/>
                    </a:cubicBezTo>
                  </a:path>
                </a:pathLst>
              </a:custGeom>
              <a:solidFill>
                <a:srgbClr val="E7D1A7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path 50"/>
              <p:cNvSpPr/>
              <p:nvPr/>
            </p:nvSpPr>
            <p:spPr>
              <a:xfrm>
                <a:off x="449294" y="699516"/>
                <a:ext cx="175302" cy="481934"/>
              </a:xfrm>
              <a:custGeom>
                <a:avLst/>
                <a:gdLst/>
                <a:ahLst/>
                <a:cxnLst/>
                <a:rect l="0" t="0" r="0" b="0"/>
                <a:pathLst>
                  <a:path w="276" h="758">
                    <a:moveTo>
                      <a:pt x="241" y="23"/>
                    </a:moveTo>
                    <a:cubicBezTo>
                      <a:pt x="225" y="0"/>
                      <a:pt x="199" y="0"/>
                      <a:pt x="184" y="24"/>
                    </a:cubicBezTo>
                    <a:cubicBezTo>
                      <a:pt x="109" y="137"/>
                      <a:pt x="109" y="137"/>
                      <a:pt x="109" y="137"/>
                    </a:cubicBezTo>
                    <a:cubicBezTo>
                      <a:pt x="101" y="418"/>
                      <a:pt x="101" y="418"/>
                      <a:pt x="101" y="418"/>
                    </a:cubicBezTo>
                    <a:cubicBezTo>
                      <a:pt x="101" y="420"/>
                      <a:pt x="127" y="453"/>
                      <a:pt x="128" y="454"/>
                    </a:cubicBezTo>
                    <a:cubicBezTo>
                      <a:pt x="213" y="583"/>
                      <a:pt x="213" y="583"/>
                      <a:pt x="213" y="583"/>
                    </a:cubicBezTo>
                    <a:cubicBezTo>
                      <a:pt x="225" y="447"/>
                      <a:pt x="199" y="398"/>
                      <a:pt x="179" y="380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76" y="181"/>
                      <a:pt x="275" y="73"/>
                      <a:pt x="241" y="23"/>
                    </a:cubicBezTo>
                  </a:path>
                  <a:path w="276" h="758">
                    <a:moveTo>
                      <a:pt x="78" y="384"/>
                    </a:moveTo>
                    <a:cubicBezTo>
                      <a:pt x="19" y="412"/>
                      <a:pt x="-6" y="516"/>
                      <a:pt x="21" y="615"/>
                    </a:cubicBezTo>
                    <a:cubicBezTo>
                      <a:pt x="48" y="713"/>
                      <a:pt x="119" y="770"/>
                      <a:pt x="179" y="741"/>
                    </a:cubicBezTo>
                    <a:cubicBezTo>
                      <a:pt x="238" y="712"/>
                      <a:pt x="264" y="608"/>
                      <a:pt x="236" y="509"/>
                    </a:cubicBezTo>
                    <a:cubicBezTo>
                      <a:pt x="208" y="411"/>
                      <a:pt x="138" y="355"/>
                      <a:pt x="78" y="384"/>
                    </a:cubicBezTo>
                  </a:path>
                </a:pathLst>
              </a:custGeom>
              <a:solidFill>
                <a:srgbClr val="D5B275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path 52"/>
              <p:cNvSpPr/>
              <p:nvPr/>
            </p:nvSpPr>
            <p:spPr>
              <a:xfrm>
                <a:off x="592836" y="499871"/>
                <a:ext cx="757427" cy="758952"/>
              </a:xfrm>
              <a:custGeom>
                <a:avLst/>
                <a:gdLst/>
                <a:ahLst/>
                <a:cxnLst/>
                <a:rect l="0" t="0" r="0" b="0"/>
                <a:pathLst>
                  <a:path w="1192" h="1195">
                    <a:moveTo>
                      <a:pt x="1192" y="1028"/>
                    </a:moveTo>
                    <a:cubicBezTo>
                      <a:pt x="1192" y="166"/>
                      <a:pt x="1192" y="166"/>
                      <a:pt x="1192" y="166"/>
                    </a:cubicBezTo>
                    <a:cubicBezTo>
                      <a:pt x="1192" y="74"/>
                      <a:pt x="1142" y="0"/>
                      <a:pt x="108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50" y="0"/>
                      <a:pt x="0" y="74"/>
                      <a:pt x="0" y="166"/>
                    </a:cubicBezTo>
                    <a:cubicBezTo>
                      <a:pt x="0" y="1028"/>
                      <a:pt x="0" y="1028"/>
                      <a:pt x="0" y="1028"/>
                    </a:cubicBezTo>
                    <a:cubicBezTo>
                      <a:pt x="0" y="1120"/>
                      <a:pt x="50" y="1195"/>
                      <a:pt x="112" y="1195"/>
                    </a:cubicBezTo>
                    <a:cubicBezTo>
                      <a:pt x="1080" y="1195"/>
                      <a:pt x="1080" y="1195"/>
                      <a:pt x="1080" y="1195"/>
                    </a:cubicBezTo>
                    <a:cubicBezTo>
                      <a:pt x="1142" y="1195"/>
                      <a:pt x="1192" y="1120"/>
                      <a:pt x="1192" y="1028"/>
                    </a:cubicBezTo>
                  </a:path>
                </a:pathLst>
              </a:custGeom>
              <a:solidFill>
                <a:srgbClr val="000600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path 54"/>
              <p:cNvSpPr/>
              <p:nvPr/>
            </p:nvSpPr>
            <p:spPr>
              <a:xfrm>
                <a:off x="723900" y="499871"/>
                <a:ext cx="626363" cy="515112"/>
              </a:xfrm>
              <a:custGeom>
                <a:avLst/>
                <a:gdLst/>
                <a:ahLst/>
                <a:cxnLst/>
                <a:rect l="0" t="0" r="0" b="0"/>
                <a:pathLst>
                  <a:path w="986" h="811">
                    <a:moveTo>
                      <a:pt x="986" y="81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73" y="0"/>
                      <a:pt x="873" y="0"/>
                      <a:pt x="873" y="0"/>
                    </a:cubicBezTo>
                    <a:cubicBezTo>
                      <a:pt x="935" y="0"/>
                      <a:pt x="986" y="74"/>
                      <a:pt x="986" y="166"/>
                    </a:cubicBezTo>
                    <a:lnTo>
                      <a:pt x="986" y="811"/>
                    </a:lnTo>
                    <a:close/>
                  </a:path>
                </a:pathLst>
              </a:custGeom>
              <a:solidFill>
                <a:srgbClr val="5E5D5D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path 56"/>
              <p:cNvSpPr/>
              <p:nvPr/>
            </p:nvSpPr>
            <p:spPr>
              <a:xfrm>
                <a:off x="710183" y="504443"/>
                <a:ext cx="553211" cy="694944"/>
              </a:xfrm>
              <a:custGeom>
                <a:avLst/>
                <a:gdLst/>
                <a:ahLst/>
                <a:cxnLst/>
                <a:rect l="0" t="0" r="0" b="0"/>
                <a:pathLst>
                  <a:path w="871" h="1094">
                    <a:moveTo>
                      <a:pt x="871" y="0"/>
                    </a:moveTo>
                    <a:lnTo>
                      <a:pt x="675" y="487"/>
                    </a:lnTo>
                    <a:lnTo>
                      <a:pt x="378" y="546"/>
                    </a:lnTo>
                    <a:lnTo>
                      <a:pt x="183" y="1094"/>
                    </a:lnTo>
                    <a:lnTo>
                      <a:pt x="0" y="1094"/>
                    </a:lnTo>
                    <a:lnTo>
                      <a:pt x="0" y="1018"/>
                    </a:lnTo>
                    <a:lnTo>
                      <a:pt x="273" y="425"/>
                    </a:lnTo>
                    <a:lnTo>
                      <a:pt x="605" y="370"/>
                    </a:lnTo>
                    <a:lnTo>
                      <a:pt x="771" y="0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rgbClr val="000600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path 58"/>
              <p:cNvSpPr/>
              <p:nvPr/>
            </p:nvSpPr>
            <p:spPr>
              <a:xfrm>
                <a:off x="717804" y="559308"/>
                <a:ext cx="586740" cy="640079"/>
              </a:xfrm>
              <a:custGeom>
                <a:avLst/>
                <a:gdLst/>
                <a:ahLst/>
                <a:cxnLst/>
                <a:rect l="0" t="0" r="0" b="0"/>
                <a:pathLst>
                  <a:path w="924" h="1007">
                    <a:moveTo>
                      <a:pt x="924" y="1004"/>
                    </a:moveTo>
                    <a:cubicBezTo>
                      <a:pt x="924" y="3"/>
                      <a:pt x="924" y="3"/>
                      <a:pt x="924" y="3"/>
                    </a:cubicBezTo>
                    <a:cubicBezTo>
                      <a:pt x="924" y="1"/>
                      <a:pt x="923" y="0"/>
                      <a:pt x="9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004"/>
                      <a:pt x="0" y="1004"/>
                      <a:pt x="0" y="1004"/>
                    </a:cubicBezTo>
                    <a:cubicBezTo>
                      <a:pt x="0" y="1006"/>
                      <a:pt x="1" y="1007"/>
                      <a:pt x="2" y="1007"/>
                    </a:cubicBezTo>
                    <a:cubicBezTo>
                      <a:pt x="922" y="1007"/>
                      <a:pt x="922" y="1007"/>
                      <a:pt x="922" y="1007"/>
                    </a:cubicBezTo>
                    <a:cubicBezTo>
                      <a:pt x="923" y="1007"/>
                      <a:pt x="924" y="1006"/>
                      <a:pt x="924" y="1004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path 60"/>
              <p:cNvSpPr/>
              <p:nvPr/>
            </p:nvSpPr>
            <p:spPr>
              <a:xfrm>
                <a:off x="623315" y="851916"/>
                <a:ext cx="36576" cy="54863"/>
              </a:xfrm>
              <a:custGeom>
                <a:avLst/>
                <a:gdLst/>
                <a:ahLst/>
                <a:cxnLst/>
                <a:rect l="0" t="0" r="0" b="0"/>
                <a:pathLst>
                  <a:path w="57" h="86">
                    <a:moveTo>
                      <a:pt x="0" y="43"/>
                    </a:moveTo>
                    <a:cubicBezTo>
                      <a:pt x="0" y="19"/>
                      <a:pt x="12" y="0"/>
                      <a:pt x="28" y="0"/>
                    </a:cubicBezTo>
                    <a:cubicBezTo>
                      <a:pt x="44" y="0"/>
                      <a:pt x="57" y="19"/>
                      <a:pt x="57" y="43"/>
                    </a:cubicBezTo>
                    <a:cubicBezTo>
                      <a:pt x="57" y="67"/>
                      <a:pt x="44" y="86"/>
                      <a:pt x="28" y="86"/>
                    </a:cubicBezTo>
                    <a:cubicBezTo>
                      <a:pt x="12" y="86"/>
                      <a:pt x="0" y="67"/>
                      <a:pt x="0" y="43"/>
                    </a:cubicBezTo>
                  </a:path>
                </a:pathLst>
              </a:custGeom>
              <a:solidFill>
                <a:srgbClr val="5E5D5D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path 62"/>
              <p:cNvSpPr/>
              <p:nvPr/>
            </p:nvSpPr>
            <p:spPr>
              <a:xfrm>
                <a:off x="423651" y="693419"/>
                <a:ext cx="204236" cy="491320"/>
              </a:xfrm>
              <a:custGeom>
                <a:avLst/>
                <a:gdLst/>
                <a:ahLst/>
                <a:cxnLst/>
                <a:rect l="0" t="0" r="0" b="0"/>
                <a:pathLst>
                  <a:path w="321" h="773">
                    <a:moveTo>
                      <a:pt x="286" y="22"/>
                    </a:moveTo>
                    <a:cubicBezTo>
                      <a:pt x="271" y="0"/>
                      <a:pt x="245" y="0"/>
                      <a:pt x="230" y="23"/>
                    </a:cubicBezTo>
                    <a:cubicBezTo>
                      <a:pt x="42" y="309"/>
                      <a:pt x="42" y="309"/>
                      <a:pt x="42" y="309"/>
                    </a:cubicBezTo>
                    <a:cubicBezTo>
                      <a:pt x="15" y="350"/>
                      <a:pt x="-2" y="442"/>
                      <a:pt x="25" y="483"/>
                    </a:cubicBezTo>
                    <a:cubicBezTo>
                      <a:pt x="25" y="483"/>
                      <a:pt x="25" y="483"/>
                      <a:pt x="25" y="483"/>
                    </a:cubicBezTo>
                    <a:cubicBezTo>
                      <a:pt x="52" y="523"/>
                      <a:pt x="96" y="522"/>
                      <a:pt x="123" y="482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321" y="180"/>
                      <a:pt x="320" y="71"/>
                      <a:pt x="286" y="22"/>
                    </a:cubicBezTo>
                  </a:path>
                  <a:path w="321" h="773">
                    <a:moveTo>
                      <a:pt x="71" y="367"/>
                    </a:moveTo>
                    <a:cubicBezTo>
                      <a:pt x="13" y="399"/>
                      <a:pt x="-7" y="510"/>
                      <a:pt x="25" y="617"/>
                    </a:cubicBezTo>
                    <a:cubicBezTo>
                      <a:pt x="57" y="725"/>
                      <a:pt x="130" y="787"/>
                      <a:pt x="189" y="755"/>
                    </a:cubicBezTo>
                    <a:cubicBezTo>
                      <a:pt x="247" y="724"/>
                      <a:pt x="268" y="611"/>
                      <a:pt x="236" y="504"/>
                    </a:cubicBezTo>
                    <a:cubicBezTo>
                      <a:pt x="204" y="397"/>
                      <a:pt x="130" y="335"/>
                      <a:pt x="71" y="367"/>
                    </a:cubicBezTo>
                  </a:path>
                </a:pathLst>
              </a:custGeom>
              <a:solidFill>
                <a:srgbClr val="E7D1A7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path 64"/>
              <p:cNvSpPr/>
              <p:nvPr/>
            </p:nvSpPr>
            <p:spPr>
              <a:xfrm>
                <a:off x="544068" y="694943"/>
                <a:ext cx="54863" cy="82296"/>
              </a:xfrm>
              <a:custGeom>
                <a:avLst/>
                <a:gdLst/>
                <a:ahLst/>
                <a:cxnLst/>
                <a:rect l="0" t="0" r="0" b="0"/>
                <a:pathLst>
                  <a:path w="86" h="129">
                    <a:moveTo>
                      <a:pt x="0" y="89"/>
                    </a:moveTo>
                    <a:cubicBezTo>
                      <a:pt x="26" y="113"/>
                      <a:pt x="38" y="121"/>
                      <a:pt x="61" y="129"/>
                    </a:cubicBezTo>
                    <a:cubicBezTo>
                      <a:pt x="86" y="90"/>
                      <a:pt x="83" y="17"/>
                      <a:pt x="59" y="0"/>
                    </a:cubicBezTo>
                    <a:cubicBezTo>
                      <a:pt x="45" y="7"/>
                      <a:pt x="11" y="69"/>
                      <a:pt x="0" y="89"/>
                    </a:cubicBezTo>
                  </a:path>
                </a:pathLst>
              </a:custGeom>
              <a:solidFill>
                <a:srgbClr val="F7ECD9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path 66"/>
              <p:cNvSpPr/>
              <p:nvPr/>
            </p:nvSpPr>
            <p:spPr>
              <a:xfrm>
                <a:off x="716279" y="559308"/>
                <a:ext cx="525779" cy="640079"/>
              </a:xfrm>
              <a:custGeom>
                <a:avLst/>
                <a:gdLst/>
                <a:ahLst/>
                <a:cxnLst/>
                <a:rect l="0" t="0" r="0" b="0"/>
                <a:pathLst>
                  <a:path w="827" h="1007">
                    <a:moveTo>
                      <a:pt x="827" y="0"/>
                    </a:moveTo>
                    <a:cubicBezTo>
                      <a:pt x="724" y="0"/>
                      <a:pt x="724" y="0"/>
                      <a:pt x="724" y="0"/>
                    </a:cubicBezTo>
                    <a:cubicBezTo>
                      <a:pt x="602" y="276"/>
                      <a:pt x="602" y="276"/>
                      <a:pt x="602" y="276"/>
                    </a:cubicBezTo>
                    <a:cubicBezTo>
                      <a:pt x="272" y="331"/>
                      <a:pt x="272" y="331"/>
                      <a:pt x="272" y="331"/>
                    </a:cubicBezTo>
                    <a:cubicBezTo>
                      <a:pt x="0" y="931"/>
                      <a:pt x="0" y="931"/>
                      <a:pt x="0" y="931"/>
                    </a:cubicBezTo>
                    <a:cubicBezTo>
                      <a:pt x="0" y="1004"/>
                      <a:pt x="0" y="1004"/>
                      <a:pt x="0" y="1004"/>
                    </a:cubicBezTo>
                    <a:cubicBezTo>
                      <a:pt x="0" y="1006"/>
                      <a:pt x="0" y="1007"/>
                      <a:pt x="1" y="1007"/>
                    </a:cubicBezTo>
                    <a:cubicBezTo>
                      <a:pt x="182" y="1007"/>
                      <a:pt x="182" y="1007"/>
                      <a:pt x="182" y="1007"/>
                    </a:cubicBezTo>
                    <a:cubicBezTo>
                      <a:pt x="377" y="453"/>
                      <a:pt x="377" y="453"/>
                      <a:pt x="377" y="453"/>
                    </a:cubicBezTo>
                    <a:cubicBezTo>
                      <a:pt x="672" y="394"/>
                      <a:pt x="672" y="394"/>
                      <a:pt x="672" y="394"/>
                    </a:cubicBezTo>
                    <a:lnTo>
                      <a:pt x="827" y="0"/>
                    </a:lnTo>
                    <a:close/>
                  </a:path>
                </a:pathLst>
              </a:custGeom>
              <a:solidFill>
                <a:srgbClr val="CCCCCC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path 68"/>
              <p:cNvSpPr/>
              <p:nvPr/>
            </p:nvSpPr>
            <p:spPr>
              <a:xfrm>
                <a:off x="716279" y="0"/>
                <a:ext cx="682752" cy="1199387"/>
              </a:xfrm>
              <a:custGeom>
                <a:avLst/>
                <a:gdLst/>
                <a:ahLst/>
                <a:cxnLst/>
                <a:rect l="0" t="0" r="0" b="0"/>
                <a:pathLst>
                  <a:path w="1075" h="1888">
                    <a:moveTo>
                      <a:pt x="1075" y="260"/>
                    </a:moveTo>
                    <a:lnTo>
                      <a:pt x="1073" y="416"/>
                    </a:lnTo>
                    <a:lnTo>
                      <a:pt x="979" y="340"/>
                    </a:lnTo>
                    <a:lnTo>
                      <a:pt x="674" y="1205"/>
                    </a:lnTo>
                    <a:lnTo>
                      <a:pt x="377" y="1269"/>
                    </a:lnTo>
                    <a:lnTo>
                      <a:pt x="181" y="1888"/>
                    </a:lnTo>
                    <a:lnTo>
                      <a:pt x="0" y="1888"/>
                    </a:lnTo>
                    <a:lnTo>
                      <a:pt x="0" y="1804"/>
                    </a:lnTo>
                    <a:lnTo>
                      <a:pt x="271" y="1134"/>
                    </a:lnTo>
                    <a:lnTo>
                      <a:pt x="603" y="1073"/>
                    </a:lnTo>
                    <a:lnTo>
                      <a:pt x="914" y="288"/>
                    </a:lnTo>
                    <a:lnTo>
                      <a:pt x="821" y="213"/>
                    </a:lnTo>
                    <a:lnTo>
                      <a:pt x="1075" y="0"/>
                    </a:lnTo>
                    <a:lnTo>
                      <a:pt x="1075" y="164"/>
                    </a:lnTo>
                    <a:lnTo>
                      <a:pt x="1075" y="260"/>
                    </a:lnTo>
                    <a:close/>
                  </a:path>
                </a:pathLst>
              </a:custGeom>
              <a:solidFill>
                <a:srgbClr val="87C7E3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path 70"/>
              <p:cNvSpPr/>
              <p:nvPr/>
            </p:nvSpPr>
            <p:spPr>
              <a:xfrm>
                <a:off x="1308872" y="1222152"/>
                <a:ext cx="230517" cy="288285"/>
              </a:xfrm>
              <a:custGeom>
                <a:avLst/>
                <a:gdLst/>
                <a:ahLst/>
                <a:cxnLst/>
                <a:rect l="0" t="0" r="0" b="0"/>
                <a:pathLst>
                  <a:path w="363" h="453">
                    <a:moveTo>
                      <a:pt x="21" y="385"/>
                    </a:moveTo>
                    <a:cubicBezTo>
                      <a:pt x="-55" y="203"/>
                      <a:pt x="277" y="-97"/>
                      <a:pt x="339" y="48"/>
                    </a:cubicBezTo>
                    <a:cubicBezTo>
                      <a:pt x="423" y="247"/>
                      <a:pt x="103" y="579"/>
                      <a:pt x="21" y="385"/>
                    </a:cubicBezTo>
                  </a:path>
                </a:pathLst>
              </a:custGeom>
              <a:solidFill>
                <a:srgbClr val="444445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path 72"/>
              <p:cNvSpPr/>
              <p:nvPr/>
            </p:nvSpPr>
            <p:spPr>
              <a:xfrm>
                <a:off x="1308877" y="1208304"/>
                <a:ext cx="216910" cy="256139"/>
              </a:xfrm>
              <a:custGeom>
                <a:avLst/>
                <a:gdLst/>
                <a:ahLst/>
                <a:cxnLst/>
                <a:rect l="0" t="0" r="0" b="0"/>
                <a:pathLst>
                  <a:path w="341" h="403">
                    <a:moveTo>
                      <a:pt x="18" y="336"/>
                    </a:moveTo>
                    <a:cubicBezTo>
                      <a:pt x="-45" y="168"/>
                      <a:pt x="269" y="-86"/>
                      <a:pt x="320" y="47"/>
                    </a:cubicBezTo>
                    <a:cubicBezTo>
                      <a:pt x="391" y="232"/>
                      <a:pt x="88" y="516"/>
                      <a:pt x="18" y="336"/>
                    </a:cubicBezTo>
                  </a:path>
                </a:pathLst>
              </a:custGeom>
              <a:solidFill>
                <a:srgbClr val="C4C4C4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textbox 74"/>
            <p:cNvSpPr/>
            <p:nvPr/>
          </p:nvSpPr>
          <p:spPr>
            <a:xfrm>
              <a:off x="-12700" y="-12700"/>
              <a:ext cx="1565275" cy="17703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1423669" algn="l" rtl="0" eaLnBrk="0">
                <a:lnSpc>
                  <a:spcPct val="98000"/>
                </a:lnSpc>
                <a:spcBef>
                  <a:spcPts val="6"/>
                </a:spcBef>
                <a:tabLst/>
              </a:pPr>
              <a:r>
                <a:rPr sz="1800" kern="0" spc="-1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z</a:t>
              </a:r>
              <a:endParaRPr sz="1800" dirty="0"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76" name="textbox 76"/>
          <p:cNvSpPr/>
          <p:nvPr/>
        </p:nvSpPr>
        <p:spPr>
          <a:xfrm>
            <a:off x="927798" y="1157922"/>
            <a:ext cx="2795904" cy="674369"/>
          </a:xfrm>
          <a:prstGeom prst="roundRect">
            <a:avLst>
              <a:gd name="adj" fmla="val 18209"/>
            </a:avLst>
          </a:prstGeom>
          <a:noFill/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405765" algn="l" rtl="0" eaLnBrk="0">
              <a:lnSpc>
                <a:spcPct val="96000"/>
              </a:lnSpc>
              <a:spcBef>
                <a:spcPts val="4"/>
              </a:spcBef>
              <a:tabLst/>
            </a:pPr>
            <a:r>
              <a:rPr sz="3200" kern="0" spc="-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问卷的对比</a:t>
            </a:r>
            <a:endParaRPr sz="3200" dirty="0">
              <a:latin typeface="SimSun"/>
              <a:ea typeface="SimSun"/>
              <a:cs typeface="SimSun"/>
            </a:endParaRPr>
          </a:p>
        </p:txBody>
      </p:sp>
      <p:pic>
        <p:nvPicPr>
          <p:cNvPr id="78" name="pictur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5661" y="5703042"/>
            <a:ext cx="635894" cy="1154956"/>
          </a:xfrm>
          <a:prstGeom prst="rect">
            <a:avLst/>
          </a:prstGeom>
        </p:spPr>
      </p:pic>
      <p:sp>
        <p:nvSpPr>
          <p:cNvPr id="80" name="textbox 80"/>
          <p:cNvSpPr/>
          <p:nvPr/>
        </p:nvSpPr>
        <p:spPr>
          <a:xfrm>
            <a:off x="2468562" y="1959546"/>
            <a:ext cx="1255394" cy="485775"/>
          </a:xfrm>
          <a:prstGeom prst="roundRect">
            <a:avLst>
              <a:gd name="adj" fmla="val 18831"/>
            </a:avLst>
          </a:prstGeom>
          <a:noFill/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sz="400" dirty="0">
              <a:latin typeface="Arial"/>
              <a:ea typeface="Arial"/>
              <a:cs typeface="Arial"/>
            </a:endParaRPr>
          </a:p>
          <a:p>
            <a:pPr marL="189229" algn="l" rtl="0" eaLnBrk="0">
              <a:lnSpc>
                <a:spcPct val="96000"/>
              </a:lnSpc>
              <a:spcBef>
                <a:spcPts val="3"/>
              </a:spcBef>
              <a:tabLst/>
            </a:pP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问卷一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82" name="textbox 82"/>
          <p:cNvSpPr/>
          <p:nvPr/>
        </p:nvSpPr>
        <p:spPr>
          <a:xfrm>
            <a:off x="8502078" y="1959546"/>
            <a:ext cx="1255394" cy="485775"/>
          </a:xfrm>
          <a:prstGeom prst="roundRect">
            <a:avLst>
              <a:gd name="adj" fmla="val 18831"/>
            </a:avLst>
          </a:prstGeom>
          <a:noFill/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sz="400" dirty="0">
              <a:latin typeface="Arial"/>
              <a:ea typeface="Arial"/>
              <a:cs typeface="Arial"/>
            </a:endParaRPr>
          </a:p>
          <a:p>
            <a:pPr marL="189864" algn="l" rtl="0" eaLnBrk="0">
              <a:lnSpc>
                <a:spcPct val="96000"/>
              </a:lnSpc>
              <a:spcBef>
                <a:spcPts val="3"/>
              </a:spcBef>
              <a:tabLst/>
            </a:pP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问卷二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pic>
        <p:nvPicPr>
          <p:cNvPr id="84" name="picture 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86" name="path 8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8" name="path 8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textbox 90"/>
          <p:cNvSpPr/>
          <p:nvPr/>
        </p:nvSpPr>
        <p:spPr>
          <a:xfrm>
            <a:off x="-1270" y="54126"/>
            <a:ext cx="130175" cy="2266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1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73000"/>
              </a:lnSpc>
              <a:tabLst/>
            </a:pPr>
            <a:r>
              <a:rPr sz="18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3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49923" y="3162300"/>
            <a:ext cx="4960620" cy="3307079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943457" y="3115106"/>
            <a:ext cx="1847850" cy="14706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003"/>
              </a:lnSpc>
              <a:tabLst/>
            </a:pP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例如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endParaRPr sz="2400" dirty="0">
              <a:latin typeface="Calibri"/>
              <a:ea typeface="Calibri"/>
              <a:cs typeface="Calibri"/>
            </a:endParaRPr>
          </a:p>
          <a:p>
            <a:pPr marL="385445" indent="39369" algn="l" rtl="0" eaLnBrk="0">
              <a:lnSpc>
                <a:spcPct val="135000"/>
              </a:lnSpc>
              <a:spcBef>
                <a:spcPts val="597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您的性别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?</a:t>
            </a:r>
            <a:r>
              <a:rPr sz="2400" kern="0" spc="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 </a:t>
            </a:r>
            <a:r>
              <a:rPr sz="2400" kern="0" spc="-1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□男</a:t>
            </a:r>
            <a:r>
              <a:rPr sz="2400" kern="0" spc="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1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□女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96" name="textbox 96"/>
          <p:cNvSpPr/>
          <p:nvPr/>
        </p:nvSpPr>
        <p:spPr>
          <a:xfrm>
            <a:off x="1360169" y="2566466"/>
            <a:ext cx="5776595" cy="371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57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2400" b="1" kern="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二项式是提供二项答案，只选</a:t>
            </a: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择其中一项。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98" name="textbox 98"/>
          <p:cNvSpPr/>
          <p:nvPr/>
        </p:nvSpPr>
        <p:spPr>
          <a:xfrm>
            <a:off x="1214818" y="1329118"/>
            <a:ext cx="2094229" cy="662940"/>
          </a:xfrm>
          <a:prstGeom prst="roundRect">
            <a:avLst>
              <a:gd name="adj" fmla="val 18178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42900" algn="l" rtl="0" eaLnBrk="0">
              <a:lnSpc>
                <a:spcPct val="95000"/>
              </a:lnSpc>
              <a:spcBef>
                <a:spcPts val="3"/>
              </a:spcBef>
              <a:tabLst/>
            </a:pPr>
            <a:r>
              <a:rPr sz="2400" b="1" kern="0" spc="-6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</a:t>
            </a:r>
            <a:r>
              <a:rPr sz="2400" b="1" kern="0" spc="-6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、二项式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00" name="textbox 100"/>
          <p:cNvSpPr/>
          <p:nvPr/>
        </p:nvSpPr>
        <p:spPr>
          <a:xfrm>
            <a:off x="804173" y="251504"/>
            <a:ext cx="28670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2" name="picture 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04" name="path 10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6" name="path 10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40" y="3299459"/>
            <a:ext cx="3779519" cy="3532632"/>
          </a:xfrm>
          <a:prstGeom prst="rect">
            <a:avLst/>
          </a:prstGeom>
        </p:spPr>
      </p:pic>
      <p:sp>
        <p:nvSpPr>
          <p:cNvPr id="110" name="textbox 110"/>
          <p:cNvSpPr/>
          <p:nvPr/>
        </p:nvSpPr>
        <p:spPr>
          <a:xfrm>
            <a:off x="970584" y="2966136"/>
            <a:ext cx="7113269" cy="18694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84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9050" algn="l" rtl="0" eaLnBrk="0">
              <a:lnSpc>
                <a:spcPct val="100000"/>
              </a:lnSpc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例如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你认为团委的各种活动应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采用哪些方式以使让同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25400" algn="l" rtl="0" eaLnBrk="0">
              <a:lnSpc>
                <a:spcPct val="92000"/>
              </a:lnSpc>
              <a:spcBef>
                <a:spcPts val="15"/>
              </a:spcBef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学们了解，便于同学们参加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?</a:t>
            </a:r>
            <a:r>
              <a:rPr sz="2400" kern="0" spc="20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(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可多选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)</a:t>
            </a:r>
            <a:endParaRPr sz="2400" dirty="0">
              <a:latin typeface="Calibri"/>
              <a:ea typeface="Calibri"/>
              <a:cs typeface="Calibri"/>
            </a:endParaRPr>
          </a:p>
          <a:p>
            <a:pPr marL="12700" algn="l" rtl="0" eaLnBrk="0">
              <a:lnSpc>
                <a:spcPts val="2933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A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在宿舍楼下张贴海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报</a:t>
            </a:r>
            <a:r>
              <a:rPr sz="2400" kern="0" spc="11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B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在校道挂横幅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21590" algn="l" rtl="0" eaLnBrk="0">
              <a:lnSpc>
                <a:spcPct val="83000"/>
              </a:lnSpc>
              <a:spcBef>
                <a:spcPts val="176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C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手机短信    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 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D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发放传单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33019" algn="l" rtl="0" eaLnBrk="0">
              <a:lnSpc>
                <a:spcPct val="117000"/>
              </a:lnSpc>
              <a:spcBef>
                <a:spcPts val="8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E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其他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,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请注明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r>
              <a:rPr sz="2400" kern="0" spc="-49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</a:t>
            </a:r>
            <a:r>
              <a:rPr sz="2400" u="sng" kern="0" spc="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               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12" name="textbox 112"/>
          <p:cNvSpPr/>
          <p:nvPr/>
        </p:nvSpPr>
        <p:spPr>
          <a:xfrm>
            <a:off x="1347927" y="2297981"/>
            <a:ext cx="10368915" cy="372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57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多项式是提供两个以上的答案，被访者按要求只选择一个答案或者几个答案。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14" name="textbox 114"/>
          <p:cNvSpPr/>
          <p:nvPr/>
        </p:nvSpPr>
        <p:spPr>
          <a:xfrm>
            <a:off x="1214818" y="1329118"/>
            <a:ext cx="2094229" cy="662940"/>
          </a:xfrm>
          <a:prstGeom prst="roundRect">
            <a:avLst>
              <a:gd name="adj" fmla="val 18178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34009" algn="l" rtl="0" eaLnBrk="0">
              <a:lnSpc>
                <a:spcPct val="95000"/>
              </a:lnSpc>
              <a:spcBef>
                <a:spcPts val="3"/>
              </a:spcBef>
              <a:tabLst/>
            </a:pP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2</a:t>
            </a: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、多项式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16" name="textbox 116"/>
          <p:cNvSpPr/>
          <p:nvPr/>
        </p:nvSpPr>
        <p:spPr>
          <a:xfrm>
            <a:off x="804173" y="251504"/>
            <a:ext cx="28670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8" name="picture 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20" name="path 12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2" name="path 12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162800" y="3116580"/>
            <a:ext cx="4561332" cy="3407663"/>
          </a:xfrm>
          <a:prstGeom prst="rect">
            <a:avLst/>
          </a:prstGeom>
        </p:spPr>
      </p:pic>
      <p:sp>
        <p:nvSpPr>
          <p:cNvPr id="126" name="textbox 126"/>
          <p:cNvSpPr/>
          <p:nvPr/>
        </p:nvSpPr>
        <p:spPr>
          <a:xfrm>
            <a:off x="932789" y="2958744"/>
            <a:ext cx="6156325" cy="20275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69265" algn="l" rtl="0" eaLnBrk="0">
              <a:lnSpc>
                <a:spcPct val="89000"/>
              </a:lnSpc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例如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请你给卫生间供热水的以下四个时不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152000"/>
              </a:lnSpc>
              <a:spcBef>
                <a:spcPts val="57"/>
              </a:spcBef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段按照重要程度排出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1-4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的顺序</a:t>
            </a:r>
            <a:r>
              <a:rPr sz="24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(1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为相对而言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最重要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,4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为相对而言最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不重要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)</a:t>
            </a:r>
            <a:endParaRPr sz="2400" dirty="0">
              <a:latin typeface="Calibri"/>
              <a:ea typeface="Calibri"/>
              <a:cs typeface="Calibr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939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70534" algn="l" rtl="0" eaLnBrk="0">
              <a:lnSpc>
                <a:spcPct val="97000"/>
              </a:lnSpc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A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上午</a:t>
            </a:r>
            <a:r>
              <a:rPr sz="2400" kern="0" spc="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B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中午</a:t>
            </a:r>
            <a:r>
              <a:rPr sz="2400" kern="0" spc="4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C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下午  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D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晚上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28" name="textbox 128"/>
          <p:cNvSpPr/>
          <p:nvPr/>
        </p:nvSpPr>
        <p:spPr>
          <a:xfrm>
            <a:off x="939190" y="2264461"/>
            <a:ext cx="10285730" cy="360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34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2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序列式是要求被访者对所给的全部答案做出考虑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,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并从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区分重要出发排出序列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.</a:t>
            </a:r>
            <a:endParaRPr sz="2400" dirty="0">
              <a:latin typeface="Calibri"/>
              <a:ea typeface="Calibri"/>
              <a:cs typeface="Calibri"/>
            </a:endParaRPr>
          </a:p>
        </p:txBody>
      </p:sp>
      <p:sp>
        <p:nvSpPr>
          <p:cNvPr id="130" name="textbox 130"/>
          <p:cNvSpPr/>
          <p:nvPr/>
        </p:nvSpPr>
        <p:spPr>
          <a:xfrm>
            <a:off x="849058" y="1329118"/>
            <a:ext cx="2094229" cy="662940"/>
          </a:xfrm>
          <a:prstGeom prst="roundRect">
            <a:avLst>
              <a:gd name="adj" fmla="val 18178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33375" algn="l" rtl="0" eaLnBrk="0">
              <a:lnSpc>
                <a:spcPct val="96000"/>
              </a:lnSpc>
              <a:spcBef>
                <a:spcPts val="5"/>
              </a:spcBef>
              <a:tabLst/>
            </a:pP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3</a:t>
            </a: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、序列式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32" name="textbox 132"/>
          <p:cNvSpPr/>
          <p:nvPr/>
        </p:nvSpPr>
        <p:spPr>
          <a:xfrm>
            <a:off x="804173" y="251504"/>
            <a:ext cx="28670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4" name="picture 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36" name="path 13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8" name="path 13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1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46291" y="2173223"/>
            <a:ext cx="5489448" cy="3265932"/>
          </a:xfrm>
          <a:prstGeom prst="rect">
            <a:avLst/>
          </a:prstGeom>
        </p:spPr>
      </p:pic>
      <p:sp>
        <p:nvSpPr>
          <p:cNvPr id="142" name="textbox 142"/>
          <p:cNvSpPr/>
          <p:nvPr/>
        </p:nvSpPr>
        <p:spPr>
          <a:xfrm>
            <a:off x="688644" y="2195855"/>
            <a:ext cx="5365750" cy="33731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71805" algn="l" rtl="0" eaLnBrk="0">
              <a:lnSpc>
                <a:spcPct val="89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对比式按照上面全面排序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的方法，如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4444" algn="l" rtl="0" eaLnBrk="0">
              <a:lnSpc>
                <a:spcPct val="152000"/>
              </a:lnSpc>
              <a:spcBef>
                <a:spcPts val="62"/>
              </a:spcBef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果过多或难以比较的时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候，被访者不愿   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花许多时间去斟酌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,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可能放弃填写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.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为此可 </a:t>
            </a:r>
            <a:r>
              <a:rPr sz="2400" b="1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改为对比方式。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240665" indent="-635" algn="l" rtl="0" eaLnBrk="0">
              <a:lnSpc>
                <a:spcPct val="98000"/>
              </a:lnSpc>
              <a:spcBef>
                <a:spcPts val="4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例如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以下是卫生间供热水的四个时间</a:t>
            </a:r>
            <a:r>
              <a:rPr sz="2400" kern="0" spc="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段，请你在对你而言最重要的那个时</a:t>
            </a:r>
            <a:r>
              <a:rPr sz="2400" kern="0" spc="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间段的对应栏中打勾。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44" name="textbox 144"/>
          <p:cNvSpPr/>
          <p:nvPr/>
        </p:nvSpPr>
        <p:spPr>
          <a:xfrm>
            <a:off x="1016698" y="1329118"/>
            <a:ext cx="2094229" cy="662940"/>
          </a:xfrm>
          <a:prstGeom prst="roundRect">
            <a:avLst>
              <a:gd name="adj" fmla="val 18178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25754" algn="l" rtl="0" eaLnBrk="0">
              <a:lnSpc>
                <a:spcPct val="96000"/>
              </a:lnSpc>
              <a:spcBef>
                <a:spcPts val="5"/>
              </a:spcBef>
              <a:tabLst/>
            </a:pPr>
            <a:r>
              <a:rPr sz="2400" b="1" kern="0" spc="-3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4</a:t>
            </a:r>
            <a:r>
              <a:rPr sz="2400" b="1" kern="0" spc="-3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、对比式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46" name="textbox 146"/>
          <p:cNvSpPr/>
          <p:nvPr/>
        </p:nvSpPr>
        <p:spPr>
          <a:xfrm>
            <a:off x="947419" y="5926632"/>
            <a:ext cx="4460875" cy="374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2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□上午  □中午</a:t>
            </a:r>
            <a:r>
              <a:rPr sz="2400" kern="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□下午</a:t>
            </a:r>
            <a:r>
              <a:rPr sz="2400" kern="0" spc="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□</a:t>
            </a:r>
            <a:r>
              <a:rPr sz="2400" kern="0" spc="-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晚上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48" name="textbox 148"/>
          <p:cNvSpPr/>
          <p:nvPr/>
        </p:nvSpPr>
        <p:spPr>
          <a:xfrm>
            <a:off x="804173" y="251504"/>
            <a:ext cx="28670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50" name="picture 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52" name="path 15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4" name="path 15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box 156"/>
          <p:cNvSpPr/>
          <p:nvPr/>
        </p:nvSpPr>
        <p:spPr>
          <a:xfrm>
            <a:off x="6015888" y="1849297"/>
            <a:ext cx="5480684" cy="45840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5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70534" algn="l" rtl="0" eaLnBrk="0">
              <a:lnSpc>
                <a:spcPct val="83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等级式是回答的答案呈由低到高或者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12700" indent="35559" algn="l" rtl="0" eaLnBrk="0">
              <a:lnSpc>
                <a:spcPct val="153000"/>
              </a:lnSpc>
              <a:spcBef>
                <a:spcPts val="77"/>
              </a:spcBef>
              <a:tabLst/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由高到低的等级，回答只选择其中一级。</a:t>
            </a:r>
            <a:r>
              <a:rPr sz="2400" kern="0" spc="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这种回答方式一般用</a:t>
            </a:r>
            <a:r>
              <a:rPr sz="2400" kern="0" spc="-4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于评价外在事物和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测试内在心理的问题。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9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47015" indent="6350" algn="l" rtl="0" eaLnBrk="0">
              <a:lnSpc>
                <a:spcPct val="97000"/>
              </a:lnSpc>
              <a:spcBef>
                <a:spcPts val="723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例如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你对安商院校园环境的评价如何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?</a:t>
            </a:r>
            <a:r>
              <a:rPr sz="2400" kern="0" spc="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A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全省第一流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267334" algn="l" rtl="0" eaLnBrk="0">
              <a:lnSpc>
                <a:spcPct val="95000"/>
              </a:lnSpc>
              <a:spcBef>
                <a:spcPts val="147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B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在全省排前十名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256540" algn="l" rtl="0" eaLnBrk="0">
              <a:lnSpc>
                <a:spcPct val="83000"/>
              </a:lnSpc>
              <a:spcBef>
                <a:spcPts val="157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C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属于全省许多优秀大学之列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267334" algn="l" rtl="0" eaLnBrk="0">
              <a:lnSpc>
                <a:spcPts val="3212"/>
              </a:lnSpc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D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属于全省的中等大学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267334" algn="l" rtl="0" eaLnBrk="0">
              <a:lnSpc>
                <a:spcPct val="95000"/>
              </a:lnSpc>
              <a:spcBef>
                <a:spcPts val="144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E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属于全省的较差大学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pic>
        <p:nvPicPr>
          <p:cNvPr id="158" name="picture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84859" y="2066544"/>
            <a:ext cx="4767071" cy="4507991"/>
          </a:xfrm>
          <a:prstGeom prst="rect">
            <a:avLst/>
          </a:prstGeom>
        </p:spPr>
      </p:pic>
      <p:sp>
        <p:nvSpPr>
          <p:cNvPr id="160" name="textbox 160"/>
          <p:cNvSpPr/>
          <p:nvPr/>
        </p:nvSpPr>
        <p:spPr>
          <a:xfrm>
            <a:off x="1214818" y="1329118"/>
            <a:ext cx="2094229" cy="662940"/>
          </a:xfrm>
          <a:prstGeom prst="roundRect">
            <a:avLst>
              <a:gd name="adj" fmla="val 18178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35279" algn="l" rtl="0" eaLnBrk="0">
              <a:lnSpc>
                <a:spcPct val="95000"/>
              </a:lnSpc>
              <a:spcBef>
                <a:spcPts val="4"/>
              </a:spcBef>
              <a:tabLst/>
            </a:pP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5</a:t>
            </a: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、等级式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62" name="textbox 162"/>
          <p:cNvSpPr/>
          <p:nvPr/>
        </p:nvSpPr>
        <p:spPr>
          <a:xfrm>
            <a:off x="804173" y="251504"/>
            <a:ext cx="28670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64" name="picture 1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66" name="path 16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8" name="path 16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1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89091" y="3168396"/>
            <a:ext cx="3890771" cy="3139439"/>
          </a:xfrm>
          <a:prstGeom prst="rect">
            <a:avLst/>
          </a:prstGeom>
        </p:spPr>
      </p:pic>
      <p:sp>
        <p:nvSpPr>
          <p:cNvPr id="172" name="textbox 172"/>
          <p:cNvSpPr/>
          <p:nvPr/>
        </p:nvSpPr>
        <p:spPr>
          <a:xfrm>
            <a:off x="1493011" y="2287320"/>
            <a:ext cx="9815830" cy="12115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97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0480" indent="-17779" algn="l" rtl="0" eaLnBrk="0">
              <a:lnSpc>
                <a:spcPct val="94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尺格式是以回答的答案看作一条连线，就像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一把有寸格的尺子，被访者只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需在寸格上面打勾，调查人员就可判断被访者对事物的评价程度或意向。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ts val="2984"/>
              </a:lnSpc>
              <a:spcBef>
                <a:spcPts val="1"/>
              </a:spcBef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例如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: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真假重轻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74" name="textbox 174"/>
          <p:cNvSpPr/>
          <p:nvPr/>
        </p:nvSpPr>
        <p:spPr>
          <a:xfrm>
            <a:off x="1214818" y="1329118"/>
            <a:ext cx="2094229" cy="662940"/>
          </a:xfrm>
          <a:prstGeom prst="roundRect">
            <a:avLst>
              <a:gd name="adj" fmla="val 18178"/>
            </a:avLst>
          </a:prstGeom>
          <a:solidFill>
            <a:srgbClr val="5B9BD5">
              <a:alpha val="100000"/>
            </a:srgbClr>
          </a:solidFill>
          <a:ln w="9525" cap="flat">
            <a:solidFill>
              <a:srgbClr val="41719C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33375" algn="l" rtl="0" eaLnBrk="0">
              <a:lnSpc>
                <a:spcPct val="95000"/>
              </a:lnSpc>
              <a:spcBef>
                <a:spcPts val="6"/>
              </a:spcBef>
              <a:tabLst/>
            </a:pP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6</a:t>
            </a: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、尺格式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76" name="textbox 176"/>
          <p:cNvSpPr/>
          <p:nvPr/>
        </p:nvSpPr>
        <p:spPr>
          <a:xfrm>
            <a:off x="804173" y="251504"/>
            <a:ext cx="28670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量表的设计形式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78" name="picture 1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80" name="path 18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2" name="path 18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2021-06-18T14:30:07Z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2024-08-30T16:53:42</vt:filetime>
  </property>
</Properties>
</file>