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3" Type="http://schemas.openxmlformats.org/officeDocument/2006/relationships/slide" Target="slides/slide2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5" Type="http://schemas.openxmlformats.org/officeDocument/2006/relationships/tableStyles" Target="tableStyles.xml"/><Relationship Id="rId14" Type="http://schemas.openxmlformats.org/officeDocument/2006/relationships/presProps" Target="presProps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0476" cy="413003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" y="78116"/>
            <a:ext cx="4556295" cy="663112"/>
          </a:xfrm>
          <a:prstGeom prst="rect">
            <a:avLst/>
          </a:prstGeom>
        </p:spPr>
      </p:pic>
      <p:sp>
        <p:nvSpPr>
          <p:cNvPr id="6" name="textbox 6"/>
          <p:cNvSpPr/>
          <p:nvPr/>
        </p:nvSpPr>
        <p:spPr>
          <a:xfrm>
            <a:off x="813097" y="3163601"/>
            <a:ext cx="4889500" cy="6165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999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9000"/>
              </a:lnSpc>
              <a:tabLst/>
            </a:pPr>
            <a:r>
              <a:rPr sz="3900" b="1" kern="0" spc="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项目二  市场调查</a:t>
            </a:r>
            <a:r>
              <a:rPr sz="3900" b="1" kern="0" spc="7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</a:t>
            </a:r>
            <a:endParaRPr sz="39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8" name="textbox 8"/>
          <p:cNvSpPr/>
          <p:nvPr/>
        </p:nvSpPr>
        <p:spPr>
          <a:xfrm>
            <a:off x="11184890" y="6482588"/>
            <a:ext cx="90169" cy="1530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40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84000"/>
              </a:lnSpc>
              <a:tabLst/>
            </a:pPr>
            <a:r>
              <a:rPr sz="1000" kern="0" spc="-2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1</a:t>
            </a:r>
            <a:endParaRPr sz="10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picture 1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539484" y="1274062"/>
            <a:ext cx="5361432" cy="5457444"/>
          </a:xfrm>
          <a:prstGeom prst="rect">
            <a:avLst/>
          </a:prstGeom>
        </p:spPr>
      </p:pic>
      <p:sp>
        <p:nvSpPr>
          <p:cNvPr id="104" name="textbox 104"/>
          <p:cNvSpPr/>
          <p:nvPr/>
        </p:nvSpPr>
        <p:spPr>
          <a:xfrm>
            <a:off x="678586" y="1471701"/>
            <a:ext cx="6504305" cy="42684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76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407669" algn="l" rtl="0" eaLnBrk="0">
              <a:lnSpc>
                <a:spcPct val="94000"/>
              </a:lnSpc>
              <a:tabLst/>
            </a:pPr>
            <a:r>
              <a:rPr sz="24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（二）采用6要素明确法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9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735330" algn="l" rtl="0" eaLnBrk="0">
              <a:lnSpc>
                <a:spcPct val="97000"/>
              </a:lnSpc>
              <a:spcBef>
                <a:spcPts val="720"/>
              </a:spcBef>
              <a:tabLst/>
            </a:pPr>
            <a:r>
              <a:rPr sz="24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尽量明确什么人，什么时间，什么地点，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1524"/>
              </a:spcBef>
              <a:tabLst/>
            </a:pPr>
            <a:r>
              <a:rPr sz="2400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做什么、为什么做，如何做。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704215" algn="l" rtl="0" eaLnBrk="0">
              <a:lnSpc>
                <a:spcPct val="97000"/>
              </a:lnSpc>
              <a:spcBef>
                <a:spcPts val="723"/>
              </a:spcBef>
              <a:tabLst/>
            </a:pPr>
            <a:r>
              <a:rPr sz="24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如：您使用哪个牌子的洗发水？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706119" indent="358775" algn="l" rtl="0" eaLnBrk="0">
              <a:lnSpc>
                <a:spcPct val="139000"/>
              </a:lnSpc>
              <a:spcBef>
                <a:spcPts val="1781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在过去的一个月中，您在家中使用什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么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牌子的洗发水，如果超过一个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请列出其他品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2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8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706119" algn="l" rtl="0" eaLnBrk="0">
              <a:lnSpc>
                <a:spcPts val="2796"/>
              </a:lnSpc>
              <a:tabLst/>
            </a:pPr>
            <a:r>
              <a:rPr sz="2300" kern="0" spc="-1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牌的名称。</a:t>
            </a:r>
            <a:endParaRPr sz="23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06" name="textbox 106"/>
          <p:cNvSpPr/>
          <p:nvPr/>
        </p:nvSpPr>
        <p:spPr>
          <a:xfrm>
            <a:off x="86786" y="168655"/>
            <a:ext cx="4644390" cy="864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1"/>
              </a:lnSpc>
              <a:tabLst/>
            </a:pPr>
            <a:r>
              <a:rPr sz="9000" kern="0" spc="-1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5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二、问题表述的技巧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08" name="picture 1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box 110"/>
          <p:cNvSpPr/>
          <p:nvPr/>
        </p:nvSpPr>
        <p:spPr>
          <a:xfrm>
            <a:off x="921512" y="1471701"/>
            <a:ext cx="10703559" cy="41973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76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65100" algn="l" rtl="0" eaLnBrk="0">
              <a:lnSpc>
                <a:spcPct val="94000"/>
              </a:lnSpc>
              <a:tabLst/>
            </a:pPr>
            <a:r>
              <a:rPr sz="24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（三）避免敏感性问题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692150" algn="l" rtl="0" eaLnBrk="0">
              <a:lnSpc>
                <a:spcPct val="97000"/>
              </a:lnSpc>
              <a:spcBef>
                <a:spcPts val="1605"/>
              </a:spcBef>
              <a:tabLst/>
            </a:pPr>
            <a:r>
              <a:rPr sz="2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敏感性问题是指涉及被调查者秘密、隐私而不愿意公开表态或陈述的问题。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703580" algn="l" rtl="0" eaLnBrk="0">
              <a:lnSpc>
                <a:spcPct val="97000"/>
              </a:lnSpc>
              <a:spcBef>
                <a:spcPts val="730"/>
              </a:spcBef>
              <a:tabLst/>
            </a:pPr>
            <a:r>
              <a:rPr sz="2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如：对电脑上经常出现的垃圾弹窗，您是如何处理</a:t>
            </a:r>
            <a:r>
              <a:rPr sz="24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725169" algn="l" rtl="0" eaLnBrk="0">
              <a:lnSpc>
                <a:spcPct val="97000"/>
              </a:lnSpc>
              <a:spcBef>
                <a:spcPts val="1527"/>
              </a:spcBef>
              <a:tabLst>
                <a:tab pos="945514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喜欢此类弹窗且会点开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725169" algn="l" rtl="0" eaLnBrk="0">
              <a:lnSpc>
                <a:spcPct val="89000"/>
              </a:lnSpc>
              <a:spcBef>
                <a:spcPts val="1521"/>
              </a:spcBef>
              <a:tabLst>
                <a:tab pos="945514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不喜欢此类弹窗但会点开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725169" algn="l" rtl="0" eaLnBrk="0">
              <a:lnSpc>
                <a:spcPts val="4319"/>
              </a:lnSpc>
              <a:tabLst>
                <a:tab pos="945514" algn="l"/>
              </a:tabLst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kern="0" spc="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反感此类弹窗且不会点开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730884" algn="l" rtl="0" eaLnBrk="0">
              <a:lnSpc>
                <a:spcPct val="97000"/>
              </a:lnSpc>
              <a:spcBef>
                <a:spcPts val="5"/>
              </a:spcBef>
              <a:tabLst/>
            </a:pPr>
            <a:r>
              <a:rPr sz="24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1.释疑法</a:t>
            </a:r>
            <a:r>
              <a:rPr sz="24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</a:t>
            </a:r>
            <a:r>
              <a:rPr sz="24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2.转移</a:t>
            </a:r>
            <a:r>
              <a:rPr sz="24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</a:t>
            </a:r>
            <a:r>
              <a:rPr sz="2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3.假定法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12" name="picture 1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646885" y="4509186"/>
            <a:ext cx="220370" cy="223723"/>
          </a:xfrm>
          <a:prstGeom prst="rect">
            <a:avLst/>
          </a:prstGeom>
        </p:spPr>
      </p:pic>
      <p:pic>
        <p:nvPicPr>
          <p:cNvPr id="114" name="picture 1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646885" y="3960545"/>
            <a:ext cx="220370" cy="223723"/>
          </a:xfrm>
          <a:prstGeom prst="rect">
            <a:avLst/>
          </a:prstGeom>
        </p:spPr>
      </p:pic>
      <p:pic>
        <p:nvPicPr>
          <p:cNvPr id="116" name="picture 1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646910" y="3411428"/>
            <a:ext cx="220590" cy="223946"/>
          </a:xfrm>
          <a:prstGeom prst="rect">
            <a:avLst/>
          </a:prstGeom>
        </p:spPr>
      </p:pic>
      <p:sp>
        <p:nvSpPr>
          <p:cNvPr id="118" name="textbox 118"/>
          <p:cNvSpPr/>
          <p:nvPr/>
        </p:nvSpPr>
        <p:spPr>
          <a:xfrm>
            <a:off x="86786" y="168655"/>
            <a:ext cx="4644390" cy="864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1"/>
              </a:lnSpc>
              <a:tabLst/>
            </a:pPr>
            <a:r>
              <a:rPr sz="9000" kern="0" spc="-1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5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二、问题表述的技巧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20" name="picture 1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sp>
        <p:nvSpPr>
          <p:cNvPr id="122" name="textbox 122"/>
          <p:cNvSpPr/>
          <p:nvPr/>
        </p:nvSpPr>
        <p:spPr>
          <a:xfrm>
            <a:off x="11107166" y="6482588"/>
            <a:ext cx="167639" cy="1593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40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4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11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rect 124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87C7E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26" name="picture 1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900428"/>
            <a:ext cx="12192000" cy="4130039"/>
          </a:xfrm>
          <a:prstGeom prst="rect">
            <a:avLst/>
          </a:prstGeom>
        </p:spPr>
      </p:pic>
      <p:sp>
        <p:nvSpPr>
          <p:cNvPr id="128" name="textbox 128"/>
          <p:cNvSpPr/>
          <p:nvPr/>
        </p:nvSpPr>
        <p:spPr>
          <a:xfrm>
            <a:off x="1204065" y="3514223"/>
            <a:ext cx="5265420" cy="9137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22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6000" b="1" kern="0" spc="-5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感谢您的聆听！</a:t>
            </a:r>
            <a:endParaRPr sz="60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30" name="picture 1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38296" y="966515"/>
            <a:ext cx="1153849" cy="2216753"/>
          </a:xfrm>
          <a:prstGeom prst="rect">
            <a:avLst/>
          </a:prstGeom>
        </p:spPr>
      </p:pic>
      <p:pic>
        <p:nvPicPr>
          <p:cNvPr id="132" name="picture 1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122551" y="848359"/>
            <a:ext cx="554735" cy="332359"/>
          </a:xfrm>
          <a:prstGeom prst="rect">
            <a:avLst/>
          </a:prstGeom>
        </p:spPr>
      </p:pic>
      <p:pic>
        <p:nvPicPr>
          <p:cNvPr id="134" name="picture 1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156460" y="1251204"/>
            <a:ext cx="400811" cy="112775"/>
          </a:xfrm>
          <a:prstGeom prst="rect">
            <a:avLst/>
          </a:prstGeom>
        </p:spPr>
      </p:pic>
      <p:sp>
        <p:nvSpPr>
          <p:cNvPr id="136" name="textbox 136"/>
          <p:cNvSpPr/>
          <p:nvPr/>
        </p:nvSpPr>
        <p:spPr>
          <a:xfrm>
            <a:off x="11107166" y="6481826"/>
            <a:ext cx="167639" cy="160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40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4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12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21600000">
            <a:off x="2535936" y="1588008"/>
            <a:ext cx="3750564" cy="3752088"/>
            <a:chOff x="0" y="0"/>
            <a:chExt cx="3750564" cy="3752088"/>
          </a:xfrm>
        </p:grpSpPr>
        <p:sp>
          <p:nvSpPr>
            <p:cNvPr id="10" name="path 10"/>
            <p:cNvSpPr/>
            <p:nvPr/>
          </p:nvSpPr>
          <p:spPr>
            <a:xfrm>
              <a:off x="0" y="0"/>
              <a:ext cx="3750564" cy="3752088"/>
            </a:xfrm>
            <a:custGeom>
              <a:avLst/>
              <a:gdLst/>
              <a:ahLst/>
              <a:cxnLst/>
              <a:rect l="0" t="0" r="0" b="0"/>
              <a:pathLst>
                <a:path w="5906" h="5908">
                  <a:moveTo>
                    <a:pt x="22" y="2954"/>
                  </a:moveTo>
                  <a:cubicBezTo>
                    <a:pt x="22" y="1335"/>
                    <a:pt x="1334" y="22"/>
                    <a:pt x="2953" y="22"/>
                  </a:cubicBezTo>
                  <a:cubicBezTo>
                    <a:pt x="4571" y="22"/>
                    <a:pt x="5883" y="1335"/>
                    <a:pt x="5883" y="2954"/>
                  </a:cubicBezTo>
                  <a:cubicBezTo>
                    <a:pt x="5883" y="4573"/>
                    <a:pt x="4571" y="5885"/>
                    <a:pt x="2953" y="5885"/>
                  </a:cubicBezTo>
                  <a:cubicBezTo>
                    <a:pt x="1334" y="5885"/>
                    <a:pt x="22" y="4573"/>
                    <a:pt x="22" y="2954"/>
                  </a:cubicBezTo>
                </a:path>
              </a:pathLst>
            </a:custGeom>
            <a:noFill/>
            <a:ln w="28955" cap="flat">
              <a:solidFill>
                <a:srgbClr val="5C4148"/>
              </a:solidFill>
              <a:prstDash val="dash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" name="path 12"/>
            <p:cNvSpPr/>
            <p:nvPr/>
          </p:nvSpPr>
          <p:spPr>
            <a:xfrm>
              <a:off x="829055" y="838200"/>
              <a:ext cx="2045208" cy="2043683"/>
            </a:xfrm>
            <a:custGeom>
              <a:avLst/>
              <a:gdLst/>
              <a:ahLst/>
              <a:cxnLst/>
              <a:rect l="0" t="0" r="0" b="0"/>
              <a:pathLst>
                <a:path w="3220" h="3218">
                  <a:moveTo>
                    <a:pt x="0" y="1609"/>
                  </a:moveTo>
                  <a:cubicBezTo>
                    <a:pt x="0" y="720"/>
                    <a:pt x="721" y="0"/>
                    <a:pt x="1610" y="0"/>
                  </a:cubicBezTo>
                  <a:cubicBezTo>
                    <a:pt x="2499" y="0"/>
                    <a:pt x="3220" y="720"/>
                    <a:pt x="3220" y="1609"/>
                  </a:cubicBezTo>
                  <a:cubicBezTo>
                    <a:pt x="3220" y="2497"/>
                    <a:pt x="2499" y="3218"/>
                    <a:pt x="1610" y="3218"/>
                  </a:cubicBezTo>
                  <a:cubicBezTo>
                    <a:pt x="721" y="3218"/>
                    <a:pt x="0" y="2497"/>
                    <a:pt x="0" y="1609"/>
                  </a:cubicBezTo>
                </a:path>
              </a:pathLst>
            </a:custGeom>
            <a:solidFill>
              <a:srgbClr val="487070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" name="path 14"/>
            <p:cNvSpPr/>
            <p:nvPr/>
          </p:nvSpPr>
          <p:spPr>
            <a:xfrm>
              <a:off x="970787" y="998220"/>
              <a:ext cx="1744979" cy="1743455"/>
            </a:xfrm>
            <a:custGeom>
              <a:avLst/>
              <a:gdLst/>
              <a:ahLst/>
              <a:cxnLst/>
              <a:rect l="0" t="0" r="0" b="0"/>
              <a:pathLst>
                <a:path w="2747" h="2745">
                  <a:moveTo>
                    <a:pt x="0" y="1372"/>
                  </a:moveTo>
                  <a:cubicBezTo>
                    <a:pt x="0" y="614"/>
                    <a:pt x="615" y="0"/>
                    <a:pt x="1373" y="0"/>
                  </a:cubicBezTo>
                  <a:cubicBezTo>
                    <a:pt x="2132" y="0"/>
                    <a:pt x="2747" y="614"/>
                    <a:pt x="2747" y="1372"/>
                  </a:cubicBezTo>
                  <a:cubicBezTo>
                    <a:pt x="2747" y="2130"/>
                    <a:pt x="2132" y="2745"/>
                    <a:pt x="1373" y="2745"/>
                  </a:cubicBezTo>
                  <a:cubicBezTo>
                    <a:pt x="615" y="2745"/>
                    <a:pt x="0" y="2130"/>
                    <a:pt x="0" y="1372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16"/>
          <p:cNvSpPr/>
          <p:nvPr/>
        </p:nvSpPr>
        <p:spPr>
          <a:xfrm>
            <a:off x="0" y="0"/>
            <a:ext cx="12192000" cy="1021080"/>
          </a:xfrm>
          <a:prstGeom prst="rect">
            <a:avLst/>
          </a:prstGeom>
          <a:solidFill>
            <a:srgbClr val="333F5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814705" algn="l" rtl="0" eaLnBrk="0">
              <a:lnSpc>
                <a:spcPct val="97000"/>
              </a:lnSpc>
              <a:spcBef>
                <a:spcPts val="4"/>
              </a:spcBef>
              <a:tabLst>
                <a:tab pos="1026160" algn="l"/>
              </a:tabLst>
            </a:pPr>
            <a:r>
              <a:rPr sz="3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200" b="1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问卷设计中问题的表达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4" name="group 4"/>
          <p:cNvGrpSpPr/>
          <p:nvPr/>
        </p:nvGrpSpPr>
        <p:grpSpPr>
          <a:xfrm rot="21600000">
            <a:off x="335279" y="217931"/>
            <a:ext cx="480059" cy="480060"/>
            <a:chOff x="0" y="0"/>
            <a:chExt cx="480059" cy="480060"/>
          </a:xfrm>
        </p:grpSpPr>
        <p:sp>
          <p:nvSpPr>
            <p:cNvPr id="18" name="path 18"/>
            <p:cNvSpPr/>
            <p:nvPr/>
          </p:nvSpPr>
          <p:spPr>
            <a:xfrm>
              <a:off x="0" y="0"/>
              <a:ext cx="384047" cy="384048"/>
            </a:xfrm>
            <a:custGeom>
              <a:avLst/>
              <a:gdLst/>
              <a:ahLst/>
              <a:cxnLst/>
              <a:rect l="0" t="0" r="0" b="0"/>
              <a:pathLst>
                <a:path w="604" h="604">
                  <a:moveTo>
                    <a:pt x="0" y="604"/>
                  </a:moveTo>
                  <a:lnTo>
                    <a:pt x="604" y="604"/>
                  </a:lnTo>
                  <a:lnTo>
                    <a:pt x="604" y="0"/>
                  </a:lnTo>
                  <a:lnTo>
                    <a:pt x="0" y="0"/>
                  </a:lnTo>
                  <a:lnTo>
                    <a:pt x="0" y="604"/>
                  </a:lnTo>
                  <a:close/>
                </a:path>
              </a:pathLst>
            </a:custGeom>
            <a:solidFill>
              <a:srgbClr val="F2F2F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" name="path 20"/>
            <p:cNvSpPr/>
            <p:nvPr/>
          </p:nvSpPr>
          <p:spPr>
            <a:xfrm>
              <a:off x="192024" y="192024"/>
              <a:ext cx="288035" cy="288035"/>
            </a:xfrm>
            <a:custGeom>
              <a:avLst/>
              <a:gdLst/>
              <a:ahLst/>
              <a:cxnLst/>
              <a:rect l="0" t="0" r="0" b="0"/>
              <a:pathLst>
                <a:path w="453" h="453">
                  <a:moveTo>
                    <a:pt x="0" y="453"/>
                  </a:moveTo>
                  <a:lnTo>
                    <a:pt x="453" y="453"/>
                  </a:lnTo>
                  <a:lnTo>
                    <a:pt x="453" y="0"/>
                  </a:lnTo>
                  <a:lnTo>
                    <a:pt x="0" y="0"/>
                  </a:lnTo>
                  <a:lnTo>
                    <a:pt x="0" y="453"/>
                  </a:lnTo>
                  <a:close/>
                </a:path>
              </a:pathLst>
            </a:custGeom>
            <a:solidFill>
              <a:srgbClr val="9DC3E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2"/>
          <p:cNvSpPr/>
          <p:nvPr/>
        </p:nvSpPr>
        <p:spPr>
          <a:xfrm>
            <a:off x="6383844" y="2417788"/>
            <a:ext cx="2654935" cy="24644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621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100000"/>
              </a:lnSpc>
              <a:tabLst/>
            </a:pPr>
            <a:r>
              <a:rPr sz="27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问题表述的原则</a:t>
            </a:r>
            <a:endParaRPr sz="27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100000"/>
              </a:lnSpc>
              <a:spcBef>
                <a:spcPts val="4"/>
              </a:spcBef>
              <a:tabLst/>
            </a:pPr>
            <a:r>
              <a:rPr sz="27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问题表述的技巧</a:t>
            </a:r>
            <a:endParaRPr sz="27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4" name="textbox 24"/>
          <p:cNvSpPr/>
          <p:nvPr/>
        </p:nvSpPr>
        <p:spPr>
          <a:xfrm>
            <a:off x="3888662" y="3087744"/>
            <a:ext cx="1062355" cy="8255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203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3000"/>
              </a:lnSpc>
              <a:tabLst/>
            </a:pPr>
            <a:r>
              <a:rPr sz="4400" kern="0" spc="-60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</a:t>
            </a:r>
            <a:r>
              <a:rPr sz="4400" kern="0" spc="-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录</a:t>
            </a:r>
            <a:endParaRPr sz="4400" dirty="0">
              <a:latin typeface="Microsoft YaHei"/>
              <a:ea typeface="Microsoft YaHei"/>
              <a:cs typeface="Microsoft YaHei"/>
            </a:endParaRPr>
          </a:p>
          <a:p>
            <a:pPr marL="20954" algn="l" rtl="0" eaLnBrk="0">
              <a:lnSpc>
                <a:spcPct val="84000"/>
              </a:lnSpc>
              <a:spcBef>
                <a:spcPts val="4"/>
              </a:spcBef>
              <a:tabLst/>
            </a:pPr>
            <a:r>
              <a:rPr sz="14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CONTENTS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6" name="group 6"/>
          <p:cNvGrpSpPr/>
          <p:nvPr/>
        </p:nvGrpSpPr>
        <p:grpSpPr>
          <a:xfrm rot="21600000">
            <a:off x="5594603" y="4366259"/>
            <a:ext cx="550164" cy="551688"/>
            <a:chOff x="0" y="0"/>
            <a:chExt cx="550164" cy="551688"/>
          </a:xfrm>
        </p:grpSpPr>
        <p:sp>
          <p:nvSpPr>
            <p:cNvPr id="26" name="path 26"/>
            <p:cNvSpPr/>
            <p:nvPr/>
          </p:nvSpPr>
          <p:spPr>
            <a:xfrm>
              <a:off x="0" y="0"/>
              <a:ext cx="550164" cy="551688"/>
            </a:xfrm>
            <a:custGeom>
              <a:avLst/>
              <a:gdLst/>
              <a:ahLst/>
              <a:cxnLst/>
              <a:rect l="0" t="0" r="0" b="0"/>
              <a:pathLst>
                <a:path w="866" h="868">
                  <a:moveTo>
                    <a:pt x="0" y="434"/>
                  </a:moveTo>
                  <a:cubicBezTo>
                    <a:pt x="0" y="194"/>
                    <a:pt x="194" y="0"/>
                    <a:pt x="433" y="0"/>
                  </a:cubicBezTo>
                  <a:cubicBezTo>
                    <a:pt x="672" y="0"/>
                    <a:pt x="866" y="194"/>
                    <a:pt x="866" y="434"/>
                  </a:cubicBezTo>
                  <a:cubicBezTo>
                    <a:pt x="866" y="674"/>
                    <a:pt x="672" y="868"/>
                    <a:pt x="433" y="868"/>
                  </a:cubicBezTo>
                  <a:cubicBezTo>
                    <a:pt x="194" y="868"/>
                    <a:pt x="0" y="674"/>
                    <a:pt x="0" y="434"/>
                  </a:cubicBezTo>
                </a:path>
              </a:pathLst>
            </a:custGeom>
            <a:solidFill>
              <a:srgbClr val="AC3E4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" name="textbox 28"/>
            <p:cNvSpPr/>
            <p:nvPr/>
          </p:nvSpPr>
          <p:spPr>
            <a:xfrm>
              <a:off x="-12700" y="-12700"/>
              <a:ext cx="575944" cy="6502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7609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219075" algn="l" rtl="0" eaLnBrk="0">
                <a:lnSpc>
                  <a:spcPct val="95000"/>
                </a:lnSpc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2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 rot="21600000">
            <a:off x="5753100" y="2311908"/>
            <a:ext cx="550163" cy="550163"/>
            <a:chOff x="0" y="0"/>
            <a:chExt cx="550163" cy="550163"/>
          </a:xfrm>
        </p:grpSpPr>
        <p:sp>
          <p:nvSpPr>
            <p:cNvPr id="30" name="path 30"/>
            <p:cNvSpPr/>
            <p:nvPr/>
          </p:nvSpPr>
          <p:spPr>
            <a:xfrm>
              <a:off x="0" y="0"/>
              <a:ext cx="550163" cy="550163"/>
            </a:xfrm>
            <a:custGeom>
              <a:avLst/>
              <a:gdLst/>
              <a:ahLst/>
              <a:cxnLst/>
              <a:rect l="0" t="0" r="0" b="0"/>
              <a:pathLst>
                <a:path w="866" h="866">
                  <a:moveTo>
                    <a:pt x="0" y="433"/>
                  </a:moveTo>
                  <a:cubicBezTo>
                    <a:pt x="0" y="193"/>
                    <a:pt x="194" y="0"/>
                    <a:pt x="433" y="0"/>
                  </a:cubicBezTo>
                  <a:cubicBezTo>
                    <a:pt x="672" y="0"/>
                    <a:pt x="866" y="193"/>
                    <a:pt x="866" y="433"/>
                  </a:cubicBezTo>
                  <a:cubicBezTo>
                    <a:pt x="866" y="672"/>
                    <a:pt x="672" y="866"/>
                    <a:pt x="433" y="866"/>
                  </a:cubicBezTo>
                  <a:cubicBezTo>
                    <a:pt x="194" y="866"/>
                    <a:pt x="0" y="672"/>
                    <a:pt x="0" y="433"/>
                  </a:cubicBezTo>
                </a:path>
              </a:pathLst>
            </a:custGeom>
            <a:solidFill>
              <a:srgbClr val="5C414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2" name="textbox 32"/>
            <p:cNvSpPr/>
            <p:nvPr/>
          </p:nvSpPr>
          <p:spPr>
            <a:xfrm>
              <a:off x="-12700" y="-12700"/>
              <a:ext cx="575944" cy="64896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7609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231140" algn="l" rtl="0" eaLnBrk="0">
                <a:lnSpc>
                  <a:spcPct val="95000"/>
                </a:lnSpc>
                <a:tabLst/>
              </a:pPr>
              <a:r>
                <a:rPr sz="2400" kern="0" spc="-20" dirty="0">
                  <a:solidFill>
                    <a:srgbClr val="FFFFFF">
                      <a:alpha val="100000"/>
                    </a:srgbClr>
                  </a:solidFill>
                  <a:latin typeface="Impact"/>
                  <a:ea typeface="Impact"/>
                  <a:cs typeface="Impact"/>
                </a:rPr>
                <a:t>1</a:t>
              </a:r>
              <a:endParaRPr sz="2400" dirty="0">
                <a:latin typeface="Impact"/>
                <a:ea typeface="Impact"/>
                <a:cs typeface="Impact"/>
              </a:endParaRPr>
            </a:p>
          </p:txBody>
        </p:sp>
      </p:grpSp>
      <p:sp>
        <p:nvSpPr>
          <p:cNvPr id="34" name="textbox 34"/>
          <p:cNvSpPr/>
          <p:nvPr/>
        </p:nvSpPr>
        <p:spPr>
          <a:xfrm>
            <a:off x="11180470" y="6481826"/>
            <a:ext cx="94614" cy="160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40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2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2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6"/>
          <p:cNvSpPr/>
          <p:nvPr/>
        </p:nvSpPr>
        <p:spPr>
          <a:xfrm>
            <a:off x="921512" y="1471701"/>
            <a:ext cx="7045959" cy="46208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76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65100" algn="l" rtl="0" eaLnBrk="0">
              <a:lnSpc>
                <a:spcPct val="94000"/>
              </a:lnSpc>
              <a:tabLst/>
            </a:pPr>
            <a:r>
              <a:rPr sz="2400" kern="0" spc="-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（一）具体性原则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710565" algn="l" rtl="0" eaLnBrk="0">
              <a:lnSpc>
                <a:spcPct val="89000"/>
              </a:lnSpc>
              <a:spcBef>
                <a:spcPts val="1594"/>
              </a:spcBef>
              <a:tabLst/>
            </a:pPr>
            <a:r>
              <a:rPr sz="2400" kern="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问题的内容要具体，不要提抽象</a:t>
            </a:r>
            <a:r>
              <a:rPr sz="24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、笼统的问题。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2028825" algn="l" rtl="0" eaLnBrk="0">
              <a:lnSpc>
                <a:spcPts val="6929"/>
              </a:lnSpc>
              <a:tabLst/>
            </a:pPr>
            <a:r>
              <a:rPr sz="2400" kern="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如：您认为某品牌的洗衣粉怎么样？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991360" indent="36830" algn="l" rtl="0" eaLnBrk="0">
              <a:lnSpc>
                <a:spcPct val="169000"/>
              </a:lnSpc>
              <a:spcBef>
                <a:spcPts val="4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您认为某品牌的洗衣粉价格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怎么样？  </a:t>
            </a:r>
            <a:r>
              <a:rPr sz="24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您认为某品牌的洗衣粉去污效果如何？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您认为某品牌的洗衣粉省水程度如何？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8" name="textbox 38"/>
          <p:cNvSpPr/>
          <p:nvPr/>
        </p:nvSpPr>
        <p:spPr>
          <a:xfrm>
            <a:off x="86786" y="168655"/>
            <a:ext cx="4618354" cy="864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1"/>
              </a:lnSpc>
              <a:tabLst/>
            </a:pPr>
            <a:r>
              <a:rPr sz="9000" kern="0" spc="-2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3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一、问题表述的原</a:t>
            </a:r>
            <a:r>
              <a:rPr sz="3200" b="1" kern="0" spc="-3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则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40" name="picture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 rot="21600000">
            <a:off x="4596383" y="3346703"/>
            <a:ext cx="507492" cy="932688"/>
            <a:chOff x="0" y="0"/>
            <a:chExt cx="507492" cy="932688"/>
          </a:xfrm>
        </p:grpSpPr>
        <p:sp>
          <p:nvSpPr>
            <p:cNvPr id="42" name="path 42"/>
            <p:cNvSpPr/>
            <p:nvPr/>
          </p:nvSpPr>
          <p:spPr>
            <a:xfrm>
              <a:off x="6096" y="6096"/>
              <a:ext cx="495300" cy="920495"/>
            </a:xfrm>
            <a:custGeom>
              <a:avLst/>
              <a:gdLst/>
              <a:ahLst/>
              <a:cxnLst/>
              <a:rect l="0" t="0" r="0" b="0"/>
              <a:pathLst>
                <a:path w="780" h="1449">
                  <a:moveTo>
                    <a:pt x="0" y="1059"/>
                  </a:moveTo>
                  <a:lnTo>
                    <a:pt x="195" y="1059"/>
                  </a:lnTo>
                  <a:lnTo>
                    <a:pt x="195" y="0"/>
                  </a:lnTo>
                  <a:lnTo>
                    <a:pt x="585" y="0"/>
                  </a:lnTo>
                  <a:lnTo>
                    <a:pt x="585" y="1059"/>
                  </a:lnTo>
                  <a:lnTo>
                    <a:pt x="780" y="1059"/>
                  </a:lnTo>
                  <a:lnTo>
                    <a:pt x="390" y="1449"/>
                  </a:lnTo>
                  <a:lnTo>
                    <a:pt x="0" y="1059"/>
                  </a:lnTo>
                  <a:close/>
                </a:path>
              </a:pathLst>
            </a:custGeom>
            <a:solidFill>
              <a:srgbClr val="ED7D31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4" name="path 44"/>
            <p:cNvSpPr/>
            <p:nvPr/>
          </p:nvSpPr>
          <p:spPr>
            <a:xfrm>
              <a:off x="0" y="0"/>
              <a:ext cx="507492" cy="932688"/>
            </a:xfrm>
            <a:custGeom>
              <a:avLst/>
              <a:gdLst/>
              <a:ahLst/>
              <a:cxnLst/>
              <a:rect l="0" t="0" r="0" b="0"/>
              <a:pathLst>
                <a:path w="799" h="1468">
                  <a:moveTo>
                    <a:pt x="9" y="1069"/>
                  </a:moveTo>
                  <a:lnTo>
                    <a:pt x="204" y="1069"/>
                  </a:lnTo>
                  <a:lnTo>
                    <a:pt x="204" y="9"/>
                  </a:lnTo>
                  <a:lnTo>
                    <a:pt x="594" y="9"/>
                  </a:lnTo>
                  <a:lnTo>
                    <a:pt x="594" y="1069"/>
                  </a:lnTo>
                  <a:lnTo>
                    <a:pt x="789" y="1069"/>
                  </a:lnTo>
                  <a:lnTo>
                    <a:pt x="399" y="1459"/>
                  </a:lnTo>
                  <a:lnTo>
                    <a:pt x="9" y="1069"/>
                  </a:lnTo>
                  <a:close/>
                </a:path>
              </a:pathLst>
            </a:custGeom>
            <a:noFill/>
            <a:ln w="12192" cap="flat">
              <a:solidFill>
                <a:srgbClr val="41719C"/>
              </a:solidFill>
              <a:prstDash val="solid"/>
              <a:miter lim="10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textbox 46"/>
          <p:cNvSpPr/>
          <p:nvPr/>
        </p:nvSpPr>
        <p:spPr>
          <a:xfrm>
            <a:off x="11179555" y="6481826"/>
            <a:ext cx="95250" cy="160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12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2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3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8"/>
          <p:cNvSpPr/>
          <p:nvPr/>
        </p:nvSpPr>
        <p:spPr>
          <a:xfrm>
            <a:off x="921512" y="1471701"/>
            <a:ext cx="9180830" cy="33737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76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65100" algn="l" rtl="0" eaLnBrk="0">
              <a:lnSpc>
                <a:spcPct val="94000"/>
              </a:lnSpc>
              <a:tabLst/>
            </a:pPr>
            <a:r>
              <a:rPr sz="24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（二）单一性原则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r" rtl="0" eaLnBrk="0">
              <a:lnSpc>
                <a:spcPct val="89000"/>
              </a:lnSpc>
              <a:spcBef>
                <a:spcPts val="1594"/>
              </a:spcBef>
              <a:tabLst/>
            </a:pPr>
            <a:r>
              <a:rPr sz="24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问题的内容要单一，不要把两</a:t>
            </a:r>
            <a:r>
              <a:rPr sz="2400" kern="0" spc="-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个或两个以上的问题合在一起提。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2131695" algn="l" rtl="0" eaLnBrk="0">
              <a:lnSpc>
                <a:spcPts val="6854"/>
              </a:lnSpc>
              <a:tabLst/>
            </a:pPr>
            <a:r>
              <a:rPr sz="2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如：您觉得健康饮食和锻</a:t>
            </a:r>
            <a:r>
              <a:rPr sz="24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炼是减肥的有效方法吗？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2131060" algn="l" rtl="0" eaLnBrk="0">
              <a:lnSpc>
                <a:spcPct val="97000"/>
              </a:lnSpc>
              <a:spcBef>
                <a:spcPts val="727"/>
              </a:spcBef>
              <a:tabLst/>
            </a:pPr>
            <a:r>
              <a:rPr sz="2400" kern="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您认为可口可乐的味道和营养如何？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2131060" algn="l" rtl="0" eaLnBrk="0">
              <a:lnSpc>
                <a:spcPct val="97000"/>
              </a:lnSpc>
              <a:spcBef>
                <a:spcPts val="1"/>
              </a:spcBef>
              <a:tabLst/>
            </a:pPr>
            <a:r>
              <a:rPr sz="2400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您认为某航班安全准时吗</a:t>
            </a:r>
            <a:r>
              <a:rPr sz="2400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？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50" name="textbox 50"/>
          <p:cNvSpPr/>
          <p:nvPr/>
        </p:nvSpPr>
        <p:spPr>
          <a:xfrm>
            <a:off x="86786" y="168655"/>
            <a:ext cx="4618354" cy="864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1"/>
              </a:lnSpc>
              <a:tabLst/>
            </a:pPr>
            <a:r>
              <a:rPr sz="9000" kern="0" spc="-2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3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一、问题表述的原</a:t>
            </a:r>
            <a:r>
              <a:rPr sz="3200" b="1" kern="0" spc="-3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则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52" name="picture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sp>
        <p:nvSpPr>
          <p:cNvPr id="54" name="textbox 54"/>
          <p:cNvSpPr/>
          <p:nvPr/>
        </p:nvSpPr>
        <p:spPr>
          <a:xfrm>
            <a:off x="11175441" y="6482740"/>
            <a:ext cx="99694" cy="1587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47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2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4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94004" y="3154679"/>
            <a:ext cx="5401055" cy="3009900"/>
          </a:xfrm>
          <a:prstGeom prst="rect">
            <a:avLst/>
          </a:prstGeom>
        </p:spPr>
      </p:pic>
      <p:sp>
        <p:nvSpPr>
          <p:cNvPr id="58" name="textbox 58"/>
          <p:cNvSpPr/>
          <p:nvPr/>
        </p:nvSpPr>
        <p:spPr>
          <a:xfrm>
            <a:off x="881888" y="1471701"/>
            <a:ext cx="10620375" cy="14782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76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04470" algn="l" rtl="0" eaLnBrk="0">
              <a:lnSpc>
                <a:spcPct val="94000"/>
              </a:lnSpc>
              <a:tabLst/>
            </a:pPr>
            <a:r>
              <a:rPr sz="24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（三）通俗性原则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indent="539750" algn="l" rtl="0" eaLnBrk="0">
              <a:lnSpc>
                <a:spcPct val="139000"/>
              </a:lnSpc>
              <a:spcBef>
                <a:spcPts val="710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表述问题的语言要通俗，不要使用被调查者感到陌生的语言，特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别是不要使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用过于专业化的术语。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60" name="textbox 60"/>
          <p:cNvSpPr/>
          <p:nvPr/>
        </p:nvSpPr>
        <p:spPr>
          <a:xfrm>
            <a:off x="6553555" y="3626891"/>
            <a:ext cx="4900295" cy="8991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54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89000"/>
              </a:lnSpc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如：您现在还认为中国互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联网三巨头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4319"/>
              </a:lnSpc>
              <a:tabLst/>
            </a:pPr>
            <a:r>
              <a:rPr sz="24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是BAT吗？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62" name="textbox 62"/>
          <p:cNvSpPr/>
          <p:nvPr/>
        </p:nvSpPr>
        <p:spPr>
          <a:xfrm>
            <a:off x="86786" y="168655"/>
            <a:ext cx="4618354" cy="864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1"/>
              </a:lnSpc>
              <a:tabLst/>
            </a:pPr>
            <a:r>
              <a:rPr sz="9000" kern="0" spc="-2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3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一、问题表述的原</a:t>
            </a:r>
            <a:r>
              <a:rPr sz="3200" b="1" kern="0" spc="-3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则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64" name="picture 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sp>
        <p:nvSpPr>
          <p:cNvPr id="66" name="textbox 66"/>
          <p:cNvSpPr/>
          <p:nvPr/>
        </p:nvSpPr>
        <p:spPr>
          <a:xfrm>
            <a:off x="11179403" y="6483197"/>
            <a:ext cx="95250" cy="1581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12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2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5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box 68"/>
          <p:cNvSpPr/>
          <p:nvPr/>
        </p:nvSpPr>
        <p:spPr>
          <a:xfrm>
            <a:off x="880059" y="1471701"/>
            <a:ext cx="10498455" cy="38385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76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06375" algn="l" rtl="0" eaLnBrk="0">
              <a:lnSpc>
                <a:spcPct val="94000"/>
              </a:lnSpc>
              <a:tabLst/>
            </a:pPr>
            <a:r>
              <a:rPr sz="24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（四）准确性原则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indent="723265" algn="l" rtl="0" eaLnBrk="0">
              <a:lnSpc>
                <a:spcPct val="140000"/>
              </a:lnSpc>
              <a:spcBef>
                <a:spcPts val="671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表述问题的语言要准确，不要使用模棱两可、含混不清或容易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产生歧义的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语言或概念。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746125" algn="l" rtl="0" eaLnBrk="0">
              <a:lnSpc>
                <a:spcPct val="89000"/>
              </a:lnSpc>
              <a:spcBef>
                <a:spcPts val="728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如：您想在不久的将来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旅行吗?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741044" algn="l" rtl="0" eaLnBrk="0">
              <a:lnSpc>
                <a:spcPts val="6024"/>
              </a:lnSpc>
              <a:tabLst/>
            </a:pP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您打算在一周内旅行吗?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741044" algn="l" rtl="0" eaLnBrk="0">
              <a:lnSpc>
                <a:spcPct val="97000"/>
              </a:lnSpc>
              <a:spcBef>
                <a:spcPts val="5"/>
              </a:spcBef>
              <a:tabLst/>
            </a:pPr>
            <a:r>
              <a:rPr sz="2400" kern="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您在未来一个月内有旅行的计划吗？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70" name="textbox 70"/>
          <p:cNvSpPr/>
          <p:nvPr/>
        </p:nvSpPr>
        <p:spPr>
          <a:xfrm>
            <a:off x="86786" y="168655"/>
            <a:ext cx="4618354" cy="864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1"/>
              </a:lnSpc>
              <a:tabLst/>
            </a:pPr>
            <a:r>
              <a:rPr sz="9000" kern="0" spc="-2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3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一、问题表述的原</a:t>
            </a:r>
            <a:r>
              <a:rPr sz="3200" b="1" kern="0" spc="-3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则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72" name="picture 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sp>
        <p:nvSpPr>
          <p:cNvPr id="74" name="textbox 74"/>
          <p:cNvSpPr/>
          <p:nvPr/>
        </p:nvSpPr>
        <p:spPr>
          <a:xfrm>
            <a:off x="11179861" y="6481826"/>
            <a:ext cx="95250" cy="160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12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2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6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box 76"/>
          <p:cNvSpPr/>
          <p:nvPr/>
        </p:nvSpPr>
        <p:spPr>
          <a:xfrm>
            <a:off x="921512" y="1471701"/>
            <a:ext cx="8355330" cy="42678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76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65100" algn="l" rtl="0" eaLnBrk="0">
              <a:lnSpc>
                <a:spcPct val="94000"/>
              </a:lnSpc>
              <a:tabLst/>
            </a:pPr>
            <a:r>
              <a:rPr sz="24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（五）简明性原则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784225" algn="l" rtl="0" eaLnBrk="0">
              <a:lnSpc>
                <a:spcPct val="97000"/>
              </a:lnSpc>
              <a:spcBef>
                <a:spcPts val="1593"/>
              </a:spcBef>
              <a:tabLst/>
            </a:pPr>
            <a:r>
              <a:rPr sz="24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表述问题的语言应该尽可能</a:t>
            </a:r>
            <a:r>
              <a:rPr sz="2400" kern="0" spc="-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简单明确，不要冗长和哆嗦。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785494" indent="4444" algn="l" rtl="0" eaLnBrk="0">
              <a:lnSpc>
                <a:spcPct val="198000"/>
              </a:lnSpc>
              <a:spcBef>
                <a:spcPts val="725"/>
              </a:spcBef>
              <a:tabLst/>
            </a:pP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如：您赞不赞成某些酒店不允许自带酒水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的规定？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您赞成酒店不允许自带酒水的</a:t>
            </a:r>
            <a:r>
              <a:rPr sz="2400" kern="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规定吗？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785494" algn="l" rtl="0" eaLnBrk="0">
              <a:lnSpc>
                <a:spcPct val="89000"/>
              </a:lnSpc>
              <a:spcBef>
                <a:spcPts val="724"/>
              </a:spcBef>
              <a:tabLst/>
            </a:pPr>
            <a:r>
              <a:rPr sz="2400" kern="0" spc="-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您如何看待酒店不允许自带酒水的规定吗？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786765" algn="l" rtl="0" eaLnBrk="0">
              <a:lnSpc>
                <a:spcPts val="5673"/>
              </a:lnSpc>
              <a:tabLst/>
            </a:pPr>
            <a:r>
              <a:rPr sz="2400" kern="0" spc="-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酒店不允许自带酒水的规</a:t>
            </a:r>
            <a:r>
              <a:rPr sz="2400" kern="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定该取消吗？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78" name="textbox 78"/>
          <p:cNvSpPr/>
          <p:nvPr/>
        </p:nvSpPr>
        <p:spPr>
          <a:xfrm>
            <a:off x="86786" y="168655"/>
            <a:ext cx="4618354" cy="864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1"/>
              </a:lnSpc>
              <a:tabLst/>
            </a:pPr>
            <a:r>
              <a:rPr sz="9000" kern="0" spc="-2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3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一、问题表述的原</a:t>
            </a:r>
            <a:r>
              <a:rPr sz="3200" b="1" kern="0" spc="-3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则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80" name="picture 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sp>
        <p:nvSpPr>
          <p:cNvPr id="82" name="textbox 82"/>
          <p:cNvSpPr/>
          <p:nvPr/>
        </p:nvSpPr>
        <p:spPr>
          <a:xfrm>
            <a:off x="11179250" y="6483197"/>
            <a:ext cx="95885" cy="1587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47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2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7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4"/>
          <p:cNvSpPr/>
          <p:nvPr/>
        </p:nvSpPr>
        <p:spPr>
          <a:xfrm>
            <a:off x="921512" y="1608861"/>
            <a:ext cx="7870825" cy="19215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76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65100" algn="l" rtl="0" eaLnBrk="0">
              <a:lnSpc>
                <a:spcPct val="94000"/>
              </a:lnSpc>
              <a:tabLst/>
            </a:pPr>
            <a:r>
              <a:rPr sz="24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（六）客观性原则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591184" indent="13334" algn="l" rtl="0" eaLnBrk="0">
              <a:lnSpc>
                <a:spcPct val="211000"/>
              </a:lnSpc>
              <a:spcBef>
                <a:spcPts val="54"/>
              </a:spcBef>
              <a:tabLst/>
            </a:pP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表述问题的态度要中立，不要有诱导性或倾向性语言。</a:t>
            </a:r>
            <a:r>
              <a:rPr sz="24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如：消费者普遍认为海尔冰箱好，您的印</a:t>
            </a:r>
            <a:r>
              <a:rPr sz="24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象如何?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86" name="textbox 86"/>
          <p:cNvSpPr/>
          <p:nvPr/>
        </p:nvSpPr>
        <p:spPr>
          <a:xfrm>
            <a:off x="86786" y="168655"/>
            <a:ext cx="4618354" cy="864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1"/>
              </a:lnSpc>
              <a:tabLst/>
            </a:pPr>
            <a:r>
              <a:rPr sz="9000" kern="0" spc="-2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53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2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一、问题表述的原</a:t>
            </a:r>
            <a:r>
              <a:rPr sz="3200" b="1" kern="0" spc="-3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则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88" name="picture 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  <p:sp>
        <p:nvSpPr>
          <p:cNvPr id="90" name="textbox 90"/>
          <p:cNvSpPr/>
          <p:nvPr/>
        </p:nvSpPr>
        <p:spPr>
          <a:xfrm>
            <a:off x="11178031" y="6481826"/>
            <a:ext cx="97155" cy="160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12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73000"/>
              </a:lnSpc>
              <a:tabLst/>
            </a:pPr>
            <a:r>
              <a:rPr sz="1200" kern="0" spc="-20" dirty="0">
                <a:solidFill>
                  <a:srgbClr val="89898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8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97408" y="1901951"/>
            <a:ext cx="7522464" cy="4826508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257031" y="982980"/>
            <a:ext cx="3450335" cy="5775959"/>
          </a:xfrm>
          <a:prstGeom prst="rect">
            <a:avLst/>
          </a:prstGeom>
        </p:spPr>
      </p:pic>
      <p:sp>
        <p:nvSpPr>
          <p:cNvPr id="96" name="textbox 96"/>
          <p:cNvSpPr/>
          <p:nvPr/>
        </p:nvSpPr>
        <p:spPr>
          <a:xfrm>
            <a:off x="86786" y="168655"/>
            <a:ext cx="4644390" cy="864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601"/>
              </a:lnSpc>
              <a:tabLst/>
            </a:pPr>
            <a:r>
              <a:rPr sz="9000" kern="0" spc="-1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■</a:t>
            </a:r>
            <a:r>
              <a:rPr sz="9000" kern="0" spc="-450" dirty="0">
                <a:solidFill>
                  <a:srgbClr val="09296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b="1" kern="0" spc="-10" dirty="0">
                <a:solidFill>
                  <a:srgbClr val="2E4C6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二、问题表述的技巧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98" name="textbox 98"/>
          <p:cNvSpPr/>
          <p:nvPr/>
        </p:nvSpPr>
        <p:spPr>
          <a:xfrm>
            <a:off x="921512" y="1471701"/>
            <a:ext cx="2716529" cy="3708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76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4000"/>
              </a:lnSpc>
              <a:tabLst/>
            </a:pPr>
            <a:r>
              <a:rPr sz="2400" kern="0" spc="-1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（一）便</a:t>
            </a:r>
            <a:r>
              <a:rPr sz="2400" kern="0" spc="-1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于用户理</a:t>
            </a:r>
            <a:r>
              <a:rPr sz="24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解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" y="937259"/>
            <a:ext cx="12185903" cy="4572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Microsoft® PowerPoint® 2013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锐旗设计; https:/9ppt.taobao.com</cp:keywords>
  <dcterms:created xsi:type="dcterms:W3CDTF">2021-06-18T14:30:46Z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wqlLaW5nc29mdCBQREYgdG8gV1BTIDEwMA</vt:lpwstr>
  </property>
  <property fmtid="{D5CDD505-2E9C-101B-9397-08002B2CF9AE}" pid="3" name="Created">
    <vt:filetime>2024-08-30T16:53:37</vt:filetime>
  </property>
</Properties>
</file>