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2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0"/>
  </p:notesMasterIdLst>
  <p:sldIdLst>
    <p:sldId id="315" r:id="rId3"/>
    <p:sldId id="316" r:id="rId4"/>
    <p:sldId id="330" r:id="rId5"/>
    <p:sldId id="331" r:id="rId6"/>
    <p:sldId id="340" r:id="rId7"/>
    <p:sldId id="332" r:id="rId8"/>
    <p:sldId id="344" r:id="rId9"/>
    <p:sldId id="347" r:id="rId10"/>
    <p:sldId id="348" r:id="rId11"/>
    <p:sldId id="352" r:id="rId12"/>
    <p:sldId id="353" r:id="rId13"/>
    <p:sldId id="354" r:id="rId14"/>
    <p:sldId id="355" r:id="rId15"/>
    <p:sldId id="356" r:id="rId16"/>
    <p:sldId id="333" r:id="rId17"/>
    <p:sldId id="349" r:id="rId18"/>
    <p:sldId id="281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618" y="-108"/>
      </p:cViewPr>
      <p:guideLst>
        <p:guide orient="horz" pos="212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72099-43DB-41D2-815F-F7D9DE41707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FDEAB-A433-4224-A36F-2864A27D78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00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D02BE-75D9-4A13-8483-9F7A1F0DFD38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7D0B3-16F2-4BB3-8B69-B6D1C0B9DFF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F3350-FDFE-434A-AF7E-7091D48B416C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D8C5F-DA56-4573-9953-9140AF26126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0A47C-E76F-48FB-BC0D-874814FB12EA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96B87-BE78-49BB-992C-8C79238C70C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8C22B-F217-4B3C-974E-BD2378D75662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C6390-D52F-4730-ACC1-E7F76964CD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43DAA-C377-4BCC-96D6-3AADB46601BC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01B1E-A432-4F92-B1D4-79767232E22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7F53C-15A3-4870-90F7-DAB03B68BA0C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A65D6-171F-4062-A2E4-3A6F4E055D9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3A6CE-EB77-4DCA-B07B-ABE7FC8419A8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B2293-7482-4618-8151-4DD9E3CBAE1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50822-F770-426F-8DBF-69723AE66553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882F7-2FF0-4E14-8D81-9032C6814DE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B69B6-62B5-4DBA-BB9C-169DCF877776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CD12E-1C25-4D44-9F9D-105CF175788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E763B-ADFD-4316-89A0-32FF3F47492C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78996-C61E-4306-8DBB-50389A71D42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EB904-F0E6-420B-AC82-421776602E3E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1D8DC-D4F1-4538-BEC9-D67F604733A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AE9401-E3DA-42DC-9F2E-692C1210B549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3CB1E8D-84E6-4288-A09F-4A098AD868C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image" Target="../media/image11.png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image" Target="../media/image10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image" Target="../media/image9.png"/><Relationship Id="rId5" Type="http://schemas.openxmlformats.org/officeDocument/2006/relationships/tags" Target="../tags/tag53.xml"/><Relationship Id="rId10" Type="http://schemas.openxmlformats.org/officeDocument/2006/relationships/image" Target="../media/image8.png"/><Relationship Id="rId4" Type="http://schemas.openxmlformats.org/officeDocument/2006/relationships/tags" Target="../tags/tag52.xml"/><Relationship Id="rId9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7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10" Type="http://schemas.openxmlformats.org/officeDocument/2006/relationships/image" Target="../media/image13.png"/><Relationship Id="rId4" Type="http://schemas.openxmlformats.org/officeDocument/2006/relationships/tags" Target="../tags/tag61.xml"/><Relationship Id="rId9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image" Target="../media/image6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image" Target="../media/image5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image" Target="../media/image4.png"/><Relationship Id="rId5" Type="http://schemas.openxmlformats.org/officeDocument/2006/relationships/tags" Target="../tags/tag24.xml"/><Relationship Id="rId10" Type="http://schemas.openxmlformats.org/officeDocument/2006/relationships/image" Target="../media/image3.png"/><Relationship Id="rId4" Type="http://schemas.openxmlformats.org/officeDocument/2006/relationships/tags" Target="../tags/tag23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3175" y="2778125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459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19467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68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69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0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1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2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3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4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5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6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7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8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9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0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1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2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3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4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5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6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7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8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9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0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1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2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3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4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5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6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7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8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9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0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1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2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3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4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5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6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7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8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9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0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1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2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3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4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5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6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7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8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9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0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1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2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3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4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5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6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7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8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9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0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1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2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3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4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5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6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7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8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9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0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1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2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3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4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5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6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7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8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9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0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1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2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3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4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5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6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7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8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9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0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1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2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3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4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5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6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7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8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9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0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1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2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3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4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5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6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7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8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9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0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1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2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3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4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5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6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7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8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9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0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1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2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3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4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5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6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7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8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9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0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1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2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3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4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5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6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7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8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9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0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1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2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3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4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5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6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7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8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9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0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1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2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3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4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5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6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7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8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9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0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1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2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3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4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5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6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7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8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9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0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1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2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3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4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5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6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7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8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9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0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1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2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3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4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5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6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7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8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9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0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1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2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3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4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5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6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7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8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9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0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1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2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3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4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5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6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7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8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9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0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1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2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3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4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5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6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7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8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9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0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1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2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3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4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5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6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7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8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9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0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1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2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3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4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5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6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7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8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9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0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1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2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3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4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5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6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7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8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9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0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1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2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3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4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5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6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7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8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9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0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1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2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3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4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5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6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7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8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9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0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1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2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3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4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5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6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7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8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9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0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1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2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3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4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5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6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7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8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9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0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1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2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3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4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5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6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7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8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9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0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1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2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3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4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5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6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7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8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9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0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1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2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3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4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5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6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7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8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9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0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1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2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3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4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5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6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7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8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9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0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1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2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3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4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5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6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7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8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9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0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1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2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3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4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5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6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7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8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9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0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1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2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3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4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5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6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7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8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9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0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1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2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3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4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5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6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7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8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9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0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1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2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3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4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5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6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7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8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9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50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51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52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461" name="PA_文本框 77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6592" y="4419174"/>
            <a:ext cx="3810251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商贸流通学院   马洁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8" name="PA_文本框 77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27076" y="3052763"/>
            <a:ext cx="7221537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spc="100">
                <a:solidFill>
                  <a:schemeClr val="bg1"/>
                </a:solidFill>
                <a:uFillTx/>
                <a:latin typeface="微软雅黑" pitchFamily="34" charset="-122"/>
                <a:ea typeface="微软雅黑" pitchFamily="34" charset="-122"/>
                <a:sym typeface="+mn-ea"/>
              </a:rPr>
              <a:t>非随机抽样的方法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图片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4"/>
            <a:ext cx="4568456" cy="77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61" grpId="0"/>
      <p:bldP spid="3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2795" y="182245"/>
            <a:ext cx="10581005" cy="590550"/>
          </a:xfrm>
        </p:spPr>
        <p:txBody>
          <a:bodyPr/>
          <a:lstStyle/>
          <a:p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（二）判断抽样法</a:t>
            </a: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181610"/>
            <a:ext cx="614045" cy="5588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33" name="矩形 32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695" y="1403985"/>
            <a:ext cx="11254105" cy="4773295"/>
          </a:xfrm>
        </p:spPr>
        <p:txBody>
          <a:bodyPr>
            <a:norm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含义：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亦称重点抽样法、非统计抽样法、经验试查法，是指由市场调查的专家依据自己的判断来选取样本的一种方法。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试用范围：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总体的构成单位差异较大而样本数又很小的情况。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+mn-ea"/>
              </a:rPr>
              <a:t>举例：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对会计凭证的抽查，根据审计人员的经验，年初和年末存在问题的可能性较大，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            故在抽样时，对1月、12月的会计凭证抽取较多的样本，对其余会计凭证抽取较 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            少的样本。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5580"/>
            <a:ext cx="10515600" cy="591820"/>
          </a:xfrm>
        </p:spPr>
        <p:txBody>
          <a:bodyPr/>
          <a:lstStyle/>
          <a:p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（二）判断抽样法</a:t>
            </a:r>
            <a:endParaRPr lang="zh-CN" altLang="en-US" sz="3200" dirty="0"/>
          </a:p>
        </p:txBody>
      </p:sp>
      <p:sp>
        <p:nvSpPr>
          <p:cNvPr id="31" name="矩形 30"/>
          <p:cNvSpPr/>
          <p:nvPr/>
        </p:nvSpPr>
        <p:spPr>
          <a:xfrm>
            <a:off x="165053" y="19628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181610"/>
            <a:ext cx="614045" cy="5588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2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33" name="矩形 32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4465" y="1433830"/>
            <a:ext cx="11642090" cy="5076825"/>
          </a:xfrm>
        </p:spPr>
        <p:txBody>
          <a:bodyPr>
            <a:normAutofit lnSpcReduction="10000"/>
          </a:bodyPr>
          <a:lstStyle/>
          <a:p>
            <a:pPr marL="525780" indent="-525780" defTabSz="914400" fontAlgn="auto">
              <a:lnSpc>
                <a:spcPct val="150000"/>
              </a:lnSpc>
              <a:spcBef>
                <a:spcPts val="0"/>
              </a:spcBef>
              <a:tabLst>
                <a:tab pos="537210" algn="l"/>
              </a:tabLst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+mn-ea"/>
              </a:rPr>
              <a:t>优缺点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  <a:p>
            <a:pPr marL="0" indent="0" defTabSz="914400" fontAlgn="auto">
              <a:lnSpc>
                <a:spcPct val="150000"/>
              </a:lnSpc>
              <a:spcBef>
                <a:spcPts val="0"/>
              </a:spcBef>
              <a:buNone/>
              <a:tabLst>
                <a:tab pos="537210" algn="l"/>
              </a:tabLst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+mn-ea"/>
              </a:rPr>
              <a:t>         优点：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由于根据需要来选定，所以较好的满足了特殊的调查需要。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  <a:p>
            <a:pPr marL="0" indent="0" defTabSz="914400" fontAlgn="auto">
              <a:lnSpc>
                <a:spcPct val="150000"/>
              </a:lnSpc>
              <a:spcBef>
                <a:spcPts val="0"/>
              </a:spcBef>
              <a:buNone/>
              <a:tabLst>
                <a:tab pos="537210" algn="l"/>
              </a:tabLst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+mn-ea"/>
              </a:rPr>
              <a:t>         缺点：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如果调查人员在选取样本时主观判断出现偏差，则判断抽样极易发生较大的抽样误差。</a:t>
            </a:r>
          </a:p>
          <a:p>
            <a:pPr marL="525780" indent="-525780" defTabSz="914400" fontAlgn="auto">
              <a:lnSpc>
                <a:spcPct val="150000"/>
              </a:lnSpc>
              <a:spcBef>
                <a:spcPts val="0"/>
              </a:spcBef>
              <a:tabLst>
                <a:tab pos="537210" algn="l"/>
              </a:tabLst>
            </a:pPr>
            <a:endParaRPr lang="zh-CN" altLang="en-US" sz="2000" b="1" dirty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525780" indent="-525780" defTabSz="914400" fontAlgn="auto">
              <a:lnSpc>
                <a:spcPct val="150000"/>
              </a:lnSpc>
              <a:spcBef>
                <a:spcPts val="0"/>
              </a:spcBef>
              <a:tabLst>
                <a:tab pos="537210" algn="l"/>
              </a:tabLst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+mn-ea"/>
              </a:rPr>
              <a:t>注意事项</a:t>
            </a:r>
          </a:p>
          <a:p>
            <a:pPr marL="0" indent="0" defTabSz="914400" fontAlgn="auto">
              <a:lnSpc>
                <a:spcPct val="150000"/>
              </a:lnSpc>
              <a:spcBef>
                <a:spcPts val="0"/>
              </a:spcBef>
              <a:buNone/>
              <a:tabLst>
                <a:tab pos="537210" algn="l"/>
              </a:tabLs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好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专家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  <a:p>
            <a:pPr marL="0" indent="0" defTabSz="914400" fontAlgn="auto">
              <a:lnSpc>
                <a:spcPct val="150000"/>
              </a:lnSpc>
              <a:spcBef>
                <a:spcPts val="0"/>
              </a:spcBef>
              <a:buNone/>
              <a:tabLst>
                <a:tab pos="537210" algn="l"/>
              </a:tabLs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应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极力避免挑选极端情况的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样本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  <a:p>
            <a:pPr marL="525780" indent="-525780" defTabSz="914400" fontAlgn="auto">
              <a:lnSpc>
                <a:spcPct val="150000"/>
              </a:lnSpc>
              <a:spcBef>
                <a:spcPts val="0"/>
              </a:spcBef>
              <a:tabLst>
                <a:tab pos="537210" algn="l"/>
              </a:tabLst>
            </a:pP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 marL="525780" indent="-525780" defTabSz="914400" fontAlgn="auto">
              <a:lnSpc>
                <a:spcPct val="150000"/>
              </a:lnSpc>
              <a:spcBef>
                <a:spcPts val="0"/>
              </a:spcBef>
              <a:tabLst>
                <a:tab pos="537210" algn="l"/>
              </a:tabLst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具体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做法</a:t>
            </a:r>
          </a:p>
          <a:p>
            <a:pPr marL="0" indent="0" defTabSz="914400" fontAlgn="auto">
              <a:lnSpc>
                <a:spcPct val="150000"/>
              </a:lnSpc>
              <a:spcBef>
                <a:spcPts val="0"/>
              </a:spcBef>
              <a:buNone/>
              <a:tabLst>
                <a:tab pos="537210" algn="l"/>
              </a:tabLs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专家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判断选择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样本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  <a:p>
            <a:pPr marL="0" indent="0" defTabSz="914400" fontAlgn="auto">
              <a:lnSpc>
                <a:spcPct val="150000"/>
              </a:lnSpc>
              <a:spcBef>
                <a:spcPts val="0"/>
              </a:spcBef>
              <a:buNone/>
              <a:tabLst>
                <a:tab pos="537210" algn="l"/>
              </a:tabLs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统计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判断选择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样本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3430" y="181610"/>
            <a:ext cx="10580370" cy="590550"/>
          </a:xfrm>
        </p:spPr>
        <p:txBody>
          <a:bodyPr/>
          <a:lstStyle/>
          <a:p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（三）配额抽样法</a:t>
            </a: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181610"/>
            <a:ext cx="614045" cy="5588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2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33" name="矩形 32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08585" y="1555115"/>
            <a:ext cx="11462385" cy="5041900"/>
          </a:xfrm>
        </p:spPr>
        <p:txBody>
          <a:bodyPr>
            <a:noAutofit/>
          </a:bodyPr>
          <a:lstStyle/>
          <a:p>
            <a:pPr marL="288290" indent="520700" defTabSz="914400" fontAlgn="auto">
              <a:lnSpc>
                <a:spcPct val="150000"/>
              </a:lnSpc>
              <a:spcBef>
                <a:spcPts val="0"/>
              </a:spcBef>
              <a:tabLst>
                <a:tab pos="716280" algn="l"/>
              </a:tabLst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含义：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亦称定额抽样，抽样指按照一定的标准确定反映地区别和职业别等不同群体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的样本 配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288290" indent="0" defTabSz="914400" fontAlgn="auto">
              <a:lnSpc>
                <a:spcPct val="150000"/>
              </a:lnSpc>
              <a:spcBef>
                <a:spcPts val="0"/>
              </a:spcBef>
              <a:buNone/>
              <a:tabLst>
                <a:tab pos="716280" algn="l"/>
              </a:tabLs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额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，然后调查人员主管地抽取配额内样本的方法。</a:t>
            </a:r>
          </a:p>
          <a:p>
            <a:pPr marL="288290" indent="520700" defTabSz="914400" fontAlgn="auto">
              <a:lnSpc>
                <a:spcPct val="150000"/>
              </a:lnSpc>
              <a:spcBef>
                <a:spcPts val="0"/>
              </a:spcBef>
              <a:tabLst>
                <a:tab pos="716280" algn="l"/>
              </a:tabLst>
            </a:pP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  <a:p>
            <a:pPr marL="288290" indent="520700" defTabSz="914400" fontAlgn="auto">
              <a:lnSpc>
                <a:spcPct val="150000"/>
              </a:lnSpc>
              <a:spcBef>
                <a:spcPts val="0"/>
              </a:spcBef>
              <a:tabLst>
                <a:tab pos="716280" algn="l"/>
              </a:tabLst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适用范围：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通常适用于小型的市场调查</a:t>
            </a:r>
          </a:p>
          <a:p>
            <a:pPr marL="288290" indent="520700" defTabSz="914400" fontAlgn="auto">
              <a:lnSpc>
                <a:spcPct val="150000"/>
              </a:lnSpc>
              <a:spcBef>
                <a:spcPts val="0"/>
              </a:spcBef>
              <a:tabLst>
                <a:tab pos="716280" algn="l"/>
              </a:tabLst>
            </a:pP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  <a:p>
            <a:pPr marL="288290" indent="520700" fontAlgn="auto">
              <a:lnSpc>
                <a:spcPct val="150000"/>
              </a:lnSpc>
              <a:spcBef>
                <a:spcPts val="0"/>
              </a:spcBef>
              <a:tabLst>
                <a:tab pos="716280" algn="l"/>
              </a:tabLst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控制特征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作为细分总体的标准；</a:t>
            </a:r>
          </a:p>
          <a:p>
            <a:pPr marL="0" indent="0" defTabSz="914400" fontAlgn="auto">
              <a:lnSpc>
                <a:spcPct val="150000"/>
              </a:lnSpc>
              <a:spcBef>
                <a:spcPts val="0"/>
              </a:spcBef>
              <a:buNone/>
              <a:tabLst>
                <a:tab pos="716280" algn="l"/>
              </a:tabLs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                           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总体按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控制特征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组成若干子总体；</a:t>
            </a:r>
          </a:p>
          <a:p>
            <a:pPr marL="0" indent="0" defTabSz="914400" fontAlgn="auto">
              <a:lnSpc>
                <a:spcPct val="150000"/>
              </a:lnSpc>
              <a:spcBef>
                <a:spcPts val="0"/>
              </a:spcBef>
              <a:buNone/>
              <a:tabLst>
                <a:tab pos="716280" algn="l"/>
              </a:tabLs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                           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决定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各子总体样本的大小；</a:t>
            </a:r>
          </a:p>
          <a:p>
            <a:pPr marL="0" indent="0" defTabSz="914400" fontAlgn="auto">
              <a:lnSpc>
                <a:spcPct val="150000"/>
              </a:lnSpc>
              <a:spcBef>
                <a:spcPts val="0"/>
              </a:spcBef>
              <a:buNone/>
              <a:tabLst>
                <a:tab pos="716280" algn="l"/>
              </a:tabLs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                           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样本单位。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8991" y="99635"/>
            <a:ext cx="10580370" cy="755015"/>
          </a:xfrm>
        </p:spPr>
        <p:txBody>
          <a:bodyPr/>
          <a:lstStyle/>
          <a:p>
            <a:r>
              <a:rPr lang="zh-CN" altLang="en-US" sz="3200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举例说明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说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明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181610"/>
            <a:ext cx="614045" cy="5588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33" name="矩形 32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695" y="1237615"/>
            <a:ext cx="11254105" cy="5620385"/>
          </a:xfrm>
        </p:spPr>
        <p:txBody>
          <a:bodyPr/>
          <a:lstStyle/>
          <a:p>
            <a:pPr marL="407035" indent="-40703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假设某高校有2000名学生，其中男生占60%，女生占40%；文科学生和理科学生各占50%；一年级、二年级、三年级、四年级学生分别占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40%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、30%、20%和10%。现要用定额抽样方法依上述三个变量抽取一个规模为100人的样本。依据总体的构成和样本规模，我们可得到下列定额表：</a:t>
            </a:r>
          </a:p>
          <a:p>
            <a:pPr marL="407035" indent="-407035" fontAlgn="auto">
              <a:lnSpc>
                <a:spcPct val="150000"/>
              </a:lnSpc>
              <a:spcBef>
                <a:spcPts val="0"/>
              </a:spcBef>
            </a:pP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50438854"/>
              </p:ext>
            </p:extLst>
          </p:nvPr>
        </p:nvGraphicFramePr>
        <p:xfrm>
          <a:off x="393700" y="3217545"/>
          <a:ext cx="11345545" cy="319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7385"/>
                <a:gridCol w="667385"/>
                <a:gridCol w="667385"/>
                <a:gridCol w="667385"/>
                <a:gridCol w="667385"/>
                <a:gridCol w="667385"/>
                <a:gridCol w="667385"/>
                <a:gridCol w="667385"/>
                <a:gridCol w="667385"/>
                <a:gridCol w="667385"/>
                <a:gridCol w="667385"/>
                <a:gridCol w="667385"/>
                <a:gridCol w="667385"/>
                <a:gridCol w="667385"/>
                <a:gridCol w="667385"/>
                <a:gridCol w="667385"/>
                <a:gridCol w="667385"/>
              </a:tblGrid>
              <a:tr h="798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性别</a:t>
                      </a:r>
                    </a:p>
                  </a:txBody>
                  <a:tcPr anchor="ctr" anchorCtr="1"/>
                </a:tc>
                <a:tc gridSpan="8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男生（</a:t>
                      </a:r>
                      <a:r>
                        <a:rPr lang="en-US" altLang="zh-CN" dirty="0">
                          <a:latin typeface="微软雅黑" pitchFamily="34" charset="-122"/>
                          <a:ea typeface="微软雅黑" pitchFamily="34" charset="-122"/>
                        </a:rPr>
                        <a:t>60</a:t>
                      </a: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）</a:t>
                      </a:r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女生（</a:t>
                      </a:r>
                      <a:r>
                        <a:rPr lang="en-US" altLang="zh-CN">
                          <a:latin typeface="微软雅黑" pitchFamily="34" charset="-122"/>
                          <a:ea typeface="微软雅黑" pitchFamily="34" charset="-122"/>
                        </a:rPr>
                        <a:t>40</a:t>
                      </a: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）</a:t>
                      </a:r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798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文理</a:t>
                      </a:r>
                    </a:p>
                  </a:txBody>
                  <a:tcPr anchor="ctr" anchorCtr="1"/>
                </a:tc>
                <a:tc gridSpan="4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文科（</a:t>
                      </a:r>
                      <a:r>
                        <a:rPr lang="en-US" altLang="zh-CN" dirty="0"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）</a:t>
                      </a:r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理科（</a:t>
                      </a:r>
                      <a:r>
                        <a:rPr lang="en-US" altLang="zh-CN" dirty="0"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）</a:t>
                      </a:r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文科（</a:t>
                      </a:r>
                      <a:r>
                        <a:rPr lang="en-US" altLang="zh-CN" dirty="0"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）</a:t>
                      </a:r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理科（</a:t>
                      </a:r>
                      <a:r>
                        <a:rPr lang="en-US" altLang="zh-CN"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）</a:t>
                      </a:r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798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年级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一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二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三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四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一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二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三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四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一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二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三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四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一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二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三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四</a:t>
                      </a:r>
                    </a:p>
                  </a:txBody>
                  <a:tcPr anchor="ctr" anchorCtr="1"/>
                </a:tc>
              </a:tr>
              <a:tr h="798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人数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anchor="ctr" anchorCtr="1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795" y="182245"/>
            <a:ext cx="10454005" cy="591185"/>
          </a:xfrm>
        </p:spPr>
        <p:txBody>
          <a:bodyPr/>
          <a:lstStyle/>
          <a:p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配合抽样法与判断抽样的关系</a:t>
            </a: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181610"/>
            <a:ext cx="614045" cy="5588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2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33" name="矩形 32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695" y="1087120"/>
            <a:ext cx="11254105" cy="5090160"/>
          </a:xfrm>
        </p:spPr>
        <p:txBody>
          <a:bodyPr/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联系：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配额抽样实质是一种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分层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的判断抽样。</a:t>
            </a:r>
          </a:p>
          <a:p>
            <a:endParaRPr lang="zh-CN" altLang="en-US" dirty="0"/>
          </a:p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区别：</a:t>
            </a:r>
          </a:p>
        </p:txBody>
      </p:sp>
      <p:graphicFrame>
        <p:nvGraphicFramePr>
          <p:cNvPr id="4" name="表格 3"/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11458778"/>
              </p:ext>
            </p:extLst>
          </p:nvPr>
        </p:nvGraphicFramePr>
        <p:xfrm>
          <a:off x="560705" y="2787015"/>
          <a:ext cx="10840720" cy="3177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9630"/>
                <a:gridCol w="3602355"/>
                <a:gridCol w="2865120"/>
                <a:gridCol w="2253615"/>
              </a:tblGrid>
              <a:tr h="10591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抽样方法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抽样方式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微软雅黑" pitchFamily="34" charset="-122"/>
                          <a:ea typeface="微软雅黑" pitchFamily="34" charset="-122"/>
                        </a:rPr>
                        <a:t>侧重点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微软雅黑" pitchFamily="34" charset="-122"/>
                          <a:ea typeface="微软雅黑" pitchFamily="34" charset="-122"/>
                        </a:rPr>
                        <a:t>复杂程度</a:t>
                      </a:r>
                    </a:p>
                  </a:txBody>
                  <a:tcPr anchor="ctr" anchorCtr="1"/>
                </a:tc>
              </a:tr>
              <a:tr h="10591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配合抽样法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分别从各个控制特征的层次抽取若干个群体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注重</a:t>
                      </a:r>
                      <a:r>
                        <a:rPr lang="en-US" altLang="zh-CN" dirty="0">
                          <a:latin typeface="微软雅黑" pitchFamily="34" charset="-122"/>
                          <a:ea typeface="微软雅黑" pitchFamily="34" charset="-122"/>
                        </a:rPr>
                        <a:t>“</a:t>
                      </a: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量</a:t>
                      </a:r>
                      <a:r>
                        <a:rPr lang="en-US" altLang="zh-CN" dirty="0">
                          <a:latin typeface="微软雅黑" pitchFamily="34" charset="-122"/>
                          <a:ea typeface="微软雅黑" pitchFamily="34" charset="-122"/>
                        </a:rPr>
                        <a:t>”</a:t>
                      </a: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的分配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方法复杂精密</a:t>
                      </a:r>
                    </a:p>
                  </a:txBody>
                  <a:tcPr anchor="ctr" anchorCtr="1"/>
                </a:tc>
              </a:tr>
              <a:tr h="10591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判断抽样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从总体中的某一层中抽取若干个符合条件的典型样本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注重</a:t>
                      </a:r>
                      <a:r>
                        <a:rPr lang="en-US" altLang="zh-CN" dirty="0">
                          <a:latin typeface="微软雅黑" pitchFamily="34" charset="-122"/>
                          <a:ea typeface="微软雅黑" pitchFamily="34" charset="-122"/>
                        </a:rPr>
                        <a:t>“</a:t>
                      </a: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质</a:t>
                      </a:r>
                      <a:r>
                        <a:rPr lang="en-US" altLang="zh-CN" dirty="0">
                          <a:latin typeface="微软雅黑" pitchFamily="34" charset="-122"/>
                          <a:ea typeface="微软雅黑" pitchFamily="34" charset="-122"/>
                        </a:rPr>
                        <a:t>”</a:t>
                      </a: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的分配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简便易行</a:t>
                      </a:r>
                    </a:p>
                  </a:txBody>
                  <a:tcPr anchor="ctr" anchorCtr="1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A_图片 692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273" y="1801641"/>
            <a:ext cx="1421552" cy="150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A_图片 69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693" y="3373099"/>
            <a:ext cx="1396801" cy="1478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A_图片 692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994" y="3204025"/>
            <a:ext cx="1686664" cy="178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A_图片 692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418" y="1889092"/>
            <a:ext cx="1401729" cy="1484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PA_文本框 31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623687" y="2010986"/>
            <a:ext cx="32850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sym typeface="+mn-ea"/>
              </a:rPr>
              <a:t>4.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+mn-ea"/>
              </a:rPr>
              <a:t>非随机抽样的方法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右箭头 1"/>
          <p:cNvSpPr/>
          <p:nvPr/>
        </p:nvSpPr>
        <p:spPr>
          <a:xfrm rot="19355679">
            <a:off x="2778184" y="3160112"/>
            <a:ext cx="814812" cy="506994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 rot="2178812">
            <a:off x="4476276" y="3190329"/>
            <a:ext cx="925071" cy="501310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右箭头 21"/>
          <p:cNvSpPr/>
          <p:nvPr/>
        </p:nvSpPr>
        <p:spPr>
          <a:xfrm rot="19619644">
            <a:off x="6502175" y="3130544"/>
            <a:ext cx="925071" cy="501310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250"/>
          <p:cNvSpPr>
            <a:spLocks noEditPoints="1"/>
          </p:cNvSpPr>
          <p:nvPr/>
        </p:nvSpPr>
        <p:spPr bwMode="auto">
          <a:xfrm>
            <a:off x="9362304" y="3961256"/>
            <a:ext cx="403225" cy="388938"/>
          </a:xfrm>
          <a:custGeom>
            <a:avLst/>
            <a:gdLst>
              <a:gd name="T0" fmla="*/ 19 w 229"/>
              <a:gd name="T1" fmla="*/ 0 h 217"/>
              <a:gd name="T2" fmla="*/ 209 w 229"/>
              <a:gd name="T3" fmla="*/ 0 h 217"/>
              <a:gd name="T4" fmla="*/ 229 w 229"/>
              <a:gd name="T5" fmla="*/ 20 h 217"/>
              <a:gd name="T6" fmla="*/ 229 w 229"/>
              <a:gd name="T7" fmla="*/ 140 h 217"/>
              <a:gd name="T8" fmla="*/ 209 w 229"/>
              <a:gd name="T9" fmla="*/ 160 h 217"/>
              <a:gd name="T10" fmla="*/ 19 w 229"/>
              <a:gd name="T11" fmla="*/ 160 h 217"/>
              <a:gd name="T12" fmla="*/ 0 w 229"/>
              <a:gd name="T13" fmla="*/ 140 h 217"/>
              <a:gd name="T14" fmla="*/ 0 w 229"/>
              <a:gd name="T15" fmla="*/ 20 h 217"/>
              <a:gd name="T16" fmla="*/ 19 w 229"/>
              <a:gd name="T17" fmla="*/ 0 h 217"/>
              <a:gd name="T18" fmla="*/ 56 w 229"/>
              <a:gd name="T19" fmla="*/ 203 h 217"/>
              <a:gd name="T20" fmla="*/ 94 w 229"/>
              <a:gd name="T21" fmla="*/ 199 h 217"/>
              <a:gd name="T22" fmla="*/ 94 w 229"/>
              <a:gd name="T23" fmla="*/ 171 h 217"/>
              <a:gd name="T24" fmla="*/ 140 w 229"/>
              <a:gd name="T25" fmla="*/ 171 h 217"/>
              <a:gd name="T26" fmla="*/ 140 w 229"/>
              <a:gd name="T27" fmla="*/ 199 h 217"/>
              <a:gd name="T28" fmla="*/ 176 w 229"/>
              <a:gd name="T29" fmla="*/ 203 h 217"/>
              <a:gd name="T30" fmla="*/ 176 w 229"/>
              <a:gd name="T31" fmla="*/ 217 h 217"/>
              <a:gd name="T32" fmla="*/ 56 w 229"/>
              <a:gd name="T33" fmla="*/ 217 h 217"/>
              <a:gd name="T34" fmla="*/ 56 w 229"/>
              <a:gd name="T35" fmla="*/ 203 h 217"/>
              <a:gd name="T36" fmla="*/ 17 w 229"/>
              <a:gd name="T37" fmla="*/ 19 h 217"/>
              <a:gd name="T38" fmla="*/ 17 w 229"/>
              <a:gd name="T39" fmla="*/ 124 h 217"/>
              <a:gd name="T40" fmla="*/ 210 w 229"/>
              <a:gd name="T41" fmla="*/ 124 h 217"/>
              <a:gd name="T42" fmla="*/ 210 w 229"/>
              <a:gd name="T43" fmla="*/ 19 h 217"/>
              <a:gd name="T44" fmla="*/ 17 w 229"/>
              <a:gd name="T45" fmla="*/ 19 h 217"/>
              <a:gd name="T46" fmla="*/ 191 w 229"/>
              <a:gd name="T47" fmla="*/ 134 h 217"/>
              <a:gd name="T48" fmla="*/ 183 w 229"/>
              <a:gd name="T49" fmla="*/ 142 h 217"/>
              <a:gd name="T50" fmla="*/ 191 w 229"/>
              <a:gd name="T51" fmla="*/ 150 h 217"/>
              <a:gd name="T52" fmla="*/ 199 w 229"/>
              <a:gd name="T53" fmla="*/ 142 h 217"/>
              <a:gd name="T54" fmla="*/ 191 w 229"/>
              <a:gd name="T55" fmla="*/ 13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29" h="217">
                <a:moveTo>
                  <a:pt x="19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20" y="0"/>
                  <a:pt x="229" y="9"/>
                  <a:pt x="229" y="20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51"/>
                  <a:pt x="220" y="160"/>
                  <a:pt x="209" y="16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8" y="160"/>
                  <a:pt x="0" y="151"/>
                  <a:pt x="0" y="14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19" y="0"/>
                </a:cubicBezTo>
                <a:close/>
                <a:moveTo>
                  <a:pt x="56" y="203"/>
                </a:moveTo>
                <a:cubicBezTo>
                  <a:pt x="69" y="201"/>
                  <a:pt x="81" y="199"/>
                  <a:pt x="94" y="199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140" y="171"/>
                  <a:pt x="140" y="171"/>
                  <a:pt x="140" y="171"/>
                </a:cubicBezTo>
                <a:cubicBezTo>
                  <a:pt x="140" y="199"/>
                  <a:pt x="140" y="199"/>
                  <a:pt x="140" y="199"/>
                </a:cubicBezTo>
                <a:cubicBezTo>
                  <a:pt x="152" y="200"/>
                  <a:pt x="164" y="201"/>
                  <a:pt x="176" y="203"/>
                </a:cubicBezTo>
                <a:cubicBezTo>
                  <a:pt x="176" y="217"/>
                  <a:pt x="176" y="217"/>
                  <a:pt x="176" y="217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6" y="213"/>
                  <a:pt x="56" y="208"/>
                  <a:pt x="56" y="203"/>
                </a:cubicBezTo>
                <a:close/>
                <a:moveTo>
                  <a:pt x="17" y="19"/>
                </a:moveTo>
                <a:cubicBezTo>
                  <a:pt x="17" y="124"/>
                  <a:pt x="17" y="124"/>
                  <a:pt x="17" y="124"/>
                </a:cubicBezTo>
                <a:cubicBezTo>
                  <a:pt x="210" y="124"/>
                  <a:pt x="210" y="124"/>
                  <a:pt x="210" y="124"/>
                </a:cubicBezTo>
                <a:cubicBezTo>
                  <a:pt x="210" y="19"/>
                  <a:pt x="210" y="19"/>
                  <a:pt x="210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191" y="134"/>
                </a:moveTo>
                <a:cubicBezTo>
                  <a:pt x="186" y="134"/>
                  <a:pt x="183" y="137"/>
                  <a:pt x="183" y="142"/>
                </a:cubicBezTo>
                <a:cubicBezTo>
                  <a:pt x="183" y="146"/>
                  <a:pt x="186" y="150"/>
                  <a:pt x="191" y="150"/>
                </a:cubicBezTo>
                <a:cubicBezTo>
                  <a:pt x="195" y="150"/>
                  <a:pt x="199" y="146"/>
                  <a:pt x="199" y="142"/>
                </a:cubicBezTo>
                <a:cubicBezTo>
                  <a:pt x="199" y="137"/>
                  <a:pt x="195" y="134"/>
                  <a:pt x="191" y="1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PA_组合 4"/>
          <p:cNvGrpSpPr/>
          <p:nvPr>
            <p:custDataLst>
              <p:tags r:id="rId6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33" name="矩形 32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7" name="PA_矩形 6925"/>
          <p:cNvSpPr/>
          <p:nvPr>
            <p:custDataLst>
              <p:tags r:id="rId7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PA_文本框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08370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课程小结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89548" y="4852670"/>
            <a:ext cx="2909919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sym typeface="+mn-ea"/>
              </a:rPr>
              <a:t>1.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sym typeface="+mn-ea"/>
              </a:rPr>
              <a:t>非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+mn-ea"/>
              </a:rPr>
              <a:t>随机抽样的定义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49074" y="1478475"/>
            <a:ext cx="2990624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sym typeface="+mn-ea"/>
              </a:rPr>
              <a:t>2.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sym typeface="+mn-ea"/>
              </a:rPr>
              <a:t>非随机抽样的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+mn-ea"/>
              </a:rPr>
              <a:t>特点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747304" y="4779010"/>
            <a:ext cx="3913094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sym typeface="+mn-ea"/>
              </a:rPr>
              <a:t>3.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sym typeface="+mn-ea"/>
              </a:rPr>
              <a:t>非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+mn-ea"/>
              </a:rPr>
              <a:t>随机抽样的适用场合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8680" y="185331"/>
            <a:ext cx="10485120" cy="621030"/>
          </a:xfrm>
        </p:spPr>
        <p:txBody>
          <a:bodyPr/>
          <a:lstStyle/>
          <a:p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课后探索</a:t>
            </a:r>
          </a:p>
        </p:txBody>
      </p:sp>
      <p:sp>
        <p:nvSpPr>
          <p:cNvPr id="33" name="矩形 32"/>
          <p:cNvSpPr/>
          <p:nvPr/>
        </p:nvSpPr>
        <p:spPr>
          <a:xfrm flipV="1">
            <a:off x="6350" y="936938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 flipV="1">
            <a:off x="3052762" y="936938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 flipV="1">
            <a:off x="6099175" y="936938"/>
            <a:ext cx="3046413" cy="45719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 flipV="1">
            <a:off x="9145588" y="936938"/>
            <a:ext cx="3046413" cy="45719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181610"/>
            <a:ext cx="614045" cy="5588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668395" y="1446530"/>
            <a:ext cx="8372793" cy="4335780"/>
          </a:xfrm>
        </p:spPr>
        <p:txBody>
          <a:bodyPr/>
          <a:lstStyle/>
          <a:p>
            <a:pPr marL="0" indent="0" algn="l" fontAlgn="auto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  <a:p>
            <a:pPr marL="0" indent="0" algn="l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一次小型调查中，需要尽量调查出各个层次的样本情况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 algn="l" fontAlgn="auto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 algn="l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请问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选择哪种非随机抽样方法最合适？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 descr="C:/Users/Villa/AppData/Local/Temp/kaimatting_20200207203527/output_20200207203554..pngoutput_20200207203554.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245" y="2578009"/>
            <a:ext cx="2132965" cy="290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C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1588" y="2768600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8131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48138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9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0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1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2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3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4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5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6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7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8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9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0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1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2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3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4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5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6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7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8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9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0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1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2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3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4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5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6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7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8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9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0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1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2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3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4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5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6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7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8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9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0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1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2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3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4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5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6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7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8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9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0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1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2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3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4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5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6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7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8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9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0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1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2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3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4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5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6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7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8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9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0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1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2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3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4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5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6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7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8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9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0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1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2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3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4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5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6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7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8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9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0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1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2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3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4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5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6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7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8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9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0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1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2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3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4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5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6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7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8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9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0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1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2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3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4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5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6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7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8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9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0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1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2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3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4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5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6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7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8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9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0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1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2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3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4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5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6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7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8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9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0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1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2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3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4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5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6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7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8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9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0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1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2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3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4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5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6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7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8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9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0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1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2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3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4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5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6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7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8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9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0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1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2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3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4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5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6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7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8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9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0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1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2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3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4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5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6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7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8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9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0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1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2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3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4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5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6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7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8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9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0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1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2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3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4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5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6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7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8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9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0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1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2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3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4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5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6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7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8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9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0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1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2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3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4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5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6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7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8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9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0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1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2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3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4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5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6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7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8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9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0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1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2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3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4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5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6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7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8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9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0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1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2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3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4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5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6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7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8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9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0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1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2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3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4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5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6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7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8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9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0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1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2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3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4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5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6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7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8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9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0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1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2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3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4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5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6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7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8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9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0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1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2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3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4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5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6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7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8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9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0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1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2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3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4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5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6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7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8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9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0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1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2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3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4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5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6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7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8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9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0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1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2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3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4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5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6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7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8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9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0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1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2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3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4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5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6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7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8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9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0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1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2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3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4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5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6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7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8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9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0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1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2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3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4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5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6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7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8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9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0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1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2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3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4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5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6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7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8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9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0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1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2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3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4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5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6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7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8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9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0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1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2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3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8132" name="PA_文本框 77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6090" y="3366288"/>
            <a:ext cx="5556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感谢您的聆听！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80" name="PA_等腰三角形 779"/>
          <p:cNvSpPr/>
          <p:nvPr>
            <p:custDataLst>
              <p:tags r:id="rId4"/>
            </p:custDataLst>
          </p:nvPr>
        </p:nvSpPr>
        <p:spPr>
          <a:xfrm rot="13773772">
            <a:off x="2313782" y="926306"/>
            <a:ext cx="246062" cy="422275"/>
          </a:xfrm>
          <a:custGeom>
            <a:avLst/>
            <a:gdLst>
              <a:gd name="connsiteX0" fmla="*/ 0 w 490786"/>
              <a:gd name="connsiteY0" fmla="*/ 423091 h 423091"/>
              <a:gd name="connsiteX1" fmla="*/ 245393 w 490786"/>
              <a:gd name="connsiteY1" fmla="*/ 0 h 423091"/>
              <a:gd name="connsiteX2" fmla="*/ 490786 w 490786"/>
              <a:gd name="connsiteY2" fmla="*/ 423091 h 423091"/>
              <a:gd name="connsiteX3" fmla="*/ 0 w 490786"/>
              <a:gd name="connsiteY3" fmla="*/ 423091 h 423091"/>
              <a:gd name="connsiteX0-1" fmla="*/ 0 w 245393"/>
              <a:gd name="connsiteY0-2" fmla="*/ 423091 h 423091"/>
              <a:gd name="connsiteX1-3" fmla="*/ 245393 w 245393"/>
              <a:gd name="connsiteY1-4" fmla="*/ 0 h 423091"/>
              <a:gd name="connsiteX2-5" fmla="*/ 219188 w 245393"/>
              <a:gd name="connsiteY2-6" fmla="*/ 316203 h 423091"/>
              <a:gd name="connsiteX3-7" fmla="*/ 0 w 245393"/>
              <a:gd name="connsiteY3-8" fmla="*/ 423091 h 423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5393" h="423091">
                <a:moveTo>
                  <a:pt x="0" y="423091"/>
                </a:moveTo>
                <a:lnTo>
                  <a:pt x="245393" y="0"/>
                </a:lnTo>
                <a:lnTo>
                  <a:pt x="219188" y="316203"/>
                </a:lnTo>
                <a:lnTo>
                  <a:pt x="0" y="423091"/>
                </a:lnTo>
                <a:close/>
              </a:path>
            </a:pathLst>
          </a:custGeom>
          <a:solidFill>
            <a:srgbClr val="2E4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1" name="PA_等腰三角形 780"/>
          <p:cNvSpPr/>
          <p:nvPr>
            <p:custDataLst>
              <p:tags r:id="rId5"/>
            </p:custDataLst>
          </p:nvPr>
        </p:nvSpPr>
        <p:spPr>
          <a:xfrm rot="5400000">
            <a:off x="2300287" y="1106488"/>
            <a:ext cx="112713" cy="40163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005" h="444383">
                <a:moveTo>
                  <a:pt x="0" y="444383"/>
                </a:moveTo>
                <a:lnTo>
                  <a:pt x="238005" y="176143"/>
                </a:lnTo>
                <a:lnTo>
                  <a:pt x="68367" y="0"/>
                </a:lnTo>
                <a:lnTo>
                  <a:pt x="0" y="444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136" name="PA_图片 77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19662">
            <a:off x="407988" y="1009650"/>
            <a:ext cx="1801812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3" name="PA_等腰三角形 780"/>
          <p:cNvSpPr/>
          <p:nvPr>
            <p:custDataLst>
              <p:tags r:id="rId7"/>
            </p:custDataLst>
          </p:nvPr>
        </p:nvSpPr>
        <p:spPr>
          <a:xfrm rot="3954975" flipH="1">
            <a:off x="2074863" y="857250"/>
            <a:ext cx="233362" cy="25558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  <a:gd name="connsiteX0-17" fmla="*/ 0 w 364377"/>
              <a:gd name="connsiteY0-18" fmla="*/ 444383 h 444383"/>
              <a:gd name="connsiteX1-19" fmla="*/ 364378 w 364377"/>
              <a:gd name="connsiteY1-20" fmla="*/ 220912 h 444383"/>
              <a:gd name="connsiteX2-21" fmla="*/ 68367 w 364377"/>
              <a:gd name="connsiteY2-22" fmla="*/ 0 h 444383"/>
              <a:gd name="connsiteX3-23" fmla="*/ 0 w 364377"/>
              <a:gd name="connsiteY3-24" fmla="*/ 444383 h 444383"/>
              <a:gd name="connsiteX0-25" fmla="*/ 0 w 364379"/>
              <a:gd name="connsiteY0-26" fmla="*/ 283210 h 283210"/>
              <a:gd name="connsiteX1-27" fmla="*/ 364378 w 364379"/>
              <a:gd name="connsiteY1-28" fmla="*/ 59739 h 283210"/>
              <a:gd name="connsiteX2-29" fmla="*/ 220017 w 364379"/>
              <a:gd name="connsiteY2-30" fmla="*/ 0 h 283210"/>
              <a:gd name="connsiteX3-31" fmla="*/ 0 w 364379"/>
              <a:gd name="connsiteY3-32" fmla="*/ 283210 h 2832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64379" h="283210">
                <a:moveTo>
                  <a:pt x="0" y="283210"/>
                </a:moveTo>
                <a:lnTo>
                  <a:pt x="364378" y="59739"/>
                </a:lnTo>
                <a:lnTo>
                  <a:pt x="220017" y="0"/>
                </a:lnTo>
                <a:lnTo>
                  <a:pt x="0" y="2832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/>
      <p:bldP spid="48132" grpId="0"/>
      <p:bldP spid="780" grpId="0" animBg="1"/>
      <p:bldP spid="781" grpId="0" animBg="1"/>
      <p:bldP spid="77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s_2"/>
          <p:cNvSpPr/>
          <p:nvPr>
            <p:custDataLst>
              <p:tags r:id="rId2"/>
            </p:custDataLst>
          </p:nvPr>
        </p:nvSpPr>
        <p:spPr>
          <a:xfrm>
            <a:off x="2527483" y="1568022"/>
            <a:ext cx="3721899" cy="3721899"/>
          </a:xfrm>
          <a:prstGeom prst="ellipse">
            <a:avLst/>
          </a:prstGeom>
          <a:noFill/>
          <a:ln w="28575">
            <a:solidFill>
              <a:srgbClr val="5C414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65233" y="2425729"/>
            <a:ext cx="2044489" cy="2044489"/>
            <a:chOff x="2837122" y="2425727"/>
            <a:chExt cx="2044489" cy="2044489"/>
          </a:xfrm>
        </p:grpSpPr>
        <p:sp>
          <p:nvSpPr>
            <p:cNvPr id="24" name="MH_Others_1"/>
            <p:cNvSpPr/>
            <p:nvPr>
              <p:custDataLst>
                <p:tags r:id="rId11"/>
              </p:custDataLst>
            </p:nvPr>
          </p:nvSpPr>
          <p:spPr>
            <a:xfrm>
              <a:off x="2837122" y="2425727"/>
              <a:ext cx="2044489" cy="2044489"/>
            </a:xfrm>
            <a:prstGeom prst="ellipse">
              <a:avLst/>
            </a:prstGeom>
            <a:solidFill>
              <a:srgbClr val="487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MH_Others_3"/>
            <p:cNvSpPr/>
            <p:nvPr>
              <p:custDataLst>
                <p:tags r:id="rId12"/>
              </p:custDataLst>
            </p:nvPr>
          </p:nvSpPr>
          <p:spPr>
            <a:xfrm>
              <a:off x="2978696" y="2585538"/>
              <a:ext cx="1744466" cy="1744466"/>
            </a:xfrm>
            <a:prstGeom prst="ellipse">
              <a:avLst/>
            </a:prstGeom>
            <a:solidFill>
              <a:srgbClr val="AC3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lvl="0" algn="ctr"/>
              <a:r>
                <a:rPr lang="zh-CN" altLang="en-US" sz="4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en-US" altLang="zh-CN" sz="4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MH_Entry_1">
            <a:hlinkClick r:id="" action="ppaction://noaction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22288" y="1485547"/>
            <a:ext cx="3667699" cy="76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+mn-ea"/>
              </a:rPr>
              <a:t>非随机抽样的定义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Entry_2">
            <a:hlinkClick r:id="" action="ppaction://noaction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40315" y="2524125"/>
            <a:ext cx="3556635" cy="66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+mn-ea"/>
              </a:rPr>
              <a:t>非随机抽样的特点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MH_Entry_3">
            <a:hlinkClick r:id="rId14" action="ppaction://hlinksldjump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568810" y="3573854"/>
            <a:ext cx="3906520" cy="58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+mn-ea"/>
              </a:rPr>
              <a:t>非随机抽样的适用场合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MH_Entry_4">
            <a:hlinkClick r:id="" action="ppaction://noaction"/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09942" y="4407232"/>
            <a:ext cx="3502025" cy="684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非随机抽样的方法</a:t>
            </a:r>
          </a:p>
        </p:txBody>
      </p:sp>
      <p:sp>
        <p:nvSpPr>
          <p:cNvPr id="15" name="MH_Number_1">
            <a:hlinkClick r:id="" action="ppaction://noaction"/>
          </p:cNvPr>
          <p:cNvSpPr/>
          <p:nvPr>
            <p:custDataLst>
              <p:tags r:id="rId7"/>
            </p:custDataLst>
          </p:nvPr>
        </p:nvSpPr>
        <p:spPr>
          <a:xfrm>
            <a:off x="5251450" y="1710466"/>
            <a:ext cx="584835" cy="542648"/>
          </a:xfrm>
          <a:prstGeom prst="ellipse">
            <a:avLst/>
          </a:prstGeom>
          <a:solidFill>
            <a:srgbClr val="5C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1</a:t>
            </a:r>
            <a:endParaRPr lang="zh-CN" altLang="en-US" sz="2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MH_Number_2">
            <a:hlinkClick r:id="" action="ppaction://noaction"/>
          </p:cNvPr>
          <p:cNvSpPr/>
          <p:nvPr>
            <p:custDataLst>
              <p:tags r:id="rId8"/>
            </p:custDataLst>
          </p:nvPr>
        </p:nvSpPr>
        <p:spPr>
          <a:xfrm>
            <a:off x="5912424" y="2636045"/>
            <a:ext cx="551227" cy="551227"/>
          </a:xfrm>
          <a:prstGeom prst="ellipse">
            <a:avLst/>
          </a:prstGeom>
          <a:solidFill>
            <a:srgbClr val="487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2</a:t>
            </a:r>
            <a:endParaRPr lang="zh-CN" altLang="en-US" sz="2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MH_Number_3">
            <a:hlinkClick r:id="rId14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5913120" y="3665220"/>
            <a:ext cx="572770" cy="513715"/>
          </a:xfrm>
          <a:prstGeom prst="ellipse">
            <a:avLst/>
          </a:prstGeom>
          <a:solidFill>
            <a:srgbClr val="AC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3</a:t>
            </a:r>
            <a:endParaRPr lang="zh-CN" altLang="en-US" sz="2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MH_Number_4">
            <a:hlinkClick r:id="" action="ppaction://noaction"/>
          </p:cNvPr>
          <p:cNvSpPr/>
          <p:nvPr>
            <p:custDataLst>
              <p:tags r:id="rId10"/>
            </p:custDataLst>
          </p:nvPr>
        </p:nvSpPr>
        <p:spPr>
          <a:xfrm>
            <a:off x="5411470" y="4593515"/>
            <a:ext cx="510818" cy="505609"/>
          </a:xfrm>
          <a:prstGeom prst="ellipse">
            <a:avLst/>
          </a:prstGeom>
          <a:solidFill>
            <a:srgbClr val="C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4</a:t>
            </a:r>
            <a:endParaRPr lang="zh-CN" altLang="en-US" sz="2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641143" y="475622"/>
            <a:ext cx="567338" cy="545191"/>
            <a:chOff x="11641138" y="475621"/>
            <a:chExt cx="567337" cy="545190"/>
          </a:xfrm>
        </p:grpSpPr>
        <p:sp>
          <p:nvSpPr>
            <p:cNvPr id="18" name="矩形 17"/>
            <p:cNvSpPr/>
            <p:nvPr/>
          </p:nvSpPr>
          <p:spPr bwMode="auto">
            <a:xfrm>
              <a:off x="11641138" y="475621"/>
              <a:ext cx="550862" cy="545190"/>
            </a:xfrm>
            <a:prstGeom prst="rect">
              <a:avLst/>
            </a:prstGeom>
            <a:solidFill>
              <a:srgbClr val="AC3E47">
                <a:alpha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706415" y="548161"/>
              <a:ext cx="502060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81" y="209"/>
            <a:ext cx="12192000" cy="960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3" tIns="60956" rIns="121913" bIns="60956" rtlCol="0" anchor="ctr"/>
          <a:lstStyle/>
          <a:p>
            <a:pPr algn="ctr"/>
            <a:endParaRPr lang="zh-CN" altLang="en-US" sz="193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1" y="209"/>
            <a:ext cx="12192000" cy="960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3" tIns="60956" rIns="121913" bIns="60956" rtlCol="0" anchor="ctr"/>
          <a:lstStyle/>
          <a:p>
            <a:pPr algn="ctr"/>
            <a:endParaRPr lang="zh-CN" altLang="en-US" sz="193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911413" y="147732"/>
            <a:ext cx="3072341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课程目录</a:t>
            </a:r>
          </a:p>
        </p:txBody>
      </p:sp>
      <p:sp>
        <p:nvSpPr>
          <p:cNvPr id="27" name="矩形 26"/>
          <p:cNvSpPr/>
          <p:nvPr/>
        </p:nvSpPr>
        <p:spPr>
          <a:xfrm>
            <a:off x="335360" y="218064"/>
            <a:ext cx="384000" cy="38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7413" y="410117"/>
            <a:ext cx="288000" cy="28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8" grpId="0"/>
      <p:bldP spid="19" grpId="0"/>
      <p:bldP spid="12" grpId="0"/>
      <p:bldP spid="15" grpId="0" bldLvl="0" animBg="1"/>
      <p:bldP spid="17" grpId="0" animBg="1"/>
      <p:bldP spid="21" grpId="0" bldLvl="0" animBg="1"/>
      <p:bldP spid="23" grpId="0" bldLvl="0" animBg="1"/>
      <p:bldP spid="26" grpId="0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一 非随机抽样的定义</a:t>
            </a: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3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695" y="1372870"/>
            <a:ext cx="11254105" cy="5485130"/>
          </a:xfrm>
        </p:spPr>
        <p:txBody>
          <a:bodyPr/>
          <a:lstStyle/>
          <a:p>
            <a:pPr marL="513080" indent="-513080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sym typeface="+mn-ea"/>
              </a:rPr>
              <a:t>非随机抽样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是指在不确定总体中，按照非随机原则选取样本，并用这部分样本指标的调查结果，来判断总体指标的一种抽样类型。</a:t>
            </a:r>
          </a:p>
          <a:p>
            <a:pPr marL="513080" indent="-513080" fontAlgn="auto">
              <a:lnSpc>
                <a:spcPct val="150000"/>
              </a:lnSpc>
              <a:spcBef>
                <a:spcPts val="0"/>
              </a:spcBef>
            </a:pP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  <a:p>
            <a:pPr marL="513080" indent="-513080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举例说明：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在街头询问行人对市场物价看法，请配合的行人填写某种问卷。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2768" y="4012751"/>
            <a:ext cx="3175000" cy="2381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99695" y="199390"/>
            <a:ext cx="673100" cy="57340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70" name="PA_图片 2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389" y="1726587"/>
            <a:ext cx="431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PA_图片 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341" y="1706789"/>
            <a:ext cx="396875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2" name="PA_图片 2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741" y="3068404"/>
            <a:ext cx="38258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3" name="PA_图片 2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599" y="4215537"/>
            <a:ext cx="4333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4" name="PA_图片 2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341" y="3047621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PA_文本框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22306" y="200330"/>
            <a:ext cx="55320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 非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随机抽样的特点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PA_组合 4"/>
          <p:cNvGrpSpPr/>
          <p:nvPr>
            <p:custDataLst>
              <p:tags r:id="rId7"/>
            </p:custDataLst>
          </p:nvPr>
        </p:nvGrpSpPr>
        <p:grpSpPr bwMode="auto">
          <a:xfrm flipV="1">
            <a:off x="10795" y="936938"/>
            <a:ext cx="12185650" cy="45719"/>
            <a:chOff x="2435703" y="480263"/>
            <a:chExt cx="4402064" cy="45719"/>
          </a:xfrm>
        </p:grpSpPr>
        <p:sp>
          <p:nvSpPr>
            <p:cNvPr id="34" name="矩形 3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PA_矩形 6925"/>
          <p:cNvSpPr/>
          <p:nvPr>
            <p:custDataLst>
              <p:tags r:id="rId8"/>
            </p:custDataLst>
          </p:nvPr>
        </p:nvSpPr>
        <p:spPr>
          <a:xfrm>
            <a:off x="99695" y="23871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060" y="1276985"/>
            <a:ext cx="11254740" cy="4900295"/>
          </a:xfrm>
        </p:spPr>
        <p:txBody>
          <a:bodyPr/>
          <a:lstStyle/>
          <a:p>
            <a:pPr marL="579120" indent="-579120" defTabSz="914400" fontAlgn="auto">
              <a:lnSpc>
                <a:spcPct val="150000"/>
              </a:lnSpc>
              <a:spcBef>
                <a:spcPts val="0"/>
              </a:spcBef>
              <a:tabLst>
                <a:tab pos="537210" algn="l"/>
              </a:tabLst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、主观性。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研究者根据自己的专业知识、经验、态度或观点来确定调查对象或抽取样品。如：统计调查中的重点调查、典型调查。</a:t>
            </a:r>
          </a:p>
          <a:p>
            <a:pPr marL="579120" indent="-579120" defTabSz="914400" fontAlgn="auto">
              <a:lnSpc>
                <a:spcPct val="150000"/>
              </a:lnSpc>
              <a:spcBef>
                <a:spcPts val="0"/>
              </a:spcBef>
              <a:tabLst>
                <a:tab pos="537210" algn="l"/>
              </a:tabLst>
            </a:pP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  <a:p>
            <a:pPr marL="579120" indent="-579120" defTabSz="914400" fontAlgn="auto">
              <a:lnSpc>
                <a:spcPct val="150000"/>
              </a:lnSpc>
              <a:spcBef>
                <a:spcPts val="0"/>
              </a:spcBef>
              <a:tabLst>
                <a:tab pos="537210" algn="l"/>
              </a:tabLst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、局限性。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非随机抽样获得的样本，不能应用推断统计的方法作分析。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3287" y="194858"/>
            <a:ext cx="10380345" cy="661035"/>
          </a:xfrm>
        </p:spPr>
        <p:txBody>
          <a:bodyPr/>
          <a:lstStyle/>
          <a:p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三 非随机抽样的适用场合</a:t>
            </a:r>
          </a:p>
        </p:txBody>
      </p:sp>
      <p:sp>
        <p:nvSpPr>
          <p:cNvPr id="27" name="矩形 26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PA_矩形 6925"/>
          <p:cNvSpPr/>
          <p:nvPr>
            <p:custDataLst>
              <p:tags r:id="rId1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V="1">
            <a:off x="0" y="1269043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flipV="1">
            <a:off x="3047047" y="1269043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flipV="1">
            <a:off x="6093460" y="1238250"/>
            <a:ext cx="3046730" cy="76200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 flipV="1">
            <a:off x="9150350" y="1238250"/>
            <a:ext cx="3046730" cy="76200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100330" y="1535430"/>
            <a:ext cx="12091035" cy="4618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808990" indent="-80899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5790" indent="-605790" defTabSz="914400" fontAlgn="auto">
              <a:lnSpc>
                <a:spcPct val="200000"/>
              </a:lnSpc>
              <a:spcBef>
                <a:spcPts val="0"/>
              </a:spcBef>
              <a:tabLst>
                <a:tab pos="537210" algn="l"/>
              </a:tabLst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1、严格的概率抽样几乎无法进行；</a:t>
            </a:r>
          </a:p>
          <a:p>
            <a:pPr marL="605790" indent="-605790" defTabSz="914400" fontAlgn="auto">
              <a:lnSpc>
                <a:spcPct val="200000"/>
              </a:lnSpc>
              <a:spcBef>
                <a:spcPts val="0"/>
              </a:spcBef>
              <a:tabLst>
                <a:tab pos="537210" algn="l"/>
              </a:tabLst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2、调查目的仅是对问题的初步探索或提出假设；</a:t>
            </a:r>
          </a:p>
          <a:p>
            <a:pPr marL="605790" indent="-605790" defTabSz="914400" fontAlgn="auto">
              <a:lnSpc>
                <a:spcPct val="200000"/>
              </a:lnSpc>
              <a:spcBef>
                <a:spcPts val="0"/>
              </a:spcBef>
              <a:tabLst>
                <a:tab pos="537210" algn="l"/>
              </a:tabLst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3、调查对象太复杂、无法确定；</a:t>
            </a:r>
          </a:p>
          <a:p>
            <a:pPr marL="605790" indent="-605790" defTabSz="914400" fontAlgn="auto">
              <a:lnSpc>
                <a:spcPct val="200000"/>
              </a:lnSpc>
              <a:spcBef>
                <a:spcPts val="0"/>
              </a:spcBef>
              <a:tabLst>
                <a:tab pos="537210" algn="l"/>
              </a:tabLs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、适用于经常性的调查和方便灵活的调查；</a:t>
            </a:r>
          </a:p>
          <a:p>
            <a:pPr marL="605790" indent="-605790" defTabSz="914400" fontAlgn="auto">
              <a:lnSpc>
                <a:spcPct val="200000"/>
              </a:lnSpc>
              <a:spcBef>
                <a:spcPts val="0"/>
              </a:spcBef>
              <a:tabLst>
                <a:tab pos="537210" algn="l"/>
              </a:tabLs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、总体各单位间离散程度不大，且调查人员有丰富的调查经验。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9" name="PA_矩形 6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086225" y="4298950"/>
            <a:ext cx="18510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锐旗设计致力于专业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6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86854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非随机抽样与随机抽样的比较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7" name="PA_组合 4"/>
          <p:cNvGrpSpPr/>
          <p:nvPr>
            <p:custDataLst>
              <p:tags r:id="rId3"/>
            </p:custDataLst>
          </p:nvPr>
        </p:nvGrpSpPr>
        <p:grpSpPr bwMode="auto">
          <a:xfrm flipV="1">
            <a:off x="18415" y="858198"/>
            <a:ext cx="12185650" cy="45719"/>
            <a:chOff x="2435703" y="480263"/>
            <a:chExt cx="4402064" cy="45719"/>
          </a:xfrm>
        </p:grpSpPr>
        <p:sp>
          <p:nvSpPr>
            <p:cNvPr id="18" name="矩形 17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PA_矩形 6925"/>
          <p:cNvSpPr/>
          <p:nvPr>
            <p:custDataLst>
              <p:tags r:id="rId4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200191582"/>
              </p:ext>
            </p:extLst>
          </p:nvPr>
        </p:nvGraphicFramePr>
        <p:xfrm>
          <a:off x="355600" y="1989455"/>
          <a:ext cx="10998200" cy="3678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5765"/>
                <a:gridCol w="1517015"/>
                <a:gridCol w="2023745"/>
                <a:gridCol w="1743075"/>
                <a:gridCol w="1991360"/>
                <a:gridCol w="2047240"/>
              </a:tblGrid>
              <a:tr h="122618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抽样方法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作用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抽样原则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微软雅黑" pitchFamily="34" charset="-122"/>
                          <a:ea typeface="微软雅黑" pitchFamily="34" charset="-122"/>
                        </a:rPr>
                        <a:t>误差判断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微软雅黑" pitchFamily="34" charset="-122"/>
                          <a:ea typeface="微软雅黑" pitchFamily="34" charset="-122"/>
                        </a:rPr>
                        <a:t>应用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微软雅黑" pitchFamily="34" charset="-122"/>
                          <a:ea typeface="微软雅黑" pitchFamily="34" charset="-122"/>
                        </a:rPr>
                        <a:t>优缺点</a:t>
                      </a:r>
                    </a:p>
                  </a:txBody>
                  <a:tcPr anchor="ctr" anchorCtr="1"/>
                </a:tc>
              </a:tr>
              <a:tr h="122618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非随机抽样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研究总体的局部现象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非随机抽取样本，主观性强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dirty="0"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不能计算和判断抽样误差</a:t>
                      </a:r>
                      <a:endParaRPr lang="zh-CN" altLang="en-US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随时随地采用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不够科学规范，但省时省力，成本低，灵活方便</a:t>
                      </a:r>
                    </a:p>
                  </a:txBody>
                  <a:tcPr anchor="ctr" anchorCtr="1"/>
                </a:tc>
              </a:tr>
              <a:tr h="122618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随机抽样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以部分推断总体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随机抽出样本</a:t>
                      </a:r>
                      <a:r>
                        <a:rPr lang="zh-CN" altLang="en-US" dirty="0" smtClean="0">
                          <a:latin typeface="微软雅黑" pitchFamily="34" charset="-122"/>
                          <a:ea typeface="微软雅黑" pitchFamily="34" charset="-122"/>
                        </a:rPr>
                        <a:t>，</a:t>
                      </a:r>
                      <a:endParaRPr lang="en-US" altLang="zh-CN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dirty="0" smtClean="0">
                          <a:latin typeface="微软雅黑" pitchFamily="34" charset="-122"/>
                          <a:ea typeface="微软雅黑" pitchFamily="34" charset="-122"/>
                        </a:rPr>
                        <a:t>客观性</a:t>
                      </a: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强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itchFamily="34" charset="-122"/>
                          <a:ea typeface="微软雅黑" pitchFamily="34" charset="-122"/>
                        </a:rPr>
                        <a:t>不能计算和判断抽样误差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只能定期采用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科学规范，但费时费力，成本高，不够灵活方便</a:t>
                      </a:r>
                    </a:p>
                  </a:txBody>
                  <a:tcPr anchor="ctr" anchorCtr="1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82245"/>
            <a:ext cx="10515600" cy="589915"/>
          </a:xfrm>
        </p:spPr>
        <p:txBody>
          <a:bodyPr/>
          <a:lstStyle/>
          <a:p>
            <a:r>
              <a:rPr lang="zh-CN" altLang="zh-CN" sz="32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非随机抽样的方法</a:t>
            </a: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 flipV="1">
            <a:off x="6350" y="936938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 flipV="1">
            <a:off x="3052762" y="936938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 flipV="1">
            <a:off x="6099175" y="936938"/>
            <a:ext cx="3046413" cy="45719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 flipV="1">
            <a:off x="9145588" y="936938"/>
            <a:ext cx="3046413" cy="45719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00037" y="1544656"/>
            <a:ext cx="11119485" cy="4136390"/>
          </a:xfrm>
        </p:spPr>
        <p:txBody>
          <a:bodyPr/>
          <a:lstStyle/>
          <a:p>
            <a:pPr marL="547370" indent="-547370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（一）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  <a:sym typeface="+mn-ea"/>
              </a:rPr>
              <a:t>任意抽样法</a:t>
            </a:r>
          </a:p>
          <a:p>
            <a:pPr marL="547370" indent="-547370"/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547370" indent="-547370"/>
            <a:r>
              <a:rPr lang="zh-CN" altLang="en-US" b="1" dirty="0">
                <a:latin typeface="微软雅黑" pitchFamily="34" charset="-122"/>
                <a:ea typeface="微软雅黑" pitchFamily="34" charset="-122"/>
                <a:sym typeface="+mn-ea"/>
              </a:rPr>
              <a:t>（二）判断抽样法</a:t>
            </a:r>
          </a:p>
          <a:p>
            <a:pPr marL="547370" indent="-547370"/>
            <a:endParaRPr lang="zh-CN" altLang="en-US" b="1" dirty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547370" indent="-547370"/>
            <a:r>
              <a:rPr lang="zh-CN" altLang="en-US" b="1" dirty="0">
                <a:latin typeface="微软雅黑" pitchFamily="34" charset="-122"/>
                <a:ea typeface="微软雅黑" pitchFamily="34" charset="-122"/>
                <a:sym typeface="+mn-ea"/>
              </a:rPr>
              <a:t>（三）配合抽样法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8525" y="107315"/>
            <a:ext cx="10394950" cy="739775"/>
          </a:xfrm>
        </p:spPr>
        <p:txBody>
          <a:bodyPr/>
          <a:lstStyle/>
          <a:p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（一）任意抽样法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 flipV="1">
            <a:off x="6350" y="936938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 flipV="1">
            <a:off x="3052762" y="936938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 flipV="1">
            <a:off x="6099175" y="936938"/>
            <a:ext cx="3046413" cy="45719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 flipV="1">
            <a:off x="9145588" y="936938"/>
            <a:ext cx="3046413" cy="45719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4950" y="1539240"/>
            <a:ext cx="11344910" cy="5101590"/>
          </a:xfrm>
        </p:spPr>
        <p:txBody>
          <a:bodyPr>
            <a:noAutofit/>
          </a:bodyPr>
          <a:lstStyle/>
          <a:p>
            <a:pPr marL="461010" indent="-461010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含义：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亦称偶遇抽样，是指调查者把在一定时间、一定环境所遇见的人，作为调查对象样本的方法。该方法完全按照调查者的意愿选取样本。</a:t>
            </a:r>
          </a:p>
          <a:p>
            <a:pPr marL="461010" indent="-461010" fontAlgn="auto">
              <a:lnSpc>
                <a:spcPct val="150000"/>
              </a:lnSpc>
              <a:spcBef>
                <a:spcPts val="0"/>
              </a:spcBef>
            </a:pP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  <a:p>
            <a:pPr marL="461010" indent="-461010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理论依据：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认为被调查总体中的每一个个体都是相同的，适用于非正式的探测性调查或调查前的准备工作。</a:t>
            </a:r>
          </a:p>
          <a:p>
            <a:pPr marL="461010" indent="-461010" fontAlgn="auto">
              <a:lnSpc>
                <a:spcPct val="150000"/>
              </a:lnSpc>
              <a:spcBef>
                <a:spcPts val="0"/>
              </a:spcBef>
            </a:pP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  <a:p>
            <a:pPr marL="342265" indent="-34226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cs typeface="楷体" panose="02010609060101010101" charset="-122"/>
              </a:rPr>
              <a:t>举例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cs typeface="楷体" panose="02010609060101010101" charset="-122"/>
              </a:rPr>
              <a:t>：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  <a:cs typeface="楷体" panose="02010609060101010101" charset="-122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  <a:cs typeface="楷体" panose="02010609060101010101" charset="-122"/>
              </a:rPr>
              <a:t>        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cs typeface="楷体" panose="02010609060101010101" charset="-122"/>
              </a:rPr>
              <a:t>1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cs typeface="楷体" panose="02010609060101010101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cs typeface="楷体" panose="02010609060101010101" charset="-122"/>
              </a:rPr>
              <a:t>在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楷体" panose="02010609060101010101" charset="-122"/>
              </a:rPr>
              <a:t>街头向过路行人做访问调查；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  <a:cs typeface="楷体" panose="02010609060101010101" charset="-122"/>
              </a:rPr>
              <a:t>        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cs typeface="楷体" panose="02010609060101010101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cs typeface="楷体" panose="02010609060101010101" charset="-122"/>
              </a:rPr>
              <a:t>上门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楷体" panose="02010609060101010101" charset="-122"/>
              </a:rPr>
              <a:t>对一栋大楼内的每个公司进行访问式调查；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楷体" panose="02010609060101010101" charset="-122"/>
              </a:rPr>
              <a:t>        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cs typeface="楷体" panose="02010609060101010101" charset="-122"/>
              </a:rPr>
              <a:t>3.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cs typeface="楷体" panose="02010609060101010101" charset="-122"/>
              </a:rPr>
              <a:t>在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楷体" panose="02010609060101010101" charset="-122"/>
              </a:rPr>
              <a:t>柜台销售商品过程中向购买者询问调查（样本选取完全随调查人员的方便而定）</a:t>
            </a:r>
          </a:p>
          <a:p>
            <a:pPr marL="461010" indent="-461010"/>
            <a:endParaRPr lang="zh-CN" altLang="en-US" sz="2000" dirty="0">
              <a:latin typeface="微软雅黑" pitchFamily="34" charset="-122"/>
              <a:ea typeface="微软雅黑" pitchFamily="34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8850" y="181610"/>
            <a:ext cx="10394950" cy="591185"/>
          </a:xfrm>
        </p:spPr>
        <p:txBody>
          <a:bodyPr/>
          <a:lstStyle/>
          <a:p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（一）任意抽样法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181610"/>
            <a:ext cx="614045" cy="5588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 flipV="1">
            <a:off x="6350" y="936938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 flipV="1">
            <a:off x="3052762" y="936938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 flipV="1">
            <a:off x="6099175" y="936938"/>
            <a:ext cx="3046413" cy="45719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 flipV="1">
            <a:off x="9145588" y="936938"/>
            <a:ext cx="3046413" cy="45719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7022" y="1306830"/>
            <a:ext cx="11127105" cy="4959350"/>
          </a:xfrm>
        </p:spPr>
        <p:txBody>
          <a:bodyPr/>
          <a:lstStyle/>
          <a:p>
            <a:pPr marL="676275" indent="-67627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+mn-ea"/>
              </a:rPr>
              <a:t>适用范围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           </a:t>
            </a:r>
            <a:r>
              <a:rPr lang="en-US" sz="2000" dirty="0" smtClean="0">
                <a:latin typeface="微软雅黑" pitchFamily="34" charset="-122"/>
                <a:ea typeface="微软雅黑" pitchFamily="34" charset="-122"/>
                <a:sym typeface="+mn-ea"/>
              </a:rPr>
              <a:t>      1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sym typeface="+mn-ea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sym typeface="+mn-ea"/>
              </a:rPr>
              <a:t>可用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于经常性的市场调查；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            </a:t>
            </a:r>
            <a:r>
              <a:rPr lang="en-US" sz="2000" dirty="0" smtClean="0">
                <a:latin typeface="微软雅黑" pitchFamily="34" charset="-122"/>
                <a:ea typeface="微软雅黑" pitchFamily="34" charset="-122"/>
                <a:sym typeface="+mn-ea"/>
              </a:rPr>
              <a:t>     2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sym typeface="+mn-ea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sym typeface="+mn-ea"/>
              </a:rPr>
              <a:t>可用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于正式市场调查之前的试验调查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sym typeface="+mn-ea"/>
              </a:rPr>
              <a:t>；  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            </a:t>
            </a:r>
            <a:r>
              <a:rPr lang="en-US" sz="2000" dirty="0" smtClean="0">
                <a:latin typeface="微软雅黑" pitchFamily="34" charset="-122"/>
                <a:ea typeface="微软雅黑" pitchFamily="34" charset="-122"/>
                <a:sym typeface="+mn-ea"/>
              </a:rPr>
              <a:t>     3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sym typeface="+mn-ea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sym typeface="+mn-ea"/>
              </a:rPr>
              <a:t>任意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调查适用于同质总体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sym typeface="+mn-ea"/>
              </a:rPr>
              <a:t>。</a:t>
            </a:r>
            <a:endParaRPr lang="zh-CN" altLang="en-US" sz="2000" b="1" dirty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676275" indent="-67627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+mn-ea"/>
              </a:rPr>
              <a:t>优缺点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+mn-ea"/>
              </a:rPr>
              <a:t>            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sym typeface="+mn-ea"/>
              </a:rPr>
              <a:t>     优点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+mn-ea"/>
              </a:rPr>
              <a:t>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方便、灵活，简便易行，及时取得所需资料，节约时间和费用。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+mn-ea"/>
              </a:rPr>
              <a:t>            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sym typeface="+mn-ea"/>
              </a:rPr>
              <a:t>     缺点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+mn-ea"/>
              </a:rPr>
              <a:t>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因为个体差异性，抽样误差较大，结果不够可靠，应用价值较低。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+mn-ea"/>
              </a:rPr>
              <a:t>     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sym typeface="+mn-ea"/>
              </a:rPr>
              <a:t>    举例：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b="1" dirty="0">
                <a:latin typeface="微软雅黑" pitchFamily="34" charset="-122"/>
                <a:ea typeface="微软雅黑" pitchFamily="34" charset="-122"/>
                <a:sym typeface="+mn-ea"/>
              </a:rPr>
              <a:t> 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  <a:sym typeface="+mn-ea"/>
              </a:rPr>
              <a:t>              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sym typeface="+mn-ea"/>
              </a:rPr>
              <a:t>进行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一个现场访问，任意选择一群消费者或者营业人员进行谈话，了解他们对商品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        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sym typeface="+mn-ea"/>
              </a:rPr>
              <a:t>      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质量的看法或购买动机。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OTHERS"/>
  <p:tag name="ID" val="62677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OTHERS"/>
  <p:tag name="ID" val="62677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c09a482-b1bc-4ce0-b8ec-f76d9990898f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ed43a3c-5705-466c-a971-127a8d085b98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7a1b48a-f92a-4b0f-b5c0-731d9755e687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AUTOCOLOR" val="TRUE"/>
  <p:tag name="MH_TYPE" val="CONTENTS"/>
  <p:tag name="ID" val="62677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OTHERS"/>
  <p:tag name="ID" val="62677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1249</Words>
  <Application>Microsoft Office PowerPoint</Application>
  <PresentationFormat>自定义</PresentationFormat>
  <Paragraphs>181</Paragraphs>
  <Slides>17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三 非随机抽样的适用场合</vt:lpstr>
      <vt:lpstr>PowerPoint 演示文稿</vt:lpstr>
      <vt:lpstr>非随机抽样的方法</vt:lpstr>
      <vt:lpstr>（一）任意抽样法</vt:lpstr>
      <vt:lpstr>（一）任意抽样法</vt:lpstr>
      <vt:lpstr>（二）判断抽样法</vt:lpstr>
      <vt:lpstr>（二）判断抽样法</vt:lpstr>
      <vt:lpstr>（三）配额抽样法</vt:lpstr>
      <vt:lpstr>举例说明说明</vt:lpstr>
      <vt:lpstr>配合抽样法与判断抽样的关系</vt:lpstr>
      <vt:lpstr>PowerPoint 演示文稿</vt:lpstr>
      <vt:lpstr>课后探索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cp:lastModifiedBy>ahiib</cp:lastModifiedBy>
  <cp:revision>112</cp:revision>
  <dcterms:created xsi:type="dcterms:W3CDTF">2016-08-30T15:42:00Z</dcterms:created>
  <dcterms:modified xsi:type="dcterms:W3CDTF">2020-09-21T04:54:30Z</dcterms:modified>
  <cp:category>锐旗设计;https://9ppt.taobao.com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2052-11.1.0.9929</vt:lpwstr>
  </property>
</Properties>
</file>