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2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8" Type="http://schemas.openxmlformats.org/officeDocument/2006/relationships/slide" Target="slides/slide7.xml"/><Relationship Id="rId7" Type="http://schemas.openxmlformats.org/officeDocument/2006/relationships/slide" Target="slides/slide6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20" Type="http://schemas.openxmlformats.org/officeDocument/2006/relationships/tableStyles" Target="tableStyles.xml"/><Relationship Id="rId2" Type="http://schemas.openxmlformats.org/officeDocument/2006/relationships/slide" Target="slides/slide1.xml"/><Relationship Id="rId19" Type="http://schemas.openxmlformats.org/officeDocument/2006/relationships/presProps" Target="presProps.xml"/><Relationship Id="rId18" Type="http://schemas.openxmlformats.org/officeDocument/2006/relationships/slide" Target="slides/slide17.xml"/><Relationship Id="rId17" Type="http://schemas.openxmlformats.org/officeDocument/2006/relationships/slide" Target="slides/slide16.xml"/><Relationship Id="rId16" Type="http://schemas.openxmlformats.org/officeDocument/2006/relationships/slide" Target="slides/slide15.xml"/><Relationship Id="rId15" Type="http://schemas.openxmlformats.org/officeDocument/2006/relationships/slide" Target="slides/slide14.xml"/><Relationship Id="rId14" Type="http://schemas.openxmlformats.org/officeDocument/2006/relationships/slide" Target="slides/slide13.xml"/><Relationship Id="rId13" Type="http://schemas.openxmlformats.org/officeDocument/2006/relationships/slide" Target="slides/slide12.xml"/><Relationship Id="rId12" Type="http://schemas.openxmlformats.org/officeDocument/2006/relationships/slide" Target="slides/slide11.xml"/><Relationship Id="rId11" Type="http://schemas.openxmlformats.org/officeDocument/2006/relationships/slide" Target="slides/slide10.xml"/><Relationship Id="rId10" Type="http://schemas.openxmlformats.org/officeDocument/2006/relationships/slide" Target="slides/slide9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image" Target="../media/image30.png"/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0.png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2.png"/><Relationship Id="rId3" Type="http://schemas.openxmlformats.org/officeDocument/2006/relationships/image" Target="../media/image11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1900428"/>
            <a:ext cx="12190476" cy="4130039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572" y="78116"/>
            <a:ext cx="4556295" cy="663112"/>
          </a:xfrm>
          <a:prstGeom prst="rect">
            <a:avLst/>
          </a:prstGeom>
        </p:spPr>
      </p:pic>
      <p:sp>
        <p:nvSpPr>
          <p:cNvPr id="6" name="textbox 6"/>
          <p:cNvSpPr/>
          <p:nvPr/>
        </p:nvSpPr>
        <p:spPr>
          <a:xfrm>
            <a:off x="824262" y="3163601"/>
            <a:ext cx="5255259" cy="61658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9990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9000"/>
              </a:lnSpc>
              <a:tabLst/>
            </a:pPr>
            <a:r>
              <a:rPr sz="3900" b="1" kern="0" spc="12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市场调查与分析</a:t>
            </a:r>
            <a:r>
              <a:rPr sz="3900" b="1" kern="0" spc="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MOOC</a:t>
            </a:r>
            <a:endParaRPr sz="39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rect 158"/>
          <p:cNvSpPr/>
          <p:nvPr/>
        </p:nvSpPr>
        <p:spPr>
          <a:xfrm>
            <a:off x="0" y="0"/>
            <a:ext cx="12192000" cy="6857998"/>
          </a:xfrm>
          <a:prstGeom prst="rect">
            <a:avLst/>
          </a:prstGeom>
          <a:solidFill>
            <a:srgbClr val="FED16C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160" name="picture 16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278891" y="2193035"/>
            <a:ext cx="4130049" cy="3894569"/>
          </a:xfrm>
          <a:prstGeom prst="rect">
            <a:avLst/>
          </a:prstGeom>
        </p:spPr>
      </p:pic>
      <p:pic>
        <p:nvPicPr>
          <p:cNvPr id="162" name="picture 16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690674" y="3008009"/>
            <a:ext cx="2084161" cy="3839224"/>
          </a:xfrm>
          <a:prstGeom prst="rect">
            <a:avLst/>
          </a:prstGeom>
        </p:spPr>
      </p:pic>
      <p:sp>
        <p:nvSpPr>
          <p:cNvPr id="164" name="textbox 164"/>
          <p:cNvSpPr/>
          <p:nvPr/>
        </p:nvSpPr>
        <p:spPr>
          <a:xfrm>
            <a:off x="7645120" y="2500369"/>
            <a:ext cx="3378834" cy="126555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218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29844" algn="l" rtl="0" eaLnBrk="0">
              <a:lnSpc>
                <a:spcPct val="97000"/>
              </a:lnSpc>
              <a:tabLst/>
            </a:pPr>
            <a:r>
              <a:rPr sz="4400" b="1" kern="0" spc="-3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市场环境调查</a:t>
            </a:r>
            <a:endParaRPr sz="4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9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3000"/>
              </a:lnSpc>
              <a:tabLst/>
            </a:pPr>
            <a:endParaRPr sz="4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84000"/>
              </a:lnSpc>
              <a:spcBef>
                <a:spcPts val="4"/>
              </a:spcBef>
              <a:tabLst/>
            </a:pPr>
            <a:r>
              <a:rPr sz="1800" kern="0" spc="-4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A    D</a:t>
            </a:r>
            <a:r>
              <a:rPr sz="1800" kern="0" spc="9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</a:t>
            </a:r>
            <a:r>
              <a:rPr sz="1800" kern="0" spc="-4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V</a:t>
            </a:r>
            <a:r>
              <a:rPr sz="1800" kern="0" spc="5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</a:t>
            </a:r>
            <a:r>
              <a:rPr sz="1800" kern="0" spc="-4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A    N</a:t>
            </a:r>
            <a:r>
              <a:rPr sz="1800" kern="0" spc="10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</a:t>
            </a:r>
            <a:r>
              <a:rPr sz="1800" kern="0" spc="-4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T</a:t>
            </a:r>
            <a:r>
              <a:rPr sz="1800" kern="0" spc="5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</a:t>
            </a:r>
            <a:r>
              <a:rPr sz="1800" kern="0" spc="-4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A</a:t>
            </a:r>
            <a:r>
              <a:rPr sz="1800" kern="0" spc="11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</a:t>
            </a:r>
            <a:r>
              <a:rPr sz="1800" kern="0" spc="-4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G  </a:t>
            </a:r>
            <a:r>
              <a:rPr sz="1800" kern="0" spc="-5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E</a:t>
            </a:r>
            <a:endParaRPr sz="18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166" name="rect 166"/>
          <p:cNvSpPr/>
          <p:nvPr/>
        </p:nvSpPr>
        <p:spPr>
          <a:xfrm>
            <a:off x="11134344" y="2534411"/>
            <a:ext cx="1057655" cy="1568196"/>
          </a:xfrm>
          <a:prstGeom prst="rect">
            <a:avLst/>
          </a:prstGeom>
          <a:solidFill>
            <a:srgbClr val="2E4C64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68" name="rect 168"/>
          <p:cNvSpPr/>
          <p:nvPr/>
        </p:nvSpPr>
        <p:spPr>
          <a:xfrm>
            <a:off x="7648956" y="3886200"/>
            <a:ext cx="3323843" cy="216408"/>
          </a:xfrm>
          <a:prstGeom prst="rect">
            <a:avLst/>
          </a:prstGeom>
          <a:solidFill>
            <a:srgbClr val="FFFF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0" name="table 170"/>
          <p:cNvGraphicFramePr>
            <a:graphicFrameLocks noGrp="1"/>
          </p:cNvGraphicFramePr>
          <p:nvPr/>
        </p:nvGraphicFramePr>
        <p:xfrm>
          <a:off x="2363723" y="1714500"/>
          <a:ext cx="7433945" cy="1485265"/>
        </p:xfrm>
        <a:graphic>
          <a:graphicData uri="http://schemas.openxmlformats.org/drawingml/2006/table">
            <a:tbl>
              <a:tblPr/>
              <a:tblGrid>
                <a:gridCol w="1862455"/>
                <a:gridCol w="1263650"/>
                <a:gridCol w="592455"/>
                <a:gridCol w="591184"/>
                <a:gridCol w="1263650"/>
                <a:gridCol w="1860550"/>
              </a:tblGrid>
              <a:tr h="495300">
                <a:tc rowSpan="2"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0" marR="0" marT="0" marB="0" vert="horz">
                    <a:lnL w="3175" cap="flat" cmpd="sng" algn="ctr">
                      <a:solidFill>
                        <a:srgbClr val="5563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2E4C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5563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 w="3175" cap="flat" cmpd="sng" algn="ctr">
                      <a:solidFill>
                        <a:srgbClr val="2E4C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2E4C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2E4C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0" marR="0" marT="0" marB="0" vert="horz">
                    <a:lnL w="3175" cap="flat" cmpd="sng" algn="ctr">
                      <a:solidFill>
                        <a:srgbClr val="2E4C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2E4C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0" marR="0" marT="0" marB="0" vert="horz">
                    <a:lnL w="3175" cap="flat" cmpd="sng" algn="ctr">
                      <a:solidFill>
                        <a:srgbClr val="2E4C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2E4C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0" marR="0" marT="0" marB="0" vert="horz">
                    <a:lnL w="3175" cap="flat" cmpd="sng" algn="ctr">
                      <a:solidFill>
                        <a:srgbClr val="2E4C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2E4C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2E4C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0" marR="0" marT="0" marB="0" vert="horz">
                    <a:lnL w="3175" cap="flat" cmpd="sng" algn="ctr">
                      <a:solidFill>
                        <a:srgbClr val="2E4C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2E4C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2E4C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989964">
                <a:tc vMerge="1"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0" marR="0" marT="0" marB="0" vert="horz">
                    <a:lnL w="3175" cap="flat" cmpd="sng" algn="ctr">
                      <a:solidFill>
                        <a:srgbClr val="5563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2E4C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5563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0" marR="0" marT="0" marB="0" vert="horz">
                    <a:lnL w="3175" cap="flat" cmpd="sng" algn="ctr">
                      <a:solidFill>
                        <a:srgbClr val="2E4C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2E4C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2E4C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 vert="horz">
                    <a:lnL w="3175" cap="flat" cmpd="sng" algn="ctr">
                      <a:solidFill>
                        <a:srgbClr val="2E4C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2E4C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2E4C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0" marR="0" marT="0" marB="0" vert="horz">
                    <a:lnL w="3175" cap="flat" cmpd="sng" algn="ctr">
                      <a:solidFill>
                        <a:srgbClr val="2E4C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2E4C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2E4C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 vert="horz">
                    <a:lnL w="3175" cap="flat" cmpd="sng" algn="ctr">
                      <a:solidFill>
                        <a:srgbClr val="2E4C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2E4C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2E4C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0" marR="0" marT="0" marB="0" vert="horz">
                    <a:lnL w="3175" cap="flat" cmpd="sng" algn="ctr">
                      <a:solidFill>
                        <a:srgbClr val="2E4C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2E4C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2E4C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72" name="textbox 172"/>
          <p:cNvSpPr/>
          <p:nvPr/>
        </p:nvSpPr>
        <p:spPr>
          <a:xfrm>
            <a:off x="1061719" y="4937531"/>
            <a:ext cx="10043159" cy="92201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7544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89000"/>
              </a:lnSpc>
              <a:tabLst/>
            </a:pPr>
            <a:r>
              <a:rPr sz="2400" b="1" kern="0" spc="3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市场环境调查的主要目的是通过</a:t>
            </a:r>
            <a:r>
              <a:rPr sz="2400" b="1" kern="0" spc="2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对</a:t>
            </a:r>
            <a:r>
              <a:rPr sz="2400" b="1" kern="0" spc="2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总体市场需求和变化趋势</a:t>
            </a:r>
            <a:r>
              <a:rPr sz="2400" b="1" kern="0" spc="2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的调查</a:t>
            </a:r>
            <a:r>
              <a:rPr sz="2400" b="1" kern="0" spc="-37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b="1" kern="0" spc="2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，使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12700" algn="l" rtl="0" eaLnBrk="0">
              <a:lnSpc>
                <a:spcPts val="4502"/>
              </a:lnSpc>
              <a:tabLst/>
            </a:pPr>
            <a:r>
              <a:rPr sz="2400" b="1" kern="0" spc="-1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企业趋利避害</a:t>
            </a:r>
            <a:r>
              <a:rPr sz="2400" b="1" kern="0" spc="-40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b="1" kern="0" spc="-1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，发现理想的</a:t>
            </a:r>
            <a:r>
              <a:rPr sz="2400" b="1" kern="0" spc="-1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目标市场并成功的进</a:t>
            </a:r>
            <a:r>
              <a:rPr sz="2400" b="1" kern="0" spc="-2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行市场定位</a:t>
            </a:r>
            <a:r>
              <a:rPr sz="2400" b="1" kern="0" spc="-2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174" name="rect 174"/>
          <p:cNvSpPr/>
          <p:nvPr/>
        </p:nvSpPr>
        <p:spPr>
          <a:xfrm>
            <a:off x="9121140" y="3191255"/>
            <a:ext cx="1347216" cy="1345692"/>
          </a:xfrm>
          <a:prstGeom prst="rect">
            <a:avLst/>
          </a:prstGeom>
          <a:solidFill>
            <a:srgbClr val="87C7E3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76" name="textbox 176"/>
          <p:cNvSpPr/>
          <p:nvPr/>
        </p:nvSpPr>
        <p:spPr>
          <a:xfrm>
            <a:off x="1693164" y="3191255"/>
            <a:ext cx="1347469" cy="1346200"/>
          </a:xfrm>
          <a:prstGeom prst="rect">
            <a:avLst/>
          </a:prstGeom>
          <a:solidFill>
            <a:srgbClr val="87C7E3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16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351154" algn="l" rtl="0" eaLnBrk="0">
              <a:lnSpc>
                <a:spcPct val="84000"/>
              </a:lnSpc>
              <a:spcBef>
                <a:spcPts val="2"/>
              </a:spcBef>
              <a:tabLst/>
            </a:pPr>
            <a:r>
              <a:rPr sz="2400" b="1" kern="0" spc="-9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1.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327025" algn="l" rtl="0" eaLnBrk="0">
              <a:lnSpc>
                <a:spcPct val="98000"/>
              </a:lnSpc>
              <a:spcBef>
                <a:spcPts val="387"/>
              </a:spcBef>
              <a:tabLst/>
            </a:pPr>
            <a:r>
              <a:rPr sz="2400" b="1" kern="0" spc="-3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宏观</a:t>
            </a:r>
            <a:r>
              <a:rPr sz="2400" b="1" kern="0" spc="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 </a:t>
            </a:r>
            <a:r>
              <a:rPr sz="2400" b="1" kern="0" spc="-2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环境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178" name="rect 178"/>
          <p:cNvSpPr/>
          <p:nvPr/>
        </p:nvSpPr>
        <p:spPr>
          <a:xfrm>
            <a:off x="3550920" y="3191255"/>
            <a:ext cx="1347215" cy="1345692"/>
          </a:xfrm>
          <a:prstGeom prst="rect">
            <a:avLst/>
          </a:prstGeom>
          <a:solidFill>
            <a:srgbClr val="2E4C64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80" name="textbox 180"/>
          <p:cNvSpPr/>
          <p:nvPr/>
        </p:nvSpPr>
        <p:spPr>
          <a:xfrm>
            <a:off x="7264907" y="3191255"/>
            <a:ext cx="1346200" cy="1346200"/>
          </a:xfrm>
          <a:prstGeom prst="rect">
            <a:avLst/>
          </a:prstGeom>
          <a:solidFill>
            <a:srgbClr val="2E4C64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9894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44145" indent="635" algn="l" rtl="0" eaLnBrk="0">
              <a:lnSpc>
                <a:spcPct val="99000"/>
              </a:lnSpc>
              <a:tabLst/>
            </a:pPr>
            <a:r>
              <a:rPr sz="2400" b="1" kern="0" spc="-2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4.市场</a:t>
            </a:r>
            <a:r>
              <a:rPr sz="2400" b="1" kern="0" spc="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</a:t>
            </a:r>
            <a:r>
              <a:rPr sz="2400" b="1" kern="0" spc="-2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细分与</a:t>
            </a:r>
            <a:r>
              <a:rPr sz="2400" b="1" kern="0" spc="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</a:t>
            </a:r>
            <a:r>
              <a:rPr sz="2400" b="1" kern="0" spc="-2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定位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182" name="textbox 182"/>
          <p:cNvSpPr/>
          <p:nvPr/>
        </p:nvSpPr>
        <p:spPr>
          <a:xfrm>
            <a:off x="5408675" y="3191255"/>
            <a:ext cx="1346200" cy="1346200"/>
          </a:xfrm>
          <a:prstGeom prst="rect">
            <a:avLst/>
          </a:prstGeom>
          <a:solidFill>
            <a:srgbClr val="87C7E3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6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252095" algn="l" rtl="0" eaLnBrk="0">
              <a:lnSpc>
                <a:spcPct val="97000"/>
              </a:lnSpc>
              <a:spcBef>
                <a:spcPts val="6"/>
              </a:spcBef>
              <a:tabLst/>
            </a:pPr>
            <a:r>
              <a:rPr sz="2400" b="1" kern="0" spc="-4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3.机 会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230504" indent="277495" algn="l" rtl="0" eaLnBrk="0">
              <a:lnSpc>
                <a:spcPct val="99000"/>
              </a:lnSpc>
              <a:spcBef>
                <a:spcPts val="74"/>
              </a:spcBef>
              <a:tabLst/>
            </a:pPr>
            <a:r>
              <a:rPr sz="2400" b="1" kern="0" spc="-8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与</a:t>
            </a:r>
            <a:r>
              <a:rPr sz="2400" b="1" kern="0" spc="-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   </a:t>
            </a:r>
            <a:r>
              <a:rPr sz="2400" b="1" kern="0" spc="-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威  胁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184" name="textbox 184"/>
          <p:cNvSpPr/>
          <p:nvPr/>
        </p:nvSpPr>
        <p:spPr>
          <a:xfrm>
            <a:off x="4215297" y="267760"/>
            <a:ext cx="3268345" cy="49910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4220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3200" b="1" kern="0" spc="-1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二、市场环境调查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186" name="textbox 186"/>
          <p:cNvSpPr/>
          <p:nvPr/>
        </p:nvSpPr>
        <p:spPr>
          <a:xfrm>
            <a:off x="3862781" y="3416858"/>
            <a:ext cx="634365" cy="10985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119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27305" algn="l" rtl="0" eaLnBrk="0">
              <a:lnSpc>
                <a:spcPct val="84000"/>
              </a:lnSpc>
              <a:tabLst/>
            </a:pPr>
            <a:r>
              <a:rPr sz="2400" b="1" kern="0" spc="-5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2.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15240" indent="-2540" algn="l" rtl="0" eaLnBrk="0">
              <a:lnSpc>
                <a:spcPct val="98000"/>
              </a:lnSpc>
              <a:spcBef>
                <a:spcPts val="385"/>
              </a:spcBef>
              <a:tabLst/>
            </a:pPr>
            <a:r>
              <a:rPr sz="2400" b="1" kern="0" spc="-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微观 </a:t>
            </a:r>
            <a:r>
              <a:rPr sz="2400" b="1" kern="0" spc="-3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环境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188" name="textbox 188"/>
          <p:cNvSpPr/>
          <p:nvPr/>
        </p:nvSpPr>
        <p:spPr>
          <a:xfrm>
            <a:off x="9437319" y="3359377"/>
            <a:ext cx="631190" cy="109601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2654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33655" algn="l" rtl="0" eaLnBrk="0">
              <a:lnSpc>
                <a:spcPct val="83000"/>
              </a:lnSpc>
              <a:tabLst/>
            </a:pPr>
            <a:r>
              <a:rPr sz="2400" b="1" kern="0" spc="-8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5.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12700" indent="6350" algn="l" rtl="0" eaLnBrk="0">
              <a:lnSpc>
                <a:spcPct val="99000"/>
              </a:lnSpc>
              <a:spcBef>
                <a:spcPts val="336"/>
              </a:spcBef>
              <a:tabLst/>
            </a:pPr>
            <a:r>
              <a:rPr sz="2400" b="1" kern="0" spc="-5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市场</a:t>
            </a:r>
            <a:r>
              <a:rPr sz="2400" b="1" kern="0" spc="-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b="1" kern="0" spc="-3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潜力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190" name="picture 19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  <p:grpSp>
        <p:nvGrpSpPr>
          <p:cNvPr id="36" name="group 36"/>
          <p:cNvGrpSpPr/>
          <p:nvPr/>
        </p:nvGrpSpPr>
        <p:grpSpPr>
          <a:xfrm rot="21600000">
            <a:off x="99060" y="181355"/>
            <a:ext cx="697992" cy="621792"/>
            <a:chOff x="0" y="0"/>
            <a:chExt cx="697992" cy="621792"/>
          </a:xfrm>
        </p:grpSpPr>
        <p:sp>
          <p:nvSpPr>
            <p:cNvPr id="192" name="path 192"/>
            <p:cNvSpPr/>
            <p:nvPr/>
          </p:nvSpPr>
          <p:spPr>
            <a:xfrm>
              <a:off x="0" y="0"/>
              <a:ext cx="673608" cy="591312"/>
            </a:xfrm>
            <a:custGeom>
              <a:avLst/>
              <a:gdLst/>
              <a:ahLst/>
              <a:cxnLst/>
              <a:rect l="0" t="0" r="0" b="0"/>
              <a:pathLst>
                <a:path w="1060" h="931">
                  <a:moveTo>
                    <a:pt x="0" y="931"/>
                  </a:moveTo>
                  <a:lnTo>
                    <a:pt x="1060" y="931"/>
                  </a:lnTo>
                  <a:lnTo>
                    <a:pt x="1060" y="0"/>
                  </a:lnTo>
                  <a:lnTo>
                    <a:pt x="0" y="0"/>
                  </a:lnTo>
                  <a:lnTo>
                    <a:pt x="0" y="931"/>
                  </a:lnTo>
                  <a:close/>
                </a:path>
              </a:pathLst>
            </a:custGeom>
            <a:solidFill>
              <a:srgbClr val="00206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94" name="path 194"/>
            <p:cNvSpPr/>
            <p:nvPr/>
          </p:nvSpPr>
          <p:spPr>
            <a:xfrm>
              <a:off x="192023" y="178308"/>
              <a:ext cx="505968" cy="443484"/>
            </a:xfrm>
            <a:custGeom>
              <a:avLst/>
              <a:gdLst/>
              <a:ahLst/>
              <a:cxnLst/>
              <a:rect l="0" t="0" r="0" b="0"/>
              <a:pathLst>
                <a:path w="796" h="698">
                  <a:moveTo>
                    <a:pt x="0" y="698"/>
                  </a:moveTo>
                  <a:lnTo>
                    <a:pt x="796" y="698"/>
                  </a:lnTo>
                  <a:lnTo>
                    <a:pt x="796" y="0"/>
                  </a:lnTo>
                  <a:lnTo>
                    <a:pt x="0" y="0"/>
                  </a:lnTo>
                  <a:lnTo>
                    <a:pt x="0" y="698"/>
                  </a:lnTo>
                  <a:close/>
                </a:path>
              </a:pathLst>
            </a:custGeom>
            <a:solidFill>
              <a:srgbClr val="9DC3E6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sp>
        <p:nvSpPr>
          <p:cNvPr id="196" name="path 196"/>
          <p:cNvSpPr/>
          <p:nvPr/>
        </p:nvSpPr>
        <p:spPr>
          <a:xfrm>
            <a:off x="4887467" y="1626108"/>
            <a:ext cx="204215" cy="202691"/>
          </a:xfrm>
          <a:custGeom>
            <a:avLst/>
            <a:gdLst/>
            <a:ahLst/>
            <a:cxnLst/>
            <a:rect l="0" t="0" r="0" b="0"/>
            <a:pathLst>
              <a:path w="321" h="319">
                <a:moveTo>
                  <a:pt x="0" y="159"/>
                </a:moveTo>
                <a:cubicBezTo>
                  <a:pt x="0" y="71"/>
                  <a:pt x="72" y="0"/>
                  <a:pt x="160" y="0"/>
                </a:cubicBezTo>
                <a:cubicBezTo>
                  <a:pt x="249" y="0"/>
                  <a:pt x="321" y="71"/>
                  <a:pt x="321" y="159"/>
                </a:cubicBezTo>
                <a:cubicBezTo>
                  <a:pt x="321" y="247"/>
                  <a:pt x="249" y="319"/>
                  <a:pt x="160" y="319"/>
                </a:cubicBezTo>
                <a:cubicBezTo>
                  <a:pt x="72" y="319"/>
                  <a:pt x="0" y="247"/>
                  <a:pt x="0" y="159"/>
                </a:cubicBezTo>
              </a:path>
            </a:pathLst>
          </a:custGeom>
          <a:solidFill>
            <a:srgbClr val="87C7E3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98" name="path 198"/>
          <p:cNvSpPr/>
          <p:nvPr/>
        </p:nvSpPr>
        <p:spPr>
          <a:xfrm>
            <a:off x="5387340" y="1626108"/>
            <a:ext cx="204215" cy="202691"/>
          </a:xfrm>
          <a:custGeom>
            <a:avLst/>
            <a:gdLst/>
            <a:ahLst/>
            <a:cxnLst/>
            <a:rect l="0" t="0" r="0" b="0"/>
            <a:pathLst>
              <a:path w="321" h="319">
                <a:moveTo>
                  <a:pt x="0" y="159"/>
                </a:moveTo>
                <a:cubicBezTo>
                  <a:pt x="0" y="71"/>
                  <a:pt x="71" y="0"/>
                  <a:pt x="160" y="0"/>
                </a:cubicBezTo>
                <a:cubicBezTo>
                  <a:pt x="249" y="0"/>
                  <a:pt x="321" y="71"/>
                  <a:pt x="321" y="159"/>
                </a:cubicBezTo>
                <a:cubicBezTo>
                  <a:pt x="321" y="247"/>
                  <a:pt x="249" y="319"/>
                  <a:pt x="160" y="319"/>
                </a:cubicBezTo>
                <a:cubicBezTo>
                  <a:pt x="71" y="319"/>
                  <a:pt x="0" y="247"/>
                  <a:pt x="0" y="159"/>
                </a:cubicBezTo>
              </a:path>
            </a:pathLst>
          </a:custGeom>
          <a:solidFill>
            <a:srgbClr val="87C7E3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00" name="path 200"/>
          <p:cNvSpPr/>
          <p:nvPr/>
        </p:nvSpPr>
        <p:spPr>
          <a:xfrm>
            <a:off x="6591300" y="1626108"/>
            <a:ext cx="202692" cy="202691"/>
          </a:xfrm>
          <a:custGeom>
            <a:avLst/>
            <a:gdLst/>
            <a:ahLst/>
            <a:cxnLst/>
            <a:rect l="0" t="0" r="0" b="0"/>
            <a:pathLst>
              <a:path w="319" h="319">
                <a:moveTo>
                  <a:pt x="0" y="159"/>
                </a:moveTo>
                <a:cubicBezTo>
                  <a:pt x="0" y="71"/>
                  <a:pt x="71" y="0"/>
                  <a:pt x="159" y="0"/>
                </a:cubicBezTo>
                <a:cubicBezTo>
                  <a:pt x="247" y="0"/>
                  <a:pt x="319" y="71"/>
                  <a:pt x="319" y="159"/>
                </a:cubicBezTo>
                <a:cubicBezTo>
                  <a:pt x="319" y="247"/>
                  <a:pt x="247" y="319"/>
                  <a:pt x="159" y="319"/>
                </a:cubicBezTo>
                <a:cubicBezTo>
                  <a:pt x="71" y="319"/>
                  <a:pt x="0" y="247"/>
                  <a:pt x="0" y="159"/>
                </a:cubicBezTo>
              </a:path>
            </a:pathLst>
          </a:custGeom>
          <a:solidFill>
            <a:srgbClr val="87C7E3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02" name="path 202"/>
          <p:cNvSpPr/>
          <p:nvPr/>
        </p:nvSpPr>
        <p:spPr>
          <a:xfrm>
            <a:off x="5978652" y="1626108"/>
            <a:ext cx="202691" cy="202691"/>
          </a:xfrm>
          <a:custGeom>
            <a:avLst/>
            <a:gdLst/>
            <a:ahLst/>
            <a:cxnLst/>
            <a:rect l="0" t="0" r="0" b="0"/>
            <a:pathLst>
              <a:path w="319" h="319">
                <a:moveTo>
                  <a:pt x="0" y="159"/>
                </a:moveTo>
                <a:cubicBezTo>
                  <a:pt x="0" y="71"/>
                  <a:pt x="71" y="0"/>
                  <a:pt x="159" y="0"/>
                </a:cubicBezTo>
                <a:cubicBezTo>
                  <a:pt x="247" y="0"/>
                  <a:pt x="319" y="71"/>
                  <a:pt x="319" y="159"/>
                </a:cubicBezTo>
                <a:cubicBezTo>
                  <a:pt x="319" y="247"/>
                  <a:pt x="247" y="319"/>
                  <a:pt x="159" y="319"/>
                </a:cubicBezTo>
                <a:cubicBezTo>
                  <a:pt x="71" y="319"/>
                  <a:pt x="0" y="247"/>
                  <a:pt x="0" y="159"/>
                </a:cubicBezTo>
              </a:path>
            </a:pathLst>
          </a:custGeom>
          <a:solidFill>
            <a:srgbClr val="87C7E3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04" name="path 204"/>
          <p:cNvSpPr/>
          <p:nvPr/>
        </p:nvSpPr>
        <p:spPr>
          <a:xfrm>
            <a:off x="7110984" y="1626108"/>
            <a:ext cx="202691" cy="202691"/>
          </a:xfrm>
          <a:custGeom>
            <a:avLst/>
            <a:gdLst/>
            <a:ahLst/>
            <a:cxnLst/>
            <a:rect l="0" t="0" r="0" b="0"/>
            <a:pathLst>
              <a:path w="319" h="319">
                <a:moveTo>
                  <a:pt x="0" y="159"/>
                </a:moveTo>
                <a:cubicBezTo>
                  <a:pt x="0" y="71"/>
                  <a:pt x="71" y="0"/>
                  <a:pt x="159" y="0"/>
                </a:cubicBezTo>
                <a:cubicBezTo>
                  <a:pt x="247" y="0"/>
                  <a:pt x="319" y="71"/>
                  <a:pt x="319" y="159"/>
                </a:cubicBezTo>
                <a:cubicBezTo>
                  <a:pt x="319" y="247"/>
                  <a:pt x="247" y="319"/>
                  <a:pt x="159" y="319"/>
                </a:cubicBezTo>
                <a:cubicBezTo>
                  <a:pt x="71" y="319"/>
                  <a:pt x="0" y="247"/>
                  <a:pt x="0" y="159"/>
                </a:cubicBezTo>
              </a:path>
            </a:pathLst>
          </a:custGeom>
          <a:solidFill>
            <a:srgbClr val="87C7E3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rect 206"/>
          <p:cNvSpPr/>
          <p:nvPr/>
        </p:nvSpPr>
        <p:spPr>
          <a:xfrm>
            <a:off x="0" y="0"/>
            <a:ext cx="12192000" cy="6857998"/>
          </a:xfrm>
          <a:prstGeom prst="rect">
            <a:avLst/>
          </a:prstGeom>
          <a:solidFill>
            <a:srgbClr val="ED6B6D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208" name="picture 20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7258811" y="292607"/>
            <a:ext cx="4933186" cy="6275832"/>
          </a:xfrm>
          <a:prstGeom prst="rect">
            <a:avLst/>
          </a:prstGeom>
        </p:spPr>
      </p:pic>
      <p:sp>
        <p:nvSpPr>
          <p:cNvPr id="210" name="textbox 210"/>
          <p:cNvSpPr/>
          <p:nvPr/>
        </p:nvSpPr>
        <p:spPr>
          <a:xfrm>
            <a:off x="1214043" y="2685028"/>
            <a:ext cx="4488815" cy="98551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9634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21590" algn="l" rtl="0" eaLnBrk="0">
              <a:lnSpc>
                <a:spcPct val="97000"/>
              </a:lnSpc>
              <a:tabLst/>
            </a:pPr>
            <a:r>
              <a:rPr sz="4400" b="1" kern="0" spc="-2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市场营销实务调查</a:t>
            </a:r>
            <a:endParaRPr sz="4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4000"/>
              </a:lnSpc>
              <a:tabLst/>
            </a:pPr>
            <a:endParaRPr sz="5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84000"/>
              </a:lnSpc>
              <a:spcBef>
                <a:spcPts val="2"/>
              </a:spcBef>
              <a:tabLst/>
            </a:pPr>
            <a:r>
              <a:rPr sz="1800" kern="0" spc="-1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C</a:t>
            </a:r>
            <a:r>
              <a:rPr sz="1800" kern="0" spc="17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800" kern="0" spc="-1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O</a:t>
            </a:r>
            <a:r>
              <a:rPr sz="1800" kern="0" spc="16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800" kern="0" spc="-1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O</a:t>
            </a:r>
            <a:r>
              <a:rPr sz="1800" kern="0" spc="19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800" kern="0" spc="-1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P</a:t>
            </a:r>
            <a:r>
              <a:rPr sz="1800" kern="0" spc="20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800" kern="0" spc="-1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E</a:t>
            </a:r>
            <a:r>
              <a:rPr sz="1800" kern="0" spc="19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800" kern="0" spc="-1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R</a:t>
            </a:r>
            <a:r>
              <a:rPr sz="1800" kern="0" spc="12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800" kern="0" spc="-1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A</a:t>
            </a:r>
            <a:r>
              <a:rPr sz="1800" kern="0" spc="6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800" kern="0" spc="-1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T</a:t>
            </a:r>
            <a:r>
              <a:rPr sz="1800" kern="0" spc="20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800" kern="0" spc="-1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I</a:t>
            </a:r>
            <a:r>
              <a:rPr sz="1800" kern="0" spc="15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800" kern="0" spc="-1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O</a:t>
            </a:r>
            <a:r>
              <a:rPr sz="1800" kern="0" spc="20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800" kern="0" spc="-1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N</a:t>
            </a:r>
            <a:endParaRPr sz="18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212" name="rect 212"/>
          <p:cNvSpPr/>
          <p:nvPr/>
        </p:nvSpPr>
        <p:spPr>
          <a:xfrm>
            <a:off x="0" y="2438400"/>
            <a:ext cx="1057655" cy="1568195"/>
          </a:xfrm>
          <a:prstGeom prst="rect">
            <a:avLst/>
          </a:prstGeom>
          <a:solidFill>
            <a:srgbClr val="2E4C64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14" name="rect 214"/>
          <p:cNvSpPr/>
          <p:nvPr/>
        </p:nvSpPr>
        <p:spPr>
          <a:xfrm>
            <a:off x="1210055" y="3791711"/>
            <a:ext cx="3323844" cy="214883"/>
          </a:xfrm>
          <a:prstGeom prst="rect">
            <a:avLst/>
          </a:prstGeom>
          <a:solidFill>
            <a:srgbClr val="FFFF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textbox 216"/>
          <p:cNvSpPr/>
          <p:nvPr/>
        </p:nvSpPr>
        <p:spPr>
          <a:xfrm>
            <a:off x="86786" y="168655"/>
            <a:ext cx="5040629" cy="8636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6597"/>
              </a:lnSpc>
              <a:tabLst/>
            </a:pPr>
            <a:r>
              <a:rPr sz="9000" kern="0" spc="0" dirty="0">
                <a:solidFill>
                  <a:srgbClr val="092967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■</a:t>
            </a:r>
            <a:r>
              <a:rPr sz="9000" kern="0" spc="-610" dirty="0">
                <a:solidFill>
                  <a:srgbClr val="092967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200" b="1" kern="0" spc="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三、市场营销实务</a:t>
            </a:r>
            <a:r>
              <a:rPr sz="3200" b="1" kern="0" spc="-1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调查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218" name="textbox 218"/>
          <p:cNvSpPr/>
          <p:nvPr/>
        </p:nvSpPr>
        <p:spPr>
          <a:xfrm>
            <a:off x="1853234" y="4168546"/>
            <a:ext cx="8719184" cy="3937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2898"/>
              </a:lnSpc>
              <a:tabLst/>
            </a:pPr>
            <a:r>
              <a:rPr sz="2400" b="1" kern="0" spc="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产品调查</a:t>
            </a:r>
            <a:r>
              <a:rPr sz="2400" b="1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        </a:t>
            </a:r>
            <a:r>
              <a:rPr sz="2400" b="1" kern="0" spc="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价格调查</a:t>
            </a:r>
            <a:r>
              <a:rPr sz="2400" b="1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      </a:t>
            </a:r>
            <a:r>
              <a:rPr sz="2400" b="1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b="1" kern="0" spc="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渠道调查       </a:t>
            </a:r>
            <a:r>
              <a:rPr sz="2400" b="1" kern="0" spc="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广告与促销调查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220" name="picture 2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8558784" y="2401823"/>
            <a:ext cx="1572768" cy="1568196"/>
          </a:xfrm>
          <a:prstGeom prst="rect">
            <a:avLst/>
          </a:prstGeom>
        </p:spPr>
      </p:pic>
      <p:pic>
        <p:nvPicPr>
          <p:cNvPr id="222" name="picture 2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1693164" y="2406396"/>
            <a:ext cx="1525523" cy="1563623"/>
          </a:xfrm>
          <a:prstGeom prst="rect">
            <a:avLst/>
          </a:prstGeom>
        </p:spPr>
      </p:pic>
      <p:pic>
        <p:nvPicPr>
          <p:cNvPr id="224" name="picture 2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3973067" y="2432303"/>
            <a:ext cx="1542288" cy="1534668"/>
          </a:xfrm>
          <a:prstGeom prst="rect">
            <a:avLst/>
          </a:prstGeom>
        </p:spPr>
      </p:pic>
      <p:pic>
        <p:nvPicPr>
          <p:cNvPr id="226" name="picture 22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269735" y="2401823"/>
            <a:ext cx="1536192" cy="1534668"/>
          </a:xfrm>
          <a:prstGeom prst="rect">
            <a:avLst/>
          </a:prstGeom>
        </p:spPr>
      </p:pic>
      <p:sp>
        <p:nvSpPr>
          <p:cNvPr id="228" name="textbox 228"/>
          <p:cNvSpPr/>
          <p:nvPr/>
        </p:nvSpPr>
        <p:spPr>
          <a:xfrm>
            <a:off x="1645666" y="1400073"/>
            <a:ext cx="7141844" cy="38925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1383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88000"/>
              </a:lnSpc>
              <a:tabLst/>
            </a:pPr>
            <a:r>
              <a:rPr sz="2700" b="1" kern="0" spc="-6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——</a:t>
            </a:r>
            <a:r>
              <a:rPr sz="2400" b="1" kern="0" spc="-6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市场营销实务调查主要围绕</a:t>
            </a:r>
            <a:r>
              <a:rPr sz="2400" b="1" kern="0" spc="-6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企业营销活动</a:t>
            </a:r>
            <a:r>
              <a:rPr sz="2400" b="1" kern="0" spc="-7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开展。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230" name="picture 23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rect 232"/>
          <p:cNvSpPr/>
          <p:nvPr/>
        </p:nvSpPr>
        <p:spPr>
          <a:xfrm>
            <a:off x="0" y="0"/>
            <a:ext cx="12192000" cy="6857998"/>
          </a:xfrm>
          <a:prstGeom prst="rect">
            <a:avLst/>
          </a:prstGeom>
          <a:solidFill>
            <a:srgbClr val="BDD7EE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234" name="picture 2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1266442"/>
            <a:ext cx="5317235" cy="5515479"/>
          </a:xfrm>
          <a:prstGeom prst="rect">
            <a:avLst/>
          </a:prstGeom>
        </p:spPr>
      </p:pic>
      <p:sp>
        <p:nvSpPr>
          <p:cNvPr id="236" name="textbox 236"/>
          <p:cNvSpPr/>
          <p:nvPr/>
        </p:nvSpPr>
        <p:spPr>
          <a:xfrm>
            <a:off x="7601273" y="3050788"/>
            <a:ext cx="3362325" cy="67690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0377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4400" b="1" kern="0" spc="-3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市场竞争调查</a:t>
            </a:r>
            <a:endParaRPr sz="4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238" name="rect 238"/>
          <p:cNvSpPr/>
          <p:nvPr/>
        </p:nvSpPr>
        <p:spPr>
          <a:xfrm>
            <a:off x="11134344" y="2534411"/>
            <a:ext cx="1057655" cy="1568196"/>
          </a:xfrm>
          <a:prstGeom prst="rect">
            <a:avLst/>
          </a:prstGeom>
          <a:solidFill>
            <a:srgbClr val="2E4C64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40" name="rect 240"/>
          <p:cNvSpPr/>
          <p:nvPr/>
        </p:nvSpPr>
        <p:spPr>
          <a:xfrm>
            <a:off x="7648956" y="3886200"/>
            <a:ext cx="3323843" cy="216408"/>
          </a:xfrm>
          <a:prstGeom prst="rect">
            <a:avLst/>
          </a:prstGeom>
          <a:solidFill>
            <a:srgbClr val="FFFF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rect 242"/>
          <p:cNvSpPr/>
          <p:nvPr/>
        </p:nvSpPr>
        <p:spPr>
          <a:xfrm>
            <a:off x="0" y="0"/>
            <a:ext cx="12192000" cy="6857998"/>
          </a:xfrm>
          <a:prstGeom prst="rect">
            <a:avLst/>
          </a:prstGeom>
          <a:solidFill>
            <a:srgbClr val="EEEEEE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244" name="picture 24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5626608" y="2959734"/>
            <a:ext cx="5693663" cy="3354197"/>
          </a:xfrm>
          <a:prstGeom prst="rect">
            <a:avLst/>
          </a:prstGeom>
        </p:spPr>
      </p:pic>
      <p:sp>
        <p:nvSpPr>
          <p:cNvPr id="246" name="textbox 246"/>
          <p:cNvSpPr/>
          <p:nvPr/>
        </p:nvSpPr>
        <p:spPr>
          <a:xfrm>
            <a:off x="907850" y="1467694"/>
            <a:ext cx="9151619" cy="103758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9689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100000"/>
              </a:lnSpc>
              <a:tabLst/>
            </a:pPr>
            <a:r>
              <a:rPr sz="2700" b="1" kern="0" spc="6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1.对竞争形式一般性调查</a:t>
            </a:r>
            <a:endParaRPr sz="27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6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97000"/>
              </a:lnSpc>
              <a:spcBef>
                <a:spcPts val="7"/>
              </a:spcBef>
              <a:tabLst/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市场占有率、经营特征、竞争方式、行业的竞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争结构及变化趋势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248" name="textbox 248"/>
          <p:cNvSpPr/>
          <p:nvPr/>
        </p:nvSpPr>
        <p:spPr>
          <a:xfrm>
            <a:off x="944981" y="2857715"/>
            <a:ext cx="4650104" cy="169481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182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26669" algn="l" rtl="0" eaLnBrk="0">
              <a:lnSpc>
                <a:spcPct val="100000"/>
              </a:lnSpc>
              <a:tabLst/>
            </a:pPr>
            <a:r>
              <a:rPr sz="2700" b="1" kern="0" spc="7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2.针对某个竞争对手的调查</a:t>
            </a:r>
            <a:endParaRPr sz="27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4000"/>
              </a:lnSpc>
              <a:tabLst/>
            </a:pPr>
            <a:endParaRPr sz="15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3683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indent="360679" algn="l" rtl="0" eaLnBrk="0">
              <a:lnSpc>
                <a:spcPct val="139000"/>
              </a:lnSpc>
              <a:tabLst/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产品品种、质量、价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格、销售渠</a:t>
            </a: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道、促销方式、服务项目等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250" name="textbox 250"/>
          <p:cNvSpPr/>
          <p:nvPr/>
        </p:nvSpPr>
        <p:spPr>
          <a:xfrm>
            <a:off x="86786" y="168655"/>
            <a:ext cx="4220209" cy="86486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6607"/>
              </a:lnSpc>
              <a:tabLst/>
            </a:pPr>
            <a:r>
              <a:rPr sz="9000" kern="0" spc="-20" dirty="0">
                <a:solidFill>
                  <a:srgbClr val="092967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■</a:t>
            </a:r>
            <a:r>
              <a:rPr sz="9000" kern="0" spc="-510" dirty="0">
                <a:solidFill>
                  <a:srgbClr val="092967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200" b="1" kern="0" spc="-2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四、市场竞争调查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252" name="picture 25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4" name="picture 25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342643" y="1117091"/>
            <a:ext cx="4500371" cy="5715000"/>
          </a:xfrm>
          <a:prstGeom prst="rect">
            <a:avLst/>
          </a:prstGeom>
        </p:spPr>
      </p:pic>
      <p:pic>
        <p:nvPicPr>
          <p:cNvPr id="256" name="picture 25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475475" y="1644395"/>
            <a:ext cx="4518659" cy="2164080"/>
          </a:xfrm>
          <a:prstGeom prst="rect">
            <a:avLst/>
          </a:prstGeom>
        </p:spPr>
      </p:pic>
      <p:sp>
        <p:nvSpPr>
          <p:cNvPr id="258" name="textbox 258"/>
          <p:cNvSpPr/>
          <p:nvPr/>
        </p:nvSpPr>
        <p:spPr>
          <a:xfrm>
            <a:off x="86786" y="168655"/>
            <a:ext cx="4568190" cy="86486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6607"/>
              </a:lnSpc>
              <a:tabLst/>
            </a:pPr>
            <a:r>
              <a:rPr sz="9000" kern="0" spc="-200" dirty="0">
                <a:solidFill>
                  <a:srgbClr val="092967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■</a:t>
            </a:r>
            <a:r>
              <a:rPr sz="9000" kern="0" spc="-510" dirty="0">
                <a:solidFill>
                  <a:srgbClr val="092967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200" b="1" kern="0" spc="-20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市场竞争调查示例：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260" name="textbox 260"/>
          <p:cNvSpPr/>
          <p:nvPr/>
        </p:nvSpPr>
        <p:spPr>
          <a:xfrm>
            <a:off x="7520947" y="4141057"/>
            <a:ext cx="2821304" cy="32194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8476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2000" b="1" kern="0" spc="0" dirty="0">
                <a:solidFill>
                  <a:srgbClr val="333F5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竞争对手商品结构的调查</a:t>
            </a:r>
            <a:endParaRPr sz="20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262" name="textbox 262"/>
          <p:cNvSpPr/>
          <p:nvPr/>
        </p:nvSpPr>
        <p:spPr>
          <a:xfrm>
            <a:off x="572019" y="2196560"/>
            <a:ext cx="303529" cy="254762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eaVert" wrap="square" lIns="0" tIns="0" rIns="0" bIns="0"/>
          <a:lstStyle/>
          <a:p>
            <a:pPr algn="l" rtl="0" eaLnBrk="0">
              <a:lnSpc>
                <a:spcPct val="72190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90000"/>
              </a:lnSpc>
              <a:tabLst/>
            </a:pPr>
            <a:r>
              <a:rPr sz="2000" b="1" kern="0" spc="-2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竞争对手门店布局调查</a:t>
            </a:r>
            <a:endParaRPr sz="20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264" name="picture 26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rect 266"/>
          <p:cNvSpPr/>
          <p:nvPr/>
        </p:nvSpPr>
        <p:spPr>
          <a:xfrm>
            <a:off x="0" y="0"/>
            <a:ext cx="12192000" cy="6857998"/>
          </a:xfrm>
          <a:prstGeom prst="rect">
            <a:avLst/>
          </a:prstGeom>
          <a:solidFill>
            <a:srgbClr val="87C7E3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268" name="picture 26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1900428"/>
            <a:ext cx="12192000" cy="4130039"/>
          </a:xfrm>
          <a:prstGeom prst="rect">
            <a:avLst/>
          </a:prstGeom>
        </p:spPr>
      </p:pic>
      <p:sp>
        <p:nvSpPr>
          <p:cNvPr id="270" name="textbox 270"/>
          <p:cNvSpPr/>
          <p:nvPr/>
        </p:nvSpPr>
        <p:spPr>
          <a:xfrm>
            <a:off x="1204065" y="3514223"/>
            <a:ext cx="5265420" cy="91376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0226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97000"/>
              </a:lnSpc>
              <a:tabLst/>
            </a:pPr>
            <a:r>
              <a:rPr sz="6000" b="1" kern="0" spc="-54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感谢您的聆听！</a:t>
            </a:r>
            <a:endParaRPr sz="60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21600000">
            <a:off x="2535936" y="1588008"/>
            <a:ext cx="3750564" cy="3752088"/>
            <a:chOff x="0" y="0"/>
            <a:chExt cx="3750564" cy="3752088"/>
          </a:xfrm>
        </p:grpSpPr>
        <p:sp>
          <p:nvSpPr>
            <p:cNvPr id="8" name="path 8"/>
            <p:cNvSpPr/>
            <p:nvPr/>
          </p:nvSpPr>
          <p:spPr>
            <a:xfrm>
              <a:off x="0" y="0"/>
              <a:ext cx="3750564" cy="3752088"/>
            </a:xfrm>
            <a:custGeom>
              <a:avLst/>
              <a:gdLst/>
              <a:ahLst/>
              <a:cxnLst/>
              <a:rect l="0" t="0" r="0" b="0"/>
              <a:pathLst>
                <a:path w="5906" h="5908">
                  <a:moveTo>
                    <a:pt x="22" y="2954"/>
                  </a:moveTo>
                  <a:cubicBezTo>
                    <a:pt x="22" y="1335"/>
                    <a:pt x="1334" y="22"/>
                    <a:pt x="2953" y="22"/>
                  </a:cubicBezTo>
                  <a:cubicBezTo>
                    <a:pt x="4571" y="22"/>
                    <a:pt x="5883" y="1335"/>
                    <a:pt x="5883" y="2954"/>
                  </a:cubicBezTo>
                  <a:cubicBezTo>
                    <a:pt x="5883" y="4573"/>
                    <a:pt x="4571" y="5885"/>
                    <a:pt x="2953" y="5885"/>
                  </a:cubicBezTo>
                  <a:cubicBezTo>
                    <a:pt x="1334" y="5885"/>
                    <a:pt x="22" y="4573"/>
                    <a:pt x="22" y="2954"/>
                  </a:cubicBezTo>
                </a:path>
              </a:pathLst>
            </a:custGeom>
            <a:noFill/>
            <a:ln w="28955" cap="flat">
              <a:solidFill>
                <a:srgbClr val="5C4148"/>
              </a:solidFill>
              <a:prstDash val="dash"/>
              <a:miter lim="100000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0" name="path 10"/>
            <p:cNvSpPr/>
            <p:nvPr/>
          </p:nvSpPr>
          <p:spPr>
            <a:xfrm>
              <a:off x="829055" y="838200"/>
              <a:ext cx="2045208" cy="2043683"/>
            </a:xfrm>
            <a:custGeom>
              <a:avLst/>
              <a:gdLst/>
              <a:ahLst/>
              <a:cxnLst/>
              <a:rect l="0" t="0" r="0" b="0"/>
              <a:pathLst>
                <a:path w="3220" h="3218">
                  <a:moveTo>
                    <a:pt x="0" y="1609"/>
                  </a:moveTo>
                  <a:cubicBezTo>
                    <a:pt x="0" y="720"/>
                    <a:pt x="721" y="0"/>
                    <a:pt x="1610" y="0"/>
                  </a:cubicBezTo>
                  <a:cubicBezTo>
                    <a:pt x="2499" y="0"/>
                    <a:pt x="3220" y="720"/>
                    <a:pt x="3220" y="1609"/>
                  </a:cubicBezTo>
                  <a:cubicBezTo>
                    <a:pt x="3220" y="2497"/>
                    <a:pt x="2499" y="3218"/>
                    <a:pt x="1610" y="3218"/>
                  </a:cubicBezTo>
                  <a:cubicBezTo>
                    <a:pt x="721" y="3218"/>
                    <a:pt x="0" y="2497"/>
                    <a:pt x="0" y="1609"/>
                  </a:cubicBezTo>
                </a:path>
              </a:pathLst>
            </a:custGeom>
            <a:solidFill>
              <a:srgbClr val="48707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2" name="path 12"/>
            <p:cNvSpPr/>
            <p:nvPr/>
          </p:nvSpPr>
          <p:spPr>
            <a:xfrm>
              <a:off x="970787" y="998220"/>
              <a:ext cx="1744979" cy="1743455"/>
            </a:xfrm>
            <a:custGeom>
              <a:avLst/>
              <a:gdLst/>
              <a:ahLst/>
              <a:cxnLst/>
              <a:rect l="0" t="0" r="0" b="0"/>
              <a:pathLst>
                <a:path w="2747" h="2745">
                  <a:moveTo>
                    <a:pt x="0" y="1372"/>
                  </a:moveTo>
                  <a:cubicBezTo>
                    <a:pt x="0" y="614"/>
                    <a:pt x="615" y="0"/>
                    <a:pt x="1373" y="0"/>
                  </a:cubicBezTo>
                  <a:cubicBezTo>
                    <a:pt x="2132" y="0"/>
                    <a:pt x="2747" y="614"/>
                    <a:pt x="2747" y="1372"/>
                  </a:cubicBezTo>
                  <a:cubicBezTo>
                    <a:pt x="2747" y="2130"/>
                    <a:pt x="2132" y="2745"/>
                    <a:pt x="1373" y="2745"/>
                  </a:cubicBezTo>
                  <a:cubicBezTo>
                    <a:pt x="615" y="2745"/>
                    <a:pt x="0" y="2130"/>
                    <a:pt x="0" y="1372"/>
                  </a:cubicBezTo>
                </a:path>
              </a:pathLst>
            </a:custGeom>
            <a:solidFill>
              <a:srgbClr val="AC3E47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textbox 14"/>
          <p:cNvSpPr/>
          <p:nvPr/>
        </p:nvSpPr>
        <p:spPr>
          <a:xfrm>
            <a:off x="5870467" y="1674710"/>
            <a:ext cx="3698240" cy="364362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3268"/>
              </a:lnSpc>
              <a:tabLst/>
            </a:pPr>
            <a:r>
              <a:rPr sz="27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市场需求调查</a:t>
            </a:r>
            <a:endParaRPr sz="27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1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9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9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828039" algn="l" rtl="0" eaLnBrk="0">
              <a:lnSpc>
                <a:spcPts val="3260"/>
              </a:lnSpc>
              <a:spcBef>
                <a:spcPts val="814"/>
              </a:spcBef>
              <a:tabLst/>
            </a:pPr>
            <a:r>
              <a:rPr sz="27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市场环境调查</a:t>
            </a:r>
            <a:endParaRPr sz="2700" dirty="0">
              <a:latin typeface="Microsoft YaHei"/>
              <a:ea typeface="Microsoft YaHei"/>
              <a:cs typeface="Microsoft YaHei"/>
            </a:endParaRPr>
          </a:p>
          <a:p>
            <a:pPr marL="45084" indent="807084" algn="l" rtl="0" eaLnBrk="0">
              <a:lnSpc>
                <a:spcPct val="249000"/>
              </a:lnSpc>
              <a:spcBef>
                <a:spcPts val="742"/>
              </a:spcBef>
              <a:tabLst/>
            </a:pPr>
            <a:r>
              <a:rPr sz="27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市场营销实务调查</a:t>
            </a:r>
            <a:r>
              <a:rPr sz="2700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7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市场竞争调查</a:t>
            </a:r>
            <a:endParaRPr sz="27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16" name="textbox 16"/>
          <p:cNvSpPr/>
          <p:nvPr/>
        </p:nvSpPr>
        <p:spPr>
          <a:xfrm>
            <a:off x="0" y="0"/>
            <a:ext cx="12192000" cy="1021080"/>
          </a:xfrm>
          <a:prstGeom prst="rect">
            <a:avLst/>
          </a:prstGeom>
          <a:solidFill>
            <a:srgbClr val="333F50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5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7414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814705" algn="l" rtl="0" eaLnBrk="0">
              <a:lnSpc>
                <a:spcPct val="100000"/>
              </a:lnSpc>
              <a:tabLst>
                <a:tab pos="1017269" algn="l"/>
              </a:tabLst>
            </a:pPr>
            <a:r>
              <a:rPr sz="3200" kern="0" spc="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3200" b="1" kern="0" spc="-2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市场调的查内容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grpSp>
        <p:nvGrpSpPr>
          <p:cNvPr id="4" name="group 4"/>
          <p:cNvGrpSpPr/>
          <p:nvPr/>
        </p:nvGrpSpPr>
        <p:grpSpPr>
          <a:xfrm rot="21600000">
            <a:off x="335279" y="217931"/>
            <a:ext cx="480059" cy="480060"/>
            <a:chOff x="0" y="0"/>
            <a:chExt cx="480059" cy="480060"/>
          </a:xfrm>
        </p:grpSpPr>
        <p:sp>
          <p:nvSpPr>
            <p:cNvPr id="18" name="path 18"/>
            <p:cNvSpPr/>
            <p:nvPr/>
          </p:nvSpPr>
          <p:spPr>
            <a:xfrm>
              <a:off x="0" y="0"/>
              <a:ext cx="384047" cy="384048"/>
            </a:xfrm>
            <a:custGeom>
              <a:avLst/>
              <a:gdLst/>
              <a:ahLst/>
              <a:cxnLst/>
              <a:rect l="0" t="0" r="0" b="0"/>
              <a:pathLst>
                <a:path w="604" h="604">
                  <a:moveTo>
                    <a:pt x="0" y="604"/>
                  </a:moveTo>
                  <a:lnTo>
                    <a:pt x="604" y="604"/>
                  </a:lnTo>
                  <a:lnTo>
                    <a:pt x="604" y="0"/>
                  </a:lnTo>
                  <a:lnTo>
                    <a:pt x="0" y="0"/>
                  </a:lnTo>
                  <a:lnTo>
                    <a:pt x="0" y="604"/>
                  </a:lnTo>
                  <a:close/>
                </a:path>
              </a:pathLst>
            </a:custGeom>
            <a:solidFill>
              <a:srgbClr val="F2F2F2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0" name="path 20"/>
            <p:cNvSpPr/>
            <p:nvPr/>
          </p:nvSpPr>
          <p:spPr>
            <a:xfrm>
              <a:off x="192024" y="192024"/>
              <a:ext cx="288035" cy="288035"/>
            </a:xfrm>
            <a:custGeom>
              <a:avLst/>
              <a:gdLst/>
              <a:ahLst/>
              <a:cxnLst/>
              <a:rect l="0" t="0" r="0" b="0"/>
              <a:pathLst>
                <a:path w="453" h="453">
                  <a:moveTo>
                    <a:pt x="0" y="453"/>
                  </a:moveTo>
                  <a:lnTo>
                    <a:pt x="453" y="453"/>
                  </a:lnTo>
                  <a:lnTo>
                    <a:pt x="453" y="0"/>
                  </a:lnTo>
                  <a:lnTo>
                    <a:pt x="0" y="0"/>
                  </a:lnTo>
                  <a:lnTo>
                    <a:pt x="0" y="453"/>
                  </a:lnTo>
                  <a:close/>
                </a:path>
              </a:pathLst>
            </a:custGeom>
            <a:solidFill>
              <a:srgbClr val="9DC3E6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textbox 22"/>
          <p:cNvSpPr/>
          <p:nvPr/>
        </p:nvSpPr>
        <p:spPr>
          <a:xfrm>
            <a:off x="3888662" y="3087744"/>
            <a:ext cx="1062355" cy="8255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62038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93000"/>
              </a:lnSpc>
              <a:tabLst/>
            </a:pPr>
            <a:r>
              <a:rPr sz="4400" kern="0" spc="-60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目</a:t>
            </a:r>
            <a:r>
              <a:rPr sz="4400" kern="0" spc="-6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录</a:t>
            </a:r>
            <a:endParaRPr sz="4400" dirty="0">
              <a:latin typeface="Microsoft YaHei"/>
              <a:ea typeface="Microsoft YaHei"/>
              <a:cs typeface="Microsoft YaHei"/>
            </a:endParaRPr>
          </a:p>
          <a:p>
            <a:pPr marL="20954" algn="l" rtl="0" eaLnBrk="0">
              <a:lnSpc>
                <a:spcPct val="84000"/>
              </a:lnSpc>
              <a:spcBef>
                <a:spcPts val="4"/>
              </a:spcBef>
              <a:tabLst/>
            </a:pPr>
            <a:r>
              <a:rPr sz="1400" kern="0" spc="-2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CONTENTS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  <p:grpSp>
        <p:nvGrpSpPr>
          <p:cNvPr id="6" name="group 6"/>
          <p:cNvGrpSpPr/>
          <p:nvPr/>
        </p:nvGrpSpPr>
        <p:grpSpPr>
          <a:xfrm rot="21600000">
            <a:off x="5141975" y="4757928"/>
            <a:ext cx="551688" cy="551688"/>
            <a:chOff x="0" y="0"/>
            <a:chExt cx="551688" cy="551688"/>
          </a:xfrm>
        </p:grpSpPr>
        <p:sp>
          <p:nvSpPr>
            <p:cNvPr id="24" name="path 24"/>
            <p:cNvSpPr/>
            <p:nvPr/>
          </p:nvSpPr>
          <p:spPr>
            <a:xfrm>
              <a:off x="0" y="0"/>
              <a:ext cx="551688" cy="551688"/>
            </a:xfrm>
            <a:custGeom>
              <a:avLst/>
              <a:gdLst/>
              <a:ahLst/>
              <a:cxnLst/>
              <a:rect l="0" t="0" r="0" b="0"/>
              <a:pathLst>
                <a:path w="868" h="868">
                  <a:moveTo>
                    <a:pt x="0" y="434"/>
                  </a:moveTo>
                  <a:cubicBezTo>
                    <a:pt x="0" y="194"/>
                    <a:pt x="194" y="0"/>
                    <a:pt x="434" y="0"/>
                  </a:cubicBezTo>
                  <a:cubicBezTo>
                    <a:pt x="674" y="0"/>
                    <a:pt x="868" y="194"/>
                    <a:pt x="868" y="434"/>
                  </a:cubicBezTo>
                  <a:cubicBezTo>
                    <a:pt x="868" y="674"/>
                    <a:pt x="674" y="868"/>
                    <a:pt x="434" y="868"/>
                  </a:cubicBezTo>
                  <a:cubicBezTo>
                    <a:pt x="194" y="868"/>
                    <a:pt x="0" y="674"/>
                    <a:pt x="0" y="434"/>
                  </a:cubicBezTo>
                </a:path>
              </a:pathLst>
            </a:custGeom>
            <a:solidFill>
              <a:srgbClr val="C38459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6" name="textbox 26"/>
            <p:cNvSpPr/>
            <p:nvPr/>
          </p:nvSpPr>
          <p:spPr>
            <a:xfrm>
              <a:off x="-12700" y="-12700"/>
              <a:ext cx="577215" cy="65024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0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marL="212725" algn="l" rtl="0" eaLnBrk="0">
                <a:lnSpc>
                  <a:spcPct val="95000"/>
                </a:lnSpc>
                <a:spcBef>
                  <a:spcPts val="2"/>
                </a:spcBef>
                <a:tabLst/>
              </a:pPr>
              <a:r>
                <a:rPr sz="2400" kern="0" spc="-20" dirty="0">
                  <a:solidFill>
                    <a:srgbClr val="FFFFFF">
                      <a:alpha val="100000"/>
                    </a:srgbClr>
                  </a:solidFill>
                  <a:latin typeface="Impact"/>
                  <a:ea typeface="Impact"/>
                  <a:cs typeface="Impact"/>
                </a:rPr>
                <a:t>4</a:t>
              </a:r>
              <a:endParaRPr sz="2400" dirty="0">
                <a:latin typeface="Impact"/>
                <a:ea typeface="Impact"/>
                <a:cs typeface="Impact"/>
              </a:endParaRPr>
            </a:p>
          </p:txBody>
        </p:sp>
      </p:grpSp>
      <p:grpSp>
        <p:nvGrpSpPr>
          <p:cNvPr id="8" name="group 8"/>
          <p:cNvGrpSpPr/>
          <p:nvPr/>
        </p:nvGrpSpPr>
        <p:grpSpPr>
          <a:xfrm rot="21600000">
            <a:off x="5085588" y="1568196"/>
            <a:ext cx="551687" cy="551688"/>
            <a:chOff x="0" y="0"/>
            <a:chExt cx="551687" cy="551688"/>
          </a:xfrm>
        </p:grpSpPr>
        <p:sp>
          <p:nvSpPr>
            <p:cNvPr id="28" name="path 28"/>
            <p:cNvSpPr/>
            <p:nvPr/>
          </p:nvSpPr>
          <p:spPr>
            <a:xfrm>
              <a:off x="0" y="0"/>
              <a:ext cx="551687" cy="551688"/>
            </a:xfrm>
            <a:custGeom>
              <a:avLst/>
              <a:gdLst/>
              <a:ahLst/>
              <a:cxnLst/>
              <a:rect l="0" t="0" r="0" b="0"/>
              <a:pathLst>
                <a:path w="868" h="868">
                  <a:moveTo>
                    <a:pt x="0" y="434"/>
                  </a:moveTo>
                  <a:cubicBezTo>
                    <a:pt x="0" y="194"/>
                    <a:pt x="194" y="0"/>
                    <a:pt x="434" y="0"/>
                  </a:cubicBezTo>
                  <a:cubicBezTo>
                    <a:pt x="674" y="0"/>
                    <a:pt x="868" y="194"/>
                    <a:pt x="868" y="434"/>
                  </a:cubicBezTo>
                  <a:cubicBezTo>
                    <a:pt x="868" y="674"/>
                    <a:pt x="674" y="868"/>
                    <a:pt x="434" y="868"/>
                  </a:cubicBezTo>
                  <a:cubicBezTo>
                    <a:pt x="194" y="868"/>
                    <a:pt x="0" y="674"/>
                    <a:pt x="0" y="434"/>
                  </a:cubicBezTo>
                </a:path>
              </a:pathLst>
            </a:custGeom>
            <a:solidFill>
              <a:srgbClr val="5C4148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30" name="textbox 30"/>
            <p:cNvSpPr/>
            <p:nvPr/>
          </p:nvSpPr>
          <p:spPr>
            <a:xfrm>
              <a:off x="-12700" y="-12700"/>
              <a:ext cx="577215" cy="65024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0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marL="232409" algn="l" rtl="0" eaLnBrk="0">
                <a:lnSpc>
                  <a:spcPct val="95000"/>
                </a:lnSpc>
                <a:spcBef>
                  <a:spcPts val="2"/>
                </a:spcBef>
                <a:tabLst/>
              </a:pPr>
              <a:r>
                <a:rPr sz="2400" kern="0" spc="-20" dirty="0">
                  <a:solidFill>
                    <a:srgbClr val="FFFFFF">
                      <a:alpha val="100000"/>
                    </a:srgbClr>
                  </a:solidFill>
                  <a:latin typeface="Impact"/>
                  <a:ea typeface="Impact"/>
                  <a:cs typeface="Impact"/>
                </a:rPr>
                <a:t>1</a:t>
              </a:r>
              <a:endParaRPr sz="2400" dirty="0">
                <a:latin typeface="Impact"/>
                <a:ea typeface="Impact"/>
                <a:cs typeface="Impact"/>
              </a:endParaRPr>
            </a:p>
          </p:txBody>
        </p:sp>
      </p:grpSp>
      <p:grpSp>
        <p:nvGrpSpPr>
          <p:cNvPr id="10" name="group 10"/>
          <p:cNvGrpSpPr/>
          <p:nvPr/>
        </p:nvGrpSpPr>
        <p:grpSpPr>
          <a:xfrm rot="21600000">
            <a:off x="5934455" y="3730752"/>
            <a:ext cx="551688" cy="550163"/>
            <a:chOff x="0" y="0"/>
            <a:chExt cx="551688" cy="550163"/>
          </a:xfrm>
        </p:grpSpPr>
        <p:sp>
          <p:nvSpPr>
            <p:cNvPr id="32" name="path 32"/>
            <p:cNvSpPr/>
            <p:nvPr/>
          </p:nvSpPr>
          <p:spPr>
            <a:xfrm>
              <a:off x="0" y="0"/>
              <a:ext cx="551688" cy="550163"/>
            </a:xfrm>
            <a:custGeom>
              <a:avLst/>
              <a:gdLst/>
              <a:ahLst/>
              <a:cxnLst/>
              <a:rect l="0" t="0" r="0" b="0"/>
              <a:pathLst>
                <a:path w="868" h="866">
                  <a:moveTo>
                    <a:pt x="0" y="433"/>
                  </a:moveTo>
                  <a:cubicBezTo>
                    <a:pt x="0" y="193"/>
                    <a:pt x="194" y="0"/>
                    <a:pt x="434" y="0"/>
                  </a:cubicBezTo>
                  <a:cubicBezTo>
                    <a:pt x="674" y="0"/>
                    <a:pt x="868" y="193"/>
                    <a:pt x="868" y="433"/>
                  </a:cubicBezTo>
                  <a:cubicBezTo>
                    <a:pt x="868" y="672"/>
                    <a:pt x="674" y="866"/>
                    <a:pt x="434" y="866"/>
                  </a:cubicBezTo>
                  <a:cubicBezTo>
                    <a:pt x="194" y="866"/>
                    <a:pt x="0" y="672"/>
                    <a:pt x="0" y="433"/>
                  </a:cubicBezTo>
                </a:path>
              </a:pathLst>
            </a:custGeom>
            <a:solidFill>
              <a:srgbClr val="AC3E47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34" name="textbox 34"/>
            <p:cNvSpPr/>
            <p:nvPr/>
          </p:nvSpPr>
          <p:spPr>
            <a:xfrm>
              <a:off x="-12700" y="-12700"/>
              <a:ext cx="577215" cy="64452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9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marL="215900" algn="l" rtl="0" eaLnBrk="0">
                <a:lnSpc>
                  <a:spcPct val="94000"/>
                </a:lnSpc>
                <a:tabLst/>
              </a:pPr>
              <a:r>
                <a:rPr sz="2400" kern="0" spc="-20" dirty="0">
                  <a:solidFill>
                    <a:srgbClr val="FFFFFF">
                      <a:alpha val="100000"/>
                    </a:srgbClr>
                  </a:solidFill>
                  <a:latin typeface="Impact"/>
                  <a:ea typeface="Impact"/>
                  <a:cs typeface="Impact"/>
                </a:rPr>
                <a:t>3</a:t>
              </a:r>
              <a:endParaRPr sz="2400" dirty="0">
                <a:latin typeface="Impact"/>
                <a:ea typeface="Impact"/>
                <a:cs typeface="Impact"/>
              </a:endParaRPr>
            </a:p>
          </p:txBody>
        </p:sp>
      </p:grpSp>
      <p:grpSp>
        <p:nvGrpSpPr>
          <p:cNvPr id="12" name="group 12"/>
          <p:cNvGrpSpPr/>
          <p:nvPr/>
        </p:nvGrpSpPr>
        <p:grpSpPr>
          <a:xfrm rot="21600000">
            <a:off x="5913120" y="2636520"/>
            <a:ext cx="550163" cy="550164"/>
            <a:chOff x="0" y="0"/>
            <a:chExt cx="550163" cy="550164"/>
          </a:xfrm>
        </p:grpSpPr>
        <p:sp>
          <p:nvSpPr>
            <p:cNvPr id="36" name="path 36"/>
            <p:cNvSpPr/>
            <p:nvPr/>
          </p:nvSpPr>
          <p:spPr>
            <a:xfrm>
              <a:off x="0" y="0"/>
              <a:ext cx="550163" cy="550164"/>
            </a:xfrm>
            <a:custGeom>
              <a:avLst/>
              <a:gdLst/>
              <a:ahLst/>
              <a:cxnLst/>
              <a:rect l="0" t="0" r="0" b="0"/>
              <a:pathLst>
                <a:path w="866" h="866">
                  <a:moveTo>
                    <a:pt x="0" y="433"/>
                  </a:moveTo>
                  <a:cubicBezTo>
                    <a:pt x="0" y="193"/>
                    <a:pt x="193" y="0"/>
                    <a:pt x="433" y="0"/>
                  </a:cubicBezTo>
                  <a:cubicBezTo>
                    <a:pt x="672" y="0"/>
                    <a:pt x="866" y="193"/>
                    <a:pt x="866" y="433"/>
                  </a:cubicBezTo>
                  <a:cubicBezTo>
                    <a:pt x="866" y="672"/>
                    <a:pt x="672" y="866"/>
                    <a:pt x="433" y="866"/>
                  </a:cubicBezTo>
                  <a:cubicBezTo>
                    <a:pt x="193" y="866"/>
                    <a:pt x="0" y="672"/>
                    <a:pt x="0" y="433"/>
                  </a:cubicBezTo>
                </a:path>
              </a:pathLst>
            </a:custGeom>
            <a:solidFill>
              <a:srgbClr val="48707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38" name="textbox 38"/>
            <p:cNvSpPr/>
            <p:nvPr/>
          </p:nvSpPr>
          <p:spPr>
            <a:xfrm>
              <a:off x="-12700" y="-12700"/>
              <a:ext cx="575944" cy="64896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9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algn="l" rtl="0" eaLnBrk="0">
                <a:lnSpc>
                  <a:spcPct val="7609"/>
                </a:lnSpc>
                <a:tabLst/>
              </a:pPr>
              <a:endParaRPr sz="100" dirty="0">
                <a:latin typeface="Arial"/>
                <a:ea typeface="Arial"/>
                <a:cs typeface="Arial"/>
              </a:endParaRPr>
            </a:p>
            <a:p>
              <a:pPr marL="218440" algn="l" rtl="0" eaLnBrk="0">
                <a:lnSpc>
                  <a:spcPct val="95000"/>
                </a:lnSpc>
                <a:tabLst/>
              </a:pPr>
              <a:r>
                <a:rPr sz="2400" kern="0" spc="-20" dirty="0">
                  <a:solidFill>
                    <a:srgbClr val="FFFFFF">
                      <a:alpha val="100000"/>
                    </a:srgbClr>
                  </a:solidFill>
                  <a:latin typeface="Impact"/>
                  <a:ea typeface="Impact"/>
                  <a:cs typeface="Impact"/>
                </a:rPr>
                <a:t>2</a:t>
              </a:r>
              <a:endParaRPr sz="2400" dirty="0">
                <a:latin typeface="Impact"/>
                <a:ea typeface="Impact"/>
                <a:cs typeface="Impact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 40"/>
          <p:cNvSpPr/>
          <p:nvPr/>
        </p:nvSpPr>
        <p:spPr>
          <a:xfrm>
            <a:off x="0" y="0"/>
            <a:ext cx="12192000" cy="6857998"/>
          </a:xfrm>
          <a:prstGeom prst="rect">
            <a:avLst/>
          </a:prstGeom>
          <a:solidFill>
            <a:srgbClr val="A8D37A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42" name="picture 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496811" y="1492226"/>
            <a:ext cx="5686991" cy="5278206"/>
          </a:xfrm>
          <a:prstGeom prst="rect">
            <a:avLst/>
          </a:prstGeom>
        </p:spPr>
      </p:pic>
      <p:sp>
        <p:nvSpPr>
          <p:cNvPr id="44" name="textbox 44"/>
          <p:cNvSpPr/>
          <p:nvPr/>
        </p:nvSpPr>
        <p:spPr>
          <a:xfrm>
            <a:off x="1308677" y="2829553"/>
            <a:ext cx="3362959" cy="67818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7542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4400" b="1" kern="0" spc="-2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市场需求调查</a:t>
            </a:r>
            <a:endParaRPr sz="4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46" name="rect 46"/>
          <p:cNvSpPr/>
          <p:nvPr/>
        </p:nvSpPr>
        <p:spPr>
          <a:xfrm>
            <a:off x="0" y="2438400"/>
            <a:ext cx="1057655" cy="1568195"/>
          </a:xfrm>
          <a:prstGeom prst="rect">
            <a:avLst/>
          </a:prstGeom>
          <a:solidFill>
            <a:srgbClr val="2E4C64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8" name="rect 48"/>
          <p:cNvSpPr/>
          <p:nvPr/>
        </p:nvSpPr>
        <p:spPr>
          <a:xfrm>
            <a:off x="1210055" y="3791711"/>
            <a:ext cx="3323844" cy="214883"/>
          </a:xfrm>
          <a:prstGeom prst="rect">
            <a:avLst/>
          </a:prstGeom>
          <a:solidFill>
            <a:srgbClr val="FFFF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 50"/>
          <p:cNvSpPr/>
          <p:nvPr/>
        </p:nvSpPr>
        <p:spPr>
          <a:xfrm>
            <a:off x="0" y="0"/>
            <a:ext cx="12192000" cy="6857998"/>
          </a:xfrm>
          <a:prstGeom prst="rect">
            <a:avLst/>
          </a:prstGeom>
          <a:solidFill>
            <a:srgbClr val="EEEEEE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52" name="picture 5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3048000"/>
            <a:ext cx="4931663" cy="3809998"/>
          </a:xfrm>
          <a:prstGeom prst="rect">
            <a:avLst/>
          </a:prstGeom>
        </p:spPr>
      </p:pic>
      <p:sp>
        <p:nvSpPr>
          <p:cNvPr id="54" name="textbox 54"/>
          <p:cNvSpPr/>
          <p:nvPr/>
        </p:nvSpPr>
        <p:spPr>
          <a:xfrm>
            <a:off x="1086103" y="1390903"/>
            <a:ext cx="9893300" cy="164083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11000"/>
              </a:lnSpc>
              <a:tabLst/>
            </a:pPr>
            <a:endParaRPr sz="600" dirty="0">
              <a:latin typeface="Arial"/>
              <a:ea typeface="Arial"/>
              <a:cs typeface="Arial"/>
            </a:endParaRPr>
          </a:p>
          <a:p>
            <a:pPr marL="480694" algn="l" rtl="0" eaLnBrk="0">
              <a:lnSpc>
                <a:spcPct val="97000"/>
              </a:lnSpc>
              <a:spcBef>
                <a:spcPts val="4"/>
              </a:spcBef>
              <a:tabLst/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——是企业营销调查中最重要的内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容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8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600" dirty="0">
              <a:latin typeface="Arial"/>
              <a:ea typeface="Arial"/>
              <a:cs typeface="Arial"/>
            </a:endParaRPr>
          </a:p>
          <a:p>
            <a:pPr marL="495300" indent="-100330" algn="l" rtl="0" eaLnBrk="0">
              <a:lnSpc>
                <a:spcPct val="109000"/>
              </a:lnSpc>
              <a:spcBef>
                <a:spcPts val="4"/>
              </a:spcBef>
              <a:tabLst/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2400" b="1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包括：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消费者需求数量调、消费者需求时间</a:t>
            </a:r>
            <a:r>
              <a:rPr sz="2400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调查、消费者购买力调查、</a:t>
            </a: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消费者支出结构调查、消费者行为调查、消费者满意度调查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grpSp>
        <p:nvGrpSpPr>
          <p:cNvPr id="14" name="group 14"/>
          <p:cNvGrpSpPr/>
          <p:nvPr/>
        </p:nvGrpSpPr>
        <p:grpSpPr>
          <a:xfrm rot="21600000">
            <a:off x="1107947" y="2203703"/>
            <a:ext cx="373380" cy="408432"/>
            <a:chOff x="0" y="0"/>
            <a:chExt cx="373380" cy="408432"/>
          </a:xfrm>
        </p:grpSpPr>
        <p:sp>
          <p:nvSpPr>
            <p:cNvPr id="56" name="path 56"/>
            <p:cNvSpPr/>
            <p:nvPr/>
          </p:nvSpPr>
          <p:spPr>
            <a:xfrm>
              <a:off x="6096" y="6096"/>
              <a:ext cx="361188" cy="396240"/>
            </a:xfrm>
            <a:custGeom>
              <a:avLst/>
              <a:gdLst/>
              <a:ahLst/>
              <a:cxnLst/>
              <a:rect l="0" t="0" r="0" b="0"/>
              <a:pathLst>
                <a:path w="568" h="624">
                  <a:moveTo>
                    <a:pt x="0" y="312"/>
                  </a:moveTo>
                  <a:lnTo>
                    <a:pt x="284" y="0"/>
                  </a:lnTo>
                  <a:lnTo>
                    <a:pt x="568" y="312"/>
                  </a:lnTo>
                  <a:lnTo>
                    <a:pt x="284" y="624"/>
                  </a:lnTo>
                  <a:lnTo>
                    <a:pt x="0" y="312"/>
                  </a:lnTo>
                  <a:close/>
                </a:path>
              </a:pathLst>
            </a:custGeom>
            <a:solidFill>
              <a:srgbClr val="5B9BD5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58" name="path 58"/>
            <p:cNvSpPr/>
            <p:nvPr/>
          </p:nvSpPr>
          <p:spPr>
            <a:xfrm>
              <a:off x="0" y="0"/>
              <a:ext cx="373380" cy="408432"/>
            </a:xfrm>
            <a:custGeom>
              <a:avLst/>
              <a:gdLst/>
              <a:ahLst/>
              <a:cxnLst/>
              <a:rect l="0" t="0" r="0" b="0"/>
              <a:pathLst>
                <a:path w="588" h="643">
                  <a:moveTo>
                    <a:pt x="9" y="321"/>
                  </a:moveTo>
                  <a:lnTo>
                    <a:pt x="294" y="9"/>
                  </a:lnTo>
                  <a:lnTo>
                    <a:pt x="578" y="321"/>
                  </a:lnTo>
                  <a:lnTo>
                    <a:pt x="294" y="633"/>
                  </a:lnTo>
                  <a:lnTo>
                    <a:pt x="9" y="321"/>
                  </a:lnTo>
                  <a:close/>
                </a:path>
              </a:pathLst>
            </a:custGeom>
            <a:noFill/>
            <a:ln w="12192" cap="flat">
              <a:solidFill>
                <a:srgbClr val="41719C"/>
              </a:solidFill>
              <a:prstDash val="solid"/>
              <a:miter lim="100000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group 16"/>
          <p:cNvGrpSpPr/>
          <p:nvPr/>
        </p:nvGrpSpPr>
        <p:grpSpPr>
          <a:xfrm rot="21600000">
            <a:off x="1098803" y="1403603"/>
            <a:ext cx="373380" cy="408432"/>
            <a:chOff x="0" y="0"/>
            <a:chExt cx="373380" cy="408432"/>
          </a:xfrm>
        </p:grpSpPr>
        <p:sp>
          <p:nvSpPr>
            <p:cNvPr id="60" name="path 60"/>
            <p:cNvSpPr/>
            <p:nvPr/>
          </p:nvSpPr>
          <p:spPr>
            <a:xfrm>
              <a:off x="6096" y="6096"/>
              <a:ext cx="361188" cy="396240"/>
            </a:xfrm>
            <a:custGeom>
              <a:avLst/>
              <a:gdLst/>
              <a:ahLst/>
              <a:cxnLst/>
              <a:rect l="0" t="0" r="0" b="0"/>
              <a:pathLst>
                <a:path w="568" h="624">
                  <a:moveTo>
                    <a:pt x="0" y="312"/>
                  </a:moveTo>
                  <a:lnTo>
                    <a:pt x="284" y="0"/>
                  </a:lnTo>
                  <a:lnTo>
                    <a:pt x="568" y="312"/>
                  </a:lnTo>
                  <a:lnTo>
                    <a:pt x="284" y="624"/>
                  </a:lnTo>
                  <a:lnTo>
                    <a:pt x="0" y="312"/>
                  </a:lnTo>
                  <a:close/>
                </a:path>
              </a:pathLst>
            </a:custGeom>
            <a:solidFill>
              <a:srgbClr val="5B9BD5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62" name="path 62"/>
            <p:cNvSpPr/>
            <p:nvPr/>
          </p:nvSpPr>
          <p:spPr>
            <a:xfrm>
              <a:off x="0" y="0"/>
              <a:ext cx="373380" cy="408432"/>
            </a:xfrm>
            <a:custGeom>
              <a:avLst/>
              <a:gdLst/>
              <a:ahLst/>
              <a:cxnLst/>
              <a:rect l="0" t="0" r="0" b="0"/>
              <a:pathLst>
                <a:path w="588" h="643">
                  <a:moveTo>
                    <a:pt x="9" y="321"/>
                  </a:moveTo>
                  <a:lnTo>
                    <a:pt x="293" y="9"/>
                  </a:lnTo>
                  <a:lnTo>
                    <a:pt x="578" y="321"/>
                  </a:lnTo>
                  <a:lnTo>
                    <a:pt x="293" y="633"/>
                  </a:lnTo>
                  <a:lnTo>
                    <a:pt x="9" y="321"/>
                  </a:lnTo>
                  <a:close/>
                </a:path>
              </a:pathLst>
            </a:custGeom>
            <a:noFill/>
            <a:ln w="12192" cap="flat">
              <a:solidFill>
                <a:srgbClr val="41719C"/>
              </a:solidFill>
              <a:prstDash val="solid"/>
              <a:miter lim="100000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sp>
        <p:nvSpPr>
          <p:cNvPr id="64" name="textbox 64"/>
          <p:cNvSpPr/>
          <p:nvPr/>
        </p:nvSpPr>
        <p:spPr>
          <a:xfrm>
            <a:off x="5321579" y="3801516"/>
            <a:ext cx="5805804" cy="89916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7544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40640" algn="l" rtl="0" eaLnBrk="0">
              <a:lnSpc>
                <a:spcPct val="89000"/>
              </a:lnSpc>
              <a:tabLst/>
            </a:pPr>
            <a:r>
              <a:rPr sz="2400" b="1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目的</a:t>
            </a:r>
            <a:r>
              <a:rPr sz="2400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：更好的满足消费者需求，及时调整经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12700" algn="l" rtl="0" eaLnBrk="0">
              <a:lnSpc>
                <a:spcPts val="4320"/>
              </a:lnSpc>
              <a:tabLst/>
            </a:pP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营管理决策以适应不断变化的市场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66" name="textbox 66"/>
          <p:cNvSpPr/>
          <p:nvPr/>
        </p:nvSpPr>
        <p:spPr>
          <a:xfrm>
            <a:off x="86786" y="168655"/>
            <a:ext cx="4637404" cy="86550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6610"/>
              </a:lnSpc>
              <a:tabLst/>
            </a:pPr>
            <a:r>
              <a:rPr sz="9000" kern="0" spc="-10" dirty="0">
                <a:solidFill>
                  <a:srgbClr val="092967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■</a:t>
            </a:r>
            <a:r>
              <a:rPr sz="9000" kern="0" spc="-510" dirty="0">
                <a:solidFill>
                  <a:srgbClr val="092967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200" b="1" kern="0" spc="-1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一、市场需求类调查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68" name="picture 6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  <p:grpSp>
        <p:nvGrpSpPr>
          <p:cNvPr id="18" name="group 18"/>
          <p:cNvGrpSpPr/>
          <p:nvPr/>
        </p:nvGrpSpPr>
        <p:grpSpPr>
          <a:xfrm rot="21600000">
            <a:off x="4716779" y="3768852"/>
            <a:ext cx="373380" cy="408431"/>
            <a:chOff x="0" y="0"/>
            <a:chExt cx="373380" cy="408431"/>
          </a:xfrm>
        </p:grpSpPr>
        <p:sp>
          <p:nvSpPr>
            <p:cNvPr id="70" name="path 70"/>
            <p:cNvSpPr/>
            <p:nvPr/>
          </p:nvSpPr>
          <p:spPr>
            <a:xfrm>
              <a:off x="6096" y="6095"/>
              <a:ext cx="361188" cy="396239"/>
            </a:xfrm>
            <a:custGeom>
              <a:avLst/>
              <a:gdLst/>
              <a:ahLst/>
              <a:cxnLst/>
              <a:rect l="0" t="0" r="0" b="0"/>
              <a:pathLst>
                <a:path w="568" h="623">
                  <a:moveTo>
                    <a:pt x="0" y="311"/>
                  </a:moveTo>
                  <a:lnTo>
                    <a:pt x="284" y="0"/>
                  </a:lnTo>
                  <a:lnTo>
                    <a:pt x="568" y="311"/>
                  </a:lnTo>
                  <a:lnTo>
                    <a:pt x="284" y="623"/>
                  </a:lnTo>
                  <a:lnTo>
                    <a:pt x="0" y="311"/>
                  </a:lnTo>
                  <a:close/>
                </a:path>
              </a:pathLst>
            </a:custGeom>
            <a:solidFill>
              <a:srgbClr val="5B9BD5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72" name="path 72"/>
            <p:cNvSpPr/>
            <p:nvPr/>
          </p:nvSpPr>
          <p:spPr>
            <a:xfrm>
              <a:off x="0" y="0"/>
              <a:ext cx="373380" cy="408431"/>
            </a:xfrm>
            <a:custGeom>
              <a:avLst/>
              <a:gdLst/>
              <a:ahLst/>
              <a:cxnLst/>
              <a:rect l="0" t="0" r="0" b="0"/>
              <a:pathLst>
                <a:path w="588" h="643">
                  <a:moveTo>
                    <a:pt x="9" y="321"/>
                  </a:moveTo>
                  <a:lnTo>
                    <a:pt x="294" y="9"/>
                  </a:lnTo>
                  <a:lnTo>
                    <a:pt x="578" y="321"/>
                  </a:lnTo>
                  <a:lnTo>
                    <a:pt x="294" y="633"/>
                  </a:lnTo>
                  <a:lnTo>
                    <a:pt x="9" y="321"/>
                  </a:lnTo>
                  <a:close/>
                </a:path>
              </a:pathLst>
            </a:custGeom>
            <a:noFill/>
            <a:ln w="12192" cap="flat">
              <a:solidFill>
                <a:srgbClr val="41719C"/>
              </a:solidFill>
              <a:prstDash val="solid"/>
              <a:miter lim="100000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picture 7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623304" y="3249166"/>
            <a:ext cx="5338571" cy="3514344"/>
          </a:xfrm>
          <a:prstGeom prst="rect">
            <a:avLst/>
          </a:prstGeom>
        </p:spPr>
      </p:pic>
      <p:sp>
        <p:nvSpPr>
          <p:cNvPr id="76" name="textbox 76"/>
          <p:cNvSpPr/>
          <p:nvPr/>
        </p:nvSpPr>
        <p:spPr>
          <a:xfrm>
            <a:off x="86786" y="168655"/>
            <a:ext cx="7071994" cy="78676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5810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78000"/>
              </a:lnSpc>
              <a:tabLst/>
            </a:pPr>
            <a:r>
              <a:rPr sz="6400" kern="0" spc="1600" dirty="0">
                <a:solidFill>
                  <a:srgbClr val="092967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■</a:t>
            </a:r>
            <a:r>
              <a:rPr sz="6400" kern="0" spc="130" dirty="0">
                <a:solidFill>
                  <a:srgbClr val="092967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200" b="1" kern="0" spc="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案例：宝洁公司一次性尿布的</a:t>
            </a:r>
            <a:r>
              <a:rPr sz="3200" b="1" kern="0" spc="-1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开发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78" name="textbox 78"/>
          <p:cNvSpPr/>
          <p:nvPr/>
        </p:nvSpPr>
        <p:spPr>
          <a:xfrm>
            <a:off x="3577538" y="3283991"/>
            <a:ext cx="3983990" cy="102425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29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旅游、不便于正常更换时适用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27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600" dirty="0">
              <a:latin typeface="Arial"/>
              <a:ea typeface="Arial"/>
              <a:cs typeface="Arial"/>
            </a:endParaRPr>
          </a:p>
          <a:p>
            <a:pPr marL="33655" algn="l" rtl="0" eaLnBrk="0">
              <a:lnSpc>
                <a:spcPct val="98000"/>
              </a:lnSpc>
              <a:spcBef>
                <a:spcPts val="3"/>
              </a:spcBef>
              <a:tabLst/>
            </a:pPr>
            <a:r>
              <a:rPr sz="2400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市场潜力巨大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80" name="textbox 80"/>
          <p:cNvSpPr/>
          <p:nvPr/>
        </p:nvSpPr>
        <p:spPr>
          <a:xfrm>
            <a:off x="3574491" y="2063013"/>
            <a:ext cx="2168525" cy="96075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7543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89000"/>
              </a:lnSpc>
              <a:tabLst/>
            </a:pPr>
            <a:r>
              <a:rPr sz="2400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市场占有率10%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14604" algn="l" rtl="0" eaLnBrk="0">
              <a:lnSpc>
                <a:spcPts val="4807"/>
              </a:lnSpc>
              <a:tabLst/>
            </a:pP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价格太高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82" name="textbox 82"/>
          <p:cNvSpPr/>
          <p:nvPr/>
        </p:nvSpPr>
        <p:spPr>
          <a:xfrm>
            <a:off x="1283913" y="1551260"/>
            <a:ext cx="1736725" cy="43878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4084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100000"/>
              </a:lnSpc>
              <a:tabLst/>
            </a:pPr>
            <a:r>
              <a:rPr sz="2700" b="1" kern="0" spc="-23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现状调查：</a:t>
            </a:r>
            <a:endParaRPr sz="27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84" name="picture 8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  <p:grpSp>
        <p:nvGrpSpPr>
          <p:cNvPr id="20" name="group 20"/>
          <p:cNvGrpSpPr/>
          <p:nvPr/>
        </p:nvGrpSpPr>
        <p:grpSpPr>
          <a:xfrm rot="21600000">
            <a:off x="2970276" y="2025395"/>
            <a:ext cx="373379" cy="408432"/>
            <a:chOff x="0" y="0"/>
            <a:chExt cx="373379" cy="408432"/>
          </a:xfrm>
        </p:grpSpPr>
        <p:sp>
          <p:nvSpPr>
            <p:cNvPr id="86" name="path 86"/>
            <p:cNvSpPr/>
            <p:nvPr/>
          </p:nvSpPr>
          <p:spPr>
            <a:xfrm>
              <a:off x="6095" y="6096"/>
              <a:ext cx="361187" cy="396240"/>
            </a:xfrm>
            <a:custGeom>
              <a:avLst/>
              <a:gdLst/>
              <a:ahLst/>
              <a:cxnLst/>
              <a:rect l="0" t="0" r="0" b="0"/>
              <a:pathLst>
                <a:path w="568" h="624">
                  <a:moveTo>
                    <a:pt x="0" y="312"/>
                  </a:moveTo>
                  <a:lnTo>
                    <a:pt x="284" y="0"/>
                  </a:lnTo>
                  <a:lnTo>
                    <a:pt x="568" y="312"/>
                  </a:lnTo>
                  <a:lnTo>
                    <a:pt x="284" y="624"/>
                  </a:lnTo>
                  <a:lnTo>
                    <a:pt x="0" y="312"/>
                  </a:lnTo>
                  <a:close/>
                </a:path>
              </a:pathLst>
            </a:custGeom>
            <a:solidFill>
              <a:srgbClr val="5B9BD5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88" name="path 88"/>
            <p:cNvSpPr/>
            <p:nvPr/>
          </p:nvSpPr>
          <p:spPr>
            <a:xfrm>
              <a:off x="0" y="0"/>
              <a:ext cx="373379" cy="408432"/>
            </a:xfrm>
            <a:custGeom>
              <a:avLst/>
              <a:gdLst/>
              <a:ahLst/>
              <a:cxnLst/>
              <a:rect l="0" t="0" r="0" b="0"/>
              <a:pathLst>
                <a:path w="587" h="643">
                  <a:moveTo>
                    <a:pt x="9" y="321"/>
                  </a:moveTo>
                  <a:lnTo>
                    <a:pt x="293" y="9"/>
                  </a:lnTo>
                  <a:lnTo>
                    <a:pt x="578" y="321"/>
                  </a:lnTo>
                  <a:lnTo>
                    <a:pt x="293" y="633"/>
                  </a:lnTo>
                  <a:lnTo>
                    <a:pt x="9" y="321"/>
                  </a:lnTo>
                  <a:close/>
                </a:path>
              </a:pathLst>
            </a:custGeom>
            <a:noFill/>
            <a:ln w="12192" cap="flat">
              <a:solidFill>
                <a:srgbClr val="41719C"/>
              </a:solidFill>
              <a:prstDash val="solid"/>
              <a:miter lim="100000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group 22"/>
          <p:cNvGrpSpPr/>
          <p:nvPr/>
        </p:nvGrpSpPr>
        <p:grpSpPr>
          <a:xfrm rot="21600000">
            <a:off x="2968751" y="2648711"/>
            <a:ext cx="373380" cy="408432"/>
            <a:chOff x="0" y="0"/>
            <a:chExt cx="373380" cy="408432"/>
          </a:xfrm>
        </p:grpSpPr>
        <p:sp>
          <p:nvSpPr>
            <p:cNvPr id="90" name="path 90"/>
            <p:cNvSpPr/>
            <p:nvPr/>
          </p:nvSpPr>
          <p:spPr>
            <a:xfrm>
              <a:off x="6095" y="6096"/>
              <a:ext cx="361188" cy="396239"/>
            </a:xfrm>
            <a:custGeom>
              <a:avLst/>
              <a:gdLst/>
              <a:ahLst/>
              <a:cxnLst/>
              <a:rect l="0" t="0" r="0" b="0"/>
              <a:pathLst>
                <a:path w="568" h="623">
                  <a:moveTo>
                    <a:pt x="0" y="312"/>
                  </a:moveTo>
                  <a:lnTo>
                    <a:pt x="284" y="0"/>
                  </a:lnTo>
                  <a:lnTo>
                    <a:pt x="568" y="312"/>
                  </a:lnTo>
                  <a:lnTo>
                    <a:pt x="284" y="623"/>
                  </a:lnTo>
                  <a:lnTo>
                    <a:pt x="0" y="312"/>
                  </a:lnTo>
                  <a:close/>
                </a:path>
              </a:pathLst>
            </a:custGeom>
            <a:solidFill>
              <a:srgbClr val="5B9BD5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92" name="path 92"/>
            <p:cNvSpPr/>
            <p:nvPr/>
          </p:nvSpPr>
          <p:spPr>
            <a:xfrm>
              <a:off x="0" y="0"/>
              <a:ext cx="373380" cy="408432"/>
            </a:xfrm>
            <a:custGeom>
              <a:avLst/>
              <a:gdLst/>
              <a:ahLst/>
              <a:cxnLst/>
              <a:rect l="0" t="0" r="0" b="0"/>
              <a:pathLst>
                <a:path w="588" h="643">
                  <a:moveTo>
                    <a:pt x="9" y="321"/>
                  </a:moveTo>
                  <a:lnTo>
                    <a:pt x="293" y="9"/>
                  </a:lnTo>
                  <a:lnTo>
                    <a:pt x="578" y="321"/>
                  </a:lnTo>
                  <a:lnTo>
                    <a:pt x="293" y="633"/>
                  </a:lnTo>
                  <a:lnTo>
                    <a:pt x="9" y="321"/>
                  </a:lnTo>
                  <a:close/>
                </a:path>
              </a:pathLst>
            </a:custGeom>
            <a:noFill/>
            <a:ln w="12192" cap="flat">
              <a:solidFill>
                <a:srgbClr val="41719C"/>
              </a:solidFill>
              <a:prstDash val="solid"/>
              <a:miter lim="100000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group 24"/>
          <p:cNvGrpSpPr/>
          <p:nvPr/>
        </p:nvGrpSpPr>
        <p:grpSpPr>
          <a:xfrm rot="21600000">
            <a:off x="2977895" y="3246120"/>
            <a:ext cx="373380" cy="408431"/>
            <a:chOff x="0" y="0"/>
            <a:chExt cx="373380" cy="408431"/>
          </a:xfrm>
        </p:grpSpPr>
        <p:sp>
          <p:nvSpPr>
            <p:cNvPr id="94" name="path 94"/>
            <p:cNvSpPr/>
            <p:nvPr/>
          </p:nvSpPr>
          <p:spPr>
            <a:xfrm>
              <a:off x="6095" y="6096"/>
              <a:ext cx="361188" cy="396239"/>
            </a:xfrm>
            <a:custGeom>
              <a:avLst/>
              <a:gdLst/>
              <a:ahLst/>
              <a:cxnLst/>
              <a:rect l="0" t="0" r="0" b="0"/>
              <a:pathLst>
                <a:path w="568" h="623">
                  <a:moveTo>
                    <a:pt x="0" y="312"/>
                  </a:moveTo>
                  <a:lnTo>
                    <a:pt x="284" y="0"/>
                  </a:lnTo>
                  <a:lnTo>
                    <a:pt x="568" y="312"/>
                  </a:lnTo>
                  <a:lnTo>
                    <a:pt x="284" y="623"/>
                  </a:lnTo>
                  <a:lnTo>
                    <a:pt x="0" y="312"/>
                  </a:lnTo>
                  <a:close/>
                </a:path>
              </a:pathLst>
            </a:custGeom>
            <a:solidFill>
              <a:srgbClr val="5B9BD5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96" name="path 96"/>
            <p:cNvSpPr/>
            <p:nvPr/>
          </p:nvSpPr>
          <p:spPr>
            <a:xfrm>
              <a:off x="0" y="0"/>
              <a:ext cx="373380" cy="408431"/>
            </a:xfrm>
            <a:custGeom>
              <a:avLst/>
              <a:gdLst/>
              <a:ahLst/>
              <a:cxnLst/>
              <a:rect l="0" t="0" r="0" b="0"/>
              <a:pathLst>
                <a:path w="588" h="643">
                  <a:moveTo>
                    <a:pt x="9" y="321"/>
                  </a:moveTo>
                  <a:lnTo>
                    <a:pt x="294" y="9"/>
                  </a:lnTo>
                  <a:lnTo>
                    <a:pt x="578" y="321"/>
                  </a:lnTo>
                  <a:lnTo>
                    <a:pt x="294" y="633"/>
                  </a:lnTo>
                  <a:lnTo>
                    <a:pt x="9" y="321"/>
                  </a:lnTo>
                  <a:close/>
                </a:path>
              </a:pathLst>
            </a:custGeom>
            <a:noFill/>
            <a:ln w="12192" cap="flat">
              <a:solidFill>
                <a:srgbClr val="41719C"/>
              </a:solidFill>
              <a:prstDash val="solid"/>
              <a:miter lim="100000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group 26"/>
          <p:cNvGrpSpPr/>
          <p:nvPr/>
        </p:nvGrpSpPr>
        <p:grpSpPr>
          <a:xfrm rot="21600000">
            <a:off x="2994660" y="3887723"/>
            <a:ext cx="373380" cy="408431"/>
            <a:chOff x="0" y="0"/>
            <a:chExt cx="373380" cy="408431"/>
          </a:xfrm>
        </p:grpSpPr>
        <p:sp>
          <p:nvSpPr>
            <p:cNvPr id="98" name="path 98"/>
            <p:cNvSpPr/>
            <p:nvPr/>
          </p:nvSpPr>
          <p:spPr>
            <a:xfrm>
              <a:off x="6095" y="6095"/>
              <a:ext cx="361188" cy="396239"/>
            </a:xfrm>
            <a:custGeom>
              <a:avLst/>
              <a:gdLst/>
              <a:ahLst/>
              <a:cxnLst/>
              <a:rect l="0" t="0" r="0" b="0"/>
              <a:pathLst>
                <a:path w="568" h="623">
                  <a:moveTo>
                    <a:pt x="0" y="311"/>
                  </a:moveTo>
                  <a:lnTo>
                    <a:pt x="284" y="0"/>
                  </a:lnTo>
                  <a:lnTo>
                    <a:pt x="568" y="311"/>
                  </a:lnTo>
                  <a:lnTo>
                    <a:pt x="284" y="623"/>
                  </a:lnTo>
                  <a:lnTo>
                    <a:pt x="0" y="311"/>
                  </a:lnTo>
                  <a:close/>
                </a:path>
              </a:pathLst>
            </a:custGeom>
            <a:solidFill>
              <a:srgbClr val="5B9BD5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00" name="path 100"/>
            <p:cNvSpPr/>
            <p:nvPr/>
          </p:nvSpPr>
          <p:spPr>
            <a:xfrm>
              <a:off x="0" y="0"/>
              <a:ext cx="373380" cy="408431"/>
            </a:xfrm>
            <a:custGeom>
              <a:avLst/>
              <a:gdLst/>
              <a:ahLst/>
              <a:cxnLst/>
              <a:rect l="0" t="0" r="0" b="0"/>
              <a:pathLst>
                <a:path w="588" h="643">
                  <a:moveTo>
                    <a:pt x="9" y="321"/>
                  </a:moveTo>
                  <a:lnTo>
                    <a:pt x="293" y="9"/>
                  </a:lnTo>
                  <a:lnTo>
                    <a:pt x="578" y="321"/>
                  </a:lnTo>
                  <a:lnTo>
                    <a:pt x="293" y="633"/>
                  </a:lnTo>
                  <a:lnTo>
                    <a:pt x="9" y="321"/>
                  </a:lnTo>
                  <a:close/>
                </a:path>
              </a:pathLst>
            </a:custGeom>
            <a:noFill/>
            <a:ln w="12192" cap="flat">
              <a:solidFill>
                <a:srgbClr val="41719C"/>
              </a:solidFill>
              <a:prstDash val="solid"/>
              <a:miter lim="100000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textbox 102"/>
          <p:cNvSpPr/>
          <p:nvPr/>
        </p:nvSpPr>
        <p:spPr>
          <a:xfrm>
            <a:off x="4775707" y="2049271"/>
            <a:ext cx="5603875" cy="293242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3000"/>
              </a:lnSpc>
              <a:tabLst/>
            </a:pPr>
            <a:endParaRPr sz="400" dirty="0">
              <a:latin typeface="Arial"/>
              <a:ea typeface="Arial"/>
              <a:cs typeface="Arial"/>
            </a:endParaRPr>
          </a:p>
          <a:p>
            <a:pPr marL="386079" algn="l" rtl="0" eaLnBrk="0">
              <a:lnSpc>
                <a:spcPct val="97000"/>
              </a:lnSpc>
              <a:spcBef>
                <a:spcPts val="2"/>
              </a:spcBef>
              <a:tabLst>
                <a:tab pos="624840" algn="l"/>
              </a:tabLst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定位：既好用，又能吸引父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母的产品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386079" algn="l" rtl="0" eaLnBrk="0">
              <a:lnSpc>
                <a:spcPts val="5627"/>
              </a:lnSpc>
              <a:spcBef>
                <a:spcPts val="1256"/>
              </a:spcBef>
              <a:tabLst>
                <a:tab pos="631825" algn="l"/>
              </a:tabLst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第一阶段</a:t>
            </a:r>
            <a:r>
              <a:rPr sz="2400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：（</a:t>
            </a: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1958年</a:t>
            </a:r>
            <a:r>
              <a:rPr sz="2400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）：</a:t>
            </a: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产品研发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633730" algn="l" rtl="0" eaLnBrk="0">
              <a:lnSpc>
                <a:spcPct val="97000"/>
              </a:lnSpc>
              <a:spcBef>
                <a:spcPts val="1773"/>
              </a:spcBef>
              <a:tabLst/>
            </a:pP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产品：塑料裤里加吸水垫子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4000"/>
              </a:lnSpc>
              <a:tabLst/>
            </a:pPr>
            <a:endParaRPr sz="12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620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633730" algn="l" rtl="0" eaLnBrk="0">
              <a:lnSpc>
                <a:spcPct val="98000"/>
              </a:lnSpc>
              <a:tabLst/>
            </a:pP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结果：一身痱子             </a:t>
            </a:r>
            <a:r>
              <a:rPr sz="2400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104" name="picture 10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8774531" y="4053839"/>
            <a:ext cx="1586483" cy="882396"/>
          </a:xfrm>
          <a:prstGeom prst="rect">
            <a:avLst/>
          </a:prstGeom>
        </p:spPr>
      </p:pic>
      <p:grpSp>
        <p:nvGrpSpPr>
          <p:cNvPr id="28" name="group 28"/>
          <p:cNvGrpSpPr/>
          <p:nvPr/>
        </p:nvGrpSpPr>
        <p:grpSpPr>
          <a:xfrm rot="21600000">
            <a:off x="4788407" y="2860547"/>
            <a:ext cx="373380" cy="408432"/>
            <a:chOff x="0" y="0"/>
            <a:chExt cx="373380" cy="408432"/>
          </a:xfrm>
        </p:grpSpPr>
        <p:sp>
          <p:nvSpPr>
            <p:cNvPr id="106" name="path 106"/>
            <p:cNvSpPr/>
            <p:nvPr/>
          </p:nvSpPr>
          <p:spPr>
            <a:xfrm>
              <a:off x="6096" y="6096"/>
              <a:ext cx="361188" cy="396240"/>
            </a:xfrm>
            <a:custGeom>
              <a:avLst/>
              <a:gdLst/>
              <a:ahLst/>
              <a:cxnLst/>
              <a:rect l="0" t="0" r="0" b="0"/>
              <a:pathLst>
                <a:path w="568" h="624">
                  <a:moveTo>
                    <a:pt x="0" y="312"/>
                  </a:moveTo>
                  <a:lnTo>
                    <a:pt x="284" y="0"/>
                  </a:lnTo>
                  <a:lnTo>
                    <a:pt x="568" y="312"/>
                  </a:lnTo>
                  <a:lnTo>
                    <a:pt x="284" y="624"/>
                  </a:lnTo>
                  <a:lnTo>
                    <a:pt x="0" y="312"/>
                  </a:lnTo>
                  <a:close/>
                </a:path>
              </a:pathLst>
            </a:custGeom>
            <a:solidFill>
              <a:srgbClr val="5B9BD5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08" name="path 108"/>
            <p:cNvSpPr/>
            <p:nvPr/>
          </p:nvSpPr>
          <p:spPr>
            <a:xfrm>
              <a:off x="0" y="0"/>
              <a:ext cx="373380" cy="408432"/>
            </a:xfrm>
            <a:custGeom>
              <a:avLst/>
              <a:gdLst/>
              <a:ahLst/>
              <a:cxnLst/>
              <a:rect l="0" t="0" r="0" b="0"/>
              <a:pathLst>
                <a:path w="588" h="643">
                  <a:moveTo>
                    <a:pt x="9" y="321"/>
                  </a:moveTo>
                  <a:lnTo>
                    <a:pt x="294" y="9"/>
                  </a:lnTo>
                  <a:lnTo>
                    <a:pt x="578" y="321"/>
                  </a:lnTo>
                  <a:lnTo>
                    <a:pt x="294" y="633"/>
                  </a:lnTo>
                  <a:lnTo>
                    <a:pt x="9" y="321"/>
                  </a:lnTo>
                  <a:close/>
                </a:path>
              </a:pathLst>
            </a:custGeom>
            <a:noFill/>
            <a:ln w="12192" cap="flat">
              <a:solidFill>
                <a:srgbClr val="41719C"/>
              </a:solidFill>
              <a:prstDash val="solid"/>
              <a:miter lim="100000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group 30"/>
          <p:cNvGrpSpPr/>
          <p:nvPr/>
        </p:nvGrpSpPr>
        <p:grpSpPr>
          <a:xfrm rot="21600000">
            <a:off x="4788407" y="2061971"/>
            <a:ext cx="373380" cy="408432"/>
            <a:chOff x="0" y="0"/>
            <a:chExt cx="373380" cy="408432"/>
          </a:xfrm>
        </p:grpSpPr>
        <p:sp>
          <p:nvSpPr>
            <p:cNvPr id="110" name="path 110"/>
            <p:cNvSpPr/>
            <p:nvPr/>
          </p:nvSpPr>
          <p:spPr>
            <a:xfrm>
              <a:off x="6096" y="6096"/>
              <a:ext cx="361188" cy="396240"/>
            </a:xfrm>
            <a:custGeom>
              <a:avLst/>
              <a:gdLst/>
              <a:ahLst/>
              <a:cxnLst/>
              <a:rect l="0" t="0" r="0" b="0"/>
              <a:pathLst>
                <a:path w="568" h="624">
                  <a:moveTo>
                    <a:pt x="0" y="312"/>
                  </a:moveTo>
                  <a:lnTo>
                    <a:pt x="284" y="0"/>
                  </a:lnTo>
                  <a:lnTo>
                    <a:pt x="568" y="312"/>
                  </a:lnTo>
                  <a:lnTo>
                    <a:pt x="284" y="624"/>
                  </a:lnTo>
                  <a:lnTo>
                    <a:pt x="0" y="312"/>
                  </a:lnTo>
                  <a:close/>
                </a:path>
              </a:pathLst>
            </a:custGeom>
            <a:solidFill>
              <a:srgbClr val="5B9BD5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12" name="path 112"/>
            <p:cNvSpPr/>
            <p:nvPr/>
          </p:nvSpPr>
          <p:spPr>
            <a:xfrm>
              <a:off x="0" y="0"/>
              <a:ext cx="373380" cy="408432"/>
            </a:xfrm>
            <a:custGeom>
              <a:avLst/>
              <a:gdLst/>
              <a:ahLst/>
              <a:cxnLst/>
              <a:rect l="0" t="0" r="0" b="0"/>
              <a:pathLst>
                <a:path w="588" h="643">
                  <a:moveTo>
                    <a:pt x="9" y="321"/>
                  </a:moveTo>
                  <a:lnTo>
                    <a:pt x="294" y="9"/>
                  </a:lnTo>
                  <a:lnTo>
                    <a:pt x="578" y="321"/>
                  </a:lnTo>
                  <a:lnTo>
                    <a:pt x="294" y="633"/>
                  </a:lnTo>
                  <a:lnTo>
                    <a:pt x="9" y="321"/>
                  </a:lnTo>
                  <a:close/>
                </a:path>
              </a:pathLst>
            </a:custGeom>
            <a:noFill/>
            <a:ln w="12192" cap="flat">
              <a:solidFill>
                <a:srgbClr val="41719C"/>
              </a:solidFill>
              <a:prstDash val="solid"/>
              <a:miter lim="100000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pic>
        <p:nvPicPr>
          <p:cNvPr id="114" name="picture 1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1107947" y="2487167"/>
            <a:ext cx="3400044" cy="3581400"/>
          </a:xfrm>
          <a:prstGeom prst="rect">
            <a:avLst/>
          </a:prstGeom>
        </p:spPr>
      </p:pic>
      <p:sp>
        <p:nvSpPr>
          <p:cNvPr id="116" name="textbox 116"/>
          <p:cNvSpPr/>
          <p:nvPr/>
        </p:nvSpPr>
        <p:spPr>
          <a:xfrm>
            <a:off x="86786" y="168655"/>
            <a:ext cx="7071994" cy="78676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5810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78000"/>
              </a:lnSpc>
              <a:tabLst/>
            </a:pPr>
            <a:r>
              <a:rPr sz="6400" kern="0" spc="1600" dirty="0">
                <a:solidFill>
                  <a:srgbClr val="092967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■</a:t>
            </a:r>
            <a:r>
              <a:rPr sz="6400" kern="0" spc="130" dirty="0">
                <a:solidFill>
                  <a:srgbClr val="092967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200" b="1" kern="0" spc="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案例：宝洁公司一次性尿布的</a:t>
            </a:r>
            <a:r>
              <a:rPr sz="3200" b="1" kern="0" spc="-1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开发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118" name="textbox 118"/>
          <p:cNvSpPr/>
          <p:nvPr/>
        </p:nvSpPr>
        <p:spPr>
          <a:xfrm>
            <a:off x="3080781" y="1575263"/>
            <a:ext cx="1734185" cy="43941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6282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100000"/>
              </a:lnSpc>
              <a:tabLst/>
            </a:pPr>
            <a:r>
              <a:rPr sz="2700" b="1" kern="0" spc="-23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开发过程：</a:t>
            </a:r>
            <a:endParaRPr sz="27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120" name="picture 1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picture 1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107947" y="2487167"/>
            <a:ext cx="3400044" cy="3581400"/>
          </a:xfrm>
          <a:prstGeom prst="rect">
            <a:avLst/>
          </a:prstGeom>
        </p:spPr>
      </p:pic>
      <p:sp>
        <p:nvSpPr>
          <p:cNvPr id="124" name="textbox 124"/>
          <p:cNvSpPr/>
          <p:nvPr/>
        </p:nvSpPr>
        <p:spPr>
          <a:xfrm>
            <a:off x="4801615" y="1906015"/>
            <a:ext cx="5074920" cy="217741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6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386079" algn="l" rtl="0" eaLnBrk="0">
              <a:lnSpc>
                <a:spcPct val="89000"/>
              </a:lnSpc>
              <a:spcBef>
                <a:spcPts val="6"/>
              </a:spcBef>
              <a:tabLst>
                <a:tab pos="615315" algn="l"/>
              </a:tabLst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第二阶段（1959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年</a:t>
            </a: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）：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产品实验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617219" algn="l" rtl="0" eaLnBrk="0">
              <a:lnSpc>
                <a:spcPts val="4320"/>
              </a:lnSpc>
              <a:tabLst/>
            </a:pP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产品：与现在的产品类似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617855" algn="l" rtl="0" eaLnBrk="0">
              <a:lnSpc>
                <a:spcPct val="97000"/>
              </a:lnSpc>
              <a:spcBef>
                <a:spcPts val="1774"/>
              </a:spcBef>
              <a:tabLst/>
            </a:pPr>
            <a:r>
              <a:rPr sz="2400" kern="0" spc="-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规模：</a:t>
            </a:r>
            <a:r>
              <a:rPr sz="2400" kern="0" spc="-5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-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37000个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5000"/>
              </a:lnSpc>
              <a:tabLst/>
            </a:pPr>
            <a:endParaRPr sz="12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6523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97000"/>
              </a:lnSpc>
              <a:tabLst/>
            </a:pP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结果：</a:t>
            </a:r>
            <a:r>
              <a:rPr sz="2400" kern="0" spc="-5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2/3受访者认为优</a:t>
            </a:r>
            <a:r>
              <a:rPr sz="2400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于布尿布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grpSp>
        <p:nvGrpSpPr>
          <p:cNvPr id="32" name="group 32"/>
          <p:cNvGrpSpPr/>
          <p:nvPr/>
        </p:nvGrpSpPr>
        <p:grpSpPr>
          <a:xfrm rot="21600000">
            <a:off x="4814315" y="1918715"/>
            <a:ext cx="373380" cy="408432"/>
            <a:chOff x="0" y="0"/>
            <a:chExt cx="373380" cy="408432"/>
          </a:xfrm>
        </p:grpSpPr>
        <p:sp>
          <p:nvSpPr>
            <p:cNvPr id="126" name="path 126"/>
            <p:cNvSpPr/>
            <p:nvPr/>
          </p:nvSpPr>
          <p:spPr>
            <a:xfrm>
              <a:off x="6096" y="6096"/>
              <a:ext cx="361188" cy="396239"/>
            </a:xfrm>
            <a:custGeom>
              <a:avLst/>
              <a:gdLst/>
              <a:ahLst/>
              <a:cxnLst/>
              <a:rect l="0" t="0" r="0" b="0"/>
              <a:pathLst>
                <a:path w="568" h="623">
                  <a:moveTo>
                    <a:pt x="0" y="312"/>
                  </a:moveTo>
                  <a:lnTo>
                    <a:pt x="284" y="0"/>
                  </a:lnTo>
                  <a:lnTo>
                    <a:pt x="568" y="312"/>
                  </a:lnTo>
                  <a:lnTo>
                    <a:pt x="284" y="623"/>
                  </a:lnTo>
                  <a:lnTo>
                    <a:pt x="0" y="312"/>
                  </a:lnTo>
                  <a:close/>
                </a:path>
              </a:pathLst>
            </a:custGeom>
            <a:solidFill>
              <a:srgbClr val="5B9BD5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28" name="path 128"/>
            <p:cNvSpPr/>
            <p:nvPr/>
          </p:nvSpPr>
          <p:spPr>
            <a:xfrm>
              <a:off x="0" y="0"/>
              <a:ext cx="373380" cy="408432"/>
            </a:xfrm>
            <a:custGeom>
              <a:avLst/>
              <a:gdLst/>
              <a:ahLst/>
              <a:cxnLst/>
              <a:rect l="0" t="0" r="0" b="0"/>
              <a:pathLst>
                <a:path w="588" h="643">
                  <a:moveTo>
                    <a:pt x="9" y="321"/>
                  </a:moveTo>
                  <a:lnTo>
                    <a:pt x="294" y="9"/>
                  </a:lnTo>
                  <a:lnTo>
                    <a:pt x="578" y="321"/>
                  </a:lnTo>
                  <a:lnTo>
                    <a:pt x="294" y="633"/>
                  </a:lnTo>
                  <a:lnTo>
                    <a:pt x="9" y="321"/>
                  </a:lnTo>
                  <a:close/>
                </a:path>
              </a:pathLst>
            </a:custGeom>
            <a:noFill/>
            <a:ln w="12192" cap="flat">
              <a:solidFill>
                <a:srgbClr val="41719C"/>
              </a:solidFill>
              <a:prstDash val="solid"/>
              <a:miter lim="100000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sp>
        <p:nvSpPr>
          <p:cNvPr id="130" name="textbox 130"/>
          <p:cNvSpPr/>
          <p:nvPr/>
        </p:nvSpPr>
        <p:spPr>
          <a:xfrm>
            <a:off x="86786" y="168655"/>
            <a:ext cx="7071994" cy="78676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5810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78000"/>
              </a:lnSpc>
              <a:tabLst/>
            </a:pPr>
            <a:r>
              <a:rPr sz="6400" kern="0" spc="1600" dirty="0">
                <a:solidFill>
                  <a:srgbClr val="092967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■</a:t>
            </a:r>
            <a:r>
              <a:rPr sz="6400" kern="0" spc="130" dirty="0">
                <a:solidFill>
                  <a:srgbClr val="092967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200" b="1" kern="0" spc="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案例：宝洁公司一次性尿布的</a:t>
            </a:r>
            <a:r>
              <a:rPr sz="3200" b="1" kern="0" spc="-1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开发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132" name="picture 1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8354567" y="4611623"/>
            <a:ext cx="2714243" cy="957072"/>
          </a:xfrm>
          <a:prstGeom prst="rect">
            <a:avLst/>
          </a:prstGeom>
        </p:spPr>
      </p:pic>
      <p:sp>
        <p:nvSpPr>
          <p:cNvPr id="134" name="textbox 134"/>
          <p:cNvSpPr/>
          <p:nvPr/>
        </p:nvSpPr>
        <p:spPr>
          <a:xfrm>
            <a:off x="2925968" y="1601171"/>
            <a:ext cx="1734185" cy="43941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6282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100000"/>
              </a:lnSpc>
              <a:tabLst/>
            </a:pPr>
            <a:r>
              <a:rPr sz="2700" b="1" kern="0" spc="-23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开发过程：</a:t>
            </a:r>
            <a:endParaRPr sz="27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136" name="picture 13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textbox 138"/>
          <p:cNvSpPr/>
          <p:nvPr/>
        </p:nvSpPr>
        <p:spPr>
          <a:xfrm>
            <a:off x="1530873" y="1230585"/>
            <a:ext cx="6121400" cy="43148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6282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100000"/>
              </a:lnSpc>
              <a:tabLst/>
            </a:pPr>
            <a:r>
              <a:rPr sz="2700" b="1" kern="0" spc="-23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开发过程：</a:t>
            </a:r>
            <a:endParaRPr sz="2700" dirty="0">
              <a:latin typeface="Microsoft YaHei"/>
              <a:ea typeface="Microsoft YaHei"/>
              <a:cs typeface="Microsoft YaHei"/>
            </a:endParaRPr>
          </a:p>
          <a:p>
            <a:pPr marL="1450975" algn="l" rtl="0" eaLnBrk="0">
              <a:lnSpc>
                <a:spcPct val="94000"/>
              </a:lnSpc>
              <a:spcBef>
                <a:spcPts val="1800"/>
              </a:spcBef>
              <a:tabLst>
                <a:tab pos="1739264" algn="l"/>
              </a:tabLst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第三阶段（1961年</a:t>
            </a:r>
            <a:r>
              <a:rPr sz="2400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）：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产品试销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1741170" algn="l" rtl="0" eaLnBrk="0">
              <a:lnSpc>
                <a:spcPct val="89000"/>
              </a:lnSpc>
              <a:spcBef>
                <a:spcPts val="1596"/>
              </a:spcBef>
              <a:tabLst/>
            </a:pP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产品：继续改良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1757679" algn="l" rtl="0" eaLnBrk="0">
              <a:lnSpc>
                <a:spcPts val="4319"/>
              </a:lnSpc>
              <a:tabLst/>
            </a:pPr>
            <a:r>
              <a:rPr sz="2400" kern="0" spc="-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品牌:Pam-pers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1741170" algn="l" rtl="0" eaLnBrk="0">
              <a:lnSpc>
                <a:spcPts val="4320"/>
              </a:lnSpc>
              <a:tabLst/>
            </a:pPr>
            <a:r>
              <a:rPr sz="2400" kern="0" spc="-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试销：</a:t>
            </a:r>
            <a:r>
              <a:rPr sz="2400" kern="0" spc="-4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-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10美分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7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6085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740535" algn="l" rtl="0" eaLnBrk="0">
              <a:lnSpc>
                <a:spcPct val="143000"/>
              </a:lnSpc>
              <a:tabLst/>
            </a:pP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结果1：产品很好，价格不好</a:t>
            </a: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   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改进：扩大规模，降低成本</a:t>
            </a: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     </a:t>
            </a:r>
            <a:r>
              <a:rPr sz="2400" kern="0" spc="-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结果2：</a:t>
            </a:r>
            <a:r>
              <a:rPr sz="2400" kern="0" spc="-5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-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6美分上市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grpSp>
        <p:nvGrpSpPr>
          <p:cNvPr id="34" name="group 34"/>
          <p:cNvGrpSpPr/>
          <p:nvPr/>
        </p:nvGrpSpPr>
        <p:grpSpPr>
          <a:xfrm rot="21600000">
            <a:off x="2610611" y="1751075"/>
            <a:ext cx="371855" cy="408432"/>
            <a:chOff x="0" y="0"/>
            <a:chExt cx="371855" cy="408432"/>
          </a:xfrm>
        </p:grpSpPr>
        <p:sp>
          <p:nvSpPr>
            <p:cNvPr id="140" name="path 140"/>
            <p:cNvSpPr/>
            <p:nvPr/>
          </p:nvSpPr>
          <p:spPr>
            <a:xfrm>
              <a:off x="6095" y="6096"/>
              <a:ext cx="359664" cy="396240"/>
            </a:xfrm>
            <a:custGeom>
              <a:avLst/>
              <a:gdLst/>
              <a:ahLst/>
              <a:cxnLst/>
              <a:rect l="0" t="0" r="0" b="0"/>
              <a:pathLst>
                <a:path w="566" h="624">
                  <a:moveTo>
                    <a:pt x="0" y="312"/>
                  </a:moveTo>
                  <a:lnTo>
                    <a:pt x="283" y="0"/>
                  </a:lnTo>
                  <a:lnTo>
                    <a:pt x="566" y="312"/>
                  </a:lnTo>
                  <a:lnTo>
                    <a:pt x="283" y="624"/>
                  </a:lnTo>
                  <a:lnTo>
                    <a:pt x="0" y="312"/>
                  </a:lnTo>
                  <a:close/>
                </a:path>
              </a:pathLst>
            </a:custGeom>
            <a:solidFill>
              <a:srgbClr val="5B9BD5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42" name="path 142"/>
            <p:cNvSpPr/>
            <p:nvPr/>
          </p:nvSpPr>
          <p:spPr>
            <a:xfrm>
              <a:off x="0" y="0"/>
              <a:ext cx="371855" cy="408432"/>
            </a:xfrm>
            <a:custGeom>
              <a:avLst/>
              <a:gdLst/>
              <a:ahLst/>
              <a:cxnLst/>
              <a:rect l="0" t="0" r="0" b="0"/>
              <a:pathLst>
                <a:path w="585" h="643">
                  <a:moveTo>
                    <a:pt x="9" y="321"/>
                  </a:moveTo>
                  <a:lnTo>
                    <a:pt x="292" y="9"/>
                  </a:lnTo>
                  <a:lnTo>
                    <a:pt x="576" y="321"/>
                  </a:lnTo>
                  <a:lnTo>
                    <a:pt x="292" y="633"/>
                  </a:lnTo>
                  <a:lnTo>
                    <a:pt x="9" y="321"/>
                  </a:lnTo>
                  <a:close/>
                </a:path>
              </a:pathLst>
            </a:custGeom>
            <a:noFill/>
            <a:ln w="12192" cap="flat">
              <a:solidFill>
                <a:srgbClr val="41719C"/>
              </a:solidFill>
              <a:prstDash val="solid"/>
              <a:miter lim="100000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pic>
        <p:nvPicPr>
          <p:cNvPr id="144" name="picture 14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7142988" y="4768596"/>
            <a:ext cx="4532375" cy="1284731"/>
          </a:xfrm>
          <a:prstGeom prst="rect">
            <a:avLst/>
          </a:prstGeom>
        </p:spPr>
      </p:pic>
      <p:sp>
        <p:nvSpPr>
          <p:cNvPr id="146" name="textbox 146"/>
          <p:cNvSpPr/>
          <p:nvPr/>
        </p:nvSpPr>
        <p:spPr>
          <a:xfrm>
            <a:off x="86786" y="168655"/>
            <a:ext cx="7071994" cy="78676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5810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78000"/>
              </a:lnSpc>
              <a:tabLst/>
            </a:pPr>
            <a:r>
              <a:rPr sz="6400" kern="0" spc="1600" dirty="0">
                <a:solidFill>
                  <a:srgbClr val="092967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■</a:t>
            </a:r>
            <a:r>
              <a:rPr sz="6400" kern="0" spc="130" dirty="0">
                <a:solidFill>
                  <a:srgbClr val="092967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200" b="1" kern="0" spc="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案例：宝洁公司一次性尿布的</a:t>
            </a:r>
            <a:r>
              <a:rPr sz="3200" b="1" kern="0" spc="-1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开发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148" name="picture 14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0" name="table 150"/>
          <p:cNvGraphicFramePr>
            <a:graphicFrameLocks noGrp="1"/>
          </p:cNvGraphicFramePr>
          <p:nvPr/>
        </p:nvGraphicFramePr>
        <p:xfrm>
          <a:off x="2680715" y="2049780"/>
          <a:ext cx="8174355" cy="3425825"/>
        </p:xfrm>
        <a:graphic>
          <a:graphicData uri="http://schemas.openxmlformats.org/drawingml/2006/table">
            <a:tbl>
              <a:tblPr/>
              <a:tblGrid>
                <a:gridCol w="8174355"/>
              </a:tblGrid>
              <a:tr h="3419475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41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marL="98425" algn="l" rtl="0" eaLnBrk="0">
                        <a:lnSpc>
                          <a:spcPct val="97000"/>
                        </a:lnSpc>
                        <a:spcBef>
                          <a:spcPts val="5"/>
                        </a:spcBef>
                        <a:tabLst/>
                      </a:pP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第一阶段：了解市场现状</a:t>
                      </a:r>
                      <a:endParaRPr sz="2400" dirty="0">
                        <a:latin typeface="Microsoft YaHei"/>
                        <a:ea typeface="Microsoft YaHei"/>
                        <a:cs typeface="Microsoft YaHei"/>
                      </a:endParaRPr>
                    </a:p>
                    <a:p>
                      <a:pPr marL="475615" algn="l" rtl="0" eaLnBrk="0">
                        <a:lnSpc>
                          <a:spcPct val="83000"/>
                        </a:lnSpc>
                        <a:spcBef>
                          <a:spcPts val="1421"/>
                        </a:spcBef>
                        <a:tabLst/>
                      </a:pP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消费结构调查：一次性纸尿布占比10%</a:t>
                      </a:r>
                      <a:endParaRPr sz="2400" dirty="0">
                        <a:latin typeface="SimSun"/>
                        <a:ea typeface="SimSun"/>
                        <a:cs typeface="SimSun"/>
                      </a:endParaRPr>
                    </a:p>
                    <a:p>
                      <a:pPr marL="419100" algn="l" rtl="0" eaLnBrk="0">
                        <a:lnSpc>
                          <a:spcPts val="4320"/>
                        </a:lnSpc>
                        <a:tabLst/>
                      </a:pP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消费者购买力调查：价格太</a:t>
                      </a:r>
                      <a:r>
                        <a:rPr sz="2400" kern="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贵</a:t>
                      </a:r>
                      <a:endParaRPr sz="2400" dirty="0">
                        <a:latin typeface="SimSun"/>
                        <a:ea typeface="SimSun"/>
                        <a:cs typeface="SimSun"/>
                      </a:endParaRPr>
                    </a:p>
                    <a:p>
                      <a:pPr algn="l" rtl="0" eaLnBrk="0">
                        <a:lnSpc>
                          <a:spcPct val="101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marL="419100" algn="l" rtl="0" eaLnBrk="0">
                        <a:lnSpc>
                          <a:spcPct val="83000"/>
                        </a:lnSpc>
                        <a:spcBef>
                          <a:spcPts val="721"/>
                        </a:spcBef>
                        <a:tabLst/>
                      </a:pP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消费者行为调查：旅行或者不便更换时使用</a:t>
                      </a:r>
                      <a:endParaRPr sz="2400" dirty="0">
                        <a:latin typeface="SimSun"/>
                        <a:ea typeface="SimSun"/>
                        <a:cs typeface="SimSun"/>
                      </a:endParaRPr>
                    </a:p>
                    <a:p>
                      <a:pPr marL="419100" algn="l" rtl="0" eaLnBrk="0">
                        <a:lnSpc>
                          <a:spcPts val="4319"/>
                        </a:lnSpc>
                        <a:tabLst/>
                      </a:pP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消费者满意度调查：父母认为不好用</a:t>
                      </a:r>
                      <a:endParaRPr sz="2400" dirty="0">
                        <a:latin typeface="SimSun"/>
                        <a:ea typeface="SimSun"/>
                        <a:cs typeface="SimSun"/>
                      </a:endParaRPr>
                    </a:p>
                    <a:p>
                      <a:pPr algn="l" rtl="0" eaLnBrk="0">
                        <a:lnSpc>
                          <a:spcPct val="106000"/>
                        </a:lnSpc>
                        <a:tabLst/>
                      </a:pPr>
                      <a:endParaRPr sz="15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algn="l" rtl="0" eaLnBrk="0">
                        <a:lnSpc>
                          <a:spcPct val="8864"/>
                        </a:lnSpc>
                        <a:tabLst/>
                      </a:pPr>
                      <a:endParaRPr sz="1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marL="419100" algn="l" rtl="0" eaLnBrk="0">
                        <a:lnSpc>
                          <a:spcPct val="95000"/>
                        </a:lnSpc>
                        <a:tabLst/>
                      </a:pPr>
                      <a:r>
                        <a:rPr sz="24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消费需求数量调查：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二战后婴儿出生高峰期，潜力惊人</a:t>
                      </a:r>
                      <a:endParaRPr sz="2400" dirty="0">
                        <a:latin typeface="SimSun"/>
                        <a:ea typeface="SimSun"/>
                        <a:cs typeface="SimSun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52" name="textbox 152"/>
          <p:cNvSpPr/>
          <p:nvPr/>
        </p:nvSpPr>
        <p:spPr>
          <a:xfrm>
            <a:off x="86786" y="168655"/>
            <a:ext cx="7071994" cy="78676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5810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78000"/>
              </a:lnSpc>
              <a:tabLst/>
            </a:pPr>
            <a:r>
              <a:rPr sz="6400" kern="0" spc="1600" dirty="0">
                <a:solidFill>
                  <a:srgbClr val="092967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■</a:t>
            </a:r>
            <a:r>
              <a:rPr sz="6400" kern="0" spc="130" dirty="0">
                <a:solidFill>
                  <a:srgbClr val="092967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200" b="1" kern="0" spc="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案例：宝洁公司一次性尿布的</a:t>
            </a:r>
            <a:r>
              <a:rPr sz="3200" b="1" kern="0" spc="-1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开发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154" name="textbox 154"/>
          <p:cNvSpPr/>
          <p:nvPr/>
        </p:nvSpPr>
        <p:spPr>
          <a:xfrm>
            <a:off x="1556534" y="1381467"/>
            <a:ext cx="4282440" cy="43941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6216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100000"/>
              </a:lnSpc>
              <a:tabLst/>
            </a:pPr>
            <a:r>
              <a:rPr sz="2700" b="1" kern="0" spc="9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示例：市场需求调查的体现</a:t>
            </a:r>
            <a:endParaRPr sz="27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156" name="picture 15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satMod val="110000"/>
                <a:lum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satMod val="105000"/>
                <a:lum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shade val="94000"/>
              </a:schemeClr>
            </a:gs>
            <a:gs pos="50000">
              <a:schemeClr val="phClr">
                <a:lumMod val="110000"/>
                <a:satMod val="100000"/>
                <a:tint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ap:Properties xmlns:vt="http://schemas.openxmlformats.org/officeDocument/2006/docPropsVTypes" xmlns:ap="http://schemas.openxmlformats.org/officeDocument/2006/extended-properties">
  <ap:Application>Microsoft® PowerPoint® 2013</ap:Application>
</ap: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锐旗设计；https://9ppt.taobao.com</dc:title>
  <dc:creator>锐旗设计;https://9ppt.taobao.com</dc:creator>
  <cp:keywords>锐旗设计; https:/9ppt.taobao.com</cp:keywords>
  <dcterms:created xsi:type="dcterms:W3CDTF">2021-06-18T14:27:06Z</dcterms:creat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O">
    <vt:lpwstr>wqlLaW5nc29mdCBQREYgdG8gV1BTIDEwMA</vt:lpwstr>
  </property>
  <property fmtid="{D5CDD505-2E9C-101B-9397-08002B2CF9AE}" pid="3" name="Created">
    <vt:filetime>2024-08-30T16:53:43</vt:filetime>
  </property>
</Properties>
</file>