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3" Type="http://schemas.openxmlformats.org/officeDocument/2006/relationships/slide" Target="slides/slide2.xml"/><Relationship Id="rId23" Type="http://schemas.openxmlformats.org/officeDocument/2006/relationships/viewProps" Target="viewProps.xml"/><Relationship Id="rId22" Type="http://schemas.openxmlformats.org/officeDocument/2006/relationships/tableStyles" Target="tableStyles.xml"/><Relationship Id="rId21" Type="http://schemas.openxmlformats.org/officeDocument/2006/relationships/presProps" Target="presProps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19" Type="http://schemas.openxmlformats.org/officeDocument/2006/relationships/slide" Target="slides/slide18.xml"/><Relationship Id="rId18" Type="http://schemas.openxmlformats.org/officeDocument/2006/relationships/slide" Target="slides/slide17.xml"/><Relationship Id="rId17" Type="http://schemas.openxmlformats.org/officeDocument/2006/relationships/slide" Target="slides/slide16.xml"/><Relationship Id="rId16" Type="http://schemas.openxmlformats.org/officeDocument/2006/relationships/slide" Target="slides/slide15.xml"/><Relationship Id="rId15" Type="http://schemas.openxmlformats.org/officeDocument/2006/relationships/slide" Target="slides/slide14.xml"/><Relationship Id="rId14" Type="http://schemas.openxmlformats.org/officeDocument/2006/relationships/slide" Target="slides/slide13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0476" cy="413003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2" y="78116"/>
            <a:ext cx="4556295" cy="663112"/>
          </a:xfrm>
          <a:prstGeom prst="rect">
            <a:avLst/>
          </a:prstGeom>
        </p:spPr>
      </p:pic>
      <p:sp>
        <p:nvSpPr>
          <p:cNvPr id="6" name="textbox 6"/>
          <p:cNvSpPr/>
          <p:nvPr/>
        </p:nvSpPr>
        <p:spPr>
          <a:xfrm>
            <a:off x="824262" y="3163601"/>
            <a:ext cx="4067175" cy="6165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999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9000"/>
              </a:lnSpc>
              <a:tabLst/>
            </a:pPr>
            <a:r>
              <a:rPr sz="3900" b="1" kern="0" spc="7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市场调查方案设计</a:t>
            </a:r>
            <a:endParaRPr sz="39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picture 1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591055" y="2252471"/>
            <a:ext cx="9017506" cy="1644396"/>
          </a:xfrm>
          <a:prstGeom prst="rect">
            <a:avLst/>
          </a:prstGeom>
        </p:spPr>
      </p:pic>
      <p:pic>
        <p:nvPicPr>
          <p:cNvPr id="110" name="picture 1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595372" y="1397508"/>
            <a:ext cx="5969508" cy="603503"/>
          </a:xfrm>
          <a:prstGeom prst="rect">
            <a:avLst/>
          </a:prstGeom>
        </p:spPr>
      </p:pic>
      <p:sp>
        <p:nvSpPr>
          <p:cNvPr id="112" name="textbox 112"/>
          <p:cNvSpPr/>
          <p:nvPr/>
        </p:nvSpPr>
        <p:spPr>
          <a:xfrm>
            <a:off x="-12700" y="168655"/>
            <a:ext cx="1740535" cy="6553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981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784859" algn="l" rtl="0" eaLnBrk="0">
              <a:lnSpc>
                <a:spcPts val="3278"/>
              </a:lnSpc>
              <a:tabLst>
                <a:tab pos="1022350" algn="l"/>
              </a:tabLst>
            </a:pPr>
            <a:r>
              <a:rPr sz="27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700" b="1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示例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20" name="group 20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14" name="path 114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6" name="path 116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118" name="picture 1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1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043427" y="3148584"/>
            <a:ext cx="6111239" cy="3368039"/>
          </a:xfrm>
          <a:prstGeom prst="rect">
            <a:avLst/>
          </a:prstGeom>
        </p:spPr>
      </p:pic>
      <p:sp>
        <p:nvSpPr>
          <p:cNvPr id="122" name="textbox 122"/>
          <p:cNvSpPr/>
          <p:nvPr/>
        </p:nvSpPr>
        <p:spPr>
          <a:xfrm>
            <a:off x="1360828" y="1444332"/>
            <a:ext cx="8732519" cy="14097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79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87325" algn="l" rtl="0" eaLnBrk="0">
              <a:lnSpc>
                <a:spcPct val="98000"/>
              </a:lnSpc>
              <a:tabLst/>
            </a:pPr>
            <a:r>
              <a:rPr sz="2700" b="1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（三）确定调查项目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4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500" dirty="0">
              <a:latin typeface="Arial"/>
              <a:ea typeface="Arial"/>
              <a:cs typeface="Arial"/>
            </a:endParaRPr>
          </a:p>
          <a:p>
            <a:pPr marL="618490" indent="485140" algn="l" rtl="0" eaLnBrk="0">
              <a:lnSpc>
                <a:spcPct val="112000"/>
              </a:lnSpc>
              <a:spcBef>
                <a:spcPts val="1"/>
              </a:spcBef>
              <a:tabLst/>
            </a:pP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调查项目是指对调查单位所要调查的主要内容，确定调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查项目就是要 </a:t>
            </a:r>
            <a:r>
              <a:rPr sz="2000" kern="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明确向被调查者了解</a:t>
            </a:r>
            <a:r>
              <a:rPr sz="2000" kern="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些什么问题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，调查项目一般就是调查单位的各个标志</a:t>
            </a:r>
            <a:endParaRPr sz="2000" dirty="0">
              <a:latin typeface="SimSun"/>
              <a:ea typeface="SimSun"/>
              <a:cs typeface="SimSun"/>
            </a:endParaRPr>
          </a:p>
        </p:txBody>
      </p:sp>
      <p:sp>
        <p:nvSpPr>
          <p:cNvPr id="124" name="textbox 124"/>
          <p:cNvSpPr/>
          <p:nvPr/>
        </p:nvSpPr>
        <p:spPr>
          <a:xfrm>
            <a:off x="813730" y="294811"/>
            <a:ext cx="5300979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二、市场调查方案设计的内容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26" name="textbox 126"/>
          <p:cNvSpPr/>
          <p:nvPr/>
        </p:nvSpPr>
        <p:spPr>
          <a:xfrm>
            <a:off x="1963989" y="2904815"/>
            <a:ext cx="975994" cy="6457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5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8000"/>
              </a:lnSpc>
              <a:tabLst/>
            </a:pPr>
            <a:r>
              <a:rPr sz="1700" kern="0" spc="-9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的名称。</a:t>
            </a:r>
            <a:endParaRPr sz="1700" dirty="0">
              <a:latin typeface="SimSun"/>
              <a:ea typeface="SimSun"/>
              <a:cs typeface="SimSun"/>
            </a:endParaRPr>
          </a:p>
          <a:p>
            <a:pPr marL="452755" algn="l" rtl="0" eaLnBrk="0">
              <a:lnSpc>
                <a:spcPts val="2879"/>
              </a:lnSpc>
              <a:tabLst/>
            </a:pPr>
            <a:r>
              <a:rPr sz="1700" kern="0" spc="-10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如：</a:t>
            </a:r>
            <a:endParaRPr sz="1700" dirty="0">
              <a:latin typeface="SimSun"/>
              <a:ea typeface="SimSun"/>
              <a:cs typeface="SimSun"/>
            </a:endParaRPr>
          </a:p>
        </p:txBody>
      </p:sp>
      <p:pic>
        <p:nvPicPr>
          <p:cNvPr id="128" name="picture 1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22" name="group 22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30" name="path 130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32" name="path 132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extbox 134"/>
          <p:cNvSpPr/>
          <p:nvPr/>
        </p:nvSpPr>
        <p:spPr>
          <a:xfrm>
            <a:off x="1360828" y="1444332"/>
            <a:ext cx="8984615" cy="36239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79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87325" algn="l" rtl="0" eaLnBrk="0">
              <a:lnSpc>
                <a:spcPct val="98000"/>
              </a:lnSpc>
              <a:tabLst/>
            </a:pPr>
            <a:r>
              <a:rPr sz="2700" b="1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（三）确定调查项目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7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102360" algn="l" rtl="0" eaLnBrk="0">
              <a:lnSpc>
                <a:spcPct val="95000"/>
              </a:lnSpc>
              <a:spcBef>
                <a:spcPts val="605"/>
              </a:spcBef>
              <a:tabLst/>
            </a:pPr>
            <a:r>
              <a:rPr sz="2000" kern="0" spc="-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确定调查项目时，要</a:t>
            </a:r>
            <a:r>
              <a:rPr sz="2000" kern="0" spc="-6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注意以下几个问题：</a:t>
            </a:r>
            <a:endParaRPr sz="2000" dirty="0">
              <a:latin typeface="SimSun"/>
              <a:ea typeface="SimSun"/>
              <a:cs typeface="SimSun"/>
            </a:endParaRPr>
          </a:p>
          <a:p>
            <a:pPr marL="596900" indent="523875" algn="l" rtl="0" eaLnBrk="0">
              <a:lnSpc>
                <a:spcPct val="112000"/>
              </a:lnSpc>
              <a:spcBef>
                <a:spcPts val="395"/>
              </a:spcBef>
              <a:tabLst/>
            </a:pP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1.确定的调查项目应当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既是调查任务所需，又是能够取得答案的。凡是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调查目的需要又可以取得的调查项目要充分满足，否则不应列入。</a:t>
            </a:r>
            <a:endParaRPr sz="2000" dirty="0">
              <a:latin typeface="SimSun"/>
              <a:ea typeface="SimSun"/>
              <a:cs typeface="SimSun"/>
            </a:endParaRPr>
          </a:p>
          <a:p>
            <a:pPr marL="602615" indent="503555" algn="l" rtl="0" eaLnBrk="0">
              <a:lnSpc>
                <a:spcPct val="112000"/>
              </a:lnSpc>
              <a:spcBef>
                <a:spcPts val="385"/>
              </a:spcBef>
              <a:tabLst/>
            </a:pP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2.项目的表达必须明确，要使答案具有确定的表示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形式，如数字式、是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000" kern="0" spc="-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否式或文字式等。</a:t>
            </a:r>
            <a:endParaRPr sz="2000" dirty="0">
              <a:latin typeface="SimSun"/>
              <a:ea typeface="SimSun"/>
              <a:cs typeface="SimSun"/>
            </a:endParaRPr>
          </a:p>
          <a:p>
            <a:pPr marL="602615" indent="506094" algn="l" rtl="0" eaLnBrk="0">
              <a:lnSpc>
                <a:spcPct val="112000"/>
              </a:lnSpc>
              <a:spcBef>
                <a:spcPts val="387"/>
              </a:spcBef>
              <a:tabLst/>
            </a:pP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3.</a:t>
            </a:r>
            <a:r>
              <a:rPr sz="2000" kern="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确定调查项目应尽可能做到项目之间相互关</a:t>
            </a:r>
            <a:r>
              <a:rPr sz="2000" kern="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联，使取得的资料相互对</a:t>
            </a:r>
            <a:r>
              <a:rPr sz="2000" kern="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000" kern="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照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，以便了解现象发生变化的原因、条件和后果，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便于检查答案的准确性。</a:t>
            </a:r>
            <a:endParaRPr sz="2000" dirty="0">
              <a:latin typeface="SimSun"/>
              <a:ea typeface="SimSun"/>
              <a:cs typeface="SimSun"/>
            </a:endParaRPr>
          </a:p>
          <a:p>
            <a:pPr marL="1102360" algn="l" rtl="0" eaLnBrk="0">
              <a:lnSpc>
                <a:spcPct val="95000"/>
              </a:lnSpc>
              <a:spcBef>
                <a:spcPts val="592"/>
              </a:spcBef>
              <a:tabLst/>
            </a:pPr>
            <a:r>
              <a:rPr sz="2000" kern="0" spc="-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4.调查项目的含义要明确、肯定</a:t>
            </a:r>
            <a:r>
              <a:rPr sz="2000" kern="0" spc="-6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，</a:t>
            </a:r>
            <a:r>
              <a:rPr sz="2000" kern="0" spc="5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000" kern="0" spc="-6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必要时可附以调查项目解释。</a:t>
            </a:r>
            <a:endParaRPr sz="2000" dirty="0">
              <a:latin typeface="SimSun"/>
              <a:ea typeface="SimSun"/>
              <a:cs typeface="SimSun"/>
            </a:endParaRPr>
          </a:p>
        </p:txBody>
      </p:sp>
      <p:sp>
        <p:nvSpPr>
          <p:cNvPr id="136" name="textbox 136"/>
          <p:cNvSpPr/>
          <p:nvPr/>
        </p:nvSpPr>
        <p:spPr>
          <a:xfrm>
            <a:off x="813730" y="294811"/>
            <a:ext cx="5300979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二、市场调查方案设计的内容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38" name="picture 1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24" name="group 24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40" name="path 140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42" name="path 142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extbox 144"/>
          <p:cNvSpPr/>
          <p:nvPr/>
        </p:nvSpPr>
        <p:spPr>
          <a:xfrm>
            <a:off x="1360828" y="1444332"/>
            <a:ext cx="9349740" cy="25927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79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87325" algn="l" rtl="0" eaLnBrk="0">
              <a:lnSpc>
                <a:spcPct val="98000"/>
              </a:lnSpc>
              <a:tabLst/>
            </a:pPr>
            <a:r>
              <a:rPr sz="2700" b="1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（四）制定调查提纲和调查</a:t>
            </a:r>
            <a:r>
              <a:rPr sz="2700" b="1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表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9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377314" algn="l" rtl="0" eaLnBrk="0">
              <a:lnSpc>
                <a:spcPct val="98000"/>
              </a:lnSpc>
              <a:spcBef>
                <a:spcPts val="811"/>
              </a:spcBef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当调查项目确定后，可</a:t>
            </a:r>
            <a:r>
              <a:rPr sz="2700" kern="0" spc="8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将调查项目科</a:t>
            </a:r>
            <a:r>
              <a:rPr sz="2700" kern="0" spc="7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学的分类、</a:t>
            </a:r>
            <a:endParaRPr sz="2700" dirty="0">
              <a:latin typeface="SimSun"/>
              <a:ea typeface="SimSun"/>
              <a:cs typeface="SimSun"/>
            </a:endParaRPr>
          </a:p>
          <a:p>
            <a:pPr marL="875664" algn="l" rtl="0" eaLnBrk="0">
              <a:lnSpc>
                <a:spcPct val="98000"/>
              </a:lnSpc>
              <a:spcBef>
                <a:spcPts val="1879"/>
              </a:spcBef>
              <a:tabLst/>
            </a:pPr>
            <a:r>
              <a:rPr sz="2700" kern="0" spc="3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排列</a:t>
            </a:r>
            <a:r>
              <a:rPr sz="2700" kern="0" spc="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，构成调查提纲或调查表，方便调查登记和汇总。</a:t>
            </a:r>
            <a:endParaRPr sz="2700" dirty="0">
              <a:latin typeface="SimSun"/>
              <a:ea typeface="SimSun"/>
              <a:cs typeface="SimSun"/>
            </a:endParaRPr>
          </a:p>
          <a:p>
            <a:pPr algn="l" rtl="0" eaLnBrk="0">
              <a:lnSpc>
                <a:spcPct val="14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445894" algn="l" rtl="0" eaLnBrk="0">
              <a:lnSpc>
                <a:spcPct val="98000"/>
              </a:lnSpc>
              <a:spcBef>
                <a:spcPts val="6"/>
              </a:spcBef>
              <a:tabLst/>
            </a:pPr>
            <a:r>
              <a:rPr sz="2700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调查问卷是调查表的</a:t>
            </a:r>
            <a:r>
              <a:rPr sz="2700" kern="0" spc="-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主要表现形式。</a:t>
            </a:r>
            <a:endParaRPr sz="2700" dirty="0">
              <a:latin typeface="SimSun"/>
              <a:ea typeface="SimSun"/>
              <a:cs typeface="SimSun"/>
            </a:endParaRPr>
          </a:p>
        </p:txBody>
      </p:sp>
      <p:sp>
        <p:nvSpPr>
          <p:cNvPr id="146" name="textbox 146"/>
          <p:cNvSpPr/>
          <p:nvPr/>
        </p:nvSpPr>
        <p:spPr>
          <a:xfrm>
            <a:off x="813730" y="294811"/>
            <a:ext cx="5300979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二、市场调查方案设计的内容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48" name="picture 1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26" name="group 26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50" name="path 150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52" name="path 152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extbox 154"/>
          <p:cNvSpPr/>
          <p:nvPr/>
        </p:nvSpPr>
        <p:spPr>
          <a:xfrm>
            <a:off x="1310081" y="1400003"/>
            <a:ext cx="9723119" cy="49301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66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425450" algn="l" rtl="0" eaLnBrk="0">
              <a:lnSpc>
                <a:spcPct val="98000"/>
              </a:lnSpc>
              <a:tabLst/>
            </a:pPr>
            <a:r>
              <a:rPr sz="27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（五）确定调查时间和调查工作期限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marL="37465" indent="455930" algn="l" rtl="0" eaLnBrk="0">
              <a:lnSpc>
                <a:spcPct val="112000"/>
              </a:lnSpc>
              <a:spcBef>
                <a:spcPts val="1339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调查时间是指调查资料所属的时间。调查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工作期限是指</a:t>
            </a:r>
            <a:r>
              <a:rPr sz="2400" kern="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规定调查工作</a:t>
            </a:r>
            <a:r>
              <a:rPr sz="2400" kern="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400" kern="0" spc="-6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的开始时间和结束时间。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481330" algn="l" rtl="0" eaLnBrk="0">
              <a:lnSpc>
                <a:spcPct val="98000"/>
              </a:lnSpc>
              <a:spcBef>
                <a:spcPts val="863"/>
              </a:spcBef>
              <a:tabLst/>
            </a:pPr>
            <a:r>
              <a:rPr sz="2700" b="1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（六）确定调查地点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marL="17145" indent="471805" algn="l" rtl="0" eaLnBrk="0">
              <a:lnSpc>
                <a:spcPct val="112000"/>
              </a:lnSpc>
              <a:spcBef>
                <a:spcPts val="1413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在调查方案中，还要明确规定调查地点。</a:t>
            </a:r>
            <a:r>
              <a:rPr sz="2400" kern="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调查地</a:t>
            </a:r>
            <a:r>
              <a:rPr sz="2400" kern="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点与调查单位通常是 </a:t>
            </a:r>
            <a:r>
              <a:rPr sz="2400" kern="0" spc="-3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一致的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，但也有不一致的情况，当不一</a:t>
            </a:r>
            <a:r>
              <a:rPr sz="2400" kern="0" spc="-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致时，尤其有必要规定调查地点。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535940" algn="l" rtl="0" eaLnBrk="0">
              <a:lnSpc>
                <a:spcPct val="98000"/>
              </a:lnSpc>
              <a:spcBef>
                <a:spcPts val="1311"/>
              </a:spcBef>
              <a:tabLst/>
            </a:pPr>
            <a:r>
              <a:rPr sz="2700" b="1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（七）确定调查方式和</a:t>
            </a:r>
            <a:r>
              <a:rPr sz="2700" b="1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方法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marL="12700" indent="476884" algn="l" rtl="0" eaLnBrk="0">
              <a:lnSpc>
                <a:spcPct val="112000"/>
              </a:lnSpc>
              <a:spcBef>
                <a:spcPts val="1366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在调查方案中，还要</a:t>
            </a:r>
            <a:r>
              <a:rPr sz="2400" kern="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规定采用什么组织方式和方</a:t>
            </a:r>
            <a:r>
              <a:rPr sz="2400" kern="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法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取得调查资料。搜 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集调查资料的方式有普查、重点调查、典型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调查、抽样调查等。具体</a:t>
            </a:r>
            <a:endParaRPr sz="2400" dirty="0">
              <a:latin typeface="SimSun"/>
              <a:ea typeface="SimSun"/>
              <a:cs typeface="SimSun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4604" algn="l" rtl="0" eaLnBrk="0">
              <a:lnSpc>
                <a:spcPct val="95000"/>
              </a:lnSpc>
              <a:tabLst/>
            </a:pPr>
            <a:r>
              <a:rPr sz="2400" kern="0" spc="-7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调查方法有文案法、访问法、观察法</a:t>
            </a:r>
            <a:r>
              <a:rPr sz="2400" kern="0" spc="-8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和实验法等。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156" name="textbox 156"/>
          <p:cNvSpPr/>
          <p:nvPr/>
        </p:nvSpPr>
        <p:spPr>
          <a:xfrm>
            <a:off x="813730" y="294811"/>
            <a:ext cx="5300979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二、市场调查方案设计的内容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58" name="picture 1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28" name="group 28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60" name="path 160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62" name="path 162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textbox 164"/>
          <p:cNvSpPr/>
          <p:nvPr/>
        </p:nvSpPr>
        <p:spPr>
          <a:xfrm>
            <a:off x="1421788" y="1108945"/>
            <a:ext cx="9057005" cy="53346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08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421005" algn="l" rtl="0" eaLnBrk="0">
              <a:lnSpc>
                <a:spcPct val="99000"/>
              </a:lnSpc>
              <a:tabLst/>
            </a:pPr>
            <a:r>
              <a:rPr sz="2100" b="1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（八）确定调查资料整</a:t>
            </a:r>
            <a:r>
              <a:rPr sz="21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理和分析方法</a:t>
            </a:r>
            <a:endParaRPr sz="21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4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466725" algn="l" rtl="0" eaLnBrk="0">
              <a:lnSpc>
                <a:spcPct val="95000"/>
              </a:lnSpc>
              <a:spcBef>
                <a:spcPts val="604"/>
              </a:spcBef>
              <a:tabLst/>
            </a:pP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对大量原始资料进行加工汇总，使之系统化、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条理化。</a:t>
            </a:r>
            <a:endParaRPr sz="2000" dirty="0">
              <a:latin typeface="SimSun"/>
              <a:ea typeface="SimSun"/>
              <a:cs typeface="SimSun"/>
            </a:endParaRPr>
          </a:p>
          <a:p>
            <a:pPr marL="12700" indent="456565" algn="l" rtl="0" eaLnBrk="0">
              <a:lnSpc>
                <a:spcPct val="142000"/>
              </a:lnSpc>
              <a:spcBef>
                <a:spcPts val="859"/>
              </a:spcBef>
              <a:tabLst/>
            </a:pP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现代统计分析手段可供我们在分析时选择，如回归分析、相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关分析、聚类分  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析等。应根据调查的要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求，选择最佳的分析方法并在方案中加以规定。</a:t>
            </a:r>
            <a:endParaRPr sz="2000" dirty="0">
              <a:latin typeface="SimSun"/>
              <a:ea typeface="SimSun"/>
              <a:cs typeface="SimSun"/>
            </a:endParaRPr>
          </a:p>
          <a:p>
            <a:pPr algn="l" rtl="0" eaLnBrk="0">
              <a:lnSpc>
                <a:spcPct val="11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421005" algn="l" rtl="0" eaLnBrk="0">
              <a:lnSpc>
                <a:spcPct val="99000"/>
              </a:lnSpc>
              <a:spcBef>
                <a:spcPts val="631"/>
              </a:spcBef>
              <a:tabLst/>
            </a:pPr>
            <a:r>
              <a:rPr sz="21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（九）确定提交报告</a:t>
            </a:r>
            <a:r>
              <a:rPr sz="21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的方式</a:t>
            </a:r>
            <a:endParaRPr sz="2100" dirty="0">
              <a:latin typeface="Microsoft YaHei"/>
              <a:ea typeface="Microsoft YaHei"/>
              <a:cs typeface="Microsoft YaHei"/>
            </a:endParaRPr>
          </a:p>
          <a:p>
            <a:pPr marL="35559" indent="375284" algn="l" rtl="0" eaLnBrk="0">
              <a:lnSpc>
                <a:spcPct val="142000"/>
              </a:lnSpc>
              <a:spcBef>
                <a:spcPts val="596"/>
              </a:spcBef>
              <a:tabLst/>
            </a:pP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提交报告的方式主要包括报告书的形式和份数，报告书的基本内容，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报告书中 </a:t>
            </a:r>
            <a:r>
              <a:rPr sz="2000" kern="0" spc="-6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图表量的大小等。</a:t>
            </a:r>
            <a:endParaRPr sz="2000" dirty="0">
              <a:latin typeface="SimSun"/>
              <a:ea typeface="SimSun"/>
              <a:cs typeface="SimSun"/>
            </a:endParaRPr>
          </a:p>
          <a:p>
            <a:pPr marL="375920" algn="l" rtl="0" eaLnBrk="0">
              <a:lnSpc>
                <a:spcPct val="99000"/>
              </a:lnSpc>
              <a:spcBef>
                <a:spcPts val="1493"/>
              </a:spcBef>
              <a:tabLst/>
            </a:pPr>
            <a:r>
              <a:rPr sz="21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（十）制订调查的组织计划</a:t>
            </a:r>
            <a:endParaRPr sz="21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500" dirty="0">
              <a:latin typeface="Arial"/>
              <a:ea typeface="Arial"/>
              <a:cs typeface="Arial"/>
            </a:endParaRPr>
          </a:p>
          <a:p>
            <a:pPr marL="14604" indent="396875" algn="l" rtl="0" eaLnBrk="0">
              <a:lnSpc>
                <a:spcPct val="145000"/>
              </a:lnSpc>
              <a:spcBef>
                <a:spcPts val="4"/>
              </a:spcBef>
              <a:tabLst/>
            </a:pP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调查的组织计划，是指为确保实施调查的具体工作计划。主要是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指调查的组   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织领导、调查机构的设置、人员的选择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和培训、工作步骤及其善后处理等。必要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时候，还必须明确规定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调查的组织方式。</a:t>
            </a:r>
            <a:endParaRPr sz="2000" dirty="0">
              <a:latin typeface="SimSun"/>
              <a:ea typeface="SimSun"/>
              <a:cs typeface="SimSun"/>
            </a:endParaRPr>
          </a:p>
        </p:txBody>
      </p:sp>
      <p:sp>
        <p:nvSpPr>
          <p:cNvPr id="166" name="textbox 166"/>
          <p:cNvSpPr/>
          <p:nvPr/>
        </p:nvSpPr>
        <p:spPr>
          <a:xfrm>
            <a:off x="813730" y="294811"/>
            <a:ext cx="5300979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二、市场调查方案设计的内容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68" name="picture 1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30" name="group 30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70" name="path 170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72" name="path 172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picture 1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96811" y="1492226"/>
            <a:ext cx="5686991" cy="5278206"/>
          </a:xfrm>
          <a:prstGeom prst="rect">
            <a:avLst/>
          </a:prstGeom>
        </p:spPr>
      </p:pic>
      <p:sp>
        <p:nvSpPr>
          <p:cNvPr id="176" name="textbox 176"/>
          <p:cNvSpPr/>
          <p:nvPr/>
        </p:nvSpPr>
        <p:spPr>
          <a:xfrm>
            <a:off x="1237045" y="2955411"/>
            <a:ext cx="6165215" cy="6781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753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44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三、市场调查方案的评价</a:t>
            </a:r>
            <a:endParaRPr sz="4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78" name="rect 178"/>
          <p:cNvSpPr/>
          <p:nvPr/>
        </p:nvSpPr>
        <p:spPr>
          <a:xfrm>
            <a:off x="0" y="2438400"/>
            <a:ext cx="1057655" cy="1568195"/>
          </a:xfrm>
          <a:prstGeom prst="rect">
            <a:avLst/>
          </a:prstGeom>
          <a:solidFill>
            <a:srgbClr val="2E4C64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textbox 180"/>
          <p:cNvSpPr/>
          <p:nvPr/>
        </p:nvSpPr>
        <p:spPr>
          <a:xfrm>
            <a:off x="1376068" y="1332192"/>
            <a:ext cx="9274809" cy="48691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79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87325" algn="l" rtl="0" eaLnBrk="0">
              <a:lnSpc>
                <a:spcPct val="98000"/>
              </a:lnSpc>
              <a:tabLst/>
            </a:pPr>
            <a:r>
              <a:rPr sz="2700" b="1" kern="0" spc="-1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（一）评价方法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marL="1045210" algn="l" rtl="0" eaLnBrk="0">
              <a:lnSpc>
                <a:spcPct val="97000"/>
              </a:lnSpc>
              <a:spcBef>
                <a:spcPts val="1329"/>
              </a:spcBef>
              <a:tabLst/>
            </a:pPr>
            <a:r>
              <a:rPr sz="24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1．逻辑分析法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556259" indent="456565" algn="l" rtl="0" eaLnBrk="0">
              <a:lnSpc>
                <a:spcPct val="115000"/>
              </a:lnSpc>
              <a:spcBef>
                <a:spcPts val="222"/>
              </a:spcBef>
              <a:tabLst/>
            </a:pP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逻辑分析法是检查所设计的调查方案的部分内容是否符合逻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辑和情理。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  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逻辑分析法可对调查方案中的调查项目设计进行可行性研究，而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无法对其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   </a:t>
            </a:r>
            <a:r>
              <a:rPr sz="2000" kern="0" spc="-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他方面的设计进行判断。</a:t>
            </a:r>
            <a:endParaRPr sz="2000" dirty="0">
              <a:latin typeface="SimSun"/>
              <a:ea typeface="SimSun"/>
              <a:cs typeface="SimSun"/>
            </a:endParaRPr>
          </a:p>
          <a:p>
            <a:pPr marL="1031239" algn="l" rtl="0" eaLnBrk="0">
              <a:lnSpc>
                <a:spcPct val="97000"/>
              </a:lnSpc>
              <a:spcBef>
                <a:spcPts val="571"/>
              </a:spcBef>
              <a:tabLst/>
            </a:pP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2．经验判断法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630555" indent="400684" algn="l" rtl="0" eaLnBrk="0">
              <a:lnSpc>
                <a:spcPct val="112000"/>
              </a:lnSpc>
              <a:spcBef>
                <a:spcPts val="611"/>
              </a:spcBef>
              <a:tabLst/>
            </a:pP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经验判断法即组织一些具有丰富调查经验的人士，对设计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出的调查方案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  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加以初步研究和判断，以说明方案的</a:t>
            </a: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可行性。</a:t>
            </a:r>
            <a:endParaRPr sz="2000" dirty="0">
              <a:latin typeface="SimSun"/>
              <a:ea typeface="SimSun"/>
              <a:cs typeface="SimSun"/>
            </a:endParaRPr>
          </a:p>
          <a:p>
            <a:pPr marL="1109980" algn="l" rtl="0" eaLnBrk="0">
              <a:lnSpc>
                <a:spcPct val="98000"/>
              </a:lnSpc>
              <a:spcBef>
                <a:spcPts val="1072"/>
              </a:spcBef>
              <a:tabLst/>
            </a:pP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3．试点调查法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629284" indent="400050" algn="l" rtl="0" eaLnBrk="0">
              <a:lnSpc>
                <a:spcPct val="115000"/>
              </a:lnSpc>
              <a:spcBef>
                <a:spcPts val="7"/>
              </a:spcBef>
              <a:tabLst/>
            </a:pP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试点是整个调查方案可行性研究中的一个十分重要的步骤，对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于大规模市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场调查来讲尤为重要。试点的目的是使调查方案更加科学和完善，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而不仅是搜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000" kern="0" spc="-7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集资料。</a:t>
            </a:r>
            <a:endParaRPr sz="2000" dirty="0">
              <a:latin typeface="SimSun"/>
              <a:ea typeface="SimSun"/>
              <a:cs typeface="SimSun"/>
            </a:endParaRPr>
          </a:p>
        </p:txBody>
      </p:sp>
      <p:sp>
        <p:nvSpPr>
          <p:cNvPr id="182" name="textbox 182"/>
          <p:cNvSpPr/>
          <p:nvPr/>
        </p:nvSpPr>
        <p:spPr>
          <a:xfrm>
            <a:off x="812916" y="294811"/>
            <a:ext cx="3672840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三、市场调查的评价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84" name="picture 1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32" name="group 32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86" name="path 186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88" name="path 188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extbox 190"/>
          <p:cNvSpPr/>
          <p:nvPr/>
        </p:nvSpPr>
        <p:spPr>
          <a:xfrm>
            <a:off x="1136777" y="1225651"/>
            <a:ext cx="8434069" cy="47707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43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06375" indent="796290" algn="l" rtl="0" eaLnBrk="0">
              <a:lnSpc>
                <a:spcPct val="97000"/>
              </a:lnSpc>
              <a:tabLst/>
            </a:pPr>
            <a:r>
              <a:rPr sz="1800" kern="0" spc="0" dirty="0">
                <a:solidFill>
                  <a:srgbClr val="181717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对于一个调查方案的优劣，可以从不同角度加以评价，现</a:t>
            </a:r>
            <a:r>
              <a:rPr sz="1800" kern="0" spc="-10" dirty="0">
                <a:solidFill>
                  <a:srgbClr val="181717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结合全国工业普  </a:t>
            </a:r>
            <a:r>
              <a:rPr sz="1800" kern="0" spc="-40" dirty="0">
                <a:solidFill>
                  <a:srgbClr val="181717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查的情况，简要说明如下：</a:t>
            </a:r>
            <a:endParaRPr sz="1800" dirty="0">
              <a:latin typeface="SimSun"/>
              <a:ea typeface="SimSun"/>
              <a:cs typeface="SimSun"/>
            </a:endParaRPr>
          </a:p>
          <a:p>
            <a:pPr marL="509269" algn="l" rtl="0" eaLnBrk="0">
              <a:lnSpc>
                <a:spcPct val="97000"/>
              </a:lnSpc>
              <a:spcBef>
                <a:spcPts val="1187"/>
              </a:spcBef>
              <a:tabLst/>
            </a:pPr>
            <a:r>
              <a:rPr sz="1800" b="1" kern="0" spc="-30" dirty="0">
                <a:solidFill>
                  <a:srgbClr val="18171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</a:t>
            </a:r>
            <a:r>
              <a:rPr sz="1800" b="1" kern="0" spc="-170" dirty="0">
                <a:solidFill>
                  <a:srgbClr val="18171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800" b="1" kern="0" spc="-30" dirty="0">
                <a:solidFill>
                  <a:srgbClr val="18171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．方案设计是否体现调查目的和要求</a:t>
            </a:r>
            <a:endParaRPr sz="1800" dirty="0">
              <a:latin typeface="Microsoft YaHei"/>
              <a:ea typeface="Microsoft YaHei"/>
              <a:cs typeface="Microsoft YaHei"/>
            </a:endParaRPr>
          </a:p>
          <a:p>
            <a:pPr marL="85725" indent="800100" algn="l" rtl="0" eaLnBrk="0">
              <a:lnSpc>
                <a:spcPct val="97000"/>
              </a:lnSpc>
              <a:spcBef>
                <a:spcPts val="829"/>
              </a:spcBef>
              <a:tabLst/>
            </a:pPr>
            <a:r>
              <a:rPr sz="1800" kern="0" spc="0" dirty="0">
                <a:solidFill>
                  <a:srgbClr val="181717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方案设计是否基本上体现了调查的目的和要求，这一条是</a:t>
            </a:r>
            <a:r>
              <a:rPr sz="1800" kern="0" spc="-10" dirty="0">
                <a:solidFill>
                  <a:srgbClr val="181717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最基本的。方案指 </a:t>
            </a:r>
            <a:r>
              <a:rPr sz="1800" kern="0" spc="-10" dirty="0">
                <a:solidFill>
                  <a:srgbClr val="181717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标设置的重点基本上能够体</a:t>
            </a:r>
            <a:r>
              <a:rPr sz="1800" kern="0" spc="-20" dirty="0">
                <a:solidFill>
                  <a:srgbClr val="181717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现国家调整工业内部结构、发展科学技术；</a:t>
            </a:r>
            <a:endParaRPr sz="1800" dirty="0">
              <a:latin typeface="SimSun"/>
              <a:ea typeface="SimSun"/>
              <a:cs typeface="SimSun"/>
            </a:endParaRPr>
          </a:p>
          <a:p>
            <a:pPr marL="85725" algn="l" rtl="0" eaLnBrk="0">
              <a:lnSpc>
                <a:spcPct val="95000"/>
              </a:lnSpc>
              <a:spcBef>
                <a:spcPts val="547"/>
              </a:spcBef>
              <a:tabLst/>
            </a:pPr>
            <a:r>
              <a:rPr sz="1800" kern="0" spc="-60" dirty="0">
                <a:solidFill>
                  <a:srgbClr val="181717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提高职工素质、提高经济效益等方面的要求。</a:t>
            </a:r>
            <a:endParaRPr sz="1800" dirty="0">
              <a:latin typeface="SimSun"/>
              <a:ea typeface="SimSun"/>
              <a:cs typeface="SimSun"/>
            </a:endParaRPr>
          </a:p>
          <a:p>
            <a:pPr marL="500380" algn="l" rtl="0" eaLnBrk="0">
              <a:lnSpc>
                <a:spcPct val="97000"/>
              </a:lnSpc>
              <a:spcBef>
                <a:spcPts val="1627"/>
              </a:spcBef>
              <a:tabLst/>
            </a:pPr>
            <a:r>
              <a:rPr sz="1800" b="1" kern="0" spc="-20" dirty="0">
                <a:solidFill>
                  <a:srgbClr val="18171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</a:t>
            </a:r>
            <a:r>
              <a:rPr sz="1800" b="1" kern="0" spc="-250" dirty="0">
                <a:solidFill>
                  <a:srgbClr val="18171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800" b="1" kern="0" spc="-20" dirty="0">
                <a:solidFill>
                  <a:srgbClr val="18171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．方案设计是否科学、完</a:t>
            </a:r>
            <a:r>
              <a:rPr sz="1800" b="1" kern="0" spc="-30" dirty="0">
                <a:solidFill>
                  <a:srgbClr val="18171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整和适用</a:t>
            </a:r>
            <a:endParaRPr sz="1800" dirty="0">
              <a:latin typeface="Microsoft YaHei"/>
              <a:ea typeface="Microsoft YaHei"/>
              <a:cs typeface="Microsoft YaHei"/>
            </a:endParaRPr>
          </a:p>
          <a:p>
            <a:pPr marL="84455" indent="686434" algn="l" rtl="0" eaLnBrk="0">
              <a:lnSpc>
                <a:spcPct val="99000"/>
              </a:lnSpc>
              <a:spcBef>
                <a:spcPts val="793"/>
              </a:spcBef>
              <a:tabLst/>
            </a:pPr>
            <a:r>
              <a:rPr sz="1800" kern="0" spc="0" dirty="0">
                <a:solidFill>
                  <a:srgbClr val="181717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此次普查对生产、流通、分配和消费各个</a:t>
            </a:r>
            <a:r>
              <a:rPr sz="1800" kern="0" spc="-10" dirty="0">
                <a:solidFill>
                  <a:srgbClr val="181717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环节，设置成许多相互联系、相互  </a:t>
            </a:r>
            <a:r>
              <a:rPr sz="1800" kern="0" spc="0" dirty="0">
                <a:solidFill>
                  <a:srgbClr val="181717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制约的指标，形成一套比较完整的指标体系，其</a:t>
            </a:r>
            <a:r>
              <a:rPr sz="1800" kern="0" spc="-10" dirty="0">
                <a:solidFill>
                  <a:srgbClr val="181717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特点是全面、系统和配套，适用性</a:t>
            </a:r>
            <a:r>
              <a:rPr sz="1800" kern="0" spc="0" dirty="0">
                <a:solidFill>
                  <a:srgbClr val="181717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</a:t>
            </a:r>
            <a:r>
              <a:rPr sz="1800" kern="0" spc="-80" dirty="0">
                <a:solidFill>
                  <a:srgbClr val="181717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较强。</a:t>
            </a:r>
            <a:endParaRPr sz="1800" dirty="0">
              <a:latin typeface="SimSun"/>
              <a:ea typeface="SimSun"/>
              <a:cs typeface="SimSun"/>
            </a:endParaRPr>
          </a:p>
          <a:p>
            <a:pPr algn="l" rtl="0" eaLnBrk="0">
              <a:lnSpc>
                <a:spcPct val="12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453390" algn="l" rtl="0" eaLnBrk="0">
              <a:lnSpc>
                <a:spcPct val="97000"/>
              </a:lnSpc>
              <a:spcBef>
                <a:spcPts val="541"/>
              </a:spcBef>
              <a:tabLst/>
            </a:pPr>
            <a:r>
              <a:rPr sz="1800" b="1" kern="0" spc="-30" dirty="0">
                <a:solidFill>
                  <a:srgbClr val="18171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</a:t>
            </a:r>
            <a:r>
              <a:rPr sz="1800" b="1" kern="0" spc="-180" dirty="0">
                <a:solidFill>
                  <a:srgbClr val="18171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800" b="1" kern="0" spc="-30" dirty="0">
                <a:solidFill>
                  <a:srgbClr val="18171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．方案设计能否使调查质量有所提高</a:t>
            </a:r>
            <a:endParaRPr sz="1800" dirty="0">
              <a:latin typeface="Microsoft YaHei"/>
              <a:ea typeface="Microsoft YaHei"/>
              <a:cs typeface="Microsoft YaHei"/>
            </a:endParaRPr>
          </a:p>
          <a:p>
            <a:pPr marL="813435" algn="l" rtl="0" eaLnBrk="0">
              <a:lnSpc>
                <a:spcPct val="95000"/>
              </a:lnSpc>
              <a:spcBef>
                <a:spcPts val="828"/>
              </a:spcBef>
              <a:tabLst/>
            </a:pPr>
            <a:r>
              <a:rPr sz="1800" kern="0" spc="0" dirty="0">
                <a:solidFill>
                  <a:srgbClr val="181717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影响调查数据质量高低的因素是多方面的，但调查方案</a:t>
            </a:r>
            <a:r>
              <a:rPr sz="1800" kern="0" spc="-10" dirty="0">
                <a:solidFill>
                  <a:srgbClr val="181717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是否科学、可行，</a:t>
            </a:r>
            <a:endParaRPr sz="1800" dirty="0">
              <a:latin typeface="SimSun"/>
              <a:ea typeface="SimSun"/>
              <a:cs typeface="SimSun"/>
            </a:endParaRPr>
          </a:p>
          <a:p>
            <a:pPr marL="19050" indent="-6350" algn="l" rtl="0" eaLnBrk="0">
              <a:lnSpc>
                <a:spcPct val="97000"/>
              </a:lnSpc>
              <a:spcBef>
                <a:spcPts val="137"/>
              </a:spcBef>
              <a:tabLst/>
            </a:pPr>
            <a:r>
              <a:rPr sz="1800" kern="0" spc="0" dirty="0">
                <a:solidFill>
                  <a:srgbClr val="181717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对最后的调查数据质量有直接的影</a:t>
            </a:r>
            <a:r>
              <a:rPr sz="1800" kern="0" spc="-10" dirty="0">
                <a:solidFill>
                  <a:srgbClr val="181717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响，这次工业普查由于方案设计合理，使调查的   </a:t>
            </a:r>
            <a:r>
              <a:rPr sz="1800" kern="0" spc="-20" dirty="0">
                <a:solidFill>
                  <a:srgbClr val="181717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实际差错率远远低于20‰的规定。</a:t>
            </a:r>
            <a:endParaRPr sz="1800" dirty="0">
              <a:latin typeface="SimSun"/>
              <a:ea typeface="SimSun"/>
              <a:cs typeface="SimSun"/>
            </a:endParaRPr>
          </a:p>
        </p:txBody>
      </p:sp>
      <p:sp>
        <p:nvSpPr>
          <p:cNvPr id="192" name="textbox 192"/>
          <p:cNvSpPr/>
          <p:nvPr/>
        </p:nvSpPr>
        <p:spPr>
          <a:xfrm>
            <a:off x="-12700" y="168655"/>
            <a:ext cx="3665854" cy="6445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2000"/>
              </a:lnSpc>
              <a:tabLst/>
            </a:pPr>
            <a:endParaRPr sz="800" dirty="0">
              <a:latin typeface="Arial"/>
              <a:ea typeface="Arial"/>
              <a:cs typeface="Arial"/>
            </a:endParaRPr>
          </a:p>
          <a:p>
            <a:pPr marL="784859" algn="l" rtl="0" eaLnBrk="0">
              <a:lnSpc>
                <a:spcPct val="98000"/>
              </a:lnSpc>
              <a:spcBef>
                <a:spcPts val="2"/>
              </a:spcBef>
              <a:tabLst>
                <a:tab pos="1083944" algn="l"/>
              </a:tabLst>
            </a:pPr>
            <a:r>
              <a:rPr sz="3100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3100" b="1" kern="0" spc="-23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（二）评价</a:t>
            </a:r>
            <a:r>
              <a:rPr sz="3100" b="1" kern="0" spc="-2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示</a:t>
            </a:r>
            <a:r>
              <a:rPr sz="3100" b="1" kern="0" spc="-17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例</a:t>
            </a:r>
            <a:endParaRPr sz="31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34" name="group 34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94" name="path 194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96" name="path 196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198" name="picture 1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picture 2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2000" cy="4130039"/>
          </a:xfrm>
          <a:prstGeom prst="rect">
            <a:avLst/>
          </a:prstGeom>
        </p:spPr>
      </p:pic>
      <p:sp>
        <p:nvSpPr>
          <p:cNvPr id="202" name="textbox 202"/>
          <p:cNvSpPr/>
          <p:nvPr/>
        </p:nvSpPr>
        <p:spPr>
          <a:xfrm>
            <a:off x="1204065" y="3514223"/>
            <a:ext cx="5265420" cy="9137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22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6000" b="1" kern="0" spc="-5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感谢您的聆听！</a:t>
            </a:r>
            <a:endParaRPr sz="60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21600000">
            <a:off x="2535936" y="1588008"/>
            <a:ext cx="3750564" cy="3752088"/>
            <a:chOff x="0" y="0"/>
            <a:chExt cx="3750564" cy="3752088"/>
          </a:xfrm>
        </p:grpSpPr>
        <p:sp>
          <p:nvSpPr>
            <p:cNvPr id="8" name="path 8"/>
            <p:cNvSpPr/>
            <p:nvPr/>
          </p:nvSpPr>
          <p:spPr>
            <a:xfrm>
              <a:off x="0" y="0"/>
              <a:ext cx="3750564" cy="3752088"/>
            </a:xfrm>
            <a:custGeom>
              <a:avLst/>
              <a:gdLst/>
              <a:ahLst/>
              <a:cxnLst/>
              <a:rect l="0" t="0" r="0" b="0"/>
              <a:pathLst>
                <a:path w="5906" h="5908">
                  <a:moveTo>
                    <a:pt x="22" y="2954"/>
                  </a:moveTo>
                  <a:cubicBezTo>
                    <a:pt x="22" y="1335"/>
                    <a:pt x="1334" y="22"/>
                    <a:pt x="2953" y="22"/>
                  </a:cubicBezTo>
                  <a:cubicBezTo>
                    <a:pt x="4571" y="22"/>
                    <a:pt x="5883" y="1335"/>
                    <a:pt x="5883" y="2954"/>
                  </a:cubicBezTo>
                  <a:cubicBezTo>
                    <a:pt x="5883" y="4573"/>
                    <a:pt x="4571" y="5885"/>
                    <a:pt x="2953" y="5885"/>
                  </a:cubicBezTo>
                  <a:cubicBezTo>
                    <a:pt x="1334" y="5885"/>
                    <a:pt x="22" y="4573"/>
                    <a:pt x="22" y="2954"/>
                  </a:cubicBezTo>
                </a:path>
              </a:pathLst>
            </a:custGeom>
            <a:noFill/>
            <a:ln w="28955" cap="flat">
              <a:solidFill>
                <a:srgbClr val="5C4148"/>
              </a:solidFill>
              <a:prstDash val="dash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" name="path 10"/>
            <p:cNvSpPr/>
            <p:nvPr/>
          </p:nvSpPr>
          <p:spPr>
            <a:xfrm>
              <a:off x="829055" y="838200"/>
              <a:ext cx="2045208" cy="2043683"/>
            </a:xfrm>
            <a:custGeom>
              <a:avLst/>
              <a:gdLst/>
              <a:ahLst/>
              <a:cxnLst/>
              <a:rect l="0" t="0" r="0" b="0"/>
              <a:pathLst>
                <a:path w="3220" h="3218">
                  <a:moveTo>
                    <a:pt x="0" y="1609"/>
                  </a:moveTo>
                  <a:cubicBezTo>
                    <a:pt x="0" y="720"/>
                    <a:pt x="721" y="0"/>
                    <a:pt x="1610" y="0"/>
                  </a:cubicBezTo>
                  <a:cubicBezTo>
                    <a:pt x="2499" y="0"/>
                    <a:pt x="3220" y="720"/>
                    <a:pt x="3220" y="1609"/>
                  </a:cubicBezTo>
                  <a:cubicBezTo>
                    <a:pt x="3220" y="2497"/>
                    <a:pt x="2499" y="3218"/>
                    <a:pt x="1610" y="3218"/>
                  </a:cubicBezTo>
                  <a:cubicBezTo>
                    <a:pt x="721" y="3218"/>
                    <a:pt x="0" y="2497"/>
                    <a:pt x="0" y="1609"/>
                  </a:cubicBezTo>
                </a:path>
              </a:pathLst>
            </a:custGeom>
            <a:solidFill>
              <a:srgbClr val="48707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" name="path 12"/>
            <p:cNvSpPr/>
            <p:nvPr/>
          </p:nvSpPr>
          <p:spPr>
            <a:xfrm>
              <a:off x="970787" y="998220"/>
              <a:ext cx="1744979" cy="1743455"/>
            </a:xfrm>
            <a:custGeom>
              <a:avLst/>
              <a:gdLst/>
              <a:ahLst/>
              <a:cxnLst/>
              <a:rect l="0" t="0" r="0" b="0"/>
              <a:pathLst>
                <a:path w="2747" h="2745">
                  <a:moveTo>
                    <a:pt x="0" y="1372"/>
                  </a:moveTo>
                  <a:cubicBezTo>
                    <a:pt x="0" y="614"/>
                    <a:pt x="615" y="0"/>
                    <a:pt x="1373" y="0"/>
                  </a:cubicBezTo>
                  <a:cubicBezTo>
                    <a:pt x="2132" y="0"/>
                    <a:pt x="2747" y="614"/>
                    <a:pt x="2747" y="1372"/>
                  </a:cubicBezTo>
                  <a:cubicBezTo>
                    <a:pt x="2747" y="2130"/>
                    <a:pt x="2132" y="2745"/>
                    <a:pt x="1373" y="2745"/>
                  </a:cubicBezTo>
                  <a:cubicBezTo>
                    <a:pt x="615" y="2745"/>
                    <a:pt x="0" y="2130"/>
                    <a:pt x="0" y="1372"/>
                  </a:cubicBezTo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path 14"/>
          <p:cNvSpPr/>
          <p:nvPr/>
        </p:nvSpPr>
        <p:spPr>
          <a:xfrm>
            <a:off x="5410200" y="4517135"/>
            <a:ext cx="609600" cy="588264"/>
          </a:xfrm>
          <a:custGeom>
            <a:avLst/>
            <a:gdLst/>
            <a:ahLst/>
            <a:cxnLst/>
            <a:rect l="0" t="0" r="0" b="0"/>
            <a:pathLst>
              <a:path w="960" h="926">
                <a:moveTo>
                  <a:pt x="0" y="463"/>
                </a:moveTo>
                <a:cubicBezTo>
                  <a:pt x="0" y="207"/>
                  <a:pt x="215" y="0"/>
                  <a:pt x="480" y="0"/>
                </a:cubicBezTo>
                <a:cubicBezTo>
                  <a:pt x="745" y="0"/>
                  <a:pt x="960" y="207"/>
                  <a:pt x="960" y="463"/>
                </a:cubicBezTo>
                <a:cubicBezTo>
                  <a:pt x="960" y="718"/>
                  <a:pt x="745" y="926"/>
                  <a:pt x="480" y="926"/>
                </a:cubicBezTo>
                <a:cubicBezTo>
                  <a:pt x="215" y="926"/>
                  <a:pt x="0" y="718"/>
                  <a:pt x="0" y="463"/>
                </a:cubicBezTo>
              </a:path>
            </a:pathLst>
          </a:custGeom>
          <a:solidFill>
            <a:srgbClr val="AC3E4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6" name="textbox 16"/>
          <p:cNvSpPr/>
          <p:nvPr/>
        </p:nvSpPr>
        <p:spPr>
          <a:xfrm>
            <a:off x="5651982" y="2327230"/>
            <a:ext cx="4773929" cy="27933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ts val="3257"/>
              </a:lnSpc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市场调查方案设计的含义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053464" algn="l" rtl="0" eaLnBrk="0">
              <a:lnSpc>
                <a:spcPts val="3257"/>
              </a:lnSpc>
              <a:spcBef>
                <a:spcPts val="811"/>
              </a:spcBef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市场调查方案设计内容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4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3314"/>
              </a:lnSpc>
              <a:tabLst/>
            </a:pPr>
            <a:r>
              <a:rPr sz="3600" b="1" kern="0" spc="60" baseline="23012" dirty="0">
                <a:solidFill>
                  <a:srgbClr val="FFFFFF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3</a:t>
            </a:r>
            <a:r>
              <a:rPr sz="2300" b="1" kern="0" spc="60" dirty="0">
                <a:solidFill>
                  <a:srgbClr val="FFFFFF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      </a:t>
            </a:r>
            <a:r>
              <a:rPr sz="27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市场调查方案的评价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8" name="textbox 18"/>
          <p:cNvSpPr/>
          <p:nvPr/>
        </p:nvSpPr>
        <p:spPr>
          <a:xfrm>
            <a:off x="0" y="0"/>
            <a:ext cx="12192000" cy="1021080"/>
          </a:xfrm>
          <a:prstGeom prst="rect">
            <a:avLst/>
          </a:prstGeom>
          <a:solidFill>
            <a:srgbClr val="333F5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814705" algn="l" rtl="0" eaLnBrk="0">
              <a:lnSpc>
                <a:spcPct val="97000"/>
              </a:lnSpc>
              <a:spcBef>
                <a:spcPts val="6"/>
              </a:spcBef>
              <a:tabLst>
                <a:tab pos="1008380" algn="l"/>
              </a:tabLst>
            </a:pPr>
            <a:r>
              <a:rPr sz="3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3200" b="1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任务 三    市场调查方案的</a:t>
            </a:r>
            <a:r>
              <a:rPr sz="3200" b="1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制定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4" name="group 4"/>
          <p:cNvGrpSpPr/>
          <p:nvPr/>
        </p:nvGrpSpPr>
        <p:grpSpPr>
          <a:xfrm rot="21600000">
            <a:off x="335279" y="217931"/>
            <a:ext cx="480059" cy="480060"/>
            <a:chOff x="0" y="0"/>
            <a:chExt cx="480059" cy="480060"/>
          </a:xfrm>
        </p:grpSpPr>
        <p:sp>
          <p:nvSpPr>
            <p:cNvPr id="20" name="path 20"/>
            <p:cNvSpPr/>
            <p:nvPr/>
          </p:nvSpPr>
          <p:spPr>
            <a:xfrm>
              <a:off x="0" y="0"/>
              <a:ext cx="384047" cy="384048"/>
            </a:xfrm>
            <a:custGeom>
              <a:avLst/>
              <a:gdLst/>
              <a:ahLst/>
              <a:cxnLst/>
              <a:rect l="0" t="0" r="0" b="0"/>
              <a:pathLst>
                <a:path w="604" h="604">
                  <a:moveTo>
                    <a:pt x="0" y="604"/>
                  </a:moveTo>
                  <a:lnTo>
                    <a:pt x="604" y="604"/>
                  </a:lnTo>
                  <a:lnTo>
                    <a:pt x="604" y="0"/>
                  </a:lnTo>
                  <a:lnTo>
                    <a:pt x="0" y="0"/>
                  </a:lnTo>
                  <a:lnTo>
                    <a:pt x="0" y="604"/>
                  </a:lnTo>
                  <a:close/>
                </a:path>
              </a:pathLst>
            </a:custGeom>
            <a:solidFill>
              <a:srgbClr val="F2F2F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" name="path 22"/>
            <p:cNvSpPr/>
            <p:nvPr/>
          </p:nvSpPr>
          <p:spPr>
            <a:xfrm>
              <a:off x="192024" y="192024"/>
              <a:ext cx="288035" cy="288035"/>
            </a:xfrm>
            <a:custGeom>
              <a:avLst/>
              <a:gdLst/>
              <a:ahLst/>
              <a:cxnLst/>
              <a:rect l="0" t="0" r="0" b="0"/>
              <a:pathLst>
                <a:path w="453" h="453">
                  <a:moveTo>
                    <a:pt x="0" y="453"/>
                  </a:moveTo>
                  <a:lnTo>
                    <a:pt x="453" y="453"/>
                  </a:lnTo>
                  <a:lnTo>
                    <a:pt x="453" y="0"/>
                  </a:lnTo>
                  <a:lnTo>
                    <a:pt x="0" y="0"/>
                  </a:lnTo>
                  <a:lnTo>
                    <a:pt x="0" y="453"/>
                  </a:lnTo>
                  <a:close/>
                </a:path>
              </a:pathLst>
            </a:custGeom>
            <a:solidFill>
              <a:srgbClr val="9DC3E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24"/>
          <p:cNvSpPr/>
          <p:nvPr/>
        </p:nvSpPr>
        <p:spPr>
          <a:xfrm>
            <a:off x="3888662" y="3087744"/>
            <a:ext cx="1062355" cy="8255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203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3000"/>
              </a:lnSpc>
              <a:tabLst/>
            </a:pPr>
            <a:r>
              <a:rPr sz="4400" kern="0" spc="-60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</a:t>
            </a:r>
            <a:r>
              <a:rPr sz="4400" kern="0" spc="-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录</a:t>
            </a:r>
            <a:endParaRPr sz="4400" dirty="0">
              <a:latin typeface="Microsoft YaHei"/>
              <a:ea typeface="Microsoft YaHei"/>
              <a:cs typeface="Microsoft YaHei"/>
            </a:endParaRPr>
          </a:p>
          <a:p>
            <a:pPr marL="20954" algn="l" rtl="0" eaLnBrk="0">
              <a:lnSpc>
                <a:spcPct val="84000"/>
              </a:lnSpc>
              <a:spcBef>
                <a:spcPts val="4"/>
              </a:spcBef>
              <a:tabLst/>
            </a:pPr>
            <a:r>
              <a:rPr sz="14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CONTENTS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6" name="group 6"/>
          <p:cNvGrpSpPr/>
          <p:nvPr/>
        </p:nvGrpSpPr>
        <p:grpSpPr>
          <a:xfrm rot="21600000">
            <a:off x="5719571" y="2220467"/>
            <a:ext cx="551688" cy="551688"/>
            <a:chOff x="0" y="0"/>
            <a:chExt cx="551688" cy="551688"/>
          </a:xfrm>
        </p:grpSpPr>
        <p:sp>
          <p:nvSpPr>
            <p:cNvPr id="26" name="path 26"/>
            <p:cNvSpPr/>
            <p:nvPr/>
          </p:nvSpPr>
          <p:spPr>
            <a:xfrm>
              <a:off x="0" y="0"/>
              <a:ext cx="551688" cy="551688"/>
            </a:xfrm>
            <a:custGeom>
              <a:avLst/>
              <a:gdLst/>
              <a:ahLst/>
              <a:cxnLst/>
              <a:rect l="0" t="0" r="0" b="0"/>
              <a:pathLst>
                <a:path w="868" h="868">
                  <a:moveTo>
                    <a:pt x="0" y="434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4"/>
                  </a:cubicBezTo>
                  <a:cubicBezTo>
                    <a:pt x="868" y="674"/>
                    <a:pt x="674" y="868"/>
                    <a:pt x="434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5C414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" name="textbox 28"/>
            <p:cNvSpPr/>
            <p:nvPr/>
          </p:nvSpPr>
          <p:spPr>
            <a:xfrm>
              <a:off x="-12700" y="-12700"/>
              <a:ext cx="577215" cy="6502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31775" algn="l" rtl="0" eaLnBrk="0">
                <a:lnSpc>
                  <a:spcPct val="95000"/>
                </a:lnSpc>
                <a:spcBef>
                  <a:spcPts val="2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1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 rot="21600000">
            <a:off x="5919215" y="3462528"/>
            <a:ext cx="550164" cy="551687"/>
            <a:chOff x="0" y="0"/>
            <a:chExt cx="550164" cy="551687"/>
          </a:xfrm>
        </p:grpSpPr>
        <p:sp>
          <p:nvSpPr>
            <p:cNvPr id="30" name="path 30"/>
            <p:cNvSpPr/>
            <p:nvPr/>
          </p:nvSpPr>
          <p:spPr>
            <a:xfrm>
              <a:off x="0" y="0"/>
              <a:ext cx="550164" cy="551687"/>
            </a:xfrm>
            <a:custGeom>
              <a:avLst/>
              <a:gdLst/>
              <a:ahLst/>
              <a:cxnLst/>
              <a:rect l="0" t="0" r="0" b="0"/>
              <a:pathLst>
                <a:path w="866" h="868">
                  <a:moveTo>
                    <a:pt x="0" y="434"/>
                  </a:moveTo>
                  <a:cubicBezTo>
                    <a:pt x="0" y="194"/>
                    <a:pt x="194" y="0"/>
                    <a:pt x="433" y="0"/>
                  </a:cubicBezTo>
                  <a:cubicBezTo>
                    <a:pt x="672" y="0"/>
                    <a:pt x="866" y="194"/>
                    <a:pt x="866" y="434"/>
                  </a:cubicBezTo>
                  <a:cubicBezTo>
                    <a:pt x="866" y="674"/>
                    <a:pt x="672" y="868"/>
                    <a:pt x="433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48707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2" name="textbox 32"/>
            <p:cNvSpPr/>
            <p:nvPr/>
          </p:nvSpPr>
          <p:spPr>
            <a:xfrm>
              <a:off x="-12700" y="-12700"/>
              <a:ext cx="575944" cy="6502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19075" algn="l" rtl="0" eaLnBrk="0">
                <a:lnSpc>
                  <a:spcPct val="95000"/>
                </a:lnSpc>
                <a:spcBef>
                  <a:spcPts val="7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2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96811" y="1492226"/>
            <a:ext cx="5686991" cy="5278206"/>
          </a:xfrm>
          <a:prstGeom prst="rect">
            <a:avLst/>
          </a:prstGeom>
        </p:spPr>
      </p:pic>
      <p:sp>
        <p:nvSpPr>
          <p:cNvPr id="36" name="textbox 36"/>
          <p:cNvSpPr/>
          <p:nvPr/>
        </p:nvSpPr>
        <p:spPr>
          <a:xfrm>
            <a:off x="1237045" y="2955411"/>
            <a:ext cx="7276465" cy="6781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753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44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一、市场调查方案设计的含义</a:t>
            </a:r>
            <a:endParaRPr sz="4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8" name="rect 38"/>
          <p:cNvSpPr/>
          <p:nvPr/>
        </p:nvSpPr>
        <p:spPr>
          <a:xfrm>
            <a:off x="0" y="2438400"/>
            <a:ext cx="1057655" cy="1568195"/>
          </a:xfrm>
          <a:prstGeom prst="rect">
            <a:avLst/>
          </a:prstGeom>
          <a:solidFill>
            <a:srgbClr val="2E4C64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40"/>
          <p:cNvSpPr/>
          <p:nvPr/>
        </p:nvSpPr>
        <p:spPr>
          <a:xfrm>
            <a:off x="1339722" y="1202518"/>
            <a:ext cx="9264650" cy="21990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17170" algn="l" rtl="0" eaLnBrk="0">
              <a:lnSpc>
                <a:spcPts val="3159"/>
              </a:lnSpc>
              <a:tabLst/>
            </a:pPr>
            <a:r>
              <a:rPr sz="2600" b="1" kern="0" spc="-1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（一）概念</a:t>
            </a:r>
            <a:endParaRPr sz="26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1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968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indent="488950" algn="l" rtl="0" eaLnBrk="0">
              <a:lnSpc>
                <a:spcPct val="145000"/>
              </a:lnSpc>
              <a:tabLst/>
            </a:pP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市场调查方案设计，就是根据调查研究的目标和调查对象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的性质，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在进行实际调查之前，对</a:t>
            </a:r>
            <a:r>
              <a:rPr sz="2400" kern="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调查工作总任务的各个</a:t>
            </a:r>
            <a:r>
              <a:rPr sz="2400" kern="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方面和各个阶段进行 </a:t>
            </a:r>
            <a:r>
              <a:rPr sz="2400" kern="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的通盘考虑和安排，提出相应的调查实施方案</a:t>
            </a:r>
            <a:r>
              <a:rPr sz="2400" kern="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，制定出合理的工作程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pic>
        <p:nvPicPr>
          <p:cNvPr id="42" name="picture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836664" y="3628644"/>
            <a:ext cx="4325111" cy="3066287"/>
          </a:xfrm>
          <a:prstGeom prst="rect">
            <a:avLst/>
          </a:prstGeom>
        </p:spPr>
      </p:pic>
      <p:sp>
        <p:nvSpPr>
          <p:cNvPr id="44" name="textbox 44"/>
          <p:cNvSpPr/>
          <p:nvPr/>
        </p:nvSpPr>
        <p:spPr>
          <a:xfrm>
            <a:off x="812916" y="294811"/>
            <a:ext cx="5302884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一、市场调查方案设计的含义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46" name="picture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48" name="path 48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0" name="path 50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textbox 52"/>
          <p:cNvSpPr/>
          <p:nvPr/>
        </p:nvSpPr>
        <p:spPr>
          <a:xfrm>
            <a:off x="1339722" y="3578402"/>
            <a:ext cx="580390" cy="3695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2707"/>
              </a:lnSpc>
              <a:tabLst/>
            </a:pPr>
            <a:r>
              <a:rPr sz="2100" kern="0" spc="-12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序。</a:t>
            </a:r>
            <a:endParaRPr sz="2100" dirty="0">
              <a:latin typeface="SimSun"/>
              <a:ea typeface="SimSun"/>
              <a:cs typeface="SimSu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4"/>
          <p:cNvSpPr/>
          <p:nvPr/>
        </p:nvSpPr>
        <p:spPr>
          <a:xfrm>
            <a:off x="1369779" y="1202518"/>
            <a:ext cx="9369425" cy="33223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66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87325" algn="l" rtl="0" eaLnBrk="0">
              <a:lnSpc>
                <a:spcPct val="98000"/>
              </a:lnSpc>
              <a:tabLst/>
            </a:pPr>
            <a:r>
              <a:rPr sz="27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（二）市场调查方案设计</a:t>
            </a:r>
            <a:r>
              <a:rPr sz="2700" b="1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的意义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marL="497840" indent="400684" algn="l" rtl="0" eaLnBrk="0">
              <a:lnSpc>
                <a:spcPct val="142000"/>
              </a:lnSpc>
              <a:spcBef>
                <a:spcPts val="1657"/>
              </a:spcBef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1.从认识上讲，市场调查方案设计是从</a:t>
            </a:r>
            <a:r>
              <a:rPr sz="2400" kern="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定性认识过渡到定量认</a:t>
            </a:r>
            <a:r>
              <a:rPr sz="2400" kern="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</a:t>
            </a:r>
            <a:r>
              <a:rPr sz="2400" kern="0" spc="-6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识的开始阶段。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880110" algn="l" rtl="0" eaLnBrk="0">
              <a:lnSpc>
                <a:spcPct val="95000"/>
              </a:lnSpc>
              <a:spcBef>
                <a:spcPts val="1567"/>
              </a:spcBef>
              <a:tabLst/>
            </a:pPr>
            <a:r>
              <a:rPr sz="2400" kern="0" spc="-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2.从工作上讲，调查方案设计起着</a:t>
            </a:r>
            <a:r>
              <a:rPr sz="2400" kern="0" spc="-5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统筹兼顾、统一协调</a:t>
            </a:r>
            <a:r>
              <a:rPr sz="2400" kern="0" spc="-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的作用。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520700" indent="361950" algn="l" rtl="0" eaLnBrk="0">
              <a:lnSpc>
                <a:spcPct val="142000"/>
              </a:lnSpc>
              <a:spcBef>
                <a:spcPts val="474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3.从实践要求上讲，调查方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案设计能够适应现代市场调查发展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</a:t>
            </a:r>
            <a:r>
              <a:rPr sz="2400" kern="0" spc="-1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的需要。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56" name="textbox 56"/>
          <p:cNvSpPr/>
          <p:nvPr/>
        </p:nvSpPr>
        <p:spPr>
          <a:xfrm>
            <a:off x="812916" y="294811"/>
            <a:ext cx="4484370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一、市场调查方案的含义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58" name="picture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2" name="group 12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60" name="path 60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2" name="path 62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266442"/>
            <a:ext cx="5317235" cy="5515479"/>
          </a:xfrm>
          <a:prstGeom prst="rect">
            <a:avLst/>
          </a:prstGeom>
        </p:spPr>
      </p:pic>
      <p:sp>
        <p:nvSpPr>
          <p:cNvPr id="66" name="textbox 66"/>
          <p:cNvSpPr/>
          <p:nvPr/>
        </p:nvSpPr>
        <p:spPr>
          <a:xfrm>
            <a:off x="4654534" y="2848514"/>
            <a:ext cx="6099809" cy="6165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998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9000"/>
              </a:lnSpc>
              <a:tabLst/>
            </a:pPr>
            <a:r>
              <a:rPr sz="3900" b="1" kern="0" spc="8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二、市场调查方案设计内容</a:t>
            </a:r>
            <a:endParaRPr sz="39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68" name="rect 68"/>
          <p:cNvSpPr/>
          <p:nvPr/>
        </p:nvSpPr>
        <p:spPr>
          <a:xfrm>
            <a:off x="11134344" y="2534411"/>
            <a:ext cx="1057655" cy="1568196"/>
          </a:xfrm>
          <a:prstGeom prst="rect">
            <a:avLst/>
          </a:prstGeom>
          <a:solidFill>
            <a:srgbClr val="2E4C64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" name="table 70"/>
          <p:cNvGraphicFramePr>
            <a:graphicFrameLocks noGrp="1"/>
          </p:cNvGraphicFramePr>
          <p:nvPr/>
        </p:nvGraphicFramePr>
        <p:xfrm>
          <a:off x="5640323" y="1243583"/>
          <a:ext cx="3963669" cy="5207000"/>
        </p:xfrm>
        <a:graphic>
          <a:graphicData uri="http://schemas.openxmlformats.org/drawingml/2006/table">
            <a:tbl>
              <a:tblPr/>
              <a:tblGrid>
                <a:gridCol w="3963669"/>
              </a:tblGrid>
              <a:tr h="517842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2" name="picture 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669279" y="1272540"/>
            <a:ext cx="3906011" cy="5149595"/>
          </a:xfrm>
          <a:prstGeom prst="rect">
            <a:avLst/>
          </a:prstGeom>
        </p:spPr>
      </p:pic>
      <p:sp>
        <p:nvSpPr>
          <p:cNvPr id="74" name="textbox 74"/>
          <p:cNvSpPr/>
          <p:nvPr/>
        </p:nvSpPr>
        <p:spPr>
          <a:xfrm>
            <a:off x="1313853" y="1599989"/>
            <a:ext cx="3931284" cy="37388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53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438784" algn="l" rtl="0" eaLnBrk="0">
              <a:lnSpc>
                <a:spcPct val="83000"/>
              </a:lnSpc>
              <a:tabLst/>
            </a:pP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市场调查的总体方案设计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12700" indent="3175" algn="l" rtl="0" eaLnBrk="0">
              <a:lnSpc>
                <a:spcPct val="153000"/>
              </a:lnSpc>
              <a:spcBef>
                <a:spcPts val="2"/>
              </a:spcBef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是对调查工作各个方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面和全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部过程的通盘考虑，包括了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整个调查工作过程的全部内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</a:t>
            </a:r>
            <a:r>
              <a:rPr sz="2400" kern="0" spc="-6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容。</a:t>
            </a:r>
            <a:endParaRPr sz="2400" dirty="0">
              <a:latin typeface="SimSun"/>
              <a:ea typeface="SimSun"/>
              <a:cs typeface="SimSun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800" dirty="0">
              <a:latin typeface="Arial"/>
              <a:ea typeface="Arial"/>
              <a:cs typeface="Arial"/>
            </a:endParaRPr>
          </a:p>
          <a:p>
            <a:pPr marL="15875" indent="548640" algn="l" rtl="0" eaLnBrk="0">
              <a:lnSpc>
                <a:spcPct val="142000"/>
              </a:lnSpc>
              <a:spcBef>
                <a:spcPts val="4"/>
              </a:spcBef>
              <a:tabLst/>
            </a:pP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总体方案是否科学、可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 </a:t>
            </a:r>
            <a:r>
              <a:rPr sz="2400" kern="0" spc="-1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行，是整个调查成败的关键。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76" name="textbox 76"/>
          <p:cNvSpPr/>
          <p:nvPr/>
        </p:nvSpPr>
        <p:spPr>
          <a:xfrm>
            <a:off x="813730" y="294811"/>
            <a:ext cx="5300979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二、市场调查方案设计的内容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78" name="picture 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4" name="group 14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80" name="path 80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2" name="path 82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036307" y="2618232"/>
            <a:ext cx="3368040" cy="3366515"/>
          </a:xfrm>
          <a:prstGeom prst="rect">
            <a:avLst/>
          </a:prstGeom>
        </p:spPr>
      </p:pic>
      <p:sp>
        <p:nvSpPr>
          <p:cNvPr id="86" name="textbox 86"/>
          <p:cNvSpPr/>
          <p:nvPr/>
        </p:nvSpPr>
        <p:spPr>
          <a:xfrm>
            <a:off x="2414092" y="2263190"/>
            <a:ext cx="4142104" cy="17246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73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indent="28575" algn="l" rtl="0" eaLnBrk="0">
              <a:lnSpc>
                <a:spcPct val="155000"/>
              </a:lnSpc>
              <a:tabLst/>
            </a:pPr>
            <a:r>
              <a:rPr sz="2400" b="1" kern="0" spc="-1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明确在调查中要解决哪些问题？</a:t>
            </a:r>
            <a:r>
              <a:rPr sz="2400" kern="0" spc="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400" b="1" kern="0" spc="-9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通过调查要取得什么样的资</a:t>
            </a:r>
            <a:r>
              <a:rPr sz="2400" b="1" kern="0" spc="-10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料？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400" b="1" kern="0" spc="-1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取得这些资料有什么用途？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88" name="textbox 88"/>
          <p:cNvSpPr/>
          <p:nvPr/>
        </p:nvSpPr>
        <p:spPr>
          <a:xfrm>
            <a:off x="813730" y="294811"/>
            <a:ext cx="5300979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二、市场调查方案设计的内容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90" name="textbox 90"/>
          <p:cNvSpPr/>
          <p:nvPr/>
        </p:nvSpPr>
        <p:spPr>
          <a:xfrm>
            <a:off x="1360828" y="1444332"/>
            <a:ext cx="3154679" cy="4279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79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8000"/>
              </a:lnSpc>
              <a:tabLst/>
            </a:pPr>
            <a:r>
              <a:rPr sz="2700" b="1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（一）确定调查目的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92" name="picture 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6" name="group 16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94" name="path 94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6" name="path 96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box 98"/>
          <p:cNvSpPr/>
          <p:nvPr/>
        </p:nvSpPr>
        <p:spPr>
          <a:xfrm>
            <a:off x="1360828" y="1444332"/>
            <a:ext cx="9417684" cy="40106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79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87325" algn="l" rtl="0" eaLnBrk="0">
              <a:lnSpc>
                <a:spcPct val="98000"/>
              </a:lnSpc>
              <a:tabLst/>
            </a:pPr>
            <a:r>
              <a:rPr sz="27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（二）确定调查对象和调</a:t>
            </a:r>
            <a:r>
              <a:rPr sz="2700" b="1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查单位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6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852169" algn="l" rtl="0" eaLnBrk="0">
              <a:lnSpc>
                <a:spcPct val="95000"/>
              </a:lnSpc>
              <a:spcBef>
                <a:spcPts val="727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主要解决</a:t>
            </a:r>
            <a:r>
              <a:rPr sz="2400" kern="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向谁调查和由</a:t>
            </a:r>
            <a:r>
              <a:rPr sz="2400" kern="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谁来具体提供资料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的问题。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297179" indent="522605" algn="l" rtl="0" eaLnBrk="0">
              <a:lnSpc>
                <a:spcPct val="142000"/>
              </a:lnSpc>
              <a:spcBef>
                <a:spcPts val="1059"/>
              </a:spcBef>
              <a:tabLst/>
            </a:pPr>
            <a:r>
              <a:rPr sz="2400" kern="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调查对象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就是根据调查目的、任务确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定调查的范围以及所要调查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的总体，它是由某些性质上相同的许多调查单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位组成的。</a:t>
            </a:r>
            <a:endParaRPr sz="2400" dirty="0">
              <a:latin typeface="SimSun"/>
              <a:ea typeface="SimSun"/>
              <a:cs typeface="SimSun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800" dirty="0">
              <a:latin typeface="Arial"/>
              <a:ea typeface="Arial"/>
              <a:cs typeface="Arial"/>
            </a:endParaRPr>
          </a:p>
          <a:p>
            <a:pPr marL="273050" indent="546734" algn="l" rtl="0" eaLnBrk="0">
              <a:lnSpc>
                <a:spcPct val="145000"/>
              </a:lnSpc>
              <a:spcBef>
                <a:spcPts val="3"/>
              </a:spcBef>
              <a:tabLst/>
            </a:pPr>
            <a:r>
              <a:rPr sz="2400" kern="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调查单位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就是所要调查的社会经济现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象总体中的个体，即</a:t>
            </a:r>
            <a:r>
              <a:rPr sz="2400" kern="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调查对</a:t>
            </a:r>
            <a:r>
              <a:rPr sz="2400" kern="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400" kern="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象中的一个个具体单位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，它是调查中要调查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登记的各个调查项目的承 </a:t>
            </a:r>
            <a:r>
              <a:rPr sz="2400" kern="0" spc="-1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担者。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100" name="textbox 100"/>
          <p:cNvSpPr/>
          <p:nvPr/>
        </p:nvSpPr>
        <p:spPr>
          <a:xfrm>
            <a:off x="813730" y="294811"/>
            <a:ext cx="5300979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二、市场调查方案设计的内容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02" name="picture 1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8" name="group 18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04" name="path 104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6" name="path 106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Application>Microsoft® PowerPoint® 2013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锐旗设计; https:/9ppt.taobao.com</cp:keywords>
  <dcterms:created xsi:type="dcterms:W3CDTF">2021-06-18T14:27:51Z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wqlLaW5nc29mdCBQREYgdG8gV1BTIDEwMA</vt:lpwstr>
  </property>
  <property fmtid="{D5CDD505-2E9C-101B-9397-08002B2CF9AE}" pid="3" name="Created">
    <vt:filetime>2024-08-30T16:53:40</vt:filetime>
  </property>
</Properties>
</file>