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315" r:id="rId3"/>
    <p:sldId id="316" r:id="rId4"/>
    <p:sldId id="330" r:id="rId5"/>
    <p:sldId id="331" r:id="rId6"/>
    <p:sldId id="335" r:id="rId7"/>
    <p:sldId id="340" r:id="rId8"/>
    <p:sldId id="332" r:id="rId9"/>
    <p:sldId id="344" r:id="rId10"/>
    <p:sldId id="347" r:id="rId11"/>
    <p:sldId id="348" r:id="rId12"/>
    <p:sldId id="333" r:id="rId13"/>
    <p:sldId id="349" r:id="rId14"/>
    <p:sldId id="28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18" y="-108"/>
      </p:cViewPr>
      <p:guideLst>
        <p:guide orient="horz" pos="2175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72099-43DB-41D2-815F-F7D9DE41707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FDEAB-A433-4224-A36F-2864A27D7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20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02BE-75D9-4A13-8483-9F7A1F0DFD3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D0B3-16F2-4BB3-8B69-B6D1C0B9DF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3350-FDFE-434A-AF7E-7091D48B416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8C5F-DA56-4573-9953-9140AF2612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0A47C-E76F-48FB-BC0D-874814FB12EA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96B87-BE78-49BB-992C-8C79238C70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C22B-F217-4B3C-974E-BD2378D75662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6390-D52F-4730-ACC1-E7F76964CD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43DAA-C377-4BCC-96D6-3AADB46601B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1B1E-A432-4F92-B1D4-79767232E22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7F53C-15A3-4870-90F7-DAB03B68BA0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A65D6-171F-4062-A2E4-3A6F4E055D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6CE-EB77-4DCA-B07B-ABE7FC8419A8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2293-7482-4618-8151-4DD9E3CBAE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50822-F770-426F-8DBF-69723AE66553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82F7-2FF0-4E14-8D81-9032C6814DE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B69B6-62B5-4DBA-BB9C-169DCF877776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D12E-1C25-4D44-9F9D-105CF175788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E763B-ADFD-4316-89A0-32FF3F47492C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8996-C61E-4306-8DBB-50389A71D42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B904-F0E6-420B-AC82-421776602E3E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D8DC-D4F1-4538-BEC9-D67F604733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7A08-AE1C-427B-958C-8047811134E5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AE9401-E3DA-42DC-9F2E-692C1210B549}" type="datetimeFigureOut">
              <a:rPr lang="zh-CN" altLang="en-US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CB1E8D-84E6-4288-A09F-4A098AD868C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image" Target="../media/image16.png"/><Relationship Id="rId2" Type="http://schemas.openxmlformats.org/officeDocument/2006/relationships/tags" Target="../tags/tag46.xml"/><Relationship Id="rId16" Type="http://schemas.openxmlformats.org/officeDocument/2006/relationships/image" Target="../media/image15.png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image" Target="../media/image14.png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10" Type="http://schemas.openxmlformats.org/officeDocument/2006/relationships/image" Target="../media/image18.png"/><Relationship Id="rId4" Type="http://schemas.openxmlformats.org/officeDocument/2006/relationships/tags" Target="../tags/tag61.xml"/><Relationship Id="rId9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slide" Target="slide11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3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25.xml"/><Relationship Id="rId15" Type="http://schemas.openxmlformats.org/officeDocument/2006/relationships/image" Target="../media/image6.png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10.GIF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image" Target="../media/image9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8.png"/><Relationship Id="rId5" Type="http://schemas.openxmlformats.org/officeDocument/2006/relationships/tags" Target="../tags/tag37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商贸流通学院   马洁</a:t>
            </a: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抽样的基本概念</a:t>
            </a:r>
            <a:endParaRPr lang="zh-CN" altLang="en-US" sz="4000" b="1" spc="1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8050" y="181610"/>
            <a:ext cx="10394950" cy="59118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 抽样框和抽样单元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045" y="1570355"/>
            <a:ext cx="111061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抽样单元：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构成总体的个体要素，是构成抽样框的基本要素。抽样单元可以只包含一个个体，也可以是包括若干个个体的群体，抽样单元可以分级。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795" y="3713480"/>
            <a:ext cx="111061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5780" indent="-52578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通过抽样调查掌握某地区母猪猪瘟带毒情况，采用多阶段抽样，那么该地区的278镇是一级抽样单元；养猪的5890个自然村为二级抽样单元；每个自然村的母猪则为三级单元，由于母猪是最小一级的抽样单元，即为基本抽样单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1" grpId="0" bldLvl="0" animBg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A_图片 69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807" y="1801641"/>
            <a:ext cx="1421552" cy="150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A_图片 69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227" y="3373099"/>
            <a:ext cx="1396801" cy="147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A_图片 692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28" y="3204025"/>
            <a:ext cx="1686664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A_图片 69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952" y="1889092"/>
            <a:ext cx="1401729" cy="148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A_文本框 31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28552" y="4933369"/>
            <a:ext cx="1676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全及总体和抽样总体</a:t>
            </a:r>
          </a:p>
        </p:txBody>
      </p:sp>
      <p:sp>
        <p:nvSpPr>
          <p:cNvPr id="17" name="PA_文本框 31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76469" y="1892958"/>
            <a:ext cx="1676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全及指标和抽样指标</a:t>
            </a:r>
          </a:p>
        </p:txBody>
      </p:sp>
      <p:sp>
        <p:nvSpPr>
          <p:cNvPr id="18" name="PA_文本框 31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56153" y="4788535"/>
            <a:ext cx="18548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重复抽样和不重复抽样</a:t>
            </a:r>
          </a:p>
        </p:txBody>
      </p:sp>
      <p:sp>
        <p:nvSpPr>
          <p:cNvPr id="19" name="PA_文本框 31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33222" y="2010986"/>
            <a:ext cx="1676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总体分布和样本分部</a:t>
            </a:r>
          </a:p>
        </p:txBody>
      </p:sp>
      <p:sp>
        <p:nvSpPr>
          <p:cNvPr id="2" name="右箭头 1"/>
          <p:cNvSpPr/>
          <p:nvPr/>
        </p:nvSpPr>
        <p:spPr>
          <a:xfrm rot="19355679">
            <a:off x="2457873" y="3114392"/>
            <a:ext cx="814812" cy="506994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 rot="2178812">
            <a:off x="4185810" y="3190329"/>
            <a:ext cx="925071" cy="50131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右箭头 21"/>
          <p:cNvSpPr/>
          <p:nvPr/>
        </p:nvSpPr>
        <p:spPr>
          <a:xfrm rot="19619644">
            <a:off x="6211709" y="3130544"/>
            <a:ext cx="925071" cy="50131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右箭头 22"/>
          <p:cNvSpPr/>
          <p:nvPr/>
        </p:nvSpPr>
        <p:spPr>
          <a:xfrm rot="2178812">
            <a:off x="8057839" y="3055981"/>
            <a:ext cx="925071" cy="50131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8813076" y="3628204"/>
            <a:ext cx="920750" cy="936625"/>
          </a:xfrm>
          <a:prstGeom prst="ellipse">
            <a:avLst/>
          </a:prstGeom>
          <a:solidFill>
            <a:srgbClr val="2E4C64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8668497" y="3509243"/>
            <a:ext cx="1184275" cy="1206500"/>
          </a:xfrm>
          <a:prstGeom prst="ellipse">
            <a:avLst/>
          </a:prstGeom>
          <a:noFill/>
          <a:ln w="349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250"/>
          <p:cNvSpPr>
            <a:spLocks noEditPoints="1"/>
          </p:cNvSpPr>
          <p:nvPr/>
        </p:nvSpPr>
        <p:spPr bwMode="auto">
          <a:xfrm>
            <a:off x="9071838" y="3961256"/>
            <a:ext cx="403225" cy="388938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PA_文本框 31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579385" y="4778690"/>
            <a:ext cx="1676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抽样框和样本单元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2" name="PA_组合 4"/>
          <p:cNvGrpSpPr/>
          <p:nvPr>
            <p:custDataLst>
              <p:tags r:id="rId10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33" name="矩形 3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PA_矩形 6925"/>
          <p:cNvSpPr/>
          <p:nvPr>
            <p:custDataLst>
              <p:tags r:id="rId1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PA_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342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课程小结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680" y="180975"/>
            <a:ext cx="10485120" cy="621030"/>
          </a:xfrm>
        </p:spPr>
        <p:txBody>
          <a:bodyPr/>
          <a:lstStyle/>
          <a:p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课后探索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181610"/>
            <a:ext cx="614045" cy="5588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5795" y="2172335"/>
            <a:ext cx="88741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在抽样调查中，样本量一定是越多越好吗？为什么？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请同学们课后互相交流看法。</a:t>
            </a:r>
          </a:p>
        </p:txBody>
      </p:sp>
      <p:pic>
        <p:nvPicPr>
          <p:cNvPr id="5" name="图片 4" descr="C:/Users/Villa/AppData/Local/Temp/kaimatting_20200207203527/output_20200207203554..pngoutput_20200207203554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78" y="2893695"/>
            <a:ext cx="2132965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2" grpId="0"/>
      <p:bldP spid="780" grpId="0" animBg="1"/>
      <p:bldP spid="781" grpId="0" animBg="1"/>
      <p:bldP spid="7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s_2"/>
          <p:cNvSpPr/>
          <p:nvPr>
            <p:custDataLst>
              <p:tags r:id="rId2"/>
            </p:custDataLst>
          </p:nvPr>
        </p:nvSpPr>
        <p:spPr>
          <a:xfrm>
            <a:off x="2527483" y="1568022"/>
            <a:ext cx="3721899" cy="3721899"/>
          </a:xfrm>
          <a:prstGeom prst="ellipse">
            <a:avLst/>
          </a:prstGeom>
          <a:noFill/>
          <a:ln w="28575">
            <a:solidFill>
              <a:srgbClr val="5C41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5233" y="2425729"/>
            <a:ext cx="2044489" cy="2044489"/>
            <a:chOff x="2837122" y="2425727"/>
            <a:chExt cx="2044489" cy="2044489"/>
          </a:xfrm>
        </p:grpSpPr>
        <p:sp>
          <p:nvSpPr>
            <p:cNvPr id="24" name="MH_Others_1"/>
            <p:cNvSpPr/>
            <p:nvPr>
              <p:custDataLst>
                <p:tags r:id="rId12"/>
              </p:custDataLst>
            </p:nvPr>
          </p:nvSpPr>
          <p:spPr>
            <a:xfrm>
              <a:off x="2837122" y="2425727"/>
              <a:ext cx="2044489" cy="2044489"/>
            </a:xfrm>
            <a:prstGeom prst="ellipse">
              <a:avLst/>
            </a:prstGeom>
            <a:solidFill>
              <a:srgbClr val="48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MH_Others_3"/>
            <p:cNvSpPr/>
            <p:nvPr>
              <p:custDataLst>
                <p:tags r:id="rId13"/>
              </p:custDataLst>
            </p:nvPr>
          </p:nvSpPr>
          <p:spPr>
            <a:xfrm>
              <a:off x="2978696" y="2585538"/>
              <a:ext cx="1744466" cy="1744466"/>
            </a:xfrm>
            <a:prstGeom prst="ellipse">
              <a:avLst/>
            </a:prstGeom>
            <a:solidFill>
              <a:srgbClr val="AC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目录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lvl="0" algn="ctr"/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CONTENTS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" name="MH_Entry_1">
            <a:hlinkClick r:id="" action="ppaction://noaction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36224" y="1453273"/>
            <a:ext cx="3667699" cy="76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全及总体和抽样总体</a:t>
            </a:r>
          </a:p>
        </p:txBody>
      </p:sp>
      <p:sp>
        <p:nvSpPr>
          <p:cNvPr id="8" name="MH_Entry_2">
            <a:hlinkClick r:id="" action="ppaction://noaction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91300" y="2402205"/>
            <a:ext cx="3390900" cy="6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全及指标和抽样指标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MH_Entry_3">
            <a:hlinkClick r:id="rId15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95110" y="3341370"/>
            <a:ext cx="3906520" cy="5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重复抽样和不重复抽样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MH_Entry_4">
            <a:hlinkClick r:id="" action="ppaction://noaction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67120" y="4137660"/>
            <a:ext cx="3502025" cy="68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defTabSz="914400" fontAlgn="auto">
              <a:lnSpc>
                <a:spcPct val="150000"/>
              </a:lnSpc>
              <a:buClr>
                <a:srgbClr val="00B0F0"/>
              </a:buClr>
              <a:buSzPct val="97000"/>
              <a:buFont typeface="Wingdings" panose="05000000000000000000" charset="0"/>
              <a:buNone/>
              <a:tabLst>
                <a:tab pos="626745" algn="l"/>
              </a:tabLs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总体分布和样本分布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MH_Number_1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5251450" y="1699895"/>
            <a:ext cx="584835" cy="521970"/>
          </a:xfrm>
          <a:prstGeom prst="ellipse">
            <a:avLst/>
          </a:prstGeom>
          <a:solidFill>
            <a:srgbClr val="5C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5912424" y="2503965"/>
            <a:ext cx="551227" cy="551227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</a:p>
        </p:txBody>
      </p:sp>
      <p:sp>
        <p:nvSpPr>
          <p:cNvPr id="21" name="MH_Number_3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913120" y="3411220"/>
            <a:ext cx="572770" cy="513715"/>
          </a:xfrm>
          <a:prstGeom prst="ellipse">
            <a:avLst/>
          </a:prstGeom>
          <a:solidFill>
            <a:srgbClr val="AC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r>
          </a:p>
        </p:txBody>
      </p:sp>
      <p:sp>
        <p:nvSpPr>
          <p:cNvPr id="23" name="MH_Number_4">
            <a:hlinkClick r:id="" action="ppaction://noaction"/>
          </p:cNvPr>
          <p:cNvSpPr/>
          <p:nvPr>
            <p:custDataLst>
              <p:tags r:id="rId10"/>
            </p:custDataLst>
          </p:nvPr>
        </p:nvSpPr>
        <p:spPr>
          <a:xfrm>
            <a:off x="5411470" y="4258945"/>
            <a:ext cx="614045" cy="553085"/>
          </a:xfrm>
          <a:prstGeom prst="ellipse">
            <a:avLst/>
          </a:prstGeom>
          <a:solidFill>
            <a:srgbClr val="C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1641144" y="475622"/>
            <a:ext cx="550863" cy="545191"/>
            <a:chOff x="11641138" y="475621"/>
            <a:chExt cx="550862" cy="545190"/>
          </a:xfrm>
        </p:grpSpPr>
        <p:sp>
          <p:nvSpPr>
            <p:cNvPr id="18" name="矩形 17"/>
            <p:cNvSpPr/>
            <p:nvPr/>
          </p:nvSpPr>
          <p:spPr bwMode="auto">
            <a:xfrm>
              <a:off x="11641138" y="475621"/>
              <a:ext cx="550862" cy="545190"/>
            </a:xfrm>
            <a:prstGeom prst="rect">
              <a:avLst/>
            </a:prstGeom>
            <a:solidFill>
              <a:srgbClr val="AC3E47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06415" y="548161"/>
              <a:ext cx="42030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1" y="209"/>
            <a:ext cx="12192000" cy="96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3" tIns="60956" rIns="121913" bIns="60956" rtlCol="0" anchor="ctr"/>
          <a:lstStyle/>
          <a:p>
            <a:pPr algn="ctr"/>
            <a:endParaRPr lang="zh-CN" altLang="en-US" sz="193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911413" y="147732"/>
            <a:ext cx="307234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课程目录</a:t>
            </a:r>
          </a:p>
        </p:txBody>
      </p:sp>
      <p:sp>
        <p:nvSpPr>
          <p:cNvPr id="27" name="矩形 26"/>
          <p:cNvSpPr/>
          <p:nvPr/>
        </p:nvSpPr>
        <p:spPr>
          <a:xfrm>
            <a:off x="335360" y="218064"/>
            <a:ext cx="384000" cy="3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413" y="410117"/>
            <a:ext cx="288000" cy="28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MH_Number_2">
            <a:hlinkClick r:id="" action="ppaction://noaction"/>
          </p:cNvPr>
          <p:cNvSpPr/>
          <p:nvPr>
            <p:custDataLst>
              <p:tags r:id="rId11"/>
            </p:custDataLst>
          </p:nvPr>
        </p:nvSpPr>
        <p:spPr>
          <a:xfrm>
            <a:off x="4742180" y="5005070"/>
            <a:ext cx="549910" cy="568960"/>
          </a:xfrm>
          <a:prstGeom prst="ellipse">
            <a:avLst/>
          </a:prstGeom>
          <a:solidFill>
            <a:srgbClr val="48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79085" y="5126355"/>
            <a:ext cx="4005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抽样框和抽样单元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/>
      <p:bldP spid="7" grpId="1"/>
      <p:bldP spid="8" grpId="0"/>
      <p:bldP spid="8" grpId="1"/>
      <p:bldP spid="19" grpId="0"/>
      <p:bldP spid="19" grpId="1"/>
      <p:bldP spid="12" grpId="0"/>
      <p:bldP spid="12" grpId="1"/>
      <p:bldP spid="15" grpId="0" animBg="1"/>
      <p:bldP spid="15" grpId="1" animBg="1"/>
      <p:bldP spid="17" grpId="0" animBg="1"/>
      <p:bldP spid="17" grpId="1" animBg="1"/>
      <p:bldP spid="21" grpId="0" animBg="1"/>
      <p:bldP spid="21" grpId="1" animBg="1"/>
      <p:bldP spid="23" grpId="0" animBg="1"/>
      <p:bldP spid="23" grpId="1" animBg="1"/>
      <p:bldP spid="26" grpId="0"/>
      <p:bldP spid="26" grpId="1"/>
      <p:bldP spid="2" grpId="0" animBg="1"/>
      <p:bldP spid="2" grpId="1" animBg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7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 全及总体和抽样总体</a:t>
            </a:r>
          </a:p>
        </p:txBody>
      </p:sp>
      <p:grpSp>
        <p:nvGrpSpPr>
          <p:cNvPr id="43" name="PA_组合 4"/>
          <p:cNvGrpSpPr/>
          <p:nvPr>
            <p:custDataLst>
              <p:tags r:id="rId2"/>
            </p:custDataLst>
          </p:nvPr>
        </p:nvGrpSpPr>
        <p:grpSpPr bwMode="auto">
          <a:xfrm flipV="1">
            <a:off x="6350" y="936938"/>
            <a:ext cx="12185650" cy="45719"/>
            <a:chOff x="2435703" y="480263"/>
            <a:chExt cx="4402064" cy="45719"/>
          </a:xfrm>
        </p:grpSpPr>
        <p:sp>
          <p:nvSpPr>
            <p:cNvPr id="44" name="矩形 4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9" name="PA_矩形 6925"/>
          <p:cNvSpPr/>
          <p:nvPr>
            <p:custDataLst>
              <p:tags r:id="rId3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795" y="1342390"/>
            <a:ext cx="88709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全及总体：简称总体，是指所要调查对象的全体。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7770" y="3573145"/>
            <a:ext cx="5628640" cy="2962275"/>
          </a:xfrm>
          <a:prstGeom prst="rect">
            <a:avLst/>
          </a:prstGeom>
          <a:effectLst>
            <a:glow rad="139700">
              <a:schemeClr val="accent4">
                <a:lumMod val="60000"/>
                <a:lumOff val="40000"/>
                <a:alpha val="4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772795" y="1802765"/>
            <a:ext cx="97339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 fontAlgn="auto">
              <a:lnSpc>
                <a:spcPct val="20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例：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假如某高校有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2万名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学生现调查该校学生过年期间的消费情况。   </a:t>
            </a:r>
          </a:p>
          <a:p>
            <a:pPr marL="0" indent="0" algn="l" fontAlgn="auto">
              <a:lnSpc>
                <a:spcPct val="20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那么，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总体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就是该高校的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2万名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学生即该校全体学生。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7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9695" y="199390"/>
            <a:ext cx="673100" cy="5734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70" name="PA_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9" y="1726587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A_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1706789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A_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41" y="3068404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A_图片 2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1" y="3047621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PA_文本框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2795" y="1172845"/>
            <a:ext cx="979678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抽样总体：简称样本，是从全及总体中抽选出来所要直接观察的全部单位。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978" name="PA_文本框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2795" y="2537460"/>
            <a:ext cx="11003915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从该高校2万名学生中抽取2000名学生了解。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" name="PA_文本框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22306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 全及总体和抽样总体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3" name="PA_组合 4"/>
          <p:cNvGrpSpPr/>
          <p:nvPr>
            <p:custDataLst>
              <p:tags r:id="rId8"/>
            </p:custDataLst>
          </p:nvPr>
        </p:nvGrpSpPr>
        <p:grpSpPr bwMode="auto">
          <a:xfrm flipV="1">
            <a:off x="10795" y="936938"/>
            <a:ext cx="12185650" cy="45719"/>
            <a:chOff x="2435703" y="480263"/>
            <a:chExt cx="4402064" cy="45719"/>
          </a:xfrm>
        </p:grpSpPr>
        <p:sp>
          <p:nvSpPr>
            <p:cNvPr id="34" name="矩形 3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8" name="PA_矩形 6925"/>
          <p:cNvSpPr/>
          <p:nvPr>
            <p:custDataLst>
              <p:tags r:id="rId9"/>
            </p:custDataLst>
          </p:nvPr>
        </p:nvSpPr>
        <p:spPr>
          <a:xfrm>
            <a:off x="99695" y="23871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_文本框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41755" y="3310255"/>
            <a:ext cx="965962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  <a:buClr>
                <a:srgbClr val="00B0F0"/>
              </a:buClr>
              <a:buSzPct val="95000"/>
              <a:buFont typeface="Wingdings" panose="05000000000000000000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那么，抽取的部分就是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抽样总体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 该例子中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抽样总体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2000名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60595" y="4075430"/>
            <a:ext cx="2518410" cy="2353310"/>
            <a:chOff x="13914" y="6300"/>
            <a:chExt cx="3966" cy="3706"/>
          </a:xfrm>
        </p:grpSpPr>
        <p:sp>
          <p:nvSpPr>
            <p:cNvPr id="18" name="椭圆 17"/>
            <p:cNvSpPr/>
            <p:nvPr/>
          </p:nvSpPr>
          <p:spPr>
            <a:xfrm>
              <a:off x="13914" y="6300"/>
              <a:ext cx="3966" cy="370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790" y="9148"/>
              <a:ext cx="2214" cy="5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2</a:t>
              </a:r>
              <a:r>
                <a:rPr lang="zh-CN" altLang="en-US"/>
                <a:t>万名学生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49270" y="4731385"/>
            <a:ext cx="1146175" cy="1041400"/>
            <a:chOff x="11192" y="7496"/>
            <a:chExt cx="1805" cy="1640"/>
          </a:xfrm>
        </p:grpSpPr>
        <p:sp>
          <p:nvSpPr>
            <p:cNvPr id="21" name="椭圆 20"/>
            <p:cNvSpPr/>
            <p:nvPr/>
          </p:nvSpPr>
          <p:spPr>
            <a:xfrm>
              <a:off x="11192" y="7496"/>
              <a:ext cx="1804" cy="164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290" y="8026"/>
              <a:ext cx="1707" cy="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/>
                <a:t>2000</a:t>
              </a:r>
              <a:r>
                <a:rPr lang="zh-CN" altLang="en-US" sz="1400" b="1"/>
                <a:t>名学生</a:t>
              </a:r>
            </a:p>
          </p:txBody>
        </p:sp>
      </p:grpSp>
      <p:sp>
        <p:nvSpPr>
          <p:cNvPr id="23" name="椭圆 22"/>
          <p:cNvSpPr/>
          <p:nvPr/>
        </p:nvSpPr>
        <p:spPr>
          <a:xfrm>
            <a:off x="5447030" y="4731385"/>
            <a:ext cx="1145540" cy="1041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979 0.016667 C 0.170990 -0.028056 0.134740 -0.184907 0.097344 -0.188241 C 0.059948 -0.191574 0.019479 -0.037685 0.000000 0.000000 C -0.019479 0.037685 -0.001927 0.003796 0.000000 0.000000 " pathEditMode="relative" ptsTypes="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6" grpId="0"/>
      <p:bldP spid="40976" grpId="1"/>
      <p:bldP spid="40978" grpId="0"/>
      <p:bldP spid="40978" grpId="1"/>
      <p:bldP spid="32" grpId="0"/>
      <p:bldP spid="32" grpId="1"/>
      <p:bldP spid="2" grpId="0"/>
      <p:bldP spid="2" grpId="1"/>
      <p:bldP spid="23" grpId="0" bldLvl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7270" y="162560"/>
            <a:ext cx="10276205" cy="74104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 全及指标和抽样指标</a:t>
            </a:r>
          </a:p>
        </p:txBody>
      </p:sp>
      <p:sp>
        <p:nvSpPr>
          <p:cNvPr id="22" name="PA_矩形 6925"/>
          <p:cNvSpPr/>
          <p:nvPr>
            <p:custDataLst>
              <p:tags r:id="rId1"/>
            </p:custDataLst>
          </p:nvPr>
        </p:nvSpPr>
        <p:spPr>
          <a:xfrm>
            <a:off x="0" y="365125"/>
            <a:ext cx="600075" cy="5105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5735" y="229870"/>
            <a:ext cx="672465" cy="5111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4" name="矩形 33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3057207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6103620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9150033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" y="1604010"/>
            <a:ext cx="95135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3080" indent="-51308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全及指标：根据全及总体各单位指标值计算的综合指标。</a:t>
            </a:r>
          </a:p>
          <a:p>
            <a:pPr marL="513080" indent="-51308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常用的全及指标有：总体平均数、总体成数、总体方差和均方差。</a:t>
            </a:r>
          </a:p>
          <a:p>
            <a:pPr marL="513080" indent="-513080" fontAlgn="auto">
              <a:lnSpc>
                <a:spcPct val="10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3563620"/>
            <a:ext cx="95135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3080" indent="-513080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抽样指标：根据抽样总体各单位标志值计算的综合指标。</a:t>
            </a:r>
          </a:p>
          <a:p>
            <a:pPr marL="513080" indent="-51308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常用的抽样指标有：抽样平均数、抽样成数、抽样方差和均方差。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7" grpId="0" bldLvl="0" animBg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2655" y="205105"/>
            <a:ext cx="10380345" cy="66103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今年过年  您孝顺父母了吗？</a:t>
            </a:r>
          </a:p>
        </p:txBody>
      </p:sp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flipV="1">
            <a:off x="0" y="1269043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3047047" y="1269043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V="1">
            <a:off x="6093460" y="1238250"/>
            <a:ext cx="3046730" cy="76200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9150350" y="1238250"/>
            <a:ext cx="3046730" cy="76200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321560"/>
            <a:ext cx="4860925" cy="344043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542780" y="1966595"/>
            <a:ext cx="2518410" cy="2353310"/>
            <a:chOff x="13914" y="6300"/>
            <a:chExt cx="3966" cy="3706"/>
          </a:xfrm>
        </p:grpSpPr>
        <p:sp>
          <p:nvSpPr>
            <p:cNvPr id="7" name="椭圆 6"/>
            <p:cNvSpPr/>
            <p:nvPr/>
          </p:nvSpPr>
          <p:spPr>
            <a:xfrm>
              <a:off x="13914" y="6300"/>
              <a:ext cx="3966" cy="370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995" y="7247"/>
              <a:ext cx="1805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万名学生孝敬父母的消费金额平均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6607175" y="2827020"/>
            <a:ext cx="1602740" cy="728980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全及总体</a:t>
            </a:r>
          </a:p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平均数</a:t>
            </a:r>
          </a:p>
        </p:txBody>
      </p:sp>
      <p:sp>
        <p:nvSpPr>
          <p:cNvPr id="13" name="右箭头 12"/>
          <p:cNvSpPr/>
          <p:nvPr/>
        </p:nvSpPr>
        <p:spPr>
          <a:xfrm>
            <a:off x="8687435" y="2914015"/>
            <a:ext cx="489585" cy="458470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607175" y="5033010"/>
            <a:ext cx="1602740" cy="728980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抽样平均数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0165080" y="4893945"/>
            <a:ext cx="1393687" cy="1310005"/>
            <a:chOff x="11192" y="7496"/>
            <a:chExt cx="1804" cy="1640"/>
          </a:xfrm>
        </p:grpSpPr>
        <p:sp>
          <p:nvSpPr>
            <p:cNvPr id="9" name="椭圆 8"/>
            <p:cNvSpPr/>
            <p:nvPr/>
          </p:nvSpPr>
          <p:spPr>
            <a:xfrm>
              <a:off x="11192" y="7496"/>
              <a:ext cx="1804" cy="164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268" y="7840"/>
              <a:ext cx="1711" cy="9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2000</a:t>
              </a: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名学生孝敬父母的消费金额平均</a:t>
              </a:r>
            </a:p>
          </p:txBody>
        </p:sp>
      </p:grpSp>
      <p:sp>
        <p:nvSpPr>
          <p:cNvPr id="14" name="右箭头 13"/>
          <p:cNvSpPr/>
          <p:nvPr/>
        </p:nvSpPr>
        <p:spPr>
          <a:xfrm>
            <a:off x="8807450" y="5166360"/>
            <a:ext cx="489585" cy="458470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  <p:bldP spid="16" grpId="1" animBg="1"/>
      <p:bldP spid="13" grpId="0" animBg="1"/>
      <p:bldP spid="13" grpId="1" animBg="1"/>
      <p:bldP spid="17" grpId="0" animBg="1"/>
      <p:bldP spid="17" grpId="1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3" name="PA_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40313" y="534988"/>
            <a:ext cx="2573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HERE</a:t>
            </a:r>
          </a:p>
        </p:txBody>
      </p:sp>
      <p:pic>
        <p:nvPicPr>
          <p:cNvPr id="35844" name="PA_图片 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729" y="1656228"/>
            <a:ext cx="1113724" cy="114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A_图片 5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266" y="3257680"/>
            <a:ext cx="1124542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PA_矩形 6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86225" y="4298950"/>
            <a:ext cx="18510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锐旗设计致力于专业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模板的发布，并为您提供专业的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6" name="PA_文本框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5338" y="200330"/>
            <a:ext cx="553203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 重复抽样和不重复抽样</a:t>
            </a:r>
          </a:p>
        </p:txBody>
      </p:sp>
      <p:grpSp>
        <p:nvGrpSpPr>
          <p:cNvPr id="17" name="PA_组合 4"/>
          <p:cNvGrpSpPr/>
          <p:nvPr>
            <p:custDataLst>
              <p:tags r:id="rId6"/>
            </p:custDataLst>
          </p:nvPr>
        </p:nvGrpSpPr>
        <p:grpSpPr bwMode="auto">
          <a:xfrm flipV="1">
            <a:off x="18415" y="858198"/>
            <a:ext cx="12185650" cy="45719"/>
            <a:chOff x="2435703" y="480263"/>
            <a:chExt cx="4402064" cy="45719"/>
          </a:xfrm>
        </p:grpSpPr>
        <p:sp>
          <p:nvSpPr>
            <p:cNvPr id="18" name="矩形 17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2" name="PA_矩形 6925"/>
          <p:cNvSpPr/>
          <p:nvPr>
            <p:custDataLst>
              <p:tags r:id="rId7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PA_文本框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85110" y="1769745"/>
            <a:ext cx="9079230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13080" indent="-51308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重复抽样：又称回置抽样，从总体中随机抽出一个样本，将它再放</a:t>
            </a:r>
          </a:p>
          <a:p>
            <a:pPr marL="513080" indent="-51308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回去，使得它仍有被抽到的可能性。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4" name="PA_文本框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85110" y="3267710"/>
            <a:ext cx="9198610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13080" indent="-513080"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不重复抽样：又称不回置抽样，即先被抽选的单位不再放回全及总体</a:t>
            </a:r>
          </a:p>
          <a:p>
            <a:pPr marL="513080" indent="-513080"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中去，在抽样过程中，样本总数逐渐减少。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7888" y="3493314"/>
            <a:ext cx="407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34795" y="5636260"/>
            <a:ext cx="8532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 fontAlgn="auto">
              <a:lnSpc>
                <a:spcPct val="100000"/>
              </a:lnSpc>
              <a:buBlip>
                <a:blip r:embed="rId13"/>
              </a:buBlip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课堂小互动：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重复抽样和不重复抽样哪个平均误差更大？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3205"/>
            <a:ext cx="10515600" cy="58991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总体分布和样本分布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795" y="1236345"/>
            <a:ext cx="8555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4190" indent="-504190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总体分布：全及总体中的各个指标值经过分组形成的变量数列。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04190" indent="-504190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样本分布：所有可能的样本指标经过分组而形成的变量数列。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8630" y="3176270"/>
            <a:ext cx="55219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4190" indent="-504190" fontAlgn="auto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例：某班级学生（60名）期末考试成绩的分布，随机抽取30名学生的期末成绩进行考察。</a:t>
            </a:r>
          </a:p>
          <a:p>
            <a:pPr marL="504190" indent="-504190" fontAlgn="auto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一般来讲，若全体学生期末成绩呈正态分布，则样本分布也一定是正态分布。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590" y="2898140"/>
            <a:ext cx="5363210" cy="3097530"/>
          </a:xfrm>
          <a:prstGeom prst="rect">
            <a:avLst/>
          </a:prstGeom>
        </p:spPr>
      </p:pic>
      <p:pic>
        <p:nvPicPr>
          <p:cNvPr id="7" name="图片 6" descr="C:/Users/Villa/AppData/Local/Temp/kaimatting_20200207175000/output_20200207175041..pngoutput_20200207175041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785" y="3380105"/>
            <a:ext cx="5263515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8525" y="158115"/>
            <a:ext cx="10394950" cy="739775"/>
          </a:xfrm>
        </p:spPr>
        <p:txBody>
          <a:bodyPr/>
          <a:lstStyle/>
          <a:p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 抽样框和抽样单元</a:t>
            </a:r>
          </a:p>
        </p:txBody>
      </p:sp>
      <p:sp>
        <p:nvSpPr>
          <p:cNvPr id="31" name="矩形 30"/>
          <p:cNvSpPr/>
          <p:nvPr/>
        </p:nvSpPr>
        <p:spPr>
          <a:xfrm>
            <a:off x="99648" y="181681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7" name="PA_矩形 6925"/>
          <p:cNvSpPr/>
          <p:nvPr>
            <p:custDataLst>
              <p:tags r:id="rId1"/>
            </p:custDataLst>
          </p:nvPr>
        </p:nvSpPr>
        <p:spPr>
          <a:xfrm>
            <a:off x="0" y="245068"/>
            <a:ext cx="600075" cy="495300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flipV="1">
            <a:off x="6350" y="936938"/>
            <a:ext cx="3046413" cy="45719"/>
          </a:xfrm>
          <a:prstGeom prst="rect">
            <a:avLst/>
          </a:prstGeom>
          <a:solidFill>
            <a:srgbClr val="A8D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V="1">
            <a:off x="3052762" y="936938"/>
            <a:ext cx="3046413" cy="45719"/>
          </a:xfrm>
          <a:prstGeom prst="rect">
            <a:avLst/>
          </a:prstGeom>
          <a:solidFill>
            <a:srgbClr val="87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6099175" y="936938"/>
            <a:ext cx="3046413" cy="45719"/>
          </a:xfrm>
          <a:prstGeom prst="rect">
            <a:avLst/>
          </a:prstGeom>
          <a:solidFill>
            <a:srgbClr val="FED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9145588" y="936938"/>
            <a:ext cx="3046413" cy="45719"/>
          </a:xfrm>
          <a:prstGeom prst="rect">
            <a:avLst/>
          </a:prstGeom>
          <a:solidFill>
            <a:srgbClr val="ED6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60" y="1444625"/>
            <a:ext cx="117659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抽样框：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又称抽样框架、抽样结构，指供抽样所用的所有调查单位的详细名单。一般可以使用现成的名单，如户口、企业名录、职工名册等。</a:t>
            </a:r>
          </a:p>
          <a:p>
            <a:pPr indent="6096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zh-CN" altLang="en-US" sz="24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设计出了抽样框后，便可采用抽签的方式或按照随机数表来抽选必要的单位数。若没有抽样框，则不能计算样本单位的概率，从而也就无法进行概率选样。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5025" y="4795520"/>
            <a:ext cx="11356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9275" indent="-549275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例：要从1万名职工中抽取200名组成一个样本，则1万名职工的名册就是抽样框。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NUMBER"/>
  <p:tag name="ID" val="626777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AUTOCOLOR" val="TRUE"/>
  <p:tag name="MH_TYPE" val="CONTENTS"/>
  <p:tag name="ID" val="626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OTHERS"/>
  <p:tag name="ID" val="626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0122502"/>
  <p:tag name="MH_LIBRARY" val="CONTENTS"/>
  <p:tag name="MH_TYPE" val="ENTRY"/>
  <p:tag name="ID" val="626777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Microsoft Office PowerPoint</Application>
  <PresentationFormat>自定义</PresentationFormat>
  <Paragraphs>73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二 全及指标和抽样指标</vt:lpstr>
      <vt:lpstr>今年过年  您孝顺父母了吗？</vt:lpstr>
      <vt:lpstr>PowerPoint 演示文稿</vt:lpstr>
      <vt:lpstr>四 总体分布和样本分布</vt:lpstr>
      <vt:lpstr>五 抽样框和抽样单元</vt:lpstr>
      <vt:lpstr>五 抽样框和抽样单元</vt:lpstr>
      <vt:lpstr>PowerPoint 演示文稿</vt:lpstr>
      <vt:lpstr>课后探索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ahiib</cp:lastModifiedBy>
  <cp:revision>90</cp:revision>
  <dcterms:created xsi:type="dcterms:W3CDTF">2016-08-30T15:42:00Z</dcterms:created>
  <dcterms:modified xsi:type="dcterms:W3CDTF">2020-09-21T04:52:54Z</dcterms:modified>
  <cp:category>锐旗设计;https://9ppt.taobao.com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