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2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8" Type="http://schemas.openxmlformats.org/officeDocument/2006/relationships/slide" Target="slides/slide7.xml"/><Relationship Id="rId7" Type="http://schemas.openxmlformats.org/officeDocument/2006/relationships/slide" Target="slides/slide6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3" Type="http://schemas.openxmlformats.org/officeDocument/2006/relationships/slide" Target="slides/slide2.xml"/><Relationship Id="rId2" Type="http://schemas.openxmlformats.org/officeDocument/2006/relationships/slide" Target="slides/slide1.xml"/><Relationship Id="rId15" Type="http://schemas.openxmlformats.org/officeDocument/2006/relationships/viewProps" Target="viewProps.xml"/><Relationship Id="rId14" Type="http://schemas.openxmlformats.org/officeDocument/2006/relationships/tableStyles" Target="tableStyles.xml"/><Relationship Id="rId13" Type="http://schemas.openxmlformats.org/officeDocument/2006/relationships/presProps" Target="presProps.xml"/><Relationship Id="rId12" Type="http://schemas.openxmlformats.org/officeDocument/2006/relationships/slide" Target="slides/slide11.xml"/><Relationship Id="rId11" Type="http://schemas.openxmlformats.org/officeDocument/2006/relationships/slide" Target="slides/slide10.xml"/><Relationship Id="rId10" Type="http://schemas.openxmlformats.org/officeDocument/2006/relationships/slide" Target="slides/slide9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0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900428"/>
            <a:ext cx="12190476" cy="413003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572" y="78116"/>
            <a:ext cx="4556295" cy="663112"/>
          </a:xfrm>
          <a:prstGeom prst="rect">
            <a:avLst/>
          </a:prstGeom>
        </p:spPr>
      </p:pic>
      <p:sp>
        <p:nvSpPr>
          <p:cNvPr id="6" name="textbox 6"/>
          <p:cNvSpPr/>
          <p:nvPr/>
        </p:nvSpPr>
        <p:spPr>
          <a:xfrm>
            <a:off x="1876926" y="3229768"/>
            <a:ext cx="2557779" cy="6153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046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9000"/>
              </a:lnSpc>
              <a:tabLst/>
            </a:pPr>
            <a:r>
              <a:rPr sz="3900" b="1" kern="0" spc="8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深度访谈法</a:t>
            </a:r>
            <a:endParaRPr sz="39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picture 2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254495" y="1749551"/>
            <a:ext cx="5385815" cy="3538728"/>
          </a:xfrm>
          <a:prstGeom prst="rect">
            <a:avLst/>
          </a:prstGeom>
        </p:spPr>
      </p:pic>
      <p:sp>
        <p:nvSpPr>
          <p:cNvPr id="214" name="textbox 214"/>
          <p:cNvSpPr/>
          <p:nvPr/>
        </p:nvSpPr>
        <p:spPr>
          <a:xfrm>
            <a:off x="1507947" y="2108987"/>
            <a:ext cx="4792345" cy="278511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352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2400" b="1" kern="0" spc="-100" dirty="0">
                <a:solidFill>
                  <a:srgbClr val="445469">
                    <a:alpha val="100000"/>
                  </a:srgbClr>
                </a:solidFill>
                <a:latin typeface="Arial"/>
                <a:ea typeface="Arial"/>
                <a:cs typeface="Arial"/>
              </a:rPr>
              <a:t>4.</a:t>
            </a:r>
            <a:r>
              <a:rPr sz="2400" b="1" kern="0" spc="-10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对专业人士或高端人士的访问。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41909" algn="l" rtl="0" eaLnBrk="0">
              <a:lnSpc>
                <a:spcPct val="97000"/>
              </a:lnSpc>
              <a:spcBef>
                <a:spcPts val="728"/>
              </a:spcBef>
              <a:tabLst/>
            </a:pPr>
            <a:r>
              <a:rPr sz="2400" b="1" kern="0" spc="-10" dirty="0">
                <a:solidFill>
                  <a:srgbClr val="445469">
                    <a:alpha val="100000"/>
                  </a:srgbClr>
                </a:solidFill>
                <a:latin typeface="Arial"/>
                <a:ea typeface="Arial"/>
                <a:cs typeface="Arial"/>
              </a:rPr>
              <a:t>5.</a:t>
            </a:r>
            <a:r>
              <a:rPr sz="2400" b="1" kern="0" spc="-1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对于复杂行为的仔细解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34290" algn="l" rtl="0" eaLnBrk="0">
              <a:lnSpc>
                <a:spcPts val="2558"/>
              </a:lnSpc>
              <a:spcBef>
                <a:spcPts val="82"/>
              </a:spcBef>
              <a:tabLst/>
            </a:pPr>
            <a:r>
              <a:rPr sz="2100" b="1" kern="0" spc="-13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剖。</a:t>
            </a:r>
            <a:endParaRPr sz="21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19684" algn="l" rtl="0" eaLnBrk="0">
              <a:lnSpc>
                <a:spcPct val="97000"/>
              </a:lnSpc>
              <a:spcBef>
                <a:spcPts val="2"/>
              </a:spcBef>
              <a:tabLst/>
            </a:pPr>
            <a:r>
              <a:rPr sz="2400" b="1" kern="0" spc="-100" dirty="0">
                <a:solidFill>
                  <a:srgbClr val="445469">
                    <a:alpha val="100000"/>
                  </a:srgbClr>
                </a:solidFill>
                <a:latin typeface="Arial"/>
                <a:ea typeface="Arial"/>
                <a:cs typeface="Arial"/>
              </a:rPr>
              <a:t>6.</a:t>
            </a:r>
            <a:r>
              <a:rPr sz="2400" b="1" kern="0" spc="-10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对不需要太多样本数的案例研究。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216" name="picture 2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70331" y="1773936"/>
            <a:ext cx="1010411" cy="1010411"/>
          </a:xfrm>
          <a:prstGeom prst="rect">
            <a:avLst/>
          </a:prstGeom>
        </p:spPr>
      </p:pic>
      <p:pic>
        <p:nvPicPr>
          <p:cNvPr id="218" name="picture 2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391668" y="2973324"/>
            <a:ext cx="1010411" cy="1008887"/>
          </a:xfrm>
          <a:prstGeom prst="rect">
            <a:avLst/>
          </a:prstGeom>
        </p:spPr>
      </p:pic>
      <p:pic>
        <p:nvPicPr>
          <p:cNvPr id="220" name="picture 2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371856" y="4172711"/>
            <a:ext cx="1008887" cy="1008887"/>
          </a:xfrm>
          <a:prstGeom prst="rect">
            <a:avLst/>
          </a:prstGeom>
        </p:spPr>
      </p:pic>
      <p:sp>
        <p:nvSpPr>
          <p:cNvPr id="222" name="textbox 222"/>
          <p:cNvSpPr/>
          <p:nvPr/>
        </p:nvSpPr>
        <p:spPr>
          <a:xfrm>
            <a:off x="810881" y="294811"/>
            <a:ext cx="1643379" cy="5003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463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2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适用范围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224" name="picture 2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52" name="group 52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226" name="path 226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28" name="path 228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rect 230"/>
          <p:cNvSpPr/>
          <p:nvPr/>
        </p:nvSpPr>
        <p:spPr>
          <a:xfrm>
            <a:off x="0" y="0"/>
            <a:ext cx="12192000" cy="6857998"/>
          </a:xfrm>
          <a:prstGeom prst="rect">
            <a:avLst/>
          </a:prstGeom>
          <a:solidFill>
            <a:srgbClr val="87C7E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32" name="picture 2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900428"/>
            <a:ext cx="12192000" cy="4130039"/>
          </a:xfrm>
          <a:prstGeom prst="rect">
            <a:avLst/>
          </a:prstGeom>
        </p:spPr>
      </p:pic>
      <p:sp>
        <p:nvSpPr>
          <p:cNvPr id="234" name="textbox 234"/>
          <p:cNvSpPr/>
          <p:nvPr/>
        </p:nvSpPr>
        <p:spPr>
          <a:xfrm>
            <a:off x="1204065" y="3514223"/>
            <a:ext cx="5265420" cy="9137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022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7000"/>
              </a:lnSpc>
              <a:tabLst/>
            </a:pPr>
            <a:r>
              <a:rPr sz="6000" b="1" kern="0" spc="-54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感谢您的聆听！</a:t>
            </a:r>
            <a:endParaRPr sz="60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236" name="picture 2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38296" y="966515"/>
            <a:ext cx="1153849" cy="2216753"/>
          </a:xfrm>
          <a:prstGeom prst="rect">
            <a:avLst/>
          </a:prstGeom>
        </p:spPr>
      </p:pic>
      <p:pic>
        <p:nvPicPr>
          <p:cNvPr id="238" name="picture 2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2122551" y="848359"/>
            <a:ext cx="554735" cy="332359"/>
          </a:xfrm>
          <a:prstGeom prst="rect">
            <a:avLst/>
          </a:prstGeom>
        </p:spPr>
      </p:pic>
      <p:pic>
        <p:nvPicPr>
          <p:cNvPr id="240" name="picture 24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2156460" y="1251204"/>
            <a:ext cx="400811" cy="1127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21600000">
            <a:off x="1728216" y="1588008"/>
            <a:ext cx="4558283" cy="4347971"/>
            <a:chOff x="0" y="0"/>
            <a:chExt cx="4558283" cy="4347971"/>
          </a:xfrm>
        </p:grpSpPr>
        <p:sp>
          <p:nvSpPr>
            <p:cNvPr id="8" name="path 8"/>
            <p:cNvSpPr/>
            <p:nvPr/>
          </p:nvSpPr>
          <p:spPr>
            <a:xfrm>
              <a:off x="0" y="0"/>
              <a:ext cx="4558283" cy="4347971"/>
            </a:xfrm>
            <a:custGeom>
              <a:avLst/>
              <a:gdLst/>
              <a:ahLst/>
              <a:cxnLst/>
              <a:rect l="0" t="0" r="0" b="0"/>
              <a:pathLst>
                <a:path w="7178" h="6847">
                  <a:moveTo>
                    <a:pt x="22" y="3423"/>
                  </a:moveTo>
                  <a:cubicBezTo>
                    <a:pt x="22" y="1545"/>
                    <a:pt x="1619" y="22"/>
                    <a:pt x="3589" y="22"/>
                  </a:cubicBezTo>
                  <a:cubicBezTo>
                    <a:pt x="5558" y="22"/>
                    <a:pt x="7155" y="1545"/>
                    <a:pt x="7155" y="3423"/>
                  </a:cubicBezTo>
                  <a:cubicBezTo>
                    <a:pt x="7155" y="5301"/>
                    <a:pt x="5558" y="6824"/>
                    <a:pt x="3589" y="6824"/>
                  </a:cubicBezTo>
                  <a:cubicBezTo>
                    <a:pt x="1619" y="6824"/>
                    <a:pt x="22" y="5301"/>
                    <a:pt x="22" y="3423"/>
                  </a:cubicBezTo>
                </a:path>
              </a:pathLst>
            </a:custGeom>
            <a:noFill/>
            <a:ln w="28955" cap="flat">
              <a:solidFill>
                <a:srgbClr val="5C4148"/>
              </a:solidFill>
              <a:prstDash val="dash"/>
              <a:miter lim="10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0" name="path 10"/>
            <p:cNvSpPr/>
            <p:nvPr/>
          </p:nvSpPr>
          <p:spPr>
            <a:xfrm>
              <a:off x="1271016" y="868679"/>
              <a:ext cx="2045208" cy="2043683"/>
            </a:xfrm>
            <a:custGeom>
              <a:avLst/>
              <a:gdLst/>
              <a:ahLst/>
              <a:cxnLst/>
              <a:rect l="0" t="0" r="0" b="0"/>
              <a:pathLst>
                <a:path w="3220" h="3218">
                  <a:moveTo>
                    <a:pt x="0" y="1609"/>
                  </a:moveTo>
                  <a:cubicBezTo>
                    <a:pt x="0" y="720"/>
                    <a:pt x="721" y="0"/>
                    <a:pt x="1610" y="0"/>
                  </a:cubicBezTo>
                  <a:cubicBezTo>
                    <a:pt x="2499" y="0"/>
                    <a:pt x="3220" y="720"/>
                    <a:pt x="3220" y="1609"/>
                  </a:cubicBezTo>
                  <a:cubicBezTo>
                    <a:pt x="3220" y="2497"/>
                    <a:pt x="2499" y="3218"/>
                    <a:pt x="1610" y="3218"/>
                  </a:cubicBezTo>
                  <a:cubicBezTo>
                    <a:pt x="721" y="3218"/>
                    <a:pt x="0" y="2497"/>
                    <a:pt x="0" y="1609"/>
                  </a:cubicBezTo>
                </a:path>
              </a:pathLst>
            </a:custGeom>
            <a:solidFill>
              <a:srgbClr val="48707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2" name="path 12"/>
            <p:cNvSpPr/>
            <p:nvPr/>
          </p:nvSpPr>
          <p:spPr>
            <a:xfrm>
              <a:off x="1412748" y="1028700"/>
              <a:ext cx="1744979" cy="1743455"/>
            </a:xfrm>
            <a:custGeom>
              <a:avLst/>
              <a:gdLst/>
              <a:ahLst/>
              <a:cxnLst/>
              <a:rect l="0" t="0" r="0" b="0"/>
              <a:pathLst>
                <a:path w="2747" h="2745">
                  <a:moveTo>
                    <a:pt x="0" y="1372"/>
                  </a:moveTo>
                  <a:cubicBezTo>
                    <a:pt x="0" y="614"/>
                    <a:pt x="615" y="0"/>
                    <a:pt x="1373" y="0"/>
                  </a:cubicBezTo>
                  <a:cubicBezTo>
                    <a:pt x="2132" y="0"/>
                    <a:pt x="2747" y="614"/>
                    <a:pt x="2747" y="1372"/>
                  </a:cubicBezTo>
                  <a:cubicBezTo>
                    <a:pt x="2747" y="2131"/>
                    <a:pt x="2132" y="2745"/>
                    <a:pt x="1373" y="2745"/>
                  </a:cubicBezTo>
                  <a:cubicBezTo>
                    <a:pt x="615" y="2745"/>
                    <a:pt x="0" y="2131"/>
                    <a:pt x="0" y="1372"/>
                  </a:cubicBezTo>
                </a:path>
              </a:pathLst>
            </a:custGeom>
            <a:solidFill>
              <a:srgbClr val="AC3E4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textbox 14"/>
          <p:cNvSpPr/>
          <p:nvPr/>
        </p:nvSpPr>
        <p:spPr>
          <a:xfrm>
            <a:off x="5145275" y="1574120"/>
            <a:ext cx="2973704" cy="44780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675005" algn="l" rtl="0" eaLnBrk="0">
              <a:lnSpc>
                <a:spcPts val="3257"/>
              </a:lnSpc>
              <a:tabLst/>
            </a:pPr>
            <a:r>
              <a:rPr sz="27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定义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265555" algn="l" rtl="0" eaLnBrk="0">
              <a:lnSpc>
                <a:spcPct val="100000"/>
              </a:lnSpc>
              <a:spcBef>
                <a:spcPts val="813"/>
              </a:spcBef>
              <a:tabLst/>
            </a:pPr>
            <a:r>
              <a:rPr sz="27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分类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ts val="3260"/>
              </a:lnSpc>
              <a:spcBef>
                <a:spcPts val="814"/>
              </a:spcBef>
              <a:tabLst/>
            </a:pPr>
            <a:r>
              <a:rPr sz="27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基本流程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4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4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373505" algn="l" rtl="0" eaLnBrk="0">
              <a:lnSpc>
                <a:spcPct val="100000"/>
              </a:lnSpc>
              <a:spcBef>
                <a:spcPts val="818"/>
              </a:spcBef>
              <a:tabLst/>
            </a:pPr>
            <a:r>
              <a:rPr sz="27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原则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6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873760" algn="l" rtl="0" eaLnBrk="0">
              <a:lnSpc>
                <a:spcPct val="92000"/>
              </a:lnSpc>
              <a:spcBef>
                <a:spcPts val="811"/>
              </a:spcBef>
              <a:tabLst/>
            </a:pPr>
            <a:r>
              <a:rPr sz="27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优缺点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ts val="5518"/>
              </a:lnSpc>
              <a:tabLst/>
            </a:pPr>
            <a:r>
              <a:rPr sz="27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适用范围</a:t>
            </a:r>
            <a:endParaRPr sz="27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6" name="textbox 16"/>
          <p:cNvSpPr/>
          <p:nvPr/>
        </p:nvSpPr>
        <p:spPr>
          <a:xfrm>
            <a:off x="0" y="0"/>
            <a:ext cx="12192000" cy="1021080"/>
          </a:xfrm>
          <a:prstGeom prst="rect">
            <a:avLst/>
          </a:prstGeom>
          <a:solidFill>
            <a:srgbClr val="333F50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4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814705" algn="l" rtl="0" eaLnBrk="0">
              <a:lnSpc>
                <a:spcPct val="97000"/>
              </a:lnSpc>
              <a:spcBef>
                <a:spcPts val="7"/>
              </a:spcBef>
              <a:tabLst>
                <a:tab pos="997585" algn="l"/>
              </a:tabLst>
            </a:pPr>
            <a:r>
              <a:rPr sz="32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3200" b="1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焦点群体访谈法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4" name="group 4"/>
          <p:cNvGrpSpPr/>
          <p:nvPr/>
        </p:nvGrpSpPr>
        <p:grpSpPr>
          <a:xfrm rot="21600000">
            <a:off x="335279" y="217931"/>
            <a:ext cx="480059" cy="480060"/>
            <a:chOff x="0" y="0"/>
            <a:chExt cx="480059" cy="480060"/>
          </a:xfrm>
        </p:grpSpPr>
        <p:sp>
          <p:nvSpPr>
            <p:cNvPr id="18" name="path 18"/>
            <p:cNvSpPr/>
            <p:nvPr/>
          </p:nvSpPr>
          <p:spPr>
            <a:xfrm>
              <a:off x="0" y="0"/>
              <a:ext cx="384047" cy="384048"/>
            </a:xfrm>
            <a:custGeom>
              <a:avLst/>
              <a:gdLst/>
              <a:ahLst/>
              <a:cxnLst/>
              <a:rect l="0" t="0" r="0" b="0"/>
              <a:pathLst>
                <a:path w="604" h="604">
                  <a:moveTo>
                    <a:pt x="0" y="604"/>
                  </a:moveTo>
                  <a:lnTo>
                    <a:pt x="604" y="604"/>
                  </a:lnTo>
                  <a:lnTo>
                    <a:pt x="604" y="0"/>
                  </a:lnTo>
                  <a:lnTo>
                    <a:pt x="0" y="0"/>
                  </a:lnTo>
                  <a:lnTo>
                    <a:pt x="0" y="604"/>
                  </a:lnTo>
                  <a:close/>
                </a:path>
              </a:pathLst>
            </a:custGeom>
            <a:solidFill>
              <a:srgbClr val="F2F2F2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0" name="path 20"/>
            <p:cNvSpPr/>
            <p:nvPr/>
          </p:nvSpPr>
          <p:spPr>
            <a:xfrm>
              <a:off x="192024" y="192024"/>
              <a:ext cx="288035" cy="288035"/>
            </a:xfrm>
            <a:custGeom>
              <a:avLst/>
              <a:gdLst/>
              <a:ahLst/>
              <a:cxnLst/>
              <a:rect l="0" t="0" r="0" b="0"/>
              <a:pathLst>
                <a:path w="453" h="453">
                  <a:moveTo>
                    <a:pt x="0" y="453"/>
                  </a:moveTo>
                  <a:lnTo>
                    <a:pt x="453" y="453"/>
                  </a:lnTo>
                  <a:lnTo>
                    <a:pt x="453" y="0"/>
                  </a:lnTo>
                  <a:lnTo>
                    <a:pt x="0" y="0"/>
                  </a:lnTo>
                  <a:lnTo>
                    <a:pt x="0" y="453"/>
                  </a:lnTo>
                  <a:close/>
                </a:path>
              </a:pathLst>
            </a:custGeom>
            <a:solidFill>
              <a:srgbClr val="9DC3E6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textbox 22"/>
          <p:cNvSpPr/>
          <p:nvPr/>
        </p:nvSpPr>
        <p:spPr>
          <a:xfrm>
            <a:off x="3567101" y="3157251"/>
            <a:ext cx="965835" cy="74104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200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4000"/>
              </a:lnSpc>
              <a:spcBef>
                <a:spcPts val="1"/>
              </a:spcBef>
              <a:tabLst/>
            </a:pPr>
            <a:r>
              <a:rPr sz="3900" kern="0" spc="-37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目</a:t>
            </a:r>
            <a:r>
              <a:rPr sz="3900" kern="0" spc="-5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录</a:t>
            </a:r>
            <a:endParaRPr sz="3900" dirty="0">
              <a:latin typeface="Microsoft YaHei"/>
              <a:ea typeface="Microsoft YaHei"/>
              <a:cs typeface="Microsoft YaHei"/>
            </a:endParaRPr>
          </a:p>
          <a:p>
            <a:pPr marL="44450" algn="l" rtl="0" eaLnBrk="0">
              <a:lnSpc>
                <a:spcPct val="84000"/>
              </a:lnSpc>
              <a:tabLst/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CONTENTS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6" name="group 6"/>
          <p:cNvGrpSpPr/>
          <p:nvPr/>
        </p:nvGrpSpPr>
        <p:grpSpPr>
          <a:xfrm rot="21600000">
            <a:off x="5637275" y="2223516"/>
            <a:ext cx="551688" cy="551688"/>
            <a:chOff x="0" y="0"/>
            <a:chExt cx="551688" cy="551688"/>
          </a:xfrm>
        </p:grpSpPr>
        <p:sp>
          <p:nvSpPr>
            <p:cNvPr id="24" name="path 24"/>
            <p:cNvSpPr/>
            <p:nvPr/>
          </p:nvSpPr>
          <p:spPr>
            <a:xfrm>
              <a:off x="0" y="0"/>
              <a:ext cx="551688" cy="551688"/>
            </a:xfrm>
            <a:custGeom>
              <a:avLst/>
              <a:gdLst/>
              <a:ahLst/>
              <a:cxnLst/>
              <a:rect l="0" t="0" r="0" b="0"/>
              <a:pathLst>
                <a:path w="868" h="868">
                  <a:moveTo>
                    <a:pt x="0" y="434"/>
                  </a:moveTo>
                  <a:cubicBezTo>
                    <a:pt x="0" y="194"/>
                    <a:pt x="194" y="0"/>
                    <a:pt x="434" y="0"/>
                  </a:cubicBezTo>
                  <a:cubicBezTo>
                    <a:pt x="674" y="0"/>
                    <a:pt x="868" y="194"/>
                    <a:pt x="868" y="434"/>
                  </a:cubicBezTo>
                  <a:cubicBezTo>
                    <a:pt x="868" y="674"/>
                    <a:pt x="674" y="868"/>
                    <a:pt x="434" y="868"/>
                  </a:cubicBezTo>
                  <a:cubicBezTo>
                    <a:pt x="194" y="868"/>
                    <a:pt x="0" y="674"/>
                    <a:pt x="0" y="434"/>
                  </a:cubicBezTo>
                </a:path>
              </a:pathLst>
            </a:custGeom>
            <a:solidFill>
              <a:srgbClr val="C38459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6" name="textbox 26"/>
            <p:cNvSpPr/>
            <p:nvPr/>
          </p:nvSpPr>
          <p:spPr>
            <a:xfrm>
              <a:off x="-12700" y="-12700"/>
              <a:ext cx="577215" cy="65024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219075" algn="l" rtl="0" eaLnBrk="0">
                <a:lnSpc>
                  <a:spcPct val="95000"/>
                </a:lnSpc>
                <a:spcBef>
                  <a:spcPts val="2"/>
                </a:spcBef>
                <a:tabLst/>
              </a:pPr>
              <a:r>
                <a:rPr sz="2400" kern="0" spc="-20" dirty="0">
                  <a:solidFill>
                    <a:srgbClr val="FFFFFF">
                      <a:alpha val="100000"/>
                    </a:srgbClr>
                  </a:solidFill>
                  <a:latin typeface="Impact"/>
                  <a:ea typeface="Impact"/>
                  <a:cs typeface="Impact"/>
                </a:rPr>
                <a:t>2</a:t>
              </a:r>
              <a:endParaRPr sz="2400" dirty="0">
                <a:latin typeface="Impact"/>
                <a:ea typeface="Impact"/>
                <a:cs typeface="Impact"/>
              </a:endParaRPr>
            </a:p>
          </p:txBody>
        </p:sp>
      </p:grpSp>
      <p:grpSp>
        <p:nvGrpSpPr>
          <p:cNvPr id="8" name="group 8"/>
          <p:cNvGrpSpPr/>
          <p:nvPr/>
        </p:nvGrpSpPr>
        <p:grpSpPr>
          <a:xfrm rot="21600000">
            <a:off x="5977128" y="3130296"/>
            <a:ext cx="551688" cy="551687"/>
            <a:chOff x="0" y="0"/>
            <a:chExt cx="551688" cy="551687"/>
          </a:xfrm>
        </p:grpSpPr>
        <p:sp>
          <p:nvSpPr>
            <p:cNvPr id="28" name="path 28"/>
            <p:cNvSpPr/>
            <p:nvPr/>
          </p:nvSpPr>
          <p:spPr>
            <a:xfrm>
              <a:off x="0" y="0"/>
              <a:ext cx="551688" cy="551687"/>
            </a:xfrm>
            <a:custGeom>
              <a:avLst/>
              <a:gdLst/>
              <a:ahLst/>
              <a:cxnLst/>
              <a:rect l="0" t="0" r="0" b="0"/>
              <a:pathLst>
                <a:path w="868" h="868">
                  <a:moveTo>
                    <a:pt x="0" y="434"/>
                  </a:moveTo>
                  <a:cubicBezTo>
                    <a:pt x="0" y="194"/>
                    <a:pt x="194" y="0"/>
                    <a:pt x="434" y="0"/>
                  </a:cubicBezTo>
                  <a:cubicBezTo>
                    <a:pt x="674" y="0"/>
                    <a:pt x="868" y="194"/>
                    <a:pt x="868" y="434"/>
                  </a:cubicBezTo>
                  <a:cubicBezTo>
                    <a:pt x="868" y="674"/>
                    <a:pt x="674" y="868"/>
                    <a:pt x="434" y="868"/>
                  </a:cubicBezTo>
                  <a:cubicBezTo>
                    <a:pt x="194" y="868"/>
                    <a:pt x="0" y="674"/>
                    <a:pt x="0" y="434"/>
                  </a:cubicBezTo>
                </a:path>
              </a:pathLst>
            </a:custGeom>
            <a:solidFill>
              <a:srgbClr val="48707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0" name="textbox 30"/>
            <p:cNvSpPr/>
            <p:nvPr/>
          </p:nvSpPr>
          <p:spPr>
            <a:xfrm>
              <a:off x="-12700" y="-12700"/>
              <a:ext cx="577215" cy="64579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6188"/>
                </a:lnSpc>
                <a:tabLst/>
              </a:pPr>
              <a:endParaRPr sz="100" dirty="0">
                <a:latin typeface="Arial"/>
                <a:ea typeface="Arial"/>
                <a:cs typeface="Arial"/>
              </a:endParaRPr>
            </a:p>
            <a:p>
              <a:pPr marL="216534" algn="l" rtl="0" eaLnBrk="0">
                <a:lnSpc>
                  <a:spcPct val="94000"/>
                </a:lnSpc>
                <a:tabLst/>
              </a:pPr>
              <a:r>
                <a:rPr sz="2400" kern="0" spc="-20" dirty="0">
                  <a:solidFill>
                    <a:srgbClr val="FFFFFF">
                      <a:alpha val="100000"/>
                    </a:srgbClr>
                  </a:solidFill>
                  <a:latin typeface="Impact"/>
                  <a:ea typeface="Impact"/>
                  <a:cs typeface="Impact"/>
                </a:rPr>
                <a:t>3</a:t>
              </a:r>
              <a:endParaRPr sz="2400" dirty="0">
                <a:latin typeface="Impact"/>
                <a:ea typeface="Impact"/>
                <a:cs typeface="Impact"/>
              </a:endParaRPr>
            </a:p>
          </p:txBody>
        </p:sp>
      </p:grpSp>
      <p:grpSp>
        <p:nvGrpSpPr>
          <p:cNvPr id="10" name="group 10"/>
          <p:cNvGrpSpPr/>
          <p:nvPr/>
        </p:nvGrpSpPr>
        <p:grpSpPr>
          <a:xfrm rot="21600000">
            <a:off x="4885944" y="1569720"/>
            <a:ext cx="551688" cy="550164"/>
            <a:chOff x="0" y="0"/>
            <a:chExt cx="551688" cy="550164"/>
          </a:xfrm>
        </p:grpSpPr>
        <p:sp>
          <p:nvSpPr>
            <p:cNvPr id="32" name="path 32"/>
            <p:cNvSpPr/>
            <p:nvPr/>
          </p:nvSpPr>
          <p:spPr>
            <a:xfrm>
              <a:off x="0" y="0"/>
              <a:ext cx="551688" cy="550164"/>
            </a:xfrm>
            <a:custGeom>
              <a:avLst/>
              <a:gdLst/>
              <a:ahLst/>
              <a:cxnLst/>
              <a:rect l="0" t="0" r="0" b="0"/>
              <a:pathLst>
                <a:path w="868" h="866">
                  <a:moveTo>
                    <a:pt x="0" y="433"/>
                  </a:moveTo>
                  <a:cubicBezTo>
                    <a:pt x="0" y="193"/>
                    <a:pt x="194" y="0"/>
                    <a:pt x="434" y="0"/>
                  </a:cubicBezTo>
                  <a:cubicBezTo>
                    <a:pt x="674" y="0"/>
                    <a:pt x="868" y="193"/>
                    <a:pt x="868" y="433"/>
                  </a:cubicBezTo>
                  <a:cubicBezTo>
                    <a:pt x="868" y="672"/>
                    <a:pt x="674" y="866"/>
                    <a:pt x="434" y="866"/>
                  </a:cubicBezTo>
                  <a:cubicBezTo>
                    <a:pt x="194" y="866"/>
                    <a:pt x="0" y="672"/>
                    <a:pt x="0" y="433"/>
                  </a:cubicBezTo>
                </a:path>
              </a:pathLst>
            </a:custGeom>
            <a:solidFill>
              <a:srgbClr val="5C4148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4" name="textbox 34"/>
            <p:cNvSpPr/>
            <p:nvPr/>
          </p:nvSpPr>
          <p:spPr>
            <a:xfrm>
              <a:off x="-12700" y="-12700"/>
              <a:ext cx="577215" cy="64896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231775" algn="l" rtl="0" eaLnBrk="0">
                <a:lnSpc>
                  <a:spcPct val="95000"/>
                </a:lnSpc>
                <a:spcBef>
                  <a:spcPts val="7"/>
                </a:spcBef>
                <a:tabLst/>
              </a:pPr>
              <a:r>
                <a:rPr sz="2400" kern="0" spc="-20" dirty="0">
                  <a:solidFill>
                    <a:srgbClr val="FFFFFF">
                      <a:alpha val="100000"/>
                    </a:srgbClr>
                  </a:solidFill>
                  <a:latin typeface="Impact"/>
                  <a:ea typeface="Impact"/>
                  <a:cs typeface="Impact"/>
                </a:rPr>
                <a:t>1</a:t>
              </a:r>
              <a:endParaRPr sz="2400" dirty="0">
                <a:latin typeface="Impact"/>
                <a:ea typeface="Impact"/>
                <a:cs typeface="Impact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 rot="21600000">
            <a:off x="5306567" y="4844795"/>
            <a:ext cx="550164" cy="551688"/>
            <a:chOff x="0" y="0"/>
            <a:chExt cx="550164" cy="551688"/>
          </a:xfrm>
        </p:grpSpPr>
        <p:sp>
          <p:nvSpPr>
            <p:cNvPr id="36" name="path 36"/>
            <p:cNvSpPr/>
            <p:nvPr/>
          </p:nvSpPr>
          <p:spPr>
            <a:xfrm>
              <a:off x="0" y="0"/>
              <a:ext cx="550164" cy="551688"/>
            </a:xfrm>
            <a:custGeom>
              <a:avLst/>
              <a:gdLst/>
              <a:ahLst/>
              <a:cxnLst/>
              <a:rect l="0" t="0" r="0" b="0"/>
              <a:pathLst>
                <a:path w="866" h="868">
                  <a:moveTo>
                    <a:pt x="0" y="434"/>
                  </a:moveTo>
                  <a:cubicBezTo>
                    <a:pt x="0" y="194"/>
                    <a:pt x="194" y="0"/>
                    <a:pt x="433" y="0"/>
                  </a:cubicBezTo>
                  <a:cubicBezTo>
                    <a:pt x="672" y="0"/>
                    <a:pt x="866" y="194"/>
                    <a:pt x="866" y="434"/>
                  </a:cubicBezTo>
                  <a:cubicBezTo>
                    <a:pt x="866" y="674"/>
                    <a:pt x="672" y="868"/>
                    <a:pt x="433" y="868"/>
                  </a:cubicBezTo>
                  <a:cubicBezTo>
                    <a:pt x="194" y="868"/>
                    <a:pt x="0" y="674"/>
                    <a:pt x="0" y="434"/>
                  </a:cubicBezTo>
                </a:path>
              </a:pathLst>
            </a:custGeom>
            <a:solidFill>
              <a:srgbClr val="C38459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8" name="textbox 38"/>
            <p:cNvSpPr/>
            <p:nvPr/>
          </p:nvSpPr>
          <p:spPr>
            <a:xfrm>
              <a:off x="-12700" y="-12700"/>
              <a:ext cx="575944" cy="64579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215900" algn="l" rtl="0" eaLnBrk="0">
                <a:lnSpc>
                  <a:spcPct val="94000"/>
                </a:lnSpc>
                <a:spcBef>
                  <a:spcPts val="7"/>
                </a:spcBef>
                <a:tabLst/>
              </a:pPr>
              <a:r>
                <a:rPr sz="2400" kern="0" spc="-20" dirty="0">
                  <a:solidFill>
                    <a:srgbClr val="FFFFFF">
                      <a:alpha val="100000"/>
                    </a:srgbClr>
                  </a:solidFill>
                  <a:latin typeface="Impact"/>
                  <a:ea typeface="Impact"/>
                  <a:cs typeface="Impact"/>
                </a:rPr>
                <a:t>5</a:t>
              </a:r>
              <a:endParaRPr sz="2400" dirty="0">
                <a:latin typeface="Impact"/>
                <a:ea typeface="Impact"/>
                <a:cs typeface="Impact"/>
              </a:endParaRPr>
            </a:p>
          </p:txBody>
        </p:sp>
      </p:grpSp>
      <p:grpSp>
        <p:nvGrpSpPr>
          <p:cNvPr id="14" name="group 14"/>
          <p:cNvGrpSpPr/>
          <p:nvPr/>
        </p:nvGrpSpPr>
        <p:grpSpPr>
          <a:xfrm rot="21600000">
            <a:off x="4492752" y="5599176"/>
            <a:ext cx="551688" cy="550163"/>
            <a:chOff x="0" y="0"/>
            <a:chExt cx="551688" cy="550163"/>
          </a:xfrm>
        </p:grpSpPr>
        <p:sp>
          <p:nvSpPr>
            <p:cNvPr id="40" name="path 40"/>
            <p:cNvSpPr/>
            <p:nvPr/>
          </p:nvSpPr>
          <p:spPr>
            <a:xfrm>
              <a:off x="0" y="0"/>
              <a:ext cx="551688" cy="550163"/>
            </a:xfrm>
            <a:custGeom>
              <a:avLst/>
              <a:gdLst/>
              <a:ahLst/>
              <a:cxnLst/>
              <a:rect l="0" t="0" r="0" b="0"/>
              <a:pathLst>
                <a:path w="868" h="866">
                  <a:moveTo>
                    <a:pt x="0" y="433"/>
                  </a:moveTo>
                  <a:cubicBezTo>
                    <a:pt x="0" y="193"/>
                    <a:pt x="194" y="0"/>
                    <a:pt x="434" y="0"/>
                  </a:cubicBezTo>
                  <a:cubicBezTo>
                    <a:pt x="674" y="0"/>
                    <a:pt x="868" y="193"/>
                    <a:pt x="868" y="433"/>
                  </a:cubicBezTo>
                  <a:cubicBezTo>
                    <a:pt x="868" y="672"/>
                    <a:pt x="674" y="866"/>
                    <a:pt x="434" y="866"/>
                  </a:cubicBezTo>
                  <a:cubicBezTo>
                    <a:pt x="194" y="866"/>
                    <a:pt x="0" y="672"/>
                    <a:pt x="0" y="433"/>
                  </a:cubicBezTo>
                </a:path>
              </a:pathLst>
            </a:custGeom>
            <a:solidFill>
              <a:srgbClr val="AC3E4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2" name="textbox 42"/>
            <p:cNvSpPr/>
            <p:nvPr/>
          </p:nvSpPr>
          <p:spPr>
            <a:xfrm>
              <a:off x="-12700" y="-12700"/>
              <a:ext cx="577215" cy="64452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216534" algn="l" rtl="0" eaLnBrk="0">
                <a:lnSpc>
                  <a:spcPct val="94000"/>
                </a:lnSpc>
                <a:spcBef>
                  <a:spcPts val="6"/>
                </a:spcBef>
                <a:tabLst/>
              </a:pPr>
              <a:r>
                <a:rPr sz="2400" kern="0" spc="-20" dirty="0">
                  <a:solidFill>
                    <a:srgbClr val="FFFFFF">
                      <a:alpha val="100000"/>
                    </a:srgbClr>
                  </a:solidFill>
                  <a:latin typeface="Impact"/>
                  <a:ea typeface="Impact"/>
                  <a:cs typeface="Impact"/>
                </a:rPr>
                <a:t>6</a:t>
              </a:r>
              <a:endParaRPr sz="2400" dirty="0">
                <a:latin typeface="Impact"/>
                <a:ea typeface="Impact"/>
                <a:cs typeface="Impact"/>
              </a:endParaRPr>
            </a:p>
          </p:txBody>
        </p:sp>
      </p:grpSp>
      <p:grpSp>
        <p:nvGrpSpPr>
          <p:cNvPr id="16" name="group 16"/>
          <p:cNvGrpSpPr/>
          <p:nvPr/>
        </p:nvGrpSpPr>
        <p:grpSpPr>
          <a:xfrm rot="21600000">
            <a:off x="5856732" y="4076700"/>
            <a:ext cx="551688" cy="550163"/>
            <a:chOff x="0" y="0"/>
            <a:chExt cx="551688" cy="550163"/>
          </a:xfrm>
        </p:grpSpPr>
        <p:sp>
          <p:nvSpPr>
            <p:cNvPr id="44" name="path 44"/>
            <p:cNvSpPr/>
            <p:nvPr/>
          </p:nvSpPr>
          <p:spPr>
            <a:xfrm>
              <a:off x="0" y="0"/>
              <a:ext cx="551688" cy="550163"/>
            </a:xfrm>
            <a:custGeom>
              <a:avLst/>
              <a:gdLst/>
              <a:ahLst/>
              <a:cxnLst/>
              <a:rect l="0" t="0" r="0" b="0"/>
              <a:pathLst>
                <a:path w="868" h="866">
                  <a:moveTo>
                    <a:pt x="0" y="433"/>
                  </a:moveTo>
                  <a:cubicBezTo>
                    <a:pt x="0" y="193"/>
                    <a:pt x="194" y="0"/>
                    <a:pt x="434" y="0"/>
                  </a:cubicBezTo>
                  <a:cubicBezTo>
                    <a:pt x="674" y="0"/>
                    <a:pt x="868" y="193"/>
                    <a:pt x="868" y="433"/>
                  </a:cubicBezTo>
                  <a:cubicBezTo>
                    <a:pt x="868" y="672"/>
                    <a:pt x="674" y="866"/>
                    <a:pt x="434" y="866"/>
                  </a:cubicBezTo>
                  <a:cubicBezTo>
                    <a:pt x="194" y="866"/>
                    <a:pt x="0" y="672"/>
                    <a:pt x="0" y="433"/>
                  </a:cubicBezTo>
                </a:path>
              </a:pathLst>
            </a:custGeom>
            <a:solidFill>
              <a:srgbClr val="AC3E4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6" name="textbox 46"/>
            <p:cNvSpPr/>
            <p:nvPr/>
          </p:nvSpPr>
          <p:spPr>
            <a:xfrm>
              <a:off x="-12700" y="-12700"/>
              <a:ext cx="577215" cy="64896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9276"/>
                </a:lnSpc>
                <a:tabLst/>
              </a:pPr>
              <a:endParaRPr sz="100" dirty="0">
                <a:latin typeface="Arial"/>
                <a:ea typeface="Arial"/>
                <a:cs typeface="Arial"/>
              </a:endParaRPr>
            </a:p>
            <a:p>
              <a:pPr marL="213995" algn="l" rtl="0" eaLnBrk="0">
                <a:lnSpc>
                  <a:spcPct val="95000"/>
                </a:lnSpc>
                <a:tabLst/>
              </a:pPr>
              <a:r>
                <a:rPr sz="2400" kern="0" spc="-20" dirty="0">
                  <a:solidFill>
                    <a:srgbClr val="FFFFFF">
                      <a:alpha val="100000"/>
                    </a:srgbClr>
                  </a:solidFill>
                  <a:latin typeface="Impact"/>
                  <a:ea typeface="Impact"/>
                  <a:cs typeface="Impact"/>
                </a:rPr>
                <a:t>4</a:t>
              </a:r>
              <a:endParaRPr sz="2400" dirty="0">
                <a:latin typeface="Impact"/>
                <a:ea typeface="Impact"/>
                <a:cs typeface="Impact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324855" y="2860548"/>
            <a:ext cx="4895087" cy="3640835"/>
          </a:xfrm>
          <a:prstGeom prst="rect">
            <a:avLst/>
          </a:prstGeom>
        </p:spPr>
      </p:pic>
      <p:sp>
        <p:nvSpPr>
          <p:cNvPr id="50" name="textbox 50"/>
          <p:cNvSpPr/>
          <p:nvPr/>
        </p:nvSpPr>
        <p:spPr>
          <a:xfrm>
            <a:off x="651159" y="1277518"/>
            <a:ext cx="11145519" cy="147891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54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89000"/>
              </a:lnSpc>
              <a:tabLst/>
            </a:pPr>
            <a:r>
              <a:rPr sz="2400" b="1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深度访谈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是指拥有专门访问技巧的访问员对一个符合特定条件的访问对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象，使用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ts val="4319"/>
              </a:lnSpc>
              <a:tabLst/>
            </a:pPr>
            <a:r>
              <a:rPr sz="2400" kern="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半结构式的方法进行个人</a:t>
            </a:r>
            <a:r>
              <a:rPr sz="2400" kern="0" spc="-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对话式访问，以揭示潜隐的关于特定行为、动机、目的、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4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645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态度、感受的报告并发现其内在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的关联关系。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52" name="picture 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18" name="group 18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54" name="path 54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56" name="path 56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textbox 58"/>
          <p:cNvSpPr/>
          <p:nvPr/>
        </p:nvSpPr>
        <p:spPr>
          <a:xfrm>
            <a:off x="807219" y="294811"/>
            <a:ext cx="833119" cy="5022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305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3200" b="1" kern="0" spc="-2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定义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20"/>
          <p:cNvGrpSpPr/>
          <p:nvPr/>
        </p:nvGrpSpPr>
        <p:grpSpPr>
          <a:xfrm rot="21600000">
            <a:off x="3877055" y="1046988"/>
            <a:ext cx="7961376" cy="5084064"/>
            <a:chOff x="0" y="0"/>
            <a:chExt cx="7961376" cy="5084064"/>
          </a:xfrm>
        </p:grpSpPr>
        <p:sp>
          <p:nvSpPr>
            <p:cNvPr id="60" name="path 60"/>
            <p:cNvSpPr/>
            <p:nvPr/>
          </p:nvSpPr>
          <p:spPr>
            <a:xfrm>
              <a:off x="0" y="0"/>
              <a:ext cx="7961376" cy="2766060"/>
            </a:xfrm>
            <a:custGeom>
              <a:avLst/>
              <a:gdLst/>
              <a:ahLst/>
              <a:cxnLst/>
              <a:rect l="0" t="0" r="0" b="0"/>
              <a:pathLst>
                <a:path w="12537" h="4356">
                  <a:moveTo>
                    <a:pt x="22" y="830"/>
                  </a:moveTo>
                  <a:cubicBezTo>
                    <a:pt x="22" y="682"/>
                    <a:pt x="143" y="561"/>
                    <a:pt x="292" y="561"/>
                  </a:cubicBezTo>
                  <a:lnTo>
                    <a:pt x="11976" y="561"/>
                  </a:lnTo>
                  <a:lnTo>
                    <a:pt x="11976" y="292"/>
                  </a:lnTo>
                  <a:cubicBezTo>
                    <a:pt x="11976" y="143"/>
                    <a:pt x="12096" y="22"/>
                    <a:pt x="12245" y="22"/>
                  </a:cubicBezTo>
                  <a:cubicBezTo>
                    <a:pt x="12394" y="22"/>
                    <a:pt x="12514" y="143"/>
                    <a:pt x="12514" y="292"/>
                  </a:cubicBezTo>
                  <a:lnTo>
                    <a:pt x="12514" y="3525"/>
                  </a:lnTo>
                  <a:cubicBezTo>
                    <a:pt x="12514" y="3673"/>
                    <a:pt x="12394" y="3794"/>
                    <a:pt x="12245" y="3794"/>
                  </a:cubicBezTo>
                  <a:lnTo>
                    <a:pt x="561" y="3794"/>
                  </a:lnTo>
                  <a:lnTo>
                    <a:pt x="561" y="4063"/>
                  </a:lnTo>
                  <a:cubicBezTo>
                    <a:pt x="561" y="4212"/>
                    <a:pt x="441" y="4333"/>
                    <a:pt x="292" y="4333"/>
                  </a:cubicBezTo>
                  <a:cubicBezTo>
                    <a:pt x="143" y="4333"/>
                    <a:pt x="22" y="4212"/>
                    <a:pt x="22" y="4063"/>
                  </a:cubicBezTo>
                  <a:lnTo>
                    <a:pt x="22" y="830"/>
                  </a:lnTo>
                  <a:close/>
                  <a:moveTo>
                    <a:pt x="11976" y="561"/>
                  </a:moveTo>
                  <a:lnTo>
                    <a:pt x="12245" y="561"/>
                  </a:lnTo>
                  <a:cubicBezTo>
                    <a:pt x="12394" y="561"/>
                    <a:pt x="12514" y="440"/>
                    <a:pt x="12514" y="292"/>
                  </a:cubicBezTo>
                  <a:moveTo>
                    <a:pt x="12245" y="561"/>
                  </a:moveTo>
                  <a:lnTo>
                    <a:pt x="12245" y="292"/>
                  </a:lnTo>
                  <a:cubicBezTo>
                    <a:pt x="12245" y="366"/>
                    <a:pt x="12185" y="426"/>
                    <a:pt x="12110" y="426"/>
                  </a:cubicBezTo>
                  <a:cubicBezTo>
                    <a:pt x="12036" y="426"/>
                    <a:pt x="11976" y="366"/>
                    <a:pt x="11976" y="292"/>
                  </a:cubicBezTo>
                  <a:moveTo>
                    <a:pt x="292" y="1100"/>
                  </a:moveTo>
                  <a:lnTo>
                    <a:pt x="292" y="830"/>
                  </a:lnTo>
                  <a:cubicBezTo>
                    <a:pt x="292" y="756"/>
                    <a:pt x="352" y="696"/>
                    <a:pt x="427" y="696"/>
                  </a:cubicBezTo>
                  <a:cubicBezTo>
                    <a:pt x="501" y="696"/>
                    <a:pt x="561" y="756"/>
                    <a:pt x="561" y="830"/>
                  </a:cubicBezTo>
                  <a:cubicBezTo>
                    <a:pt x="561" y="979"/>
                    <a:pt x="441" y="1100"/>
                    <a:pt x="292" y="1100"/>
                  </a:cubicBezTo>
                  <a:cubicBezTo>
                    <a:pt x="143" y="1100"/>
                    <a:pt x="22" y="979"/>
                    <a:pt x="22" y="830"/>
                  </a:cubicBezTo>
                  <a:moveTo>
                    <a:pt x="561" y="830"/>
                  </a:moveTo>
                  <a:lnTo>
                    <a:pt x="561" y="3794"/>
                  </a:lnTo>
                </a:path>
              </a:pathLst>
            </a:custGeom>
            <a:noFill/>
            <a:ln w="28955" cap="flat">
              <a:solidFill>
                <a:srgbClr val="548235"/>
              </a:solidFill>
              <a:prstDash val="solid"/>
              <a:miter lim="10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62" name="path 62"/>
            <p:cNvSpPr/>
            <p:nvPr/>
          </p:nvSpPr>
          <p:spPr>
            <a:xfrm>
              <a:off x="0" y="2709672"/>
              <a:ext cx="7961376" cy="2374391"/>
            </a:xfrm>
            <a:custGeom>
              <a:avLst/>
              <a:gdLst/>
              <a:ahLst/>
              <a:cxnLst/>
              <a:rect l="0" t="0" r="0" b="0"/>
              <a:pathLst>
                <a:path w="12537" h="3739">
                  <a:moveTo>
                    <a:pt x="22" y="715"/>
                  </a:moveTo>
                  <a:cubicBezTo>
                    <a:pt x="22" y="587"/>
                    <a:pt x="126" y="484"/>
                    <a:pt x="253" y="484"/>
                  </a:cubicBezTo>
                  <a:lnTo>
                    <a:pt x="12053" y="484"/>
                  </a:lnTo>
                  <a:lnTo>
                    <a:pt x="12053" y="253"/>
                  </a:lnTo>
                  <a:cubicBezTo>
                    <a:pt x="12053" y="126"/>
                    <a:pt x="12156" y="22"/>
                    <a:pt x="12284" y="22"/>
                  </a:cubicBezTo>
                  <a:cubicBezTo>
                    <a:pt x="12411" y="22"/>
                    <a:pt x="12514" y="126"/>
                    <a:pt x="12514" y="253"/>
                  </a:cubicBezTo>
                  <a:lnTo>
                    <a:pt x="12514" y="3023"/>
                  </a:lnTo>
                  <a:cubicBezTo>
                    <a:pt x="12514" y="3151"/>
                    <a:pt x="12411" y="3254"/>
                    <a:pt x="12284" y="3254"/>
                  </a:cubicBezTo>
                  <a:lnTo>
                    <a:pt x="484" y="3254"/>
                  </a:lnTo>
                  <a:lnTo>
                    <a:pt x="484" y="3485"/>
                  </a:lnTo>
                  <a:cubicBezTo>
                    <a:pt x="484" y="3613"/>
                    <a:pt x="381" y="3716"/>
                    <a:pt x="253" y="3716"/>
                  </a:cubicBezTo>
                  <a:cubicBezTo>
                    <a:pt x="126" y="3716"/>
                    <a:pt x="22" y="3613"/>
                    <a:pt x="22" y="3485"/>
                  </a:cubicBezTo>
                  <a:lnTo>
                    <a:pt x="22" y="715"/>
                  </a:lnTo>
                  <a:close/>
                  <a:moveTo>
                    <a:pt x="12053" y="484"/>
                  </a:moveTo>
                  <a:lnTo>
                    <a:pt x="12284" y="484"/>
                  </a:lnTo>
                  <a:cubicBezTo>
                    <a:pt x="12411" y="484"/>
                    <a:pt x="12514" y="381"/>
                    <a:pt x="12514" y="253"/>
                  </a:cubicBezTo>
                  <a:moveTo>
                    <a:pt x="12284" y="484"/>
                  </a:moveTo>
                  <a:lnTo>
                    <a:pt x="12284" y="253"/>
                  </a:lnTo>
                  <a:cubicBezTo>
                    <a:pt x="12284" y="317"/>
                    <a:pt x="12232" y="368"/>
                    <a:pt x="12168" y="368"/>
                  </a:cubicBezTo>
                  <a:cubicBezTo>
                    <a:pt x="12104" y="368"/>
                    <a:pt x="12053" y="317"/>
                    <a:pt x="12053" y="253"/>
                  </a:cubicBezTo>
                  <a:moveTo>
                    <a:pt x="253" y="946"/>
                  </a:moveTo>
                  <a:lnTo>
                    <a:pt x="253" y="715"/>
                  </a:lnTo>
                  <a:cubicBezTo>
                    <a:pt x="253" y="651"/>
                    <a:pt x="305" y="600"/>
                    <a:pt x="369" y="600"/>
                  </a:cubicBezTo>
                  <a:cubicBezTo>
                    <a:pt x="432" y="600"/>
                    <a:pt x="484" y="651"/>
                    <a:pt x="484" y="715"/>
                  </a:cubicBezTo>
                  <a:cubicBezTo>
                    <a:pt x="484" y="842"/>
                    <a:pt x="381" y="946"/>
                    <a:pt x="253" y="946"/>
                  </a:cubicBezTo>
                  <a:cubicBezTo>
                    <a:pt x="126" y="946"/>
                    <a:pt x="22" y="842"/>
                    <a:pt x="22" y="715"/>
                  </a:cubicBezTo>
                  <a:moveTo>
                    <a:pt x="484" y="715"/>
                  </a:moveTo>
                  <a:lnTo>
                    <a:pt x="484" y="3254"/>
                  </a:lnTo>
                </a:path>
              </a:pathLst>
            </a:custGeom>
            <a:noFill/>
            <a:ln w="28955" cap="flat">
              <a:solidFill>
                <a:srgbClr val="44546A"/>
              </a:solidFill>
              <a:prstDash val="solid"/>
              <a:miter lim="10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64" name="textbox 64"/>
          <p:cNvSpPr/>
          <p:nvPr/>
        </p:nvSpPr>
        <p:spPr>
          <a:xfrm>
            <a:off x="4264786" y="1612143"/>
            <a:ext cx="7296150" cy="41484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92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63500" algn="l" rtl="0" eaLnBrk="0">
              <a:lnSpc>
                <a:spcPct val="94000"/>
              </a:lnSpc>
              <a:tabLst/>
            </a:pPr>
            <a:r>
              <a:rPr sz="1500" b="1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有目标的个别深度访谈</a:t>
            </a: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是调研人员会事先拟定好准备在访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谈期间提出的一系列或</a:t>
            </a:r>
            <a:endParaRPr sz="1500" dirty="0">
              <a:latin typeface="Microsoft YaHei"/>
              <a:ea typeface="Microsoft YaHei"/>
              <a:cs typeface="Microsoft YaHei"/>
            </a:endParaRPr>
          </a:p>
          <a:p>
            <a:pPr marL="62864" algn="l" rtl="0" eaLnBrk="0">
              <a:lnSpc>
                <a:spcPct val="164000"/>
              </a:lnSpc>
              <a:spcBef>
                <a:spcPts val="15"/>
              </a:spcBef>
              <a:tabLst/>
            </a:pP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大或小的谈话主题，但具体问题的选择和提出的时机，仍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然是由调研人员临时决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1500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定的。</a:t>
            </a:r>
            <a:endParaRPr sz="1500" dirty="0">
              <a:latin typeface="Microsoft YaHei"/>
              <a:ea typeface="Microsoft YaHei"/>
              <a:cs typeface="Microsoft YaHei"/>
            </a:endParaRPr>
          </a:p>
          <a:p>
            <a:pPr marL="62864" algn="l" rtl="0" eaLnBrk="0">
              <a:lnSpc>
                <a:spcPct val="148000"/>
              </a:lnSpc>
              <a:spcBef>
                <a:spcPts val="428"/>
              </a:spcBef>
              <a:tabLst/>
            </a:pPr>
            <a:r>
              <a:rPr sz="1500" b="1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启发式的个别深度访谈调查</a:t>
            </a: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并不依靠直接提问来获得信息，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调研人员事先也并不</a:t>
            </a:r>
            <a:r>
              <a:rPr sz="15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一定要拟定好一组特定的题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目，也不需要按一定的次序来提问。</a:t>
            </a:r>
            <a:endParaRPr sz="15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4000"/>
              </a:lnSpc>
              <a:tabLst/>
            </a:pPr>
            <a:endParaRPr sz="400" dirty="0">
              <a:latin typeface="Arial"/>
              <a:ea typeface="Arial"/>
              <a:cs typeface="Arial"/>
            </a:endParaRPr>
          </a:p>
          <a:p>
            <a:pPr marL="12700" indent="10795" algn="l" rtl="0" eaLnBrk="0">
              <a:lnSpc>
                <a:spcPct val="145000"/>
              </a:lnSpc>
              <a:spcBef>
                <a:spcPts val="4"/>
              </a:spcBef>
              <a:tabLst/>
            </a:pPr>
            <a:r>
              <a:rPr sz="18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当访谈人员同时向一群被调查者提出问题，请</a:t>
            </a:r>
            <a:r>
              <a:rPr sz="18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他们逐一发表各自的想法    </a:t>
            </a:r>
            <a:r>
              <a:rPr sz="18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和观点时，就变成了小组深度访谈。小组深度访谈通常又称作群体访谈。</a:t>
            </a:r>
            <a:r>
              <a:rPr sz="18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8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群体访谈的关键是要保证让参加访谈的每一位小组成员都能自由地</a:t>
            </a:r>
            <a:r>
              <a:rPr sz="18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发表    </a:t>
            </a:r>
            <a:r>
              <a:rPr sz="1800" kern="0" spc="-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自己的看法。</a:t>
            </a:r>
            <a:endParaRPr sz="18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66" name="textbox 66"/>
          <p:cNvSpPr/>
          <p:nvPr/>
        </p:nvSpPr>
        <p:spPr>
          <a:xfrm>
            <a:off x="1613153" y="2098954"/>
            <a:ext cx="1916429" cy="29838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29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个别深度访谈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7000"/>
              </a:lnSpc>
              <a:spcBef>
                <a:spcPts val="6"/>
              </a:spcBef>
              <a:tabLst/>
            </a:pP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小组深度访谈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68" name="picture 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50677" y="1619808"/>
            <a:ext cx="1256962" cy="1317497"/>
          </a:xfrm>
          <a:prstGeom prst="rect">
            <a:avLst/>
          </a:prstGeom>
        </p:spPr>
      </p:pic>
      <p:grpSp>
        <p:nvGrpSpPr>
          <p:cNvPr id="22" name="group 22"/>
          <p:cNvGrpSpPr/>
          <p:nvPr/>
        </p:nvGrpSpPr>
        <p:grpSpPr>
          <a:xfrm rot="21600000">
            <a:off x="262128" y="4338828"/>
            <a:ext cx="1219199" cy="1242059"/>
            <a:chOff x="0" y="0"/>
            <a:chExt cx="1219199" cy="1242059"/>
          </a:xfrm>
        </p:grpSpPr>
        <p:sp>
          <p:nvSpPr>
            <p:cNvPr id="70" name="path 70"/>
            <p:cNvSpPr/>
            <p:nvPr/>
          </p:nvSpPr>
          <p:spPr>
            <a:xfrm>
              <a:off x="160020" y="135635"/>
              <a:ext cx="922020" cy="937260"/>
            </a:xfrm>
            <a:custGeom>
              <a:avLst/>
              <a:gdLst/>
              <a:ahLst/>
              <a:cxnLst/>
              <a:rect l="0" t="0" r="0" b="0"/>
              <a:pathLst>
                <a:path w="1452" h="1476">
                  <a:moveTo>
                    <a:pt x="0" y="738"/>
                  </a:moveTo>
                  <a:cubicBezTo>
                    <a:pt x="0" y="330"/>
                    <a:pt x="325" y="0"/>
                    <a:pt x="725" y="0"/>
                  </a:cubicBezTo>
                  <a:cubicBezTo>
                    <a:pt x="1126" y="0"/>
                    <a:pt x="1452" y="330"/>
                    <a:pt x="1452" y="738"/>
                  </a:cubicBezTo>
                  <a:cubicBezTo>
                    <a:pt x="1452" y="1145"/>
                    <a:pt x="1126" y="1476"/>
                    <a:pt x="725" y="1476"/>
                  </a:cubicBezTo>
                  <a:cubicBezTo>
                    <a:pt x="325" y="1476"/>
                    <a:pt x="0" y="1145"/>
                    <a:pt x="0" y="738"/>
                  </a:cubicBezTo>
                </a:path>
              </a:pathLst>
            </a:custGeom>
            <a:solidFill>
              <a:srgbClr val="2E4C64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72" name="path 72"/>
            <p:cNvSpPr/>
            <p:nvPr/>
          </p:nvSpPr>
          <p:spPr>
            <a:xfrm>
              <a:off x="153924" y="129539"/>
              <a:ext cx="934212" cy="949452"/>
            </a:xfrm>
            <a:custGeom>
              <a:avLst/>
              <a:gdLst/>
              <a:ahLst/>
              <a:cxnLst/>
              <a:rect l="0" t="0" r="0" b="0"/>
              <a:pathLst>
                <a:path w="1471" h="1495">
                  <a:moveTo>
                    <a:pt x="9" y="747"/>
                  </a:moveTo>
                  <a:cubicBezTo>
                    <a:pt x="9" y="340"/>
                    <a:pt x="334" y="9"/>
                    <a:pt x="735" y="9"/>
                  </a:cubicBezTo>
                  <a:cubicBezTo>
                    <a:pt x="1136" y="9"/>
                    <a:pt x="1461" y="340"/>
                    <a:pt x="1461" y="747"/>
                  </a:cubicBezTo>
                  <a:cubicBezTo>
                    <a:pt x="1461" y="1155"/>
                    <a:pt x="1136" y="1485"/>
                    <a:pt x="735" y="1485"/>
                  </a:cubicBezTo>
                  <a:cubicBezTo>
                    <a:pt x="334" y="1485"/>
                    <a:pt x="9" y="1155"/>
                    <a:pt x="9" y="747"/>
                  </a:cubicBezTo>
                </a:path>
              </a:pathLst>
            </a:custGeom>
            <a:noFill/>
            <a:ln w="12192" cap="flat">
              <a:solidFill>
                <a:srgbClr val="E2E2E2"/>
              </a:solidFill>
              <a:prstDash val="solid"/>
              <a:miter lim="10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74" name="path 74"/>
            <p:cNvSpPr/>
            <p:nvPr/>
          </p:nvSpPr>
          <p:spPr>
            <a:xfrm>
              <a:off x="0" y="0"/>
              <a:ext cx="1219199" cy="1242059"/>
            </a:xfrm>
            <a:custGeom>
              <a:avLst/>
              <a:gdLst/>
              <a:ahLst/>
              <a:cxnLst/>
              <a:rect l="0" t="0" r="0" b="0"/>
              <a:pathLst>
                <a:path w="1919" h="1955">
                  <a:moveTo>
                    <a:pt x="27" y="978"/>
                  </a:moveTo>
                  <a:cubicBezTo>
                    <a:pt x="27" y="453"/>
                    <a:pt x="445" y="27"/>
                    <a:pt x="960" y="27"/>
                  </a:cubicBezTo>
                  <a:cubicBezTo>
                    <a:pt x="1474" y="27"/>
                    <a:pt x="1892" y="453"/>
                    <a:pt x="1892" y="978"/>
                  </a:cubicBezTo>
                  <a:cubicBezTo>
                    <a:pt x="1892" y="1502"/>
                    <a:pt x="1474" y="1928"/>
                    <a:pt x="960" y="1928"/>
                  </a:cubicBezTo>
                  <a:cubicBezTo>
                    <a:pt x="445" y="1928"/>
                    <a:pt x="27" y="1502"/>
                    <a:pt x="27" y="978"/>
                  </a:cubicBezTo>
                </a:path>
              </a:pathLst>
            </a:custGeom>
            <a:noFill/>
            <a:ln w="35051" cap="flat">
              <a:solidFill>
                <a:srgbClr val="E2E2E2"/>
              </a:solidFill>
              <a:prstDash val="solid"/>
              <a:miter lim="10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76" name="path 76"/>
            <p:cNvSpPr/>
            <p:nvPr/>
          </p:nvSpPr>
          <p:spPr>
            <a:xfrm>
              <a:off x="419100" y="469392"/>
              <a:ext cx="403860" cy="388619"/>
            </a:xfrm>
            <a:custGeom>
              <a:avLst/>
              <a:gdLst/>
              <a:ahLst/>
              <a:cxnLst/>
              <a:rect l="0" t="0" r="0" b="0"/>
              <a:pathLst>
                <a:path w="636" h="611">
                  <a:moveTo>
                    <a:pt x="52" y="0"/>
                  </a:moveTo>
                  <a:cubicBezTo>
                    <a:pt x="580" y="0"/>
                    <a:pt x="580" y="0"/>
                    <a:pt x="580" y="0"/>
                  </a:cubicBezTo>
                  <a:cubicBezTo>
                    <a:pt x="610" y="0"/>
                    <a:pt x="636" y="25"/>
                    <a:pt x="636" y="56"/>
                  </a:cubicBezTo>
                  <a:cubicBezTo>
                    <a:pt x="636" y="394"/>
                    <a:pt x="636" y="394"/>
                    <a:pt x="636" y="394"/>
                  </a:cubicBezTo>
                  <a:cubicBezTo>
                    <a:pt x="636" y="425"/>
                    <a:pt x="610" y="451"/>
                    <a:pt x="580" y="451"/>
                  </a:cubicBezTo>
                  <a:cubicBezTo>
                    <a:pt x="52" y="451"/>
                    <a:pt x="52" y="451"/>
                    <a:pt x="52" y="451"/>
                  </a:cubicBezTo>
                  <a:cubicBezTo>
                    <a:pt x="22" y="451"/>
                    <a:pt x="0" y="425"/>
                    <a:pt x="0" y="39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25"/>
                    <a:pt x="22" y="0"/>
                    <a:pt x="52" y="0"/>
                  </a:cubicBezTo>
                  <a:moveTo>
                    <a:pt x="155" y="572"/>
                  </a:moveTo>
                  <a:cubicBezTo>
                    <a:pt x="191" y="566"/>
                    <a:pt x="224" y="561"/>
                    <a:pt x="261" y="561"/>
                  </a:cubicBezTo>
                  <a:cubicBezTo>
                    <a:pt x="261" y="482"/>
                    <a:pt x="261" y="482"/>
                    <a:pt x="261" y="482"/>
                  </a:cubicBezTo>
                  <a:cubicBezTo>
                    <a:pt x="388" y="482"/>
                    <a:pt x="388" y="482"/>
                    <a:pt x="388" y="482"/>
                  </a:cubicBezTo>
                  <a:cubicBezTo>
                    <a:pt x="388" y="561"/>
                    <a:pt x="388" y="561"/>
                    <a:pt x="388" y="561"/>
                  </a:cubicBezTo>
                  <a:cubicBezTo>
                    <a:pt x="422" y="563"/>
                    <a:pt x="455" y="566"/>
                    <a:pt x="488" y="572"/>
                  </a:cubicBezTo>
                  <a:cubicBezTo>
                    <a:pt x="488" y="611"/>
                    <a:pt x="488" y="611"/>
                    <a:pt x="488" y="611"/>
                  </a:cubicBezTo>
                  <a:cubicBezTo>
                    <a:pt x="155" y="611"/>
                    <a:pt x="155" y="611"/>
                    <a:pt x="155" y="611"/>
                  </a:cubicBezTo>
                  <a:cubicBezTo>
                    <a:pt x="155" y="600"/>
                    <a:pt x="155" y="586"/>
                    <a:pt x="155" y="572"/>
                  </a:cubicBezTo>
                  <a:moveTo>
                    <a:pt x="47" y="53"/>
                  </a:moveTo>
                  <a:cubicBezTo>
                    <a:pt x="47" y="349"/>
                    <a:pt x="47" y="349"/>
                    <a:pt x="47" y="349"/>
                  </a:cubicBezTo>
                  <a:cubicBezTo>
                    <a:pt x="583" y="349"/>
                    <a:pt x="583" y="349"/>
                    <a:pt x="583" y="349"/>
                  </a:cubicBezTo>
                  <a:cubicBezTo>
                    <a:pt x="583" y="53"/>
                    <a:pt x="583" y="53"/>
                    <a:pt x="583" y="53"/>
                  </a:cubicBezTo>
                  <a:cubicBezTo>
                    <a:pt x="47" y="53"/>
                    <a:pt x="47" y="53"/>
                    <a:pt x="47" y="53"/>
                  </a:cubicBezTo>
                  <a:moveTo>
                    <a:pt x="530" y="377"/>
                  </a:moveTo>
                  <a:cubicBezTo>
                    <a:pt x="516" y="377"/>
                    <a:pt x="508" y="386"/>
                    <a:pt x="508" y="400"/>
                  </a:cubicBezTo>
                  <a:cubicBezTo>
                    <a:pt x="508" y="411"/>
                    <a:pt x="516" y="422"/>
                    <a:pt x="530" y="422"/>
                  </a:cubicBezTo>
                  <a:cubicBezTo>
                    <a:pt x="541" y="422"/>
                    <a:pt x="552" y="411"/>
                    <a:pt x="552" y="400"/>
                  </a:cubicBezTo>
                  <a:cubicBezTo>
                    <a:pt x="552" y="386"/>
                    <a:pt x="541" y="377"/>
                    <a:pt x="530" y="377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pic>
        <p:nvPicPr>
          <p:cNvPr id="78" name="picture 7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24" name="group 24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80" name="path 80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82" name="path 82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84" name="textbox 84"/>
          <p:cNvSpPr/>
          <p:nvPr/>
        </p:nvSpPr>
        <p:spPr>
          <a:xfrm>
            <a:off x="805185" y="294811"/>
            <a:ext cx="835660" cy="49974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203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2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分类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picture 8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022581" y="1940026"/>
            <a:ext cx="1301028" cy="1306920"/>
          </a:xfrm>
          <a:prstGeom prst="rect">
            <a:avLst/>
          </a:prstGeom>
        </p:spPr>
      </p:pic>
      <p:pic>
        <p:nvPicPr>
          <p:cNvPr id="88" name="picture 8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193414" y="3048254"/>
            <a:ext cx="2107580" cy="1725972"/>
          </a:xfrm>
          <a:prstGeom prst="rect">
            <a:avLst/>
          </a:prstGeom>
        </p:spPr>
      </p:pic>
      <p:sp>
        <p:nvSpPr>
          <p:cNvPr id="90" name="textbox 90"/>
          <p:cNvSpPr/>
          <p:nvPr/>
        </p:nvSpPr>
        <p:spPr>
          <a:xfrm>
            <a:off x="526491" y="5012588"/>
            <a:ext cx="9462769" cy="3803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33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2400" b="1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1.项目总体安排        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3.访谈提纲确认                   5.深度访谈开展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92" name="picture 9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379215" y="3066669"/>
            <a:ext cx="1883543" cy="1617364"/>
          </a:xfrm>
          <a:prstGeom prst="rect">
            <a:avLst/>
          </a:prstGeom>
        </p:spPr>
      </p:pic>
      <p:pic>
        <p:nvPicPr>
          <p:cNvPr id="94" name="picture 9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5878890" y="1872793"/>
            <a:ext cx="1258311" cy="1317497"/>
          </a:xfrm>
          <a:prstGeom prst="rect">
            <a:avLst/>
          </a:prstGeom>
        </p:spPr>
      </p:pic>
      <p:pic>
        <p:nvPicPr>
          <p:cNvPr id="96" name="picture 9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7048881" y="2925445"/>
            <a:ext cx="832357" cy="715009"/>
          </a:xfrm>
          <a:prstGeom prst="rect">
            <a:avLst/>
          </a:prstGeom>
        </p:spPr>
      </p:pic>
      <p:grpSp>
        <p:nvGrpSpPr>
          <p:cNvPr id="26" name="group 26"/>
          <p:cNvGrpSpPr/>
          <p:nvPr/>
        </p:nvGrpSpPr>
        <p:grpSpPr>
          <a:xfrm rot="21600000">
            <a:off x="7842504" y="3493008"/>
            <a:ext cx="1219199" cy="1240535"/>
            <a:chOff x="0" y="0"/>
            <a:chExt cx="1219199" cy="1240535"/>
          </a:xfrm>
        </p:grpSpPr>
        <p:sp>
          <p:nvSpPr>
            <p:cNvPr id="98" name="path 98"/>
            <p:cNvSpPr/>
            <p:nvPr/>
          </p:nvSpPr>
          <p:spPr>
            <a:xfrm>
              <a:off x="161543" y="135635"/>
              <a:ext cx="920496" cy="935735"/>
            </a:xfrm>
            <a:custGeom>
              <a:avLst/>
              <a:gdLst/>
              <a:ahLst/>
              <a:cxnLst/>
              <a:rect l="0" t="0" r="0" b="0"/>
              <a:pathLst>
                <a:path w="1449" h="1473">
                  <a:moveTo>
                    <a:pt x="0" y="736"/>
                  </a:moveTo>
                  <a:cubicBezTo>
                    <a:pt x="0" y="329"/>
                    <a:pt x="324" y="0"/>
                    <a:pt x="724" y="0"/>
                  </a:cubicBezTo>
                  <a:cubicBezTo>
                    <a:pt x="1125" y="0"/>
                    <a:pt x="1449" y="329"/>
                    <a:pt x="1449" y="736"/>
                  </a:cubicBezTo>
                  <a:cubicBezTo>
                    <a:pt x="1449" y="1143"/>
                    <a:pt x="1125" y="1473"/>
                    <a:pt x="724" y="1473"/>
                  </a:cubicBezTo>
                  <a:cubicBezTo>
                    <a:pt x="324" y="1473"/>
                    <a:pt x="0" y="1143"/>
                    <a:pt x="0" y="736"/>
                  </a:cubicBezTo>
                </a:path>
              </a:pathLst>
            </a:custGeom>
            <a:solidFill>
              <a:srgbClr val="2E4C64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00" name="path 100"/>
            <p:cNvSpPr/>
            <p:nvPr/>
          </p:nvSpPr>
          <p:spPr>
            <a:xfrm>
              <a:off x="155447" y="129539"/>
              <a:ext cx="932688" cy="947927"/>
            </a:xfrm>
            <a:custGeom>
              <a:avLst/>
              <a:gdLst/>
              <a:ahLst/>
              <a:cxnLst/>
              <a:rect l="0" t="0" r="0" b="0"/>
              <a:pathLst>
                <a:path w="1468" h="1492">
                  <a:moveTo>
                    <a:pt x="9" y="746"/>
                  </a:moveTo>
                  <a:cubicBezTo>
                    <a:pt x="9" y="339"/>
                    <a:pt x="334" y="9"/>
                    <a:pt x="734" y="9"/>
                  </a:cubicBezTo>
                  <a:cubicBezTo>
                    <a:pt x="1134" y="9"/>
                    <a:pt x="1459" y="339"/>
                    <a:pt x="1459" y="746"/>
                  </a:cubicBezTo>
                  <a:cubicBezTo>
                    <a:pt x="1459" y="1153"/>
                    <a:pt x="1134" y="1483"/>
                    <a:pt x="734" y="1483"/>
                  </a:cubicBezTo>
                  <a:cubicBezTo>
                    <a:pt x="334" y="1483"/>
                    <a:pt x="9" y="1153"/>
                    <a:pt x="9" y="746"/>
                  </a:cubicBezTo>
                </a:path>
              </a:pathLst>
            </a:custGeom>
            <a:noFill/>
            <a:ln w="12192" cap="flat">
              <a:solidFill>
                <a:srgbClr val="E2E2E2"/>
              </a:solidFill>
              <a:prstDash val="solid"/>
              <a:miter lim="10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02" name="path 102"/>
            <p:cNvSpPr/>
            <p:nvPr/>
          </p:nvSpPr>
          <p:spPr>
            <a:xfrm>
              <a:off x="0" y="0"/>
              <a:ext cx="1219199" cy="1240535"/>
            </a:xfrm>
            <a:custGeom>
              <a:avLst/>
              <a:gdLst/>
              <a:ahLst/>
              <a:cxnLst/>
              <a:rect l="0" t="0" r="0" b="0"/>
              <a:pathLst>
                <a:path w="1919" h="1953">
                  <a:moveTo>
                    <a:pt x="27" y="976"/>
                  </a:moveTo>
                  <a:cubicBezTo>
                    <a:pt x="27" y="452"/>
                    <a:pt x="445" y="27"/>
                    <a:pt x="960" y="27"/>
                  </a:cubicBezTo>
                  <a:cubicBezTo>
                    <a:pt x="1475" y="27"/>
                    <a:pt x="1892" y="452"/>
                    <a:pt x="1892" y="976"/>
                  </a:cubicBezTo>
                  <a:cubicBezTo>
                    <a:pt x="1892" y="1501"/>
                    <a:pt x="1475" y="1925"/>
                    <a:pt x="960" y="1925"/>
                  </a:cubicBezTo>
                  <a:cubicBezTo>
                    <a:pt x="445" y="1925"/>
                    <a:pt x="27" y="1501"/>
                    <a:pt x="27" y="976"/>
                  </a:cubicBezTo>
                </a:path>
              </a:pathLst>
            </a:custGeom>
            <a:noFill/>
            <a:ln w="35051" cap="flat">
              <a:solidFill>
                <a:srgbClr val="E2E2E2"/>
              </a:solidFill>
              <a:prstDash val="solid"/>
              <a:miter lim="10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pic>
        <p:nvPicPr>
          <p:cNvPr id="104" name="picture 10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9973056" y="2136648"/>
            <a:ext cx="1133856" cy="1161288"/>
          </a:xfrm>
          <a:prstGeom prst="rect">
            <a:avLst/>
          </a:prstGeom>
        </p:spPr>
      </p:pic>
      <p:sp>
        <p:nvSpPr>
          <p:cNvPr id="106" name="textbox 106"/>
          <p:cNvSpPr/>
          <p:nvPr/>
        </p:nvSpPr>
        <p:spPr>
          <a:xfrm>
            <a:off x="7065695" y="1668551"/>
            <a:ext cx="3956050" cy="3803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29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2400" b="1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4.访谈对象招募、筛选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、确定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08" name="textbox 108"/>
          <p:cNvSpPr/>
          <p:nvPr/>
        </p:nvSpPr>
        <p:spPr>
          <a:xfrm>
            <a:off x="805998" y="294811"/>
            <a:ext cx="1648460" cy="5016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044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基本流程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10" name="textbox 110"/>
          <p:cNvSpPr/>
          <p:nvPr/>
        </p:nvSpPr>
        <p:spPr>
          <a:xfrm>
            <a:off x="3361410" y="1668551"/>
            <a:ext cx="2113279" cy="3803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29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2.访谈提纲设计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12" name="textbox 112"/>
          <p:cNvSpPr/>
          <p:nvPr/>
        </p:nvSpPr>
        <p:spPr>
          <a:xfrm>
            <a:off x="9981133" y="3356889"/>
            <a:ext cx="2112645" cy="3803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29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6.访谈小结撰写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14" name="picture 1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8986901" y="2988182"/>
            <a:ext cx="856742" cy="695452"/>
          </a:xfrm>
          <a:prstGeom prst="rect">
            <a:avLst/>
          </a:prstGeom>
        </p:spPr>
      </p:pic>
      <p:pic>
        <p:nvPicPr>
          <p:cNvPr id="116" name="picture 1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5164963" y="3049270"/>
            <a:ext cx="856741" cy="695324"/>
          </a:xfrm>
          <a:prstGeom prst="rect">
            <a:avLst/>
          </a:prstGeom>
        </p:spPr>
      </p:pic>
      <p:pic>
        <p:nvPicPr>
          <p:cNvPr id="118" name="picture 11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28" name="group 28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120" name="path 120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22" name="path 122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124" name="path 124"/>
          <p:cNvSpPr/>
          <p:nvPr/>
        </p:nvSpPr>
        <p:spPr>
          <a:xfrm>
            <a:off x="8263127" y="3960876"/>
            <a:ext cx="403860" cy="388620"/>
          </a:xfrm>
          <a:custGeom>
            <a:avLst/>
            <a:gdLst/>
            <a:ahLst/>
            <a:cxnLst/>
            <a:rect l="0" t="0" r="0" b="0"/>
            <a:pathLst>
              <a:path w="636" h="612">
                <a:moveTo>
                  <a:pt x="52" y="0"/>
                </a:moveTo>
                <a:cubicBezTo>
                  <a:pt x="580" y="0"/>
                  <a:pt x="580" y="0"/>
                  <a:pt x="580" y="0"/>
                </a:cubicBezTo>
                <a:cubicBezTo>
                  <a:pt x="611" y="0"/>
                  <a:pt x="636" y="25"/>
                  <a:pt x="636" y="56"/>
                </a:cubicBezTo>
                <a:cubicBezTo>
                  <a:pt x="636" y="394"/>
                  <a:pt x="636" y="394"/>
                  <a:pt x="636" y="394"/>
                </a:cubicBezTo>
                <a:cubicBezTo>
                  <a:pt x="636" y="425"/>
                  <a:pt x="611" y="451"/>
                  <a:pt x="580" y="451"/>
                </a:cubicBezTo>
                <a:cubicBezTo>
                  <a:pt x="52" y="451"/>
                  <a:pt x="52" y="451"/>
                  <a:pt x="52" y="451"/>
                </a:cubicBezTo>
                <a:cubicBezTo>
                  <a:pt x="22" y="451"/>
                  <a:pt x="0" y="425"/>
                  <a:pt x="0" y="394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25"/>
                  <a:pt x="22" y="0"/>
                  <a:pt x="52" y="0"/>
                </a:cubicBezTo>
                <a:moveTo>
                  <a:pt x="155" y="572"/>
                </a:moveTo>
                <a:cubicBezTo>
                  <a:pt x="191" y="566"/>
                  <a:pt x="225" y="561"/>
                  <a:pt x="261" y="561"/>
                </a:cubicBezTo>
                <a:cubicBezTo>
                  <a:pt x="261" y="482"/>
                  <a:pt x="261" y="482"/>
                  <a:pt x="261" y="482"/>
                </a:cubicBezTo>
                <a:cubicBezTo>
                  <a:pt x="388" y="482"/>
                  <a:pt x="388" y="482"/>
                  <a:pt x="388" y="482"/>
                </a:cubicBezTo>
                <a:cubicBezTo>
                  <a:pt x="388" y="561"/>
                  <a:pt x="388" y="561"/>
                  <a:pt x="388" y="561"/>
                </a:cubicBezTo>
                <a:cubicBezTo>
                  <a:pt x="422" y="564"/>
                  <a:pt x="455" y="566"/>
                  <a:pt x="488" y="572"/>
                </a:cubicBezTo>
                <a:cubicBezTo>
                  <a:pt x="488" y="612"/>
                  <a:pt x="488" y="612"/>
                  <a:pt x="488" y="612"/>
                </a:cubicBezTo>
                <a:cubicBezTo>
                  <a:pt x="155" y="612"/>
                  <a:pt x="155" y="612"/>
                  <a:pt x="155" y="612"/>
                </a:cubicBezTo>
                <a:cubicBezTo>
                  <a:pt x="155" y="600"/>
                  <a:pt x="155" y="586"/>
                  <a:pt x="155" y="572"/>
                </a:cubicBezTo>
                <a:moveTo>
                  <a:pt x="47" y="53"/>
                </a:moveTo>
                <a:cubicBezTo>
                  <a:pt x="47" y="349"/>
                  <a:pt x="47" y="349"/>
                  <a:pt x="47" y="349"/>
                </a:cubicBezTo>
                <a:cubicBezTo>
                  <a:pt x="583" y="349"/>
                  <a:pt x="583" y="349"/>
                  <a:pt x="583" y="349"/>
                </a:cubicBezTo>
                <a:cubicBezTo>
                  <a:pt x="583" y="53"/>
                  <a:pt x="583" y="53"/>
                  <a:pt x="583" y="53"/>
                </a:cubicBezTo>
                <a:cubicBezTo>
                  <a:pt x="47" y="53"/>
                  <a:pt x="47" y="53"/>
                  <a:pt x="47" y="53"/>
                </a:cubicBezTo>
                <a:moveTo>
                  <a:pt x="530" y="378"/>
                </a:moveTo>
                <a:cubicBezTo>
                  <a:pt x="516" y="378"/>
                  <a:pt x="508" y="386"/>
                  <a:pt x="508" y="400"/>
                </a:cubicBezTo>
                <a:cubicBezTo>
                  <a:pt x="508" y="411"/>
                  <a:pt x="516" y="423"/>
                  <a:pt x="530" y="423"/>
                </a:cubicBezTo>
                <a:cubicBezTo>
                  <a:pt x="541" y="423"/>
                  <a:pt x="552" y="411"/>
                  <a:pt x="552" y="400"/>
                </a:cubicBezTo>
                <a:cubicBezTo>
                  <a:pt x="552" y="386"/>
                  <a:pt x="541" y="378"/>
                  <a:pt x="530" y="378"/>
                </a:cubicBezTo>
              </a:path>
              <a:path w="636" h="612">
                <a:moveTo>
                  <a:pt x="52" y="0"/>
                </a:moveTo>
                <a:cubicBezTo>
                  <a:pt x="580" y="0"/>
                  <a:pt x="580" y="0"/>
                  <a:pt x="580" y="0"/>
                </a:cubicBezTo>
                <a:cubicBezTo>
                  <a:pt x="611" y="0"/>
                  <a:pt x="636" y="25"/>
                  <a:pt x="636" y="56"/>
                </a:cubicBezTo>
                <a:cubicBezTo>
                  <a:pt x="636" y="394"/>
                  <a:pt x="636" y="394"/>
                  <a:pt x="636" y="394"/>
                </a:cubicBezTo>
                <a:cubicBezTo>
                  <a:pt x="636" y="425"/>
                  <a:pt x="611" y="451"/>
                  <a:pt x="580" y="451"/>
                </a:cubicBezTo>
                <a:cubicBezTo>
                  <a:pt x="52" y="451"/>
                  <a:pt x="52" y="451"/>
                  <a:pt x="52" y="451"/>
                </a:cubicBezTo>
                <a:cubicBezTo>
                  <a:pt x="22" y="451"/>
                  <a:pt x="0" y="425"/>
                  <a:pt x="0" y="394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25"/>
                  <a:pt x="22" y="0"/>
                  <a:pt x="52" y="0"/>
                </a:cubicBezTo>
                <a:moveTo>
                  <a:pt x="155" y="572"/>
                </a:moveTo>
                <a:cubicBezTo>
                  <a:pt x="191" y="566"/>
                  <a:pt x="225" y="561"/>
                  <a:pt x="261" y="561"/>
                </a:cubicBezTo>
                <a:cubicBezTo>
                  <a:pt x="261" y="482"/>
                  <a:pt x="261" y="482"/>
                  <a:pt x="261" y="482"/>
                </a:cubicBezTo>
                <a:cubicBezTo>
                  <a:pt x="388" y="482"/>
                  <a:pt x="388" y="482"/>
                  <a:pt x="388" y="482"/>
                </a:cubicBezTo>
                <a:cubicBezTo>
                  <a:pt x="388" y="561"/>
                  <a:pt x="388" y="561"/>
                  <a:pt x="388" y="561"/>
                </a:cubicBezTo>
                <a:cubicBezTo>
                  <a:pt x="422" y="564"/>
                  <a:pt x="455" y="566"/>
                  <a:pt x="488" y="572"/>
                </a:cubicBezTo>
                <a:cubicBezTo>
                  <a:pt x="488" y="612"/>
                  <a:pt x="488" y="612"/>
                  <a:pt x="488" y="612"/>
                </a:cubicBezTo>
                <a:cubicBezTo>
                  <a:pt x="155" y="612"/>
                  <a:pt x="155" y="612"/>
                  <a:pt x="155" y="612"/>
                </a:cubicBezTo>
                <a:cubicBezTo>
                  <a:pt x="155" y="600"/>
                  <a:pt x="155" y="586"/>
                  <a:pt x="155" y="572"/>
                </a:cubicBezTo>
                <a:moveTo>
                  <a:pt x="47" y="53"/>
                </a:moveTo>
                <a:cubicBezTo>
                  <a:pt x="47" y="349"/>
                  <a:pt x="47" y="349"/>
                  <a:pt x="47" y="349"/>
                </a:cubicBezTo>
                <a:cubicBezTo>
                  <a:pt x="583" y="349"/>
                  <a:pt x="583" y="349"/>
                  <a:pt x="583" y="349"/>
                </a:cubicBezTo>
                <a:cubicBezTo>
                  <a:pt x="583" y="53"/>
                  <a:pt x="583" y="53"/>
                  <a:pt x="583" y="53"/>
                </a:cubicBezTo>
                <a:cubicBezTo>
                  <a:pt x="47" y="53"/>
                  <a:pt x="47" y="53"/>
                  <a:pt x="47" y="53"/>
                </a:cubicBezTo>
                <a:moveTo>
                  <a:pt x="530" y="378"/>
                </a:moveTo>
                <a:cubicBezTo>
                  <a:pt x="516" y="378"/>
                  <a:pt x="508" y="386"/>
                  <a:pt x="508" y="400"/>
                </a:cubicBezTo>
                <a:cubicBezTo>
                  <a:pt x="508" y="411"/>
                  <a:pt x="516" y="423"/>
                  <a:pt x="530" y="423"/>
                </a:cubicBezTo>
                <a:cubicBezTo>
                  <a:pt x="541" y="423"/>
                  <a:pt x="552" y="411"/>
                  <a:pt x="552" y="400"/>
                </a:cubicBezTo>
                <a:cubicBezTo>
                  <a:pt x="552" y="386"/>
                  <a:pt x="541" y="378"/>
                  <a:pt x="530" y="378"/>
                </a:cubicBezTo>
              </a:path>
            </a:pathLst>
          </a:cu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textbox 126"/>
          <p:cNvSpPr/>
          <p:nvPr/>
        </p:nvSpPr>
        <p:spPr>
          <a:xfrm>
            <a:off x="7648123" y="1994440"/>
            <a:ext cx="1916429" cy="35687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32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2400" b="1" kern="0" spc="-1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辩论底线原则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55880" algn="l" rtl="0" eaLnBrk="0">
              <a:lnSpc>
                <a:spcPct val="97000"/>
              </a:lnSpc>
              <a:spcBef>
                <a:spcPts val="721"/>
              </a:spcBef>
              <a:tabLst/>
            </a:pPr>
            <a:r>
              <a:rPr sz="2400" b="1" kern="0" spc="-1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发散收敛原则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7000"/>
              </a:lnSpc>
              <a:spcBef>
                <a:spcPts val="1"/>
              </a:spcBef>
              <a:tabLst/>
            </a:pPr>
            <a:r>
              <a:rPr sz="2400" b="1" kern="0" spc="-1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适度激发原则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28" name="textbox 128"/>
          <p:cNvSpPr/>
          <p:nvPr/>
        </p:nvSpPr>
        <p:spPr>
          <a:xfrm>
            <a:off x="2759430" y="1995322"/>
            <a:ext cx="1889760" cy="35680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547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39369" algn="l" rtl="0" eaLnBrk="0">
              <a:lnSpc>
                <a:spcPct val="97000"/>
              </a:lnSpc>
              <a:tabLst/>
            </a:pPr>
            <a:r>
              <a:rPr sz="2400" b="1" kern="0" spc="-4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目标聚焦原则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728"/>
              </a:spcBef>
              <a:tabLst/>
            </a:pPr>
            <a:r>
              <a:rPr sz="2400" b="1" kern="0" spc="-2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平等开放原则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50800" algn="l" rtl="0" eaLnBrk="0">
              <a:lnSpc>
                <a:spcPct val="97000"/>
              </a:lnSpc>
              <a:spcBef>
                <a:spcPts val="4"/>
              </a:spcBef>
              <a:tabLst/>
            </a:pPr>
            <a:r>
              <a:rPr sz="2400" b="1" kern="0" spc="-1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共享反思原则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30" name="group 30"/>
          <p:cNvGrpSpPr/>
          <p:nvPr/>
        </p:nvGrpSpPr>
        <p:grpSpPr>
          <a:xfrm rot="21600000">
            <a:off x="1466088" y="3189732"/>
            <a:ext cx="1114044" cy="1112520"/>
            <a:chOff x="0" y="0"/>
            <a:chExt cx="1114044" cy="1112520"/>
          </a:xfrm>
        </p:grpSpPr>
        <p:pic>
          <p:nvPicPr>
            <p:cNvPr id="130" name="picture 13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1114044" cy="1112520"/>
            </a:xfrm>
            <a:prstGeom prst="rect">
              <a:avLst/>
            </a:prstGeom>
          </p:spPr>
        </p:pic>
        <p:sp>
          <p:nvSpPr>
            <p:cNvPr id="132" name="textbox 132"/>
            <p:cNvSpPr/>
            <p:nvPr/>
          </p:nvSpPr>
          <p:spPr>
            <a:xfrm>
              <a:off x="-12700" y="-12700"/>
              <a:ext cx="1139825" cy="124777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48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48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8132"/>
                </a:lnSpc>
                <a:tabLst/>
              </a:pPr>
              <a:endParaRPr sz="100" dirty="0">
                <a:latin typeface="Arial"/>
                <a:ea typeface="Arial"/>
                <a:cs typeface="Arial"/>
              </a:endParaRPr>
            </a:p>
            <a:p>
              <a:pPr marL="476250" algn="l" rtl="0" eaLnBrk="0">
                <a:lnSpc>
                  <a:spcPct val="74000"/>
                </a:lnSpc>
                <a:tabLst/>
              </a:pPr>
              <a:r>
                <a:rPr sz="3600" b="1" kern="0" spc="-20" dirty="0">
                  <a:solidFill>
                    <a:srgbClr val="000000">
                      <a:alpha val="100000"/>
                    </a:srgbClr>
                  </a:solidFill>
                  <a:latin typeface="Calibri"/>
                  <a:ea typeface="Calibri"/>
                  <a:cs typeface="Calibri"/>
                </a:rPr>
                <a:t>2</a:t>
              </a:r>
              <a:endParaRPr sz="3600" dirty="0">
                <a:latin typeface="Calibri"/>
                <a:ea typeface="Calibri"/>
                <a:cs typeface="Calibri"/>
              </a:endParaRPr>
            </a:p>
          </p:txBody>
        </p:sp>
      </p:grpSp>
      <p:grpSp>
        <p:nvGrpSpPr>
          <p:cNvPr id="32" name="group 32"/>
          <p:cNvGrpSpPr/>
          <p:nvPr/>
        </p:nvGrpSpPr>
        <p:grpSpPr>
          <a:xfrm rot="21600000">
            <a:off x="1466088" y="1589532"/>
            <a:ext cx="1114044" cy="1110996"/>
            <a:chOff x="0" y="0"/>
            <a:chExt cx="1114044" cy="1110996"/>
          </a:xfrm>
        </p:grpSpPr>
        <p:pic>
          <p:nvPicPr>
            <p:cNvPr id="134" name="picture 13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1114044" cy="1110996"/>
            </a:xfrm>
            <a:prstGeom prst="rect">
              <a:avLst/>
            </a:prstGeom>
          </p:spPr>
        </p:pic>
        <p:sp>
          <p:nvSpPr>
            <p:cNvPr id="136" name="textbox 136"/>
            <p:cNvSpPr/>
            <p:nvPr/>
          </p:nvSpPr>
          <p:spPr>
            <a:xfrm>
              <a:off x="-12700" y="-12700"/>
              <a:ext cx="1139825" cy="124650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49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50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489584" algn="l" rtl="0" eaLnBrk="0">
                <a:lnSpc>
                  <a:spcPct val="73000"/>
                </a:lnSpc>
                <a:spcBef>
                  <a:spcPts val="5"/>
                </a:spcBef>
                <a:tabLst/>
              </a:pPr>
              <a:r>
                <a:rPr sz="3600" b="1" kern="0" spc="-20" dirty="0">
                  <a:solidFill>
                    <a:srgbClr val="000000">
                      <a:alpha val="100000"/>
                    </a:srgbClr>
                  </a:solidFill>
                  <a:latin typeface="Calibri"/>
                  <a:ea typeface="Calibri"/>
                  <a:cs typeface="Calibri"/>
                </a:rPr>
                <a:t>1</a:t>
              </a:r>
              <a:endParaRPr sz="3600" dirty="0">
                <a:latin typeface="Calibri"/>
                <a:ea typeface="Calibri"/>
                <a:cs typeface="Calibri"/>
              </a:endParaRPr>
            </a:p>
          </p:txBody>
        </p:sp>
      </p:grpSp>
      <p:grpSp>
        <p:nvGrpSpPr>
          <p:cNvPr id="34" name="group 34"/>
          <p:cNvGrpSpPr/>
          <p:nvPr/>
        </p:nvGrpSpPr>
        <p:grpSpPr>
          <a:xfrm rot="21600000">
            <a:off x="1466088" y="4776215"/>
            <a:ext cx="1114044" cy="1110996"/>
            <a:chOff x="0" y="0"/>
            <a:chExt cx="1114044" cy="1110996"/>
          </a:xfrm>
        </p:grpSpPr>
        <p:pic>
          <p:nvPicPr>
            <p:cNvPr id="138" name="picture 13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1114044" cy="1110996"/>
            </a:xfrm>
            <a:prstGeom prst="rect">
              <a:avLst/>
            </a:prstGeom>
          </p:spPr>
        </p:pic>
        <p:sp>
          <p:nvSpPr>
            <p:cNvPr id="140" name="textbox 140"/>
            <p:cNvSpPr/>
            <p:nvPr/>
          </p:nvSpPr>
          <p:spPr>
            <a:xfrm>
              <a:off x="-12700" y="-12700"/>
              <a:ext cx="1139825" cy="124142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49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50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6275"/>
                </a:lnSpc>
                <a:tabLst/>
              </a:pPr>
              <a:endParaRPr sz="100" dirty="0">
                <a:latin typeface="Arial"/>
                <a:ea typeface="Arial"/>
                <a:cs typeface="Arial"/>
              </a:endParaRPr>
            </a:p>
            <a:p>
              <a:pPr marL="476250" algn="l" rtl="0" eaLnBrk="0">
                <a:lnSpc>
                  <a:spcPct val="73000"/>
                </a:lnSpc>
                <a:tabLst/>
              </a:pPr>
              <a:r>
                <a:rPr sz="3600" b="1" kern="0" spc="-20" dirty="0">
                  <a:solidFill>
                    <a:srgbClr val="000000">
                      <a:alpha val="100000"/>
                    </a:srgbClr>
                  </a:solidFill>
                  <a:latin typeface="Calibri"/>
                  <a:ea typeface="Calibri"/>
                  <a:cs typeface="Calibri"/>
                </a:rPr>
                <a:t>3</a:t>
              </a:r>
              <a:endParaRPr sz="3600" dirty="0">
                <a:latin typeface="Calibri"/>
                <a:ea typeface="Calibri"/>
                <a:cs typeface="Calibri"/>
              </a:endParaRPr>
            </a:p>
          </p:txBody>
        </p:sp>
      </p:grpSp>
      <p:grpSp>
        <p:nvGrpSpPr>
          <p:cNvPr id="36" name="group 36"/>
          <p:cNvGrpSpPr/>
          <p:nvPr/>
        </p:nvGrpSpPr>
        <p:grpSpPr>
          <a:xfrm rot="21600000">
            <a:off x="6406895" y="1627631"/>
            <a:ext cx="1094231" cy="1089660"/>
            <a:chOff x="0" y="0"/>
            <a:chExt cx="1094231" cy="1089660"/>
          </a:xfrm>
        </p:grpSpPr>
        <p:pic>
          <p:nvPicPr>
            <p:cNvPr id="142" name="picture 14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0"/>
              <a:ext cx="1094231" cy="1089660"/>
            </a:xfrm>
            <a:prstGeom prst="rect">
              <a:avLst/>
            </a:prstGeom>
          </p:spPr>
        </p:pic>
        <p:sp>
          <p:nvSpPr>
            <p:cNvPr id="144" name="textbox 144"/>
            <p:cNvSpPr/>
            <p:nvPr/>
          </p:nvSpPr>
          <p:spPr>
            <a:xfrm>
              <a:off x="-12700" y="-12700"/>
              <a:ext cx="1120139" cy="122364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36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37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7152"/>
                </a:lnSpc>
                <a:tabLst/>
              </a:pPr>
              <a:endParaRPr sz="100" dirty="0">
                <a:latin typeface="Arial"/>
                <a:ea typeface="Arial"/>
                <a:cs typeface="Arial"/>
              </a:endParaRPr>
            </a:p>
            <a:p>
              <a:pPr marL="459740" algn="l" rtl="0" eaLnBrk="0">
                <a:lnSpc>
                  <a:spcPct val="73000"/>
                </a:lnSpc>
                <a:tabLst/>
              </a:pPr>
              <a:r>
                <a:rPr sz="3600" b="1" kern="0" spc="-20" dirty="0">
                  <a:solidFill>
                    <a:srgbClr val="000000">
                      <a:alpha val="100000"/>
                    </a:srgbClr>
                  </a:solidFill>
                  <a:latin typeface="Calibri"/>
                  <a:ea typeface="Calibri"/>
                  <a:cs typeface="Calibri"/>
                </a:rPr>
                <a:t>4</a:t>
              </a:r>
              <a:endParaRPr sz="3600" dirty="0">
                <a:latin typeface="Calibri"/>
                <a:ea typeface="Calibri"/>
                <a:cs typeface="Calibri"/>
              </a:endParaRPr>
            </a:p>
          </p:txBody>
        </p:sp>
      </p:grpSp>
      <p:grpSp>
        <p:nvGrpSpPr>
          <p:cNvPr id="38" name="group 38"/>
          <p:cNvGrpSpPr/>
          <p:nvPr/>
        </p:nvGrpSpPr>
        <p:grpSpPr>
          <a:xfrm rot="21600000">
            <a:off x="6405371" y="3285744"/>
            <a:ext cx="1094231" cy="1089660"/>
            <a:chOff x="0" y="0"/>
            <a:chExt cx="1094231" cy="1089660"/>
          </a:xfrm>
        </p:grpSpPr>
        <p:pic>
          <p:nvPicPr>
            <p:cNvPr id="146" name="picture 14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0"/>
              <a:ext cx="1094231" cy="1089660"/>
            </a:xfrm>
            <a:prstGeom prst="rect">
              <a:avLst/>
            </a:prstGeom>
          </p:spPr>
        </p:pic>
        <p:sp>
          <p:nvSpPr>
            <p:cNvPr id="148" name="textbox 148"/>
            <p:cNvSpPr/>
            <p:nvPr/>
          </p:nvSpPr>
          <p:spPr>
            <a:xfrm>
              <a:off x="-12700" y="-12700"/>
              <a:ext cx="1120139" cy="121983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37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37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473709" algn="l" rtl="0" eaLnBrk="0">
                <a:lnSpc>
                  <a:spcPct val="73000"/>
                </a:lnSpc>
                <a:spcBef>
                  <a:spcPts val="1"/>
                </a:spcBef>
                <a:tabLst/>
              </a:pPr>
              <a:r>
                <a:rPr sz="3600" b="1" kern="0" spc="-20" dirty="0">
                  <a:solidFill>
                    <a:srgbClr val="000000">
                      <a:alpha val="100000"/>
                    </a:srgbClr>
                  </a:solidFill>
                  <a:latin typeface="Calibri"/>
                  <a:ea typeface="Calibri"/>
                  <a:cs typeface="Calibri"/>
                </a:rPr>
                <a:t>5</a:t>
              </a:r>
              <a:endParaRPr sz="3600" dirty="0">
                <a:latin typeface="Calibri"/>
                <a:ea typeface="Calibri"/>
                <a:cs typeface="Calibri"/>
              </a:endParaRPr>
            </a:p>
          </p:txBody>
        </p:sp>
      </p:grpSp>
      <p:grpSp>
        <p:nvGrpSpPr>
          <p:cNvPr id="40" name="group 40"/>
          <p:cNvGrpSpPr/>
          <p:nvPr/>
        </p:nvGrpSpPr>
        <p:grpSpPr>
          <a:xfrm rot="21600000">
            <a:off x="6434328" y="4776216"/>
            <a:ext cx="1094231" cy="1089660"/>
            <a:chOff x="0" y="0"/>
            <a:chExt cx="1094231" cy="1089660"/>
          </a:xfrm>
        </p:grpSpPr>
        <p:pic>
          <p:nvPicPr>
            <p:cNvPr id="150" name="picture 15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0"/>
              <a:ext cx="1094231" cy="1089660"/>
            </a:xfrm>
            <a:prstGeom prst="rect">
              <a:avLst/>
            </a:prstGeom>
          </p:spPr>
        </p:pic>
        <p:sp>
          <p:nvSpPr>
            <p:cNvPr id="152" name="textbox 152"/>
            <p:cNvSpPr/>
            <p:nvPr/>
          </p:nvSpPr>
          <p:spPr>
            <a:xfrm>
              <a:off x="-12700" y="-12700"/>
              <a:ext cx="1120139" cy="121983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37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37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470534" algn="l" rtl="0" eaLnBrk="0">
                <a:lnSpc>
                  <a:spcPct val="73000"/>
                </a:lnSpc>
                <a:spcBef>
                  <a:spcPts val="2"/>
                </a:spcBef>
                <a:tabLst/>
              </a:pPr>
              <a:r>
                <a:rPr sz="3600" b="1" kern="0" spc="-20" dirty="0">
                  <a:solidFill>
                    <a:srgbClr val="000000">
                      <a:alpha val="100000"/>
                    </a:srgbClr>
                  </a:solidFill>
                  <a:latin typeface="Calibri"/>
                  <a:ea typeface="Calibri"/>
                  <a:cs typeface="Calibri"/>
                </a:rPr>
                <a:t>6</a:t>
              </a:r>
              <a:endParaRPr sz="3600" dirty="0">
                <a:latin typeface="Calibri"/>
                <a:ea typeface="Calibri"/>
                <a:cs typeface="Calibri"/>
              </a:endParaRPr>
            </a:p>
          </p:txBody>
        </p:sp>
      </p:grpSp>
      <p:pic>
        <p:nvPicPr>
          <p:cNvPr id="154" name="picture 15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42" name="group 42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156" name="path 156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58" name="path 158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160" name="textbox 160"/>
          <p:cNvSpPr/>
          <p:nvPr/>
        </p:nvSpPr>
        <p:spPr>
          <a:xfrm>
            <a:off x="805592" y="294811"/>
            <a:ext cx="835025" cy="49974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203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2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原则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textbox 162"/>
          <p:cNvSpPr/>
          <p:nvPr/>
        </p:nvSpPr>
        <p:spPr>
          <a:xfrm>
            <a:off x="821748" y="1221441"/>
            <a:ext cx="6762115" cy="48336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87325" algn="l" rtl="0" eaLnBrk="0">
              <a:lnSpc>
                <a:spcPts val="3159"/>
              </a:lnSpc>
              <a:tabLst/>
            </a:pPr>
            <a:r>
              <a:rPr sz="2600" b="1" kern="0" spc="-18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（一）优点</a:t>
            </a:r>
            <a:endParaRPr sz="2600" dirty="0">
              <a:latin typeface="Microsoft YaHei"/>
              <a:ea typeface="Microsoft YaHei"/>
              <a:cs typeface="Microsoft YaHei"/>
            </a:endParaRPr>
          </a:p>
          <a:p>
            <a:pPr marL="171450" indent="13970" algn="l" rtl="0" eaLnBrk="0">
              <a:lnSpc>
                <a:spcPct val="190000"/>
              </a:lnSpc>
              <a:spcBef>
                <a:spcPts val="709"/>
              </a:spcBef>
              <a:tabLst/>
            </a:pP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1.常常能取得一些更多的,意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外的信息资料。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 </a:t>
            </a:r>
            <a:r>
              <a:rPr sz="2400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2.能进行一些涉及个人隐私问题的研</a:t>
            </a:r>
            <a:r>
              <a:rPr sz="2400" kern="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究。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8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74625" algn="l" rtl="0" eaLnBrk="0">
              <a:lnSpc>
                <a:spcPct val="97000"/>
              </a:lnSpc>
              <a:spcBef>
                <a:spcPts val="720"/>
              </a:spcBef>
              <a:tabLst/>
            </a:pPr>
            <a:r>
              <a:rPr sz="2400" kern="0" spc="-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3.和群体访谈相比</a:t>
            </a:r>
            <a:r>
              <a:rPr sz="2400" kern="0" spc="-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，排除了访谈对象之间的干扰。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8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56210" algn="l" rtl="0" eaLnBrk="0">
              <a:lnSpc>
                <a:spcPct val="89000"/>
              </a:lnSpc>
              <a:spcBef>
                <a:spcPts val="723"/>
              </a:spcBef>
              <a:tabLst/>
            </a:pPr>
            <a:r>
              <a:rPr sz="2400" kern="0" spc="-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4.适合访问者根据实际情况自由发挥。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79704" algn="l" rtl="0" eaLnBrk="0">
              <a:lnSpc>
                <a:spcPts val="5762"/>
              </a:lnSpc>
              <a:tabLst/>
            </a:pPr>
            <a:r>
              <a:rPr sz="2400" kern="0" spc="-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5.能够获得被访谈</a:t>
            </a:r>
            <a:r>
              <a:rPr sz="2400" kern="0" spc="-1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者的非语言信息。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171450" algn="l" rtl="0" eaLnBrk="0">
              <a:lnSpc>
                <a:spcPct val="97000"/>
              </a:lnSpc>
              <a:spcBef>
                <a:spcPts val="5"/>
              </a:spcBef>
              <a:tabLst/>
            </a:pPr>
            <a:r>
              <a:rPr sz="2400" kern="0" spc="-1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6.访问的弹性很大。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64" name="picture 1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335011" y="3232404"/>
            <a:ext cx="4722875" cy="3096767"/>
          </a:xfrm>
          <a:prstGeom prst="rect">
            <a:avLst/>
          </a:prstGeom>
        </p:spPr>
      </p:pic>
      <p:pic>
        <p:nvPicPr>
          <p:cNvPr id="166" name="picture 16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sp>
        <p:nvSpPr>
          <p:cNvPr id="168" name="textbox 168"/>
          <p:cNvSpPr/>
          <p:nvPr/>
        </p:nvSpPr>
        <p:spPr>
          <a:xfrm>
            <a:off x="806405" y="294811"/>
            <a:ext cx="1241425" cy="4991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82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优缺点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44" name="group 44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170" name="path 170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72" name="path 172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picture 17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028700" y="1987296"/>
            <a:ext cx="4919471" cy="3299459"/>
          </a:xfrm>
          <a:prstGeom prst="rect">
            <a:avLst/>
          </a:prstGeom>
        </p:spPr>
      </p:pic>
      <p:sp>
        <p:nvSpPr>
          <p:cNvPr id="176" name="textbox 176"/>
          <p:cNvSpPr/>
          <p:nvPr/>
        </p:nvSpPr>
        <p:spPr>
          <a:xfrm>
            <a:off x="6763685" y="2178513"/>
            <a:ext cx="3442334" cy="30003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027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46355" algn="l" rtl="0" eaLnBrk="0">
              <a:lnSpc>
                <a:spcPct val="92000"/>
              </a:lnSpc>
              <a:tabLst/>
            </a:pPr>
            <a:r>
              <a:rPr sz="27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1.调查成本较高。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marL="29844" algn="l" rtl="0" eaLnBrk="0">
              <a:lnSpc>
                <a:spcPts val="6722"/>
              </a:lnSpc>
              <a:tabLst/>
            </a:pPr>
            <a:r>
              <a:rPr sz="2700" kern="0" spc="-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2.调查时间长。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4000"/>
              </a:lnSpc>
              <a:tabLst/>
            </a:pPr>
            <a:endParaRPr sz="700" dirty="0">
              <a:latin typeface="Arial"/>
              <a:ea typeface="Arial"/>
              <a:cs typeface="Arial"/>
            </a:endParaRPr>
          </a:p>
          <a:p>
            <a:pPr marL="12700" indent="21590" algn="l" rtl="0" eaLnBrk="0">
              <a:lnSpc>
                <a:spcPct val="197000"/>
              </a:lnSpc>
              <a:spcBef>
                <a:spcPts val="1"/>
              </a:spcBef>
              <a:tabLst/>
            </a:pPr>
            <a:r>
              <a:rPr sz="27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3.对访问员的要求</a:t>
            </a:r>
            <a:r>
              <a:rPr sz="27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高。</a:t>
            </a:r>
            <a:r>
              <a:rPr sz="27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700" kern="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4.结果的差异性。</a:t>
            </a:r>
            <a:endParaRPr sz="27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78" name="textbox 178"/>
          <p:cNvSpPr/>
          <p:nvPr/>
        </p:nvSpPr>
        <p:spPr>
          <a:xfrm>
            <a:off x="884326" y="1311992"/>
            <a:ext cx="1609725" cy="43370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ts val="3210"/>
              </a:lnSpc>
              <a:tabLst/>
            </a:pPr>
            <a:r>
              <a:rPr sz="2300" b="1" kern="0" spc="-18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</a:t>
            </a:r>
            <a:r>
              <a:rPr sz="2300" b="1" kern="0" spc="-17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二）</a:t>
            </a:r>
            <a:r>
              <a:rPr sz="2600" b="1" kern="0" spc="-17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缺</a:t>
            </a:r>
            <a:r>
              <a:rPr sz="2600" b="1" kern="0" spc="-16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点</a:t>
            </a:r>
            <a:endParaRPr sz="26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80" name="picture 1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sp>
        <p:nvSpPr>
          <p:cNvPr id="182" name="textbox 182"/>
          <p:cNvSpPr/>
          <p:nvPr/>
        </p:nvSpPr>
        <p:spPr>
          <a:xfrm>
            <a:off x="806405" y="294811"/>
            <a:ext cx="1241425" cy="4991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82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优缺点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46" name="group 46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184" name="path 184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86" name="path 186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textbox 188"/>
          <p:cNvSpPr/>
          <p:nvPr/>
        </p:nvSpPr>
        <p:spPr>
          <a:xfrm>
            <a:off x="1592961" y="1845335"/>
            <a:ext cx="5400040" cy="29616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524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13029" algn="l" rtl="0" eaLnBrk="0">
              <a:lnSpc>
                <a:spcPct val="97000"/>
              </a:lnSpc>
              <a:tabLst/>
            </a:pPr>
            <a:r>
              <a:rPr sz="2400" b="1" kern="0" spc="-100" dirty="0">
                <a:solidFill>
                  <a:srgbClr val="445469">
                    <a:alpha val="100000"/>
                  </a:srgbClr>
                </a:solidFill>
                <a:latin typeface="Arial"/>
                <a:ea typeface="Arial"/>
                <a:cs typeface="Arial"/>
              </a:rPr>
              <a:t>1.</a:t>
            </a:r>
            <a:r>
              <a:rPr sz="2400" b="1" kern="0" spc="-10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对受访者想法或经历的仔细探</a:t>
            </a:r>
            <a:r>
              <a:rPr sz="2400" b="1" kern="0" spc="-11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究。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726"/>
              </a:spcBef>
              <a:tabLst/>
            </a:pPr>
            <a:r>
              <a:rPr sz="2400" b="1" kern="0" spc="-80" dirty="0">
                <a:solidFill>
                  <a:srgbClr val="445469">
                    <a:alpha val="100000"/>
                  </a:srgbClr>
                </a:solidFill>
                <a:latin typeface="Arial"/>
                <a:ea typeface="Arial"/>
                <a:cs typeface="Arial"/>
              </a:rPr>
              <a:t>2.</a:t>
            </a:r>
            <a:r>
              <a:rPr sz="2400" b="1" kern="0" spc="-8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讨论秘密、敏感或者</a:t>
            </a:r>
            <a:r>
              <a:rPr sz="2400" b="1" kern="0" spc="-9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令人尴尬的问题。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16509" algn="l" rtl="0" eaLnBrk="0">
              <a:lnSpc>
                <a:spcPct val="97000"/>
              </a:lnSpc>
              <a:spcBef>
                <a:spcPts val="1"/>
              </a:spcBef>
              <a:tabLst/>
            </a:pPr>
            <a:r>
              <a:rPr sz="2400" b="1" kern="0" spc="-100" dirty="0">
                <a:solidFill>
                  <a:srgbClr val="445469">
                    <a:alpha val="100000"/>
                  </a:srgbClr>
                </a:solidFill>
                <a:latin typeface="Arial"/>
                <a:ea typeface="Arial"/>
                <a:cs typeface="Arial"/>
              </a:rPr>
              <a:t>3.</a:t>
            </a:r>
            <a:r>
              <a:rPr sz="2400" b="1" kern="0" spc="-10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易被社会道德和规范影响的问题。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90" name="picture 1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877811" y="1851659"/>
            <a:ext cx="4760975" cy="3003804"/>
          </a:xfrm>
          <a:prstGeom prst="rect">
            <a:avLst/>
          </a:prstGeom>
        </p:spPr>
      </p:pic>
      <p:pic>
        <p:nvPicPr>
          <p:cNvPr id="192" name="picture 19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19684" y="2775204"/>
            <a:ext cx="1021079" cy="1007363"/>
          </a:xfrm>
          <a:prstGeom prst="rect">
            <a:avLst/>
          </a:prstGeom>
        </p:spPr>
      </p:pic>
      <p:pic>
        <p:nvPicPr>
          <p:cNvPr id="194" name="picture 19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537972" y="1520951"/>
            <a:ext cx="1019555" cy="1007364"/>
          </a:xfrm>
          <a:prstGeom prst="rect">
            <a:avLst/>
          </a:prstGeom>
        </p:spPr>
      </p:pic>
      <p:pic>
        <p:nvPicPr>
          <p:cNvPr id="196" name="picture 19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537972" y="4108704"/>
            <a:ext cx="1019555" cy="1005839"/>
          </a:xfrm>
          <a:prstGeom prst="rect">
            <a:avLst/>
          </a:prstGeom>
        </p:spPr>
      </p:pic>
      <p:sp>
        <p:nvSpPr>
          <p:cNvPr id="198" name="textbox 198"/>
          <p:cNvSpPr/>
          <p:nvPr/>
        </p:nvSpPr>
        <p:spPr>
          <a:xfrm>
            <a:off x="810881" y="294811"/>
            <a:ext cx="1643379" cy="5003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463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2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适用范围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48" name="group 48"/>
          <p:cNvGrpSpPr/>
          <p:nvPr/>
        </p:nvGrpSpPr>
        <p:grpSpPr>
          <a:xfrm rot="21600000">
            <a:off x="0" y="938784"/>
            <a:ext cx="12185903" cy="45720"/>
            <a:chOff x="0" y="0"/>
            <a:chExt cx="12185903" cy="45720"/>
          </a:xfrm>
        </p:grpSpPr>
        <p:sp>
          <p:nvSpPr>
            <p:cNvPr id="200" name="path 200"/>
            <p:cNvSpPr/>
            <p:nvPr/>
          </p:nvSpPr>
          <p:spPr>
            <a:xfrm>
              <a:off x="0" y="0"/>
              <a:ext cx="3046476" cy="45720"/>
            </a:xfrm>
            <a:custGeom>
              <a:avLst/>
              <a:gdLst/>
              <a:ahLst/>
              <a:cxnLst/>
              <a:rect l="0" t="0" r="0" b="0"/>
              <a:pathLst>
                <a:path w="4797" h="72">
                  <a:moveTo>
                    <a:pt x="0" y="72"/>
                  </a:moveTo>
                  <a:lnTo>
                    <a:pt x="4797" y="72"/>
                  </a:lnTo>
                  <a:lnTo>
                    <a:pt x="4797" y="0"/>
                  </a:lnTo>
                  <a:lnTo>
                    <a:pt x="0" y="0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A8D37A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02" name="path 202"/>
            <p:cNvSpPr/>
            <p:nvPr/>
          </p:nvSpPr>
          <p:spPr>
            <a:xfrm>
              <a:off x="3046476" y="0"/>
              <a:ext cx="3046476" cy="45720"/>
            </a:xfrm>
            <a:custGeom>
              <a:avLst/>
              <a:gdLst/>
              <a:ahLst/>
              <a:cxnLst/>
              <a:rect l="0" t="0" r="0" b="0"/>
              <a:pathLst>
                <a:path w="4797" h="72">
                  <a:moveTo>
                    <a:pt x="0" y="72"/>
                  </a:moveTo>
                  <a:lnTo>
                    <a:pt x="4797" y="72"/>
                  </a:lnTo>
                  <a:lnTo>
                    <a:pt x="4797" y="0"/>
                  </a:lnTo>
                  <a:lnTo>
                    <a:pt x="0" y="0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04" name="path 204"/>
            <p:cNvSpPr/>
            <p:nvPr/>
          </p:nvSpPr>
          <p:spPr>
            <a:xfrm>
              <a:off x="6092952" y="0"/>
              <a:ext cx="3046476" cy="45720"/>
            </a:xfrm>
            <a:custGeom>
              <a:avLst/>
              <a:gdLst/>
              <a:ahLst/>
              <a:cxnLst/>
              <a:rect l="0" t="0" r="0" b="0"/>
              <a:pathLst>
                <a:path w="4797" h="72">
                  <a:moveTo>
                    <a:pt x="0" y="72"/>
                  </a:moveTo>
                  <a:lnTo>
                    <a:pt x="4797" y="72"/>
                  </a:lnTo>
                  <a:lnTo>
                    <a:pt x="4797" y="0"/>
                  </a:lnTo>
                  <a:lnTo>
                    <a:pt x="0" y="0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FED16C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06" name="path 206"/>
            <p:cNvSpPr/>
            <p:nvPr/>
          </p:nvSpPr>
          <p:spPr>
            <a:xfrm>
              <a:off x="9139427" y="0"/>
              <a:ext cx="3046476" cy="45720"/>
            </a:xfrm>
            <a:custGeom>
              <a:avLst/>
              <a:gdLst/>
              <a:ahLst/>
              <a:cxnLst/>
              <a:rect l="0" t="0" r="0" b="0"/>
              <a:pathLst>
                <a:path w="4797" h="72">
                  <a:moveTo>
                    <a:pt x="0" y="72"/>
                  </a:moveTo>
                  <a:lnTo>
                    <a:pt x="4797" y="72"/>
                  </a:lnTo>
                  <a:lnTo>
                    <a:pt x="4797" y="0"/>
                  </a:lnTo>
                  <a:lnTo>
                    <a:pt x="0" y="0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ED6B6D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group 50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208" name="path 208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10" name="path 210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ap:Properties xmlns:vt="http://schemas.openxmlformats.org/officeDocument/2006/docPropsVTypes" xmlns:ap="http://schemas.openxmlformats.org/officeDocument/2006/extended-properties">
  <ap:Application>Microsoft® PowerPoint® 2013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锐旗设计; https:/9ppt.taobao.com</cp:keywords>
  <dcterms:created xsi:type="dcterms:W3CDTF">2021-06-18T14:32:33Z</dcterms:creat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O">
    <vt:lpwstr>wqlLaW5nc29mdCBQREYgdG8gV1BTIDEwMA</vt:lpwstr>
  </property>
  <property fmtid="{D5CDD505-2E9C-101B-9397-08002B2CF9AE}" pid="3" name="Created">
    <vt:filetime>2024-08-30T16:53:38</vt:filetime>
  </property>
</Properties>
</file>