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pptx" ContentType="application/vnd.openxmlformats-officedocument.presentationml.presentation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5"/>
  </p:notesMasterIdLst>
  <p:sldIdLst>
    <p:sldId id="988" r:id="rId4"/>
    <p:sldId id="848" r:id="rId6"/>
    <p:sldId id="1120" r:id="rId7"/>
    <p:sldId id="1121" r:id="rId8"/>
    <p:sldId id="1122" r:id="rId9"/>
    <p:sldId id="1135" r:id="rId10"/>
    <p:sldId id="1137" r:id="rId11"/>
    <p:sldId id="1125" r:id="rId12"/>
    <p:sldId id="1126" r:id="rId13"/>
    <p:sldId id="1127" r:id="rId14"/>
    <p:sldId id="1128" r:id="rId15"/>
    <p:sldId id="1131" r:id="rId16"/>
    <p:sldId id="1132" r:id="rId17"/>
    <p:sldId id="1245" r:id="rId18"/>
    <p:sldId id="1246" r:id="rId19"/>
    <p:sldId id="1138" r:id="rId20"/>
    <p:sldId id="1141" r:id="rId21"/>
    <p:sldId id="1156" r:id="rId22"/>
    <p:sldId id="1143" r:id="rId23"/>
    <p:sldId id="1144" r:id="rId24"/>
    <p:sldId id="1145" r:id="rId25"/>
    <p:sldId id="1146" r:id="rId26"/>
    <p:sldId id="1147" r:id="rId27"/>
    <p:sldId id="1207" r:id="rId28"/>
    <p:sldId id="1148" r:id="rId29"/>
    <p:sldId id="1152" r:id="rId30"/>
    <p:sldId id="1153" r:id="rId31"/>
    <p:sldId id="1202" r:id="rId32"/>
    <p:sldId id="1203" r:id="rId33"/>
    <p:sldId id="1204" r:id="rId34"/>
    <p:sldId id="842" r:id="rId35"/>
    <p:sldId id="1159" r:id="rId36"/>
    <p:sldId id="1293" r:id="rId37"/>
    <p:sldId id="1294" r:id="rId38"/>
    <p:sldId id="1295" r:id="rId39"/>
    <p:sldId id="851" r:id="rId40"/>
    <p:sldId id="850" r:id="rId41"/>
    <p:sldId id="852" r:id="rId42"/>
    <p:sldId id="844" r:id="rId43"/>
    <p:sldId id="324" r:id="rId44"/>
    <p:sldId id="577" r:id="rId45"/>
    <p:sldId id="532" r:id="rId46"/>
    <p:sldId id="264" r:id="rId47"/>
    <p:sldId id="768" r:id="rId48"/>
    <p:sldId id="533" r:id="rId49"/>
    <p:sldId id="765" r:id="rId50"/>
    <p:sldId id="766" r:id="rId51"/>
    <p:sldId id="948" r:id="rId52"/>
    <p:sldId id="949" r:id="rId53"/>
    <p:sldId id="950" r:id="rId54"/>
    <p:sldId id="951" r:id="rId55"/>
    <p:sldId id="952" r:id="rId56"/>
    <p:sldId id="776" r:id="rId57"/>
    <p:sldId id="778" r:id="rId58"/>
    <p:sldId id="534" r:id="rId59"/>
    <p:sldId id="767" r:id="rId60"/>
    <p:sldId id="774" r:id="rId61"/>
    <p:sldId id="618" r:id="rId62"/>
    <p:sldId id="1082" r:id="rId63"/>
    <p:sldId id="1083" r:id="rId64"/>
    <p:sldId id="1084" r:id="rId65"/>
    <p:sldId id="445" r:id="rId66"/>
  </p:sldIdLst>
  <p:sldSz cx="12192000" cy="6858000"/>
  <p:notesSz cx="6858000" cy="9144000"/>
  <p:custDataLst>
    <p:tags r:id="rId7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仝德志" initials="仝德志" lastIdx="1" clrIdx="0"/>
  <p:cmAuthor id="2" name="青岛 科技大学" initials="青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2190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357" autoAdjust="0"/>
  </p:normalViewPr>
  <p:slideViewPr>
    <p:cSldViewPr snapToGrid="0" showGuides="1">
      <p:cViewPr varScale="1">
        <p:scale>
          <a:sx n="69" d="100"/>
          <a:sy n="69" d="100"/>
        </p:scale>
        <p:origin x="617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1" Type="http://schemas.openxmlformats.org/officeDocument/2006/relationships/tags" Target="tags/tag10.xml"/><Relationship Id="rId70" Type="http://schemas.openxmlformats.org/officeDocument/2006/relationships/commentAuthors" Target="commentAuthors.xml"/><Relationship Id="rId7" Type="http://schemas.openxmlformats.org/officeDocument/2006/relationships/slide" Target="slides/slide3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C07BBD-6427-46AB-980A-AEC7735131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B3BC6B9-280F-445D-A507-CAFBA8B164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B3BC6B9-280F-445D-A507-CAFBA8B164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B3BC6B9-280F-445D-A507-CAFBA8B164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B3BC6B9-280F-445D-A507-CAFBA8B164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B3BC6B9-280F-445D-A507-CAFBA8B164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B3BC6B9-280F-445D-A507-CAFBA8B164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079082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等线" panose="02010600030101010101" charset="-122"/>
                <a:cs typeface="等线" panose="02010600030101010101" charset="-122"/>
              </a:defRPr>
            </a:lvl1pPr>
          </a:lstStyle>
          <a:p>
            <a:pPr marL="227330">
              <a:lnSpc>
                <a:spcPct val="100000"/>
              </a:lnSpc>
            </a:pPr>
            <a:fld id="{81D60167-4931-47E6-BA6A-407CBD079E47}" type="slidenum">
              <a:rPr spc="-10" dirty="0"/>
            </a:fld>
            <a:endParaRPr spc="-1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等线" panose="02010600030101010101" charset="-122"/>
                <a:cs typeface="等线" panose="02010600030101010101" charset="-122"/>
              </a:defRPr>
            </a:lvl1pPr>
          </a:lstStyle>
          <a:p>
            <a:pPr marL="227330">
              <a:lnSpc>
                <a:spcPct val="100000"/>
              </a:lnSpc>
            </a:pPr>
            <a:fld id="{81D60167-4931-47E6-BA6A-407CBD079E47}" type="slidenum">
              <a:rPr spc="-10" dirty="0"/>
            </a:fld>
            <a:endParaRPr spc="-1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079082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79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等线" panose="02010600030101010101" charset="-122"/>
                <a:cs typeface="等线" panose="02010600030101010101" charset="-122"/>
              </a:defRPr>
            </a:lvl1pPr>
          </a:lstStyle>
          <a:p>
            <a:pPr marL="227330">
              <a:lnSpc>
                <a:spcPct val="100000"/>
              </a:lnSpc>
            </a:pPr>
            <a:fld id="{81D60167-4931-47E6-BA6A-407CBD079E47}" type="slidenum">
              <a:rPr spc="-10" dirty="0"/>
            </a:fld>
            <a:endParaRPr spc="-1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9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544CB-D44D-47FB-AA45-688723A5C5CD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94E1B-6AF9-42E4-BF7B-402E1169A67F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283C7-32C8-4CFA-963F-F5DAE14A036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7AB9-4776-423D-929C-3E7192EF18A1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7EDDC-6D33-41DC-8958-B155AA28E672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C6D9-8354-4B3B-98C9-97996A35C2DC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A679C-06E2-4FD0-AFD7-C965A2D6DF99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5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  <a:lvl6pPr marL="2286000" indent="0">
              <a:buNone/>
              <a:defRPr sz="1100"/>
            </a:lvl6pPr>
            <a:lvl7pPr marL="2743200" indent="0">
              <a:buNone/>
              <a:defRPr sz="1100"/>
            </a:lvl7pPr>
            <a:lvl8pPr marL="3200400" indent="0">
              <a:buNone/>
              <a:defRPr sz="1100"/>
            </a:lvl8pPr>
            <a:lvl9pPr marL="3657600" indent="0">
              <a:buNone/>
              <a:defRPr sz="11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6D2A-74D9-4872-8325-1B3D39748625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5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  <a:lvl6pPr marL="2286000" indent="0">
              <a:buNone/>
              <a:defRPr sz="1100"/>
            </a:lvl6pPr>
            <a:lvl7pPr marL="2743200" indent="0">
              <a:buNone/>
              <a:defRPr sz="1100"/>
            </a:lvl7pPr>
            <a:lvl8pPr marL="3200400" indent="0">
              <a:buNone/>
              <a:defRPr sz="1100"/>
            </a:lvl8pPr>
            <a:lvl9pPr marL="3657600" indent="0">
              <a:buNone/>
              <a:defRPr sz="11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CAEC6-0586-49B9-8B6B-B3216B881579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57DF8-9C46-4B98-87AA-20A00B50BF5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BA901-90D2-442D-A01C-3E9527BC15C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079082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等线" panose="02010600030101010101" charset="-122"/>
                <a:cs typeface="等线" panose="02010600030101010101" charset="-122"/>
              </a:defRPr>
            </a:lvl1pPr>
          </a:lstStyle>
          <a:p>
            <a:pPr marL="227330"/>
            <a:fld id="{81D60167-4931-47E6-BA6A-407CBD079E47}" type="slidenum">
              <a:rPr lang="uk-UA" spc="-11" smtClean="0"/>
            </a:fld>
            <a:endParaRPr lang="uk-UA" spc="-11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等线" panose="02010600030101010101" charset="-122"/>
                <a:cs typeface="等线" panose="02010600030101010101" charset="-122"/>
              </a:defRPr>
            </a:lvl1pPr>
          </a:lstStyle>
          <a:p>
            <a:pPr marL="227330"/>
            <a:fld id="{81D60167-4931-47E6-BA6A-407CBD079E47}" type="slidenum">
              <a:rPr lang="uk-UA" spc="-11" smtClean="0"/>
            </a:fld>
            <a:endParaRPr lang="uk-UA" spc="-1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106202-00C6-44A5-86F6-04FC7CE8C73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emf"/><Relationship Id="rId1" Type="http://schemas.openxmlformats.org/officeDocument/2006/relationships/package" Target="../embeddings/Presentation1.pptx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emf"/><Relationship Id="rId1" Type="http://schemas.openxmlformats.org/officeDocument/2006/relationships/package" Target="../embeddings/Presentation2.pptx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7.xml"/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emf"/><Relationship Id="rId1" Type="http://schemas.openxmlformats.org/officeDocument/2006/relationships/package" Target="../embeddings/Presentation3.pptx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5.xml"/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2.emf"/><Relationship Id="rId1" Type="http://schemas.openxmlformats.org/officeDocument/2006/relationships/package" Target="../embeddings/Presentation4.pptx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_rels/slide5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8.xml"/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4.emf"/><Relationship Id="rId1" Type="http://schemas.openxmlformats.org/officeDocument/2006/relationships/package" Target="../embeddings/Presentation5.pptx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0850" y="2379345"/>
            <a:ext cx="11566525" cy="164465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请同学们按照组号做好，相对集中；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请各小组将视频、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作业考到电脑上，等待展示；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6854" y="311996"/>
            <a:ext cx="30988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1585" y="2214880"/>
            <a:ext cx="6943090" cy="249174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同理心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是设计思维的出发点和和核心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ctr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90" y="2214880"/>
            <a:ext cx="2465705" cy="2491105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38331" y="2379053"/>
            <a:ext cx="7715348" cy="1644809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观看设计思维</a:t>
            </a: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同理心视频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319617" y="301577"/>
            <a:ext cx="42481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反思</a:t>
            </a:r>
            <a:r>
              <a:rPr lang="en-US" altLang="zh-CN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设计思维的五种工具</a:t>
            </a:r>
            <a:endParaRPr lang="zh-CN" altLang="en-US" sz="2800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Snip Same Side Corner Rectangle 1"/>
          <p:cNvSpPr/>
          <p:nvPr/>
        </p:nvSpPr>
        <p:spPr>
          <a:xfrm>
            <a:off x="1007745" y="1029335"/>
            <a:ext cx="10176510" cy="4799965"/>
          </a:xfrm>
          <a:prstGeom prst="rect">
            <a:avLst/>
          </a:prstGeom>
          <a:solidFill>
            <a:srgbClr val="21908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37310" y="1844675"/>
            <a:ext cx="9518015" cy="3169285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0" i="0" u="none" strike="noStrike" cap="none" spc="0" normalizeH="0" baseline="0">
                <a:ln>
                  <a:noFill/>
                </a:ln>
                <a:solidFill>
                  <a:srgbClr val="FFC000">
                    <a:lumMod val="40000"/>
                    <a:lumOff val="6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just">
              <a:lnSpc>
                <a:spcPct val="200000"/>
              </a:lnSpc>
            </a:pPr>
            <a:r>
              <a:rPr lang="zh-CN" altLang="en-US" sz="2000" b="1" dirty="0">
                <a:solidFill>
                  <a:srgbClr val="C00000"/>
                </a:solidFill>
              </a:rPr>
              <a:t>1.同理心</a:t>
            </a:r>
            <a:r>
              <a:rPr lang="zh-CN" altLang="en-US" sz="2000" b="1" dirty="0">
                <a:solidFill>
                  <a:schemeClr val="bg1"/>
                </a:solidFill>
              </a:rPr>
              <a:t>（Empathy）：收集对象的真实需求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1" dirty="0">
                <a:solidFill>
                  <a:srgbClr val="C00000"/>
                </a:solidFill>
              </a:rPr>
              <a:t>2.重新定义</a:t>
            </a:r>
            <a:r>
              <a:rPr lang="zh-CN" altLang="en-US" sz="2000" b="1" dirty="0">
                <a:solidFill>
                  <a:schemeClr val="bg1"/>
                </a:solidFill>
              </a:rPr>
              <a:t>（Define）：分析收集到的各种需求，提炼要解决的问题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1" dirty="0">
                <a:solidFill>
                  <a:srgbClr val="C00000"/>
                </a:solidFill>
              </a:rPr>
              <a:t>3.头脑风暴</a:t>
            </a:r>
            <a:r>
              <a:rPr lang="zh-CN" altLang="en-US" sz="2000" b="1" dirty="0">
                <a:solidFill>
                  <a:schemeClr val="bg1"/>
                </a:solidFill>
              </a:rPr>
              <a:t>（Ideate）：打开脑洞，创意点子越多越好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4.原型制作（Phototype）：把脑子中的想法动手制作出来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5.测试（Test）：优化解决方案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11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7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-8255" y="4070462"/>
            <a:ext cx="12192000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体验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868871" y="-120568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274335" y="11334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463406" y="11334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任意多边形 20"/>
          <p:cNvSpPr/>
          <p:nvPr/>
        </p:nvSpPr>
        <p:spPr>
          <a:xfrm>
            <a:off x="4868871" y="1432387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noFill/>
          <a:ln w="19050">
            <a:solidFill>
              <a:srgbClr val="2190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solidFill>
                  <a:srgbClr val="219083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……</a:t>
            </a:r>
            <a:endParaRPr lang="en-US" altLang="zh-CN" sz="6000" dirty="0">
              <a:solidFill>
                <a:srgbClr val="219083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6854" y="311996"/>
            <a:ext cx="247015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体验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设计钱包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1585" y="2214880"/>
            <a:ext cx="6943090" cy="332295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用设计思维去设计一款钱包：以小组形式进行，用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A4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纸、便利贴、彩笔等工具完成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抽签：一半的小组为卖方，另一半是买方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卖方设计并制作钱包；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买方商讨对钱包的需求，并在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A4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纸上记录下需求。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卖方派出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1-2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名成员到买方观察需求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时间：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分钟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90" y="2214880"/>
            <a:ext cx="2465705" cy="3323590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6854" y="311996"/>
            <a:ext cx="247015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体验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设计钱包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1585" y="2214880"/>
            <a:ext cx="6943090" cy="147637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买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方找一名成员抽签，随机抽取一个卖方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卖方到买方面前推销自己的产品，买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方决定是否购买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时间：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分钟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90" y="2214880"/>
            <a:ext cx="2465705" cy="1475740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79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80872" y="429768"/>
            <a:ext cx="800100" cy="460375"/>
          </a:xfrm>
          <a:custGeom>
            <a:avLst/>
            <a:gdLst/>
            <a:ahLst/>
            <a:cxnLst/>
            <a:rect l="l" t="t" r="r" b="b"/>
            <a:pathLst>
              <a:path w="800100" h="460375">
                <a:moveTo>
                  <a:pt x="0" y="0"/>
                </a:moveTo>
                <a:lnTo>
                  <a:pt x="800100" y="0"/>
                </a:lnTo>
                <a:lnTo>
                  <a:pt x="800100" y="460247"/>
                </a:lnTo>
                <a:lnTo>
                  <a:pt x="0" y="460247"/>
                </a:lnTo>
                <a:lnTo>
                  <a:pt x="0" y="0"/>
                </a:lnTo>
                <a:close/>
              </a:path>
            </a:pathLst>
          </a:custGeom>
          <a:solidFill>
            <a:srgbClr val="079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9913619" y="4968240"/>
            <a:ext cx="1514855" cy="1514856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0" y="3047045"/>
            <a:ext cx="1219199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别人不买我的产品，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咋办？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-8255" y="4070462"/>
            <a:ext cx="1219200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精益创业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8908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868871" y="-120568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274335" y="11334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463406" y="11334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任意多边形 20"/>
          <p:cNvSpPr/>
          <p:nvPr/>
        </p:nvSpPr>
        <p:spPr>
          <a:xfrm>
            <a:off x="4868871" y="1432387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noFill/>
          <a:ln w="19050">
            <a:solidFill>
              <a:srgbClr val="2190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en-US" altLang="zh-CN" sz="96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9600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79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80872" y="429768"/>
            <a:ext cx="800100" cy="460375"/>
          </a:xfrm>
          <a:custGeom>
            <a:avLst/>
            <a:gdLst/>
            <a:ahLst/>
            <a:cxnLst/>
            <a:rect l="l" t="t" r="r" b="b"/>
            <a:pathLst>
              <a:path w="800100" h="460375">
                <a:moveTo>
                  <a:pt x="0" y="0"/>
                </a:moveTo>
                <a:lnTo>
                  <a:pt x="800100" y="0"/>
                </a:lnTo>
                <a:lnTo>
                  <a:pt x="800100" y="460247"/>
                </a:lnTo>
                <a:lnTo>
                  <a:pt x="0" y="460247"/>
                </a:lnTo>
                <a:lnTo>
                  <a:pt x="0" y="0"/>
                </a:lnTo>
                <a:close/>
              </a:path>
            </a:pathLst>
          </a:custGeom>
          <a:solidFill>
            <a:srgbClr val="079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9913619" y="4968240"/>
            <a:ext cx="1514855" cy="1514856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0" y="3047045"/>
            <a:ext cx="1219199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什么是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精益创业？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6854" y="311996"/>
            <a:ext cx="247015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链接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一个案例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1585" y="2214880"/>
            <a:ext cx="6943090" cy="230695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微信的开发及使用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90" y="2214880"/>
            <a:ext cx="2465705" cy="2306320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59305" y="2357438"/>
            <a:ext cx="8814435" cy="25850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l">
              <a:lnSpc>
                <a:spcPct val="100000"/>
              </a:lnSpc>
            </a:pPr>
            <a:r>
              <a:rPr lang="zh-CN" altLang="en-US" sz="2800" spc="-15" dirty="0">
                <a:ea typeface="微软雅黑" panose="020B0503020204020204" charset="-122"/>
              </a:rPr>
              <a:t>1.</a:t>
            </a:r>
            <a:r>
              <a:rPr lang="zh-CN" altLang="en-US" sz="2800" spc="-15" dirty="0">
                <a:solidFill>
                  <a:srgbClr val="FF0000"/>
                </a:solidFill>
                <a:ea typeface="微软雅黑" panose="020B0503020204020204" charset="-122"/>
              </a:rPr>
              <a:t>不确定</a:t>
            </a:r>
            <a:r>
              <a:rPr lang="zh-CN" altLang="en-US" sz="2800" spc="-15" dirty="0">
                <a:ea typeface="微软雅黑" panose="020B0503020204020204" charset="-122"/>
              </a:rPr>
              <a:t>永恒存在</a:t>
            </a:r>
            <a:br>
              <a:rPr lang="zh-CN" altLang="en-US" sz="2800" spc="-15" dirty="0">
                <a:ea typeface="微软雅黑" panose="020B0503020204020204" charset="-122"/>
              </a:rPr>
            </a:br>
            <a:br>
              <a:rPr lang="zh-CN" altLang="en-US" sz="2800" spc="-15" dirty="0">
                <a:ea typeface="微软雅黑" panose="020B0503020204020204" charset="-122"/>
              </a:rPr>
            </a:br>
            <a:r>
              <a:rPr lang="en-US" sz="2800" spc="-15" dirty="0">
                <a:ea typeface="微软雅黑" panose="020B0503020204020204" charset="-122"/>
              </a:rPr>
              <a:t>2.</a:t>
            </a:r>
            <a:r>
              <a:rPr lang="zh-CN" altLang="en-US" sz="2800" spc="-15" dirty="0">
                <a:ea typeface="微软雅黑" panose="020B0503020204020204" charset="-122"/>
              </a:rPr>
              <a:t>应对</a:t>
            </a:r>
            <a:r>
              <a:rPr lang="zh-CN" altLang="en-US" sz="2800" spc="-15" dirty="0">
                <a:solidFill>
                  <a:srgbClr val="FF0000"/>
                </a:solidFill>
                <a:ea typeface="微软雅黑" panose="020B0503020204020204" charset="-122"/>
              </a:rPr>
              <a:t>个人的</a:t>
            </a:r>
            <a:r>
              <a:rPr lang="en-US" altLang="zh-CN" sz="2800" spc="-15" dirty="0">
                <a:solidFill>
                  <a:srgbClr val="FF0000"/>
                </a:solidFill>
                <a:ea typeface="微软雅黑" panose="020B0503020204020204" charset="-122"/>
              </a:rPr>
              <a:t>“</a:t>
            </a:r>
            <a:r>
              <a:rPr lang="zh-CN" altLang="en-US" sz="2800" spc="-15" dirty="0">
                <a:solidFill>
                  <a:srgbClr val="FF0000"/>
                </a:solidFill>
                <a:ea typeface="微软雅黑" panose="020B0503020204020204" charset="-122"/>
              </a:rPr>
              <a:t>不确定</a:t>
            </a:r>
            <a:r>
              <a:rPr lang="en-US" altLang="zh-CN" sz="2800" spc="-15" dirty="0">
                <a:solidFill>
                  <a:srgbClr val="FF0000"/>
                </a:solidFill>
                <a:ea typeface="微软雅黑" panose="020B0503020204020204" charset="-122"/>
              </a:rPr>
              <a:t>”</a:t>
            </a:r>
            <a:r>
              <a:rPr lang="en-US" altLang="zh-CN" sz="2800" spc="-15" dirty="0">
                <a:ea typeface="微软雅黑" panose="020B0503020204020204" charset="-122"/>
              </a:rPr>
              <a:t>---</a:t>
            </a:r>
            <a:r>
              <a:rPr lang="zh-CN" altLang="en-US" sz="2800" spc="-15" dirty="0">
                <a:solidFill>
                  <a:srgbClr val="FF0000"/>
                </a:solidFill>
                <a:ea typeface="微软雅黑" panose="020B0503020204020204" charset="-122"/>
              </a:rPr>
              <a:t>效果推理逻辑</a:t>
            </a:r>
            <a:r>
              <a:rPr lang="zh-CN" altLang="en-US" sz="2800" spc="-15" dirty="0">
                <a:ea typeface="微软雅黑" panose="020B0503020204020204" charset="-122"/>
              </a:rPr>
              <a:t>（创业思维背后的思维逻辑）</a:t>
            </a:r>
            <a:br>
              <a:rPr lang="zh-CN" altLang="en-US" sz="2800" spc="-15" dirty="0">
                <a:ea typeface="微软雅黑" panose="020B0503020204020204" charset="-122"/>
              </a:rPr>
            </a:br>
            <a:br>
              <a:rPr lang="zh-CN" altLang="en-US" sz="2800" spc="-15" dirty="0">
                <a:ea typeface="微软雅黑" panose="020B0503020204020204" charset="-122"/>
              </a:rPr>
            </a:br>
            <a:r>
              <a:rPr lang="en-US" altLang="zh-CN" sz="2800" spc="-15" dirty="0">
                <a:ea typeface="微软雅黑" panose="020B0503020204020204" charset="-122"/>
              </a:rPr>
              <a:t>4.</a:t>
            </a:r>
            <a:r>
              <a:rPr lang="zh-CN" altLang="en-US" sz="2800" spc="-15" dirty="0">
                <a:ea typeface="微软雅黑" panose="020B0503020204020204" charset="-122"/>
                <a:sym typeface="+mn-ea"/>
              </a:rPr>
              <a:t>用产品解决</a:t>
            </a:r>
            <a:r>
              <a:rPr lang="zh-CN" altLang="en-US" sz="2800" spc="-15" dirty="0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别人的</a:t>
            </a:r>
            <a:r>
              <a:rPr lang="en-US" altLang="zh-CN" sz="2800" spc="-15" dirty="0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800" spc="-15" dirty="0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不确定</a:t>
            </a:r>
            <a:r>
              <a:rPr lang="en-US" altLang="zh-CN" sz="2800" spc="-15" dirty="0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”</a:t>
            </a:r>
            <a:r>
              <a:rPr lang="en-US" altLang="zh-CN" sz="2800" spc="-15" dirty="0">
                <a:ea typeface="微软雅黑" panose="020B0503020204020204" charset="-122"/>
                <a:sym typeface="+mn-ea"/>
              </a:rPr>
              <a:t>---</a:t>
            </a:r>
            <a:r>
              <a:rPr lang="zh-CN" altLang="en-US" sz="2800" spc="-15" dirty="0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设计思维</a:t>
            </a:r>
            <a:r>
              <a:rPr lang="en-US" altLang="zh-CN" sz="2800" spc="-15" dirty="0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+</a:t>
            </a:r>
            <a:r>
              <a:rPr lang="zh-CN" altLang="en-US" sz="2800" spc="-15" dirty="0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精益创业</a:t>
            </a:r>
            <a:endParaRPr lang="zh-CN" altLang="en-US" sz="28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" name="object 2"/>
          <p:cNvSpPr txBox="1">
            <a:spLocks noGrp="1"/>
          </p:cNvSpPr>
          <p:nvPr/>
        </p:nvSpPr>
        <p:spPr>
          <a:xfrm>
            <a:off x="2176780" y="933450"/>
            <a:ext cx="8277665" cy="49212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altLang="en-US" sz="3200" spc="-15" dirty="0">
                <a:solidFill>
                  <a:schemeClr val="tx1"/>
                </a:solidFill>
                <a:ea typeface="微软雅黑" panose="020B0503020204020204" charset="-122"/>
              </a:rPr>
              <a:t>前几节课程回顾</a:t>
            </a:r>
            <a:endParaRPr lang="zh-CN" altLang="en-US" sz="2800" b="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319617" y="301577"/>
            <a:ext cx="44310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硅谷创业家Eric Ries的定义</a:t>
            </a:r>
            <a:endParaRPr lang="zh-CN" altLang="en-US" sz="2800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Snip Same Side Corner Rectangle 1"/>
          <p:cNvSpPr/>
          <p:nvPr/>
        </p:nvSpPr>
        <p:spPr>
          <a:xfrm>
            <a:off x="1007745" y="1029335"/>
            <a:ext cx="10176510" cy="4799965"/>
          </a:xfrm>
          <a:prstGeom prst="rect">
            <a:avLst/>
          </a:prstGeom>
          <a:solidFill>
            <a:srgbClr val="21908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37310" y="2091055"/>
            <a:ext cx="9518015" cy="2676525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0" i="0" u="none" strike="noStrike" cap="none" spc="0" normalizeH="0" baseline="0">
                <a:ln>
                  <a:noFill/>
                </a:ln>
                <a:solidFill>
                  <a:srgbClr val="FFC000">
                    <a:lumMod val="40000"/>
                    <a:lumOff val="6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457200" indent="-4572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</a:rPr>
              <a:t>成功的商业模式都是先推出</a:t>
            </a:r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“最小可用产品”</a:t>
            </a:r>
            <a:endParaRPr lang="zh-CN" altLang="en-US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457200" indent="-4572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</a:rPr>
              <a:t>随即听取</a:t>
            </a:r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“客户反馈”</a:t>
            </a:r>
            <a:endParaRPr lang="zh-CN" altLang="en-US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457200" indent="-4572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</a:rPr>
              <a:t>然后</a:t>
            </a:r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“快速迭代”</a:t>
            </a:r>
            <a:r>
              <a:rPr lang="zh-CN" altLang="en-US" b="1" dirty="0">
                <a:solidFill>
                  <a:schemeClr val="bg1"/>
                </a:solidFill>
              </a:rPr>
              <a:t>，即精益创业”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" name="任意多边形 35"/>
          <p:cNvSpPr/>
          <p:nvPr/>
        </p:nvSpPr>
        <p:spPr>
          <a:xfrm>
            <a:off x="0" y="432435"/>
            <a:ext cx="147955" cy="282575"/>
          </a:xfrm>
          <a:custGeom>
            <a:avLst/>
            <a:gdLst>
              <a:gd name="connsiteX0" fmla="*/ 0 w 251412"/>
              <a:gd name="connsiteY0" fmla="*/ 0 h 480334"/>
              <a:gd name="connsiteX1" fmla="*/ 251412 w 251412"/>
              <a:gd name="connsiteY1" fmla="*/ 240167 h 480334"/>
              <a:gd name="connsiteX2" fmla="*/ 0 w 251412"/>
              <a:gd name="connsiteY2" fmla="*/ 480334 h 480334"/>
              <a:gd name="connsiteX3" fmla="*/ 0 w 251412"/>
              <a:gd name="connsiteY3" fmla="*/ 0 h 48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412" h="480334">
                <a:moveTo>
                  <a:pt x="0" y="0"/>
                </a:moveTo>
                <a:lnTo>
                  <a:pt x="251412" y="240167"/>
                </a:lnTo>
                <a:lnTo>
                  <a:pt x="0" y="480334"/>
                </a:lnTo>
                <a:lnTo>
                  <a:pt x="0" y="0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任意多边形 31"/>
          <p:cNvSpPr/>
          <p:nvPr/>
        </p:nvSpPr>
        <p:spPr>
          <a:xfrm>
            <a:off x="0" y="234950"/>
            <a:ext cx="354330" cy="677545"/>
          </a:xfrm>
          <a:custGeom>
            <a:avLst/>
            <a:gdLst>
              <a:gd name="connsiteX0" fmla="*/ 0 w 441911"/>
              <a:gd name="connsiteY0" fmla="*/ 0 h 844290"/>
              <a:gd name="connsiteX1" fmla="*/ 441911 w 441911"/>
              <a:gd name="connsiteY1" fmla="*/ 422145 h 844290"/>
              <a:gd name="connsiteX2" fmla="*/ 0 w 441911"/>
              <a:gd name="connsiteY2" fmla="*/ 844290 h 844290"/>
              <a:gd name="connsiteX3" fmla="*/ 0 w 441911"/>
              <a:gd name="connsiteY3" fmla="*/ 662312 h 844290"/>
              <a:gd name="connsiteX4" fmla="*/ 251412 w 441911"/>
              <a:gd name="connsiteY4" fmla="*/ 422145 h 844290"/>
              <a:gd name="connsiteX5" fmla="*/ 0 w 441911"/>
              <a:gd name="connsiteY5" fmla="*/ 181978 h 844290"/>
              <a:gd name="connsiteX6" fmla="*/ 0 w 441911"/>
              <a:gd name="connsiteY6" fmla="*/ 0 h 84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1911" h="844290">
                <a:moveTo>
                  <a:pt x="0" y="0"/>
                </a:moveTo>
                <a:lnTo>
                  <a:pt x="441911" y="422145"/>
                </a:lnTo>
                <a:lnTo>
                  <a:pt x="0" y="844290"/>
                </a:lnTo>
                <a:lnTo>
                  <a:pt x="0" y="662312"/>
                </a:lnTo>
                <a:lnTo>
                  <a:pt x="251412" y="422145"/>
                </a:lnTo>
                <a:lnTo>
                  <a:pt x="0" y="181978"/>
                </a:lnTo>
                <a:lnTo>
                  <a:pt x="0" y="0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544938" y="0"/>
            <a:ext cx="8149784" cy="6858000"/>
          </a:xfrm>
          <a:prstGeom prst="rect">
            <a:avLst/>
          </a:prstGeom>
          <a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5000" b="-25000"/>
            </a:stretch>
          </a:blipFill>
          <a:ln w="28575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5" name="TextBox 76"/>
          <p:cNvSpPr txBox="1"/>
          <p:nvPr/>
        </p:nvSpPr>
        <p:spPr>
          <a:xfrm>
            <a:off x="354563" y="301577"/>
            <a:ext cx="24701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19083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呈现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219083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-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19083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我的定义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19083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36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671876" y="1892604"/>
            <a:ext cx="5165766" cy="3439418"/>
          </a:xfrm>
          <a:prstGeom prst="rect">
            <a:avLst/>
          </a:prstGeom>
          <a:solidFill>
            <a:srgbClr val="21908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1971274" y="3041820"/>
            <a:ext cx="447906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就是尽快</a:t>
            </a:r>
            <a:r>
              <a:rPr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出产品原型</a:t>
            </a:r>
            <a:r>
              <a:rPr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听取建议</a:t>
            </a:r>
            <a:r>
              <a:rPr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迅速迭代</a:t>
            </a:r>
            <a:r>
              <a:rPr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。他的好处在于既能检验和实现创业者的思想，同时又能规避巨大的风险。</a:t>
            </a:r>
            <a:endParaRPr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Freeform 22"/>
          <p:cNvSpPr>
            <a:spLocks noEditPoints="1"/>
          </p:cNvSpPr>
          <p:nvPr/>
        </p:nvSpPr>
        <p:spPr bwMode="auto">
          <a:xfrm>
            <a:off x="2104345" y="2187069"/>
            <a:ext cx="636310" cy="753421"/>
          </a:xfrm>
          <a:custGeom>
            <a:avLst/>
            <a:gdLst>
              <a:gd name="T0" fmla="*/ 386 w 414"/>
              <a:gd name="T1" fmla="*/ 452 h 490"/>
              <a:gd name="T2" fmla="*/ 386 w 414"/>
              <a:gd name="T3" fmla="*/ 63 h 490"/>
              <a:gd name="T4" fmla="*/ 351 w 414"/>
              <a:gd name="T5" fmla="*/ 24 h 490"/>
              <a:gd name="T6" fmla="*/ 63 w 414"/>
              <a:gd name="T7" fmla="*/ 24 h 490"/>
              <a:gd name="T8" fmla="*/ 28 w 414"/>
              <a:gd name="T9" fmla="*/ 63 h 490"/>
              <a:gd name="T10" fmla="*/ 85 w 414"/>
              <a:gd name="T11" fmla="*/ 63 h 490"/>
              <a:gd name="T12" fmla="*/ 101 w 414"/>
              <a:gd name="T13" fmla="*/ 81 h 490"/>
              <a:gd name="T14" fmla="*/ 101 w 414"/>
              <a:gd name="T15" fmla="*/ 100 h 490"/>
              <a:gd name="T16" fmla="*/ 85 w 414"/>
              <a:gd name="T17" fmla="*/ 118 h 490"/>
              <a:gd name="T18" fmla="*/ 28 w 414"/>
              <a:gd name="T19" fmla="*/ 118 h 490"/>
              <a:gd name="T20" fmla="*/ 28 w 414"/>
              <a:gd name="T21" fmla="*/ 397 h 490"/>
              <a:gd name="T22" fmla="*/ 85 w 414"/>
              <a:gd name="T23" fmla="*/ 397 h 490"/>
              <a:gd name="T24" fmla="*/ 101 w 414"/>
              <a:gd name="T25" fmla="*/ 414 h 490"/>
              <a:gd name="T26" fmla="*/ 101 w 414"/>
              <a:gd name="T27" fmla="*/ 434 h 490"/>
              <a:gd name="T28" fmla="*/ 85 w 414"/>
              <a:gd name="T29" fmla="*/ 451 h 490"/>
              <a:gd name="T30" fmla="*/ 30 w 414"/>
              <a:gd name="T31" fmla="*/ 451 h 490"/>
              <a:gd name="T32" fmla="*/ 30 w 414"/>
              <a:gd name="T33" fmla="*/ 452 h 490"/>
              <a:gd name="T34" fmla="*/ 66 w 414"/>
              <a:gd name="T35" fmla="*/ 490 h 490"/>
              <a:gd name="T36" fmla="*/ 351 w 414"/>
              <a:gd name="T37" fmla="*/ 490 h 490"/>
              <a:gd name="T38" fmla="*/ 386 w 414"/>
              <a:gd name="T39" fmla="*/ 452 h 490"/>
              <a:gd name="T40" fmla="*/ 414 w 414"/>
              <a:gd name="T41" fmla="*/ 431 h 490"/>
              <a:gd name="T42" fmla="*/ 393 w 414"/>
              <a:gd name="T43" fmla="*/ 463 h 490"/>
              <a:gd name="T44" fmla="*/ 401 w 414"/>
              <a:gd name="T45" fmla="*/ 438 h 490"/>
              <a:gd name="T46" fmla="*/ 401 w 414"/>
              <a:gd name="T47" fmla="*/ 55 h 490"/>
              <a:gd name="T48" fmla="*/ 362 w 414"/>
              <a:gd name="T49" fmla="*/ 11 h 490"/>
              <a:gd name="T50" fmla="*/ 78 w 414"/>
              <a:gd name="T51" fmla="*/ 11 h 490"/>
              <a:gd name="T52" fmla="*/ 57 w 414"/>
              <a:gd name="T53" fmla="*/ 18 h 490"/>
              <a:gd name="T54" fmla="*/ 85 w 414"/>
              <a:gd name="T55" fmla="*/ 0 h 490"/>
              <a:gd name="T56" fmla="*/ 367 w 414"/>
              <a:gd name="T57" fmla="*/ 0 h 490"/>
              <a:gd name="T58" fmla="*/ 414 w 414"/>
              <a:gd name="T59" fmla="*/ 50 h 490"/>
              <a:gd name="T60" fmla="*/ 414 w 414"/>
              <a:gd name="T61" fmla="*/ 431 h 490"/>
              <a:gd name="T62" fmla="*/ 146 w 414"/>
              <a:gd name="T63" fmla="*/ 314 h 490"/>
              <a:gd name="T64" fmla="*/ 292 w 414"/>
              <a:gd name="T65" fmla="*/ 314 h 490"/>
              <a:gd name="T66" fmla="*/ 292 w 414"/>
              <a:gd name="T67" fmla="*/ 329 h 490"/>
              <a:gd name="T68" fmla="*/ 281 w 414"/>
              <a:gd name="T69" fmla="*/ 341 h 490"/>
              <a:gd name="T70" fmla="*/ 156 w 414"/>
              <a:gd name="T71" fmla="*/ 341 h 490"/>
              <a:gd name="T72" fmla="*/ 146 w 414"/>
              <a:gd name="T73" fmla="*/ 329 h 490"/>
              <a:gd name="T74" fmla="*/ 146 w 414"/>
              <a:gd name="T75" fmla="*/ 314 h 490"/>
              <a:gd name="T76" fmla="*/ 219 w 414"/>
              <a:gd name="T77" fmla="*/ 263 h 490"/>
              <a:gd name="T78" fmla="*/ 180 w 414"/>
              <a:gd name="T79" fmla="*/ 203 h 490"/>
              <a:gd name="T80" fmla="*/ 219 w 414"/>
              <a:gd name="T81" fmla="*/ 143 h 490"/>
              <a:gd name="T82" fmla="*/ 257 w 414"/>
              <a:gd name="T83" fmla="*/ 203 h 490"/>
              <a:gd name="T84" fmla="*/ 219 w 414"/>
              <a:gd name="T85" fmla="*/ 263 h 490"/>
              <a:gd name="T86" fmla="*/ 74 w 414"/>
              <a:gd name="T87" fmla="*/ 440 h 490"/>
              <a:gd name="T88" fmla="*/ 26 w 414"/>
              <a:gd name="T89" fmla="*/ 440 h 490"/>
              <a:gd name="T90" fmla="*/ 0 w 414"/>
              <a:gd name="T91" fmla="*/ 419 h 490"/>
              <a:gd name="T92" fmla="*/ 0 w 414"/>
              <a:gd name="T93" fmla="*/ 417 h 490"/>
              <a:gd name="T94" fmla="*/ 18 w 414"/>
              <a:gd name="T95" fmla="*/ 404 h 490"/>
              <a:gd name="T96" fmla="*/ 29 w 414"/>
              <a:gd name="T97" fmla="*/ 408 h 490"/>
              <a:gd name="T98" fmla="*/ 74 w 414"/>
              <a:gd name="T99" fmla="*/ 408 h 490"/>
              <a:gd name="T100" fmla="*/ 87 w 414"/>
              <a:gd name="T101" fmla="*/ 423 h 490"/>
              <a:gd name="T102" fmla="*/ 87 w 414"/>
              <a:gd name="T103" fmla="*/ 425 h 490"/>
              <a:gd name="T104" fmla="*/ 74 w 414"/>
              <a:gd name="T105" fmla="*/ 440 h 490"/>
              <a:gd name="T106" fmla="*/ 74 w 414"/>
              <a:gd name="T107" fmla="*/ 107 h 490"/>
              <a:gd name="T108" fmla="*/ 26 w 414"/>
              <a:gd name="T109" fmla="*/ 107 h 490"/>
              <a:gd name="T110" fmla="*/ 0 w 414"/>
              <a:gd name="T111" fmla="*/ 86 h 490"/>
              <a:gd name="T112" fmla="*/ 0 w 414"/>
              <a:gd name="T113" fmla="*/ 83 h 490"/>
              <a:gd name="T114" fmla="*/ 18 w 414"/>
              <a:gd name="T115" fmla="*/ 71 h 490"/>
              <a:gd name="T116" fmla="*/ 29 w 414"/>
              <a:gd name="T117" fmla="*/ 74 h 490"/>
              <a:gd name="T118" fmla="*/ 74 w 414"/>
              <a:gd name="T119" fmla="*/ 74 h 490"/>
              <a:gd name="T120" fmla="*/ 87 w 414"/>
              <a:gd name="T121" fmla="*/ 89 h 490"/>
              <a:gd name="T122" fmla="*/ 87 w 414"/>
              <a:gd name="T123" fmla="*/ 92 h 490"/>
              <a:gd name="T124" fmla="*/ 74 w 414"/>
              <a:gd name="T125" fmla="*/ 10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4" h="490">
                <a:moveTo>
                  <a:pt x="386" y="452"/>
                </a:moveTo>
                <a:cubicBezTo>
                  <a:pt x="386" y="322"/>
                  <a:pt x="386" y="193"/>
                  <a:pt x="386" y="63"/>
                </a:cubicBezTo>
                <a:cubicBezTo>
                  <a:pt x="386" y="42"/>
                  <a:pt x="371" y="24"/>
                  <a:pt x="351" y="24"/>
                </a:cubicBezTo>
                <a:cubicBezTo>
                  <a:pt x="255" y="24"/>
                  <a:pt x="159" y="24"/>
                  <a:pt x="63" y="24"/>
                </a:cubicBezTo>
                <a:cubicBezTo>
                  <a:pt x="44" y="24"/>
                  <a:pt x="28" y="42"/>
                  <a:pt x="28" y="63"/>
                </a:cubicBezTo>
                <a:cubicBezTo>
                  <a:pt x="47" y="63"/>
                  <a:pt x="66" y="63"/>
                  <a:pt x="85" y="63"/>
                </a:cubicBezTo>
                <a:cubicBezTo>
                  <a:pt x="94" y="63"/>
                  <a:pt x="101" y="71"/>
                  <a:pt x="101" y="81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1" y="110"/>
                  <a:pt x="94" y="118"/>
                  <a:pt x="85" y="118"/>
                </a:cubicBezTo>
                <a:cubicBezTo>
                  <a:pt x="66" y="118"/>
                  <a:pt x="47" y="118"/>
                  <a:pt x="28" y="118"/>
                </a:cubicBezTo>
                <a:cubicBezTo>
                  <a:pt x="28" y="397"/>
                  <a:pt x="28" y="397"/>
                  <a:pt x="28" y="397"/>
                </a:cubicBezTo>
                <a:cubicBezTo>
                  <a:pt x="47" y="397"/>
                  <a:pt x="66" y="397"/>
                  <a:pt x="85" y="397"/>
                </a:cubicBezTo>
                <a:cubicBezTo>
                  <a:pt x="94" y="397"/>
                  <a:pt x="101" y="405"/>
                  <a:pt x="101" y="414"/>
                </a:cubicBezTo>
                <a:cubicBezTo>
                  <a:pt x="101" y="434"/>
                  <a:pt x="101" y="434"/>
                  <a:pt x="101" y="434"/>
                </a:cubicBezTo>
                <a:cubicBezTo>
                  <a:pt x="101" y="443"/>
                  <a:pt x="94" y="451"/>
                  <a:pt x="85" y="451"/>
                </a:cubicBezTo>
                <a:cubicBezTo>
                  <a:pt x="67" y="451"/>
                  <a:pt x="49" y="451"/>
                  <a:pt x="30" y="451"/>
                </a:cubicBezTo>
                <a:cubicBezTo>
                  <a:pt x="30" y="452"/>
                  <a:pt x="30" y="452"/>
                  <a:pt x="30" y="452"/>
                </a:cubicBezTo>
                <a:cubicBezTo>
                  <a:pt x="30" y="473"/>
                  <a:pt x="46" y="490"/>
                  <a:pt x="66" y="490"/>
                </a:cubicBezTo>
                <a:cubicBezTo>
                  <a:pt x="161" y="490"/>
                  <a:pt x="256" y="490"/>
                  <a:pt x="351" y="490"/>
                </a:cubicBezTo>
                <a:cubicBezTo>
                  <a:pt x="371" y="490"/>
                  <a:pt x="386" y="473"/>
                  <a:pt x="386" y="452"/>
                </a:cubicBezTo>
                <a:close/>
                <a:moveTo>
                  <a:pt x="414" y="431"/>
                </a:moveTo>
                <a:cubicBezTo>
                  <a:pt x="414" y="444"/>
                  <a:pt x="402" y="456"/>
                  <a:pt x="393" y="463"/>
                </a:cubicBezTo>
                <a:cubicBezTo>
                  <a:pt x="398" y="456"/>
                  <a:pt x="401" y="447"/>
                  <a:pt x="401" y="438"/>
                </a:cubicBezTo>
                <a:cubicBezTo>
                  <a:pt x="401" y="310"/>
                  <a:pt x="402" y="183"/>
                  <a:pt x="401" y="55"/>
                </a:cubicBezTo>
                <a:cubicBezTo>
                  <a:pt x="401" y="29"/>
                  <a:pt x="385" y="11"/>
                  <a:pt x="362" y="11"/>
                </a:cubicBezTo>
                <a:cubicBezTo>
                  <a:pt x="266" y="11"/>
                  <a:pt x="174" y="11"/>
                  <a:pt x="78" y="11"/>
                </a:cubicBezTo>
                <a:cubicBezTo>
                  <a:pt x="70" y="11"/>
                  <a:pt x="63" y="13"/>
                  <a:pt x="57" y="18"/>
                </a:cubicBezTo>
                <a:cubicBezTo>
                  <a:pt x="64" y="9"/>
                  <a:pt x="74" y="0"/>
                  <a:pt x="85" y="0"/>
                </a:cubicBezTo>
                <a:cubicBezTo>
                  <a:pt x="180" y="0"/>
                  <a:pt x="271" y="0"/>
                  <a:pt x="367" y="0"/>
                </a:cubicBezTo>
                <a:cubicBezTo>
                  <a:pt x="392" y="0"/>
                  <a:pt x="414" y="22"/>
                  <a:pt x="414" y="50"/>
                </a:cubicBezTo>
                <a:cubicBezTo>
                  <a:pt x="414" y="177"/>
                  <a:pt x="414" y="304"/>
                  <a:pt x="414" y="431"/>
                </a:cubicBezTo>
                <a:close/>
                <a:moveTo>
                  <a:pt x="146" y="314"/>
                </a:moveTo>
                <a:cubicBezTo>
                  <a:pt x="146" y="261"/>
                  <a:pt x="292" y="261"/>
                  <a:pt x="292" y="314"/>
                </a:cubicBezTo>
                <a:cubicBezTo>
                  <a:pt x="292" y="329"/>
                  <a:pt x="292" y="329"/>
                  <a:pt x="292" y="329"/>
                </a:cubicBezTo>
                <a:cubicBezTo>
                  <a:pt x="292" y="335"/>
                  <a:pt x="287" y="341"/>
                  <a:pt x="281" y="341"/>
                </a:cubicBezTo>
                <a:cubicBezTo>
                  <a:pt x="156" y="341"/>
                  <a:pt x="156" y="341"/>
                  <a:pt x="156" y="341"/>
                </a:cubicBezTo>
                <a:cubicBezTo>
                  <a:pt x="150" y="341"/>
                  <a:pt x="146" y="335"/>
                  <a:pt x="146" y="329"/>
                </a:cubicBezTo>
                <a:cubicBezTo>
                  <a:pt x="146" y="314"/>
                  <a:pt x="146" y="314"/>
                  <a:pt x="146" y="314"/>
                </a:cubicBezTo>
                <a:close/>
                <a:moveTo>
                  <a:pt x="219" y="263"/>
                </a:moveTo>
                <a:cubicBezTo>
                  <a:pt x="201" y="263"/>
                  <a:pt x="180" y="236"/>
                  <a:pt x="180" y="203"/>
                </a:cubicBezTo>
                <a:cubicBezTo>
                  <a:pt x="180" y="170"/>
                  <a:pt x="175" y="143"/>
                  <a:pt x="219" y="143"/>
                </a:cubicBezTo>
                <a:cubicBezTo>
                  <a:pt x="263" y="143"/>
                  <a:pt x="257" y="170"/>
                  <a:pt x="257" y="203"/>
                </a:cubicBezTo>
                <a:cubicBezTo>
                  <a:pt x="257" y="236"/>
                  <a:pt x="237" y="263"/>
                  <a:pt x="219" y="263"/>
                </a:cubicBezTo>
                <a:close/>
                <a:moveTo>
                  <a:pt x="74" y="440"/>
                </a:moveTo>
                <a:cubicBezTo>
                  <a:pt x="26" y="440"/>
                  <a:pt x="26" y="440"/>
                  <a:pt x="26" y="440"/>
                </a:cubicBezTo>
                <a:cubicBezTo>
                  <a:pt x="14" y="440"/>
                  <a:pt x="0" y="435"/>
                  <a:pt x="0" y="419"/>
                </a:cubicBezTo>
                <a:cubicBezTo>
                  <a:pt x="0" y="418"/>
                  <a:pt x="0" y="417"/>
                  <a:pt x="0" y="417"/>
                </a:cubicBezTo>
                <a:cubicBezTo>
                  <a:pt x="0" y="398"/>
                  <a:pt x="15" y="397"/>
                  <a:pt x="18" y="404"/>
                </a:cubicBezTo>
                <a:cubicBezTo>
                  <a:pt x="19" y="407"/>
                  <a:pt x="23" y="408"/>
                  <a:pt x="29" y="408"/>
                </a:cubicBezTo>
                <a:cubicBezTo>
                  <a:pt x="74" y="408"/>
                  <a:pt x="74" y="408"/>
                  <a:pt x="74" y="408"/>
                </a:cubicBezTo>
                <a:cubicBezTo>
                  <a:pt x="81" y="408"/>
                  <a:pt x="87" y="415"/>
                  <a:pt x="87" y="423"/>
                </a:cubicBezTo>
                <a:cubicBezTo>
                  <a:pt x="87" y="424"/>
                  <a:pt x="87" y="424"/>
                  <a:pt x="87" y="425"/>
                </a:cubicBezTo>
                <a:cubicBezTo>
                  <a:pt x="87" y="433"/>
                  <a:pt x="81" y="440"/>
                  <a:pt x="74" y="440"/>
                </a:cubicBezTo>
                <a:close/>
                <a:moveTo>
                  <a:pt x="74" y="107"/>
                </a:moveTo>
                <a:cubicBezTo>
                  <a:pt x="26" y="107"/>
                  <a:pt x="26" y="107"/>
                  <a:pt x="26" y="107"/>
                </a:cubicBezTo>
                <a:cubicBezTo>
                  <a:pt x="14" y="107"/>
                  <a:pt x="0" y="102"/>
                  <a:pt x="0" y="86"/>
                </a:cubicBezTo>
                <a:cubicBezTo>
                  <a:pt x="0" y="85"/>
                  <a:pt x="0" y="84"/>
                  <a:pt x="0" y="83"/>
                </a:cubicBezTo>
                <a:cubicBezTo>
                  <a:pt x="0" y="65"/>
                  <a:pt x="15" y="64"/>
                  <a:pt x="18" y="71"/>
                </a:cubicBezTo>
                <a:cubicBezTo>
                  <a:pt x="19" y="74"/>
                  <a:pt x="23" y="74"/>
                  <a:pt x="29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1" y="74"/>
                  <a:pt x="87" y="81"/>
                  <a:pt x="87" y="89"/>
                </a:cubicBezTo>
                <a:cubicBezTo>
                  <a:pt x="87" y="90"/>
                  <a:pt x="87" y="91"/>
                  <a:pt x="87" y="92"/>
                </a:cubicBezTo>
                <a:cubicBezTo>
                  <a:pt x="87" y="100"/>
                  <a:pt x="81" y="107"/>
                  <a:pt x="74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38331" y="2379053"/>
            <a:ext cx="7715348" cy="1644809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观看精益创业</a:t>
            </a: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公开课视频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6854" y="311996"/>
            <a:ext cx="247015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呈现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三个工具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1585" y="2214880"/>
            <a:ext cx="6943090" cy="230695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精益创业的三个主要工具：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最小可用品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客户反馈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快速迭代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90" y="2214880"/>
            <a:ext cx="2465705" cy="2306320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6854" y="311996"/>
            <a:ext cx="3683635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体验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设计迭代钱包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2.0</a:t>
            </a:r>
            <a:endParaRPr lang="en-US" altLang="zh-CN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1585" y="2214880"/>
            <a:ext cx="6943090" cy="239966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如果钱包没有卖出去，请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卖方根据买方的需求迭代产品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用精益创业理论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去迭代刚才设计的钱包：以小组形式进行，用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A4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纸、便利贴、彩笔等工具完成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买方可以继续选择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买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或者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不买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时间：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分钟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90" y="2214880"/>
            <a:ext cx="2465705" cy="2400300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6854" y="311996"/>
            <a:ext cx="2972435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体验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迭代钱包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2.0</a:t>
            </a:r>
            <a:endParaRPr lang="en-US" altLang="zh-CN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1585" y="2214880"/>
            <a:ext cx="6943090" cy="239966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用精益创业理论去迭代刚才设计的钱包：以小组形式进行，用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A4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纸、便利贴、彩笔等工具完成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如果钱包没有卖出去，请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卖方根据买方的需求迭代产品；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如果钱包已经卖出去，迭代出超过对方想像的产品；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时间：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分钟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90" y="2214880"/>
            <a:ext cx="2465705" cy="2399030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10160" y="4070462"/>
            <a:ext cx="1219200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设计思维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+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精益创业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868871" y="-111170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274335" y="11334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463406" y="11334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任意多边形 20"/>
          <p:cNvSpPr/>
          <p:nvPr/>
        </p:nvSpPr>
        <p:spPr>
          <a:xfrm>
            <a:off x="4868871" y="1432387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noFill/>
          <a:ln w="19050">
            <a:solidFill>
              <a:srgbClr val="2190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新理念</a:t>
            </a:r>
            <a:endParaRPr lang="zh-CN" altLang="en-US" sz="4800" b="1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319617" y="301577"/>
            <a:ext cx="50692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设计思维</a:t>
            </a:r>
            <a:r>
              <a:rPr lang="en-US" altLang="zh-CN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精益创业的</a:t>
            </a:r>
            <a:r>
              <a:rPr lang="zh-CN" altLang="en-US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六种工具</a:t>
            </a:r>
            <a:endParaRPr lang="zh-CN" altLang="en-US" sz="2800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Snip Same Side Corner Rectangle 1"/>
          <p:cNvSpPr/>
          <p:nvPr/>
        </p:nvSpPr>
        <p:spPr>
          <a:xfrm>
            <a:off x="1007745" y="1029335"/>
            <a:ext cx="10176510" cy="4799965"/>
          </a:xfrm>
          <a:prstGeom prst="rect">
            <a:avLst/>
          </a:prstGeom>
          <a:solidFill>
            <a:srgbClr val="21908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37310" y="1229678"/>
            <a:ext cx="9971405" cy="4399915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0" i="0" u="none" strike="noStrike" cap="none" spc="0" normalizeH="0" baseline="0">
                <a:ln>
                  <a:noFill/>
                </a:ln>
                <a:solidFill>
                  <a:srgbClr val="FFC000">
                    <a:lumMod val="40000"/>
                    <a:lumOff val="6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just">
              <a:lnSpc>
                <a:spcPct val="200000"/>
              </a:lnSpc>
            </a:pPr>
            <a:r>
              <a:rPr lang="zh-CN" altLang="en-US" sz="2000" b="1" dirty="0">
                <a:solidFill>
                  <a:srgbClr val="FF0000"/>
                </a:solidFill>
              </a:rPr>
              <a:t>1.同理心</a:t>
            </a:r>
            <a:r>
              <a:rPr lang="zh-CN" altLang="en-US" sz="2000" b="1" dirty="0">
                <a:solidFill>
                  <a:schemeClr val="bg1"/>
                </a:solidFill>
              </a:rPr>
              <a:t>（Empathy）：收集对象的真实需求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1" dirty="0">
                <a:solidFill>
                  <a:srgbClr val="FF0000"/>
                </a:solidFill>
              </a:rPr>
              <a:t>2.重新定义</a:t>
            </a:r>
            <a:r>
              <a:rPr lang="zh-CN" altLang="en-US" sz="2000" b="1" dirty="0">
                <a:solidFill>
                  <a:schemeClr val="bg1"/>
                </a:solidFill>
              </a:rPr>
              <a:t>（Define）：分析收集到的各种需求，提炼要解决的问题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1" dirty="0">
                <a:solidFill>
                  <a:srgbClr val="FF0000"/>
                </a:solidFill>
              </a:rPr>
              <a:t>3.头脑风暴</a:t>
            </a:r>
            <a:r>
              <a:rPr lang="zh-CN" altLang="en-US" sz="2000" b="1" dirty="0">
                <a:solidFill>
                  <a:schemeClr val="bg1"/>
                </a:solidFill>
              </a:rPr>
              <a:t>（Ideate）：打开脑洞，创意点子越多越好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l">
              <a:lnSpc>
                <a:spcPct val="200000"/>
              </a:lnSpc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FF0000"/>
                </a:solidFill>
              </a:rPr>
              <a:t>4.</a:t>
            </a:r>
            <a:r>
              <a:rPr lang="zh-CN" altLang="en-US" sz="2000" b="1" dirty="0">
                <a:solidFill>
                  <a:srgbClr val="FF0000"/>
                </a:solidFill>
                <a:sym typeface="+mn-ea"/>
              </a:rPr>
              <a:t>最小可用产品</a:t>
            </a:r>
            <a:r>
              <a:rPr lang="zh-CN" altLang="en-US" sz="2000" b="1" dirty="0">
                <a:solidFill>
                  <a:schemeClr val="bg1"/>
                </a:solidFill>
                <a:sym typeface="+mn-ea"/>
              </a:rPr>
              <a:t>（</a:t>
            </a:r>
            <a:r>
              <a:rPr lang="en-US" altLang="zh-CN" sz="2000" b="1" dirty="0">
                <a:solidFill>
                  <a:schemeClr val="bg1"/>
                </a:solidFill>
                <a:sym typeface="+mn-ea"/>
              </a:rPr>
              <a:t>MVP:</a:t>
            </a:r>
            <a:r>
              <a:rPr lang="zh-CN" altLang="en-US" sz="2000" b="1" dirty="0">
                <a:solidFill>
                  <a:schemeClr val="bg1"/>
                </a:solidFill>
                <a:sym typeface="+mn-ea"/>
              </a:rPr>
              <a:t>Minimum available product</a:t>
            </a:r>
            <a:r>
              <a:rPr lang="en-US" altLang="zh-CN" sz="2000" b="1" dirty="0">
                <a:solidFill>
                  <a:schemeClr val="bg1"/>
                </a:solidFill>
                <a:sym typeface="+mn-ea"/>
              </a:rPr>
              <a:t>)</a:t>
            </a:r>
            <a:r>
              <a:rPr lang="zh-CN" altLang="en-US" sz="2000" b="1" dirty="0">
                <a:solidFill>
                  <a:schemeClr val="bg1"/>
                </a:solidFill>
                <a:sym typeface="+mn-ea"/>
              </a:rPr>
              <a:t>把想法动手制作出代表设计理念的最小产品：原型甚至</a:t>
            </a:r>
            <a:r>
              <a:rPr lang="zh-CN" altLang="en-US" sz="2000" b="1" dirty="0">
                <a:solidFill>
                  <a:schemeClr val="bg1"/>
                </a:solidFill>
                <a:sym typeface="+mn-ea"/>
              </a:rPr>
              <a:t>仅仅是</a:t>
            </a:r>
            <a:r>
              <a:rPr lang="en-US" altLang="zh-CN" sz="2000" b="1" dirty="0">
                <a:solidFill>
                  <a:schemeClr val="bg1"/>
                </a:solidFill>
                <a:sym typeface="+mn-ea"/>
              </a:rPr>
              <a:t>PPT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l">
              <a:lnSpc>
                <a:spcPct val="200000"/>
              </a:lnSpc>
              <a:buFont typeface="Arial" panose="020B0604020202020204" pitchFamily="34" charset="0"/>
            </a:pPr>
            <a:r>
              <a:rPr lang="en-US" altLang="zh-CN" sz="2000" b="1" dirty="0">
                <a:solidFill>
                  <a:srgbClr val="FF0000"/>
                </a:solidFill>
                <a:sym typeface="+mn-ea"/>
              </a:rPr>
              <a:t>5.</a:t>
            </a:r>
            <a:r>
              <a:rPr lang="zh-CN" altLang="en-US" sz="2000" b="1" dirty="0">
                <a:solidFill>
                  <a:srgbClr val="FF0000"/>
                </a:solidFill>
                <a:sym typeface="+mn-ea"/>
              </a:rPr>
              <a:t>客户反馈</a:t>
            </a:r>
            <a:r>
              <a:rPr lang="zh-CN" altLang="en-US" sz="2000" b="1" dirty="0">
                <a:solidFill>
                  <a:schemeClr val="bg1"/>
                </a:solidFill>
                <a:sym typeface="+mn-ea"/>
              </a:rPr>
              <a:t>（Customer feedback）</a:t>
            </a:r>
            <a:r>
              <a:rPr lang="zh-CN" altLang="en-US" sz="2000" b="1" dirty="0">
                <a:solidFill>
                  <a:schemeClr val="bg1"/>
                </a:solidFill>
                <a:sym typeface="+mn-ea"/>
              </a:rPr>
              <a:t>寻找真实用户或者极端客户，运用</a:t>
            </a:r>
            <a:r>
              <a:rPr lang="zh-CN" altLang="en-US" sz="2000" b="1" dirty="0">
                <a:solidFill>
                  <a:srgbClr val="FF0000"/>
                </a:solidFill>
                <a:sym typeface="+mn-ea"/>
              </a:rPr>
              <a:t>同理心</a:t>
            </a:r>
            <a:r>
              <a:rPr lang="zh-CN" altLang="en-US" sz="2000" b="1" dirty="0">
                <a:solidFill>
                  <a:schemeClr val="bg1"/>
                </a:solidFill>
                <a:sym typeface="+mn-ea"/>
              </a:rPr>
              <a:t>听取反馈</a:t>
            </a:r>
            <a:endParaRPr lang="zh-CN" altLang="en-US" sz="20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algn="l">
              <a:lnSpc>
                <a:spcPct val="200000"/>
              </a:lnSpc>
              <a:buFont typeface="Arial" panose="020B0604020202020204" pitchFamily="34" charset="0"/>
            </a:pPr>
            <a:r>
              <a:rPr lang="en-US" altLang="zh-CN" sz="2000" b="1" dirty="0">
                <a:solidFill>
                  <a:srgbClr val="FF0000"/>
                </a:solidFill>
                <a:sym typeface="+mn-ea"/>
              </a:rPr>
              <a:t>6.</a:t>
            </a:r>
            <a:r>
              <a:rPr lang="zh-CN" altLang="en-US" sz="2000" b="1" dirty="0">
                <a:solidFill>
                  <a:srgbClr val="FF0000"/>
                </a:solidFill>
                <a:sym typeface="+mn-ea"/>
              </a:rPr>
              <a:t>快速迭代</a:t>
            </a:r>
            <a:r>
              <a:rPr lang="zh-CN" altLang="en-US" sz="2000" b="1" dirty="0">
                <a:solidFill>
                  <a:schemeClr val="bg1"/>
                </a:solidFill>
                <a:sym typeface="+mn-ea"/>
              </a:rPr>
              <a:t>（Fast Iteration）</a:t>
            </a:r>
            <a:r>
              <a:rPr lang="zh-CN" altLang="en-US" sz="2000" b="1" dirty="0">
                <a:solidFill>
                  <a:schemeClr val="bg1"/>
                </a:solidFill>
                <a:sym typeface="+mn-ea"/>
              </a:rPr>
              <a:t>立即迭代，事不过夜、</a:t>
            </a:r>
            <a:r>
              <a:rPr lang="zh-CN" altLang="en-US" sz="2000" b="1" dirty="0">
                <a:solidFill>
                  <a:schemeClr val="bg1"/>
                </a:solidFill>
                <a:sym typeface="+mn-ea"/>
              </a:rPr>
              <a:t>夜以继日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11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7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-43180" y="30480"/>
            <a:ext cx="9194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实践训练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6870" y="297180"/>
            <a:ext cx="4248785" cy="606425"/>
          </a:xfrm>
        </p:spPr>
        <p:txBody>
          <a:bodyPr>
            <a:normAutofit/>
          </a:bodyPr>
          <a:p>
            <a:pPr algn="l"/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课后作业-实践训练主题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3925" y="2661920"/>
            <a:ext cx="406590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青科大更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辉煌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（建校70周年）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17750" y="1076325"/>
            <a:ext cx="79121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我们要做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会使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变的更好！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64255" y="3613150"/>
            <a:ext cx="224028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中国优秀的传统文化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8505" y="3244850"/>
            <a:ext cx="178308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人类命运共同体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06750" y="3129915"/>
            <a:ext cx="178308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为人民谋幸福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870" y="3705860"/>
            <a:ext cx="299402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青科大推动人类文明的未来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8505" y="4890770"/>
            <a:ext cx="172212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5G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77185" y="5392420"/>
            <a:ext cx="331216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我的班级我的家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4665" y="5835015"/>
            <a:ext cx="411099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我心中的小心肝-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我的专业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1485" y="4326255"/>
            <a:ext cx="200850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新旧动能转换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17470" y="4152900"/>
            <a:ext cx="296227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新工科——大国工匠精神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3920" y="5352415"/>
            <a:ext cx="146367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智能制造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5300" y="6303010"/>
            <a:ext cx="545909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让学弟学妹更快的适应校园生活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06750" y="4890770"/>
            <a:ext cx="254000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应对疫情，造福世界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303645" y="3129915"/>
            <a:ext cx="0" cy="2576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343900" y="1763395"/>
            <a:ext cx="1530350" cy="460375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indent="0" algn="ctr">
              <a:buFont typeface="+mj-lt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相关要求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347595" y="1763395"/>
            <a:ext cx="1430020" cy="460375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实践主题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17995" y="2664460"/>
            <a:ext cx="4366895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（一）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每个小组选定一个主题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（二）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运用设计思维理论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buClrTx/>
              <a:buSz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（三）不使用自己的现有资金，运用平台思维整合资源。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buClrTx/>
              <a:buSz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（四）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呈现的产品要有价值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（五）最后产品呈现：可以使用喜欢的各种方式表达：或实物、或情景剧、或绘画、或音乐、或总结报告……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（六）每组需用视频记录和展示产品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，视频在5分钟之内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（七）下次课程之前以组为单位将视频发到微信群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（八）产品视频作为实践环节考核成绩。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57070" y="1162368"/>
            <a:ext cx="8277665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2800" spc="-15" dirty="0">
                <a:ea typeface="微软雅黑" panose="020B0503020204020204" charset="-122"/>
              </a:rPr>
              <a:t>作业展示</a:t>
            </a:r>
            <a:endParaRPr lang="zh-CN" altLang="en-US" sz="2800" spc="-15" dirty="0"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23695" y="2004695"/>
            <a:ext cx="9250045" cy="353758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285750" indent="-285750" fontAlgn="auto"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每个小组将视频拷到电脑上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思考并准备本组作业选题内容，完成情况、完成过程中如何使用设计思维（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分钟）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小组上台展示视频并进行讲解（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讲解过程要说明如何使用了设计思维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精益创业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）（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分钟）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展示视频的小组加分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79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344930" y="2992755"/>
            <a:ext cx="9911080" cy="5041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你有没有想过，设计一个产品，替别人解决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不确定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endParaRPr lang="zh-CN" alt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80872" y="429768"/>
            <a:ext cx="800100" cy="460375"/>
          </a:xfrm>
          <a:custGeom>
            <a:avLst/>
            <a:gdLst/>
            <a:ahLst/>
            <a:cxnLst/>
            <a:rect l="l" t="t" r="r" b="b"/>
            <a:pathLst>
              <a:path w="800100" h="460375">
                <a:moveTo>
                  <a:pt x="0" y="0"/>
                </a:moveTo>
                <a:lnTo>
                  <a:pt x="800100" y="0"/>
                </a:lnTo>
                <a:lnTo>
                  <a:pt x="800100" y="460247"/>
                </a:lnTo>
                <a:lnTo>
                  <a:pt x="0" y="460247"/>
                </a:lnTo>
                <a:lnTo>
                  <a:pt x="0" y="0"/>
                </a:lnTo>
                <a:close/>
              </a:path>
            </a:pathLst>
          </a:custGeom>
          <a:solidFill>
            <a:srgbClr val="079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881380" y="429895"/>
            <a:ext cx="3950970" cy="443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用产品解决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不确定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endParaRPr lang="zh-CN" altLang="en-US" sz="2800" b="1" dirty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10540" y="473963"/>
            <a:ext cx="370840" cy="372110"/>
          </a:xfrm>
          <a:custGeom>
            <a:avLst/>
            <a:gdLst/>
            <a:ahLst/>
            <a:cxnLst/>
            <a:rect l="l" t="t" r="r" b="b"/>
            <a:pathLst>
              <a:path w="370840" h="372109">
                <a:moveTo>
                  <a:pt x="185928" y="371856"/>
                </a:moveTo>
                <a:lnTo>
                  <a:pt x="0" y="371856"/>
                </a:lnTo>
                <a:lnTo>
                  <a:pt x="0" y="0"/>
                </a:lnTo>
                <a:lnTo>
                  <a:pt x="185928" y="0"/>
                </a:lnTo>
                <a:lnTo>
                  <a:pt x="370331" y="185928"/>
                </a:lnTo>
                <a:lnTo>
                  <a:pt x="185928" y="37185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9913619" y="4968240"/>
            <a:ext cx="1514855" cy="1514856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6854" y="311996"/>
            <a:ext cx="196088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请大家思考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1585" y="2214880"/>
            <a:ext cx="6943090" cy="230695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你会不会购买这一组的产品？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请大家举起右手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90" y="2214880"/>
            <a:ext cx="2465705" cy="2306320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57070" y="1162368"/>
            <a:ext cx="8277665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2800" spc="-15" dirty="0">
                <a:ea typeface="微软雅黑" panose="020B0503020204020204" charset="-122"/>
              </a:rPr>
              <a:t>请大家</a:t>
            </a:r>
            <a:r>
              <a:rPr lang="zh-CN" altLang="en-US" sz="2800" spc="-15" dirty="0">
                <a:ea typeface="微软雅黑" panose="020B0503020204020204" charset="-122"/>
              </a:rPr>
              <a:t>思考？</a:t>
            </a:r>
            <a:endParaRPr lang="zh-CN" altLang="en-US" sz="2800" spc="-15" dirty="0"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3155" y="2061845"/>
            <a:ext cx="9922510" cy="345948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285750" indent="-285750" fontAlgn="auto">
              <a:lnSpc>
                <a:spcPts val="35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你的产品卖多少钱？怎么卖给对方？你的产品怎样生产？别人仿制你的产品怎么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办？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ts val="35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我们主题的实现，是不是欠缺全面性的思考？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ts val="35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这个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全面性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在哪里？怎么办？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7"/>
          <p:cNvSpPr/>
          <p:nvPr/>
        </p:nvSpPr>
        <p:spPr>
          <a:xfrm rot="5400000">
            <a:off x="-2156932" y="-650631"/>
            <a:ext cx="6858001" cy="8159264"/>
          </a:xfrm>
          <a:custGeom>
            <a:avLst/>
            <a:gdLst>
              <a:gd name="connsiteX0" fmla="*/ 1 w 4510455"/>
              <a:gd name="connsiteY0" fmla="*/ 8838392 h 8838392"/>
              <a:gd name="connsiteX1" fmla="*/ 1 w 4510455"/>
              <a:gd name="connsiteY1" fmla="*/ 3888323 h 8838392"/>
              <a:gd name="connsiteX2" fmla="*/ 4510455 w 4510455"/>
              <a:gd name="connsiteY2" fmla="*/ 3888323 h 8838392"/>
              <a:gd name="connsiteX3" fmla="*/ 4510455 w 4510455"/>
              <a:gd name="connsiteY3" fmla="*/ 8838392 h 8838392"/>
              <a:gd name="connsiteX4" fmla="*/ 0 w 4510455"/>
              <a:gd name="connsiteY4" fmla="*/ 3888322 h 8838392"/>
              <a:gd name="connsiteX5" fmla="*/ 2255227 w 4510455"/>
              <a:gd name="connsiteY5" fmla="*/ 0 h 8838392"/>
              <a:gd name="connsiteX6" fmla="*/ 4510454 w 4510455"/>
              <a:gd name="connsiteY6" fmla="*/ 3888322 h 883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10455" h="8838392">
                <a:moveTo>
                  <a:pt x="1" y="8838392"/>
                </a:moveTo>
                <a:lnTo>
                  <a:pt x="1" y="3888323"/>
                </a:lnTo>
                <a:lnTo>
                  <a:pt x="4510455" y="3888323"/>
                </a:lnTo>
                <a:lnTo>
                  <a:pt x="4510455" y="8838392"/>
                </a:lnTo>
                <a:close/>
                <a:moveTo>
                  <a:pt x="0" y="3888322"/>
                </a:moveTo>
                <a:lnTo>
                  <a:pt x="2255227" y="0"/>
                </a:lnTo>
                <a:lnTo>
                  <a:pt x="4510454" y="3888322"/>
                </a:ln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任意多边形 20"/>
          <p:cNvSpPr/>
          <p:nvPr/>
        </p:nvSpPr>
        <p:spPr>
          <a:xfrm rot="5400000">
            <a:off x="-1091020" y="864903"/>
            <a:ext cx="6858001" cy="5128208"/>
          </a:xfrm>
          <a:custGeom>
            <a:avLst/>
            <a:gdLst>
              <a:gd name="connsiteX0" fmla="*/ 1 w 6858001"/>
              <a:gd name="connsiteY0" fmla="*/ 5128208 h 5128208"/>
              <a:gd name="connsiteX1" fmla="*/ 1 w 6858001"/>
              <a:gd name="connsiteY1" fmla="*/ 5128207 h 5128208"/>
              <a:gd name="connsiteX2" fmla="*/ 6857999 w 6858001"/>
              <a:gd name="connsiteY2" fmla="*/ 5128207 h 5128208"/>
              <a:gd name="connsiteX3" fmla="*/ 5388164 w 6858001"/>
              <a:gd name="connsiteY3" fmla="*/ 3589553 h 5128208"/>
              <a:gd name="connsiteX4" fmla="*/ 6858001 w 6858001"/>
              <a:gd name="connsiteY4" fmla="*/ 3589553 h 5128208"/>
              <a:gd name="connsiteX5" fmla="*/ 6858001 w 6858001"/>
              <a:gd name="connsiteY5" fmla="*/ 5128208 h 5128208"/>
              <a:gd name="connsiteX6" fmla="*/ 1 w 6858001"/>
              <a:gd name="connsiteY6" fmla="*/ 5128206 h 5128208"/>
              <a:gd name="connsiteX7" fmla="*/ 1 w 6858001"/>
              <a:gd name="connsiteY7" fmla="*/ 3589552 h 5128208"/>
              <a:gd name="connsiteX8" fmla="*/ 1469834 w 6858001"/>
              <a:gd name="connsiteY8" fmla="*/ 3589552 h 5128208"/>
              <a:gd name="connsiteX9" fmla="*/ 0 w 6858001"/>
              <a:gd name="connsiteY9" fmla="*/ 3589551 h 5128208"/>
              <a:gd name="connsiteX10" fmla="*/ 3428999 w 6858001"/>
              <a:gd name="connsiteY10" fmla="*/ 0 h 5128208"/>
              <a:gd name="connsiteX11" fmla="*/ 6857999 w 6858001"/>
              <a:gd name="connsiteY11" fmla="*/ 3589551 h 5128208"/>
              <a:gd name="connsiteX12" fmla="*/ 5388163 w 6858001"/>
              <a:gd name="connsiteY12" fmla="*/ 3589551 h 5128208"/>
              <a:gd name="connsiteX13" fmla="*/ 3428999 w 6858001"/>
              <a:gd name="connsiteY13" fmla="*/ 1538656 h 5128208"/>
              <a:gd name="connsiteX14" fmla="*/ 1469835 w 6858001"/>
              <a:gd name="connsiteY14" fmla="*/ 3589551 h 5128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58001" h="5128208">
                <a:moveTo>
                  <a:pt x="1" y="5128208"/>
                </a:moveTo>
                <a:lnTo>
                  <a:pt x="1" y="5128207"/>
                </a:lnTo>
                <a:lnTo>
                  <a:pt x="6857999" y="5128207"/>
                </a:lnTo>
                <a:lnTo>
                  <a:pt x="5388164" y="3589553"/>
                </a:lnTo>
                <a:lnTo>
                  <a:pt x="6858001" y="3589553"/>
                </a:lnTo>
                <a:lnTo>
                  <a:pt x="6858001" y="5128208"/>
                </a:lnTo>
                <a:close/>
                <a:moveTo>
                  <a:pt x="1" y="5128206"/>
                </a:moveTo>
                <a:lnTo>
                  <a:pt x="1" y="3589552"/>
                </a:lnTo>
                <a:lnTo>
                  <a:pt x="1469834" y="3589552"/>
                </a:lnTo>
                <a:close/>
                <a:moveTo>
                  <a:pt x="0" y="3589551"/>
                </a:moveTo>
                <a:lnTo>
                  <a:pt x="3428999" y="0"/>
                </a:lnTo>
                <a:lnTo>
                  <a:pt x="6857999" y="3589551"/>
                </a:lnTo>
                <a:lnTo>
                  <a:pt x="5388163" y="3589551"/>
                </a:lnTo>
                <a:lnTo>
                  <a:pt x="3428999" y="1538656"/>
                </a:lnTo>
                <a:lnTo>
                  <a:pt x="1469835" y="3589551"/>
                </a:lnTo>
                <a:close/>
              </a:path>
            </a:pathLst>
          </a:custGeom>
          <a:solidFill>
            <a:srgbClr val="21908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52135" y="3491230"/>
            <a:ext cx="464756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1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</a:t>
            </a:r>
            <a:r>
              <a:rPr lang="zh-CN" altLang="en-US" sz="21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四章  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商业模式画布</a:t>
            </a:r>
            <a:endParaRPr kumimoji="0" sz="2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14040" y="2475865"/>
            <a:ext cx="6749415" cy="553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>
              <a:lnSpc>
                <a:spcPct val="100000"/>
              </a:lnSpc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《创新创业基础》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90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3047045"/>
            <a:ext cx="1219199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什么是商业模式？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544938" y="0"/>
            <a:ext cx="8149784" cy="6858000"/>
          </a:xfrm>
          <a:prstGeom prst="rect">
            <a:avLst/>
          </a:prstGeom>
          <a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5000" b="-25000"/>
            </a:stretch>
          </a:blipFill>
          <a:ln w="28575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5" name="TextBox 76"/>
          <p:cNvSpPr txBox="1"/>
          <p:nvPr/>
        </p:nvSpPr>
        <p:spPr>
          <a:xfrm>
            <a:off x="354563" y="301577"/>
            <a:ext cx="28257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19083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呈现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219083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-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19083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创业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19083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的定义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19083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36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671876" y="1892604"/>
            <a:ext cx="5165766" cy="3439418"/>
          </a:xfrm>
          <a:prstGeom prst="rect">
            <a:avLst/>
          </a:prstGeom>
          <a:solidFill>
            <a:srgbClr val="21908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1971274" y="3041820"/>
            <a:ext cx="4479062" cy="1876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当能成功</a:t>
            </a:r>
            <a:r>
              <a:rPr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满足</a:t>
            </a:r>
            <a:r>
              <a:rPr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别人的</a:t>
            </a:r>
            <a:r>
              <a:rPr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需</a:t>
            </a:r>
            <a:r>
              <a:rPr lang="zh-CN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要</a:t>
            </a:r>
            <a:r>
              <a:rPr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时商业模式就产生了</a:t>
            </a:r>
            <a:r>
              <a:rPr lang="zh-CN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！</a:t>
            </a:r>
            <a:endParaRPr lang="zh-CN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创业就是满足别人的需要！</a:t>
            </a:r>
            <a:endParaRPr 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</a:pPr>
            <a:endParaRPr 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Freeform 22"/>
          <p:cNvSpPr>
            <a:spLocks noEditPoints="1"/>
          </p:cNvSpPr>
          <p:nvPr/>
        </p:nvSpPr>
        <p:spPr bwMode="auto">
          <a:xfrm>
            <a:off x="2104345" y="2187069"/>
            <a:ext cx="636310" cy="753421"/>
          </a:xfrm>
          <a:custGeom>
            <a:avLst/>
            <a:gdLst>
              <a:gd name="T0" fmla="*/ 386 w 414"/>
              <a:gd name="T1" fmla="*/ 452 h 490"/>
              <a:gd name="T2" fmla="*/ 386 w 414"/>
              <a:gd name="T3" fmla="*/ 63 h 490"/>
              <a:gd name="T4" fmla="*/ 351 w 414"/>
              <a:gd name="T5" fmla="*/ 24 h 490"/>
              <a:gd name="T6" fmla="*/ 63 w 414"/>
              <a:gd name="T7" fmla="*/ 24 h 490"/>
              <a:gd name="T8" fmla="*/ 28 w 414"/>
              <a:gd name="T9" fmla="*/ 63 h 490"/>
              <a:gd name="T10" fmla="*/ 85 w 414"/>
              <a:gd name="T11" fmla="*/ 63 h 490"/>
              <a:gd name="T12" fmla="*/ 101 w 414"/>
              <a:gd name="T13" fmla="*/ 81 h 490"/>
              <a:gd name="T14" fmla="*/ 101 w 414"/>
              <a:gd name="T15" fmla="*/ 100 h 490"/>
              <a:gd name="T16" fmla="*/ 85 w 414"/>
              <a:gd name="T17" fmla="*/ 118 h 490"/>
              <a:gd name="T18" fmla="*/ 28 w 414"/>
              <a:gd name="T19" fmla="*/ 118 h 490"/>
              <a:gd name="T20" fmla="*/ 28 w 414"/>
              <a:gd name="T21" fmla="*/ 397 h 490"/>
              <a:gd name="T22" fmla="*/ 85 w 414"/>
              <a:gd name="T23" fmla="*/ 397 h 490"/>
              <a:gd name="T24" fmla="*/ 101 w 414"/>
              <a:gd name="T25" fmla="*/ 414 h 490"/>
              <a:gd name="T26" fmla="*/ 101 w 414"/>
              <a:gd name="T27" fmla="*/ 434 h 490"/>
              <a:gd name="T28" fmla="*/ 85 w 414"/>
              <a:gd name="T29" fmla="*/ 451 h 490"/>
              <a:gd name="T30" fmla="*/ 30 w 414"/>
              <a:gd name="T31" fmla="*/ 451 h 490"/>
              <a:gd name="T32" fmla="*/ 30 w 414"/>
              <a:gd name="T33" fmla="*/ 452 h 490"/>
              <a:gd name="T34" fmla="*/ 66 w 414"/>
              <a:gd name="T35" fmla="*/ 490 h 490"/>
              <a:gd name="T36" fmla="*/ 351 w 414"/>
              <a:gd name="T37" fmla="*/ 490 h 490"/>
              <a:gd name="T38" fmla="*/ 386 w 414"/>
              <a:gd name="T39" fmla="*/ 452 h 490"/>
              <a:gd name="T40" fmla="*/ 414 w 414"/>
              <a:gd name="T41" fmla="*/ 431 h 490"/>
              <a:gd name="T42" fmla="*/ 393 w 414"/>
              <a:gd name="T43" fmla="*/ 463 h 490"/>
              <a:gd name="T44" fmla="*/ 401 w 414"/>
              <a:gd name="T45" fmla="*/ 438 h 490"/>
              <a:gd name="T46" fmla="*/ 401 w 414"/>
              <a:gd name="T47" fmla="*/ 55 h 490"/>
              <a:gd name="T48" fmla="*/ 362 w 414"/>
              <a:gd name="T49" fmla="*/ 11 h 490"/>
              <a:gd name="T50" fmla="*/ 78 w 414"/>
              <a:gd name="T51" fmla="*/ 11 h 490"/>
              <a:gd name="T52" fmla="*/ 57 w 414"/>
              <a:gd name="T53" fmla="*/ 18 h 490"/>
              <a:gd name="T54" fmla="*/ 85 w 414"/>
              <a:gd name="T55" fmla="*/ 0 h 490"/>
              <a:gd name="T56" fmla="*/ 367 w 414"/>
              <a:gd name="T57" fmla="*/ 0 h 490"/>
              <a:gd name="T58" fmla="*/ 414 w 414"/>
              <a:gd name="T59" fmla="*/ 50 h 490"/>
              <a:gd name="T60" fmla="*/ 414 w 414"/>
              <a:gd name="T61" fmla="*/ 431 h 490"/>
              <a:gd name="T62" fmla="*/ 146 w 414"/>
              <a:gd name="T63" fmla="*/ 314 h 490"/>
              <a:gd name="T64" fmla="*/ 292 w 414"/>
              <a:gd name="T65" fmla="*/ 314 h 490"/>
              <a:gd name="T66" fmla="*/ 292 w 414"/>
              <a:gd name="T67" fmla="*/ 329 h 490"/>
              <a:gd name="T68" fmla="*/ 281 w 414"/>
              <a:gd name="T69" fmla="*/ 341 h 490"/>
              <a:gd name="T70" fmla="*/ 156 w 414"/>
              <a:gd name="T71" fmla="*/ 341 h 490"/>
              <a:gd name="T72" fmla="*/ 146 w 414"/>
              <a:gd name="T73" fmla="*/ 329 h 490"/>
              <a:gd name="T74" fmla="*/ 146 w 414"/>
              <a:gd name="T75" fmla="*/ 314 h 490"/>
              <a:gd name="T76" fmla="*/ 219 w 414"/>
              <a:gd name="T77" fmla="*/ 263 h 490"/>
              <a:gd name="T78" fmla="*/ 180 w 414"/>
              <a:gd name="T79" fmla="*/ 203 h 490"/>
              <a:gd name="T80" fmla="*/ 219 w 414"/>
              <a:gd name="T81" fmla="*/ 143 h 490"/>
              <a:gd name="T82" fmla="*/ 257 w 414"/>
              <a:gd name="T83" fmla="*/ 203 h 490"/>
              <a:gd name="T84" fmla="*/ 219 w 414"/>
              <a:gd name="T85" fmla="*/ 263 h 490"/>
              <a:gd name="T86" fmla="*/ 74 w 414"/>
              <a:gd name="T87" fmla="*/ 440 h 490"/>
              <a:gd name="T88" fmla="*/ 26 w 414"/>
              <a:gd name="T89" fmla="*/ 440 h 490"/>
              <a:gd name="T90" fmla="*/ 0 w 414"/>
              <a:gd name="T91" fmla="*/ 419 h 490"/>
              <a:gd name="T92" fmla="*/ 0 w 414"/>
              <a:gd name="T93" fmla="*/ 417 h 490"/>
              <a:gd name="T94" fmla="*/ 18 w 414"/>
              <a:gd name="T95" fmla="*/ 404 h 490"/>
              <a:gd name="T96" fmla="*/ 29 w 414"/>
              <a:gd name="T97" fmla="*/ 408 h 490"/>
              <a:gd name="T98" fmla="*/ 74 w 414"/>
              <a:gd name="T99" fmla="*/ 408 h 490"/>
              <a:gd name="T100" fmla="*/ 87 w 414"/>
              <a:gd name="T101" fmla="*/ 423 h 490"/>
              <a:gd name="T102" fmla="*/ 87 w 414"/>
              <a:gd name="T103" fmla="*/ 425 h 490"/>
              <a:gd name="T104" fmla="*/ 74 w 414"/>
              <a:gd name="T105" fmla="*/ 440 h 490"/>
              <a:gd name="T106" fmla="*/ 74 w 414"/>
              <a:gd name="T107" fmla="*/ 107 h 490"/>
              <a:gd name="T108" fmla="*/ 26 w 414"/>
              <a:gd name="T109" fmla="*/ 107 h 490"/>
              <a:gd name="T110" fmla="*/ 0 w 414"/>
              <a:gd name="T111" fmla="*/ 86 h 490"/>
              <a:gd name="T112" fmla="*/ 0 w 414"/>
              <a:gd name="T113" fmla="*/ 83 h 490"/>
              <a:gd name="T114" fmla="*/ 18 w 414"/>
              <a:gd name="T115" fmla="*/ 71 h 490"/>
              <a:gd name="T116" fmla="*/ 29 w 414"/>
              <a:gd name="T117" fmla="*/ 74 h 490"/>
              <a:gd name="T118" fmla="*/ 74 w 414"/>
              <a:gd name="T119" fmla="*/ 74 h 490"/>
              <a:gd name="T120" fmla="*/ 87 w 414"/>
              <a:gd name="T121" fmla="*/ 89 h 490"/>
              <a:gd name="T122" fmla="*/ 87 w 414"/>
              <a:gd name="T123" fmla="*/ 92 h 490"/>
              <a:gd name="T124" fmla="*/ 74 w 414"/>
              <a:gd name="T125" fmla="*/ 10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4" h="490">
                <a:moveTo>
                  <a:pt x="386" y="452"/>
                </a:moveTo>
                <a:cubicBezTo>
                  <a:pt x="386" y="322"/>
                  <a:pt x="386" y="193"/>
                  <a:pt x="386" y="63"/>
                </a:cubicBezTo>
                <a:cubicBezTo>
                  <a:pt x="386" y="42"/>
                  <a:pt x="371" y="24"/>
                  <a:pt x="351" y="24"/>
                </a:cubicBezTo>
                <a:cubicBezTo>
                  <a:pt x="255" y="24"/>
                  <a:pt x="159" y="24"/>
                  <a:pt x="63" y="24"/>
                </a:cubicBezTo>
                <a:cubicBezTo>
                  <a:pt x="44" y="24"/>
                  <a:pt x="28" y="42"/>
                  <a:pt x="28" y="63"/>
                </a:cubicBezTo>
                <a:cubicBezTo>
                  <a:pt x="47" y="63"/>
                  <a:pt x="66" y="63"/>
                  <a:pt x="85" y="63"/>
                </a:cubicBezTo>
                <a:cubicBezTo>
                  <a:pt x="94" y="63"/>
                  <a:pt x="101" y="71"/>
                  <a:pt x="101" y="81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1" y="110"/>
                  <a:pt x="94" y="118"/>
                  <a:pt x="85" y="118"/>
                </a:cubicBezTo>
                <a:cubicBezTo>
                  <a:pt x="66" y="118"/>
                  <a:pt x="47" y="118"/>
                  <a:pt x="28" y="118"/>
                </a:cubicBezTo>
                <a:cubicBezTo>
                  <a:pt x="28" y="397"/>
                  <a:pt x="28" y="397"/>
                  <a:pt x="28" y="397"/>
                </a:cubicBezTo>
                <a:cubicBezTo>
                  <a:pt x="47" y="397"/>
                  <a:pt x="66" y="397"/>
                  <a:pt x="85" y="397"/>
                </a:cubicBezTo>
                <a:cubicBezTo>
                  <a:pt x="94" y="397"/>
                  <a:pt x="101" y="405"/>
                  <a:pt x="101" y="414"/>
                </a:cubicBezTo>
                <a:cubicBezTo>
                  <a:pt x="101" y="434"/>
                  <a:pt x="101" y="434"/>
                  <a:pt x="101" y="434"/>
                </a:cubicBezTo>
                <a:cubicBezTo>
                  <a:pt x="101" y="443"/>
                  <a:pt x="94" y="451"/>
                  <a:pt x="85" y="451"/>
                </a:cubicBezTo>
                <a:cubicBezTo>
                  <a:pt x="67" y="451"/>
                  <a:pt x="49" y="451"/>
                  <a:pt x="30" y="451"/>
                </a:cubicBezTo>
                <a:cubicBezTo>
                  <a:pt x="30" y="452"/>
                  <a:pt x="30" y="452"/>
                  <a:pt x="30" y="452"/>
                </a:cubicBezTo>
                <a:cubicBezTo>
                  <a:pt x="30" y="473"/>
                  <a:pt x="46" y="490"/>
                  <a:pt x="66" y="490"/>
                </a:cubicBezTo>
                <a:cubicBezTo>
                  <a:pt x="161" y="490"/>
                  <a:pt x="256" y="490"/>
                  <a:pt x="351" y="490"/>
                </a:cubicBezTo>
                <a:cubicBezTo>
                  <a:pt x="371" y="490"/>
                  <a:pt x="386" y="473"/>
                  <a:pt x="386" y="452"/>
                </a:cubicBezTo>
                <a:close/>
                <a:moveTo>
                  <a:pt x="414" y="431"/>
                </a:moveTo>
                <a:cubicBezTo>
                  <a:pt x="414" y="444"/>
                  <a:pt x="402" y="456"/>
                  <a:pt x="393" y="463"/>
                </a:cubicBezTo>
                <a:cubicBezTo>
                  <a:pt x="398" y="456"/>
                  <a:pt x="401" y="447"/>
                  <a:pt x="401" y="438"/>
                </a:cubicBezTo>
                <a:cubicBezTo>
                  <a:pt x="401" y="310"/>
                  <a:pt x="402" y="183"/>
                  <a:pt x="401" y="55"/>
                </a:cubicBezTo>
                <a:cubicBezTo>
                  <a:pt x="401" y="29"/>
                  <a:pt x="385" y="11"/>
                  <a:pt x="362" y="11"/>
                </a:cubicBezTo>
                <a:cubicBezTo>
                  <a:pt x="266" y="11"/>
                  <a:pt x="174" y="11"/>
                  <a:pt x="78" y="11"/>
                </a:cubicBezTo>
                <a:cubicBezTo>
                  <a:pt x="70" y="11"/>
                  <a:pt x="63" y="13"/>
                  <a:pt x="57" y="18"/>
                </a:cubicBezTo>
                <a:cubicBezTo>
                  <a:pt x="64" y="9"/>
                  <a:pt x="74" y="0"/>
                  <a:pt x="85" y="0"/>
                </a:cubicBezTo>
                <a:cubicBezTo>
                  <a:pt x="180" y="0"/>
                  <a:pt x="271" y="0"/>
                  <a:pt x="367" y="0"/>
                </a:cubicBezTo>
                <a:cubicBezTo>
                  <a:pt x="392" y="0"/>
                  <a:pt x="414" y="22"/>
                  <a:pt x="414" y="50"/>
                </a:cubicBezTo>
                <a:cubicBezTo>
                  <a:pt x="414" y="177"/>
                  <a:pt x="414" y="304"/>
                  <a:pt x="414" y="431"/>
                </a:cubicBezTo>
                <a:close/>
                <a:moveTo>
                  <a:pt x="146" y="314"/>
                </a:moveTo>
                <a:cubicBezTo>
                  <a:pt x="146" y="261"/>
                  <a:pt x="292" y="261"/>
                  <a:pt x="292" y="314"/>
                </a:cubicBezTo>
                <a:cubicBezTo>
                  <a:pt x="292" y="329"/>
                  <a:pt x="292" y="329"/>
                  <a:pt x="292" y="329"/>
                </a:cubicBezTo>
                <a:cubicBezTo>
                  <a:pt x="292" y="335"/>
                  <a:pt x="287" y="341"/>
                  <a:pt x="281" y="341"/>
                </a:cubicBezTo>
                <a:cubicBezTo>
                  <a:pt x="156" y="341"/>
                  <a:pt x="156" y="341"/>
                  <a:pt x="156" y="341"/>
                </a:cubicBezTo>
                <a:cubicBezTo>
                  <a:pt x="150" y="341"/>
                  <a:pt x="146" y="335"/>
                  <a:pt x="146" y="329"/>
                </a:cubicBezTo>
                <a:cubicBezTo>
                  <a:pt x="146" y="314"/>
                  <a:pt x="146" y="314"/>
                  <a:pt x="146" y="314"/>
                </a:cubicBezTo>
                <a:close/>
                <a:moveTo>
                  <a:pt x="219" y="263"/>
                </a:moveTo>
                <a:cubicBezTo>
                  <a:pt x="201" y="263"/>
                  <a:pt x="180" y="236"/>
                  <a:pt x="180" y="203"/>
                </a:cubicBezTo>
                <a:cubicBezTo>
                  <a:pt x="180" y="170"/>
                  <a:pt x="175" y="143"/>
                  <a:pt x="219" y="143"/>
                </a:cubicBezTo>
                <a:cubicBezTo>
                  <a:pt x="263" y="143"/>
                  <a:pt x="257" y="170"/>
                  <a:pt x="257" y="203"/>
                </a:cubicBezTo>
                <a:cubicBezTo>
                  <a:pt x="257" y="236"/>
                  <a:pt x="237" y="263"/>
                  <a:pt x="219" y="263"/>
                </a:cubicBezTo>
                <a:close/>
                <a:moveTo>
                  <a:pt x="74" y="440"/>
                </a:moveTo>
                <a:cubicBezTo>
                  <a:pt x="26" y="440"/>
                  <a:pt x="26" y="440"/>
                  <a:pt x="26" y="440"/>
                </a:cubicBezTo>
                <a:cubicBezTo>
                  <a:pt x="14" y="440"/>
                  <a:pt x="0" y="435"/>
                  <a:pt x="0" y="419"/>
                </a:cubicBezTo>
                <a:cubicBezTo>
                  <a:pt x="0" y="418"/>
                  <a:pt x="0" y="417"/>
                  <a:pt x="0" y="417"/>
                </a:cubicBezTo>
                <a:cubicBezTo>
                  <a:pt x="0" y="398"/>
                  <a:pt x="15" y="397"/>
                  <a:pt x="18" y="404"/>
                </a:cubicBezTo>
                <a:cubicBezTo>
                  <a:pt x="19" y="407"/>
                  <a:pt x="23" y="408"/>
                  <a:pt x="29" y="408"/>
                </a:cubicBezTo>
                <a:cubicBezTo>
                  <a:pt x="74" y="408"/>
                  <a:pt x="74" y="408"/>
                  <a:pt x="74" y="408"/>
                </a:cubicBezTo>
                <a:cubicBezTo>
                  <a:pt x="81" y="408"/>
                  <a:pt x="87" y="415"/>
                  <a:pt x="87" y="423"/>
                </a:cubicBezTo>
                <a:cubicBezTo>
                  <a:pt x="87" y="424"/>
                  <a:pt x="87" y="424"/>
                  <a:pt x="87" y="425"/>
                </a:cubicBezTo>
                <a:cubicBezTo>
                  <a:pt x="87" y="433"/>
                  <a:pt x="81" y="440"/>
                  <a:pt x="74" y="440"/>
                </a:cubicBezTo>
                <a:close/>
                <a:moveTo>
                  <a:pt x="74" y="107"/>
                </a:moveTo>
                <a:cubicBezTo>
                  <a:pt x="26" y="107"/>
                  <a:pt x="26" y="107"/>
                  <a:pt x="26" y="107"/>
                </a:cubicBezTo>
                <a:cubicBezTo>
                  <a:pt x="14" y="107"/>
                  <a:pt x="0" y="102"/>
                  <a:pt x="0" y="86"/>
                </a:cubicBezTo>
                <a:cubicBezTo>
                  <a:pt x="0" y="85"/>
                  <a:pt x="0" y="84"/>
                  <a:pt x="0" y="83"/>
                </a:cubicBezTo>
                <a:cubicBezTo>
                  <a:pt x="0" y="65"/>
                  <a:pt x="15" y="64"/>
                  <a:pt x="18" y="71"/>
                </a:cubicBezTo>
                <a:cubicBezTo>
                  <a:pt x="19" y="74"/>
                  <a:pt x="23" y="74"/>
                  <a:pt x="29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1" y="74"/>
                  <a:pt x="87" y="81"/>
                  <a:pt x="87" y="89"/>
                </a:cubicBezTo>
                <a:cubicBezTo>
                  <a:pt x="87" y="90"/>
                  <a:pt x="87" y="91"/>
                  <a:pt x="87" y="92"/>
                </a:cubicBezTo>
                <a:cubicBezTo>
                  <a:pt x="87" y="100"/>
                  <a:pt x="81" y="107"/>
                  <a:pt x="74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77645" y="1150938"/>
            <a:ext cx="8757285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2800" b="0" spc="-15" dirty="0">
                <a:ea typeface="微软雅黑" panose="020B0503020204020204" charset="-122"/>
              </a:rPr>
              <a:t>如何找到一个工具帮助我们设计商业</a:t>
            </a:r>
            <a:r>
              <a:rPr lang="zh-CN" altLang="en-US" sz="2800" b="0" spc="-15" dirty="0">
                <a:ea typeface="微软雅黑" panose="020B0503020204020204" charset="-122"/>
              </a:rPr>
              <a:t>模式（事情）</a:t>
            </a:r>
            <a:endParaRPr lang="zh-CN" altLang="en-US" sz="2800" b="0" spc="-15" dirty="0"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38375" y="2367915"/>
            <a:ext cx="7715250" cy="207645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涵盖商业模式的各关键点，没有遗漏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能够反映关键点的逻辑关系，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形象直观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能够随着事情的进展而不断提供帮助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279525" y="2118995"/>
            <a:ext cx="2287270" cy="178562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  <a:ln w="28575">
            <a:solidFill>
              <a:srgbClr val="21908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文本框 2"/>
          <p:cNvSpPr txBox="1"/>
          <p:nvPr/>
        </p:nvSpPr>
        <p:spPr>
          <a:xfrm>
            <a:off x="3566795" y="2118995"/>
            <a:ext cx="7715250" cy="178498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</a:rPr>
              <a:t>全面、完整、冲击力强</a:t>
            </a:r>
            <a:endParaRPr lang="zh-CN" sz="2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</a:rPr>
              <a:t>静态、适合成熟企业</a:t>
            </a:r>
            <a:endParaRPr 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1397000" y="980758"/>
            <a:ext cx="9542145" cy="43053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2800" b="0" spc="-15" dirty="0">
                <a:ea typeface="微软雅黑" panose="020B0503020204020204" charset="-122"/>
              </a:rPr>
              <a:t>创业</a:t>
            </a:r>
            <a:r>
              <a:rPr lang="zh-CN" sz="2800" b="0" spc="-15" dirty="0">
                <a:ea typeface="微软雅黑" panose="020B0503020204020204" charset="-122"/>
              </a:rPr>
              <a:t>工具：</a:t>
            </a:r>
            <a:r>
              <a:rPr lang="zh-CN" sz="2800" b="0" spc="-15" dirty="0">
                <a:solidFill>
                  <a:srgbClr val="FF0000"/>
                </a:solidFill>
                <a:ea typeface="微软雅黑" panose="020B0503020204020204" charset="-122"/>
              </a:rPr>
              <a:t>商业计划书</a:t>
            </a:r>
            <a:r>
              <a:rPr lang="en-US" altLang="zh-CN" sz="2800" b="0" spc="-15" dirty="0">
                <a:ea typeface="微软雅黑" panose="020B0503020204020204" charset="-122"/>
              </a:rPr>
              <a:t>---</a:t>
            </a:r>
            <a:r>
              <a:rPr lang="zh-CN" altLang="en-US" sz="2800" b="0" spc="-15" dirty="0">
                <a:ea typeface="微软雅黑" panose="020B0503020204020204" charset="-122"/>
              </a:rPr>
              <a:t>全面完整描述商业模式事件的文本</a:t>
            </a:r>
            <a:endParaRPr lang="zh-CN" altLang="en-US" sz="2800" b="0" spc="-15" dirty="0"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279525" y="2118995"/>
            <a:ext cx="2287270" cy="178562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  <a:ln w="28575">
            <a:solidFill>
              <a:srgbClr val="21908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文本框 2"/>
          <p:cNvSpPr txBox="1"/>
          <p:nvPr/>
        </p:nvSpPr>
        <p:spPr>
          <a:xfrm>
            <a:off x="3566795" y="2118995"/>
            <a:ext cx="7960360" cy="178498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关键是：主题实现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应该如何系统考虑？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279525" y="2118995"/>
            <a:ext cx="2287270" cy="178562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  <a:ln w="28575">
            <a:solidFill>
              <a:srgbClr val="21908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文本框 2"/>
          <p:cNvSpPr txBox="1"/>
          <p:nvPr/>
        </p:nvSpPr>
        <p:spPr>
          <a:xfrm>
            <a:off x="3566795" y="2118995"/>
            <a:ext cx="7715250" cy="178498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</a:rPr>
              <a:t>简洁、清晰、</a:t>
            </a: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</a:rPr>
              <a:t>全面、动态、范围广</a:t>
            </a:r>
            <a:endParaRPr 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1280160" y="980758"/>
            <a:ext cx="10271125" cy="43053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2800" b="0" spc="-15" dirty="0">
                <a:ea typeface="微软雅黑" panose="020B0503020204020204" charset="-122"/>
              </a:rPr>
              <a:t>改良的创业</a:t>
            </a:r>
            <a:r>
              <a:rPr lang="zh-CN" sz="2800" b="0" spc="-15" dirty="0">
                <a:ea typeface="微软雅黑" panose="020B0503020204020204" charset="-122"/>
              </a:rPr>
              <a:t>工具：</a:t>
            </a:r>
            <a:r>
              <a:rPr lang="zh-CN" sz="2800" b="0" spc="-15" dirty="0">
                <a:solidFill>
                  <a:srgbClr val="FF0000"/>
                </a:solidFill>
                <a:ea typeface="微软雅黑" panose="020B0503020204020204" charset="-122"/>
              </a:rPr>
              <a:t>商业模式画布</a:t>
            </a:r>
            <a:r>
              <a:rPr lang="en-US" altLang="zh-CN" sz="2800" b="0" spc="-15" dirty="0">
                <a:ea typeface="微软雅黑" panose="020B0503020204020204" charset="-122"/>
              </a:rPr>
              <a:t>---</a:t>
            </a:r>
            <a:r>
              <a:rPr lang="zh-CN" altLang="en-US" sz="2800" b="0" spc="-15" dirty="0">
                <a:ea typeface="微软雅黑" panose="020B0503020204020204" charset="-122"/>
              </a:rPr>
              <a:t>描述商业模式的动态思维导图</a:t>
            </a:r>
            <a:endParaRPr lang="zh-CN" altLang="en-US" sz="2800" b="0" spc="-15" dirty="0"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279525" y="2118995"/>
            <a:ext cx="2287270" cy="178562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  <a:ln w="28575">
            <a:solidFill>
              <a:srgbClr val="21908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文本框 2"/>
          <p:cNvSpPr txBox="1"/>
          <p:nvPr/>
        </p:nvSpPr>
        <p:spPr>
          <a:xfrm>
            <a:off x="3566795" y="2118995"/>
            <a:ext cx="7715250" cy="178498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</a:rPr>
              <a:t>符合脑细胞的天然结构</a:t>
            </a:r>
            <a:endParaRPr lang="zh-CN" sz="2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</a:rPr>
              <a:t>思考更全面、记忆更深刻、改动更方便</a:t>
            </a:r>
            <a:endParaRPr 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768600" y="980758"/>
            <a:ext cx="8170545" cy="43053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altLang="en-US" sz="2800" b="0" spc="-15" dirty="0">
                <a:ea typeface="微软雅黑" panose="020B0503020204020204" charset="-122"/>
              </a:rPr>
              <a:t>工具：</a:t>
            </a:r>
            <a:r>
              <a:rPr lang="zh-CN" sz="2800" b="0" spc="-15" dirty="0">
                <a:solidFill>
                  <a:srgbClr val="FF0000"/>
                </a:solidFill>
                <a:ea typeface="微软雅黑" panose="020B0503020204020204" charset="-122"/>
              </a:rPr>
              <a:t>思维导图</a:t>
            </a:r>
            <a:r>
              <a:rPr lang="en-US" altLang="zh-CN" sz="2800" b="0" spc="-15" dirty="0">
                <a:ea typeface="微软雅黑" panose="020B0503020204020204" charset="-122"/>
              </a:rPr>
              <a:t>---</a:t>
            </a:r>
            <a:r>
              <a:rPr lang="zh-CN" altLang="en-US" sz="2800" b="0" spc="-15" dirty="0">
                <a:ea typeface="微软雅黑" panose="020B0503020204020204" charset="-122"/>
              </a:rPr>
              <a:t>帮助你</a:t>
            </a:r>
            <a:r>
              <a:rPr lang="zh-CN" altLang="en-US" sz="2800" b="0" spc="-15" dirty="0">
                <a:ea typeface="微软雅黑" panose="020B0503020204020204" charset="-122"/>
              </a:rPr>
              <a:t>考虑问题的工具</a:t>
            </a:r>
            <a:endParaRPr lang="zh-CN" altLang="en-US" sz="2800" b="0" spc="-15" dirty="0"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79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517650" y="2218690"/>
            <a:ext cx="9911080" cy="31013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别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人的需求是“不确定”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69900" indent="-4572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69900" indent="-4572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产品的设计、制作及推向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市场，是“不确定”的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69900" indent="-4572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69900" indent="-4572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这是一个初期创业的过程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69900" indent="-4572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69900" indent="-4572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这是一个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不确定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混杂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的解决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过程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80872" y="429768"/>
            <a:ext cx="800100" cy="460375"/>
          </a:xfrm>
          <a:custGeom>
            <a:avLst/>
            <a:gdLst/>
            <a:ahLst/>
            <a:cxnLst/>
            <a:rect l="l" t="t" r="r" b="b"/>
            <a:pathLst>
              <a:path w="800100" h="460375">
                <a:moveTo>
                  <a:pt x="0" y="0"/>
                </a:moveTo>
                <a:lnTo>
                  <a:pt x="800100" y="0"/>
                </a:lnTo>
                <a:lnTo>
                  <a:pt x="800100" y="460247"/>
                </a:lnTo>
                <a:lnTo>
                  <a:pt x="0" y="460247"/>
                </a:lnTo>
                <a:lnTo>
                  <a:pt x="0" y="0"/>
                </a:lnTo>
                <a:close/>
              </a:path>
            </a:pathLst>
          </a:custGeom>
          <a:solidFill>
            <a:srgbClr val="079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881380" y="402590"/>
            <a:ext cx="3950970" cy="443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用产品解决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不确定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endParaRPr lang="zh-CN" altLang="en-US" sz="2800" b="1" dirty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10540" y="473963"/>
            <a:ext cx="370840" cy="372110"/>
          </a:xfrm>
          <a:custGeom>
            <a:avLst/>
            <a:gdLst/>
            <a:ahLst/>
            <a:cxnLst/>
            <a:rect l="l" t="t" r="r" b="b"/>
            <a:pathLst>
              <a:path w="370840" h="372109">
                <a:moveTo>
                  <a:pt x="185928" y="371856"/>
                </a:moveTo>
                <a:lnTo>
                  <a:pt x="0" y="371856"/>
                </a:lnTo>
                <a:lnTo>
                  <a:pt x="0" y="0"/>
                </a:lnTo>
                <a:lnTo>
                  <a:pt x="185928" y="0"/>
                </a:lnTo>
                <a:lnTo>
                  <a:pt x="370331" y="185928"/>
                </a:lnTo>
                <a:lnTo>
                  <a:pt x="185928" y="37185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9913619" y="4968240"/>
            <a:ext cx="1514855" cy="1514856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-8255" y="4070462"/>
            <a:ext cx="1219200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商业模式画布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---</a:t>
            </a:r>
            <a:r>
              <a:rPr lang="zh-CN" altLang="en-US" sz="3200" b="1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一种思维导图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8908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868871" y="-111170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274335" y="11334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463406" y="11334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任意多边形 20"/>
          <p:cNvSpPr/>
          <p:nvPr/>
        </p:nvSpPr>
        <p:spPr>
          <a:xfrm>
            <a:off x="4868871" y="1432387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noFill/>
          <a:ln w="19050">
            <a:solidFill>
              <a:srgbClr val="2190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en-US" altLang="zh-CN" sz="96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9600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77645" y="1150938"/>
            <a:ext cx="8757285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2800" b="0" spc="-15" dirty="0">
                <a:ea typeface="微软雅黑" panose="020B0503020204020204" charset="-122"/>
              </a:rPr>
              <a:t>一个工具帮助我们设计商业</a:t>
            </a:r>
            <a:r>
              <a:rPr lang="zh-CN" altLang="en-US" sz="2800" b="0" spc="-15" dirty="0">
                <a:ea typeface="微软雅黑" panose="020B0503020204020204" charset="-122"/>
              </a:rPr>
              <a:t>模式</a:t>
            </a:r>
            <a:endParaRPr lang="zh-CN" altLang="en-US" sz="2800" b="0" spc="-15" dirty="0"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38375" y="2367915"/>
            <a:ext cx="7715250" cy="207645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涵盖商业模式的各关键点，没有遗漏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能够反映关键点的逻辑关系，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形象直观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能够随着事情的进展而不断提供帮助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319617" y="301577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商业模式画布</a:t>
            </a:r>
            <a:endParaRPr lang="zh-CN" altLang="en-US" sz="2800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7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4" name="对象 3"/>
          <p:cNvGraphicFramePr/>
          <p:nvPr/>
        </p:nvGraphicFramePr>
        <p:xfrm>
          <a:off x="1085215" y="912495"/>
          <a:ext cx="10021570" cy="556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4581525" imgH="2590800" progId="PowerPoint.Show.12">
                  <p:embed/>
                </p:oleObj>
              </mc:Choice>
              <mc:Fallback>
                <p:oleObj name="" r:id="rId1" imgW="4581525" imgH="2590800" progId="PowerPoint.Show.12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85215" y="912495"/>
                        <a:ext cx="10021570" cy="556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319617" y="301577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商业模式画布</a:t>
            </a:r>
            <a:endParaRPr lang="zh-CN" altLang="en-US" sz="2800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7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" name="对象 1"/>
          <p:cNvGraphicFramePr/>
          <p:nvPr/>
        </p:nvGraphicFramePr>
        <p:xfrm>
          <a:off x="1032510" y="912495"/>
          <a:ext cx="10126980" cy="5532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4581525" imgH="2590800" progId="PowerPoint.Show.12">
                  <p:embed/>
                </p:oleObj>
              </mc:Choice>
              <mc:Fallback>
                <p:oleObj name="" r:id="rId1" imgW="4581525" imgH="2590800" progId="PowerPoint.Show.12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32510" y="912495"/>
                        <a:ext cx="10126980" cy="5532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57070" y="2646998"/>
            <a:ext cx="8277665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2800" spc="-15" dirty="0">
                <a:ea typeface="微软雅黑" panose="020B0503020204020204" charset="-122"/>
              </a:rPr>
              <a:t>视频：商业模式画布简介</a:t>
            </a:r>
            <a:endParaRPr lang="zh-CN" altLang="en-US" sz="2800" spc="-15" dirty="0"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319617" y="301577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商业模式画布</a:t>
            </a:r>
            <a:endParaRPr lang="zh-CN" altLang="en-US" sz="2800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7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4" name="对象 3"/>
          <p:cNvGraphicFramePr/>
          <p:nvPr/>
        </p:nvGraphicFramePr>
        <p:xfrm>
          <a:off x="1151890" y="912495"/>
          <a:ext cx="9887585" cy="5498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4581525" imgH="2590800" progId="PowerPoint.Show.12">
                  <p:embed/>
                </p:oleObj>
              </mc:Choice>
              <mc:Fallback>
                <p:oleObj name="" r:id="rId1" imgW="4581525" imgH="2590800" progId="PowerPoint.Show.12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51890" y="912495"/>
                        <a:ext cx="9887585" cy="5498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57070" y="2646998"/>
            <a:ext cx="8277665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2800" b="0" spc="-15" dirty="0">
                <a:ea typeface="微软雅黑" panose="020B0503020204020204" charset="-122"/>
              </a:rPr>
              <a:t>视频：商业模式画布详解</a:t>
            </a:r>
            <a:endParaRPr lang="zh-CN" altLang="en-US" sz="2800" b="0" spc="-15" dirty="0"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57070" y="2646998"/>
            <a:ext cx="8277665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2800" b="0" spc="-15" dirty="0">
                <a:ea typeface="微软雅黑" panose="020B0503020204020204" charset="-122"/>
              </a:rPr>
              <a:t>视频：商业模式画布企业版</a:t>
            </a:r>
            <a:r>
              <a:rPr lang="en-US" altLang="zh-CN" sz="2800" b="0" spc="-15" dirty="0">
                <a:ea typeface="微软雅黑" panose="020B0503020204020204" charset="-122"/>
              </a:rPr>
              <a:t>---</a:t>
            </a:r>
            <a:r>
              <a:rPr lang="zh-CN" altLang="en-US" sz="2800" b="0" spc="-15" dirty="0">
                <a:ea typeface="微软雅黑" panose="020B0503020204020204" charset="-122"/>
              </a:rPr>
              <a:t>麦当劳</a:t>
            </a:r>
            <a:endParaRPr lang="zh-CN" altLang="en-US" sz="2800" b="0" spc="-15" dirty="0"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96340" y="1131570"/>
            <a:ext cx="9779000" cy="5481320"/>
            <a:chOff x="1884" y="1782"/>
            <a:chExt cx="15400" cy="8632"/>
          </a:xfrm>
        </p:grpSpPr>
        <p:pic>
          <p:nvPicPr>
            <p:cNvPr id="4" name="图片 3" descr="截图2018071510532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16" y="1782"/>
              <a:ext cx="15368" cy="8633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884" y="1816"/>
              <a:ext cx="5432" cy="7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973455" y="215265"/>
            <a:ext cx="3796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商业模式构建路径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83185" y="276860"/>
            <a:ext cx="919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1.2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973455" y="215265"/>
            <a:ext cx="3796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商业模式构建路径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83185" y="276860"/>
            <a:ext cx="919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1.2</a:t>
            </a:r>
            <a:endParaRPr lang="en-US" altLang="zh-CN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77290" y="1153160"/>
            <a:ext cx="9837420" cy="5571490"/>
            <a:chOff x="1854" y="1816"/>
            <a:chExt cx="15492" cy="877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54" y="1890"/>
              <a:ext cx="15492" cy="870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884" y="1816"/>
              <a:ext cx="5432" cy="7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-8255" y="4070462"/>
            <a:ext cx="1219200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设计思维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8908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868871" y="-111170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274335" y="11334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463406" y="11334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任意多边形 20"/>
          <p:cNvSpPr/>
          <p:nvPr/>
        </p:nvSpPr>
        <p:spPr>
          <a:xfrm>
            <a:off x="4868871" y="1432387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noFill/>
          <a:ln w="19050">
            <a:solidFill>
              <a:srgbClr val="2190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en-US" altLang="zh-CN" sz="96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9600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378461"/>
            <a:ext cx="9698502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530">
              <a:lnSpc>
                <a:spcPct val="100000"/>
              </a:lnSpc>
            </a:pPr>
            <a:r>
              <a:rPr lang="en-US" altLang="zh-CN" dirty="0"/>
              <a:t> </a:t>
            </a:r>
            <a:r>
              <a:rPr lang="zh-CN" altLang="en-US" dirty="0"/>
              <a:t>体验</a:t>
            </a:r>
            <a:r>
              <a:rPr lang="zh-CN" altLang="en-US" sz="2800" b="0" dirty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en-US" altLang="zh-CN" sz="2800" b="0" dirty="0">
                <a:latin typeface="微软雅黑" panose="020B0503020204020204" charset="-122"/>
                <a:ea typeface="微软雅黑" panose="020B0503020204020204" charset="-122"/>
              </a:rPr>
              <a:t>--</a:t>
            </a:r>
            <a:r>
              <a:rPr lang="zh-CN" altLang="en-US" sz="2800" b="0" dirty="0">
                <a:latin typeface="微软雅黑" panose="020B0503020204020204" charset="-122"/>
                <a:ea typeface="微软雅黑" panose="020B0503020204020204" charset="-122"/>
              </a:rPr>
              <a:t>画出自己小组主题</a:t>
            </a:r>
            <a:r>
              <a:rPr lang="zh-CN" altLang="en-US" sz="2800" b="0" dirty="0">
                <a:latin typeface="微软雅黑" panose="020B0503020204020204" charset="-122"/>
                <a:ea typeface="微软雅黑" panose="020B0503020204020204" charset="-122"/>
              </a:rPr>
              <a:t>的商业模式画布</a:t>
            </a:r>
            <a:endParaRPr sz="2800" b="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4068" y="411480"/>
            <a:ext cx="370840" cy="372110"/>
          </a:xfrm>
          <a:custGeom>
            <a:avLst/>
            <a:gdLst/>
            <a:ahLst/>
            <a:cxnLst/>
            <a:rect l="l" t="t" r="r" b="b"/>
            <a:pathLst>
              <a:path w="370840" h="372109">
                <a:moveTo>
                  <a:pt x="185927" y="371856"/>
                </a:moveTo>
                <a:lnTo>
                  <a:pt x="0" y="371856"/>
                </a:lnTo>
                <a:lnTo>
                  <a:pt x="0" y="0"/>
                </a:lnTo>
                <a:lnTo>
                  <a:pt x="185927" y="0"/>
                </a:lnTo>
                <a:lnTo>
                  <a:pt x="370331" y="185928"/>
                </a:lnTo>
                <a:lnTo>
                  <a:pt x="185927" y="371856"/>
                </a:lnTo>
                <a:close/>
              </a:path>
            </a:pathLst>
          </a:custGeom>
          <a:solidFill>
            <a:srgbClr val="079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495425" y="1111885"/>
            <a:ext cx="8576945" cy="471551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38200" y="378461"/>
            <a:ext cx="9698502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9530">
              <a:lnSpc>
                <a:spcPct val="100000"/>
              </a:lnSpc>
            </a:pPr>
            <a:r>
              <a:rPr lang="en-US" altLang="zh-CN" dirty="0"/>
              <a:t> </a:t>
            </a:r>
            <a:r>
              <a:rPr lang="zh-CN" altLang="en-US" sz="2800" b="0" dirty="0">
                <a:ea typeface="微软雅黑" panose="020B0503020204020204" charset="-122"/>
              </a:rPr>
              <a:t>体验</a:t>
            </a:r>
            <a:r>
              <a:rPr lang="zh-CN" altLang="en-US" sz="2800" b="0" dirty="0"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en-US" altLang="zh-CN" sz="2800" b="0" dirty="0">
                <a:latin typeface="微软雅黑" panose="020B0503020204020204" charset="-122"/>
                <a:ea typeface="微软雅黑" panose="020B0503020204020204" charset="-122"/>
              </a:rPr>
              <a:t>--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画出自己小组选题的商业模式画布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4068" y="411480"/>
            <a:ext cx="370840" cy="372110"/>
          </a:xfrm>
          <a:custGeom>
            <a:avLst/>
            <a:gdLst/>
            <a:ahLst/>
            <a:cxnLst/>
            <a:rect l="l" t="t" r="r" b="b"/>
            <a:pathLst>
              <a:path w="370840" h="372109">
                <a:moveTo>
                  <a:pt x="185927" y="371856"/>
                </a:moveTo>
                <a:lnTo>
                  <a:pt x="0" y="371856"/>
                </a:lnTo>
                <a:lnTo>
                  <a:pt x="0" y="0"/>
                </a:lnTo>
                <a:lnTo>
                  <a:pt x="185927" y="0"/>
                </a:lnTo>
                <a:lnTo>
                  <a:pt x="370331" y="185928"/>
                </a:lnTo>
                <a:lnTo>
                  <a:pt x="185927" y="371856"/>
                </a:lnTo>
                <a:close/>
              </a:path>
            </a:pathLst>
          </a:custGeom>
          <a:solidFill>
            <a:srgbClr val="079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文本框 4"/>
          <p:cNvSpPr txBox="1"/>
          <p:nvPr/>
        </p:nvSpPr>
        <p:spPr>
          <a:xfrm>
            <a:off x="2097405" y="1654810"/>
            <a:ext cx="8439150" cy="373951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用彩笔在大白纸上画出本组选题的商业模式画布（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30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分钟）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画布要凸显自己选题的价值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画布各要素之间要相互对应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各组将画好的画布拍照，传到微信群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选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组同学上台展示自己的画布（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10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分钟）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3613" y="382170"/>
            <a:ext cx="4394787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zh-CN" altLang="en-US" sz="2800" dirty="0">
                <a:solidFill>
                  <a:srgbClr val="07908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活动反思</a:t>
            </a:r>
            <a:endParaRPr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4068" y="411480"/>
            <a:ext cx="370840" cy="372110"/>
          </a:xfrm>
          <a:custGeom>
            <a:avLst/>
            <a:gdLst/>
            <a:ahLst/>
            <a:cxnLst/>
            <a:rect l="l" t="t" r="r" b="b"/>
            <a:pathLst>
              <a:path w="370840" h="372109">
                <a:moveTo>
                  <a:pt x="185927" y="371856"/>
                </a:moveTo>
                <a:lnTo>
                  <a:pt x="0" y="371856"/>
                </a:lnTo>
                <a:lnTo>
                  <a:pt x="0" y="0"/>
                </a:lnTo>
                <a:lnTo>
                  <a:pt x="185927" y="0"/>
                </a:lnTo>
                <a:lnTo>
                  <a:pt x="370331" y="185928"/>
                </a:lnTo>
                <a:lnTo>
                  <a:pt x="185927" y="371856"/>
                </a:lnTo>
                <a:close/>
              </a:path>
            </a:pathLst>
          </a:custGeom>
          <a:solidFill>
            <a:srgbClr val="079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690370" y="1867535"/>
            <a:ext cx="9074150" cy="16617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通过画布，小组选题的执行是不是更清晰了？为什么？</a:t>
            </a:r>
            <a:endParaRPr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355600" marR="508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在做商业模式画布时，有没有遇到问题，让自己的思路有了改变？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55600" marR="508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你是怎么改变的？</a:t>
            </a:r>
            <a:endParaRPr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57070" y="2646998"/>
            <a:ext cx="8277665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2800" b="0" spc="-15" dirty="0">
                <a:ea typeface="微软雅黑" panose="020B0503020204020204" charset="-122"/>
              </a:rPr>
              <a:t>商业模式画布可以支持动态的事件发展</a:t>
            </a:r>
            <a:endParaRPr lang="zh-CN" altLang="en-US" sz="2800" b="0" spc="-15" dirty="0"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57070" y="2646998"/>
            <a:ext cx="8277665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2800" b="0" spc="-15" dirty="0">
                <a:ea typeface="微软雅黑" panose="020B0503020204020204" charset="-122"/>
              </a:rPr>
              <a:t>商业模式画布推而广之</a:t>
            </a:r>
            <a:endParaRPr lang="zh-CN" altLang="en-US" sz="2800" b="0" spc="-15" dirty="0"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319617" y="301577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商业模式画布</a:t>
            </a:r>
            <a:endParaRPr lang="zh-CN" altLang="en-US" sz="2800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7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4" name="对象 3"/>
          <p:cNvGraphicFramePr/>
          <p:nvPr/>
        </p:nvGraphicFramePr>
        <p:xfrm>
          <a:off x="1170305" y="912495"/>
          <a:ext cx="9851390" cy="5452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4581525" imgH="2590800" progId="PowerPoint.Show.12">
                  <p:embed/>
                </p:oleObj>
              </mc:Choice>
              <mc:Fallback>
                <p:oleObj name="" r:id="rId1" imgW="4581525" imgH="2590800" progId="PowerPoint.Show.12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70305" y="912495"/>
                        <a:ext cx="9851390" cy="54521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57070" y="2646998"/>
            <a:ext cx="8277665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2800" b="0" spc="-15" dirty="0">
                <a:ea typeface="微软雅黑" panose="020B0503020204020204" charset="-122"/>
              </a:rPr>
              <a:t>视频：商业模式画布个人</a:t>
            </a:r>
            <a:r>
              <a:rPr lang="zh-CN" altLang="en-US" sz="2800" b="0" spc="-15" dirty="0">
                <a:ea typeface="微软雅黑" panose="020B0503020204020204" charset="-122"/>
              </a:rPr>
              <a:t>版</a:t>
            </a:r>
            <a:endParaRPr lang="zh-CN" altLang="en-US" sz="2800" b="0" spc="-15" dirty="0"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319617" y="301577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商业模式画布</a:t>
            </a:r>
            <a:endParaRPr lang="zh-CN" altLang="en-US" sz="2800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7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715010"/>
            <a:ext cx="9617710" cy="57651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319617" y="301577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商业模式画布</a:t>
            </a:r>
            <a:endParaRPr lang="zh-CN" altLang="en-US" sz="2800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7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aphicFrame>
        <p:nvGraphicFramePr>
          <p:cNvPr id="2" name="对象 1"/>
          <p:cNvGraphicFramePr/>
          <p:nvPr/>
        </p:nvGraphicFramePr>
        <p:xfrm>
          <a:off x="1159828" y="912495"/>
          <a:ext cx="9872345" cy="545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4591050" imgH="2590800" progId="PowerPoint.Show.12">
                  <p:embed/>
                </p:oleObj>
              </mc:Choice>
              <mc:Fallback>
                <p:oleObj name="" r:id="rId1" imgW="4591050" imgH="2590800" progId="PowerPoint.Show.12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59828" y="912495"/>
                        <a:ext cx="9872345" cy="5451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-43180" y="30480"/>
            <a:ext cx="9194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实践训练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6870" y="297180"/>
            <a:ext cx="4248785" cy="606425"/>
          </a:xfrm>
        </p:spPr>
        <p:txBody>
          <a:bodyPr>
            <a:normAutofit/>
          </a:bodyPr>
          <a:p>
            <a:pPr algn="l"/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课后作业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1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-实践训练主题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3925" y="2661920"/>
            <a:ext cx="406590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青科大更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辉煌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（建校70周年）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17750" y="1076325"/>
            <a:ext cx="79121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我们要做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会使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变的更好！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64255" y="3613150"/>
            <a:ext cx="224028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中国优秀的传统文化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8505" y="3244850"/>
            <a:ext cx="178308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人类命运共同体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06750" y="3129915"/>
            <a:ext cx="178308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为人民谋幸福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870" y="3705860"/>
            <a:ext cx="299402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青科大推动人类文明的未来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8505" y="4890770"/>
            <a:ext cx="172212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5G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77185" y="5392420"/>
            <a:ext cx="331216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我的班级我的家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4665" y="5835015"/>
            <a:ext cx="411099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我心中的小心肝-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我的专业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1485" y="4326255"/>
            <a:ext cx="200850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新旧动能转换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17470" y="4152900"/>
            <a:ext cx="296227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新工科——大国工匠精神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3920" y="5352415"/>
            <a:ext cx="146367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智能制造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5300" y="6303010"/>
            <a:ext cx="545909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让学弟学妹更快的适应校园生活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06750" y="4890770"/>
            <a:ext cx="254000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应对疫情，造福世界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303645" y="3129915"/>
            <a:ext cx="0" cy="2576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343900" y="1763395"/>
            <a:ext cx="1530350" cy="460375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indent="0" algn="ctr">
              <a:buFont typeface="+mj-lt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相关要求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347595" y="1763395"/>
            <a:ext cx="1430020" cy="460375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实践主题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17995" y="2664460"/>
            <a:ext cx="436689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（一）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每个小组选定一个主题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运用商业模式画布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理论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buClrTx/>
              <a:buSz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每组迭代视频记录和展示产品，视频在5分钟之内；要配有字幕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buClrTx/>
              <a:buSz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（四）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将视频做成产品或者产品宣传片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（五）做出路演PPT</a:t>
            </a:r>
            <a:endParaRPr lang="zh-CN" altLang="en-US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buClrTx/>
              <a:buSzTx/>
              <a:buNone/>
            </a:pP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（六）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产品视频、路演PPT作为实践环节考核成绩。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79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80872" y="429768"/>
            <a:ext cx="800100" cy="460375"/>
          </a:xfrm>
          <a:custGeom>
            <a:avLst/>
            <a:gdLst/>
            <a:ahLst/>
            <a:cxnLst/>
            <a:rect l="l" t="t" r="r" b="b"/>
            <a:pathLst>
              <a:path w="800100" h="460375">
                <a:moveTo>
                  <a:pt x="0" y="0"/>
                </a:moveTo>
                <a:lnTo>
                  <a:pt x="800100" y="0"/>
                </a:lnTo>
                <a:lnTo>
                  <a:pt x="800100" y="460247"/>
                </a:lnTo>
                <a:lnTo>
                  <a:pt x="0" y="460247"/>
                </a:lnTo>
                <a:lnTo>
                  <a:pt x="0" y="0"/>
                </a:lnTo>
                <a:close/>
              </a:path>
            </a:pathLst>
          </a:custGeom>
          <a:solidFill>
            <a:srgbClr val="079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9913619" y="4968240"/>
            <a:ext cx="1514855" cy="1514856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0" y="3047045"/>
            <a:ext cx="1219199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什么是设计思维？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3971290" y="2195195"/>
            <a:ext cx="6339205" cy="2160270"/>
          </a:xfrm>
          <a:prstGeom prst="rect">
            <a:avLst/>
          </a:prstGeom>
          <a:ln w="19050">
            <a:solidFill>
              <a:srgbClr val="089082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indent="0">
              <a:buNone/>
            </a:pPr>
            <a:r>
              <a:rPr lang="zh-CN" altLang="en-US" sz="2400" dirty="0"/>
              <a:t>带着自己组视频、路演</a:t>
            </a:r>
            <a:r>
              <a:rPr lang="en-US" altLang="zh-CN" sz="2400" dirty="0"/>
              <a:t>PPT</a:t>
            </a:r>
            <a:r>
              <a:rPr lang="zh-CN" altLang="en-US" sz="2400" dirty="0"/>
              <a:t>等待展示</a:t>
            </a:r>
            <a:endParaRPr lang="zh-CN" altLang="en-US" sz="24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175" y="2118360"/>
            <a:ext cx="1796415" cy="2160270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0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1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" name="标题 3"/>
          <p:cNvSpPr>
            <a:spLocks noGrp="1"/>
          </p:cNvSpPr>
          <p:nvPr/>
        </p:nvSpPr>
        <p:spPr>
          <a:xfrm>
            <a:off x="3971290" y="826135"/>
            <a:ext cx="4248785" cy="6064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下节课上课前注意事项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1437640" y="1016635"/>
            <a:ext cx="1592580" cy="757555"/>
          </a:xfrm>
          <a:prstGeom prst="rect">
            <a:avLst/>
          </a:prstGeom>
          <a:ln w="19050">
            <a:solidFill>
              <a:srgbClr val="089082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indent="0">
              <a:buNone/>
            </a:pPr>
            <a:r>
              <a:rPr lang="zh-CN" altLang="en-US" sz="2400" b="1" dirty="0">
                <a:sym typeface="+mn-ea"/>
              </a:rPr>
              <a:t>作业</a:t>
            </a:r>
            <a:r>
              <a:rPr lang="en-US" altLang="zh-CN" sz="2400" b="1" dirty="0">
                <a:sym typeface="+mn-ea"/>
              </a:rPr>
              <a:t>2</a:t>
            </a:r>
            <a:endParaRPr lang="en-US" altLang="zh-CN" sz="2400" b="1" dirty="0">
              <a:sym typeface="+mn-ea"/>
            </a:endParaRPr>
          </a:p>
        </p:txBody>
      </p:sp>
      <p:grpSp>
        <p:nvGrpSpPr>
          <p:cNvPr id="10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1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80970" y="2237740"/>
            <a:ext cx="7385685" cy="2160270"/>
          </a:xfrm>
          <a:prstGeom prst="rect">
            <a:avLst/>
          </a:prstGeom>
          <a:ln w="19050">
            <a:solidFill>
              <a:srgbClr val="089082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400" dirty="0">
                <a:sym typeface="+mn-ea"/>
              </a:rPr>
              <a:t>课下请观看线上智慧树平台《创践》课程</a:t>
            </a:r>
            <a:r>
              <a:rPr lang="en-US" altLang="zh-CN" sz="2400" dirty="0">
                <a:sym typeface="+mn-ea"/>
              </a:rPr>
              <a:t>10-14</a:t>
            </a:r>
            <a:r>
              <a:rPr lang="zh-CN" altLang="en-US" sz="2400" dirty="0">
                <a:sym typeface="+mn-ea"/>
              </a:rPr>
              <a:t>章</a:t>
            </a:r>
            <a:endParaRPr lang="zh-CN" altLang="en-US" sz="2400" dirty="0">
              <a:sym typeface="+mn-ea"/>
            </a:endParaRPr>
          </a:p>
          <a:p>
            <a:r>
              <a:rPr lang="zh-CN" altLang="en-US" sz="2400" dirty="0"/>
              <a:t>www.zhihuishu.com，账号是学号，初试密码123456</a:t>
            </a:r>
            <a:endParaRPr lang="zh-CN" alt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4232617" y="2327129"/>
            <a:ext cx="5582935" cy="1743376"/>
          </a:xfrm>
          <a:prstGeom prst="rect">
            <a:avLst/>
          </a:prstGeom>
          <a:ln w="19050">
            <a:solidFill>
              <a:srgbClr val="089082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6000" b="1" dirty="0"/>
              <a:t>谢谢！</a:t>
            </a:r>
            <a:endParaRPr lang="zh-CN" altLang="en-US" sz="6000" b="1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772" y="2327129"/>
            <a:ext cx="1796695" cy="1743376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0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1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79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80872" y="429768"/>
            <a:ext cx="800100" cy="460375"/>
          </a:xfrm>
          <a:custGeom>
            <a:avLst/>
            <a:gdLst/>
            <a:ahLst/>
            <a:cxnLst/>
            <a:rect l="l" t="t" r="r" b="b"/>
            <a:pathLst>
              <a:path w="800100" h="460375">
                <a:moveTo>
                  <a:pt x="0" y="0"/>
                </a:moveTo>
                <a:lnTo>
                  <a:pt x="800100" y="0"/>
                </a:lnTo>
                <a:lnTo>
                  <a:pt x="800100" y="460247"/>
                </a:lnTo>
                <a:lnTo>
                  <a:pt x="0" y="460247"/>
                </a:lnTo>
                <a:lnTo>
                  <a:pt x="0" y="0"/>
                </a:lnTo>
                <a:close/>
              </a:path>
            </a:pathLst>
          </a:custGeom>
          <a:solidFill>
            <a:srgbClr val="079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9913619" y="4968240"/>
            <a:ext cx="1514855" cy="1514856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0" y="3047045"/>
            <a:ext cx="1219199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设计思维就是设计师的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思维？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319617" y="301577"/>
            <a:ext cx="606107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IDEO设计公司总裁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Tim Brown</a:t>
            </a:r>
            <a:r>
              <a:rPr lang="zh-CN" altLang="en-US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的定义</a:t>
            </a:r>
            <a:endParaRPr lang="zh-CN" altLang="en-US" sz="2800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Snip Same Side Corner Rectangle 1"/>
          <p:cNvSpPr/>
          <p:nvPr/>
        </p:nvSpPr>
        <p:spPr>
          <a:xfrm>
            <a:off x="1007745" y="1029335"/>
            <a:ext cx="10176510" cy="4799965"/>
          </a:xfrm>
          <a:prstGeom prst="rect">
            <a:avLst/>
          </a:prstGeom>
          <a:solidFill>
            <a:srgbClr val="21908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37310" y="2091055"/>
            <a:ext cx="9518015" cy="2676525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0" i="0" u="none" strike="noStrike" cap="none" spc="0" normalizeH="0" baseline="0">
                <a:ln>
                  <a:noFill/>
                </a:ln>
                <a:solidFill>
                  <a:srgbClr val="FFC000">
                    <a:lumMod val="40000"/>
                    <a:lumOff val="6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>
              <a:lnSpc>
                <a:spcPct val="200000"/>
              </a:lnSpc>
            </a:pPr>
            <a:r>
              <a:rPr lang="zh-CN" altLang="en-US" b="1" dirty="0">
                <a:solidFill>
                  <a:schemeClr val="bg1"/>
                </a:solidFill>
              </a:rPr>
              <a:t>“设计思维是</a:t>
            </a:r>
            <a:r>
              <a:rPr lang="zh-CN" altLang="en-US" b="1" dirty="0">
                <a:solidFill>
                  <a:srgbClr val="FF0000"/>
                </a:solidFill>
              </a:rPr>
              <a:t>以人为本</a:t>
            </a:r>
            <a:r>
              <a:rPr lang="zh-CN" altLang="en-US" b="1" dirty="0">
                <a:solidFill>
                  <a:schemeClr val="bg1"/>
                </a:solidFill>
              </a:rPr>
              <a:t>的利用设计师的敏感性以及设计方法在满足技术</a:t>
            </a:r>
            <a:r>
              <a:rPr lang="zh-CN" altLang="en-US" b="1" dirty="0">
                <a:solidFill>
                  <a:srgbClr val="FF0000"/>
                </a:solidFill>
              </a:rPr>
              <a:t>可实现性和商业可行性</a:t>
            </a:r>
            <a:r>
              <a:rPr lang="zh-CN" altLang="en-US" b="1" dirty="0">
                <a:solidFill>
                  <a:schemeClr val="bg1"/>
                </a:solidFill>
              </a:rPr>
              <a:t>的前提下来</a:t>
            </a:r>
            <a:r>
              <a:rPr lang="zh-CN" altLang="en-US" b="1" dirty="0">
                <a:solidFill>
                  <a:srgbClr val="FF0000"/>
                </a:solidFill>
              </a:rPr>
              <a:t>满足人的需求</a:t>
            </a:r>
            <a:r>
              <a:rPr lang="zh-CN" altLang="en-US" b="1" dirty="0">
                <a:solidFill>
                  <a:schemeClr val="bg1"/>
                </a:solidFill>
              </a:rPr>
              <a:t>的设计精神与方法。”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1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7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38331" y="2379053"/>
            <a:ext cx="7715348" cy="1644809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观看设计思维</a:t>
            </a: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介绍视频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YzgwZTgwNjZkMGFlNjc3YmViYjlmNjBhODhjYTk2Y2MifQ=="/>
  <p:tag name="KSO_WPP_MARK_KEY" val="d4351eb2-a846-479e-93f6-71ab3e399cd6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41"/>
</p:tagLst>
</file>

<file path=ppt/tags/tag6.xml><?xml version="1.0" encoding="utf-8"?>
<p:tagLst xmlns:p="http://schemas.openxmlformats.org/presentationml/2006/main">
  <p:tag name="KSO_WM_SLIDE_MODEL_TYPE" val="cover"/>
</p:tagLst>
</file>

<file path=ppt/tags/tag7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41"/>
</p:tagLst>
</file>

<file path=ppt/tags/tag8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41"/>
</p:tagLst>
</file>

<file path=ppt/tags/tag9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4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3059</Words>
  <Application>WPS 演示</Application>
  <PresentationFormat>宽屏</PresentationFormat>
  <Paragraphs>355</Paragraphs>
  <Slides>62</Slides>
  <Notes>13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62</vt:i4>
      </vt:variant>
    </vt:vector>
  </HeadingPairs>
  <TitlesOfParts>
    <vt:vector size="79" baseType="lpstr">
      <vt:lpstr>Arial</vt:lpstr>
      <vt:lpstr>宋体</vt:lpstr>
      <vt:lpstr>Wingdings</vt:lpstr>
      <vt:lpstr>微软雅黑</vt:lpstr>
      <vt:lpstr>等线</vt:lpstr>
      <vt:lpstr>Calibri</vt:lpstr>
      <vt:lpstr>Calibri</vt:lpstr>
      <vt:lpstr>Arial Unicode MS</vt:lpstr>
      <vt:lpstr>等线 Light</vt:lpstr>
      <vt:lpstr>Arial</vt:lpstr>
      <vt:lpstr>Office 主题​​</vt:lpstr>
      <vt:lpstr>1_Office 主题​​</vt:lpstr>
      <vt:lpstr>PowerPoint.Show.12</vt:lpstr>
      <vt:lpstr>PowerPoint.Show.12</vt:lpstr>
      <vt:lpstr>PowerPoint.Show.12</vt:lpstr>
      <vt:lpstr>PowerPoint.Show.12</vt:lpstr>
      <vt:lpstr>PowerPoint.Show.12</vt:lpstr>
      <vt:lpstr>PowerPoint 演示文稿</vt:lpstr>
      <vt:lpstr>1.不确定永恒存在  2.应对个人的“不确定”---效果推理逻辑（创业思维背后的思维逻辑）  4.用产品解决别人的“不确定”---设计思维+精益创业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课后作业-实践训练主题</vt:lpstr>
      <vt:lpstr>作业展示</vt:lpstr>
      <vt:lpstr>PowerPoint 演示文稿</vt:lpstr>
      <vt:lpstr>请大家思考？</vt:lpstr>
      <vt:lpstr>PowerPoint 演示文稿</vt:lpstr>
      <vt:lpstr>PowerPoint 演示文稿</vt:lpstr>
      <vt:lpstr>PowerPoint 演示文稿</vt:lpstr>
      <vt:lpstr>如何找到一个工具帮助我们设计商业模式（事情）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如何找到一个工具帮助我们设计商业模式（事情）</vt:lpstr>
      <vt:lpstr>PowerPoint 演示文稿</vt:lpstr>
      <vt:lpstr>PowerPoint 演示文稿</vt:lpstr>
      <vt:lpstr>视频：商业模式画布简介</vt:lpstr>
      <vt:lpstr>PowerPoint 演示文稿</vt:lpstr>
      <vt:lpstr>视频：商业模式画布详解</vt:lpstr>
      <vt:lpstr>视频：商业模式画布企业版---麦当劳</vt:lpstr>
      <vt:lpstr>PowerPoint 演示文稿</vt:lpstr>
      <vt:lpstr>PowerPoint 演示文稿</vt:lpstr>
      <vt:lpstr> 体验---画出自己小组主题的商业模式画布</vt:lpstr>
      <vt:lpstr> 体验---画出自己小组选题的商业模式画布</vt:lpstr>
      <vt:lpstr>PowerPoint 演示文稿</vt:lpstr>
      <vt:lpstr>商业模式画布可以支持动态的事件发展</vt:lpstr>
      <vt:lpstr>商业模式画布推而广之</vt:lpstr>
      <vt:lpstr>PowerPoint 演示文稿</vt:lpstr>
      <vt:lpstr>视频：商业模式画布个人版</vt:lpstr>
      <vt:lpstr>PowerPoint 演示文稿</vt:lpstr>
      <vt:lpstr>PowerPoint 演示文稿</vt:lpstr>
      <vt:lpstr>课后作业1-实践训练主题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vivi</dc:creator>
  <cp:lastModifiedBy>褚庆柱</cp:lastModifiedBy>
  <cp:revision>236</cp:revision>
  <dcterms:created xsi:type="dcterms:W3CDTF">2017-02-01T10:25:00Z</dcterms:created>
  <dcterms:modified xsi:type="dcterms:W3CDTF">2024-05-16T22:53:15Z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52353459B80B4221ACB66485CDFF0EA0</vt:lpwstr>
  </property>
</Properties>
</file>