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6" r:id="rId4"/>
  </p:sldMasterIdLst>
  <p:notesMasterIdLst>
    <p:notesMasterId r:id="rId6"/>
  </p:notesMasterIdLst>
  <p:sldIdLst>
    <p:sldId id="1074" r:id="rId5"/>
    <p:sldId id="1350" r:id="rId7"/>
    <p:sldId id="1352" r:id="rId8"/>
    <p:sldId id="1353" r:id="rId9"/>
    <p:sldId id="1354" r:id="rId10"/>
    <p:sldId id="1351" r:id="rId11"/>
    <p:sldId id="1355" r:id="rId12"/>
    <p:sldId id="1356" r:id="rId13"/>
    <p:sldId id="1357" r:id="rId14"/>
    <p:sldId id="1358" r:id="rId15"/>
    <p:sldId id="1359" r:id="rId16"/>
    <p:sldId id="1360" r:id="rId17"/>
    <p:sldId id="1361" r:id="rId18"/>
    <p:sldId id="1362" r:id="rId19"/>
    <p:sldId id="1363" r:id="rId20"/>
    <p:sldId id="1364" r:id="rId21"/>
    <p:sldId id="1365" r:id="rId22"/>
    <p:sldId id="1366" r:id="rId23"/>
    <p:sldId id="1367" r:id="rId24"/>
    <p:sldId id="1368" r:id="rId25"/>
    <p:sldId id="1369" r:id="rId26"/>
    <p:sldId id="1370" r:id="rId27"/>
    <p:sldId id="1371" r:id="rId28"/>
    <p:sldId id="1372" r:id="rId29"/>
    <p:sldId id="1373" r:id="rId30"/>
    <p:sldId id="1116" r:id="rId31"/>
    <p:sldId id="1210" r:id="rId32"/>
    <p:sldId id="1112" r:id="rId33"/>
    <p:sldId id="1038" r:id="rId34"/>
    <p:sldId id="882" r:id="rId35"/>
    <p:sldId id="1209" r:id="rId36"/>
    <p:sldId id="1075" r:id="rId37"/>
    <p:sldId id="992" r:id="rId38"/>
    <p:sldId id="1443" r:id="rId39"/>
    <p:sldId id="1444" r:id="rId40"/>
    <p:sldId id="1113" r:id="rId41"/>
    <p:sldId id="1118" r:id="rId42"/>
    <p:sldId id="1121" r:id="rId43"/>
    <p:sldId id="1122" r:id="rId44"/>
    <p:sldId id="1123" r:id="rId45"/>
    <p:sldId id="1124" r:id="rId46"/>
    <p:sldId id="1119" r:id="rId47"/>
    <p:sldId id="1167" r:id="rId48"/>
    <p:sldId id="1125" r:id="rId49"/>
    <p:sldId id="1039" r:id="rId50"/>
    <p:sldId id="287" r:id="rId51"/>
    <p:sldId id="289" r:id="rId52"/>
    <p:sldId id="953" r:id="rId53"/>
    <p:sldId id="952" r:id="rId54"/>
    <p:sldId id="293" r:id="rId55"/>
    <p:sldId id="954" r:id="rId56"/>
    <p:sldId id="841" r:id="rId57"/>
    <p:sldId id="290" r:id="rId58"/>
    <p:sldId id="294" r:id="rId59"/>
    <p:sldId id="1271" r:id="rId60"/>
    <p:sldId id="1304" r:id="rId61"/>
    <p:sldId id="1305" r:id="rId62"/>
    <p:sldId id="1308" r:id="rId63"/>
    <p:sldId id="1306" r:id="rId64"/>
    <p:sldId id="1307" r:id="rId65"/>
    <p:sldId id="1268" r:id="rId66"/>
    <p:sldId id="1310" r:id="rId67"/>
    <p:sldId id="1181" r:id="rId68"/>
    <p:sldId id="1042" r:id="rId69"/>
    <p:sldId id="1043" r:id="rId70"/>
    <p:sldId id="1044" r:id="rId71"/>
    <p:sldId id="1045" r:id="rId72"/>
    <p:sldId id="1046" r:id="rId73"/>
    <p:sldId id="1047" r:id="rId74"/>
    <p:sldId id="889" r:id="rId75"/>
    <p:sldId id="891" r:id="rId76"/>
    <p:sldId id="892" r:id="rId77"/>
    <p:sldId id="895" r:id="rId78"/>
    <p:sldId id="1182" r:id="rId79"/>
    <p:sldId id="1183" r:id="rId80"/>
    <p:sldId id="1184" r:id="rId81"/>
    <p:sldId id="1185" r:id="rId82"/>
    <p:sldId id="1186" r:id="rId83"/>
    <p:sldId id="1169" r:id="rId84"/>
    <p:sldId id="1170" r:id="rId85"/>
    <p:sldId id="1194" r:id="rId86"/>
    <p:sldId id="1173" r:id="rId87"/>
    <p:sldId id="1195" r:id="rId88"/>
    <p:sldId id="1174" r:id="rId89"/>
    <p:sldId id="1190" r:id="rId90"/>
    <p:sldId id="1343" r:id="rId91"/>
    <p:sldId id="1339" r:id="rId92"/>
    <p:sldId id="1340" r:id="rId93"/>
    <p:sldId id="1341" r:id="rId94"/>
    <p:sldId id="1342" r:id="rId95"/>
    <p:sldId id="1191" r:id="rId96"/>
    <p:sldId id="1192" r:id="rId97"/>
  </p:sldIdLst>
  <p:sldSz cx="12192000" cy="6858000"/>
  <p:notesSz cx="6858000" cy="9144000"/>
  <p:custDataLst>
    <p:tags r:id="rId10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仝德志" initials="仝德志" lastIdx="1" clrIdx="0"/>
  <p:cmAuthor id="2" name="青岛 科技大学" initials="青" lastIdx="1" clrIdx="1"/>
  <p:cmAuthor id="3" name="Lenovo" initials="L" lastIdx="1" clrIdx="2"/>
  <p:cmAuthor id="4" name="双 李" initials="双" lastIdx="2" clrIdx="3"/>
  <p:cmAuthor id="5" name="32438" initials="3" lastIdx="1" clrIdx="6"/>
  <p:cmAuthor id="6" name="lenovo" initials="l" lastIdx="3" clrIdx="4"/>
  <p:cmAuthor id="7" name="Zaifeng Li" initials="ZL"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079082"/>
    <a:srgbClr val="3D82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78" autoAdjust="0"/>
    <p:restoredTop sz="87500" autoAdjust="0"/>
  </p:normalViewPr>
  <p:slideViewPr>
    <p:cSldViewPr snapToGrid="0" showGuides="1">
      <p:cViewPr varScale="1">
        <p:scale>
          <a:sx n="74" d="100"/>
          <a:sy n="74" d="100"/>
        </p:scale>
        <p:origin x="677" y="51"/>
      </p:cViewPr>
      <p:guideLst>
        <p:guide orient="horz" pos="218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viewProps" Target="viewProps.xml"/><Relationship Id="rId98" Type="http://schemas.openxmlformats.org/officeDocument/2006/relationships/presProps" Target="presProps.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2" Type="http://schemas.openxmlformats.org/officeDocument/2006/relationships/tags" Target="tags/tag29.xml"/><Relationship Id="rId101" Type="http://schemas.openxmlformats.org/officeDocument/2006/relationships/commentAuthors" Target="commentAuthors.xml"/><Relationship Id="rId100" Type="http://schemas.openxmlformats.org/officeDocument/2006/relationships/tableStyles" Target="tableStyles.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2EE40A7-A16B-40F0-9906-82A3C7BD4B5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D26D44-EC7F-4B0A-8539-6353CADFEC7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ADAB2B4-CAA4-40B6-A9FF-FEF07B871B6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ADAB2B4-CAA4-40B6-A9FF-FEF07B871B69}"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1.</a:t>
            </a:r>
            <a:r>
              <a:rPr lang="zh-CN" altLang="en-US" dirty="0"/>
              <a:t>交付流程：结合</a:t>
            </a:r>
            <a:r>
              <a:rPr lang="en-US" altLang="en-US" dirty="0"/>
              <a:t>做饭</a:t>
            </a:r>
            <a:r>
              <a:rPr lang="zh-CN" altLang="en-US" dirty="0"/>
              <a:t>的例子和体验活动，逐一视角对比</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defRPr/>
            </a:pPr>
            <a:r>
              <a:rPr lang="en-US" altLang="zh-CN" dirty="0"/>
              <a:t>2.</a:t>
            </a:r>
            <a:r>
              <a:rPr lang="zh-CN" altLang="en-US" sz="1200" dirty="0"/>
              <a:t>要点与要求：往前链接，语言精炼</a:t>
            </a:r>
            <a:endParaRPr lang="zh-CN" altLang="en-US" dirty="0"/>
          </a:p>
        </p:txBody>
      </p:sp>
      <p:sp>
        <p:nvSpPr>
          <p:cNvPr id="4" name="页脚占位符 3"/>
          <p:cNvSpPr>
            <a:spLocks noGrp="1"/>
          </p:cNvSpPr>
          <p:nvPr>
            <p:ph type="ftr" sz="quarter" idx="10"/>
          </p:nvPr>
        </p:nvSpPr>
        <p:spPr/>
        <p:txBody>
          <a:bodyPr/>
          <a:lstStyle/>
          <a:p>
            <a:pPr marL="0" marR="0" lvl="0" indent="0" algn="l" defTabSz="913765"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rPr>
              <a:t>Zingy/CEE5</a:t>
            </a:r>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EADAB2B4-CAA4-40B6-A9FF-FEF07B871B6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4D26D44-EC7F-4B0A-8539-6353CADFEC7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smtClean="0"/>
              <a:t>My First Template</a:t>
            </a:r>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368647" name="Rectangle 44"/>
          <p:cNvSpPr>
            <a:spLocks noGrp="1" noChangeArrowheads="1"/>
          </p:cNvSpPr>
          <p:nvPr>
            <p:ph type="subTitle" idx="1"/>
          </p:nvPr>
        </p:nvSpPr>
        <p:spPr>
          <a:xfrm>
            <a:off x="1828800" y="3886200"/>
            <a:ext cx="8534400" cy="1752600"/>
          </a:xfrm>
        </p:spPr>
        <p:txBody>
          <a:bodyPr/>
          <a:lstStyle>
            <a:lvl1pPr>
              <a:defRPr/>
            </a:lvl1pPr>
          </a:lstStyle>
          <a:p>
            <a:r>
              <a:rPr lang="zh-CN" altLang="en-US"/>
              <a:t>单击此处编辑母版副标题样式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fld id="{D847A56B-9C23-4C91-8AC6-6458339F0636}" type="datetime1">
              <a:rPr lang="zh-CN" altLang="en-US">
                <a:solidFill>
                  <a:prstClr val="black">
                    <a:tint val="75000"/>
                  </a:prstClr>
                </a:solidFill>
              </a:rPr>
            </a:fld>
            <a:endParaRPr lang="en-US" altLang="zh-CN">
              <a:solidFill>
                <a:prstClr val="black">
                  <a:tint val="75000"/>
                </a:prstClr>
              </a:solidFill>
            </a:endParaRPr>
          </a:p>
        </p:txBody>
      </p:sp>
      <p:sp>
        <p:nvSpPr>
          <p:cNvPr id="4" name="页脚占位符 4"/>
          <p:cNvSpPr>
            <a:spLocks noGrp="1" noChangeArrowheads="1"/>
          </p:cNvSpPr>
          <p:nvPr>
            <p:ph type="ftr" sz="quarter" idx="11"/>
          </p:nvPr>
        </p:nvSpPr>
        <p:spPr/>
        <p:txBody>
          <a:bodyPr/>
          <a:lstStyle>
            <a:lvl1pPr>
              <a:defRPr/>
            </a:lvl1pPr>
          </a:lstStyle>
          <a:p>
            <a:pPr>
              <a:defRPr/>
            </a:pPr>
            <a:r>
              <a:rPr lang="en-US" altLang="zh-CN">
                <a:solidFill>
                  <a:prstClr val="black">
                    <a:tint val="75000"/>
                  </a:prstClr>
                </a:solidFill>
              </a:rPr>
              <a:t>1</a:t>
            </a:r>
            <a:endParaRPr lang="en-US" altLang="zh-CN">
              <a:solidFill>
                <a:prstClr val="black">
                  <a:tint val="75000"/>
                </a:prstClr>
              </a:solidFill>
            </a:endParaRPr>
          </a:p>
        </p:txBody>
      </p:sp>
      <p:sp>
        <p:nvSpPr>
          <p:cNvPr id="5" name="灯片编号占位符 5"/>
          <p:cNvSpPr>
            <a:spLocks noGrp="1" noChangeArrowheads="1"/>
          </p:cNvSpPr>
          <p:nvPr>
            <p:ph type="sldNum" sz="quarter" idx="12"/>
          </p:nvPr>
        </p:nvSpPr>
        <p:spPr>
          <a:xfrm>
            <a:off x="8839200" y="6400801"/>
            <a:ext cx="2844800" cy="323851"/>
          </a:xfrm>
        </p:spPr>
        <p:txBody>
          <a:bodyPr/>
          <a:lstStyle>
            <a:lvl1pPr>
              <a:defRPr/>
            </a:lvl1pPr>
          </a:lstStyle>
          <a:p>
            <a:pPr>
              <a:defRPr/>
            </a:pPr>
            <a:fld id="{CC2834DB-CC77-4ADD-8F90-222458824DAD}" type="slidenum">
              <a:rPr lang="en-US" altLang="zh-CN">
                <a:solidFill>
                  <a:prstClr val="black">
                    <a:tint val="75000"/>
                  </a:prstClr>
                </a:solidFill>
              </a:rPr>
            </a:fld>
            <a:r>
              <a:rPr lang="en-US" altLang="zh-CN">
                <a:solidFill>
                  <a:prstClr val="black">
                    <a:tint val="75000"/>
                  </a:prstClr>
                </a:solidFill>
              </a:rPr>
              <a:t>《</a:t>
            </a:r>
            <a:r>
              <a:rPr lang="zh-CN" altLang="en-US">
                <a:solidFill>
                  <a:prstClr val="black">
                    <a:tint val="75000"/>
                  </a:prstClr>
                </a:solidFill>
              </a:rPr>
              <a:t>企业战略管理</a:t>
            </a:r>
            <a:r>
              <a:rPr lang="en-US" altLang="zh-CN">
                <a:solidFill>
                  <a:prstClr val="black">
                    <a:tint val="75000"/>
                  </a:prstClr>
                </a:solidFill>
              </a:rPr>
              <a:t>》</a:t>
            </a:r>
            <a:endParaRPr lang="en-US" altLang="zh-CN">
              <a:solidFill>
                <a:prstClr val="black">
                  <a:tint val="75000"/>
                </a:prstClr>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544CB-D44D-47FB-AA45-688723A5C5C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AD94E1B-6AF9-42E4-BF7B-402E1169A67F}"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76283C7-32C8-4CFA-963F-F5DAE14A036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8977AB9-4776-423D-929C-3E7192EF18A1}"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2"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667EDDC-6D33-41DC-8958-B155AA28E67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1CBC6D9-8354-4B3B-98C9-97996A35C2DC}"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1A679C-06E2-4FD0-AFD7-C965A2D6DF9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2"/>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53B6D2A-74D9-4872-8325-1B3D39748625}"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8"/>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2"/>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94CAEC6-0586-49B9-8B6B-B3216B881579}"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C957DF8-9C46-4B98-87AA-20A00B50BF5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7"/>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2" y="365127"/>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D7BA901-90D2-442D-A01C-3E9527BC15C2}"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8D4EE1F-FD7A-4E61-9F69-0387E64B2D3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DE1EA7-0F5E-4C28-AABF-696A683CD2E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4" Type="http://schemas.openxmlformats.org/officeDocument/2006/relationships/theme" Target="../theme/theme2.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5.xml"/><Relationship Id="rId8" Type="http://schemas.openxmlformats.org/officeDocument/2006/relationships/slideLayout" Target="../slideLayouts/slideLayout34.xml"/><Relationship Id="rId7" Type="http://schemas.openxmlformats.org/officeDocument/2006/relationships/slideLayout" Target="../slideLayouts/slideLayout33.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 Id="rId3" Type="http://schemas.openxmlformats.org/officeDocument/2006/relationships/slideLayout" Target="../slideLayouts/slideLayout29.xml"/><Relationship Id="rId2" Type="http://schemas.openxmlformats.org/officeDocument/2006/relationships/slideLayout" Target="../slideLayouts/slideLayout28.xml"/><Relationship Id="rId14" Type="http://schemas.openxmlformats.org/officeDocument/2006/relationships/theme" Target="../theme/theme3.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1" Type="http://schemas.openxmlformats.org/officeDocument/2006/relationships/slideLayout" Target="../slideLayouts/slideLayout37.xml"/><Relationship Id="rId10" Type="http://schemas.openxmlformats.org/officeDocument/2006/relationships/slideLayout" Target="../slideLayouts/slideLayout36.xml"/><Relationship Id="rId1"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4EE1F-FD7A-4E61-9F69-0387E64B2D3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DE1EA7-0F5E-4C28-AABF-696A683CD2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D4EE1F-FD7A-4E61-9F69-0387E64B2D3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DE1EA7-0F5E-4C28-AABF-696A683CD2E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36" tIns="45718" rIns="91436" bIns="45718" rtlCol="0" anchor="ctr"/>
          <a:lstStyle>
            <a:lvl1pPr algn="l">
              <a:defRPr sz="1200">
                <a:solidFill>
                  <a:schemeClr val="tx1">
                    <a:tint val="75000"/>
                  </a:schemeClr>
                </a:solidFill>
              </a:defRPr>
            </a:lvl1pPr>
          </a:lstStyle>
          <a:p>
            <a:fld id="{87106202-00C6-44A5-86F6-04FC7CE8C735}" type="datetime1">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6" tIns="45718" rIns="91436" bIns="45718" rtlCol="0" anchor="ctr"/>
          <a:lstStyle>
            <a:lvl1pPr algn="r">
              <a:defRPr sz="1200">
                <a:solidFill>
                  <a:schemeClr val="tx1">
                    <a:tint val="75000"/>
                  </a:schemeClr>
                </a:solidFill>
              </a:defRPr>
            </a:lvl1pPr>
          </a:lstStyle>
          <a:p>
            <a:fld id="{2ADE4AFE-AA27-4801-9A6D-E08F8FE33F9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Lst>
  <mc:AlternateContent xmlns:mc="http://schemas.openxmlformats.org/markup-compatibility/2006">
    <mc:Choice xmlns:p14="http://schemas.microsoft.com/office/powerpoint/2010/main" Requires="p14">
      <p:transition p14:dur="0" advTm="3000"/>
    </mc:Choice>
    <mc:Fallback>
      <p:transition advTm="3000"/>
    </mc:Fallback>
  </mc:AlternateContent>
  <p:hf hdr="0" ftr="0" dt="0"/>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3765" rtl="0" eaLnBrk="1" latinLnBrk="0" hangingPunct="1">
        <a:defRPr sz="1900" kern="1200">
          <a:solidFill>
            <a:schemeClr val="tx1"/>
          </a:solidFill>
          <a:latin typeface="+mn-lt"/>
          <a:ea typeface="+mn-ea"/>
          <a:cs typeface="+mn-cs"/>
        </a:defRPr>
      </a:lvl1pPr>
      <a:lvl2pPr marL="457200" algn="l" defTabSz="913765" rtl="0" eaLnBrk="1" latinLnBrk="0" hangingPunct="1">
        <a:defRPr sz="1900" kern="1200">
          <a:solidFill>
            <a:schemeClr val="tx1"/>
          </a:solidFill>
          <a:latin typeface="+mn-lt"/>
          <a:ea typeface="+mn-ea"/>
          <a:cs typeface="+mn-cs"/>
        </a:defRPr>
      </a:lvl2pPr>
      <a:lvl3pPr marL="914400" algn="l" defTabSz="913765" rtl="0" eaLnBrk="1" latinLnBrk="0" hangingPunct="1">
        <a:defRPr sz="1900" kern="1200">
          <a:solidFill>
            <a:schemeClr val="tx1"/>
          </a:solidFill>
          <a:latin typeface="+mn-lt"/>
          <a:ea typeface="+mn-ea"/>
          <a:cs typeface="+mn-cs"/>
        </a:defRPr>
      </a:lvl3pPr>
      <a:lvl4pPr marL="1371600" algn="l" defTabSz="913765" rtl="0" eaLnBrk="1" latinLnBrk="0" hangingPunct="1">
        <a:defRPr sz="1900" kern="1200">
          <a:solidFill>
            <a:schemeClr val="tx1"/>
          </a:solidFill>
          <a:latin typeface="+mn-lt"/>
          <a:ea typeface="+mn-ea"/>
          <a:cs typeface="+mn-cs"/>
        </a:defRPr>
      </a:lvl4pPr>
      <a:lvl5pPr marL="1828800" algn="l" defTabSz="913765" rtl="0" eaLnBrk="1" latinLnBrk="0" hangingPunct="1">
        <a:defRPr sz="1900" kern="1200">
          <a:solidFill>
            <a:schemeClr val="tx1"/>
          </a:solidFill>
          <a:latin typeface="+mn-lt"/>
          <a:ea typeface="+mn-ea"/>
          <a:cs typeface="+mn-cs"/>
        </a:defRPr>
      </a:lvl5pPr>
      <a:lvl6pPr marL="2286000" algn="l" defTabSz="913765" rtl="0" eaLnBrk="1" latinLnBrk="0" hangingPunct="1">
        <a:defRPr sz="1900" kern="1200">
          <a:solidFill>
            <a:schemeClr val="tx1"/>
          </a:solidFill>
          <a:latin typeface="+mn-lt"/>
          <a:ea typeface="+mn-ea"/>
          <a:cs typeface="+mn-cs"/>
        </a:defRPr>
      </a:lvl6pPr>
      <a:lvl7pPr marL="2743200" algn="l" defTabSz="913765" rtl="0" eaLnBrk="1" latinLnBrk="0" hangingPunct="1">
        <a:defRPr sz="1900" kern="1200">
          <a:solidFill>
            <a:schemeClr val="tx1"/>
          </a:solidFill>
          <a:latin typeface="+mn-lt"/>
          <a:ea typeface="+mn-ea"/>
          <a:cs typeface="+mn-cs"/>
        </a:defRPr>
      </a:lvl7pPr>
      <a:lvl8pPr marL="3200400" algn="l" defTabSz="913765" rtl="0" eaLnBrk="1" latinLnBrk="0" hangingPunct="1">
        <a:defRPr sz="1900" kern="1200">
          <a:solidFill>
            <a:schemeClr val="tx1"/>
          </a:solidFill>
          <a:latin typeface="+mn-lt"/>
          <a:ea typeface="+mn-ea"/>
          <a:cs typeface="+mn-cs"/>
        </a:defRPr>
      </a:lvl8pPr>
      <a:lvl9pPr marL="3657600" algn="l" defTabSz="913765"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3.xml"/><Relationship Id="rId2" Type="http://schemas.openxmlformats.org/officeDocument/2006/relationships/tags" Target="../tags/tag15.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3.xml"/><Relationship Id="rId2" Type="http://schemas.openxmlformats.org/officeDocument/2006/relationships/image" Target="../media/image11.jpeg"/><Relationship Id="rId1" Type="http://schemas.openxmlformats.org/officeDocument/2006/relationships/image" Target="../media/image1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5.xml"/><Relationship Id="rId6" Type="http://schemas.openxmlformats.org/officeDocument/2006/relationships/tags" Target="../tags/tag4.xml"/><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image" Target="../media/image2.jpeg"/><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3.xml"/><Relationship Id="rId1" Type="http://schemas.openxmlformats.org/officeDocument/2006/relationships/image" Target="../media/image17.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5.png"/><Relationship Id="rId7" Type="http://schemas.openxmlformats.org/officeDocument/2006/relationships/tags" Target="../tags/tag9.xml"/><Relationship Id="rId6" Type="http://schemas.openxmlformats.org/officeDocument/2006/relationships/tags" Target="../tags/tag8.xml"/><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tags" Target="../tags/tag7.xml"/><Relationship Id="rId2" Type="http://schemas.openxmlformats.org/officeDocument/2006/relationships/image" Target="../media/image2.jpeg"/><Relationship Id="rId1" Type="http://schemas.openxmlformats.org/officeDocument/2006/relationships/tags" Target="../tags/tag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20.png"/><Relationship Id="rId1" Type="http://schemas.openxmlformats.org/officeDocument/2006/relationships/image" Target="../media/image1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tags" Target="../tags/tag11.xml"/><Relationship Id="rId2" Type="http://schemas.openxmlformats.org/officeDocument/2006/relationships/image" Target="../media/image2.jpeg"/><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23.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6.xml"/><Relationship Id="rId1" Type="http://schemas.openxmlformats.org/officeDocument/2006/relationships/image" Target="../media/image2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6.xml"/><Relationship Id="rId1" Type="http://schemas.openxmlformats.org/officeDocument/2006/relationships/image" Target="../media/image26.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6.xml"/><Relationship Id="rId1" Type="http://schemas.openxmlformats.org/officeDocument/2006/relationships/image" Target="../media/image27.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6.xml"/><Relationship Id="rId1" Type="http://schemas.openxmlformats.org/officeDocument/2006/relationships/image" Target="../media/image2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6.xml"/><Relationship Id="rId1" Type="http://schemas.openxmlformats.org/officeDocument/2006/relationships/image" Target="../media/image29.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6.xml"/><Relationship Id="rId1" Type="http://schemas.openxmlformats.org/officeDocument/2006/relationships/image" Target="../media/image30.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3.xml"/><Relationship Id="rId1" Type="http://schemas.openxmlformats.org/officeDocument/2006/relationships/tags" Target="../tags/tag2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image" Target="../media/image34.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6.jpeg"/><Relationship Id="rId1" Type="http://schemas.openxmlformats.org/officeDocument/2006/relationships/image" Target="../media/image35.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3.xml"/><Relationship Id="rId1" Type="http://schemas.openxmlformats.org/officeDocument/2006/relationships/image" Target="../media/image18.jpe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86.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37.png"/><Relationship Id="rId6" Type="http://schemas.openxmlformats.org/officeDocument/2006/relationships/tags" Target="../tags/tag27.xml"/><Relationship Id="rId5" Type="http://schemas.microsoft.com/office/2007/relationships/hdphoto" Target="../media/image4.wdp"/><Relationship Id="rId4" Type="http://schemas.openxmlformats.org/officeDocument/2006/relationships/image" Target="../media/image3.png"/><Relationship Id="rId3" Type="http://schemas.openxmlformats.org/officeDocument/2006/relationships/tags" Target="../tags/tag26.xml"/><Relationship Id="rId2" Type="http://schemas.openxmlformats.org/officeDocument/2006/relationships/image" Target="../media/image2.jpeg"/><Relationship Id="rId1" Type="http://schemas.openxmlformats.org/officeDocument/2006/relationships/tags" Target="../tags/tag2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7.xml"/><Relationship Id="rId2" Type="http://schemas.openxmlformats.org/officeDocument/2006/relationships/tags" Target="../tags/tag28.xml"/><Relationship Id="rId1" Type="http://schemas.openxmlformats.org/officeDocument/2006/relationships/image" Target="../media/image3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7"/>
          <p:cNvSpPr/>
          <p:nvPr/>
        </p:nvSpPr>
        <p:spPr>
          <a:xfrm rot="5400000">
            <a:off x="-2156932" y="-650631"/>
            <a:ext cx="6858001" cy="8159264"/>
          </a:xfrm>
          <a:custGeom>
            <a:avLst/>
            <a:gdLst>
              <a:gd name="connsiteX0" fmla="*/ 1 w 4510455"/>
              <a:gd name="connsiteY0" fmla="*/ 8838392 h 8838392"/>
              <a:gd name="connsiteX1" fmla="*/ 1 w 4510455"/>
              <a:gd name="connsiteY1" fmla="*/ 3888323 h 8838392"/>
              <a:gd name="connsiteX2" fmla="*/ 4510455 w 4510455"/>
              <a:gd name="connsiteY2" fmla="*/ 3888323 h 8838392"/>
              <a:gd name="connsiteX3" fmla="*/ 4510455 w 4510455"/>
              <a:gd name="connsiteY3" fmla="*/ 8838392 h 8838392"/>
              <a:gd name="connsiteX4" fmla="*/ 0 w 4510455"/>
              <a:gd name="connsiteY4" fmla="*/ 3888322 h 8838392"/>
              <a:gd name="connsiteX5" fmla="*/ 2255227 w 4510455"/>
              <a:gd name="connsiteY5" fmla="*/ 0 h 8838392"/>
              <a:gd name="connsiteX6" fmla="*/ 4510454 w 4510455"/>
              <a:gd name="connsiteY6" fmla="*/ 3888322 h 883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0455" h="8838392">
                <a:moveTo>
                  <a:pt x="1" y="8838392"/>
                </a:moveTo>
                <a:lnTo>
                  <a:pt x="1" y="3888323"/>
                </a:lnTo>
                <a:lnTo>
                  <a:pt x="4510455" y="3888323"/>
                </a:lnTo>
                <a:lnTo>
                  <a:pt x="4510455" y="8838392"/>
                </a:lnTo>
                <a:close/>
                <a:moveTo>
                  <a:pt x="0" y="3888322"/>
                </a:moveTo>
                <a:lnTo>
                  <a:pt x="2255227" y="0"/>
                </a:lnTo>
                <a:lnTo>
                  <a:pt x="4510454" y="3888322"/>
                </a:lnTo>
                <a:close/>
              </a:path>
            </a:pathLst>
          </a:cu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任意多边形 20"/>
          <p:cNvSpPr/>
          <p:nvPr/>
        </p:nvSpPr>
        <p:spPr>
          <a:xfrm rot="5400000">
            <a:off x="-1091020" y="864903"/>
            <a:ext cx="6858001" cy="5128208"/>
          </a:xfrm>
          <a:custGeom>
            <a:avLst/>
            <a:gdLst>
              <a:gd name="connsiteX0" fmla="*/ 1 w 6858001"/>
              <a:gd name="connsiteY0" fmla="*/ 5128208 h 5128208"/>
              <a:gd name="connsiteX1" fmla="*/ 1 w 6858001"/>
              <a:gd name="connsiteY1" fmla="*/ 5128207 h 5128208"/>
              <a:gd name="connsiteX2" fmla="*/ 6857999 w 6858001"/>
              <a:gd name="connsiteY2" fmla="*/ 5128207 h 5128208"/>
              <a:gd name="connsiteX3" fmla="*/ 5388164 w 6858001"/>
              <a:gd name="connsiteY3" fmla="*/ 3589553 h 5128208"/>
              <a:gd name="connsiteX4" fmla="*/ 6858001 w 6858001"/>
              <a:gd name="connsiteY4" fmla="*/ 3589553 h 5128208"/>
              <a:gd name="connsiteX5" fmla="*/ 6858001 w 6858001"/>
              <a:gd name="connsiteY5" fmla="*/ 5128208 h 5128208"/>
              <a:gd name="connsiteX6" fmla="*/ 1 w 6858001"/>
              <a:gd name="connsiteY6" fmla="*/ 5128206 h 5128208"/>
              <a:gd name="connsiteX7" fmla="*/ 1 w 6858001"/>
              <a:gd name="connsiteY7" fmla="*/ 3589552 h 5128208"/>
              <a:gd name="connsiteX8" fmla="*/ 1469834 w 6858001"/>
              <a:gd name="connsiteY8" fmla="*/ 3589552 h 5128208"/>
              <a:gd name="connsiteX9" fmla="*/ 0 w 6858001"/>
              <a:gd name="connsiteY9" fmla="*/ 3589551 h 5128208"/>
              <a:gd name="connsiteX10" fmla="*/ 3428999 w 6858001"/>
              <a:gd name="connsiteY10" fmla="*/ 0 h 5128208"/>
              <a:gd name="connsiteX11" fmla="*/ 6857999 w 6858001"/>
              <a:gd name="connsiteY11" fmla="*/ 3589551 h 5128208"/>
              <a:gd name="connsiteX12" fmla="*/ 5388163 w 6858001"/>
              <a:gd name="connsiteY12" fmla="*/ 3589551 h 5128208"/>
              <a:gd name="connsiteX13" fmla="*/ 3428999 w 6858001"/>
              <a:gd name="connsiteY13" fmla="*/ 1538656 h 5128208"/>
              <a:gd name="connsiteX14" fmla="*/ 1469835 w 6858001"/>
              <a:gd name="connsiteY14" fmla="*/ 3589551 h 512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1" h="5128208">
                <a:moveTo>
                  <a:pt x="1" y="5128208"/>
                </a:moveTo>
                <a:lnTo>
                  <a:pt x="1" y="5128207"/>
                </a:lnTo>
                <a:lnTo>
                  <a:pt x="6857999" y="5128207"/>
                </a:lnTo>
                <a:lnTo>
                  <a:pt x="5388164" y="3589553"/>
                </a:lnTo>
                <a:lnTo>
                  <a:pt x="6858001" y="3589553"/>
                </a:lnTo>
                <a:lnTo>
                  <a:pt x="6858001" y="5128208"/>
                </a:lnTo>
                <a:close/>
                <a:moveTo>
                  <a:pt x="1" y="5128206"/>
                </a:moveTo>
                <a:lnTo>
                  <a:pt x="1" y="3589552"/>
                </a:lnTo>
                <a:lnTo>
                  <a:pt x="1469834" y="3589552"/>
                </a:lnTo>
                <a:close/>
                <a:moveTo>
                  <a:pt x="0" y="3589551"/>
                </a:moveTo>
                <a:lnTo>
                  <a:pt x="3428999" y="0"/>
                </a:lnTo>
                <a:lnTo>
                  <a:pt x="6857999" y="3589551"/>
                </a:lnTo>
                <a:lnTo>
                  <a:pt x="5388163" y="3589551"/>
                </a:lnTo>
                <a:lnTo>
                  <a:pt x="3428999" y="1538656"/>
                </a:lnTo>
                <a:lnTo>
                  <a:pt x="1469835" y="3589551"/>
                </a:lnTo>
                <a:close/>
              </a:path>
            </a:pathLst>
          </a:custGeom>
          <a:solidFill>
            <a:srgbClr val="21908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a:off x="5641975" y="3682365"/>
            <a:ext cx="4524375" cy="1383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第一节</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lang="zh-CN" altLang="en-US" sz="2100" b="1" noProof="0" dirty="0">
                <a:ln>
                  <a:noFill/>
                </a:ln>
                <a:solidFill>
                  <a:prstClr val="black"/>
                </a:solidFill>
                <a:effectLst/>
                <a:uLnTx/>
                <a:uFillTx/>
                <a:latin typeface="微软雅黑" panose="020B0503020204020204" charset="-122"/>
                <a:ea typeface="微软雅黑" panose="020B0503020204020204" charset="-122"/>
                <a:sym typeface="+mn-ea"/>
              </a:rPr>
              <a:t>思维</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逻辑的</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认知</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第二节</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哲科思维（管理思维）</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创业思维（技艺</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思维）</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4" name="object 4"/>
          <p:cNvSpPr txBox="1"/>
          <p:nvPr/>
        </p:nvSpPr>
        <p:spPr>
          <a:xfrm>
            <a:off x="4752975" y="2294255"/>
            <a:ext cx="5697220" cy="553720"/>
          </a:xfrm>
          <a:prstGeom prst="rect">
            <a:avLst/>
          </a:prstGeom>
        </p:spPr>
        <p:txBody>
          <a:bodyPr vert="horz" wrap="square" lIns="0" tIns="0" rIns="0" bIns="0" rtlCol="0">
            <a:spAutoFit/>
          </a:bodyPr>
          <a:lstStyle/>
          <a:p>
            <a:pPr marL="12700" algn="ctr">
              <a:lnSpc>
                <a:spcPct val="100000"/>
              </a:lnSpc>
            </a:pPr>
            <a:r>
              <a:rPr lang="zh-CN" altLang="en-US" sz="3600" b="1" dirty="0">
                <a:latin typeface="微软雅黑" panose="020B0503020204020204" charset="-122"/>
                <a:ea typeface="微软雅黑" panose="020B0503020204020204" charset="-122"/>
                <a:cs typeface="微软雅黑" panose="020B0503020204020204" charset="-122"/>
              </a:rPr>
              <a:t>《创新创业基础》第</a:t>
            </a:r>
            <a:r>
              <a:rPr lang="zh-CN" altLang="en-US" sz="3600" b="1" dirty="0">
                <a:latin typeface="微软雅黑" panose="020B0503020204020204" charset="-122"/>
                <a:ea typeface="微软雅黑" panose="020B0503020204020204" charset="-122"/>
                <a:cs typeface="微软雅黑" panose="020B0503020204020204" charset="-122"/>
              </a:rPr>
              <a:t>七章</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0580" y="2379345"/>
            <a:ext cx="1018603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solidFill>
                  <a:schemeClr val="tx1"/>
                </a:solidFill>
                <a:latin typeface="微软雅黑" panose="020B0503020204020204" charset="-122"/>
                <a:ea typeface="微软雅黑" panose="020B0503020204020204" charset="-122"/>
                <a:sym typeface="+mn-ea"/>
              </a:rPr>
              <a:t>我们如何认知世界</a:t>
            </a:r>
            <a:r>
              <a:rPr lang="en-US" altLang="zh-CN" sz="4800" b="1" dirty="0">
                <a:solidFill>
                  <a:schemeClr val="tx1"/>
                </a:solidFill>
                <a:latin typeface="微软雅黑" panose="020B0503020204020204" charset="-122"/>
                <a:ea typeface="微软雅黑" panose="020B0503020204020204" charset="-122"/>
                <a:sym typeface="+mn-ea"/>
              </a:rPr>
              <a:t>?</a:t>
            </a:r>
            <a:endParaRPr lang="en-US" altLang="zh-CN" sz="4800" b="1" dirty="0">
              <a:solidFill>
                <a:schemeClr val="tx1"/>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6" name="图片 5"/>
          <p:cNvPicPr>
            <a:picLocks noChangeAspect="1"/>
          </p:cNvPicPr>
          <p:nvPr/>
        </p:nvPicPr>
        <p:blipFill>
          <a:blip r:embed="rId1"/>
          <a:stretch>
            <a:fillRect/>
          </a:stretch>
        </p:blipFill>
        <p:spPr>
          <a:xfrm>
            <a:off x="2075815" y="0"/>
            <a:ext cx="7338060" cy="6692900"/>
          </a:xfrm>
          <a:prstGeom prst="rect">
            <a:avLst/>
          </a:prstGeom>
        </p:spPr>
      </p:pic>
      <p:sp>
        <p:nvSpPr>
          <p:cNvPr id="7" name="文本框 6"/>
          <p:cNvSpPr txBox="1"/>
          <p:nvPr/>
        </p:nvSpPr>
        <p:spPr>
          <a:xfrm>
            <a:off x="10029825" y="432435"/>
            <a:ext cx="816610" cy="544322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这棵树是绿色的吗</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a:t>
            </a:r>
            <a:endParaRPr lang="zh-CN" altLang="en-US" sz="3600" b="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6" name="图片 5"/>
          <p:cNvPicPr>
            <a:picLocks noChangeAspect="1"/>
          </p:cNvPicPr>
          <p:nvPr/>
        </p:nvPicPr>
        <p:blipFill>
          <a:blip r:embed="rId1"/>
          <a:stretch>
            <a:fillRect/>
          </a:stretch>
        </p:blipFill>
        <p:spPr>
          <a:xfrm>
            <a:off x="2075815" y="0"/>
            <a:ext cx="7338060" cy="6692900"/>
          </a:xfrm>
          <a:prstGeom prst="rect">
            <a:avLst/>
          </a:prstGeom>
        </p:spPr>
      </p:pic>
      <p:sp>
        <p:nvSpPr>
          <p:cNvPr id="7" name="文本框 6"/>
          <p:cNvSpPr txBox="1"/>
          <p:nvPr/>
        </p:nvSpPr>
        <p:spPr>
          <a:xfrm>
            <a:off x="244475" y="5625465"/>
            <a:ext cx="10475595" cy="73025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200" b="1" dirty="0">
                <a:solidFill>
                  <a:srgbClr val="FF0000"/>
                </a:solidFill>
                <a:latin typeface="微软雅黑" panose="020B0503020204020204" charset="-122"/>
                <a:ea typeface="微软雅黑" panose="020B0503020204020204" charset="-122"/>
                <a:sym typeface="+mn-ea"/>
              </a:rPr>
              <a:t>一只狗认为是绿色的吗？蝙蝠呢？毛毛虫呢？谁的认知对？</a:t>
            </a:r>
            <a:endParaRPr lang="zh-CN" altLang="en-US" sz="3200" b="1" dirty="0">
              <a:solidFill>
                <a:srgbClr val="FF0000"/>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10720070" y="234950"/>
            <a:ext cx="816610" cy="544322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这棵树是绿色的吗</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a:t>
            </a:r>
            <a:endParaRPr lang="zh-CN" altLang="en-US" sz="3600" b="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对于山洞的理解，你和蝙蝠谁正确？请把答案发到</a:t>
            </a:r>
            <a:r>
              <a:rPr lang="zh-CN" altLang="en-US" sz="3600" b="1" dirty="0">
                <a:latin typeface="微软雅黑" panose="020B0503020204020204" charset="-122"/>
                <a:ea typeface="微软雅黑" panose="020B0503020204020204" charset="-122"/>
                <a:sym typeface="+mn-ea"/>
              </a:rPr>
              <a:t>微信群</a:t>
            </a:r>
            <a:endParaRPr lang="zh-CN" altLang="en-US" sz="3600" b="1" dirty="0">
              <a:latin typeface="微软雅黑" panose="020B0503020204020204" charset="-122"/>
              <a:ea typeface="微软雅黑" panose="020B0503020204020204" charset="-122"/>
              <a:sym typeface="+mn-ea"/>
            </a:endParaRPr>
          </a:p>
        </p:txBody>
      </p:sp>
      <p:pic>
        <p:nvPicPr>
          <p:cNvPr id="100" name="图片 99"/>
          <p:cNvPicPr/>
          <p:nvPr/>
        </p:nvPicPr>
        <p:blipFill>
          <a:blip r:embed="rId1"/>
          <a:stretch>
            <a:fillRect/>
          </a:stretch>
        </p:blipFill>
        <p:spPr>
          <a:xfrm>
            <a:off x="0" y="635"/>
            <a:ext cx="12191365" cy="5920105"/>
          </a:xfrm>
          <a:prstGeom prst="rect">
            <a:avLst/>
          </a:prstGeom>
          <a:noFill/>
          <a:ln w="9525">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1885" y="2458085"/>
            <a:ext cx="9712960" cy="2685415"/>
          </a:xfrm>
          <a:prstGeom prst="rect">
            <a:avLst/>
          </a:prstGeom>
          <a:noFill/>
          <a:ln w="28575">
            <a:solidFill>
              <a:srgbClr val="219083"/>
            </a:solidFill>
          </a:ln>
        </p:spPr>
        <p:txBody>
          <a:bodyPr wrap="square" rtlCol="0" anchor="ctr" anchorCtr="0">
            <a:noAutofit/>
          </a:bodyPr>
          <a:lstStyle/>
          <a:p>
            <a:pPr marL="742950" indent="-742950" algn="l">
              <a:spcBef>
                <a:spcPts val="600"/>
              </a:spcBef>
              <a:spcAft>
                <a:spcPts val="600"/>
              </a:spcAft>
              <a:buAutoNum type="arabicPeriod"/>
            </a:pPr>
            <a:r>
              <a:rPr lang="zh-CN" altLang="en-US" sz="3200" b="1" dirty="0">
                <a:solidFill>
                  <a:srgbClr val="FF0000"/>
                </a:solidFill>
                <a:latin typeface="微软雅黑" panose="020B0503020204020204" charset="-122"/>
                <a:ea typeface="微软雅黑" panose="020B0503020204020204" charset="-122"/>
              </a:rPr>
              <a:t>眼、耳、鼻、口、身（触觉）、意（逻辑模型）</a:t>
            </a:r>
            <a:endParaRPr lang="zh-CN" altLang="en-US" sz="3200" b="1" dirty="0">
              <a:solidFill>
                <a:srgbClr val="FF0000"/>
              </a:solidFill>
              <a:latin typeface="微软雅黑" panose="020B0503020204020204" charset="-122"/>
              <a:ea typeface="微软雅黑" panose="020B0503020204020204" charset="-122"/>
            </a:endParaRPr>
          </a:p>
          <a:p>
            <a:pPr marL="742950" indent="-742950" algn="l">
              <a:spcBef>
                <a:spcPts val="600"/>
              </a:spcBef>
              <a:spcAft>
                <a:spcPts val="600"/>
              </a:spcAft>
              <a:buAutoNum type="arabicPeriod"/>
            </a:pPr>
            <a:r>
              <a:rPr lang="zh-CN" altLang="en-US" sz="3200" b="1" dirty="0">
                <a:solidFill>
                  <a:srgbClr val="FF0000"/>
                </a:solidFill>
                <a:latin typeface="微软雅黑" panose="020B0503020204020204" charset="-122"/>
                <a:ea typeface="微软雅黑" panose="020B0503020204020204" charset="-122"/>
              </a:rPr>
              <a:t>除此之外再无任何方式</a:t>
            </a:r>
            <a:endParaRPr lang="zh-CN" altLang="en-US" sz="3200" b="1" dirty="0">
              <a:solidFill>
                <a:srgbClr val="FF0000"/>
              </a:solidFill>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custDataLst>
              <p:tags r:id="rId1"/>
            </p:custDataLst>
          </p:nvPr>
        </p:nvSpPr>
        <p:spPr>
          <a:xfrm>
            <a:off x="877570" y="640715"/>
            <a:ext cx="10437495" cy="1644650"/>
          </a:xfrm>
          <a:prstGeom prst="rect">
            <a:avLst/>
          </a:prstGeom>
          <a:noFill/>
          <a:ln w="28575">
            <a:solidFill>
              <a:schemeClr val="bg1"/>
            </a:solidFill>
          </a:ln>
        </p:spPr>
        <p:txBody>
          <a:bodyPr wrap="square" rtlCol="0" anchor="ctr" anchorCtr="0">
            <a:noAutofit/>
          </a:bodyPr>
          <a:p>
            <a:pPr indent="0" algn="ctr">
              <a:spcBef>
                <a:spcPts val="600"/>
              </a:spcBef>
              <a:spcAft>
                <a:spcPts val="600"/>
              </a:spcAft>
              <a:buNone/>
            </a:pPr>
            <a:r>
              <a:rPr lang="zh-CN" altLang="en-US" sz="4800" b="1" dirty="0">
                <a:latin typeface="微软雅黑" panose="020B0503020204020204" charset="-122"/>
                <a:ea typeface="微软雅黑" panose="020B0503020204020204" charset="-122"/>
              </a:rPr>
              <a:t>人类感知世界的方式</a:t>
            </a:r>
            <a:endParaRPr lang="zh-CN" altLang="en-US" sz="4800" b="1" dirty="0">
              <a:latin typeface="微软雅黑" panose="020B0503020204020204" charset="-122"/>
              <a:ea typeface="微软雅黑" panose="020B0503020204020204"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59890" y="2379345"/>
            <a:ext cx="8872220"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latin typeface="微软雅黑" panose="020B0503020204020204" charset="-122"/>
                <a:ea typeface="微软雅黑" panose="020B0503020204020204" charset="-122"/>
                <a:sym typeface="+mn-ea"/>
              </a:rPr>
              <a:t>世界原来是自己的思维</a:t>
            </a:r>
            <a:r>
              <a:rPr lang="zh-CN" altLang="en-US" sz="4800" b="1" dirty="0">
                <a:latin typeface="微软雅黑" panose="020B0503020204020204" charset="-122"/>
                <a:ea typeface="微软雅黑" panose="020B0503020204020204" charset="-122"/>
                <a:sym typeface="+mn-ea"/>
              </a:rPr>
              <a:t>逻辑模型</a:t>
            </a:r>
            <a:endParaRPr lang="zh-CN" altLang="en-US" sz="48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设计语言表达的</a:t>
            </a:r>
            <a:r>
              <a:rPr lang="zh-CN" altLang="en-US" sz="3600" b="1" dirty="0">
                <a:latin typeface="微软雅黑" panose="020B0503020204020204" charset="-122"/>
                <a:ea typeface="微软雅黑" panose="020B0503020204020204" charset="-122"/>
                <a:sym typeface="+mn-ea"/>
              </a:rPr>
              <a:t>逻辑模型</a:t>
            </a:r>
            <a:endParaRPr lang="zh-CN" altLang="en-US" sz="3600" b="1" dirty="0">
              <a:latin typeface="微软雅黑" panose="020B0503020204020204" charset="-122"/>
              <a:ea typeface="微软雅黑" panose="020B0503020204020204" charset="-122"/>
              <a:sym typeface="+mn-ea"/>
            </a:endParaRPr>
          </a:p>
        </p:txBody>
      </p:sp>
      <p:pic>
        <p:nvPicPr>
          <p:cNvPr id="101" name="图片 100"/>
          <p:cNvPicPr/>
          <p:nvPr/>
        </p:nvPicPr>
        <p:blipFill>
          <a:blip r:embed="rId1"/>
          <a:stretch>
            <a:fillRect/>
          </a:stretch>
        </p:blipFill>
        <p:spPr>
          <a:xfrm>
            <a:off x="0" y="0"/>
            <a:ext cx="12297410" cy="6007735"/>
          </a:xfrm>
          <a:prstGeom prst="rect">
            <a:avLst/>
          </a:prstGeom>
          <a:noFill/>
          <a:ln w="9525">
            <a:noFill/>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用</a:t>
            </a:r>
            <a:r>
              <a:rPr lang="zh-CN" altLang="en-US" sz="3600" b="1" dirty="0">
                <a:latin typeface="微软雅黑" panose="020B0503020204020204" charset="-122"/>
                <a:ea typeface="微软雅黑" panose="020B0503020204020204" charset="-122"/>
                <a:sym typeface="+mn-ea"/>
              </a:rPr>
              <a:t>虚拟表达的逻辑模型</a:t>
            </a:r>
            <a:endParaRPr lang="zh-CN" altLang="en-US" sz="3600" b="1" dirty="0">
              <a:latin typeface="微软雅黑" panose="020B0503020204020204" charset="-122"/>
              <a:ea typeface="微软雅黑" panose="020B0503020204020204" charset="-122"/>
              <a:sym typeface="+mn-ea"/>
            </a:endParaRPr>
          </a:p>
        </p:txBody>
      </p:sp>
      <p:pic>
        <p:nvPicPr>
          <p:cNvPr id="102" name="图片 101"/>
          <p:cNvPicPr/>
          <p:nvPr/>
        </p:nvPicPr>
        <p:blipFill>
          <a:blip r:embed="rId1"/>
          <a:stretch>
            <a:fillRect/>
          </a:stretch>
        </p:blipFill>
        <p:spPr>
          <a:xfrm>
            <a:off x="5923915" y="0"/>
            <a:ext cx="6268720" cy="5986145"/>
          </a:xfrm>
          <a:prstGeom prst="rect">
            <a:avLst/>
          </a:prstGeom>
          <a:noFill/>
          <a:ln w="9525">
            <a:noFill/>
          </a:ln>
        </p:spPr>
      </p:pic>
      <p:pic>
        <p:nvPicPr>
          <p:cNvPr id="103" name="图片 102"/>
          <p:cNvPicPr/>
          <p:nvPr/>
        </p:nvPicPr>
        <p:blipFill>
          <a:blip r:embed="rId2"/>
          <a:stretch>
            <a:fillRect/>
          </a:stretch>
        </p:blipFill>
        <p:spPr>
          <a:xfrm>
            <a:off x="0" y="0"/>
            <a:ext cx="5977255" cy="5891530"/>
          </a:xfrm>
          <a:prstGeom prst="rect">
            <a:avLst/>
          </a:prstGeom>
          <a:noFill/>
          <a:ln w="9525">
            <a:noFill/>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用数学语言表达的逻辑</a:t>
            </a:r>
            <a:r>
              <a:rPr lang="zh-CN" altLang="en-US" sz="3600" b="1" dirty="0">
                <a:latin typeface="微软雅黑" panose="020B0503020204020204" charset="-122"/>
                <a:ea typeface="微软雅黑" panose="020B0503020204020204" charset="-122"/>
                <a:sym typeface="+mn-ea"/>
              </a:rPr>
              <a:t>模型</a:t>
            </a:r>
            <a:endParaRPr lang="zh-CN" altLang="en-US" sz="3600" b="1" dirty="0">
              <a:latin typeface="微软雅黑" panose="020B0503020204020204" charset="-122"/>
              <a:ea typeface="微软雅黑" panose="020B0503020204020204" charset="-122"/>
              <a:sym typeface="+mn-ea"/>
            </a:endParaRPr>
          </a:p>
        </p:txBody>
      </p:sp>
      <p:pic>
        <p:nvPicPr>
          <p:cNvPr id="2" name="图片 1"/>
          <p:cNvPicPr/>
          <p:nvPr/>
        </p:nvPicPr>
        <p:blipFill>
          <a:blip r:embed="rId1"/>
          <a:stretch>
            <a:fillRect/>
          </a:stretch>
        </p:blipFill>
        <p:spPr>
          <a:xfrm>
            <a:off x="-635" y="0"/>
            <a:ext cx="12192635" cy="5717540"/>
          </a:xfrm>
          <a:prstGeom prst="rect">
            <a:avLst/>
          </a:prstGeom>
          <a:noFill/>
          <a:ln w="9525">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50155" y="1891665"/>
            <a:ext cx="6877050" cy="3596640"/>
          </a:xfrm>
          <a:prstGeom prst="rect">
            <a:avLst/>
          </a:prstGeom>
          <a:noFill/>
          <a:ln w="28575">
            <a:solidFill>
              <a:srgbClr val="219083"/>
            </a:solidFill>
          </a:ln>
        </p:spPr>
        <p:txBody>
          <a:bodyPr wrap="square" rtlCol="0" anchor="ctr" anchorCtr="0">
            <a:noAutofit/>
          </a:bodyPr>
          <a:lstStyle/>
          <a:p>
            <a:pPr marL="101600" algn="l" fontAlgn="auto">
              <a:lnSpc>
                <a:spcPts val="4680"/>
              </a:lnSpc>
              <a:buClrTx/>
              <a:buSzTx/>
              <a:buNone/>
            </a:pPr>
            <a:r>
              <a:rPr lang="en-US" altLang="zh-CN" sz="2400" b="1" dirty="0">
                <a:latin typeface="微软雅黑" panose="020B0503020204020204" charset="-122"/>
                <a:ea typeface="微软雅黑" panose="020B0503020204020204" charset="-122"/>
                <a:sym typeface="+mn-ea"/>
              </a:rPr>
              <a:t>人类通过</a:t>
            </a:r>
            <a:r>
              <a:rPr lang="en-US" altLang="zh-CN" sz="2400" b="1" dirty="0">
                <a:solidFill>
                  <a:srgbClr val="FF0000"/>
                </a:solidFill>
                <a:latin typeface="微软雅黑" panose="020B0503020204020204" charset="-122"/>
                <a:ea typeface="微软雅黑" panose="020B0503020204020204" charset="-122"/>
                <a:sym typeface="+mn-ea"/>
              </a:rPr>
              <a:t>视觉、听觉、味觉、嗅觉、触觉</a:t>
            </a:r>
            <a:r>
              <a:rPr lang="en-US" altLang="zh-CN" sz="2400" b="1" dirty="0">
                <a:latin typeface="微软雅黑" panose="020B0503020204020204" charset="-122"/>
                <a:ea typeface="微软雅黑" panose="020B0503020204020204" charset="-122"/>
                <a:sym typeface="+mn-ea"/>
              </a:rPr>
              <a:t>来感知世界，凡是被人类认知的，都是被其思想加工过的</a:t>
            </a:r>
            <a:r>
              <a:rPr lang="en-US" altLang="zh-CN" sz="2400" b="1" dirty="0">
                <a:solidFill>
                  <a:srgbClr val="FF0000"/>
                </a:solidFill>
                <a:latin typeface="微软雅黑" panose="020B0503020204020204" charset="-122"/>
                <a:ea typeface="微软雅黑" panose="020B0503020204020204" charset="-122"/>
                <a:sym typeface="+mn-ea"/>
              </a:rPr>
              <a:t>模型</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3293"/>
            <a:ext cx="883348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二、知识就是人类构建的一个个思维</a:t>
            </a:r>
            <a:r>
              <a:rPr lang="zh-CN" sz="3200" spc="-15" dirty="0">
                <a:solidFill>
                  <a:srgbClr val="FF0000"/>
                </a:solidFill>
                <a:ea typeface="微软雅黑" panose="020B0503020204020204" charset="-122"/>
              </a:rPr>
              <a:t>逻辑模型</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0" y="1504315"/>
            <a:ext cx="5049520" cy="4371975"/>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54380" y="1627505"/>
            <a:ext cx="10610850" cy="4565650"/>
          </a:xfrm>
          <a:prstGeom prst="rect">
            <a:avLst/>
          </a:prstGeom>
        </p:spPr>
        <p:txBody>
          <a:bodyPr vert="horz" wrap="square" lIns="0" tIns="0" rIns="0" bIns="0" rtlCol="0">
            <a:noAutofit/>
          </a:bodyPr>
          <a:lstStyle/>
          <a:p>
            <a:pPr marL="101600" indent="0" algn="l" fontAlgn="auto">
              <a:lnSpc>
                <a:spcPts val="4160"/>
              </a:lnSpc>
            </a:pPr>
            <a:r>
              <a:rPr lang="zh-CN" altLang="en-US" spc="-15" dirty="0">
                <a:ea typeface="微软雅黑" panose="020B0503020204020204" charset="-122"/>
              </a:rPr>
              <a:t>1.</a:t>
            </a:r>
            <a:r>
              <a:rPr lang="zh-CN" altLang="en-US" spc="-15" dirty="0">
                <a:solidFill>
                  <a:srgbClr val="FF0000"/>
                </a:solidFill>
                <a:ea typeface="微软雅黑" panose="020B0503020204020204" charset="-122"/>
              </a:rPr>
              <a:t>不确定</a:t>
            </a:r>
            <a:r>
              <a:rPr lang="zh-CN" altLang="en-US" spc="-15" dirty="0">
                <a:ea typeface="微软雅黑" panose="020B0503020204020204" charset="-122"/>
              </a:rPr>
              <a:t>的永恒存在</a:t>
            </a:r>
            <a:br>
              <a:rPr lang="zh-CN" altLang="en-US" spc="-15" dirty="0">
                <a:ea typeface="微软雅黑" panose="020B0503020204020204" charset="-122"/>
              </a:rPr>
            </a:br>
            <a:r>
              <a:rPr lang="en-US" spc="-15" dirty="0">
                <a:ea typeface="微软雅黑" panose="020B0503020204020204" charset="-122"/>
              </a:rPr>
              <a:t>2.</a:t>
            </a:r>
            <a:r>
              <a:rPr lang="zh-CN" altLang="en-US" spc="-15" dirty="0">
                <a:ea typeface="微软雅黑" panose="020B0503020204020204" charset="-122"/>
              </a:rPr>
              <a:t>应对个人面临</a:t>
            </a:r>
            <a:r>
              <a:rPr lang="en-US" altLang="zh-CN" spc="-15" dirty="0">
                <a:ea typeface="微软雅黑" panose="020B0503020204020204" charset="-122"/>
              </a:rPr>
              <a:t>“</a:t>
            </a:r>
            <a:r>
              <a:rPr lang="zh-CN" altLang="en-US" spc="-15" dirty="0">
                <a:ea typeface="微软雅黑" panose="020B0503020204020204" charset="-122"/>
              </a:rPr>
              <a:t>不确定</a:t>
            </a:r>
            <a:r>
              <a:rPr lang="en-US" altLang="zh-CN" spc="-15" dirty="0">
                <a:ea typeface="微软雅黑" panose="020B0503020204020204" charset="-122"/>
              </a:rPr>
              <a:t>”</a:t>
            </a:r>
            <a:r>
              <a:rPr lang="zh-CN" altLang="en-US" spc="-15" dirty="0">
                <a:ea typeface="微软雅黑" panose="020B0503020204020204" charset="-122"/>
              </a:rPr>
              <a:t>的理论</a:t>
            </a:r>
            <a:r>
              <a:rPr lang="en-US" altLang="zh-CN" spc="-15" dirty="0">
                <a:ea typeface="微软雅黑" panose="020B0503020204020204" charset="-122"/>
              </a:rPr>
              <a:t>---</a:t>
            </a:r>
            <a:r>
              <a:rPr lang="zh-CN" altLang="en-US" spc="-15" dirty="0">
                <a:solidFill>
                  <a:srgbClr val="FF0000"/>
                </a:solidFill>
                <a:ea typeface="微软雅黑" panose="020B0503020204020204" charset="-122"/>
                <a:sym typeface="+mn-ea"/>
              </a:rPr>
              <a:t>效果推理</a:t>
            </a:r>
            <a:br>
              <a:rPr lang="zh-CN" altLang="en-US" spc="-15" dirty="0">
                <a:solidFill>
                  <a:srgbClr val="FF0000"/>
                </a:solidFill>
                <a:ea typeface="微软雅黑" panose="020B0503020204020204" charset="-122"/>
                <a:sym typeface="+mn-ea"/>
              </a:rPr>
            </a:br>
            <a:r>
              <a:rPr lang="zh-CN" altLang="en-US" spc="-15" dirty="0">
                <a:ea typeface="微软雅黑" panose="020B0503020204020204" charset="-122"/>
                <a:sym typeface="+mn-ea"/>
              </a:rPr>
              <a:t>3.用产品解决别人的不确定</a:t>
            </a:r>
            <a:r>
              <a:rPr lang="en-US" altLang="zh-CN" spc="-15" dirty="0">
                <a:ea typeface="微软雅黑" panose="020B0503020204020204" charset="-122"/>
                <a:sym typeface="+mn-ea"/>
              </a:rPr>
              <a:t>---</a:t>
            </a:r>
            <a:r>
              <a:rPr lang="zh-CN" altLang="en-US" spc="-15" dirty="0">
                <a:solidFill>
                  <a:srgbClr val="FF0000"/>
                </a:solidFill>
                <a:ea typeface="微软雅黑" panose="020B0503020204020204" charset="-122"/>
                <a:sym typeface="+mn-ea"/>
              </a:rPr>
              <a:t>设计思维</a:t>
            </a:r>
            <a:r>
              <a:rPr lang="en-US" altLang="zh-CN" spc="-15" dirty="0">
                <a:solidFill>
                  <a:srgbClr val="FF0000"/>
                </a:solidFill>
                <a:ea typeface="微软雅黑" panose="020B0503020204020204" charset="-122"/>
                <a:sym typeface="+mn-ea"/>
              </a:rPr>
              <a:t>+</a:t>
            </a:r>
            <a:r>
              <a:rPr lang="zh-CN" altLang="en-US" spc="-15" dirty="0">
                <a:solidFill>
                  <a:srgbClr val="FF0000"/>
                </a:solidFill>
                <a:ea typeface="微软雅黑" panose="020B0503020204020204" charset="-122"/>
                <a:sym typeface="+mn-ea"/>
              </a:rPr>
              <a:t>精益创业</a:t>
            </a:r>
            <a:br>
              <a:rPr lang="zh-CN" altLang="en-US" spc="-15" dirty="0">
                <a:ea typeface="微软雅黑" panose="020B0503020204020204" charset="-122"/>
              </a:rPr>
            </a:br>
            <a:r>
              <a:rPr lang="en-US" altLang="zh-CN" spc="-15" dirty="0">
                <a:ea typeface="微软雅黑" panose="020B0503020204020204" charset="-122"/>
              </a:rPr>
              <a:t>4.</a:t>
            </a:r>
            <a:r>
              <a:rPr lang="zh-CN" altLang="en-US" spc="-15" dirty="0">
                <a:solidFill>
                  <a:srgbClr val="FF0000"/>
                </a:solidFill>
                <a:ea typeface="微软雅黑" panose="020B0503020204020204" charset="-122"/>
                <a:sym typeface="+mn-ea"/>
              </a:rPr>
              <a:t>商业模式画布</a:t>
            </a:r>
            <a:r>
              <a:rPr lang="en-US" altLang="zh-CN" spc="-15" dirty="0">
                <a:ea typeface="微软雅黑" panose="020B0503020204020204" charset="-122"/>
                <a:sym typeface="+mn-ea"/>
              </a:rPr>
              <a:t>---</a:t>
            </a:r>
            <a:r>
              <a:rPr lang="zh-CN" altLang="en-US" spc="-15" dirty="0">
                <a:ea typeface="微软雅黑" panose="020B0503020204020204" charset="-122"/>
                <a:sym typeface="+mn-ea"/>
              </a:rPr>
              <a:t>涵盖整个商业模式的思维导图</a:t>
            </a:r>
            <a:br>
              <a:rPr lang="zh-CN" altLang="en-US" spc="-15" dirty="0">
                <a:ea typeface="微软雅黑" panose="020B0503020204020204" charset="-122"/>
                <a:sym typeface="+mn-ea"/>
              </a:rPr>
            </a:br>
            <a:r>
              <a:rPr lang="en-US" altLang="zh-CN" spc="-15" dirty="0">
                <a:ea typeface="微软雅黑" panose="020B0503020204020204" charset="-122"/>
                <a:sym typeface="+mn-ea"/>
              </a:rPr>
              <a:t>5.</a:t>
            </a:r>
            <a:r>
              <a:rPr lang="zh-CN" altLang="en-US" spc="-15" dirty="0">
                <a:ea typeface="微软雅黑" panose="020B0503020204020204" charset="-122"/>
                <a:sym typeface="+mn-ea"/>
              </a:rPr>
              <a:t>有效的表达：</a:t>
            </a:r>
            <a:r>
              <a:rPr lang="zh-CN" altLang="en-US" spc="-15" dirty="0">
                <a:solidFill>
                  <a:srgbClr val="FF0000"/>
                </a:solidFill>
                <a:ea typeface="微软雅黑" panose="020B0503020204020204" charset="-122"/>
                <a:sym typeface="+mn-ea"/>
              </a:rPr>
              <a:t>结构化思维</a:t>
            </a:r>
            <a:r>
              <a:rPr lang="en-US" altLang="zh-CN" spc="-15" dirty="0">
                <a:ea typeface="微软雅黑" panose="020B0503020204020204" charset="-122"/>
                <a:sym typeface="+mn-ea"/>
              </a:rPr>
              <a:t>---</a:t>
            </a:r>
            <a:r>
              <a:rPr lang="zh-CN" altLang="en-US" spc="-15" dirty="0">
                <a:ea typeface="微软雅黑" panose="020B0503020204020204" charset="-122"/>
                <a:sym typeface="+mn-ea"/>
              </a:rPr>
              <a:t>正向使用：路演的原则；反向使用：日常聊天</a:t>
            </a:r>
            <a:br>
              <a:rPr lang="zh-CN" altLang="en-US" spc="-15" dirty="0">
                <a:ea typeface="微软雅黑" panose="020B0503020204020204" charset="-122"/>
                <a:sym typeface="+mn-ea"/>
              </a:rPr>
            </a:br>
            <a:r>
              <a:rPr lang="en-US" altLang="zh-CN" spc="-15" dirty="0">
                <a:ea typeface="微软雅黑" panose="020B0503020204020204" charset="-122"/>
                <a:sym typeface="+mn-ea"/>
              </a:rPr>
              <a:t>6.</a:t>
            </a:r>
            <a:r>
              <a:rPr lang="zh-CN" altLang="en-US" spc="-15" dirty="0">
                <a:ea typeface="微软雅黑" panose="020B0503020204020204" charset="-122"/>
                <a:sym typeface="+mn-ea"/>
              </a:rPr>
              <a:t>中国国际大学生创新大赛</a:t>
            </a:r>
            <a:r>
              <a:rPr lang="en-US" altLang="zh-CN" spc="-15" dirty="0">
                <a:ea typeface="微软雅黑" panose="020B0503020204020204" charset="-122"/>
                <a:sym typeface="+mn-ea"/>
              </a:rPr>
              <a:t>---</a:t>
            </a:r>
            <a:r>
              <a:rPr lang="zh-CN" altLang="en-US" spc="-15" dirty="0">
                <a:ea typeface="微软雅黑" panose="020B0503020204020204" charset="-122"/>
                <a:sym typeface="+mn-ea"/>
              </a:rPr>
              <a:t>效果推理、设计思维</a:t>
            </a:r>
            <a:r>
              <a:rPr lang="en-US" altLang="zh-CN" spc="-15" dirty="0">
                <a:ea typeface="微软雅黑" panose="020B0503020204020204" charset="-122"/>
                <a:sym typeface="+mn-ea"/>
              </a:rPr>
              <a:t>+</a:t>
            </a:r>
            <a:r>
              <a:rPr lang="zh-CN" altLang="en-US" spc="-15" dirty="0">
                <a:ea typeface="微软雅黑" panose="020B0503020204020204" charset="-122"/>
                <a:sym typeface="+mn-ea"/>
              </a:rPr>
              <a:t>精益创业、商业模式画布、结构化思维这些</a:t>
            </a:r>
            <a:r>
              <a:rPr lang="zh-CN" altLang="en-US" spc="-15" dirty="0">
                <a:solidFill>
                  <a:srgbClr val="FF0000"/>
                </a:solidFill>
                <a:ea typeface="微软雅黑" panose="020B0503020204020204" charset="-122"/>
                <a:sym typeface="+mn-ea"/>
              </a:rPr>
              <a:t>创新理论的应用平台</a:t>
            </a:r>
            <a:br>
              <a:rPr lang="zh-CN" altLang="en-US" spc="-15" dirty="0">
                <a:ea typeface="微软雅黑" panose="020B0503020204020204" charset="-122"/>
                <a:sym typeface="+mn-ea"/>
              </a:rPr>
            </a:br>
            <a:endParaRPr lang="zh-CN" altLang="en-US" spc="-15" dirty="0">
              <a:solidFill>
                <a:srgbClr val="FF0000"/>
              </a:solidFill>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 name="object 2"/>
          <p:cNvSpPr txBox="1">
            <a:spLocks noGrp="1"/>
          </p:cNvSpPr>
          <p:nvPr/>
        </p:nvSpPr>
        <p:spPr>
          <a:xfrm>
            <a:off x="2176780" y="715010"/>
            <a:ext cx="8277665" cy="49212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altLang="en-US" sz="3200" spc="-15" dirty="0">
                <a:solidFill>
                  <a:schemeClr val="tx1"/>
                </a:solidFill>
                <a:ea typeface="微软雅黑" panose="020B0503020204020204" charset="-122"/>
              </a:rPr>
              <a:t>前几节课程回顾</a:t>
            </a:r>
            <a:endParaRPr lang="zh-CN" altLang="en-US" sz="2800" b="0" spc="-15" dirty="0">
              <a:solidFill>
                <a:srgbClr val="FF0000"/>
              </a:solidFill>
              <a:ea typeface="微软雅黑" panose="020B0503020204020204"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9650" y="1370330"/>
            <a:ext cx="10173335" cy="3575050"/>
          </a:xfrm>
          <a:prstGeom prst="rect">
            <a:avLst/>
          </a:prstGeom>
          <a:noFill/>
          <a:ln w="28575">
            <a:solidFill>
              <a:srgbClr val="219083"/>
            </a:solidFill>
          </a:ln>
        </p:spPr>
        <p:txBody>
          <a:bodyPr wrap="square" rtlCol="0" anchor="ctr" anchorCtr="0">
            <a:noAutofit/>
          </a:bodyPr>
          <a:lstStyle/>
          <a:p>
            <a:pPr indent="0" algn="ctr" fontAlgn="auto">
              <a:lnSpc>
                <a:spcPts val="5820"/>
              </a:lnSpc>
              <a:spcBef>
                <a:spcPts val="600"/>
              </a:spcBef>
              <a:spcAft>
                <a:spcPts val="600"/>
              </a:spcAft>
              <a:buNone/>
            </a:pPr>
            <a:r>
              <a:rPr lang="zh-CN" altLang="en-US" sz="3600" b="1" dirty="0">
                <a:solidFill>
                  <a:srgbClr val="FF0000"/>
                </a:solidFill>
                <a:latin typeface="微软雅黑" panose="020B0503020204020204" charset="-122"/>
                <a:ea typeface="微软雅黑" panose="020B0503020204020204" charset="-122"/>
                <a:sym typeface="+mn-ea"/>
              </a:rPr>
              <a:t>宇宙就像是一个打不开的表壳，你只能站在外面，猜测这个表的内部结构和运作机制</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爱因斯坦</a:t>
            </a:r>
            <a:endParaRPr lang="zh-CN" altLang="en-US" sz="36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9650" y="1370330"/>
            <a:ext cx="10173335" cy="3575050"/>
          </a:xfrm>
          <a:prstGeom prst="rect">
            <a:avLst/>
          </a:prstGeom>
          <a:noFill/>
          <a:ln w="28575">
            <a:solidFill>
              <a:srgbClr val="219083"/>
            </a:solidFill>
          </a:ln>
        </p:spPr>
        <p:txBody>
          <a:bodyPr wrap="square" rtlCol="0" anchor="ctr" anchorCtr="0">
            <a:noAutofit/>
          </a:bodyPr>
          <a:lstStyle/>
          <a:p>
            <a:pPr indent="0" algn="ctr" fontAlgn="auto">
              <a:lnSpc>
                <a:spcPts val="5820"/>
              </a:lnSpc>
              <a:spcBef>
                <a:spcPts val="600"/>
              </a:spcBef>
              <a:spcAft>
                <a:spcPts val="600"/>
              </a:spcAft>
              <a:buNone/>
            </a:pPr>
            <a:r>
              <a:rPr lang="zh-CN" altLang="en-US" sz="3600" b="1" dirty="0">
                <a:solidFill>
                  <a:srgbClr val="FF0000"/>
                </a:solidFill>
                <a:latin typeface="微软雅黑" panose="020B0503020204020204" charset="-122"/>
                <a:ea typeface="微软雅黑" panose="020B0503020204020204" charset="-122"/>
                <a:sym typeface="+mn-ea"/>
              </a:rPr>
              <a:t>人类对科学的</a:t>
            </a:r>
            <a:r>
              <a:rPr lang="zh-CN" altLang="en-US" sz="3600" b="1" dirty="0">
                <a:solidFill>
                  <a:srgbClr val="FF0000"/>
                </a:solidFill>
                <a:latin typeface="微软雅黑" panose="020B0503020204020204" charset="-122"/>
                <a:ea typeface="微软雅黑" panose="020B0503020204020204" charset="-122"/>
                <a:sym typeface="+mn-ea"/>
              </a:rPr>
              <a:t>认知：依赖模型的</a:t>
            </a:r>
            <a:r>
              <a:rPr lang="zh-CN" altLang="en-US" sz="3600" b="1" dirty="0">
                <a:solidFill>
                  <a:srgbClr val="FF0000"/>
                </a:solidFill>
                <a:latin typeface="微软雅黑" panose="020B0503020204020204" charset="-122"/>
                <a:ea typeface="微软雅黑" panose="020B0503020204020204" charset="-122"/>
                <a:sym typeface="+mn-ea"/>
              </a:rPr>
              <a:t>实在论</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霍金</a:t>
            </a:r>
            <a:endParaRPr lang="zh-CN" altLang="en-US" sz="36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39970" y="1891665"/>
            <a:ext cx="7087235" cy="3596640"/>
          </a:xfrm>
          <a:prstGeom prst="rect">
            <a:avLst/>
          </a:prstGeom>
          <a:noFill/>
          <a:ln w="28575">
            <a:solidFill>
              <a:srgbClr val="219083"/>
            </a:solidFill>
          </a:ln>
        </p:spPr>
        <p:txBody>
          <a:bodyPr wrap="square" rtlCol="0" anchor="ctr" anchorCtr="0">
            <a:noAutofit/>
          </a:bodyPr>
          <a:lstStyle/>
          <a:p>
            <a:pPr marL="101600" algn="l" fontAlgn="auto">
              <a:lnSpc>
                <a:spcPts val="4280"/>
              </a:lnSpc>
            </a:pPr>
            <a:r>
              <a:rPr lang="en-US" altLang="zh-CN" sz="2400" b="1" dirty="0">
                <a:latin typeface="微软雅黑" panose="020B0503020204020204" charset="-122"/>
                <a:ea typeface="微软雅黑" panose="020B0503020204020204" charset="-122"/>
                <a:sym typeface="+mn-ea"/>
              </a:rPr>
              <a:t>1.科学与非科学的区别在于经验上的</a:t>
            </a:r>
            <a:r>
              <a:rPr lang="en-US" altLang="zh-CN" sz="2400" b="1" dirty="0">
                <a:solidFill>
                  <a:srgbClr val="FF0000"/>
                </a:solidFill>
                <a:latin typeface="微软雅黑" panose="020B0503020204020204" charset="-122"/>
                <a:ea typeface="微软雅黑" panose="020B0503020204020204" charset="-122"/>
                <a:sym typeface="+mn-ea"/>
              </a:rPr>
              <a:t>可证伪性</a:t>
            </a:r>
            <a:r>
              <a:rPr lang="en-US" altLang="zh-CN" sz="2400" b="1" dirty="0">
                <a:latin typeface="微软雅黑" panose="020B0503020204020204" charset="-122"/>
                <a:ea typeface="微软雅黑" panose="020B0503020204020204" charset="-122"/>
                <a:sym typeface="+mn-ea"/>
              </a:rPr>
              <a:t>---卡尔·波</a:t>
            </a:r>
            <a:r>
              <a:rPr lang="en-US" altLang="zh-CN" sz="2400" b="1" dirty="0">
                <a:latin typeface="微软雅黑" panose="020B0503020204020204" charset="-122"/>
                <a:ea typeface="微软雅黑" panose="020B0503020204020204" charset="-122"/>
                <a:sym typeface="+mn-ea"/>
              </a:rPr>
              <a:t>普尔（Karl Raimund Popper 1902-1994）</a:t>
            </a:r>
            <a:endParaRPr lang="en-US" altLang="zh-CN" sz="2400" b="1" dirty="0">
              <a:latin typeface="微软雅黑" panose="020B0503020204020204" charset="-122"/>
              <a:ea typeface="微软雅黑" panose="020B0503020204020204" charset="-122"/>
            </a:endParaRPr>
          </a:p>
          <a:p>
            <a:pPr marL="101600" algn="l" fontAlgn="auto">
              <a:lnSpc>
                <a:spcPts val="4280"/>
              </a:lnSpc>
            </a:pPr>
            <a:endParaRPr lang="en-US" altLang="zh-CN" sz="2400" b="1" dirty="0">
              <a:latin typeface="微软雅黑" panose="020B0503020204020204" charset="-122"/>
              <a:ea typeface="微软雅黑" panose="020B0503020204020204" charset="-122"/>
              <a:sym typeface="+mn-ea"/>
            </a:endParaRPr>
          </a:p>
          <a:p>
            <a:pPr marL="101600" algn="l" fontAlgn="auto">
              <a:lnSpc>
                <a:spcPts val="4280"/>
              </a:lnSpc>
            </a:pPr>
            <a:r>
              <a:rPr lang="en-US" altLang="zh-CN" sz="2400" b="1" dirty="0">
                <a:latin typeface="微软雅黑" panose="020B0503020204020204" charset="-122"/>
                <a:ea typeface="微软雅黑" panose="020B0503020204020204" charset="-122"/>
                <a:sym typeface="+mn-ea"/>
              </a:rPr>
              <a:t>2.科学是在</a:t>
            </a:r>
            <a:r>
              <a:rPr lang="en-US" altLang="zh-CN" sz="2400" b="1" dirty="0">
                <a:solidFill>
                  <a:srgbClr val="FF0000"/>
                </a:solidFill>
                <a:latin typeface="微软雅黑" panose="020B0503020204020204" charset="-122"/>
                <a:ea typeface="微软雅黑" panose="020B0503020204020204" charset="-122"/>
                <a:sym typeface="+mn-ea"/>
              </a:rPr>
              <a:t>一定范围内正确</a:t>
            </a:r>
            <a:r>
              <a:rPr lang="en-US" altLang="zh-CN" sz="2400" b="1" dirty="0">
                <a:latin typeface="微软雅黑" panose="020B0503020204020204" charset="-122"/>
                <a:ea typeface="微软雅黑" panose="020B0503020204020204" charset="-122"/>
                <a:sym typeface="+mn-ea"/>
              </a:rPr>
              <a:t>，而且</a:t>
            </a:r>
            <a:r>
              <a:rPr lang="en-US" altLang="zh-CN" sz="2400" b="1" dirty="0">
                <a:solidFill>
                  <a:srgbClr val="FF0000"/>
                </a:solidFill>
                <a:latin typeface="微软雅黑" panose="020B0503020204020204" charset="-122"/>
                <a:ea typeface="微软雅黑" panose="020B0503020204020204" charset="-122"/>
                <a:sym typeface="+mn-ea"/>
              </a:rPr>
              <a:t>可以被证伪</a:t>
            </a:r>
            <a:r>
              <a:rPr lang="en-US" altLang="zh-CN" sz="2400" b="1" dirty="0">
                <a:latin typeface="微软雅黑" panose="020B0503020204020204" charset="-122"/>
                <a:ea typeface="微软雅黑" panose="020B0503020204020204" charset="-122"/>
                <a:sym typeface="+mn-ea"/>
              </a:rPr>
              <a:t>的人类思想模型。</a:t>
            </a:r>
            <a:endParaRPr lang="en-US" altLang="zh-CN"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3293"/>
            <a:ext cx="883348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三、</a:t>
            </a:r>
            <a:r>
              <a:rPr lang="zh-CN" sz="3200" spc="-15" dirty="0">
                <a:solidFill>
                  <a:srgbClr val="FF0000"/>
                </a:solidFill>
                <a:ea typeface="微软雅黑" panose="020B0503020204020204" charset="-122"/>
                <a:sym typeface="+mn-ea"/>
              </a:rPr>
              <a:t>科学是永远正确的</a:t>
            </a:r>
            <a:r>
              <a:rPr lang="zh-CN" sz="3200" spc="-15" dirty="0">
                <a:solidFill>
                  <a:srgbClr val="FF0000"/>
                </a:solidFill>
                <a:ea typeface="微软雅黑" panose="020B0503020204020204" charset="-122"/>
                <a:sym typeface="+mn-ea"/>
              </a:rPr>
              <a:t>思维模型吗？</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7" name="图片 6"/>
          <p:cNvPicPr>
            <a:picLocks noChangeAspect="1"/>
          </p:cNvPicPr>
          <p:nvPr/>
        </p:nvPicPr>
        <p:blipFill>
          <a:blip r:embed="rId1"/>
          <a:stretch>
            <a:fillRect/>
          </a:stretch>
        </p:blipFill>
        <p:spPr>
          <a:xfrm>
            <a:off x="147955" y="1891030"/>
            <a:ext cx="4578350" cy="3597275"/>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5720" y="2022475"/>
            <a:ext cx="9617710" cy="3975735"/>
          </a:xfrm>
          <a:prstGeom prst="rect">
            <a:avLst/>
          </a:prstGeom>
          <a:noFill/>
          <a:ln w="28575">
            <a:solidFill>
              <a:srgbClr val="219083"/>
            </a:solidFill>
          </a:ln>
        </p:spPr>
        <p:txBody>
          <a:bodyPr wrap="square" rtlCol="0" anchor="ctr" anchorCtr="0">
            <a:noAutofit/>
          </a:bodyPr>
          <a:lstStyle/>
          <a:p>
            <a:pPr marL="101600" algn="l" fontAlgn="auto">
              <a:lnSpc>
                <a:spcPts val="3880"/>
              </a:lnSpc>
            </a:pPr>
            <a:r>
              <a:rPr lang="en-US" altLang="zh-CN" sz="2400" b="1" dirty="0">
                <a:latin typeface="微软雅黑" panose="020B0503020204020204" charset="-122"/>
                <a:ea typeface="微软雅黑" panose="020B0503020204020204" charset="-122"/>
                <a:sym typeface="+mn-ea"/>
              </a:rPr>
              <a:t>1.创新的目的是</a:t>
            </a:r>
            <a:r>
              <a:rPr lang="en-US" altLang="zh-CN" sz="2400" b="1" dirty="0">
                <a:solidFill>
                  <a:srgbClr val="FF0000"/>
                </a:solidFill>
                <a:latin typeface="微软雅黑" panose="020B0503020204020204" charset="-122"/>
                <a:ea typeface="微软雅黑" panose="020B0503020204020204" charset="-122"/>
                <a:sym typeface="+mn-ea"/>
              </a:rPr>
              <a:t>更好</a:t>
            </a:r>
            <a:r>
              <a:rPr lang="en-US" altLang="zh-CN" sz="2400" b="1" dirty="0">
                <a:latin typeface="微软雅黑" panose="020B0503020204020204" charset="-122"/>
                <a:ea typeface="微软雅黑" panose="020B0503020204020204" charset="-122"/>
                <a:sym typeface="+mn-ea"/>
              </a:rPr>
              <a:t>的</a:t>
            </a:r>
            <a:r>
              <a:rPr lang="en-US" altLang="zh-CN" sz="2400" b="1" dirty="0">
                <a:solidFill>
                  <a:srgbClr val="FF0000"/>
                </a:solidFill>
                <a:latin typeface="微软雅黑" panose="020B0503020204020204" charset="-122"/>
                <a:ea typeface="微软雅黑" panose="020B0503020204020204" charset="-122"/>
                <a:sym typeface="+mn-ea"/>
              </a:rPr>
              <a:t>解决问题</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2.创新是在更好的解决问题之后的</a:t>
            </a:r>
            <a:r>
              <a:rPr lang="en-US" altLang="zh-CN" sz="2400" b="1" dirty="0">
                <a:solidFill>
                  <a:srgbClr val="FF0000"/>
                </a:solidFill>
                <a:latin typeface="微软雅黑" panose="020B0503020204020204" charset="-122"/>
                <a:ea typeface="微软雅黑" panose="020B0503020204020204" charset="-122"/>
                <a:sym typeface="+mn-ea"/>
              </a:rPr>
              <a:t>副产品</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3.创新是建立在</a:t>
            </a:r>
            <a:r>
              <a:rPr lang="en-US" altLang="zh-CN" sz="2400" b="1" dirty="0">
                <a:solidFill>
                  <a:srgbClr val="FF0000"/>
                </a:solidFill>
                <a:latin typeface="微软雅黑" panose="020B0503020204020204" charset="-122"/>
                <a:ea typeface="微软雅黑" panose="020B0503020204020204" charset="-122"/>
                <a:sym typeface="+mn-ea"/>
              </a:rPr>
              <a:t>前人基础</a:t>
            </a:r>
            <a:r>
              <a:rPr lang="en-US" altLang="zh-CN" sz="2400" b="1" dirty="0">
                <a:latin typeface="微软雅黑" panose="020B0503020204020204" charset="-122"/>
                <a:ea typeface="微软雅黑" panose="020B0503020204020204" charset="-122"/>
                <a:sym typeface="+mn-ea"/>
              </a:rPr>
              <a:t>上，不能无中生有；</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4.创新是</a:t>
            </a:r>
            <a:r>
              <a:rPr lang="en-US" altLang="zh-CN" sz="2400" b="1" dirty="0">
                <a:solidFill>
                  <a:srgbClr val="FF0000"/>
                </a:solidFill>
                <a:latin typeface="微软雅黑" panose="020B0503020204020204" charset="-122"/>
                <a:ea typeface="微软雅黑" panose="020B0503020204020204" charset="-122"/>
                <a:sym typeface="+mn-ea"/>
              </a:rPr>
              <a:t>有方法</a:t>
            </a:r>
            <a:r>
              <a:rPr lang="en-US" altLang="zh-CN" sz="2400" b="1" dirty="0">
                <a:latin typeface="微软雅黑" panose="020B0503020204020204" charset="-122"/>
                <a:ea typeface="微软雅黑" panose="020B0503020204020204" charset="-122"/>
                <a:sym typeface="+mn-ea"/>
              </a:rPr>
              <a:t>的，前人已经做了大量的总结和积累；</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5.</a:t>
            </a:r>
            <a:r>
              <a:rPr lang="en-US" altLang="zh-CN" sz="2400" b="1" dirty="0">
                <a:solidFill>
                  <a:srgbClr val="FF0000"/>
                </a:solidFill>
                <a:latin typeface="微软雅黑" panose="020B0503020204020204" charset="-122"/>
                <a:ea typeface="微软雅黑" panose="020B0503020204020204" charset="-122"/>
                <a:sym typeface="+mn-ea"/>
              </a:rPr>
              <a:t>处处可以</a:t>
            </a:r>
            <a:r>
              <a:rPr lang="en-US" altLang="zh-CN" sz="2400" b="1" dirty="0">
                <a:latin typeface="微软雅黑" panose="020B0503020204020204" charset="-122"/>
                <a:ea typeface="微软雅黑" panose="020B0503020204020204" charset="-122"/>
                <a:sym typeface="+mn-ea"/>
              </a:rPr>
              <a:t>创新，因为科学本身就是在一定范围内正确；</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6.</a:t>
            </a:r>
            <a:r>
              <a:rPr lang="en-US" altLang="zh-CN" sz="2400" b="1" dirty="0">
                <a:solidFill>
                  <a:srgbClr val="FF0000"/>
                </a:solidFill>
                <a:latin typeface="微软雅黑" panose="020B0503020204020204" charset="-122"/>
                <a:ea typeface="微软雅黑" panose="020B0503020204020204" charset="-122"/>
                <a:sym typeface="+mn-ea"/>
              </a:rPr>
              <a:t>人人可以</a:t>
            </a:r>
            <a:r>
              <a:rPr lang="en-US" altLang="zh-CN" sz="2400" b="1" dirty="0">
                <a:latin typeface="微软雅黑" panose="020B0503020204020204" charset="-122"/>
                <a:ea typeface="微软雅黑" panose="020B0503020204020204" charset="-122"/>
                <a:sym typeface="+mn-ea"/>
              </a:rPr>
              <a:t>创新，因为人人都有思想，有思想就可以建立模型；</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7.创新是</a:t>
            </a:r>
            <a:r>
              <a:rPr lang="en-US" altLang="zh-CN" sz="2400" b="1" dirty="0">
                <a:solidFill>
                  <a:srgbClr val="FF0000"/>
                </a:solidFill>
                <a:latin typeface="微软雅黑" panose="020B0503020204020204" charset="-122"/>
                <a:ea typeface="微软雅黑" panose="020B0503020204020204" charset="-122"/>
                <a:sym typeface="+mn-ea"/>
              </a:rPr>
              <a:t>无限</a:t>
            </a:r>
            <a:r>
              <a:rPr lang="en-US" altLang="zh-CN" sz="2400" b="1" dirty="0">
                <a:latin typeface="微软雅黑" panose="020B0503020204020204" charset="-122"/>
                <a:ea typeface="微软雅黑" panose="020B0503020204020204" charset="-122"/>
                <a:sym typeface="+mn-ea"/>
              </a:rPr>
              <a:t>的，因为世界是无限的。</a:t>
            </a:r>
            <a:endParaRPr lang="en-US" altLang="zh-CN" sz="24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949960" y="973773"/>
            <a:ext cx="10353040" cy="430530"/>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2800" spc="-15" dirty="0">
                <a:solidFill>
                  <a:srgbClr val="FF0000"/>
                </a:solidFill>
                <a:ea typeface="微软雅黑" panose="020B0503020204020204" charset="-122"/>
              </a:rPr>
              <a:t>四、创新就是构建一个更贴合客观事物本真的</a:t>
            </a:r>
            <a:r>
              <a:rPr lang="zh-CN" sz="2800" spc="-15" dirty="0">
                <a:solidFill>
                  <a:srgbClr val="FF0000"/>
                </a:solidFill>
                <a:ea typeface="微软雅黑" panose="020B0503020204020204" charset="-122"/>
              </a:rPr>
              <a:t>思维模型</a:t>
            </a:r>
            <a:endParaRPr lang="zh-CN" sz="28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4575" y="1891665"/>
            <a:ext cx="7087235" cy="4751070"/>
          </a:xfrm>
          <a:prstGeom prst="rect">
            <a:avLst/>
          </a:prstGeom>
          <a:noFill/>
          <a:ln w="28575">
            <a:solidFill>
              <a:srgbClr val="219083"/>
            </a:solidFill>
          </a:ln>
        </p:spPr>
        <p:txBody>
          <a:bodyPr wrap="square" rtlCol="0" anchor="ctr" anchorCtr="0">
            <a:noAutofit/>
          </a:bodyPr>
          <a:lstStyle/>
          <a:p>
            <a:pPr marL="101600" algn="l" fontAlgn="auto">
              <a:lnSpc>
                <a:spcPts val="4080"/>
              </a:lnSpc>
            </a:pPr>
            <a:r>
              <a:rPr lang="en-US" altLang="zh-CN" sz="2400" b="1" dirty="0">
                <a:latin typeface="微软雅黑" panose="020B0503020204020204" charset="-122"/>
                <a:ea typeface="微软雅黑" panose="020B0503020204020204" charset="-122"/>
                <a:sym typeface="+mn-ea"/>
              </a:rPr>
              <a:t>1.从解决问题的角度看，</a:t>
            </a:r>
            <a:r>
              <a:rPr lang="zh-CN" altLang="en-US" sz="2400" b="1" dirty="0">
                <a:latin typeface="微软雅黑" panose="020B0503020204020204" charset="-122"/>
                <a:ea typeface="微软雅黑" panose="020B0503020204020204" charset="-122"/>
                <a:sym typeface="+mn-ea"/>
              </a:rPr>
              <a:t>创新创业</a:t>
            </a:r>
            <a:r>
              <a:rPr lang="en-US" altLang="zh-CN" sz="2400" b="1" dirty="0">
                <a:latin typeface="微软雅黑" panose="020B0503020204020204" charset="-122"/>
                <a:ea typeface="微软雅黑" panose="020B0503020204020204" charset="-122"/>
                <a:sym typeface="+mn-ea"/>
              </a:rPr>
              <a:t>是</a:t>
            </a:r>
            <a:r>
              <a:rPr lang="en-US" altLang="zh-CN" sz="2400" b="1" dirty="0">
                <a:solidFill>
                  <a:srgbClr val="FF0000"/>
                </a:solidFill>
                <a:latin typeface="微软雅黑" panose="020B0503020204020204" charset="-122"/>
                <a:ea typeface="微软雅黑" panose="020B0503020204020204" charset="-122"/>
                <a:sym typeface="+mn-ea"/>
              </a:rPr>
              <a:t>一回事</a:t>
            </a:r>
            <a:endParaRPr lang="en-US" altLang="zh-CN" sz="2400" b="1" dirty="0">
              <a:latin typeface="微软雅黑" panose="020B0503020204020204" charset="-122"/>
              <a:ea typeface="微软雅黑" panose="020B0503020204020204" charset="-122"/>
              <a:sym typeface="+mn-ea"/>
            </a:endParaRPr>
          </a:p>
          <a:p>
            <a:pPr marL="101600" algn="l" fontAlgn="auto">
              <a:lnSpc>
                <a:spcPts val="4080"/>
              </a:lnSpc>
            </a:pPr>
            <a:r>
              <a:rPr lang="en-US" altLang="zh-CN" sz="2400" b="1" dirty="0">
                <a:latin typeface="微软雅黑" panose="020B0503020204020204" charset="-122"/>
                <a:ea typeface="微软雅黑" panose="020B0503020204020204" charset="-122"/>
                <a:sym typeface="+mn-ea"/>
              </a:rPr>
              <a:t>2.</a:t>
            </a:r>
            <a:r>
              <a:rPr lang="en-US" altLang="zh-CN" sz="2400" b="1" dirty="0">
                <a:latin typeface="微软雅黑" panose="020B0503020204020204" charset="-122"/>
                <a:ea typeface="微软雅黑" panose="020B0503020204020204" charset="-122"/>
              </a:rPr>
              <a:t>创业需要把创新卖给别人，这就引入了一个更大的“不确定”因素---</a:t>
            </a:r>
            <a:r>
              <a:rPr lang="en-US" altLang="zh-CN" sz="2400" b="1" dirty="0">
                <a:solidFill>
                  <a:srgbClr val="FF0000"/>
                </a:solidFill>
                <a:latin typeface="微软雅黑" panose="020B0503020204020204" charset="-122"/>
                <a:ea typeface="微软雅黑" panose="020B0503020204020204" charset="-122"/>
              </a:rPr>
              <a:t>人</a:t>
            </a:r>
            <a:r>
              <a:rPr lang="en-US" altLang="zh-CN" sz="2400" b="1" dirty="0">
                <a:latin typeface="微软雅黑" panose="020B0503020204020204" charset="-122"/>
                <a:ea typeface="微软雅黑" panose="020B0503020204020204" charset="-122"/>
              </a:rPr>
              <a:t>。</a:t>
            </a:r>
            <a:endParaRPr lang="en-US" altLang="zh-CN" sz="2400" b="1" dirty="0">
              <a:latin typeface="微软雅黑" panose="020B0503020204020204" charset="-122"/>
              <a:ea typeface="微软雅黑" panose="020B0503020204020204" charset="-122"/>
            </a:endParaRPr>
          </a:p>
          <a:p>
            <a:pPr marL="101600" algn="l" fontAlgn="auto">
              <a:lnSpc>
                <a:spcPts val="4080"/>
              </a:lnSpc>
            </a:pPr>
            <a:r>
              <a:rPr lang="en-US" altLang="zh-CN" sz="2400" b="1" dirty="0">
                <a:latin typeface="微软雅黑" panose="020B0503020204020204" charset="-122"/>
                <a:ea typeface="微软雅黑" panose="020B0503020204020204" charset="-122"/>
              </a:rPr>
              <a:t>3.创业者遇到的“不确定”如此剧烈、复杂和模糊，基本都和---人的因素有关。</a:t>
            </a:r>
            <a:endParaRPr lang="en-US" altLang="zh-CN" sz="2400" b="1" dirty="0">
              <a:latin typeface="微软雅黑" panose="020B0503020204020204" charset="-122"/>
              <a:ea typeface="微软雅黑" panose="020B0503020204020204" charset="-122"/>
            </a:endParaRPr>
          </a:p>
          <a:p>
            <a:pPr marL="101600" algn="l" fontAlgn="auto">
              <a:lnSpc>
                <a:spcPts val="4080"/>
              </a:lnSpc>
            </a:pPr>
            <a:r>
              <a:rPr lang="en-US" altLang="zh-CN" sz="2400" b="1" dirty="0">
                <a:latin typeface="微软雅黑" panose="020B0503020204020204" charset="-122"/>
                <a:ea typeface="微软雅黑" panose="020B0503020204020204" charset="-122"/>
              </a:rPr>
              <a:t>4.</a:t>
            </a:r>
            <a:r>
              <a:rPr lang="zh-CN" altLang="en-US" sz="2400" b="1" dirty="0">
                <a:latin typeface="微软雅黑" panose="020B0503020204020204" charset="-122"/>
                <a:ea typeface="微软雅黑" panose="020B0503020204020204" charset="-122"/>
              </a:rPr>
              <a:t>定义：创业</a:t>
            </a:r>
            <a:r>
              <a:rPr lang="en-US" altLang="zh-CN" sz="2400" b="1" dirty="0">
                <a:latin typeface="微软雅黑" panose="020B0503020204020204" charset="-122"/>
                <a:ea typeface="微软雅黑" panose="020B0503020204020204" charset="-122"/>
              </a:rPr>
              <a:t>就是构建一个满足别人需要的思想模型，它由两个部分组成：</a:t>
            </a:r>
            <a:r>
              <a:rPr lang="zh-CN" altLang="en-US" sz="2400" b="1" dirty="0">
                <a:latin typeface="微软雅黑" panose="020B0503020204020204" charset="-122"/>
                <a:ea typeface="微软雅黑" panose="020B0503020204020204" charset="-122"/>
              </a:rPr>
              <a:t>一是</a:t>
            </a:r>
            <a:r>
              <a:rPr lang="en-US" altLang="zh-CN" sz="2400" b="1" dirty="0">
                <a:latin typeface="微软雅黑" panose="020B0503020204020204" charset="-122"/>
                <a:ea typeface="微软雅黑" panose="020B0503020204020204" charset="-122"/>
              </a:rPr>
              <a:t>要有</a:t>
            </a:r>
            <a:r>
              <a:rPr lang="en-US" altLang="zh-CN" sz="2400" b="1" dirty="0">
                <a:solidFill>
                  <a:srgbClr val="FF0000"/>
                </a:solidFill>
                <a:latin typeface="微软雅黑" panose="020B0503020204020204" charset="-122"/>
                <a:ea typeface="微软雅黑" panose="020B0503020204020204" charset="-122"/>
              </a:rPr>
              <a:t>创业产品</a:t>
            </a:r>
            <a:r>
              <a:rPr lang="en-US" altLang="zh-CN" sz="2400" b="1" dirty="0">
                <a:latin typeface="微软雅黑" panose="020B0503020204020204" charset="-122"/>
                <a:ea typeface="微软雅黑" panose="020B0503020204020204" charset="-122"/>
              </a:rPr>
              <a:t>（模型）；</a:t>
            </a:r>
            <a:r>
              <a:rPr lang="zh-CN" altLang="en-US" sz="2400" b="1" dirty="0">
                <a:latin typeface="微软雅黑" panose="020B0503020204020204" charset="-122"/>
                <a:ea typeface="微软雅黑" panose="020B0503020204020204" charset="-122"/>
              </a:rPr>
              <a:t>二是</a:t>
            </a:r>
            <a:r>
              <a:rPr lang="en-US" altLang="zh-CN" sz="2400" b="1" dirty="0">
                <a:latin typeface="微软雅黑" panose="020B0503020204020204" charset="-122"/>
                <a:ea typeface="微软雅黑" panose="020B0503020204020204" charset="-122"/>
              </a:rPr>
              <a:t>要</a:t>
            </a:r>
            <a:r>
              <a:rPr lang="en-US" altLang="zh-CN" sz="2400" b="1" dirty="0">
                <a:solidFill>
                  <a:srgbClr val="FF0000"/>
                </a:solidFill>
                <a:latin typeface="微软雅黑" panose="020B0503020204020204" charset="-122"/>
                <a:ea typeface="微软雅黑" panose="020B0503020204020204" charset="-122"/>
              </a:rPr>
              <a:t>有人购买</a:t>
            </a:r>
            <a:r>
              <a:rPr lang="en-US" altLang="zh-CN" sz="2400" b="1" dirty="0">
                <a:latin typeface="微软雅黑" panose="020B0503020204020204" charset="-122"/>
                <a:ea typeface="微软雅黑" panose="020B0503020204020204" charset="-122"/>
              </a:rPr>
              <a:t>（客户需要）。</a:t>
            </a:r>
            <a:endParaRPr lang="en-US" altLang="zh-CN" sz="24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754505" y="942975"/>
            <a:ext cx="9329420"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五、创业就是构建一个满足别人需要的</a:t>
            </a:r>
            <a:r>
              <a:rPr lang="zh-CN" sz="3200" spc="-15" dirty="0">
                <a:solidFill>
                  <a:srgbClr val="FF0000"/>
                </a:solidFill>
                <a:ea typeface="微软雅黑" panose="020B0503020204020204" charset="-122"/>
              </a:rPr>
              <a:t>思维模型</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0" y="1891665"/>
            <a:ext cx="4854575" cy="4657090"/>
          </a:xfrm>
          <a:prstGeom prst="rect">
            <a:avLst/>
          </a:prstGeo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7"/>
          <p:cNvSpPr/>
          <p:nvPr/>
        </p:nvSpPr>
        <p:spPr>
          <a:xfrm rot="5400000">
            <a:off x="-2156932" y="-650631"/>
            <a:ext cx="6858001" cy="8159264"/>
          </a:xfrm>
          <a:custGeom>
            <a:avLst/>
            <a:gdLst>
              <a:gd name="connsiteX0" fmla="*/ 1 w 4510455"/>
              <a:gd name="connsiteY0" fmla="*/ 8838392 h 8838392"/>
              <a:gd name="connsiteX1" fmla="*/ 1 w 4510455"/>
              <a:gd name="connsiteY1" fmla="*/ 3888323 h 8838392"/>
              <a:gd name="connsiteX2" fmla="*/ 4510455 w 4510455"/>
              <a:gd name="connsiteY2" fmla="*/ 3888323 h 8838392"/>
              <a:gd name="connsiteX3" fmla="*/ 4510455 w 4510455"/>
              <a:gd name="connsiteY3" fmla="*/ 8838392 h 8838392"/>
              <a:gd name="connsiteX4" fmla="*/ 0 w 4510455"/>
              <a:gd name="connsiteY4" fmla="*/ 3888322 h 8838392"/>
              <a:gd name="connsiteX5" fmla="*/ 2255227 w 4510455"/>
              <a:gd name="connsiteY5" fmla="*/ 0 h 8838392"/>
              <a:gd name="connsiteX6" fmla="*/ 4510454 w 4510455"/>
              <a:gd name="connsiteY6" fmla="*/ 3888322 h 883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0455" h="8838392">
                <a:moveTo>
                  <a:pt x="1" y="8838392"/>
                </a:moveTo>
                <a:lnTo>
                  <a:pt x="1" y="3888323"/>
                </a:lnTo>
                <a:lnTo>
                  <a:pt x="4510455" y="3888323"/>
                </a:lnTo>
                <a:lnTo>
                  <a:pt x="4510455" y="8838392"/>
                </a:lnTo>
                <a:close/>
                <a:moveTo>
                  <a:pt x="0" y="3888322"/>
                </a:moveTo>
                <a:lnTo>
                  <a:pt x="2255227" y="0"/>
                </a:lnTo>
                <a:lnTo>
                  <a:pt x="4510454" y="3888322"/>
                </a:lnTo>
                <a:close/>
              </a:path>
            </a:pathLst>
          </a:cu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任意多边形 20"/>
          <p:cNvSpPr/>
          <p:nvPr/>
        </p:nvSpPr>
        <p:spPr>
          <a:xfrm rot="5400000">
            <a:off x="-1091020" y="864903"/>
            <a:ext cx="6858001" cy="5128208"/>
          </a:xfrm>
          <a:custGeom>
            <a:avLst/>
            <a:gdLst>
              <a:gd name="connsiteX0" fmla="*/ 1 w 6858001"/>
              <a:gd name="connsiteY0" fmla="*/ 5128208 h 5128208"/>
              <a:gd name="connsiteX1" fmla="*/ 1 w 6858001"/>
              <a:gd name="connsiteY1" fmla="*/ 5128207 h 5128208"/>
              <a:gd name="connsiteX2" fmla="*/ 6857999 w 6858001"/>
              <a:gd name="connsiteY2" fmla="*/ 5128207 h 5128208"/>
              <a:gd name="connsiteX3" fmla="*/ 5388164 w 6858001"/>
              <a:gd name="connsiteY3" fmla="*/ 3589553 h 5128208"/>
              <a:gd name="connsiteX4" fmla="*/ 6858001 w 6858001"/>
              <a:gd name="connsiteY4" fmla="*/ 3589553 h 5128208"/>
              <a:gd name="connsiteX5" fmla="*/ 6858001 w 6858001"/>
              <a:gd name="connsiteY5" fmla="*/ 5128208 h 5128208"/>
              <a:gd name="connsiteX6" fmla="*/ 1 w 6858001"/>
              <a:gd name="connsiteY6" fmla="*/ 5128206 h 5128208"/>
              <a:gd name="connsiteX7" fmla="*/ 1 w 6858001"/>
              <a:gd name="connsiteY7" fmla="*/ 3589552 h 5128208"/>
              <a:gd name="connsiteX8" fmla="*/ 1469834 w 6858001"/>
              <a:gd name="connsiteY8" fmla="*/ 3589552 h 5128208"/>
              <a:gd name="connsiteX9" fmla="*/ 0 w 6858001"/>
              <a:gd name="connsiteY9" fmla="*/ 3589551 h 5128208"/>
              <a:gd name="connsiteX10" fmla="*/ 3428999 w 6858001"/>
              <a:gd name="connsiteY10" fmla="*/ 0 h 5128208"/>
              <a:gd name="connsiteX11" fmla="*/ 6857999 w 6858001"/>
              <a:gd name="connsiteY11" fmla="*/ 3589551 h 5128208"/>
              <a:gd name="connsiteX12" fmla="*/ 5388163 w 6858001"/>
              <a:gd name="connsiteY12" fmla="*/ 3589551 h 5128208"/>
              <a:gd name="connsiteX13" fmla="*/ 3428999 w 6858001"/>
              <a:gd name="connsiteY13" fmla="*/ 1538656 h 5128208"/>
              <a:gd name="connsiteX14" fmla="*/ 1469835 w 6858001"/>
              <a:gd name="connsiteY14" fmla="*/ 3589551 h 512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1" h="5128208">
                <a:moveTo>
                  <a:pt x="1" y="5128208"/>
                </a:moveTo>
                <a:lnTo>
                  <a:pt x="1" y="5128207"/>
                </a:lnTo>
                <a:lnTo>
                  <a:pt x="6857999" y="5128207"/>
                </a:lnTo>
                <a:lnTo>
                  <a:pt x="5388164" y="3589553"/>
                </a:lnTo>
                <a:lnTo>
                  <a:pt x="6858001" y="3589553"/>
                </a:lnTo>
                <a:lnTo>
                  <a:pt x="6858001" y="5128208"/>
                </a:lnTo>
                <a:close/>
                <a:moveTo>
                  <a:pt x="1" y="5128206"/>
                </a:moveTo>
                <a:lnTo>
                  <a:pt x="1" y="3589552"/>
                </a:lnTo>
                <a:lnTo>
                  <a:pt x="1469834" y="3589552"/>
                </a:lnTo>
                <a:close/>
                <a:moveTo>
                  <a:pt x="0" y="3589551"/>
                </a:moveTo>
                <a:lnTo>
                  <a:pt x="3428999" y="0"/>
                </a:lnTo>
                <a:lnTo>
                  <a:pt x="6857999" y="3589551"/>
                </a:lnTo>
                <a:lnTo>
                  <a:pt x="5388163" y="3589551"/>
                </a:lnTo>
                <a:lnTo>
                  <a:pt x="3428999" y="1538656"/>
                </a:lnTo>
                <a:lnTo>
                  <a:pt x="1469835" y="3589551"/>
                </a:lnTo>
                <a:close/>
              </a:path>
            </a:pathLst>
          </a:custGeom>
          <a:solidFill>
            <a:srgbClr val="21908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a:off x="5641975" y="3682365"/>
            <a:ext cx="4524375" cy="1383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第一节</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lang="zh-CN" altLang="en-US" sz="2100" b="1" noProof="0" dirty="0">
                <a:ln>
                  <a:noFill/>
                </a:ln>
                <a:solidFill>
                  <a:prstClr val="black"/>
                </a:solidFill>
                <a:effectLst/>
                <a:uLnTx/>
                <a:uFillTx/>
                <a:latin typeface="微软雅黑" panose="020B0503020204020204" charset="-122"/>
                <a:ea typeface="微软雅黑" panose="020B0503020204020204" charset="-122"/>
                <a:sym typeface="+mn-ea"/>
              </a:rPr>
              <a:t>思维</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逻辑的</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认知</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第二节</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哲科思维（管理思维）</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创业思维（技艺</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思维）</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4" name="object 4"/>
          <p:cNvSpPr txBox="1"/>
          <p:nvPr/>
        </p:nvSpPr>
        <p:spPr>
          <a:xfrm>
            <a:off x="4752975" y="2294255"/>
            <a:ext cx="5697220" cy="553720"/>
          </a:xfrm>
          <a:prstGeom prst="rect">
            <a:avLst/>
          </a:prstGeom>
        </p:spPr>
        <p:txBody>
          <a:bodyPr vert="horz" wrap="square" lIns="0" tIns="0" rIns="0" bIns="0" rtlCol="0">
            <a:spAutoFit/>
          </a:bodyPr>
          <a:lstStyle/>
          <a:p>
            <a:pPr marL="12700" algn="ctr">
              <a:lnSpc>
                <a:spcPct val="100000"/>
              </a:lnSpc>
            </a:pPr>
            <a:r>
              <a:rPr lang="zh-CN" altLang="en-US" sz="3600" b="1" dirty="0">
                <a:latin typeface="微软雅黑" panose="020B0503020204020204" charset="-122"/>
                <a:ea typeface="微软雅黑" panose="020B0503020204020204" charset="-122"/>
                <a:cs typeface="微软雅黑" panose="020B0503020204020204" charset="-122"/>
              </a:rPr>
              <a:t>《创新创业基础》第</a:t>
            </a:r>
            <a:r>
              <a:rPr lang="zh-CN" altLang="en-US" sz="3600" b="1" dirty="0">
                <a:latin typeface="微软雅黑" panose="020B0503020204020204" charset="-122"/>
                <a:ea typeface="微软雅黑" panose="020B0503020204020204" charset="-122"/>
                <a:cs typeface="微软雅黑" panose="020B0503020204020204" charset="-122"/>
              </a:rPr>
              <a:t>七章</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0" y="4070462"/>
            <a:ext cx="12192000" cy="645160"/>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思维逻辑的</a:t>
            </a:r>
            <a:r>
              <a:rPr kumimoji="0" lang="zh-CN" sz="36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认知</a:t>
            </a:r>
            <a:endParaRPr kumimoji="0" lang="zh-CN" altLang="en-US" sz="3600" b="0"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endParaRPr>
          </a:p>
        </p:txBody>
      </p:sp>
      <p:sp>
        <p:nvSpPr>
          <p:cNvPr id="17" name="任意多边形 16"/>
          <p:cNvSpPr/>
          <p:nvPr/>
        </p:nvSpPr>
        <p:spPr>
          <a:xfrm>
            <a:off x="4868871" y="-120568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6274335"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8"/>
          <p:cNvSpPr/>
          <p:nvPr/>
        </p:nvSpPr>
        <p:spPr>
          <a:xfrm>
            <a:off x="3463406"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20"/>
          <p:cNvSpPr/>
          <p:nvPr/>
        </p:nvSpPr>
        <p:spPr>
          <a:xfrm>
            <a:off x="4868871" y="1432387"/>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no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219083"/>
                </a:solidFill>
                <a:latin typeface="微软雅黑" panose="020B0503020204020204" charset="-122"/>
                <a:ea typeface="微软雅黑" panose="020B0503020204020204" charset="-122"/>
              </a:rPr>
              <a:t>0</a:t>
            </a:r>
            <a:r>
              <a:rPr lang="en-US" altLang="zh-CN" sz="9600" dirty="0">
                <a:solidFill>
                  <a:srgbClr val="219083"/>
                </a:solidFill>
                <a:latin typeface="微软雅黑" panose="020B0503020204020204" charset="-122"/>
                <a:ea typeface="微软雅黑" panose="020B0503020204020204" charset="-122"/>
              </a:rPr>
              <a:t>1</a:t>
            </a:r>
            <a:endParaRPr lang="en-US" altLang="zh-CN" sz="9600" dirty="0">
              <a:solidFill>
                <a:srgbClr val="2190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42010" y="1945005"/>
            <a:ext cx="10933430" cy="3703320"/>
          </a:xfrm>
          <a:prstGeom prst="rect">
            <a:avLst/>
          </a:prstGeom>
          <a:noFill/>
          <a:ln w="28575">
            <a:solidFill>
              <a:srgbClr val="219083"/>
            </a:solidFill>
          </a:ln>
        </p:spPr>
        <p:txBody>
          <a:bodyPr wrap="square" rtlCol="0" anchor="ctr" anchorCtr="0">
            <a:noAutofit/>
          </a:bodyPr>
          <a:lstStyle/>
          <a:p>
            <a:pPr marL="101600" algn="ctr" fontAlgn="auto">
              <a:lnSpc>
                <a:spcPts val="6380"/>
              </a:lnSpc>
            </a:pPr>
            <a:r>
              <a:rPr lang="zh-CN" altLang="en-US" sz="3200" b="1" dirty="0">
                <a:latin typeface="微软雅黑" panose="020B0503020204020204" charset="-122"/>
                <a:ea typeface="微软雅黑" panose="020B0503020204020204" charset="-122"/>
                <a:sym typeface="+mn-ea"/>
              </a:rPr>
              <a:t>讲台上有</a:t>
            </a:r>
            <a:r>
              <a:rPr lang="zh-CN" altLang="en-US" sz="3200" b="1" dirty="0">
                <a:solidFill>
                  <a:srgbClr val="FF0000"/>
                </a:solidFill>
                <a:latin typeface="微软雅黑" panose="020B0503020204020204" charset="-122"/>
                <a:ea typeface="微软雅黑" panose="020B0503020204020204" charset="-122"/>
                <a:sym typeface="+mn-ea"/>
              </a:rPr>
              <a:t>三个</a:t>
            </a:r>
            <a:r>
              <a:rPr lang="zh-CN" altLang="en-US" sz="3200" b="1" dirty="0">
                <a:latin typeface="微软雅黑" panose="020B0503020204020204" charset="-122"/>
                <a:ea typeface="微软雅黑" panose="020B0503020204020204" charset="-122"/>
                <a:sym typeface="+mn-ea"/>
              </a:rPr>
              <a:t>物品，有</a:t>
            </a:r>
            <a:r>
              <a:rPr lang="zh-CN" altLang="en-US" sz="3200" b="1" dirty="0">
                <a:solidFill>
                  <a:srgbClr val="FF0000"/>
                </a:solidFill>
                <a:latin typeface="微软雅黑" panose="020B0503020204020204" charset="-122"/>
                <a:ea typeface="微软雅黑" panose="020B0503020204020204" charset="-122"/>
                <a:sym typeface="+mn-ea"/>
              </a:rPr>
              <a:t>一个</a:t>
            </a:r>
            <a:r>
              <a:rPr lang="zh-CN" altLang="en-US" sz="3200" b="1" dirty="0">
                <a:latin typeface="微软雅黑" panose="020B0503020204020204" charset="-122"/>
                <a:ea typeface="微软雅黑" panose="020B0503020204020204" charset="-122"/>
                <a:sym typeface="+mn-ea"/>
              </a:rPr>
              <a:t>物品是在座一名同学的</a:t>
            </a:r>
            <a:endParaRPr lang="zh-CN" altLang="en-US" sz="3200" b="1" dirty="0">
              <a:latin typeface="微软雅黑" panose="020B0503020204020204" charset="-122"/>
              <a:ea typeface="微软雅黑" panose="020B0503020204020204" charset="-122"/>
              <a:sym typeface="+mn-ea"/>
            </a:endParaRPr>
          </a:p>
          <a:p>
            <a:pPr marL="101600" algn="l" fontAlgn="auto">
              <a:lnSpc>
                <a:spcPts val="6380"/>
              </a:lnSpc>
            </a:pPr>
            <a:r>
              <a:rPr lang="en-US" altLang="zh-CN" sz="2800" b="1" dirty="0">
                <a:latin typeface="微软雅黑" panose="020B0503020204020204" charset="-122"/>
                <a:ea typeface="微软雅黑" panose="020B0503020204020204" charset="-122"/>
                <a:sym typeface="+mn-ea"/>
              </a:rPr>
              <a:t>1.</a:t>
            </a:r>
            <a:r>
              <a:rPr lang="zh-CN" altLang="en-US" sz="2800" b="1" dirty="0">
                <a:latin typeface="微软雅黑" panose="020B0503020204020204" charset="-122"/>
                <a:ea typeface="微软雅黑" panose="020B0503020204020204" charset="-122"/>
                <a:sym typeface="+mn-ea"/>
              </a:rPr>
              <a:t>请</a:t>
            </a:r>
            <a:r>
              <a:rPr lang="en-US" altLang="zh-CN" sz="2800" b="1" dirty="0">
                <a:latin typeface="微软雅黑" panose="020B0503020204020204" charset="-122"/>
                <a:ea typeface="微软雅黑" panose="020B0503020204020204" charset="-122"/>
                <a:sym typeface="+mn-ea"/>
              </a:rPr>
              <a:t>2</a:t>
            </a:r>
            <a:r>
              <a:rPr lang="zh-CN" altLang="en-US" sz="2800" b="1" dirty="0">
                <a:latin typeface="微软雅黑" panose="020B0503020204020204" charset="-122"/>
                <a:ea typeface="微软雅黑" panose="020B0503020204020204" charset="-122"/>
                <a:sym typeface="+mn-ea"/>
              </a:rPr>
              <a:t>名同学上讲台，选择一样物品</a:t>
            </a:r>
            <a:r>
              <a:rPr lang="zh-CN" altLang="en-US" sz="2800" b="1" dirty="0">
                <a:latin typeface="微软雅黑" panose="020B0503020204020204" charset="-122"/>
                <a:ea typeface="微软雅黑" panose="020B0503020204020204" charset="-122"/>
                <a:sym typeface="+mn-ea"/>
              </a:rPr>
              <a:t>进行物归原主。</a:t>
            </a:r>
            <a:endParaRPr lang="zh-CN" altLang="en-US" sz="2800" b="1" dirty="0">
              <a:latin typeface="微软雅黑" panose="020B0503020204020204" charset="-122"/>
              <a:ea typeface="微软雅黑" panose="020B0503020204020204" charset="-122"/>
              <a:sym typeface="+mn-ea"/>
            </a:endParaRPr>
          </a:p>
          <a:p>
            <a:pPr marL="101600" algn="l" fontAlgn="auto">
              <a:lnSpc>
                <a:spcPts val="6380"/>
              </a:lnSpc>
            </a:pPr>
            <a:r>
              <a:rPr lang="en-US" altLang="zh-CN" sz="2800" b="1" dirty="0">
                <a:latin typeface="微软雅黑" panose="020B0503020204020204" charset="-122"/>
                <a:ea typeface="微软雅黑" panose="020B0503020204020204" charset="-122"/>
                <a:sym typeface="+mn-ea"/>
              </a:rPr>
              <a:t>2.</a:t>
            </a:r>
            <a:r>
              <a:rPr lang="zh-CN" altLang="en-US" sz="2800" b="1" dirty="0">
                <a:latin typeface="微软雅黑" panose="020B0503020204020204" charset="-122"/>
                <a:ea typeface="微软雅黑" panose="020B0503020204020204" charset="-122"/>
                <a:sym typeface="+mn-ea"/>
              </a:rPr>
              <a:t>请</a:t>
            </a:r>
            <a:r>
              <a:rPr lang="en-US" altLang="zh-CN" sz="2800" b="1" dirty="0">
                <a:latin typeface="微软雅黑" panose="020B0503020204020204" charset="-122"/>
                <a:ea typeface="微软雅黑" panose="020B0503020204020204" charset="-122"/>
                <a:sym typeface="+mn-ea"/>
              </a:rPr>
              <a:t>2</a:t>
            </a:r>
            <a:r>
              <a:rPr lang="zh-CN" altLang="en-US" sz="2800" b="1" dirty="0">
                <a:latin typeface="微软雅黑" panose="020B0503020204020204" charset="-122"/>
                <a:ea typeface="微软雅黑" panose="020B0503020204020204" charset="-122"/>
                <a:sym typeface="+mn-ea"/>
              </a:rPr>
              <a:t>名同学描述：如何来到讲台？选择了哪样物品？为什么？如何归还</a:t>
            </a:r>
            <a:r>
              <a:rPr lang="zh-CN" altLang="en-US" sz="2800" b="1" dirty="0">
                <a:latin typeface="微软雅黑" panose="020B0503020204020204" charset="-122"/>
                <a:ea typeface="微软雅黑" panose="020B0503020204020204" charset="-122"/>
                <a:sym typeface="+mn-ea"/>
              </a:rPr>
              <a:t>的？</a:t>
            </a:r>
            <a:endParaRPr lang="zh-CN" altLang="en-US" sz="2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767840" y="881699"/>
            <a:ext cx="8277665" cy="553720"/>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600" spc="-15" dirty="0">
                <a:solidFill>
                  <a:schemeClr val="tx1"/>
                </a:solidFill>
                <a:ea typeface="微软雅黑" panose="020B0503020204020204" charset="-122"/>
              </a:rPr>
              <a:t>游戏：归还物品</a:t>
            </a:r>
            <a:endParaRPr lang="zh-CN" altLang="en-US" sz="3600" spc="-15" dirty="0">
              <a:solidFill>
                <a:schemeClr val="tx1"/>
              </a:solidFill>
              <a:ea typeface="微软雅黑" panose="020B0503020204020204" charset="-122"/>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3820" y="2456815"/>
            <a:ext cx="9778365" cy="2324100"/>
          </a:xfrm>
          <a:prstGeom prst="rect">
            <a:avLst/>
          </a:prstGeom>
          <a:noFill/>
          <a:ln w="28575">
            <a:solidFill>
              <a:srgbClr val="219083"/>
            </a:solidFill>
          </a:ln>
        </p:spPr>
        <p:txBody>
          <a:bodyPr wrap="square" rtlCol="0" anchor="ctr" anchorCtr="0">
            <a:noAutofit/>
          </a:bodyPr>
          <a:lstStyle/>
          <a:p>
            <a:pPr marL="101600" algn="l" fontAlgn="auto">
              <a:lnSpc>
                <a:spcPts val="6380"/>
              </a:lnSpc>
            </a:pPr>
            <a:r>
              <a:rPr lang="zh-CN" altLang="en-US" sz="3600" b="1" dirty="0">
                <a:latin typeface="微软雅黑" panose="020B0503020204020204" charset="-122"/>
                <a:ea typeface="微软雅黑" panose="020B0503020204020204" charset="-122"/>
                <a:sym typeface="+mn-ea"/>
              </a:rPr>
              <a:t>请大家思考，</a:t>
            </a:r>
            <a:r>
              <a:rPr lang="zh-CN" altLang="en-US" sz="3600" b="1" dirty="0">
                <a:latin typeface="微软雅黑" panose="020B0503020204020204" charset="-122"/>
                <a:ea typeface="微软雅黑" panose="020B0503020204020204" charset="-122"/>
                <a:sym typeface="+mn-ea"/>
              </a:rPr>
              <a:t>是</a:t>
            </a:r>
            <a:r>
              <a:rPr lang="zh-CN" altLang="en-US" sz="3600" b="1" dirty="0">
                <a:solidFill>
                  <a:srgbClr val="FF0000"/>
                </a:solidFill>
                <a:latin typeface="微软雅黑" panose="020B0503020204020204" charset="-122"/>
                <a:ea typeface="微软雅黑" panose="020B0503020204020204" charset="-122"/>
                <a:sym typeface="+mn-ea"/>
              </a:rPr>
              <a:t>什么在指挥</a:t>
            </a:r>
            <a:r>
              <a:rPr lang="zh-CN" altLang="en-US" sz="3600" b="1" dirty="0">
                <a:latin typeface="微软雅黑" panose="020B0503020204020204" charset="-122"/>
                <a:ea typeface="微软雅黑" panose="020B0503020204020204" charset="-122"/>
                <a:sym typeface="+mn-ea"/>
              </a:rPr>
              <a:t>我们的</a:t>
            </a:r>
            <a:r>
              <a:rPr lang="zh-CN" altLang="en-US" sz="3600" b="1" dirty="0">
                <a:latin typeface="微软雅黑" panose="020B0503020204020204" charset="-122"/>
                <a:ea typeface="微软雅黑" panose="020B0503020204020204" charset="-122"/>
                <a:sym typeface="+mn-ea"/>
              </a:rPr>
              <a:t>行为？</a:t>
            </a:r>
            <a:endParaRPr lang="zh-CN" altLang="en-US" sz="36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767840" y="850901"/>
            <a:ext cx="8277665" cy="61531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000" spc="-15" dirty="0">
                <a:solidFill>
                  <a:schemeClr val="tx1"/>
                </a:solidFill>
                <a:ea typeface="微软雅黑" panose="020B0503020204020204" charset="-122"/>
              </a:rPr>
              <a:t>游戏：归还物品</a:t>
            </a:r>
            <a:endParaRPr lang="zh-CN" altLang="en-US" sz="4000" spc="-15" dirty="0">
              <a:solidFill>
                <a:schemeClr val="tx1"/>
              </a:solidFill>
              <a:ea typeface="微软雅黑" panose="020B0503020204020204" charset="-122"/>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679450" y="1994535"/>
            <a:ext cx="10833735" cy="164465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4800" b="1" dirty="0">
                <a:solidFill>
                  <a:srgbClr val="FF0000"/>
                </a:solidFill>
                <a:latin typeface="微软雅黑" panose="020B0503020204020204" charset="-122"/>
                <a:ea typeface="微软雅黑" panose="020B0503020204020204" charset="-122"/>
                <a:sym typeface="+mn-ea"/>
              </a:rPr>
              <a:t>思维逻辑</a:t>
            </a:r>
            <a:r>
              <a:rPr lang="zh-CN" altLang="en-US" sz="4800" b="1" dirty="0">
                <a:solidFill>
                  <a:schemeClr val="tx1"/>
                </a:solidFill>
                <a:latin typeface="微软雅黑" panose="020B0503020204020204" charset="-122"/>
                <a:ea typeface="微软雅黑" panose="020B0503020204020204" charset="-122"/>
                <a:sym typeface="+mn-ea"/>
              </a:rPr>
              <a:t>构成了我们认知的整个世界</a:t>
            </a:r>
            <a:endParaRPr lang="zh-CN" altLang="en-US" sz="4800" b="1" dirty="0">
              <a:solidFill>
                <a:schemeClr val="tx1"/>
              </a:solidFill>
              <a:latin typeface="微软雅黑" panose="020B0503020204020204" charset="-122"/>
              <a:ea typeface="微软雅黑" panose="020B0503020204020204" charset="-122"/>
              <a:sym typeface="+mn-e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3000509000000000000" pitchFamily="2" charset="-122"/>
              <a:ea typeface="方正小标宋简体" panose="03000509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charset="0"/>
              <a:ea typeface="楷体_GB2312" panose="02010609030101010101" pitchFamily="49" charset="-122"/>
              <a:cs typeface="Times New Roman" panose="02020603050405020304" charset="0"/>
            </a:endParaRPr>
          </a:p>
        </p:txBody>
      </p:sp>
      <p:sp>
        <p:nvSpPr>
          <p:cNvPr id="10" name="矩形 9"/>
          <p:cNvSpPr/>
          <p:nvPr/>
        </p:nvSpPr>
        <p:spPr>
          <a:xfrm>
            <a:off x="1407795" y="163830"/>
            <a:ext cx="9859645" cy="953135"/>
          </a:xfrm>
          <a:prstGeom prst="rect">
            <a:avLst/>
          </a:prstGeom>
        </p:spPr>
        <p:txBody>
          <a:bodyPr wrap="square">
            <a:spAutoFit/>
          </a:bodyPr>
          <a:p>
            <a:r>
              <a:rPr lang="en-US" altLang="zh-CN" sz="2800" dirty="0">
                <a:solidFill>
                  <a:schemeClr val="accent1"/>
                </a:solidFill>
                <a:latin typeface="方正小标宋简体" panose="03000509000000000000" pitchFamily="2" charset="-122"/>
                <a:ea typeface="方正小标宋简体" panose="03000509000000000000" pitchFamily="2" charset="-122"/>
              </a:rPr>
              <a:t>  </a:t>
            </a:r>
            <a:r>
              <a:rPr lang="en-US" altLang="zh-CN" sz="2800" dirty="0">
                <a:solidFill>
                  <a:schemeClr val="accent1"/>
                </a:solidFill>
                <a:latin typeface="方正小标宋简体" panose="03000509000000000000" pitchFamily="2" charset="-122"/>
                <a:ea typeface="方正小标宋简体" panose="03000509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a:p>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6"/>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7"/>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3256" name="文本框 99"/>
          <p:cNvSpPr txBox="1"/>
          <p:nvPr/>
        </p:nvSpPr>
        <p:spPr>
          <a:xfrm>
            <a:off x="1244600" y="1073785"/>
            <a:ext cx="10406380" cy="5384165"/>
          </a:xfrm>
          <a:prstGeom prst="rect">
            <a:avLst/>
          </a:prstGeom>
          <a:noFill/>
          <a:ln w="9525">
            <a:noFill/>
          </a:ln>
        </p:spPr>
        <p:txBody>
          <a:bodyPr wrap="square" anchor="t">
            <a:noAutofit/>
          </a:bodyPr>
          <a:p>
            <a:pPr algn="ctr">
              <a:lnSpc>
                <a:spcPct val="140000"/>
              </a:lnSpc>
              <a:buFont typeface="Wingdings" panose="05000000000000000000" pitchFamily="2" charset="2"/>
            </a:pPr>
            <a:r>
              <a:rPr lang="zh-CN" altLang="en-US" sz="2400" b="1">
                <a:solidFill>
                  <a:srgbClr val="1C4D9C"/>
                </a:solidFill>
                <a:latin typeface="微软雅黑" panose="020B0503020204020204" charset="-122"/>
                <a:ea typeface="微软雅黑" panose="020B0503020204020204" charset="-122"/>
              </a:rPr>
              <a:t>大赛内在逻辑是一个</a:t>
            </a:r>
            <a:r>
              <a:rPr lang="zh-CN" altLang="en-US" sz="2400" b="1">
                <a:solidFill>
                  <a:srgbClr val="FF0000"/>
                </a:solidFill>
                <a:latin typeface="微软雅黑" panose="020B0503020204020204" charset="-122"/>
                <a:ea typeface="微软雅黑" panose="020B0503020204020204" charset="-122"/>
              </a:rPr>
              <a:t>逻辑链条（商业模式</a:t>
            </a:r>
            <a:r>
              <a:rPr lang="zh-CN" altLang="en-US" sz="2400" b="1">
                <a:solidFill>
                  <a:srgbClr val="FF0000"/>
                </a:solidFill>
                <a:latin typeface="微软雅黑" panose="020B0503020204020204" charset="-122"/>
                <a:ea typeface="微软雅黑" panose="020B0503020204020204" charset="-122"/>
              </a:rPr>
              <a:t>画布），一共分9步</a:t>
            </a:r>
            <a:r>
              <a:rPr lang="zh-CN" altLang="en-US" sz="2400" b="1">
                <a:solidFill>
                  <a:srgbClr val="1C4D9C"/>
                </a:solidFill>
                <a:latin typeface="微软雅黑" panose="020B0503020204020204" charset="-122"/>
                <a:ea typeface="微软雅黑" panose="020B0503020204020204" charset="-122"/>
              </a:rPr>
              <a:t>：</a:t>
            </a:r>
            <a:endParaRPr lang="zh-CN" altLang="en-US" sz="2800" b="1"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1.发现问题</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统领全篇</a:t>
            </a:r>
            <a:endParaRPr lang="zh-CN" altLang="en-US"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2.提出解决方案</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对应问题</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3.解决方案的优点（我是</a:t>
            </a:r>
            <a:r>
              <a:rPr lang="zh-CN" altLang="en-US" sz="2400" dirty="0">
                <a:latin typeface="微软雅黑" panose="020B0503020204020204" charset="-122"/>
                <a:ea typeface="微软雅黑" panose="020B0503020204020204" charset="-122"/>
              </a:rPr>
              <a:t>怎么做的）</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术语彰显专业性，结论要通俗</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4与竞争对手的比较（我是</a:t>
            </a:r>
            <a:r>
              <a:rPr lang="zh-CN" altLang="en-US" sz="2400" dirty="0">
                <a:latin typeface="微软雅黑" panose="020B0503020204020204" charset="-122"/>
                <a:ea typeface="微软雅黑" panose="020B0503020204020204" charset="-122"/>
              </a:rPr>
              <a:t>怎么做的）</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数据说话</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5.项目的前景</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数据推算</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6.目前做出的成效（我是怎么</a:t>
            </a:r>
            <a:r>
              <a:rPr lang="zh-CN" altLang="en-US" sz="2400" dirty="0">
                <a:latin typeface="微软雅黑" panose="020B0503020204020204" charset="-122"/>
                <a:ea typeface="微软雅黑" panose="020B0503020204020204" charset="-122"/>
              </a:rPr>
              <a:t>做的）</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要可信、要真实、自圆其说</a:t>
            </a:r>
            <a:endParaRPr lang="en-US" altLang="zh-CN" sz="2400" dirty="0">
              <a:solidFill>
                <a:srgbClr val="FF0000"/>
              </a:solidFill>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7团队介绍</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要合理，</a:t>
            </a:r>
            <a:r>
              <a:rPr lang="zh-CN" altLang="en-US" sz="2400" dirty="0">
                <a:solidFill>
                  <a:srgbClr val="FF0000"/>
                </a:solidFill>
                <a:latin typeface="微软雅黑" panose="020B0503020204020204" charset="-122"/>
                <a:ea typeface="微软雅黑" panose="020B0503020204020204" charset="-122"/>
              </a:rPr>
              <a:t>要互补</a:t>
            </a:r>
            <a:endParaRPr lang="zh-CN" altLang="en-US" sz="2400" dirty="0">
              <a:solidFill>
                <a:srgbClr val="FF0000"/>
              </a:solidFill>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sym typeface="+mn-ea"/>
              </a:rPr>
              <a:t>8</a:t>
            </a:r>
            <a:r>
              <a:rPr lang="en-US" altLang="zh-CN" sz="2400" dirty="0">
                <a:latin typeface="微软雅黑" panose="020B0503020204020204" charset="-122"/>
                <a:ea typeface="微软雅黑" panose="020B0503020204020204" charset="-122"/>
                <a:sym typeface="+mn-ea"/>
              </a:rPr>
              <a:t>.</a:t>
            </a:r>
            <a:r>
              <a:rPr lang="zh-CN" altLang="en-US" sz="2400" dirty="0">
                <a:latin typeface="微软雅黑" panose="020B0503020204020204" charset="-122"/>
                <a:ea typeface="微软雅黑" panose="020B0503020204020204" charset="-122"/>
                <a:sym typeface="+mn-ea"/>
              </a:rPr>
              <a:t>引领教育和就业</a:t>
            </a:r>
            <a:r>
              <a:rPr lang="en-US" altLang="zh-CN" sz="2400" dirty="0">
                <a:latin typeface="微软雅黑" panose="020B0503020204020204" charset="-122"/>
                <a:ea typeface="微软雅黑" panose="020B0503020204020204" charset="-122"/>
                <a:sym typeface="+mn-ea"/>
              </a:rPr>
              <a:t>——</a:t>
            </a:r>
            <a:r>
              <a:rPr lang="zh-CN" altLang="en-US" sz="2400" dirty="0">
                <a:solidFill>
                  <a:srgbClr val="FF0000"/>
                </a:solidFill>
                <a:latin typeface="微软雅黑" panose="020B0503020204020204" charset="-122"/>
                <a:ea typeface="微软雅黑" panose="020B0503020204020204" charset="-122"/>
                <a:sym typeface="+mn-ea"/>
              </a:rPr>
              <a:t>新要求，学业</a:t>
            </a:r>
            <a:r>
              <a:rPr lang="zh-CN" altLang="en-US" sz="2400" dirty="0">
                <a:solidFill>
                  <a:srgbClr val="FF0000"/>
                </a:solidFill>
                <a:latin typeface="微软雅黑" panose="020B0503020204020204" charset="-122"/>
                <a:ea typeface="微软雅黑" panose="020B0503020204020204" charset="-122"/>
                <a:sym typeface="+mn-ea"/>
              </a:rPr>
              <a:t>项目互相促进</a:t>
            </a:r>
            <a:endParaRPr lang="zh-CN" altLang="en-US" sz="2400" dirty="0">
              <a:solidFill>
                <a:srgbClr val="FF0000"/>
              </a:solidFill>
              <a:latin typeface="微软雅黑" panose="020B0503020204020204" charset="-122"/>
              <a:ea typeface="微软雅黑" panose="020B0503020204020204" charset="-122"/>
              <a:sym typeface="+mn-ea"/>
            </a:endParaRPr>
          </a:p>
          <a:p>
            <a:pPr marL="342900" indent="-342900" algn="just">
              <a:lnSpc>
                <a:spcPct val="140000"/>
              </a:lnSpc>
              <a:buFont typeface="Wingdings" panose="05000000000000000000" pitchFamily="2" charset="2"/>
              <a:buChar char="Ø"/>
            </a:pPr>
            <a:r>
              <a:rPr lang="en-US" altLang="zh-CN" sz="2400" dirty="0">
                <a:latin typeface="微软雅黑" panose="020B0503020204020204" charset="-122"/>
                <a:ea typeface="微软雅黑" panose="020B0503020204020204" charset="-122"/>
              </a:rPr>
              <a:t>9.</a:t>
            </a:r>
            <a:r>
              <a:rPr lang="zh-CN" altLang="en-US" sz="2400" dirty="0">
                <a:latin typeface="微软雅黑" panose="020B0503020204020204" charset="-122"/>
                <a:ea typeface="微软雅黑" panose="020B0503020204020204" charset="-122"/>
              </a:rPr>
              <a:t>财务分析</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基于一个基点，推出后续财务</a:t>
            </a:r>
            <a:r>
              <a:rPr lang="zh-CN" altLang="en-US" sz="2400" dirty="0">
                <a:solidFill>
                  <a:srgbClr val="FF0000"/>
                </a:solidFill>
                <a:latin typeface="微软雅黑" panose="020B0503020204020204" charset="-122"/>
                <a:ea typeface="微软雅黑" panose="020B0503020204020204" charset="-122"/>
              </a:rPr>
              <a:t>数据</a:t>
            </a:r>
            <a:endParaRPr lang="zh-CN" altLang="en-US" sz="2400" dirty="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59890" y="2379345"/>
            <a:ext cx="8872220"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latin typeface="微软雅黑" panose="020B0503020204020204" charset="-122"/>
                <a:ea typeface="微软雅黑" panose="020B0503020204020204" charset="-122"/>
                <a:sym typeface="+mn-ea"/>
              </a:rPr>
              <a:t>思维</a:t>
            </a:r>
            <a:r>
              <a:rPr lang="zh-CN" altLang="en-US" sz="4800" b="1" dirty="0">
                <a:latin typeface="微软雅黑" panose="020B0503020204020204" charset="-122"/>
                <a:ea typeface="微软雅黑" panose="020B0503020204020204" charset="-122"/>
                <a:sym typeface="+mn-ea"/>
              </a:rPr>
              <a:t>逻辑的</a:t>
            </a:r>
            <a:r>
              <a:rPr lang="zh-CN" altLang="en-US" sz="4800" b="1" dirty="0">
                <a:latin typeface="微软雅黑" panose="020B0503020204020204" charset="-122"/>
                <a:ea typeface="微软雅黑" panose="020B0503020204020204" charset="-122"/>
                <a:sym typeface="+mn-ea"/>
              </a:rPr>
              <a:t>产生</a:t>
            </a:r>
            <a:endParaRPr lang="zh-CN" altLang="en-US" sz="4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3820" y="1945005"/>
            <a:ext cx="9778365" cy="3947160"/>
          </a:xfrm>
          <a:prstGeom prst="rect">
            <a:avLst/>
          </a:prstGeom>
          <a:noFill/>
          <a:ln w="28575">
            <a:solidFill>
              <a:srgbClr val="219083"/>
            </a:solidFill>
          </a:ln>
        </p:spPr>
        <p:txBody>
          <a:bodyPr wrap="square" rtlCol="0" anchor="ctr" anchorCtr="0">
            <a:noAutofit/>
          </a:bodyPr>
          <a:lstStyle/>
          <a:p>
            <a:pPr marL="101600" algn="l" fontAlgn="auto">
              <a:lnSpc>
                <a:spcPts val="6380"/>
              </a:lnSpc>
            </a:pPr>
            <a:r>
              <a:rPr lang="zh-CN" altLang="en-US" sz="3600" b="1" dirty="0">
                <a:latin typeface="微软雅黑" panose="020B0503020204020204" charset="-122"/>
                <a:ea typeface="微软雅黑" panose="020B0503020204020204" charset="-122"/>
                <a:sym typeface="+mn-ea"/>
              </a:rPr>
              <a:t>医生给出了一些</a:t>
            </a:r>
            <a:r>
              <a:rPr lang="zh-CN" altLang="en-US" sz="3600" b="1" dirty="0">
                <a:solidFill>
                  <a:srgbClr val="FF0000"/>
                </a:solidFill>
                <a:latin typeface="微软雅黑" panose="020B0503020204020204" charset="-122"/>
                <a:ea typeface="微软雅黑" panose="020B0503020204020204" charset="-122"/>
                <a:sym typeface="+mn-ea"/>
              </a:rPr>
              <a:t>脑电波的图形</a:t>
            </a:r>
            <a:endParaRPr lang="zh-CN" altLang="en-US" sz="3600" b="1" dirty="0">
              <a:latin typeface="微软雅黑" panose="020B0503020204020204" charset="-122"/>
              <a:ea typeface="微软雅黑" panose="020B0503020204020204" charset="-122"/>
              <a:sym typeface="+mn-ea"/>
            </a:endParaRPr>
          </a:p>
          <a:p>
            <a:pPr marL="101600" algn="l" fontAlgn="auto">
              <a:lnSpc>
                <a:spcPts val="6380"/>
              </a:lnSpc>
            </a:pPr>
            <a:r>
              <a:rPr lang="zh-CN" altLang="en-US" sz="3600" b="1" dirty="0">
                <a:latin typeface="微软雅黑" panose="020B0503020204020204" charset="-122"/>
                <a:ea typeface="微软雅黑" panose="020B0503020204020204" charset="-122"/>
                <a:sym typeface="+mn-ea"/>
              </a:rPr>
              <a:t>而不是头疼的原因，</a:t>
            </a:r>
            <a:r>
              <a:rPr lang="zh-CN" altLang="en-US" sz="3600" b="1" dirty="0">
                <a:latin typeface="微软雅黑" panose="020B0503020204020204" charset="-122"/>
                <a:ea typeface="微软雅黑" panose="020B0503020204020204" charset="-122"/>
                <a:sym typeface="+mn-ea"/>
              </a:rPr>
              <a:t>也不是大脑的结构图</a:t>
            </a:r>
            <a:endParaRPr lang="zh-CN" altLang="en-US" sz="3600" b="1" dirty="0">
              <a:latin typeface="微软雅黑" panose="020B0503020204020204" charset="-122"/>
              <a:ea typeface="微软雅黑" panose="020B0503020204020204" charset="-122"/>
              <a:sym typeface="+mn-ea"/>
            </a:endParaRPr>
          </a:p>
          <a:p>
            <a:pPr marL="101600" algn="l" fontAlgn="auto">
              <a:lnSpc>
                <a:spcPts val="6380"/>
              </a:lnSpc>
            </a:pPr>
            <a:r>
              <a:rPr lang="zh-CN" altLang="en-US" sz="3600" b="1" dirty="0">
                <a:latin typeface="微软雅黑" panose="020B0503020204020204" charset="-122"/>
                <a:ea typeface="微软雅黑" panose="020B0503020204020204" charset="-122"/>
                <a:sym typeface="+mn-ea"/>
              </a:rPr>
              <a:t>为什么？</a:t>
            </a:r>
            <a:endParaRPr lang="zh-CN" altLang="en-US" sz="3600" b="1" dirty="0">
              <a:latin typeface="微软雅黑" panose="020B0503020204020204" charset="-122"/>
              <a:ea typeface="微软雅黑" panose="020B0503020204020204" charset="-122"/>
              <a:sym typeface="+mn-ea"/>
            </a:endParaRPr>
          </a:p>
          <a:p>
            <a:pPr marL="101600" algn="l" fontAlgn="auto">
              <a:lnSpc>
                <a:spcPts val="6380"/>
              </a:lnSpc>
            </a:pPr>
            <a:r>
              <a:rPr lang="zh-CN" altLang="en-US" sz="3600" b="1" dirty="0">
                <a:latin typeface="微软雅黑" panose="020B0503020204020204" charset="-122"/>
                <a:ea typeface="微软雅黑" panose="020B0503020204020204" charset="-122"/>
                <a:sym typeface="+mn-ea"/>
              </a:rPr>
              <a:t>请将</a:t>
            </a:r>
            <a:r>
              <a:rPr lang="zh-CN" altLang="en-US" sz="3600" b="1" dirty="0">
                <a:solidFill>
                  <a:srgbClr val="FF0000"/>
                </a:solidFill>
                <a:latin typeface="微软雅黑" panose="020B0503020204020204" charset="-122"/>
                <a:ea typeface="微软雅黑" panose="020B0503020204020204" charset="-122"/>
                <a:sym typeface="+mn-ea"/>
              </a:rPr>
              <a:t>你的答案</a:t>
            </a:r>
            <a:r>
              <a:rPr lang="zh-CN" altLang="en-US" sz="3600" b="1" dirty="0">
                <a:latin typeface="微软雅黑" panose="020B0503020204020204" charset="-122"/>
                <a:ea typeface="微软雅黑" panose="020B0503020204020204" charset="-122"/>
                <a:sym typeface="+mn-ea"/>
              </a:rPr>
              <a:t>发到群里（</a:t>
            </a:r>
            <a:r>
              <a:rPr lang="en-US" altLang="zh-CN" sz="3600" b="1" dirty="0">
                <a:latin typeface="微软雅黑" panose="020B0503020204020204" charset="-122"/>
                <a:ea typeface="微软雅黑" panose="020B0503020204020204" charset="-122"/>
                <a:sym typeface="+mn-ea"/>
              </a:rPr>
              <a:t>3</a:t>
            </a:r>
            <a:r>
              <a:rPr lang="zh-CN" altLang="en-US" sz="3600" b="1" dirty="0">
                <a:latin typeface="微软雅黑" panose="020B0503020204020204" charset="-122"/>
                <a:ea typeface="微软雅黑" panose="020B0503020204020204" charset="-122"/>
                <a:sym typeface="+mn-ea"/>
              </a:rPr>
              <a:t>分钟）</a:t>
            </a:r>
            <a:endParaRPr lang="zh-CN" altLang="en-US" sz="36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353820" y="820420"/>
            <a:ext cx="9778365" cy="676910"/>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400" spc="-15" dirty="0">
                <a:solidFill>
                  <a:srgbClr val="FF0000"/>
                </a:solidFill>
                <a:ea typeface="微软雅黑" panose="020B0503020204020204" charset="-122"/>
              </a:rPr>
              <a:t>一个事实：头疼的厉害，去医院检查</a:t>
            </a:r>
            <a:endParaRPr lang="zh-CN" altLang="en-US" sz="4400" spc="-15" dirty="0">
              <a:solidFill>
                <a:srgbClr val="FF0000"/>
              </a:solidFill>
              <a:ea typeface="微软雅黑" panose="020B0503020204020204" charset="-122"/>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p:nvPr/>
        </p:nvPicPr>
        <p:blipFill>
          <a:blip r:embed="rId1"/>
          <a:stretch>
            <a:fillRect/>
          </a:stretch>
        </p:blipFill>
        <p:spPr>
          <a:xfrm>
            <a:off x="586740" y="0"/>
            <a:ext cx="9741535" cy="6858000"/>
          </a:xfrm>
          <a:prstGeom prst="rect">
            <a:avLst/>
          </a:prstGeom>
          <a:noFill/>
          <a:ln w="9525">
            <a:noFill/>
          </a:ln>
        </p:spPr>
      </p:pic>
      <p:sp>
        <p:nvSpPr>
          <p:cNvPr id="4" name="object 2"/>
          <p:cNvSpPr txBox="1"/>
          <p:nvPr/>
        </p:nvSpPr>
        <p:spPr>
          <a:xfrm>
            <a:off x="10554335" y="1767205"/>
            <a:ext cx="887730" cy="332359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zh-CN" altLang="en-US" sz="3600" b="1">
                <a:solidFill>
                  <a:srgbClr val="FF0000"/>
                </a:solidFill>
                <a:latin typeface="微软雅黑" panose="020B0503020204020204" charset="-122"/>
                <a:ea typeface="微软雅黑" panose="020B0503020204020204" charset="-122"/>
              </a:rPr>
              <a:t>万</a:t>
            </a:r>
            <a:endParaRPr lang="zh-CN" altLang="en-US" sz="3600" b="1">
              <a:solidFill>
                <a:srgbClr val="FF0000"/>
              </a:solidFill>
              <a:latin typeface="微软雅黑" panose="020B0503020204020204" charset="-122"/>
              <a:ea typeface="微软雅黑" panose="020B0503020204020204" charset="-122"/>
            </a:endParaRPr>
          </a:p>
          <a:p>
            <a:pPr marL="49530" algn="ctr">
              <a:lnSpc>
                <a:spcPct val="100000"/>
              </a:lnSpc>
            </a:pPr>
            <a:r>
              <a:rPr lang="zh-CN" altLang="en-US" sz="3600" b="1">
                <a:solidFill>
                  <a:srgbClr val="FF0000"/>
                </a:solidFill>
                <a:latin typeface="微软雅黑" panose="020B0503020204020204" charset="-122"/>
                <a:ea typeface="微软雅黑" panose="020B0503020204020204" charset="-122"/>
              </a:rPr>
              <a:t>物一系演化</a:t>
            </a:r>
            <a:endParaRPr lang="zh-CN" altLang="en-US" sz="3600" b="1">
              <a:solidFill>
                <a:srgbClr val="FF0000"/>
              </a:solidFill>
              <a:latin typeface="微软雅黑" panose="020B0503020204020204" charset="-122"/>
              <a:ea typeface="微软雅黑" panose="020B0503020204020204" charset="-122"/>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102" name="图片 101"/>
          <p:cNvPicPr/>
          <p:nvPr/>
        </p:nvPicPr>
        <p:blipFill>
          <a:blip r:embed="rId1"/>
          <a:stretch>
            <a:fillRect/>
          </a:stretch>
        </p:blipFill>
        <p:spPr>
          <a:xfrm>
            <a:off x="236855" y="234315"/>
            <a:ext cx="11674475" cy="6454140"/>
          </a:xfrm>
          <a:prstGeom prst="rect">
            <a:avLst/>
          </a:prstGeom>
          <a:noFill/>
          <a:ln w="9525">
            <a:no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2355215" y="1090295"/>
            <a:ext cx="675386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zh-CN" altLang="en-US" sz="3600" b="1">
                <a:solidFill>
                  <a:srgbClr val="FF0000"/>
                </a:solidFill>
                <a:latin typeface="微软雅黑" panose="020B0503020204020204" charset="-122"/>
                <a:ea typeface="微软雅黑" panose="020B0503020204020204" charset="-122"/>
              </a:rPr>
              <a:t>人类神经系统的进化</a:t>
            </a:r>
            <a:r>
              <a:rPr lang="zh-CN" altLang="en-US" sz="3600" b="1">
                <a:solidFill>
                  <a:srgbClr val="FF0000"/>
                </a:solidFill>
                <a:latin typeface="微软雅黑" panose="020B0503020204020204" charset="-122"/>
                <a:ea typeface="微软雅黑" panose="020B0503020204020204" charset="-122"/>
              </a:rPr>
              <a:t>过程</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680845" y="1950720"/>
            <a:ext cx="8613140" cy="348424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marL="0" indent="0">
              <a:buNone/>
            </a:pPr>
            <a:r>
              <a:rPr lang="zh-CN" altLang="en-US" sz="2400" b="1" spc="-15" dirty="0">
                <a:solidFill>
                  <a:srgbClr val="079082"/>
                </a:solidFill>
                <a:cs typeface="微软雅黑" panose="020B0503020204020204" charset="-122"/>
              </a:rPr>
              <a:t>单细胞---细胞膜生物电感应</a:t>
            </a:r>
            <a:endParaRPr lang="zh-CN" altLang="en-US" sz="2400" b="1" spc="-15" dirty="0">
              <a:solidFill>
                <a:srgbClr val="079082"/>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扁形动物---神经网</a:t>
            </a:r>
            <a:endParaRPr lang="zh-CN" altLang="en-US" sz="2400" b="1" spc="-15" dirty="0">
              <a:solidFill>
                <a:srgbClr val="079082"/>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脊椎动物---脊椎（低级中枢）</a:t>
            </a:r>
            <a:endParaRPr lang="zh-CN" altLang="en-US" sz="2400" b="1" spc="-15" dirty="0">
              <a:solidFill>
                <a:srgbClr val="079082"/>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灵长类动物---大脑（高级中枢）</a:t>
            </a:r>
            <a:endParaRPr lang="zh-CN" altLang="en-US" sz="2400" b="1" spc="-15" dirty="0">
              <a:solidFill>
                <a:srgbClr val="079082"/>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人类---额叶前皮层</a:t>
            </a:r>
            <a:endParaRPr lang="zh-CN" altLang="en-US" sz="2400" b="1" spc="-15" dirty="0">
              <a:solidFill>
                <a:srgbClr val="079082"/>
              </a:solidFill>
              <a:cs typeface="微软雅黑" panose="020B0503020204020204" charset="-122"/>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2355215" y="1090295"/>
            <a:ext cx="675386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zh-CN" altLang="en-US" sz="3600" b="1">
                <a:solidFill>
                  <a:srgbClr val="FF0000"/>
                </a:solidFill>
                <a:latin typeface="微软雅黑" panose="020B0503020204020204" charset="-122"/>
                <a:ea typeface="微软雅黑" panose="020B0503020204020204" charset="-122"/>
              </a:rPr>
              <a:t>人</a:t>
            </a:r>
            <a:r>
              <a:rPr lang="zh-CN" altLang="en-US" sz="3600" b="1">
                <a:solidFill>
                  <a:srgbClr val="FF0000"/>
                </a:solidFill>
                <a:latin typeface="微软雅黑" panose="020B0503020204020204" charset="-122"/>
                <a:ea typeface="微软雅黑" panose="020B0503020204020204" charset="-122"/>
              </a:rPr>
              <a:t>类逻辑的</a:t>
            </a:r>
            <a:r>
              <a:rPr lang="zh-CN" altLang="en-US" sz="3600" b="1">
                <a:solidFill>
                  <a:srgbClr val="FF0000"/>
                </a:solidFill>
                <a:latin typeface="微软雅黑" panose="020B0503020204020204" charset="-122"/>
                <a:ea typeface="微软雅黑" panose="020B0503020204020204" charset="-122"/>
              </a:rPr>
              <a:t>分层</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680845" y="1950720"/>
            <a:ext cx="8613140" cy="348424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marL="0" indent="0">
              <a:buNone/>
            </a:pPr>
            <a:r>
              <a:rPr lang="zh-CN" altLang="en-US" sz="2400" b="1" spc="-15" dirty="0">
                <a:solidFill>
                  <a:srgbClr val="079082"/>
                </a:solidFill>
                <a:cs typeface="微软雅黑" panose="020B0503020204020204" charset="-122"/>
              </a:rPr>
              <a:t>单细胞---细胞膜生物电感应</a:t>
            </a:r>
            <a:r>
              <a:rPr lang="en-US" altLang="zh-CN" sz="2400" b="1" spc="-15" dirty="0">
                <a:solidFill>
                  <a:srgbClr val="079082"/>
                </a:solidFill>
                <a:cs typeface="微软雅黑" panose="020B0503020204020204" charset="-122"/>
              </a:rPr>
              <a:t>-----------------------</a:t>
            </a:r>
            <a:r>
              <a:rPr lang="zh-CN" altLang="en-US" sz="2400" b="1" spc="-15" dirty="0">
                <a:solidFill>
                  <a:srgbClr val="FF0000"/>
                </a:solidFill>
                <a:cs typeface="微软雅黑" panose="020B0503020204020204" charset="-122"/>
              </a:rPr>
              <a:t>无意识层</a:t>
            </a:r>
            <a:endParaRPr lang="zh-CN" altLang="en-US" sz="2400" b="1" spc="-15" dirty="0">
              <a:solidFill>
                <a:srgbClr val="FF0000"/>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扁形动物---神经网</a:t>
            </a:r>
            <a:r>
              <a:rPr lang="en-US" altLang="zh-CN" sz="2400" b="1" spc="-15" dirty="0">
                <a:solidFill>
                  <a:srgbClr val="079082"/>
                </a:solidFill>
                <a:cs typeface="微软雅黑" panose="020B0503020204020204" charset="-122"/>
                <a:sym typeface="+mn-ea"/>
              </a:rPr>
              <a:t>--------------------------------</a:t>
            </a:r>
            <a:r>
              <a:rPr lang="zh-CN" altLang="en-US" sz="2400" b="1" spc="-15" dirty="0">
                <a:solidFill>
                  <a:srgbClr val="FF0000"/>
                </a:solidFill>
                <a:cs typeface="微软雅黑" panose="020B0503020204020204" charset="-122"/>
                <a:sym typeface="+mn-ea"/>
              </a:rPr>
              <a:t>潜意识层</a:t>
            </a:r>
            <a:endParaRPr lang="zh-CN" altLang="en-US" sz="2400" b="1" spc="-15" dirty="0">
              <a:solidFill>
                <a:srgbClr val="FF0000"/>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脊椎动物---脊椎（低级中枢）</a:t>
            </a:r>
            <a:r>
              <a:rPr lang="en-US" altLang="zh-CN" sz="2400" b="1" spc="-15" dirty="0">
                <a:solidFill>
                  <a:srgbClr val="079082"/>
                </a:solidFill>
                <a:cs typeface="微软雅黑" panose="020B0503020204020204" charset="-122"/>
                <a:sym typeface="+mn-ea"/>
              </a:rPr>
              <a:t>---------------------</a:t>
            </a:r>
            <a:r>
              <a:rPr lang="zh-CN" altLang="en-US" sz="2400" b="1" spc="-15" dirty="0">
                <a:solidFill>
                  <a:srgbClr val="FF0000"/>
                </a:solidFill>
                <a:cs typeface="微软雅黑" panose="020B0503020204020204" charset="-122"/>
                <a:sym typeface="+mn-ea"/>
              </a:rPr>
              <a:t>下意识层</a:t>
            </a:r>
            <a:endParaRPr lang="zh-CN" altLang="en-US" sz="2400" b="1" spc="-15" dirty="0">
              <a:solidFill>
                <a:srgbClr val="079082"/>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灵长类动物---大脑（高级中枢）</a:t>
            </a:r>
            <a:r>
              <a:rPr lang="en-US" altLang="zh-CN" sz="2400" b="1" spc="-15" dirty="0">
                <a:solidFill>
                  <a:srgbClr val="079082"/>
                </a:solidFill>
                <a:cs typeface="微软雅黑" panose="020B0503020204020204" charset="-122"/>
                <a:sym typeface="+mn-ea"/>
              </a:rPr>
              <a:t>-------------------</a:t>
            </a:r>
            <a:r>
              <a:rPr lang="zh-CN" altLang="en-US" sz="2400" b="1" spc="-15" dirty="0">
                <a:solidFill>
                  <a:srgbClr val="FF0000"/>
                </a:solidFill>
                <a:cs typeface="微软雅黑" panose="020B0503020204020204" charset="-122"/>
                <a:sym typeface="+mn-ea"/>
              </a:rPr>
              <a:t>上意识层</a:t>
            </a:r>
            <a:endParaRPr lang="zh-CN" altLang="en-US" sz="2400" b="1" spc="-15" dirty="0">
              <a:solidFill>
                <a:srgbClr val="079082"/>
              </a:solidFill>
              <a:cs typeface="微软雅黑" panose="020B0503020204020204" charset="-122"/>
            </a:endParaRPr>
          </a:p>
          <a:p>
            <a:pPr marL="0" indent="0">
              <a:buNone/>
            </a:pPr>
            <a:r>
              <a:rPr lang="zh-CN" altLang="en-US" sz="2400" b="1" spc="-15" dirty="0">
                <a:solidFill>
                  <a:srgbClr val="079082"/>
                </a:solidFill>
                <a:cs typeface="微软雅黑" panose="020B0503020204020204" charset="-122"/>
              </a:rPr>
              <a:t>人类---额叶前皮层</a:t>
            </a:r>
            <a:r>
              <a:rPr lang="en-US" altLang="zh-CN" sz="2400" b="1" spc="-15" dirty="0">
                <a:solidFill>
                  <a:srgbClr val="079082"/>
                </a:solidFill>
                <a:cs typeface="微软雅黑" panose="020B0503020204020204" charset="-122"/>
                <a:sym typeface="+mn-ea"/>
              </a:rPr>
              <a:t>--------------------------</a:t>
            </a:r>
            <a:r>
              <a:rPr lang="zh-CN" altLang="en-US" sz="2400" b="1" spc="-15" dirty="0">
                <a:solidFill>
                  <a:srgbClr val="FF0000"/>
                </a:solidFill>
                <a:cs typeface="微软雅黑" panose="020B0503020204020204" charset="-122"/>
                <a:sym typeface="+mn-ea"/>
              </a:rPr>
              <a:t>精密逻辑意识层</a:t>
            </a:r>
            <a:endParaRPr lang="zh-CN" altLang="en-US" sz="2400" b="1" spc="-15" dirty="0">
              <a:solidFill>
                <a:srgbClr val="FF0000"/>
              </a:solidFill>
              <a:cs typeface="微软雅黑" panose="020B0503020204020204" charset="-122"/>
              <a:sym typeface="+mn-ea"/>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60140" y="1090295"/>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nSpc>
                <a:spcPct val="100000"/>
              </a:lnSpc>
            </a:pPr>
            <a:r>
              <a:rPr lang="en-US" altLang="zh-CN" sz="3600" b="1">
                <a:solidFill>
                  <a:srgbClr val="FF0000"/>
                </a:solidFill>
                <a:latin typeface="微软雅黑" panose="020B0503020204020204" charset="-122"/>
                <a:ea typeface="微软雅黑" panose="020B0503020204020204" charset="-122"/>
              </a:rPr>
              <a:t>1.</a:t>
            </a:r>
            <a:r>
              <a:rPr lang="zh-CN" altLang="en-US" sz="3600" b="1">
                <a:solidFill>
                  <a:srgbClr val="FF0000"/>
                </a:solidFill>
                <a:latin typeface="微软雅黑" panose="020B0503020204020204" charset="-122"/>
                <a:ea typeface="微软雅黑" panose="020B0503020204020204" charset="-122"/>
              </a:rPr>
              <a:t>无意识（</a:t>
            </a:r>
            <a:r>
              <a:rPr lang="zh-CN" altLang="en-US" sz="3600" b="1">
                <a:solidFill>
                  <a:srgbClr val="FF0000"/>
                </a:solidFill>
                <a:latin typeface="微软雅黑" panose="020B0503020204020204" charset="-122"/>
                <a:ea typeface="微软雅黑" panose="020B0503020204020204" charset="-122"/>
              </a:rPr>
              <a:t>荣格）</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140460" y="2135505"/>
            <a:ext cx="9911715" cy="366522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fontAlgn="auto">
              <a:lnSpc>
                <a:spcPts val="4060"/>
              </a:lnSpc>
              <a:buFont typeface="Wingdings" panose="05000000000000000000" charset="0"/>
              <a:buChar char="ü"/>
            </a:pPr>
            <a:r>
              <a:rPr lang="en-US" altLang="zh-CN" sz="2800" b="1" dirty="0">
                <a:sym typeface="+mn-ea"/>
              </a:rPr>
              <a:t>任何生物包括人类，整个感知系统奠定在细胞膜的</a:t>
            </a:r>
            <a:r>
              <a:rPr lang="en-US" altLang="zh-CN" sz="2800" b="1" dirty="0">
                <a:solidFill>
                  <a:srgbClr val="FF0000"/>
                </a:solidFill>
                <a:sym typeface="+mn-ea"/>
              </a:rPr>
              <a:t>跨膜电位</a:t>
            </a:r>
            <a:r>
              <a:rPr lang="en-US" altLang="zh-CN" sz="2800" b="1" dirty="0">
                <a:sym typeface="+mn-ea"/>
              </a:rPr>
              <a:t>和神经系统的</a:t>
            </a:r>
            <a:r>
              <a:rPr lang="en-US" altLang="zh-CN" sz="2800" b="1" dirty="0">
                <a:solidFill>
                  <a:srgbClr val="FF0000"/>
                </a:solidFill>
                <a:sym typeface="+mn-ea"/>
              </a:rPr>
              <a:t>生物电</a:t>
            </a:r>
            <a:r>
              <a:rPr lang="en-US" altLang="zh-CN" sz="2800" b="1" dirty="0">
                <a:sym typeface="+mn-ea"/>
              </a:rPr>
              <a:t>传导上。</a:t>
            </a:r>
            <a:endParaRPr lang="en-US" altLang="zh-CN" sz="2800" b="1" dirty="0"/>
          </a:p>
          <a:p>
            <a:pPr fontAlgn="auto">
              <a:lnSpc>
                <a:spcPts val="4060"/>
              </a:lnSpc>
              <a:buFont typeface="Wingdings" panose="05000000000000000000" charset="0"/>
              <a:buChar char="ü"/>
            </a:pPr>
            <a:r>
              <a:rPr lang="en-US" altLang="zh-CN" sz="2800" b="1" dirty="0">
                <a:sym typeface="+mn-ea"/>
              </a:rPr>
              <a:t>这个部分我们在我们的显意识中是</a:t>
            </a:r>
            <a:r>
              <a:rPr lang="en-US" altLang="zh-CN" sz="2800" b="1" dirty="0">
                <a:solidFill>
                  <a:srgbClr val="FF0000"/>
                </a:solidFill>
                <a:sym typeface="+mn-ea"/>
              </a:rPr>
              <a:t>调动不出来</a:t>
            </a:r>
            <a:r>
              <a:rPr lang="en-US" altLang="zh-CN" sz="2800" b="1" dirty="0">
                <a:sym typeface="+mn-ea"/>
              </a:rPr>
              <a:t>的，这个东西叫</a:t>
            </a:r>
            <a:r>
              <a:rPr lang="en-US" altLang="zh-CN" sz="2800" b="1" dirty="0">
                <a:solidFill>
                  <a:srgbClr val="FF0000"/>
                </a:solidFill>
                <a:sym typeface="+mn-ea"/>
              </a:rPr>
              <a:t>无意识</a:t>
            </a:r>
            <a:r>
              <a:rPr lang="zh-CN" altLang="en-US" sz="2800" b="1" dirty="0">
                <a:sym typeface="+mn-ea"/>
              </a:rPr>
              <a:t>。</a:t>
            </a:r>
            <a:endParaRPr lang="en-US" altLang="zh-CN" sz="2800" b="1" dirty="0">
              <a:sym typeface="+mn-ea"/>
            </a:endParaRPr>
          </a:p>
          <a:p>
            <a:pPr fontAlgn="auto">
              <a:lnSpc>
                <a:spcPts val="4060"/>
              </a:lnSpc>
              <a:buFont typeface="Wingdings" panose="05000000000000000000" charset="0"/>
              <a:buChar char="ü"/>
            </a:pPr>
            <a:r>
              <a:rPr lang="zh-CN" altLang="en-US" sz="2800" b="1" dirty="0">
                <a:solidFill>
                  <a:schemeClr val="tx1"/>
                </a:solidFill>
                <a:sym typeface="+mn-ea"/>
              </a:rPr>
              <a:t>存在于</a:t>
            </a:r>
            <a:r>
              <a:rPr lang="zh-CN" altLang="en-US" sz="2800" b="1" dirty="0">
                <a:solidFill>
                  <a:srgbClr val="FF0000"/>
                </a:solidFill>
                <a:sym typeface="+mn-ea"/>
              </a:rPr>
              <a:t>单细胞</a:t>
            </a:r>
            <a:r>
              <a:rPr lang="zh-CN" altLang="en-US" sz="2800" b="1" dirty="0">
                <a:solidFill>
                  <a:schemeClr val="tx1"/>
                </a:solidFill>
                <a:sym typeface="+mn-ea"/>
              </a:rPr>
              <a:t>生物</a:t>
            </a:r>
            <a:endParaRPr lang="zh-CN" altLang="en-US" sz="2800" b="1" dirty="0">
              <a:solidFill>
                <a:schemeClr val="tx1"/>
              </a:solidFill>
              <a:sym typeface="+mn-ea"/>
            </a:endParaRPr>
          </a:p>
          <a:p>
            <a:pPr fontAlgn="auto">
              <a:lnSpc>
                <a:spcPts val="4060"/>
              </a:lnSpc>
              <a:buFont typeface="Wingdings" panose="05000000000000000000" charset="0"/>
              <a:buChar char="ü"/>
            </a:pPr>
            <a:r>
              <a:rPr lang="zh-CN" altLang="en-US" sz="2800" b="1" dirty="0">
                <a:sym typeface="+mn-ea"/>
              </a:rPr>
              <a:t>比如</a:t>
            </a:r>
            <a:r>
              <a:rPr lang="zh-CN" altLang="en-US" sz="2800" b="1" dirty="0">
                <a:solidFill>
                  <a:srgbClr val="FF0000"/>
                </a:solidFill>
                <a:sym typeface="+mn-ea"/>
              </a:rPr>
              <a:t>脑电图</a:t>
            </a:r>
            <a:endParaRPr lang="zh-CN" altLang="en-US" sz="2800" b="1" dirty="0">
              <a:solidFill>
                <a:srgbClr val="FF0000"/>
              </a:solidFill>
              <a:sym typeface="+mn-ea"/>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60140" y="912495"/>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nSpc>
                <a:spcPct val="100000"/>
              </a:lnSpc>
            </a:pPr>
            <a:r>
              <a:rPr lang="en-US" altLang="zh-CN" sz="3600" b="1">
                <a:solidFill>
                  <a:srgbClr val="FF0000"/>
                </a:solidFill>
                <a:latin typeface="微软雅黑" panose="020B0503020204020204" charset="-122"/>
                <a:ea typeface="微软雅黑" panose="020B0503020204020204" charset="-122"/>
              </a:rPr>
              <a:t>2.</a:t>
            </a:r>
            <a:r>
              <a:rPr lang="zh-CN" altLang="en-US" sz="3600" b="1">
                <a:solidFill>
                  <a:srgbClr val="FF0000"/>
                </a:solidFill>
                <a:latin typeface="微软雅黑" panose="020B0503020204020204" charset="-122"/>
                <a:ea typeface="微软雅黑" panose="020B0503020204020204" charset="-122"/>
              </a:rPr>
              <a:t>潜意识（</a:t>
            </a:r>
            <a:r>
              <a:rPr lang="zh-CN" altLang="en-US" sz="3600" b="1">
                <a:solidFill>
                  <a:srgbClr val="FF0000"/>
                </a:solidFill>
                <a:latin typeface="微软雅黑" panose="020B0503020204020204" charset="-122"/>
                <a:ea typeface="微软雅黑" panose="020B0503020204020204" charset="-122"/>
              </a:rPr>
              <a:t>弗洛伊德）</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219835" y="1711960"/>
            <a:ext cx="10145395" cy="406082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fontAlgn="auto">
              <a:lnSpc>
                <a:spcPts val="4060"/>
              </a:lnSpc>
              <a:buFont typeface="Wingdings" panose="05000000000000000000" charset="0"/>
              <a:buChar char="ü"/>
            </a:pPr>
            <a:r>
              <a:rPr lang="en-US" altLang="zh-CN" sz="2800" b="1" dirty="0"/>
              <a:t>在物理电子与感应运动之上，建构的整个身体或者有机体内在结构的</a:t>
            </a:r>
            <a:r>
              <a:rPr lang="en-US" altLang="zh-CN" sz="2800" b="1" dirty="0">
                <a:solidFill>
                  <a:srgbClr val="FF0000"/>
                </a:solidFill>
              </a:rPr>
              <a:t>内感知维护</a:t>
            </a:r>
            <a:r>
              <a:rPr lang="en-US" altLang="zh-CN" sz="2800" b="1" dirty="0"/>
              <a:t>系统。</a:t>
            </a:r>
            <a:endParaRPr lang="en-US" altLang="zh-CN" sz="2800" b="1" dirty="0"/>
          </a:p>
          <a:p>
            <a:pPr fontAlgn="auto">
              <a:lnSpc>
                <a:spcPts val="4060"/>
              </a:lnSpc>
              <a:buFont typeface="Wingdings" panose="05000000000000000000" charset="0"/>
              <a:buChar char="ü"/>
            </a:pPr>
            <a:r>
              <a:rPr lang="en-US" altLang="zh-CN" sz="2800" b="1" dirty="0"/>
              <a:t>人类的神经系统是有一个叫</a:t>
            </a:r>
            <a:r>
              <a:rPr lang="en-US" altLang="zh-CN" sz="2800" b="1" dirty="0">
                <a:solidFill>
                  <a:srgbClr val="FF0000"/>
                </a:solidFill>
              </a:rPr>
              <a:t>植物神经系统</a:t>
            </a:r>
            <a:r>
              <a:rPr lang="en-US" altLang="zh-CN" sz="2800" b="1" dirty="0"/>
              <a:t>，也就是专门调理结构内部的运转的。</a:t>
            </a:r>
            <a:endParaRPr lang="en-US" altLang="zh-CN" sz="2800" b="1" dirty="0"/>
          </a:p>
          <a:p>
            <a:pPr fontAlgn="auto">
              <a:lnSpc>
                <a:spcPts val="4060"/>
              </a:lnSpc>
              <a:buFont typeface="Wingdings" panose="05000000000000000000" charset="0"/>
              <a:buChar char="ü"/>
            </a:pPr>
            <a:r>
              <a:rPr lang="zh-CN" altLang="en-US" sz="2800" b="1" dirty="0"/>
              <a:t>存在于</a:t>
            </a:r>
            <a:r>
              <a:rPr lang="zh-CN" altLang="en-US" sz="2800" b="1" dirty="0">
                <a:solidFill>
                  <a:srgbClr val="FF0000"/>
                </a:solidFill>
              </a:rPr>
              <a:t>多胚层</a:t>
            </a:r>
            <a:r>
              <a:rPr lang="zh-CN" altLang="en-US" sz="2800" b="1" dirty="0"/>
              <a:t>生物</a:t>
            </a:r>
            <a:endParaRPr lang="en-US" altLang="zh-CN" sz="2800" b="1" dirty="0"/>
          </a:p>
          <a:p>
            <a:pPr fontAlgn="auto">
              <a:lnSpc>
                <a:spcPts val="4060"/>
              </a:lnSpc>
              <a:buFont typeface="Wingdings" panose="05000000000000000000" charset="0"/>
              <a:buChar char="ü"/>
            </a:pPr>
            <a:r>
              <a:rPr lang="en-US" altLang="zh-CN" sz="2800" b="1" dirty="0"/>
              <a:t>比如你</a:t>
            </a:r>
            <a:r>
              <a:rPr lang="en-US" altLang="zh-CN" sz="2800" b="1" dirty="0">
                <a:solidFill>
                  <a:srgbClr val="FF0000"/>
                </a:solidFill>
              </a:rPr>
              <a:t>心脏的跳动、呼吸的频率、胃肠的蠕动</a:t>
            </a:r>
            <a:r>
              <a:rPr lang="en-US" altLang="zh-CN" sz="2800" b="1" dirty="0"/>
              <a:t>，你是不用拿显意识支配它的。</a:t>
            </a:r>
            <a:endParaRPr lang="zh-CN" altLang="en-US" sz="2800" b="1" dirty="0"/>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16325" y="912495"/>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en-US" altLang="zh-CN" sz="3600" b="1">
                <a:solidFill>
                  <a:srgbClr val="FF0000"/>
                </a:solidFill>
                <a:latin typeface="微软雅黑" panose="020B0503020204020204" charset="-122"/>
                <a:ea typeface="微软雅黑" panose="020B0503020204020204" charset="-122"/>
              </a:rPr>
              <a:t>3.</a:t>
            </a:r>
            <a:r>
              <a:rPr lang="zh-CN" altLang="en-US" sz="3600" b="1">
                <a:solidFill>
                  <a:srgbClr val="FF0000"/>
                </a:solidFill>
                <a:latin typeface="微软雅黑" panose="020B0503020204020204" charset="-122"/>
                <a:ea typeface="微软雅黑" panose="020B0503020204020204" charset="-122"/>
              </a:rPr>
              <a:t>下意识</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219835" y="1711960"/>
            <a:ext cx="10145395" cy="406082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fontAlgn="auto">
              <a:lnSpc>
                <a:spcPts val="4060"/>
              </a:lnSpc>
              <a:buFont typeface="Wingdings" panose="05000000000000000000" charset="0"/>
              <a:buChar char="ü"/>
            </a:pPr>
            <a:r>
              <a:rPr lang="en-US" altLang="zh-CN" sz="2800" b="1" dirty="0"/>
              <a:t>下意识也就是我们的</a:t>
            </a:r>
            <a:r>
              <a:rPr lang="en-US" altLang="zh-CN" sz="2800" b="1" dirty="0">
                <a:solidFill>
                  <a:srgbClr val="FF0000"/>
                </a:solidFill>
              </a:rPr>
              <a:t>低级神经中枢</a:t>
            </a:r>
            <a:r>
              <a:rPr lang="en-US" altLang="zh-CN" sz="2800" b="1" dirty="0"/>
              <a:t>。</a:t>
            </a:r>
            <a:endParaRPr lang="en-US" altLang="zh-CN" sz="2800" b="1" dirty="0"/>
          </a:p>
          <a:p>
            <a:pPr fontAlgn="auto">
              <a:lnSpc>
                <a:spcPts val="4060"/>
              </a:lnSpc>
              <a:buFont typeface="Wingdings" panose="05000000000000000000" charset="0"/>
              <a:buChar char="ü"/>
            </a:pPr>
            <a:r>
              <a:rPr lang="zh-CN" altLang="en-US" sz="2800" b="1" dirty="0"/>
              <a:t>存在于</a:t>
            </a:r>
            <a:r>
              <a:rPr lang="zh-CN" altLang="en-US" sz="2800" b="1" dirty="0">
                <a:solidFill>
                  <a:srgbClr val="FF0000"/>
                </a:solidFill>
              </a:rPr>
              <a:t>脊索</a:t>
            </a:r>
            <a:r>
              <a:rPr lang="zh-CN" altLang="en-US" sz="2800" b="1" dirty="0"/>
              <a:t>动物</a:t>
            </a:r>
            <a:endParaRPr lang="en-US" altLang="zh-CN" sz="2800" b="1" dirty="0"/>
          </a:p>
          <a:p>
            <a:pPr fontAlgn="auto">
              <a:lnSpc>
                <a:spcPts val="4060"/>
              </a:lnSpc>
              <a:buFont typeface="Wingdings" panose="05000000000000000000" charset="0"/>
              <a:buChar char="ü"/>
            </a:pPr>
            <a:r>
              <a:rPr lang="en-US" altLang="zh-CN" sz="2800" b="1" dirty="0"/>
              <a:t>比如</a:t>
            </a:r>
            <a:r>
              <a:rPr lang="en-US" altLang="zh-CN" sz="2800" b="1" dirty="0">
                <a:solidFill>
                  <a:srgbClr val="FF0000"/>
                </a:solidFill>
              </a:rPr>
              <a:t>脊髓</a:t>
            </a:r>
            <a:r>
              <a:rPr lang="en-US" altLang="zh-CN" sz="2800" b="1" dirty="0"/>
              <a:t>。</a:t>
            </a:r>
            <a:endParaRPr lang="en-US" altLang="zh-CN" sz="2800" b="1" dirty="0"/>
          </a:p>
          <a:p>
            <a:pPr fontAlgn="auto">
              <a:lnSpc>
                <a:spcPts val="4060"/>
              </a:lnSpc>
              <a:buFont typeface="Wingdings" panose="05000000000000000000" charset="0"/>
              <a:buChar char="ü"/>
            </a:pPr>
            <a:r>
              <a:rPr lang="en-US" altLang="zh-CN" sz="2800" b="1" dirty="0"/>
              <a:t>我们</a:t>
            </a:r>
            <a:r>
              <a:rPr lang="en-US" altLang="zh-CN" sz="2800" b="1" dirty="0">
                <a:solidFill>
                  <a:srgbClr val="FF0000"/>
                </a:solidFill>
              </a:rPr>
              <a:t>骑自行车</a:t>
            </a:r>
            <a:r>
              <a:rPr lang="en-US" altLang="zh-CN" sz="2800" b="1" dirty="0"/>
              <a:t>，如果你在学会了以后很熟练的时候，你可以边骑自行车边想复杂问题，绝不会摔倒也不会撞到树上。这个时候谁在主宰你骑自行车呢，你的</a:t>
            </a:r>
            <a:r>
              <a:rPr lang="en-US" altLang="zh-CN" sz="2800" b="1" dirty="0">
                <a:solidFill>
                  <a:schemeClr val="tx1"/>
                </a:solidFill>
              </a:rPr>
              <a:t>脊髓下意识系统、</a:t>
            </a:r>
            <a:r>
              <a:rPr lang="en-US" altLang="zh-CN" sz="2800" b="1" dirty="0"/>
              <a:t>低级神经系统，这个部分叫下意识。</a:t>
            </a:r>
            <a:endParaRPr lang="zh-CN" altLang="en-US" sz="2800" b="1" dirty="0"/>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60140" y="912495"/>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en-US" altLang="zh-CN" sz="3600" b="1">
                <a:solidFill>
                  <a:srgbClr val="FF0000"/>
                </a:solidFill>
                <a:latin typeface="微软雅黑" panose="020B0503020204020204" charset="-122"/>
                <a:ea typeface="微软雅黑" panose="020B0503020204020204" charset="-122"/>
              </a:rPr>
              <a:t>4.</a:t>
            </a:r>
            <a:r>
              <a:rPr lang="zh-CN" altLang="en-US" sz="3600" b="1">
                <a:solidFill>
                  <a:srgbClr val="FF0000"/>
                </a:solidFill>
                <a:latin typeface="微软雅黑" panose="020B0503020204020204" charset="-122"/>
                <a:ea typeface="微软雅黑" panose="020B0503020204020204" charset="-122"/>
              </a:rPr>
              <a:t>上意识</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234440" y="1682750"/>
            <a:ext cx="10145395" cy="508381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fontAlgn="auto">
              <a:lnSpc>
                <a:spcPts val="4060"/>
              </a:lnSpc>
              <a:buFont typeface="Wingdings" panose="05000000000000000000" charset="0"/>
              <a:buChar char="ü"/>
            </a:pPr>
            <a:r>
              <a:rPr lang="en-US" altLang="zh-CN" sz="2800" b="1" dirty="0">
                <a:sym typeface="+mn-ea"/>
              </a:rPr>
              <a:t>心理学上也叫</a:t>
            </a:r>
            <a:r>
              <a:rPr lang="en-US" altLang="zh-CN" sz="2800" b="1" dirty="0">
                <a:solidFill>
                  <a:srgbClr val="FF0000"/>
                </a:solidFill>
                <a:sym typeface="+mn-ea"/>
              </a:rPr>
              <a:t>显意识</a:t>
            </a:r>
            <a:r>
              <a:rPr lang="en-US" altLang="zh-CN" sz="2800" b="1" dirty="0">
                <a:solidFill>
                  <a:srgbClr val="FF0000"/>
                </a:solidFill>
              </a:rPr>
              <a:t>，</a:t>
            </a:r>
            <a:r>
              <a:rPr lang="zh-CN" altLang="en-US" sz="2800" b="1" dirty="0">
                <a:solidFill>
                  <a:srgbClr val="FF0000"/>
                </a:solidFill>
              </a:rPr>
              <a:t>或者</a:t>
            </a:r>
            <a:r>
              <a:rPr lang="en-US" altLang="zh-CN" sz="2800" b="1" dirty="0">
                <a:solidFill>
                  <a:srgbClr val="FF0000"/>
                </a:solidFill>
              </a:rPr>
              <a:t>动机意识</a:t>
            </a:r>
            <a:r>
              <a:rPr lang="en-US" altLang="zh-CN" sz="2800" b="1" dirty="0"/>
              <a:t>。在这个层面上</a:t>
            </a:r>
            <a:r>
              <a:rPr lang="zh-CN" altLang="en-US" sz="2800" b="1" dirty="0"/>
              <a:t>人类</a:t>
            </a:r>
            <a:r>
              <a:rPr lang="en-US" altLang="zh-CN" sz="2800" b="1" dirty="0"/>
              <a:t>才开始使用智慧。</a:t>
            </a:r>
            <a:endParaRPr lang="en-US" altLang="zh-CN" sz="2800" b="1" dirty="0"/>
          </a:p>
          <a:p>
            <a:pPr fontAlgn="auto">
              <a:lnSpc>
                <a:spcPts val="4060"/>
              </a:lnSpc>
              <a:buFont typeface="Wingdings" panose="05000000000000000000" charset="0"/>
              <a:buChar char="ü"/>
            </a:pPr>
            <a:r>
              <a:rPr lang="en-US" altLang="zh-CN" sz="2800" b="1" dirty="0"/>
              <a:t>我们在日常生活中是靠亿万年，对应外物产生</a:t>
            </a:r>
            <a:r>
              <a:rPr lang="en-US" altLang="zh-CN" sz="2800" b="1" dirty="0">
                <a:solidFill>
                  <a:srgbClr val="FF0000"/>
                </a:solidFill>
              </a:rPr>
              <a:t>模块化反应</a:t>
            </a:r>
            <a:r>
              <a:rPr lang="en-US" altLang="zh-CN" sz="2800" b="1" dirty="0"/>
              <a:t>。因此我们在显意识层面，也就是第四个层面上已经把智慧用到满足状态。</a:t>
            </a:r>
            <a:endParaRPr lang="en-US" altLang="zh-CN" sz="2800" b="1" dirty="0"/>
          </a:p>
          <a:p>
            <a:pPr fontAlgn="auto">
              <a:lnSpc>
                <a:spcPts val="4060"/>
              </a:lnSpc>
              <a:buFont typeface="Wingdings" panose="05000000000000000000" charset="0"/>
              <a:buChar char="ü"/>
            </a:pPr>
            <a:r>
              <a:rPr lang="zh-CN" altLang="en-US" sz="2800" b="1" dirty="0"/>
              <a:t>存在于具有</a:t>
            </a:r>
            <a:r>
              <a:rPr lang="zh-CN" altLang="en-US" sz="2800" b="1" dirty="0">
                <a:solidFill>
                  <a:srgbClr val="FF0000"/>
                </a:solidFill>
              </a:rPr>
              <a:t>神经中枢</a:t>
            </a:r>
            <a:r>
              <a:rPr lang="zh-CN" altLang="en-US" sz="2800" b="1" dirty="0"/>
              <a:t>的</a:t>
            </a:r>
            <a:r>
              <a:rPr lang="zh-CN" altLang="en-US" sz="2800" b="1" dirty="0"/>
              <a:t>生物，</a:t>
            </a:r>
            <a:endParaRPr lang="zh-CN" altLang="en-US" sz="2800" b="1" dirty="0"/>
          </a:p>
          <a:p>
            <a:pPr fontAlgn="auto">
              <a:lnSpc>
                <a:spcPts val="4060"/>
              </a:lnSpc>
              <a:buFont typeface="Wingdings" panose="05000000000000000000" charset="0"/>
              <a:buChar char="ü"/>
            </a:pPr>
            <a:r>
              <a:rPr lang="zh-CN" altLang="en-US" sz="2800" b="1" dirty="0"/>
              <a:t>这是</a:t>
            </a:r>
            <a:r>
              <a:rPr lang="zh-CN" altLang="en-US" sz="2800" b="1" dirty="0">
                <a:solidFill>
                  <a:srgbClr val="FF0000"/>
                </a:solidFill>
              </a:rPr>
              <a:t>动物式的本能反应。</a:t>
            </a:r>
            <a:endParaRPr lang="zh-CN" altLang="en-US" sz="2800" b="1" dirty="0">
              <a:solidFill>
                <a:srgbClr val="FF0000"/>
              </a:solidFill>
            </a:endParaRPr>
          </a:p>
          <a:p>
            <a:pPr fontAlgn="auto">
              <a:lnSpc>
                <a:spcPts val="4060"/>
              </a:lnSpc>
              <a:buFont typeface="Wingdings" panose="05000000000000000000" charset="0"/>
              <a:buChar char="ü"/>
            </a:pPr>
            <a:r>
              <a:rPr lang="zh-CN" altLang="en-US" sz="2800" b="1" dirty="0">
                <a:solidFill>
                  <a:schemeClr val="tx1"/>
                </a:solidFill>
              </a:rPr>
              <a:t>比如</a:t>
            </a:r>
            <a:r>
              <a:rPr lang="zh-CN" altLang="en-US" sz="2800" b="1" dirty="0">
                <a:solidFill>
                  <a:srgbClr val="FF0000"/>
                </a:solidFill>
              </a:rPr>
              <a:t>猎豹追逐羚羊，</a:t>
            </a:r>
            <a:r>
              <a:rPr lang="zh-CN" altLang="en-US" sz="2800" b="1" dirty="0">
                <a:solidFill>
                  <a:schemeClr val="tx1"/>
                </a:solidFill>
              </a:rPr>
              <a:t>猎豹知道三角形一个边最短。</a:t>
            </a:r>
            <a:endParaRPr lang="zh-CN" altLang="en-US" sz="2800" b="1" dirty="0">
              <a:solidFill>
                <a:schemeClr val="tx1"/>
              </a:solidFill>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3000509000000000000" pitchFamily="2" charset="-122"/>
              <a:ea typeface="方正小标宋简体" panose="03000509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5545" y="116014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charset="0"/>
              <a:ea typeface="楷体_GB2312" panose="02010609030101010101" pitchFamily="49" charset="-122"/>
              <a:cs typeface="Times New Roman" panose="02020603050405020304" charset="0"/>
            </a:endParaRPr>
          </a:p>
        </p:txBody>
      </p:sp>
      <p:sp>
        <p:nvSpPr>
          <p:cNvPr id="10" name="矩形 9"/>
          <p:cNvSpPr/>
          <p:nvPr/>
        </p:nvSpPr>
        <p:spPr>
          <a:xfrm>
            <a:off x="1407795" y="600710"/>
            <a:ext cx="9859645" cy="953135"/>
          </a:xfrm>
          <a:prstGeom prst="rect">
            <a:avLst/>
          </a:prstGeom>
        </p:spPr>
        <p:txBody>
          <a:bodyPr wrap="square">
            <a:spAutoFit/>
          </a:bodyPr>
          <a:p>
            <a:r>
              <a:rPr lang="en-US" altLang="zh-CN" sz="2800" dirty="0">
                <a:solidFill>
                  <a:schemeClr val="accent1"/>
                </a:solidFill>
                <a:latin typeface="方正小标宋简体" panose="03000509000000000000" pitchFamily="2" charset="-122"/>
                <a:ea typeface="方正小标宋简体" panose="03000509000000000000" pitchFamily="2" charset="-122"/>
              </a:rPr>
              <a:t>  </a:t>
            </a:r>
            <a:r>
              <a:rPr lang="en-US" altLang="zh-CN" sz="2800" dirty="0">
                <a:solidFill>
                  <a:schemeClr val="accent1"/>
                </a:solidFill>
                <a:latin typeface="方正小标宋简体" panose="03000509000000000000" pitchFamily="2" charset="-122"/>
                <a:ea typeface="方正小标宋简体" panose="03000509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a:t>
            </a:r>
            <a:r>
              <a:rPr lang="zh-CN" altLang="en-US" sz="2800" b="1">
                <a:solidFill>
                  <a:srgbClr val="FF0000"/>
                </a:solidFill>
                <a:latin typeface="微软雅黑" panose="020B0503020204020204" charset="-122"/>
                <a:ea typeface="微软雅黑" panose="020B0503020204020204" charset="-122"/>
                <a:sym typeface="+mn-ea"/>
              </a:rPr>
              <a:t>路演训练：结构化思维</a:t>
            </a:r>
            <a:endParaRPr lang="zh-CN" altLang="en-US" sz="2800" b="1">
              <a:solidFill>
                <a:srgbClr val="FF0000"/>
              </a:solidFill>
              <a:latin typeface="微软雅黑" panose="020B0503020204020204" charset="-122"/>
              <a:ea typeface="微软雅黑" panose="020B0503020204020204" charset="-122"/>
            </a:endParaRPr>
          </a:p>
          <a:p>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6"/>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7"/>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9" name="图片 8"/>
          <p:cNvPicPr>
            <a:picLocks noChangeAspect="1"/>
          </p:cNvPicPr>
          <p:nvPr/>
        </p:nvPicPr>
        <p:blipFill>
          <a:blip r:embed="rId8"/>
          <a:stretch>
            <a:fillRect/>
          </a:stretch>
        </p:blipFill>
        <p:spPr>
          <a:xfrm>
            <a:off x="1089025" y="1623695"/>
            <a:ext cx="10074910" cy="4665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60140" y="912495"/>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en-US" altLang="zh-CN" sz="3600" b="1">
                <a:solidFill>
                  <a:srgbClr val="FF0000"/>
                </a:solidFill>
                <a:latin typeface="微软雅黑" panose="020B0503020204020204" charset="-122"/>
                <a:ea typeface="微软雅黑" panose="020B0503020204020204" charset="-122"/>
              </a:rPr>
              <a:t>5.</a:t>
            </a:r>
            <a:r>
              <a:rPr lang="zh-CN" altLang="en-US" sz="3600" b="1">
                <a:solidFill>
                  <a:srgbClr val="FF0000"/>
                </a:solidFill>
                <a:latin typeface="微软雅黑" panose="020B0503020204020204" charset="-122"/>
                <a:ea typeface="微软雅黑" panose="020B0503020204020204" charset="-122"/>
              </a:rPr>
              <a:t>精密逻辑意识</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234440" y="1682750"/>
            <a:ext cx="10145395" cy="426529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fontAlgn="auto">
              <a:lnSpc>
                <a:spcPts val="4060"/>
              </a:lnSpc>
              <a:buFont typeface="Wingdings" panose="05000000000000000000" charset="0"/>
              <a:buChar char="ü"/>
            </a:pPr>
            <a:r>
              <a:rPr lang="zh-CN" altLang="en-US" sz="2800" b="1" dirty="0">
                <a:sym typeface="+mn-ea"/>
              </a:rPr>
              <a:t>起源于</a:t>
            </a:r>
            <a:r>
              <a:rPr lang="en-US" altLang="zh-CN" sz="2800" b="1" dirty="0">
                <a:solidFill>
                  <a:srgbClr val="FF0000"/>
                </a:solidFill>
                <a:sym typeface="+mn-ea"/>
              </a:rPr>
              <a:t>古希腊</a:t>
            </a:r>
            <a:r>
              <a:rPr lang="en-US" altLang="zh-CN" sz="2800" b="1" dirty="0">
                <a:sym typeface="+mn-ea"/>
              </a:rPr>
              <a:t>。</a:t>
            </a:r>
            <a:endParaRPr lang="zh-CN" altLang="en-US" sz="2800" b="1" dirty="0"/>
          </a:p>
          <a:p>
            <a:pPr fontAlgn="auto">
              <a:lnSpc>
                <a:spcPts val="4060"/>
              </a:lnSpc>
              <a:buFont typeface="Wingdings" panose="05000000000000000000" charset="0"/>
              <a:buChar char="ü"/>
            </a:pPr>
            <a:r>
              <a:rPr lang="en-US" altLang="zh-CN" sz="2800" b="1" dirty="0">
                <a:sym typeface="+mn-ea"/>
              </a:rPr>
              <a:t>你不是看到一个障碍然后走三角形一个边就完成了，而是你要去做勾股定理或者毕达哥拉斯定理，你得在这样的细节运算上和逻辑环节的紧密通套上，</a:t>
            </a:r>
            <a:r>
              <a:rPr lang="en-US" altLang="zh-CN" sz="2800" b="1" dirty="0">
                <a:solidFill>
                  <a:srgbClr val="FF0000"/>
                </a:solidFill>
                <a:sym typeface="+mn-ea"/>
              </a:rPr>
              <a:t>实现自己思维的精密运行</a:t>
            </a:r>
            <a:r>
              <a:rPr lang="en-US" altLang="zh-CN" sz="2800" b="1" dirty="0">
                <a:sym typeface="+mn-ea"/>
              </a:rPr>
              <a:t>，这叫精密逻辑。</a:t>
            </a:r>
            <a:endParaRPr lang="en-US" altLang="zh-CN" sz="2800" b="1" dirty="0">
              <a:sym typeface="+mn-ea"/>
            </a:endParaRPr>
          </a:p>
          <a:p>
            <a:pPr fontAlgn="auto">
              <a:lnSpc>
                <a:spcPts val="4060"/>
              </a:lnSpc>
              <a:buFont typeface="Wingdings" panose="05000000000000000000" charset="0"/>
              <a:buChar char="ü"/>
            </a:pPr>
            <a:r>
              <a:rPr lang="en-US" altLang="zh-CN" sz="2800" b="1" dirty="0">
                <a:sym typeface="+mn-ea"/>
              </a:rPr>
              <a:t>精密逻辑</a:t>
            </a:r>
            <a:r>
              <a:rPr lang="zh-CN" altLang="en-US" sz="2800" b="1" dirty="0">
                <a:sym typeface="+mn-ea"/>
              </a:rPr>
              <a:t>需要</a:t>
            </a:r>
            <a:r>
              <a:rPr lang="en-US" altLang="zh-CN" sz="2800" b="1" dirty="0">
                <a:sym typeface="+mn-ea"/>
              </a:rPr>
              <a:t>不断</a:t>
            </a:r>
            <a:r>
              <a:rPr lang="zh-CN" altLang="en-US" sz="2800" b="1" dirty="0">
                <a:sym typeface="+mn-ea"/>
              </a:rPr>
              <a:t>进行</a:t>
            </a:r>
            <a:r>
              <a:rPr lang="en-US" altLang="zh-CN" sz="2800" b="1" dirty="0">
                <a:solidFill>
                  <a:srgbClr val="FF0000"/>
                </a:solidFill>
                <a:sym typeface="+mn-ea"/>
              </a:rPr>
              <a:t>后天的训练</a:t>
            </a:r>
            <a:r>
              <a:rPr lang="zh-CN" altLang="en-US" sz="2800" b="1" dirty="0">
                <a:sym typeface="+mn-ea"/>
              </a:rPr>
              <a:t>。</a:t>
            </a:r>
            <a:endParaRPr lang="zh-CN" altLang="en-US" sz="2800" b="1" dirty="0">
              <a:solidFill>
                <a:schemeClr val="tx1"/>
              </a:solidFill>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60140" y="912495"/>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en-US" altLang="zh-CN" sz="3600" b="1">
                <a:solidFill>
                  <a:srgbClr val="FF0000"/>
                </a:solidFill>
                <a:latin typeface="微软雅黑" panose="020B0503020204020204" charset="-122"/>
                <a:ea typeface="微软雅黑" panose="020B0503020204020204" charset="-122"/>
              </a:rPr>
              <a:t>5.</a:t>
            </a:r>
            <a:r>
              <a:rPr lang="zh-CN" altLang="en-US" sz="3600" b="1">
                <a:solidFill>
                  <a:srgbClr val="FF0000"/>
                </a:solidFill>
                <a:latin typeface="微软雅黑" panose="020B0503020204020204" charset="-122"/>
                <a:ea typeface="微软雅黑" panose="020B0503020204020204" charset="-122"/>
              </a:rPr>
              <a:t>精密逻辑意识</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249045" y="1682750"/>
            <a:ext cx="10145395" cy="468884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fontAlgn="auto">
              <a:lnSpc>
                <a:spcPts val="4060"/>
              </a:lnSpc>
              <a:buFont typeface="Wingdings" panose="05000000000000000000" charset="0"/>
              <a:buChar char="ü"/>
            </a:pPr>
            <a:r>
              <a:rPr lang="zh-CN" altLang="en-US" sz="2800" b="1" dirty="0">
                <a:sym typeface="+mn-ea"/>
              </a:rPr>
              <a:t>精密逻辑意识</a:t>
            </a:r>
            <a:r>
              <a:rPr lang="en-US" altLang="zh-CN" sz="2800" b="1" dirty="0">
                <a:sym typeface="+mn-ea"/>
              </a:rPr>
              <a:t>是一个超</a:t>
            </a:r>
            <a:r>
              <a:rPr lang="en-US" altLang="zh-CN" sz="2800" b="1" dirty="0">
                <a:solidFill>
                  <a:srgbClr val="FF0000"/>
                </a:solidFill>
                <a:sym typeface="+mn-ea"/>
              </a:rPr>
              <a:t>潜能调动</a:t>
            </a:r>
            <a:r>
              <a:rPr lang="zh-CN" altLang="en-US" sz="2800" b="1" dirty="0">
                <a:sym typeface="+mn-ea"/>
              </a:rPr>
              <a:t>。</a:t>
            </a:r>
            <a:r>
              <a:rPr lang="en-US" altLang="zh-CN" sz="2800" b="1" dirty="0">
                <a:sym typeface="+mn-ea"/>
              </a:rPr>
              <a:t>也就是说在我们的潜能之中，而不在我们智能的正常实现当中。</a:t>
            </a:r>
            <a:endParaRPr lang="en-US" altLang="zh-CN" sz="2800" b="1" dirty="0">
              <a:sym typeface="+mn-ea"/>
            </a:endParaRPr>
          </a:p>
          <a:p>
            <a:pPr fontAlgn="auto">
              <a:lnSpc>
                <a:spcPts val="4060"/>
              </a:lnSpc>
              <a:buFont typeface="Wingdings" panose="05000000000000000000" charset="0"/>
              <a:buChar char="ü"/>
            </a:pPr>
            <a:r>
              <a:rPr lang="en-US" altLang="zh-CN" sz="2800" b="1" dirty="0">
                <a:sym typeface="+mn-ea"/>
              </a:rPr>
              <a:t>我们必须不断的训练，才能进入精密逻辑意识，这叫“精密逻辑”---</a:t>
            </a:r>
            <a:r>
              <a:rPr lang="zh-CN" altLang="en-US" sz="2800" b="1" dirty="0">
                <a:solidFill>
                  <a:srgbClr val="FF0000"/>
                </a:solidFill>
                <a:sym typeface="+mn-ea"/>
              </a:rPr>
              <a:t>人类所特有</a:t>
            </a:r>
            <a:r>
              <a:rPr lang="en-US" altLang="zh-CN" sz="2800" b="1" dirty="0">
                <a:sym typeface="+mn-ea"/>
              </a:rPr>
              <a:t>。</a:t>
            </a:r>
            <a:endParaRPr lang="en-US" altLang="zh-CN" sz="2800" b="1" dirty="0">
              <a:sym typeface="+mn-ea"/>
            </a:endParaRPr>
          </a:p>
          <a:p>
            <a:pPr fontAlgn="auto">
              <a:lnSpc>
                <a:spcPts val="4060"/>
              </a:lnSpc>
              <a:buFont typeface="Wingdings" panose="05000000000000000000" charset="0"/>
              <a:buChar char="ü"/>
            </a:pPr>
            <a:r>
              <a:rPr lang="en-US" altLang="zh-CN" sz="2800" b="1" dirty="0">
                <a:sym typeface="+mn-ea"/>
              </a:rPr>
              <a:t>这就是为什么人类在做精密逻辑运用的时候变得</a:t>
            </a:r>
            <a:r>
              <a:rPr lang="en-US" altLang="zh-CN" sz="2800" b="1" dirty="0">
                <a:solidFill>
                  <a:srgbClr val="FF0000"/>
                </a:solidFill>
                <a:sym typeface="+mn-ea"/>
              </a:rPr>
              <a:t>非常困难</a:t>
            </a:r>
            <a:r>
              <a:rPr lang="en-US" altLang="zh-CN" sz="2800" b="1" dirty="0">
                <a:sym typeface="+mn-ea"/>
              </a:rPr>
              <a:t>，困难到什么程度，我们从小学到大学学数学学十几年，大概能变成数学家把所有问题转化为方程和算法的人万分之一都不到。</a:t>
            </a:r>
            <a:endParaRPr lang="zh-CN" altLang="en-US" sz="2800" b="1" dirty="0">
              <a:solidFill>
                <a:schemeClr val="tx1"/>
              </a:solidFill>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1264285" y="1090295"/>
            <a:ext cx="9910445"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nSpc>
                <a:spcPct val="100000"/>
              </a:lnSpc>
            </a:pPr>
            <a:r>
              <a:rPr lang="zh-CN" altLang="en-US" sz="3600" b="1">
                <a:solidFill>
                  <a:srgbClr val="FF0000"/>
                </a:solidFill>
                <a:latin typeface="微软雅黑" panose="020B0503020204020204" charset="-122"/>
                <a:ea typeface="微软雅黑" panose="020B0503020204020204" charset="-122"/>
              </a:rPr>
              <a:t>请思考，判断小艾同学何种行为包含了</a:t>
            </a:r>
            <a:r>
              <a:rPr lang="zh-CN" altLang="en-US" sz="3600" b="1">
                <a:solidFill>
                  <a:srgbClr val="FF0000"/>
                </a:solidFill>
                <a:latin typeface="微软雅黑" panose="020B0503020204020204" charset="-122"/>
                <a:ea typeface="微软雅黑" panose="020B0503020204020204" charset="-122"/>
              </a:rPr>
              <a:t>何种意识？</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264285" y="2078355"/>
            <a:ext cx="9911715" cy="341566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marL="0" indent="0" fontAlgn="auto">
              <a:lnSpc>
                <a:spcPts val="5160"/>
              </a:lnSpc>
              <a:buNone/>
            </a:pPr>
            <a:r>
              <a:rPr lang="zh-CN" altLang="en-US" sz="2800" b="1" spc="-15" dirty="0">
                <a:solidFill>
                  <a:srgbClr val="079082"/>
                </a:solidFill>
                <a:cs typeface="微软雅黑" panose="020B0503020204020204" charset="-122"/>
                <a:sym typeface="+mn-ea"/>
              </a:rPr>
              <a:t>小艾同学清晨醒来，洗漱完毕，来到食堂买早餐，在路上边走边吃，到教学楼时刚好吃完手中早餐。8:00走到明德楼302开始上课。</a:t>
            </a:r>
            <a:endParaRPr lang="zh-CN" altLang="en-US" sz="2800" b="1" spc="-15" dirty="0">
              <a:solidFill>
                <a:srgbClr val="079082"/>
              </a:solidFill>
              <a:cs typeface="微软雅黑" panose="020B0503020204020204" charset="-122"/>
              <a:sym typeface="+mn-ea"/>
            </a:endParaRPr>
          </a:p>
          <a:p>
            <a:pPr marL="0" indent="0" fontAlgn="auto">
              <a:lnSpc>
                <a:spcPts val="5160"/>
              </a:lnSpc>
              <a:buNone/>
            </a:pPr>
            <a:r>
              <a:rPr lang="zh-CN" altLang="en-US" sz="2800" b="1" dirty="0"/>
              <a:t>请以</a:t>
            </a:r>
            <a:r>
              <a:rPr lang="zh-CN" altLang="en-US" sz="2800" b="1" dirty="0">
                <a:solidFill>
                  <a:srgbClr val="FF0000"/>
                </a:solidFill>
              </a:rPr>
              <a:t>小组为单位</a:t>
            </a:r>
            <a:r>
              <a:rPr lang="zh-CN" altLang="en-US" sz="2800" b="1" dirty="0"/>
              <a:t>，将答案发到群里（</a:t>
            </a:r>
            <a:r>
              <a:rPr lang="en-US" altLang="zh-CN" sz="2800" b="1" dirty="0"/>
              <a:t>10</a:t>
            </a:r>
            <a:r>
              <a:rPr lang="zh-CN" altLang="en-US" sz="2800" b="1" dirty="0"/>
              <a:t>分钟）</a:t>
            </a:r>
            <a:endParaRPr lang="zh-CN" altLang="en-US" sz="2800" b="1" dirty="0"/>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2110740" y="1177925"/>
            <a:ext cx="827786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zh-CN" altLang="en-US" sz="3600" b="1">
                <a:solidFill>
                  <a:srgbClr val="FF0000"/>
                </a:solidFill>
                <a:latin typeface="微软雅黑" panose="020B0503020204020204" charset="-122"/>
                <a:ea typeface="微软雅黑" panose="020B0503020204020204" charset="-122"/>
              </a:rPr>
              <a:t>人类思维逻辑使用不是你的</a:t>
            </a:r>
            <a:r>
              <a:rPr lang="zh-CN" altLang="en-US" sz="3600" b="1">
                <a:solidFill>
                  <a:srgbClr val="FF0000"/>
                </a:solidFill>
                <a:latin typeface="微软雅黑" panose="020B0503020204020204" charset="-122"/>
                <a:ea typeface="微软雅黑" panose="020B0503020204020204" charset="-122"/>
              </a:rPr>
              <a:t>主观选择</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3467735" y="2327275"/>
            <a:ext cx="8234045" cy="302133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marL="0" indent="0">
              <a:buNone/>
            </a:pPr>
            <a:r>
              <a:rPr lang="en-US" altLang="zh-CN" sz="2800" b="1" dirty="0"/>
              <a:t>1.无意识</a:t>
            </a:r>
            <a:r>
              <a:rPr lang="zh-CN" altLang="en-US" sz="2800" b="1" dirty="0"/>
              <a:t>和</a:t>
            </a:r>
            <a:r>
              <a:rPr lang="en-US" altLang="zh-CN" sz="2800" b="1" dirty="0"/>
              <a:t>潜意识</a:t>
            </a:r>
            <a:r>
              <a:rPr lang="zh-CN" altLang="en-US" sz="2800" b="1" dirty="0"/>
              <a:t>是不受控制的；</a:t>
            </a:r>
            <a:r>
              <a:rPr lang="en-US" altLang="zh-CN" sz="2800" b="1" dirty="0"/>
              <a:t>下意识</a:t>
            </a:r>
            <a:r>
              <a:rPr lang="zh-CN" altLang="en-US" sz="2800" b="1" dirty="0"/>
              <a:t>可以偶尔被控制；</a:t>
            </a:r>
            <a:r>
              <a:rPr lang="en-US" altLang="zh-CN" sz="2800" b="1" dirty="0">
                <a:solidFill>
                  <a:srgbClr val="FF0000"/>
                </a:solidFill>
              </a:rPr>
              <a:t>上意识</a:t>
            </a:r>
            <a:r>
              <a:rPr lang="zh-CN" altLang="en-US" sz="2800" b="1" dirty="0">
                <a:solidFill>
                  <a:srgbClr val="FF0000"/>
                </a:solidFill>
              </a:rPr>
              <a:t>和</a:t>
            </a:r>
            <a:r>
              <a:rPr lang="en-US" altLang="zh-CN" sz="2800" b="1" dirty="0">
                <a:solidFill>
                  <a:srgbClr val="FF0000"/>
                </a:solidFill>
              </a:rPr>
              <a:t>精密逻辑</a:t>
            </a:r>
            <a:r>
              <a:rPr lang="zh-CN" altLang="en-US" sz="2800" b="1" dirty="0">
                <a:solidFill>
                  <a:srgbClr val="FF0000"/>
                </a:solidFill>
              </a:rPr>
              <a:t>可以被控制</a:t>
            </a:r>
            <a:r>
              <a:rPr lang="zh-CN" altLang="en-US" sz="2800" b="1" dirty="0"/>
              <a:t>。</a:t>
            </a:r>
            <a:endParaRPr lang="zh-CN" altLang="en-US" sz="2800" b="1" dirty="0"/>
          </a:p>
          <a:p>
            <a:pPr marL="0" indent="0">
              <a:buNone/>
            </a:pPr>
            <a:r>
              <a:rPr lang="en-US" altLang="zh-CN" sz="2800" b="1" dirty="0"/>
              <a:t>2.</a:t>
            </a:r>
            <a:r>
              <a:rPr lang="zh-CN" altLang="en-US" sz="2800" b="1" dirty="0">
                <a:sym typeface="+mn-ea"/>
              </a:rPr>
              <a:t>万物一系演化</a:t>
            </a:r>
            <a:r>
              <a:rPr lang="zh-CN" altLang="en-US" sz="2800" b="1" dirty="0"/>
              <a:t>；</a:t>
            </a:r>
            <a:endParaRPr lang="zh-CN" altLang="en-US" sz="2800" b="1" dirty="0"/>
          </a:p>
          <a:p>
            <a:pPr marL="0" indent="0">
              <a:buNone/>
            </a:pPr>
            <a:r>
              <a:rPr lang="en-US" altLang="zh-CN" sz="2800" b="1" dirty="0"/>
              <a:t>3.</a:t>
            </a:r>
            <a:r>
              <a:rPr lang="zh-CN" altLang="en-US" sz="2800" b="1" dirty="0">
                <a:sym typeface="+mn-ea"/>
              </a:rPr>
              <a:t>越原始的越具有决定性、奠基性和稳定性</a:t>
            </a:r>
            <a:r>
              <a:rPr lang="zh-CN" altLang="en-US" sz="2800" b="1" dirty="0"/>
              <a:t>；</a:t>
            </a:r>
            <a:endParaRPr lang="zh-CN" altLang="en-US" sz="2800" b="1"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4330" y="2327275"/>
            <a:ext cx="3112770" cy="3020695"/>
          </a:xfrm>
          <a:prstGeom prst="rect">
            <a:avLst/>
          </a:prstGeom>
          <a:ln w="19050">
            <a:solidFill>
              <a:srgbClr val="089082"/>
            </a:solidFill>
          </a:ln>
        </p:spPr>
      </p:pic>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p:cNvSpPr txBox="1"/>
          <p:nvPr/>
        </p:nvSpPr>
        <p:spPr>
          <a:xfrm>
            <a:off x="3674745" y="1075690"/>
            <a:ext cx="4593590" cy="553720"/>
          </a:xfrm>
          <a:prstGeom prst="rect">
            <a:avLst/>
          </a:prstGeom>
        </p:spPr>
        <p:txBody>
          <a:bodyPr vert="horz" wrap="square" lIns="0" tIns="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9530" algn="ctr">
              <a:lnSpc>
                <a:spcPct val="100000"/>
              </a:lnSpc>
            </a:pPr>
            <a:r>
              <a:rPr lang="zh-CN" altLang="en-US" sz="3600" b="1">
                <a:solidFill>
                  <a:srgbClr val="FF0000"/>
                </a:solidFill>
                <a:latin typeface="微软雅黑" panose="020B0503020204020204" charset="-122"/>
                <a:ea typeface="微软雅黑" panose="020B0503020204020204" charset="-122"/>
              </a:rPr>
              <a:t>理性思维逻辑</a:t>
            </a:r>
            <a:endParaRPr lang="zh-CN" altLang="en-US" sz="3600" b="1">
              <a:solidFill>
                <a:srgbClr val="FF0000"/>
              </a:solidFill>
              <a:latin typeface="微软雅黑" panose="020B0503020204020204" charset="-122"/>
              <a:ea typeface="微软雅黑" panose="020B0503020204020204" charset="-122"/>
            </a:endParaRPr>
          </a:p>
        </p:txBody>
      </p:sp>
      <p:sp>
        <p:nvSpPr>
          <p:cNvPr id="8" name="文本框 1"/>
          <p:cNvSpPr txBox="1">
            <a:spLocks noChangeArrowheads="1"/>
          </p:cNvSpPr>
          <p:nvPr/>
        </p:nvSpPr>
        <p:spPr bwMode="auto">
          <a:xfrm>
            <a:off x="1351280" y="2093595"/>
            <a:ext cx="9911715" cy="226060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marL="0" indent="0" fontAlgn="auto">
              <a:lnSpc>
                <a:spcPts val="5160"/>
              </a:lnSpc>
              <a:buNone/>
            </a:pPr>
            <a:r>
              <a:rPr lang="en-US" altLang="zh-CN" sz="3600" b="1">
                <a:solidFill>
                  <a:schemeClr val="tx1"/>
                </a:solidFill>
                <a:sym typeface="+mn-ea"/>
              </a:rPr>
              <a:t>1.</a:t>
            </a:r>
            <a:r>
              <a:rPr lang="zh-CN" altLang="en-US" sz="3600" b="1">
                <a:solidFill>
                  <a:srgbClr val="FF0000"/>
                </a:solidFill>
                <a:sym typeface="+mn-ea"/>
              </a:rPr>
              <a:t>精密逻辑</a:t>
            </a:r>
            <a:r>
              <a:rPr lang="zh-CN" altLang="en-US" sz="3600" b="1">
                <a:solidFill>
                  <a:schemeClr val="tx1"/>
                </a:solidFill>
                <a:sym typeface="+mn-ea"/>
              </a:rPr>
              <a:t>意识</a:t>
            </a:r>
            <a:endParaRPr lang="zh-CN" altLang="en-US" sz="3600" b="1">
              <a:solidFill>
                <a:schemeClr val="tx1"/>
              </a:solidFill>
              <a:sym typeface="+mn-ea"/>
            </a:endParaRPr>
          </a:p>
          <a:p>
            <a:pPr marL="0" indent="0" fontAlgn="auto">
              <a:lnSpc>
                <a:spcPts val="5160"/>
              </a:lnSpc>
              <a:buNone/>
            </a:pPr>
            <a:r>
              <a:rPr lang="en-US" altLang="zh-CN" sz="3600" b="1">
                <a:solidFill>
                  <a:schemeClr val="tx1"/>
                </a:solidFill>
                <a:sym typeface="+mn-ea"/>
              </a:rPr>
              <a:t>2.</a:t>
            </a:r>
            <a:r>
              <a:rPr lang="zh-CN" altLang="en-US" sz="3600" b="1">
                <a:solidFill>
                  <a:schemeClr val="tx1"/>
                </a:solidFill>
                <a:sym typeface="+mn-ea"/>
              </a:rPr>
              <a:t>使用哪种思维</a:t>
            </a:r>
            <a:r>
              <a:rPr lang="zh-CN" altLang="en-US" sz="3600" b="1">
                <a:solidFill>
                  <a:schemeClr val="tx1"/>
                </a:solidFill>
                <a:sym typeface="+mn-ea"/>
              </a:rPr>
              <a:t>逻辑，我们是</a:t>
            </a:r>
            <a:r>
              <a:rPr lang="zh-CN" altLang="en-US" sz="3600" b="1">
                <a:solidFill>
                  <a:srgbClr val="FF0000"/>
                </a:solidFill>
                <a:sym typeface="+mn-ea"/>
              </a:rPr>
              <a:t>可以</a:t>
            </a:r>
            <a:r>
              <a:rPr lang="zh-CN" altLang="en-US" sz="3600" b="1">
                <a:solidFill>
                  <a:schemeClr val="tx1"/>
                </a:solidFill>
                <a:sym typeface="+mn-ea"/>
              </a:rPr>
              <a:t>进行</a:t>
            </a:r>
            <a:r>
              <a:rPr lang="zh-CN" altLang="en-US" sz="3600" b="1">
                <a:solidFill>
                  <a:srgbClr val="FF0000"/>
                </a:solidFill>
                <a:sym typeface="+mn-ea"/>
              </a:rPr>
              <a:t>选择的</a:t>
            </a:r>
            <a:endParaRPr lang="zh-CN" altLang="en-US" sz="3600" b="1" dirty="0">
              <a:solidFill>
                <a:srgbClr val="FF0000"/>
              </a:solidFill>
              <a:sym typeface="+mn-ea"/>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748155" y="2315845"/>
            <a:ext cx="8872220" cy="164465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4800" b="1" dirty="0">
                <a:solidFill>
                  <a:srgbClr val="FF0000"/>
                </a:solidFill>
                <a:latin typeface="微软雅黑" panose="020B0503020204020204" charset="-122"/>
                <a:ea typeface="微软雅黑" panose="020B0503020204020204" charset="-122"/>
                <a:sym typeface="+mn-ea"/>
              </a:rPr>
              <a:t>两种典型的理性</a:t>
            </a:r>
            <a:r>
              <a:rPr lang="zh-CN" altLang="en-US" sz="4800" b="1" dirty="0">
                <a:solidFill>
                  <a:srgbClr val="FF0000"/>
                </a:solidFill>
                <a:latin typeface="微软雅黑" panose="020B0503020204020204" charset="-122"/>
                <a:ea typeface="微软雅黑" panose="020B0503020204020204" charset="-122"/>
                <a:sym typeface="+mn-ea"/>
              </a:rPr>
              <a:t>思维</a:t>
            </a:r>
            <a:r>
              <a:rPr lang="zh-CN" altLang="en-US" sz="4800" b="1" dirty="0">
                <a:solidFill>
                  <a:srgbClr val="FF0000"/>
                </a:solidFill>
                <a:latin typeface="微软雅黑" panose="020B0503020204020204" charset="-122"/>
                <a:ea typeface="微软雅黑" panose="020B0503020204020204" charset="-122"/>
                <a:sym typeface="+mn-ea"/>
              </a:rPr>
              <a:t>逻辑</a:t>
            </a:r>
            <a:endParaRPr lang="zh-CN" altLang="en-US" sz="4800" b="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10795" y="4070462"/>
            <a:ext cx="12192000" cy="645160"/>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36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哲科思维（</a:t>
            </a:r>
            <a:r>
              <a:rPr kumimoji="0" lang="zh-CN" sz="36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管理思维）和</a:t>
            </a:r>
            <a:r>
              <a:rPr kumimoji="0" lang="zh-CN" altLang="en-US" sz="36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创业思维（技艺</a:t>
            </a:r>
            <a:r>
              <a:rPr kumimoji="0" lang="zh-CN" altLang="en-US" sz="36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思维）</a:t>
            </a:r>
            <a:endParaRPr kumimoji="0" lang="zh-CN" altLang="en-US" sz="3600" b="0"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endParaRPr>
          </a:p>
        </p:txBody>
      </p:sp>
      <p:sp>
        <p:nvSpPr>
          <p:cNvPr id="17" name="任意多边形 16"/>
          <p:cNvSpPr/>
          <p:nvPr/>
        </p:nvSpPr>
        <p:spPr>
          <a:xfrm>
            <a:off x="4868871" y="-120568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6274335"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8"/>
          <p:cNvSpPr/>
          <p:nvPr/>
        </p:nvSpPr>
        <p:spPr>
          <a:xfrm>
            <a:off x="3463406"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20"/>
          <p:cNvSpPr/>
          <p:nvPr/>
        </p:nvSpPr>
        <p:spPr>
          <a:xfrm>
            <a:off x="4868871" y="1432387"/>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no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219083"/>
                </a:solidFill>
                <a:latin typeface="微软雅黑" panose="020B0503020204020204" charset="-122"/>
                <a:ea typeface="微软雅黑" panose="020B0503020204020204" charset="-122"/>
              </a:rPr>
              <a:t>0</a:t>
            </a:r>
            <a:r>
              <a:rPr lang="en-US" altLang="zh-CN" sz="9600" dirty="0">
                <a:solidFill>
                  <a:srgbClr val="219083"/>
                </a:solidFill>
                <a:latin typeface="微软雅黑" panose="020B0503020204020204" charset="-122"/>
                <a:ea typeface="微软雅黑" panose="020B0503020204020204" charset="-122"/>
              </a:rPr>
              <a:t>2</a:t>
            </a:r>
            <a:endParaRPr lang="en-US" altLang="zh-CN" sz="9600" dirty="0">
              <a:solidFill>
                <a:srgbClr val="2190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图片 1"/>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455901" y="2157202"/>
            <a:ext cx="3918131" cy="2555875"/>
          </a:xfrm>
          <a:prstGeom prst="rect">
            <a:avLst/>
          </a:prstGeom>
          <a:noFill/>
          <a:ln w="12700" cmpd="sng">
            <a:solidFill>
              <a:srgbClr val="11867A"/>
            </a:solidFill>
            <a:miter lim="800000"/>
            <a:headEnd/>
            <a:tailEnd/>
          </a:ln>
        </p:spPr>
      </p:pic>
      <p:pic>
        <p:nvPicPr>
          <p:cNvPr id="31749" name="图片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91412" y="2209158"/>
            <a:ext cx="4105979" cy="2503920"/>
          </a:xfrm>
          <a:prstGeom prst="rect">
            <a:avLst/>
          </a:prstGeom>
          <a:noFill/>
          <a:ln w="12700" cmpd="sng">
            <a:solidFill>
              <a:srgbClr val="11867A"/>
            </a:solidFill>
            <a:miter lim="800000"/>
            <a:headEnd/>
            <a:tailEnd/>
          </a:ln>
        </p:spPr>
      </p:pic>
      <p:sp>
        <p:nvSpPr>
          <p:cNvPr id="5" name="矩形 33"/>
          <p:cNvSpPr>
            <a:spLocks noChangeArrowheads="1"/>
          </p:cNvSpPr>
          <p:nvPr/>
        </p:nvSpPr>
        <p:spPr bwMode="auto">
          <a:xfrm>
            <a:off x="1007160" y="4904527"/>
            <a:ext cx="4834520" cy="556260"/>
          </a:xfrm>
          <a:prstGeom prst="rect">
            <a:avLst/>
          </a:prstGeom>
          <a:noFill/>
          <a:ln>
            <a:noFill/>
          </a:ln>
        </p:spPr>
        <p:txBody>
          <a:bodyPr lIns="121914" tIns="60957" rIns="121914" bIns="60957"/>
          <a:lstStyle>
            <a:lvl1pPr eaLnBrk="0" hangingPunct="0">
              <a:spcBef>
                <a:spcPct val="20000"/>
              </a:spcBef>
              <a:buChar char="•"/>
              <a:defRPr kumimoji="1" sz="2400">
                <a:solidFill>
                  <a:schemeClr val="tx1"/>
                </a:solidFill>
                <a:latin typeface="Arial" panose="020B060402020202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kumimoji="1" sz="2000">
                <a:solidFill>
                  <a:schemeClr val="tx1"/>
                </a:solidFill>
                <a:latin typeface="Arial" panose="020B060402020202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kumimoji="1" sz="2400">
                <a:solidFill>
                  <a:schemeClr val="tx1"/>
                </a:solidFill>
                <a:latin typeface="Arial" panose="020B060402020202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9pPr>
          </a:lstStyle>
          <a:p>
            <a:pPr algn="ctr" defTabSz="1219200" eaLnBrk="1" fontAlgn="base" hangingPunct="1">
              <a:spcBef>
                <a:spcPct val="0"/>
              </a:spcBef>
              <a:spcAft>
                <a:spcPct val="0"/>
              </a:spcAft>
              <a:buNone/>
              <a:defRPr/>
            </a:pPr>
            <a:r>
              <a:rPr kumimoji="0" lang="zh-CN" altLang="en-US" sz="2700" dirty="0">
                <a:solidFill>
                  <a:srgbClr val="000000"/>
                </a:solidFill>
                <a:latin typeface="微软雅黑" panose="020B0503020204020204" charset="-122"/>
                <a:ea typeface="微软雅黑" panose="020B0503020204020204" charset="-122"/>
              </a:rPr>
              <a:t>锁定菜谱</a:t>
            </a:r>
            <a:r>
              <a:rPr kumimoji="0" lang="zh-CN" altLang="zh-CN" sz="2700" dirty="0">
                <a:solidFill>
                  <a:srgbClr val="000000"/>
                </a:solidFill>
                <a:latin typeface="微软雅黑" panose="020B0503020204020204" charset="-122"/>
                <a:ea typeface="微软雅黑" panose="020B0503020204020204" charset="-122"/>
              </a:rPr>
              <a:t>（</a:t>
            </a:r>
            <a:r>
              <a:rPr kumimoji="0" lang="zh-CN" altLang="en-US" sz="2700" dirty="0">
                <a:solidFill>
                  <a:srgbClr val="000000"/>
                </a:solidFill>
                <a:latin typeface="微软雅黑" panose="020B0503020204020204" charset="-122"/>
                <a:ea typeface="微软雅黑" panose="020B0503020204020204" charset="-122"/>
              </a:rPr>
              <a:t>目标）</a:t>
            </a:r>
            <a:endParaRPr kumimoji="0" lang="en-US" altLang="zh-CN" sz="2700" dirty="0">
              <a:solidFill>
                <a:srgbClr val="000000"/>
              </a:solidFill>
              <a:latin typeface="微软雅黑" panose="020B0503020204020204" charset="-122"/>
              <a:ea typeface="微软雅黑" panose="020B0503020204020204" charset="-122"/>
            </a:endParaRPr>
          </a:p>
        </p:txBody>
      </p:sp>
      <p:sp>
        <p:nvSpPr>
          <p:cNvPr id="6" name="矩形 33"/>
          <p:cNvSpPr>
            <a:spLocks noChangeArrowheads="1"/>
          </p:cNvSpPr>
          <p:nvPr/>
        </p:nvSpPr>
        <p:spPr bwMode="auto">
          <a:xfrm>
            <a:off x="6191412" y="4904527"/>
            <a:ext cx="3981288" cy="556260"/>
          </a:xfrm>
          <a:prstGeom prst="rect">
            <a:avLst/>
          </a:prstGeom>
          <a:noFill/>
          <a:ln>
            <a:noFill/>
          </a:ln>
        </p:spPr>
        <p:txBody>
          <a:bodyPr lIns="121914" tIns="60957" rIns="121914" bIns="60957"/>
          <a:lstStyle>
            <a:lvl1pPr eaLnBrk="0" hangingPunct="0">
              <a:spcBef>
                <a:spcPct val="20000"/>
              </a:spcBef>
              <a:buChar char="•"/>
              <a:defRPr kumimoji="1" sz="2400">
                <a:solidFill>
                  <a:schemeClr val="tx1"/>
                </a:solidFill>
                <a:latin typeface="Arial" panose="020B060402020202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kumimoji="1" sz="2000">
                <a:solidFill>
                  <a:schemeClr val="tx1"/>
                </a:solidFill>
                <a:latin typeface="Arial" panose="020B060402020202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kumimoji="1" sz="2400">
                <a:solidFill>
                  <a:schemeClr val="tx1"/>
                </a:solidFill>
                <a:latin typeface="Arial" panose="020B060402020202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Char char="»"/>
              <a:defRPr kumimoji="1" sz="1600">
                <a:solidFill>
                  <a:schemeClr val="tx1"/>
                </a:solidFill>
                <a:latin typeface="Arial" panose="020B0604020202020204" pitchFamily="34" charset="0"/>
                <a:ea typeface="宋体" panose="02010600030101010101" pitchFamily="2" charset="-122"/>
                <a:sym typeface="Calibri" panose="020F0502020204030204" pitchFamily="34" charset="0"/>
              </a:defRPr>
            </a:lvl9pPr>
          </a:lstStyle>
          <a:p>
            <a:pPr algn="ctr" defTabSz="1219200" eaLnBrk="1" fontAlgn="base" hangingPunct="1">
              <a:spcBef>
                <a:spcPct val="0"/>
              </a:spcBef>
              <a:spcAft>
                <a:spcPct val="0"/>
              </a:spcAft>
              <a:buNone/>
              <a:defRPr/>
            </a:pPr>
            <a:r>
              <a:rPr kumimoji="0" lang="zh-CN" altLang="en-US" sz="2700" dirty="0">
                <a:solidFill>
                  <a:srgbClr val="000000"/>
                </a:solidFill>
                <a:latin typeface="微软雅黑" panose="020B0503020204020204" charset="-122"/>
                <a:ea typeface="微软雅黑" panose="020B0503020204020204" charset="-122"/>
              </a:rPr>
              <a:t>准备食材（资源）</a:t>
            </a:r>
            <a:endParaRPr kumimoji="0" lang="en-US" altLang="zh-CN" sz="2700" dirty="0">
              <a:solidFill>
                <a:srgbClr val="000000"/>
              </a:solidFill>
              <a:latin typeface="微软雅黑" panose="020B0503020204020204" charset="-122"/>
              <a:ea typeface="微软雅黑" panose="020B0503020204020204" charset="-122"/>
            </a:endParaRPr>
          </a:p>
        </p:txBody>
      </p:sp>
      <p:sp>
        <p:nvSpPr>
          <p:cNvPr id="11" name="文本框 10"/>
          <p:cNvSpPr txBox="1">
            <a:spLocks noChangeArrowheads="1"/>
          </p:cNvSpPr>
          <p:nvPr/>
        </p:nvSpPr>
        <p:spPr bwMode="auto">
          <a:xfrm>
            <a:off x="417830" y="296545"/>
            <a:ext cx="9036050" cy="520700"/>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200" fontAlgn="base">
              <a:spcBef>
                <a:spcPct val="0"/>
              </a:spcBef>
              <a:spcAft>
                <a:spcPct val="0"/>
              </a:spcAft>
              <a:buNone/>
              <a:defRPr/>
            </a:pPr>
            <a:r>
              <a:rPr lang="zh-CN" altLang="en-US" sz="2800" dirty="0">
                <a:solidFill>
                  <a:srgbClr val="089082"/>
                </a:solidFill>
                <a:latin typeface="微软雅黑" panose="020B0503020204020204" charset="-122"/>
                <a:ea typeface="微软雅黑" panose="020B0503020204020204" charset="-122"/>
              </a:rPr>
              <a:t>情景</a:t>
            </a:r>
            <a:r>
              <a:rPr lang="en-US" altLang="zh-CN" sz="2800" dirty="0">
                <a:solidFill>
                  <a:srgbClr val="089082"/>
                </a:solidFill>
                <a:latin typeface="微软雅黑" panose="020B0503020204020204" charset="-122"/>
                <a:ea typeface="微软雅黑" panose="020B0503020204020204" charset="-122"/>
              </a:rPr>
              <a:t>1</a:t>
            </a:r>
            <a:r>
              <a:rPr lang="zh-CN" altLang="en-US" sz="2800" dirty="0">
                <a:solidFill>
                  <a:srgbClr val="089082"/>
                </a:solidFill>
                <a:latin typeface="微软雅黑" panose="020B0503020204020204" charset="-122"/>
                <a:ea typeface="微软雅黑" panose="020B0503020204020204" charset="-122"/>
              </a:rPr>
              <a:t>：做饭</a:t>
            </a:r>
            <a:r>
              <a:rPr lang="en-US" altLang="zh-CN" sz="2800" dirty="0">
                <a:solidFill>
                  <a:srgbClr val="089082"/>
                </a:solidFill>
                <a:latin typeface="微软雅黑" panose="020B0503020204020204" charset="-122"/>
                <a:ea typeface="微软雅黑" panose="020B0503020204020204" charset="-122"/>
              </a:rPr>
              <a:t>---</a:t>
            </a:r>
            <a:r>
              <a:rPr lang="zh-CN" altLang="en-US" sz="2800" dirty="0">
                <a:solidFill>
                  <a:srgbClr val="089082"/>
                </a:solidFill>
                <a:latin typeface="微软雅黑" panose="020B0503020204020204" charset="-122"/>
                <a:ea typeface="微软雅黑" panose="020B0503020204020204" charset="-122"/>
              </a:rPr>
              <a:t>有人来你家吃饭，你负责</a:t>
            </a:r>
            <a:r>
              <a:rPr lang="zh-CN" altLang="en-US" sz="2800" dirty="0">
                <a:solidFill>
                  <a:srgbClr val="089082"/>
                </a:solidFill>
                <a:latin typeface="微软雅黑" panose="020B0503020204020204" charset="-122"/>
                <a:ea typeface="微软雅黑" panose="020B0503020204020204" charset="-122"/>
              </a:rPr>
              <a:t>做饭</a:t>
            </a:r>
            <a:endParaRPr lang="en-US" altLang="zh-CN" sz="2800" dirty="0">
              <a:solidFill>
                <a:srgbClr val="089082"/>
              </a:solidFill>
              <a:latin typeface="微软雅黑" panose="020B0503020204020204" charset="-122"/>
              <a:ea typeface="微软雅黑" panose="020B0503020204020204" charset="-122"/>
            </a:endParaRPr>
          </a:p>
        </p:txBody>
      </p:sp>
      <p:grpSp>
        <p:nvGrpSpPr>
          <p:cNvPr id="12" name="组合 37"/>
          <p:cNvGrpSpPr/>
          <p:nvPr/>
        </p:nvGrpSpPr>
        <p:grpSpPr>
          <a:xfrm>
            <a:off x="1" y="234903"/>
            <a:ext cx="354563" cy="677408"/>
            <a:chOff x="0" y="-78772"/>
            <a:chExt cx="602082" cy="1150304"/>
          </a:xfrm>
        </p:grpSpPr>
        <p:sp>
          <p:nvSpPr>
            <p:cNvPr id="13"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panose="020F0502020204030204"/>
                <a:ea typeface="宋体" panose="02010600030101010101" pitchFamily="2" charset="-122"/>
              </a:endParaRPr>
            </a:p>
          </p:txBody>
        </p:sp>
        <p:sp>
          <p:nvSpPr>
            <p:cNvPr id="14"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Calibri" panose="020F0502020204030204"/>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1747"/>
                                        </p:tgtEl>
                                        <p:attrNameLst>
                                          <p:attrName>style.visibility</p:attrName>
                                        </p:attrNameLst>
                                      </p:cBhvr>
                                      <p:to>
                                        <p:strVal val="visible"/>
                                      </p:to>
                                    </p:set>
                                    <p:anim calcmode="lin" valueType="num">
                                      <p:cBhvr additive="base">
                                        <p:cTn id="17" dur="500" fill="hold"/>
                                        <p:tgtEl>
                                          <p:spTgt spid="31747"/>
                                        </p:tgtEl>
                                        <p:attrNameLst>
                                          <p:attrName>ppt_x</p:attrName>
                                        </p:attrNameLst>
                                      </p:cBhvr>
                                      <p:tavLst>
                                        <p:tav tm="0">
                                          <p:val>
                                            <p:strVal val="#ppt_x"/>
                                          </p:val>
                                        </p:tav>
                                        <p:tav tm="100000">
                                          <p:val>
                                            <p:strVal val="#ppt_x"/>
                                          </p:val>
                                        </p:tav>
                                      </p:tavLst>
                                    </p:anim>
                                    <p:anim calcmode="lin" valueType="num">
                                      <p:cBhvr additive="base">
                                        <p:cTn id="1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1749"/>
                                        </p:tgtEl>
                                        <p:attrNameLst>
                                          <p:attrName>style.visibility</p:attrName>
                                        </p:attrNameLst>
                                      </p:cBhvr>
                                      <p:to>
                                        <p:strVal val="visible"/>
                                      </p:to>
                                    </p:set>
                                    <p:anim calcmode="lin" valueType="num">
                                      <p:cBhvr additive="base">
                                        <p:cTn id="29" dur="500" fill="hold"/>
                                        <p:tgtEl>
                                          <p:spTgt spid="31749"/>
                                        </p:tgtEl>
                                        <p:attrNameLst>
                                          <p:attrName>ppt_x</p:attrName>
                                        </p:attrNameLst>
                                      </p:cBhvr>
                                      <p:tavLst>
                                        <p:tav tm="0">
                                          <p:val>
                                            <p:strVal val="#ppt_x"/>
                                          </p:val>
                                        </p:tav>
                                        <p:tav tm="100000">
                                          <p:val>
                                            <p:strVal val="#ppt_x"/>
                                          </p:val>
                                        </p:tav>
                                      </p:tavLst>
                                    </p:anim>
                                    <p:anim calcmode="lin" valueType="num">
                                      <p:cBhvr additive="base">
                                        <p:cTn id="30"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417830" y="296545"/>
            <a:ext cx="9956165" cy="520700"/>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200" fontAlgn="base">
              <a:spcBef>
                <a:spcPct val="0"/>
              </a:spcBef>
              <a:spcAft>
                <a:spcPct val="0"/>
              </a:spcAft>
              <a:buNone/>
              <a:defRPr/>
            </a:pPr>
            <a:r>
              <a:rPr lang="zh-CN" altLang="en-US" sz="2800" dirty="0">
                <a:solidFill>
                  <a:srgbClr val="089082"/>
                </a:solidFill>
                <a:latin typeface="微软雅黑" panose="020B0503020204020204" charset="-122"/>
                <a:ea typeface="微软雅黑" panose="020B0503020204020204" charset="-122"/>
                <a:sym typeface="+mn-ea"/>
              </a:rPr>
              <a:t>情景</a:t>
            </a:r>
            <a:r>
              <a:rPr lang="en-US" altLang="zh-CN" sz="2800" dirty="0">
                <a:solidFill>
                  <a:srgbClr val="089082"/>
                </a:solidFill>
                <a:latin typeface="微软雅黑" panose="020B0503020204020204" charset="-122"/>
                <a:ea typeface="微软雅黑" panose="020B0503020204020204" charset="-122"/>
                <a:sym typeface="+mn-ea"/>
              </a:rPr>
              <a:t>1</a:t>
            </a:r>
            <a:r>
              <a:rPr lang="zh-CN" altLang="en-US" sz="2800" dirty="0">
                <a:solidFill>
                  <a:srgbClr val="089082"/>
                </a:solidFill>
                <a:latin typeface="微软雅黑" panose="020B0503020204020204" charset="-122"/>
                <a:ea typeface="微软雅黑" panose="020B0503020204020204" charset="-122"/>
                <a:sym typeface="+mn-ea"/>
              </a:rPr>
              <a:t>：做饭</a:t>
            </a:r>
            <a:r>
              <a:rPr lang="en-US" altLang="zh-CN" sz="2800" dirty="0">
                <a:solidFill>
                  <a:srgbClr val="089082"/>
                </a:solidFill>
                <a:latin typeface="微软雅黑" panose="020B0503020204020204" charset="-122"/>
                <a:ea typeface="微软雅黑" panose="020B0503020204020204" charset="-122"/>
                <a:sym typeface="+mn-ea"/>
              </a:rPr>
              <a:t>---</a:t>
            </a:r>
            <a:r>
              <a:rPr lang="zh-CN" altLang="en-US" sz="2800" dirty="0">
                <a:solidFill>
                  <a:srgbClr val="089082"/>
                </a:solidFill>
                <a:latin typeface="微软雅黑" panose="020B0503020204020204" charset="-122"/>
                <a:ea typeface="微软雅黑" panose="020B0503020204020204" charset="-122"/>
                <a:sym typeface="+mn-ea"/>
              </a:rPr>
              <a:t>有人来你家吃饭，你负责做饭</a:t>
            </a:r>
            <a:endParaRPr lang="en-US" altLang="zh-CN" sz="2800" dirty="0">
              <a:solidFill>
                <a:srgbClr val="089082"/>
              </a:solidFill>
              <a:latin typeface="微软雅黑" panose="020B0503020204020204" charset="-122"/>
              <a:ea typeface="微软雅黑" panose="020B0503020204020204" charset="-122"/>
              <a:cs typeface="微软雅黑" panose="020B0503020204020204" charset="-122"/>
            </a:endParaRPr>
          </a:p>
        </p:txBody>
      </p:sp>
      <p:grpSp>
        <p:nvGrpSpPr>
          <p:cNvPr id="7" name="组合 37"/>
          <p:cNvGrpSpPr/>
          <p:nvPr/>
        </p:nvGrpSpPr>
        <p:grpSpPr>
          <a:xfrm>
            <a:off x="1" y="234903"/>
            <a:ext cx="354563" cy="677408"/>
            <a:chOff x="0" y="-78772"/>
            <a:chExt cx="602082" cy="1150304"/>
          </a:xfrm>
        </p:grpSpPr>
        <p:sp>
          <p:nvSpPr>
            <p:cNvPr id="8"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9"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a:spLocks noChangeArrowheads="1"/>
          </p:cNvSpPr>
          <p:nvPr/>
        </p:nvSpPr>
        <p:spPr bwMode="auto">
          <a:xfrm>
            <a:off x="924560" y="2119630"/>
            <a:ext cx="9956165" cy="2182495"/>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200" fontAlgn="base">
              <a:spcBef>
                <a:spcPct val="0"/>
              </a:spcBef>
              <a:spcAft>
                <a:spcPct val="0"/>
              </a:spcAft>
              <a:buNone/>
              <a:defRPr/>
            </a:pPr>
            <a:r>
              <a:rPr lang="zh-CN" sz="2800" dirty="0">
                <a:solidFill>
                  <a:srgbClr val="089082"/>
                </a:solidFill>
                <a:latin typeface="微软雅黑" panose="020B0503020204020204" charset="-122"/>
                <a:ea typeface="微软雅黑" panose="020B0503020204020204" charset="-122"/>
                <a:sym typeface="+mn-ea"/>
              </a:rPr>
              <a:t>年夜饭</a:t>
            </a:r>
            <a:r>
              <a:rPr lang="zh-CN" sz="2800" dirty="0">
                <a:solidFill>
                  <a:srgbClr val="089082"/>
                </a:solidFill>
                <a:latin typeface="微软雅黑" panose="020B0503020204020204" charset="-122"/>
                <a:ea typeface="微软雅黑" panose="020B0503020204020204" charset="-122"/>
                <a:sym typeface="+mn-ea"/>
              </a:rPr>
              <a:t>的菜谱（因为有</a:t>
            </a:r>
            <a:r>
              <a:rPr lang="en-US" altLang="zh-CN" sz="2800" dirty="0">
                <a:solidFill>
                  <a:srgbClr val="089082"/>
                </a:solidFill>
                <a:latin typeface="微软雅黑" panose="020B0503020204020204" charset="-122"/>
                <a:ea typeface="微软雅黑" panose="020B0503020204020204" charset="-122"/>
                <a:sym typeface="+mn-ea"/>
              </a:rPr>
              <a:t>8</a:t>
            </a:r>
            <a:r>
              <a:rPr lang="zh-CN" altLang="en-US" sz="2800" dirty="0">
                <a:solidFill>
                  <a:srgbClr val="089082"/>
                </a:solidFill>
                <a:latin typeface="微软雅黑" panose="020B0503020204020204" charset="-122"/>
                <a:ea typeface="微软雅黑" panose="020B0503020204020204" charset="-122"/>
                <a:sym typeface="+mn-ea"/>
              </a:rPr>
              <a:t>个盘子，</a:t>
            </a:r>
            <a:r>
              <a:rPr lang="zh-CN" sz="2800" dirty="0">
                <a:solidFill>
                  <a:srgbClr val="089082"/>
                </a:solidFill>
                <a:latin typeface="微软雅黑" panose="020B0503020204020204" charset="-122"/>
                <a:ea typeface="微软雅黑" panose="020B0503020204020204" charset="-122"/>
                <a:sym typeface="+mn-ea"/>
              </a:rPr>
              <a:t>必须有</a:t>
            </a:r>
            <a:r>
              <a:rPr lang="en-US" altLang="zh-CN" sz="2800" dirty="0">
                <a:solidFill>
                  <a:srgbClr val="089082"/>
                </a:solidFill>
                <a:latin typeface="微软雅黑" panose="020B0503020204020204" charset="-122"/>
                <a:ea typeface="微软雅黑" panose="020B0503020204020204" charset="-122"/>
                <a:sym typeface="+mn-ea"/>
              </a:rPr>
              <a:t>8</a:t>
            </a:r>
            <a:r>
              <a:rPr lang="zh-CN" altLang="en-US" sz="2800" dirty="0">
                <a:solidFill>
                  <a:srgbClr val="089082"/>
                </a:solidFill>
                <a:latin typeface="微软雅黑" panose="020B0503020204020204" charset="-122"/>
                <a:ea typeface="微软雅黑" panose="020B0503020204020204" charset="-122"/>
                <a:sym typeface="+mn-ea"/>
              </a:rPr>
              <a:t>个菜</a:t>
            </a:r>
            <a:r>
              <a:rPr lang="zh-CN" sz="2800" dirty="0">
                <a:solidFill>
                  <a:srgbClr val="089082"/>
                </a:solidFill>
                <a:latin typeface="微软雅黑" panose="020B0503020204020204" charset="-122"/>
                <a:ea typeface="微软雅黑" panose="020B0503020204020204" charset="-122"/>
                <a:sym typeface="+mn-ea"/>
              </a:rPr>
              <a:t>）：</a:t>
            </a:r>
            <a:endParaRPr sz="2800" dirty="0">
              <a:solidFill>
                <a:srgbClr val="089082"/>
              </a:solidFill>
              <a:latin typeface="微软雅黑" panose="020B0503020204020204" charset="-122"/>
              <a:ea typeface="微软雅黑" panose="020B0503020204020204" charset="-122"/>
              <a:sym typeface="+mn-ea"/>
            </a:endParaRPr>
          </a:p>
          <a:p>
            <a:pPr defTabSz="1219200" fontAlgn="base">
              <a:spcBef>
                <a:spcPct val="0"/>
              </a:spcBef>
              <a:spcAft>
                <a:spcPct val="0"/>
              </a:spcAft>
              <a:buNone/>
              <a:defRPr/>
            </a:pPr>
            <a:endParaRPr sz="3600" dirty="0">
              <a:solidFill>
                <a:srgbClr val="089082"/>
              </a:solidFill>
              <a:latin typeface="微软雅黑" panose="020B0503020204020204" charset="-122"/>
              <a:ea typeface="微软雅黑" panose="020B0503020204020204" charset="-122"/>
              <a:sym typeface="+mn-ea"/>
            </a:endParaRPr>
          </a:p>
          <a:p>
            <a:pPr defTabSz="1219200" fontAlgn="base">
              <a:spcBef>
                <a:spcPct val="0"/>
              </a:spcBef>
              <a:spcAft>
                <a:spcPct val="0"/>
              </a:spcAft>
              <a:buNone/>
              <a:defRPr/>
            </a:pPr>
            <a:r>
              <a:rPr sz="3600" dirty="0">
                <a:solidFill>
                  <a:srgbClr val="089082"/>
                </a:solidFill>
                <a:latin typeface="微软雅黑" panose="020B0503020204020204" charset="-122"/>
                <a:ea typeface="微软雅黑" panose="020B0503020204020204" charset="-122"/>
                <a:sym typeface="+mn-ea"/>
              </a:rPr>
              <a:t>哈喇炖鸡、拌牛肉、拌海带、茭瓜、豆芽海蜇皮、苔菜炒肉、鲍鱼土豆、</a:t>
            </a:r>
            <a:r>
              <a:rPr lang="zh-CN" sz="3600" dirty="0">
                <a:solidFill>
                  <a:srgbClr val="089082"/>
                </a:solidFill>
                <a:latin typeface="微软雅黑" panose="020B0503020204020204" charset="-122"/>
                <a:ea typeface="微软雅黑" panose="020B0503020204020204" charset="-122"/>
                <a:sym typeface="+mn-ea"/>
              </a:rPr>
              <a:t>炖</a:t>
            </a:r>
            <a:r>
              <a:rPr sz="3600" dirty="0">
                <a:solidFill>
                  <a:srgbClr val="089082"/>
                </a:solidFill>
                <a:latin typeface="微软雅黑" panose="020B0503020204020204" charset="-122"/>
                <a:ea typeface="微软雅黑" panose="020B0503020204020204" charset="-122"/>
                <a:sym typeface="+mn-ea"/>
              </a:rPr>
              <a:t>豆腐</a:t>
            </a:r>
            <a:endParaRPr sz="3600" dirty="0">
              <a:solidFill>
                <a:srgbClr val="089082"/>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7"/>
          <p:cNvGrpSpPr/>
          <p:nvPr/>
        </p:nvGrpSpPr>
        <p:grpSpPr>
          <a:xfrm>
            <a:off x="1" y="234903"/>
            <a:ext cx="354563" cy="677408"/>
            <a:chOff x="0" y="-78772"/>
            <a:chExt cx="602082" cy="1150304"/>
          </a:xfrm>
        </p:grpSpPr>
        <p:sp>
          <p:nvSpPr>
            <p:cNvPr id="8"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9"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1"/>
          <a:stretch>
            <a:fillRect/>
          </a:stretch>
        </p:blipFill>
        <p:spPr>
          <a:xfrm>
            <a:off x="1027430" y="-1604645"/>
            <a:ext cx="9861550" cy="9065260"/>
          </a:xfrm>
          <a:prstGeom prst="rect">
            <a:avLst/>
          </a:prstGeom>
        </p:spPr>
      </p:pic>
      <p:sp>
        <p:nvSpPr>
          <p:cNvPr id="5" name="文本框 4"/>
          <p:cNvSpPr txBox="1">
            <a:spLocks noChangeArrowheads="1"/>
          </p:cNvSpPr>
          <p:nvPr/>
        </p:nvSpPr>
        <p:spPr bwMode="auto">
          <a:xfrm>
            <a:off x="508635" y="6068060"/>
            <a:ext cx="10877550" cy="459105"/>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200" fontAlgn="base">
              <a:spcBef>
                <a:spcPct val="0"/>
              </a:spcBef>
              <a:spcAft>
                <a:spcPct val="0"/>
              </a:spcAft>
              <a:buNone/>
              <a:defRPr/>
            </a:pPr>
            <a:r>
              <a:rPr sz="2400" dirty="0">
                <a:solidFill>
                  <a:srgbClr val="089082"/>
                </a:solidFill>
                <a:latin typeface="微软雅黑" panose="020B0503020204020204" charset="-122"/>
                <a:ea typeface="微软雅黑" panose="020B0503020204020204" charset="-122"/>
                <a:sym typeface="+mn-ea"/>
              </a:rPr>
              <a:t>哈喇炖鸡、拌牛肉、拌海带、茭瓜、豆芽海蜇皮、苔菜炒肉、鲍鱼土豆、</a:t>
            </a:r>
            <a:r>
              <a:rPr lang="zh-CN" sz="2400" dirty="0">
                <a:solidFill>
                  <a:srgbClr val="089082"/>
                </a:solidFill>
                <a:latin typeface="微软雅黑" panose="020B0503020204020204" charset="-122"/>
                <a:ea typeface="微软雅黑" panose="020B0503020204020204" charset="-122"/>
                <a:sym typeface="+mn-ea"/>
              </a:rPr>
              <a:t>炖</a:t>
            </a:r>
            <a:r>
              <a:rPr sz="2400" dirty="0">
                <a:solidFill>
                  <a:srgbClr val="089082"/>
                </a:solidFill>
                <a:latin typeface="微软雅黑" panose="020B0503020204020204" charset="-122"/>
                <a:ea typeface="微软雅黑" panose="020B0503020204020204" charset="-122"/>
                <a:sym typeface="+mn-ea"/>
              </a:rPr>
              <a:t>豆腐</a:t>
            </a:r>
            <a:endParaRPr sz="2400" dirty="0">
              <a:solidFill>
                <a:srgbClr val="089082"/>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3000509000000000000" pitchFamily="2" charset="-122"/>
              <a:ea typeface="方正小标宋简体" panose="03000509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charset="0"/>
              <a:ea typeface="楷体_GB2312" panose="02010609030101010101" pitchFamily="49" charset="-122"/>
              <a:cs typeface="Times New Roman" panose="02020603050405020304" charset="0"/>
            </a:endParaRPr>
          </a:p>
        </p:txBody>
      </p:sp>
      <p:sp>
        <p:nvSpPr>
          <p:cNvPr id="10" name="矩形 9"/>
          <p:cNvSpPr/>
          <p:nvPr/>
        </p:nvSpPr>
        <p:spPr>
          <a:xfrm>
            <a:off x="1407795" y="163830"/>
            <a:ext cx="9859645" cy="521970"/>
          </a:xfrm>
          <a:prstGeom prst="rect">
            <a:avLst/>
          </a:prstGeom>
        </p:spPr>
        <p:txBody>
          <a:bodyPr wrap="square">
            <a:spAutoFit/>
          </a:bodyPr>
          <a:p>
            <a:r>
              <a:rPr lang="en-US" altLang="zh-CN" sz="2800" dirty="0">
                <a:solidFill>
                  <a:schemeClr val="accent1"/>
                </a:solidFill>
                <a:latin typeface="方正小标宋简体" panose="03000509000000000000" pitchFamily="2" charset="-122"/>
                <a:ea typeface="方正小标宋简体" panose="03000509000000000000" pitchFamily="2" charset="-122"/>
              </a:rPr>
              <a:t>  </a:t>
            </a:r>
            <a:r>
              <a:rPr lang="en-US" altLang="zh-CN" sz="2800" dirty="0">
                <a:solidFill>
                  <a:schemeClr val="accent1"/>
                </a:solidFill>
                <a:latin typeface="方正小标宋简体" panose="03000509000000000000" pitchFamily="2" charset="-122"/>
                <a:ea typeface="方正小标宋简体" panose="03000509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sp>
        <p:nvSpPr>
          <p:cNvPr id="6" name="矩形 5"/>
          <p:cNvSpPr/>
          <p:nvPr>
            <p:custDataLst>
              <p:tags r:id="rId6"/>
            </p:custDataLst>
          </p:nvPr>
        </p:nvSpPr>
        <p:spPr>
          <a:xfrm rot="10800000" flipV="1">
            <a:off x="991870" y="1655445"/>
            <a:ext cx="10360660" cy="4707890"/>
          </a:xfrm>
          <a:prstGeom prst="rect">
            <a:avLst/>
          </a:prstGeom>
          <a:noFill/>
          <a:ln w="50800" cmpd="dbl">
            <a:solidFill>
              <a:srgbClr val="194F9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solidFill>
              <a:latin typeface="方正小标宋简体" panose="03000509000000000000" pitchFamily="2" charset="-122"/>
              <a:ea typeface="方正小标宋简体" panose="03000509000000000000" pitchFamily="2" charset="-122"/>
            </a:endParaRPr>
          </a:p>
        </p:txBody>
      </p:sp>
      <p:sp>
        <p:nvSpPr>
          <p:cNvPr id="2" name="文本框 1"/>
          <p:cNvSpPr txBox="1"/>
          <p:nvPr/>
        </p:nvSpPr>
        <p:spPr>
          <a:xfrm>
            <a:off x="1309370" y="1806575"/>
            <a:ext cx="9485630" cy="4556760"/>
          </a:xfrm>
          <a:prstGeom prst="rect">
            <a:avLst/>
          </a:prstGeom>
          <a:noFill/>
        </p:spPr>
        <p:txBody>
          <a:bodyPr wrap="square" rtlCol="0">
            <a:noAutofit/>
          </a:bodyPr>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1.</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指导教师讲述一个完整的故事；</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指导老师</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盯着队长完成</a:t>
            </a:r>
            <a:r>
              <a:rPr lang="en-US" altLang="zh-CN" sz="2400" b="1">
                <a:solidFill>
                  <a:srgbClr val="1C4D9C"/>
                </a:solidFill>
                <a:latin typeface="微软雅黑" panose="020B0503020204020204" charset="-122"/>
                <a:ea typeface="微软雅黑" panose="020B0503020204020204" charset="-122"/>
                <a:cs typeface="微软雅黑" panose="020B0503020204020204" charset="-122"/>
                <a:sym typeface="+mn-ea"/>
              </a:rPr>
              <a:t>PPT</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3.</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队长用金奖PPT逻辑呈现这个故事，每页PPT使用结构化思维；</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4.</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队长全程参与项目过程；</a:t>
            </a:r>
            <a:endParaRPr lang="en-US" altLang="zh-CN"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5.</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队长实事求是进行项目包装---按照国赛评委的要求；</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6.</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演讲的同学了解PPT逻辑，---页与页之间的逻辑；</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7.</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使用结构化思维讲解</a:t>
            </a:r>
            <a:r>
              <a:rPr lang="en-US" altLang="zh-CN" sz="2400" b="1">
                <a:solidFill>
                  <a:srgbClr val="1C4D9C"/>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想要讲的内容PPT上都有；</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8.</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演讲的同学训练60次以上。</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p:txBody>
      </p:sp>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7"/>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8"/>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3898265" y="984885"/>
            <a:ext cx="4556760" cy="521970"/>
          </a:xfrm>
          <a:prstGeom prst="rect">
            <a:avLst/>
          </a:prstGeom>
          <a:noFill/>
        </p:spPr>
        <p:txBody>
          <a:bodyPr wrap="square" rtlCol="0">
            <a:spAutoFit/>
          </a:bodyPr>
          <a:p>
            <a:r>
              <a:rPr lang="zh-CN" altLang="en-US" sz="2800" b="1">
                <a:solidFill>
                  <a:srgbClr val="FF0000"/>
                </a:solidFill>
                <a:latin typeface="微软雅黑" panose="020B0503020204020204" charset="-122"/>
                <a:ea typeface="微软雅黑" panose="020B0503020204020204" charset="-122"/>
              </a:rPr>
              <a:t>网评PPT</a:t>
            </a:r>
            <a:r>
              <a:rPr lang="zh-CN" altLang="en-US" sz="2800" b="1">
                <a:solidFill>
                  <a:srgbClr val="FF0000"/>
                </a:solidFill>
                <a:latin typeface="微软雅黑" panose="020B0503020204020204" charset="-122"/>
                <a:ea typeface="微软雅黑" panose="020B0503020204020204" charset="-122"/>
                <a:sym typeface="+mn-ea"/>
              </a:rPr>
              <a:t>准备</a:t>
            </a:r>
            <a:r>
              <a:rPr lang="zh-CN" altLang="en-US" sz="2800" b="1">
                <a:solidFill>
                  <a:srgbClr val="FF0000"/>
                </a:solidFill>
                <a:latin typeface="微软雅黑" panose="020B0503020204020204" charset="-122"/>
                <a:ea typeface="微软雅黑" panose="020B0503020204020204" charset="-122"/>
              </a:rPr>
              <a:t>及路演要求</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a:spLocks noChangeArrowheads="1"/>
          </p:cNvSpPr>
          <p:nvPr/>
        </p:nvSpPr>
        <p:spPr bwMode="auto">
          <a:xfrm>
            <a:off x="505460" y="432435"/>
            <a:ext cx="10657840" cy="520700"/>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200" fontAlgn="base">
              <a:spcBef>
                <a:spcPct val="0"/>
              </a:spcBef>
              <a:spcAft>
                <a:spcPct val="0"/>
              </a:spcAft>
              <a:buNone/>
              <a:defRPr/>
            </a:pPr>
            <a:r>
              <a:rPr lang="zh-CN" altLang="en-US" sz="2800" dirty="0">
                <a:solidFill>
                  <a:srgbClr val="089082"/>
                </a:solidFill>
                <a:latin typeface="微软雅黑" panose="020B0503020204020204" charset="-122"/>
                <a:ea typeface="微软雅黑" panose="020B0503020204020204" charset="-122"/>
                <a:cs typeface="微软雅黑" panose="020B0503020204020204" charset="-122"/>
              </a:rPr>
              <a:t>情景</a:t>
            </a:r>
            <a:r>
              <a:rPr lang="en-US" altLang="zh-CN" sz="2800" dirty="0">
                <a:solidFill>
                  <a:srgbClr val="089082"/>
                </a:solidFill>
                <a:latin typeface="微软雅黑" panose="020B0503020204020204" charset="-122"/>
                <a:ea typeface="微软雅黑" panose="020B0503020204020204" charset="-122"/>
                <a:cs typeface="微软雅黑" panose="020B0503020204020204" charset="-122"/>
              </a:rPr>
              <a:t>2</a:t>
            </a:r>
            <a:r>
              <a:rPr lang="zh-CN" altLang="en-US" sz="2800" dirty="0">
                <a:solidFill>
                  <a:srgbClr val="089082"/>
                </a:solidFill>
                <a:latin typeface="微软雅黑" panose="020B0503020204020204" charset="-122"/>
                <a:ea typeface="微软雅黑" panose="020B0503020204020204" charset="-122"/>
                <a:cs typeface="微软雅黑" panose="020B0503020204020204" charset="-122"/>
              </a:rPr>
              <a:t>：做饭</a:t>
            </a:r>
            <a:r>
              <a:rPr lang="en-US" altLang="zh-CN" sz="2800" dirty="0">
                <a:solidFill>
                  <a:srgbClr val="089082"/>
                </a:solidFill>
                <a:latin typeface="微软雅黑" panose="020B0503020204020204" charset="-122"/>
                <a:ea typeface="微软雅黑" panose="020B0503020204020204" charset="-122"/>
                <a:cs typeface="微软雅黑" panose="020B0503020204020204" charset="-122"/>
              </a:rPr>
              <a:t>---</a:t>
            </a:r>
            <a:r>
              <a:rPr lang="zh-CN" altLang="en-US" sz="2800" dirty="0">
                <a:solidFill>
                  <a:srgbClr val="089082"/>
                </a:solidFill>
                <a:latin typeface="微软雅黑" panose="020B0503020204020204" charset="-122"/>
                <a:ea typeface="微软雅黑" panose="020B0503020204020204" charset="-122"/>
                <a:cs typeface="微软雅黑" panose="020B0503020204020204" charset="-122"/>
              </a:rPr>
              <a:t>突然发现</a:t>
            </a:r>
            <a:r>
              <a:rPr lang="zh-CN" altLang="en-US" sz="2800" dirty="0">
                <a:solidFill>
                  <a:srgbClr val="089082"/>
                </a:solidFill>
                <a:latin typeface="微软雅黑" panose="020B0503020204020204" charset="-122"/>
                <a:ea typeface="微软雅黑" panose="020B0503020204020204" charset="-122"/>
                <a:cs typeface="微软雅黑" panose="020B0503020204020204" charset="-122"/>
                <a:sym typeface="+mn-ea"/>
              </a:rPr>
              <a:t>忘记了设计一个汤，</a:t>
            </a:r>
            <a:r>
              <a:rPr lang="zh-CN" altLang="en-US" sz="2800" dirty="0">
                <a:solidFill>
                  <a:srgbClr val="089082"/>
                </a:solidFill>
                <a:latin typeface="微软雅黑" panose="020B0503020204020204" charset="-122"/>
                <a:ea typeface="微软雅黑" panose="020B0503020204020204" charset="-122"/>
                <a:cs typeface="微软雅黑" panose="020B0503020204020204" charset="-122"/>
              </a:rPr>
              <a:t>菜谱里面</a:t>
            </a:r>
            <a:r>
              <a:rPr lang="zh-CN" altLang="en-US" sz="2800" dirty="0">
                <a:solidFill>
                  <a:srgbClr val="089082"/>
                </a:solidFill>
                <a:latin typeface="微软雅黑" panose="020B0503020204020204" charset="-122"/>
                <a:ea typeface="微软雅黑" panose="020B0503020204020204" charset="-122"/>
                <a:cs typeface="微软雅黑" panose="020B0503020204020204" charset="-122"/>
              </a:rPr>
              <a:t>也没有鱼？</a:t>
            </a:r>
            <a:endParaRPr lang="zh-CN" altLang="en-US" sz="2800" dirty="0">
              <a:solidFill>
                <a:srgbClr val="089082"/>
              </a:solidFill>
              <a:latin typeface="微软雅黑" panose="020B0503020204020204" charset="-122"/>
              <a:ea typeface="微软雅黑" panose="020B0503020204020204" charset="-122"/>
              <a:cs typeface="微软雅黑" panose="020B0503020204020204" charset="-122"/>
            </a:endParaRPr>
          </a:p>
        </p:txBody>
      </p:sp>
      <p:grpSp>
        <p:nvGrpSpPr>
          <p:cNvPr id="7" name="组合 37"/>
          <p:cNvGrpSpPr/>
          <p:nvPr/>
        </p:nvGrpSpPr>
        <p:grpSpPr>
          <a:xfrm>
            <a:off x="1" y="234903"/>
            <a:ext cx="354563" cy="677408"/>
            <a:chOff x="0" y="-78772"/>
            <a:chExt cx="602082" cy="1150304"/>
          </a:xfrm>
        </p:grpSpPr>
        <p:sp>
          <p:nvSpPr>
            <p:cNvPr id="8"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9"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grpSp>
      <p:sp>
        <p:nvSpPr>
          <p:cNvPr id="4" name="文本框 3"/>
          <p:cNvSpPr txBox="1">
            <a:spLocks noChangeArrowheads="1"/>
          </p:cNvSpPr>
          <p:nvPr/>
        </p:nvSpPr>
        <p:spPr bwMode="auto">
          <a:xfrm>
            <a:off x="839470" y="2105025"/>
            <a:ext cx="9956165" cy="1197610"/>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200" fontAlgn="base">
              <a:spcBef>
                <a:spcPct val="0"/>
              </a:spcBef>
              <a:spcAft>
                <a:spcPct val="0"/>
              </a:spcAft>
              <a:buNone/>
              <a:defRPr/>
            </a:pPr>
            <a:r>
              <a:rPr lang="zh-CN" sz="7200" b="1" dirty="0">
                <a:solidFill>
                  <a:srgbClr val="FF0000"/>
                </a:solidFill>
                <a:latin typeface="微软雅黑" panose="020B0503020204020204" charset="-122"/>
                <a:ea typeface="微软雅黑" panose="020B0503020204020204" charset="-122"/>
                <a:cs typeface="微软雅黑" panose="020B0503020204020204" charset="-122"/>
              </a:rPr>
              <a:t>咋办？</a:t>
            </a:r>
            <a:endParaRPr lang="zh-CN" sz="7200" b="1"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4"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7"/>
          <p:cNvGrpSpPr/>
          <p:nvPr/>
        </p:nvGrpSpPr>
        <p:grpSpPr>
          <a:xfrm>
            <a:off x="1" y="234903"/>
            <a:ext cx="354563" cy="677408"/>
            <a:chOff x="0" y="-78772"/>
            <a:chExt cx="602082" cy="1150304"/>
          </a:xfrm>
        </p:grpSpPr>
        <p:sp>
          <p:nvSpPr>
            <p:cNvPr id="8"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sp>
          <p:nvSpPr>
            <p:cNvPr id="9"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prstClr val="white"/>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1"/>
          <a:stretch>
            <a:fillRect/>
          </a:stretch>
        </p:blipFill>
        <p:spPr>
          <a:xfrm>
            <a:off x="574040" y="-2496820"/>
            <a:ext cx="9861550" cy="9065260"/>
          </a:xfrm>
          <a:prstGeom prst="rect">
            <a:avLst/>
          </a:prstGeom>
        </p:spPr>
      </p:pic>
      <p:sp>
        <p:nvSpPr>
          <p:cNvPr id="2" name="文本框 1"/>
          <p:cNvSpPr txBox="1">
            <a:spLocks noChangeArrowheads="1"/>
          </p:cNvSpPr>
          <p:nvPr/>
        </p:nvSpPr>
        <p:spPr bwMode="auto">
          <a:xfrm>
            <a:off x="704850" y="5229225"/>
            <a:ext cx="10526395" cy="1197610"/>
          </a:xfrm>
          <a:prstGeom prst="rect">
            <a:avLst/>
          </a:prstGeom>
          <a:solidFill>
            <a:schemeClr val="bg1"/>
          </a:solidFill>
          <a:ln>
            <a:noFill/>
          </a:ln>
        </p:spPr>
        <p:txBody>
          <a:bodyPr wrap="squar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200" fontAlgn="base">
              <a:spcBef>
                <a:spcPct val="0"/>
              </a:spcBef>
              <a:spcAft>
                <a:spcPct val="0"/>
              </a:spcAft>
              <a:buNone/>
              <a:defRPr/>
            </a:pPr>
            <a:r>
              <a:rPr sz="3600" b="1" dirty="0">
                <a:solidFill>
                  <a:srgbClr val="089082"/>
                </a:solidFill>
                <a:latin typeface="微软雅黑" panose="020B0503020204020204" charset="-122"/>
                <a:ea typeface="微软雅黑" panose="020B0503020204020204" charset="-122"/>
                <a:sym typeface="+mn-ea"/>
              </a:rPr>
              <a:t>哈喇炖鸡、拌牛肉、拌海带、茭瓜、豆芽海蜇皮、苔菜炒肉、鲍鱼土豆、</a:t>
            </a:r>
            <a:r>
              <a:rPr sz="3600" b="1" dirty="0">
                <a:solidFill>
                  <a:srgbClr val="FF0000"/>
                </a:solidFill>
                <a:latin typeface="微软雅黑" panose="020B0503020204020204" charset="-122"/>
                <a:ea typeface="微软雅黑" panose="020B0503020204020204" charset="-122"/>
                <a:sym typeface="+mn-ea"/>
              </a:rPr>
              <a:t>豆腐</a:t>
            </a:r>
            <a:r>
              <a:rPr lang="zh-CN" sz="3600" b="1" dirty="0">
                <a:solidFill>
                  <a:srgbClr val="FF0000"/>
                </a:solidFill>
                <a:latin typeface="微软雅黑" panose="020B0503020204020204" charset="-122"/>
                <a:ea typeface="微软雅黑" panose="020B0503020204020204" charset="-122"/>
                <a:sym typeface="+mn-ea"/>
              </a:rPr>
              <a:t>炖鱼？汤？</a:t>
            </a:r>
            <a:r>
              <a:rPr lang="zh-CN" sz="3600" b="1" dirty="0">
                <a:solidFill>
                  <a:srgbClr val="FF0000"/>
                </a:solidFill>
                <a:latin typeface="微软雅黑" panose="020B0503020204020204" charset="-122"/>
                <a:ea typeface="微软雅黑" panose="020B0503020204020204" charset="-122"/>
                <a:sym typeface="+mn-ea"/>
              </a:rPr>
              <a:t>肠？</a:t>
            </a:r>
            <a:endParaRPr lang="zh-CN" sz="36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946785" y="2148205"/>
            <a:ext cx="10299065" cy="2562225"/>
          </a:xfrm>
        </p:spPr>
        <p:txBody>
          <a:bodyPr anchor="ctr" anchorCtr="0"/>
          <a:p>
            <a:r>
              <a:rPr lang="zh-CN" altLang="en-US" sz="4000" b="1">
                <a:latin typeface="微软雅黑" panose="020B0503020204020204" charset="-122"/>
                <a:ea typeface="微软雅黑" panose="020B0503020204020204" charset="-122"/>
              </a:rPr>
              <a:t>照单做菜更像是一个</a:t>
            </a:r>
            <a:r>
              <a:rPr lang="zh-CN" altLang="en-US" sz="4000" b="1">
                <a:solidFill>
                  <a:srgbClr val="FF0000"/>
                </a:solidFill>
                <a:latin typeface="微软雅黑" panose="020B0503020204020204" charset="-122"/>
                <a:ea typeface="微软雅黑" panose="020B0503020204020204" charset="-122"/>
              </a:rPr>
              <a:t>哲科思维</a:t>
            </a:r>
            <a:r>
              <a:rPr lang="zh-CN" altLang="en-US" sz="4000" b="1">
                <a:latin typeface="微软雅黑" panose="020B0503020204020204" charset="-122"/>
                <a:ea typeface="微软雅黑" panose="020B0503020204020204" charset="-122"/>
              </a:rPr>
              <a:t>下的活动</a:t>
            </a:r>
            <a:endParaRPr lang="zh-CN" altLang="en-US" sz="4000" b="1">
              <a:latin typeface="微软雅黑" panose="020B0503020204020204" charset="-122"/>
              <a:ea typeface="微软雅黑" panose="020B0503020204020204" charset="-122"/>
            </a:endParaRPr>
          </a:p>
          <a:p>
            <a:r>
              <a:rPr lang="zh-CN" altLang="en-US" sz="4000" b="1">
                <a:latin typeface="微软雅黑" panose="020B0503020204020204" charset="-122"/>
                <a:ea typeface="微软雅黑" panose="020B0503020204020204" charset="-122"/>
              </a:rPr>
              <a:t>突显问题更像是一个</a:t>
            </a:r>
            <a:r>
              <a:rPr lang="zh-CN" altLang="en-US" sz="4000" b="1">
                <a:solidFill>
                  <a:srgbClr val="FF0000"/>
                </a:solidFill>
                <a:latin typeface="微软雅黑" panose="020B0503020204020204" charset="-122"/>
                <a:ea typeface="微软雅黑" panose="020B0503020204020204" charset="-122"/>
              </a:rPr>
              <a:t>创业思维</a:t>
            </a:r>
            <a:r>
              <a:rPr lang="zh-CN" altLang="en-US" sz="4000" b="1">
                <a:latin typeface="微软雅黑" panose="020B0503020204020204" charset="-122"/>
                <a:ea typeface="微软雅黑" panose="020B0503020204020204" charset="-122"/>
              </a:rPr>
              <a:t>下的活动</a:t>
            </a:r>
            <a:endParaRPr lang="zh-CN" altLang="en-US" sz="4000" b="1">
              <a:latin typeface="微软雅黑" panose="020B0503020204020204" charset="-122"/>
              <a:ea typeface="微软雅黑" panose="020B0503020204020204" charset="-122"/>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635635" y="651510"/>
            <a:ext cx="11040745" cy="4668520"/>
            <a:chOff x="2251323" y="1046018"/>
            <a:chExt cx="7486258" cy="4668395"/>
          </a:xfrm>
        </p:grpSpPr>
        <p:sp>
          <p:nvSpPr>
            <p:cNvPr id="18" name="矩形 17"/>
            <p:cNvSpPr/>
            <p:nvPr/>
          </p:nvSpPr>
          <p:spPr>
            <a:xfrm>
              <a:off x="2251323" y="1046018"/>
              <a:ext cx="7486258" cy="2715260"/>
            </a:xfrm>
            <a:prstGeom prst="rect">
              <a:avLst/>
            </a:prstGeom>
            <a:blipFill>
              <a:blip r:embed="rId1" cstate="print">
                <a:extLst>
                  <a:ext uri="{28A0092B-C50C-407E-A947-70E740481C1C}">
                    <a14:useLocalDpi xmlns:a14="http://schemas.microsoft.com/office/drawing/2010/main" val="0"/>
                  </a:ext>
                </a:extLst>
              </a:blip>
              <a:srcRect/>
              <a:stretch>
                <a:fillRect l="-5000" r="-5000"/>
              </a:stretch>
            </a:blipFill>
            <a:ln w="19050">
              <a:solidFill>
                <a:srgbClr val="089082"/>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9" name="任意多边形 18"/>
            <p:cNvSpPr/>
            <p:nvPr/>
          </p:nvSpPr>
          <p:spPr>
            <a:xfrm>
              <a:off x="5297017" y="2971702"/>
              <a:ext cx="4440326" cy="2742711"/>
            </a:xfrm>
            <a:custGeom>
              <a:avLst/>
              <a:gdLst>
                <a:gd name="connsiteX0" fmla="*/ 0 w 4440326"/>
                <a:gd name="connsiteY0" fmla="*/ 0 h 2742711"/>
                <a:gd name="connsiteX1" fmla="*/ 4440326 w 4440326"/>
                <a:gd name="connsiteY1" fmla="*/ 0 h 2742711"/>
                <a:gd name="connsiteX2" fmla="*/ 4440326 w 4440326"/>
                <a:gd name="connsiteY2" fmla="*/ 2742711 h 2742711"/>
                <a:gd name="connsiteX3" fmla="*/ 0 w 4440326"/>
                <a:gd name="connsiteY3" fmla="*/ 2742711 h 2742711"/>
                <a:gd name="connsiteX4" fmla="*/ 0 w 4440326"/>
                <a:gd name="connsiteY4" fmla="*/ 0 h 2742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0326" h="2742711">
                  <a:moveTo>
                    <a:pt x="0" y="0"/>
                  </a:moveTo>
                  <a:lnTo>
                    <a:pt x="4440326" y="0"/>
                  </a:lnTo>
                  <a:lnTo>
                    <a:pt x="4440326" y="2742711"/>
                  </a:lnTo>
                  <a:lnTo>
                    <a:pt x="0" y="2742711"/>
                  </a:lnTo>
                  <a:lnTo>
                    <a:pt x="0" y="0"/>
                  </a:lnTo>
                  <a:close/>
                </a:path>
              </a:pathLst>
            </a:custGeom>
            <a:ln w="19050"/>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47650" tIns="247650" rIns="247650" bIns="247650" numCol="1" spcCol="1270" anchor="ctr" anchorCtr="0">
              <a:noAutofit/>
            </a:bodyPr>
            <a:lstStyle/>
            <a:p>
              <a:pPr algn="ctr" defTabSz="2889250">
                <a:lnSpc>
                  <a:spcPct val="90000"/>
                </a:lnSpc>
                <a:spcBef>
                  <a:spcPct val="0"/>
                </a:spcBef>
                <a:spcAft>
                  <a:spcPct val="35000"/>
                </a:spcAft>
                <a:defRPr/>
              </a:pPr>
              <a:endParaRPr lang="zh-CN" altLang="en-US" sz="6500">
                <a:solidFill>
                  <a:prstClr val="black">
                    <a:hueOff val="0"/>
                    <a:satOff val="0"/>
                    <a:lumOff val="0"/>
                    <a:alphaOff val="0"/>
                  </a:prstClr>
                </a:solidFill>
                <a:latin typeface="等线" panose="02010600030101010101" charset="-122"/>
                <a:ea typeface="等线" panose="02010600030101010101" charset="-122"/>
              </a:endParaRPr>
            </a:p>
          </p:txBody>
        </p:sp>
      </p:grpSp>
      <p:sp>
        <p:nvSpPr>
          <p:cNvPr id="24" name="任意多边形 23"/>
          <p:cNvSpPr/>
          <p:nvPr/>
        </p:nvSpPr>
        <p:spPr>
          <a:xfrm>
            <a:off x="635635" y="3366770"/>
            <a:ext cx="11040745" cy="2496185"/>
          </a:xfrm>
          <a:custGeom>
            <a:avLst/>
            <a:gdLst>
              <a:gd name="connsiteX0" fmla="*/ 0 w 4229032"/>
              <a:gd name="connsiteY0" fmla="*/ 0 h 2496295"/>
              <a:gd name="connsiteX1" fmla="*/ 4229032 w 4229032"/>
              <a:gd name="connsiteY1" fmla="*/ 0 h 2496295"/>
              <a:gd name="connsiteX2" fmla="*/ 4229032 w 4229032"/>
              <a:gd name="connsiteY2" fmla="*/ 2496295 h 2496295"/>
              <a:gd name="connsiteX3" fmla="*/ 0 w 4229032"/>
              <a:gd name="connsiteY3" fmla="*/ 2496295 h 2496295"/>
              <a:gd name="connsiteX4" fmla="*/ 0 w 4229032"/>
              <a:gd name="connsiteY4" fmla="*/ 0 h 2496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032" h="2496295">
                <a:moveTo>
                  <a:pt x="0" y="0"/>
                </a:moveTo>
                <a:lnTo>
                  <a:pt x="4229032" y="0"/>
                </a:lnTo>
                <a:lnTo>
                  <a:pt x="4229032" y="2496295"/>
                </a:lnTo>
                <a:lnTo>
                  <a:pt x="0" y="2496295"/>
                </a:lnTo>
                <a:lnTo>
                  <a:pt x="0" y="0"/>
                </a:lnTo>
                <a:close/>
              </a:path>
            </a:pathLst>
          </a:custGeom>
          <a:ln w="19050">
            <a:solidFill>
              <a:srgbClr val="089082"/>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44000" tIns="107997" rIns="71998" bIns="106675" numCol="1" spcCol="1271" anchor="ctr" anchorCtr="0">
            <a:noAutofit/>
          </a:bodyPr>
          <a:lstStyle/>
          <a:p>
            <a:pPr defTabSz="1244600">
              <a:lnSpc>
                <a:spcPct val="150000"/>
              </a:lnSpc>
              <a:spcBef>
                <a:spcPct val="0"/>
              </a:spcBef>
              <a:spcAft>
                <a:spcPct val="35000"/>
              </a:spcAft>
              <a:defRPr/>
            </a:pPr>
            <a:r>
              <a:rPr lang="zh-CN" altLang="en-US" sz="2800" dirty="0">
                <a:solidFill>
                  <a:srgbClr val="000000"/>
                </a:solidFill>
                <a:latin typeface="微软雅黑" panose="020B0503020204020204" charset="-122"/>
                <a:ea typeface="微软雅黑" panose="020B0503020204020204" charset="-122"/>
              </a:rPr>
              <a:t>哲科思维又称为</a:t>
            </a:r>
            <a:r>
              <a:rPr lang="zh-CN" altLang="en-US" sz="2800" dirty="0">
                <a:solidFill>
                  <a:srgbClr val="000000"/>
                </a:solidFill>
                <a:latin typeface="微软雅黑" panose="020B0503020204020204" charset="-122"/>
                <a:ea typeface="微软雅黑" panose="020B0503020204020204" charset="-122"/>
                <a:sym typeface="+mn-ea"/>
              </a:rPr>
              <a:t>管理思维，</a:t>
            </a:r>
            <a:r>
              <a:rPr lang="zh-CN" altLang="en-US" sz="2800" dirty="0">
                <a:solidFill>
                  <a:srgbClr val="000000"/>
                </a:solidFill>
                <a:latin typeface="微软雅黑" panose="020B0503020204020204" charset="-122"/>
                <a:ea typeface="微软雅黑" panose="020B0503020204020204" charset="-122"/>
              </a:rPr>
              <a:t>是</a:t>
            </a:r>
            <a:r>
              <a:rPr lang="zh-CN" altLang="en-US" sz="2800" dirty="0">
                <a:solidFill>
                  <a:srgbClr val="FF0000"/>
                </a:solidFill>
                <a:latin typeface="微软雅黑" panose="020B0503020204020204" charset="-122"/>
                <a:ea typeface="微软雅黑" panose="020B0503020204020204" charset="-122"/>
              </a:rPr>
              <a:t>逻辑建模在前</a:t>
            </a:r>
            <a:r>
              <a:rPr lang="zh-CN" altLang="en-US" sz="2800" dirty="0">
                <a:solidFill>
                  <a:srgbClr val="000000"/>
                </a:solidFill>
                <a:latin typeface="微软雅黑" panose="020B0503020204020204" charset="-122"/>
                <a:ea typeface="微软雅黑" panose="020B0503020204020204" charset="-122"/>
              </a:rPr>
              <a:t>，先确定好目标，然后寻找资源去实现目标的思维方式（目标驱动），最后</a:t>
            </a:r>
            <a:r>
              <a:rPr lang="zh-CN" altLang="en-US" sz="2800" dirty="0">
                <a:solidFill>
                  <a:srgbClr val="FF0000"/>
                </a:solidFill>
                <a:latin typeface="微软雅黑" panose="020B0503020204020204" charset="-122"/>
                <a:ea typeface="微软雅黑" panose="020B0503020204020204" charset="-122"/>
              </a:rPr>
              <a:t>通过实践去验证</a:t>
            </a:r>
            <a:r>
              <a:rPr lang="zh-CN" altLang="en-US" sz="2800" dirty="0">
                <a:solidFill>
                  <a:srgbClr val="000000"/>
                </a:solidFill>
                <a:latin typeface="微软雅黑" panose="020B0503020204020204" charset="-122"/>
                <a:ea typeface="微软雅黑" panose="020B0503020204020204" charset="-122"/>
              </a:rPr>
              <a:t>有效性。</a:t>
            </a:r>
            <a:endParaRPr lang="zh-CN" altLang="en-US" sz="2800" dirty="0">
              <a:solidFill>
                <a:srgbClr val="000000"/>
              </a:solidFill>
              <a:latin typeface="微软雅黑" panose="020B0503020204020204" charset="-122"/>
              <a:ea typeface="微软雅黑" panose="020B0503020204020204"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78840" y="937260"/>
            <a:ext cx="10471785" cy="2623185"/>
          </a:xfrm>
          <a:prstGeom prst="rect">
            <a:avLst/>
          </a:prstGeom>
          <a:blipFill>
            <a:blip r:embed="rId1">
              <a:extLst>
                <a:ext uri="{28A0092B-C50C-407E-A947-70E740481C1C}">
                  <a14:useLocalDpi xmlns:a14="http://schemas.microsoft.com/office/drawing/2010/main" val="0"/>
                </a:ext>
              </a:extLst>
            </a:blip>
            <a:srcRect/>
            <a:stretch>
              <a:fillRect t="-7000" b="-7000"/>
            </a:stretch>
          </a:blipFill>
          <a:ln w="19050">
            <a:solidFill>
              <a:srgbClr val="089082"/>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4" name="任意多边形 3"/>
          <p:cNvSpPr/>
          <p:nvPr/>
        </p:nvSpPr>
        <p:spPr>
          <a:xfrm>
            <a:off x="879475" y="3559810"/>
            <a:ext cx="10471150" cy="2496185"/>
          </a:xfrm>
          <a:custGeom>
            <a:avLst/>
            <a:gdLst>
              <a:gd name="connsiteX0" fmla="*/ 0 w 4229032"/>
              <a:gd name="connsiteY0" fmla="*/ 0 h 2496295"/>
              <a:gd name="connsiteX1" fmla="*/ 4229032 w 4229032"/>
              <a:gd name="connsiteY1" fmla="*/ 0 h 2496295"/>
              <a:gd name="connsiteX2" fmla="*/ 4229032 w 4229032"/>
              <a:gd name="connsiteY2" fmla="*/ 2496295 h 2496295"/>
              <a:gd name="connsiteX3" fmla="*/ 0 w 4229032"/>
              <a:gd name="connsiteY3" fmla="*/ 2496295 h 2496295"/>
              <a:gd name="connsiteX4" fmla="*/ 0 w 4229032"/>
              <a:gd name="connsiteY4" fmla="*/ 0 h 2496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9032" h="2496295">
                <a:moveTo>
                  <a:pt x="0" y="0"/>
                </a:moveTo>
                <a:lnTo>
                  <a:pt x="4229032" y="0"/>
                </a:lnTo>
                <a:lnTo>
                  <a:pt x="4229032" y="2496295"/>
                </a:lnTo>
                <a:lnTo>
                  <a:pt x="0" y="2496295"/>
                </a:lnTo>
                <a:lnTo>
                  <a:pt x="0" y="0"/>
                </a:lnTo>
                <a:close/>
              </a:path>
            </a:pathLst>
          </a:custGeom>
          <a:ln w="19050">
            <a:solidFill>
              <a:srgbClr val="089082"/>
            </a:solid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0000" tIns="108000" rIns="72000" bIns="106677" numCol="1" spcCol="1271" anchor="ctr" anchorCtr="0">
            <a:noAutofit/>
          </a:bodyPr>
          <a:lstStyle/>
          <a:p>
            <a:pPr defTabSz="1244600">
              <a:lnSpc>
                <a:spcPct val="150000"/>
              </a:lnSpc>
              <a:spcBef>
                <a:spcPct val="0"/>
              </a:spcBef>
              <a:spcAft>
                <a:spcPct val="35000"/>
              </a:spcAft>
            </a:pPr>
            <a:r>
              <a:rPr lang="zh-CN" altLang="en-US" sz="2800" dirty="0">
                <a:solidFill>
                  <a:srgbClr val="000000"/>
                </a:solidFill>
                <a:latin typeface="微软雅黑" panose="020B0503020204020204" charset="-122"/>
                <a:ea typeface="微软雅黑" panose="020B0503020204020204" charset="-122"/>
              </a:rPr>
              <a:t>创业思维来源于技艺思维，是从</a:t>
            </a:r>
            <a:r>
              <a:rPr lang="zh-CN" altLang="en-US" sz="2800" dirty="0">
                <a:solidFill>
                  <a:srgbClr val="FF0000"/>
                </a:solidFill>
                <a:latin typeface="微软雅黑" panose="020B0503020204020204" charset="-122"/>
                <a:ea typeface="微软雅黑" panose="020B0503020204020204" charset="-122"/>
              </a:rPr>
              <a:t>拥有的资源开始行动</a:t>
            </a:r>
            <a:r>
              <a:rPr lang="zh-CN" altLang="en-US" sz="2800" dirty="0">
                <a:solidFill>
                  <a:srgbClr val="000000"/>
                </a:solidFill>
                <a:latin typeface="微软雅黑" panose="020B0503020204020204" charset="-122"/>
                <a:ea typeface="微软雅黑" panose="020B0503020204020204" charset="-122"/>
              </a:rPr>
              <a:t>，创造多种可能性的思维方式（资源驱动），</a:t>
            </a:r>
            <a:r>
              <a:rPr lang="zh-CN" altLang="en-US" sz="2800" dirty="0">
                <a:solidFill>
                  <a:srgbClr val="FF0000"/>
                </a:solidFill>
                <a:latin typeface="微软雅黑" panose="020B0503020204020204" charset="-122"/>
                <a:ea typeface="微软雅黑" panose="020B0503020204020204" charset="-122"/>
              </a:rPr>
              <a:t>事后找一个理论</a:t>
            </a:r>
            <a:r>
              <a:rPr lang="zh-CN" altLang="en-US" sz="2800" dirty="0">
                <a:solidFill>
                  <a:srgbClr val="000000"/>
                </a:solidFill>
                <a:latin typeface="微软雅黑" panose="020B0503020204020204" charset="-122"/>
                <a:ea typeface="微软雅黑" panose="020B0503020204020204" charset="-122"/>
              </a:rPr>
              <a:t>来总结。</a:t>
            </a:r>
            <a:endParaRPr lang="zh-CN" altLang="en-US" sz="2800" dirty="0">
              <a:solidFill>
                <a:srgbClr val="000000"/>
              </a:solidFill>
              <a:latin typeface="微软雅黑" panose="020B0503020204020204" charset="-122"/>
              <a:ea typeface="微软雅黑" panose="020B0503020204020204" charset="-122"/>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748155" y="2315845"/>
            <a:ext cx="8872220" cy="164465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4800" b="1" dirty="0">
                <a:solidFill>
                  <a:srgbClr val="FF0000"/>
                </a:solidFill>
                <a:latin typeface="微软雅黑" panose="020B0503020204020204" charset="-122"/>
                <a:ea typeface="微软雅黑" panose="020B0503020204020204" charset="-122"/>
                <a:sym typeface="+mn-ea"/>
              </a:rPr>
              <a:t>创业思维和管理思维的</a:t>
            </a:r>
            <a:r>
              <a:rPr lang="zh-CN" altLang="en-US" sz="4800" b="1" dirty="0">
                <a:solidFill>
                  <a:srgbClr val="FF0000"/>
                </a:solidFill>
                <a:latin typeface="微软雅黑" panose="020B0503020204020204" charset="-122"/>
                <a:ea typeface="微软雅黑" panose="020B0503020204020204" charset="-122"/>
                <a:sym typeface="+mn-ea"/>
              </a:rPr>
              <a:t>体验</a:t>
            </a:r>
            <a:endParaRPr lang="zh-CN" altLang="en-US" sz="4800" b="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171575" y="1302385"/>
            <a:ext cx="10255885" cy="5426075"/>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200" b="1" spc="-15" dirty="0">
                <a:solidFill>
                  <a:srgbClr val="FF0000"/>
                </a:solidFill>
                <a:ea typeface="微软雅黑" panose="020B0503020204020204" charset="-122"/>
                <a:sym typeface="+mn-ea"/>
              </a:rPr>
              <a:t>在春暖花开的季节，画出你理想</a:t>
            </a:r>
            <a:r>
              <a:rPr lang="zh-CN" altLang="en-US" sz="3200" b="1" spc="-15" dirty="0">
                <a:solidFill>
                  <a:srgbClr val="FF0000"/>
                </a:solidFill>
                <a:ea typeface="微软雅黑" panose="020B0503020204020204" charset="-122"/>
                <a:sym typeface="+mn-ea"/>
              </a:rPr>
              <a:t>中生活的样子</a:t>
            </a:r>
            <a:endParaRPr lang="zh-CN" altLang="en-US" sz="3200" b="1" spc="-15" dirty="0">
              <a:solidFill>
                <a:srgbClr val="FF0000"/>
              </a:solidFill>
              <a:ea typeface="微软雅黑" panose="020B0503020204020204" charset="-122"/>
              <a:sym typeface="+mn-ea"/>
            </a:endParaRPr>
          </a:p>
          <a:p>
            <a:pPr indent="0" algn="ctr">
              <a:spcBef>
                <a:spcPts val="600"/>
              </a:spcBef>
              <a:spcAft>
                <a:spcPts val="600"/>
              </a:spcAft>
              <a:buNone/>
            </a:pPr>
            <a:endParaRPr lang="zh-CN" altLang="en-US" sz="3200" spc="-15" dirty="0">
              <a:solidFill>
                <a:srgbClr val="FF0000"/>
              </a:solidFill>
              <a:ea typeface="微软雅黑" panose="020B0503020204020204" charset="-122"/>
              <a:sym typeface="+mn-ea"/>
            </a:endParaRPr>
          </a:p>
          <a:p>
            <a:pPr indent="0" algn="l">
              <a:spcBef>
                <a:spcPts val="600"/>
              </a:spcBef>
              <a:spcAft>
                <a:spcPts val="600"/>
              </a:spcAft>
              <a:buNone/>
            </a:pPr>
            <a:r>
              <a:rPr lang="zh-CN" altLang="en-US" sz="2400" b="1" spc="-15" dirty="0">
                <a:solidFill>
                  <a:schemeClr val="tx1"/>
                </a:solidFill>
                <a:ea typeface="微软雅黑" panose="020B0503020204020204" charset="-122"/>
                <a:sym typeface="+mn-ea"/>
              </a:rPr>
              <a:t>1.</a:t>
            </a:r>
            <a:r>
              <a:rPr lang="zh-CN" altLang="en-US" sz="2400" b="1" spc="-15" dirty="0">
                <a:solidFill>
                  <a:schemeClr val="tx1"/>
                </a:solidFill>
                <a:ea typeface="微软雅黑" panose="020B0503020204020204" charset="-122"/>
                <a:sym typeface="+mn-ea"/>
              </a:rPr>
              <a:t>以小组为单位，在白纸上作画</a:t>
            </a:r>
            <a:endParaRPr lang="zh-CN" altLang="en-US" sz="24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400" b="1" spc="-15" dirty="0">
                <a:solidFill>
                  <a:schemeClr val="tx1"/>
                </a:solidFill>
                <a:ea typeface="微软雅黑" panose="020B0503020204020204" charset="-122"/>
                <a:sym typeface="+mn-ea"/>
              </a:rPr>
              <a:t>2.一个人进行口头描述，</a:t>
            </a:r>
            <a:r>
              <a:rPr lang="zh-CN" altLang="en-US" sz="2400" b="1" spc="-15" dirty="0">
                <a:solidFill>
                  <a:schemeClr val="tx1"/>
                </a:solidFill>
                <a:ea typeface="微软雅黑" panose="020B0503020204020204" charset="-122"/>
                <a:sym typeface="+mn-ea"/>
              </a:rPr>
              <a:t>然后画出描述的场景</a:t>
            </a:r>
            <a:endParaRPr lang="zh-CN" altLang="en-US" sz="24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400" b="1" spc="-15" dirty="0">
                <a:solidFill>
                  <a:schemeClr val="tx1"/>
                </a:solidFill>
                <a:ea typeface="微软雅黑" panose="020B0503020204020204" charset="-122"/>
                <a:sym typeface="+mn-ea"/>
              </a:rPr>
              <a:t>3.第二个人认可上个人的想法（不确定出现），在前</a:t>
            </a:r>
            <a:r>
              <a:rPr lang="zh-CN" altLang="en-US" sz="2400" b="1" spc="-15" dirty="0">
                <a:solidFill>
                  <a:schemeClr val="tx1"/>
                </a:solidFill>
                <a:ea typeface="微软雅黑" panose="020B0503020204020204" charset="-122"/>
                <a:sym typeface="+mn-ea"/>
              </a:rPr>
              <a:t>人画面基础上，加入自己的想法</a:t>
            </a:r>
            <a:endParaRPr lang="zh-CN" altLang="en-US" sz="24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400" b="1" spc="-15" dirty="0">
                <a:solidFill>
                  <a:schemeClr val="tx1"/>
                </a:solidFill>
                <a:ea typeface="微软雅黑" panose="020B0503020204020204" charset="-122"/>
                <a:sym typeface="+mn-ea"/>
              </a:rPr>
              <a:t>4.以此类推，共同完成画作</a:t>
            </a:r>
            <a:endParaRPr lang="zh-CN" altLang="en-US" sz="24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400" b="1" spc="-15" dirty="0">
                <a:solidFill>
                  <a:schemeClr val="tx1"/>
                </a:solidFill>
                <a:ea typeface="微软雅黑" panose="020B0503020204020204" charset="-122"/>
                <a:sym typeface="+mn-ea"/>
              </a:rPr>
              <a:t>5.以小组为单位，将画作拍照上传到微信群</a:t>
            </a:r>
            <a:endParaRPr lang="zh-CN" altLang="en-US" sz="2400" b="1" spc="-15" dirty="0">
              <a:solidFill>
                <a:schemeClr val="tx1"/>
              </a:solidFill>
              <a:ea typeface="微软雅黑" panose="020B0503020204020204" charset="-122"/>
              <a:sym typeface="+mn-ea"/>
            </a:endParaRPr>
          </a:p>
        </p:txBody>
      </p:sp>
      <p:sp>
        <p:nvSpPr>
          <p:cNvPr id="5" name="object 2"/>
          <p:cNvSpPr txBox="1">
            <a:spLocks noGrp="1"/>
          </p:cNvSpPr>
          <p:nvPr>
            <p:custDataLst>
              <p:tags r:id="rId1"/>
            </p:custDataLst>
          </p:nvPr>
        </p:nvSpPr>
        <p:spPr>
          <a:xfrm>
            <a:off x="1574800" y="234950"/>
            <a:ext cx="9431655" cy="769620"/>
          </a:xfrm>
          <a:prstGeom prst="rect">
            <a:avLst/>
          </a:prstGeom>
          <a:ln w="9525">
            <a:noFill/>
          </a:ln>
        </p:spPr>
        <p:txBody>
          <a:bodyPr vert="horz" wrap="square" lIns="0" tIns="0" rIns="0" bIns="0" rtlCol="0" anchor="ctr">
            <a:no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000" spc="-15" dirty="0">
                <a:solidFill>
                  <a:schemeClr val="tx1"/>
                </a:solidFill>
                <a:ea typeface="微软雅黑" panose="020B0503020204020204" charset="-122"/>
              </a:rPr>
              <a:t>创业思维体验</a:t>
            </a:r>
            <a:endParaRPr lang="zh-CN" sz="4000" spc="-15" dirty="0">
              <a:solidFill>
                <a:schemeClr val="tx1"/>
              </a:solidFill>
              <a:ea typeface="微软雅黑" panose="020B0503020204020204" charset="-122"/>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955800" y="2109470"/>
            <a:ext cx="8872220" cy="3059430"/>
          </a:xfrm>
          <a:prstGeom prst="rect">
            <a:avLst/>
          </a:prstGeom>
          <a:noFill/>
          <a:ln w="28575">
            <a:solidFill>
              <a:srgbClr val="219083"/>
            </a:solidFill>
          </a:ln>
        </p:spPr>
        <p:txBody>
          <a:bodyPr wrap="square" rtlCol="0" anchor="ctr" anchorCtr="0">
            <a:noAutofit/>
          </a:bodyPr>
          <a:p>
            <a:pPr indent="0" algn="l" fontAlgn="auto">
              <a:lnSpc>
                <a:spcPct val="150000"/>
              </a:lnSpc>
              <a:spcBef>
                <a:spcPts val="600"/>
              </a:spcBef>
              <a:spcAft>
                <a:spcPts val="600"/>
              </a:spcAft>
              <a:buNone/>
            </a:pPr>
            <a:r>
              <a:rPr lang="en-US" altLang="zh-CN" sz="2800" b="1" spc="-15" dirty="0">
                <a:solidFill>
                  <a:schemeClr val="tx1"/>
                </a:solidFill>
                <a:ea typeface="微软雅黑" panose="020B0503020204020204" charset="-122"/>
                <a:sym typeface="+mn-ea"/>
              </a:rPr>
              <a:t>1</a:t>
            </a:r>
            <a:r>
              <a:rPr lang="zh-CN" altLang="en-US" sz="2800" b="1" spc="-15" dirty="0">
                <a:solidFill>
                  <a:schemeClr val="tx1"/>
                </a:solidFill>
                <a:ea typeface="微软雅黑" panose="020B0503020204020204" charset="-122"/>
                <a:sym typeface="+mn-ea"/>
              </a:rPr>
              <a:t>.你能不能阻止不确定</a:t>
            </a:r>
            <a:r>
              <a:rPr lang="zh-CN" altLang="en-US" sz="2800" b="1" spc="-15" dirty="0">
                <a:solidFill>
                  <a:srgbClr val="FF0000"/>
                </a:solidFill>
                <a:ea typeface="微软雅黑" panose="020B0503020204020204" charset="-122"/>
                <a:sym typeface="+mn-ea"/>
              </a:rPr>
              <a:t>（别人的想法）</a:t>
            </a:r>
            <a:r>
              <a:rPr lang="zh-CN" altLang="en-US" sz="2800" b="1" spc="-15" dirty="0">
                <a:solidFill>
                  <a:schemeClr val="tx1"/>
                </a:solidFill>
                <a:ea typeface="微软雅黑" panose="020B0503020204020204" charset="-122"/>
                <a:sym typeface="+mn-ea"/>
              </a:rPr>
              <a:t>的</a:t>
            </a:r>
            <a:r>
              <a:rPr lang="zh-CN" altLang="en-US" sz="2800" b="1" spc="-15" dirty="0">
                <a:solidFill>
                  <a:schemeClr val="tx1"/>
                </a:solidFill>
                <a:ea typeface="微软雅黑" panose="020B0503020204020204" charset="-122"/>
                <a:sym typeface="+mn-ea"/>
              </a:rPr>
              <a:t>出现？</a:t>
            </a:r>
            <a:endParaRPr lang="zh-CN" altLang="en-US" sz="28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800" b="1" spc="-15" dirty="0">
                <a:solidFill>
                  <a:schemeClr val="tx1"/>
                </a:solidFill>
                <a:ea typeface="微软雅黑" panose="020B0503020204020204" charset="-122"/>
                <a:sym typeface="+mn-ea"/>
              </a:rPr>
              <a:t>2.随着不确定的解决，你是否会收获与预想不一样的结果？</a:t>
            </a:r>
            <a:r>
              <a:rPr lang="zh-CN" altLang="en-US" sz="2800" b="1" spc="-15" dirty="0">
                <a:solidFill>
                  <a:srgbClr val="FF0000"/>
                </a:solidFill>
                <a:ea typeface="微软雅黑" panose="020B0503020204020204" charset="-122"/>
                <a:sym typeface="+mn-ea"/>
              </a:rPr>
              <a:t>（创新随之产生）</a:t>
            </a:r>
            <a:endParaRPr lang="zh-CN" altLang="en-US" sz="2800" b="1" spc="-15" dirty="0">
              <a:solidFill>
                <a:srgbClr val="FF0000"/>
              </a:solidFill>
              <a:ea typeface="微软雅黑" panose="020B0503020204020204" charset="-122"/>
              <a:sym typeface="+mn-ea"/>
            </a:endParaRPr>
          </a:p>
        </p:txBody>
      </p:sp>
      <p:sp>
        <p:nvSpPr>
          <p:cNvPr id="5" name="object 2"/>
          <p:cNvSpPr txBox="1">
            <a:spLocks noGrp="1"/>
          </p:cNvSpPr>
          <p:nvPr>
            <p:custDataLst>
              <p:tags r:id="rId1"/>
            </p:custDataLst>
          </p:nvPr>
        </p:nvSpPr>
        <p:spPr>
          <a:xfrm>
            <a:off x="1574800" y="532765"/>
            <a:ext cx="9431655" cy="769620"/>
          </a:xfrm>
          <a:prstGeom prst="rect">
            <a:avLst/>
          </a:prstGeom>
          <a:ln w="9525">
            <a:noFill/>
          </a:ln>
        </p:spPr>
        <p:txBody>
          <a:bodyPr vert="horz" wrap="square" lIns="0" tIns="0" rIns="0" bIns="0" rtlCol="0" anchor="ctr">
            <a:no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000" spc="-15" dirty="0">
                <a:solidFill>
                  <a:schemeClr val="tx1"/>
                </a:solidFill>
                <a:ea typeface="微软雅黑" panose="020B0503020204020204" charset="-122"/>
              </a:rPr>
              <a:t>创业思维体验的</a:t>
            </a:r>
            <a:r>
              <a:rPr lang="zh-CN" sz="4000" spc="-15" dirty="0">
                <a:solidFill>
                  <a:schemeClr val="tx1"/>
                </a:solidFill>
                <a:ea typeface="微软雅黑" panose="020B0503020204020204" charset="-122"/>
              </a:rPr>
              <a:t>反思</a:t>
            </a:r>
            <a:endParaRPr lang="zh-CN" sz="4000" spc="-15" dirty="0">
              <a:solidFill>
                <a:schemeClr val="tx1"/>
              </a:solidFill>
              <a:ea typeface="微软雅黑" panose="020B0503020204020204" charset="-122"/>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58925" y="2379345"/>
            <a:ext cx="9015095" cy="1513205"/>
          </a:xfrm>
          <a:prstGeom prst="rect">
            <a:avLst/>
          </a:prstGeom>
          <a:noFill/>
          <a:ln w="28575">
            <a:solidFill>
              <a:srgbClr val="219083"/>
            </a:solidFill>
          </a:ln>
        </p:spPr>
        <p:txBody>
          <a:bodyPr wrap="square" rtlCol="0" anchor="ctr" anchorCtr="0">
            <a:noAutofit/>
          </a:bodyPr>
          <a:lstStyle/>
          <a:p>
            <a:pPr indent="0">
              <a:spcBef>
                <a:spcPts val="600"/>
              </a:spcBef>
              <a:spcAft>
                <a:spcPts val="600"/>
              </a:spcAft>
              <a:buFont typeface="Arial" panose="020B0604020202020204" pitchFamily="34" charset="0"/>
              <a:buNone/>
            </a:pPr>
            <a:r>
              <a:rPr lang="zh-CN" sz="2800" dirty="0">
                <a:solidFill>
                  <a:srgbClr val="000000"/>
                </a:solidFill>
                <a:ea typeface="微软雅黑" panose="020B0503020204020204" charset="-122"/>
                <a:sym typeface="+mn-ea"/>
              </a:rPr>
              <a:t>创业</a:t>
            </a:r>
            <a:r>
              <a:rPr sz="2800" dirty="0">
                <a:solidFill>
                  <a:srgbClr val="000000"/>
                </a:solidFill>
                <a:ea typeface="微软雅黑" panose="020B0503020204020204" charset="-122"/>
                <a:sym typeface="+mn-ea"/>
              </a:rPr>
              <a:t>思维：</a:t>
            </a:r>
            <a:r>
              <a:rPr lang="zh-CN" sz="2800" dirty="0">
                <a:solidFill>
                  <a:srgbClr val="000000"/>
                </a:solidFill>
                <a:ea typeface="微软雅黑" panose="020B0503020204020204" charset="-122"/>
                <a:sym typeface="+mn-ea"/>
              </a:rPr>
              <a:t>基于自身的资源</a:t>
            </a:r>
            <a:r>
              <a:rPr lang="zh-CN" sz="2800" dirty="0">
                <a:solidFill>
                  <a:srgbClr val="000000"/>
                </a:solidFill>
                <a:ea typeface="微软雅黑" panose="020B0503020204020204" charset="-122"/>
                <a:sym typeface="+mn-ea"/>
              </a:rPr>
              <a:t>去创造（探索）的思维方式</a:t>
            </a:r>
            <a:endParaRPr lang="zh-CN" altLang="en-US" sz="2000"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748155" y="2014855"/>
            <a:ext cx="8872220" cy="2828925"/>
          </a:xfrm>
          <a:prstGeom prst="rect">
            <a:avLst/>
          </a:prstGeom>
          <a:noFill/>
          <a:ln w="28575">
            <a:solidFill>
              <a:srgbClr val="219083"/>
            </a:solidFill>
          </a:ln>
        </p:spPr>
        <p:txBody>
          <a:bodyPr wrap="square" rtlCol="0" anchor="ctr" anchorCtr="0">
            <a:noAutofit/>
          </a:bodyPr>
          <a:p>
            <a:pPr indent="0" algn="l" fontAlgn="auto">
              <a:lnSpc>
                <a:spcPct val="150000"/>
              </a:lnSpc>
              <a:spcBef>
                <a:spcPts val="600"/>
              </a:spcBef>
              <a:spcAft>
                <a:spcPts val="600"/>
              </a:spcAft>
              <a:buNone/>
            </a:pPr>
            <a:r>
              <a:rPr lang="zh-CN" altLang="en-US" sz="2800" b="1" spc="-15" dirty="0">
                <a:solidFill>
                  <a:schemeClr val="tx1"/>
                </a:solidFill>
                <a:ea typeface="微软雅黑" panose="020B0503020204020204" charset="-122"/>
                <a:sym typeface="+mn-ea"/>
              </a:rPr>
              <a:t>1.把小组的画作对折</a:t>
            </a:r>
            <a:r>
              <a:rPr lang="en-US" altLang="zh-CN" sz="2800" b="1" spc="-15" dirty="0">
                <a:solidFill>
                  <a:schemeClr val="tx1"/>
                </a:solidFill>
                <a:ea typeface="微软雅黑" panose="020B0503020204020204" charset="-122"/>
                <a:sym typeface="+mn-ea"/>
              </a:rPr>
              <a:t>6</a:t>
            </a:r>
            <a:r>
              <a:rPr lang="zh-CN" altLang="en-US" sz="2800" b="1" spc="-15" dirty="0">
                <a:solidFill>
                  <a:schemeClr val="tx1"/>
                </a:solidFill>
                <a:ea typeface="微软雅黑" panose="020B0503020204020204" charset="-122"/>
                <a:sym typeface="+mn-ea"/>
              </a:rPr>
              <a:t>次</a:t>
            </a:r>
            <a:endParaRPr lang="zh-CN" altLang="en-US" sz="28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800" b="1" spc="-15" dirty="0">
                <a:solidFill>
                  <a:schemeClr val="tx1"/>
                </a:solidFill>
                <a:ea typeface="微软雅黑" panose="020B0503020204020204" charset="-122"/>
                <a:sym typeface="+mn-ea"/>
              </a:rPr>
              <a:t>2.按照对折的痕迹</a:t>
            </a:r>
            <a:r>
              <a:rPr lang="zh-CN" altLang="en-US" sz="2800" b="1" spc="-15" dirty="0">
                <a:solidFill>
                  <a:schemeClr val="tx1"/>
                </a:solidFill>
                <a:ea typeface="微软雅黑" panose="020B0503020204020204" charset="-122"/>
                <a:sym typeface="+mn-ea"/>
              </a:rPr>
              <a:t>撕开</a:t>
            </a:r>
            <a:endParaRPr lang="zh-CN" altLang="en-US" sz="28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en-US" altLang="zh-CN" sz="2800" b="1" spc="-15" dirty="0">
                <a:solidFill>
                  <a:schemeClr val="tx1"/>
                </a:solidFill>
                <a:ea typeface="微软雅黑" panose="020B0503020204020204" charset="-122"/>
                <a:sym typeface="+mn-ea"/>
              </a:rPr>
              <a:t>3.</a:t>
            </a:r>
            <a:r>
              <a:rPr lang="zh-CN" altLang="en-US" sz="2800" b="1" spc="-15" dirty="0">
                <a:solidFill>
                  <a:schemeClr val="tx1"/>
                </a:solidFill>
                <a:ea typeface="微软雅黑" panose="020B0503020204020204" charset="-122"/>
                <a:sym typeface="+mn-ea"/>
              </a:rPr>
              <a:t>以小组为单位拼回原来的</a:t>
            </a:r>
            <a:r>
              <a:rPr lang="zh-CN" altLang="en-US" sz="2800" b="1" spc="-15" dirty="0">
                <a:solidFill>
                  <a:schemeClr val="tx1"/>
                </a:solidFill>
                <a:ea typeface="微软雅黑" panose="020B0503020204020204" charset="-122"/>
                <a:sym typeface="+mn-ea"/>
              </a:rPr>
              <a:t>画作</a:t>
            </a:r>
            <a:endParaRPr lang="zh-CN" altLang="en-US" sz="2800" b="1" spc="-15" dirty="0">
              <a:solidFill>
                <a:schemeClr val="tx1"/>
              </a:solidFill>
              <a:ea typeface="微软雅黑" panose="020B0503020204020204" charset="-122"/>
              <a:sym typeface="+mn-ea"/>
            </a:endParaRPr>
          </a:p>
        </p:txBody>
      </p:sp>
      <p:sp>
        <p:nvSpPr>
          <p:cNvPr id="5" name="object 2"/>
          <p:cNvSpPr txBox="1">
            <a:spLocks noGrp="1"/>
          </p:cNvSpPr>
          <p:nvPr>
            <p:custDataLst>
              <p:tags r:id="rId1"/>
            </p:custDataLst>
          </p:nvPr>
        </p:nvSpPr>
        <p:spPr>
          <a:xfrm>
            <a:off x="1574800" y="532765"/>
            <a:ext cx="9431655" cy="769620"/>
          </a:xfrm>
          <a:prstGeom prst="rect">
            <a:avLst/>
          </a:prstGeom>
          <a:ln w="9525">
            <a:noFill/>
          </a:ln>
        </p:spPr>
        <p:txBody>
          <a:bodyPr vert="horz" wrap="square" lIns="0" tIns="0" rIns="0" bIns="0" rtlCol="0" anchor="ctr">
            <a:no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000" spc="-15" dirty="0">
                <a:solidFill>
                  <a:schemeClr val="tx1"/>
                </a:solidFill>
                <a:ea typeface="微软雅黑" panose="020B0503020204020204" charset="-122"/>
              </a:rPr>
              <a:t>管理思维体验</a:t>
            </a:r>
            <a:endParaRPr lang="zh-CN" sz="4000" spc="-15" dirty="0">
              <a:solidFill>
                <a:schemeClr val="tx1"/>
              </a:solidFill>
              <a:ea typeface="微软雅黑" panose="020B0503020204020204"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54380" y="1786255"/>
            <a:ext cx="10610850" cy="3985895"/>
          </a:xfrm>
          <a:prstGeom prst="rect">
            <a:avLst/>
          </a:prstGeom>
        </p:spPr>
        <p:txBody>
          <a:bodyPr vert="horz" wrap="square" lIns="0" tIns="0" rIns="0" bIns="0" rtlCol="0">
            <a:noAutofit/>
          </a:bodyPr>
          <a:lstStyle/>
          <a:p>
            <a:pPr marL="101600" indent="0" algn="l" fontAlgn="auto">
              <a:lnSpc>
                <a:spcPts val="4160"/>
              </a:lnSpc>
            </a:pPr>
            <a:r>
              <a:rPr lang="en-US" altLang="zh-CN" sz="3200" spc="-15" dirty="0">
                <a:ea typeface="微软雅黑" panose="020B0503020204020204" charset="-122"/>
                <a:sym typeface="+mn-ea"/>
              </a:rPr>
              <a:t>7.</a:t>
            </a:r>
            <a:r>
              <a:rPr lang="zh-CN" sz="3200" noProof="0" dirty="0">
                <a:ln>
                  <a:noFill/>
                </a:ln>
                <a:solidFill>
                  <a:srgbClr val="089082"/>
                </a:solidFill>
                <a:effectLst/>
                <a:uLnTx/>
                <a:uFillTx/>
                <a:ea typeface="微软雅黑" panose="020B0503020204020204" charset="-122"/>
                <a:cs typeface="+mn-cs"/>
                <a:sym typeface="+mn-ea"/>
              </a:rPr>
              <a:t>创新创业理论的逻辑架构</a:t>
            </a:r>
            <a:br>
              <a:rPr lang="zh-CN" sz="3200" noProof="0" dirty="0">
                <a:ln>
                  <a:noFill/>
                </a:ln>
                <a:solidFill>
                  <a:srgbClr val="089082"/>
                </a:solidFill>
                <a:effectLst/>
                <a:uLnTx/>
                <a:uFillTx/>
                <a:ea typeface="微软雅黑" panose="020B0503020204020204" charset="-122"/>
                <a:cs typeface="+mn-cs"/>
                <a:sym typeface="+mn-ea"/>
              </a:rPr>
            </a:br>
            <a:r>
              <a:rPr lang="zh-CN" altLang="en-US" spc="-15" dirty="0">
                <a:solidFill>
                  <a:srgbClr val="FF0000"/>
                </a:solidFill>
                <a:ea typeface="微软雅黑" panose="020B0503020204020204" charset="-122"/>
                <a:sym typeface="+mn-ea"/>
              </a:rPr>
              <a:t>不确定为什么</a:t>
            </a:r>
            <a:r>
              <a:rPr lang="zh-CN" altLang="en-US" spc="-15" dirty="0">
                <a:ea typeface="微软雅黑" panose="020B0503020204020204" charset="-122"/>
                <a:sym typeface="+mn-ea"/>
              </a:rPr>
              <a:t>永恒存在？</a:t>
            </a:r>
            <a:br>
              <a:rPr lang="zh-CN" altLang="en-US" spc="-15" dirty="0">
                <a:ea typeface="微软雅黑" panose="020B0503020204020204" charset="-122"/>
                <a:sym typeface="+mn-ea"/>
              </a:rPr>
            </a:br>
            <a:r>
              <a:rPr lang="zh-CN" noProof="0" dirty="0">
                <a:ln>
                  <a:noFill/>
                </a:ln>
                <a:solidFill>
                  <a:srgbClr val="FF0000"/>
                </a:solidFill>
                <a:effectLst/>
                <a:uLnTx/>
                <a:uFillTx/>
                <a:ea typeface="微软雅黑" panose="020B0503020204020204" charset="-122"/>
                <a:cs typeface="+mn-cs"/>
                <a:sym typeface="+mn-ea"/>
              </a:rPr>
              <a:t>人类仅能运用逻辑模型</a:t>
            </a:r>
            <a:r>
              <a:rPr lang="zh-CN" noProof="0" dirty="0">
                <a:ln>
                  <a:noFill/>
                </a:ln>
                <a:solidFill>
                  <a:srgbClr val="089082"/>
                </a:solidFill>
                <a:effectLst/>
                <a:uLnTx/>
                <a:uFillTx/>
                <a:ea typeface="微软雅黑" panose="020B0503020204020204" charset="-122"/>
                <a:cs typeface="+mn-cs"/>
                <a:sym typeface="+mn-ea"/>
              </a:rPr>
              <a:t>认知世界，</a:t>
            </a:r>
            <a:br>
              <a:rPr lang="zh-CN" altLang="en-US" spc="-15" dirty="0">
                <a:ea typeface="微软雅黑" panose="020B0503020204020204" charset="-122"/>
                <a:sym typeface="+mn-ea"/>
              </a:rPr>
            </a:br>
            <a:r>
              <a:rPr lang="zh-CN" altLang="en-US" spc="-15" dirty="0">
                <a:solidFill>
                  <a:srgbClr val="FF0000"/>
                </a:solidFill>
                <a:ea typeface="微软雅黑" panose="020B0503020204020204" charset="-122"/>
                <a:sym typeface="+mn-ea"/>
              </a:rPr>
              <a:t>知识就是</a:t>
            </a:r>
            <a:r>
              <a:rPr lang="zh-CN" altLang="en-US" spc="-15" dirty="0">
                <a:ea typeface="微软雅黑" panose="020B0503020204020204" charset="-122"/>
                <a:sym typeface="+mn-ea"/>
              </a:rPr>
              <a:t>人类构建的一个个</a:t>
            </a:r>
            <a:r>
              <a:rPr lang="zh-CN" altLang="en-US" spc="-15" dirty="0">
                <a:solidFill>
                  <a:srgbClr val="FF0000"/>
                </a:solidFill>
                <a:ea typeface="微软雅黑" panose="020B0503020204020204" charset="-122"/>
                <a:sym typeface="+mn-ea"/>
              </a:rPr>
              <a:t>逻辑模型</a:t>
            </a:r>
            <a:r>
              <a:rPr lang="zh-CN" altLang="en-US" spc="-15" dirty="0">
                <a:ea typeface="微软雅黑" panose="020B0503020204020204" charset="-122"/>
                <a:sym typeface="+mn-ea"/>
              </a:rPr>
              <a:t>，</a:t>
            </a:r>
            <a:br>
              <a:rPr lang="zh-CN" altLang="en-US" spc="-15" dirty="0">
                <a:ea typeface="微软雅黑" panose="020B0503020204020204" charset="-122"/>
                <a:sym typeface="+mn-ea"/>
              </a:rPr>
            </a:br>
            <a:r>
              <a:rPr lang="zh-CN" altLang="en-US" spc="-15" dirty="0">
                <a:solidFill>
                  <a:srgbClr val="FF0000"/>
                </a:solidFill>
                <a:ea typeface="微软雅黑" panose="020B0503020204020204" charset="-122"/>
                <a:sym typeface="+mn-ea"/>
              </a:rPr>
              <a:t>创新就是</a:t>
            </a:r>
            <a:r>
              <a:rPr lang="zh-CN" altLang="en-US" spc="-15" dirty="0">
                <a:ea typeface="微软雅黑" panose="020B0503020204020204" charset="-122"/>
                <a:sym typeface="+mn-ea"/>
              </a:rPr>
              <a:t>构建一个</a:t>
            </a:r>
            <a:r>
              <a:rPr lang="zh-CN" altLang="en-US" spc="-15" dirty="0">
                <a:solidFill>
                  <a:srgbClr val="FF0000"/>
                </a:solidFill>
                <a:ea typeface="微软雅黑" panose="020B0503020204020204" charset="-122"/>
                <a:sym typeface="+mn-ea"/>
              </a:rPr>
              <a:t>更贴合事物本真的思维模型</a:t>
            </a:r>
            <a:r>
              <a:rPr lang="zh-CN" altLang="en-US" spc="-15" dirty="0">
                <a:ea typeface="微软雅黑" panose="020B0503020204020204" charset="-122"/>
                <a:sym typeface="+mn-ea"/>
              </a:rPr>
              <a:t>，</a:t>
            </a:r>
            <a:br>
              <a:rPr lang="zh-CN" altLang="en-US" spc="-15" dirty="0">
                <a:ea typeface="微软雅黑" panose="020B0503020204020204" charset="-122"/>
                <a:sym typeface="+mn-ea"/>
              </a:rPr>
            </a:br>
            <a:r>
              <a:rPr lang="zh-CN" altLang="en-US" spc="-15" dirty="0">
                <a:solidFill>
                  <a:srgbClr val="FF0000"/>
                </a:solidFill>
                <a:ea typeface="微软雅黑" panose="020B0503020204020204" charset="-122"/>
                <a:sym typeface="+mn-ea"/>
              </a:rPr>
              <a:t>创业就是</a:t>
            </a:r>
            <a:r>
              <a:rPr lang="zh-CN" altLang="en-US" spc="-15" dirty="0">
                <a:ea typeface="微软雅黑" panose="020B0503020204020204" charset="-122"/>
                <a:sym typeface="+mn-ea"/>
              </a:rPr>
              <a:t>构建一个</a:t>
            </a:r>
            <a:r>
              <a:rPr lang="zh-CN" altLang="en-US" spc="-15" dirty="0">
                <a:solidFill>
                  <a:srgbClr val="FF0000"/>
                </a:solidFill>
                <a:ea typeface="微软雅黑" panose="020B0503020204020204" charset="-122"/>
                <a:sym typeface="+mn-ea"/>
              </a:rPr>
              <a:t>满足别人需要的</a:t>
            </a:r>
            <a:r>
              <a:rPr lang="zh-CN" altLang="en-US" spc="-15" dirty="0">
                <a:solidFill>
                  <a:srgbClr val="FF0000"/>
                </a:solidFill>
                <a:ea typeface="微软雅黑" panose="020B0503020204020204" charset="-122"/>
                <a:sym typeface="+mn-ea"/>
              </a:rPr>
              <a:t>逻辑模型</a:t>
            </a:r>
            <a:endParaRPr lang="zh-CN" altLang="en-US" spc="-15" dirty="0">
              <a:solidFill>
                <a:srgbClr val="FF0000"/>
              </a:solidFill>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 name="object 2"/>
          <p:cNvSpPr txBox="1">
            <a:spLocks noGrp="1"/>
          </p:cNvSpPr>
          <p:nvPr/>
        </p:nvSpPr>
        <p:spPr>
          <a:xfrm>
            <a:off x="2176780" y="715010"/>
            <a:ext cx="8277665" cy="49212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altLang="en-US" sz="3200" spc="-15" dirty="0">
                <a:solidFill>
                  <a:schemeClr val="tx1"/>
                </a:solidFill>
                <a:ea typeface="微软雅黑" panose="020B0503020204020204" charset="-122"/>
              </a:rPr>
              <a:t>前几节课程回顾</a:t>
            </a:r>
            <a:endParaRPr lang="zh-CN" altLang="en-US" sz="2800" b="0" spc="-15" dirty="0">
              <a:solidFill>
                <a:srgbClr val="FF0000"/>
              </a:solidFill>
              <a:ea typeface="微软雅黑" panose="020B0503020204020204" charset="-122"/>
            </a:endParaRP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955800" y="2109470"/>
            <a:ext cx="8872220" cy="3059430"/>
          </a:xfrm>
          <a:prstGeom prst="rect">
            <a:avLst/>
          </a:prstGeom>
          <a:noFill/>
          <a:ln w="28575">
            <a:solidFill>
              <a:srgbClr val="219083"/>
            </a:solidFill>
          </a:ln>
        </p:spPr>
        <p:txBody>
          <a:bodyPr wrap="square" rtlCol="0" anchor="ctr" anchorCtr="0">
            <a:noAutofit/>
          </a:bodyPr>
          <a:p>
            <a:pPr indent="0" algn="l" fontAlgn="auto">
              <a:lnSpc>
                <a:spcPct val="150000"/>
              </a:lnSpc>
              <a:spcBef>
                <a:spcPts val="600"/>
              </a:spcBef>
              <a:spcAft>
                <a:spcPts val="600"/>
              </a:spcAft>
              <a:buNone/>
            </a:pPr>
            <a:r>
              <a:rPr lang="en-US" altLang="zh-CN" sz="2800" b="1" spc="-15" dirty="0">
                <a:solidFill>
                  <a:schemeClr val="tx1"/>
                </a:solidFill>
                <a:ea typeface="微软雅黑" panose="020B0503020204020204" charset="-122"/>
                <a:sym typeface="+mn-ea"/>
              </a:rPr>
              <a:t>1</a:t>
            </a:r>
            <a:r>
              <a:rPr lang="zh-CN" altLang="en-US" sz="2800" b="1" spc="-15" dirty="0">
                <a:solidFill>
                  <a:schemeClr val="tx1"/>
                </a:solidFill>
                <a:ea typeface="微软雅黑" panose="020B0503020204020204" charset="-122"/>
                <a:sym typeface="+mn-ea"/>
              </a:rPr>
              <a:t>.拼图时，是不是头脑中</a:t>
            </a:r>
            <a:r>
              <a:rPr lang="zh-CN" altLang="en-US" sz="2800" b="1" spc="-15" dirty="0">
                <a:solidFill>
                  <a:schemeClr val="tx1"/>
                </a:solidFill>
                <a:ea typeface="微软雅黑" panose="020B0503020204020204" charset="-122"/>
                <a:sym typeface="+mn-ea"/>
              </a:rPr>
              <a:t>事先有一个</a:t>
            </a:r>
            <a:r>
              <a:rPr lang="zh-CN" altLang="en-US" sz="2800" b="1" spc="-15" dirty="0">
                <a:solidFill>
                  <a:schemeClr val="tx1"/>
                </a:solidFill>
                <a:ea typeface="微软雅黑" panose="020B0503020204020204" charset="-122"/>
                <a:sym typeface="+mn-ea"/>
              </a:rPr>
              <a:t>模型？</a:t>
            </a:r>
            <a:endParaRPr lang="zh-CN" altLang="en-US" sz="28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800" b="1" spc="-15" dirty="0">
                <a:solidFill>
                  <a:schemeClr val="tx1"/>
                </a:solidFill>
                <a:ea typeface="微软雅黑" panose="020B0503020204020204" charset="-122"/>
                <a:sym typeface="+mn-ea"/>
              </a:rPr>
              <a:t>2.你是如何一步步拼好</a:t>
            </a:r>
            <a:r>
              <a:rPr lang="zh-CN" altLang="en-US" sz="2800" b="1" spc="-15" dirty="0">
                <a:solidFill>
                  <a:schemeClr val="tx1"/>
                </a:solidFill>
                <a:ea typeface="微软雅黑" panose="020B0503020204020204" charset="-122"/>
                <a:sym typeface="+mn-ea"/>
              </a:rPr>
              <a:t>的？</a:t>
            </a:r>
            <a:endParaRPr lang="zh-CN" altLang="en-US" sz="2800" b="1" spc="-15" dirty="0">
              <a:solidFill>
                <a:schemeClr val="tx1"/>
              </a:solidFill>
              <a:ea typeface="微软雅黑" panose="020B0503020204020204" charset="-122"/>
              <a:sym typeface="+mn-ea"/>
            </a:endParaRPr>
          </a:p>
        </p:txBody>
      </p:sp>
      <p:sp>
        <p:nvSpPr>
          <p:cNvPr id="5" name="object 2"/>
          <p:cNvSpPr txBox="1">
            <a:spLocks noGrp="1"/>
          </p:cNvSpPr>
          <p:nvPr>
            <p:custDataLst>
              <p:tags r:id="rId1"/>
            </p:custDataLst>
          </p:nvPr>
        </p:nvSpPr>
        <p:spPr>
          <a:xfrm>
            <a:off x="1574800" y="532765"/>
            <a:ext cx="9431655" cy="769620"/>
          </a:xfrm>
          <a:prstGeom prst="rect">
            <a:avLst/>
          </a:prstGeom>
          <a:ln w="9525">
            <a:noFill/>
          </a:ln>
        </p:spPr>
        <p:txBody>
          <a:bodyPr vert="horz" wrap="square" lIns="0" tIns="0" rIns="0" bIns="0" rtlCol="0" anchor="ctr">
            <a:no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000" spc="-15" dirty="0">
                <a:solidFill>
                  <a:schemeClr val="tx1"/>
                </a:solidFill>
                <a:ea typeface="微软雅黑" panose="020B0503020204020204" charset="-122"/>
              </a:rPr>
              <a:t>管理思维体验的</a:t>
            </a:r>
            <a:r>
              <a:rPr lang="zh-CN" sz="4000" spc="-15" dirty="0">
                <a:solidFill>
                  <a:schemeClr val="tx1"/>
                </a:solidFill>
                <a:ea typeface="微软雅黑" panose="020B0503020204020204" charset="-122"/>
              </a:rPr>
              <a:t>反思</a:t>
            </a:r>
            <a:endParaRPr lang="zh-CN" sz="4000" spc="-15" dirty="0">
              <a:solidFill>
                <a:schemeClr val="tx1"/>
              </a:solidFill>
              <a:ea typeface="微软雅黑" panose="020B0503020204020204"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38375" y="2379345"/>
            <a:ext cx="7715250" cy="1513205"/>
          </a:xfrm>
          <a:prstGeom prst="rect">
            <a:avLst/>
          </a:prstGeom>
          <a:noFill/>
          <a:ln w="28575">
            <a:solidFill>
              <a:srgbClr val="219083"/>
            </a:solidFill>
          </a:ln>
        </p:spPr>
        <p:txBody>
          <a:bodyPr wrap="square" rtlCol="0" anchor="ctr" anchorCtr="0">
            <a:noAutofit/>
          </a:bodyPr>
          <a:lstStyle/>
          <a:p>
            <a:pPr indent="0">
              <a:spcBef>
                <a:spcPts val="600"/>
              </a:spcBef>
              <a:spcAft>
                <a:spcPts val="600"/>
              </a:spcAft>
              <a:buFont typeface="Arial" panose="020B0604020202020204" pitchFamily="34" charset="0"/>
              <a:buNone/>
            </a:pPr>
            <a:r>
              <a:rPr sz="2800" dirty="0">
                <a:solidFill>
                  <a:srgbClr val="000000"/>
                </a:solidFill>
                <a:ea typeface="微软雅黑" panose="020B0503020204020204" charset="-122"/>
                <a:sym typeface="+mn-ea"/>
              </a:rPr>
              <a:t>管理思维：用给定资源实现给定目标的思</a:t>
            </a:r>
            <a:r>
              <a:rPr sz="2800" spc="-5" dirty="0">
                <a:solidFill>
                  <a:srgbClr val="000000"/>
                </a:solidFill>
                <a:ea typeface="微软雅黑" panose="020B0503020204020204" charset="-122"/>
                <a:sym typeface="+mn-ea"/>
              </a:rPr>
              <a:t>维</a:t>
            </a:r>
            <a:r>
              <a:rPr lang="zh-CN" sz="2800" spc="-5" dirty="0">
                <a:solidFill>
                  <a:srgbClr val="000000"/>
                </a:solidFill>
                <a:ea typeface="微软雅黑" panose="020B0503020204020204" charset="-122"/>
                <a:sym typeface="+mn-ea"/>
              </a:rPr>
              <a:t>方式</a:t>
            </a:r>
            <a:endParaRPr lang="zh-CN" altLang="en-US" sz="2000"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955800" y="2109470"/>
            <a:ext cx="8872220" cy="3059430"/>
          </a:xfrm>
          <a:prstGeom prst="rect">
            <a:avLst/>
          </a:prstGeom>
          <a:noFill/>
          <a:ln w="28575">
            <a:solidFill>
              <a:srgbClr val="219083"/>
            </a:solidFill>
          </a:ln>
        </p:spPr>
        <p:txBody>
          <a:bodyPr wrap="square" rtlCol="0" anchor="ctr" anchorCtr="0">
            <a:noAutofit/>
          </a:bodyPr>
          <a:p>
            <a:pPr indent="0" algn="l" fontAlgn="auto">
              <a:lnSpc>
                <a:spcPct val="150000"/>
              </a:lnSpc>
              <a:spcBef>
                <a:spcPts val="600"/>
              </a:spcBef>
              <a:spcAft>
                <a:spcPts val="600"/>
              </a:spcAft>
              <a:buNone/>
            </a:pPr>
            <a:r>
              <a:rPr lang="en-US" altLang="zh-CN" sz="2800" b="1" spc="-15" dirty="0">
                <a:solidFill>
                  <a:schemeClr val="tx1"/>
                </a:solidFill>
                <a:ea typeface="微软雅黑" panose="020B0503020204020204" charset="-122"/>
                <a:sym typeface="+mn-ea"/>
              </a:rPr>
              <a:t>1</a:t>
            </a:r>
            <a:r>
              <a:rPr lang="zh-CN" altLang="en-US" sz="2800" b="1" spc="-15" dirty="0">
                <a:solidFill>
                  <a:schemeClr val="tx1"/>
                </a:solidFill>
                <a:ea typeface="微软雅黑" panose="020B0503020204020204" charset="-122"/>
                <a:sym typeface="+mn-ea"/>
              </a:rPr>
              <a:t>.管理思维起源于古希腊</a:t>
            </a:r>
            <a:r>
              <a:rPr lang="zh-CN" altLang="en-US" sz="2800" b="1" spc="-15" dirty="0">
                <a:solidFill>
                  <a:schemeClr val="tx1"/>
                </a:solidFill>
                <a:ea typeface="微软雅黑" panose="020B0503020204020204" charset="-122"/>
                <a:sym typeface="+mn-ea"/>
              </a:rPr>
              <a:t>的哲科思维</a:t>
            </a:r>
            <a:endParaRPr lang="zh-CN" altLang="en-US" sz="2800" b="1" spc="-15" dirty="0">
              <a:solidFill>
                <a:schemeClr val="tx1"/>
              </a:solidFill>
              <a:ea typeface="微软雅黑" panose="020B0503020204020204" charset="-122"/>
              <a:sym typeface="+mn-ea"/>
            </a:endParaRPr>
          </a:p>
          <a:p>
            <a:pPr indent="0" algn="l" fontAlgn="auto">
              <a:lnSpc>
                <a:spcPct val="150000"/>
              </a:lnSpc>
              <a:spcBef>
                <a:spcPts val="600"/>
              </a:spcBef>
              <a:spcAft>
                <a:spcPts val="600"/>
              </a:spcAft>
              <a:buNone/>
            </a:pPr>
            <a:r>
              <a:rPr lang="zh-CN" altLang="en-US" sz="2800" b="1" spc="-15" dirty="0">
                <a:solidFill>
                  <a:schemeClr val="tx1"/>
                </a:solidFill>
                <a:ea typeface="微软雅黑" panose="020B0503020204020204" charset="-122"/>
                <a:sym typeface="+mn-ea"/>
              </a:rPr>
              <a:t>2.哲科思维创造了我们目前所有科学</a:t>
            </a:r>
            <a:r>
              <a:rPr lang="zh-CN" altLang="en-US" sz="2800" b="1" spc="-15" dirty="0">
                <a:solidFill>
                  <a:schemeClr val="tx1"/>
                </a:solidFill>
                <a:ea typeface="微软雅黑" panose="020B0503020204020204" charset="-122"/>
                <a:sym typeface="+mn-ea"/>
              </a:rPr>
              <a:t>知识</a:t>
            </a:r>
            <a:endParaRPr lang="zh-CN" altLang="en-US" sz="2800" b="1" spc="-15" dirty="0">
              <a:solidFill>
                <a:schemeClr val="tx1"/>
              </a:solidFill>
              <a:ea typeface="微软雅黑" panose="020B0503020204020204" charset="-122"/>
              <a:sym typeface="+mn-ea"/>
            </a:endParaRPr>
          </a:p>
        </p:txBody>
      </p:sp>
      <p:sp>
        <p:nvSpPr>
          <p:cNvPr id="5" name="object 2"/>
          <p:cNvSpPr txBox="1">
            <a:spLocks noGrp="1"/>
          </p:cNvSpPr>
          <p:nvPr>
            <p:custDataLst>
              <p:tags r:id="rId1"/>
            </p:custDataLst>
          </p:nvPr>
        </p:nvSpPr>
        <p:spPr>
          <a:xfrm>
            <a:off x="1574800" y="532765"/>
            <a:ext cx="9431655" cy="769620"/>
          </a:xfrm>
          <a:prstGeom prst="rect">
            <a:avLst/>
          </a:prstGeom>
          <a:ln w="9525">
            <a:noFill/>
          </a:ln>
        </p:spPr>
        <p:txBody>
          <a:bodyPr vert="horz" wrap="square" lIns="0" tIns="0" rIns="0" bIns="0" rtlCol="0" anchor="ctr">
            <a:no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000" spc="-15" dirty="0">
                <a:solidFill>
                  <a:schemeClr val="tx1"/>
                </a:solidFill>
                <a:ea typeface="微软雅黑" panose="020B0503020204020204" charset="-122"/>
              </a:rPr>
              <a:t>管理思维的深入</a:t>
            </a:r>
            <a:r>
              <a:rPr lang="zh-CN" sz="4000" spc="-15" dirty="0">
                <a:solidFill>
                  <a:schemeClr val="tx1"/>
                </a:solidFill>
                <a:ea typeface="微软雅黑" panose="020B0503020204020204" charset="-122"/>
              </a:rPr>
              <a:t>解答</a:t>
            </a:r>
            <a:endParaRPr lang="zh-CN" sz="4000" spc="-15" dirty="0">
              <a:solidFill>
                <a:schemeClr val="tx1"/>
              </a:solidFill>
              <a:ea typeface="微软雅黑" panose="020B0503020204020204" charset="-122"/>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233545" y="1974215"/>
            <a:ext cx="7087235" cy="3662680"/>
          </a:xfrm>
          <a:prstGeom prst="rect">
            <a:avLst/>
          </a:prstGeom>
          <a:noFill/>
          <a:ln w="28575">
            <a:solidFill>
              <a:srgbClr val="219083"/>
            </a:solidFill>
          </a:ln>
        </p:spPr>
        <p:txBody>
          <a:bodyPr wrap="square" rtlCol="0" anchor="ctr" anchorCtr="0">
            <a:noAutofit/>
          </a:bodyPr>
          <a:lstStyle/>
          <a:p>
            <a:pPr indent="0" algn="l" fontAlgn="auto">
              <a:lnSpc>
                <a:spcPts val="5060"/>
              </a:lnSpc>
              <a:spcBef>
                <a:spcPts val="600"/>
              </a:spcBef>
              <a:spcAft>
                <a:spcPts val="600"/>
              </a:spcAft>
              <a:buFont typeface="+mj-lt"/>
              <a:buNone/>
            </a:pPr>
            <a:r>
              <a:rPr lang="en-US" altLang="zh-CN" sz="2800" b="1" dirty="0">
                <a:latin typeface="微软雅黑" panose="020B0503020204020204" charset="-122"/>
                <a:ea typeface="微软雅黑" panose="020B0503020204020204" charset="-122"/>
                <a:sym typeface="+mn-ea"/>
              </a:rPr>
              <a:t>1.哲科思维</a:t>
            </a:r>
            <a:r>
              <a:rPr lang="zh-CN" altLang="en-US" sz="2800" b="1" dirty="0">
                <a:latin typeface="微软雅黑" panose="020B0503020204020204" charset="-122"/>
                <a:ea typeface="微软雅黑" panose="020B0503020204020204" charset="-122"/>
                <a:sym typeface="+mn-ea"/>
              </a:rPr>
              <a:t>就是</a:t>
            </a:r>
            <a:r>
              <a:rPr lang="en-US" altLang="zh-CN" sz="2800" b="1" dirty="0">
                <a:latin typeface="微软雅黑" panose="020B0503020204020204" charset="-122"/>
                <a:ea typeface="微软雅黑" panose="020B0503020204020204" charset="-122"/>
                <a:sym typeface="+mn-ea"/>
              </a:rPr>
              <a:t>哲学科学思维。</a:t>
            </a:r>
            <a:endParaRPr lang="en-US" altLang="zh-CN" sz="2800" b="1" dirty="0">
              <a:latin typeface="微软雅黑" panose="020B0503020204020204" charset="-122"/>
              <a:ea typeface="微软雅黑" panose="020B0503020204020204" charset="-122"/>
              <a:sym typeface="+mn-ea"/>
            </a:endParaRPr>
          </a:p>
          <a:p>
            <a:pPr indent="0" algn="l" fontAlgn="auto">
              <a:lnSpc>
                <a:spcPts val="5060"/>
              </a:lnSpc>
              <a:spcBef>
                <a:spcPts val="600"/>
              </a:spcBef>
              <a:spcAft>
                <a:spcPts val="600"/>
              </a:spcAft>
              <a:buFont typeface="+mj-lt"/>
              <a:buNone/>
            </a:pPr>
            <a:r>
              <a:rPr lang="en-US" altLang="zh-CN" sz="2800" b="1" dirty="0">
                <a:latin typeface="微软雅黑" panose="020B0503020204020204" charset="-122"/>
                <a:ea typeface="微软雅黑" panose="020B0503020204020204" charset="-122"/>
                <a:sym typeface="+mn-ea"/>
              </a:rPr>
              <a:t>2.哲科思维是</a:t>
            </a:r>
            <a:r>
              <a:rPr lang="en-US" altLang="zh-CN" sz="2800" b="1" dirty="0">
                <a:solidFill>
                  <a:srgbClr val="FF0000"/>
                </a:solidFill>
                <a:latin typeface="微软雅黑" panose="020B0503020204020204" charset="-122"/>
                <a:ea typeface="微软雅黑" panose="020B0503020204020204" charset="-122"/>
                <a:sym typeface="+mn-ea"/>
              </a:rPr>
              <a:t>逻辑</a:t>
            </a:r>
            <a:r>
              <a:rPr lang="zh-CN" altLang="en-US" sz="2800" b="1" dirty="0">
                <a:solidFill>
                  <a:srgbClr val="FF0000"/>
                </a:solidFill>
                <a:latin typeface="微软雅黑" panose="020B0503020204020204" charset="-122"/>
                <a:ea typeface="微软雅黑" panose="020B0503020204020204" charset="-122"/>
                <a:sym typeface="+mn-ea"/>
              </a:rPr>
              <a:t>模型</a:t>
            </a:r>
            <a:r>
              <a:rPr lang="en-US" altLang="zh-CN" sz="2800" b="1" dirty="0">
                <a:solidFill>
                  <a:srgbClr val="FF0000"/>
                </a:solidFill>
                <a:latin typeface="微软雅黑" panose="020B0503020204020204" charset="-122"/>
                <a:ea typeface="微软雅黑" panose="020B0503020204020204" charset="-122"/>
                <a:sym typeface="+mn-ea"/>
              </a:rPr>
              <a:t>在前</a:t>
            </a:r>
            <a:r>
              <a:rPr lang="en-US" altLang="zh-CN" sz="2800" b="1" dirty="0">
                <a:latin typeface="微软雅黑" panose="020B0503020204020204" charset="-122"/>
                <a:ea typeface="微软雅黑" panose="020B0503020204020204" charset="-122"/>
                <a:sym typeface="+mn-ea"/>
              </a:rPr>
              <a:t>，事后才去找证据，或者采取用经验观察的方式来实证，这种思维方式，我们把它叫做哲科思维。</a:t>
            </a:r>
            <a:endParaRPr lang="zh-CN" altLang="en-US" sz="2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226945" y="912178"/>
            <a:ext cx="8277665" cy="553720"/>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600" spc="-15" dirty="0">
                <a:solidFill>
                  <a:srgbClr val="FF0000"/>
                </a:solidFill>
                <a:ea typeface="微软雅黑" panose="020B0503020204020204" charset="-122"/>
                <a:sym typeface="+mn-ea"/>
              </a:rPr>
              <a:t>哲科思维</a:t>
            </a:r>
            <a:r>
              <a:rPr lang="zh-CN" sz="3600" spc="-15" dirty="0">
                <a:solidFill>
                  <a:schemeClr val="tx1"/>
                </a:solidFill>
                <a:ea typeface="微软雅黑" panose="020B0503020204020204" charset="-122"/>
              </a:rPr>
              <a:t>来源于西方狭义哲学</a:t>
            </a:r>
            <a:r>
              <a:rPr lang="zh-CN" sz="3600" spc="-15" dirty="0">
                <a:solidFill>
                  <a:schemeClr val="tx1"/>
                </a:solidFill>
                <a:ea typeface="微软雅黑" panose="020B0503020204020204" charset="-122"/>
              </a:rPr>
              <a:t>思维</a:t>
            </a:r>
            <a:endParaRPr lang="zh-CN" sz="3600" spc="-15" dirty="0">
              <a:solidFill>
                <a:schemeClr val="tx1"/>
              </a:solidFill>
              <a:ea typeface="微软雅黑" panose="020B0503020204020204" charset="-122"/>
            </a:endParaRPr>
          </a:p>
        </p:txBody>
      </p:sp>
      <p:sp>
        <p:nvSpPr>
          <p:cNvPr id="6" name="object 2"/>
          <p:cNvSpPr txBox="1">
            <a:spLocks noGrp="1"/>
          </p:cNvSpPr>
          <p:nvPr/>
        </p:nvSpPr>
        <p:spPr>
          <a:xfrm>
            <a:off x="354330" y="388620"/>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哲科思维（管理思维）和创业</a:t>
            </a:r>
            <a:r>
              <a:rPr lang="zh-CN" spc="-15" dirty="0">
                <a:solidFill>
                  <a:schemeClr val="tx1"/>
                </a:solidFill>
                <a:ea typeface="微软雅黑" panose="020B0503020204020204" charset="-122"/>
              </a:rPr>
              <a:t>思维</a:t>
            </a:r>
            <a:endParaRPr lang="zh-CN" spc="-15" dirty="0">
              <a:solidFill>
                <a:schemeClr val="tx1"/>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147955" y="1974215"/>
            <a:ext cx="4085590" cy="3662680"/>
          </a:xfrm>
          <a:prstGeom prst="rect">
            <a:avLst/>
          </a:prstGeom>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36415" y="1974215"/>
            <a:ext cx="7087235" cy="3415665"/>
          </a:xfrm>
          <a:prstGeom prst="rect">
            <a:avLst/>
          </a:prstGeom>
          <a:noFill/>
          <a:ln w="28575">
            <a:solidFill>
              <a:srgbClr val="219083"/>
            </a:solidFill>
          </a:ln>
        </p:spPr>
        <p:txBody>
          <a:bodyPr wrap="square" rtlCol="0" anchor="ctr" anchorCtr="0">
            <a:noAutofit/>
          </a:bodyPr>
          <a:lstStyle/>
          <a:p>
            <a:pPr indent="0" algn="l" fontAlgn="auto">
              <a:lnSpc>
                <a:spcPts val="4060"/>
              </a:lnSpc>
              <a:spcBef>
                <a:spcPts val="600"/>
              </a:spcBef>
              <a:spcAft>
                <a:spcPts val="600"/>
              </a:spcAft>
              <a:buFont typeface="+mj-lt"/>
              <a:buNone/>
            </a:pPr>
            <a:r>
              <a:rPr lang="en-US" altLang="zh-CN" sz="2800" b="1" dirty="0">
                <a:latin typeface="微软雅黑" panose="020B0503020204020204" charset="-122"/>
                <a:ea typeface="微软雅黑" panose="020B0503020204020204" charset="-122"/>
                <a:sym typeface="+mn-ea"/>
              </a:rPr>
              <a:t>3.哲科思维优点在于</a:t>
            </a:r>
            <a:r>
              <a:rPr lang="en-US" altLang="zh-CN" sz="2800" b="1" dirty="0">
                <a:solidFill>
                  <a:srgbClr val="FF0000"/>
                </a:solidFill>
                <a:latin typeface="微软雅黑" panose="020B0503020204020204" charset="-122"/>
                <a:ea typeface="微软雅黑" panose="020B0503020204020204" charset="-122"/>
                <a:sym typeface="+mn-ea"/>
              </a:rPr>
              <a:t>缜密</a:t>
            </a:r>
            <a:r>
              <a:rPr lang="en-US" altLang="zh-CN" sz="2800" b="1" dirty="0">
                <a:latin typeface="微软雅黑" panose="020B0503020204020204" charset="-122"/>
                <a:ea typeface="微软雅黑" panose="020B0503020204020204" charset="-122"/>
                <a:sym typeface="+mn-ea"/>
              </a:rPr>
              <a:t>，且具有延展性，可模仿可运用于很多类似的情况</a:t>
            </a:r>
            <a:r>
              <a:rPr lang="zh-CN" altLang="en-US" sz="2800" b="1" dirty="0">
                <a:latin typeface="微软雅黑" panose="020B0503020204020204" charset="-122"/>
                <a:ea typeface="微软雅黑" panose="020B0503020204020204" charset="-122"/>
                <a:sym typeface="+mn-ea"/>
              </a:rPr>
              <a:t>。</a:t>
            </a:r>
            <a:endParaRPr lang="zh-CN" altLang="en-US" sz="2800" b="1" dirty="0">
              <a:latin typeface="微软雅黑" panose="020B0503020204020204" charset="-122"/>
              <a:ea typeface="微软雅黑" panose="020B0503020204020204" charset="-122"/>
              <a:sym typeface="+mn-ea"/>
            </a:endParaRPr>
          </a:p>
          <a:p>
            <a:pPr indent="0" algn="l" fontAlgn="auto">
              <a:lnSpc>
                <a:spcPts val="4060"/>
              </a:lnSpc>
              <a:spcBef>
                <a:spcPts val="600"/>
              </a:spcBef>
              <a:spcAft>
                <a:spcPts val="600"/>
              </a:spcAft>
              <a:buFont typeface="+mj-lt"/>
              <a:buNone/>
            </a:pPr>
            <a:r>
              <a:rPr lang="en-US" altLang="zh-CN" sz="2800" b="1" dirty="0">
                <a:latin typeface="微软雅黑" panose="020B0503020204020204" charset="-122"/>
                <a:ea typeface="微软雅黑" panose="020B0503020204020204" charset="-122"/>
                <a:sym typeface="+mn-ea"/>
              </a:rPr>
              <a:t>4.</a:t>
            </a:r>
            <a:r>
              <a:rPr lang="zh-CN" altLang="en-US" sz="2800" b="1" dirty="0">
                <a:solidFill>
                  <a:srgbClr val="FF0000"/>
                </a:solidFill>
                <a:latin typeface="微软雅黑" panose="020B0503020204020204" charset="-122"/>
                <a:ea typeface="微软雅黑" panose="020B0503020204020204" charset="-122"/>
                <a:sym typeface="+mn-ea"/>
              </a:rPr>
              <a:t>软性试错</a:t>
            </a:r>
            <a:r>
              <a:rPr lang="zh-CN" altLang="en-US" sz="2800" b="1" dirty="0">
                <a:latin typeface="微软雅黑" panose="020B0503020204020204" charset="-122"/>
                <a:ea typeface="微软雅黑" panose="020B0503020204020204" charset="-122"/>
                <a:sym typeface="+mn-ea"/>
              </a:rPr>
              <a:t>，进步迅速。</a:t>
            </a:r>
            <a:endParaRPr lang="zh-CN" altLang="en-US" sz="2800" b="1" dirty="0">
              <a:latin typeface="微软雅黑" panose="020B0503020204020204" charset="-122"/>
              <a:ea typeface="微软雅黑" panose="020B0503020204020204" charset="-122"/>
              <a:sym typeface="+mn-ea"/>
            </a:endParaRPr>
          </a:p>
          <a:p>
            <a:pPr indent="0" algn="l" fontAlgn="auto">
              <a:lnSpc>
                <a:spcPts val="4060"/>
              </a:lnSpc>
              <a:spcBef>
                <a:spcPts val="600"/>
              </a:spcBef>
              <a:spcAft>
                <a:spcPts val="600"/>
              </a:spcAft>
              <a:buFont typeface="+mj-lt"/>
              <a:buNone/>
            </a:pPr>
            <a:r>
              <a:rPr lang="en-US" altLang="zh-CN" sz="2800" b="1" dirty="0">
                <a:latin typeface="微软雅黑" panose="020B0503020204020204" charset="-122"/>
                <a:ea typeface="微软雅黑" panose="020B0503020204020204" charset="-122"/>
                <a:sym typeface="+mn-ea"/>
              </a:rPr>
              <a:t>5.</a:t>
            </a:r>
            <a:r>
              <a:rPr lang="zh-CN" altLang="en-US" sz="2800" b="1" dirty="0">
                <a:latin typeface="微软雅黑" panose="020B0503020204020204" charset="-122"/>
                <a:ea typeface="微软雅黑" panose="020B0503020204020204" charset="-122"/>
                <a:sym typeface="+mn-ea"/>
              </a:rPr>
              <a:t>我们自上</a:t>
            </a:r>
            <a:r>
              <a:rPr lang="zh-CN" altLang="en-US" sz="2800" b="1" dirty="0">
                <a:solidFill>
                  <a:srgbClr val="FF0000"/>
                </a:solidFill>
                <a:latin typeface="微软雅黑" panose="020B0503020204020204" charset="-122"/>
                <a:ea typeface="微软雅黑" panose="020B0503020204020204" charset="-122"/>
                <a:sym typeface="+mn-ea"/>
              </a:rPr>
              <a:t>小学到现在</a:t>
            </a:r>
            <a:r>
              <a:rPr lang="zh-CN" altLang="en-US" sz="2800" b="1" dirty="0">
                <a:latin typeface="微软雅黑" panose="020B0503020204020204" charset="-122"/>
                <a:ea typeface="微软雅黑" panose="020B0503020204020204" charset="-122"/>
                <a:sym typeface="+mn-ea"/>
              </a:rPr>
              <a:t>，一直受哲科思维的训练。</a:t>
            </a:r>
            <a:endParaRPr lang="zh-CN" altLang="en-US"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a:picLocks noChangeAspect="1"/>
          </p:cNvPicPr>
          <p:nvPr/>
        </p:nvPicPr>
        <p:blipFill>
          <a:blip r:embed="rId1"/>
          <a:stretch>
            <a:fillRect/>
          </a:stretch>
        </p:blipFill>
        <p:spPr>
          <a:xfrm>
            <a:off x="0" y="1923415"/>
            <a:ext cx="4337050" cy="3517265"/>
          </a:xfrm>
          <a:prstGeom prst="rect">
            <a:avLst/>
          </a:prstGeom>
        </p:spPr>
      </p:pic>
      <p:sp>
        <p:nvSpPr>
          <p:cNvPr id="7" name="object 2"/>
          <p:cNvSpPr txBox="1">
            <a:spLocks noGrp="1"/>
          </p:cNvSpPr>
          <p:nvPr/>
        </p:nvSpPr>
        <p:spPr>
          <a:xfrm>
            <a:off x="354330" y="388620"/>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哲科思维（管理思维）和创业</a:t>
            </a:r>
            <a:r>
              <a:rPr lang="zh-CN" spc="-15" dirty="0">
                <a:solidFill>
                  <a:schemeClr val="tx1"/>
                </a:solidFill>
                <a:ea typeface="微软雅黑" panose="020B0503020204020204" charset="-122"/>
              </a:rPr>
              <a:t>思维</a:t>
            </a:r>
            <a:endParaRPr lang="zh-CN" spc="-15" dirty="0">
              <a:solidFill>
                <a:schemeClr val="tx1"/>
              </a:solidFill>
              <a:ea typeface="微软雅黑" panose="020B0503020204020204" charset="-122"/>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16125" y="5346700"/>
            <a:ext cx="8159750" cy="123063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数论</a:t>
            </a: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毕达哥拉斯</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latin typeface="Arial" panose="020B0604020202020204" pitchFamily="34" charset="0"/>
                <a:ea typeface="微软雅黑" panose="020B0503020204020204" charset="-122"/>
                <a:cs typeface="Arial" panose="020B0604020202020204" pitchFamily="34" charset="0"/>
                <a:sym typeface="+mn-ea"/>
              </a:rPr>
              <a:t>一个差点用数学支配宇宙的男人</a:t>
            </a:r>
            <a:endParaRPr lang="zh-CN" altLang="en-US" sz="3600" b="1" dirty="0">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a:picLocks noChangeAspect="1"/>
          </p:cNvPicPr>
          <p:nvPr/>
        </p:nvPicPr>
        <p:blipFill>
          <a:blip r:embed="rId1"/>
          <a:stretch>
            <a:fillRect/>
          </a:stretch>
        </p:blipFill>
        <p:spPr>
          <a:xfrm>
            <a:off x="2016125" y="715010"/>
            <a:ext cx="8160385" cy="4515485"/>
          </a:xfrm>
          <a:prstGeom prst="rect">
            <a:avLst/>
          </a:prstGeom>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53515" y="5280660"/>
            <a:ext cx="9286240" cy="129667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形论</a:t>
            </a: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欧几里得</a:t>
            </a:r>
            <a:endParaRPr lang="zh-CN" altLang="en-US" sz="3600" b="1" dirty="0">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4" name="图片 3"/>
          <p:cNvPicPr>
            <a:picLocks noChangeAspect="1"/>
          </p:cNvPicPr>
          <p:nvPr/>
        </p:nvPicPr>
        <p:blipFill>
          <a:blip r:embed="rId1"/>
          <a:stretch>
            <a:fillRect/>
          </a:stretch>
        </p:blipFill>
        <p:spPr>
          <a:xfrm>
            <a:off x="1453515" y="432435"/>
            <a:ext cx="9285605" cy="4643120"/>
          </a:xfrm>
          <a:prstGeom prst="rect">
            <a:avLst/>
          </a:prstGeom>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15185" y="5440045"/>
            <a:ext cx="8324850" cy="1130935"/>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万有引力</a:t>
            </a: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牛顿</a:t>
            </a:r>
            <a:endParaRPr lang="zh-CN" altLang="en-US" sz="3600" b="1" dirty="0">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a:picLocks noChangeAspect="1"/>
          </p:cNvPicPr>
          <p:nvPr/>
        </p:nvPicPr>
        <p:blipFill>
          <a:blip r:embed="rId1"/>
          <a:stretch>
            <a:fillRect/>
          </a:stretch>
        </p:blipFill>
        <p:spPr>
          <a:xfrm>
            <a:off x="2115820" y="234950"/>
            <a:ext cx="8324215" cy="4929505"/>
          </a:xfrm>
          <a:prstGeom prst="rect">
            <a:avLst/>
          </a:prstGeom>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58545" y="5958840"/>
            <a:ext cx="10405110" cy="734695"/>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相对论</a:t>
            </a: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爱因斯坦</a:t>
            </a:r>
            <a:endParaRPr lang="zh-CN" altLang="en-US" sz="3600" b="1" dirty="0">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2" name="图片 1"/>
          <p:cNvPicPr>
            <a:picLocks noChangeAspect="1"/>
          </p:cNvPicPr>
          <p:nvPr/>
        </p:nvPicPr>
        <p:blipFill>
          <a:blip r:embed="rId1"/>
          <a:stretch>
            <a:fillRect/>
          </a:stretch>
        </p:blipFill>
        <p:spPr>
          <a:xfrm>
            <a:off x="1058545" y="0"/>
            <a:ext cx="10405110" cy="5754370"/>
          </a:xfrm>
          <a:prstGeom prst="rect">
            <a:avLst/>
          </a:prstGeom>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59890" y="2379345"/>
            <a:ext cx="8872220"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latin typeface="微软雅黑" panose="020B0503020204020204" charset="-122"/>
                <a:ea typeface="微软雅黑" panose="020B0503020204020204" charset="-122"/>
                <a:sym typeface="+mn-ea"/>
              </a:rPr>
              <a:t>偏废</a:t>
            </a:r>
            <a:r>
              <a:rPr lang="zh-CN" altLang="en-US" sz="4800" b="1" dirty="0">
                <a:latin typeface="微软雅黑" panose="020B0503020204020204" charset="-122"/>
                <a:ea typeface="微软雅黑" panose="020B0503020204020204" charset="-122"/>
                <a:sym typeface="+mn-ea"/>
              </a:rPr>
              <a:t>哲科思维的</a:t>
            </a:r>
            <a:r>
              <a:rPr lang="zh-CN" altLang="en-US" sz="4800" b="1" dirty="0">
                <a:latin typeface="微软雅黑" panose="020B0503020204020204" charset="-122"/>
                <a:ea typeface="微软雅黑" panose="020B0503020204020204" charset="-122"/>
                <a:sym typeface="+mn-ea"/>
              </a:rPr>
              <a:t>代价</a:t>
            </a:r>
            <a:endParaRPr lang="zh-CN" altLang="en-US" sz="4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6" name="object 2"/>
          <p:cNvSpPr txBox="1">
            <a:spLocks noGrp="1"/>
          </p:cNvSpPr>
          <p:nvPr/>
        </p:nvSpPr>
        <p:spPr>
          <a:xfrm>
            <a:off x="354330" y="388620"/>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哲科思维（管理思维）和创业</a:t>
            </a:r>
            <a:r>
              <a:rPr lang="zh-CN" spc="-15" dirty="0">
                <a:solidFill>
                  <a:schemeClr val="tx1"/>
                </a:solidFill>
                <a:ea typeface="微软雅黑" panose="020B0503020204020204" charset="-122"/>
              </a:rPr>
              <a:t>思维</a:t>
            </a:r>
            <a:endParaRPr lang="zh-CN" spc="-15" dirty="0">
              <a:solidFill>
                <a:schemeClr val="tx1"/>
              </a:solidFill>
              <a:ea typeface="微软雅黑" panose="020B050302020402020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0580" y="2379345"/>
            <a:ext cx="1018603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en-US" altLang="zh-CN" sz="4800" b="1" dirty="0">
                <a:solidFill>
                  <a:srgbClr val="FF0000"/>
                </a:solidFill>
                <a:latin typeface="微软雅黑" panose="020B0503020204020204" charset="-122"/>
                <a:ea typeface="微软雅黑" panose="020B0503020204020204" charset="-122"/>
                <a:sym typeface="+mn-ea"/>
              </a:rPr>
              <a:t>“</a:t>
            </a:r>
            <a:r>
              <a:rPr lang="zh-CN" altLang="en-US" sz="4800" b="1" dirty="0">
                <a:solidFill>
                  <a:srgbClr val="FF0000"/>
                </a:solidFill>
                <a:latin typeface="微软雅黑" panose="020B0503020204020204" charset="-122"/>
                <a:ea typeface="微软雅黑" panose="020B0503020204020204" charset="-122"/>
                <a:sym typeface="+mn-ea"/>
              </a:rPr>
              <a:t>不确定</a:t>
            </a:r>
            <a:r>
              <a:rPr lang="en-US" altLang="zh-CN" sz="4800" b="1" dirty="0">
                <a:solidFill>
                  <a:srgbClr val="FF0000"/>
                </a:solidFill>
                <a:latin typeface="微软雅黑" panose="020B0503020204020204" charset="-122"/>
                <a:ea typeface="微软雅黑" panose="020B0503020204020204" charset="-122"/>
                <a:sym typeface="+mn-ea"/>
              </a:rPr>
              <a:t>”</a:t>
            </a:r>
            <a:r>
              <a:rPr lang="zh-CN" altLang="en-US" sz="4800" b="1" dirty="0">
                <a:solidFill>
                  <a:schemeClr val="tx1"/>
                </a:solidFill>
                <a:latin typeface="微软雅黑" panose="020B0503020204020204" charset="-122"/>
                <a:ea typeface="微软雅黑" panose="020B0503020204020204" charset="-122"/>
                <a:sym typeface="+mn-ea"/>
              </a:rPr>
              <a:t>怎么来的？</a:t>
            </a:r>
            <a:r>
              <a:rPr lang="zh-CN" altLang="en-US" sz="4800" b="1" dirty="0">
                <a:latin typeface="微软雅黑" panose="020B0503020204020204" charset="-122"/>
                <a:ea typeface="微软雅黑" panose="020B0503020204020204" charset="-122"/>
                <a:sym typeface="+mn-ea"/>
              </a:rPr>
              <a:t>是否永远存在</a:t>
            </a:r>
            <a:r>
              <a:rPr lang="en-US" altLang="zh-CN" sz="4800" b="1" dirty="0">
                <a:latin typeface="微软雅黑" panose="020B0503020204020204" charset="-122"/>
                <a:ea typeface="微软雅黑" panose="020B0503020204020204" charset="-122"/>
                <a:sym typeface="+mn-ea"/>
              </a:rPr>
              <a:t>?</a:t>
            </a:r>
            <a:endParaRPr lang="en-US" altLang="zh-CN" sz="4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bg>
      <p:bgPr>
        <a:blipFill>
          <a:blip r:embed="rId1">
            <a:alphaModFix amt="29000"/>
          </a:blip>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54330" y="912495"/>
            <a:ext cx="11385550" cy="5478145"/>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清政府当年</a:t>
            </a:r>
            <a:r>
              <a:rPr lang="en-US" altLang="zh-CN" sz="3600" b="1" dirty="0">
                <a:latin typeface="微软雅黑" panose="020B0503020204020204" charset="-122"/>
                <a:ea typeface="微软雅黑" panose="020B0503020204020204" charset="-122"/>
                <a:sym typeface="+mn-ea"/>
              </a:rPr>
              <a:t>GDP</a:t>
            </a:r>
            <a:r>
              <a:rPr lang="zh-CN" altLang="en-US" sz="3600" b="1" dirty="0">
                <a:latin typeface="微软雅黑" panose="020B0503020204020204" charset="-122"/>
                <a:ea typeface="微软雅黑" panose="020B0503020204020204" charset="-122"/>
                <a:sym typeface="+mn-ea"/>
              </a:rPr>
              <a:t>世界</a:t>
            </a:r>
            <a:r>
              <a:rPr lang="zh-CN" altLang="en-US" sz="3600" b="1" dirty="0">
                <a:solidFill>
                  <a:srgbClr val="FF0000"/>
                </a:solidFill>
                <a:latin typeface="微软雅黑" panose="020B0503020204020204" charset="-122"/>
                <a:ea typeface="微软雅黑" panose="020B0503020204020204" charset="-122"/>
                <a:sym typeface="+mn-ea"/>
              </a:rPr>
              <a:t>第一</a:t>
            </a:r>
            <a:r>
              <a:rPr lang="zh-CN" altLang="en-US" sz="3600" b="1" dirty="0">
                <a:solidFill>
                  <a:schemeClr val="tx1"/>
                </a:solidFill>
                <a:latin typeface="微软雅黑" panose="020B0503020204020204" charset="-122"/>
                <a:ea typeface="微软雅黑" panose="020B0503020204020204" charset="-122"/>
                <a:sym typeface="+mn-ea"/>
              </a:rPr>
              <a:t>，</a:t>
            </a:r>
            <a:r>
              <a:rPr lang="zh-CN" altLang="en-US" sz="3600" b="1" dirty="0">
                <a:solidFill>
                  <a:srgbClr val="FF0000"/>
                </a:solidFill>
                <a:latin typeface="微软雅黑" panose="020B0503020204020204" charset="-122"/>
                <a:ea typeface="微软雅黑" panose="020B0503020204020204" charset="-122"/>
                <a:sym typeface="+mn-ea"/>
              </a:rPr>
              <a:t>解决了外患</a:t>
            </a:r>
            <a:r>
              <a:rPr lang="zh-CN" altLang="en-US" sz="3600" b="1" dirty="0">
                <a:latin typeface="微软雅黑" panose="020B0503020204020204" charset="-122"/>
                <a:ea typeface="微软雅黑" panose="020B0503020204020204" charset="-122"/>
                <a:sym typeface="+mn-ea"/>
              </a:rPr>
              <a:t>：平定了蒙古部落，统治了西藏，收复了台湾……</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solidFill>
                  <a:schemeClr val="tx1"/>
                </a:solidFill>
                <a:latin typeface="微软雅黑" panose="020B0503020204020204" charset="-122"/>
                <a:ea typeface="微软雅黑" panose="020B0503020204020204" charset="-122"/>
                <a:sym typeface="+mn-ea"/>
              </a:rPr>
              <a:t>可是，</a:t>
            </a:r>
            <a:endParaRPr lang="zh-CN" altLang="en-US" sz="3600" b="1" dirty="0">
              <a:solidFill>
                <a:schemeClr val="tx1"/>
              </a:solidFill>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solidFill>
                  <a:schemeClr val="tx1"/>
                </a:solidFill>
                <a:latin typeface="微软雅黑" panose="020B0503020204020204" charset="-122"/>
                <a:ea typeface="微软雅黑" panose="020B0503020204020204" charset="-122"/>
                <a:sym typeface="+mn-ea"/>
              </a:rPr>
              <a:t>鸦片战争为什么会</a:t>
            </a:r>
            <a:r>
              <a:rPr lang="zh-CN" altLang="en-US" sz="3600" b="1" dirty="0">
                <a:solidFill>
                  <a:srgbClr val="FF0000"/>
                </a:solidFill>
                <a:latin typeface="微软雅黑" panose="020B0503020204020204" charset="-122"/>
                <a:ea typeface="微软雅黑" panose="020B0503020204020204" charset="-122"/>
                <a:sym typeface="+mn-ea"/>
              </a:rPr>
              <a:t>失败？</a:t>
            </a:r>
            <a:endParaRPr lang="zh-CN" altLang="en-US" sz="3600" b="1" dirty="0">
              <a:solidFill>
                <a:schemeClr val="tx1"/>
              </a:solidFill>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solidFill>
                  <a:schemeClr val="tx1"/>
                </a:solidFill>
                <a:latin typeface="微软雅黑" panose="020B0503020204020204" charset="-122"/>
                <a:ea typeface="微软雅黑" panose="020B0503020204020204" charset="-122"/>
                <a:sym typeface="+mn-ea"/>
              </a:rPr>
              <a:t>为什么接下来</a:t>
            </a:r>
            <a:r>
              <a:rPr lang="zh-CN" altLang="en-US" sz="3600" b="1" dirty="0">
                <a:solidFill>
                  <a:srgbClr val="FF0000"/>
                </a:solidFill>
                <a:latin typeface="微软雅黑" panose="020B0503020204020204" charset="-122"/>
                <a:ea typeface="微软雅黑" panose="020B0503020204020204" charset="-122"/>
                <a:sym typeface="+mn-ea"/>
              </a:rPr>
              <a:t>连续失败？</a:t>
            </a:r>
            <a:endParaRPr lang="zh-CN" altLang="en-US" sz="3600" b="1" dirty="0">
              <a:solidFill>
                <a:schemeClr val="tx1"/>
              </a:solidFill>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solidFill>
                  <a:schemeClr val="tx1"/>
                </a:solidFill>
                <a:latin typeface="微软雅黑" panose="020B0503020204020204" charset="-122"/>
                <a:ea typeface="微软雅黑" panose="020B0503020204020204" charset="-122"/>
                <a:sym typeface="+mn-ea"/>
              </a:rPr>
              <a:t>为什么和西方列强比起来会</a:t>
            </a:r>
            <a:r>
              <a:rPr lang="zh-CN" altLang="en-US" sz="3600" b="1" dirty="0">
                <a:solidFill>
                  <a:srgbClr val="FF0000"/>
                </a:solidFill>
                <a:latin typeface="微软雅黑" panose="020B0503020204020204" charset="-122"/>
                <a:ea typeface="微软雅黑" panose="020B0503020204020204" charset="-122"/>
                <a:sym typeface="+mn-ea"/>
              </a:rPr>
              <a:t>骤然间</a:t>
            </a:r>
            <a:r>
              <a:rPr lang="zh-CN" altLang="en-US" sz="3600" b="1" dirty="0">
                <a:solidFill>
                  <a:schemeClr val="tx1"/>
                </a:solidFill>
                <a:latin typeface="微软雅黑" panose="020B0503020204020204" charset="-122"/>
                <a:ea typeface="微软雅黑" panose="020B0503020204020204" charset="-122"/>
                <a:sym typeface="+mn-ea"/>
              </a:rPr>
              <a:t>衰落</a:t>
            </a:r>
            <a:r>
              <a:rPr lang="zh-CN" altLang="en-US" sz="3600" b="1" dirty="0">
                <a:solidFill>
                  <a:schemeClr val="tx1"/>
                </a:solidFill>
                <a:latin typeface="微软雅黑" panose="020B0503020204020204" charset="-122"/>
                <a:ea typeface="微软雅黑" panose="020B0503020204020204" charset="-122"/>
                <a:sym typeface="+mn-ea"/>
              </a:rPr>
              <a:t>？</a:t>
            </a:r>
            <a:endParaRPr lang="zh-CN" altLang="en-US" sz="3600" b="1" dirty="0">
              <a:solidFill>
                <a:schemeClr val="tx1"/>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3730" y="2379345"/>
            <a:ext cx="1074102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latin typeface="微软雅黑" panose="020B0503020204020204" charset="-122"/>
                <a:ea typeface="微软雅黑" panose="020B0503020204020204" charset="-122"/>
                <a:sym typeface="+mn-ea"/>
              </a:rPr>
              <a:t>观看鸦片战争中武器的分析</a:t>
            </a:r>
            <a:r>
              <a:rPr lang="zh-CN" altLang="en-US" sz="4800" b="1" dirty="0">
                <a:latin typeface="微软雅黑" panose="020B0503020204020204" charset="-122"/>
                <a:ea typeface="微软雅黑" panose="020B0503020204020204" charset="-122"/>
                <a:sym typeface="+mn-ea"/>
              </a:rPr>
              <a:t>视频</a:t>
            </a:r>
            <a:endParaRPr lang="zh-CN" altLang="en-US" sz="4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6" name="object 2"/>
          <p:cNvSpPr txBox="1">
            <a:spLocks noGrp="1"/>
          </p:cNvSpPr>
          <p:nvPr/>
        </p:nvSpPr>
        <p:spPr>
          <a:xfrm>
            <a:off x="354330" y="388620"/>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哲科思维（管理思维）和创业</a:t>
            </a:r>
            <a:r>
              <a:rPr lang="zh-CN" spc="-15" dirty="0">
                <a:solidFill>
                  <a:schemeClr val="tx1"/>
                </a:solidFill>
                <a:ea typeface="微软雅黑" panose="020B0503020204020204" charset="-122"/>
              </a:rPr>
              <a:t>思维</a:t>
            </a:r>
            <a:endParaRPr lang="zh-CN" spc="-15" dirty="0">
              <a:solidFill>
                <a:schemeClr val="tx1"/>
              </a:solidFill>
              <a:ea typeface="微软雅黑" panose="020B0503020204020204" charset="-122"/>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3730" y="2379345"/>
            <a:ext cx="1074102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latin typeface="微软雅黑" panose="020B0503020204020204" charset="-122"/>
                <a:ea typeface="微软雅黑" panose="020B0503020204020204" charset="-122"/>
                <a:sym typeface="+mn-ea"/>
              </a:rPr>
              <a:t>英军在</a:t>
            </a:r>
            <a:r>
              <a:rPr lang="en-US" altLang="zh-CN" sz="4800" b="1" dirty="0">
                <a:latin typeface="微软雅黑" panose="020B0503020204020204" charset="-122"/>
                <a:ea typeface="微软雅黑" panose="020B0503020204020204" charset="-122"/>
                <a:sym typeface="+mn-ea"/>
              </a:rPr>
              <a:t>“</a:t>
            </a:r>
            <a:r>
              <a:rPr lang="zh-CN" altLang="en-US" sz="4800" b="1" dirty="0">
                <a:latin typeface="微软雅黑" panose="020B0503020204020204" charset="-122"/>
                <a:ea typeface="微软雅黑" panose="020B0503020204020204" charset="-122"/>
                <a:sym typeface="+mn-ea"/>
              </a:rPr>
              <a:t>哲科思维</a:t>
            </a:r>
            <a:r>
              <a:rPr lang="en-US" altLang="zh-CN" sz="4800" b="1" dirty="0">
                <a:latin typeface="微软雅黑" panose="020B0503020204020204" charset="-122"/>
                <a:ea typeface="微软雅黑" panose="020B0503020204020204" charset="-122"/>
                <a:sym typeface="+mn-ea"/>
              </a:rPr>
              <a:t>”</a:t>
            </a:r>
            <a:r>
              <a:rPr lang="zh-CN" altLang="en-US" sz="4800" b="1" dirty="0">
                <a:latin typeface="微软雅黑" panose="020B0503020204020204" charset="-122"/>
                <a:ea typeface="微软雅黑" panose="020B0503020204020204" charset="-122"/>
                <a:sym typeface="+mn-ea"/>
              </a:rPr>
              <a:t>指导下</a:t>
            </a:r>
            <a:r>
              <a:rPr lang="zh-CN" altLang="en-US" sz="4800" b="1" dirty="0">
                <a:latin typeface="微软雅黑" panose="020B0503020204020204" charset="-122"/>
                <a:ea typeface="微软雅黑" panose="020B0503020204020204" charset="-122"/>
                <a:sym typeface="+mn-ea"/>
              </a:rPr>
              <a:t>的结果</a:t>
            </a:r>
            <a:endParaRPr lang="zh-CN" altLang="en-US" sz="4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6" name="object 2"/>
          <p:cNvSpPr txBox="1">
            <a:spLocks noGrp="1"/>
          </p:cNvSpPr>
          <p:nvPr/>
        </p:nvSpPr>
        <p:spPr>
          <a:xfrm>
            <a:off x="354330" y="388620"/>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哲科思维（管理思维）和创业</a:t>
            </a:r>
            <a:r>
              <a:rPr lang="zh-CN" spc="-15" dirty="0">
                <a:solidFill>
                  <a:schemeClr val="tx1"/>
                </a:solidFill>
                <a:ea typeface="微软雅黑" panose="020B0503020204020204" charset="-122"/>
              </a:rPr>
              <a:t>思维</a:t>
            </a:r>
            <a:endParaRPr lang="zh-CN" spc="-15" dirty="0">
              <a:solidFill>
                <a:schemeClr val="tx1"/>
              </a:solidFill>
              <a:ea typeface="微软雅黑" panose="020B0503020204020204" charset="-122"/>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3730" y="2379345"/>
            <a:ext cx="1074102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观看王东岳近代中国衰落体现在思维方式</a:t>
            </a:r>
            <a:r>
              <a:rPr lang="zh-CN" altLang="en-US" sz="3600" b="1" dirty="0">
                <a:latin typeface="微软雅黑" panose="020B0503020204020204" charset="-122"/>
                <a:ea typeface="微软雅黑" panose="020B0503020204020204" charset="-122"/>
                <a:sym typeface="+mn-ea"/>
              </a:rPr>
              <a:t>中的</a:t>
            </a:r>
            <a:r>
              <a:rPr lang="zh-CN" altLang="en-US" sz="3600" b="1" dirty="0">
                <a:latin typeface="微软雅黑" panose="020B0503020204020204" charset="-122"/>
                <a:ea typeface="微软雅黑" panose="020B0503020204020204" charset="-122"/>
                <a:sym typeface="+mn-ea"/>
              </a:rPr>
              <a:t>视频</a:t>
            </a:r>
            <a:endParaRPr lang="zh-CN" altLang="en-US" sz="36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6" name="object 2"/>
          <p:cNvSpPr txBox="1">
            <a:spLocks noGrp="1"/>
          </p:cNvSpPr>
          <p:nvPr/>
        </p:nvSpPr>
        <p:spPr>
          <a:xfrm>
            <a:off x="354330" y="388620"/>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哲科思维（管理思维）和创业</a:t>
            </a:r>
            <a:r>
              <a:rPr lang="zh-CN" spc="-15" dirty="0">
                <a:solidFill>
                  <a:schemeClr val="tx1"/>
                </a:solidFill>
                <a:ea typeface="微软雅黑" panose="020B0503020204020204" charset="-122"/>
              </a:rPr>
              <a:t>思维</a:t>
            </a:r>
            <a:endParaRPr lang="zh-CN" spc="-15" dirty="0">
              <a:solidFill>
                <a:schemeClr val="tx1"/>
              </a:solidFill>
              <a:ea typeface="微软雅黑" panose="020B0503020204020204" charset="-122"/>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2192000" cy="6858000"/>
          </a:xfrm>
          <a:custGeom>
            <a:avLst/>
            <a:gdLst/>
            <a:ahLst/>
            <a:cxnLst/>
            <a:rect l="l" t="t" r="r" b="b"/>
            <a:pathLst>
              <a:path w="12192000" h="6858000">
                <a:moveTo>
                  <a:pt x="0" y="0"/>
                </a:moveTo>
                <a:lnTo>
                  <a:pt x="12192000" y="0"/>
                </a:lnTo>
                <a:lnTo>
                  <a:pt x="12192000" y="6858000"/>
                </a:lnTo>
                <a:lnTo>
                  <a:pt x="0" y="6858000"/>
                </a:lnTo>
                <a:lnTo>
                  <a:pt x="0" y="0"/>
                </a:lnTo>
                <a:close/>
              </a:path>
            </a:pathLst>
          </a:custGeom>
          <a:solidFill>
            <a:srgbClr val="079082"/>
          </a:solidFill>
        </p:spPr>
        <p:txBody>
          <a:bodyPr wrap="square" lIns="0" tIns="0" rIns="0" bIns="0" rtlCol="0"/>
          <a:lstStyle/>
          <a:p/>
        </p:txBody>
      </p:sp>
      <p:sp>
        <p:nvSpPr>
          <p:cNvPr id="3" name="object 3"/>
          <p:cNvSpPr txBox="1"/>
          <p:nvPr/>
        </p:nvSpPr>
        <p:spPr>
          <a:xfrm>
            <a:off x="1680845" y="2714625"/>
            <a:ext cx="9218930" cy="1882775"/>
          </a:xfrm>
          <a:prstGeom prst="rect">
            <a:avLst/>
          </a:prstGeom>
        </p:spPr>
        <p:txBody>
          <a:bodyPr vert="horz" wrap="square" lIns="0" tIns="12065" rIns="0" bIns="0" rtlCol="0">
            <a:spAutoFit/>
          </a:bodyPr>
          <a:lstStyle/>
          <a:p>
            <a:pPr marL="12700">
              <a:lnSpc>
                <a:spcPct val="100000"/>
              </a:lnSpc>
              <a:spcBef>
                <a:spcPts val="95"/>
              </a:spcBef>
            </a:pPr>
            <a:r>
              <a:rPr lang="zh-CN" altLang="en-US" sz="4000" b="1" dirty="0">
                <a:solidFill>
                  <a:srgbClr val="FFFF00"/>
                </a:solidFill>
                <a:latin typeface="微软雅黑" panose="020B0503020204020204" charset="-122"/>
                <a:ea typeface="微软雅黑" panose="020B0503020204020204" charset="-122"/>
                <a:cs typeface="微软雅黑" panose="020B0503020204020204" charset="-122"/>
              </a:rPr>
              <a:t>走着走着掉入一个漆黑的山洞，怎么办？</a:t>
            </a:r>
            <a:endParaRPr lang="zh-CN" altLang="en-US" sz="4000" b="1" dirty="0">
              <a:solidFill>
                <a:schemeClr val="bg1"/>
              </a:solidFill>
              <a:latin typeface="微软雅黑" panose="020B0503020204020204" charset="-122"/>
              <a:ea typeface="微软雅黑" panose="020B0503020204020204" charset="-122"/>
              <a:cs typeface="微软雅黑" panose="020B0503020204020204" charset="-122"/>
            </a:endParaRPr>
          </a:p>
          <a:p>
            <a:pPr marL="12700">
              <a:lnSpc>
                <a:spcPct val="100000"/>
              </a:lnSpc>
              <a:spcBef>
                <a:spcPts val="95"/>
              </a:spcBef>
            </a:pPr>
            <a:endParaRPr lang="zh-CN" altLang="en-US" sz="4000" b="1" dirty="0">
              <a:solidFill>
                <a:schemeClr val="bg1"/>
              </a:solidFill>
              <a:latin typeface="微软雅黑" panose="020B0503020204020204" charset="-122"/>
              <a:ea typeface="微软雅黑" panose="020B0503020204020204" charset="-122"/>
              <a:cs typeface="微软雅黑" panose="020B0503020204020204" charset="-122"/>
            </a:endParaRPr>
          </a:p>
          <a:p>
            <a:pPr marL="12700">
              <a:lnSpc>
                <a:spcPct val="100000"/>
              </a:lnSpc>
              <a:spcBef>
                <a:spcPts val="95"/>
              </a:spcBef>
            </a:pPr>
            <a:r>
              <a:rPr lang="zh-CN" altLang="en-US" sz="4000" b="1" dirty="0">
                <a:solidFill>
                  <a:srgbClr val="FFFF00"/>
                </a:solidFill>
                <a:latin typeface="微软雅黑" panose="020B0503020204020204" charset="-122"/>
                <a:ea typeface="微软雅黑" panose="020B0503020204020204" charset="-122"/>
                <a:cs typeface="微软雅黑" panose="020B0503020204020204" charset="-122"/>
              </a:rPr>
              <a:t>请将你的答案发到群里（</a:t>
            </a:r>
            <a:r>
              <a:rPr lang="en-US" altLang="zh-CN" sz="4000" b="1" dirty="0">
                <a:solidFill>
                  <a:srgbClr val="FFFF00"/>
                </a:solidFill>
                <a:latin typeface="微软雅黑" panose="020B0503020204020204" charset="-122"/>
                <a:ea typeface="微软雅黑" panose="020B0503020204020204" charset="-122"/>
                <a:cs typeface="微软雅黑" panose="020B0503020204020204" charset="-122"/>
              </a:rPr>
              <a:t>5</a:t>
            </a:r>
            <a:r>
              <a:rPr lang="zh-CN" altLang="en-US" sz="4000" b="1" dirty="0">
                <a:solidFill>
                  <a:srgbClr val="FFFF00"/>
                </a:solidFill>
                <a:latin typeface="微软雅黑" panose="020B0503020204020204" charset="-122"/>
                <a:ea typeface="微软雅黑" panose="020B0503020204020204" charset="-122"/>
                <a:cs typeface="微软雅黑" panose="020B0503020204020204" charset="-122"/>
              </a:rPr>
              <a:t>分钟）</a:t>
            </a:r>
            <a:endParaRPr lang="zh-CN" altLang="en-US" sz="4000" b="1" dirty="0">
              <a:solidFill>
                <a:srgbClr val="FFFF00"/>
              </a:solidFill>
              <a:latin typeface="微软雅黑" panose="020B0503020204020204" charset="-122"/>
              <a:ea typeface="微软雅黑" panose="020B0503020204020204" charset="-122"/>
              <a:cs typeface="微软雅黑" panose="020B0503020204020204" charset="-122"/>
            </a:endParaRPr>
          </a:p>
        </p:txBody>
      </p:sp>
      <p:sp>
        <p:nvSpPr>
          <p:cNvPr id="4" name="object 4"/>
          <p:cNvSpPr/>
          <p:nvPr/>
        </p:nvSpPr>
        <p:spPr>
          <a:xfrm>
            <a:off x="880872" y="429768"/>
            <a:ext cx="800100" cy="460375"/>
          </a:xfrm>
          <a:custGeom>
            <a:avLst/>
            <a:gdLst/>
            <a:ahLst/>
            <a:cxnLst/>
            <a:rect l="l" t="t" r="r" b="b"/>
            <a:pathLst>
              <a:path w="800100" h="460375">
                <a:moveTo>
                  <a:pt x="0" y="0"/>
                </a:moveTo>
                <a:lnTo>
                  <a:pt x="800100" y="0"/>
                </a:lnTo>
                <a:lnTo>
                  <a:pt x="800100" y="460247"/>
                </a:lnTo>
                <a:lnTo>
                  <a:pt x="0" y="460247"/>
                </a:lnTo>
                <a:lnTo>
                  <a:pt x="0" y="0"/>
                </a:lnTo>
                <a:close/>
              </a:path>
            </a:pathLst>
          </a:custGeom>
          <a:solidFill>
            <a:srgbClr val="079082"/>
          </a:solidFill>
        </p:spPr>
        <p:txBody>
          <a:bodyPr wrap="square" lIns="0" tIns="0" rIns="0" bIns="0" rtlCol="0"/>
          <a:lstStyle/>
          <a:p/>
        </p:txBody>
      </p:sp>
      <p:sp>
        <p:nvSpPr>
          <p:cNvPr id="5" name="object 5"/>
          <p:cNvSpPr txBox="1"/>
          <p:nvPr/>
        </p:nvSpPr>
        <p:spPr>
          <a:xfrm>
            <a:off x="3616325" y="1014095"/>
            <a:ext cx="4959350" cy="689610"/>
          </a:xfrm>
          <a:prstGeom prst="rect">
            <a:avLst/>
          </a:prstGeom>
        </p:spPr>
        <p:txBody>
          <a:bodyPr vert="horz" wrap="square" lIns="0" tIns="12700" rIns="0" bIns="0" rtlCol="0">
            <a:spAutoFit/>
          </a:bodyPr>
          <a:lstStyle/>
          <a:p>
            <a:pPr marL="12700" algn="ctr">
              <a:lnSpc>
                <a:spcPct val="100000"/>
              </a:lnSpc>
              <a:spcBef>
                <a:spcPts val="100"/>
              </a:spcBef>
            </a:pPr>
            <a:r>
              <a:rPr lang="zh-CN" altLang="en-US" sz="4400" b="1" dirty="0">
                <a:solidFill>
                  <a:schemeClr val="bg1"/>
                </a:solidFill>
                <a:latin typeface="微软雅黑" panose="020B0503020204020204" charset="-122"/>
                <a:cs typeface="微软雅黑" panose="020B0503020204020204" charset="-122"/>
              </a:rPr>
              <a:t>创业思维训练</a:t>
            </a:r>
            <a:endParaRPr lang="zh-CN" altLang="en-US" sz="4400" b="1" dirty="0">
              <a:solidFill>
                <a:schemeClr val="bg1"/>
              </a:solidFill>
              <a:latin typeface="微软雅黑" panose="020B0503020204020204" charset="-122"/>
              <a:cs typeface="微软雅黑" panose="020B0503020204020204" charset="-122"/>
            </a:endParaRPr>
          </a:p>
        </p:txBody>
      </p:sp>
      <p:sp>
        <p:nvSpPr>
          <p:cNvPr id="7" name="object 7"/>
          <p:cNvSpPr/>
          <p:nvPr/>
        </p:nvSpPr>
        <p:spPr>
          <a:xfrm>
            <a:off x="2865119" y="601345"/>
            <a:ext cx="1514855" cy="1514856"/>
          </a:xfrm>
          <a:prstGeom prst="rect">
            <a:avLst/>
          </a:prstGeom>
          <a:blipFill>
            <a:blip r:embed="rId1" cstate="print"/>
            <a:stretch>
              <a:fillRect/>
            </a:stretch>
          </a:blipFill>
        </p:spPr>
        <p:txBody>
          <a:bodyPr wrap="square" lIns="0" tIns="0" rIns="0" bIns="0" rtlCol="0"/>
          <a:lstStyle/>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089640" y="6415404"/>
            <a:ext cx="18605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888888"/>
                </a:solidFill>
                <a:latin typeface="等线" panose="02010600030101010101" charset="-122"/>
                <a:cs typeface="等线" panose="02010600030101010101" charset="-122"/>
              </a:rPr>
              <a:t>4</a:t>
            </a:r>
            <a:r>
              <a:rPr sz="1200" dirty="0">
                <a:solidFill>
                  <a:srgbClr val="888888"/>
                </a:solidFill>
                <a:latin typeface="等线" panose="02010600030101010101" charset="-122"/>
                <a:cs typeface="等线" panose="02010600030101010101" charset="-122"/>
              </a:rPr>
              <a:t>2</a:t>
            </a:r>
            <a:endParaRPr sz="1200">
              <a:latin typeface="等线" panose="02010600030101010101" charset="-122"/>
              <a:cs typeface="等线" panose="02010600030101010101" charset="-122"/>
            </a:endParaRPr>
          </a:p>
        </p:txBody>
      </p:sp>
      <p:sp>
        <p:nvSpPr>
          <p:cNvPr id="3" name="object 3"/>
          <p:cNvSpPr txBox="1">
            <a:spLocks noGrp="1"/>
          </p:cNvSpPr>
          <p:nvPr>
            <p:ph type="title"/>
          </p:nvPr>
        </p:nvSpPr>
        <p:spPr>
          <a:xfrm>
            <a:off x="3408438" y="2263343"/>
            <a:ext cx="4647565" cy="1365885"/>
          </a:xfrm>
          <a:prstGeom prst="rect">
            <a:avLst/>
          </a:prstGeom>
        </p:spPr>
        <p:txBody>
          <a:bodyPr vert="horz" wrap="square" lIns="0" tIns="12065" rIns="0" bIns="0" rtlCol="0">
            <a:spAutoFit/>
          </a:bodyPr>
          <a:lstStyle/>
          <a:p>
            <a:pPr marL="12700" algn="ctr">
              <a:lnSpc>
                <a:spcPct val="100000"/>
              </a:lnSpc>
              <a:spcBef>
                <a:spcPts val="95"/>
              </a:spcBef>
            </a:pPr>
            <a:r>
              <a:rPr lang="en-US" altLang="zh-CN" sz="8800" dirty="0">
                <a:solidFill>
                  <a:srgbClr val="000000"/>
                </a:solidFill>
                <a:ea typeface="微软雅黑" panose="020B0503020204020204" charset="-122"/>
              </a:rPr>
              <a:t>   </a:t>
            </a:r>
            <a:r>
              <a:rPr lang="zh-CN" sz="8800" dirty="0">
                <a:solidFill>
                  <a:srgbClr val="000000"/>
                </a:solidFill>
                <a:ea typeface="微软雅黑" panose="020B0503020204020204" charset="-122"/>
              </a:rPr>
              <a:t>干！</a:t>
            </a:r>
            <a:endParaRPr lang="zh-CN" sz="8800" spc="-5" dirty="0">
              <a:solidFill>
                <a:srgbClr val="000000"/>
              </a:solidFill>
              <a:ea typeface="微软雅黑" panose="020B0503020204020204" charset="-122"/>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089640" y="6415404"/>
            <a:ext cx="18605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888888"/>
                </a:solidFill>
                <a:latin typeface="等线" panose="02010600030101010101" charset="-122"/>
                <a:cs typeface="等线" panose="02010600030101010101" charset="-122"/>
              </a:rPr>
              <a:t>4</a:t>
            </a:r>
            <a:r>
              <a:rPr sz="1200" dirty="0">
                <a:solidFill>
                  <a:srgbClr val="888888"/>
                </a:solidFill>
                <a:latin typeface="等线" panose="02010600030101010101" charset="-122"/>
                <a:cs typeface="等线" panose="02010600030101010101" charset="-122"/>
              </a:rPr>
              <a:t>2</a:t>
            </a:r>
            <a:endParaRPr sz="1200">
              <a:latin typeface="等线" panose="02010600030101010101" charset="-122"/>
              <a:cs typeface="等线" panose="02010600030101010101" charset="-122"/>
            </a:endParaRPr>
          </a:p>
        </p:txBody>
      </p:sp>
      <p:pic>
        <p:nvPicPr>
          <p:cNvPr id="8" name="图片 7"/>
          <p:cNvPicPr>
            <a:picLocks noChangeAspect="1"/>
          </p:cNvPicPr>
          <p:nvPr/>
        </p:nvPicPr>
        <p:blipFill>
          <a:blip r:embed="rId1"/>
          <a:stretch>
            <a:fillRect/>
          </a:stretch>
        </p:blipFill>
        <p:spPr>
          <a:xfrm>
            <a:off x="2787650" y="340995"/>
            <a:ext cx="7123430" cy="4594860"/>
          </a:xfrm>
          <a:prstGeom prst="rect">
            <a:avLst/>
          </a:prstGeom>
        </p:spPr>
      </p:pic>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1089640" y="6415404"/>
            <a:ext cx="186055" cy="208279"/>
          </a:xfrm>
          <a:prstGeom prst="rect">
            <a:avLst/>
          </a:prstGeom>
        </p:spPr>
        <p:txBody>
          <a:bodyPr vert="horz" wrap="square" lIns="0" tIns="12700" rIns="0" bIns="0" rtlCol="0">
            <a:spAutoFit/>
          </a:bodyPr>
          <a:lstStyle/>
          <a:p>
            <a:pPr marL="12700">
              <a:lnSpc>
                <a:spcPct val="100000"/>
              </a:lnSpc>
              <a:spcBef>
                <a:spcPts val="100"/>
              </a:spcBef>
            </a:pPr>
            <a:r>
              <a:rPr sz="1200" spc="-5" dirty="0">
                <a:solidFill>
                  <a:srgbClr val="888888"/>
                </a:solidFill>
                <a:latin typeface="等线" panose="02010600030101010101" charset="-122"/>
                <a:cs typeface="等线" panose="02010600030101010101" charset="-122"/>
              </a:rPr>
              <a:t>4</a:t>
            </a:r>
            <a:r>
              <a:rPr sz="1200" dirty="0">
                <a:solidFill>
                  <a:srgbClr val="888888"/>
                </a:solidFill>
                <a:latin typeface="等线" panose="02010600030101010101" charset="-122"/>
                <a:cs typeface="等线" panose="02010600030101010101" charset="-122"/>
              </a:rPr>
              <a:t>2</a:t>
            </a:r>
            <a:endParaRPr sz="1200">
              <a:latin typeface="等线" panose="02010600030101010101" charset="-122"/>
              <a:cs typeface="等线" panose="02010600030101010101" charset="-122"/>
            </a:endParaRPr>
          </a:p>
        </p:txBody>
      </p:sp>
      <p:sp>
        <p:nvSpPr>
          <p:cNvPr id="3" name="object 3"/>
          <p:cNvSpPr txBox="1">
            <a:spLocks noGrp="1"/>
          </p:cNvSpPr>
          <p:nvPr>
            <p:ph type="title"/>
          </p:nvPr>
        </p:nvSpPr>
        <p:spPr>
          <a:xfrm>
            <a:off x="1684020" y="1524635"/>
            <a:ext cx="8273415" cy="2843530"/>
          </a:xfrm>
          <a:prstGeom prst="rect">
            <a:avLst/>
          </a:prstGeom>
        </p:spPr>
        <p:txBody>
          <a:bodyPr vert="horz" wrap="square" lIns="0" tIns="12065" rIns="0" bIns="0" rtlCol="0">
            <a:spAutoFit/>
          </a:bodyPr>
          <a:lstStyle/>
          <a:p>
            <a:pPr marL="12700" algn="ctr">
              <a:lnSpc>
                <a:spcPct val="100000"/>
              </a:lnSpc>
              <a:spcBef>
                <a:spcPts val="95"/>
              </a:spcBef>
            </a:pPr>
            <a:r>
              <a:rPr lang="en-US" altLang="zh-CN" sz="8800" dirty="0">
                <a:solidFill>
                  <a:srgbClr val="000000"/>
                </a:solidFill>
                <a:ea typeface="微软雅黑" panose="020B0503020204020204" charset="-122"/>
              </a:rPr>
              <a:t>   </a:t>
            </a:r>
            <a:r>
              <a:rPr lang="zh-CN" altLang="en-US" sz="4800" dirty="0">
                <a:solidFill>
                  <a:srgbClr val="000000"/>
                </a:solidFill>
                <a:ea typeface="微软雅黑" panose="020B0503020204020204" charset="-122"/>
              </a:rPr>
              <a:t>怎么</a:t>
            </a:r>
            <a:r>
              <a:rPr lang="zh-CN" sz="4800" dirty="0">
                <a:solidFill>
                  <a:srgbClr val="000000"/>
                </a:solidFill>
                <a:ea typeface="微软雅黑" panose="020B0503020204020204" charset="-122"/>
              </a:rPr>
              <a:t>干？</a:t>
            </a:r>
            <a:br>
              <a:rPr lang="zh-CN" sz="4800" dirty="0">
                <a:solidFill>
                  <a:srgbClr val="000000"/>
                </a:solidFill>
                <a:ea typeface="微软雅黑" panose="020B0503020204020204" charset="-122"/>
              </a:rPr>
            </a:br>
            <a:br>
              <a:rPr lang="zh-CN" sz="4800" dirty="0">
                <a:solidFill>
                  <a:srgbClr val="000000"/>
                </a:solidFill>
                <a:ea typeface="微软雅黑" panose="020B0503020204020204" charset="-122"/>
              </a:rPr>
            </a:br>
            <a:r>
              <a:rPr lang="zh-CN" sz="4800" dirty="0">
                <a:solidFill>
                  <a:srgbClr val="000000"/>
                </a:solidFill>
                <a:ea typeface="微软雅黑" panose="020B0503020204020204" charset="-122"/>
              </a:rPr>
              <a:t>创业思维遵循</a:t>
            </a:r>
            <a:r>
              <a:rPr lang="zh-CN" sz="4800" dirty="0">
                <a:solidFill>
                  <a:srgbClr val="FF0000"/>
                </a:solidFill>
                <a:ea typeface="微软雅黑" panose="020B0503020204020204" charset="-122"/>
              </a:rPr>
              <a:t>效果推理理论</a:t>
            </a:r>
            <a:endParaRPr lang="zh-CN" sz="4800" dirty="0">
              <a:solidFill>
                <a:srgbClr val="FF0000"/>
              </a:solidFill>
              <a:ea typeface="微软雅黑" panose="020B0503020204020204" charset="-122"/>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4826000" y="3244850"/>
            <a:ext cx="2540000" cy="368300"/>
          </a:xfrm>
          <a:prstGeom prst="rect">
            <a:avLst/>
          </a:prstGeom>
          <a:noFill/>
        </p:spPr>
        <p:txBody>
          <a:bodyPr wrap="square" rtlCol="0" anchor="t">
            <a:spAutoFit/>
          </a:bodyPr>
          <a:p>
            <a:r>
              <a:rPr lang="zh-CN" altLang="en-US"/>
              <a:t>[图片]</a:t>
            </a:r>
            <a:endParaRPr lang="zh-CN" altLang="en-US"/>
          </a:p>
        </p:txBody>
      </p:sp>
      <p:sp>
        <p:nvSpPr>
          <p:cNvPr id="7" name="标题 6"/>
          <p:cNvSpPr/>
          <p:nvPr>
            <p:ph type="title"/>
          </p:nvPr>
        </p:nvSpPr>
        <p:spPr/>
        <p:txBody>
          <a:bodyPr/>
          <a:p>
            <a:endParaRPr lang="zh-CN" altLang="en-US"/>
          </a:p>
        </p:txBody>
      </p:sp>
      <p:sp>
        <p:nvSpPr>
          <p:cNvPr id="9" name="文本框 8"/>
          <p:cNvSpPr txBox="1"/>
          <p:nvPr/>
        </p:nvSpPr>
        <p:spPr>
          <a:xfrm>
            <a:off x="4826000" y="3244850"/>
            <a:ext cx="2540000" cy="368300"/>
          </a:xfrm>
          <a:prstGeom prst="rect">
            <a:avLst/>
          </a:prstGeom>
          <a:noFill/>
        </p:spPr>
        <p:txBody>
          <a:bodyPr wrap="square" rtlCol="0" anchor="t">
            <a:spAutoFit/>
          </a:bodyPr>
          <a:p>
            <a:r>
              <a:rPr lang="zh-CN" altLang="en-US"/>
              <a:t>[图片]</a:t>
            </a:r>
            <a:endParaRPr lang="zh-CN" altLang="en-US"/>
          </a:p>
        </p:txBody>
      </p:sp>
      <p:pic>
        <p:nvPicPr>
          <p:cNvPr id="10" name="内容占位符 9"/>
          <p:cNvPicPr>
            <a:picLocks noChangeAspect="1"/>
          </p:cNvPicPr>
          <p:nvPr>
            <p:ph idx="1"/>
          </p:nvPr>
        </p:nvPicPr>
        <p:blipFill>
          <a:blip r:embed="rId1"/>
          <a:stretch>
            <a:fillRect/>
          </a:stretch>
        </p:blipFill>
        <p:spPr>
          <a:xfrm>
            <a:off x="-619125" y="74295"/>
            <a:ext cx="14230350" cy="6995160"/>
          </a:xfrm>
          <a:prstGeom prst="rect">
            <a:avLst/>
          </a:prstGeom>
        </p:spPr>
      </p:pic>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marL="0" marR="0" lvl="0" indent="0" algn="r" defTabSz="913765" rtl="0" eaLnBrk="1" fontAlgn="auto" latinLnBrk="0" hangingPunct="1">
              <a:lnSpc>
                <a:spcPct val="100000"/>
              </a:lnSpc>
              <a:spcBef>
                <a:spcPts val="0"/>
              </a:spcBef>
              <a:spcAft>
                <a:spcPts val="0"/>
              </a:spcAft>
              <a:buClrTx/>
              <a:buSzTx/>
              <a:buFontTx/>
              <a:buNone/>
              <a:defRPr/>
            </a:pPr>
            <a:fld id="{2ADE4AFE-AA27-4801-9A6D-E08F8FE33F98}" type="slidenum">
              <a:rPr kumimoji="0" lang="zh-CN" altLang="en-US" sz="1200" b="0" i="0" u="none" strike="noStrike" kern="1200" cap="none" spc="0" normalizeH="0" baseline="0" noProof="0" smtClean="0">
                <a:ln>
                  <a:noFill/>
                </a:ln>
                <a:solidFill>
                  <a:prstClr val="black">
                    <a:tint val="75000"/>
                  </a:prstClr>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等线" panose="02010600030101010101" charset="-122"/>
              <a:ea typeface="等线" panose="02010600030101010101" charset="-122"/>
              <a:cs typeface="+mn-cs"/>
            </a:endParaRPr>
          </a:p>
        </p:txBody>
      </p:sp>
      <p:graphicFrame>
        <p:nvGraphicFramePr>
          <p:cNvPr id="3" name="表格 2"/>
          <p:cNvGraphicFramePr>
            <a:graphicFrameLocks noGrp="1"/>
          </p:cNvGraphicFramePr>
          <p:nvPr>
            <p:custDataLst>
              <p:tags r:id="rId1"/>
            </p:custDataLst>
          </p:nvPr>
        </p:nvGraphicFramePr>
        <p:xfrm>
          <a:off x="569135" y="1094859"/>
          <a:ext cx="11232515" cy="5621020"/>
        </p:xfrm>
        <a:graphic>
          <a:graphicData uri="http://schemas.openxmlformats.org/drawingml/2006/table">
            <a:tbl>
              <a:tblPr firstRow="1" bandRow="1">
                <a:tableStyleId>{5C22544A-7EE6-4342-B048-85BDC9FD1C3A}</a:tableStyleId>
              </a:tblPr>
              <a:tblGrid>
                <a:gridCol w="1984460"/>
                <a:gridCol w="4802379"/>
                <a:gridCol w="4445493"/>
              </a:tblGrid>
              <a:tr h="694173">
                <a:tc>
                  <a:txBody>
                    <a:bodyPr/>
                    <a:lstStyle/>
                    <a:p>
                      <a:pPr algn="ctr"/>
                      <a:endParaRPr lang="zh-CN" altLang="en-US" sz="2000"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dirty="0">
                          <a:solidFill>
                            <a:schemeClr val="bg1"/>
                          </a:solidFill>
                          <a:latin typeface="微软雅黑" panose="020B0503020204020204" charset="-122"/>
                          <a:ea typeface="微软雅黑" panose="020B0503020204020204" charset="-122"/>
                        </a:rPr>
                        <a:t>哲科思维</a:t>
                      </a:r>
                      <a:endParaRPr lang="zh-CN" altLang="en-US" sz="2400"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dirty="0">
                          <a:solidFill>
                            <a:schemeClr val="bg1"/>
                          </a:solidFill>
                          <a:latin typeface="微软雅黑" panose="020B0503020204020204" charset="-122"/>
                          <a:ea typeface="微软雅黑" panose="020B0503020204020204" charset="-122"/>
                        </a:rPr>
                        <a:t>创业思维</a:t>
                      </a:r>
                      <a:endParaRPr lang="zh-CN" altLang="en-US" sz="2400" dirty="0">
                        <a:solidFill>
                          <a:schemeClr val="bg1"/>
                        </a:solidFill>
                        <a:latin typeface="微软雅黑" panose="020B0503020204020204" charset="-122"/>
                        <a:ea typeface="微软雅黑" panose="020B0503020204020204" charset="-122"/>
                      </a:endParaRPr>
                    </a:p>
                  </a:txBody>
                  <a:tcPr anchor="ctr">
                    <a:solidFill>
                      <a:srgbClr val="089082"/>
                    </a:solidFill>
                  </a:tcPr>
                </a:tc>
              </a:tr>
              <a:tr h="703815">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charset="-122"/>
                          <a:ea typeface="微软雅黑" panose="020B0503020204020204" charset="-122"/>
                        </a:rPr>
                        <a:t>目标</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b="1" dirty="0">
                          <a:solidFill>
                            <a:schemeClr val="bg1"/>
                          </a:solidFill>
                          <a:latin typeface="微软雅黑" panose="020B0503020204020204" charset="-122"/>
                          <a:ea typeface="微软雅黑" panose="020B0503020204020204" charset="-122"/>
                        </a:rPr>
                        <a:t>确定</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b="1" dirty="0">
                          <a:solidFill>
                            <a:schemeClr val="bg1"/>
                          </a:solidFill>
                          <a:latin typeface="微软雅黑" panose="020B0503020204020204" charset="-122"/>
                          <a:ea typeface="微软雅黑" panose="020B0503020204020204" charset="-122"/>
                        </a:rPr>
                        <a:t>不确定（大方向）</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r>
              <a:tr h="703815">
                <a:tc>
                  <a:txBody>
                    <a:bodyPr/>
                    <a:p>
                      <a:pPr algn="ctr">
                        <a:buNone/>
                      </a:pPr>
                      <a:r>
                        <a:rPr lang="zh-CN" altLang="en-US" sz="2400" b="1" dirty="0">
                          <a:solidFill>
                            <a:schemeClr val="bg1"/>
                          </a:solidFill>
                          <a:latin typeface="微软雅黑" panose="020B0503020204020204" charset="-122"/>
                          <a:ea typeface="微软雅黑" panose="020B0503020204020204" charset="-122"/>
                        </a:rPr>
                        <a:t>逻辑模型</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p>
                      <a:pPr algn="ctr">
                        <a:buNone/>
                      </a:pPr>
                      <a:r>
                        <a:rPr lang="zh-CN" altLang="en-US" sz="2400" b="1" dirty="0">
                          <a:solidFill>
                            <a:schemeClr val="bg1"/>
                          </a:solidFill>
                          <a:latin typeface="微软雅黑" panose="020B0503020204020204" charset="-122"/>
                          <a:ea typeface="微软雅黑" panose="020B0503020204020204" charset="-122"/>
                        </a:rPr>
                        <a:t>先建逻辑模型，事后做实验</a:t>
                      </a:r>
                      <a:r>
                        <a:rPr lang="zh-CN" altLang="en-US" sz="2400" b="1" dirty="0">
                          <a:solidFill>
                            <a:schemeClr val="bg1"/>
                          </a:solidFill>
                          <a:latin typeface="微软雅黑" panose="020B0503020204020204" charset="-122"/>
                          <a:ea typeface="微软雅黑" panose="020B0503020204020204" charset="-122"/>
                        </a:rPr>
                        <a:t>验证</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p>
                      <a:pPr marL="0" indent="0" algn="ctr">
                        <a:buNone/>
                      </a:pPr>
                      <a:r>
                        <a:rPr lang="zh-CN" altLang="en-US" sz="2400" b="1" dirty="0">
                          <a:solidFill>
                            <a:schemeClr val="bg1"/>
                          </a:solidFill>
                          <a:latin typeface="微软雅黑" panose="020B0503020204020204" charset="-122"/>
                          <a:ea typeface="微软雅黑" panose="020B0503020204020204" charset="-122"/>
                        </a:rPr>
                        <a:t>先行动，</a:t>
                      </a:r>
                      <a:r>
                        <a:rPr lang="zh-CN" altLang="en-US" sz="2400" b="1" dirty="0">
                          <a:solidFill>
                            <a:schemeClr val="bg1"/>
                          </a:solidFill>
                          <a:latin typeface="微软雅黑" panose="020B0503020204020204" charset="-122"/>
                          <a:ea typeface="微软雅黑" panose="020B0503020204020204" charset="-122"/>
                        </a:rPr>
                        <a:t>事后找逻辑模型</a:t>
                      </a:r>
                      <a:r>
                        <a:rPr lang="zh-CN" altLang="en-US" sz="2400" b="1" dirty="0">
                          <a:solidFill>
                            <a:schemeClr val="bg1"/>
                          </a:solidFill>
                          <a:latin typeface="微软雅黑" panose="020B0503020204020204" charset="-122"/>
                          <a:ea typeface="微软雅黑" panose="020B0503020204020204" charset="-122"/>
                        </a:rPr>
                        <a:t>解释</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r>
              <a:tr h="703815">
                <a:tc>
                  <a:txBody>
                    <a:bodyPr/>
                    <a:lstStyle/>
                    <a:p>
                      <a:pPr algn="ctr"/>
                      <a:r>
                        <a:rPr lang="zh-CN" altLang="en-US" sz="2400" b="1" dirty="0">
                          <a:solidFill>
                            <a:schemeClr val="bg1"/>
                          </a:solidFill>
                          <a:latin typeface="微软雅黑" panose="020B0503020204020204" charset="-122"/>
                          <a:ea typeface="微软雅黑" panose="020B0503020204020204" charset="-122"/>
                        </a:rPr>
                        <a:t>资源</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b="1" dirty="0">
                          <a:solidFill>
                            <a:schemeClr val="bg1"/>
                          </a:solidFill>
                          <a:latin typeface="微软雅黑" panose="020B0503020204020204" charset="-122"/>
                          <a:ea typeface="微软雅黑" panose="020B0503020204020204" charset="-122"/>
                        </a:rPr>
                        <a:t>只到拥有资源才开始行动（坐等）</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marL="0" indent="0" algn="ctr"/>
                      <a:r>
                        <a:rPr lang="zh-CN" altLang="en-US" sz="2400" b="1" dirty="0">
                          <a:solidFill>
                            <a:schemeClr val="bg1"/>
                          </a:solidFill>
                          <a:latin typeface="微软雅黑" panose="020B0503020204020204" charset="-122"/>
                          <a:ea typeface="微软雅黑" panose="020B0503020204020204" charset="-122"/>
                        </a:rPr>
                        <a:t>从拥有的资源开始行动（不等）</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r>
              <a:tr h="703815">
                <a:tc>
                  <a:txBody>
                    <a:bodyPr/>
                    <a:lstStyle/>
                    <a:p>
                      <a:pPr algn="ctr"/>
                      <a:r>
                        <a:rPr lang="zh-CN" altLang="en-US" sz="2400" b="1" dirty="0">
                          <a:solidFill>
                            <a:schemeClr val="bg1"/>
                          </a:solidFill>
                          <a:latin typeface="微软雅黑" panose="020B0503020204020204" charset="-122"/>
                          <a:ea typeface="微软雅黑" panose="020B0503020204020204" charset="-122"/>
                        </a:rPr>
                        <a:t>过程</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b="1" dirty="0">
                          <a:solidFill>
                            <a:schemeClr val="bg1"/>
                          </a:solidFill>
                          <a:latin typeface="微软雅黑" panose="020B0503020204020204" charset="-122"/>
                          <a:ea typeface="微软雅黑" panose="020B0503020204020204" charset="-122"/>
                        </a:rPr>
                        <a:t>线性（从</a:t>
                      </a:r>
                      <a:r>
                        <a:rPr lang="en-US" altLang="zh-CN" sz="2400" b="1" dirty="0">
                          <a:solidFill>
                            <a:schemeClr val="bg1"/>
                          </a:solidFill>
                          <a:latin typeface="微软雅黑" panose="020B0503020204020204" charset="-122"/>
                          <a:ea typeface="微软雅黑" panose="020B0503020204020204" charset="-122"/>
                        </a:rPr>
                        <a:t>1</a:t>
                      </a:r>
                      <a:r>
                        <a:rPr lang="zh-CN" altLang="en-US" sz="2400" b="1" dirty="0">
                          <a:solidFill>
                            <a:schemeClr val="bg1"/>
                          </a:solidFill>
                          <a:latin typeface="微软雅黑" panose="020B0503020204020204" charset="-122"/>
                          <a:ea typeface="微软雅黑" panose="020B0503020204020204" charset="-122"/>
                        </a:rPr>
                        <a:t>到</a:t>
                      </a:r>
                      <a:r>
                        <a:rPr lang="en-US" altLang="zh-CN" sz="2400" b="1" dirty="0">
                          <a:solidFill>
                            <a:schemeClr val="bg1"/>
                          </a:solidFill>
                          <a:latin typeface="微软雅黑" panose="020B0503020204020204" charset="-122"/>
                          <a:ea typeface="微软雅黑" panose="020B0503020204020204" charset="-122"/>
                        </a:rPr>
                        <a:t>N</a:t>
                      </a:r>
                      <a:r>
                        <a:rPr lang="zh-CN" altLang="en-US" sz="2400" b="1" dirty="0">
                          <a:solidFill>
                            <a:schemeClr val="bg1"/>
                          </a:solidFill>
                          <a:latin typeface="微软雅黑" panose="020B0503020204020204" charset="-122"/>
                          <a:ea typeface="微软雅黑" panose="020B0503020204020204" charset="-122"/>
                        </a:rPr>
                        <a:t>）</a:t>
                      </a:r>
                      <a:endParaRPr lang="en-US" altLang="zh-CN"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b="1" dirty="0">
                          <a:solidFill>
                            <a:schemeClr val="bg1"/>
                          </a:solidFill>
                          <a:latin typeface="微软雅黑" panose="020B0503020204020204" charset="-122"/>
                          <a:ea typeface="微软雅黑" panose="020B0503020204020204" charset="-122"/>
                        </a:rPr>
                        <a:t>迭代（从</a:t>
                      </a:r>
                      <a:r>
                        <a:rPr lang="en-US" altLang="zh-CN" sz="2400" b="1" dirty="0">
                          <a:solidFill>
                            <a:schemeClr val="bg1"/>
                          </a:solidFill>
                          <a:latin typeface="微软雅黑" panose="020B0503020204020204" charset="-122"/>
                          <a:ea typeface="微软雅黑" panose="020B0503020204020204" charset="-122"/>
                        </a:rPr>
                        <a:t>0</a:t>
                      </a:r>
                      <a:r>
                        <a:rPr lang="zh-CN" altLang="en-US" sz="2400" b="1" dirty="0">
                          <a:solidFill>
                            <a:schemeClr val="bg1"/>
                          </a:solidFill>
                          <a:latin typeface="微软雅黑" panose="020B0503020204020204" charset="-122"/>
                          <a:ea typeface="微软雅黑" panose="020B0503020204020204" charset="-122"/>
                        </a:rPr>
                        <a:t>到</a:t>
                      </a:r>
                      <a:r>
                        <a:rPr lang="en-US" altLang="zh-CN" sz="2400" b="1" dirty="0">
                          <a:solidFill>
                            <a:schemeClr val="bg1"/>
                          </a:solidFill>
                          <a:latin typeface="微软雅黑" panose="020B0503020204020204" charset="-122"/>
                          <a:ea typeface="微软雅黑" panose="020B0503020204020204" charset="-122"/>
                        </a:rPr>
                        <a:t>1</a:t>
                      </a:r>
                      <a:r>
                        <a:rPr lang="zh-CN" altLang="en-US" sz="2400" b="1" dirty="0">
                          <a:solidFill>
                            <a:schemeClr val="bg1"/>
                          </a:solidFill>
                          <a:latin typeface="微软雅黑" panose="020B0503020204020204" charset="-122"/>
                          <a:ea typeface="微软雅黑" panose="020B0503020204020204" charset="-122"/>
                        </a:rPr>
                        <a:t>）</a:t>
                      </a:r>
                      <a:endParaRPr lang="en-US" altLang="zh-CN" sz="2400" b="1" dirty="0">
                        <a:solidFill>
                          <a:schemeClr val="bg1"/>
                        </a:solidFill>
                        <a:latin typeface="微软雅黑" panose="020B0503020204020204" charset="-122"/>
                        <a:ea typeface="微软雅黑" panose="020B0503020204020204" charset="-122"/>
                      </a:endParaRPr>
                    </a:p>
                  </a:txBody>
                  <a:tcPr anchor="ctr">
                    <a:solidFill>
                      <a:srgbClr val="089082"/>
                    </a:solidFill>
                  </a:tcPr>
                </a:tc>
              </a:tr>
              <a:tr h="703815">
                <a:tc>
                  <a:txBody>
                    <a:bodyPr/>
                    <a:p>
                      <a:pPr algn="ctr"/>
                      <a:r>
                        <a:rPr lang="zh-CN" altLang="en-US" sz="2400" b="1" dirty="0">
                          <a:solidFill>
                            <a:schemeClr val="bg1"/>
                          </a:solidFill>
                          <a:latin typeface="微软雅黑" panose="020B0503020204020204" charset="-122"/>
                          <a:ea typeface="微软雅黑" panose="020B0503020204020204" charset="-122"/>
                        </a:rPr>
                        <a:t>试错</a:t>
                      </a:r>
                      <a:r>
                        <a:rPr lang="zh-CN" altLang="en-US" sz="2400" b="1" dirty="0">
                          <a:solidFill>
                            <a:schemeClr val="bg1"/>
                          </a:solidFill>
                          <a:latin typeface="微软雅黑" panose="020B0503020204020204" charset="-122"/>
                          <a:ea typeface="微软雅黑" panose="020B0503020204020204" charset="-122"/>
                        </a:rPr>
                        <a:t>方式</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p>
                      <a:pPr algn="ctr"/>
                      <a:r>
                        <a:rPr lang="zh-CN" altLang="en-US" sz="2400" b="1" dirty="0">
                          <a:solidFill>
                            <a:schemeClr val="bg1"/>
                          </a:solidFill>
                          <a:latin typeface="微软雅黑" panose="020B0503020204020204" charset="-122"/>
                          <a:ea typeface="微软雅黑" panose="020B0503020204020204" charset="-122"/>
                        </a:rPr>
                        <a:t>软</a:t>
                      </a:r>
                      <a:r>
                        <a:rPr lang="zh-CN" altLang="en-US" sz="2400" b="1" dirty="0">
                          <a:solidFill>
                            <a:schemeClr val="bg1"/>
                          </a:solidFill>
                          <a:latin typeface="微软雅黑" panose="020B0503020204020204" charset="-122"/>
                          <a:ea typeface="微软雅黑" panose="020B0503020204020204" charset="-122"/>
                        </a:rPr>
                        <a:t>态试错</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p>
                      <a:pPr algn="ctr"/>
                      <a:r>
                        <a:rPr lang="zh-CN" altLang="en-US" sz="2400" b="1" dirty="0">
                          <a:solidFill>
                            <a:schemeClr val="bg1"/>
                          </a:solidFill>
                          <a:latin typeface="微软雅黑" panose="020B0503020204020204" charset="-122"/>
                          <a:ea typeface="微软雅黑" panose="020B0503020204020204" charset="-122"/>
                        </a:rPr>
                        <a:t>硬态</a:t>
                      </a:r>
                      <a:r>
                        <a:rPr lang="zh-CN" altLang="en-US" sz="2400" b="1" dirty="0">
                          <a:solidFill>
                            <a:schemeClr val="bg1"/>
                          </a:solidFill>
                          <a:latin typeface="微软雅黑" panose="020B0503020204020204" charset="-122"/>
                          <a:ea typeface="微软雅黑" panose="020B0503020204020204" charset="-122"/>
                        </a:rPr>
                        <a:t>试错</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r>
              <a:tr h="703815">
                <a:tc>
                  <a:txBody>
                    <a:bodyPr/>
                    <a:lstStyle/>
                    <a:p>
                      <a:pPr algn="ctr"/>
                      <a:r>
                        <a:rPr lang="zh-CN" altLang="en-US" sz="2400" b="1" dirty="0">
                          <a:solidFill>
                            <a:schemeClr val="bg1"/>
                          </a:solidFill>
                          <a:latin typeface="微软雅黑" panose="020B0503020204020204" charset="-122"/>
                          <a:ea typeface="微软雅黑" panose="020B0503020204020204" charset="-122"/>
                        </a:rPr>
                        <a:t>结果</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b="1" dirty="0">
                          <a:solidFill>
                            <a:schemeClr val="bg1"/>
                          </a:solidFill>
                          <a:latin typeface="微软雅黑" panose="020B0503020204020204" charset="-122"/>
                          <a:ea typeface="微软雅黑" panose="020B0503020204020204" charset="-122"/>
                        </a:rPr>
                        <a:t>一旦成立，取得</a:t>
                      </a:r>
                      <a:r>
                        <a:rPr lang="zh-CN" altLang="en-US" sz="2400" b="1" dirty="0">
                          <a:solidFill>
                            <a:schemeClr val="bg1"/>
                          </a:solidFill>
                          <a:latin typeface="微软雅黑" panose="020B0503020204020204" charset="-122"/>
                          <a:ea typeface="微软雅黑" panose="020B0503020204020204" charset="-122"/>
                        </a:rPr>
                        <a:t>通解（复制或优化）</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c>
                  <a:txBody>
                    <a:bodyPr/>
                    <a:lstStyle/>
                    <a:p>
                      <a:pPr algn="ctr"/>
                      <a:r>
                        <a:rPr lang="zh-CN" altLang="en-US" sz="2400" b="1" dirty="0">
                          <a:solidFill>
                            <a:schemeClr val="bg1"/>
                          </a:solidFill>
                          <a:latin typeface="微软雅黑" panose="020B0503020204020204" charset="-122"/>
                          <a:ea typeface="微软雅黑" panose="020B0503020204020204" charset="-122"/>
                        </a:rPr>
                        <a:t>创造多种可能性</a:t>
                      </a:r>
                      <a:endParaRPr lang="zh-CN" altLang="en-US" sz="2400" b="1" dirty="0">
                        <a:solidFill>
                          <a:schemeClr val="bg1"/>
                        </a:solidFill>
                        <a:latin typeface="微软雅黑" panose="020B0503020204020204" charset="-122"/>
                        <a:ea typeface="微软雅黑" panose="020B0503020204020204" charset="-122"/>
                      </a:endParaRPr>
                    </a:p>
                  </a:txBody>
                  <a:tcPr anchor="ctr">
                    <a:solidFill>
                      <a:srgbClr val="089082"/>
                    </a:solidFill>
                  </a:tcPr>
                </a:tc>
              </a:tr>
            </a:tbl>
          </a:graphicData>
        </a:graphic>
      </p:graphicFrame>
      <p:sp>
        <p:nvSpPr>
          <p:cNvPr id="5" name="文本框 4"/>
          <p:cNvSpPr txBox="1">
            <a:spLocks noChangeArrowheads="1"/>
          </p:cNvSpPr>
          <p:nvPr/>
        </p:nvSpPr>
        <p:spPr bwMode="auto">
          <a:xfrm>
            <a:off x="359765" y="292156"/>
            <a:ext cx="4448810" cy="520700"/>
          </a:xfrm>
          <a:prstGeom prst="rect">
            <a:avLst/>
          </a:prstGeom>
          <a:solidFill>
            <a:schemeClr val="bg1"/>
          </a:solidFill>
          <a:ln>
            <a:noFill/>
          </a:ln>
        </p:spPr>
        <p:txBody>
          <a:bodyPr wrap="none" lIns="91436" tIns="45718" rIns="91436" bIns="45718">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3765" rtl="0" eaLnBrk="1" fontAlgn="auto" latinLnBrk="0" hangingPunct="1">
              <a:lnSpc>
                <a:spcPct val="100000"/>
              </a:lnSpc>
              <a:spcBef>
                <a:spcPct val="0"/>
              </a:spcBef>
              <a:spcAft>
                <a:spcPts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sym typeface="Calibri" panose="020F0502020204030204" pitchFamily="34" charset="0"/>
              </a:rPr>
              <a:t>哲科思维与创业思维的区别</a:t>
            </a:r>
            <a:endParaRPr kumimoji="0" lang="zh-CN" altLang="en-US" sz="2800" b="0"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sym typeface="Calibri" panose="020F0502020204030204" pitchFamily="34" charset="0"/>
            </a:endParaRPr>
          </a:p>
        </p:txBody>
      </p:sp>
      <p:grpSp>
        <p:nvGrpSpPr>
          <p:cNvPr id="6" name="组合 37"/>
          <p:cNvGrpSpPr/>
          <p:nvPr/>
        </p:nvGrpSpPr>
        <p:grpSpPr>
          <a:xfrm>
            <a:off x="1" y="220835"/>
            <a:ext cx="354563" cy="677408"/>
            <a:chOff x="0" y="-78772"/>
            <a:chExt cx="602082" cy="1150304"/>
          </a:xfrm>
        </p:grpSpPr>
        <p:sp>
          <p:nvSpPr>
            <p:cNvPr id="7"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19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10248900" y="432435"/>
            <a:ext cx="816610" cy="544322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宇宙大爆炸</a:t>
            </a:r>
            <a:r>
              <a:rPr lang="zh-CN" altLang="en-US" sz="3600" b="1" dirty="0">
                <a:latin typeface="微软雅黑" panose="020B0503020204020204" charset="-122"/>
                <a:ea typeface="微软雅黑" panose="020B0503020204020204" charset="-122"/>
                <a:sym typeface="+mn-ea"/>
              </a:rPr>
              <a:t>理论</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endParaRPr lang="zh-CN" altLang="en-US" sz="3600" b="1"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676275" y="20320"/>
            <a:ext cx="9373235" cy="6817360"/>
          </a:xfrm>
          <a:prstGeom prst="rect">
            <a:avLst/>
          </a:prstGeom>
        </p:spPr>
      </p:pic>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2ADE4AFE-AA27-4801-9A6D-E08F8FE33F98}" type="slidenum">
              <a:rPr lang="zh-CN" altLang="en-US" smtClean="0"/>
            </a:fld>
            <a:endParaRPr lang="zh-CN" altLang="en-US"/>
          </a:p>
        </p:txBody>
      </p:sp>
      <p:pic>
        <p:nvPicPr>
          <p:cNvPr id="3" name="图片 1"/>
          <p:cNvPicPr>
            <a:picLocks noChangeAspect="1"/>
          </p:cNvPicPr>
          <p:nvPr/>
        </p:nvPicPr>
        <p:blipFill>
          <a:blip r:embed="rId1"/>
          <a:srcRect l="23" t="34755" r="3574" b="34081"/>
          <a:stretch>
            <a:fillRect/>
          </a:stretch>
        </p:blipFill>
        <p:spPr>
          <a:xfrm>
            <a:off x="325755" y="111125"/>
            <a:ext cx="11540490" cy="6635750"/>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086787" y="2067674"/>
            <a:ext cx="8019415" cy="1882775"/>
          </a:xfrm>
          <a:prstGeom prst="rect">
            <a:avLst/>
          </a:prstGeom>
        </p:spPr>
        <p:txBody>
          <a:bodyPr vert="horz" wrap="square" lIns="0" tIns="12065" rIns="0" bIns="0" rtlCol="0">
            <a:spAutoFit/>
          </a:bodyPr>
          <a:lstStyle/>
          <a:p>
            <a:pPr marL="12700" algn="ctr">
              <a:lnSpc>
                <a:spcPct val="100000"/>
              </a:lnSpc>
              <a:spcBef>
                <a:spcPts val="95"/>
              </a:spcBef>
            </a:pPr>
            <a:r>
              <a:rPr lang="zh-CN" sz="4000" b="1" spc="-5" dirty="0">
                <a:solidFill>
                  <a:srgbClr val="FF0000"/>
                </a:solidFill>
                <a:latin typeface="微软雅黑" panose="020B0503020204020204" charset="-122"/>
                <a:ea typeface="微软雅黑" panose="020B0503020204020204" charset="-122"/>
                <a:cs typeface="微软雅黑" panose="020B0503020204020204" charset="-122"/>
              </a:rPr>
              <a:t>哲科</a:t>
            </a:r>
            <a:r>
              <a:rPr sz="4000" b="1" spc="-5" dirty="0">
                <a:solidFill>
                  <a:srgbClr val="FF0000"/>
                </a:solidFill>
                <a:latin typeface="微软雅黑" panose="020B0503020204020204" charset="-122"/>
                <a:ea typeface="微软雅黑" panose="020B0503020204020204" charset="-122"/>
                <a:cs typeface="微软雅黑" panose="020B0503020204020204" charset="-122"/>
              </a:rPr>
              <a:t>思维</a:t>
            </a:r>
            <a:r>
              <a:rPr lang="zh-CN" sz="4000" b="1" spc="-5" dirty="0">
                <a:solidFill>
                  <a:srgbClr val="FF0000"/>
                </a:solidFill>
                <a:latin typeface="微软雅黑" panose="020B0503020204020204" charset="-122"/>
                <a:ea typeface="微软雅黑" panose="020B0503020204020204" charset="-122"/>
                <a:cs typeface="微软雅黑" panose="020B0503020204020204" charset="-122"/>
              </a:rPr>
              <a:t>与</a:t>
            </a:r>
            <a:r>
              <a:rPr sz="4000" b="1" spc="-5" dirty="0">
                <a:solidFill>
                  <a:srgbClr val="FF0000"/>
                </a:solidFill>
                <a:latin typeface="微软雅黑" panose="020B0503020204020204" charset="-122"/>
                <a:ea typeface="微软雅黑" panose="020B0503020204020204" charset="-122"/>
                <a:cs typeface="微软雅黑" panose="020B0503020204020204" charset="-122"/>
              </a:rPr>
              <a:t>创业思维</a:t>
            </a:r>
            <a:r>
              <a:rPr lang="zh-CN" sz="4000" b="1" spc="-10" dirty="0">
                <a:solidFill>
                  <a:srgbClr val="FF0000"/>
                </a:solidFill>
                <a:latin typeface="微软雅黑" panose="020B0503020204020204" charset="-122"/>
                <a:ea typeface="微软雅黑" panose="020B0503020204020204" charset="-122"/>
                <a:cs typeface="微软雅黑" panose="020B0503020204020204" charset="-122"/>
              </a:rPr>
              <a:t>哪一个更重要？</a:t>
            </a:r>
            <a:endParaRPr lang="zh-CN" sz="4000" b="1" spc="-10" dirty="0">
              <a:solidFill>
                <a:srgbClr val="FF0000"/>
              </a:solidFill>
              <a:latin typeface="微软雅黑" panose="020B0503020204020204" charset="-122"/>
              <a:ea typeface="微软雅黑" panose="020B0503020204020204" charset="-122"/>
              <a:cs typeface="微软雅黑" panose="020B0503020204020204" charset="-122"/>
            </a:endParaRPr>
          </a:p>
          <a:p>
            <a:pPr marL="12700" algn="ctr">
              <a:lnSpc>
                <a:spcPct val="100000"/>
              </a:lnSpc>
              <a:spcBef>
                <a:spcPts val="95"/>
              </a:spcBef>
            </a:pPr>
            <a:endParaRPr lang="zh-CN" sz="4000" b="1" spc="-10" dirty="0">
              <a:solidFill>
                <a:srgbClr val="FF0000"/>
              </a:solidFill>
              <a:latin typeface="微软雅黑" panose="020B0503020204020204" charset="-122"/>
              <a:ea typeface="微软雅黑" panose="020B0503020204020204" charset="-122"/>
              <a:cs typeface="微软雅黑" panose="020B0503020204020204" charset="-122"/>
            </a:endParaRPr>
          </a:p>
          <a:p>
            <a:pPr marL="12700" algn="ctr">
              <a:lnSpc>
                <a:spcPct val="100000"/>
              </a:lnSpc>
              <a:spcBef>
                <a:spcPts val="95"/>
              </a:spcBef>
            </a:pPr>
            <a:r>
              <a:rPr lang="zh-CN" sz="4000" b="1" spc="-10" dirty="0">
                <a:solidFill>
                  <a:schemeClr val="tx1"/>
                </a:solidFill>
                <a:latin typeface="微软雅黑" panose="020B0503020204020204" charset="-122"/>
                <a:ea typeface="微软雅黑" panose="020B0503020204020204" charset="-122"/>
                <a:cs typeface="微软雅黑" panose="020B0503020204020204" charset="-122"/>
              </a:rPr>
              <a:t>请每个人将答案发到群里</a:t>
            </a:r>
            <a:endParaRPr lang="zh-CN" sz="4000" b="1" spc="-1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 name="object 5"/>
          <p:cNvSpPr txBox="1"/>
          <p:nvPr/>
        </p:nvSpPr>
        <p:spPr>
          <a:xfrm>
            <a:off x="1049020" y="452120"/>
            <a:ext cx="1370965" cy="443230"/>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079082"/>
                </a:solidFill>
                <a:latin typeface="微软雅黑" panose="020B0503020204020204" charset="-122"/>
                <a:ea typeface="微软雅黑" panose="020B0503020204020204" charset="-122"/>
                <a:cs typeface="微软雅黑" panose="020B0503020204020204" charset="-122"/>
              </a:rPr>
              <a:t>讨论</a:t>
            </a:r>
            <a:endParaRPr sz="2400" b="1" dirty="0">
              <a:solidFill>
                <a:srgbClr val="079082"/>
              </a:solidFill>
              <a:latin typeface="微软雅黑" panose="020B0503020204020204" charset="-122"/>
              <a:ea typeface="微软雅黑" panose="020B0503020204020204" charset="-122"/>
            </a:endParaRPr>
          </a:p>
        </p:txBody>
      </p:sp>
      <p:sp>
        <p:nvSpPr>
          <p:cNvPr id="7" name="object 7"/>
          <p:cNvSpPr/>
          <p:nvPr/>
        </p:nvSpPr>
        <p:spPr>
          <a:xfrm>
            <a:off x="9913619" y="4968240"/>
            <a:ext cx="1514855" cy="1514856"/>
          </a:xfrm>
          <a:prstGeom prst="rect">
            <a:avLst/>
          </a:prstGeom>
          <a:blipFill>
            <a:blip r:embed="rId1" cstate="print"/>
            <a:stretch>
              <a:fillRect/>
            </a:stretch>
          </a:blipFill>
        </p:spPr>
        <p:txBody>
          <a:bodyPr wrap="square" lIns="0" tIns="0" rIns="0" bIns="0" rtlCol="0"/>
          <a:lstStyle/>
          <a:p>
            <a:endParaRPr>
              <a:solidFill>
                <a:schemeClr val="tx1"/>
              </a:solidFill>
            </a:endParaRPr>
          </a:p>
        </p:txBody>
      </p:sp>
      <p:sp>
        <p:nvSpPr>
          <p:cNvPr id="8" name="object 7"/>
          <p:cNvSpPr/>
          <p:nvPr/>
        </p:nvSpPr>
        <p:spPr>
          <a:xfrm>
            <a:off x="594359" y="487680"/>
            <a:ext cx="370840" cy="372110"/>
          </a:xfrm>
          <a:custGeom>
            <a:avLst/>
            <a:gdLst/>
            <a:ahLst/>
            <a:cxnLst/>
            <a:rect l="l" t="t" r="r" b="b"/>
            <a:pathLst>
              <a:path w="370840" h="372109">
                <a:moveTo>
                  <a:pt x="184404" y="371856"/>
                </a:moveTo>
                <a:lnTo>
                  <a:pt x="0" y="371856"/>
                </a:lnTo>
                <a:lnTo>
                  <a:pt x="0" y="0"/>
                </a:lnTo>
                <a:lnTo>
                  <a:pt x="184404" y="0"/>
                </a:lnTo>
                <a:lnTo>
                  <a:pt x="370331" y="185928"/>
                </a:lnTo>
                <a:lnTo>
                  <a:pt x="184404" y="371856"/>
                </a:lnTo>
                <a:close/>
              </a:path>
            </a:pathLst>
          </a:custGeom>
          <a:solidFill>
            <a:srgbClr val="079082"/>
          </a:solidFill>
        </p:spPr>
        <p:txBody>
          <a:bodyPr wrap="square" lIns="0" tIns="0" rIns="0" bIns="0" rtlCol="0"/>
          <a:lstStyle/>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9295" y="784225"/>
            <a:ext cx="11193780" cy="442595"/>
          </a:xfrm>
          <a:prstGeom prst="rect">
            <a:avLst/>
          </a:prstGeom>
        </p:spPr>
        <p:txBody>
          <a:bodyPr vert="horz" wrap="square" lIns="0" tIns="12065" rIns="0" bIns="0" rtlCol="0">
            <a:spAutoFit/>
          </a:bodyPr>
          <a:lstStyle/>
          <a:p>
            <a:pPr marL="12700" algn="ctr">
              <a:lnSpc>
                <a:spcPct val="100000"/>
              </a:lnSpc>
              <a:spcBef>
                <a:spcPts val="95"/>
              </a:spcBef>
            </a:pPr>
            <a:r>
              <a:rPr sz="2800" spc="-5" dirty="0">
                <a:solidFill>
                  <a:srgbClr val="000000"/>
                </a:solidFill>
                <a:latin typeface="微软雅黑" panose="020B0503020204020204" charset="-122"/>
                <a:ea typeface="微软雅黑" panose="020B0503020204020204" charset="-122"/>
              </a:rPr>
              <a:t>结论：两者同等重要，适合同一件事情的不同情景</a:t>
            </a:r>
            <a:endParaRPr sz="2800" spc="-5" dirty="0">
              <a:solidFill>
                <a:srgbClr val="000000"/>
              </a:solidFill>
              <a:latin typeface="微软雅黑" panose="020B0503020204020204" charset="-122"/>
              <a:ea typeface="微软雅黑" panose="020B0503020204020204" charset="-122"/>
            </a:endParaRPr>
          </a:p>
        </p:txBody>
      </p:sp>
      <p:sp>
        <p:nvSpPr>
          <p:cNvPr id="3" name="object 3"/>
          <p:cNvSpPr/>
          <p:nvPr/>
        </p:nvSpPr>
        <p:spPr>
          <a:xfrm>
            <a:off x="708659" y="1688592"/>
            <a:ext cx="5279136" cy="3799332"/>
          </a:xfrm>
          <a:prstGeom prst="rect">
            <a:avLst/>
          </a:prstGeom>
          <a:blipFill>
            <a:blip r:embed="rId1" cstate="print"/>
            <a:stretch>
              <a:fillRect/>
            </a:stretch>
          </a:blipFill>
        </p:spPr>
        <p:txBody>
          <a:bodyPr wrap="square" lIns="0" tIns="0" rIns="0" bIns="0" rtlCol="0"/>
          <a:lstStyle/>
          <a:p/>
        </p:txBody>
      </p:sp>
      <p:sp>
        <p:nvSpPr>
          <p:cNvPr id="4" name="object 4"/>
          <p:cNvSpPr/>
          <p:nvPr/>
        </p:nvSpPr>
        <p:spPr>
          <a:xfrm>
            <a:off x="699134" y="1679067"/>
            <a:ext cx="5298440" cy="3818890"/>
          </a:xfrm>
          <a:custGeom>
            <a:avLst/>
            <a:gdLst/>
            <a:ahLst/>
            <a:cxnLst/>
            <a:rect l="l" t="t" r="r" b="b"/>
            <a:pathLst>
              <a:path w="5298440" h="3818890">
                <a:moveTo>
                  <a:pt x="5293423" y="3818381"/>
                </a:moveTo>
                <a:lnTo>
                  <a:pt x="4762" y="3818381"/>
                </a:lnTo>
                <a:lnTo>
                  <a:pt x="3289" y="3818153"/>
                </a:lnTo>
                <a:lnTo>
                  <a:pt x="1968" y="3817467"/>
                </a:lnTo>
                <a:lnTo>
                  <a:pt x="914" y="3816413"/>
                </a:lnTo>
                <a:lnTo>
                  <a:pt x="228" y="3815092"/>
                </a:lnTo>
                <a:lnTo>
                  <a:pt x="0" y="3813619"/>
                </a:lnTo>
                <a:lnTo>
                  <a:pt x="0" y="4762"/>
                </a:lnTo>
                <a:lnTo>
                  <a:pt x="4762" y="0"/>
                </a:lnTo>
                <a:lnTo>
                  <a:pt x="5293423" y="0"/>
                </a:lnTo>
                <a:lnTo>
                  <a:pt x="5298186" y="4762"/>
                </a:lnTo>
                <a:lnTo>
                  <a:pt x="9525" y="4762"/>
                </a:lnTo>
                <a:lnTo>
                  <a:pt x="4762" y="9524"/>
                </a:lnTo>
                <a:lnTo>
                  <a:pt x="9525" y="9524"/>
                </a:lnTo>
                <a:lnTo>
                  <a:pt x="9525" y="3808856"/>
                </a:lnTo>
                <a:lnTo>
                  <a:pt x="4762" y="3808856"/>
                </a:lnTo>
                <a:lnTo>
                  <a:pt x="9525" y="3813619"/>
                </a:lnTo>
                <a:lnTo>
                  <a:pt x="5298186" y="3813619"/>
                </a:lnTo>
                <a:lnTo>
                  <a:pt x="5297957" y="3815092"/>
                </a:lnTo>
                <a:lnTo>
                  <a:pt x="5297271" y="3816413"/>
                </a:lnTo>
                <a:lnTo>
                  <a:pt x="5296217" y="3817467"/>
                </a:lnTo>
                <a:lnTo>
                  <a:pt x="5294896" y="3818153"/>
                </a:lnTo>
                <a:lnTo>
                  <a:pt x="5293423" y="3818381"/>
                </a:lnTo>
                <a:close/>
              </a:path>
              <a:path w="5298440" h="3818890">
                <a:moveTo>
                  <a:pt x="9525" y="9524"/>
                </a:moveTo>
                <a:lnTo>
                  <a:pt x="4762" y="9524"/>
                </a:lnTo>
                <a:lnTo>
                  <a:pt x="9525" y="4762"/>
                </a:lnTo>
                <a:lnTo>
                  <a:pt x="9525" y="9524"/>
                </a:lnTo>
                <a:close/>
              </a:path>
              <a:path w="5298440" h="3818890">
                <a:moveTo>
                  <a:pt x="5288661" y="9524"/>
                </a:moveTo>
                <a:lnTo>
                  <a:pt x="9525" y="9524"/>
                </a:lnTo>
                <a:lnTo>
                  <a:pt x="9525" y="4762"/>
                </a:lnTo>
                <a:lnTo>
                  <a:pt x="5288661" y="4762"/>
                </a:lnTo>
                <a:lnTo>
                  <a:pt x="5288661" y="9524"/>
                </a:lnTo>
                <a:close/>
              </a:path>
              <a:path w="5298440" h="3818890">
                <a:moveTo>
                  <a:pt x="5288661" y="3813619"/>
                </a:moveTo>
                <a:lnTo>
                  <a:pt x="5288661" y="4762"/>
                </a:lnTo>
                <a:lnTo>
                  <a:pt x="5293423" y="9524"/>
                </a:lnTo>
                <a:lnTo>
                  <a:pt x="5298186" y="9524"/>
                </a:lnTo>
                <a:lnTo>
                  <a:pt x="5298186" y="3808856"/>
                </a:lnTo>
                <a:lnTo>
                  <a:pt x="5293423" y="3808856"/>
                </a:lnTo>
                <a:lnTo>
                  <a:pt x="5288661" y="3813619"/>
                </a:lnTo>
                <a:close/>
              </a:path>
              <a:path w="5298440" h="3818890">
                <a:moveTo>
                  <a:pt x="5298186" y="9524"/>
                </a:moveTo>
                <a:lnTo>
                  <a:pt x="5293423" y="9524"/>
                </a:lnTo>
                <a:lnTo>
                  <a:pt x="5288661" y="4762"/>
                </a:lnTo>
                <a:lnTo>
                  <a:pt x="5298186" y="4762"/>
                </a:lnTo>
                <a:lnTo>
                  <a:pt x="5298186" y="9524"/>
                </a:lnTo>
                <a:close/>
              </a:path>
              <a:path w="5298440" h="3818890">
                <a:moveTo>
                  <a:pt x="9525" y="3813619"/>
                </a:moveTo>
                <a:lnTo>
                  <a:pt x="4762" y="3808856"/>
                </a:lnTo>
                <a:lnTo>
                  <a:pt x="9525" y="3808856"/>
                </a:lnTo>
                <a:lnTo>
                  <a:pt x="9525" y="3813619"/>
                </a:lnTo>
                <a:close/>
              </a:path>
              <a:path w="5298440" h="3818890">
                <a:moveTo>
                  <a:pt x="5288661" y="3813619"/>
                </a:moveTo>
                <a:lnTo>
                  <a:pt x="9525" y="3813619"/>
                </a:lnTo>
                <a:lnTo>
                  <a:pt x="9525" y="3808856"/>
                </a:lnTo>
                <a:lnTo>
                  <a:pt x="5288661" y="3808856"/>
                </a:lnTo>
                <a:lnTo>
                  <a:pt x="5288661" y="3813619"/>
                </a:lnTo>
                <a:close/>
              </a:path>
              <a:path w="5298440" h="3818890">
                <a:moveTo>
                  <a:pt x="5298186" y="3813619"/>
                </a:moveTo>
                <a:lnTo>
                  <a:pt x="5288661" y="3813619"/>
                </a:lnTo>
                <a:lnTo>
                  <a:pt x="5293423" y="3808856"/>
                </a:lnTo>
                <a:lnTo>
                  <a:pt x="5298186" y="3808856"/>
                </a:lnTo>
                <a:lnTo>
                  <a:pt x="5298186" y="3813619"/>
                </a:lnTo>
                <a:close/>
              </a:path>
            </a:pathLst>
          </a:custGeom>
          <a:solidFill>
            <a:srgbClr val="079082"/>
          </a:solidFill>
        </p:spPr>
        <p:txBody>
          <a:bodyPr wrap="square" lIns="0" tIns="0" rIns="0" bIns="0" rtlCol="0"/>
          <a:lstStyle/>
          <a:p/>
        </p:txBody>
      </p:sp>
      <p:sp>
        <p:nvSpPr>
          <p:cNvPr id="5" name="object 5"/>
          <p:cNvSpPr/>
          <p:nvPr/>
        </p:nvSpPr>
        <p:spPr>
          <a:xfrm>
            <a:off x="6621780" y="1702307"/>
            <a:ext cx="5280660" cy="3799332"/>
          </a:xfrm>
          <a:prstGeom prst="rect">
            <a:avLst/>
          </a:prstGeom>
          <a:blipFill>
            <a:blip r:embed="rId2" cstate="print"/>
            <a:stretch>
              <a:fillRect/>
            </a:stretch>
          </a:blipFill>
        </p:spPr>
        <p:txBody>
          <a:bodyPr wrap="square" lIns="0" tIns="0" rIns="0" bIns="0" rtlCol="0"/>
          <a:lstStyle/>
          <a:p/>
        </p:txBody>
      </p:sp>
      <p:sp>
        <p:nvSpPr>
          <p:cNvPr id="6" name="object 6"/>
          <p:cNvSpPr/>
          <p:nvPr/>
        </p:nvSpPr>
        <p:spPr>
          <a:xfrm>
            <a:off x="6612255" y="1692782"/>
            <a:ext cx="5299710" cy="3818890"/>
          </a:xfrm>
          <a:custGeom>
            <a:avLst/>
            <a:gdLst/>
            <a:ahLst/>
            <a:cxnLst/>
            <a:rect l="l" t="t" r="r" b="b"/>
            <a:pathLst>
              <a:path w="5299709" h="3818890">
                <a:moveTo>
                  <a:pt x="5294947" y="3818382"/>
                </a:moveTo>
                <a:lnTo>
                  <a:pt x="4762" y="3818382"/>
                </a:lnTo>
                <a:lnTo>
                  <a:pt x="3289" y="3818153"/>
                </a:lnTo>
                <a:lnTo>
                  <a:pt x="1968" y="3817467"/>
                </a:lnTo>
                <a:lnTo>
                  <a:pt x="914" y="3816413"/>
                </a:lnTo>
                <a:lnTo>
                  <a:pt x="228" y="3815092"/>
                </a:lnTo>
                <a:lnTo>
                  <a:pt x="0" y="3813619"/>
                </a:lnTo>
                <a:lnTo>
                  <a:pt x="0" y="4762"/>
                </a:lnTo>
                <a:lnTo>
                  <a:pt x="4762" y="0"/>
                </a:lnTo>
                <a:lnTo>
                  <a:pt x="5294947" y="0"/>
                </a:lnTo>
                <a:lnTo>
                  <a:pt x="5299710" y="4762"/>
                </a:lnTo>
                <a:lnTo>
                  <a:pt x="9525" y="4762"/>
                </a:lnTo>
                <a:lnTo>
                  <a:pt x="4762" y="9525"/>
                </a:lnTo>
                <a:lnTo>
                  <a:pt x="9525" y="9525"/>
                </a:lnTo>
                <a:lnTo>
                  <a:pt x="9525" y="3808856"/>
                </a:lnTo>
                <a:lnTo>
                  <a:pt x="4762" y="3808856"/>
                </a:lnTo>
                <a:lnTo>
                  <a:pt x="9525" y="3813619"/>
                </a:lnTo>
                <a:lnTo>
                  <a:pt x="5299710" y="3813619"/>
                </a:lnTo>
                <a:lnTo>
                  <a:pt x="5299481" y="3815092"/>
                </a:lnTo>
                <a:lnTo>
                  <a:pt x="5298795" y="3816413"/>
                </a:lnTo>
                <a:lnTo>
                  <a:pt x="5297741" y="3817467"/>
                </a:lnTo>
                <a:lnTo>
                  <a:pt x="5296420" y="3818153"/>
                </a:lnTo>
                <a:lnTo>
                  <a:pt x="5294947" y="3818382"/>
                </a:lnTo>
                <a:close/>
              </a:path>
              <a:path w="5299709" h="3818890">
                <a:moveTo>
                  <a:pt x="9525" y="9525"/>
                </a:moveTo>
                <a:lnTo>
                  <a:pt x="4762" y="9525"/>
                </a:lnTo>
                <a:lnTo>
                  <a:pt x="9525" y="4762"/>
                </a:lnTo>
                <a:lnTo>
                  <a:pt x="9525" y="9525"/>
                </a:lnTo>
                <a:close/>
              </a:path>
              <a:path w="5299709" h="3818890">
                <a:moveTo>
                  <a:pt x="5290185" y="9525"/>
                </a:moveTo>
                <a:lnTo>
                  <a:pt x="9525" y="9525"/>
                </a:lnTo>
                <a:lnTo>
                  <a:pt x="9525" y="4762"/>
                </a:lnTo>
                <a:lnTo>
                  <a:pt x="5290185" y="4762"/>
                </a:lnTo>
                <a:lnTo>
                  <a:pt x="5290185" y="9525"/>
                </a:lnTo>
                <a:close/>
              </a:path>
              <a:path w="5299709" h="3818890">
                <a:moveTo>
                  <a:pt x="5290185" y="3813619"/>
                </a:moveTo>
                <a:lnTo>
                  <a:pt x="5290185" y="4762"/>
                </a:lnTo>
                <a:lnTo>
                  <a:pt x="5294947" y="9525"/>
                </a:lnTo>
                <a:lnTo>
                  <a:pt x="5299710" y="9525"/>
                </a:lnTo>
                <a:lnTo>
                  <a:pt x="5299710" y="3808856"/>
                </a:lnTo>
                <a:lnTo>
                  <a:pt x="5294947" y="3808856"/>
                </a:lnTo>
                <a:lnTo>
                  <a:pt x="5290185" y="3813619"/>
                </a:lnTo>
                <a:close/>
              </a:path>
              <a:path w="5299709" h="3818890">
                <a:moveTo>
                  <a:pt x="5299710" y="9525"/>
                </a:moveTo>
                <a:lnTo>
                  <a:pt x="5294947" y="9525"/>
                </a:lnTo>
                <a:lnTo>
                  <a:pt x="5290185" y="4762"/>
                </a:lnTo>
                <a:lnTo>
                  <a:pt x="5299710" y="4762"/>
                </a:lnTo>
                <a:lnTo>
                  <a:pt x="5299710" y="9525"/>
                </a:lnTo>
                <a:close/>
              </a:path>
              <a:path w="5299709" h="3818890">
                <a:moveTo>
                  <a:pt x="9525" y="3813619"/>
                </a:moveTo>
                <a:lnTo>
                  <a:pt x="4762" y="3808856"/>
                </a:lnTo>
                <a:lnTo>
                  <a:pt x="9525" y="3808856"/>
                </a:lnTo>
                <a:lnTo>
                  <a:pt x="9525" y="3813619"/>
                </a:lnTo>
                <a:close/>
              </a:path>
              <a:path w="5299709" h="3818890">
                <a:moveTo>
                  <a:pt x="5290185" y="3813619"/>
                </a:moveTo>
                <a:lnTo>
                  <a:pt x="9525" y="3813619"/>
                </a:lnTo>
                <a:lnTo>
                  <a:pt x="9525" y="3808856"/>
                </a:lnTo>
                <a:lnTo>
                  <a:pt x="5290185" y="3808856"/>
                </a:lnTo>
                <a:lnTo>
                  <a:pt x="5290185" y="3813619"/>
                </a:lnTo>
                <a:close/>
              </a:path>
              <a:path w="5299709" h="3818890">
                <a:moveTo>
                  <a:pt x="5299710" y="3813619"/>
                </a:moveTo>
                <a:lnTo>
                  <a:pt x="5290185" y="3813619"/>
                </a:lnTo>
                <a:lnTo>
                  <a:pt x="5294947" y="3808856"/>
                </a:lnTo>
                <a:lnTo>
                  <a:pt x="5299710" y="3808856"/>
                </a:lnTo>
                <a:lnTo>
                  <a:pt x="5299710" y="3813619"/>
                </a:lnTo>
                <a:close/>
              </a:path>
            </a:pathLst>
          </a:custGeom>
          <a:solidFill>
            <a:srgbClr val="079082"/>
          </a:solidFill>
        </p:spPr>
        <p:txBody>
          <a:bodyPr wrap="square" lIns="0" tIns="0" rIns="0" bIns="0" rtlCol="0"/>
          <a:lstStyle/>
          <a:p/>
        </p:txBody>
      </p:sp>
      <p:sp>
        <p:nvSpPr>
          <p:cNvPr id="7" name="object 7"/>
          <p:cNvSpPr txBox="1"/>
          <p:nvPr/>
        </p:nvSpPr>
        <p:spPr>
          <a:xfrm>
            <a:off x="699135" y="5819775"/>
            <a:ext cx="5297805" cy="381635"/>
          </a:xfrm>
          <a:prstGeom prst="rect">
            <a:avLst/>
          </a:prstGeom>
        </p:spPr>
        <p:txBody>
          <a:bodyPr vert="horz" wrap="square" lIns="0" tIns="12700" rIns="0" bIns="0" rtlCol="0">
            <a:spAutoFit/>
          </a:bodyPr>
          <a:lstStyle/>
          <a:p>
            <a:pPr marL="12700">
              <a:lnSpc>
                <a:spcPct val="100000"/>
              </a:lnSpc>
              <a:spcBef>
                <a:spcPts val="100"/>
              </a:spcBef>
            </a:pPr>
            <a:r>
              <a:rPr lang="zh-CN" sz="2400" b="1" dirty="0">
                <a:latin typeface="微软雅黑" panose="020B0503020204020204" charset="-122"/>
                <a:ea typeface="微软雅黑" panose="020B0503020204020204" charset="-122"/>
                <a:cs typeface="微软雅黑" panose="020B0503020204020204" charset="-122"/>
              </a:rPr>
              <a:t>哲科</a:t>
            </a:r>
            <a:r>
              <a:rPr sz="2400" b="1" dirty="0">
                <a:latin typeface="微软雅黑" panose="020B0503020204020204" charset="-122"/>
                <a:ea typeface="微软雅黑" panose="020B0503020204020204" charset="-122"/>
                <a:cs typeface="微软雅黑" panose="020B0503020204020204" charset="-122"/>
              </a:rPr>
              <a:t>思维</a:t>
            </a:r>
            <a:r>
              <a:rPr lang="zh-CN" sz="2400" b="1" dirty="0">
                <a:latin typeface="微软雅黑" panose="020B0503020204020204" charset="-122"/>
                <a:ea typeface="微软雅黑" panose="020B0503020204020204" charset="-122"/>
                <a:cs typeface="微软雅黑" panose="020B0503020204020204" charset="-122"/>
              </a:rPr>
              <a:t>：每个人都会</a:t>
            </a:r>
            <a:r>
              <a:rPr lang="zh-CN" sz="2400" b="1" dirty="0">
                <a:latin typeface="微软雅黑" panose="020B0503020204020204" charset="-122"/>
                <a:ea typeface="微软雅黑" panose="020B0503020204020204" charset="-122"/>
                <a:cs typeface="微软雅黑" panose="020B0503020204020204" charset="-122"/>
              </a:rPr>
              <a:t>先具备一个模型</a:t>
            </a:r>
            <a:endParaRPr lang="zh-CN" sz="2400" b="1" dirty="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6807200" y="5819775"/>
            <a:ext cx="4910455" cy="381635"/>
          </a:xfrm>
          <a:prstGeom prst="rect">
            <a:avLst/>
          </a:prstGeom>
        </p:spPr>
        <p:txBody>
          <a:bodyPr vert="horz" wrap="square" lIns="0" tIns="12700" rIns="0" bIns="0" rtlCol="0">
            <a:spAutoFit/>
          </a:bodyPr>
          <a:lstStyle/>
          <a:p>
            <a:pPr marL="12700">
              <a:lnSpc>
                <a:spcPct val="100000"/>
              </a:lnSpc>
              <a:spcBef>
                <a:spcPts val="100"/>
              </a:spcBef>
            </a:pPr>
            <a:r>
              <a:rPr lang="zh-CN" sz="2400" b="1" dirty="0">
                <a:latin typeface="微软雅黑" panose="020B0503020204020204" charset="-122"/>
                <a:ea typeface="微软雅黑" panose="020B0503020204020204" charset="-122"/>
                <a:cs typeface="微软雅黑" panose="020B0503020204020204" charset="-122"/>
              </a:rPr>
              <a:t>创业思维：</a:t>
            </a:r>
            <a:r>
              <a:rPr lang="zh-CN" sz="2400" b="1" dirty="0">
                <a:latin typeface="微软雅黑" panose="020B0503020204020204" charset="-122"/>
                <a:ea typeface="微软雅黑" panose="020B0503020204020204" charset="-122"/>
                <a:cs typeface="微软雅黑" panose="020B0503020204020204" charset="-122"/>
              </a:rPr>
              <a:t>遇到不确定性，见招拆招</a:t>
            </a:r>
            <a:endParaRPr sz="2400" b="1"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p:nvPr/>
        </p:nvSpPr>
        <p:spPr>
          <a:xfrm>
            <a:off x="1049020" y="452120"/>
            <a:ext cx="1370965" cy="443230"/>
          </a:xfrm>
          <a:prstGeom prst="rect">
            <a:avLst/>
          </a:prstGeom>
        </p:spPr>
        <p:txBody>
          <a:bodyPr vert="horz" wrap="square" lIns="0" tIns="12700" rIns="0" bIns="0" rtlCol="0">
            <a:spAutoFit/>
          </a:bodyPr>
          <a:lstStyle/>
          <a:p>
            <a:pPr marL="12700">
              <a:lnSpc>
                <a:spcPct val="100000"/>
              </a:lnSpc>
              <a:spcBef>
                <a:spcPts val="100"/>
              </a:spcBef>
            </a:pPr>
            <a:r>
              <a:rPr sz="2800" dirty="0">
                <a:solidFill>
                  <a:srgbClr val="079082"/>
                </a:solidFill>
                <a:latin typeface="微软雅黑" panose="020B0503020204020204" charset="-122"/>
                <a:ea typeface="微软雅黑" panose="020B0503020204020204" charset="-122"/>
                <a:cs typeface="微软雅黑" panose="020B0503020204020204" charset="-122"/>
              </a:rPr>
              <a:t>讨论</a:t>
            </a:r>
            <a:endParaRPr sz="2400" b="1" dirty="0">
              <a:solidFill>
                <a:srgbClr val="079082"/>
              </a:solidFill>
              <a:latin typeface="微软雅黑" panose="020B0503020204020204" charset="-122"/>
              <a:ea typeface="微软雅黑" panose="020B0503020204020204" charset="-122"/>
            </a:endParaRPr>
          </a:p>
        </p:txBody>
      </p:sp>
      <p:sp>
        <p:nvSpPr>
          <p:cNvPr id="7" name="object 7"/>
          <p:cNvSpPr/>
          <p:nvPr/>
        </p:nvSpPr>
        <p:spPr>
          <a:xfrm>
            <a:off x="9913619" y="4968240"/>
            <a:ext cx="1514855" cy="1514856"/>
          </a:xfrm>
          <a:prstGeom prst="rect">
            <a:avLst/>
          </a:prstGeom>
          <a:blipFill>
            <a:blip r:embed="rId1" cstate="print"/>
            <a:stretch>
              <a:fillRect/>
            </a:stretch>
          </a:blipFill>
        </p:spPr>
        <p:txBody>
          <a:bodyPr wrap="square" lIns="0" tIns="0" rIns="0" bIns="0" rtlCol="0"/>
          <a:lstStyle/>
          <a:p>
            <a:endParaRPr>
              <a:solidFill>
                <a:schemeClr val="tx1"/>
              </a:solidFill>
            </a:endParaRPr>
          </a:p>
        </p:txBody>
      </p:sp>
      <p:sp>
        <p:nvSpPr>
          <p:cNvPr id="8" name="object 7"/>
          <p:cNvSpPr/>
          <p:nvPr/>
        </p:nvSpPr>
        <p:spPr>
          <a:xfrm>
            <a:off x="594359" y="487680"/>
            <a:ext cx="370840" cy="372110"/>
          </a:xfrm>
          <a:custGeom>
            <a:avLst/>
            <a:gdLst/>
            <a:ahLst/>
            <a:cxnLst/>
            <a:rect l="l" t="t" r="r" b="b"/>
            <a:pathLst>
              <a:path w="370840" h="372109">
                <a:moveTo>
                  <a:pt x="184404" y="371856"/>
                </a:moveTo>
                <a:lnTo>
                  <a:pt x="0" y="371856"/>
                </a:lnTo>
                <a:lnTo>
                  <a:pt x="0" y="0"/>
                </a:lnTo>
                <a:lnTo>
                  <a:pt x="184404" y="0"/>
                </a:lnTo>
                <a:lnTo>
                  <a:pt x="370331" y="185928"/>
                </a:lnTo>
                <a:lnTo>
                  <a:pt x="184404" y="371856"/>
                </a:lnTo>
                <a:close/>
              </a:path>
            </a:pathLst>
          </a:custGeom>
          <a:solidFill>
            <a:srgbClr val="079082"/>
          </a:solidFill>
        </p:spPr>
        <p:txBody>
          <a:bodyPr wrap="square" lIns="0" tIns="0" rIns="0" bIns="0" rtlCol="0"/>
          <a:lstStyle/>
          <a:p/>
        </p:txBody>
      </p:sp>
      <p:sp>
        <p:nvSpPr>
          <p:cNvPr id="2" name="object 3"/>
          <p:cNvSpPr txBox="1"/>
          <p:nvPr/>
        </p:nvSpPr>
        <p:spPr>
          <a:xfrm>
            <a:off x="701040" y="2121535"/>
            <a:ext cx="11066780" cy="1636395"/>
          </a:xfrm>
          <a:prstGeom prst="rect">
            <a:avLst/>
          </a:prstGeom>
        </p:spPr>
        <p:txBody>
          <a:bodyPr vert="horz" wrap="square" lIns="0" tIns="12065" rIns="0" bIns="0" rtlCol="0">
            <a:spAutoFit/>
          </a:bodyPr>
          <a:p>
            <a:pPr marL="12700" algn="ctr">
              <a:lnSpc>
                <a:spcPct val="100000"/>
              </a:lnSpc>
              <a:spcBef>
                <a:spcPts val="95"/>
              </a:spcBef>
            </a:pPr>
            <a:r>
              <a:rPr lang="zh-CN" sz="3600" b="1" spc="-5" dirty="0">
                <a:solidFill>
                  <a:srgbClr val="FF0000"/>
                </a:solidFill>
                <a:latin typeface="微软雅黑" panose="020B0503020204020204" charset="-122"/>
                <a:ea typeface="微软雅黑" panose="020B0503020204020204" charset="-122"/>
                <a:cs typeface="微软雅黑" panose="020B0503020204020204" charset="-122"/>
              </a:rPr>
              <a:t>成功的</a:t>
            </a:r>
            <a:r>
              <a:rPr lang="zh-CN" sz="3600" b="1" spc="-5" dirty="0">
                <a:solidFill>
                  <a:schemeClr val="tx1"/>
                </a:solidFill>
                <a:latin typeface="微软雅黑" panose="020B0503020204020204" charset="-122"/>
                <a:ea typeface="微软雅黑" panose="020B0503020204020204" charset="-122"/>
                <a:cs typeface="微软雅黑" panose="020B0503020204020204" charset="-122"/>
              </a:rPr>
              <a:t>创业者就是学会哲科</a:t>
            </a:r>
            <a:r>
              <a:rPr sz="3600" b="1" spc="-5" dirty="0">
                <a:solidFill>
                  <a:schemeClr val="tx1"/>
                </a:solidFill>
                <a:latin typeface="微软雅黑" panose="020B0503020204020204" charset="-122"/>
                <a:ea typeface="微软雅黑" panose="020B0503020204020204" charset="-122"/>
                <a:cs typeface="微软雅黑" panose="020B0503020204020204" charset="-122"/>
              </a:rPr>
              <a:t>思维</a:t>
            </a:r>
            <a:r>
              <a:rPr lang="zh-CN" sz="3600" b="1" spc="-5" dirty="0">
                <a:solidFill>
                  <a:schemeClr val="tx1"/>
                </a:solidFill>
                <a:latin typeface="微软雅黑" panose="020B0503020204020204" charset="-122"/>
                <a:ea typeface="微软雅黑" panose="020B0503020204020204" charset="-122"/>
                <a:cs typeface="微软雅黑" panose="020B0503020204020204" charset="-122"/>
              </a:rPr>
              <a:t>与</a:t>
            </a:r>
            <a:r>
              <a:rPr sz="3600" b="1" spc="-5" dirty="0">
                <a:solidFill>
                  <a:schemeClr val="tx1"/>
                </a:solidFill>
                <a:latin typeface="微软雅黑" panose="020B0503020204020204" charset="-122"/>
                <a:ea typeface="微软雅黑" panose="020B0503020204020204" charset="-122"/>
                <a:cs typeface="微软雅黑" panose="020B0503020204020204" charset="-122"/>
              </a:rPr>
              <a:t>创业思维</a:t>
            </a:r>
            <a:r>
              <a:rPr lang="zh-CN" sz="3600" b="1" spc="-5" dirty="0">
                <a:solidFill>
                  <a:srgbClr val="FF0000"/>
                </a:solidFill>
                <a:latin typeface="微软雅黑" panose="020B0503020204020204" charset="-122"/>
                <a:ea typeface="微软雅黑" panose="020B0503020204020204" charset="-122"/>
                <a:cs typeface="微软雅黑" panose="020B0503020204020204" charset="-122"/>
              </a:rPr>
              <a:t>恰当互换！</a:t>
            </a:r>
            <a:endParaRPr lang="zh-CN" sz="2800" b="1" spc="-5" dirty="0">
              <a:solidFill>
                <a:schemeClr val="tx1"/>
              </a:solidFill>
              <a:latin typeface="微软雅黑" panose="020B0503020204020204" charset="-122"/>
              <a:ea typeface="微软雅黑" panose="020B0503020204020204" charset="-122"/>
              <a:cs typeface="微软雅黑" panose="020B0503020204020204" charset="-122"/>
            </a:endParaRPr>
          </a:p>
          <a:p>
            <a:pPr marL="12700" algn="ctr">
              <a:lnSpc>
                <a:spcPct val="100000"/>
              </a:lnSpc>
              <a:spcBef>
                <a:spcPts val="95"/>
              </a:spcBef>
            </a:pPr>
            <a:endParaRPr lang="zh-CN" sz="2800" b="1" spc="-10" dirty="0">
              <a:solidFill>
                <a:schemeClr val="tx1"/>
              </a:solidFill>
              <a:latin typeface="微软雅黑" panose="020B0503020204020204" charset="-122"/>
              <a:ea typeface="微软雅黑" panose="020B0503020204020204" charset="-122"/>
              <a:cs typeface="微软雅黑" panose="020B0503020204020204" charset="-122"/>
            </a:endParaRPr>
          </a:p>
          <a:p>
            <a:pPr marL="12700" algn="ctr">
              <a:lnSpc>
                <a:spcPct val="100000"/>
              </a:lnSpc>
              <a:spcBef>
                <a:spcPts val="95"/>
              </a:spcBef>
            </a:pPr>
            <a:r>
              <a:rPr lang="zh-CN" sz="4000" b="1" spc="-10" dirty="0">
                <a:solidFill>
                  <a:srgbClr val="FF0000"/>
                </a:solidFill>
                <a:latin typeface="微软雅黑" panose="020B0503020204020204" charset="-122"/>
                <a:ea typeface="微软雅黑" panose="020B0503020204020204" charset="-122"/>
                <a:cs typeface="微软雅黑" panose="020B0503020204020204" charset="-122"/>
              </a:rPr>
              <a:t>两者不能偏废！</a:t>
            </a:r>
            <a:endParaRPr lang="zh-CN" sz="4000" b="1" spc="-10" dirty="0">
              <a:solidFill>
                <a:srgbClr val="FF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a:spLocks noChangeArrowheads="1"/>
          </p:cNvSpPr>
          <p:nvPr/>
        </p:nvSpPr>
        <p:spPr bwMode="auto">
          <a:xfrm>
            <a:off x="354563" y="311996"/>
            <a:ext cx="1960880" cy="521970"/>
          </a:xfrm>
          <a:prstGeom prst="rect">
            <a:avLst/>
          </a:prstGeom>
          <a:solidFill>
            <a:schemeClr val="bg1"/>
          </a:solid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spcBef>
                <a:spcPct val="0"/>
              </a:spcBef>
              <a:buNone/>
            </a:pPr>
            <a:r>
              <a:rPr lang="zh-CN" altLang="en-US" sz="2800" dirty="0">
                <a:solidFill>
                  <a:srgbClr val="089082"/>
                </a:solidFill>
                <a:latin typeface="微软雅黑" panose="020B0503020204020204" charset="-122"/>
                <a:ea typeface="微软雅黑" panose="020B0503020204020204" charset="-122"/>
              </a:rPr>
              <a:t>回顾与总结</a:t>
            </a:r>
            <a:endParaRPr lang="zh-CN" altLang="en-US" sz="2800" dirty="0">
              <a:solidFill>
                <a:srgbClr val="089082"/>
              </a:solidFill>
              <a:latin typeface="微软雅黑" panose="020B0503020204020204" charset="-122"/>
              <a:ea typeface="微软雅黑" panose="020B0503020204020204" charset="-122"/>
            </a:endParaRPr>
          </a:p>
        </p:txBody>
      </p:sp>
      <p:sp>
        <p:nvSpPr>
          <p:cNvPr id="16" name="文本框 1"/>
          <p:cNvSpPr txBox="1">
            <a:spLocks noChangeArrowheads="1"/>
          </p:cNvSpPr>
          <p:nvPr/>
        </p:nvSpPr>
        <p:spPr bwMode="auto">
          <a:xfrm>
            <a:off x="3599389" y="2488376"/>
            <a:ext cx="6981089" cy="1743376"/>
          </a:xfrm>
          <a:prstGeom prst="rect">
            <a:avLst/>
          </a:prstGeom>
          <a:noFill/>
          <a:ln w="19050">
            <a:solidFill>
              <a:srgbClr val="089082"/>
            </a:solidFill>
            <a:miter lim="800000"/>
          </a:ln>
        </p:spPr>
        <p:txBody>
          <a:bodyPr wrap="square">
            <a:noAutofit/>
          </a:bodyP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pPr>
            <a:r>
              <a:rPr lang="zh-CN" altLang="en-US" sz="2400" b="1" dirty="0">
                <a:latin typeface="微软雅黑" panose="020B0503020204020204" charset="-122"/>
                <a:ea typeface="微软雅黑" panose="020B0503020204020204" charset="-122"/>
              </a:rPr>
              <a:t>不同的情境需要不同的思维</a:t>
            </a:r>
            <a:endParaRPr lang="en-US" altLang="zh-CN" sz="2400" b="1" dirty="0">
              <a:latin typeface="微软雅黑" panose="020B0503020204020204" charset="-122"/>
              <a:ea typeface="微软雅黑" panose="020B0503020204020204" charset="-122"/>
            </a:endParaRPr>
          </a:p>
          <a:p>
            <a:pPr>
              <a:lnSpc>
                <a:spcPct val="150000"/>
              </a:lnSpc>
              <a:spcBef>
                <a:spcPct val="0"/>
              </a:spcBef>
            </a:pPr>
            <a:r>
              <a:rPr lang="zh-CN" altLang="en-US" sz="2400" b="1" dirty="0">
                <a:latin typeface="微软雅黑" panose="020B0503020204020204" charset="-122"/>
                <a:ea typeface="微软雅黑" panose="020B0503020204020204" charset="-122"/>
              </a:rPr>
              <a:t>同一件事情可以用两种思维去做</a:t>
            </a:r>
            <a:endParaRPr lang="en-US" altLang="zh-CN" sz="2400" b="1" dirty="0">
              <a:latin typeface="微软雅黑" panose="020B0503020204020204" charset="-122"/>
              <a:ea typeface="微软雅黑" panose="020B0503020204020204" charset="-122"/>
            </a:endParaRPr>
          </a:p>
          <a:p>
            <a:pPr>
              <a:lnSpc>
                <a:spcPct val="150000"/>
              </a:lnSpc>
              <a:spcBef>
                <a:spcPct val="0"/>
              </a:spcBef>
            </a:pPr>
            <a:r>
              <a:rPr lang="zh-CN" altLang="en-US" sz="2400" b="1" dirty="0">
                <a:latin typeface="微软雅黑" panose="020B0503020204020204" charset="-122"/>
                <a:ea typeface="微软雅黑" panose="020B0503020204020204" charset="-122"/>
              </a:rPr>
              <a:t>两种思维相互依存并动态转化（不确定</a:t>
            </a:r>
            <a:r>
              <a:rPr lang="en-US" altLang="zh-CN" sz="2400" b="1" dirty="0">
                <a:latin typeface="微软雅黑" panose="020B0503020204020204" charset="-122"/>
                <a:ea typeface="微软雅黑" panose="020B0503020204020204" charset="-122"/>
              </a:rPr>
              <a:t>-</a:t>
            </a:r>
            <a:r>
              <a:rPr lang="zh-CN" altLang="en-US" sz="2400" b="1" dirty="0">
                <a:latin typeface="微软雅黑" panose="020B0503020204020204" charset="-122"/>
                <a:ea typeface="微软雅黑" panose="020B0503020204020204" charset="-122"/>
              </a:rPr>
              <a:t>确定）</a:t>
            </a:r>
            <a:endParaRPr lang="en-US" altLang="zh-CN" sz="2400" b="1" dirty="0">
              <a:latin typeface="微软雅黑" panose="020B0503020204020204" charset="-122"/>
              <a:ea typeface="微软雅黑" panose="020B0503020204020204"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31155" y="2488376"/>
            <a:ext cx="1796695" cy="1743376"/>
          </a:xfrm>
          <a:prstGeom prst="rect">
            <a:avLst/>
          </a:prstGeom>
          <a:ln w="19050">
            <a:solidFill>
              <a:srgbClr val="089082"/>
            </a:solidFill>
          </a:ln>
        </p:spPr>
      </p:pic>
      <p:grpSp>
        <p:nvGrpSpPr>
          <p:cNvPr id="18" name="组合 17"/>
          <p:cNvGrpSpPr/>
          <p:nvPr/>
        </p:nvGrpSpPr>
        <p:grpSpPr>
          <a:xfrm>
            <a:off x="0" y="234902"/>
            <a:ext cx="354563" cy="677408"/>
            <a:chOff x="0" y="-78772"/>
            <a:chExt cx="602082" cy="1150304"/>
          </a:xfrm>
        </p:grpSpPr>
        <p:sp>
          <p:nvSpPr>
            <p:cNvPr id="19"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2"/>
          <p:cNvGraphicFramePr>
            <a:graphicFrameLocks noGrp="1"/>
          </p:cNvGraphicFramePr>
          <p:nvPr>
            <p:custDataLst>
              <p:tags r:id="rId1"/>
            </p:custDataLst>
          </p:nvPr>
        </p:nvGraphicFramePr>
        <p:xfrm>
          <a:off x="1237038" y="2675988"/>
          <a:ext cx="9687560" cy="2883535"/>
        </p:xfrm>
        <a:graphic>
          <a:graphicData uri="http://schemas.openxmlformats.org/drawingml/2006/table">
            <a:tbl>
              <a:tblPr firstRow="1" bandRow="1">
                <a:tableStyleId>{2D5ABB26-0587-4C30-8999-92F81FD0307C}</a:tableStyleId>
              </a:tblPr>
              <a:tblGrid>
                <a:gridCol w="1915160"/>
                <a:gridCol w="3740785"/>
                <a:gridCol w="4031614"/>
              </a:tblGrid>
              <a:tr h="703369">
                <a:tc>
                  <a:txBody>
                    <a:bodyPr/>
                    <a:lstStyle/>
                    <a:p>
                      <a:pPr marL="84455" algn="ctr" defTabSz="914400" rtl="0" eaLnBrk="1" latinLnBrk="0" hangingPunct="1">
                        <a:lnSpc>
                          <a:spcPct val="100000"/>
                        </a:lnSpc>
                        <a:spcBef>
                          <a:spcPts val="250"/>
                        </a:spcBef>
                      </a:pPr>
                      <a:r>
                        <a:rPr lang="zh-CN" altLang="en-US" sz="2800" b="1" kern="1200" dirty="0">
                          <a:solidFill>
                            <a:srgbClr val="FFFFFF"/>
                          </a:solidFill>
                          <a:latin typeface="微软雅黑" panose="020B0503020204020204" charset="-122"/>
                          <a:ea typeface="微软雅黑" panose="020B0503020204020204" charset="-122"/>
                          <a:cs typeface="Times New Roman" panose="02020603050405020304"/>
                        </a:rPr>
                        <a:t>话题</a:t>
                      </a:r>
                      <a:endParaRPr lang="zh-CN" altLang="en-US" sz="2800" b="1" kern="1200" dirty="0">
                        <a:solidFill>
                          <a:srgbClr val="FFFFFF"/>
                        </a:solidFill>
                        <a:latin typeface="微软雅黑" panose="020B0503020204020204" charset="-122"/>
                        <a:ea typeface="微软雅黑" panose="020B0503020204020204" charset="-122"/>
                        <a:cs typeface="Times New Roman" panose="02020603050405020304"/>
                      </a:endParaRPr>
                    </a:p>
                  </a:txBody>
                  <a:tcPr marL="0" marR="0" marT="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79082"/>
                    </a:solidFill>
                  </a:tcPr>
                </a:tc>
                <a:tc>
                  <a:txBody>
                    <a:bodyPr/>
                    <a:lstStyle/>
                    <a:p>
                      <a:pPr marL="84455" algn="ctr">
                        <a:lnSpc>
                          <a:spcPct val="100000"/>
                        </a:lnSpc>
                        <a:spcBef>
                          <a:spcPts val="250"/>
                        </a:spcBef>
                      </a:pPr>
                      <a:r>
                        <a:rPr lang="zh-CN" sz="2800" b="1" dirty="0">
                          <a:solidFill>
                            <a:srgbClr val="FFFFFF"/>
                          </a:solidFill>
                          <a:latin typeface="微软雅黑" panose="020B0503020204020204" charset="-122"/>
                          <a:ea typeface="微软雅黑" panose="020B0503020204020204" charset="-122"/>
                          <a:cs typeface="微软雅黑" panose="020B0503020204020204" charset="-122"/>
                        </a:rPr>
                        <a:t>哲科</a:t>
                      </a:r>
                      <a:r>
                        <a:rPr sz="2800" b="1" dirty="0">
                          <a:solidFill>
                            <a:srgbClr val="FFFFFF"/>
                          </a:solidFill>
                          <a:latin typeface="微软雅黑" panose="020B0503020204020204" charset="-122"/>
                          <a:ea typeface="微软雅黑" panose="020B0503020204020204" charset="-122"/>
                          <a:cs typeface="微软雅黑" panose="020B0503020204020204" charset="-122"/>
                        </a:rPr>
                        <a:t>思维</a:t>
                      </a:r>
                      <a:endParaRPr sz="2800" dirty="0">
                        <a:latin typeface="微软雅黑" panose="020B0503020204020204" charset="-122"/>
                        <a:ea typeface="微软雅黑" panose="020B0503020204020204" charset="-122"/>
                        <a:cs typeface="微软雅黑" panose="020B0503020204020204" charset="-122"/>
                      </a:endParaRPr>
                    </a:p>
                  </a:txBody>
                  <a:tcPr marL="0" marR="0" marT="3175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79082"/>
                    </a:solidFill>
                  </a:tcPr>
                </a:tc>
                <a:tc>
                  <a:txBody>
                    <a:bodyPr/>
                    <a:lstStyle/>
                    <a:p>
                      <a:pPr marL="84455" algn="ctr">
                        <a:lnSpc>
                          <a:spcPct val="100000"/>
                        </a:lnSpc>
                        <a:spcBef>
                          <a:spcPts val="250"/>
                        </a:spcBef>
                      </a:pPr>
                      <a:r>
                        <a:rPr sz="2800" b="1" dirty="0">
                          <a:solidFill>
                            <a:srgbClr val="FFFFFF"/>
                          </a:solidFill>
                          <a:latin typeface="微软雅黑" panose="020B0503020204020204" charset="-122"/>
                          <a:ea typeface="微软雅黑" panose="020B0503020204020204" charset="-122"/>
                          <a:cs typeface="微软雅黑" panose="020B0503020204020204" charset="-122"/>
                        </a:rPr>
                        <a:t>创业思维</a:t>
                      </a:r>
                      <a:endParaRPr sz="2800" dirty="0">
                        <a:latin typeface="微软雅黑" panose="020B0503020204020204" charset="-122"/>
                        <a:ea typeface="微软雅黑" panose="020B0503020204020204" charset="-122"/>
                        <a:cs typeface="微软雅黑" panose="020B0503020204020204" charset="-122"/>
                      </a:endParaRPr>
                    </a:p>
                  </a:txBody>
                  <a:tcPr marL="0" marR="0" marT="3175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79082"/>
                    </a:solidFill>
                  </a:tcPr>
                </a:tc>
              </a:tr>
              <a:tr h="717523">
                <a:tc>
                  <a:txBody>
                    <a:bodyPr/>
                    <a:lstStyle/>
                    <a:p>
                      <a:pPr marL="85090" algn="ctr">
                        <a:lnSpc>
                          <a:spcPct val="100000"/>
                        </a:lnSpc>
                        <a:spcBef>
                          <a:spcPts val="160"/>
                        </a:spcBef>
                      </a:pP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rPr>
                        <a:t>学习</a:t>
                      </a:r>
                      <a:endParaRPr lang="zh-CN" sz="2400" b="1" dirty="0">
                        <a:solidFill>
                          <a:schemeClr val="bg1"/>
                        </a:solidFill>
                        <a:latin typeface="微软雅黑" panose="020B0503020204020204" charset="-122"/>
                        <a:ea typeface="微软雅黑" panose="020B0503020204020204" charset="-122"/>
                        <a:cs typeface="微软雅黑" panose="020B0503020204020204" charset="-122"/>
                      </a:endParaRPr>
                    </a:p>
                  </a:txBody>
                  <a:tcPr marL="0" marR="0" marT="2032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079082"/>
                    </a:solidFill>
                  </a:tcPr>
                </a:tc>
                <a:tc>
                  <a:txBody>
                    <a:bodyPr/>
                    <a:lstStyle/>
                    <a:p>
                      <a:pPr marL="84455">
                        <a:lnSpc>
                          <a:spcPct val="100000"/>
                        </a:lnSpc>
                        <a:spcBef>
                          <a:spcPts val="160"/>
                        </a:spcBef>
                      </a:pPr>
                      <a:endParaRPr sz="2400" dirty="0">
                        <a:latin typeface="微软雅黑" panose="020B0503020204020204" charset="-122"/>
                        <a:ea typeface="微软雅黑" panose="020B0503020204020204" charset="-122"/>
                        <a:cs typeface="微软雅黑" panose="020B0503020204020204" charset="-122"/>
                      </a:endParaRPr>
                    </a:p>
                  </a:txBody>
                  <a:tcPr marL="0" marR="0" marT="2032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079082"/>
                    </a:solidFill>
                  </a:tcPr>
                </a:tc>
                <a:tc>
                  <a:txBody>
                    <a:bodyPr/>
                    <a:lstStyle/>
                    <a:p>
                      <a:pPr marL="84455">
                        <a:lnSpc>
                          <a:spcPct val="100000"/>
                        </a:lnSpc>
                        <a:spcBef>
                          <a:spcPts val="160"/>
                        </a:spcBef>
                      </a:pPr>
                      <a:endParaRPr sz="2400" dirty="0">
                        <a:latin typeface="微软雅黑" panose="020B0503020204020204" charset="-122"/>
                        <a:ea typeface="微软雅黑" panose="020B0503020204020204" charset="-122"/>
                        <a:cs typeface="微软雅黑" panose="020B0503020204020204" charset="-122"/>
                      </a:endParaRPr>
                    </a:p>
                  </a:txBody>
                  <a:tcPr marL="0" marR="0" marT="2032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079082"/>
                    </a:solidFill>
                  </a:tcPr>
                </a:tc>
              </a:tr>
              <a:tr h="731321">
                <a:tc>
                  <a:txBody>
                    <a:bodyPr/>
                    <a:lstStyle/>
                    <a:p>
                      <a:pPr marL="85090" marR="0" lvl="0" indent="0" algn="ctr" defTabSz="914400" rtl="0" eaLnBrk="1" fontAlgn="auto" latinLnBrk="0" hangingPunct="1">
                        <a:lnSpc>
                          <a:spcPct val="100000"/>
                        </a:lnSpc>
                        <a:spcBef>
                          <a:spcPts val="260"/>
                        </a:spcBef>
                        <a:spcAft>
                          <a:spcPts val="0"/>
                        </a:spcAft>
                        <a:buClrTx/>
                        <a:buSzTx/>
                        <a:buFontTx/>
                        <a:buNone/>
                        <a:defRPr/>
                      </a:pP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rPr>
                        <a:t>逛街</a:t>
                      </a:r>
                      <a:endParaRPr lang="zh-CN" altLang="zh-CN" sz="2400" b="1" dirty="0">
                        <a:solidFill>
                          <a:schemeClr val="bg1"/>
                        </a:solidFill>
                        <a:latin typeface="微软雅黑" panose="020B0503020204020204" charset="-122"/>
                        <a:ea typeface="微软雅黑" panose="020B0503020204020204" charset="-122"/>
                        <a:cs typeface="微软雅黑" panose="020B0503020204020204" charset="-122"/>
                      </a:endParaRPr>
                    </a:p>
                  </a:txBody>
                  <a:tcPr marL="0" marR="0" marT="33019"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79082"/>
                    </a:solidFill>
                  </a:tcPr>
                </a:tc>
                <a:tc>
                  <a:txBody>
                    <a:bodyPr/>
                    <a:lstStyle/>
                    <a:p>
                      <a:pPr marL="84455">
                        <a:lnSpc>
                          <a:spcPct val="100000"/>
                        </a:lnSpc>
                        <a:spcBef>
                          <a:spcPts val="260"/>
                        </a:spcBef>
                      </a:pPr>
                      <a:endParaRPr sz="2400" dirty="0">
                        <a:latin typeface="微软雅黑" panose="020B0503020204020204" charset="-122"/>
                        <a:ea typeface="微软雅黑" panose="020B0503020204020204" charset="-122"/>
                        <a:cs typeface="微软雅黑" panose="020B0503020204020204" charset="-122"/>
                      </a:endParaRPr>
                    </a:p>
                  </a:txBody>
                  <a:tcPr marL="0" marR="0" marT="33019"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79082"/>
                    </a:solidFill>
                  </a:tcPr>
                </a:tc>
                <a:tc>
                  <a:txBody>
                    <a:bodyPr/>
                    <a:lstStyle/>
                    <a:p>
                      <a:pPr marL="84455">
                        <a:lnSpc>
                          <a:spcPct val="100000"/>
                        </a:lnSpc>
                        <a:spcBef>
                          <a:spcPts val="260"/>
                        </a:spcBef>
                      </a:pPr>
                      <a:endParaRPr sz="2400">
                        <a:latin typeface="微软雅黑" panose="020B0503020204020204" charset="-122"/>
                        <a:ea typeface="微软雅黑" panose="020B0503020204020204" charset="-122"/>
                        <a:cs typeface="微软雅黑" panose="020B0503020204020204" charset="-122"/>
                      </a:endParaRPr>
                    </a:p>
                  </a:txBody>
                  <a:tcPr marL="0" marR="0" marT="33019"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79082"/>
                    </a:solidFill>
                  </a:tcPr>
                </a:tc>
              </a:tr>
              <a:tr h="731321">
                <a:tc>
                  <a:txBody>
                    <a:bodyPr/>
                    <a:lstStyle/>
                    <a:p>
                      <a:pPr marL="85090" algn="ctr">
                        <a:lnSpc>
                          <a:spcPct val="100000"/>
                        </a:lnSpc>
                        <a:spcBef>
                          <a:spcPts val="260"/>
                        </a:spcBef>
                      </a:pPr>
                      <a:r>
                        <a:rPr lang="zh-CN" sz="2400" b="1" dirty="0">
                          <a:solidFill>
                            <a:schemeClr val="bg1"/>
                          </a:solidFill>
                          <a:latin typeface="微软雅黑" panose="020B0503020204020204" charset="-122"/>
                          <a:ea typeface="微软雅黑" panose="020B0503020204020204" charset="-122"/>
                          <a:cs typeface="微软雅黑" panose="020B0503020204020204" charset="-122"/>
                        </a:rPr>
                        <a:t>谈恋爱</a:t>
                      </a:r>
                      <a:endParaRPr lang="zh-CN" sz="2400" b="1" dirty="0">
                        <a:solidFill>
                          <a:schemeClr val="bg1"/>
                        </a:solidFill>
                        <a:latin typeface="微软雅黑" panose="020B0503020204020204" charset="-122"/>
                        <a:ea typeface="微软雅黑" panose="020B0503020204020204" charset="-122"/>
                        <a:cs typeface="微软雅黑" panose="020B0503020204020204" charset="-122"/>
                      </a:endParaRPr>
                    </a:p>
                  </a:txBody>
                  <a:tcPr marL="0" marR="0" marT="3302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79082"/>
                    </a:solidFill>
                  </a:tcPr>
                </a:tc>
                <a:tc>
                  <a:txBody>
                    <a:bodyPr/>
                    <a:lstStyle/>
                    <a:p>
                      <a:pPr marL="84455">
                        <a:lnSpc>
                          <a:spcPct val="100000"/>
                        </a:lnSpc>
                        <a:spcBef>
                          <a:spcPts val="260"/>
                        </a:spcBef>
                      </a:pPr>
                      <a:endParaRPr sz="2400">
                        <a:latin typeface="微软雅黑" panose="020B0503020204020204" charset="-122"/>
                        <a:ea typeface="微软雅黑" panose="020B0503020204020204" charset="-122"/>
                        <a:cs typeface="微软雅黑" panose="020B0503020204020204" charset="-122"/>
                      </a:endParaRPr>
                    </a:p>
                  </a:txBody>
                  <a:tcPr marL="0" marR="0" marT="3302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79082"/>
                    </a:solidFill>
                  </a:tcPr>
                </a:tc>
                <a:tc>
                  <a:txBody>
                    <a:bodyPr/>
                    <a:lstStyle/>
                    <a:p>
                      <a:pPr marL="84455">
                        <a:lnSpc>
                          <a:spcPct val="100000"/>
                        </a:lnSpc>
                        <a:spcBef>
                          <a:spcPts val="260"/>
                        </a:spcBef>
                      </a:pPr>
                      <a:endParaRPr sz="2400" dirty="0">
                        <a:latin typeface="微软雅黑" panose="020B0503020204020204" charset="-122"/>
                        <a:ea typeface="微软雅黑" panose="020B0503020204020204" charset="-122"/>
                        <a:cs typeface="微软雅黑" panose="020B0503020204020204" charset="-122"/>
                      </a:endParaRPr>
                    </a:p>
                  </a:txBody>
                  <a:tcPr marL="0" marR="0" marT="3302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79082"/>
                    </a:solidFill>
                  </a:tcPr>
                </a:tc>
              </a:tr>
            </a:tbl>
          </a:graphicData>
        </a:graphic>
      </p:graphicFrame>
      <p:sp>
        <p:nvSpPr>
          <p:cNvPr id="5" name="object 2"/>
          <p:cNvSpPr txBox="1">
            <a:spLocks noGrp="1"/>
          </p:cNvSpPr>
          <p:nvPr>
            <p:ph type="title" idx="4294967295"/>
          </p:nvPr>
        </p:nvSpPr>
        <p:spPr>
          <a:xfrm>
            <a:off x="423550" y="351989"/>
            <a:ext cx="1677865" cy="443230"/>
          </a:xfrm>
          <a:prstGeom prst="rect">
            <a:avLst/>
          </a:prstGeom>
        </p:spPr>
        <p:txBody>
          <a:bodyPr vert="horz" wrap="square" lIns="0" tIns="12700" rIns="0" bIns="0" rtlCol="0">
            <a:spAutoFit/>
          </a:bodyPr>
          <a:lstStyle/>
          <a:p>
            <a:pPr marL="12700">
              <a:lnSpc>
                <a:spcPct val="100000"/>
              </a:lnSpc>
              <a:spcBef>
                <a:spcPts val="100"/>
              </a:spcBef>
            </a:pPr>
            <a:r>
              <a:rPr lang="zh-CN" altLang="en-US" sz="2800" dirty="0">
                <a:solidFill>
                  <a:srgbClr val="079082"/>
                </a:solidFill>
                <a:latin typeface="微软雅黑" panose="020B0503020204020204" charset="-122"/>
                <a:ea typeface="微软雅黑" panose="020B0503020204020204" charset="-122"/>
              </a:rPr>
              <a:t>应用练习：</a:t>
            </a:r>
            <a:endParaRPr lang="zh-CN" altLang="en-US" sz="2800" dirty="0">
              <a:solidFill>
                <a:srgbClr val="079082"/>
              </a:solidFill>
              <a:latin typeface="微软雅黑" panose="020B0503020204020204" charset="-122"/>
              <a:ea typeface="微软雅黑" panose="020B0503020204020204" charset="-122"/>
            </a:endParaRPr>
          </a:p>
        </p:txBody>
      </p:sp>
      <p:grpSp>
        <p:nvGrpSpPr>
          <p:cNvPr id="6" name="组合 5"/>
          <p:cNvGrpSpPr/>
          <p:nvPr/>
        </p:nvGrpSpPr>
        <p:grpSpPr>
          <a:xfrm>
            <a:off x="-1420" y="234901"/>
            <a:ext cx="354563" cy="677408"/>
            <a:chOff x="0" y="-78772"/>
            <a:chExt cx="602082" cy="1150304"/>
          </a:xfrm>
        </p:grpSpPr>
        <p:sp>
          <p:nvSpPr>
            <p:cNvPr id="8"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object 2"/>
          <p:cNvSpPr txBox="1">
            <a:spLocks noGrp="1"/>
          </p:cNvSpPr>
          <p:nvPr/>
        </p:nvSpPr>
        <p:spPr>
          <a:xfrm>
            <a:off x="1236980" y="1344930"/>
            <a:ext cx="9980295" cy="887095"/>
          </a:xfrm>
          <a:prstGeom prst="rect">
            <a:avLst/>
          </a:prstGeom>
        </p:spPr>
        <p:txBody>
          <a:bodyPr vert="horz" wrap="square" lIns="0" tIns="1270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2700" algn="ctr">
              <a:lnSpc>
                <a:spcPct val="100000"/>
              </a:lnSpc>
              <a:spcBef>
                <a:spcPts val="100"/>
              </a:spcBef>
            </a:pPr>
            <a:r>
              <a:rPr lang="zh-CN" altLang="en-US" sz="2800" dirty="0">
                <a:solidFill>
                  <a:srgbClr val="079082"/>
                </a:solidFill>
                <a:latin typeface="微软雅黑" panose="020B0503020204020204" charset="-122"/>
                <a:ea typeface="微软雅黑" panose="020B0503020204020204" charset="-122"/>
              </a:rPr>
              <a:t>写出哪种情景</a:t>
            </a:r>
            <a:r>
              <a:rPr lang="zh-CN" altLang="en-US" sz="2800" dirty="0">
                <a:solidFill>
                  <a:srgbClr val="079082"/>
                </a:solidFill>
                <a:latin typeface="微软雅黑" panose="020B0503020204020204" charset="-122"/>
                <a:ea typeface="微软雅黑" panose="020B0503020204020204" charset="-122"/>
              </a:rPr>
              <a:t>出现时运用两种思维方式，两种思维下你的</a:t>
            </a:r>
            <a:r>
              <a:rPr lang="zh-CN" altLang="en-US" sz="2800" dirty="0">
                <a:solidFill>
                  <a:srgbClr val="079082"/>
                </a:solidFill>
                <a:latin typeface="微软雅黑" panose="020B0503020204020204" charset="-122"/>
                <a:ea typeface="微软雅黑" panose="020B0503020204020204" charset="-122"/>
              </a:rPr>
              <a:t>行为</a:t>
            </a:r>
            <a:endParaRPr lang="zh-CN" altLang="en-US" sz="2800" dirty="0">
              <a:solidFill>
                <a:srgbClr val="079082"/>
              </a:solidFill>
              <a:latin typeface="微软雅黑" panose="020B0503020204020204" charset="-122"/>
              <a:ea typeface="微软雅黑" panose="020B0503020204020204" charset="-122"/>
            </a:endParaRPr>
          </a:p>
          <a:p>
            <a:pPr marL="12700" algn="ctr">
              <a:lnSpc>
                <a:spcPct val="100000"/>
              </a:lnSpc>
              <a:spcBef>
                <a:spcPts val="100"/>
              </a:spcBef>
            </a:pPr>
            <a:r>
              <a:rPr lang="zh-CN" altLang="en-US" sz="2800" dirty="0">
                <a:solidFill>
                  <a:srgbClr val="079082"/>
                </a:solidFill>
                <a:latin typeface="微软雅黑" panose="020B0503020204020204" charset="-122"/>
                <a:ea typeface="微软雅黑" panose="020B0503020204020204" charset="-122"/>
              </a:rPr>
              <a:t>（</a:t>
            </a:r>
            <a:r>
              <a:rPr lang="zh-CN" altLang="en-US" sz="2800" dirty="0">
                <a:solidFill>
                  <a:srgbClr val="079082"/>
                </a:solidFill>
                <a:latin typeface="微软雅黑" panose="020B0503020204020204" charset="-122"/>
                <a:ea typeface="微软雅黑" panose="020B0503020204020204" charset="-122"/>
                <a:sym typeface="+mn-ea"/>
              </a:rPr>
              <a:t>下节课前</a:t>
            </a:r>
            <a:r>
              <a:rPr lang="zh-CN" altLang="en-US" sz="2800" dirty="0">
                <a:solidFill>
                  <a:srgbClr val="079082"/>
                </a:solidFill>
                <a:latin typeface="微软雅黑" panose="020B0503020204020204" charset="-122"/>
                <a:ea typeface="微软雅黑" panose="020B0503020204020204" charset="-122"/>
              </a:rPr>
              <a:t>每个人</a:t>
            </a:r>
            <a:r>
              <a:rPr lang="zh-CN" altLang="en-US" sz="2800" dirty="0">
                <a:solidFill>
                  <a:srgbClr val="079082"/>
                </a:solidFill>
                <a:latin typeface="微软雅黑" panose="020B0503020204020204" charset="-122"/>
                <a:ea typeface="微软雅黑" panose="020B0503020204020204" charset="-122"/>
              </a:rPr>
              <a:t>都准备</a:t>
            </a:r>
            <a:r>
              <a:rPr lang="zh-CN" altLang="en-US" sz="2800" dirty="0">
                <a:solidFill>
                  <a:srgbClr val="079082"/>
                </a:solidFill>
                <a:latin typeface="微软雅黑" panose="020B0503020204020204" charset="-122"/>
                <a:ea typeface="微软雅黑" panose="020B0503020204020204" charset="-122"/>
              </a:rPr>
              <a:t>好）</a:t>
            </a:r>
            <a:endParaRPr lang="zh-CN" altLang="en-US" sz="2800" dirty="0">
              <a:solidFill>
                <a:srgbClr val="079082"/>
              </a:solidFill>
              <a:latin typeface="微软雅黑" panose="020B0503020204020204" charset="-122"/>
              <a:ea typeface="微软雅黑" panose="020B0503020204020204" charset="-122"/>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3000509000000000000" pitchFamily="2" charset="-122"/>
              <a:ea typeface="方正小标宋简体" panose="03000509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charset="0"/>
              <a:ea typeface="楷体_GB2312" panose="02010609030101010101" pitchFamily="49" charset="-122"/>
              <a:cs typeface="Times New Roman" panose="02020603050405020304" charset="0"/>
            </a:endParaRPr>
          </a:p>
        </p:txBody>
      </p:sp>
      <p:sp>
        <p:nvSpPr>
          <p:cNvPr id="10" name="矩形 9"/>
          <p:cNvSpPr/>
          <p:nvPr/>
        </p:nvSpPr>
        <p:spPr>
          <a:xfrm>
            <a:off x="1407795" y="163830"/>
            <a:ext cx="9859645" cy="521970"/>
          </a:xfrm>
          <a:prstGeom prst="rect">
            <a:avLst/>
          </a:prstGeom>
        </p:spPr>
        <p:txBody>
          <a:bodyPr wrap="square">
            <a:spAutoFit/>
          </a:bodyPr>
          <a:p>
            <a:r>
              <a:rPr lang="en-US" altLang="zh-CN" sz="2800" dirty="0">
                <a:solidFill>
                  <a:schemeClr val="accent1"/>
                </a:solidFill>
                <a:latin typeface="方正小标宋简体" panose="03000509000000000000" pitchFamily="2" charset="-122"/>
                <a:ea typeface="方正小标宋简体" panose="03000509000000000000" pitchFamily="2" charset="-122"/>
              </a:rPr>
              <a:t>  </a:t>
            </a:r>
            <a:r>
              <a:rPr lang="zh-CN" sz="2800" b="1" dirty="0">
                <a:solidFill>
                  <a:srgbClr val="194F9A"/>
                </a:solidFill>
                <a:latin typeface="微软雅黑" panose="020B0503020204020204" charset="-122"/>
                <a:ea typeface="微软雅黑" panose="020B0503020204020204" charset="-122"/>
                <a:sym typeface="+mn-ea"/>
              </a:rPr>
              <a:t>基于解决</a:t>
            </a:r>
            <a:r>
              <a:rPr lang="en-US" altLang="zh-CN" sz="2800" b="1" dirty="0">
                <a:solidFill>
                  <a:srgbClr val="194F9A"/>
                </a:solidFill>
                <a:latin typeface="微软雅黑" panose="020B0503020204020204" charset="-122"/>
                <a:ea typeface="微软雅黑" panose="020B0503020204020204" charset="-122"/>
                <a:sym typeface="+mn-ea"/>
              </a:rPr>
              <a:t>“</a:t>
            </a:r>
            <a:r>
              <a:rPr lang="zh-CN" altLang="en-US" sz="2800" b="1" dirty="0">
                <a:solidFill>
                  <a:srgbClr val="194F9A"/>
                </a:solidFill>
                <a:latin typeface="微软雅黑" panose="020B0503020204020204" charset="-122"/>
                <a:ea typeface="微软雅黑" panose="020B0503020204020204" charset="-122"/>
                <a:sym typeface="+mn-ea"/>
              </a:rPr>
              <a:t>不确定</a:t>
            </a:r>
            <a:r>
              <a:rPr lang="en-US" altLang="zh-CN" sz="2800" b="1" dirty="0">
                <a:solidFill>
                  <a:srgbClr val="194F9A"/>
                </a:solidFill>
                <a:latin typeface="微软雅黑" panose="020B0503020204020204" charset="-122"/>
                <a:ea typeface="微软雅黑" panose="020B0503020204020204" charset="-122"/>
                <a:sym typeface="+mn-ea"/>
              </a:rPr>
              <a:t>”</a:t>
            </a:r>
            <a:r>
              <a:rPr lang="zh-CN" altLang="en-US" sz="2800" b="1" dirty="0">
                <a:solidFill>
                  <a:srgbClr val="194F9A"/>
                </a:solidFill>
                <a:latin typeface="微软雅黑" panose="020B0503020204020204" charset="-122"/>
                <a:ea typeface="微软雅黑" panose="020B0503020204020204" charset="-122"/>
                <a:sym typeface="+mn-ea"/>
              </a:rPr>
              <a:t>的创新创业教育理论示意图</a:t>
            </a:r>
            <a:endParaRPr lang="zh-CN" altLang="en-US"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pic>
        <p:nvPicPr>
          <p:cNvPr id="3" name="图片 2"/>
          <p:cNvPicPr>
            <a:picLocks noChangeAspect="1"/>
          </p:cNvPicPr>
          <p:nvPr>
            <p:custDataLst>
              <p:tags r:id="rId6"/>
            </p:custDataLst>
          </p:nvPr>
        </p:nvPicPr>
        <p:blipFill>
          <a:blip r:embed="rId7"/>
          <a:stretch>
            <a:fillRect/>
          </a:stretch>
        </p:blipFill>
        <p:spPr>
          <a:xfrm>
            <a:off x="885825" y="797560"/>
            <a:ext cx="10381615" cy="59969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06880" y="1466215"/>
            <a:ext cx="9460865" cy="529844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Font typeface="+mj-lt"/>
              <a:buNone/>
            </a:pPr>
            <a:r>
              <a:rPr lang="zh-CN" sz="2000" b="1" dirty="0">
                <a:latin typeface="微软雅黑" panose="020B0503020204020204" charset="-122"/>
                <a:ea typeface="微软雅黑" panose="020B0503020204020204" charset="-122"/>
                <a:sym typeface="+mn-ea"/>
              </a:rPr>
              <a:t>爱因斯坦的世界观注定</a:t>
            </a:r>
            <a:r>
              <a:rPr lang="en-US" altLang="zh-CN" sz="2000" b="1" dirty="0">
                <a:solidFill>
                  <a:srgbClr val="FF0000"/>
                </a:solidFill>
                <a:latin typeface="微软雅黑" panose="020B0503020204020204" charset="-122"/>
                <a:ea typeface="微软雅黑" panose="020B0503020204020204" charset="-122"/>
                <a:sym typeface="+mn-ea"/>
              </a:rPr>
              <a:t>“</a:t>
            </a:r>
            <a:r>
              <a:rPr lang="zh-CN" altLang="en-US" sz="2000" b="1" dirty="0">
                <a:solidFill>
                  <a:srgbClr val="FF0000"/>
                </a:solidFill>
                <a:latin typeface="微软雅黑" panose="020B0503020204020204" charset="-122"/>
                <a:ea typeface="微软雅黑" panose="020B0503020204020204" charset="-122"/>
                <a:sym typeface="+mn-ea"/>
              </a:rPr>
              <a:t>不确定</a:t>
            </a:r>
            <a:r>
              <a:rPr lang="en-US" altLang="zh-CN" sz="2000" b="1" dirty="0">
                <a:solidFill>
                  <a:srgbClr val="FF0000"/>
                </a:solidFill>
                <a:latin typeface="微软雅黑" panose="020B0503020204020204" charset="-122"/>
                <a:ea typeface="微软雅黑" panose="020B0503020204020204" charset="-122"/>
                <a:sym typeface="+mn-ea"/>
              </a:rPr>
              <a:t>”</a:t>
            </a:r>
            <a:r>
              <a:rPr lang="zh-CN" altLang="en-US" sz="2000" b="1" dirty="0">
                <a:latin typeface="微软雅黑" panose="020B0503020204020204" charset="-122"/>
                <a:ea typeface="微软雅黑" panose="020B0503020204020204" charset="-122"/>
                <a:sym typeface="+mn-ea"/>
              </a:rPr>
              <a:t>恒定存在</a:t>
            </a:r>
            <a:endParaRPr lang="zh-CN"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lang="zh-CN" sz="2000" b="1" dirty="0">
                <a:latin typeface="微软雅黑" panose="020B0503020204020204" charset="-122"/>
                <a:ea typeface="微软雅黑" panose="020B0503020204020204" charset="-122"/>
                <a:sym typeface="+mn-ea"/>
              </a:rPr>
              <a:t>人类认知世界唯一手段</a:t>
            </a:r>
            <a:r>
              <a:rPr lang="en-US" altLang="zh-CN" sz="2000" b="1" dirty="0">
                <a:solidFill>
                  <a:srgbClr val="FF0000"/>
                </a:solidFill>
                <a:latin typeface="微软雅黑" panose="020B0503020204020204" charset="-122"/>
                <a:ea typeface="微软雅黑" panose="020B0503020204020204" charset="-122"/>
                <a:sym typeface="+mn-ea"/>
              </a:rPr>
              <a:t>“</a:t>
            </a:r>
            <a:r>
              <a:rPr lang="zh-CN" altLang="en-US" sz="2000" b="1" dirty="0">
                <a:solidFill>
                  <a:srgbClr val="FF0000"/>
                </a:solidFill>
                <a:latin typeface="微软雅黑" panose="020B0503020204020204" charset="-122"/>
                <a:ea typeface="微软雅黑" panose="020B0503020204020204" charset="-122"/>
                <a:sym typeface="+mn-ea"/>
              </a:rPr>
              <a:t>逻辑模型</a:t>
            </a:r>
            <a:r>
              <a:rPr lang="en-US" altLang="zh-CN" sz="2000" b="1" dirty="0">
                <a:solidFill>
                  <a:srgbClr val="FF0000"/>
                </a:solidFill>
                <a:latin typeface="微软雅黑" panose="020B0503020204020204" charset="-122"/>
                <a:ea typeface="微软雅黑" panose="020B0503020204020204" charset="-122"/>
                <a:sym typeface="+mn-ea"/>
              </a:rPr>
              <a:t>”</a:t>
            </a:r>
            <a:endParaRPr lang="en-US" altLang="zh-CN"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lang="zh-CN" sz="2000" b="1" dirty="0">
                <a:latin typeface="微软雅黑" panose="020B0503020204020204" charset="-122"/>
                <a:ea typeface="微软雅黑" panose="020B0503020204020204" charset="-122"/>
                <a:sym typeface="+mn-ea"/>
              </a:rPr>
              <a:t>可以选择的逻辑模型</a:t>
            </a:r>
            <a:r>
              <a:rPr lang="en-US" altLang="zh-CN" sz="2000" b="1" dirty="0">
                <a:latin typeface="微软雅黑" panose="020B0503020204020204" charset="-122"/>
                <a:ea typeface="微软雅黑" panose="020B0503020204020204" charset="-122"/>
                <a:sym typeface="+mn-ea"/>
              </a:rPr>
              <a:t>---</a:t>
            </a:r>
            <a:r>
              <a:rPr lang="zh-CN" altLang="en-US" sz="2000" b="1" dirty="0">
                <a:solidFill>
                  <a:srgbClr val="FF0000"/>
                </a:solidFill>
                <a:latin typeface="微软雅黑" panose="020B0503020204020204" charset="-122"/>
                <a:ea typeface="微软雅黑" panose="020B0503020204020204" charset="-122"/>
                <a:sym typeface="+mn-ea"/>
              </a:rPr>
              <a:t>精密逻辑</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我们使用</a:t>
            </a:r>
            <a:r>
              <a:rPr sz="2000" b="1" dirty="0">
                <a:solidFill>
                  <a:srgbClr val="FF0000"/>
                </a:solidFill>
                <a:latin typeface="微软雅黑" panose="020B0503020204020204" charset="-122"/>
                <a:ea typeface="微软雅黑" panose="020B0503020204020204" charset="-122"/>
                <a:sym typeface="+mn-ea"/>
              </a:rPr>
              <a:t>哲科思维</a:t>
            </a:r>
            <a:r>
              <a:rPr sz="2000" b="1" dirty="0">
                <a:latin typeface="微软雅黑" panose="020B0503020204020204" charset="-122"/>
                <a:ea typeface="微软雅黑" panose="020B0503020204020204" charset="-122"/>
                <a:sym typeface="+mn-ea"/>
              </a:rPr>
              <a:t>（管理思维）生活</a:t>
            </a:r>
            <a:endParaRPr lang="zh-CN"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“不确定”出现的时候，我们使用</a:t>
            </a:r>
            <a:r>
              <a:rPr sz="2000" b="1" dirty="0">
                <a:solidFill>
                  <a:srgbClr val="FF0000"/>
                </a:solidFill>
                <a:latin typeface="微软雅黑" panose="020B0503020204020204" charset="-122"/>
                <a:ea typeface="微软雅黑" panose="020B0503020204020204" charset="-122"/>
                <a:sym typeface="+mn-ea"/>
              </a:rPr>
              <a:t>创业思维</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创业思维遵循</a:t>
            </a:r>
            <a:r>
              <a:rPr sz="2000" b="1" dirty="0">
                <a:solidFill>
                  <a:srgbClr val="FF0000"/>
                </a:solidFill>
                <a:latin typeface="微软雅黑" panose="020B0503020204020204" charset="-122"/>
                <a:ea typeface="微软雅黑" panose="020B0503020204020204" charset="-122"/>
                <a:sym typeface="+mn-ea"/>
              </a:rPr>
              <a:t>效果</a:t>
            </a:r>
            <a:r>
              <a:rPr lang="zh-CN" sz="2000" b="1" dirty="0">
                <a:solidFill>
                  <a:srgbClr val="FF0000"/>
                </a:solidFill>
                <a:latin typeface="微软雅黑" panose="020B0503020204020204" charset="-122"/>
                <a:ea typeface="微软雅黑" panose="020B0503020204020204" charset="-122"/>
                <a:sym typeface="+mn-ea"/>
              </a:rPr>
              <a:t>逻辑（推理）</a:t>
            </a:r>
            <a:r>
              <a:rPr sz="2000" b="1" dirty="0">
                <a:latin typeface="微软雅黑" panose="020B0503020204020204" charset="-122"/>
                <a:ea typeface="微软雅黑" panose="020B0503020204020204" charset="-122"/>
                <a:sym typeface="+mn-ea"/>
              </a:rPr>
              <a:t>及</a:t>
            </a:r>
            <a:r>
              <a:rPr lang="en-US" sz="2000" b="1" dirty="0">
                <a:latin typeface="微软雅黑" panose="020B0503020204020204" charset="-122"/>
                <a:ea typeface="微软雅黑" panose="020B0503020204020204" charset="-122"/>
                <a:sym typeface="+mn-ea"/>
              </a:rPr>
              <a:t>6</a:t>
            </a:r>
            <a:r>
              <a:rPr sz="2000" b="1" dirty="0">
                <a:latin typeface="微软雅黑" panose="020B0503020204020204" charset="-122"/>
                <a:ea typeface="微软雅黑" panose="020B0503020204020204" charset="-122"/>
                <a:sym typeface="+mn-ea"/>
              </a:rPr>
              <a:t>大原则</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解决</a:t>
            </a:r>
            <a:r>
              <a:rPr lang="zh-CN" sz="2000" b="1" dirty="0">
                <a:latin typeface="微软雅黑" panose="020B0503020204020204" charset="-122"/>
                <a:ea typeface="微软雅黑" panose="020B0503020204020204" charset="-122"/>
                <a:sym typeface="+mn-ea"/>
              </a:rPr>
              <a:t>别人的</a:t>
            </a:r>
            <a:r>
              <a:rPr sz="2000" b="1" dirty="0">
                <a:latin typeface="微软雅黑" panose="020B0503020204020204" charset="-122"/>
                <a:ea typeface="微软雅黑" panose="020B0503020204020204" charset="-122"/>
                <a:sym typeface="+mn-ea"/>
              </a:rPr>
              <a:t>“不确定”</a:t>
            </a:r>
            <a:r>
              <a:rPr lang="zh-CN" sz="2000" b="1" dirty="0">
                <a:latin typeface="微软雅黑" panose="020B0503020204020204" charset="-122"/>
                <a:ea typeface="微软雅黑" panose="020B0503020204020204" charset="-122"/>
                <a:sym typeface="+mn-ea"/>
              </a:rPr>
              <a:t>是</a:t>
            </a:r>
            <a:r>
              <a:rPr sz="2000" b="1" dirty="0">
                <a:latin typeface="微软雅黑" panose="020B0503020204020204" charset="-122"/>
                <a:ea typeface="微软雅黑" panose="020B0503020204020204" charset="-122"/>
                <a:sym typeface="+mn-ea"/>
              </a:rPr>
              <a:t>运用</a:t>
            </a:r>
            <a:r>
              <a:rPr sz="2000" b="1" dirty="0">
                <a:solidFill>
                  <a:srgbClr val="FF0000"/>
                </a:solidFill>
                <a:latin typeface="微软雅黑" panose="020B0503020204020204" charset="-122"/>
                <a:ea typeface="微软雅黑" panose="020B0503020204020204" charset="-122"/>
                <a:sym typeface="+mn-ea"/>
              </a:rPr>
              <a:t>设计思维</a:t>
            </a:r>
            <a:r>
              <a:rPr sz="2000" b="1" dirty="0">
                <a:latin typeface="微软雅黑" panose="020B0503020204020204" charset="-122"/>
                <a:ea typeface="微软雅黑" panose="020B0503020204020204" charset="-122"/>
                <a:sym typeface="+mn-ea"/>
              </a:rPr>
              <a:t>去构建</a:t>
            </a:r>
            <a:r>
              <a:rPr lang="zh-CN" sz="2000" b="1" dirty="0">
                <a:latin typeface="微软雅黑" panose="020B0503020204020204" charset="-122"/>
                <a:ea typeface="微软雅黑" panose="020B0503020204020204" charset="-122"/>
                <a:sym typeface="+mn-ea"/>
              </a:rPr>
              <a:t>，</a:t>
            </a:r>
            <a:r>
              <a:rPr sz="2000" b="1" dirty="0">
                <a:latin typeface="微软雅黑" panose="020B0503020204020204" charset="-122"/>
                <a:ea typeface="微软雅黑" panose="020B0503020204020204" charset="-122"/>
                <a:sym typeface="+mn-ea"/>
              </a:rPr>
              <a:t>运用</a:t>
            </a:r>
            <a:r>
              <a:rPr sz="2000" b="1" dirty="0">
                <a:solidFill>
                  <a:srgbClr val="FF0000"/>
                </a:solidFill>
                <a:latin typeface="微软雅黑" panose="020B0503020204020204" charset="-122"/>
                <a:ea typeface="微软雅黑" panose="020B0503020204020204" charset="-122"/>
                <a:sym typeface="+mn-ea"/>
              </a:rPr>
              <a:t>精益创业</a:t>
            </a:r>
            <a:r>
              <a:rPr sz="2000" b="1" dirty="0">
                <a:latin typeface="微软雅黑" panose="020B0503020204020204" charset="-122"/>
                <a:ea typeface="微软雅黑" panose="020B0503020204020204" charset="-122"/>
                <a:sym typeface="+mn-ea"/>
              </a:rPr>
              <a:t>迅速迭代</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一种发明问题的</a:t>
            </a:r>
            <a:r>
              <a:rPr sz="2000" b="1" dirty="0">
                <a:latin typeface="微软雅黑" panose="020B0503020204020204" charset="-122"/>
                <a:ea typeface="微软雅黑" panose="020B0503020204020204" charset="-122"/>
                <a:sym typeface="+mn-ea"/>
              </a:rPr>
              <a:t>解决</a:t>
            </a:r>
            <a:r>
              <a:rPr lang="zh-CN" sz="2000" b="1" dirty="0">
                <a:latin typeface="微软雅黑" panose="020B0503020204020204" charset="-122"/>
                <a:ea typeface="微软雅黑" panose="020B0503020204020204" charset="-122"/>
                <a:sym typeface="+mn-ea"/>
              </a:rPr>
              <a:t>理论</a:t>
            </a:r>
            <a:r>
              <a:rPr sz="2000" b="1" dirty="0">
                <a:latin typeface="微软雅黑" panose="020B0503020204020204" charset="-122"/>
                <a:ea typeface="微软雅黑" panose="020B0503020204020204" charset="-122"/>
                <a:sym typeface="+mn-ea"/>
              </a:rPr>
              <a:t>---</a:t>
            </a:r>
            <a:r>
              <a:rPr sz="2000" b="1" dirty="0">
                <a:solidFill>
                  <a:srgbClr val="FF0000"/>
                </a:solidFill>
                <a:latin typeface="微软雅黑" panose="020B0503020204020204" charset="-122"/>
                <a:ea typeface="微软雅黑" panose="020B0503020204020204" charset="-122"/>
                <a:sym typeface="+mn-ea"/>
              </a:rPr>
              <a:t>TRIZ理论</a:t>
            </a:r>
            <a:r>
              <a:rPr lang="zh-CN" sz="2000" b="1" dirty="0">
                <a:solidFill>
                  <a:schemeClr val="tx1"/>
                </a:solidFill>
                <a:latin typeface="微软雅黑" panose="020B0503020204020204" charset="-122"/>
                <a:ea typeface="微软雅黑" panose="020B0503020204020204" charset="-122"/>
                <a:sym typeface="+mn-ea"/>
              </a:rPr>
              <a:t>（</a:t>
            </a:r>
            <a:r>
              <a:rPr sz="2000" b="1" dirty="0">
                <a:solidFill>
                  <a:schemeClr val="tx1"/>
                </a:solidFill>
                <a:latin typeface="微软雅黑" panose="020B0503020204020204" charset="-122"/>
                <a:ea typeface="微软雅黑" panose="020B0503020204020204" charset="-122"/>
                <a:sym typeface="+mn-ea"/>
              </a:rPr>
              <a:t>创新方法</a:t>
            </a:r>
            <a:r>
              <a:rPr lang="zh-CN" sz="2000" b="1" dirty="0">
                <a:solidFill>
                  <a:schemeClr val="tx1"/>
                </a:solidFill>
                <a:latin typeface="微软雅黑" panose="020B0503020204020204" charset="-122"/>
                <a:ea typeface="微软雅黑" panose="020B0503020204020204" charset="-122"/>
                <a:sym typeface="+mn-ea"/>
              </a:rPr>
              <a:t>）</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使用</a:t>
            </a:r>
            <a:r>
              <a:rPr sz="2000" b="1" dirty="0">
                <a:solidFill>
                  <a:srgbClr val="FF0000"/>
                </a:solidFill>
                <a:latin typeface="微软雅黑" panose="020B0503020204020204" charset="-122"/>
                <a:ea typeface="微软雅黑" panose="020B0503020204020204" charset="-122"/>
                <a:sym typeface="+mn-ea"/>
              </a:rPr>
              <a:t>商业模式画布</a:t>
            </a:r>
            <a:r>
              <a:rPr sz="2000" b="1" dirty="0">
                <a:latin typeface="微软雅黑" panose="020B0503020204020204" charset="-122"/>
                <a:ea typeface="微软雅黑" panose="020B0503020204020204" charset="-122"/>
                <a:sym typeface="+mn-ea"/>
              </a:rPr>
              <a:t>进行全面思考</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运用</a:t>
            </a:r>
            <a:r>
              <a:rPr sz="2000" b="1" dirty="0">
                <a:solidFill>
                  <a:srgbClr val="FF0000"/>
                </a:solidFill>
                <a:latin typeface="微软雅黑" panose="020B0503020204020204" charset="-122"/>
                <a:ea typeface="微软雅黑" panose="020B0503020204020204" charset="-122"/>
                <a:sym typeface="+mn-ea"/>
              </a:rPr>
              <a:t>有效的表达</a:t>
            </a:r>
            <a:r>
              <a:rPr sz="2000" b="1" dirty="0">
                <a:latin typeface="微软雅黑" panose="020B0503020204020204" charset="-122"/>
                <a:ea typeface="微软雅黑" panose="020B0503020204020204" charset="-122"/>
                <a:sym typeface="+mn-ea"/>
              </a:rPr>
              <a:t>进行路演，吸引团队、投资等资源</a:t>
            </a:r>
            <a:endParaRPr sz="2000" b="1" dirty="0">
              <a:latin typeface="微软雅黑" panose="020B0503020204020204" charset="-122"/>
              <a:ea typeface="微软雅黑" panose="020B0503020204020204" charset="-122"/>
              <a:sym typeface="+mn-ea"/>
            </a:endParaRPr>
          </a:p>
          <a:p>
            <a:pPr indent="0" algn="ctr">
              <a:spcBef>
                <a:spcPts val="600"/>
              </a:spcBef>
              <a:spcAft>
                <a:spcPts val="600"/>
              </a:spcAft>
              <a:buFont typeface="+mj-lt"/>
              <a:buNone/>
            </a:pPr>
            <a:r>
              <a:rPr sz="2000" b="1" dirty="0">
                <a:latin typeface="微软雅黑" panose="020B0503020204020204" charset="-122"/>
                <a:ea typeface="微软雅黑" panose="020B0503020204020204" charset="-122"/>
                <a:sym typeface="+mn-ea"/>
              </a:rPr>
              <a:t>通过解决一个个“不确定”</a:t>
            </a:r>
            <a:r>
              <a:rPr lang="zh-CN" sz="2000" b="1" dirty="0">
                <a:latin typeface="微软雅黑" panose="020B0503020204020204" charset="-122"/>
                <a:ea typeface="微软雅黑" panose="020B0503020204020204" charset="-122"/>
                <a:sym typeface="+mn-ea"/>
              </a:rPr>
              <a:t>，</a:t>
            </a:r>
            <a:r>
              <a:rPr sz="2000" b="1" dirty="0">
                <a:latin typeface="微软雅黑" panose="020B0503020204020204" charset="-122"/>
                <a:ea typeface="微软雅黑" panose="020B0503020204020204" charset="-122"/>
                <a:sym typeface="+mn-ea"/>
              </a:rPr>
              <a:t>创造出</a:t>
            </a:r>
            <a:r>
              <a:rPr sz="2000" b="1" dirty="0">
                <a:solidFill>
                  <a:srgbClr val="FF0000"/>
                </a:solidFill>
                <a:latin typeface="微软雅黑" panose="020B0503020204020204" charset="-122"/>
                <a:ea typeface="微软雅黑" panose="020B0503020204020204" charset="-122"/>
                <a:sym typeface="+mn-ea"/>
              </a:rPr>
              <a:t>“创业人生”</a:t>
            </a:r>
            <a:endParaRPr sz="20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706880" y="844550"/>
            <a:ext cx="9461500"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sym typeface="+mn-ea"/>
              </a:rPr>
              <a:t>创业思维理论体系</a:t>
            </a:r>
            <a:r>
              <a:rPr lang="en-US" altLang="zh-CN" sz="3200" spc="-15" dirty="0">
                <a:solidFill>
                  <a:srgbClr val="FF0000"/>
                </a:solidFill>
                <a:ea typeface="微软雅黑" panose="020B0503020204020204" charset="-122"/>
                <a:sym typeface="+mn-ea"/>
              </a:rPr>
              <a:t>---</a:t>
            </a:r>
            <a:r>
              <a:rPr lang="zh-CN" sz="3200" spc="-15" dirty="0">
                <a:solidFill>
                  <a:srgbClr val="FF0000"/>
                </a:solidFill>
                <a:ea typeface="微软雅黑" panose="020B0503020204020204" charset="-122"/>
              </a:rPr>
              <a:t>基于实践的思维</a:t>
            </a:r>
            <a:r>
              <a:rPr lang="zh-CN" sz="3200" spc="-15" dirty="0">
                <a:solidFill>
                  <a:srgbClr val="FF0000"/>
                </a:solidFill>
                <a:ea typeface="微软雅黑" panose="020B0503020204020204" charset="-122"/>
              </a:rPr>
              <a:t>逻辑</a:t>
            </a:r>
            <a:endParaRPr lang="zh-CN" sz="3200" spc="-15" dirty="0">
              <a:solidFill>
                <a:srgbClr val="FF0000"/>
              </a:solidFill>
              <a:ea typeface="微软雅黑" panose="020B0503020204020204" charset="-122"/>
            </a:endParaRP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p:cNvSpPr/>
          <p:nvPr/>
        </p:nvSpPr>
        <p:spPr>
          <a:xfrm>
            <a:off x="2658110" y="1536065"/>
            <a:ext cx="7865745" cy="4385945"/>
          </a:xfrm>
          <a:prstGeom prst="roundRect">
            <a:avLst>
              <a:gd name="adj" fmla="val 7175"/>
            </a:avLst>
          </a:prstGeom>
          <a:solidFill>
            <a:srgbClr val="5B9BD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spcBef>
                <a:spcPts val="1200"/>
              </a:spcBef>
            </a:pPr>
            <a:r>
              <a:rPr lang="en-US" altLang="zh-CN" sz="3200" b="1" dirty="0">
                <a:solidFill>
                  <a:schemeClr val="tx1">
                    <a:lumMod val="95000"/>
                    <a:lumOff val="5000"/>
                  </a:schemeClr>
                </a:solidFill>
                <a:uFillTx/>
                <a:latin typeface="Arial" panose="020B0604020202020204" pitchFamily="34" charset="0"/>
                <a:ea typeface="微软雅黑" panose="020B0503020204020204" charset="-122"/>
                <a:sym typeface="+mn-ea"/>
              </a:rPr>
              <a:t>1.</a:t>
            </a: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创新半定义，首先要解决问题</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gn="l">
              <a:lnSpc>
                <a:spcPct val="130000"/>
              </a:lnSpc>
              <a:spcBef>
                <a:spcPts val="1200"/>
              </a:spcBef>
            </a:pPr>
            <a:r>
              <a:rPr lang="en-US" altLang="zh-CN" sz="3200" b="1" dirty="0">
                <a:solidFill>
                  <a:schemeClr val="tx1">
                    <a:lumMod val="95000"/>
                    <a:lumOff val="5000"/>
                  </a:schemeClr>
                </a:solidFill>
                <a:uFillTx/>
                <a:latin typeface="Arial" panose="020B0604020202020204" pitchFamily="34" charset="0"/>
                <a:ea typeface="微软雅黑" panose="020B0503020204020204" charset="-122"/>
                <a:sym typeface="+mn-ea"/>
              </a:rPr>
              <a:t>2.</a:t>
            </a: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创新</a:t>
            </a:r>
            <a:r>
              <a:rPr lang="en-US" altLang="zh-CN" sz="32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创业</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gn="l">
              <a:lnSpc>
                <a:spcPct val="130000"/>
              </a:lnSpc>
              <a:spcBef>
                <a:spcPts val="1200"/>
              </a:spcBef>
            </a:pPr>
            <a:r>
              <a:rPr lang="en-US" altLang="zh-CN" sz="3200" b="1" dirty="0">
                <a:solidFill>
                  <a:schemeClr val="tx1">
                    <a:lumMod val="95000"/>
                    <a:lumOff val="5000"/>
                  </a:schemeClr>
                </a:solidFill>
                <a:uFillTx/>
                <a:latin typeface="Arial" panose="020B0604020202020204" pitchFamily="34" charset="0"/>
                <a:ea typeface="微软雅黑" panose="020B0503020204020204" charset="-122"/>
                <a:sym typeface="+mn-ea"/>
              </a:rPr>
              <a:t>3.</a:t>
            </a: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创新创业不一定都搞公司</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gn="l">
              <a:lnSpc>
                <a:spcPct val="130000"/>
              </a:lnSpc>
              <a:spcBef>
                <a:spcPts val="1200"/>
              </a:spcBef>
            </a:pPr>
            <a:r>
              <a:rPr lang="en-US" altLang="zh-CN" sz="3200" b="1" dirty="0">
                <a:solidFill>
                  <a:schemeClr val="tx1">
                    <a:lumMod val="95000"/>
                    <a:lumOff val="5000"/>
                  </a:schemeClr>
                </a:solidFill>
                <a:uFillTx/>
                <a:latin typeface="Arial" panose="020B0604020202020204" pitchFamily="34" charset="0"/>
                <a:ea typeface="微软雅黑" panose="020B0503020204020204" charset="-122"/>
                <a:sym typeface="+mn-ea"/>
              </a:rPr>
              <a:t>4.</a:t>
            </a: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创业思维每个人都需要</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gn="l">
              <a:lnSpc>
                <a:spcPct val="130000"/>
              </a:lnSpc>
              <a:spcBef>
                <a:spcPts val="1200"/>
              </a:spcBef>
            </a:pPr>
            <a:r>
              <a:rPr lang="en-US" altLang="zh-CN" sz="3200" b="1" dirty="0">
                <a:solidFill>
                  <a:schemeClr val="tx1">
                    <a:lumMod val="95000"/>
                    <a:lumOff val="5000"/>
                  </a:schemeClr>
                </a:solidFill>
                <a:uFillTx/>
                <a:latin typeface="Arial" panose="020B0604020202020204" pitchFamily="34" charset="0"/>
                <a:ea typeface="微软雅黑" panose="020B0503020204020204" charset="-122"/>
                <a:sym typeface="+mn-ea"/>
              </a:rPr>
              <a:t>5.</a:t>
            </a: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创业能力有方法培养</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
        <p:nvSpPr>
          <p:cNvPr id="2" name="矩形: 圆角 10"/>
          <p:cNvSpPr/>
          <p:nvPr/>
        </p:nvSpPr>
        <p:spPr>
          <a:xfrm>
            <a:off x="1101090" y="485140"/>
            <a:ext cx="819150" cy="593725"/>
          </a:xfrm>
          <a:prstGeom prst="roundRect">
            <a:avLst>
              <a:gd name="adj" fmla="val 7175"/>
            </a:avLst>
          </a:prstGeom>
          <a:solidFill>
            <a:srgbClr val="5B9BD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结论</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p:transition spd="slow"/>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2937" y="-27563"/>
            <a:ext cx="12189097" cy="6857259"/>
          </a:xfrm>
          <a:prstGeom prst="rect">
            <a:avLst/>
          </a:prstGeom>
          <a:blipFill>
            <a:blip r:embed="rId1"/>
            <a:srcRect/>
            <a:stretch>
              <a:fillRect t="-16667" b="-1666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a:endParaRPr lang="en-US" dirty="0">
              <a:latin typeface="+mn-ea"/>
            </a:endParaRPr>
          </a:p>
        </p:txBody>
      </p:sp>
      <p:sp>
        <p:nvSpPr>
          <p:cNvPr id="43" name="Right Triangle 42"/>
          <p:cNvSpPr/>
          <p:nvPr/>
        </p:nvSpPr>
        <p:spPr>
          <a:xfrm rot="18900000">
            <a:off x="5750443" y="3313795"/>
            <a:ext cx="691119" cy="691209"/>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a:endParaRPr lang="en-US" dirty="0">
              <a:latin typeface="+mn-ea"/>
            </a:endParaRPr>
          </a:p>
        </p:txBody>
      </p:sp>
      <p:grpSp>
        <p:nvGrpSpPr>
          <p:cNvPr id="6" name="组合 5"/>
          <p:cNvGrpSpPr/>
          <p:nvPr/>
        </p:nvGrpSpPr>
        <p:grpSpPr>
          <a:xfrm>
            <a:off x="1293" y="4204824"/>
            <a:ext cx="12203381" cy="2785444"/>
            <a:chOff x="1" y="5918"/>
            <a:chExt cx="19220" cy="4387"/>
          </a:xfrm>
        </p:grpSpPr>
        <p:sp>
          <p:nvSpPr>
            <p:cNvPr id="32" name="Rectangle 31"/>
            <p:cNvSpPr/>
            <p:nvPr/>
          </p:nvSpPr>
          <p:spPr>
            <a:xfrm>
              <a:off x="1" y="5918"/>
              <a:ext cx="19197" cy="4113"/>
            </a:xfrm>
            <a:prstGeom prst="rect">
              <a:avLst/>
            </a:prstGeom>
            <a:solidFill>
              <a:schemeClr val="tx2">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a:endParaRPr lang="en-US" dirty="0">
                <a:latin typeface="+mn-ea"/>
              </a:endParaRPr>
            </a:p>
          </p:txBody>
        </p:sp>
        <p:sp>
          <p:nvSpPr>
            <p:cNvPr id="39" name="Rectangle 38"/>
            <p:cNvSpPr/>
            <p:nvPr/>
          </p:nvSpPr>
          <p:spPr>
            <a:xfrm>
              <a:off x="24" y="9942"/>
              <a:ext cx="19197" cy="3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a:endParaRPr lang="en-US" dirty="0">
                <a:latin typeface="+mn-ea"/>
              </a:endParaRPr>
            </a:p>
          </p:txBody>
        </p:sp>
        <p:sp>
          <p:nvSpPr>
            <p:cNvPr id="24" name="Rounded Rectangle 23"/>
            <p:cNvSpPr>
              <a:spLocks noChangeAspect="1"/>
            </p:cNvSpPr>
            <p:nvPr/>
          </p:nvSpPr>
          <p:spPr>
            <a:xfrm>
              <a:off x="660" y="6399"/>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15" name="Rounded Rectangle 23"/>
            <p:cNvSpPr>
              <a:spLocks noChangeAspect="1"/>
            </p:cNvSpPr>
            <p:nvPr/>
          </p:nvSpPr>
          <p:spPr>
            <a:xfrm>
              <a:off x="4709" y="6399"/>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16" name="Rounded Rectangle 23"/>
            <p:cNvSpPr>
              <a:spLocks noChangeAspect="1"/>
            </p:cNvSpPr>
            <p:nvPr/>
          </p:nvSpPr>
          <p:spPr>
            <a:xfrm>
              <a:off x="8230" y="6420"/>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17" name="Rounded Rectangle 23"/>
            <p:cNvSpPr>
              <a:spLocks noChangeAspect="1"/>
            </p:cNvSpPr>
            <p:nvPr/>
          </p:nvSpPr>
          <p:spPr>
            <a:xfrm>
              <a:off x="12147" y="6420"/>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18" name="Rounded Rectangle 23"/>
            <p:cNvSpPr>
              <a:spLocks noChangeAspect="1"/>
            </p:cNvSpPr>
            <p:nvPr/>
          </p:nvSpPr>
          <p:spPr>
            <a:xfrm>
              <a:off x="15865" y="6441"/>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19" name="Rounded Rectangle 23"/>
            <p:cNvSpPr>
              <a:spLocks noChangeAspect="1"/>
            </p:cNvSpPr>
            <p:nvPr/>
          </p:nvSpPr>
          <p:spPr>
            <a:xfrm>
              <a:off x="14415" y="8155"/>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20" name="Rounded Rectangle 23"/>
            <p:cNvSpPr>
              <a:spLocks noChangeAspect="1"/>
            </p:cNvSpPr>
            <p:nvPr/>
          </p:nvSpPr>
          <p:spPr>
            <a:xfrm>
              <a:off x="9730" y="8154"/>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22" name="Rounded Rectangle 23"/>
            <p:cNvSpPr>
              <a:spLocks noChangeAspect="1"/>
            </p:cNvSpPr>
            <p:nvPr/>
          </p:nvSpPr>
          <p:spPr>
            <a:xfrm>
              <a:off x="5792" y="8174"/>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sp>
          <p:nvSpPr>
            <p:cNvPr id="23" name="Rounded Rectangle 23"/>
            <p:cNvSpPr>
              <a:spLocks noChangeAspect="1"/>
            </p:cNvSpPr>
            <p:nvPr/>
          </p:nvSpPr>
          <p:spPr>
            <a:xfrm>
              <a:off x="1701" y="8173"/>
              <a:ext cx="3100" cy="981"/>
            </a:xfrm>
            <a:prstGeom prst="roundRect">
              <a:avLst/>
            </a:prstGeom>
            <a:no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3700" dirty="0">
                <a:solidFill>
                  <a:schemeClr val="bg1"/>
                </a:solidFill>
                <a:latin typeface="+mn-ea"/>
              </a:endParaRPr>
            </a:p>
          </p:txBody>
        </p:sp>
      </p:grpSp>
      <p:sp>
        <p:nvSpPr>
          <p:cNvPr id="13" name="文本框 12"/>
          <p:cNvSpPr txBox="1"/>
          <p:nvPr/>
        </p:nvSpPr>
        <p:spPr>
          <a:xfrm>
            <a:off x="564515" y="4636770"/>
            <a:ext cx="2046605" cy="378460"/>
          </a:xfrm>
          <a:prstGeom prst="rect">
            <a:avLst/>
          </a:prstGeom>
          <a:noFill/>
        </p:spPr>
        <p:txBody>
          <a:bodyPr wrap="square" rtlCol="0">
            <a:spAutoFit/>
          </a:bodyPr>
          <a:p>
            <a:r>
              <a:rPr lang="zh-CN" altLang="en-US" sz="1865">
                <a:solidFill>
                  <a:schemeClr val="bg1"/>
                </a:solidFill>
                <a:latin typeface="微软雅黑" panose="020B0503020204020204" charset="-122"/>
                <a:ea typeface="微软雅黑" panose="020B0503020204020204" charset="-122"/>
              </a:rPr>
              <a:t>打造你的朋友圈</a:t>
            </a:r>
            <a:endParaRPr lang="zh-CN" altLang="en-US" sz="1865">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3098693" y="4636895"/>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创业学什么？</a:t>
            </a:r>
            <a:endParaRPr lang="zh-CN" altLang="en-US" sz="1865">
              <a:solidFill>
                <a:schemeClr val="bg1"/>
              </a:solidFill>
              <a:latin typeface="微软雅黑" panose="020B0503020204020204" charset="-122"/>
              <a:ea typeface="微软雅黑" panose="020B0503020204020204" charset="-122"/>
            </a:endParaRPr>
          </a:p>
        </p:txBody>
      </p:sp>
      <p:sp>
        <p:nvSpPr>
          <p:cNvPr id="27" name="文本框 26"/>
          <p:cNvSpPr txBox="1"/>
          <p:nvPr/>
        </p:nvSpPr>
        <p:spPr>
          <a:xfrm>
            <a:off x="5333342" y="4651285"/>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认识创业思维</a:t>
            </a:r>
            <a:endParaRPr lang="zh-CN" altLang="en-US" sz="1865">
              <a:solidFill>
                <a:schemeClr val="bg1"/>
              </a:solidFill>
              <a:latin typeface="微软雅黑" panose="020B0503020204020204" charset="-122"/>
              <a:ea typeface="微软雅黑" panose="020B0503020204020204" charset="-122"/>
            </a:endParaRPr>
          </a:p>
        </p:txBody>
      </p:sp>
      <p:sp>
        <p:nvSpPr>
          <p:cNvPr id="28" name="文本框 27"/>
          <p:cNvSpPr txBox="1"/>
          <p:nvPr/>
        </p:nvSpPr>
        <p:spPr>
          <a:xfrm>
            <a:off x="7847321" y="4651285"/>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自我认知能力</a:t>
            </a:r>
            <a:endParaRPr lang="zh-CN" altLang="en-US" sz="1865">
              <a:solidFill>
                <a:schemeClr val="bg1"/>
              </a:solidFill>
              <a:latin typeface="微软雅黑" panose="020B0503020204020204" charset="-122"/>
              <a:ea typeface="微软雅黑" panose="020B0503020204020204" charset="-122"/>
            </a:endParaRPr>
          </a:p>
        </p:txBody>
      </p:sp>
      <p:sp>
        <p:nvSpPr>
          <p:cNvPr id="29" name="文本框 28"/>
          <p:cNvSpPr txBox="1"/>
          <p:nvPr/>
        </p:nvSpPr>
        <p:spPr>
          <a:xfrm>
            <a:off x="10193702" y="4637742"/>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团队合作能力</a:t>
            </a:r>
            <a:endParaRPr lang="zh-CN" altLang="en-US" sz="1865">
              <a:solidFill>
                <a:schemeClr val="bg1"/>
              </a:solidFill>
              <a:latin typeface="微软雅黑" panose="020B0503020204020204" charset="-122"/>
              <a:ea typeface="微软雅黑" panose="020B0503020204020204" charset="-122"/>
            </a:endParaRPr>
          </a:p>
        </p:txBody>
      </p:sp>
      <p:sp>
        <p:nvSpPr>
          <p:cNvPr id="30" name="文本框 29"/>
          <p:cNvSpPr txBox="1"/>
          <p:nvPr/>
        </p:nvSpPr>
        <p:spPr>
          <a:xfrm>
            <a:off x="3726765" y="5768609"/>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发现价值能力</a:t>
            </a:r>
            <a:endParaRPr lang="zh-CN" altLang="en-US" sz="1865">
              <a:solidFill>
                <a:schemeClr val="bg1"/>
              </a:solidFill>
              <a:latin typeface="微软雅黑" panose="020B0503020204020204" charset="-122"/>
              <a:ea typeface="微软雅黑" panose="020B0503020204020204" charset="-122"/>
            </a:endParaRPr>
          </a:p>
        </p:txBody>
      </p:sp>
      <p:sp>
        <p:nvSpPr>
          <p:cNvPr id="38" name="文本框 37"/>
          <p:cNvSpPr txBox="1"/>
          <p:nvPr/>
        </p:nvSpPr>
        <p:spPr>
          <a:xfrm>
            <a:off x="1212786" y="5768609"/>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解决问题能力</a:t>
            </a:r>
            <a:endParaRPr lang="zh-CN" altLang="en-US" sz="1865">
              <a:solidFill>
                <a:schemeClr val="bg1"/>
              </a:solidFill>
              <a:latin typeface="微软雅黑" panose="020B0503020204020204" charset="-122"/>
              <a:ea typeface="微软雅黑" panose="020B0503020204020204" charset="-122"/>
            </a:endParaRPr>
          </a:p>
        </p:txBody>
      </p:sp>
      <p:sp>
        <p:nvSpPr>
          <p:cNvPr id="41" name="文本框 40"/>
          <p:cNvSpPr txBox="1"/>
          <p:nvPr/>
        </p:nvSpPr>
        <p:spPr>
          <a:xfrm>
            <a:off x="6241591" y="5740676"/>
            <a:ext cx="1607820" cy="378460"/>
          </a:xfrm>
          <a:prstGeom prst="rect">
            <a:avLst/>
          </a:prstGeom>
          <a:noFill/>
        </p:spPr>
        <p:txBody>
          <a:bodyPr wrap="none" rtlCol="0">
            <a:spAutoFit/>
          </a:bodyPr>
          <a:p>
            <a:r>
              <a:rPr lang="zh-CN" altLang="en-US" sz="1865">
                <a:solidFill>
                  <a:schemeClr val="bg1"/>
                </a:solidFill>
                <a:latin typeface="微软雅黑" panose="020B0503020204020204" charset="-122"/>
                <a:ea typeface="微软雅黑" panose="020B0503020204020204" charset="-122"/>
              </a:rPr>
              <a:t>商业模式构建</a:t>
            </a:r>
            <a:endParaRPr lang="zh-CN" altLang="en-US" sz="1865">
              <a:solidFill>
                <a:schemeClr val="bg1"/>
              </a:solidFill>
              <a:latin typeface="微软雅黑" panose="020B0503020204020204" charset="-122"/>
              <a:ea typeface="微软雅黑" panose="020B0503020204020204" charset="-122"/>
            </a:endParaRPr>
          </a:p>
        </p:txBody>
      </p:sp>
      <p:sp>
        <p:nvSpPr>
          <p:cNvPr id="44" name="文本框 43"/>
          <p:cNvSpPr txBox="1"/>
          <p:nvPr/>
        </p:nvSpPr>
        <p:spPr>
          <a:xfrm>
            <a:off x="9304020" y="5768340"/>
            <a:ext cx="1666875" cy="378460"/>
          </a:xfrm>
          <a:prstGeom prst="rect">
            <a:avLst/>
          </a:prstGeom>
          <a:noFill/>
        </p:spPr>
        <p:txBody>
          <a:bodyPr wrap="square" rtlCol="0">
            <a:spAutoFit/>
          </a:bodyPr>
          <a:p>
            <a:r>
              <a:rPr lang="zh-CN" altLang="en-US" sz="1865">
                <a:solidFill>
                  <a:schemeClr val="bg1"/>
                </a:solidFill>
                <a:latin typeface="微软雅黑" panose="020B0503020204020204" charset="-122"/>
                <a:ea typeface="微软雅黑" panose="020B0503020204020204" charset="-122"/>
              </a:rPr>
              <a:t>有效的表达</a:t>
            </a:r>
            <a:endParaRPr lang="zh-CN" altLang="en-US" sz="1865">
              <a:solidFill>
                <a:schemeClr val="bg1"/>
              </a:solidFill>
              <a:latin typeface="微软雅黑" panose="020B0503020204020204" charset="-122"/>
              <a:ea typeface="微软雅黑" panose="020B0503020204020204" charset="-122"/>
            </a:endParaRPr>
          </a:p>
        </p:txBody>
      </p:sp>
      <p:sp>
        <p:nvSpPr>
          <p:cNvPr id="45" name="PA_文本框 49"/>
          <p:cNvSpPr txBox="1"/>
          <p:nvPr>
            <p:custDataLst>
              <p:tags r:id="rId2"/>
            </p:custDataLst>
          </p:nvPr>
        </p:nvSpPr>
        <p:spPr>
          <a:xfrm>
            <a:off x="2009140" y="697865"/>
            <a:ext cx="8402955" cy="1568450"/>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800" dirty="0">
                <a:latin typeface="微软雅黑" panose="020B0503020204020204" charset="-122"/>
                <a:ea typeface="微软雅黑" panose="020B0503020204020204" charset="-122"/>
                <a:sym typeface="Palatino Linotype" panose="02040502050505030304" charset="0"/>
              </a:rPr>
              <a:t>创业者身上提炼出的</a:t>
            </a:r>
            <a:endParaRPr lang="zh-CN" altLang="en-US" sz="4800" dirty="0">
              <a:latin typeface="微软雅黑" panose="020B0503020204020204" charset="-122"/>
              <a:ea typeface="微软雅黑" panose="020B0503020204020204" charset="-122"/>
              <a:sym typeface="Palatino Linotype" panose="02040502050505030304" charset="0"/>
            </a:endParaRPr>
          </a:p>
          <a:p>
            <a:r>
              <a:rPr lang="zh-CN" altLang="en-US" sz="4800" dirty="0">
                <a:latin typeface="微软雅黑" panose="020B0503020204020204" charset="-122"/>
                <a:ea typeface="微软雅黑" panose="020B0503020204020204" charset="-122"/>
                <a:sym typeface="Palatino Linotype" panose="02040502050505030304" charset="0"/>
              </a:rPr>
              <a:t>解决问题的能力</a:t>
            </a:r>
            <a:endParaRPr lang="zh-CN" altLang="en-US" sz="4800" dirty="0">
              <a:latin typeface="微软雅黑" panose="020B0503020204020204" charset="-122"/>
              <a:ea typeface="微软雅黑" panose="020B0503020204020204" charset="-122"/>
              <a:sym typeface="Palatino Linotype" panose="02040502050505030304" charset="0"/>
            </a:endParaRPr>
          </a:p>
        </p:txBody>
      </p:sp>
    </p:spTree>
  </p:cSld>
  <p:clrMapOvr>
    <a:masterClrMapping/>
  </p:clrMapOvr>
  <mc:AlternateContent xmlns:mc="http://schemas.openxmlformats.org/markup-compatibility/2006">
    <mc:Choice xmlns:p14="http://schemas.microsoft.com/office/powerpoint/2010/main" Requires="p14">
      <p:transition spd="med" p14:dur="700"/>
    </mc:Choice>
    <mc:Fallback>
      <p:transition spd="med"/>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8005" y="1891030"/>
            <a:ext cx="10688320" cy="4257040"/>
          </a:xfrm>
          <a:prstGeom prst="rect">
            <a:avLst/>
          </a:prstGeom>
          <a:noFill/>
          <a:ln w="28575">
            <a:solidFill>
              <a:srgbClr val="219083"/>
            </a:solidFill>
          </a:ln>
        </p:spPr>
        <p:txBody>
          <a:bodyPr wrap="square" rtlCol="0" anchor="ctr" anchorCtr="0">
            <a:noAutofit/>
          </a:bodyPr>
          <a:lstStyle/>
          <a:p>
            <a:pPr marL="101600" algn="l" fontAlgn="auto">
              <a:lnSpc>
                <a:spcPts val="4680"/>
              </a:lnSpc>
            </a:pPr>
            <a:r>
              <a:rPr lang="en-US" altLang="zh-CN" sz="2400" b="1" dirty="0">
                <a:latin typeface="微软雅黑" panose="020B0503020204020204" charset="-122"/>
                <a:ea typeface="微软雅黑" panose="020B0503020204020204" charset="-122"/>
                <a:sym typeface="+mn-ea"/>
              </a:rPr>
              <a:t>1.</a:t>
            </a:r>
            <a:r>
              <a:rPr lang="zh-CN" altLang="en-US" sz="2400" b="1" dirty="0">
                <a:latin typeface="微软雅黑" panose="020B0503020204020204" charset="-122"/>
                <a:ea typeface="微软雅黑" panose="020B0503020204020204" charset="-122"/>
                <a:sym typeface="+mn-ea"/>
              </a:rPr>
              <a:t>宇宙起源</a:t>
            </a:r>
            <a:r>
              <a:rPr lang="en-US" altLang="zh-CN" sz="2400" b="1" dirty="0">
                <a:latin typeface="微软雅黑" panose="020B0503020204020204" charset="-122"/>
                <a:ea typeface="微软雅黑" panose="020B0503020204020204" charset="-122"/>
                <a:sym typeface="+mn-ea"/>
              </a:rPr>
              <a:t>“</a:t>
            </a:r>
            <a:r>
              <a:rPr lang="zh-CN" altLang="en-US" sz="2400" b="1" dirty="0">
                <a:solidFill>
                  <a:srgbClr val="FF0000"/>
                </a:solidFill>
                <a:latin typeface="微软雅黑" panose="020B0503020204020204" charset="-122"/>
                <a:ea typeface="微软雅黑" panose="020B0503020204020204" charset="-122"/>
                <a:sym typeface="+mn-ea"/>
              </a:rPr>
              <a:t>奇点</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大爆炸，宇宙是</a:t>
            </a:r>
            <a:r>
              <a:rPr lang="zh-CN" altLang="en-US" sz="2400" b="1" dirty="0">
                <a:solidFill>
                  <a:srgbClr val="FF0000"/>
                </a:solidFill>
                <a:latin typeface="微软雅黑" panose="020B0503020204020204" charset="-122"/>
                <a:ea typeface="微软雅黑" panose="020B0503020204020204" charset="-122"/>
                <a:sym typeface="+mn-ea"/>
              </a:rPr>
              <a:t>无限有界</a:t>
            </a:r>
            <a:r>
              <a:rPr lang="zh-CN" altLang="en-US" sz="2400" b="1" dirty="0">
                <a:latin typeface="微软雅黑" panose="020B0503020204020204" charset="-122"/>
                <a:ea typeface="微软雅黑" panose="020B0503020204020204" charset="-122"/>
                <a:sym typeface="+mn-ea"/>
              </a:rPr>
              <a:t>的</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爱因斯坦</a:t>
            </a:r>
            <a:endParaRPr lang="en-US" altLang="zh-CN"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2.</a:t>
            </a:r>
            <a:r>
              <a:rPr lang="zh-CN" altLang="en-US" sz="2400" b="1" dirty="0">
                <a:solidFill>
                  <a:srgbClr val="FF0000"/>
                </a:solidFill>
                <a:latin typeface="微软雅黑" panose="020B0503020204020204" charset="-122"/>
                <a:ea typeface="微软雅黑" panose="020B0503020204020204" charset="-122"/>
                <a:sym typeface="+mn-ea"/>
              </a:rPr>
              <a:t>物质都是由夸克</a:t>
            </a:r>
            <a:r>
              <a:rPr lang="zh-CN" altLang="en-US" sz="2400" b="1" dirty="0">
                <a:latin typeface="微软雅黑" panose="020B0503020204020204" charset="-122"/>
                <a:ea typeface="微软雅黑" panose="020B0503020204020204" charset="-122"/>
                <a:sym typeface="+mn-ea"/>
              </a:rPr>
              <a:t>组成</a:t>
            </a:r>
            <a:r>
              <a:rPr lang="en-US" altLang="zh-CN" sz="2400" b="1" dirty="0">
                <a:latin typeface="微软雅黑" panose="020B0503020204020204" charset="-122"/>
                <a:ea typeface="微软雅黑" panose="020B0503020204020204" charset="-122"/>
                <a:sym typeface="+mn-ea"/>
              </a:rPr>
              <a:t>---默里·盖尔曼（Murray Gell-Mann，1969</a:t>
            </a:r>
            <a:r>
              <a:rPr lang="zh-CN" altLang="en-US" sz="2400" b="1" dirty="0">
                <a:latin typeface="微软雅黑" panose="020B0503020204020204" charset="-122"/>
                <a:ea typeface="微软雅黑" panose="020B0503020204020204" charset="-122"/>
                <a:sym typeface="+mn-ea"/>
              </a:rPr>
              <a:t>年诺贝尔奖</a:t>
            </a:r>
            <a:r>
              <a:rPr lang="en-US" altLang="zh-CN" sz="2400" b="1" dirty="0">
                <a:latin typeface="微软雅黑" panose="020B0503020204020204" charset="-122"/>
                <a:ea typeface="微软雅黑" panose="020B0503020204020204" charset="-122"/>
                <a:sym typeface="+mn-ea"/>
              </a:rPr>
              <a:t>）</a:t>
            </a:r>
            <a:endParaRPr lang="zh-CN" altLang="en-US"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3.</a:t>
            </a:r>
            <a:r>
              <a:rPr lang="zh-CN" altLang="en-US" sz="2400" b="1" dirty="0">
                <a:solidFill>
                  <a:srgbClr val="FF0000"/>
                </a:solidFill>
                <a:latin typeface="微软雅黑" panose="020B0503020204020204" charset="-122"/>
                <a:ea typeface="微软雅黑" panose="020B0503020204020204" charset="-122"/>
                <a:sym typeface="+mn-ea"/>
              </a:rPr>
              <a:t>物质就是能量</a:t>
            </a:r>
            <a:r>
              <a:rPr lang="zh-CN" altLang="en-US" sz="2400" b="1" dirty="0">
                <a:latin typeface="微软雅黑" panose="020B0503020204020204" charset="-122"/>
                <a:ea typeface="微软雅黑" panose="020B0503020204020204" charset="-122"/>
                <a:sym typeface="+mn-ea"/>
              </a:rPr>
              <a:t>：</a:t>
            </a:r>
            <a:r>
              <a:rPr lang="en-US" altLang="zh-CN" sz="2400" b="1" dirty="0">
                <a:latin typeface="微软雅黑" panose="020B0503020204020204" charset="-122"/>
                <a:ea typeface="微软雅黑" panose="020B0503020204020204" charset="-122"/>
                <a:sym typeface="+mn-ea"/>
              </a:rPr>
              <a:t>E=MC</a:t>
            </a:r>
            <a:r>
              <a:rPr lang="en-US" altLang="zh-CN" sz="2400" b="1" baseline="30000" dirty="0">
                <a:solidFill>
                  <a:schemeClr val="tx1"/>
                </a:solidFill>
                <a:uFillTx/>
                <a:latin typeface="微软雅黑" panose="020B0503020204020204" charset="-122"/>
                <a:ea typeface="微软雅黑" panose="020B0503020204020204" charset="-122"/>
                <a:sym typeface="+mn-ea"/>
              </a:rPr>
              <a:t>2</a:t>
            </a:r>
            <a:r>
              <a:rPr lang="en-US" altLang="zh-CN" sz="2400" b="1" dirty="0">
                <a:solidFill>
                  <a:schemeClr val="tx1"/>
                </a:solidFill>
                <a:uFillTx/>
                <a:latin typeface="微软雅黑" panose="020B0503020204020204" charset="-122"/>
                <a:ea typeface="微软雅黑" panose="020B0503020204020204" charset="-122"/>
                <a:sym typeface="+mn-ea"/>
              </a:rPr>
              <a:t>---</a:t>
            </a:r>
            <a:r>
              <a:rPr lang="zh-CN" altLang="en-US" sz="2400" b="1" dirty="0">
                <a:solidFill>
                  <a:schemeClr val="tx1"/>
                </a:solidFill>
                <a:uFillTx/>
                <a:latin typeface="微软雅黑" panose="020B0503020204020204" charset="-122"/>
                <a:ea typeface="微软雅黑" panose="020B0503020204020204" charset="-122"/>
                <a:sym typeface="+mn-ea"/>
              </a:rPr>
              <a:t>爱因斯坦质</a:t>
            </a:r>
            <a:r>
              <a:rPr lang="zh-CN" altLang="en-US" sz="2400" b="1" dirty="0">
                <a:solidFill>
                  <a:schemeClr val="tx1"/>
                </a:solidFill>
                <a:uFillTx/>
                <a:latin typeface="微软雅黑" panose="020B0503020204020204" charset="-122"/>
                <a:ea typeface="微软雅黑" panose="020B0503020204020204" charset="-122"/>
                <a:sym typeface="+mn-ea"/>
              </a:rPr>
              <a:t>能方程</a:t>
            </a:r>
            <a:endParaRPr lang="en-US" altLang="zh-CN" sz="2400" b="1" dirty="0">
              <a:solidFill>
                <a:schemeClr val="tx1"/>
              </a:solidFill>
              <a:uFillTx/>
              <a:latin typeface="微软雅黑" panose="020B0503020204020204" charset="-122"/>
              <a:ea typeface="微软雅黑" panose="020B0503020204020204" charset="-122"/>
              <a:sym typeface="+mn-ea"/>
            </a:endParaRPr>
          </a:p>
          <a:p>
            <a:pPr marL="101600" algn="l" fontAlgn="auto">
              <a:lnSpc>
                <a:spcPts val="4680"/>
              </a:lnSpc>
            </a:pPr>
            <a:r>
              <a:rPr lang="zh-CN" altLang="en-US" sz="2400" b="1" dirty="0">
                <a:latin typeface="微软雅黑" panose="020B0503020204020204" charset="-122"/>
                <a:ea typeface="微软雅黑" panose="020B0503020204020204" charset="-122"/>
                <a:sym typeface="+mn-ea"/>
              </a:rPr>
              <a:t>4.世界一直在</a:t>
            </a:r>
            <a:r>
              <a:rPr lang="zh-CN" altLang="en-US" sz="2400" b="1" dirty="0">
                <a:solidFill>
                  <a:srgbClr val="FF0000"/>
                </a:solidFill>
                <a:latin typeface="微软雅黑" panose="020B0503020204020204" charset="-122"/>
                <a:ea typeface="微软雅黑" panose="020B0503020204020204" charset="-122"/>
                <a:sym typeface="+mn-ea"/>
              </a:rPr>
              <a:t>加速演化</a:t>
            </a:r>
            <a:r>
              <a:rPr lang="zh-CN" altLang="en-US" sz="2400" b="1" dirty="0">
                <a:latin typeface="微软雅黑" panose="020B0503020204020204" charset="-122"/>
                <a:ea typeface="微软雅黑" panose="020B0503020204020204" charset="-122"/>
                <a:sym typeface="+mn-ea"/>
              </a:rPr>
              <a:t>：基本粒子、基本元素、世界万物</a:t>
            </a:r>
            <a:endParaRPr lang="en-US" altLang="zh-CN"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5.</a:t>
            </a:r>
            <a:r>
              <a:rPr lang="zh-CN" altLang="en-US" sz="2400" b="1" dirty="0">
                <a:latin typeface="微软雅黑" panose="020B0503020204020204" charset="-122"/>
                <a:ea typeface="微软雅黑" panose="020B0503020204020204" charset="-122"/>
                <a:sym typeface="+mn-ea"/>
              </a:rPr>
              <a:t>演化的</a:t>
            </a:r>
            <a:r>
              <a:rPr lang="zh-CN" altLang="en-US" sz="2400" b="1" dirty="0">
                <a:solidFill>
                  <a:srgbClr val="FF0000"/>
                </a:solidFill>
                <a:latin typeface="微软雅黑" panose="020B0503020204020204" charset="-122"/>
                <a:ea typeface="微软雅黑" panose="020B0503020204020204" charset="-122"/>
                <a:sym typeface="+mn-ea"/>
              </a:rPr>
              <a:t>动力决定</a:t>
            </a:r>
            <a:r>
              <a:rPr lang="en-US" altLang="zh-CN" sz="2400" b="1" dirty="0">
                <a:solidFill>
                  <a:srgbClr val="FF0000"/>
                </a:solidFill>
                <a:latin typeface="微软雅黑" panose="020B0503020204020204" charset="-122"/>
                <a:ea typeface="微软雅黑" panose="020B0503020204020204" charset="-122"/>
                <a:sym typeface="+mn-ea"/>
              </a:rPr>
              <a:t>”</a:t>
            </a:r>
            <a:r>
              <a:rPr lang="zh-CN" altLang="en-US" sz="2400" b="1" dirty="0">
                <a:solidFill>
                  <a:srgbClr val="FF0000"/>
                </a:solidFill>
                <a:latin typeface="微软雅黑" panose="020B0503020204020204" charset="-122"/>
                <a:ea typeface="微软雅黑" panose="020B0503020204020204" charset="-122"/>
                <a:sym typeface="+mn-ea"/>
              </a:rPr>
              <a:t>不确定</a:t>
            </a:r>
            <a:r>
              <a:rPr lang="en-US" altLang="zh-CN" sz="2400" b="1" dirty="0">
                <a:solidFill>
                  <a:srgbClr val="FF0000"/>
                </a:solidFill>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永远存在</a:t>
            </a:r>
            <a:endParaRPr lang="zh-CN" altLang="en-US"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329690" y="1001713"/>
            <a:ext cx="912558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一、宇宙的起源决定了“不确定”永远存在</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创新创业思维底层</a:t>
            </a:r>
            <a:r>
              <a:rPr lang="zh-CN" spc="-15" dirty="0">
                <a:solidFill>
                  <a:schemeClr val="tx1"/>
                </a:solidFill>
                <a:ea typeface="微软雅黑" panose="020B0503020204020204" charset="-122"/>
              </a:rPr>
              <a:t>逻辑</a:t>
            </a:r>
            <a:endParaRPr lang="zh-CN" spc="-15" dirty="0">
              <a:solidFill>
                <a:schemeClr val="tx1"/>
              </a:solidFill>
              <a:ea typeface="微软雅黑" panose="020B0503020204020204" charset="-122"/>
            </a:endParaRP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714693"/>
            <a:ext cx="8277665" cy="553720"/>
          </a:xfrm>
          <a:prstGeom prst="rect">
            <a:avLst/>
          </a:prstGeom>
        </p:spPr>
        <p:txBody>
          <a:bodyPr vert="horz" wrap="square" lIns="0" tIns="0" rIns="0" bIns="0" rtlCol="0">
            <a:spAutoFit/>
          </a:bodyPr>
          <a:lstStyle/>
          <a:p>
            <a:pPr marL="101600" algn="ctr">
              <a:lnSpc>
                <a:spcPct val="100000"/>
              </a:lnSpc>
            </a:pPr>
            <a:r>
              <a:rPr lang="zh-CN" altLang="en-US" sz="3600" spc="-15" dirty="0">
                <a:ea typeface="微软雅黑" panose="020B0503020204020204" charset="-122"/>
              </a:rPr>
              <a:t>下一次课考试</a:t>
            </a:r>
            <a:endParaRPr lang="zh-CN" altLang="en-US" sz="3600" spc="-15" dirty="0">
              <a:ea typeface="微软雅黑" panose="020B0503020204020204" charset="-122"/>
            </a:endParaRPr>
          </a:p>
        </p:txBody>
      </p:sp>
      <p:sp>
        <p:nvSpPr>
          <p:cNvPr id="3" name="文本框 2"/>
          <p:cNvSpPr txBox="1"/>
          <p:nvPr/>
        </p:nvSpPr>
        <p:spPr>
          <a:xfrm>
            <a:off x="1273175" y="1487805"/>
            <a:ext cx="9879330" cy="4872990"/>
          </a:xfrm>
          <a:prstGeom prst="rect">
            <a:avLst/>
          </a:prstGeom>
          <a:noFill/>
          <a:ln w="28575">
            <a:solidFill>
              <a:srgbClr val="219083"/>
            </a:solidFill>
          </a:ln>
        </p:spPr>
        <p:txBody>
          <a:bodyPr wrap="square" rtlCol="0" anchor="ctr" anchorCtr="0">
            <a:noAutofit/>
          </a:bodyPr>
          <a:lstStyle/>
          <a:p>
            <a:pPr marL="457200" indent="-457200" fontAlgn="auto">
              <a:lnSpc>
                <a:spcPts val="4280"/>
              </a:lnSpc>
              <a:spcBef>
                <a:spcPts val="600"/>
              </a:spcBef>
              <a:spcAft>
                <a:spcPts val="600"/>
              </a:spcAft>
              <a:buAutoNum type="arabicPeriod"/>
            </a:pPr>
            <a:r>
              <a:rPr lang="zh-CN" altLang="en-US" sz="2400" b="1" dirty="0">
                <a:solidFill>
                  <a:srgbClr val="FF0000"/>
                </a:solidFill>
                <a:latin typeface="微软雅黑" panose="020B0503020204020204" charset="-122"/>
                <a:ea typeface="微软雅黑" panose="020B0503020204020204" charset="-122"/>
                <a:sym typeface="+mn-ea"/>
              </a:rPr>
              <a:t>成绩的来源：平时上课（</a:t>
            </a:r>
            <a:r>
              <a:rPr lang="en-US" altLang="zh-CN" sz="2400" b="1" dirty="0">
                <a:solidFill>
                  <a:srgbClr val="FF0000"/>
                </a:solidFill>
                <a:latin typeface="微软雅黑" panose="020B0503020204020204" charset="-122"/>
                <a:ea typeface="微软雅黑" panose="020B0503020204020204" charset="-122"/>
                <a:sym typeface="+mn-ea"/>
              </a:rPr>
              <a:t>7</a:t>
            </a:r>
            <a:r>
              <a:rPr lang="zh-CN" altLang="en-US" sz="2400" b="1" dirty="0">
                <a:solidFill>
                  <a:srgbClr val="FF0000"/>
                </a:solidFill>
                <a:latin typeface="微软雅黑" panose="020B0503020204020204" charset="-122"/>
                <a:ea typeface="微软雅黑" panose="020B0503020204020204" charset="-122"/>
                <a:sym typeface="+mn-ea"/>
              </a:rPr>
              <a:t>次课共</a:t>
            </a:r>
            <a:r>
              <a:rPr lang="en-US" altLang="zh-CN" sz="2400" b="1" dirty="0">
                <a:solidFill>
                  <a:srgbClr val="FF0000"/>
                </a:solidFill>
                <a:latin typeface="微软雅黑" panose="020B0503020204020204" charset="-122"/>
                <a:ea typeface="微软雅黑" panose="020B0503020204020204" charset="-122"/>
                <a:sym typeface="+mn-ea"/>
              </a:rPr>
              <a:t>28</a:t>
            </a:r>
            <a:r>
              <a:rPr lang="zh-CN" altLang="en-US" sz="2400" b="1" dirty="0">
                <a:solidFill>
                  <a:srgbClr val="FF0000"/>
                </a:solidFill>
                <a:latin typeface="微软雅黑" panose="020B0503020204020204" charset="-122"/>
                <a:ea typeface="微软雅黑" panose="020B0503020204020204" charset="-122"/>
                <a:sym typeface="+mn-ea"/>
              </a:rPr>
              <a:t>课时）</a:t>
            </a:r>
            <a:r>
              <a:rPr lang="en-US" altLang="zh-CN" sz="2400" b="1" dirty="0">
                <a:solidFill>
                  <a:srgbClr val="FF0000"/>
                </a:solidFill>
                <a:latin typeface="微软雅黑" panose="020B0503020204020204" charset="-122"/>
                <a:ea typeface="微软雅黑" panose="020B0503020204020204" charset="-122"/>
                <a:sym typeface="+mn-ea"/>
              </a:rPr>
              <a:t>+</a:t>
            </a:r>
            <a:r>
              <a:rPr lang="zh-CN" altLang="en-US" sz="2400" b="1" dirty="0">
                <a:solidFill>
                  <a:srgbClr val="FF0000"/>
                </a:solidFill>
                <a:latin typeface="微软雅黑" panose="020B0503020204020204" charset="-122"/>
                <a:ea typeface="微软雅黑" panose="020B0503020204020204" charset="-122"/>
                <a:sym typeface="+mn-ea"/>
              </a:rPr>
              <a:t>观看《创践》慕课（</a:t>
            </a:r>
            <a:r>
              <a:rPr lang="en-US" altLang="zh-CN" sz="2400" b="1" dirty="0">
                <a:solidFill>
                  <a:srgbClr val="FF0000"/>
                </a:solidFill>
                <a:latin typeface="微软雅黑" panose="020B0503020204020204" charset="-122"/>
                <a:ea typeface="微软雅黑" panose="020B0503020204020204" charset="-122"/>
                <a:sym typeface="+mn-ea"/>
              </a:rPr>
              <a:t>1</a:t>
            </a:r>
            <a:r>
              <a:rPr lang="zh-CN" altLang="en-US" sz="2400" b="1" dirty="0">
                <a:solidFill>
                  <a:srgbClr val="FF0000"/>
                </a:solidFill>
                <a:latin typeface="微软雅黑" panose="020B0503020204020204" charset="-122"/>
                <a:ea typeface="微软雅黑" panose="020B0503020204020204" charset="-122"/>
                <a:sym typeface="+mn-ea"/>
              </a:rPr>
              <a:t>次课共</a:t>
            </a:r>
            <a:r>
              <a:rPr lang="en-US" altLang="zh-CN" sz="2400" b="1" dirty="0">
                <a:solidFill>
                  <a:srgbClr val="FF0000"/>
                </a:solidFill>
                <a:latin typeface="微软雅黑" panose="020B0503020204020204" charset="-122"/>
                <a:ea typeface="微软雅黑" panose="020B0503020204020204" charset="-122"/>
                <a:sym typeface="+mn-ea"/>
              </a:rPr>
              <a:t>4</a:t>
            </a:r>
            <a:r>
              <a:rPr lang="zh-CN" altLang="en-US" sz="2400" b="1" dirty="0">
                <a:solidFill>
                  <a:srgbClr val="FF0000"/>
                </a:solidFill>
                <a:latin typeface="微软雅黑" panose="020B0503020204020204" charset="-122"/>
                <a:ea typeface="微软雅黑" panose="020B0503020204020204" charset="-122"/>
                <a:sym typeface="+mn-ea"/>
              </a:rPr>
              <a:t>课时）</a:t>
            </a:r>
            <a:r>
              <a:rPr lang="en-US" altLang="zh-CN" sz="2400" b="1" dirty="0">
                <a:solidFill>
                  <a:srgbClr val="FF0000"/>
                </a:solidFill>
                <a:latin typeface="微软雅黑" panose="020B0503020204020204" charset="-122"/>
                <a:ea typeface="微软雅黑" panose="020B0503020204020204" charset="-122"/>
                <a:sym typeface="+mn-ea"/>
              </a:rPr>
              <a:t>+3</a:t>
            </a:r>
            <a:r>
              <a:rPr lang="zh-CN" altLang="en-US" sz="2400" b="1" dirty="0">
                <a:solidFill>
                  <a:srgbClr val="FF0000"/>
                </a:solidFill>
                <a:latin typeface="微软雅黑" panose="020B0503020204020204" charset="-122"/>
                <a:ea typeface="微软雅黑" panose="020B0503020204020204" charset="-122"/>
                <a:sym typeface="+mn-ea"/>
              </a:rPr>
              <a:t>个迭代的作业</a:t>
            </a:r>
            <a:r>
              <a:rPr lang="en-US" altLang="zh-CN" sz="2400" b="1" dirty="0">
                <a:solidFill>
                  <a:srgbClr val="FF0000"/>
                </a:solidFill>
                <a:latin typeface="微软雅黑" panose="020B0503020204020204" charset="-122"/>
                <a:ea typeface="微软雅黑" panose="020B0503020204020204" charset="-122"/>
                <a:sym typeface="+mn-ea"/>
              </a:rPr>
              <a:t>+</a:t>
            </a:r>
            <a:r>
              <a:rPr lang="zh-CN" altLang="en-US" sz="2400" b="1" dirty="0">
                <a:solidFill>
                  <a:srgbClr val="FF0000"/>
                </a:solidFill>
                <a:latin typeface="微软雅黑" panose="020B0503020204020204" charset="-122"/>
                <a:ea typeface="微软雅黑" panose="020B0503020204020204" charset="-122"/>
                <a:sym typeface="+mn-ea"/>
              </a:rPr>
              <a:t>国际创新大赛报名</a:t>
            </a:r>
            <a:r>
              <a:rPr lang="zh-CN" altLang="en-US" sz="2400" b="1" dirty="0">
                <a:solidFill>
                  <a:srgbClr val="FF0000"/>
                </a:solidFill>
                <a:latin typeface="微软雅黑" panose="020B0503020204020204" charset="-122"/>
                <a:ea typeface="微软雅黑" panose="020B0503020204020204" charset="-122"/>
                <a:sym typeface="+mn-ea"/>
              </a:rPr>
              <a:t>成功</a:t>
            </a:r>
            <a:endParaRPr lang="zh-CN" altLang="en-US" sz="2400" b="1" dirty="0">
              <a:solidFill>
                <a:srgbClr val="FF0000"/>
              </a:solidFill>
              <a:latin typeface="微软雅黑" panose="020B0503020204020204" charset="-122"/>
              <a:ea typeface="微软雅黑" panose="020B0503020204020204" charset="-122"/>
              <a:sym typeface="+mn-ea"/>
            </a:endParaRPr>
          </a:p>
          <a:p>
            <a:pPr marL="457200" indent="-457200" fontAlgn="auto">
              <a:lnSpc>
                <a:spcPts val="4280"/>
              </a:lnSpc>
              <a:spcBef>
                <a:spcPts val="600"/>
              </a:spcBef>
              <a:spcAft>
                <a:spcPts val="600"/>
              </a:spcAft>
              <a:buAutoNum type="arabicPeriod"/>
            </a:pPr>
            <a:r>
              <a:rPr lang="zh-CN" altLang="en-US" sz="2400" b="1" dirty="0">
                <a:solidFill>
                  <a:srgbClr val="FF0000"/>
                </a:solidFill>
                <a:latin typeface="微软雅黑" panose="020B0503020204020204" charset="-122"/>
                <a:ea typeface="微软雅黑" panose="020B0503020204020204" charset="-122"/>
                <a:sym typeface="+mn-ea"/>
              </a:rPr>
              <a:t>上交迭代作业；看完慕课（系统记录）；报名成功</a:t>
            </a:r>
            <a:r>
              <a:rPr lang="zh-CN" altLang="en-US" sz="2400" b="1" dirty="0">
                <a:solidFill>
                  <a:srgbClr val="FF0000"/>
                </a:solidFill>
                <a:latin typeface="微软雅黑" panose="020B0503020204020204" charset="-122"/>
                <a:ea typeface="微软雅黑" panose="020B0503020204020204" charset="-122"/>
                <a:sym typeface="+mn-ea"/>
              </a:rPr>
              <a:t>国际创新大赛</a:t>
            </a:r>
            <a:endParaRPr lang="zh-CN" altLang="en-US" sz="2400" b="1" dirty="0">
              <a:solidFill>
                <a:srgbClr val="FF0000"/>
              </a:solidFill>
              <a:latin typeface="微软雅黑" panose="020B0503020204020204" charset="-122"/>
              <a:ea typeface="微软雅黑" panose="020B0503020204020204" charset="-122"/>
              <a:sym typeface="+mn-ea"/>
            </a:endParaRPr>
          </a:p>
          <a:p>
            <a:pPr marL="457200" indent="-457200" fontAlgn="auto">
              <a:lnSpc>
                <a:spcPts val="4280"/>
              </a:lnSpc>
              <a:spcBef>
                <a:spcPts val="600"/>
              </a:spcBef>
              <a:spcAft>
                <a:spcPts val="600"/>
              </a:spcAft>
              <a:buAutoNum type="arabicPeriod"/>
            </a:pPr>
            <a:r>
              <a:rPr lang="zh-CN" altLang="en-US" sz="2400" b="1" dirty="0">
                <a:solidFill>
                  <a:srgbClr val="FF0000"/>
                </a:solidFill>
                <a:latin typeface="微软雅黑" panose="020B0503020204020204" charset="-122"/>
                <a:ea typeface="微软雅黑" panose="020B0503020204020204" charset="-122"/>
                <a:sym typeface="+mn-ea"/>
              </a:rPr>
              <a:t>下</a:t>
            </a:r>
            <a:r>
              <a:rPr lang="zh-CN" altLang="en-US" sz="2400" b="1" dirty="0">
                <a:solidFill>
                  <a:srgbClr val="FF0000"/>
                </a:solidFill>
                <a:latin typeface="微软雅黑" panose="020B0503020204020204" charset="-122"/>
                <a:ea typeface="微软雅黑" panose="020B0503020204020204" charset="-122"/>
                <a:sym typeface="+mn-ea"/>
              </a:rPr>
              <a:t>一次课答疑、考试</a:t>
            </a:r>
            <a:endParaRPr lang="zh-CN" altLang="en-US" sz="2400" b="1" dirty="0">
              <a:solidFill>
                <a:srgbClr val="FF0000"/>
              </a:solidFill>
              <a:latin typeface="微软雅黑" panose="020B0503020204020204" charset="-122"/>
              <a:ea typeface="微软雅黑" panose="020B0503020204020204" charset="-122"/>
              <a:sym typeface="+mn-ea"/>
            </a:endParaRPr>
          </a:p>
          <a:p>
            <a:pPr marL="457200" indent="-457200" fontAlgn="auto">
              <a:lnSpc>
                <a:spcPts val="4280"/>
              </a:lnSpc>
              <a:spcBef>
                <a:spcPts val="600"/>
              </a:spcBef>
              <a:spcAft>
                <a:spcPts val="600"/>
              </a:spcAft>
              <a:buAutoNum type="arabicPeriod"/>
            </a:pPr>
            <a:r>
              <a:rPr lang="zh-CN" altLang="en-US" sz="2400" b="1" dirty="0">
                <a:solidFill>
                  <a:srgbClr val="FF0000"/>
                </a:solidFill>
                <a:latin typeface="微软雅黑" panose="020B0503020204020204" charset="-122"/>
                <a:ea typeface="微软雅黑" panose="020B0503020204020204" charset="-122"/>
                <a:sym typeface="+mn-ea"/>
              </a:rPr>
              <a:t>所有课件会传到微信群（注意保密）；开卷考试；</a:t>
            </a:r>
            <a:r>
              <a:rPr lang="zh-CN" altLang="en-US" sz="2400" b="1" dirty="0">
                <a:solidFill>
                  <a:srgbClr val="FF0000"/>
                </a:solidFill>
                <a:latin typeface="微软雅黑" panose="020B0503020204020204" charset="-122"/>
                <a:ea typeface="微软雅黑" panose="020B0503020204020204" charset="-122"/>
                <a:sym typeface="+mn-ea"/>
              </a:rPr>
              <a:t>不可以带手机查询；按照考试要求单人单桌</a:t>
            </a:r>
            <a:endParaRPr lang="zh-CN" altLang="en-US" sz="2400" b="1" dirty="0">
              <a:solidFill>
                <a:srgbClr val="FF0000"/>
              </a:solidFill>
              <a:latin typeface="微软雅黑" panose="020B0503020204020204" charset="-122"/>
              <a:ea typeface="微软雅黑" panose="020B0503020204020204" charset="-122"/>
              <a:sym typeface="+mn-ea"/>
            </a:endParaRPr>
          </a:p>
          <a:p>
            <a:pPr marL="457200" indent="-457200" fontAlgn="auto">
              <a:lnSpc>
                <a:spcPts val="4280"/>
              </a:lnSpc>
              <a:spcBef>
                <a:spcPts val="600"/>
              </a:spcBef>
              <a:spcAft>
                <a:spcPts val="600"/>
              </a:spcAft>
              <a:buAutoNum type="arabicPeriod"/>
            </a:pPr>
            <a:r>
              <a:rPr lang="zh-CN" altLang="en-US" sz="2400" b="1" dirty="0">
                <a:solidFill>
                  <a:srgbClr val="FF0000"/>
                </a:solidFill>
                <a:latin typeface="微软雅黑" panose="020B0503020204020204" charset="-122"/>
                <a:ea typeface="微软雅黑" panose="020B0503020204020204" charset="-122"/>
                <a:sym typeface="+mn-ea"/>
              </a:rPr>
              <a:t>坚决杜绝作弊（最小可承受风险的原则）</a:t>
            </a:r>
            <a:endParaRPr lang="zh-CN" altLang="en-US" sz="24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a:spLocks noChangeArrowheads="1"/>
          </p:cNvSpPr>
          <p:nvPr/>
        </p:nvSpPr>
        <p:spPr bwMode="auto">
          <a:xfrm>
            <a:off x="2553970" y="2095500"/>
            <a:ext cx="7084695" cy="216027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r>
              <a:rPr lang="zh-CN" altLang="en-US" sz="2400" b="1" dirty="0">
                <a:sym typeface="+mn-ea"/>
              </a:rPr>
              <a:t>本次下课后，观看线上《创践》课程</a:t>
            </a:r>
            <a:endParaRPr lang="zh-CN" altLang="en-US" sz="2400" b="1" dirty="0"/>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a:spLocks noChangeArrowheads="1"/>
          </p:cNvSpPr>
          <p:nvPr/>
        </p:nvSpPr>
        <p:spPr bwMode="auto">
          <a:xfrm>
            <a:off x="4232617" y="2327129"/>
            <a:ext cx="5582935" cy="1743376"/>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algn="ctr"/>
            <a:r>
              <a:rPr lang="zh-CN" altLang="en-US" sz="6000" b="1" dirty="0"/>
              <a:t>谢谢！</a:t>
            </a:r>
            <a:endParaRPr lang="zh-CN" altLang="en-US" sz="6000" b="1"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36772" y="2327129"/>
            <a:ext cx="1796695" cy="1743376"/>
          </a:xfrm>
          <a:prstGeom prst="rect">
            <a:avLst/>
          </a:prstGeom>
          <a:ln w="19050">
            <a:solidFill>
              <a:srgbClr val="089082"/>
            </a:solidFill>
          </a:ln>
        </p:spPr>
      </p:pic>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11.xml><?xml version="1.0" encoding="utf-8"?>
<p:tagLst xmlns:p="http://schemas.openxmlformats.org/presentationml/2006/main">
  <p:tag name="KSO_WM_UNIT_PLACING_PICTURE_USER_VIEWPORT" val="{&quot;height&quot;:808.4362204724409,&quot;width&quot;:1222.9527559055118}"/>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SLIDE_MODEL_TYPE" val="cover"/>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TABLE_BEAUTIFY" val="smartTable{b5ea27f2-081e-4c43-9408-0b68929a3ea3}"/>
</p:tagLst>
</file>

<file path=ppt/tags/tag24.xml><?xml version="1.0" encoding="utf-8"?>
<p:tagLst xmlns:p="http://schemas.openxmlformats.org/presentationml/2006/main">
  <p:tag name="KSO_WM_UNIT_TABLE_BEAUTIFY" val="smartTable{e286c185-a82b-4928-89d0-ec598921e24c}"/>
</p:tagLst>
</file>

<file path=ppt/tags/tag25.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26.xml><?xml version="1.0" encoding="utf-8"?>
<p:tagLst xmlns:p="http://schemas.openxmlformats.org/presentationml/2006/main">
  <p:tag name="KSO_WM_UNIT_PLACING_PICTURE_USER_VIEWPORT" val="{&quot;height&quot;:808.4362204724409,&quot;width&quot;:1222.9527559055118}"/>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KSO_WPP_MARK_KEY" val="06fa5f15-0623-45a4-9c2f-e2549ecd1b6c"/>
  <p:tag name="COMMONDATA" val="eyJoZGlkIjoiYzgwZTgwNjZkMGFlNjc3YmViYjlmNjBhODhjYTk2Y2MifQ=="/>
</p:tagLst>
</file>

<file path=ppt/tags/tag3.xml><?xml version="1.0" encoding="utf-8"?>
<p:tagLst xmlns:p="http://schemas.openxmlformats.org/presentationml/2006/main">
  <p:tag name="KSO_WM_UNIT_PLACING_PICTURE_USER_VIEWPORT" val="{&quot;height&quot;:808.4362204724409,&quot;width&quot;:1222.9527559055118}"/>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7.xml><?xml version="1.0" encoding="utf-8"?>
<p:tagLst xmlns:p="http://schemas.openxmlformats.org/presentationml/2006/main">
  <p:tag name="KSO_WM_UNIT_PLACING_PICTURE_USER_VIEWPORT" val="{&quot;height&quot;:808.4362204724409,&quot;width&quot;:1222.9527559055118}"/>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ln w="19050">
          <a:solidFill>
            <a:srgbClr val="089082"/>
          </a:solidFill>
        </a:ln>
      </a:spPr>
      <a:bodyPr wrap="square" lIns="107995" tIns="45718" rIns="71997" bIns="45718" anchor="ctr" anchorCtr="0">
        <a:noAutofit/>
      </a:bodyPr>
      <a:lstStyle>
        <a:defPPr marL="0" indent="0" fontAlgn="auto">
          <a:lnSpc>
            <a:spcPts val="5160"/>
          </a:lnSpc>
          <a:buNone/>
          <a:defRPr lang="en-US" altLang="zh-CN" sz="2800" b="1" dirty="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5662</Words>
  <Application>WPS 演示</Application>
  <PresentationFormat>宽屏</PresentationFormat>
  <Paragraphs>513</Paragraphs>
  <Slides>92</Slides>
  <Notes>12</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92</vt:i4>
      </vt:variant>
    </vt:vector>
  </HeadingPairs>
  <TitlesOfParts>
    <vt:vector size="112" baseType="lpstr">
      <vt:lpstr>Arial</vt:lpstr>
      <vt:lpstr>宋体</vt:lpstr>
      <vt:lpstr>Wingdings</vt:lpstr>
      <vt:lpstr>微软雅黑</vt:lpstr>
      <vt:lpstr>等线</vt:lpstr>
      <vt:lpstr>Calibri</vt:lpstr>
      <vt:lpstr>方正小标宋简体</vt:lpstr>
      <vt:lpstr>Times New Roman</vt:lpstr>
      <vt:lpstr>楷体_GB2312</vt:lpstr>
      <vt:lpstr>Wingdings</vt:lpstr>
      <vt:lpstr>Arial Unicode MS</vt:lpstr>
      <vt:lpstr>等线 Light</vt:lpstr>
      <vt:lpstr>Arial</vt:lpstr>
      <vt:lpstr>Calibri</vt:lpstr>
      <vt:lpstr>Times New Roman</vt:lpstr>
      <vt:lpstr>Palatino Linotype</vt:lpstr>
      <vt:lpstr>新宋体</vt:lpstr>
      <vt:lpstr>Office 主题​​</vt:lpstr>
      <vt:lpstr>1_Office 主题​​</vt:lpstr>
      <vt:lpstr>2_Office 主题​​</vt:lpstr>
      <vt:lpstr>PowerPoint 演示文稿</vt:lpstr>
      <vt:lpstr>1.不确定的永恒存在 2.应对个人面临“不确定”的理论---效果推理 3.用产品解决别人的不确定---设计思维+精益创业 4.商业模式画布---涵盖整个商业模式的思维导图 5.有效的表达：结构化思维---正向使用：路演的原则；反向使用：日常聊天 6.中国国际大学生创新大赛---效果推理、设计思维+精益创业、商业模式画布、结构化思维这些创新理论的应用平台 </vt:lpstr>
      <vt:lpstr>PowerPoint 演示文稿</vt:lpstr>
      <vt:lpstr>PowerPoint 演示文稿</vt:lpstr>
      <vt:lpstr>PowerPoint 演示文稿</vt:lpstr>
      <vt:lpstr>7.创新创业理论的逻辑架构 不确定为什么永恒存在？ 人类仅能运用逻辑模型认知世界， 知识就是人类构建的一个个逻辑模型， 创新就是构建一个更贴合事物本真的思维模型， 创业就是构建一个满足别人需要的逻辑模型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干！</vt:lpstr>
      <vt:lpstr>PowerPoint 演示文稿</vt:lpstr>
      <vt:lpstr>   怎么干？  创业思维遵循效果推理理论</vt:lpstr>
      <vt:lpstr>PowerPoint 演示文稿</vt:lpstr>
      <vt:lpstr>PowerPoint 演示文稿</vt:lpstr>
      <vt:lpstr>PowerPoint 演示文稿</vt:lpstr>
      <vt:lpstr>PowerPoint 演示文稿</vt:lpstr>
      <vt:lpstr>结论：两者同等重要，适合同一件事情的不同情景</vt:lpstr>
      <vt:lpstr>PowerPoint 演示文稿</vt:lpstr>
      <vt:lpstr>PowerPoint 演示文稿</vt:lpstr>
      <vt:lpstr>应用练习：</vt:lpstr>
      <vt:lpstr>PowerPoint 演示文稿</vt:lpstr>
      <vt:lpstr>PowerPoint 演示文稿</vt:lpstr>
      <vt:lpstr>PowerPoint 演示文稿</vt:lpstr>
      <vt:lpstr>PowerPoint 演示文稿</vt:lpstr>
      <vt:lpstr>下一次课考试</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vivi</dc:creator>
  <cp:lastModifiedBy>褚庆柱</cp:lastModifiedBy>
  <cp:revision>143</cp:revision>
  <dcterms:created xsi:type="dcterms:W3CDTF">2017-02-01T10:26:00Z</dcterms:created>
  <dcterms:modified xsi:type="dcterms:W3CDTF">2024-06-15T11:53:56Z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8BA5758040354B8880EC898E8E34FE8E</vt:lpwstr>
  </property>
</Properties>
</file>