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303" r:id="rId4"/>
    <p:sldId id="1080" r:id="rId6"/>
    <p:sldId id="1251" r:id="rId7"/>
    <p:sldId id="1252" r:id="rId8"/>
    <p:sldId id="1253" r:id="rId9"/>
    <p:sldId id="1254" r:id="rId10"/>
    <p:sldId id="1255" r:id="rId11"/>
    <p:sldId id="1256" r:id="rId12"/>
    <p:sldId id="1257" r:id="rId13"/>
    <p:sldId id="1258" r:id="rId14"/>
    <p:sldId id="1259" r:id="rId15"/>
    <p:sldId id="1260" r:id="rId16"/>
    <p:sldId id="1261" r:id="rId17"/>
    <p:sldId id="1262" r:id="rId18"/>
    <p:sldId id="1263" r:id="rId19"/>
    <p:sldId id="1264" r:id="rId20"/>
    <p:sldId id="1265" r:id="rId21"/>
    <p:sldId id="1266" r:id="rId22"/>
    <p:sldId id="1267" r:id="rId23"/>
    <p:sldId id="1268" r:id="rId24"/>
    <p:sldId id="1269" r:id="rId25"/>
    <p:sldId id="1270" r:id="rId26"/>
    <p:sldId id="1271" r:id="rId27"/>
    <p:sldId id="1272" r:id="rId28"/>
    <p:sldId id="1273" r:id="rId29"/>
    <p:sldId id="1274" r:id="rId30"/>
    <p:sldId id="1275" r:id="rId31"/>
    <p:sldId id="1276" r:id="rId32"/>
    <p:sldId id="1277" r:id="rId33"/>
    <p:sldId id="1278" r:id="rId34"/>
    <p:sldId id="1279" r:id="rId35"/>
    <p:sldId id="1191" r:id="rId36"/>
    <p:sldId id="1081" r:id="rId37"/>
    <p:sldId id="1082" r:id="rId38"/>
    <p:sldId id="1083" r:id="rId39"/>
    <p:sldId id="1085" r:id="rId40"/>
    <p:sldId id="1086" r:id="rId41"/>
    <p:sldId id="1114" r:id="rId42"/>
    <p:sldId id="1115" r:id="rId43"/>
    <p:sldId id="1116" r:id="rId44"/>
    <p:sldId id="1117" r:id="rId45"/>
    <p:sldId id="1118" r:id="rId46"/>
    <p:sldId id="1119" r:id="rId47"/>
    <p:sldId id="1120" r:id="rId48"/>
    <p:sldId id="1121" r:id="rId49"/>
    <p:sldId id="1122" r:id="rId50"/>
    <p:sldId id="1088" r:id="rId51"/>
    <p:sldId id="1089" r:id="rId52"/>
    <p:sldId id="1090" r:id="rId53"/>
    <p:sldId id="1099" r:id="rId54"/>
    <p:sldId id="1105" r:id="rId55"/>
    <p:sldId id="1108" r:id="rId56"/>
    <p:sldId id="952" r:id="rId57"/>
    <p:sldId id="766" r:id="rId58"/>
    <p:sldId id="746" r:id="rId59"/>
    <p:sldId id="953" r:id="rId60"/>
    <p:sldId id="765" r:id="rId61"/>
    <p:sldId id="988" r:id="rId62"/>
    <p:sldId id="861" r:id="rId63"/>
    <p:sldId id="951" r:id="rId64"/>
    <p:sldId id="858" r:id="rId65"/>
    <p:sldId id="923" r:id="rId66"/>
    <p:sldId id="924" r:id="rId67"/>
    <p:sldId id="922" r:id="rId68"/>
    <p:sldId id="748" r:id="rId69"/>
    <p:sldId id="859" r:id="rId70"/>
    <p:sldId id="860" r:id="rId71"/>
    <p:sldId id="768" r:id="rId72"/>
    <p:sldId id="750" r:id="rId73"/>
    <p:sldId id="747" r:id="rId74"/>
    <p:sldId id="772" r:id="rId75"/>
    <p:sldId id="822" r:id="rId76"/>
    <p:sldId id="754" r:id="rId77"/>
    <p:sldId id="773" r:id="rId78"/>
    <p:sldId id="774" r:id="rId79"/>
    <p:sldId id="775" r:id="rId80"/>
    <p:sldId id="776" r:id="rId81"/>
    <p:sldId id="777" r:id="rId82"/>
    <p:sldId id="778" r:id="rId83"/>
    <p:sldId id="780" r:id="rId84"/>
    <p:sldId id="781" r:id="rId85"/>
    <p:sldId id="782" r:id="rId86"/>
    <p:sldId id="560" r:id="rId87"/>
    <p:sldId id="445" r:id="rId88"/>
  </p:sldIdLst>
  <p:sldSz cx="12192000" cy="6858000"/>
  <p:notesSz cx="6858000" cy="9144000"/>
  <p:custDataLst>
    <p:tags r:id="rId9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仝德志" initials="仝德志" lastIdx="1" clrIdx="0"/>
  <p:cmAuthor id="2" name="青岛 科技大学" initials="青" lastIdx="1" clrIdx="1"/>
  <p:cmAuthor id="3" name="Lenovo" initials="L" lastIdx="1" clrIdx="2"/>
  <p:cmAuthor id="4" name="双 李" initials="双" lastIdx="2" clrIdx="3"/>
  <p:cmAuthor id="5" name="32438" initials="3" lastIdx="1" clrIdx="6"/>
  <p:cmAuthor id="6" name="lenovo" initials="l" lastIdx="3" clrIdx="4"/>
  <p:cmAuthor id="7" name="Zaifeng Li" initials="ZL"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Animation="0" useTimings="0">
    <p:present/>
    <p:sldAll/>
  </p:showPr>
  <p:clrMru>
    <a:srgbClr val="219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357" autoAdjust="0"/>
  </p:normalViewPr>
  <p:slideViewPr>
    <p:cSldViewPr snapToGrid="0" showGuides="1">
      <p:cViewPr varScale="1">
        <p:scale>
          <a:sx n="69" d="100"/>
          <a:sy n="69" d="100"/>
        </p:scale>
        <p:origin x="617" y="36"/>
      </p:cViewPr>
      <p:guideLst>
        <p:guide orient="horz" pos="2137"/>
        <p:guide pos="38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tags" Target="tags/tag53.xml"/><Relationship Id="rId92" Type="http://schemas.openxmlformats.org/officeDocument/2006/relationships/commentAuthors" Target="commentAuthors.xml"/><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5.xml"/><Relationship Id="rId89" Type="http://schemas.openxmlformats.org/officeDocument/2006/relationships/presProps" Target="presProps.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C07BBD-6427-46AB-980A-AEC7735131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3FFD8-D719-48D0-A021-73029E05516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3BC6B9-280F-445D-A507-CAFBA8B164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幻灯片图像占位符 1"/>
          <p:cNvSpPr>
            <a:spLocks noGrp="1" noRot="1" noTextEdit="1"/>
          </p:cNvSpPr>
          <p:nvPr>
            <p:ph type="sldImg"/>
          </p:nvPr>
        </p:nvSpPr>
        <p:spPr>
          <a:ln>
            <a:miter/>
          </a:ln>
        </p:spPr>
      </p:sp>
      <p:sp>
        <p:nvSpPr>
          <p:cNvPr id="56322" name="文本占位符 2"/>
          <p:cNvSpPr>
            <a:spLocks noGrp="1"/>
          </p:cNvSpPr>
          <p:nvPr>
            <p:ph type="body"/>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幻灯片图像占位符 1"/>
          <p:cNvSpPr>
            <a:spLocks noGrp="1" noRot="1" noTextEdit="1"/>
          </p:cNvSpPr>
          <p:nvPr>
            <p:ph type="sldImg"/>
          </p:nvPr>
        </p:nvSpPr>
        <p:spPr>
          <a:ln>
            <a:miter/>
          </a:ln>
        </p:spPr>
      </p:sp>
      <p:sp>
        <p:nvSpPr>
          <p:cNvPr id="56322" name="文本占位符 2"/>
          <p:cNvSpPr>
            <a:spLocks noGrp="1"/>
          </p:cNvSpPr>
          <p:nvPr>
            <p:ph type="body"/>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幻灯片图像占位符 1"/>
          <p:cNvSpPr>
            <a:spLocks noGrp="1" noRot="1" noTextEdit="1"/>
          </p:cNvSpPr>
          <p:nvPr>
            <p:ph type="sldImg"/>
          </p:nvPr>
        </p:nvSpPr>
        <p:spPr>
          <a:ln>
            <a:miter/>
          </a:ln>
        </p:spPr>
      </p:sp>
      <p:sp>
        <p:nvSpPr>
          <p:cNvPr id="56322" name="文本占位符 2"/>
          <p:cNvSpPr>
            <a:spLocks noGrp="1"/>
          </p:cNvSpPr>
          <p:nvPr>
            <p:ph type="body"/>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3BC6B9-280F-445D-A507-CAFBA8B164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幻灯片图像占位符 1"/>
          <p:cNvSpPr>
            <a:spLocks noGrp="1" noRot="1" noChangeAspect="1" noTextEdit="1"/>
          </p:cNvSpPr>
          <p:nvPr>
            <p:ph type="sldImg"/>
          </p:nvPr>
        </p:nvSpPr>
        <p:spPr>
          <a:ln>
            <a:miter/>
          </a:ln>
        </p:spPr>
      </p:sp>
      <p:sp>
        <p:nvSpPr>
          <p:cNvPr id="119810" name="备注占位符 2"/>
          <p:cNvSpPr>
            <a:spLocks noGrp="1"/>
          </p:cNvSpPr>
          <p:nvPr>
            <p:ph type="body"/>
          </p:nvPr>
        </p:nvSpPr>
        <p:spPr/>
        <p:txBody>
          <a:bodyPr wrap="square" lIns="91440" tIns="45720" rIns="91440" bIns="45720" anchor="t"/>
          <a:lstStyle/>
          <a:p>
            <a:pPr lvl="0"/>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3BC6B9-280F-445D-A507-CAFBA8B164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7" name="幻灯片图像占位符 1"/>
          <p:cNvSpPr>
            <a:spLocks noGrp="1" noRot="1" noTextEdit="1"/>
          </p:cNvSpPr>
          <p:nvPr>
            <p:ph type="sldImg"/>
          </p:nvPr>
        </p:nvSpPr>
        <p:spPr>
          <a:ln>
            <a:miter/>
          </a:ln>
        </p:spPr>
      </p:sp>
      <p:sp>
        <p:nvSpPr>
          <p:cNvPr id="91138" name="文本占位符 2"/>
          <p:cNvSpPr>
            <a:spLocks noGrp="1"/>
          </p:cNvSpPr>
          <p:nvPr>
            <p:ph type="body"/>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5" name="幻灯片图像占位符 1"/>
          <p:cNvSpPr>
            <a:spLocks noGrp="1" noRot="1" noTextEdit="1"/>
          </p:cNvSpPr>
          <p:nvPr>
            <p:ph type="sldImg"/>
          </p:nvPr>
        </p:nvSpPr>
        <p:spPr>
          <a:ln>
            <a:miter/>
          </a:ln>
        </p:spPr>
      </p:sp>
      <p:sp>
        <p:nvSpPr>
          <p:cNvPr id="93186" name="文本占位符 2"/>
          <p:cNvSpPr>
            <a:spLocks noGrp="1"/>
          </p:cNvSpPr>
          <p:nvPr>
            <p:ph type="body"/>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5" name="幻灯片图像占位符 1"/>
          <p:cNvSpPr>
            <a:spLocks noGrp="1" noRot="1" noTextEdit="1"/>
          </p:cNvSpPr>
          <p:nvPr>
            <p:ph type="sldImg"/>
          </p:nvPr>
        </p:nvSpPr>
        <p:spPr>
          <a:ln>
            <a:miter/>
          </a:ln>
        </p:spPr>
      </p:sp>
      <p:sp>
        <p:nvSpPr>
          <p:cNvPr id="113666" name="文本占位符 2"/>
          <p:cNvSpPr>
            <a:spLocks noGrp="1"/>
          </p:cNvSpPr>
          <p:nvPr>
            <p:ph type="body"/>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幻灯片图像占位符 1"/>
          <p:cNvSpPr>
            <a:spLocks noGrp="1" noRot="1" noTextEdit="1"/>
          </p:cNvSpPr>
          <p:nvPr>
            <p:ph type="sldImg"/>
          </p:nvPr>
        </p:nvSpPr>
        <p:spPr>
          <a:ln>
            <a:miter/>
          </a:ln>
        </p:spPr>
      </p:sp>
      <p:sp>
        <p:nvSpPr>
          <p:cNvPr id="56322" name="文本占位符 2"/>
          <p:cNvSpPr>
            <a:spLocks noGrp="1"/>
          </p:cNvSpPr>
          <p:nvPr>
            <p:ph type="body"/>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3BC6B9-280F-445D-A507-CAFBA8B164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79082"/>
                </a:solidFill>
                <a:latin typeface="微软雅黑" panose="020B0503020204020204" charset="-122"/>
                <a:cs typeface="微软雅黑" panose="020B0503020204020204"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lnSpc>
                <a:spcPct val="100000"/>
              </a:lnSpc>
            </a:pPr>
            <a:fld id="{81D60167-4931-47E6-BA6A-407CBD079E47}" type="slidenum">
              <a:rPr spc="-10" dirty="0"/>
            </a:fld>
            <a:endParaRPr spc="-1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lnSpc>
                <a:spcPct val="100000"/>
              </a:lnSpc>
            </a:pPr>
            <a:fld id="{81D60167-4931-47E6-BA6A-407CBD079E47}" type="slidenum">
              <a:rPr spc="-10" dirty="0"/>
            </a:fld>
            <a:endParaRPr spc="-1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79082"/>
                </a:solidFill>
                <a:latin typeface="微软雅黑" panose="020B0503020204020204" charset="-122"/>
                <a:cs typeface="微软雅黑" panose="020B0503020204020204" charset="-122"/>
              </a:defRPr>
            </a:lvl1pPr>
          </a:lstStyle>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p:txBody>
      </p:sp>
      <p:sp>
        <p:nvSpPr>
          <p:cNvPr id="4" name="Holder 4"/>
          <p:cNvSpPr>
            <a:spLocks noGrp="1"/>
          </p:cNvSpPr>
          <p:nvPr>
            <p:ph sz="half" idx="3"/>
          </p:nvPr>
        </p:nvSpPr>
        <p:spPr>
          <a:xfrm>
            <a:off x="6278879" y="1577340"/>
            <a:ext cx="5303520" cy="4526280"/>
          </a:xfrm>
          <a:prstGeom prst="rect">
            <a:avLst/>
          </a:prstGeom>
        </p:spPr>
        <p:txBody>
          <a:bodyPr wrap="square" lIns="0" tIns="0" rIns="0" bIns="0">
            <a:spAutoFit/>
          </a:bodyPr>
          <a:lstStyle>
            <a:lvl1pPr>
              <a:defRPr/>
            </a:lvl1pPr>
          </a:lstStyle>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7" name="Holder 7"/>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lnSpc>
                <a:spcPct val="100000"/>
              </a:lnSpc>
            </a:pPr>
            <a:fld id="{81D60167-4931-47E6-BA6A-407CBD079E47}" type="slidenum">
              <a:rPr spc="-10" dirty="0"/>
            </a:fld>
            <a:endParaRPr spc="-1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19544CB-D44D-47FB-AA45-688723A5C5CD}"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AD94E1B-6AF9-42E4-BF7B-402E1169A67F}"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1"/>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76283C7-32C8-4CFA-963F-F5DAE14A036E}"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8977AB9-4776-423D-929C-3E7192EF18A1}"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2"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667EDDC-6D33-41DC-8958-B155AA28E672}"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1CBC6D9-8354-4B3B-98C9-97996A35C2DC}"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1A679C-06E2-4FD0-AFD7-C965A2D6DF99}"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2"/>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53B6D2A-74D9-4872-8325-1B3D39748625}"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8"/>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2"/>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94CAEC6-0586-49B9-8B6B-B3216B881579}"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C957DF8-9C46-4B98-87AA-20A00B50BF5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7"/>
            <a:ext cx="2628900" cy="581183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2" y="365127"/>
            <a:ext cx="7734300" cy="581183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D7BA901-90D2-442D-A01C-3E9527BC15C2}"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79082"/>
                </a:solidFill>
                <a:latin typeface="微软雅黑" panose="020B0503020204020204" charset="-122"/>
                <a:cs typeface="微软雅黑" panose="020B0503020204020204"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fld id="{81D60167-4931-47E6-BA6A-407CBD079E47}" type="slidenum">
              <a:rPr lang="uk-UA" spc="-11" smtClean="0"/>
            </a:fld>
            <a:endParaRPr lang="uk-UA" spc="-1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fld id="{81D60167-4931-47E6-BA6A-407CBD079E47}" type="slidenum">
              <a:rPr lang="uk-UA" spc="-11" smtClean="0"/>
            </a:fld>
            <a:endParaRPr lang="uk-UA" spc="-1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4" Type="http://schemas.openxmlformats.org/officeDocument/2006/relationships/theme" Target="../theme/theme2.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3A16AD-C6A2-4B98-BFCC-D76BC395745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64793C-48A0-4A40-ABF3-29DB1CFE70B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36" tIns="45718" rIns="91436" bIns="45718" rtlCol="0" anchor="ctr"/>
          <a:lstStyle>
            <a:lvl1pPr algn="l">
              <a:defRPr sz="1200">
                <a:solidFill>
                  <a:schemeClr val="tx1">
                    <a:tint val="75000"/>
                  </a:schemeClr>
                </a:solidFill>
              </a:defRPr>
            </a:lvl1pPr>
          </a:lstStyle>
          <a:p>
            <a:fld id="{87106202-00C6-44A5-86F6-04FC7CE8C735}" type="datetime1">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36" tIns="45718" rIns="91436" bIns="45718" rtlCol="0" anchor="ctr"/>
          <a:lstStyle>
            <a:lvl1pPr algn="r">
              <a:defRPr sz="1200">
                <a:solidFill>
                  <a:schemeClr val="tx1">
                    <a:tint val="75000"/>
                  </a:schemeClr>
                </a:solidFill>
              </a:defRPr>
            </a:lvl1pPr>
          </a:lstStyle>
          <a:p>
            <a:fld id="{2ADE4AFE-AA27-4801-9A6D-E08F8FE33F9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26.xml"/><Relationship Id="rId7" Type="http://schemas.openxmlformats.org/officeDocument/2006/relationships/slideLayout" Target="../slideLayouts/slideLayout1.xml"/><Relationship Id="rId6" Type="http://schemas.openxmlformats.org/officeDocument/2006/relationships/tags" Target="../tags/tag4.xml"/><Relationship Id="rId5" Type="http://schemas.openxmlformats.org/officeDocument/2006/relationships/image" Target="../media/image12.png"/><Relationship Id="rId4" Type="http://schemas.openxmlformats.org/officeDocument/2006/relationships/tags" Target="../tags/tag3.xml"/><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tags" Target="../tags/tag2.xml"/></Relationships>
</file>

<file path=ppt/slides/_rels/slide39.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microsoft.com/office/2007/relationships/hdphoto" Target="../media/image15.wdp"/><Relationship Id="rId4" Type="http://schemas.openxmlformats.org/officeDocument/2006/relationships/image" Target="../media/image14.png"/><Relationship Id="rId3" Type="http://schemas.openxmlformats.org/officeDocument/2006/relationships/tags" Target="../tags/tag6.xml"/><Relationship Id="rId2" Type="http://schemas.openxmlformats.org/officeDocument/2006/relationships/image" Target="../media/image13.jpeg"/><Relationship Id="rId10" Type="http://schemas.openxmlformats.org/officeDocument/2006/relationships/slideLayout" Target="../slideLayouts/slideLayout7.xml"/><Relationship Id="rId1" Type="http://schemas.openxmlformats.org/officeDocument/2006/relationships/tags" Target="../tags/tag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microsoft.com/office/2007/relationships/hdphoto" Target="../media/image15.wdp"/><Relationship Id="rId4" Type="http://schemas.openxmlformats.org/officeDocument/2006/relationships/image" Target="../media/image14.png"/><Relationship Id="rId3" Type="http://schemas.openxmlformats.org/officeDocument/2006/relationships/tags" Target="../tags/tag11.xml"/><Relationship Id="rId2" Type="http://schemas.openxmlformats.org/officeDocument/2006/relationships/image" Target="../media/image13.jpeg"/><Relationship Id="rId1" Type="http://schemas.openxmlformats.org/officeDocument/2006/relationships/tags" Target="../tags/tag10.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microsoft.com/office/2007/relationships/hdphoto" Target="../media/image15.wdp"/><Relationship Id="rId4" Type="http://schemas.openxmlformats.org/officeDocument/2006/relationships/image" Target="../media/image14.png"/><Relationship Id="rId3" Type="http://schemas.openxmlformats.org/officeDocument/2006/relationships/tags" Target="../tags/tag16.xml"/><Relationship Id="rId2" Type="http://schemas.openxmlformats.org/officeDocument/2006/relationships/image" Target="../media/image13.jpeg"/><Relationship Id="rId1" Type="http://schemas.openxmlformats.org/officeDocument/2006/relationships/tags" Target="../tags/tag15.xml"/></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microsoft.com/office/2007/relationships/hdphoto" Target="../media/image15.wdp"/><Relationship Id="rId4" Type="http://schemas.openxmlformats.org/officeDocument/2006/relationships/image" Target="../media/image14.png"/><Relationship Id="rId3" Type="http://schemas.openxmlformats.org/officeDocument/2006/relationships/tags" Target="../tags/tag21.xml"/><Relationship Id="rId2" Type="http://schemas.openxmlformats.org/officeDocument/2006/relationships/image" Target="../media/image13.jpeg"/><Relationship Id="rId1" Type="http://schemas.openxmlformats.org/officeDocument/2006/relationships/tags" Target="../tags/tag20.xml"/></Relationships>
</file>

<file path=ppt/slides/_rels/slide43.xml.rels><?xml version="1.0" encoding="UTF-8" standalone="yes"?>
<Relationships xmlns="http://schemas.openxmlformats.org/package/2006/relationships"><Relationship Id="rId9" Type="http://schemas.openxmlformats.org/officeDocument/2006/relationships/hyperlink" Target="https://mp.weixin.qq.com/s/fyJfzxI8Ck2FMlav1B-h1Q" TargetMode="External"/><Relationship Id="rId8" Type="http://schemas.openxmlformats.org/officeDocument/2006/relationships/hyperlink" Target="https://mp.weixin.qq.com/s/ygiB_f4-PiLtlONNL1ZHOQ" TargetMode="External"/><Relationship Id="rId7" Type="http://schemas.openxmlformats.org/officeDocument/2006/relationships/tags" Target="../tags/tag28.xml"/><Relationship Id="rId6" Type="http://schemas.openxmlformats.org/officeDocument/2006/relationships/tags" Target="../tags/tag27.xml"/><Relationship Id="rId5" Type="http://schemas.microsoft.com/office/2007/relationships/hdphoto" Target="../media/image15.wdp"/><Relationship Id="rId4" Type="http://schemas.openxmlformats.org/officeDocument/2006/relationships/image" Target="../media/image14.png"/><Relationship Id="rId3" Type="http://schemas.openxmlformats.org/officeDocument/2006/relationships/tags" Target="../tags/tag26.xml"/><Relationship Id="rId2" Type="http://schemas.openxmlformats.org/officeDocument/2006/relationships/image" Target="../media/image13.jpeg"/><Relationship Id="rId12" Type="http://schemas.openxmlformats.org/officeDocument/2006/relationships/slideLayout" Target="../slideLayouts/slideLayout7.xml"/><Relationship Id="rId11" Type="http://schemas.openxmlformats.org/officeDocument/2006/relationships/hyperlink" Target="https://mp.weixin.qq.com/s/_CwBfEzGpSKByJU7ndAahA" TargetMode="External"/><Relationship Id="rId10" Type="http://schemas.openxmlformats.org/officeDocument/2006/relationships/hyperlink" Target="https://mp.weixin.qq.com/s/MHxGh12yscJG2dCDVNDArg" TargetMode="External"/><Relationship Id="rId1" Type="http://schemas.openxmlformats.org/officeDocument/2006/relationships/tags" Target="../tags/tag25.xml"/></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tags" Target="../tags/tag32.xml"/><Relationship Id="rId6" Type="http://schemas.openxmlformats.org/officeDocument/2006/relationships/tags" Target="../tags/tag31.xml"/><Relationship Id="rId5" Type="http://schemas.microsoft.com/office/2007/relationships/hdphoto" Target="../media/image15.wdp"/><Relationship Id="rId4" Type="http://schemas.openxmlformats.org/officeDocument/2006/relationships/image" Target="../media/image14.png"/><Relationship Id="rId3" Type="http://schemas.openxmlformats.org/officeDocument/2006/relationships/tags" Target="../tags/tag30.xml"/><Relationship Id="rId2" Type="http://schemas.openxmlformats.org/officeDocument/2006/relationships/image" Target="../media/image13.jpeg"/><Relationship Id="rId1" Type="http://schemas.openxmlformats.org/officeDocument/2006/relationships/tags" Target="../tags/tag29.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4.png"/><Relationship Id="rId7" Type="http://schemas.openxmlformats.org/officeDocument/2006/relationships/tags" Target="../tags/tag36.xml"/><Relationship Id="rId6" Type="http://schemas.openxmlformats.org/officeDocument/2006/relationships/tags" Target="../tags/tag35.xml"/><Relationship Id="rId5" Type="http://schemas.microsoft.com/office/2007/relationships/hdphoto" Target="../media/image15.wdp"/><Relationship Id="rId4" Type="http://schemas.openxmlformats.org/officeDocument/2006/relationships/image" Target="../media/image14.png"/><Relationship Id="rId3" Type="http://schemas.openxmlformats.org/officeDocument/2006/relationships/tags" Target="../tags/tag34.xml"/><Relationship Id="rId2" Type="http://schemas.openxmlformats.org/officeDocument/2006/relationships/image" Target="../media/image13.jpeg"/><Relationship Id="rId1" Type="http://schemas.openxmlformats.org/officeDocument/2006/relationships/tags" Target="../tags/tag33.xml"/></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microsoft.com/office/2007/relationships/hdphoto" Target="../media/image15.wdp"/><Relationship Id="rId4" Type="http://schemas.openxmlformats.org/officeDocument/2006/relationships/image" Target="../media/image14.png"/><Relationship Id="rId3" Type="http://schemas.openxmlformats.org/officeDocument/2006/relationships/tags" Target="../tags/tag38.xml"/><Relationship Id="rId2" Type="http://schemas.openxmlformats.org/officeDocument/2006/relationships/image" Target="../media/image13.jpeg"/><Relationship Id="rId1" Type="http://schemas.openxmlformats.org/officeDocument/2006/relationships/tags" Target="../tags/tag37.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49.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2" Type="http://schemas.openxmlformats.org/officeDocument/2006/relationships/notesSlide" Target="../notesSlides/notesSlide29.xml"/><Relationship Id="rId11" Type="http://schemas.openxmlformats.org/officeDocument/2006/relationships/slideLayout" Target="../slideLayouts/slideLayout7.xml"/><Relationship Id="rId10" Type="http://schemas.openxmlformats.org/officeDocument/2006/relationships/tags" Target="../tags/tag50.xml"/><Relationship Id="rId1"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2.xml"/><Relationship Id="rId2" Type="http://schemas.openxmlformats.org/officeDocument/2006/relationships/tags" Target="../tags/tag51.xml"/><Relationship Id="rId1" Type="http://schemas.openxmlformats.org/officeDocument/2006/relationships/image" Target="../media/image20.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2.xml"/><Relationship Id="rId1" Type="http://schemas.openxmlformats.org/officeDocument/2006/relationships/image" Target="../media/image2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2.xml"/><Relationship Id="rId1" Type="http://schemas.openxmlformats.org/officeDocument/2006/relationships/tags" Target="../tags/tag5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2.xml"/><Relationship Id="rId1" Type="http://schemas.openxmlformats.org/officeDocument/2006/relationships/image" Target="../media/image22.jpe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2.xml"/><Relationship Id="rId2" Type="http://schemas.openxmlformats.org/officeDocument/2006/relationships/image" Target="../media/image24.jpeg"/><Relationship Id="rId1" Type="http://schemas.openxmlformats.org/officeDocument/2006/relationships/image" Target="../media/image23.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2.xml"/><Relationship Id="rId1" Type="http://schemas.openxmlformats.org/officeDocument/2006/relationships/image" Target="../media/image25.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2.xml"/><Relationship Id="rId1" Type="http://schemas.openxmlformats.org/officeDocument/2006/relationships/image" Target="../media/image26.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2.xml"/><Relationship Id="rId1" Type="http://schemas.openxmlformats.org/officeDocument/2006/relationships/image" Target="../media/image27.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2.xml"/><Relationship Id="rId1" Type="http://schemas.openxmlformats.org/officeDocument/2006/relationships/image" Target="../media/image28.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2.xml"/><Relationship Id="rId1" Type="http://schemas.openxmlformats.org/officeDocument/2006/relationships/image" Target="../media/image29.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30.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7"/>
          <p:cNvSpPr/>
          <p:nvPr/>
        </p:nvSpPr>
        <p:spPr>
          <a:xfrm rot="5400000">
            <a:off x="-2156932" y="-650631"/>
            <a:ext cx="6858001" cy="8159264"/>
          </a:xfrm>
          <a:custGeom>
            <a:avLst/>
            <a:gdLst>
              <a:gd name="connsiteX0" fmla="*/ 1 w 4510455"/>
              <a:gd name="connsiteY0" fmla="*/ 8838392 h 8838392"/>
              <a:gd name="connsiteX1" fmla="*/ 1 w 4510455"/>
              <a:gd name="connsiteY1" fmla="*/ 3888323 h 8838392"/>
              <a:gd name="connsiteX2" fmla="*/ 4510455 w 4510455"/>
              <a:gd name="connsiteY2" fmla="*/ 3888323 h 8838392"/>
              <a:gd name="connsiteX3" fmla="*/ 4510455 w 4510455"/>
              <a:gd name="connsiteY3" fmla="*/ 8838392 h 8838392"/>
              <a:gd name="connsiteX4" fmla="*/ 0 w 4510455"/>
              <a:gd name="connsiteY4" fmla="*/ 3888322 h 8838392"/>
              <a:gd name="connsiteX5" fmla="*/ 2255227 w 4510455"/>
              <a:gd name="connsiteY5" fmla="*/ 0 h 8838392"/>
              <a:gd name="connsiteX6" fmla="*/ 4510454 w 4510455"/>
              <a:gd name="connsiteY6" fmla="*/ 3888322 h 883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0455" h="8838392">
                <a:moveTo>
                  <a:pt x="1" y="8838392"/>
                </a:moveTo>
                <a:lnTo>
                  <a:pt x="1" y="3888323"/>
                </a:lnTo>
                <a:lnTo>
                  <a:pt x="4510455" y="3888323"/>
                </a:lnTo>
                <a:lnTo>
                  <a:pt x="4510455" y="8838392"/>
                </a:lnTo>
                <a:close/>
                <a:moveTo>
                  <a:pt x="0" y="3888322"/>
                </a:moveTo>
                <a:lnTo>
                  <a:pt x="2255227" y="0"/>
                </a:lnTo>
                <a:lnTo>
                  <a:pt x="4510454" y="3888322"/>
                </a:lnTo>
                <a:close/>
              </a:path>
            </a:pathLst>
          </a:cu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任意多边形 20"/>
          <p:cNvSpPr/>
          <p:nvPr/>
        </p:nvSpPr>
        <p:spPr>
          <a:xfrm rot="5400000">
            <a:off x="-1091020" y="864903"/>
            <a:ext cx="6858001" cy="5128208"/>
          </a:xfrm>
          <a:custGeom>
            <a:avLst/>
            <a:gdLst>
              <a:gd name="connsiteX0" fmla="*/ 1 w 6858001"/>
              <a:gd name="connsiteY0" fmla="*/ 5128208 h 5128208"/>
              <a:gd name="connsiteX1" fmla="*/ 1 w 6858001"/>
              <a:gd name="connsiteY1" fmla="*/ 5128207 h 5128208"/>
              <a:gd name="connsiteX2" fmla="*/ 6857999 w 6858001"/>
              <a:gd name="connsiteY2" fmla="*/ 5128207 h 5128208"/>
              <a:gd name="connsiteX3" fmla="*/ 5388164 w 6858001"/>
              <a:gd name="connsiteY3" fmla="*/ 3589553 h 5128208"/>
              <a:gd name="connsiteX4" fmla="*/ 6858001 w 6858001"/>
              <a:gd name="connsiteY4" fmla="*/ 3589553 h 5128208"/>
              <a:gd name="connsiteX5" fmla="*/ 6858001 w 6858001"/>
              <a:gd name="connsiteY5" fmla="*/ 5128208 h 5128208"/>
              <a:gd name="connsiteX6" fmla="*/ 1 w 6858001"/>
              <a:gd name="connsiteY6" fmla="*/ 5128206 h 5128208"/>
              <a:gd name="connsiteX7" fmla="*/ 1 w 6858001"/>
              <a:gd name="connsiteY7" fmla="*/ 3589552 h 5128208"/>
              <a:gd name="connsiteX8" fmla="*/ 1469834 w 6858001"/>
              <a:gd name="connsiteY8" fmla="*/ 3589552 h 5128208"/>
              <a:gd name="connsiteX9" fmla="*/ 0 w 6858001"/>
              <a:gd name="connsiteY9" fmla="*/ 3589551 h 5128208"/>
              <a:gd name="connsiteX10" fmla="*/ 3428999 w 6858001"/>
              <a:gd name="connsiteY10" fmla="*/ 0 h 5128208"/>
              <a:gd name="connsiteX11" fmla="*/ 6857999 w 6858001"/>
              <a:gd name="connsiteY11" fmla="*/ 3589551 h 5128208"/>
              <a:gd name="connsiteX12" fmla="*/ 5388163 w 6858001"/>
              <a:gd name="connsiteY12" fmla="*/ 3589551 h 5128208"/>
              <a:gd name="connsiteX13" fmla="*/ 3428999 w 6858001"/>
              <a:gd name="connsiteY13" fmla="*/ 1538656 h 5128208"/>
              <a:gd name="connsiteX14" fmla="*/ 1469835 w 6858001"/>
              <a:gd name="connsiteY14" fmla="*/ 3589551 h 512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1" h="5128208">
                <a:moveTo>
                  <a:pt x="1" y="5128208"/>
                </a:moveTo>
                <a:lnTo>
                  <a:pt x="1" y="5128207"/>
                </a:lnTo>
                <a:lnTo>
                  <a:pt x="6857999" y="5128207"/>
                </a:lnTo>
                <a:lnTo>
                  <a:pt x="5388164" y="3589553"/>
                </a:lnTo>
                <a:lnTo>
                  <a:pt x="6858001" y="3589553"/>
                </a:lnTo>
                <a:lnTo>
                  <a:pt x="6858001" y="5128208"/>
                </a:lnTo>
                <a:close/>
                <a:moveTo>
                  <a:pt x="1" y="5128206"/>
                </a:moveTo>
                <a:lnTo>
                  <a:pt x="1" y="3589552"/>
                </a:lnTo>
                <a:lnTo>
                  <a:pt x="1469834" y="3589552"/>
                </a:lnTo>
                <a:close/>
                <a:moveTo>
                  <a:pt x="0" y="3589551"/>
                </a:moveTo>
                <a:lnTo>
                  <a:pt x="3428999" y="0"/>
                </a:lnTo>
                <a:lnTo>
                  <a:pt x="6857999" y="3589551"/>
                </a:lnTo>
                <a:lnTo>
                  <a:pt x="5388163" y="3589551"/>
                </a:lnTo>
                <a:lnTo>
                  <a:pt x="3428999" y="1538656"/>
                </a:lnTo>
                <a:lnTo>
                  <a:pt x="1469835" y="3589551"/>
                </a:lnTo>
                <a:close/>
              </a:path>
            </a:pathLst>
          </a:custGeom>
          <a:solidFill>
            <a:srgbClr val="21908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16"/>
          <p:cNvSpPr txBox="1"/>
          <p:nvPr/>
        </p:nvSpPr>
        <p:spPr>
          <a:xfrm>
            <a:off x="5351780" y="3682365"/>
            <a:ext cx="4620260" cy="10604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第一节</a:t>
            </a:r>
            <a:r>
              <a:rPr kumimoji="0" lang="en-US" altLang="zh-CN"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中国国际大学生创新</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大赛</a:t>
            </a: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第二节</a:t>
            </a:r>
            <a:r>
              <a:rPr kumimoji="0" lang="en-US" altLang="zh-CN"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创新创业思维底层</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逻辑</a:t>
            </a:r>
            <a:endPar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4" name="object 4"/>
          <p:cNvSpPr txBox="1"/>
          <p:nvPr/>
        </p:nvSpPr>
        <p:spPr>
          <a:xfrm>
            <a:off x="4752975" y="2294255"/>
            <a:ext cx="5697220" cy="553720"/>
          </a:xfrm>
          <a:prstGeom prst="rect">
            <a:avLst/>
          </a:prstGeom>
        </p:spPr>
        <p:txBody>
          <a:bodyPr vert="horz" wrap="square" lIns="0" tIns="0" rIns="0" bIns="0" rtlCol="0">
            <a:spAutoFit/>
          </a:bodyPr>
          <a:lstStyle/>
          <a:p>
            <a:pPr marL="12700" algn="ctr">
              <a:lnSpc>
                <a:spcPct val="100000"/>
              </a:lnSpc>
            </a:pPr>
            <a:r>
              <a:rPr lang="zh-CN" altLang="en-US" sz="3600" b="1" dirty="0">
                <a:latin typeface="微软雅黑" panose="020B0503020204020204" charset="-122"/>
                <a:ea typeface="微软雅黑" panose="020B0503020204020204" charset="-122"/>
                <a:cs typeface="微软雅黑" panose="020B0503020204020204" charset="-122"/>
              </a:rPr>
              <a:t>《创新创业基础》第</a:t>
            </a:r>
            <a:r>
              <a:rPr lang="zh-CN" altLang="en-US" sz="3600" b="1" dirty="0">
                <a:latin typeface="微软雅黑" panose="020B0503020204020204" charset="-122"/>
                <a:ea typeface="微软雅黑" panose="020B0503020204020204" charset="-122"/>
                <a:cs typeface="微软雅黑" panose="020B0503020204020204" charset="-122"/>
              </a:rPr>
              <a:t>六章</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 name="图片 100"/>
          <p:cNvPicPr/>
          <p:nvPr/>
        </p:nvPicPr>
        <p:blipFill>
          <a:blip r:embed="rId1"/>
          <a:stretch>
            <a:fillRect/>
          </a:stretch>
        </p:blipFill>
        <p:spPr>
          <a:xfrm>
            <a:off x="434975" y="260350"/>
            <a:ext cx="11249660" cy="6337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 name="图片 101"/>
          <p:cNvPicPr/>
          <p:nvPr/>
        </p:nvPicPr>
        <p:blipFill>
          <a:blip r:embed="rId1"/>
          <a:stretch>
            <a:fillRect/>
          </a:stretch>
        </p:blipFill>
        <p:spPr>
          <a:xfrm>
            <a:off x="754380" y="772160"/>
            <a:ext cx="10346055" cy="50653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 name="图片 17" descr="1453874644nzKFRC3Ivw"/>
          <p:cNvPicPr>
            <a:picLocks noChangeAspect="1"/>
          </p:cNvPicPr>
          <p:nvPr/>
        </p:nvPicPr>
        <p:blipFill>
          <a:blip r:embed="rId1"/>
          <a:stretch>
            <a:fillRect/>
          </a:stretch>
        </p:blipFill>
        <p:spPr>
          <a:xfrm>
            <a:off x="7700884" y="1879136"/>
            <a:ext cx="3974119" cy="4574257"/>
          </a:xfrm>
          <a:prstGeom prst="rect">
            <a:avLst/>
          </a:prstGeom>
          <a:ln w="12700">
            <a:solidFill>
              <a:sysClr val="window" lastClr="FFFFFF"/>
            </a:solidFill>
          </a:ln>
          <a:effectLst>
            <a:outerShdw blurRad="63500" sx="102000" sy="102000" algn="ctr" rotWithShape="0">
              <a:prstClr val="black">
                <a:alpha val="40000"/>
              </a:prstClr>
            </a:outerShdw>
          </a:effectLst>
        </p:spPr>
      </p:pic>
      <p:sp>
        <p:nvSpPr>
          <p:cNvPr id="19" name="矩形 18"/>
          <p:cNvSpPr/>
          <p:nvPr/>
        </p:nvSpPr>
        <p:spPr>
          <a:xfrm>
            <a:off x="7884142" y="1865170"/>
            <a:ext cx="418997" cy="916290"/>
          </a:xfrm>
          <a:prstGeom prst="rect">
            <a:avLst/>
          </a:prstGeom>
          <a:solidFill>
            <a:schemeClr val="tx2">
              <a:alpha val="65000"/>
            </a:schemeClr>
          </a:solidFill>
          <a:ln w="25400">
            <a:noFill/>
          </a:ln>
        </p:spPr>
        <p:txBody>
          <a:bodyPr vert="eaVert" anchor="ctr"/>
          <a:p>
            <a:pPr algn="ctr"/>
            <a:r>
              <a:rPr lang="zh-CN" altLang="en-US" sz="1865" b="1" dirty="0">
                <a:solidFill>
                  <a:schemeClr val="bg1"/>
                </a:solidFill>
                <a:latin typeface="微软雅黑" panose="020B0503020204020204" charset="-122"/>
                <a:ea typeface="微软雅黑" panose="020B0503020204020204" charset="-122"/>
              </a:rPr>
              <a:t>麦肯锡</a:t>
            </a:r>
            <a:endParaRPr lang="zh-CN" altLang="en-US" sz="1865" b="1" dirty="0">
              <a:solidFill>
                <a:schemeClr val="bg1"/>
              </a:solidFill>
              <a:latin typeface="微软雅黑" panose="020B0503020204020204" charset="-122"/>
              <a:ea typeface="微软雅黑" panose="020B0503020204020204" charset="-122"/>
            </a:endParaRPr>
          </a:p>
        </p:txBody>
      </p:sp>
      <p:grpSp>
        <p:nvGrpSpPr>
          <p:cNvPr id="20" name="组合 19"/>
          <p:cNvGrpSpPr/>
          <p:nvPr/>
        </p:nvGrpSpPr>
        <p:grpSpPr>
          <a:xfrm>
            <a:off x="1057884" y="1856282"/>
            <a:ext cx="5948904" cy="898938"/>
            <a:chOff x="760" y="3466"/>
            <a:chExt cx="12760" cy="1062"/>
          </a:xfrm>
        </p:grpSpPr>
        <p:sp>
          <p:nvSpPr>
            <p:cNvPr id="21" name="五边形 10"/>
            <p:cNvSpPr/>
            <p:nvPr/>
          </p:nvSpPr>
          <p:spPr>
            <a:xfrm>
              <a:off x="760" y="3466"/>
              <a:ext cx="12760" cy="1021"/>
            </a:xfrm>
            <a:prstGeom prst="rect">
              <a:avLst/>
            </a:prstGeom>
            <a:solidFill>
              <a:schemeClr val="tx2"/>
            </a:solidFill>
            <a:ln w="15875" cap="flat" cmpd="sng" algn="ctr">
              <a:gradFill flip="none" rotWithShape="1">
                <a:gsLst>
                  <a:gs pos="0">
                    <a:schemeClr val="bg1">
                      <a:lumMod val="75000"/>
                    </a:schemeClr>
                  </a:gs>
                  <a:gs pos="100000">
                    <a:schemeClr val="bg1"/>
                  </a:gs>
                </a:gsLst>
                <a:lin ang="18900000" scaled="1"/>
                <a:tileRect/>
              </a:gradFill>
              <a:prstDash val="solid"/>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76" tIns="60938" rIns="121876" bIns="60938" rtlCol="0" anchor="ctr"/>
            <a:p>
              <a:pPr algn="ctr"/>
              <a:endParaRPr lang="zh-CN" altLang="en-US" sz="1600" spc="-150">
                <a:solidFill>
                  <a:schemeClr val="accent1"/>
                </a:solidFill>
                <a:latin typeface="微软雅黑" panose="020B0503020204020204" charset="-122"/>
                <a:ea typeface="微软雅黑" panose="020B0503020204020204" charset="-122"/>
              </a:endParaRPr>
            </a:p>
          </p:txBody>
        </p:sp>
        <p:sp>
          <p:nvSpPr>
            <p:cNvPr id="22" name="矩形 21"/>
            <p:cNvSpPr>
              <a:spLocks noChangeArrowheads="1"/>
            </p:cNvSpPr>
            <p:nvPr/>
          </p:nvSpPr>
          <p:spPr bwMode="auto">
            <a:xfrm>
              <a:off x="1159" y="3549"/>
              <a:ext cx="11974" cy="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398" tIns="45700" rIns="91398" bIns="45700">
              <a:spAutoFit/>
            </a:bodyPr>
            <a:p>
              <a:pPr algn="ctr"/>
              <a:r>
                <a:rPr sz="2400" dirty="0">
                  <a:solidFill>
                    <a:schemeClr val="bg1"/>
                  </a:solidFill>
                  <a:latin typeface="微软雅黑" panose="020B0503020204020204" charset="-122"/>
                  <a:ea typeface="微软雅黑" panose="020B0503020204020204" charset="-122"/>
                  <a:sym typeface="Arial" panose="020B0604020202020204" pitchFamily="34" charset="0"/>
                </a:rPr>
                <a:t>“MECE法则”（Mutually Exclusive Collectively Exhaustive）</a:t>
              </a:r>
              <a:endParaRPr sz="2400"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grpSp>
        <p:nvGrpSpPr>
          <p:cNvPr id="23" name="组合 22"/>
          <p:cNvGrpSpPr/>
          <p:nvPr/>
        </p:nvGrpSpPr>
        <p:grpSpPr>
          <a:xfrm>
            <a:off x="1139144" y="3301185"/>
            <a:ext cx="5651798" cy="3081952"/>
            <a:chOff x="-144" y="4451"/>
            <a:chExt cx="11649" cy="1021"/>
          </a:xfrm>
        </p:grpSpPr>
        <p:sp>
          <p:nvSpPr>
            <p:cNvPr id="24" name="五边形 10"/>
            <p:cNvSpPr/>
            <p:nvPr/>
          </p:nvSpPr>
          <p:spPr>
            <a:xfrm>
              <a:off x="-144" y="4451"/>
              <a:ext cx="11649" cy="1021"/>
            </a:xfrm>
            <a:prstGeom prst="roundRect">
              <a:avLst/>
            </a:prstGeom>
            <a:gradFill flip="none" rotWithShape="1">
              <a:gsLst>
                <a:gs pos="36000">
                  <a:srgbClr val="E7E7E7"/>
                </a:gs>
                <a:gs pos="0">
                  <a:schemeClr val="bg1"/>
                </a:gs>
                <a:gs pos="100000">
                  <a:schemeClr val="bg1">
                    <a:lumMod val="75000"/>
                  </a:schemeClr>
                </a:gs>
              </a:gsLst>
              <a:lin ang="18900000" scaled="1"/>
              <a:tileRect/>
            </a:gradFill>
            <a:ln w="15875" cap="flat" cmpd="sng" algn="ctr">
              <a:gradFill flip="none" rotWithShape="1">
                <a:gsLst>
                  <a:gs pos="0">
                    <a:schemeClr val="bg1">
                      <a:lumMod val="75000"/>
                    </a:schemeClr>
                  </a:gs>
                  <a:gs pos="100000">
                    <a:schemeClr val="bg1"/>
                  </a:gs>
                </a:gsLst>
                <a:lin ang="18900000" scaled="1"/>
                <a:tileRect/>
              </a:gradFill>
              <a:prstDash val="solid"/>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76" tIns="60938" rIns="121876" bIns="60938" rtlCol="0" anchor="ctr"/>
            <a:p>
              <a:pPr algn="ctr"/>
              <a:endParaRPr lang="zh-CN" altLang="en-US" sz="1600" spc="-150">
                <a:solidFill>
                  <a:schemeClr val="accent1"/>
                </a:solidFill>
                <a:latin typeface="微软雅黑" panose="020B0503020204020204" charset="-122"/>
                <a:ea typeface="微软雅黑" panose="020B0503020204020204" charset="-122"/>
              </a:endParaRPr>
            </a:p>
          </p:txBody>
        </p:sp>
        <p:sp>
          <p:nvSpPr>
            <p:cNvPr id="25" name="矩形 24"/>
            <p:cNvSpPr>
              <a:spLocks noChangeArrowheads="1"/>
            </p:cNvSpPr>
            <p:nvPr/>
          </p:nvSpPr>
          <p:spPr bwMode="auto">
            <a:xfrm>
              <a:off x="715" y="4661"/>
              <a:ext cx="10079" cy="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398" tIns="45700" rIns="91398" bIns="45700">
              <a:spAutoFit/>
            </a:bodyPr>
            <a:p>
              <a:pPr algn="l"/>
              <a:r>
                <a:rPr lang="zh-CN" altLang="en-US" sz="2665" dirty="0">
                  <a:solidFill>
                    <a:schemeClr val="tx2">
                      <a:lumMod val="75000"/>
                    </a:schemeClr>
                  </a:solidFill>
                  <a:latin typeface="微软雅黑" panose="020B0503020204020204" charset="-122"/>
                  <a:ea typeface="微软雅黑" panose="020B0503020204020204" charset="-122"/>
                  <a:sym typeface="Arial" panose="020B0604020202020204" pitchFamily="34" charset="0"/>
                </a:rPr>
                <a:t>中文意思是“完全穷尽、相互独立”。换句话说，它的意思就是，把所有的分类情况都包括在内，又没有逻辑上重复的地方。</a:t>
              </a:r>
              <a:endParaRPr lang="zh-CN" altLang="en-US" sz="2665" dirty="0">
                <a:solidFill>
                  <a:schemeClr val="tx2">
                    <a:lumMod val="75000"/>
                  </a:schemeClr>
                </a:solidFill>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437765" y="1580515"/>
            <a:ext cx="7315835" cy="3696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1340" y="1408430"/>
            <a:ext cx="8310245"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微软雅黑" panose="020B0503020204020204" charset="-122"/>
                <a:ea typeface="微软雅黑" panose="020B0503020204020204" charset="-122"/>
                <a:sym typeface="+mn-ea"/>
              </a:rPr>
              <a:t>请观看结构化思维的视频</a:t>
            </a:r>
            <a:endParaRPr lang="zh-CN" altLang="en-US" sz="4000" b="1" dirty="0">
              <a:solidFill>
                <a:srgbClr val="FF0000"/>
              </a:solidFill>
              <a:uFillTx/>
              <a:latin typeface="Arial" panose="020B0604020202020204" pitchFamily="34" charset="0"/>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1162368"/>
            <a:ext cx="8277665" cy="430530"/>
          </a:xfrm>
          <a:prstGeom prst="rect">
            <a:avLst/>
          </a:prstGeom>
        </p:spPr>
        <p:txBody>
          <a:bodyPr vert="horz" wrap="square" lIns="0" tIns="0" rIns="0" bIns="0" rtlCol="0">
            <a:spAutoFit/>
          </a:bodyPr>
          <a:lstStyle/>
          <a:p>
            <a:pPr marL="101600" algn="ctr">
              <a:lnSpc>
                <a:spcPct val="100000"/>
              </a:lnSpc>
            </a:pPr>
            <a:r>
              <a:rPr>
                <a:solidFill>
                  <a:schemeClr val="tx1">
                    <a:lumMod val="95000"/>
                    <a:lumOff val="5000"/>
                  </a:schemeClr>
                </a:solidFill>
                <a:latin typeface="Arial" panose="020B0604020202020204" pitchFamily="34" charset="0"/>
                <a:ea typeface="微软雅黑" panose="020B0503020204020204" charset="-122"/>
                <a:sym typeface="+mn-ea"/>
              </a:rPr>
              <a:t>应用场景</a:t>
            </a:r>
            <a:endParaRPr lang="zh-CN" altLang="en-US" sz="2800" b="0" spc="-15" dirty="0">
              <a:ea typeface="微软雅黑" panose="020B0503020204020204" charset="-122"/>
            </a:endParaRPr>
          </a:p>
        </p:txBody>
      </p:sp>
      <p:sp>
        <p:nvSpPr>
          <p:cNvPr id="3" name="文本框 2"/>
          <p:cNvSpPr txBox="1"/>
          <p:nvPr/>
        </p:nvSpPr>
        <p:spPr>
          <a:xfrm>
            <a:off x="1580515" y="2379345"/>
            <a:ext cx="8373110" cy="1379855"/>
          </a:xfrm>
          <a:prstGeom prst="rect">
            <a:avLst/>
          </a:prstGeom>
          <a:noFill/>
          <a:ln w="28575">
            <a:solidFill>
              <a:srgbClr val="219083"/>
            </a:solidFill>
          </a:ln>
        </p:spPr>
        <p:txBody>
          <a:bodyPr wrap="square" rtlCol="0" anchor="ctr" anchorCtr="0">
            <a:noAutofit/>
          </a:bodyPr>
          <a:lstStyle/>
          <a:p>
            <a:pPr marL="342900" indent="-342900">
              <a:spcBef>
                <a:spcPts val="600"/>
              </a:spcBef>
              <a:spcAft>
                <a:spcPts val="600"/>
              </a:spcAft>
              <a:buFont typeface="Arial" panose="020B0604020202020204" pitchFamily="34" charset="0"/>
              <a:buChar char="•"/>
            </a:pPr>
            <a:r>
              <a:rPr lang="zh-CN" altLang="en-US" sz="2800" b="1" dirty="0">
                <a:solidFill>
                  <a:srgbClr val="FF0000"/>
                </a:solidFill>
                <a:uFillTx/>
                <a:latin typeface="Arial" panose="020B0604020202020204" pitchFamily="34" charset="0"/>
                <a:ea typeface="微软雅黑" panose="020B0503020204020204" charset="-122"/>
                <a:sym typeface="+mn-ea"/>
              </a:rPr>
              <a:t>汇报、报告、讲话、总结、工作要点、路演</a:t>
            </a:r>
            <a:r>
              <a:rPr lang="zh-CN" altLang="en-US" sz="2800" b="1" dirty="0">
                <a:solidFill>
                  <a:srgbClr val="FF0000"/>
                </a:solidFill>
                <a:uFillTx/>
                <a:latin typeface="Arial" panose="020B0604020202020204" pitchFamily="34" charset="0"/>
                <a:ea typeface="微软雅黑" panose="020B0503020204020204" charset="-122"/>
                <a:cs typeface="Arial" panose="020B0604020202020204" pitchFamily="34" charset="0"/>
                <a:sym typeface="+mn-ea"/>
              </a:rPr>
              <a:t>……</a:t>
            </a:r>
            <a:endParaRPr lang="zh-CN" altLang="en-US" sz="2800" b="1" dirty="0">
              <a:solidFill>
                <a:srgbClr val="FF0000"/>
              </a:solidFill>
              <a:uFillTx/>
              <a:latin typeface="Arial" panose="020B0604020202020204" pitchFamily="34" charset="0"/>
              <a:ea typeface="微软雅黑" panose="020B0503020204020204" charset="-122"/>
              <a:cs typeface="Arial" panose="020B0604020202020204" pitchFamily="34" charset="0"/>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5985" y="1408430"/>
            <a:ext cx="9698990"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Arial" panose="020B0604020202020204" pitchFamily="34" charset="0"/>
                <a:ea typeface="微软雅黑" panose="020B0503020204020204" charset="-122"/>
                <a:sym typeface="+mn-ea"/>
              </a:rPr>
              <a:t>上午学校督察室召开各部门考核任务</a:t>
            </a:r>
            <a:r>
              <a:rPr lang="zh-CN" altLang="en-US" sz="4000" b="1" dirty="0">
                <a:solidFill>
                  <a:srgbClr val="FF0000"/>
                </a:solidFill>
                <a:uFillTx/>
                <a:latin typeface="Arial" panose="020B0604020202020204" pitchFamily="34" charset="0"/>
                <a:ea typeface="微软雅黑" panose="020B0503020204020204" charset="-122"/>
                <a:sym typeface="+mn-ea"/>
              </a:rPr>
              <a:t>进展</a:t>
            </a:r>
            <a:endParaRPr lang="zh-CN" altLang="en-US" sz="4000" b="1" dirty="0">
              <a:solidFill>
                <a:srgbClr val="FF0000"/>
              </a:solidFill>
              <a:uFillTx/>
              <a:latin typeface="Arial" panose="020B0604020202020204" pitchFamily="34" charset="0"/>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0355" y="474345"/>
            <a:ext cx="11591290" cy="5909310"/>
          </a:xfrm>
          <a:prstGeom prst="rect">
            <a:avLst/>
          </a:prstGeom>
        </p:spPr>
        <p:txBody>
          <a:bodyPr vert="horz" wrap="square" lIns="0" tIns="0" rIns="0" bIns="0" rtlCol="0">
            <a:spAutoFit/>
          </a:bodyPr>
          <a:lstStyle/>
          <a:p>
            <a:pPr marL="101600" algn="l">
              <a:lnSpc>
                <a:spcPct val="100000"/>
              </a:lnSpc>
            </a:pPr>
            <a:r>
              <a:rPr lang="zh-CN" altLang="en-US" b="0" spc="-15" dirty="0">
                <a:solidFill>
                  <a:schemeClr val="tx1"/>
                </a:solidFill>
                <a:ea typeface="微软雅黑" panose="020B0503020204020204" charset="-122"/>
              </a:rPr>
              <a:t>根据学校十四五规划制定的增长目标和去年学科竞赛所取得的成绩，本年度各项学科竞赛的获奖目标为国家级以上获奖400人次以上，省级以上获奖1200人次以上。其中国家级以上获奖400人次以上的目标为本年度根据山东省分类考核和高教协会学科竞赛排行榜的规则最新制定，省级以上获奖1200人次以上的目标按照学校十四五规划每年增长10%的要求制定。</a:t>
            </a:r>
            <a:br>
              <a:rPr lang="zh-CN" altLang="en-US" b="0" spc="-15" dirty="0">
                <a:solidFill>
                  <a:schemeClr val="tx1"/>
                </a:solidFill>
                <a:ea typeface="微软雅黑" panose="020B0503020204020204" charset="-122"/>
              </a:rPr>
            </a:br>
            <a:r>
              <a:rPr lang="zh-CN" altLang="en-US" b="0" spc="-15" dirty="0">
                <a:solidFill>
                  <a:schemeClr val="tx1"/>
                </a:solidFill>
                <a:ea typeface="微软雅黑" panose="020B0503020204020204" charset="-122"/>
              </a:rPr>
              <a:t>去年，山东省出台了学科竞赛相关经费的管理办法，在去年山东省分类考核中与我校同属博士学位授予高校的12所高校均对学科竞赛工作高度重视，不断加大对学科竞赛的投入。在传统的学科竞赛强校中，去年分类考核学科竞赛获奖总数位列第一位的山东科技大学对学科竞赛管理的职能部门进行了调整，青岛大学对学科竞赛的负责人进行了更换，青岛理工大学大幅提高了对A类竞赛获奖的奖励。已获批博士点的齐鲁工业大学和青岛农业大学也从人员、考核等各方面加强了对学科竞赛的支持力度。</a:t>
            </a:r>
            <a:br>
              <a:rPr lang="zh-CN" altLang="en-US" b="0" spc="-15" dirty="0">
                <a:solidFill>
                  <a:schemeClr val="tx1"/>
                </a:solidFill>
                <a:ea typeface="微软雅黑" panose="020B0503020204020204" charset="-122"/>
              </a:rPr>
            </a:br>
            <a:r>
              <a:rPr lang="zh-CN" altLang="en-US" b="0" spc="-15" dirty="0">
                <a:solidFill>
                  <a:schemeClr val="tx1"/>
                </a:solidFill>
                <a:ea typeface="微软雅黑" panose="020B0503020204020204" charset="-122"/>
              </a:rPr>
              <a:t>为了应对各高校之间日趋激烈的竞争，创新创业教育学院将汲取以往的成功经验，从组织、培训和考核等方面进一步提高学科竞赛工作水平，并于近期对《青岛科技大学大学生学科竞赛管理办法》进行修订。</a:t>
            </a:r>
            <a:br>
              <a:rPr lang="zh-CN" altLang="en-US" b="0" spc="-15" dirty="0">
                <a:solidFill>
                  <a:schemeClr val="tx1"/>
                </a:solidFill>
                <a:ea typeface="微软雅黑" panose="020B0503020204020204" charset="-122"/>
              </a:rPr>
            </a:br>
            <a:r>
              <a:rPr lang="zh-CN" altLang="en-US" b="0" spc="-15" dirty="0">
                <a:solidFill>
                  <a:schemeClr val="tx1"/>
                </a:solidFill>
                <a:ea typeface="微软雅黑" panose="020B0503020204020204" charset="-122"/>
              </a:rPr>
              <a:t> 通过提早启动、强化指导和严抓落实，创新创业教育学院有信心在本年度的学科竞赛中取得优异的成绩，完成本年度各项学科竞赛的获奖目标。</a:t>
            </a:r>
            <a:endParaRPr lang="zh-CN" altLang="en-US" b="0" spc="-15" dirty="0">
              <a:solidFill>
                <a:schemeClr val="tx1"/>
              </a:solidFill>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54330" y="289878"/>
            <a:ext cx="11722100" cy="6278245"/>
          </a:xfrm>
          <a:prstGeom prst="rect">
            <a:avLst/>
          </a:prstGeom>
        </p:spPr>
        <p:txBody>
          <a:bodyPr vert="horz" wrap="square" lIns="0" tIns="0" rIns="0" bIns="0" rtlCol="0">
            <a:spAutoFit/>
          </a:bodyPr>
          <a:lstStyle/>
          <a:p>
            <a:pPr marL="101600" algn="l">
              <a:lnSpc>
                <a:spcPct val="100000"/>
              </a:lnSpc>
            </a:pPr>
            <a:r>
              <a:rPr lang="zh-CN" altLang="en-US" spc="-15" dirty="0">
                <a:solidFill>
                  <a:schemeClr val="tx1"/>
                </a:solidFill>
                <a:ea typeface="微软雅黑" panose="020B0503020204020204" charset="-122"/>
              </a:rPr>
              <a:t>1.目标制定。</a:t>
            </a:r>
            <a:r>
              <a:rPr lang="zh-CN" altLang="en-US" b="0" spc="-15" dirty="0">
                <a:solidFill>
                  <a:schemeClr val="tx1"/>
                </a:solidFill>
                <a:ea typeface="微软雅黑" panose="020B0503020204020204" charset="-122"/>
              </a:rPr>
              <a:t>根据学校十四五规划制定的增长目标和去年学科竞赛所取得的成绩，本年度各项学科竞赛的获奖目标为国家级以上获奖400人次以上，省级以上获奖1200人次以上。其中国家级以上获奖400人次以上的目标为本年度根据山东省分类考核和高教协会学科竞赛排行榜的规则最新制定，省级以上获奖1200人次以上的目标按照学校十四五规划每年增长10%的要求制定。</a:t>
            </a:r>
            <a:br>
              <a:rPr lang="zh-CN" altLang="en-US" b="0" spc="-15" dirty="0">
                <a:solidFill>
                  <a:schemeClr val="tx1"/>
                </a:solidFill>
                <a:ea typeface="微软雅黑" panose="020B0503020204020204" charset="-122"/>
              </a:rPr>
            </a:br>
            <a:r>
              <a:rPr lang="zh-CN" altLang="en-US" spc="-15" dirty="0">
                <a:solidFill>
                  <a:schemeClr val="tx1"/>
                </a:solidFill>
                <a:ea typeface="微软雅黑" panose="020B0503020204020204" charset="-122"/>
              </a:rPr>
              <a:t>2.面临的竞争。</a:t>
            </a:r>
            <a:r>
              <a:rPr lang="zh-CN" altLang="en-US" b="0" spc="-15" dirty="0">
                <a:solidFill>
                  <a:schemeClr val="tx1"/>
                </a:solidFill>
                <a:ea typeface="微软雅黑" panose="020B0503020204020204" charset="-122"/>
              </a:rPr>
              <a:t>去年，山东省出台了学科竞赛相关经费的管理办法，在去年山东省分类考核中与我校同属博士学位授予高校的12所高校均对学科竞赛工作高度重视，不断加大对学科竞赛的投入。在传统的学科竞赛强校中，去年分类考核学科竞赛获奖总数位列第一位的山东科技大学对学科竞赛管理的职能部门进行了调整，青岛大学对创新创业教育学院院长进行了更换，青岛理工大学大幅提高了对A类竞赛获奖的奖励。已获批博士点的齐鲁工业大学和青岛农业大学也从人员、考核等各方面加强了对学科竞赛的支持力度。</a:t>
            </a:r>
            <a:br>
              <a:rPr lang="zh-CN" altLang="en-US" b="0" spc="-15" dirty="0">
                <a:solidFill>
                  <a:schemeClr val="tx1"/>
                </a:solidFill>
                <a:ea typeface="微软雅黑" panose="020B0503020204020204" charset="-122"/>
              </a:rPr>
            </a:br>
            <a:r>
              <a:rPr lang="zh-CN" altLang="en-US" spc="-15" dirty="0">
                <a:solidFill>
                  <a:schemeClr val="tx1"/>
                </a:solidFill>
                <a:ea typeface="微软雅黑" panose="020B0503020204020204" charset="-122"/>
              </a:rPr>
              <a:t>3.工作举措。</a:t>
            </a:r>
            <a:r>
              <a:rPr lang="zh-CN" altLang="en-US" b="0" spc="-15" dirty="0">
                <a:solidFill>
                  <a:schemeClr val="tx1"/>
                </a:solidFill>
                <a:ea typeface="微软雅黑" panose="020B0503020204020204" charset="-122"/>
              </a:rPr>
              <a:t>为了应对各高校之间日趋激烈的竞争，创新创业教育学院将汲取以往的成功经验，从组织、培训和考核等方面进一步提高学科竞赛工作水平，并于近期对《青岛科技大学大学生学科竞赛管理办法》进行修订，加大对师生参与学科竞赛的支持力度，进一步提高师生参与学科竞赛的积极性，提高学校参赛项目的竞争力。</a:t>
            </a:r>
            <a:br>
              <a:rPr lang="zh-CN" altLang="en-US" b="0" spc="-15" dirty="0">
                <a:solidFill>
                  <a:schemeClr val="tx1"/>
                </a:solidFill>
                <a:ea typeface="微软雅黑" panose="020B0503020204020204" charset="-122"/>
              </a:rPr>
            </a:br>
            <a:r>
              <a:rPr lang="zh-CN" altLang="en-US" spc="-15" dirty="0">
                <a:solidFill>
                  <a:schemeClr val="tx1"/>
                </a:solidFill>
                <a:ea typeface="微软雅黑" panose="020B0503020204020204" charset="-122"/>
              </a:rPr>
              <a:t>4.确保目标完成。</a:t>
            </a:r>
            <a:r>
              <a:rPr lang="zh-CN" altLang="en-US" b="0" spc="-15" dirty="0">
                <a:solidFill>
                  <a:schemeClr val="tx1"/>
                </a:solidFill>
                <a:ea typeface="微软雅黑" panose="020B0503020204020204" charset="-122"/>
              </a:rPr>
              <a:t>通过提早启动、强化指导和严抓落实，创新创业教育学院有信心在本年度的学科竞赛中取得优异的成绩，完成本年度各项学科竞赛的获奖目标。</a:t>
            </a:r>
            <a:endParaRPr lang="zh-CN" altLang="en-US" b="0" spc="-15" dirty="0">
              <a:solidFill>
                <a:schemeClr val="tx1"/>
              </a:solidFill>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2646998"/>
            <a:ext cx="8277665" cy="430530"/>
          </a:xfrm>
          <a:prstGeom prst="rect">
            <a:avLst/>
          </a:prstGeom>
        </p:spPr>
        <p:txBody>
          <a:bodyPr vert="horz" wrap="square" lIns="0" tIns="0" rIns="0" bIns="0" rtlCol="0">
            <a:spAutoFit/>
          </a:bodyPr>
          <a:lstStyle/>
          <a:p>
            <a:pPr marL="101600" algn="ctr">
              <a:lnSpc>
                <a:spcPct val="100000"/>
              </a:lnSpc>
            </a:pPr>
            <a:r>
              <a:rPr lang="en-US" altLang="zh-CN" sz="2800" spc="-15" dirty="0">
                <a:ea typeface="微软雅黑" panose="020B0503020204020204" charset="-122"/>
              </a:rPr>
              <a:t>”</a:t>
            </a:r>
            <a:r>
              <a:rPr lang="zh-CN" altLang="en-US" sz="2800" spc="-15" dirty="0">
                <a:ea typeface="微软雅黑" panose="020B0503020204020204" charset="-122"/>
              </a:rPr>
              <a:t>互联网</a:t>
            </a:r>
            <a:r>
              <a:rPr lang="en-US" altLang="zh-CN" sz="2800" spc="-15" dirty="0">
                <a:ea typeface="微软雅黑" panose="020B0503020204020204" charset="-122"/>
              </a:rPr>
              <a:t>+“</a:t>
            </a:r>
            <a:r>
              <a:rPr lang="zh-CN" altLang="en-US" sz="2800" spc="-15" dirty="0">
                <a:ea typeface="微软雅黑" panose="020B0503020204020204" charset="-122"/>
              </a:rPr>
              <a:t>大赛的路演</a:t>
            </a:r>
            <a:r>
              <a:rPr lang="en-US" altLang="zh-CN" sz="2800" spc="-15" dirty="0">
                <a:ea typeface="微软雅黑" panose="020B0503020204020204" charset="-122"/>
              </a:rPr>
              <a:t>PPT</a:t>
            </a:r>
            <a:endParaRPr lang="zh-CN" altLang="en-US" sz="2800" spc="-15" dirty="0">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38375" y="1779270"/>
            <a:ext cx="7715250" cy="2395855"/>
          </a:xfrm>
          <a:prstGeom prst="rect">
            <a:avLst/>
          </a:prstGeom>
          <a:noFill/>
          <a:ln w="28575">
            <a:solidFill>
              <a:srgbClr val="219083"/>
            </a:solidFill>
          </a:ln>
        </p:spPr>
        <p:txBody>
          <a:bodyPr wrap="square" rtlCol="0" anchor="ctr" anchorCtr="0">
            <a:noAutofit/>
          </a:bodyPr>
          <a:lstStyle/>
          <a:p>
            <a:pPr algn="l">
              <a:lnSpc>
                <a:spcPct val="100000"/>
              </a:lnSpc>
            </a:pPr>
            <a:r>
              <a:rPr lang="en-US" altLang="zh-CN" sz="4000" b="1" dirty="0">
                <a:latin typeface="微软雅黑" panose="020B0503020204020204" charset="-122"/>
                <a:ea typeface="微软雅黑" panose="020B0503020204020204" charset="-122"/>
                <a:sym typeface="+mn-ea"/>
              </a:rPr>
              <a:t>1.</a:t>
            </a:r>
            <a:r>
              <a:rPr lang="zh-CN" altLang="en-US" sz="4000" b="1" dirty="0">
                <a:latin typeface="微软雅黑" panose="020B0503020204020204" charset="-122"/>
                <a:ea typeface="微软雅黑" panose="020B0503020204020204" charset="-122"/>
                <a:sym typeface="+mn-ea"/>
              </a:rPr>
              <a:t>各组考上</a:t>
            </a:r>
            <a:r>
              <a:rPr lang="zh-CN" altLang="en-US" sz="4000" b="1" dirty="0">
                <a:latin typeface="微软雅黑" panose="020B0503020204020204" charset="-122"/>
                <a:ea typeface="微软雅黑" panose="020B0503020204020204" charset="-122"/>
                <a:sym typeface="+mn-ea"/>
              </a:rPr>
              <a:t>迭代后的作业</a:t>
            </a:r>
            <a:endParaRPr lang="zh-CN" altLang="en-US" sz="4000" b="1" dirty="0">
              <a:latin typeface="微软雅黑" panose="020B0503020204020204" charset="-122"/>
              <a:ea typeface="微软雅黑" panose="020B0503020204020204" charset="-122"/>
              <a:sym typeface="+mn-ea"/>
            </a:endParaRPr>
          </a:p>
          <a:p>
            <a:pPr algn="l">
              <a:lnSpc>
                <a:spcPct val="100000"/>
              </a:lnSpc>
            </a:pPr>
            <a:r>
              <a:rPr lang="en-US" altLang="zh-CN" sz="4000" b="1" dirty="0">
                <a:latin typeface="微软雅黑" panose="020B0503020204020204" charset="-122"/>
                <a:ea typeface="微软雅黑" panose="020B0503020204020204" charset="-122"/>
                <a:sym typeface="+mn-ea"/>
              </a:rPr>
              <a:t>2.</a:t>
            </a:r>
            <a:r>
              <a:rPr lang="zh-CN" altLang="en-US" sz="4000" b="1" dirty="0">
                <a:latin typeface="微软雅黑" panose="020B0503020204020204" charset="-122"/>
                <a:ea typeface="微软雅黑" panose="020B0503020204020204" charset="-122"/>
                <a:sym typeface="+mn-ea"/>
              </a:rPr>
              <a:t>准备</a:t>
            </a:r>
            <a:r>
              <a:rPr lang="zh-CN" altLang="en-US" sz="4000" b="1" dirty="0">
                <a:latin typeface="微软雅黑" panose="020B0503020204020204" charset="-122"/>
                <a:ea typeface="微软雅黑" panose="020B0503020204020204" charset="-122"/>
                <a:sym typeface="+mn-ea"/>
              </a:rPr>
              <a:t>路演</a:t>
            </a:r>
            <a:endParaRPr lang="zh-CN" altLang="en-US" sz="40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图片 1" descr="-157c2506c9bb5c4d"/>
          <p:cNvPicPr>
            <a:picLocks noChangeAspect="1"/>
          </p:cNvPicPr>
          <p:nvPr/>
        </p:nvPicPr>
        <p:blipFill>
          <a:blip r:embed="rId1"/>
          <a:stretch>
            <a:fillRect/>
          </a:stretch>
        </p:blipFill>
        <p:spPr>
          <a:xfrm>
            <a:off x="9398000" y="5989638"/>
            <a:ext cx="2794000" cy="1033462"/>
          </a:xfrm>
          <a:prstGeom prst="rect">
            <a:avLst/>
          </a:prstGeom>
          <a:noFill/>
          <a:ln w="9525">
            <a:noFill/>
          </a:ln>
        </p:spPr>
      </p:pic>
      <p:grpSp>
        <p:nvGrpSpPr>
          <p:cNvPr id="55298" name="Group 3"/>
          <p:cNvGrpSpPr/>
          <p:nvPr/>
        </p:nvGrpSpPr>
        <p:grpSpPr>
          <a:xfrm>
            <a:off x="277813" y="346075"/>
            <a:ext cx="7383462" cy="762000"/>
            <a:chOff x="0" y="0"/>
            <a:chExt cx="1961542" cy="1076210"/>
          </a:xfrm>
        </p:grpSpPr>
        <p:sp>
          <p:nvSpPr>
            <p:cNvPr id="55299" name="直接连接符 13"/>
            <p:cNvSpPr/>
            <p:nvPr/>
          </p:nvSpPr>
          <p:spPr>
            <a:xfrm flipV="1">
              <a:off x="0" y="1076209"/>
              <a:ext cx="1961542" cy="1"/>
            </a:xfrm>
            <a:prstGeom prst="line">
              <a:avLst/>
            </a:prstGeom>
            <a:ln w="6350" cap="flat" cmpd="sng">
              <a:solidFill>
                <a:srgbClr val="C00000"/>
              </a:solidFill>
              <a:prstDash val="solid"/>
              <a:round/>
              <a:headEnd type="none" w="med" len="med"/>
              <a:tailEnd type="none" w="med" len="med"/>
            </a:ln>
          </p:spPr>
        </p:sp>
        <p:sp>
          <p:nvSpPr>
            <p:cNvPr id="55300" name="矩形 15"/>
            <p:cNvSpPr/>
            <p:nvPr/>
          </p:nvSpPr>
          <p:spPr>
            <a:xfrm>
              <a:off x="19138" y="0"/>
              <a:ext cx="47829" cy="808745"/>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1" name="矩形 16"/>
            <p:cNvSpPr/>
            <p:nvPr/>
          </p:nvSpPr>
          <p:spPr>
            <a:xfrm>
              <a:off x="82397" y="106183"/>
              <a:ext cx="47828" cy="597169"/>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2" name="矩形 17"/>
            <p:cNvSpPr/>
            <p:nvPr/>
          </p:nvSpPr>
          <p:spPr>
            <a:xfrm flipH="1">
              <a:off x="165197" y="203264"/>
              <a:ext cx="47827" cy="404373"/>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
        <p:nvSpPr>
          <p:cNvPr id="55303" name="object 4"/>
          <p:cNvSpPr/>
          <p:nvPr/>
        </p:nvSpPr>
        <p:spPr>
          <a:xfrm>
            <a:off x="349250" y="1346200"/>
            <a:ext cx="10560050" cy="2762250"/>
          </a:xfrm>
          <a:custGeom>
            <a:avLst/>
            <a:gdLst/>
            <a:ahLst/>
            <a:cxnLst>
              <a:cxn ang="0">
                <a:pos x="10072728" y="4103963"/>
              </a:cxn>
              <a:cxn ang="0">
                <a:pos x="34426" y="4103963"/>
              </a:cxn>
              <a:cxn ang="0">
                <a:pos x="26760" y="4103251"/>
              </a:cxn>
              <a:cxn ang="0">
                <a:pos x="0" y="4075819"/>
              </a:cxn>
              <a:cxn ang="0">
                <a:pos x="0" y="28144"/>
              </a:cxn>
              <a:cxn ang="0">
                <a:pos x="34426" y="0"/>
              </a:cxn>
              <a:cxn ang="0">
                <a:pos x="10072728" y="0"/>
              </a:cxn>
              <a:cxn ang="0">
                <a:pos x="10107154" y="28144"/>
              </a:cxn>
              <a:cxn ang="0">
                <a:pos x="68853" y="28144"/>
              </a:cxn>
              <a:cxn ang="0">
                <a:pos x="34426" y="56288"/>
              </a:cxn>
              <a:cxn ang="0">
                <a:pos x="68853" y="56288"/>
              </a:cxn>
              <a:cxn ang="0">
                <a:pos x="68853" y="4047675"/>
              </a:cxn>
              <a:cxn ang="0">
                <a:pos x="34426" y="4047675"/>
              </a:cxn>
              <a:cxn ang="0">
                <a:pos x="68853" y="4075819"/>
              </a:cxn>
              <a:cxn ang="0">
                <a:pos x="10107154" y="4075819"/>
              </a:cxn>
              <a:cxn ang="0">
                <a:pos x="10106279" y="4082086"/>
              </a:cxn>
              <a:cxn ang="0">
                <a:pos x="10080390" y="4103251"/>
              </a:cxn>
              <a:cxn ang="0">
                <a:pos x="10072728" y="4103963"/>
              </a:cxn>
              <a:cxn ang="0">
                <a:pos x="68853" y="56288"/>
              </a:cxn>
              <a:cxn ang="0">
                <a:pos x="34426" y="56288"/>
              </a:cxn>
              <a:cxn ang="0">
                <a:pos x="68853" y="28144"/>
              </a:cxn>
              <a:cxn ang="0">
                <a:pos x="68853" y="56288"/>
              </a:cxn>
              <a:cxn ang="0">
                <a:pos x="10038301" y="56288"/>
              </a:cxn>
              <a:cxn ang="0">
                <a:pos x="68853" y="56288"/>
              </a:cxn>
              <a:cxn ang="0">
                <a:pos x="68853" y="28144"/>
              </a:cxn>
              <a:cxn ang="0">
                <a:pos x="10038301" y="28144"/>
              </a:cxn>
              <a:cxn ang="0">
                <a:pos x="10038301" y="56288"/>
              </a:cxn>
              <a:cxn ang="0">
                <a:pos x="10038301" y="4075819"/>
              </a:cxn>
              <a:cxn ang="0">
                <a:pos x="10038301" y="28144"/>
              </a:cxn>
              <a:cxn ang="0">
                <a:pos x="10072728" y="56288"/>
              </a:cxn>
              <a:cxn ang="0">
                <a:pos x="10107154" y="56288"/>
              </a:cxn>
              <a:cxn ang="0">
                <a:pos x="10107154" y="4047675"/>
              </a:cxn>
              <a:cxn ang="0">
                <a:pos x="10072728" y="4047675"/>
              </a:cxn>
              <a:cxn ang="0">
                <a:pos x="10038301" y="4075819"/>
              </a:cxn>
              <a:cxn ang="0">
                <a:pos x="10107154" y="56288"/>
              </a:cxn>
              <a:cxn ang="0">
                <a:pos x="10072728" y="56288"/>
              </a:cxn>
              <a:cxn ang="0">
                <a:pos x="10038301" y="28144"/>
              </a:cxn>
              <a:cxn ang="0">
                <a:pos x="10107154" y="28144"/>
              </a:cxn>
              <a:cxn ang="0">
                <a:pos x="10107154" y="56288"/>
              </a:cxn>
              <a:cxn ang="0">
                <a:pos x="68853" y="4075819"/>
              </a:cxn>
              <a:cxn ang="0">
                <a:pos x="34426" y="4047675"/>
              </a:cxn>
              <a:cxn ang="0">
                <a:pos x="68853" y="4047675"/>
              </a:cxn>
              <a:cxn ang="0">
                <a:pos x="68853" y="4075819"/>
              </a:cxn>
              <a:cxn ang="0">
                <a:pos x="10038301" y="4075819"/>
              </a:cxn>
              <a:cxn ang="0">
                <a:pos x="68853" y="4075819"/>
              </a:cxn>
              <a:cxn ang="0">
                <a:pos x="68853" y="4047675"/>
              </a:cxn>
              <a:cxn ang="0">
                <a:pos x="10038301" y="4047675"/>
              </a:cxn>
              <a:cxn ang="0">
                <a:pos x="10038301" y="4075819"/>
              </a:cxn>
              <a:cxn ang="0">
                <a:pos x="10107154" y="4075819"/>
              </a:cxn>
              <a:cxn ang="0">
                <a:pos x="10038301" y="4075819"/>
              </a:cxn>
              <a:cxn ang="0">
                <a:pos x="10072728" y="4047675"/>
              </a:cxn>
              <a:cxn ang="0">
                <a:pos x="10107154" y="4047675"/>
              </a:cxn>
              <a:cxn ang="0">
                <a:pos x="10107154" y="4075819"/>
              </a:cxn>
            </a:cxnLst>
            <a:pathLst>
              <a:path w="2796540" h="1389379">
                <a:moveTo>
                  <a:pt x="2786888" y="1388935"/>
                </a:moveTo>
                <a:lnTo>
                  <a:pt x="9525" y="1388935"/>
                </a:lnTo>
                <a:lnTo>
                  <a:pt x="7404" y="1388694"/>
                </a:lnTo>
                <a:lnTo>
                  <a:pt x="0" y="1379410"/>
                </a:lnTo>
                <a:lnTo>
                  <a:pt x="0" y="9525"/>
                </a:lnTo>
                <a:lnTo>
                  <a:pt x="9525" y="0"/>
                </a:lnTo>
                <a:lnTo>
                  <a:pt x="2786888" y="0"/>
                </a:lnTo>
                <a:lnTo>
                  <a:pt x="2796413" y="9525"/>
                </a:lnTo>
                <a:lnTo>
                  <a:pt x="19050" y="9525"/>
                </a:lnTo>
                <a:lnTo>
                  <a:pt x="9525" y="19050"/>
                </a:lnTo>
                <a:lnTo>
                  <a:pt x="19050" y="19050"/>
                </a:lnTo>
                <a:lnTo>
                  <a:pt x="19050" y="1369885"/>
                </a:lnTo>
                <a:lnTo>
                  <a:pt x="9525" y="1369885"/>
                </a:lnTo>
                <a:lnTo>
                  <a:pt x="19050" y="1379410"/>
                </a:lnTo>
                <a:lnTo>
                  <a:pt x="2796413" y="1379410"/>
                </a:lnTo>
                <a:lnTo>
                  <a:pt x="2796171" y="1381531"/>
                </a:lnTo>
                <a:lnTo>
                  <a:pt x="2789008" y="1388694"/>
                </a:lnTo>
                <a:lnTo>
                  <a:pt x="2786888" y="1388935"/>
                </a:lnTo>
                <a:close/>
              </a:path>
              <a:path w="2796540" h="1389379">
                <a:moveTo>
                  <a:pt x="19050" y="19050"/>
                </a:moveTo>
                <a:lnTo>
                  <a:pt x="9525" y="19050"/>
                </a:lnTo>
                <a:lnTo>
                  <a:pt x="19050" y="9525"/>
                </a:lnTo>
                <a:lnTo>
                  <a:pt x="19050" y="19050"/>
                </a:lnTo>
                <a:close/>
              </a:path>
              <a:path w="2796540" h="1389379">
                <a:moveTo>
                  <a:pt x="2777363" y="19050"/>
                </a:moveTo>
                <a:lnTo>
                  <a:pt x="19050" y="19050"/>
                </a:lnTo>
                <a:lnTo>
                  <a:pt x="19050" y="9525"/>
                </a:lnTo>
                <a:lnTo>
                  <a:pt x="2777363" y="9525"/>
                </a:lnTo>
                <a:lnTo>
                  <a:pt x="2777363" y="19050"/>
                </a:lnTo>
                <a:close/>
              </a:path>
              <a:path w="2796540" h="1389379">
                <a:moveTo>
                  <a:pt x="2777363" y="1379410"/>
                </a:moveTo>
                <a:lnTo>
                  <a:pt x="2777363" y="9525"/>
                </a:lnTo>
                <a:lnTo>
                  <a:pt x="2786888" y="19050"/>
                </a:lnTo>
                <a:lnTo>
                  <a:pt x="2796413" y="19050"/>
                </a:lnTo>
                <a:lnTo>
                  <a:pt x="2796413" y="1369885"/>
                </a:lnTo>
                <a:lnTo>
                  <a:pt x="2786888" y="1369885"/>
                </a:lnTo>
                <a:lnTo>
                  <a:pt x="2777363" y="1379410"/>
                </a:lnTo>
                <a:close/>
              </a:path>
              <a:path w="2796540" h="1389379">
                <a:moveTo>
                  <a:pt x="2796413" y="19050"/>
                </a:moveTo>
                <a:lnTo>
                  <a:pt x="2786888" y="19050"/>
                </a:lnTo>
                <a:lnTo>
                  <a:pt x="2777363" y="9525"/>
                </a:lnTo>
                <a:lnTo>
                  <a:pt x="2796413" y="9525"/>
                </a:lnTo>
                <a:lnTo>
                  <a:pt x="2796413" y="19050"/>
                </a:lnTo>
                <a:close/>
              </a:path>
              <a:path w="2796540" h="1389379">
                <a:moveTo>
                  <a:pt x="19050" y="1379410"/>
                </a:moveTo>
                <a:lnTo>
                  <a:pt x="9525" y="1369885"/>
                </a:lnTo>
                <a:lnTo>
                  <a:pt x="19050" y="1369885"/>
                </a:lnTo>
                <a:lnTo>
                  <a:pt x="19050" y="1379410"/>
                </a:lnTo>
                <a:close/>
              </a:path>
              <a:path w="2796540" h="1389379">
                <a:moveTo>
                  <a:pt x="2777363" y="1379410"/>
                </a:moveTo>
                <a:lnTo>
                  <a:pt x="19050" y="1379410"/>
                </a:lnTo>
                <a:lnTo>
                  <a:pt x="19050" y="1369885"/>
                </a:lnTo>
                <a:lnTo>
                  <a:pt x="2777363" y="1369885"/>
                </a:lnTo>
                <a:lnTo>
                  <a:pt x="2777363" y="1379410"/>
                </a:lnTo>
                <a:close/>
              </a:path>
              <a:path w="2796540" h="1389379">
                <a:moveTo>
                  <a:pt x="2796413" y="1379410"/>
                </a:moveTo>
                <a:lnTo>
                  <a:pt x="2777363" y="1379410"/>
                </a:lnTo>
                <a:lnTo>
                  <a:pt x="2786888" y="1369885"/>
                </a:lnTo>
                <a:lnTo>
                  <a:pt x="2796413" y="1369885"/>
                </a:lnTo>
                <a:lnTo>
                  <a:pt x="2796413" y="1379410"/>
                </a:lnTo>
                <a:close/>
              </a:path>
            </a:pathLst>
          </a:custGeom>
          <a:solidFill>
            <a:srgbClr val="AF1F23"/>
          </a:solidFill>
          <a:ln w="9525">
            <a:noFill/>
          </a:ln>
        </p:spPr>
        <p:txBody>
          <a:bodyPr/>
          <a:p>
            <a:endParaRPr lang="zh-CN" altLang="en-US"/>
          </a:p>
        </p:txBody>
      </p:sp>
      <p:sp>
        <p:nvSpPr>
          <p:cNvPr id="55304" name="文本框 99"/>
          <p:cNvSpPr txBox="1"/>
          <p:nvPr/>
        </p:nvSpPr>
        <p:spPr>
          <a:xfrm>
            <a:off x="502920" y="2315845"/>
            <a:ext cx="10406063" cy="1296670"/>
          </a:xfrm>
          <a:prstGeom prst="rect">
            <a:avLst/>
          </a:prstGeom>
          <a:noFill/>
          <a:ln w="9525">
            <a:noFill/>
          </a:ln>
        </p:spPr>
        <p:txBody>
          <a:bodyPr wrap="square" anchor="t">
            <a:spAutoFit/>
          </a:bodyPr>
          <a:p>
            <a:pPr marL="342900" indent="-342900" algn="l">
              <a:lnSpc>
                <a:spcPct val="140000"/>
              </a:lnSpc>
              <a:buFont typeface="Wingdings" panose="05000000000000000000" pitchFamily="2" charset="2"/>
              <a:buChar char="Ø"/>
            </a:pPr>
            <a:r>
              <a:rPr lang="zh-CN" altLang="en-US" sz="2800" b="1" dirty="0">
                <a:latin typeface="微软雅黑" panose="020B0503020204020204" charset="-122"/>
                <a:ea typeface="微软雅黑" panose="020B0503020204020204" charset="-122"/>
              </a:rPr>
              <a:t>路演的铁律：1分钟正常人讲200字</a:t>
            </a:r>
            <a:endParaRPr lang="zh-CN" altLang="en-US" sz="2800" b="1" dirty="0">
              <a:latin typeface="微软雅黑" panose="020B0503020204020204" charset="-122"/>
              <a:ea typeface="微软雅黑" panose="020B0503020204020204" charset="-122"/>
            </a:endParaRPr>
          </a:p>
          <a:p>
            <a:pPr indent="0" algn="l">
              <a:lnSpc>
                <a:spcPct val="140000"/>
              </a:lnSpc>
              <a:buFont typeface="Wingdings" panose="05000000000000000000" pitchFamily="2" charset="2"/>
              <a:buNone/>
            </a:pPr>
            <a:endParaRPr lang="en-US" altLang="zh-CN" sz="2800" b="1" dirty="0">
              <a:latin typeface="微软雅黑" panose="020B0503020204020204" charset="-122"/>
              <a:ea typeface="微软雅黑" panose="020B0503020204020204" charset="-122"/>
            </a:endParaRPr>
          </a:p>
        </p:txBody>
      </p:sp>
      <p:sp>
        <p:nvSpPr>
          <p:cNvPr id="55305" name="TextBox 18"/>
          <p:cNvSpPr/>
          <p:nvPr/>
        </p:nvSpPr>
        <p:spPr>
          <a:xfrm>
            <a:off x="11387138" y="1203325"/>
            <a:ext cx="449262" cy="4522788"/>
          </a:xfrm>
          <a:prstGeom prst="rect">
            <a:avLst/>
          </a:prstGeom>
          <a:noFill/>
          <a:ln w="9525">
            <a:noFill/>
          </a:ln>
        </p:spPr>
        <p:txBody>
          <a:bodyPr anchor="t">
            <a:spAutoFit/>
          </a:bodyPr>
          <a:p>
            <a:pPr algn="dist"/>
            <a:r>
              <a:rPr lang="en-US" altLang="zh-CN" sz="2400" b="1" dirty="0">
                <a:solidFill>
                  <a:srgbClr val="FFFFFF"/>
                </a:solidFill>
                <a:latin typeface="微软雅黑" panose="020B0503020204020204" charset="-122"/>
                <a:ea typeface="微软雅黑" panose="020B0503020204020204" charset="-122"/>
                <a:sym typeface="微软雅黑" panose="020B0503020204020204" charset="-122"/>
              </a:rPr>
              <a:t>关解放思想的感悟更加深刻</a:t>
            </a:r>
            <a:endParaRPr lang="en-US" altLang="zh-CN" sz="2400" b="1" dirty="0">
              <a:solidFill>
                <a:schemeClr val="bg1"/>
              </a:solidFill>
              <a:latin typeface="Arial" panose="020B0604020202020204" pitchFamily="34" charset="0"/>
              <a:ea typeface="微软雅黑" panose="020B0503020204020204" charset="-122"/>
            </a:endParaRPr>
          </a:p>
        </p:txBody>
      </p:sp>
      <p:sp>
        <p:nvSpPr>
          <p:cNvPr id="55306" name="文本框 56"/>
          <p:cNvSpPr/>
          <p:nvPr/>
        </p:nvSpPr>
        <p:spPr>
          <a:xfrm>
            <a:off x="1256030" y="403225"/>
            <a:ext cx="2681605" cy="460375"/>
          </a:xfrm>
          <a:prstGeom prst="rect">
            <a:avLst/>
          </a:prstGeom>
          <a:solidFill>
            <a:srgbClr val="C00000"/>
          </a:solidFill>
          <a:ln w="9525" cap="flat" cmpd="sng">
            <a:solidFill>
              <a:srgbClr val="C00000"/>
            </a:solidFill>
            <a:prstDash val="solid"/>
            <a:miter/>
            <a:headEnd type="none" w="med" len="med"/>
            <a:tailEnd type="none" w="med" len="med"/>
          </a:ln>
        </p:spPr>
        <p:txBody>
          <a:bodyPr wrap="square" anchor="t">
            <a:spAutoFit/>
          </a:bodyPr>
          <a:p>
            <a:pPr algn="just"/>
            <a:r>
              <a:rPr lang="zh-CN" altLang="en-US" sz="2400" b="1" dirty="0">
                <a:solidFill>
                  <a:schemeClr val="bg1"/>
                </a:solidFill>
                <a:latin typeface="微软雅黑" panose="020B0503020204020204" charset="-122"/>
                <a:ea typeface="微软雅黑" panose="020B0503020204020204" charset="-122"/>
              </a:rPr>
              <a:t>路演的字数</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图片 1" descr="-157c2506c9bb5c4d"/>
          <p:cNvPicPr>
            <a:picLocks noChangeAspect="1"/>
          </p:cNvPicPr>
          <p:nvPr/>
        </p:nvPicPr>
        <p:blipFill>
          <a:blip r:embed="rId1"/>
          <a:stretch>
            <a:fillRect/>
          </a:stretch>
        </p:blipFill>
        <p:spPr>
          <a:xfrm>
            <a:off x="9398000" y="5989638"/>
            <a:ext cx="2794000" cy="1033462"/>
          </a:xfrm>
          <a:prstGeom prst="rect">
            <a:avLst/>
          </a:prstGeom>
          <a:noFill/>
          <a:ln w="9525">
            <a:noFill/>
          </a:ln>
        </p:spPr>
      </p:pic>
      <p:grpSp>
        <p:nvGrpSpPr>
          <p:cNvPr id="55298" name="Group 3"/>
          <p:cNvGrpSpPr/>
          <p:nvPr/>
        </p:nvGrpSpPr>
        <p:grpSpPr>
          <a:xfrm>
            <a:off x="277813" y="346075"/>
            <a:ext cx="7383462" cy="762000"/>
            <a:chOff x="0" y="0"/>
            <a:chExt cx="1961542" cy="1076210"/>
          </a:xfrm>
        </p:grpSpPr>
        <p:sp>
          <p:nvSpPr>
            <p:cNvPr id="55299" name="直接连接符 13"/>
            <p:cNvSpPr/>
            <p:nvPr/>
          </p:nvSpPr>
          <p:spPr>
            <a:xfrm flipV="1">
              <a:off x="0" y="1076209"/>
              <a:ext cx="1961542" cy="1"/>
            </a:xfrm>
            <a:prstGeom prst="line">
              <a:avLst/>
            </a:prstGeom>
            <a:ln w="6350" cap="flat" cmpd="sng">
              <a:solidFill>
                <a:srgbClr val="C00000"/>
              </a:solidFill>
              <a:prstDash val="solid"/>
              <a:round/>
              <a:headEnd type="none" w="med" len="med"/>
              <a:tailEnd type="none" w="med" len="med"/>
            </a:ln>
          </p:spPr>
        </p:sp>
        <p:sp>
          <p:nvSpPr>
            <p:cNvPr id="55300" name="矩形 15"/>
            <p:cNvSpPr/>
            <p:nvPr/>
          </p:nvSpPr>
          <p:spPr>
            <a:xfrm>
              <a:off x="19138" y="0"/>
              <a:ext cx="47829" cy="808745"/>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1" name="矩形 16"/>
            <p:cNvSpPr/>
            <p:nvPr/>
          </p:nvSpPr>
          <p:spPr>
            <a:xfrm>
              <a:off x="82397" y="106183"/>
              <a:ext cx="47828" cy="597169"/>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2" name="矩形 17"/>
            <p:cNvSpPr/>
            <p:nvPr/>
          </p:nvSpPr>
          <p:spPr>
            <a:xfrm flipH="1">
              <a:off x="165197" y="203264"/>
              <a:ext cx="47827" cy="404373"/>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
        <p:nvSpPr>
          <p:cNvPr id="55303" name="object 4"/>
          <p:cNvSpPr/>
          <p:nvPr/>
        </p:nvSpPr>
        <p:spPr>
          <a:xfrm>
            <a:off x="349250" y="1346200"/>
            <a:ext cx="10560050" cy="2762250"/>
          </a:xfrm>
          <a:custGeom>
            <a:avLst/>
            <a:gdLst/>
            <a:ahLst/>
            <a:cxnLst>
              <a:cxn ang="0">
                <a:pos x="10072728" y="4103963"/>
              </a:cxn>
              <a:cxn ang="0">
                <a:pos x="34426" y="4103963"/>
              </a:cxn>
              <a:cxn ang="0">
                <a:pos x="26760" y="4103251"/>
              </a:cxn>
              <a:cxn ang="0">
                <a:pos x="0" y="4075819"/>
              </a:cxn>
              <a:cxn ang="0">
                <a:pos x="0" y="28144"/>
              </a:cxn>
              <a:cxn ang="0">
                <a:pos x="34426" y="0"/>
              </a:cxn>
              <a:cxn ang="0">
                <a:pos x="10072728" y="0"/>
              </a:cxn>
              <a:cxn ang="0">
                <a:pos x="10107154" y="28144"/>
              </a:cxn>
              <a:cxn ang="0">
                <a:pos x="68853" y="28144"/>
              </a:cxn>
              <a:cxn ang="0">
                <a:pos x="34426" y="56288"/>
              </a:cxn>
              <a:cxn ang="0">
                <a:pos x="68853" y="56288"/>
              </a:cxn>
              <a:cxn ang="0">
                <a:pos x="68853" y="4047675"/>
              </a:cxn>
              <a:cxn ang="0">
                <a:pos x="34426" y="4047675"/>
              </a:cxn>
              <a:cxn ang="0">
                <a:pos x="68853" y="4075819"/>
              </a:cxn>
              <a:cxn ang="0">
                <a:pos x="10107154" y="4075819"/>
              </a:cxn>
              <a:cxn ang="0">
                <a:pos x="10106279" y="4082086"/>
              </a:cxn>
              <a:cxn ang="0">
                <a:pos x="10080390" y="4103251"/>
              </a:cxn>
              <a:cxn ang="0">
                <a:pos x="10072728" y="4103963"/>
              </a:cxn>
              <a:cxn ang="0">
                <a:pos x="68853" y="56288"/>
              </a:cxn>
              <a:cxn ang="0">
                <a:pos x="34426" y="56288"/>
              </a:cxn>
              <a:cxn ang="0">
                <a:pos x="68853" y="28144"/>
              </a:cxn>
              <a:cxn ang="0">
                <a:pos x="68853" y="56288"/>
              </a:cxn>
              <a:cxn ang="0">
                <a:pos x="10038301" y="56288"/>
              </a:cxn>
              <a:cxn ang="0">
                <a:pos x="68853" y="56288"/>
              </a:cxn>
              <a:cxn ang="0">
                <a:pos x="68853" y="28144"/>
              </a:cxn>
              <a:cxn ang="0">
                <a:pos x="10038301" y="28144"/>
              </a:cxn>
              <a:cxn ang="0">
                <a:pos x="10038301" y="56288"/>
              </a:cxn>
              <a:cxn ang="0">
                <a:pos x="10038301" y="4075819"/>
              </a:cxn>
              <a:cxn ang="0">
                <a:pos x="10038301" y="28144"/>
              </a:cxn>
              <a:cxn ang="0">
                <a:pos x="10072728" y="56288"/>
              </a:cxn>
              <a:cxn ang="0">
                <a:pos x="10107154" y="56288"/>
              </a:cxn>
              <a:cxn ang="0">
                <a:pos x="10107154" y="4047675"/>
              </a:cxn>
              <a:cxn ang="0">
                <a:pos x="10072728" y="4047675"/>
              </a:cxn>
              <a:cxn ang="0">
                <a:pos x="10038301" y="4075819"/>
              </a:cxn>
              <a:cxn ang="0">
                <a:pos x="10107154" y="56288"/>
              </a:cxn>
              <a:cxn ang="0">
                <a:pos x="10072728" y="56288"/>
              </a:cxn>
              <a:cxn ang="0">
                <a:pos x="10038301" y="28144"/>
              </a:cxn>
              <a:cxn ang="0">
                <a:pos x="10107154" y="28144"/>
              </a:cxn>
              <a:cxn ang="0">
                <a:pos x="10107154" y="56288"/>
              </a:cxn>
              <a:cxn ang="0">
                <a:pos x="68853" y="4075819"/>
              </a:cxn>
              <a:cxn ang="0">
                <a:pos x="34426" y="4047675"/>
              </a:cxn>
              <a:cxn ang="0">
                <a:pos x="68853" y="4047675"/>
              </a:cxn>
              <a:cxn ang="0">
                <a:pos x="68853" y="4075819"/>
              </a:cxn>
              <a:cxn ang="0">
                <a:pos x="10038301" y="4075819"/>
              </a:cxn>
              <a:cxn ang="0">
                <a:pos x="68853" y="4075819"/>
              </a:cxn>
              <a:cxn ang="0">
                <a:pos x="68853" y="4047675"/>
              </a:cxn>
              <a:cxn ang="0">
                <a:pos x="10038301" y="4047675"/>
              </a:cxn>
              <a:cxn ang="0">
                <a:pos x="10038301" y="4075819"/>
              </a:cxn>
              <a:cxn ang="0">
                <a:pos x="10107154" y="4075819"/>
              </a:cxn>
              <a:cxn ang="0">
                <a:pos x="10038301" y="4075819"/>
              </a:cxn>
              <a:cxn ang="0">
                <a:pos x="10072728" y="4047675"/>
              </a:cxn>
              <a:cxn ang="0">
                <a:pos x="10107154" y="4047675"/>
              </a:cxn>
              <a:cxn ang="0">
                <a:pos x="10107154" y="4075819"/>
              </a:cxn>
            </a:cxnLst>
            <a:pathLst>
              <a:path w="2796540" h="1389379">
                <a:moveTo>
                  <a:pt x="2786888" y="1388935"/>
                </a:moveTo>
                <a:lnTo>
                  <a:pt x="9525" y="1388935"/>
                </a:lnTo>
                <a:lnTo>
                  <a:pt x="7404" y="1388694"/>
                </a:lnTo>
                <a:lnTo>
                  <a:pt x="0" y="1379410"/>
                </a:lnTo>
                <a:lnTo>
                  <a:pt x="0" y="9525"/>
                </a:lnTo>
                <a:lnTo>
                  <a:pt x="9525" y="0"/>
                </a:lnTo>
                <a:lnTo>
                  <a:pt x="2786888" y="0"/>
                </a:lnTo>
                <a:lnTo>
                  <a:pt x="2796413" y="9525"/>
                </a:lnTo>
                <a:lnTo>
                  <a:pt x="19050" y="9525"/>
                </a:lnTo>
                <a:lnTo>
                  <a:pt x="9525" y="19050"/>
                </a:lnTo>
                <a:lnTo>
                  <a:pt x="19050" y="19050"/>
                </a:lnTo>
                <a:lnTo>
                  <a:pt x="19050" y="1369885"/>
                </a:lnTo>
                <a:lnTo>
                  <a:pt x="9525" y="1369885"/>
                </a:lnTo>
                <a:lnTo>
                  <a:pt x="19050" y="1379410"/>
                </a:lnTo>
                <a:lnTo>
                  <a:pt x="2796413" y="1379410"/>
                </a:lnTo>
                <a:lnTo>
                  <a:pt x="2796171" y="1381531"/>
                </a:lnTo>
                <a:lnTo>
                  <a:pt x="2789008" y="1388694"/>
                </a:lnTo>
                <a:lnTo>
                  <a:pt x="2786888" y="1388935"/>
                </a:lnTo>
                <a:close/>
              </a:path>
              <a:path w="2796540" h="1389379">
                <a:moveTo>
                  <a:pt x="19050" y="19050"/>
                </a:moveTo>
                <a:lnTo>
                  <a:pt x="9525" y="19050"/>
                </a:lnTo>
                <a:lnTo>
                  <a:pt x="19050" y="9525"/>
                </a:lnTo>
                <a:lnTo>
                  <a:pt x="19050" y="19050"/>
                </a:lnTo>
                <a:close/>
              </a:path>
              <a:path w="2796540" h="1389379">
                <a:moveTo>
                  <a:pt x="2777363" y="19050"/>
                </a:moveTo>
                <a:lnTo>
                  <a:pt x="19050" y="19050"/>
                </a:lnTo>
                <a:lnTo>
                  <a:pt x="19050" y="9525"/>
                </a:lnTo>
                <a:lnTo>
                  <a:pt x="2777363" y="9525"/>
                </a:lnTo>
                <a:lnTo>
                  <a:pt x="2777363" y="19050"/>
                </a:lnTo>
                <a:close/>
              </a:path>
              <a:path w="2796540" h="1389379">
                <a:moveTo>
                  <a:pt x="2777363" y="1379410"/>
                </a:moveTo>
                <a:lnTo>
                  <a:pt x="2777363" y="9525"/>
                </a:lnTo>
                <a:lnTo>
                  <a:pt x="2786888" y="19050"/>
                </a:lnTo>
                <a:lnTo>
                  <a:pt x="2796413" y="19050"/>
                </a:lnTo>
                <a:lnTo>
                  <a:pt x="2796413" y="1369885"/>
                </a:lnTo>
                <a:lnTo>
                  <a:pt x="2786888" y="1369885"/>
                </a:lnTo>
                <a:lnTo>
                  <a:pt x="2777363" y="1379410"/>
                </a:lnTo>
                <a:close/>
              </a:path>
              <a:path w="2796540" h="1389379">
                <a:moveTo>
                  <a:pt x="2796413" y="19050"/>
                </a:moveTo>
                <a:lnTo>
                  <a:pt x="2786888" y="19050"/>
                </a:lnTo>
                <a:lnTo>
                  <a:pt x="2777363" y="9525"/>
                </a:lnTo>
                <a:lnTo>
                  <a:pt x="2796413" y="9525"/>
                </a:lnTo>
                <a:lnTo>
                  <a:pt x="2796413" y="19050"/>
                </a:lnTo>
                <a:close/>
              </a:path>
              <a:path w="2796540" h="1389379">
                <a:moveTo>
                  <a:pt x="19050" y="1379410"/>
                </a:moveTo>
                <a:lnTo>
                  <a:pt x="9525" y="1369885"/>
                </a:lnTo>
                <a:lnTo>
                  <a:pt x="19050" y="1369885"/>
                </a:lnTo>
                <a:lnTo>
                  <a:pt x="19050" y="1379410"/>
                </a:lnTo>
                <a:close/>
              </a:path>
              <a:path w="2796540" h="1389379">
                <a:moveTo>
                  <a:pt x="2777363" y="1379410"/>
                </a:moveTo>
                <a:lnTo>
                  <a:pt x="19050" y="1379410"/>
                </a:lnTo>
                <a:lnTo>
                  <a:pt x="19050" y="1369885"/>
                </a:lnTo>
                <a:lnTo>
                  <a:pt x="2777363" y="1369885"/>
                </a:lnTo>
                <a:lnTo>
                  <a:pt x="2777363" y="1379410"/>
                </a:lnTo>
                <a:close/>
              </a:path>
              <a:path w="2796540" h="1389379">
                <a:moveTo>
                  <a:pt x="2796413" y="1379410"/>
                </a:moveTo>
                <a:lnTo>
                  <a:pt x="2777363" y="1379410"/>
                </a:lnTo>
                <a:lnTo>
                  <a:pt x="2786888" y="1369885"/>
                </a:lnTo>
                <a:lnTo>
                  <a:pt x="2796413" y="1369885"/>
                </a:lnTo>
                <a:lnTo>
                  <a:pt x="2796413" y="1379410"/>
                </a:lnTo>
                <a:close/>
              </a:path>
            </a:pathLst>
          </a:custGeom>
          <a:solidFill>
            <a:srgbClr val="AF1F23"/>
          </a:solidFill>
          <a:ln w="9525">
            <a:noFill/>
          </a:ln>
        </p:spPr>
        <p:txBody>
          <a:bodyPr/>
          <a:p>
            <a:endParaRPr lang="zh-CN" altLang="en-US"/>
          </a:p>
        </p:txBody>
      </p:sp>
      <p:sp>
        <p:nvSpPr>
          <p:cNvPr id="55304" name="文本框 99"/>
          <p:cNvSpPr txBox="1"/>
          <p:nvPr/>
        </p:nvSpPr>
        <p:spPr>
          <a:xfrm>
            <a:off x="588010" y="2237740"/>
            <a:ext cx="10406063" cy="694055"/>
          </a:xfrm>
          <a:prstGeom prst="rect">
            <a:avLst/>
          </a:prstGeom>
          <a:noFill/>
          <a:ln w="9525">
            <a:noFill/>
          </a:ln>
        </p:spPr>
        <p:txBody>
          <a:bodyPr wrap="square" anchor="t">
            <a:spAutoFit/>
          </a:bodyPr>
          <a:p>
            <a:pPr marL="342900" indent="-342900" algn="l">
              <a:lnSpc>
                <a:spcPct val="140000"/>
              </a:lnSpc>
              <a:buFont typeface="Wingdings" panose="05000000000000000000" pitchFamily="2" charset="2"/>
              <a:buChar char="Ø"/>
            </a:pPr>
            <a:r>
              <a:rPr lang="zh-CN" altLang="en-US" sz="2800" b="1" dirty="0">
                <a:latin typeface="微软雅黑" panose="020B0503020204020204" charset="-122"/>
                <a:ea typeface="微软雅黑" panose="020B0503020204020204" charset="-122"/>
              </a:rPr>
              <a:t>每个路演都要有演讲稿！</a:t>
            </a:r>
            <a:endParaRPr lang="en-US" altLang="zh-CN" sz="2800" b="1" dirty="0">
              <a:latin typeface="微软雅黑" panose="020B0503020204020204" charset="-122"/>
              <a:ea typeface="微软雅黑" panose="020B0503020204020204" charset="-122"/>
            </a:endParaRPr>
          </a:p>
        </p:txBody>
      </p:sp>
      <p:sp>
        <p:nvSpPr>
          <p:cNvPr id="55305" name="TextBox 18"/>
          <p:cNvSpPr/>
          <p:nvPr/>
        </p:nvSpPr>
        <p:spPr>
          <a:xfrm>
            <a:off x="11387138" y="1203325"/>
            <a:ext cx="449262" cy="4522788"/>
          </a:xfrm>
          <a:prstGeom prst="rect">
            <a:avLst/>
          </a:prstGeom>
          <a:noFill/>
          <a:ln w="9525">
            <a:noFill/>
          </a:ln>
        </p:spPr>
        <p:txBody>
          <a:bodyPr anchor="t">
            <a:spAutoFit/>
          </a:bodyPr>
          <a:p>
            <a:pPr algn="dist"/>
            <a:r>
              <a:rPr lang="en-US" altLang="zh-CN" sz="2400" b="1" dirty="0">
                <a:solidFill>
                  <a:srgbClr val="FFFFFF"/>
                </a:solidFill>
                <a:latin typeface="微软雅黑" panose="020B0503020204020204" charset="-122"/>
                <a:ea typeface="微软雅黑" panose="020B0503020204020204" charset="-122"/>
                <a:sym typeface="微软雅黑" panose="020B0503020204020204" charset="-122"/>
              </a:rPr>
              <a:t>关解放思想的感悟更加深刻</a:t>
            </a:r>
            <a:endParaRPr lang="en-US" altLang="zh-CN" sz="2400" b="1" dirty="0">
              <a:solidFill>
                <a:schemeClr val="bg1"/>
              </a:solidFill>
              <a:latin typeface="Arial" panose="020B0604020202020204" pitchFamily="34" charset="0"/>
              <a:ea typeface="微软雅黑" panose="020B0503020204020204" charset="-122"/>
            </a:endParaRPr>
          </a:p>
        </p:txBody>
      </p:sp>
      <p:sp>
        <p:nvSpPr>
          <p:cNvPr id="55306" name="文本框 56"/>
          <p:cNvSpPr/>
          <p:nvPr/>
        </p:nvSpPr>
        <p:spPr>
          <a:xfrm>
            <a:off x="1256030" y="403225"/>
            <a:ext cx="2681605" cy="460375"/>
          </a:xfrm>
          <a:prstGeom prst="rect">
            <a:avLst/>
          </a:prstGeom>
          <a:solidFill>
            <a:srgbClr val="C00000"/>
          </a:solidFill>
          <a:ln w="9525" cap="flat" cmpd="sng">
            <a:solidFill>
              <a:srgbClr val="C00000"/>
            </a:solidFill>
            <a:prstDash val="solid"/>
            <a:miter/>
            <a:headEnd type="none" w="med" len="med"/>
            <a:tailEnd type="none" w="med" len="med"/>
          </a:ln>
        </p:spPr>
        <p:txBody>
          <a:bodyPr wrap="square" anchor="t">
            <a:spAutoFit/>
          </a:bodyPr>
          <a:p>
            <a:pPr algn="just"/>
            <a:r>
              <a:rPr lang="zh-CN" altLang="en-US" sz="2400" b="1" dirty="0">
                <a:solidFill>
                  <a:schemeClr val="bg1"/>
                </a:solidFill>
                <a:latin typeface="微软雅黑" panose="020B0503020204020204" charset="-122"/>
                <a:ea typeface="微软雅黑" panose="020B0503020204020204" charset="-122"/>
              </a:rPr>
              <a:t>路演的字数</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图片 1" descr="-157c2506c9bb5c4d"/>
          <p:cNvPicPr>
            <a:picLocks noChangeAspect="1"/>
          </p:cNvPicPr>
          <p:nvPr/>
        </p:nvPicPr>
        <p:blipFill>
          <a:blip r:embed="rId1"/>
          <a:stretch>
            <a:fillRect/>
          </a:stretch>
        </p:blipFill>
        <p:spPr>
          <a:xfrm>
            <a:off x="9398000" y="5989638"/>
            <a:ext cx="2794000" cy="1033462"/>
          </a:xfrm>
          <a:prstGeom prst="rect">
            <a:avLst/>
          </a:prstGeom>
          <a:noFill/>
          <a:ln w="9525">
            <a:noFill/>
          </a:ln>
        </p:spPr>
      </p:pic>
      <p:grpSp>
        <p:nvGrpSpPr>
          <p:cNvPr id="55298" name="Group 3"/>
          <p:cNvGrpSpPr/>
          <p:nvPr/>
        </p:nvGrpSpPr>
        <p:grpSpPr>
          <a:xfrm>
            <a:off x="277813" y="346075"/>
            <a:ext cx="7383462" cy="762000"/>
            <a:chOff x="0" y="0"/>
            <a:chExt cx="1961542" cy="1076210"/>
          </a:xfrm>
        </p:grpSpPr>
        <p:sp>
          <p:nvSpPr>
            <p:cNvPr id="55299" name="直接连接符 13"/>
            <p:cNvSpPr/>
            <p:nvPr/>
          </p:nvSpPr>
          <p:spPr>
            <a:xfrm flipV="1">
              <a:off x="0" y="1076209"/>
              <a:ext cx="1961542" cy="1"/>
            </a:xfrm>
            <a:prstGeom prst="line">
              <a:avLst/>
            </a:prstGeom>
            <a:ln w="6350" cap="flat" cmpd="sng">
              <a:solidFill>
                <a:srgbClr val="C00000"/>
              </a:solidFill>
              <a:prstDash val="solid"/>
              <a:round/>
              <a:headEnd type="none" w="med" len="med"/>
              <a:tailEnd type="none" w="med" len="med"/>
            </a:ln>
          </p:spPr>
        </p:sp>
        <p:sp>
          <p:nvSpPr>
            <p:cNvPr id="55300" name="矩形 15"/>
            <p:cNvSpPr/>
            <p:nvPr/>
          </p:nvSpPr>
          <p:spPr>
            <a:xfrm>
              <a:off x="19138" y="0"/>
              <a:ext cx="47829" cy="808745"/>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1" name="矩形 16"/>
            <p:cNvSpPr/>
            <p:nvPr/>
          </p:nvSpPr>
          <p:spPr>
            <a:xfrm>
              <a:off x="82397" y="106183"/>
              <a:ext cx="47828" cy="597169"/>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2" name="矩形 17"/>
            <p:cNvSpPr/>
            <p:nvPr/>
          </p:nvSpPr>
          <p:spPr>
            <a:xfrm flipH="1">
              <a:off x="165197" y="203264"/>
              <a:ext cx="47827" cy="404373"/>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
        <p:nvSpPr>
          <p:cNvPr id="55303" name="object 4"/>
          <p:cNvSpPr/>
          <p:nvPr/>
        </p:nvSpPr>
        <p:spPr>
          <a:xfrm>
            <a:off x="349250" y="1346200"/>
            <a:ext cx="10560050" cy="2762250"/>
          </a:xfrm>
          <a:custGeom>
            <a:avLst/>
            <a:gdLst/>
            <a:ahLst/>
            <a:cxnLst>
              <a:cxn ang="0">
                <a:pos x="10072728" y="4103963"/>
              </a:cxn>
              <a:cxn ang="0">
                <a:pos x="34426" y="4103963"/>
              </a:cxn>
              <a:cxn ang="0">
                <a:pos x="26760" y="4103251"/>
              </a:cxn>
              <a:cxn ang="0">
                <a:pos x="0" y="4075819"/>
              </a:cxn>
              <a:cxn ang="0">
                <a:pos x="0" y="28144"/>
              </a:cxn>
              <a:cxn ang="0">
                <a:pos x="34426" y="0"/>
              </a:cxn>
              <a:cxn ang="0">
                <a:pos x="10072728" y="0"/>
              </a:cxn>
              <a:cxn ang="0">
                <a:pos x="10107154" y="28144"/>
              </a:cxn>
              <a:cxn ang="0">
                <a:pos x="68853" y="28144"/>
              </a:cxn>
              <a:cxn ang="0">
                <a:pos x="34426" y="56288"/>
              </a:cxn>
              <a:cxn ang="0">
                <a:pos x="68853" y="56288"/>
              </a:cxn>
              <a:cxn ang="0">
                <a:pos x="68853" y="4047675"/>
              </a:cxn>
              <a:cxn ang="0">
                <a:pos x="34426" y="4047675"/>
              </a:cxn>
              <a:cxn ang="0">
                <a:pos x="68853" y="4075819"/>
              </a:cxn>
              <a:cxn ang="0">
                <a:pos x="10107154" y="4075819"/>
              </a:cxn>
              <a:cxn ang="0">
                <a:pos x="10106279" y="4082086"/>
              </a:cxn>
              <a:cxn ang="0">
                <a:pos x="10080390" y="4103251"/>
              </a:cxn>
              <a:cxn ang="0">
                <a:pos x="10072728" y="4103963"/>
              </a:cxn>
              <a:cxn ang="0">
                <a:pos x="68853" y="56288"/>
              </a:cxn>
              <a:cxn ang="0">
                <a:pos x="34426" y="56288"/>
              </a:cxn>
              <a:cxn ang="0">
                <a:pos x="68853" y="28144"/>
              </a:cxn>
              <a:cxn ang="0">
                <a:pos x="68853" y="56288"/>
              </a:cxn>
              <a:cxn ang="0">
                <a:pos x="10038301" y="56288"/>
              </a:cxn>
              <a:cxn ang="0">
                <a:pos x="68853" y="56288"/>
              </a:cxn>
              <a:cxn ang="0">
                <a:pos x="68853" y="28144"/>
              </a:cxn>
              <a:cxn ang="0">
                <a:pos x="10038301" y="28144"/>
              </a:cxn>
              <a:cxn ang="0">
                <a:pos x="10038301" y="56288"/>
              </a:cxn>
              <a:cxn ang="0">
                <a:pos x="10038301" y="4075819"/>
              </a:cxn>
              <a:cxn ang="0">
                <a:pos x="10038301" y="28144"/>
              </a:cxn>
              <a:cxn ang="0">
                <a:pos x="10072728" y="56288"/>
              </a:cxn>
              <a:cxn ang="0">
                <a:pos x="10107154" y="56288"/>
              </a:cxn>
              <a:cxn ang="0">
                <a:pos x="10107154" y="4047675"/>
              </a:cxn>
              <a:cxn ang="0">
                <a:pos x="10072728" y="4047675"/>
              </a:cxn>
              <a:cxn ang="0">
                <a:pos x="10038301" y="4075819"/>
              </a:cxn>
              <a:cxn ang="0">
                <a:pos x="10107154" y="56288"/>
              </a:cxn>
              <a:cxn ang="0">
                <a:pos x="10072728" y="56288"/>
              </a:cxn>
              <a:cxn ang="0">
                <a:pos x="10038301" y="28144"/>
              </a:cxn>
              <a:cxn ang="0">
                <a:pos x="10107154" y="28144"/>
              </a:cxn>
              <a:cxn ang="0">
                <a:pos x="10107154" y="56288"/>
              </a:cxn>
              <a:cxn ang="0">
                <a:pos x="68853" y="4075819"/>
              </a:cxn>
              <a:cxn ang="0">
                <a:pos x="34426" y="4047675"/>
              </a:cxn>
              <a:cxn ang="0">
                <a:pos x="68853" y="4047675"/>
              </a:cxn>
              <a:cxn ang="0">
                <a:pos x="68853" y="4075819"/>
              </a:cxn>
              <a:cxn ang="0">
                <a:pos x="10038301" y="4075819"/>
              </a:cxn>
              <a:cxn ang="0">
                <a:pos x="68853" y="4075819"/>
              </a:cxn>
              <a:cxn ang="0">
                <a:pos x="68853" y="4047675"/>
              </a:cxn>
              <a:cxn ang="0">
                <a:pos x="10038301" y="4047675"/>
              </a:cxn>
              <a:cxn ang="0">
                <a:pos x="10038301" y="4075819"/>
              </a:cxn>
              <a:cxn ang="0">
                <a:pos x="10107154" y="4075819"/>
              </a:cxn>
              <a:cxn ang="0">
                <a:pos x="10038301" y="4075819"/>
              </a:cxn>
              <a:cxn ang="0">
                <a:pos x="10072728" y="4047675"/>
              </a:cxn>
              <a:cxn ang="0">
                <a:pos x="10107154" y="4047675"/>
              </a:cxn>
              <a:cxn ang="0">
                <a:pos x="10107154" y="4075819"/>
              </a:cxn>
            </a:cxnLst>
            <a:pathLst>
              <a:path w="2796540" h="1389379">
                <a:moveTo>
                  <a:pt x="2786888" y="1388935"/>
                </a:moveTo>
                <a:lnTo>
                  <a:pt x="9525" y="1388935"/>
                </a:lnTo>
                <a:lnTo>
                  <a:pt x="7404" y="1388694"/>
                </a:lnTo>
                <a:lnTo>
                  <a:pt x="0" y="1379410"/>
                </a:lnTo>
                <a:lnTo>
                  <a:pt x="0" y="9525"/>
                </a:lnTo>
                <a:lnTo>
                  <a:pt x="9525" y="0"/>
                </a:lnTo>
                <a:lnTo>
                  <a:pt x="2786888" y="0"/>
                </a:lnTo>
                <a:lnTo>
                  <a:pt x="2796413" y="9525"/>
                </a:lnTo>
                <a:lnTo>
                  <a:pt x="19050" y="9525"/>
                </a:lnTo>
                <a:lnTo>
                  <a:pt x="9525" y="19050"/>
                </a:lnTo>
                <a:lnTo>
                  <a:pt x="19050" y="19050"/>
                </a:lnTo>
                <a:lnTo>
                  <a:pt x="19050" y="1369885"/>
                </a:lnTo>
                <a:lnTo>
                  <a:pt x="9525" y="1369885"/>
                </a:lnTo>
                <a:lnTo>
                  <a:pt x="19050" y="1379410"/>
                </a:lnTo>
                <a:lnTo>
                  <a:pt x="2796413" y="1379410"/>
                </a:lnTo>
                <a:lnTo>
                  <a:pt x="2796171" y="1381531"/>
                </a:lnTo>
                <a:lnTo>
                  <a:pt x="2789008" y="1388694"/>
                </a:lnTo>
                <a:lnTo>
                  <a:pt x="2786888" y="1388935"/>
                </a:lnTo>
                <a:close/>
              </a:path>
              <a:path w="2796540" h="1389379">
                <a:moveTo>
                  <a:pt x="19050" y="19050"/>
                </a:moveTo>
                <a:lnTo>
                  <a:pt x="9525" y="19050"/>
                </a:lnTo>
                <a:lnTo>
                  <a:pt x="19050" y="9525"/>
                </a:lnTo>
                <a:lnTo>
                  <a:pt x="19050" y="19050"/>
                </a:lnTo>
                <a:close/>
              </a:path>
              <a:path w="2796540" h="1389379">
                <a:moveTo>
                  <a:pt x="2777363" y="19050"/>
                </a:moveTo>
                <a:lnTo>
                  <a:pt x="19050" y="19050"/>
                </a:lnTo>
                <a:lnTo>
                  <a:pt x="19050" y="9525"/>
                </a:lnTo>
                <a:lnTo>
                  <a:pt x="2777363" y="9525"/>
                </a:lnTo>
                <a:lnTo>
                  <a:pt x="2777363" y="19050"/>
                </a:lnTo>
                <a:close/>
              </a:path>
              <a:path w="2796540" h="1389379">
                <a:moveTo>
                  <a:pt x="2777363" y="1379410"/>
                </a:moveTo>
                <a:lnTo>
                  <a:pt x="2777363" y="9525"/>
                </a:lnTo>
                <a:lnTo>
                  <a:pt x="2786888" y="19050"/>
                </a:lnTo>
                <a:lnTo>
                  <a:pt x="2796413" y="19050"/>
                </a:lnTo>
                <a:lnTo>
                  <a:pt x="2796413" y="1369885"/>
                </a:lnTo>
                <a:lnTo>
                  <a:pt x="2786888" y="1369885"/>
                </a:lnTo>
                <a:lnTo>
                  <a:pt x="2777363" y="1379410"/>
                </a:lnTo>
                <a:close/>
              </a:path>
              <a:path w="2796540" h="1389379">
                <a:moveTo>
                  <a:pt x="2796413" y="19050"/>
                </a:moveTo>
                <a:lnTo>
                  <a:pt x="2786888" y="19050"/>
                </a:lnTo>
                <a:lnTo>
                  <a:pt x="2777363" y="9525"/>
                </a:lnTo>
                <a:lnTo>
                  <a:pt x="2796413" y="9525"/>
                </a:lnTo>
                <a:lnTo>
                  <a:pt x="2796413" y="19050"/>
                </a:lnTo>
                <a:close/>
              </a:path>
              <a:path w="2796540" h="1389379">
                <a:moveTo>
                  <a:pt x="19050" y="1379410"/>
                </a:moveTo>
                <a:lnTo>
                  <a:pt x="9525" y="1369885"/>
                </a:lnTo>
                <a:lnTo>
                  <a:pt x="19050" y="1369885"/>
                </a:lnTo>
                <a:lnTo>
                  <a:pt x="19050" y="1379410"/>
                </a:lnTo>
                <a:close/>
              </a:path>
              <a:path w="2796540" h="1389379">
                <a:moveTo>
                  <a:pt x="2777363" y="1379410"/>
                </a:moveTo>
                <a:lnTo>
                  <a:pt x="19050" y="1379410"/>
                </a:lnTo>
                <a:lnTo>
                  <a:pt x="19050" y="1369885"/>
                </a:lnTo>
                <a:lnTo>
                  <a:pt x="2777363" y="1369885"/>
                </a:lnTo>
                <a:lnTo>
                  <a:pt x="2777363" y="1379410"/>
                </a:lnTo>
                <a:close/>
              </a:path>
              <a:path w="2796540" h="1389379">
                <a:moveTo>
                  <a:pt x="2796413" y="1379410"/>
                </a:moveTo>
                <a:lnTo>
                  <a:pt x="2777363" y="1379410"/>
                </a:lnTo>
                <a:lnTo>
                  <a:pt x="2786888" y="1369885"/>
                </a:lnTo>
                <a:lnTo>
                  <a:pt x="2796413" y="1369885"/>
                </a:lnTo>
                <a:lnTo>
                  <a:pt x="2796413" y="1379410"/>
                </a:lnTo>
                <a:close/>
              </a:path>
            </a:pathLst>
          </a:custGeom>
          <a:solidFill>
            <a:srgbClr val="AF1F23"/>
          </a:solidFill>
          <a:ln w="9525">
            <a:noFill/>
          </a:ln>
        </p:spPr>
        <p:txBody>
          <a:bodyPr/>
          <a:p>
            <a:endParaRPr lang="zh-CN" altLang="en-US"/>
          </a:p>
        </p:txBody>
      </p:sp>
      <p:sp>
        <p:nvSpPr>
          <p:cNvPr id="55304" name="文本框 99"/>
          <p:cNvSpPr txBox="1"/>
          <p:nvPr/>
        </p:nvSpPr>
        <p:spPr>
          <a:xfrm>
            <a:off x="502920" y="2315845"/>
            <a:ext cx="10406063" cy="694055"/>
          </a:xfrm>
          <a:prstGeom prst="rect">
            <a:avLst/>
          </a:prstGeom>
          <a:noFill/>
          <a:ln w="9525">
            <a:noFill/>
          </a:ln>
        </p:spPr>
        <p:txBody>
          <a:bodyPr wrap="square" anchor="t">
            <a:spAutoFit/>
          </a:bodyPr>
          <a:p>
            <a:pPr marL="342900" indent="-342900" algn="l">
              <a:lnSpc>
                <a:spcPct val="140000"/>
              </a:lnSpc>
              <a:buFont typeface="Wingdings" panose="05000000000000000000" pitchFamily="2" charset="2"/>
              <a:buChar char="Ø"/>
            </a:pPr>
            <a:r>
              <a:rPr lang="zh-CN" altLang="en-US" sz="2800" b="1" dirty="0">
                <a:latin typeface="微软雅黑" panose="020B0503020204020204" charset="-122"/>
                <a:ea typeface="微软雅黑" panose="020B0503020204020204" charset="-122"/>
              </a:rPr>
              <a:t>强大如乔布斯者，每个路演也需要训练上百遍！</a:t>
            </a:r>
            <a:endParaRPr lang="en-US" altLang="zh-CN" sz="2800" b="1" dirty="0">
              <a:latin typeface="微软雅黑" panose="020B0503020204020204" charset="-122"/>
              <a:ea typeface="微软雅黑" panose="020B0503020204020204" charset="-122"/>
            </a:endParaRPr>
          </a:p>
        </p:txBody>
      </p:sp>
      <p:sp>
        <p:nvSpPr>
          <p:cNvPr id="55305" name="TextBox 18"/>
          <p:cNvSpPr/>
          <p:nvPr/>
        </p:nvSpPr>
        <p:spPr>
          <a:xfrm>
            <a:off x="11387138" y="1203325"/>
            <a:ext cx="449262" cy="4522788"/>
          </a:xfrm>
          <a:prstGeom prst="rect">
            <a:avLst/>
          </a:prstGeom>
          <a:noFill/>
          <a:ln w="9525">
            <a:noFill/>
          </a:ln>
        </p:spPr>
        <p:txBody>
          <a:bodyPr anchor="t">
            <a:spAutoFit/>
          </a:bodyPr>
          <a:p>
            <a:pPr algn="dist"/>
            <a:r>
              <a:rPr lang="en-US" altLang="zh-CN" sz="2400" b="1" dirty="0">
                <a:solidFill>
                  <a:srgbClr val="FFFFFF"/>
                </a:solidFill>
                <a:latin typeface="微软雅黑" panose="020B0503020204020204" charset="-122"/>
                <a:ea typeface="微软雅黑" panose="020B0503020204020204" charset="-122"/>
                <a:sym typeface="微软雅黑" panose="020B0503020204020204" charset="-122"/>
              </a:rPr>
              <a:t>关解放思想的感悟更加深刻</a:t>
            </a:r>
            <a:endParaRPr lang="en-US" altLang="zh-CN" sz="2400" b="1" dirty="0">
              <a:solidFill>
                <a:schemeClr val="bg1"/>
              </a:solidFill>
              <a:latin typeface="Arial" panose="020B0604020202020204" pitchFamily="34" charset="0"/>
              <a:ea typeface="微软雅黑" panose="020B0503020204020204" charset="-122"/>
            </a:endParaRPr>
          </a:p>
        </p:txBody>
      </p:sp>
      <p:sp>
        <p:nvSpPr>
          <p:cNvPr id="55306" name="文本框 56"/>
          <p:cNvSpPr/>
          <p:nvPr/>
        </p:nvSpPr>
        <p:spPr>
          <a:xfrm>
            <a:off x="1256030" y="403225"/>
            <a:ext cx="2681605" cy="460375"/>
          </a:xfrm>
          <a:prstGeom prst="rect">
            <a:avLst/>
          </a:prstGeom>
          <a:solidFill>
            <a:srgbClr val="C00000"/>
          </a:solidFill>
          <a:ln w="9525" cap="flat" cmpd="sng">
            <a:solidFill>
              <a:srgbClr val="C00000"/>
            </a:solidFill>
            <a:prstDash val="solid"/>
            <a:miter/>
            <a:headEnd type="none" w="med" len="med"/>
            <a:tailEnd type="none" w="med" len="med"/>
          </a:ln>
        </p:spPr>
        <p:txBody>
          <a:bodyPr wrap="square" anchor="t">
            <a:spAutoFit/>
          </a:bodyPr>
          <a:p>
            <a:pPr algn="just"/>
            <a:r>
              <a:rPr lang="zh-CN" altLang="en-US" sz="2400" b="1" dirty="0">
                <a:solidFill>
                  <a:schemeClr val="bg1"/>
                </a:solidFill>
                <a:latin typeface="微软雅黑" panose="020B0503020204020204" charset="-122"/>
                <a:ea typeface="微软雅黑" panose="020B0503020204020204" charset="-122"/>
              </a:rPr>
              <a:t>不断训练</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2646998"/>
            <a:ext cx="8277665" cy="430530"/>
          </a:xfrm>
          <a:prstGeom prst="rect">
            <a:avLst/>
          </a:prstGeom>
        </p:spPr>
        <p:txBody>
          <a:bodyPr vert="horz" wrap="square" lIns="0" tIns="0" rIns="0" bIns="0" rtlCol="0">
            <a:spAutoFit/>
          </a:bodyPr>
          <a:lstStyle/>
          <a:p>
            <a:pPr marL="101600" algn="ctr">
              <a:lnSpc>
                <a:spcPct val="100000"/>
              </a:lnSpc>
            </a:pPr>
            <a:r>
              <a:rPr lang="zh-CN" altLang="en-US" sz="2800" b="0" spc="-15" dirty="0">
                <a:ea typeface="微软雅黑" panose="020B0503020204020204" charset="-122"/>
              </a:rPr>
              <a:t>视频：乔布斯的苹果</a:t>
            </a:r>
            <a:r>
              <a:rPr lang="zh-CN" altLang="en-US" sz="2800" b="0" spc="-15" dirty="0">
                <a:ea typeface="微软雅黑" panose="020B0503020204020204" charset="-122"/>
              </a:rPr>
              <a:t>手机产品</a:t>
            </a:r>
            <a:r>
              <a:rPr lang="zh-CN" altLang="en-US" sz="2800" b="0" spc="-15" dirty="0">
                <a:ea typeface="微软雅黑" panose="020B0503020204020204" charset="-122"/>
              </a:rPr>
              <a:t>发布会</a:t>
            </a:r>
            <a:endParaRPr lang="zh-CN" altLang="en-US" sz="2800" b="0" spc="-15" dirty="0">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81430" y="1270000"/>
            <a:ext cx="9629775" cy="5009515"/>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Font typeface="Arial" panose="020B0604020202020204" pitchFamily="34" charset="0"/>
              <a:buNone/>
            </a:pPr>
            <a:r>
              <a:rPr lang="zh-CN" altLang="en-US" sz="3200" b="1" dirty="0">
                <a:solidFill>
                  <a:srgbClr val="FF0000"/>
                </a:solidFill>
                <a:latin typeface="微软雅黑" panose="020B0503020204020204" charset="-122"/>
                <a:ea typeface="微软雅黑" panose="020B0503020204020204" charset="-122"/>
                <a:sym typeface="+mn-ea"/>
              </a:rPr>
              <a:t>运用结构化思维讲解</a:t>
            </a:r>
            <a:r>
              <a:rPr lang="zh-CN" altLang="en-US" sz="3200" b="1" dirty="0">
                <a:solidFill>
                  <a:srgbClr val="FF0000"/>
                </a:solidFill>
                <a:latin typeface="微软雅黑" panose="020B0503020204020204" charset="-122"/>
                <a:ea typeface="微软雅黑" panose="020B0503020204020204" charset="-122"/>
                <a:sym typeface="+mn-ea"/>
              </a:rPr>
              <a:t>并答辩本组的</a:t>
            </a:r>
            <a:r>
              <a:rPr lang="zh-CN" altLang="en-US" sz="3200" b="1" dirty="0">
                <a:solidFill>
                  <a:srgbClr val="FF0000"/>
                </a:solidFill>
                <a:latin typeface="微软雅黑" panose="020B0503020204020204" charset="-122"/>
                <a:ea typeface="微软雅黑" panose="020B0503020204020204" charset="-122"/>
                <a:sym typeface="+mn-ea"/>
              </a:rPr>
              <a:t>作业</a:t>
            </a:r>
            <a:endParaRPr lang="zh-CN" altLang="en-US" sz="3200" b="1" dirty="0">
              <a:solidFill>
                <a:srgbClr val="FF0000"/>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zh-CN" altLang="en-US" sz="2400" b="1" dirty="0">
                <a:solidFill>
                  <a:srgbClr val="FF0000"/>
                </a:solidFill>
                <a:latin typeface="微软雅黑" panose="020B0503020204020204" charset="-122"/>
                <a:ea typeface="微软雅黑" panose="020B0503020204020204" charset="-122"/>
                <a:sym typeface="+mn-ea"/>
              </a:rPr>
              <a:t>要求：</a:t>
            </a:r>
            <a:endParaRPr lang="zh-CN" altLang="en-US" sz="2400" b="1" dirty="0">
              <a:solidFill>
                <a:srgbClr val="FF0000"/>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1.</a:t>
            </a:r>
            <a:r>
              <a:rPr lang="zh-CN" altLang="en-US" sz="2400" b="1" dirty="0">
                <a:solidFill>
                  <a:schemeClr val="tx1"/>
                </a:solidFill>
                <a:latin typeface="微软雅黑" panose="020B0503020204020204" charset="-122"/>
                <a:ea typeface="微软雅黑" panose="020B0503020204020204" charset="-122"/>
                <a:sym typeface="+mn-ea"/>
              </a:rPr>
              <a:t>组内演练</a:t>
            </a:r>
            <a:r>
              <a:rPr lang="en-US" altLang="zh-CN" sz="2400" b="1" dirty="0">
                <a:solidFill>
                  <a:schemeClr val="tx1"/>
                </a:solidFill>
                <a:latin typeface="微软雅黑" panose="020B0503020204020204" charset="-122"/>
                <a:ea typeface="微软雅黑" panose="020B0503020204020204" charset="-122"/>
                <a:sym typeface="+mn-ea"/>
              </a:rPr>
              <a:t>15</a:t>
            </a:r>
            <a:r>
              <a:rPr lang="zh-CN" altLang="en-US" sz="2400" b="1" dirty="0">
                <a:solidFill>
                  <a:schemeClr val="tx1"/>
                </a:solidFill>
                <a:latin typeface="微软雅黑" panose="020B0503020204020204" charset="-122"/>
                <a:ea typeface="微软雅黑" panose="020B0503020204020204" charset="-122"/>
                <a:sym typeface="+mn-ea"/>
              </a:rPr>
              <a:t>分钟</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2.</a:t>
            </a:r>
            <a:r>
              <a:rPr lang="zh-CN" altLang="en-US" sz="2400" b="1" dirty="0">
                <a:solidFill>
                  <a:schemeClr val="tx1"/>
                </a:solidFill>
                <a:latin typeface="微软雅黑" panose="020B0503020204020204" charset="-122"/>
                <a:ea typeface="微软雅黑" panose="020B0503020204020204" charset="-122"/>
                <a:sym typeface="+mn-ea"/>
              </a:rPr>
              <a:t>每组派一名人员作为主讲人，答辩时全组人员均上台参加</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3.</a:t>
            </a:r>
            <a:r>
              <a:rPr lang="zh-CN" altLang="en-US" sz="2400" b="1" dirty="0">
                <a:solidFill>
                  <a:schemeClr val="tx1"/>
                </a:solidFill>
                <a:latin typeface="微软雅黑" panose="020B0503020204020204" charset="-122"/>
                <a:ea typeface="微软雅黑" panose="020B0503020204020204" charset="-122"/>
                <a:sym typeface="+mn-ea"/>
              </a:rPr>
              <a:t>各组</a:t>
            </a:r>
            <a:r>
              <a:rPr lang="zh-CN" altLang="en-US" sz="2400" b="1" dirty="0">
                <a:solidFill>
                  <a:schemeClr val="tx1"/>
                </a:solidFill>
                <a:latin typeface="微软雅黑" panose="020B0503020204020204" charset="-122"/>
                <a:ea typeface="微软雅黑" panose="020B0503020204020204" charset="-122"/>
                <a:sym typeface="+mn-ea"/>
              </a:rPr>
              <a:t>讲解时间</a:t>
            </a:r>
            <a:r>
              <a:rPr lang="en-US" altLang="zh-CN" sz="2400" b="1" dirty="0">
                <a:solidFill>
                  <a:schemeClr val="tx1"/>
                </a:solidFill>
                <a:latin typeface="微软雅黑" panose="020B0503020204020204" charset="-122"/>
                <a:ea typeface="微软雅黑" panose="020B0503020204020204" charset="-122"/>
                <a:sym typeface="+mn-ea"/>
              </a:rPr>
              <a:t>5</a:t>
            </a:r>
            <a:r>
              <a:rPr lang="zh-CN" altLang="en-US" sz="2400" b="1" dirty="0">
                <a:solidFill>
                  <a:schemeClr val="tx1"/>
                </a:solidFill>
                <a:latin typeface="微软雅黑" panose="020B0503020204020204" charset="-122"/>
                <a:ea typeface="微软雅黑" panose="020B0503020204020204" charset="-122"/>
                <a:sym typeface="+mn-ea"/>
              </a:rPr>
              <a:t>分钟，评委提问环节时间</a:t>
            </a:r>
            <a:r>
              <a:rPr lang="en-US" altLang="zh-CN" sz="2400" b="1" dirty="0">
                <a:solidFill>
                  <a:schemeClr val="tx1"/>
                </a:solidFill>
                <a:latin typeface="微软雅黑" panose="020B0503020204020204" charset="-122"/>
                <a:ea typeface="微软雅黑" panose="020B0503020204020204" charset="-122"/>
                <a:sym typeface="+mn-ea"/>
              </a:rPr>
              <a:t>3</a:t>
            </a:r>
            <a:r>
              <a:rPr lang="zh-CN" altLang="en-US" sz="2400" b="1" dirty="0">
                <a:solidFill>
                  <a:schemeClr val="tx1"/>
                </a:solidFill>
                <a:latin typeface="微软雅黑" panose="020B0503020204020204" charset="-122"/>
                <a:ea typeface="微软雅黑" panose="020B0503020204020204" charset="-122"/>
                <a:sym typeface="+mn-ea"/>
              </a:rPr>
              <a:t>分钟</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4.</a:t>
            </a:r>
            <a:r>
              <a:rPr lang="zh-CN" altLang="en-US" sz="2400" b="1" dirty="0">
                <a:solidFill>
                  <a:schemeClr val="tx1"/>
                </a:solidFill>
                <a:latin typeface="微软雅黑" panose="020B0503020204020204" charset="-122"/>
                <a:ea typeface="微软雅黑" panose="020B0503020204020204" charset="-122"/>
                <a:sym typeface="+mn-ea"/>
              </a:rPr>
              <a:t>每组派一名人员担任评委，评委组宣誓</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5.</a:t>
            </a:r>
            <a:r>
              <a:rPr lang="zh-CN" altLang="en-US" sz="2400" b="1" dirty="0">
                <a:solidFill>
                  <a:schemeClr val="tx1"/>
                </a:solidFill>
                <a:latin typeface="微软雅黑" panose="020B0503020204020204" charset="-122"/>
                <a:ea typeface="微软雅黑" panose="020B0503020204020204" charset="-122"/>
                <a:sym typeface="+mn-ea"/>
              </a:rPr>
              <a:t>评委组选举组长</a:t>
            </a:r>
            <a:r>
              <a:rPr lang="en-US" altLang="zh-CN" sz="2400" b="1" dirty="0">
                <a:solidFill>
                  <a:schemeClr val="tx1"/>
                </a:solidFill>
                <a:latin typeface="微软雅黑" panose="020B0503020204020204" charset="-122"/>
                <a:ea typeface="微软雅黑" panose="020B0503020204020204" charset="-122"/>
                <a:sym typeface="+mn-ea"/>
              </a:rPr>
              <a:t>1</a:t>
            </a:r>
            <a:r>
              <a:rPr lang="zh-CN" altLang="en-US" sz="2400" b="1" dirty="0">
                <a:solidFill>
                  <a:schemeClr val="tx1"/>
                </a:solidFill>
                <a:latin typeface="微软雅黑" panose="020B0503020204020204" charset="-122"/>
                <a:ea typeface="微软雅黑" panose="020B0503020204020204" charset="-122"/>
                <a:sym typeface="+mn-ea"/>
              </a:rPr>
              <a:t>人，记分员</a:t>
            </a:r>
            <a:r>
              <a:rPr lang="en-US" altLang="zh-CN" sz="2400" b="1" dirty="0">
                <a:solidFill>
                  <a:schemeClr val="tx1"/>
                </a:solidFill>
                <a:latin typeface="微软雅黑" panose="020B0503020204020204" charset="-122"/>
                <a:ea typeface="微软雅黑" panose="020B0503020204020204" charset="-122"/>
                <a:sym typeface="+mn-ea"/>
              </a:rPr>
              <a:t>2</a:t>
            </a:r>
            <a:r>
              <a:rPr lang="zh-CN" altLang="en-US" sz="2400" b="1" dirty="0">
                <a:solidFill>
                  <a:schemeClr val="tx1"/>
                </a:solidFill>
                <a:latin typeface="微软雅黑" panose="020B0503020204020204" charset="-122"/>
                <a:ea typeface="微软雅黑" panose="020B0503020204020204" charset="-122"/>
                <a:sym typeface="+mn-ea"/>
              </a:rPr>
              <a:t>人，监票人</a:t>
            </a:r>
            <a:r>
              <a:rPr lang="en-US" altLang="zh-CN" sz="2400" b="1" dirty="0">
                <a:solidFill>
                  <a:schemeClr val="tx1"/>
                </a:solidFill>
                <a:latin typeface="微软雅黑" panose="020B0503020204020204" charset="-122"/>
                <a:ea typeface="微软雅黑" panose="020B0503020204020204" charset="-122"/>
                <a:sym typeface="+mn-ea"/>
              </a:rPr>
              <a:t>2</a:t>
            </a:r>
            <a:r>
              <a:rPr lang="zh-CN" altLang="en-US" sz="2400" b="1" dirty="0">
                <a:solidFill>
                  <a:schemeClr val="tx1"/>
                </a:solidFill>
                <a:latin typeface="微软雅黑" panose="020B0503020204020204" charset="-122"/>
                <a:ea typeface="微软雅黑" panose="020B0503020204020204" charset="-122"/>
                <a:sym typeface="+mn-ea"/>
              </a:rPr>
              <a:t>人</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6.</a:t>
            </a:r>
            <a:r>
              <a:rPr lang="zh-CN" altLang="en-US" sz="2400" b="1" dirty="0">
                <a:solidFill>
                  <a:schemeClr val="tx1"/>
                </a:solidFill>
                <a:latin typeface="微软雅黑" panose="020B0503020204020204" charset="-122"/>
                <a:ea typeface="微软雅黑" panose="020B0503020204020204" charset="-122"/>
                <a:sym typeface="+mn-ea"/>
              </a:rPr>
              <a:t>答辩结束后，评委给每组评分，记分员统计各组最后得分</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7.</a:t>
            </a:r>
            <a:r>
              <a:rPr lang="zh-CN" altLang="en-US" sz="2400" b="1" dirty="0">
                <a:solidFill>
                  <a:schemeClr val="tx1"/>
                </a:solidFill>
                <a:latin typeface="微软雅黑" panose="020B0503020204020204" charset="-122"/>
                <a:ea typeface="微软雅黑" panose="020B0503020204020204" charset="-122"/>
                <a:sym typeface="+mn-ea"/>
              </a:rPr>
              <a:t>评审组长将各组得分发到</a:t>
            </a:r>
            <a:r>
              <a:rPr lang="en-US" altLang="zh-CN" sz="2400" b="1" dirty="0">
                <a:solidFill>
                  <a:schemeClr val="tx1"/>
                </a:solidFill>
                <a:latin typeface="微软雅黑" panose="020B0503020204020204" charset="-122"/>
                <a:ea typeface="微软雅黑" panose="020B0503020204020204" charset="-122"/>
                <a:sym typeface="+mn-ea"/>
              </a:rPr>
              <a:t>QQ</a:t>
            </a:r>
            <a:r>
              <a:rPr lang="zh-CN" altLang="en-US" sz="2400" b="1" dirty="0">
                <a:solidFill>
                  <a:schemeClr val="tx1"/>
                </a:solidFill>
                <a:latin typeface="微软雅黑" panose="020B0503020204020204" charset="-122"/>
                <a:ea typeface="微软雅黑" panose="020B0503020204020204" charset="-122"/>
                <a:sym typeface="+mn-ea"/>
              </a:rPr>
              <a:t>群，作为平时成绩之一</a:t>
            </a:r>
            <a:endParaRPr lang="zh-CN" altLang="en-US" sz="2400" b="1" dirty="0">
              <a:solidFill>
                <a:schemeClr val="tx1"/>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 name="object 2"/>
          <p:cNvSpPr txBox="1">
            <a:spLocks noGrp="1"/>
          </p:cNvSpPr>
          <p:nvPr/>
        </p:nvSpPr>
        <p:spPr>
          <a:xfrm>
            <a:off x="559435" y="432436"/>
            <a:ext cx="8277665" cy="49212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01600" algn="l">
              <a:lnSpc>
                <a:spcPct val="100000"/>
              </a:lnSpc>
            </a:pPr>
            <a:r>
              <a:rPr lang="zh-CN" sz="3200" b="1">
                <a:latin typeface="微软雅黑" panose="020B0503020204020204" charset="-122"/>
                <a:ea typeface="微软雅黑" panose="020B0503020204020204" charset="-122"/>
                <a:sym typeface="+mn-ea"/>
              </a:rPr>
              <a:t>结构化思维的应用</a:t>
            </a:r>
            <a:endParaRPr sz="3200" b="1">
              <a:latin typeface="微软雅黑" panose="020B0503020204020204" charset="-122"/>
              <a:ea typeface="微软雅黑" panose="020B0503020204020204"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46200" y="1408430"/>
            <a:ext cx="9107805"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微软雅黑" panose="020B0503020204020204" charset="-122"/>
                <a:ea typeface="微软雅黑" panose="020B0503020204020204" charset="-122"/>
                <a:sym typeface="+mn-ea"/>
              </a:rPr>
              <a:t>为什么大多数人平时不用结构化思维？</a:t>
            </a:r>
            <a:endParaRPr lang="zh-CN" altLang="en-US" sz="4000" b="1" dirty="0">
              <a:solidFill>
                <a:srgbClr val="FF0000"/>
              </a:solidFill>
              <a:uFillTx/>
              <a:latin typeface="Arial" panose="020B0604020202020204" pitchFamily="34" charset="0"/>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77315" y="1776730"/>
            <a:ext cx="9107805"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微软雅黑" panose="020B0503020204020204" charset="-122"/>
                <a:ea typeface="微软雅黑" panose="020B0503020204020204" charset="-122"/>
                <a:sym typeface="+mn-ea"/>
              </a:rPr>
              <a:t>从日常生活中的聊天，搜集信息</a:t>
            </a:r>
            <a:endParaRPr lang="zh-CN" altLang="en-US" sz="4000" b="1" dirty="0">
              <a:solidFill>
                <a:srgbClr val="FF0000"/>
              </a:solidFill>
              <a:uFillTx/>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377315" y="432435"/>
            <a:ext cx="9107805" cy="1176020"/>
          </a:xfrm>
          <a:prstGeom prst="rect">
            <a:avLst/>
          </a:prstGeom>
          <a:noFill/>
          <a:ln w="28575">
            <a:solidFill>
              <a:schemeClr val="bg1"/>
            </a:solidFill>
          </a:ln>
        </p:spPr>
        <p:txBody>
          <a:bodyPr wrap="square" rtlCol="0" anchor="ctr" anchorCtr="0">
            <a:noAutofit/>
          </a:bodyPr>
          <a:p>
            <a:pPr algn="l">
              <a:lnSpc>
                <a:spcPct val="130000"/>
              </a:lnSpc>
              <a:spcBef>
                <a:spcPts val="1200"/>
              </a:spcBef>
            </a:pPr>
            <a:r>
              <a:rPr lang="zh-CN" altLang="en-US" sz="2800" b="1" dirty="0">
                <a:solidFill>
                  <a:schemeClr val="tx1"/>
                </a:solidFill>
                <a:uFillTx/>
                <a:latin typeface="微软雅黑" panose="020B0503020204020204" charset="-122"/>
                <a:ea typeface="微软雅黑" panose="020B0503020204020204" charset="-122"/>
                <a:sym typeface="+mn-ea"/>
              </a:rPr>
              <a:t>应用场景</a:t>
            </a:r>
            <a:r>
              <a:rPr lang="en-US" altLang="zh-CN" sz="2800" b="1" dirty="0">
                <a:solidFill>
                  <a:schemeClr val="tx1"/>
                </a:solidFill>
                <a:uFillTx/>
                <a:latin typeface="微软雅黑" panose="020B0503020204020204" charset="-122"/>
                <a:ea typeface="微软雅黑" panose="020B0503020204020204" charset="-122"/>
                <a:sym typeface="+mn-ea"/>
              </a:rPr>
              <a:t>2</a:t>
            </a:r>
            <a:r>
              <a:rPr lang="zh-CN" altLang="en-US" sz="2800" b="1" dirty="0">
                <a:solidFill>
                  <a:schemeClr val="tx1"/>
                </a:solidFill>
                <a:uFillTx/>
                <a:latin typeface="微软雅黑" panose="020B0503020204020204" charset="-122"/>
                <a:ea typeface="微软雅黑" panose="020B0503020204020204" charset="-122"/>
                <a:sym typeface="+mn-ea"/>
              </a:rPr>
              <a:t>：</a:t>
            </a:r>
            <a:endParaRPr lang="zh-CN" altLang="en-US" sz="2800" b="1" dirty="0">
              <a:solidFill>
                <a:schemeClr val="tx1"/>
              </a:solidFill>
              <a:uFillTx/>
              <a:latin typeface="微软雅黑" panose="020B0503020204020204" charset="-122"/>
              <a:ea typeface="微软雅黑" panose="020B0503020204020204"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437765" y="685165"/>
            <a:ext cx="7315835" cy="5487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77315" y="1776730"/>
            <a:ext cx="9107805"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微软雅黑" panose="020B0503020204020204" charset="-122"/>
                <a:ea typeface="微软雅黑" panose="020B0503020204020204" charset="-122"/>
                <a:sym typeface="+mn-ea"/>
              </a:rPr>
              <a:t>如何用语言有效打动普通人---事实</a:t>
            </a:r>
            <a:endParaRPr lang="zh-CN" altLang="en-US" sz="4000" b="1" dirty="0">
              <a:solidFill>
                <a:srgbClr val="FF0000"/>
              </a:solidFill>
              <a:uFillTx/>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377315" y="432435"/>
            <a:ext cx="9107805" cy="1176020"/>
          </a:xfrm>
          <a:prstGeom prst="rect">
            <a:avLst/>
          </a:prstGeom>
          <a:noFill/>
          <a:ln w="28575">
            <a:solidFill>
              <a:schemeClr val="bg1"/>
            </a:solidFill>
          </a:ln>
        </p:spPr>
        <p:txBody>
          <a:bodyPr wrap="square" rtlCol="0" anchor="ctr" anchorCtr="0">
            <a:noAutofit/>
          </a:bodyPr>
          <a:p>
            <a:pPr algn="l">
              <a:lnSpc>
                <a:spcPct val="130000"/>
              </a:lnSpc>
              <a:spcBef>
                <a:spcPts val="1200"/>
              </a:spcBef>
            </a:pPr>
            <a:r>
              <a:rPr lang="zh-CN" altLang="en-US" sz="2800" b="1" dirty="0">
                <a:solidFill>
                  <a:schemeClr val="tx1"/>
                </a:solidFill>
                <a:uFillTx/>
                <a:latin typeface="微软雅黑" panose="020B0503020204020204" charset="-122"/>
                <a:ea typeface="微软雅黑" panose="020B0503020204020204" charset="-122"/>
                <a:sym typeface="+mn-ea"/>
              </a:rPr>
              <a:t>应用场景</a:t>
            </a:r>
            <a:r>
              <a:rPr lang="en-US" altLang="zh-CN" sz="2800" b="1" dirty="0">
                <a:solidFill>
                  <a:schemeClr val="tx1"/>
                </a:solidFill>
                <a:uFillTx/>
                <a:latin typeface="微软雅黑" panose="020B0503020204020204" charset="-122"/>
                <a:ea typeface="微软雅黑" panose="020B0503020204020204" charset="-122"/>
                <a:sym typeface="+mn-ea"/>
              </a:rPr>
              <a:t>3</a:t>
            </a:r>
            <a:r>
              <a:rPr lang="zh-CN" altLang="en-US" sz="2800" b="1" dirty="0">
                <a:solidFill>
                  <a:schemeClr val="tx1"/>
                </a:solidFill>
                <a:uFillTx/>
                <a:latin typeface="微软雅黑" panose="020B0503020204020204" charset="-122"/>
                <a:ea typeface="微软雅黑" panose="020B0503020204020204" charset="-122"/>
                <a:sym typeface="+mn-ea"/>
              </a:rPr>
              <a:t>：</a:t>
            </a:r>
            <a:endParaRPr lang="zh-CN" altLang="en-US" sz="2800" b="1" dirty="0">
              <a:solidFill>
                <a:schemeClr val="tx1"/>
              </a:solidFill>
              <a:uFillTx/>
              <a:latin typeface="微软雅黑" panose="020B0503020204020204" charset="-122"/>
              <a:ea typeface="微软雅黑" panose="020B0503020204020204" charset="-122"/>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圆角 10"/>
          <p:cNvSpPr/>
          <p:nvPr/>
        </p:nvSpPr>
        <p:spPr>
          <a:xfrm>
            <a:off x="3012440" y="1587500"/>
            <a:ext cx="6938645" cy="2795905"/>
          </a:xfrm>
          <a:prstGeom prst="roundRect">
            <a:avLst>
              <a:gd name="adj" fmla="val 7790"/>
            </a:avLst>
          </a:prstGeom>
          <a:solidFill>
            <a:schemeClr val="bg1"/>
          </a:solidFill>
          <a:ln w="19050">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spcBef>
                <a:spcPts val="1200"/>
              </a:spcBef>
            </a:pPr>
            <a:endPar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endParaRPr>
          </a:p>
          <a:p>
            <a:pPr algn="ctr">
              <a:lnSpc>
                <a:spcPct val="130000"/>
              </a:lnSpc>
              <a:spcBef>
                <a:spcPts val="1200"/>
              </a:spcBef>
            </a:pPr>
            <a:r>
              <a:rPr lang="zh-CN" altLang="en-US" sz="3200" b="1" dirty="0">
                <a:solidFill>
                  <a:srgbClr val="FF0000"/>
                </a:solidFill>
                <a:uFillTx/>
                <a:latin typeface="Arial" panose="020B0604020202020204" pitchFamily="34" charset="0"/>
                <a:ea typeface="微软雅黑" panose="020B0503020204020204" charset="-122"/>
                <a:sym typeface="+mn-ea"/>
              </a:rPr>
              <a:t>用语言打动一名普通同学</a:t>
            </a:r>
            <a:endParaRPr lang="zh-CN" altLang="en-US" sz="3200" b="1" dirty="0">
              <a:solidFill>
                <a:srgbClr val="FF0000"/>
              </a:solidFill>
              <a:uFillTx/>
              <a:latin typeface="Arial" panose="020B0604020202020204" pitchFamily="34" charset="0"/>
              <a:ea typeface="微软雅黑" panose="020B0503020204020204" charset="-122"/>
              <a:sym typeface="+mn-ea"/>
            </a:endParaRPr>
          </a:p>
          <a:p>
            <a:pPr algn="ctr">
              <a:lnSpc>
                <a:spcPct val="130000"/>
              </a:lnSpc>
              <a:spcBef>
                <a:spcPts val="1200"/>
              </a:spcBef>
            </a:pPr>
            <a:endParaRPr lang="zh-CN" altLang="en-US" sz="3200" b="1" dirty="0">
              <a:solidFill>
                <a:srgbClr val="FF0000"/>
              </a:solidFill>
              <a:uFillTx/>
              <a:latin typeface="Arial" panose="020B0604020202020204" pitchFamily="34" charset="0"/>
              <a:ea typeface="微软雅黑" panose="020B0503020204020204" charset="-122"/>
              <a:sym typeface="+mn-ea"/>
            </a:endParaRPr>
          </a:p>
          <a:p>
            <a:pPr algn="ctr">
              <a:lnSpc>
                <a:spcPct val="130000"/>
              </a:lnSpc>
              <a:spcBef>
                <a:spcPts val="1200"/>
              </a:spcBef>
            </a:pPr>
            <a:r>
              <a:rPr lang="zh-CN" altLang="en-US" sz="2400" b="1" dirty="0">
                <a:solidFill>
                  <a:srgbClr val="FF0000"/>
                </a:solidFill>
                <a:uFillTx/>
                <a:latin typeface="Arial" panose="020B0604020202020204" pitchFamily="34" charset="0"/>
                <a:ea typeface="微软雅黑" panose="020B0503020204020204" charset="-122"/>
                <a:sym typeface="+mn-ea"/>
              </a:rPr>
              <a:t>一名女同学</a:t>
            </a:r>
            <a:endParaRPr lang="zh-CN" altLang="en-US" sz="2400" b="1" dirty="0">
              <a:solidFill>
                <a:srgbClr val="FF0000"/>
              </a:solidFill>
              <a:uFillTx/>
              <a:latin typeface="Arial" panose="020B0604020202020204" pitchFamily="34" charset="0"/>
              <a:ea typeface="微软雅黑" panose="020B0503020204020204" charset="-122"/>
              <a:sym typeface="+mn-ea"/>
            </a:endParaRPr>
          </a:p>
          <a:p>
            <a:pPr algn="ctr">
              <a:lnSpc>
                <a:spcPct val="130000"/>
              </a:lnSpc>
              <a:spcBef>
                <a:spcPts val="1200"/>
              </a:spcBef>
            </a:pPr>
            <a:r>
              <a:rPr lang="zh-CN" altLang="en-US" sz="2400" b="1" dirty="0">
                <a:solidFill>
                  <a:srgbClr val="FF0000"/>
                </a:solidFill>
                <a:uFillTx/>
                <a:latin typeface="Arial" panose="020B0604020202020204" pitchFamily="34" charset="0"/>
                <a:ea typeface="微软雅黑" panose="020B0503020204020204" charset="-122"/>
                <a:sym typeface="+mn-ea"/>
              </a:rPr>
              <a:t>三名男同学</a:t>
            </a:r>
            <a:endParaRPr lang="zh-CN" altLang="en-US" sz="3200" b="1" dirty="0">
              <a:solidFill>
                <a:srgbClr val="FF0000"/>
              </a:solidFill>
              <a:uFillTx/>
              <a:latin typeface="Arial" panose="020B0604020202020204" pitchFamily="34" charset="0"/>
              <a:ea typeface="微软雅黑" panose="020B0503020204020204" charset="-122"/>
              <a:sym typeface="+mn-ea"/>
            </a:endParaRPr>
          </a:p>
          <a:p>
            <a:pPr algn="ctr">
              <a:lnSpc>
                <a:spcPct val="130000"/>
              </a:lnSpc>
              <a:spcBef>
                <a:spcPts val="1200"/>
              </a:spcBef>
            </a:pPr>
            <a:endParaRPr lang="zh-CN" altLang="en-US" sz="3200" b="1" dirty="0">
              <a:solidFill>
                <a:srgbClr val="FF0000"/>
              </a:solidFill>
              <a:uFillTx/>
              <a:latin typeface="Arial" panose="020B0604020202020204" pitchFamily="34" charset="0"/>
              <a:ea typeface="微软雅黑" panose="020B0503020204020204" charset="-122"/>
              <a:sym typeface="+mn-ea"/>
            </a:endParaRPr>
          </a:p>
        </p:txBody>
      </p:sp>
      <p:sp>
        <p:nvSpPr>
          <p:cNvPr id="2" name="矩形: 圆角 10"/>
          <p:cNvSpPr/>
          <p:nvPr/>
        </p:nvSpPr>
        <p:spPr>
          <a:xfrm>
            <a:off x="1101090" y="485140"/>
            <a:ext cx="819150" cy="593725"/>
          </a:xfrm>
          <a:prstGeom prst="roundRect">
            <a:avLst>
              <a:gd name="adj" fmla="val 7175"/>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30000"/>
              </a:lnSpc>
              <a:spcBef>
                <a:spcPts val="1200"/>
              </a:spcBef>
            </a:pP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体验</a:t>
            </a:r>
            <a:endPar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88720" y="1815465"/>
            <a:ext cx="9726930" cy="3971290"/>
          </a:xfrm>
          <a:prstGeom prst="rect">
            <a:avLst/>
          </a:prstGeom>
        </p:spPr>
        <p:txBody>
          <a:bodyPr vert="horz" wrap="square" lIns="0" tIns="0" rIns="0" bIns="0" rtlCol="0">
            <a:noAutofit/>
          </a:bodyPr>
          <a:lstStyle/>
          <a:p>
            <a:pPr marL="101600" algn="l" fontAlgn="auto">
              <a:lnSpc>
                <a:spcPts val="5060"/>
              </a:lnSpc>
            </a:pPr>
            <a:r>
              <a:rPr lang="zh-CN" altLang="en-US" sz="2800" spc="-15" dirty="0">
                <a:ea typeface="微软雅黑" panose="020B0503020204020204" charset="-122"/>
              </a:rPr>
              <a:t>1.</a:t>
            </a:r>
            <a:r>
              <a:rPr lang="zh-CN" altLang="en-US" sz="2800" spc="-15" dirty="0">
                <a:solidFill>
                  <a:srgbClr val="FF0000"/>
                </a:solidFill>
                <a:ea typeface="微软雅黑" panose="020B0503020204020204" charset="-122"/>
              </a:rPr>
              <a:t>不确定</a:t>
            </a:r>
            <a:r>
              <a:rPr lang="zh-CN" altLang="en-US" sz="2800" spc="-15" dirty="0">
                <a:ea typeface="微软雅黑" panose="020B0503020204020204" charset="-122"/>
              </a:rPr>
              <a:t>的永恒存在</a:t>
            </a:r>
            <a:br>
              <a:rPr lang="zh-CN" altLang="en-US" sz="2800" spc="-15" dirty="0">
                <a:ea typeface="微软雅黑" panose="020B0503020204020204" charset="-122"/>
              </a:rPr>
            </a:br>
            <a:r>
              <a:rPr lang="en-US" sz="2800" spc="-15" dirty="0">
                <a:ea typeface="微软雅黑" panose="020B0503020204020204" charset="-122"/>
              </a:rPr>
              <a:t>2.</a:t>
            </a:r>
            <a:r>
              <a:rPr lang="zh-CN" altLang="en-US" sz="2800" spc="-15" dirty="0">
                <a:ea typeface="微软雅黑" panose="020B0503020204020204" charset="-122"/>
              </a:rPr>
              <a:t>应对个人面临</a:t>
            </a:r>
            <a:r>
              <a:rPr lang="en-US" altLang="zh-CN" sz="2800" spc="-15" dirty="0">
                <a:ea typeface="微软雅黑" panose="020B0503020204020204" charset="-122"/>
              </a:rPr>
              <a:t>“</a:t>
            </a:r>
            <a:r>
              <a:rPr lang="zh-CN" altLang="en-US" sz="2800" spc="-15" dirty="0">
                <a:ea typeface="微软雅黑" panose="020B0503020204020204" charset="-122"/>
              </a:rPr>
              <a:t>不确定</a:t>
            </a:r>
            <a:r>
              <a:rPr lang="en-US" altLang="zh-CN" sz="2800" spc="-15" dirty="0">
                <a:ea typeface="微软雅黑" panose="020B0503020204020204" charset="-122"/>
              </a:rPr>
              <a:t>”</a:t>
            </a:r>
            <a:r>
              <a:rPr lang="zh-CN" altLang="en-US" sz="2800" spc="-15" dirty="0">
                <a:ea typeface="微软雅黑" panose="020B0503020204020204" charset="-122"/>
              </a:rPr>
              <a:t>的理论</a:t>
            </a:r>
            <a:r>
              <a:rPr lang="en-US" altLang="zh-CN" sz="2800" spc="-15" dirty="0">
                <a:ea typeface="微软雅黑" panose="020B0503020204020204" charset="-122"/>
              </a:rPr>
              <a:t>---</a:t>
            </a:r>
            <a:r>
              <a:rPr lang="zh-CN" altLang="en-US" sz="2800" spc="-15" dirty="0">
                <a:solidFill>
                  <a:srgbClr val="FF0000"/>
                </a:solidFill>
                <a:ea typeface="微软雅黑" panose="020B0503020204020204" charset="-122"/>
                <a:sym typeface="+mn-ea"/>
              </a:rPr>
              <a:t>效果推理</a:t>
            </a:r>
            <a:br>
              <a:rPr lang="zh-CN" altLang="en-US" sz="2800" spc="-15" dirty="0">
                <a:solidFill>
                  <a:srgbClr val="FF0000"/>
                </a:solidFill>
                <a:ea typeface="微软雅黑" panose="020B0503020204020204" charset="-122"/>
                <a:sym typeface="+mn-ea"/>
              </a:rPr>
            </a:br>
            <a:r>
              <a:rPr lang="zh-CN" altLang="en-US" sz="2800" spc="-15" dirty="0">
                <a:ea typeface="微软雅黑" panose="020B0503020204020204" charset="-122"/>
                <a:sym typeface="+mn-ea"/>
              </a:rPr>
              <a:t>3.用产品解决别人的不确定</a:t>
            </a:r>
            <a:r>
              <a:rPr lang="en-US" altLang="zh-CN" sz="2800" spc="-15" dirty="0">
                <a:ea typeface="微软雅黑" panose="020B0503020204020204" charset="-122"/>
                <a:sym typeface="+mn-ea"/>
              </a:rPr>
              <a:t>---</a:t>
            </a:r>
            <a:r>
              <a:rPr lang="zh-CN" altLang="en-US" sz="2800" spc="-15" dirty="0">
                <a:solidFill>
                  <a:srgbClr val="FF0000"/>
                </a:solidFill>
                <a:ea typeface="微软雅黑" panose="020B0503020204020204" charset="-122"/>
                <a:sym typeface="+mn-ea"/>
              </a:rPr>
              <a:t>设计思维</a:t>
            </a:r>
            <a:r>
              <a:rPr lang="en-US" altLang="zh-CN" sz="2800" spc="-15" dirty="0">
                <a:solidFill>
                  <a:srgbClr val="FF0000"/>
                </a:solidFill>
                <a:ea typeface="微软雅黑" panose="020B0503020204020204" charset="-122"/>
                <a:sym typeface="+mn-ea"/>
              </a:rPr>
              <a:t>+</a:t>
            </a:r>
            <a:r>
              <a:rPr lang="zh-CN" altLang="en-US" sz="2800" spc="-15" dirty="0">
                <a:solidFill>
                  <a:srgbClr val="FF0000"/>
                </a:solidFill>
                <a:ea typeface="微软雅黑" panose="020B0503020204020204" charset="-122"/>
                <a:sym typeface="+mn-ea"/>
              </a:rPr>
              <a:t>精益创业</a:t>
            </a:r>
            <a:br>
              <a:rPr lang="zh-CN" altLang="en-US" sz="2800" spc="-15" dirty="0">
                <a:ea typeface="微软雅黑" panose="020B0503020204020204" charset="-122"/>
              </a:rPr>
            </a:br>
            <a:r>
              <a:rPr lang="en-US" altLang="zh-CN" sz="2800" spc="-15" dirty="0">
                <a:ea typeface="微软雅黑" panose="020B0503020204020204" charset="-122"/>
              </a:rPr>
              <a:t>4.</a:t>
            </a:r>
            <a:r>
              <a:rPr lang="zh-CN" altLang="en-US" sz="2800" spc="-15" dirty="0">
                <a:solidFill>
                  <a:srgbClr val="FF0000"/>
                </a:solidFill>
                <a:ea typeface="微软雅黑" panose="020B0503020204020204" charset="-122"/>
                <a:sym typeface="+mn-ea"/>
              </a:rPr>
              <a:t>商业模式画布</a:t>
            </a:r>
            <a:r>
              <a:rPr lang="en-US" altLang="zh-CN" sz="2800" spc="-15" dirty="0">
                <a:ea typeface="微软雅黑" panose="020B0503020204020204" charset="-122"/>
                <a:sym typeface="+mn-ea"/>
              </a:rPr>
              <a:t>---</a:t>
            </a:r>
            <a:r>
              <a:rPr lang="zh-CN" altLang="en-US" sz="2800" spc="-15" dirty="0">
                <a:ea typeface="微软雅黑" panose="020B0503020204020204" charset="-122"/>
                <a:sym typeface="+mn-ea"/>
              </a:rPr>
              <a:t>涵盖整个商业模式的思维导图</a:t>
            </a:r>
            <a:br>
              <a:rPr lang="zh-CN" altLang="en-US" sz="2800" spc="-15" dirty="0">
                <a:ea typeface="微软雅黑" panose="020B0503020204020204" charset="-122"/>
                <a:sym typeface="+mn-ea"/>
              </a:rPr>
            </a:br>
            <a:r>
              <a:rPr lang="en-US" altLang="zh-CN" sz="2800" spc="-15" dirty="0">
                <a:ea typeface="微软雅黑" panose="020B0503020204020204" charset="-122"/>
                <a:sym typeface="+mn-ea"/>
              </a:rPr>
              <a:t>5.</a:t>
            </a:r>
            <a:r>
              <a:rPr lang="zh-CN" altLang="en-US" sz="2800" spc="-15" dirty="0">
                <a:ea typeface="微软雅黑" panose="020B0503020204020204" charset="-122"/>
                <a:sym typeface="+mn-ea"/>
              </a:rPr>
              <a:t>有效的表达：</a:t>
            </a:r>
            <a:r>
              <a:rPr lang="zh-CN" altLang="en-US" sz="2800" spc="-15" dirty="0">
                <a:solidFill>
                  <a:srgbClr val="FF0000"/>
                </a:solidFill>
                <a:ea typeface="微软雅黑" panose="020B0503020204020204" charset="-122"/>
                <a:sym typeface="+mn-ea"/>
              </a:rPr>
              <a:t>结构化思维</a:t>
            </a:r>
            <a:r>
              <a:rPr lang="en-US" altLang="zh-CN" sz="2800" spc="-15" dirty="0">
                <a:ea typeface="微软雅黑" panose="020B0503020204020204" charset="-122"/>
                <a:sym typeface="+mn-ea"/>
              </a:rPr>
              <a:t>---</a:t>
            </a:r>
            <a:r>
              <a:rPr lang="zh-CN" altLang="en-US" sz="2800" spc="-15" dirty="0">
                <a:ea typeface="微软雅黑" panose="020B0503020204020204" charset="-122"/>
                <a:sym typeface="+mn-ea"/>
              </a:rPr>
              <a:t>正向使用：路演的原则；反向使用：日常聊天</a:t>
            </a:r>
            <a:endParaRPr lang="zh-CN" altLang="en-US" sz="2800" spc="-15" dirty="0">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 name="object 2"/>
          <p:cNvSpPr txBox="1">
            <a:spLocks noGrp="1"/>
          </p:cNvSpPr>
          <p:nvPr/>
        </p:nvSpPr>
        <p:spPr>
          <a:xfrm>
            <a:off x="2176780" y="933450"/>
            <a:ext cx="8277665" cy="49212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altLang="en-US" sz="3200" spc="-15" dirty="0">
                <a:solidFill>
                  <a:schemeClr val="tx1"/>
                </a:solidFill>
                <a:ea typeface="微软雅黑" panose="020B0503020204020204" charset="-122"/>
              </a:rPr>
              <a:t>前几节课程回顾</a:t>
            </a:r>
            <a:endParaRPr lang="zh-CN" altLang="en-US" sz="2800" b="0" spc="-15" dirty="0">
              <a:solidFill>
                <a:srgbClr val="FF0000"/>
              </a:solidFill>
              <a:ea typeface="微软雅黑" panose="020B0503020204020204"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圆角 10"/>
          <p:cNvSpPr/>
          <p:nvPr/>
        </p:nvSpPr>
        <p:spPr>
          <a:xfrm>
            <a:off x="2979420" y="1757680"/>
            <a:ext cx="6938645" cy="2795905"/>
          </a:xfrm>
          <a:prstGeom prst="roundRect">
            <a:avLst>
              <a:gd name="adj" fmla="val 7175"/>
            </a:avLst>
          </a:prstGeom>
          <a:solidFill>
            <a:schemeClr val="bg1"/>
          </a:solidFill>
          <a:ln w="19050">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spcBef>
                <a:spcPts val="1200"/>
              </a:spcBef>
            </a:pPr>
            <a:r>
              <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rPr>
              <a:t>请大家评议</a:t>
            </a:r>
            <a:endPar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1162368"/>
            <a:ext cx="8277665" cy="430530"/>
          </a:xfrm>
          <a:prstGeom prst="rect">
            <a:avLst/>
          </a:prstGeom>
        </p:spPr>
        <p:txBody>
          <a:bodyPr vert="horz" wrap="square" lIns="0" tIns="0" rIns="0" bIns="0" rtlCol="0">
            <a:spAutoFit/>
          </a:bodyPr>
          <a:lstStyle/>
          <a:p>
            <a:pPr marL="101600" algn="ctr">
              <a:lnSpc>
                <a:spcPct val="100000"/>
              </a:lnSpc>
            </a:pPr>
            <a:r>
              <a:rPr lang="zh-CN" altLang="en-US" sz="2800" b="0" spc="-15" dirty="0">
                <a:ea typeface="微软雅黑" panose="020B0503020204020204" charset="-122"/>
              </a:rPr>
              <a:t>本节课程总结</a:t>
            </a:r>
            <a:endParaRPr lang="zh-CN" altLang="en-US" sz="2800" b="0" spc="-15" dirty="0">
              <a:ea typeface="微软雅黑" panose="020B0503020204020204" charset="-122"/>
            </a:endParaRPr>
          </a:p>
        </p:txBody>
      </p:sp>
      <p:sp>
        <p:nvSpPr>
          <p:cNvPr id="3" name="文本框 2"/>
          <p:cNvSpPr txBox="1"/>
          <p:nvPr/>
        </p:nvSpPr>
        <p:spPr>
          <a:xfrm>
            <a:off x="2238331" y="2379053"/>
            <a:ext cx="7715348" cy="1644809"/>
          </a:xfrm>
          <a:prstGeom prst="rect">
            <a:avLst/>
          </a:prstGeom>
          <a:noFill/>
          <a:ln w="28575">
            <a:solidFill>
              <a:srgbClr val="219083"/>
            </a:solidFill>
          </a:ln>
        </p:spPr>
        <p:txBody>
          <a:bodyPr wrap="square" rtlCol="0" anchor="ctr" anchorCtr="0">
            <a:noAutofit/>
          </a:bodyPr>
          <a:lstStyle/>
          <a:p>
            <a:pPr marL="285750" indent="-285750">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有效的表达</a:t>
            </a:r>
            <a:r>
              <a:rPr lang="en-US" altLang="zh-CN" sz="2400" b="1" dirty="0">
                <a:latin typeface="微软雅黑" panose="020B0503020204020204" charset="-122"/>
                <a:ea typeface="微软雅黑" panose="020B0503020204020204" charset="-122"/>
                <a:sym typeface="+mn-ea"/>
              </a:rPr>
              <a:t>---</a:t>
            </a:r>
            <a:r>
              <a:rPr lang="zh-CN" altLang="en-US" sz="2400" b="1" dirty="0">
                <a:latin typeface="微软雅黑" panose="020B0503020204020204" charset="-122"/>
                <a:ea typeface="微软雅黑" panose="020B0503020204020204" charset="-122"/>
                <a:sym typeface="+mn-ea"/>
              </a:rPr>
              <a:t>结构化思维的正反向应用</a:t>
            </a:r>
            <a:endParaRPr lang="zh-CN" altLang="en-US" sz="2400" b="1" dirty="0">
              <a:latin typeface="微软雅黑" panose="020B0503020204020204" charset="-122"/>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a:spLocks noGrp="1" noRot="1" noMove="1" noResize="1" noEditPoints="1" noAdjustHandles="1" noChangeArrowheads="1" noChangeShapeType="1"/>
          </p:cNvSpPr>
          <p:nvPr/>
        </p:nvSpPr>
        <p:spPr>
          <a:xfrm>
            <a:off x="-667797" y="1341437"/>
            <a:ext cx="493200" cy="4967287"/>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13.80 </a:t>
            </a:r>
            <a:r>
              <a:rPr kumimoji="0" lang="zh-CN" altLang="en-US" sz="2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厘米</a:t>
            </a:r>
            <a:endParaRPr kumimoji="0" lang="zh-CN" altLang="en-US" sz="2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p:txBody>
      </p:sp>
      <p:sp>
        <p:nvSpPr>
          <p:cNvPr id="22" name="矩形 21"/>
          <p:cNvSpPr>
            <a:spLocks noGrp="1" noRot="1" noMove="1" noResize="1" noEditPoints="1" noAdjustHandles="1" noChangeArrowheads="1" noChangeShapeType="1"/>
          </p:cNvSpPr>
          <p:nvPr/>
        </p:nvSpPr>
        <p:spPr>
          <a:xfrm>
            <a:off x="480000" y="-734001"/>
            <a:ext cx="11232000" cy="492443"/>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31.20 </a:t>
            </a:r>
            <a:r>
              <a:rPr kumimoji="0" lang="zh-CN" altLang="en-US" sz="2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rPr>
              <a:t>厘米</a:t>
            </a:r>
            <a:endParaRPr kumimoji="0" lang="zh-CN" altLang="en-US" sz="2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微软雅黑" panose="020B0503020204020204" charset="-122"/>
            </a:endParaRPr>
          </a:p>
        </p:txBody>
      </p:sp>
      <p:grpSp>
        <p:nvGrpSpPr>
          <p:cNvPr id="117" name="组合 116"/>
          <p:cNvGrpSpPr/>
          <p:nvPr/>
        </p:nvGrpSpPr>
        <p:grpSpPr>
          <a:xfrm>
            <a:off x="1030605" y="1341120"/>
            <a:ext cx="9879965" cy="4862045"/>
            <a:chOff x="1365860" y="2159695"/>
            <a:chExt cx="9460281" cy="4265218"/>
          </a:xfrm>
        </p:grpSpPr>
        <p:grpSp>
          <p:nvGrpSpPr>
            <p:cNvPr id="105" name="组合 104"/>
            <p:cNvGrpSpPr/>
            <p:nvPr/>
          </p:nvGrpSpPr>
          <p:grpSpPr>
            <a:xfrm>
              <a:off x="3768074" y="2159695"/>
              <a:ext cx="2253640" cy="4034729"/>
              <a:chOff x="4438608" y="2273995"/>
              <a:chExt cx="2253640" cy="4034729"/>
            </a:xfrm>
          </p:grpSpPr>
          <p:sp>
            <p:nvSpPr>
              <p:cNvPr id="3" name="矩形 2"/>
              <p:cNvSpPr/>
              <p:nvPr/>
            </p:nvSpPr>
            <p:spPr>
              <a:xfrm>
                <a:off x="4438608" y="2890780"/>
                <a:ext cx="2253640" cy="3417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36" name="文本框 35"/>
              <p:cNvSpPr txBox="1"/>
              <p:nvPr/>
            </p:nvSpPr>
            <p:spPr>
              <a:xfrm>
                <a:off x="4522952" y="3001610"/>
                <a:ext cx="2084953" cy="511931"/>
              </a:xfrm>
              <a:prstGeom prst="rect">
                <a:avLst/>
              </a:prstGeom>
              <a:noFill/>
            </p:spPr>
            <p:txBody>
              <a:bodyPr wrap="square">
                <a:spAutoFit/>
              </a:bodyPr>
              <a:lstStyle>
                <a:defPPr>
                  <a:defRPr lang="zh-CN"/>
                </a:defPPr>
                <a:lvl1pPr>
                  <a:defRPr>
                    <a:solidFill>
                      <a:schemeClr val="tx1">
                        <a:lumMod val="65000"/>
                        <a:lumOff val="35000"/>
                      </a:schemeClr>
                    </a:solidFill>
                  </a:defRPr>
                </a:lvl1pPr>
              </a:lstStyle>
              <a:p>
                <a:pPr algn="ctr"/>
                <a:r>
                  <a:rPr lang="en-US" altLang="zh-CN" sz="3200" b="1" dirty="0">
                    <a:solidFill>
                      <a:srgbClr val="FF0000"/>
                    </a:solidFill>
                    <a:cs typeface="微软雅黑" panose="020B0503020204020204" charset="-122"/>
                  </a:rPr>
                  <a:t>15%</a:t>
                </a:r>
                <a:endParaRPr lang="zh-CN" altLang="en-US" sz="3200" b="1" dirty="0">
                  <a:solidFill>
                    <a:srgbClr val="FF0000"/>
                  </a:solidFill>
                  <a:cs typeface="微软雅黑" panose="020B0503020204020204" charset="-122"/>
                </a:endParaRPr>
              </a:p>
            </p:txBody>
          </p:sp>
          <p:sp>
            <p:nvSpPr>
              <p:cNvPr id="37" name="文本框 36"/>
              <p:cNvSpPr txBox="1"/>
              <p:nvPr/>
            </p:nvSpPr>
            <p:spPr>
              <a:xfrm>
                <a:off x="4522952" y="3860356"/>
                <a:ext cx="2084953" cy="511931"/>
              </a:xfrm>
              <a:prstGeom prst="rect">
                <a:avLst/>
              </a:prstGeom>
              <a:noFill/>
            </p:spPr>
            <p:txBody>
              <a:bodyPr wrap="square">
                <a:spAutoFit/>
              </a:bodyPr>
              <a:lstStyle/>
              <a:p>
                <a:pPr algn="ctr"/>
                <a:r>
                  <a:rPr lang="en-US" altLang="zh-CN" sz="3200" b="1" dirty="0">
                    <a:solidFill>
                      <a:srgbClr val="FF0000"/>
                    </a:solidFill>
                    <a:cs typeface="微软雅黑" panose="020B0503020204020204" charset="-122"/>
                  </a:rPr>
                  <a:t>40%</a:t>
                </a:r>
                <a:endParaRPr lang="zh-CN" altLang="en-US" sz="3200" b="1" dirty="0">
                  <a:solidFill>
                    <a:srgbClr val="FF0000"/>
                  </a:solidFill>
                  <a:cs typeface="微软雅黑" panose="020B0503020204020204" charset="-122"/>
                </a:endParaRPr>
              </a:p>
            </p:txBody>
          </p:sp>
          <p:sp>
            <p:nvSpPr>
              <p:cNvPr id="38" name="文本框 37"/>
              <p:cNvSpPr txBox="1"/>
              <p:nvPr/>
            </p:nvSpPr>
            <p:spPr>
              <a:xfrm>
                <a:off x="4522952" y="4714842"/>
                <a:ext cx="2084953" cy="511931"/>
              </a:xfrm>
              <a:prstGeom prst="rect">
                <a:avLst/>
              </a:prstGeom>
              <a:noFill/>
            </p:spPr>
            <p:txBody>
              <a:bodyPr wrap="square">
                <a:spAutoFit/>
              </a:bodyPr>
              <a:lstStyle/>
              <a:p>
                <a:pPr algn="ctr"/>
                <a:r>
                  <a:rPr lang="en-US" altLang="zh-CN" sz="3200" b="1" dirty="0">
                    <a:solidFill>
                      <a:srgbClr val="FF0000"/>
                    </a:solidFill>
                    <a:cs typeface="微软雅黑" panose="020B0503020204020204" charset="-122"/>
                  </a:rPr>
                  <a:t>30%</a:t>
                </a:r>
                <a:endParaRPr lang="zh-CN" altLang="en-US" sz="3200" b="1" dirty="0">
                  <a:solidFill>
                    <a:srgbClr val="FF0000"/>
                  </a:solidFill>
                  <a:cs typeface="微软雅黑" panose="020B0503020204020204" charset="-122"/>
                </a:endParaRPr>
              </a:p>
            </p:txBody>
          </p:sp>
          <p:sp>
            <p:nvSpPr>
              <p:cNvPr id="39" name="文本框 38"/>
              <p:cNvSpPr txBox="1"/>
              <p:nvPr/>
            </p:nvSpPr>
            <p:spPr>
              <a:xfrm>
                <a:off x="4522952" y="5569328"/>
                <a:ext cx="2084953" cy="511931"/>
              </a:xfrm>
              <a:prstGeom prst="rect">
                <a:avLst/>
              </a:prstGeom>
              <a:noFill/>
            </p:spPr>
            <p:txBody>
              <a:bodyPr wrap="square">
                <a:spAutoFit/>
              </a:bodyPr>
              <a:lstStyle/>
              <a:p>
                <a:pPr algn="ctr"/>
                <a:r>
                  <a:rPr lang="en-US" altLang="zh-CN" sz="3200" b="1" dirty="0">
                    <a:solidFill>
                      <a:srgbClr val="FF0000"/>
                    </a:solidFill>
                    <a:cs typeface="微软雅黑" panose="020B0503020204020204" charset="-122"/>
                  </a:rPr>
                  <a:t>15%</a:t>
                </a:r>
                <a:endParaRPr lang="zh-CN" altLang="en-US" sz="3200" b="1" dirty="0">
                  <a:solidFill>
                    <a:srgbClr val="FF0000"/>
                  </a:solidFill>
                  <a:cs typeface="微软雅黑" panose="020B0503020204020204" charset="-122"/>
                </a:endParaRPr>
              </a:p>
            </p:txBody>
          </p:sp>
          <p:sp>
            <p:nvSpPr>
              <p:cNvPr id="40" name="矩形: 圆顶角 39"/>
              <p:cNvSpPr/>
              <p:nvPr/>
            </p:nvSpPr>
            <p:spPr>
              <a:xfrm>
                <a:off x="4438608" y="2273995"/>
                <a:ext cx="2253640" cy="616783"/>
              </a:xfrm>
              <a:prstGeom prst="round2Same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a:cs typeface="微软雅黑" panose="020B0503020204020204" charset="-122"/>
                </a:endParaRPr>
              </a:p>
            </p:txBody>
          </p:sp>
          <p:sp>
            <p:nvSpPr>
              <p:cNvPr id="52" name="文本框 51"/>
              <p:cNvSpPr txBox="1"/>
              <p:nvPr/>
            </p:nvSpPr>
            <p:spPr>
              <a:xfrm>
                <a:off x="4910087" y="2366943"/>
                <a:ext cx="1310682" cy="377124"/>
              </a:xfrm>
              <a:prstGeom prst="rect">
                <a:avLst/>
              </a:prstGeom>
              <a:noFill/>
            </p:spPr>
            <p:txBody>
              <a:bodyPr wrap="square">
                <a:spAutoFit/>
              </a:bodyPr>
              <a:lstStyle/>
              <a:p>
                <a:pPr algn="ctr"/>
                <a:r>
                  <a:rPr lang="zh-CN" altLang="en-US" sz="2200" b="1" dirty="0">
                    <a:solidFill>
                      <a:schemeClr val="bg1"/>
                    </a:solidFill>
                    <a:latin typeface="+mj-ea"/>
                    <a:ea typeface="+mj-ea"/>
                    <a:cs typeface="微软雅黑" panose="020B0503020204020204" charset="-122"/>
                  </a:rPr>
                  <a:t>评价</a:t>
                </a:r>
                <a:r>
                  <a:rPr lang="zh-CN" altLang="en-US" sz="2200" b="1" dirty="0">
                    <a:solidFill>
                      <a:schemeClr val="bg1"/>
                    </a:solidFill>
                    <a:latin typeface="+mj-ea"/>
                    <a:ea typeface="+mj-ea"/>
                    <a:cs typeface="微软雅黑" panose="020B0503020204020204" charset="-122"/>
                  </a:rPr>
                  <a:t>比例</a:t>
                </a:r>
                <a:endParaRPr lang="zh-CN" altLang="en-US" sz="2200" b="1" dirty="0">
                  <a:solidFill>
                    <a:schemeClr val="bg1"/>
                  </a:solidFill>
                  <a:latin typeface="+mj-ea"/>
                  <a:ea typeface="+mj-ea"/>
                  <a:cs typeface="微软雅黑" panose="020B0503020204020204" charset="-122"/>
                </a:endParaRPr>
              </a:p>
            </p:txBody>
          </p:sp>
        </p:grpSp>
        <p:grpSp>
          <p:nvGrpSpPr>
            <p:cNvPr id="104" name="组合 103"/>
            <p:cNvGrpSpPr/>
            <p:nvPr/>
          </p:nvGrpSpPr>
          <p:grpSpPr>
            <a:xfrm>
              <a:off x="6170288" y="2159695"/>
              <a:ext cx="2253640" cy="4034729"/>
              <a:chOff x="6840822" y="2273995"/>
              <a:chExt cx="2253640" cy="4034729"/>
            </a:xfrm>
          </p:grpSpPr>
          <p:sp>
            <p:nvSpPr>
              <p:cNvPr id="4" name="矩形 3"/>
              <p:cNvSpPr/>
              <p:nvPr/>
            </p:nvSpPr>
            <p:spPr>
              <a:xfrm>
                <a:off x="6840822" y="2890780"/>
                <a:ext cx="2253640" cy="3417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53" name="矩形: 圆顶角 52"/>
              <p:cNvSpPr/>
              <p:nvPr/>
            </p:nvSpPr>
            <p:spPr>
              <a:xfrm>
                <a:off x="6840822" y="2273995"/>
                <a:ext cx="2253640" cy="616783"/>
              </a:xfrm>
              <a:prstGeom prst="round2Same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a:cs typeface="微软雅黑" panose="020B0503020204020204" charset="-122"/>
                </a:endParaRPr>
              </a:p>
            </p:txBody>
          </p:sp>
          <p:sp>
            <p:nvSpPr>
              <p:cNvPr id="54" name="文本框 53"/>
              <p:cNvSpPr txBox="1"/>
              <p:nvPr/>
            </p:nvSpPr>
            <p:spPr>
              <a:xfrm>
                <a:off x="7312301" y="2366943"/>
                <a:ext cx="1310682" cy="377124"/>
              </a:xfrm>
              <a:prstGeom prst="rect">
                <a:avLst/>
              </a:prstGeom>
              <a:noFill/>
            </p:spPr>
            <p:txBody>
              <a:bodyPr wrap="square">
                <a:spAutoFit/>
              </a:bodyPr>
              <a:lstStyle/>
              <a:p>
                <a:pPr algn="ctr"/>
                <a:r>
                  <a:rPr lang="zh-CN" altLang="en-US" sz="2200" b="1" dirty="0">
                    <a:solidFill>
                      <a:schemeClr val="bg1"/>
                    </a:solidFill>
                    <a:latin typeface="+mj-ea"/>
                    <a:ea typeface="+mj-ea"/>
                    <a:cs typeface="微软雅黑" panose="020B0503020204020204" charset="-122"/>
                  </a:rPr>
                  <a:t>细节操作</a:t>
                </a:r>
                <a:endParaRPr lang="zh-CN" altLang="en-US" sz="2200" b="1" dirty="0">
                  <a:solidFill>
                    <a:schemeClr val="bg1"/>
                  </a:solidFill>
                  <a:latin typeface="+mj-ea"/>
                  <a:ea typeface="+mj-ea"/>
                  <a:cs typeface="微软雅黑" panose="020B0503020204020204" charset="-122"/>
                </a:endParaRPr>
              </a:p>
            </p:txBody>
          </p:sp>
        </p:grpSp>
        <p:grpSp>
          <p:nvGrpSpPr>
            <p:cNvPr id="103" name="组合 102"/>
            <p:cNvGrpSpPr/>
            <p:nvPr/>
          </p:nvGrpSpPr>
          <p:grpSpPr>
            <a:xfrm>
              <a:off x="8572501" y="2159695"/>
              <a:ext cx="2253640" cy="4034730"/>
              <a:chOff x="9243035" y="2273995"/>
              <a:chExt cx="2253640" cy="4034730"/>
            </a:xfrm>
          </p:grpSpPr>
          <p:sp>
            <p:nvSpPr>
              <p:cNvPr id="5" name="矩形 4"/>
              <p:cNvSpPr/>
              <p:nvPr/>
            </p:nvSpPr>
            <p:spPr>
              <a:xfrm>
                <a:off x="9243035" y="2890781"/>
                <a:ext cx="2253640" cy="3417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77" name="文本框 76"/>
              <p:cNvSpPr txBox="1"/>
              <p:nvPr/>
            </p:nvSpPr>
            <p:spPr>
              <a:xfrm>
                <a:off x="9327379" y="3191370"/>
                <a:ext cx="2084953" cy="295795"/>
              </a:xfrm>
              <a:prstGeom prst="rect">
                <a:avLst/>
              </a:prstGeom>
              <a:noFill/>
            </p:spPr>
            <p:txBody>
              <a:bodyPr wrap="square">
                <a:spAutoFit/>
              </a:bodyPr>
              <a:lstStyle>
                <a:defPPr>
                  <a:defRPr lang="zh-CN"/>
                </a:defPPr>
                <a:lvl1pPr>
                  <a:defRPr>
                    <a:solidFill>
                      <a:schemeClr val="tx1">
                        <a:lumMod val="65000"/>
                        <a:lumOff val="35000"/>
                      </a:schemeClr>
                    </a:solidFill>
                  </a:defRPr>
                </a:lvl1pPr>
              </a:lstStyle>
              <a:p>
                <a:pPr algn="ctr"/>
                <a:r>
                  <a:rPr lang="zh-CN" altLang="en-US" sz="1600" b="1" dirty="0">
                    <a:solidFill>
                      <a:schemeClr val="tx1">
                        <a:lumMod val="75000"/>
                        <a:lumOff val="25000"/>
                      </a:schemeClr>
                    </a:solidFill>
                    <a:latin typeface="黑体" panose="02010609060101010101" charset="-122"/>
                    <a:ea typeface="黑体" panose="02010609060101010101" charset="-122"/>
                    <a:cs typeface="微软雅黑" panose="020B0503020204020204" charset="-122"/>
                  </a:rPr>
                  <a:t>平台记录</a:t>
                </a:r>
                <a:endParaRPr lang="zh-CN" altLang="en-US" sz="1600" b="1" dirty="0">
                  <a:solidFill>
                    <a:schemeClr val="tx1">
                      <a:lumMod val="75000"/>
                      <a:lumOff val="25000"/>
                    </a:schemeClr>
                  </a:solidFill>
                  <a:latin typeface="黑体" panose="02010609060101010101" charset="-122"/>
                  <a:ea typeface="黑体" panose="02010609060101010101" charset="-122"/>
                  <a:cs typeface="微软雅黑" panose="020B0503020204020204" charset="-122"/>
                </a:endParaRPr>
              </a:p>
            </p:txBody>
          </p:sp>
          <p:sp>
            <p:nvSpPr>
              <p:cNvPr id="78" name="文本框 77"/>
              <p:cNvSpPr txBox="1"/>
              <p:nvPr/>
            </p:nvSpPr>
            <p:spPr>
              <a:xfrm>
                <a:off x="9425945" y="3872601"/>
                <a:ext cx="1887820" cy="511931"/>
              </a:xfrm>
              <a:prstGeom prst="rect">
                <a:avLst/>
              </a:prstGeom>
              <a:noFill/>
            </p:spPr>
            <p:txBody>
              <a:bodyPr wrap="square">
                <a:spAutoFit/>
              </a:bodyPr>
              <a:lstStyle/>
              <a:p>
                <a:pPr algn="ctr"/>
                <a:r>
                  <a:rPr lang="zh-CN" altLang="en-US" sz="1600" b="1" dirty="0">
                    <a:solidFill>
                      <a:schemeClr val="tx1">
                        <a:lumMod val="75000"/>
                        <a:lumOff val="25000"/>
                      </a:schemeClr>
                    </a:solidFill>
                    <a:latin typeface="黑体" panose="02010609060101010101" charset="-122"/>
                    <a:ea typeface="黑体" panose="02010609060101010101" charset="-122"/>
                    <a:cs typeface="黑体" panose="02010609060101010101" charset="-122"/>
                  </a:rPr>
                  <a:t>开卷考试</a:t>
                </a:r>
                <a:endParaRPr lang="zh-CN" altLang="en-US" sz="1600" b="1"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algn="ctr"/>
                <a:r>
                  <a:rPr lang="zh-CN" altLang="en-US" sz="1600" b="1" dirty="0">
                    <a:solidFill>
                      <a:schemeClr val="tx1">
                        <a:lumMod val="75000"/>
                        <a:lumOff val="25000"/>
                      </a:schemeClr>
                    </a:solidFill>
                    <a:latin typeface="黑体" panose="02010609060101010101" charset="-122"/>
                    <a:ea typeface="黑体" panose="02010609060101010101" charset="-122"/>
                    <a:cs typeface="黑体" panose="02010609060101010101" charset="-122"/>
                  </a:rPr>
                  <a:t>满分</a:t>
                </a:r>
                <a:r>
                  <a:rPr lang="en-US" altLang="zh-CN" sz="1600" b="1" dirty="0">
                    <a:solidFill>
                      <a:schemeClr val="tx1">
                        <a:lumMod val="75000"/>
                        <a:lumOff val="25000"/>
                      </a:schemeClr>
                    </a:solidFill>
                    <a:latin typeface="黑体" panose="02010609060101010101" charset="-122"/>
                    <a:ea typeface="黑体" panose="02010609060101010101" charset="-122"/>
                    <a:cs typeface="黑体" panose="02010609060101010101" charset="-122"/>
                  </a:rPr>
                  <a:t>100</a:t>
                </a:r>
                <a:r>
                  <a:rPr lang="zh-CN" altLang="en-US" sz="1600" b="1" dirty="0">
                    <a:solidFill>
                      <a:schemeClr val="tx1">
                        <a:lumMod val="75000"/>
                        <a:lumOff val="25000"/>
                      </a:schemeClr>
                    </a:solidFill>
                    <a:latin typeface="黑体" panose="02010609060101010101" charset="-122"/>
                    <a:ea typeface="黑体" panose="02010609060101010101" charset="-122"/>
                    <a:cs typeface="黑体" panose="02010609060101010101" charset="-122"/>
                  </a:rPr>
                  <a:t>分</a:t>
                </a:r>
                <a:endParaRPr lang="zh-CN" altLang="en-US" sz="1600" b="1"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sp>
            <p:nvSpPr>
              <p:cNvPr id="80" name="文本框 79"/>
              <p:cNvSpPr txBox="1"/>
              <p:nvPr/>
            </p:nvSpPr>
            <p:spPr>
              <a:xfrm>
                <a:off x="9327379" y="4847407"/>
                <a:ext cx="2084953" cy="295795"/>
              </a:xfrm>
              <a:prstGeom prst="rect">
                <a:avLst/>
              </a:prstGeom>
              <a:noFill/>
            </p:spPr>
            <p:txBody>
              <a:bodyPr wrap="square">
                <a:spAutoFit/>
              </a:bodyPr>
              <a:lstStyle/>
              <a:p>
                <a:pPr algn="ctr"/>
                <a:r>
                  <a:rPr lang="zh-CN" altLang="en-US" sz="1600" b="1" dirty="0">
                    <a:solidFill>
                      <a:schemeClr val="tx1">
                        <a:lumMod val="75000"/>
                        <a:lumOff val="25000"/>
                      </a:schemeClr>
                    </a:solidFill>
                    <a:cs typeface="微软雅黑" panose="020B0503020204020204" charset="-122"/>
                  </a:rPr>
                  <a:t>视频等</a:t>
                </a:r>
                <a:r>
                  <a:rPr lang="zh-CN" altLang="en-US" sz="1600" b="1" dirty="0">
                    <a:solidFill>
                      <a:schemeClr val="tx1">
                        <a:lumMod val="75000"/>
                        <a:lumOff val="25000"/>
                      </a:schemeClr>
                    </a:solidFill>
                    <a:cs typeface="微软雅黑" panose="020B0503020204020204" charset="-122"/>
                  </a:rPr>
                  <a:t>资料留存</a:t>
                </a:r>
                <a:endParaRPr lang="zh-CN" altLang="en-US" sz="1600" b="1" dirty="0">
                  <a:solidFill>
                    <a:schemeClr val="tx1">
                      <a:lumMod val="75000"/>
                      <a:lumOff val="25000"/>
                    </a:schemeClr>
                  </a:solidFill>
                  <a:cs typeface="微软雅黑" panose="020B0503020204020204" charset="-122"/>
                </a:endParaRPr>
              </a:p>
            </p:txBody>
          </p:sp>
          <p:sp>
            <p:nvSpPr>
              <p:cNvPr id="81" name="文本框 80"/>
              <p:cNvSpPr txBox="1"/>
              <p:nvPr/>
            </p:nvSpPr>
            <p:spPr>
              <a:xfrm>
                <a:off x="9327379" y="5816367"/>
                <a:ext cx="2084953" cy="295795"/>
              </a:xfrm>
              <a:prstGeom prst="rect">
                <a:avLst/>
              </a:prstGeom>
              <a:noFill/>
            </p:spPr>
            <p:txBody>
              <a:bodyPr wrap="square">
                <a:spAutoFit/>
              </a:bodyPr>
              <a:lstStyle/>
              <a:p>
                <a:pPr algn="ctr"/>
                <a:r>
                  <a:rPr lang="zh-CN" altLang="en-US" sz="1600" b="1" dirty="0">
                    <a:solidFill>
                      <a:schemeClr val="tx1">
                        <a:lumMod val="75000"/>
                        <a:lumOff val="25000"/>
                      </a:schemeClr>
                    </a:solidFill>
                    <a:latin typeface="黑体" panose="02010609060101010101" charset="-122"/>
                    <a:ea typeface="黑体" panose="02010609060101010101" charset="-122"/>
                    <a:cs typeface="微软雅黑" panose="020B0503020204020204" charset="-122"/>
                  </a:rPr>
                  <a:t>平台审核</a:t>
                </a:r>
                <a:r>
                  <a:rPr lang="zh-CN" altLang="en-US" sz="1600" b="1" dirty="0">
                    <a:solidFill>
                      <a:schemeClr val="tx1">
                        <a:lumMod val="75000"/>
                        <a:lumOff val="25000"/>
                      </a:schemeClr>
                    </a:solidFill>
                    <a:latin typeface="黑体" panose="02010609060101010101" charset="-122"/>
                    <a:ea typeface="黑体" panose="02010609060101010101" charset="-122"/>
                    <a:cs typeface="微软雅黑" panose="020B0503020204020204" charset="-122"/>
                  </a:rPr>
                  <a:t>有效</a:t>
                </a:r>
                <a:endParaRPr lang="zh-CN" altLang="en-US" sz="1600" b="1" dirty="0">
                  <a:solidFill>
                    <a:schemeClr val="tx1">
                      <a:lumMod val="75000"/>
                      <a:lumOff val="25000"/>
                    </a:schemeClr>
                  </a:solidFill>
                  <a:latin typeface="黑体" panose="02010609060101010101" charset="-122"/>
                  <a:ea typeface="黑体" panose="02010609060101010101" charset="-122"/>
                  <a:cs typeface="微软雅黑" panose="020B0503020204020204" charset="-122"/>
                </a:endParaRPr>
              </a:p>
            </p:txBody>
          </p:sp>
          <p:sp>
            <p:nvSpPr>
              <p:cNvPr id="82" name="矩形: 圆顶角 81"/>
              <p:cNvSpPr/>
              <p:nvPr/>
            </p:nvSpPr>
            <p:spPr>
              <a:xfrm>
                <a:off x="9243035" y="2273995"/>
                <a:ext cx="2253640" cy="616783"/>
              </a:xfrm>
              <a:prstGeom prst="round2Same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a:cs typeface="微软雅黑" panose="020B0503020204020204" charset="-122"/>
                </a:endParaRPr>
              </a:p>
            </p:txBody>
          </p:sp>
          <p:sp>
            <p:nvSpPr>
              <p:cNvPr id="84" name="文本框 83"/>
              <p:cNvSpPr txBox="1"/>
              <p:nvPr/>
            </p:nvSpPr>
            <p:spPr>
              <a:xfrm>
                <a:off x="9714514" y="2366943"/>
                <a:ext cx="1310682" cy="377124"/>
              </a:xfrm>
              <a:prstGeom prst="rect">
                <a:avLst/>
              </a:prstGeom>
              <a:noFill/>
            </p:spPr>
            <p:txBody>
              <a:bodyPr wrap="square">
                <a:spAutoFit/>
              </a:bodyPr>
              <a:lstStyle/>
              <a:p>
                <a:pPr algn="ctr"/>
                <a:r>
                  <a:rPr lang="zh-CN" altLang="en-US" sz="2200" b="1" dirty="0">
                    <a:solidFill>
                      <a:schemeClr val="bg1"/>
                    </a:solidFill>
                    <a:latin typeface="+mj-ea"/>
                    <a:ea typeface="+mj-ea"/>
                    <a:cs typeface="微软雅黑" panose="020B0503020204020204" charset="-122"/>
                  </a:rPr>
                  <a:t>具体标准</a:t>
                </a:r>
                <a:endParaRPr lang="zh-CN" altLang="en-US" sz="2200" b="1" dirty="0">
                  <a:solidFill>
                    <a:schemeClr val="bg1"/>
                  </a:solidFill>
                  <a:latin typeface="+mj-ea"/>
                  <a:ea typeface="+mj-ea"/>
                  <a:cs typeface="微软雅黑" panose="020B0503020204020204" charset="-122"/>
                </a:endParaRPr>
              </a:p>
            </p:txBody>
          </p:sp>
        </p:grpSp>
        <p:grpSp>
          <p:nvGrpSpPr>
            <p:cNvPr id="106" name="组合 105"/>
            <p:cNvGrpSpPr/>
            <p:nvPr/>
          </p:nvGrpSpPr>
          <p:grpSpPr>
            <a:xfrm>
              <a:off x="1365860" y="2159695"/>
              <a:ext cx="2394407" cy="4212732"/>
              <a:chOff x="2036394" y="2273995"/>
              <a:chExt cx="2394407" cy="4212732"/>
            </a:xfrm>
          </p:grpSpPr>
          <p:sp>
            <p:nvSpPr>
              <p:cNvPr id="2" name="矩形 1"/>
              <p:cNvSpPr/>
              <p:nvPr/>
            </p:nvSpPr>
            <p:spPr>
              <a:xfrm>
                <a:off x="2036394" y="2890780"/>
                <a:ext cx="2253640" cy="34179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微软雅黑" panose="020B0503020204020204" charset="-122"/>
                </a:endParaRPr>
              </a:p>
            </p:txBody>
          </p:sp>
          <p:sp>
            <p:nvSpPr>
              <p:cNvPr id="7" name="矩形: 圆顶角 6"/>
              <p:cNvSpPr/>
              <p:nvPr/>
            </p:nvSpPr>
            <p:spPr>
              <a:xfrm>
                <a:off x="2036394" y="2273995"/>
                <a:ext cx="2253640" cy="616783"/>
              </a:xfrm>
              <a:prstGeom prst="round2Same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b="1">
                  <a:cs typeface="微软雅黑" panose="020B0503020204020204" charset="-122"/>
                </a:endParaRPr>
              </a:p>
            </p:txBody>
          </p:sp>
          <p:sp>
            <p:nvSpPr>
              <p:cNvPr id="9" name="文本框 8"/>
              <p:cNvSpPr txBox="1"/>
              <p:nvPr/>
            </p:nvSpPr>
            <p:spPr>
              <a:xfrm>
                <a:off x="2507873" y="2366943"/>
                <a:ext cx="1310682" cy="377124"/>
              </a:xfrm>
              <a:prstGeom prst="rect">
                <a:avLst/>
              </a:prstGeom>
              <a:noFill/>
            </p:spPr>
            <p:txBody>
              <a:bodyPr wrap="square">
                <a:spAutoFit/>
              </a:bodyPr>
              <a:lstStyle/>
              <a:p>
                <a:pPr algn="ctr"/>
                <a:r>
                  <a:rPr lang="zh-CN" altLang="en-US" sz="2200" b="1" dirty="0">
                    <a:solidFill>
                      <a:schemeClr val="bg1"/>
                    </a:solidFill>
                    <a:latin typeface="+mj-ea"/>
                    <a:ea typeface="+mj-ea"/>
                    <a:cs typeface="微软雅黑" panose="020B0503020204020204" charset="-122"/>
                  </a:rPr>
                  <a:t>评价内容</a:t>
                </a:r>
                <a:endParaRPr lang="zh-CN" altLang="en-US" sz="2200" b="1" dirty="0">
                  <a:solidFill>
                    <a:schemeClr val="bg1"/>
                  </a:solidFill>
                  <a:latin typeface="+mj-ea"/>
                  <a:ea typeface="+mj-ea"/>
                  <a:cs typeface="微软雅黑" panose="020B0503020204020204" charset="-122"/>
                </a:endParaRPr>
              </a:p>
            </p:txBody>
          </p:sp>
          <p:sp>
            <p:nvSpPr>
              <p:cNvPr id="33" name="文本框 32"/>
              <p:cNvSpPr txBox="1"/>
              <p:nvPr/>
            </p:nvSpPr>
            <p:spPr>
              <a:xfrm>
                <a:off x="2193703" y="4043338"/>
                <a:ext cx="2084953" cy="295795"/>
              </a:xfrm>
              <a:prstGeom prst="rect">
                <a:avLst/>
              </a:prstGeom>
              <a:noFill/>
            </p:spPr>
            <p:txBody>
              <a:bodyPr wrap="square">
                <a:spAutoFit/>
              </a:bodyPr>
              <a:lstStyle/>
              <a:p>
                <a:pPr algn="ctr"/>
                <a:r>
                  <a:rPr lang="zh-CN" altLang="en-US" sz="1600" b="1" dirty="0">
                    <a:solidFill>
                      <a:schemeClr val="tx1">
                        <a:lumMod val="75000"/>
                        <a:lumOff val="25000"/>
                      </a:schemeClr>
                    </a:solidFill>
                    <a:latin typeface="黑体" panose="02010609060101010101" charset="-122"/>
                    <a:ea typeface="黑体" panose="02010609060101010101" charset="-122"/>
                    <a:cs typeface="微软雅黑" panose="020B0503020204020204" charset="-122"/>
                  </a:rPr>
                  <a:t>线下课堂体验学习</a:t>
                </a:r>
                <a:endParaRPr lang="zh-CN" altLang="en-US" sz="1600" b="1" dirty="0">
                  <a:solidFill>
                    <a:schemeClr val="tx1">
                      <a:lumMod val="75000"/>
                      <a:lumOff val="25000"/>
                    </a:schemeClr>
                  </a:solidFill>
                  <a:latin typeface="黑体" panose="02010609060101010101" charset="-122"/>
                  <a:ea typeface="黑体" panose="02010609060101010101" charset="-122"/>
                  <a:cs typeface="微软雅黑" panose="020B0503020204020204" charset="-122"/>
                </a:endParaRPr>
              </a:p>
            </p:txBody>
          </p:sp>
          <p:sp>
            <p:nvSpPr>
              <p:cNvPr id="34" name="文本框 33"/>
              <p:cNvSpPr txBox="1"/>
              <p:nvPr/>
            </p:nvSpPr>
            <p:spPr>
              <a:xfrm>
                <a:off x="2120738" y="4857717"/>
                <a:ext cx="2084953" cy="295795"/>
              </a:xfrm>
              <a:prstGeom prst="rect">
                <a:avLst/>
              </a:prstGeom>
              <a:noFill/>
            </p:spPr>
            <p:txBody>
              <a:bodyPr wrap="square">
                <a:spAutoFit/>
              </a:bodyPr>
              <a:lstStyle/>
              <a:p>
                <a:pPr algn="ctr"/>
                <a:r>
                  <a:rPr lang="zh-CN" altLang="en-US" sz="1600" b="1" dirty="0">
                    <a:solidFill>
                      <a:schemeClr val="tx1">
                        <a:lumMod val="75000"/>
                        <a:lumOff val="25000"/>
                      </a:schemeClr>
                    </a:solidFill>
                    <a:cs typeface="微软雅黑" panose="020B0503020204020204" charset="-122"/>
                  </a:rPr>
                  <a:t>迭代训练作业</a:t>
                </a:r>
                <a:endParaRPr lang="zh-CN" altLang="en-US" sz="1600" b="1" dirty="0">
                  <a:solidFill>
                    <a:schemeClr val="tx1">
                      <a:lumMod val="75000"/>
                      <a:lumOff val="25000"/>
                    </a:schemeClr>
                  </a:solidFill>
                  <a:cs typeface="微软雅黑" panose="020B0503020204020204" charset="-122"/>
                </a:endParaRPr>
              </a:p>
            </p:txBody>
          </p:sp>
          <p:sp>
            <p:nvSpPr>
              <p:cNvPr id="35" name="文本框 34"/>
              <p:cNvSpPr txBox="1"/>
              <p:nvPr/>
            </p:nvSpPr>
            <p:spPr>
              <a:xfrm>
                <a:off x="2341015" y="5669531"/>
                <a:ext cx="1865425" cy="817196"/>
              </a:xfrm>
              <a:prstGeom prst="rect">
                <a:avLst/>
              </a:prstGeom>
              <a:noFill/>
            </p:spPr>
            <p:txBody>
              <a:bodyPr wrap="square">
                <a:noAutofit/>
              </a:bodyPr>
              <a:lstStyle/>
              <a:p>
                <a:pPr algn="ctr"/>
                <a:r>
                  <a:rPr lang="zh-CN" altLang="en-US" sz="1600" b="1" dirty="0">
                    <a:solidFill>
                      <a:schemeClr val="tx1">
                        <a:lumMod val="75000"/>
                        <a:lumOff val="25000"/>
                      </a:schemeClr>
                    </a:solidFill>
                    <a:cs typeface="微软雅黑" panose="020B0503020204020204" charset="-122"/>
                  </a:rPr>
                  <a:t>中国国际大学生创新大赛</a:t>
                </a:r>
                <a:endParaRPr lang="zh-CN" altLang="en-US" sz="1600" b="1" dirty="0">
                  <a:solidFill>
                    <a:schemeClr val="tx1">
                      <a:lumMod val="75000"/>
                      <a:lumOff val="25000"/>
                    </a:schemeClr>
                  </a:solidFill>
                  <a:cs typeface="微软雅黑" panose="020B0503020204020204" charset="-122"/>
                </a:endParaRPr>
              </a:p>
              <a:p>
                <a:pPr algn="ctr"/>
                <a:r>
                  <a:rPr lang="zh-CN" altLang="en-US" sz="1600" b="1" dirty="0">
                    <a:solidFill>
                      <a:schemeClr val="tx1">
                        <a:lumMod val="75000"/>
                        <a:lumOff val="25000"/>
                      </a:schemeClr>
                    </a:solidFill>
                    <a:cs typeface="微软雅黑" panose="020B0503020204020204" charset="-122"/>
                  </a:rPr>
                  <a:t>（原</a:t>
                </a:r>
                <a:r>
                  <a:rPr lang="en-US" altLang="zh-CN" sz="1600" b="1" dirty="0">
                    <a:solidFill>
                      <a:schemeClr val="tx1">
                        <a:lumMod val="75000"/>
                        <a:lumOff val="25000"/>
                      </a:schemeClr>
                    </a:solidFill>
                    <a:cs typeface="微软雅黑" panose="020B0503020204020204" charset="-122"/>
                  </a:rPr>
                  <a:t>“</a:t>
                </a:r>
                <a:r>
                  <a:rPr lang="zh-CN" altLang="en-US" sz="1600" b="1" dirty="0">
                    <a:solidFill>
                      <a:schemeClr val="tx1">
                        <a:lumMod val="75000"/>
                        <a:lumOff val="25000"/>
                      </a:schemeClr>
                    </a:solidFill>
                    <a:cs typeface="微软雅黑" panose="020B0503020204020204" charset="-122"/>
                  </a:rPr>
                  <a:t>互联网</a:t>
                </a:r>
                <a:r>
                  <a:rPr lang="en-US" altLang="zh-CN" sz="1600" b="1" dirty="0">
                    <a:solidFill>
                      <a:schemeClr val="tx1">
                        <a:lumMod val="75000"/>
                        <a:lumOff val="25000"/>
                      </a:schemeClr>
                    </a:solidFill>
                    <a:cs typeface="微软雅黑" panose="020B0503020204020204" charset="-122"/>
                  </a:rPr>
                  <a:t>+”</a:t>
                </a:r>
                <a:r>
                  <a:rPr lang="zh-CN" altLang="en-US" sz="1600" b="1" dirty="0">
                    <a:solidFill>
                      <a:schemeClr val="tx1">
                        <a:lumMod val="75000"/>
                        <a:lumOff val="25000"/>
                      </a:schemeClr>
                    </a:solidFill>
                    <a:cs typeface="微软雅黑" panose="020B0503020204020204" charset="-122"/>
                  </a:rPr>
                  <a:t>大赛）</a:t>
                </a:r>
                <a:endParaRPr lang="zh-CN" altLang="en-US" sz="1600" b="1" dirty="0">
                  <a:solidFill>
                    <a:schemeClr val="tx1">
                      <a:lumMod val="75000"/>
                      <a:lumOff val="25000"/>
                    </a:schemeClr>
                  </a:solidFill>
                  <a:cs typeface="微软雅黑" panose="020B0503020204020204" charset="-122"/>
                </a:endParaRPr>
              </a:p>
            </p:txBody>
          </p:sp>
          <p:sp>
            <p:nvSpPr>
              <p:cNvPr id="96" name="文本框 95"/>
              <p:cNvSpPr txBox="1"/>
              <p:nvPr/>
            </p:nvSpPr>
            <p:spPr>
              <a:xfrm>
                <a:off x="2341015" y="3193132"/>
                <a:ext cx="2089786" cy="506918"/>
              </a:xfrm>
              <a:prstGeom prst="rect">
                <a:avLst/>
              </a:prstGeom>
              <a:noFill/>
            </p:spPr>
            <p:txBody>
              <a:bodyPr wrap="square" lIns="0" tIns="0" rIns="0" bIns="0">
                <a:noAutofit/>
              </a:bodyPr>
              <a:lstStyle>
                <a:defPPr>
                  <a:defRPr lang="zh-CN"/>
                </a:defPPr>
                <a:lvl1pPr>
                  <a:defRPr>
                    <a:solidFill>
                      <a:schemeClr val="tx1">
                        <a:lumMod val="65000"/>
                        <a:lumOff val="35000"/>
                      </a:schemeClr>
                    </a:solidFill>
                  </a:defRPr>
                </a:lvl1pPr>
              </a:lstStyle>
              <a:p>
                <a:pPr algn="ctr"/>
                <a:r>
                  <a:rPr lang="zh-CN" altLang="en-US" sz="1600" b="1" dirty="0">
                    <a:solidFill>
                      <a:schemeClr val="tx1"/>
                    </a:solidFill>
                    <a:latin typeface="黑体" panose="02010609060101010101" charset="-122"/>
                    <a:ea typeface="黑体" panose="02010609060101010101" charset="-122"/>
                    <a:cs typeface="微软雅黑" panose="020B0503020204020204" charset="-122"/>
                  </a:rPr>
                  <a:t>线上</a:t>
                </a:r>
                <a:r>
                  <a:rPr lang="en-US" altLang="zh-CN" sz="1600" b="1" dirty="0">
                    <a:solidFill>
                      <a:schemeClr val="tx1"/>
                    </a:solidFill>
                    <a:latin typeface="黑体" panose="02010609060101010101" charset="-122"/>
                    <a:ea typeface="黑体" panose="02010609060101010101" charset="-122"/>
                    <a:cs typeface="微软雅黑" panose="020B0503020204020204" charset="-122"/>
                  </a:rPr>
                  <a:t>《</a:t>
                </a:r>
                <a:r>
                  <a:rPr lang="zh-CN" altLang="en-US" sz="1600" b="1" dirty="0">
                    <a:solidFill>
                      <a:schemeClr val="tx1"/>
                    </a:solidFill>
                    <a:latin typeface="黑体" panose="02010609060101010101" charset="-122"/>
                    <a:ea typeface="黑体" panose="02010609060101010101" charset="-122"/>
                    <a:cs typeface="微软雅黑" panose="020B0503020204020204" charset="-122"/>
                  </a:rPr>
                  <a:t>创践</a:t>
                </a:r>
                <a:r>
                  <a:rPr lang="en-US" altLang="zh-CN" sz="1600" b="1" dirty="0">
                    <a:solidFill>
                      <a:schemeClr val="tx1"/>
                    </a:solidFill>
                    <a:latin typeface="黑体" panose="02010609060101010101" charset="-122"/>
                    <a:ea typeface="黑体" panose="02010609060101010101" charset="-122"/>
                    <a:cs typeface="微软雅黑" panose="020B0503020204020204" charset="-122"/>
                  </a:rPr>
                  <a:t>》</a:t>
                </a:r>
                <a:r>
                  <a:rPr lang="zh-CN" altLang="en-US" sz="1600" b="1" dirty="0">
                    <a:solidFill>
                      <a:schemeClr val="tx1"/>
                    </a:solidFill>
                    <a:latin typeface="黑体" panose="02010609060101010101" charset="-122"/>
                    <a:ea typeface="黑体" panose="02010609060101010101" charset="-122"/>
                    <a:cs typeface="微软雅黑" panose="020B0503020204020204" charset="-122"/>
                  </a:rPr>
                  <a:t>课程学习</a:t>
                </a:r>
                <a:endParaRPr lang="zh-CN" altLang="en-US" sz="1600" b="1" dirty="0">
                  <a:solidFill>
                    <a:schemeClr val="tx1"/>
                  </a:solidFill>
                  <a:latin typeface="黑体" panose="02010609060101010101" charset="-122"/>
                  <a:ea typeface="黑体" panose="02010609060101010101" charset="-122"/>
                  <a:cs typeface="微软雅黑" panose="020B0503020204020204" charset="-122"/>
                </a:endParaRPr>
              </a:p>
            </p:txBody>
          </p:sp>
        </p:grpSp>
        <p:cxnSp>
          <p:nvCxnSpPr>
            <p:cNvPr id="27" name="直接连接符 26"/>
            <p:cNvCxnSpPr/>
            <p:nvPr/>
          </p:nvCxnSpPr>
          <p:spPr>
            <a:xfrm>
              <a:off x="1647222" y="3630965"/>
              <a:ext cx="8897557"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647222" y="4485451"/>
              <a:ext cx="8897557"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1647222" y="5339937"/>
              <a:ext cx="8897557"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a:xfrm>
              <a:off x="6030030" y="2867151"/>
              <a:ext cx="2725174" cy="597717"/>
            </a:xfrm>
            <a:prstGeom prst="rect">
              <a:avLst/>
            </a:prstGeom>
            <a:noFill/>
          </p:spPr>
          <p:txBody>
            <a:bodyPr wrap="square">
              <a:spAutoFit/>
            </a:bodyPr>
            <a:lstStyle>
              <a:defPPr>
                <a:defRPr lang="zh-CN"/>
              </a:defPPr>
              <a:lvl1pPr>
                <a:defRPr>
                  <a:solidFill>
                    <a:schemeClr val="tx1">
                      <a:lumMod val="65000"/>
                      <a:lumOff val="35000"/>
                    </a:schemeClr>
                  </a:solidFill>
                </a:defRPr>
              </a:lvl1pPr>
            </a:lstStyle>
            <a:p>
              <a:pPr marL="228600" indent="-144145">
                <a:lnSpc>
                  <a:spcPct val="120000"/>
                </a:lnSpc>
                <a:buFont typeface="+mj-lt"/>
                <a:buAutoNum type="arabicPeriod"/>
              </a:pPr>
              <a:r>
                <a:rPr lang="zh-CN" sz="1600" b="1" dirty="0">
                  <a:solidFill>
                    <a:schemeClr val="tx1"/>
                  </a:solidFill>
                  <a:latin typeface="黑体" panose="02010609060101010101" charset="-122"/>
                  <a:ea typeface="黑体" panose="02010609060101010101" charset="-122"/>
                  <a:cs typeface="微软雅黑" panose="020B0503020204020204" charset="-122"/>
                </a:rPr>
                <a:t>智慧树平台</a:t>
              </a:r>
              <a:endParaRPr lang="zh-CN" sz="1600" b="1" dirty="0">
                <a:solidFill>
                  <a:schemeClr val="tx1"/>
                </a:solidFill>
                <a:latin typeface="黑体" panose="02010609060101010101" charset="-122"/>
                <a:ea typeface="黑体" panose="02010609060101010101" charset="-122"/>
                <a:cs typeface="微软雅黑" panose="020B0503020204020204" charset="-122"/>
              </a:endParaRPr>
            </a:p>
            <a:p>
              <a:pPr marL="228600" indent="-144145">
                <a:lnSpc>
                  <a:spcPct val="120000"/>
                </a:lnSpc>
                <a:buFont typeface="+mj-lt"/>
                <a:buAutoNum type="arabicPeriod"/>
              </a:pPr>
              <a:r>
                <a:rPr lang="zh-CN" sz="1600" b="1" dirty="0">
                  <a:solidFill>
                    <a:schemeClr val="tx1"/>
                  </a:solidFill>
                  <a:latin typeface="黑体" panose="02010609060101010101" charset="-122"/>
                  <a:ea typeface="黑体" panose="02010609060101010101" charset="-122"/>
                  <a:cs typeface="微软雅黑" panose="020B0503020204020204" charset="-122"/>
                </a:rPr>
                <a:t>观看视频并进行相关测验</a:t>
              </a:r>
              <a:endParaRPr lang="zh-CN" sz="1600" b="1" dirty="0">
                <a:solidFill>
                  <a:schemeClr val="tx1"/>
                </a:solidFill>
                <a:latin typeface="黑体" panose="02010609060101010101" charset="-122"/>
                <a:ea typeface="黑体" panose="02010609060101010101" charset="-122"/>
                <a:cs typeface="微软雅黑" panose="020B0503020204020204" charset="-122"/>
              </a:endParaRPr>
            </a:p>
          </p:txBody>
        </p:sp>
        <p:sp>
          <p:nvSpPr>
            <p:cNvPr id="98" name="文本框 97"/>
            <p:cNvSpPr txBox="1"/>
            <p:nvPr/>
          </p:nvSpPr>
          <p:spPr>
            <a:xfrm>
              <a:off x="6170254" y="3775357"/>
              <a:ext cx="2305964" cy="533099"/>
            </a:xfrm>
            <a:prstGeom prst="rect">
              <a:avLst/>
            </a:prstGeom>
            <a:noFill/>
          </p:spPr>
          <p:txBody>
            <a:bodyPr wrap="square">
              <a:spAutoFit/>
            </a:bodyPr>
            <a:lstStyle>
              <a:defPPr>
                <a:defRPr lang="zh-CN"/>
              </a:defPPr>
              <a:lvl1pPr>
                <a:defRPr>
                  <a:solidFill>
                    <a:schemeClr val="tx1">
                      <a:lumMod val="65000"/>
                      <a:lumOff val="35000"/>
                    </a:schemeClr>
                  </a:solidFill>
                </a:defRPr>
              </a:lvl1pPr>
            </a:lstStyle>
            <a:p>
              <a:pPr marL="228600" indent="-144145">
                <a:lnSpc>
                  <a:spcPct val="120000"/>
                </a:lnSpc>
                <a:buFont typeface="+mj-lt"/>
                <a:buAutoNum type="arabicPeriod"/>
              </a:pPr>
              <a:r>
                <a:rPr lang="zh-CN" altLang="en-US" sz="1400" b="1" dirty="0">
                  <a:solidFill>
                    <a:schemeClr val="tx1"/>
                  </a:solidFill>
                  <a:latin typeface="黑体" panose="02010609060101010101" charset="-122"/>
                  <a:ea typeface="黑体" panose="02010609060101010101" charset="-122"/>
                  <a:cs typeface="微软雅黑" panose="020B0503020204020204" charset="-122"/>
                </a:rPr>
                <a:t>开卷考试</a:t>
              </a:r>
              <a:endParaRPr lang="zh-CN" altLang="en-US" sz="1400" b="1" dirty="0">
                <a:solidFill>
                  <a:schemeClr val="tx1"/>
                </a:solidFill>
                <a:latin typeface="黑体" panose="02010609060101010101" charset="-122"/>
                <a:ea typeface="黑体" panose="02010609060101010101" charset="-122"/>
                <a:cs typeface="微软雅黑" panose="020B0503020204020204" charset="-122"/>
              </a:endParaRPr>
            </a:p>
            <a:p>
              <a:pPr marL="228600" indent="-144145">
                <a:lnSpc>
                  <a:spcPct val="120000"/>
                </a:lnSpc>
                <a:buFont typeface="+mj-lt"/>
                <a:buAutoNum type="arabicPeriod"/>
              </a:pPr>
              <a:r>
                <a:rPr lang="zh-CN" altLang="en-US" sz="1400" b="1" dirty="0">
                  <a:solidFill>
                    <a:schemeClr val="tx1"/>
                  </a:solidFill>
                  <a:latin typeface="黑体" panose="02010609060101010101" charset="-122"/>
                  <a:ea typeface="黑体" panose="02010609060101010101" charset="-122"/>
                  <a:cs typeface="微软雅黑" panose="020B0503020204020204" charset="-122"/>
                </a:rPr>
                <a:t>按照教材组成题库</a:t>
              </a:r>
              <a:endParaRPr lang="zh-CN" altLang="en-US" sz="1400" b="1" dirty="0">
                <a:solidFill>
                  <a:schemeClr val="tx1"/>
                </a:solidFill>
                <a:latin typeface="黑体" panose="02010609060101010101" charset="-122"/>
                <a:ea typeface="黑体" panose="02010609060101010101" charset="-122"/>
                <a:cs typeface="微软雅黑" panose="020B0503020204020204" charset="-122"/>
              </a:endParaRPr>
            </a:p>
          </p:txBody>
        </p:sp>
        <p:sp>
          <p:nvSpPr>
            <p:cNvPr id="100" name="文本框 99"/>
            <p:cNvSpPr txBox="1"/>
            <p:nvPr/>
          </p:nvSpPr>
          <p:spPr>
            <a:xfrm>
              <a:off x="6117964" y="4576365"/>
              <a:ext cx="2305964" cy="759819"/>
            </a:xfrm>
            <a:prstGeom prst="rect">
              <a:avLst/>
            </a:prstGeom>
            <a:noFill/>
          </p:spPr>
          <p:txBody>
            <a:bodyPr wrap="square">
              <a:spAutoFit/>
            </a:bodyPr>
            <a:lstStyle>
              <a:defPPr>
                <a:defRPr lang="zh-CN"/>
              </a:defPPr>
              <a:lvl1pPr>
                <a:defRPr>
                  <a:solidFill>
                    <a:schemeClr val="tx1">
                      <a:lumMod val="65000"/>
                      <a:lumOff val="35000"/>
                    </a:schemeClr>
                  </a:solidFill>
                </a:defRPr>
              </a:lvl1pPr>
            </a:lstStyle>
            <a:p>
              <a:pPr marL="228600" indent="-144145">
                <a:lnSpc>
                  <a:spcPct val="120000"/>
                </a:lnSpc>
                <a:buFont typeface="+mj-lt"/>
                <a:buAutoNum type="arabicPeriod"/>
              </a:pPr>
              <a:r>
                <a:rPr lang="zh-CN" altLang="en-US" sz="1400" b="1" dirty="0">
                  <a:solidFill>
                    <a:schemeClr val="tx1"/>
                  </a:solidFill>
                  <a:latin typeface="黑体" panose="02010609060101010101" charset="-122"/>
                  <a:ea typeface="黑体" panose="02010609060101010101" charset="-122"/>
                  <a:cs typeface="黑体" panose="02010609060101010101" charset="-122"/>
                </a:rPr>
                <a:t>迭代</a:t>
              </a:r>
              <a:r>
                <a:rPr lang="en-US" altLang="zh-CN" sz="1400" b="1" dirty="0">
                  <a:solidFill>
                    <a:schemeClr val="tx1"/>
                  </a:solidFill>
                  <a:latin typeface="黑体" panose="02010609060101010101" charset="-122"/>
                  <a:ea typeface="黑体" panose="02010609060101010101" charset="-122"/>
                  <a:cs typeface="黑体" panose="02010609060101010101" charset="-122"/>
                </a:rPr>
                <a:t>3</a:t>
              </a:r>
              <a:r>
                <a:rPr lang="zh-CN" altLang="en-US" sz="1400" b="1" dirty="0">
                  <a:solidFill>
                    <a:schemeClr val="tx1"/>
                  </a:solidFill>
                  <a:latin typeface="黑体" panose="02010609060101010101" charset="-122"/>
                  <a:ea typeface="黑体" panose="02010609060101010101" charset="-122"/>
                  <a:cs typeface="黑体" panose="02010609060101010101" charset="-122"/>
                </a:rPr>
                <a:t>次作业完整</a:t>
              </a:r>
              <a:endParaRPr lang="en-US" altLang="zh-CN" sz="1400" b="1" dirty="0">
                <a:solidFill>
                  <a:schemeClr val="tx1"/>
                </a:solidFill>
                <a:latin typeface="黑体" panose="02010609060101010101" charset="-122"/>
                <a:ea typeface="黑体" panose="02010609060101010101" charset="-122"/>
                <a:cs typeface="黑体" panose="02010609060101010101" charset="-122"/>
              </a:endParaRPr>
            </a:p>
            <a:p>
              <a:pPr marL="228600" indent="-144145">
                <a:lnSpc>
                  <a:spcPct val="120000"/>
                </a:lnSpc>
                <a:buFont typeface="+mj-lt"/>
                <a:buAutoNum type="arabicPeriod"/>
              </a:pPr>
              <a:r>
                <a:rPr lang="en-US" altLang="zh-CN" sz="1400" b="1" dirty="0">
                  <a:solidFill>
                    <a:schemeClr val="tx1"/>
                  </a:solidFill>
                  <a:latin typeface="黑体" panose="02010609060101010101" charset="-122"/>
                  <a:ea typeface="黑体" panose="02010609060101010101" charset="-122"/>
                  <a:cs typeface="黑体" panose="02010609060101010101" charset="-122"/>
                </a:rPr>
                <a:t>PPT</a:t>
              </a:r>
              <a:r>
                <a:rPr lang="zh-CN" altLang="en-US" sz="1400" b="1" dirty="0">
                  <a:solidFill>
                    <a:schemeClr val="tx1"/>
                  </a:solidFill>
                  <a:latin typeface="黑体" panose="02010609060101010101" charset="-122"/>
                  <a:ea typeface="黑体" panose="02010609060101010101" charset="-122"/>
                  <a:cs typeface="黑体" panose="02010609060101010101" charset="-122"/>
                </a:rPr>
                <a:t>和视频能够体现作业所选主题的实现度</a:t>
              </a:r>
              <a:endParaRPr lang="zh-CN" altLang="en-US" sz="1400" b="1" dirty="0">
                <a:solidFill>
                  <a:schemeClr val="tx1"/>
                </a:solidFill>
                <a:latin typeface="黑体" panose="02010609060101010101" charset="-122"/>
                <a:ea typeface="黑体" panose="02010609060101010101" charset="-122"/>
                <a:cs typeface="黑体" panose="02010609060101010101" charset="-122"/>
              </a:endParaRPr>
            </a:p>
          </p:txBody>
        </p:sp>
        <p:sp>
          <p:nvSpPr>
            <p:cNvPr id="101" name="文本框 100"/>
            <p:cNvSpPr txBox="1"/>
            <p:nvPr/>
          </p:nvSpPr>
          <p:spPr>
            <a:xfrm>
              <a:off x="6117964" y="5438373"/>
              <a:ext cx="2305964" cy="986540"/>
            </a:xfrm>
            <a:prstGeom prst="rect">
              <a:avLst/>
            </a:prstGeom>
            <a:noFill/>
          </p:spPr>
          <p:txBody>
            <a:bodyPr wrap="square">
              <a:spAutoFit/>
            </a:bodyPr>
            <a:lstStyle>
              <a:defPPr>
                <a:defRPr lang="zh-CN"/>
              </a:defPPr>
              <a:lvl1pPr>
                <a:defRPr>
                  <a:solidFill>
                    <a:schemeClr val="tx1">
                      <a:lumMod val="65000"/>
                      <a:lumOff val="35000"/>
                    </a:schemeClr>
                  </a:solidFill>
                </a:defRPr>
              </a:lvl1pPr>
            </a:lstStyle>
            <a:p>
              <a:pPr marL="228600" indent="-144145">
                <a:lnSpc>
                  <a:spcPct val="120000"/>
                </a:lnSpc>
                <a:buFont typeface="+mj-lt"/>
                <a:buAutoNum type="arabicPeriod"/>
              </a:pPr>
              <a:r>
                <a:rPr lang="zh-CN" altLang="en-US" sz="1400" b="1" dirty="0">
                  <a:solidFill>
                    <a:schemeClr val="tx1">
                      <a:lumMod val="75000"/>
                      <a:lumOff val="25000"/>
                    </a:schemeClr>
                  </a:solidFill>
                  <a:latin typeface="黑体" panose="02010609060101010101" charset="-122"/>
                  <a:ea typeface="黑体" panose="02010609060101010101" charset="-122"/>
                  <a:cs typeface="黑体" panose="02010609060101010101" charset="-122"/>
                </a:rPr>
                <a:t>互联网</a:t>
              </a:r>
              <a:r>
                <a:rPr lang="en-US" altLang="zh-CN" sz="1400" b="1" dirty="0">
                  <a:solidFill>
                    <a:schemeClr val="tx1">
                      <a:lumMod val="75000"/>
                      <a:lumOff val="25000"/>
                    </a:schemeClr>
                  </a:solidFill>
                  <a:latin typeface="黑体" panose="02010609060101010101" charset="-122"/>
                  <a:ea typeface="黑体" panose="02010609060101010101" charset="-122"/>
                  <a:cs typeface="黑体" panose="02010609060101010101" charset="-122"/>
                </a:rPr>
                <a:t>+”</a:t>
              </a:r>
              <a:r>
                <a:rPr lang="zh-CN" altLang="en-US" sz="1400" b="1" dirty="0">
                  <a:solidFill>
                    <a:schemeClr val="tx1">
                      <a:lumMod val="75000"/>
                      <a:lumOff val="25000"/>
                    </a:schemeClr>
                  </a:solidFill>
                  <a:latin typeface="黑体" panose="02010609060101010101" charset="-122"/>
                  <a:ea typeface="黑体" panose="02010609060101010101" charset="-122"/>
                  <a:cs typeface="黑体" panose="02010609060101010101" charset="-122"/>
                </a:rPr>
                <a:t>大赛报名有效，以全国大赛平台通过为准</a:t>
              </a:r>
              <a:endParaRPr lang="en-US" altLang="zh-CN" sz="1400" b="1"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a:p>
              <a:pPr marL="228600" indent="-144145">
                <a:lnSpc>
                  <a:spcPct val="120000"/>
                </a:lnSpc>
                <a:buFont typeface="+mj-lt"/>
                <a:buAutoNum type="arabicPeriod"/>
              </a:pPr>
              <a:r>
                <a:rPr lang="zh-CN" altLang="en-US" sz="1400" b="1" dirty="0">
                  <a:solidFill>
                    <a:schemeClr val="tx1">
                      <a:lumMod val="75000"/>
                      <a:lumOff val="25000"/>
                    </a:schemeClr>
                  </a:solidFill>
                  <a:latin typeface="黑体" panose="02010609060101010101" charset="-122"/>
                  <a:ea typeface="黑体" panose="02010609060101010101" charset="-122"/>
                  <a:cs typeface="黑体" panose="02010609060101010101" charset="-122"/>
                </a:rPr>
                <a:t>有效的表达等创新方法运用熟练</a:t>
              </a:r>
              <a:endParaRPr lang="zh-CN" altLang="en-US" sz="1400" b="1" dirty="0">
                <a:solidFill>
                  <a:schemeClr val="tx1">
                    <a:lumMod val="75000"/>
                    <a:lumOff val="25000"/>
                  </a:schemeClr>
                </a:solidFill>
                <a:latin typeface="黑体" panose="02010609060101010101" charset="-122"/>
                <a:ea typeface="黑体" panose="02010609060101010101" charset="-122"/>
                <a:cs typeface="黑体" panose="02010609060101010101" charset="-122"/>
              </a:endParaRPr>
            </a:p>
          </p:txBody>
        </p:sp>
      </p:grpSp>
      <p:sp>
        <p:nvSpPr>
          <p:cNvPr id="118" name="矩形: 圆角 117"/>
          <p:cNvSpPr/>
          <p:nvPr/>
        </p:nvSpPr>
        <p:spPr>
          <a:xfrm>
            <a:off x="1030605" y="513715"/>
            <a:ext cx="9795510" cy="541655"/>
          </a:xfrm>
          <a:prstGeom prst="roundRect">
            <a:avLst>
              <a:gd name="adj" fmla="val 7632"/>
            </a:avLst>
          </a:prstGeom>
          <a:gradFill>
            <a:gsLst>
              <a:gs pos="50000">
                <a:schemeClr val="accent1"/>
              </a:gs>
              <a:gs pos="0">
                <a:schemeClr val="accent1">
                  <a:lumMod val="25000"/>
                  <a:lumOff val="75000"/>
                </a:schemeClr>
              </a:gs>
              <a:gs pos="100000">
                <a:schemeClr val="accent1">
                  <a:lumMod val="85000"/>
                </a:schemeClr>
              </a:gs>
            </a:gsLst>
            <a:lin ang="5400000" scaled="1"/>
          </a:gra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cs typeface="微软雅黑" panose="020B0503020204020204" charset="-122"/>
              </a:rPr>
              <a:t>课程成绩组成</a:t>
            </a:r>
            <a:endParaRPr lang="zh-CN" altLang="en-US" sz="2800" b="1" dirty="0">
              <a:solidFill>
                <a:schemeClr val="bg1"/>
              </a:solidFill>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6"/>
          <p:cNvSpPr txBox="1"/>
          <p:nvPr/>
        </p:nvSpPr>
        <p:spPr>
          <a:xfrm>
            <a:off x="-8255" y="4070462"/>
            <a:ext cx="12192000" cy="583565"/>
          </a:xfrm>
          <a:prstGeom prst="rect">
            <a:avLst/>
          </a:prstGeom>
          <a:noFill/>
          <a:effectLst/>
        </p:spPr>
        <p:txBody>
          <a:bodyPr wrap="square" rtlCol="0">
            <a:spAutoFit/>
          </a:bodyPr>
          <a:lstStyle/>
          <a:p>
            <a:pPr algn="ct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中国国际大学生</a:t>
            </a: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创新大赛</a:t>
            </a:r>
            <a:r>
              <a:rPr kumimoji="0" lang="en-US" altLang="zh-CN"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a:t>
            </a: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创新</a:t>
            </a: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创业基础应用的平台</a:t>
            </a:r>
            <a:endPar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endParaRPr>
          </a:p>
        </p:txBody>
      </p:sp>
      <p:sp>
        <p:nvSpPr>
          <p:cNvPr id="17" name="任意多边形 16"/>
          <p:cNvSpPr/>
          <p:nvPr/>
        </p:nvSpPr>
        <p:spPr>
          <a:xfrm>
            <a:off x="4868871" y="-111170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17"/>
          <p:cNvSpPr/>
          <p:nvPr/>
        </p:nvSpPr>
        <p:spPr>
          <a:xfrm>
            <a:off x="6274335"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18"/>
          <p:cNvSpPr/>
          <p:nvPr/>
        </p:nvSpPr>
        <p:spPr>
          <a:xfrm>
            <a:off x="3463406"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9" name="任意多边形 20"/>
          <p:cNvSpPr/>
          <p:nvPr/>
        </p:nvSpPr>
        <p:spPr>
          <a:xfrm>
            <a:off x="4868871" y="1432387"/>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noFill/>
          <a:ln w="19050">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rgbClr val="219083"/>
                </a:solidFill>
                <a:latin typeface="微软雅黑" panose="020B0503020204020204" charset="-122"/>
                <a:ea typeface="微软雅黑" panose="020B0503020204020204" charset="-122"/>
              </a:rPr>
              <a:t>0</a:t>
            </a:r>
            <a:r>
              <a:rPr lang="en-US" altLang="zh-CN" sz="9600" dirty="0">
                <a:solidFill>
                  <a:srgbClr val="219083"/>
                </a:solidFill>
                <a:latin typeface="微软雅黑" panose="020B0503020204020204" charset="-122"/>
                <a:ea typeface="微软雅黑" panose="020B0503020204020204" charset="-122"/>
              </a:rPr>
              <a:t>1</a:t>
            </a:r>
            <a:endParaRPr lang="en-US" altLang="zh-CN" sz="9600" dirty="0">
              <a:solidFill>
                <a:srgbClr val="21908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1000">
        <p:fade/>
      </p:transition>
    </mc:Choice>
    <mc:Fallback>
      <p:transition spd="med" advTm="1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1162368"/>
            <a:ext cx="8277665" cy="430530"/>
          </a:xfrm>
          <a:prstGeom prst="rect">
            <a:avLst/>
          </a:prstGeom>
        </p:spPr>
        <p:txBody>
          <a:bodyPr vert="horz" wrap="square" lIns="0" tIns="0" rIns="0" bIns="0" rtlCol="0">
            <a:spAutoFit/>
          </a:bodyPr>
          <a:lstStyle/>
          <a:p>
            <a:pPr marL="101600" algn="ctr">
              <a:lnSpc>
                <a:spcPct val="100000"/>
              </a:lnSpc>
            </a:pPr>
            <a:r>
              <a:rPr lang="zh-CN" altLang="en-US" sz="2800" dirty="0">
                <a:latin typeface="微软雅黑" panose="020B0503020204020204" charset="-122"/>
                <a:ea typeface="微软雅黑" panose="020B0503020204020204" charset="-122"/>
                <a:sym typeface="+mn-ea"/>
              </a:rPr>
              <a:t>互联网+”大赛---互联网时代的创业实践平台</a:t>
            </a:r>
            <a:endParaRPr lang="zh-CN" altLang="en-US" sz="2800" b="0" spc="-15" dirty="0">
              <a:ea typeface="微软雅黑" panose="020B0503020204020204" charset="-122"/>
            </a:endParaRPr>
          </a:p>
        </p:txBody>
      </p:sp>
      <p:sp>
        <p:nvSpPr>
          <p:cNvPr id="3" name="文本框 2"/>
          <p:cNvSpPr txBox="1"/>
          <p:nvPr/>
        </p:nvSpPr>
        <p:spPr>
          <a:xfrm>
            <a:off x="1551940" y="2379345"/>
            <a:ext cx="8898890" cy="2761615"/>
          </a:xfrm>
          <a:prstGeom prst="rect">
            <a:avLst/>
          </a:prstGeom>
          <a:noFill/>
          <a:ln w="28575">
            <a:solidFill>
              <a:srgbClr val="219083"/>
            </a:solidFill>
          </a:ln>
        </p:spPr>
        <p:txBody>
          <a:bodyPr wrap="square" rtlCol="0" anchor="ctr" anchorCtr="0">
            <a:noAutofit/>
          </a:bodyPr>
          <a:lstStyle/>
          <a:p>
            <a:pPr marL="285750" indent="-285750" fontAlgn="auto">
              <a:lnSpc>
                <a:spcPts val="40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我们前面讲了几个创业的工具，需要一个平台去实践和体验</a:t>
            </a:r>
            <a:r>
              <a:rPr lang="en-US" altLang="zh-CN" sz="2400" b="1" dirty="0">
                <a:latin typeface="微软雅黑" panose="020B0503020204020204" charset="-122"/>
                <a:ea typeface="微软雅黑" panose="020B0503020204020204" charset="-122"/>
                <a:sym typeface="+mn-ea"/>
              </a:rPr>
              <a:t>---</a:t>
            </a:r>
            <a:r>
              <a:rPr lang="zh-CN" altLang="en-US" sz="2400" b="1" dirty="0">
                <a:latin typeface="微软雅黑" panose="020B0503020204020204" charset="-122"/>
                <a:ea typeface="微软雅黑" panose="020B0503020204020204" charset="-122"/>
                <a:sym typeface="+mn-ea"/>
              </a:rPr>
              <a:t>中国国际大学生</a:t>
            </a:r>
            <a:r>
              <a:rPr lang="zh-CN" altLang="en-US" sz="2400" b="1" dirty="0">
                <a:latin typeface="微软雅黑" panose="020B0503020204020204" charset="-122"/>
                <a:ea typeface="微软雅黑" panose="020B0503020204020204" charset="-122"/>
                <a:sym typeface="+mn-ea"/>
              </a:rPr>
              <a:t>创新大赛。</a:t>
            </a:r>
            <a:endParaRPr lang="zh-CN" altLang="en-US" sz="2400" b="1" dirty="0">
              <a:latin typeface="微软雅黑" panose="020B0503020204020204" charset="-122"/>
              <a:ea typeface="微软雅黑" panose="020B0503020204020204" charset="-122"/>
              <a:sym typeface="+mn-ea"/>
            </a:endParaRPr>
          </a:p>
          <a:p>
            <a:pPr marL="285750" indent="-285750" fontAlgn="auto">
              <a:lnSpc>
                <a:spcPts val="40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大赛确实太火了</a:t>
            </a:r>
            <a:r>
              <a:rPr lang="zh-CN" altLang="en-US" sz="2000" dirty="0">
                <a:latin typeface="微软雅黑" panose="020B0503020204020204" charset="-122"/>
                <a:ea typeface="微软雅黑" panose="020B0503020204020204" charset="-122"/>
                <a:sym typeface="+mn-ea"/>
              </a:rPr>
              <a:t>。</a:t>
            </a:r>
            <a:endParaRPr lang="zh-CN" altLang="en-US" sz="2000"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1162368"/>
            <a:ext cx="8277665" cy="430530"/>
          </a:xfrm>
          <a:prstGeom prst="rect">
            <a:avLst/>
          </a:prstGeom>
        </p:spPr>
        <p:txBody>
          <a:bodyPr vert="horz" wrap="square" lIns="0" tIns="0" rIns="0" bIns="0" rtlCol="0">
            <a:spAutoFit/>
          </a:bodyPr>
          <a:lstStyle/>
          <a:p>
            <a:pPr marL="101600" algn="ctr">
              <a:lnSpc>
                <a:spcPct val="100000"/>
              </a:lnSpc>
            </a:pPr>
            <a:r>
              <a:rPr lang="zh-CN" altLang="en-US" sz="2800" dirty="0">
                <a:latin typeface="微软雅黑" panose="020B0503020204020204" charset="-122"/>
                <a:ea typeface="微软雅黑" panose="020B0503020204020204" charset="-122"/>
                <a:sym typeface="+mn-ea"/>
              </a:rPr>
              <a:t>中国国际大学生创新大赛</a:t>
            </a:r>
            <a:endParaRPr lang="zh-CN" altLang="en-US" sz="2800" b="0" spc="-15" dirty="0">
              <a:ea typeface="微软雅黑" panose="020B0503020204020204" charset="-122"/>
            </a:endParaRPr>
          </a:p>
        </p:txBody>
      </p:sp>
      <p:sp>
        <p:nvSpPr>
          <p:cNvPr id="3" name="文本框 2"/>
          <p:cNvSpPr txBox="1"/>
          <p:nvPr/>
        </p:nvSpPr>
        <p:spPr>
          <a:xfrm>
            <a:off x="1040130" y="2042795"/>
            <a:ext cx="10112375" cy="4279265"/>
          </a:xfrm>
          <a:prstGeom prst="rect">
            <a:avLst/>
          </a:prstGeom>
          <a:noFill/>
          <a:ln w="28575">
            <a:solidFill>
              <a:srgbClr val="219083"/>
            </a:solidFill>
          </a:ln>
        </p:spPr>
        <p:txBody>
          <a:bodyPr wrap="square" rtlCol="0" anchor="ctr" anchorCtr="0">
            <a:noAutofit/>
          </a:bodyPr>
          <a:lstStyle/>
          <a:p>
            <a:pPr marL="285750" indent="-285750" fontAlgn="auto">
              <a:lnSpc>
                <a:spcPts val="4000"/>
              </a:lnSpc>
              <a:spcBef>
                <a:spcPts val="600"/>
              </a:spcBef>
              <a:spcAft>
                <a:spcPts val="600"/>
              </a:spcAft>
              <a:buFont typeface="Arial" panose="020B0604020202020204" pitchFamily="34" charset="0"/>
              <a:buChar char="•"/>
            </a:pPr>
            <a:r>
              <a:rPr lang="zh-CN" altLang="en-US" sz="2400" b="1" dirty="0">
                <a:solidFill>
                  <a:srgbClr val="FF0000"/>
                </a:solidFill>
                <a:latin typeface="微软雅黑" panose="020B0503020204020204" charset="-122"/>
                <a:ea typeface="微软雅黑" panose="020B0503020204020204" charset="-122"/>
                <a:sym typeface="+mn-ea"/>
              </a:rPr>
              <a:t>中国国际大学生创新大赛</a:t>
            </a:r>
            <a:r>
              <a:rPr lang="zh-CN" altLang="en-US" sz="2400" b="1" dirty="0">
                <a:latin typeface="微软雅黑" panose="020B0503020204020204" charset="-122"/>
                <a:ea typeface="微软雅黑" panose="020B0503020204020204" charset="-122"/>
                <a:sym typeface="+mn-ea"/>
              </a:rPr>
              <a:t>，这是一个比赛，一个创新创业比赛。</a:t>
            </a:r>
            <a:endParaRPr lang="zh-CN" altLang="en-US" sz="2400" b="1" dirty="0">
              <a:latin typeface="微软雅黑" panose="020B0503020204020204" charset="-122"/>
              <a:ea typeface="微软雅黑" panose="020B0503020204020204" charset="-122"/>
              <a:sym typeface="+mn-ea"/>
            </a:endParaRPr>
          </a:p>
          <a:p>
            <a:pPr marL="285750" indent="-285750" fontAlgn="auto">
              <a:lnSpc>
                <a:spcPts val="40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教育部根据大学生的特点设计了大赛，在比赛中，让大学生进行创业实践、增长创业能力，同时也能涌现出一批好的创业项目</a:t>
            </a:r>
            <a:endParaRPr lang="zh-CN" altLang="en-US" sz="2400" b="1" dirty="0">
              <a:latin typeface="微软雅黑" panose="020B0503020204020204" charset="-122"/>
              <a:ea typeface="微软雅黑" panose="020B0503020204020204" charset="-122"/>
              <a:sym typeface="+mn-ea"/>
            </a:endParaRPr>
          </a:p>
          <a:p>
            <a:pPr marL="285750" indent="-285750" fontAlgn="auto">
              <a:lnSpc>
                <a:spcPts val="40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大赛分为</a:t>
            </a:r>
            <a:r>
              <a:rPr lang="zh-CN" altLang="en-US" sz="2400" b="1" dirty="0">
                <a:solidFill>
                  <a:srgbClr val="FF0000"/>
                </a:solidFill>
                <a:latin typeface="微软雅黑" panose="020B0503020204020204" charset="-122"/>
                <a:ea typeface="微软雅黑" panose="020B0503020204020204" charset="-122"/>
                <a:sym typeface="+mn-ea"/>
              </a:rPr>
              <a:t>金奖、银奖、铜奖和优秀奖</a:t>
            </a:r>
            <a:r>
              <a:rPr lang="zh-CN" altLang="en-US" sz="2400" b="1" dirty="0">
                <a:latin typeface="微软雅黑" panose="020B0503020204020204" charset="-122"/>
                <a:ea typeface="微软雅黑" panose="020B0503020204020204" charset="-122"/>
                <a:sym typeface="+mn-ea"/>
              </a:rPr>
              <a:t>，按档次分为</a:t>
            </a:r>
            <a:r>
              <a:rPr lang="zh-CN" altLang="en-US" sz="2400" b="1" dirty="0">
                <a:solidFill>
                  <a:srgbClr val="FF0000"/>
                </a:solidFill>
                <a:latin typeface="微软雅黑" panose="020B0503020204020204" charset="-122"/>
                <a:ea typeface="微软雅黑" panose="020B0503020204020204" charset="-122"/>
                <a:sym typeface="+mn-ea"/>
              </a:rPr>
              <a:t>国家级、省市级和学校级</a:t>
            </a:r>
            <a:r>
              <a:rPr lang="zh-CN" altLang="en-US" sz="2400" b="1" dirty="0">
                <a:latin typeface="微软雅黑" panose="020B0503020204020204" charset="-122"/>
                <a:ea typeface="微软雅黑" panose="020B0503020204020204" charset="-122"/>
                <a:sym typeface="+mn-ea"/>
              </a:rPr>
              <a:t>。一般会配有奖金、证书，以及其他奖励措施。</a:t>
            </a:r>
            <a:endParaRPr lang="zh-CN" altLang="en-US" sz="24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38375" y="1779270"/>
            <a:ext cx="7715250" cy="2395855"/>
          </a:xfrm>
          <a:prstGeom prst="rect">
            <a:avLst/>
          </a:prstGeom>
          <a:noFill/>
          <a:ln w="28575">
            <a:solidFill>
              <a:srgbClr val="219083"/>
            </a:solidFill>
          </a:ln>
        </p:spPr>
        <p:txBody>
          <a:bodyPr wrap="square" rtlCol="0" anchor="ctr" anchorCtr="0">
            <a:noAutofit/>
          </a:bodyPr>
          <a:lstStyle/>
          <a:p>
            <a:pPr algn="ctr">
              <a:lnSpc>
                <a:spcPct val="100000"/>
              </a:lnSpc>
            </a:pPr>
            <a:r>
              <a:rPr lang="zh-CN" altLang="en-US" sz="4000" b="1" dirty="0">
                <a:latin typeface="微软雅黑" panose="020B0503020204020204" charset="-122"/>
                <a:ea typeface="微软雅黑" panose="020B0503020204020204" charset="-122"/>
                <a:sym typeface="+mn-ea"/>
              </a:rPr>
              <a:t>青岛科技大学</a:t>
            </a:r>
            <a:r>
              <a:rPr lang="zh-CN" altLang="en-US" sz="4000" b="1" dirty="0">
                <a:latin typeface="微软雅黑" panose="020B0503020204020204" charset="-122"/>
                <a:ea typeface="微软雅黑" panose="020B0503020204020204" charset="-122"/>
                <a:sym typeface="+mn-ea"/>
              </a:rPr>
              <a:t>鼓励政策</a:t>
            </a:r>
            <a:endParaRPr lang="zh-CN" altLang="en-US" sz="40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1162368"/>
            <a:ext cx="8277665" cy="430530"/>
          </a:xfrm>
          <a:prstGeom prst="rect">
            <a:avLst/>
          </a:prstGeom>
        </p:spPr>
        <p:txBody>
          <a:bodyPr vert="horz" wrap="square" lIns="0" tIns="0" rIns="0" bIns="0" rtlCol="0">
            <a:spAutoFit/>
          </a:bodyPr>
          <a:lstStyle/>
          <a:p>
            <a:pPr marL="101600" algn="ctr">
              <a:lnSpc>
                <a:spcPct val="100000"/>
              </a:lnSpc>
            </a:pPr>
            <a:r>
              <a:rPr lang="zh-CN" altLang="en-US" sz="2800" b="1" dirty="0">
                <a:solidFill>
                  <a:srgbClr val="FF0000"/>
                </a:solidFill>
                <a:latin typeface="微软雅黑" panose="020B0503020204020204" charset="-122"/>
                <a:ea typeface="微软雅黑" panose="020B0503020204020204" charset="-122"/>
                <a:sym typeface="+mn-ea"/>
              </a:rPr>
              <a:t>中国国际大学生创新大赛需要提交的材料</a:t>
            </a:r>
            <a:endParaRPr lang="zh-CN" altLang="en-US" sz="2800" b="0" spc="-15" dirty="0">
              <a:ea typeface="微软雅黑" panose="020B0503020204020204" charset="-122"/>
            </a:endParaRPr>
          </a:p>
        </p:txBody>
      </p:sp>
      <p:sp>
        <p:nvSpPr>
          <p:cNvPr id="3" name="文本框 2"/>
          <p:cNvSpPr txBox="1"/>
          <p:nvPr/>
        </p:nvSpPr>
        <p:spPr>
          <a:xfrm>
            <a:off x="2238375" y="2379345"/>
            <a:ext cx="7715250" cy="2395855"/>
          </a:xfrm>
          <a:prstGeom prst="rect">
            <a:avLst/>
          </a:prstGeom>
          <a:noFill/>
          <a:ln w="28575">
            <a:solidFill>
              <a:srgbClr val="219083"/>
            </a:solidFill>
          </a:ln>
        </p:spPr>
        <p:txBody>
          <a:bodyPr wrap="square" rtlCol="0" anchor="ctr" anchorCtr="0">
            <a:noAutofit/>
          </a:bodyPr>
          <a:lstStyle/>
          <a:p>
            <a:pPr marL="285750" indent="-285750">
              <a:spcBef>
                <a:spcPts val="600"/>
              </a:spcBef>
              <a:spcAft>
                <a:spcPts val="600"/>
              </a:spcAft>
              <a:buFont typeface="Arial" panose="020B0604020202020204" pitchFamily="34" charset="0"/>
              <a:buChar char="•"/>
            </a:pPr>
            <a:r>
              <a:rPr lang="zh-CN" altLang="en-US" sz="2800" b="1" dirty="0">
                <a:solidFill>
                  <a:srgbClr val="FF0000"/>
                </a:solidFill>
                <a:latin typeface="微软雅黑" panose="020B0503020204020204" charset="-122"/>
                <a:ea typeface="微软雅黑" panose="020B0503020204020204" charset="-122"/>
                <a:sym typeface="+mn-ea"/>
              </a:rPr>
              <a:t>商业计划书</a:t>
            </a:r>
            <a:endParaRPr lang="zh-CN" altLang="en-US" sz="2800" b="1" dirty="0">
              <a:solidFill>
                <a:srgbClr val="FF0000"/>
              </a:solidFill>
              <a:latin typeface="微软雅黑" panose="020B0503020204020204" charset="-122"/>
              <a:ea typeface="微软雅黑" panose="020B0503020204020204" charset="-122"/>
              <a:sym typeface="+mn-ea"/>
            </a:endParaRPr>
          </a:p>
          <a:p>
            <a:pPr marL="285750" indent="-285750">
              <a:spcBef>
                <a:spcPts val="600"/>
              </a:spcBef>
              <a:spcAft>
                <a:spcPts val="600"/>
              </a:spcAft>
              <a:buFont typeface="Arial" panose="020B0604020202020204" pitchFamily="34" charset="0"/>
              <a:buChar char="•"/>
            </a:pPr>
            <a:r>
              <a:rPr lang="zh-CN" altLang="en-US" sz="2800" b="1" dirty="0">
                <a:solidFill>
                  <a:srgbClr val="FF0000"/>
                </a:solidFill>
                <a:latin typeface="微软雅黑" panose="020B0503020204020204" charset="-122"/>
                <a:ea typeface="微软雅黑" panose="020B0503020204020204" charset="-122"/>
                <a:sym typeface="+mn-ea"/>
              </a:rPr>
              <a:t>网评</a:t>
            </a:r>
            <a:r>
              <a:rPr lang="en-US" altLang="zh-CN" sz="2800" b="1" dirty="0">
                <a:solidFill>
                  <a:srgbClr val="FF0000"/>
                </a:solidFill>
                <a:latin typeface="微软雅黑" panose="020B0503020204020204" charset="-122"/>
                <a:ea typeface="微软雅黑" panose="020B0503020204020204" charset="-122"/>
                <a:sym typeface="+mn-ea"/>
              </a:rPr>
              <a:t>PPT</a:t>
            </a:r>
            <a:r>
              <a:rPr lang="zh-CN" altLang="en-US" sz="2800" b="1" dirty="0">
                <a:solidFill>
                  <a:srgbClr val="FF0000"/>
                </a:solidFill>
                <a:latin typeface="微软雅黑" panose="020B0503020204020204" charset="-122"/>
                <a:ea typeface="微软雅黑" panose="020B0503020204020204" charset="-122"/>
                <a:sym typeface="+mn-ea"/>
              </a:rPr>
              <a:t>、路演</a:t>
            </a:r>
            <a:r>
              <a:rPr lang="en-US" altLang="zh-CN" sz="2800" b="1" dirty="0">
                <a:solidFill>
                  <a:srgbClr val="FF0000"/>
                </a:solidFill>
                <a:latin typeface="微软雅黑" panose="020B0503020204020204" charset="-122"/>
                <a:ea typeface="微软雅黑" panose="020B0503020204020204" charset="-122"/>
                <a:sym typeface="+mn-ea"/>
              </a:rPr>
              <a:t>PPT</a:t>
            </a:r>
            <a:endParaRPr lang="zh-CN" altLang="en-US" sz="2800" b="1" dirty="0">
              <a:solidFill>
                <a:srgbClr val="FF0000"/>
              </a:solidFill>
              <a:latin typeface="微软雅黑" panose="020B0503020204020204" charset="-122"/>
              <a:ea typeface="微软雅黑" panose="020B0503020204020204" charset="-122"/>
              <a:sym typeface="+mn-ea"/>
            </a:endParaRPr>
          </a:p>
          <a:p>
            <a:pPr marL="285750" indent="-285750">
              <a:spcBef>
                <a:spcPts val="600"/>
              </a:spcBef>
              <a:spcAft>
                <a:spcPts val="600"/>
              </a:spcAft>
              <a:buFont typeface="Arial" panose="020B0604020202020204" pitchFamily="34" charset="0"/>
              <a:buChar char="•"/>
            </a:pPr>
            <a:r>
              <a:rPr lang="zh-CN" altLang="en-US" sz="2800" b="1" dirty="0">
                <a:solidFill>
                  <a:srgbClr val="FF0000"/>
                </a:solidFill>
                <a:latin typeface="微软雅黑" panose="020B0503020204020204" charset="-122"/>
                <a:ea typeface="微软雅黑" panose="020B0503020204020204" charset="-122"/>
                <a:sym typeface="+mn-ea"/>
              </a:rPr>
              <a:t>一分钟视频（如果进入</a:t>
            </a:r>
            <a:r>
              <a:rPr lang="zh-CN" altLang="en-US" sz="2800" b="1" dirty="0">
                <a:solidFill>
                  <a:srgbClr val="FF0000"/>
                </a:solidFill>
                <a:latin typeface="微软雅黑" panose="020B0503020204020204" charset="-122"/>
                <a:ea typeface="微软雅黑" panose="020B0503020204020204" charset="-122"/>
                <a:sym typeface="+mn-ea"/>
              </a:rPr>
              <a:t>省赛）</a:t>
            </a:r>
            <a:endParaRPr lang="en-US" altLang="zh-CN"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5" y="-71120"/>
            <a:ext cx="12191365" cy="6928485"/>
            <a:chOff x="0" y="0"/>
            <a:chExt cx="19200" cy="9923"/>
          </a:xfrm>
        </p:grpSpPr>
        <p:pic>
          <p:nvPicPr>
            <p:cNvPr id="101" name="图片 100"/>
            <p:cNvPicPr/>
            <p:nvPr>
              <p:custDataLst>
                <p:tags r:id="rId1"/>
              </p:custDataLst>
            </p:nvPr>
          </p:nvPicPr>
          <p:blipFill>
            <a:blip r:embed="rId2"/>
            <a:srcRect t="23776"/>
            <a:stretch>
              <a:fillRect/>
            </a:stretch>
          </p:blipFill>
          <p:spPr>
            <a:xfrm>
              <a:off x="0" y="0"/>
              <a:ext cx="19200" cy="8233"/>
            </a:xfrm>
            <a:prstGeom prst="rect">
              <a:avLst/>
            </a:prstGeom>
            <a:noFill/>
            <a:ln w="9525">
              <a:noFill/>
            </a:ln>
          </p:spPr>
        </p:pic>
        <p:pic>
          <p:nvPicPr>
            <p:cNvPr id="5" name="图片 4" descr="C:\Users\Administrator\Desktop\14B4681F.png14B4681F"/>
            <p:cNvPicPr>
              <a:picLocks noChangeAspect="1"/>
            </p:cNvPicPr>
            <p:nvPr/>
          </p:nvPicPr>
          <p:blipFill>
            <a:blip r:embed="rId3"/>
            <a:srcRect/>
            <a:stretch>
              <a:fillRect/>
            </a:stretch>
          </p:blipFill>
          <p:spPr>
            <a:xfrm>
              <a:off x="0" y="112"/>
              <a:ext cx="19199" cy="9811"/>
            </a:xfrm>
            <a:prstGeom prst="rect">
              <a:avLst/>
            </a:prstGeom>
          </p:spPr>
        </p:pic>
      </p:grpSp>
      <p:sp>
        <p:nvSpPr>
          <p:cNvPr id="2" name="文本框 1"/>
          <p:cNvSpPr txBox="1"/>
          <p:nvPr/>
        </p:nvSpPr>
        <p:spPr>
          <a:xfrm>
            <a:off x="586740" y="1318895"/>
            <a:ext cx="10739755" cy="1938020"/>
          </a:xfrm>
          <a:prstGeom prst="rect">
            <a:avLst/>
          </a:prstGeom>
          <a:noFill/>
        </p:spPr>
        <p:txBody>
          <a:bodyPr wrap="square" rtlCol="0" anchor="t">
            <a:spAutoFit/>
          </a:bodyPr>
          <a:lstStyle/>
          <a:p>
            <a:pPr algn="ctr" defTabSz="1219200">
              <a:lnSpc>
                <a:spcPct val="150000"/>
              </a:lnSpc>
            </a:pPr>
            <a:r>
              <a:rPr lang="zh-CN" sz="4400" b="1" dirty="0" smtClean="0">
                <a:solidFill>
                  <a:schemeClr val="lt1"/>
                </a:solidFill>
                <a:latin typeface="微软雅黑" panose="020B0503020204020204" charset="-122"/>
                <a:ea typeface="微软雅黑" panose="020B0503020204020204" charset="-122"/>
                <a:cs typeface="微软雅黑" panose="020B0503020204020204" charset="-122"/>
              </a:rPr>
              <a:t>中国国际大学生创新大赛集训营</a:t>
            </a:r>
            <a:endParaRPr lang="zh-CN" sz="4400" b="1" dirty="0" smtClean="0">
              <a:solidFill>
                <a:schemeClr val="lt1"/>
              </a:solidFill>
              <a:latin typeface="微软雅黑" panose="020B0503020204020204" charset="-122"/>
              <a:ea typeface="微软雅黑" panose="020B0503020204020204" charset="-122"/>
              <a:cs typeface="微软雅黑" panose="020B0503020204020204" charset="-122"/>
            </a:endParaRPr>
          </a:p>
          <a:p>
            <a:pPr algn="ctr" defTabSz="1219200">
              <a:lnSpc>
                <a:spcPct val="150000"/>
              </a:lnSpc>
            </a:pPr>
            <a:r>
              <a:rPr lang="en-US" altLang="zh-CN" sz="3600" b="1" dirty="0" smtClean="0">
                <a:solidFill>
                  <a:schemeClr val="lt1"/>
                </a:solidFill>
                <a:latin typeface="微软雅黑" panose="020B0503020204020204" charset="-122"/>
                <a:ea typeface="微软雅黑" panose="020B0503020204020204" charset="-122"/>
                <a:cs typeface="微软雅黑" panose="020B0503020204020204" charset="-122"/>
              </a:rPr>
              <a:t>——</a:t>
            </a:r>
            <a:r>
              <a:rPr sz="3600" b="1" dirty="0" smtClean="0">
                <a:solidFill>
                  <a:schemeClr val="lt1"/>
                </a:solidFill>
                <a:latin typeface="微软雅黑" panose="020B0503020204020204" charset="-122"/>
                <a:ea typeface="微软雅黑" panose="020B0503020204020204" charset="-122"/>
                <a:cs typeface="微软雅黑" panose="020B0503020204020204" charset="-122"/>
              </a:rPr>
              <a:t>网评PPT制作、金奖PPT的逻辑、路演培训</a:t>
            </a:r>
            <a:endParaRPr sz="3600" b="1" dirty="0" smtClean="0">
              <a:solidFill>
                <a:schemeClr val="lt1"/>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custDataLst>
              <p:tags r:id="rId4"/>
            </p:custDataLst>
          </p:nvPr>
        </p:nvPicPr>
        <p:blipFill>
          <a:blip r:embed="rId5"/>
          <a:stretch>
            <a:fillRect/>
          </a:stretch>
        </p:blipFill>
        <p:spPr>
          <a:xfrm>
            <a:off x="306070" y="320040"/>
            <a:ext cx="1287145" cy="115379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2000000000000000000" pitchFamily="2" charset="-122"/>
              <a:ea typeface="方正小标宋简体" panose="02000000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4910" y="69659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407795" y="163830"/>
            <a:ext cx="9859645" cy="521970"/>
          </a:xfrm>
          <a:prstGeom prst="rect">
            <a:avLst/>
          </a:prstGeom>
        </p:spPr>
        <p:txBody>
          <a:bodyPr wrap="square">
            <a:spAutoFit/>
          </a:bodyPr>
          <a:p>
            <a:r>
              <a:rPr lang="en-US" altLang="zh-CN" sz="2800" dirty="0">
                <a:solidFill>
                  <a:schemeClr val="accent1"/>
                </a:solidFill>
                <a:latin typeface="方正小标宋简体" panose="02000000000000000000" pitchFamily="2" charset="-122"/>
                <a:ea typeface="方正小标宋简体" panose="02000000000000000000" pitchFamily="2" charset="-122"/>
              </a:rPr>
              <a:t> </a:t>
            </a:r>
            <a:r>
              <a:rPr sz="2800" b="1" dirty="0">
                <a:solidFill>
                  <a:srgbClr val="194F9A"/>
                </a:solidFill>
                <a:latin typeface="微软雅黑" panose="020B0503020204020204" charset="-122"/>
                <a:ea typeface="微软雅黑" panose="020B0503020204020204" charset="-122"/>
                <a:sym typeface="+mn-ea"/>
              </a:rPr>
              <a:t>中国国际大学生创新大赛</a:t>
            </a:r>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sp>
        <p:nvSpPr>
          <p:cNvPr id="6" name="矩形 5"/>
          <p:cNvSpPr/>
          <p:nvPr>
            <p:custDataLst>
              <p:tags r:id="rId6"/>
            </p:custDataLst>
          </p:nvPr>
        </p:nvSpPr>
        <p:spPr>
          <a:xfrm rot="10800000" flipV="1">
            <a:off x="991870" y="1727835"/>
            <a:ext cx="10360660" cy="4182745"/>
          </a:xfrm>
          <a:prstGeom prst="rect">
            <a:avLst/>
          </a:prstGeom>
          <a:noFill/>
          <a:ln w="50800" cmpd="dbl">
            <a:solidFill>
              <a:srgbClr val="194F9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a:solidFill>
                <a:schemeClr val="tx1"/>
              </a:solidFill>
              <a:latin typeface="方正小标宋简体" panose="02000000000000000000" pitchFamily="2" charset="-122"/>
              <a:ea typeface="方正小标宋简体" panose="02000000000000000000" pitchFamily="2" charset="-122"/>
            </a:endParaRPr>
          </a:p>
        </p:txBody>
      </p:sp>
      <p:sp>
        <p:nvSpPr>
          <p:cNvPr id="2" name="文本框 1"/>
          <p:cNvSpPr txBox="1"/>
          <p:nvPr/>
        </p:nvSpPr>
        <p:spPr>
          <a:xfrm>
            <a:off x="991870" y="2217420"/>
            <a:ext cx="10360660" cy="901065"/>
          </a:xfrm>
          <a:prstGeom prst="rect">
            <a:avLst/>
          </a:prstGeom>
          <a:noFill/>
        </p:spPr>
        <p:txBody>
          <a:bodyPr wrap="square" rtlCol="0">
            <a:noAutofit/>
          </a:bodyPr>
          <a:p>
            <a:pPr algn="ctr">
              <a:lnSpc>
                <a:spcPct val="150000"/>
              </a:lnSpc>
              <a:buFont typeface="Wingdings" panose="05000000000000000000" charset="0"/>
            </a:pPr>
            <a:r>
              <a:rPr lang="zh-CN" altLang="en-US" sz="2000" b="1">
                <a:solidFill>
                  <a:srgbClr val="1C4D9C"/>
                </a:solidFill>
                <a:latin typeface="微软雅黑" panose="020B0503020204020204" charset="-122"/>
                <a:ea typeface="微软雅黑" panose="020B0503020204020204" charset="-122"/>
                <a:cs typeface="微软雅黑" panose="020B0503020204020204" charset="-122"/>
              </a:rPr>
              <a:t>校赛（网评、路演和答辩）</a:t>
            </a:r>
            <a:r>
              <a:rPr lang="en-US" altLang="zh-CN" sz="2000" b="1">
                <a:solidFill>
                  <a:srgbClr val="1C4D9C"/>
                </a:solidFill>
                <a:latin typeface="微软雅黑" panose="020B0503020204020204" charset="-122"/>
                <a:ea typeface="微软雅黑" panose="020B0503020204020204" charset="-122"/>
                <a:cs typeface="微软雅黑" panose="020B0503020204020204" charset="-122"/>
              </a:rPr>
              <a:t>---</a:t>
            </a:r>
            <a:r>
              <a:rPr lang="zh-CN" altLang="en-US" sz="2000" b="1">
                <a:solidFill>
                  <a:srgbClr val="1C4D9C"/>
                </a:solidFill>
                <a:latin typeface="微软雅黑" panose="020B0503020204020204" charset="-122"/>
                <a:ea typeface="微软雅黑" panose="020B0503020204020204" charset="-122"/>
                <a:cs typeface="微软雅黑" panose="020B0503020204020204" charset="-122"/>
              </a:rPr>
              <a:t>省赛（网评、路演和答辩）</a:t>
            </a:r>
            <a:r>
              <a:rPr lang="en-US" altLang="zh-CN" sz="2000" b="1">
                <a:solidFill>
                  <a:srgbClr val="1C4D9C"/>
                </a:solidFill>
                <a:latin typeface="微软雅黑" panose="020B0503020204020204" charset="-122"/>
                <a:ea typeface="微软雅黑" panose="020B0503020204020204" charset="-122"/>
                <a:cs typeface="微软雅黑" panose="020B0503020204020204" charset="-122"/>
              </a:rPr>
              <a:t>---</a:t>
            </a:r>
            <a:r>
              <a:rPr lang="zh-CN" altLang="en-US" sz="2000" b="1">
                <a:solidFill>
                  <a:srgbClr val="1C4D9C"/>
                </a:solidFill>
                <a:latin typeface="微软雅黑" panose="020B0503020204020204" charset="-122"/>
                <a:ea typeface="微软雅黑" panose="020B0503020204020204" charset="-122"/>
                <a:cs typeface="微软雅黑" panose="020B0503020204020204" charset="-122"/>
              </a:rPr>
              <a:t>国赛（网评、路演和答辩）</a:t>
            </a:r>
            <a:endParaRPr lang="zh-CN" altLang="en-US" sz="2000" b="1">
              <a:solidFill>
                <a:srgbClr val="1C4D9C"/>
              </a:solidFill>
              <a:latin typeface="微软雅黑" panose="020B0503020204020204" charset="-122"/>
              <a:ea typeface="微软雅黑" panose="020B0503020204020204" charset="-122"/>
              <a:cs typeface="微软雅黑" panose="020B0503020204020204" charset="-122"/>
            </a:endParaRPr>
          </a:p>
        </p:txBody>
      </p:sp>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7"/>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8"/>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 name="文本框 2"/>
          <p:cNvSpPr txBox="1"/>
          <p:nvPr/>
        </p:nvSpPr>
        <p:spPr>
          <a:xfrm>
            <a:off x="4139565" y="1093470"/>
            <a:ext cx="4064000" cy="521970"/>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rPr>
              <a:t>比赛历程</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pic>
        <p:nvPicPr>
          <p:cNvPr id="9" name="图片 8"/>
          <p:cNvPicPr>
            <a:picLocks noChangeAspect="1"/>
          </p:cNvPicPr>
          <p:nvPr/>
        </p:nvPicPr>
        <p:blipFill>
          <a:blip r:embed="rId9"/>
          <a:stretch>
            <a:fillRect/>
          </a:stretch>
        </p:blipFill>
        <p:spPr>
          <a:xfrm>
            <a:off x="991870" y="3234690"/>
            <a:ext cx="10360025" cy="2516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754380"/>
          </a:xfrm>
        </p:spPr>
        <p:txBody>
          <a:bodyPr>
            <a:normAutofit fontScale="90000"/>
          </a:bodyPr>
          <a:p>
            <a:pPr algn="ctr"/>
            <a:r>
              <a:rPr lang="zh-CN" altLang="en-US" sz="2800"/>
              <a:t>青科大召开2019年度学生工作研讨会</a:t>
            </a:r>
            <a:br>
              <a:rPr lang="zh-CN" altLang="en-US" sz="1600"/>
            </a:br>
            <a:br>
              <a:rPr lang="zh-CN" altLang="en-US" sz="1600"/>
            </a:br>
            <a:r>
              <a:rPr lang="zh-CN" altLang="en-US" sz="1600"/>
              <a:t>作者：盛霄飞　 来源：学生处　 编辑：王文艳 　 点击：[645]　日期：2019年03月04日</a:t>
            </a:r>
            <a:endParaRPr lang="zh-CN" altLang="en-US" sz="1600"/>
          </a:p>
        </p:txBody>
      </p:sp>
      <p:sp>
        <p:nvSpPr>
          <p:cNvPr id="3" name="文本占位符 2"/>
          <p:cNvSpPr>
            <a:spLocks noGrp="1"/>
          </p:cNvSpPr>
          <p:nvPr>
            <p:ph type="body" orient="vert" idx="1"/>
          </p:nvPr>
        </p:nvSpPr>
        <p:spPr>
          <a:xfrm>
            <a:off x="838200" y="1825625"/>
            <a:ext cx="9272905" cy="4422775"/>
          </a:xfrm>
        </p:spPr>
        <p:txBody>
          <a:bodyPr/>
          <a:p>
            <a:endParaRPr lang="zh-CN" altLang="en-US"/>
          </a:p>
        </p:txBody>
      </p:sp>
      <p:pic>
        <p:nvPicPr>
          <p:cNvPr id="4" name="图片 3"/>
          <p:cNvPicPr>
            <a:picLocks noChangeAspect="1"/>
          </p:cNvPicPr>
          <p:nvPr/>
        </p:nvPicPr>
        <p:blipFill>
          <a:blip r:embed="rId1"/>
          <a:stretch>
            <a:fillRect/>
          </a:stretch>
        </p:blipFill>
        <p:spPr>
          <a:xfrm>
            <a:off x="2167255" y="1119505"/>
            <a:ext cx="8044815" cy="5358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2000000000000000000" pitchFamily="2" charset="-122"/>
              <a:ea typeface="方正小标宋简体" panose="02000000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4910" y="69659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407795" y="163830"/>
            <a:ext cx="9859645" cy="521970"/>
          </a:xfrm>
          <a:prstGeom prst="rect">
            <a:avLst/>
          </a:prstGeom>
        </p:spPr>
        <p:txBody>
          <a:bodyPr wrap="square">
            <a:spAutoFit/>
          </a:bodyPr>
          <a:p>
            <a:r>
              <a:rPr lang="en-US" altLang="zh-CN" sz="2800" dirty="0">
                <a:solidFill>
                  <a:schemeClr val="accent1"/>
                </a:solidFill>
                <a:latin typeface="方正小标宋简体" panose="02000000000000000000" pitchFamily="2" charset="-122"/>
                <a:ea typeface="方正小标宋简体" panose="02000000000000000000" pitchFamily="2" charset="-122"/>
                <a:sym typeface="+mn-ea"/>
              </a:rPr>
              <a:t> </a:t>
            </a:r>
            <a:r>
              <a:rPr sz="2800" b="1" dirty="0">
                <a:solidFill>
                  <a:srgbClr val="194F9A"/>
                </a:solidFill>
                <a:latin typeface="微软雅黑" panose="020B0503020204020204" charset="-122"/>
                <a:ea typeface="微软雅黑" panose="020B0503020204020204" charset="-122"/>
                <a:sym typeface="+mn-ea"/>
              </a:rPr>
              <a:t>中国国际大学生创新大赛集训营</a:t>
            </a:r>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sp>
        <p:nvSpPr>
          <p:cNvPr id="6" name="矩形 5"/>
          <p:cNvSpPr/>
          <p:nvPr>
            <p:custDataLst>
              <p:tags r:id="rId6"/>
            </p:custDataLst>
          </p:nvPr>
        </p:nvSpPr>
        <p:spPr>
          <a:xfrm rot="10800000" flipV="1">
            <a:off x="991870" y="2075180"/>
            <a:ext cx="10360660" cy="3357245"/>
          </a:xfrm>
          <a:prstGeom prst="rect">
            <a:avLst/>
          </a:prstGeom>
          <a:noFill/>
          <a:ln w="50800" cmpd="dbl">
            <a:solidFill>
              <a:srgbClr val="194F9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a:solidFill>
                <a:schemeClr val="tx1"/>
              </a:solidFill>
              <a:latin typeface="方正小标宋简体" panose="02000000000000000000" pitchFamily="2" charset="-122"/>
              <a:ea typeface="方正小标宋简体" panose="02000000000000000000" pitchFamily="2" charset="-122"/>
            </a:endParaRPr>
          </a:p>
        </p:txBody>
      </p:sp>
      <p:sp>
        <p:nvSpPr>
          <p:cNvPr id="2" name="文本框 1"/>
          <p:cNvSpPr txBox="1"/>
          <p:nvPr/>
        </p:nvSpPr>
        <p:spPr>
          <a:xfrm>
            <a:off x="2207895" y="2541270"/>
            <a:ext cx="8587105" cy="2306955"/>
          </a:xfrm>
          <a:prstGeom prst="rect">
            <a:avLst/>
          </a:prstGeom>
          <a:noFill/>
        </p:spPr>
        <p:txBody>
          <a:bodyPr wrap="square" rtlCol="0">
            <a:spAutoFit/>
          </a:bodyPr>
          <a:p>
            <a:pPr algn="l">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1.</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制作网评PPT（﹥30页）</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gn="l">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2.</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路演PPT（﹤20页）</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gn="l">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3.</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训练演讲同学</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gn="l">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4.</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队长全程参与并负责答辩</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p:txBody>
      </p:sp>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7"/>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8"/>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 name="文本框 2"/>
          <p:cNvSpPr txBox="1"/>
          <p:nvPr/>
        </p:nvSpPr>
        <p:spPr>
          <a:xfrm>
            <a:off x="3467735" y="1360805"/>
            <a:ext cx="4064000" cy="521970"/>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我们的任务</a:t>
            </a:r>
            <a:endParaRPr lang="zh-CN" altLang="en-US" sz="2800" b="1">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2000000000000000000" pitchFamily="2" charset="-122"/>
              <a:ea typeface="方正小标宋简体" panose="02000000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4910" y="69659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407795" y="163830"/>
            <a:ext cx="9859645" cy="521970"/>
          </a:xfrm>
          <a:prstGeom prst="rect">
            <a:avLst/>
          </a:prstGeom>
        </p:spPr>
        <p:txBody>
          <a:bodyPr wrap="square">
            <a:spAutoFit/>
          </a:bodyPr>
          <a:p>
            <a:r>
              <a:rPr lang="en-US" altLang="zh-CN" sz="2800" dirty="0">
                <a:solidFill>
                  <a:schemeClr val="accent1"/>
                </a:solidFill>
                <a:latin typeface="方正小标宋简体" panose="02000000000000000000" pitchFamily="2" charset="-122"/>
                <a:ea typeface="方正小标宋简体" panose="02000000000000000000" pitchFamily="2" charset="-122"/>
              </a:rPr>
              <a:t>  </a:t>
            </a:r>
            <a:r>
              <a:rPr lang="en-US" altLang="zh-CN" sz="2800" dirty="0">
                <a:solidFill>
                  <a:schemeClr val="accent1"/>
                </a:solidFill>
                <a:latin typeface="方正小标宋简体" panose="02000000000000000000" pitchFamily="2" charset="-122"/>
                <a:ea typeface="方正小标宋简体" panose="02000000000000000000" pitchFamily="2" charset="-122"/>
                <a:sym typeface="+mn-ea"/>
              </a:rPr>
              <a:t> </a:t>
            </a:r>
            <a:r>
              <a:rPr sz="2800" b="1" dirty="0">
                <a:solidFill>
                  <a:srgbClr val="194F9A"/>
                </a:solidFill>
                <a:latin typeface="微软雅黑" panose="020B0503020204020204" charset="-122"/>
                <a:ea typeface="微软雅黑" panose="020B0503020204020204" charset="-122"/>
                <a:sym typeface="+mn-ea"/>
              </a:rPr>
              <a:t>中国国际大学生创新大赛集训营</a:t>
            </a:r>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sp>
        <p:nvSpPr>
          <p:cNvPr id="6" name="矩形 5"/>
          <p:cNvSpPr/>
          <p:nvPr>
            <p:custDataLst>
              <p:tags r:id="rId6"/>
            </p:custDataLst>
          </p:nvPr>
        </p:nvSpPr>
        <p:spPr>
          <a:xfrm rot="10800000" flipV="1">
            <a:off x="991870" y="2006600"/>
            <a:ext cx="10360660" cy="3237230"/>
          </a:xfrm>
          <a:prstGeom prst="rect">
            <a:avLst/>
          </a:prstGeom>
          <a:noFill/>
          <a:ln w="50800" cmpd="dbl">
            <a:solidFill>
              <a:srgbClr val="194F9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a:solidFill>
                <a:schemeClr val="tx1"/>
              </a:solidFill>
              <a:latin typeface="方正小标宋简体" panose="02000000000000000000" pitchFamily="2" charset="-122"/>
              <a:ea typeface="方正小标宋简体" panose="02000000000000000000" pitchFamily="2" charset="-122"/>
            </a:endParaRPr>
          </a:p>
        </p:txBody>
      </p:sp>
      <p:sp>
        <p:nvSpPr>
          <p:cNvPr id="2" name="文本框 1"/>
          <p:cNvSpPr txBox="1"/>
          <p:nvPr/>
        </p:nvSpPr>
        <p:spPr>
          <a:xfrm>
            <a:off x="1184910" y="2296795"/>
            <a:ext cx="9485630" cy="2656205"/>
          </a:xfrm>
          <a:prstGeom prst="rect">
            <a:avLst/>
          </a:prstGeom>
          <a:noFill/>
        </p:spPr>
        <p:txBody>
          <a:bodyPr wrap="square" rtlCol="0">
            <a:noAutofit/>
          </a:bodyPr>
          <a:p>
            <a:pPr algn="ctr">
              <a:lnSpc>
                <a:spcPct val="150000"/>
              </a:lnSpc>
              <a:buFont typeface="Wingdings" panose="05000000000000000000" charset="0"/>
            </a:pP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全国大学生创业服务网：</a:t>
            </a:r>
            <a:r>
              <a:rPr lang="zh-CN" altLang="en-US" sz="2400" b="1">
                <a:solidFill>
                  <a:srgbClr val="FF0000"/>
                </a:solidFill>
                <a:latin typeface="微软雅黑" panose="020B0503020204020204" charset="-122"/>
                <a:ea typeface="微软雅黑" panose="020B0503020204020204" charset="-122"/>
                <a:cs typeface="微软雅黑" panose="020B0503020204020204" charset="-122"/>
              </a:rPr>
              <a:t>https://cy.ncss.cn/</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gn="ct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1.</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确定赛道</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gn="ct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2.</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按照赛道要求确定团队</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gn="ct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3.</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按照最新通知网上报名</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p:txBody>
      </p:sp>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7"/>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8"/>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 name="文本框 2"/>
          <p:cNvSpPr txBox="1"/>
          <p:nvPr/>
        </p:nvSpPr>
        <p:spPr>
          <a:xfrm>
            <a:off x="3895725" y="1238885"/>
            <a:ext cx="4064000" cy="521970"/>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按照要求准备</a:t>
            </a:r>
            <a:endParaRPr lang="zh-CN" altLang="en-US" sz="2800" b="1">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2000000000000000000" pitchFamily="2" charset="-122"/>
              <a:ea typeface="方正小标宋简体" panose="02000000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4910" y="69659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407795" y="163830"/>
            <a:ext cx="9859645" cy="953135"/>
          </a:xfrm>
          <a:prstGeom prst="rect">
            <a:avLst/>
          </a:prstGeom>
        </p:spPr>
        <p:txBody>
          <a:bodyPr wrap="square">
            <a:spAutoFit/>
          </a:bodyPr>
          <a:p>
            <a:r>
              <a:rPr lang="en-US" altLang="zh-CN" sz="2800" dirty="0">
                <a:solidFill>
                  <a:schemeClr val="accent1"/>
                </a:solidFill>
                <a:latin typeface="方正小标宋简体" panose="02000000000000000000" pitchFamily="2" charset="-122"/>
                <a:ea typeface="方正小标宋简体" panose="02000000000000000000" pitchFamily="2" charset="-122"/>
              </a:rPr>
              <a:t>  </a:t>
            </a:r>
            <a:r>
              <a:rPr lang="en-US" altLang="zh-CN" sz="2800" dirty="0">
                <a:solidFill>
                  <a:schemeClr val="accent1"/>
                </a:solidFill>
                <a:latin typeface="方正小标宋简体" panose="02000000000000000000" pitchFamily="2" charset="-122"/>
                <a:ea typeface="方正小标宋简体" panose="02000000000000000000" pitchFamily="2" charset="-122"/>
                <a:sym typeface="+mn-ea"/>
              </a:rPr>
              <a:t> </a:t>
            </a:r>
            <a:r>
              <a:rPr sz="2800" b="1" dirty="0">
                <a:solidFill>
                  <a:srgbClr val="194F9A"/>
                </a:solidFill>
                <a:latin typeface="微软雅黑" panose="020B0503020204020204" charset="-122"/>
                <a:ea typeface="微软雅黑" panose="020B0503020204020204" charset="-122"/>
                <a:sym typeface="+mn-ea"/>
              </a:rPr>
              <a:t>中国国际大学生创新大赛集训营</a:t>
            </a:r>
            <a:endParaRPr sz="2800" b="1" dirty="0">
              <a:solidFill>
                <a:srgbClr val="194F9A"/>
              </a:solidFill>
              <a:latin typeface="微软雅黑" panose="020B0503020204020204" charset="-122"/>
              <a:ea typeface="微软雅黑" panose="020B0503020204020204" charset="-122"/>
              <a:sym typeface="+mn-ea"/>
            </a:endParaRPr>
          </a:p>
          <a:p>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sp>
        <p:nvSpPr>
          <p:cNvPr id="6" name="矩形 5"/>
          <p:cNvSpPr/>
          <p:nvPr>
            <p:custDataLst>
              <p:tags r:id="rId6"/>
            </p:custDataLst>
          </p:nvPr>
        </p:nvSpPr>
        <p:spPr>
          <a:xfrm rot="10800000" flipV="1">
            <a:off x="991870" y="2006600"/>
            <a:ext cx="10360660" cy="3237230"/>
          </a:xfrm>
          <a:prstGeom prst="rect">
            <a:avLst/>
          </a:prstGeom>
          <a:noFill/>
          <a:ln w="50800" cmpd="dbl">
            <a:solidFill>
              <a:srgbClr val="194F9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a:solidFill>
                <a:schemeClr val="tx1"/>
              </a:solidFill>
              <a:latin typeface="方正小标宋简体" panose="02000000000000000000" pitchFamily="2" charset="-122"/>
              <a:ea typeface="方正小标宋简体" panose="02000000000000000000" pitchFamily="2" charset="-122"/>
            </a:endParaRPr>
          </a:p>
        </p:txBody>
      </p:sp>
      <p:sp>
        <p:nvSpPr>
          <p:cNvPr id="2" name="文本框 1"/>
          <p:cNvSpPr txBox="1"/>
          <p:nvPr/>
        </p:nvSpPr>
        <p:spPr>
          <a:xfrm>
            <a:off x="1407795" y="2492375"/>
            <a:ext cx="9485630" cy="1873885"/>
          </a:xfrm>
          <a:prstGeom prst="rect">
            <a:avLst/>
          </a:prstGeom>
          <a:noFill/>
        </p:spPr>
        <p:txBody>
          <a:bodyPr wrap="square" rtlCol="0">
            <a:noAutofit/>
          </a:bodyPr>
          <a:p>
            <a:pPr algn="ctr">
              <a:lnSpc>
                <a:spcPct val="150000"/>
              </a:lnSpc>
              <a:buFont typeface="Wingdings" panose="05000000000000000000" charset="0"/>
            </a:pP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最近山东省和全国金奖</a:t>
            </a: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PPT</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p:txBody>
      </p:sp>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7"/>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8"/>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 name="文本框 2"/>
          <p:cNvSpPr txBox="1"/>
          <p:nvPr/>
        </p:nvSpPr>
        <p:spPr>
          <a:xfrm>
            <a:off x="3895725" y="1238885"/>
            <a:ext cx="4064000" cy="521970"/>
          </a:xfrm>
          <a:prstGeom prst="rect">
            <a:avLst/>
          </a:prstGeom>
          <a:noFill/>
        </p:spPr>
        <p:txBody>
          <a:bodyPr wrap="square" rtlCol="0">
            <a:spAutoFit/>
          </a:bodyPr>
          <a:p>
            <a:pPr algn="ctr"/>
            <a:r>
              <a:rPr lang="zh-CN" altLang="en-US" sz="2800" b="1">
                <a:solidFill>
                  <a:srgbClr val="FF0000"/>
                </a:solidFill>
                <a:latin typeface="微软雅黑" panose="020B0503020204020204" charset="-122"/>
                <a:ea typeface="微软雅黑" panose="020B0503020204020204" charset="-122"/>
              </a:rPr>
              <a:t>模仿金奖的</a:t>
            </a:r>
            <a:r>
              <a:rPr lang="zh-CN" altLang="en-US" sz="2800" b="1">
                <a:solidFill>
                  <a:srgbClr val="FF0000"/>
                </a:solidFill>
                <a:latin typeface="微软雅黑" panose="020B0503020204020204" charset="-122"/>
                <a:ea typeface="微软雅黑" panose="020B0503020204020204" charset="-122"/>
              </a:rPr>
              <a:t>样子</a:t>
            </a:r>
            <a:endParaRPr lang="zh-CN" altLang="en-US" sz="2800" b="1">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2000000000000000000" pitchFamily="2" charset="-122"/>
              <a:ea typeface="方正小标宋简体" panose="02000000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4910" y="69659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407795" y="163830"/>
            <a:ext cx="9859645" cy="953135"/>
          </a:xfrm>
          <a:prstGeom prst="rect">
            <a:avLst/>
          </a:prstGeom>
        </p:spPr>
        <p:txBody>
          <a:bodyPr wrap="square">
            <a:spAutoFit/>
          </a:bodyPr>
          <a:p>
            <a:r>
              <a:rPr lang="en-US" altLang="zh-CN" sz="2800" dirty="0">
                <a:solidFill>
                  <a:schemeClr val="accent1"/>
                </a:solidFill>
                <a:latin typeface="方正小标宋简体" panose="02000000000000000000" pitchFamily="2" charset="-122"/>
                <a:ea typeface="方正小标宋简体" panose="02000000000000000000" pitchFamily="2" charset="-122"/>
              </a:rPr>
              <a:t>  </a:t>
            </a:r>
            <a:r>
              <a:rPr lang="en-US" altLang="zh-CN" sz="2800" dirty="0">
                <a:solidFill>
                  <a:schemeClr val="accent1"/>
                </a:solidFill>
                <a:latin typeface="方正小标宋简体" panose="02000000000000000000" pitchFamily="2" charset="-122"/>
                <a:ea typeface="方正小标宋简体" panose="02000000000000000000" pitchFamily="2" charset="-122"/>
                <a:sym typeface="+mn-ea"/>
              </a:rPr>
              <a:t> </a:t>
            </a:r>
            <a:r>
              <a:rPr sz="2800" b="1" dirty="0">
                <a:solidFill>
                  <a:srgbClr val="194F9A"/>
                </a:solidFill>
                <a:latin typeface="微软雅黑" panose="020B0503020204020204" charset="-122"/>
                <a:ea typeface="微软雅黑" panose="020B0503020204020204" charset="-122"/>
                <a:sym typeface="+mn-ea"/>
              </a:rPr>
              <a:t>中国国际大学生创新大赛集训营</a:t>
            </a:r>
            <a:endParaRPr sz="2800" b="1" dirty="0">
              <a:solidFill>
                <a:srgbClr val="194F9A"/>
              </a:solidFill>
              <a:latin typeface="微软雅黑" panose="020B0503020204020204" charset="-122"/>
              <a:ea typeface="微软雅黑" panose="020B0503020204020204" charset="-122"/>
              <a:sym typeface="+mn-ea"/>
            </a:endParaRPr>
          </a:p>
          <a:p>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6"/>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7"/>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 name="文本框 2"/>
          <p:cNvSpPr txBox="1"/>
          <p:nvPr/>
        </p:nvSpPr>
        <p:spPr>
          <a:xfrm>
            <a:off x="3679825" y="1093470"/>
            <a:ext cx="4064000" cy="521970"/>
          </a:xfrm>
          <a:prstGeom prst="rect">
            <a:avLst/>
          </a:prstGeom>
          <a:noFill/>
        </p:spPr>
        <p:txBody>
          <a:bodyPr wrap="square" rtlCol="0">
            <a:spAutoFit/>
          </a:bodyPr>
          <a:p>
            <a:r>
              <a:rPr lang="zh-CN" altLang="en-US" sz="2800" b="1">
                <a:solidFill>
                  <a:srgbClr val="FF0000"/>
                </a:solidFill>
                <a:latin typeface="微软雅黑" panose="020B0503020204020204" charset="-122"/>
                <a:ea typeface="微软雅黑" panose="020B0503020204020204" charset="-122"/>
              </a:rPr>
              <a:t>模仿金奖的样子</a:t>
            </a:r>
            <a:r>
              <a:rPr lang="en-US" altLang="zh-CN" sz="2800" b="1">
                <a:solidFill>
                  <a:srgbClr val="FF0000"/>
                </a:solidFill>
                <a:latin typeface="微软雅黑" panose="020B0503020204020204" charset="-122"/>
                <a:ea typeface="微软雅黑" panose="020B0503020204020204" charset="-122"/>
              </a:rPr>
              <a:t>(</a:t>
            </a:r>
            <a:r>
              <a:rPr lang="zh-CN" altLang="en-US" sz="2800" b="1">
                <a:solidFill>
                  <a:srgbClr val="FF0000"/>
                </a:solidFill>
                <a:latin typeface="微软雅黑" panose="020B0503020204020204" charset="-122"/>
                <a:ea typeface="微软雅黑" panose="020B0503020204020204" charset="-122"/>
              </a:rPr>
              <a:t>公众号</a:t>
            </a:r>
            <a:r>
              <a:rPr lang="en-US" altLang="zh-CN" sz="2800" b="1">
                <a:solidFill>
                  <a:srgbClr val="FF0000"/>
                </a:solidFill>
                <a:latin typeface="微软雅黑" panose="020B0503020204020204" charset="-122"/>
                <a:ea typeface="微软雅黑" panose="020B0503020204020204" charset="-122"/>
              </a:rPr>
              <a:t>)</a:t>
            </a:r>
            <a:endParaRPr lang="en-US" altLang="zh-CN" sz="2800" b="1">
              <a:solidFill>
                <a:srgbClr val="FF0000"/>
              </a:solidFill>
              <a:latin typeface="微软雅黑" panose="020B0503020204020204" charset="-122"/>
              <a:ea typeface="微软雅黑" panose="020B0503020204020204" charset="-122"/>
            </a:endParaRPr>
          </a:p>
        </p:txBody>
      </p:sp>
      <p:sp>
        <p:nvSpPr>
          <p:cNvPr id="11" name="文本框 10"/>
          <p:cNvSpPr txBox="1"/>
          <p:nvPr/>
        </p:nvSpPr>
        <p:spPr>
          <a:xfrm>
            <a:off x="432118" y="1798320"/>
            <a:ext cx="11340000" cy="1152000"/>
          </a:xfrm>
          <a:prstGeom prst="rect">
            <a:avLst/>
          </a:prstGeom>
          <a:noFill/>
          <a:ln w="28575">
            <a:solidFill>
              <a:srgbClr val="219083"/>
            </a:solidFill>
          </a:ln>
        </p:spPr>
        <p:txBody>
          <a:bodyPr wrap="square" rtlCol="0" anchor="t" anchorCtr="0">
            <a:noAutofit/>
          </a:bodyPr>
          <a:p>
            <a:pPr indent="0" algn="l" fontAlgn="auto">
              <a:spcBef>
                <a:spcPts val="200"/>
              </a:spcBef>
              <a:spcAft>
                <a:spcPts val="200"/>
              </a:spcAft>
              <a:buFont typeface="+mj-lt"/>
              <a:buNone/>
            </a:pPr>
            <a:r>
              <a:rPr lang="zh-CN" altLang="en-US" sz="2000" b="1" dirty="0">
                <a:latin typeface="微软雅黑" panose="020B0503020204020204" charset="-122"/>
                <a:ea typeface="微软雅黑" panose="020B0503020204020204" charset="-122"/>
                <a:sym typeface="+mn-ea"/>
              </a:rPr>
              <a:t>石河子大学</a:t>
            </a:r>
            <a:endParaRPr lang="zh-CN" altLang="en-US" sz="2000" b="1" dirty="0">
              <a:latin typeface="微软雅黑" panose="020B0503020204020204" charset="-122"/>
              <a:ea typeface="微软雅黑" panose="020B0503020204020204" charset="-122"/>
              <a:sym typeface="+mn-ea"/>
            </a:endParaRPr>
          </a:p>
          <a:p>
            <a:pPr indent="0" algn="l" fontAlgn="auto">
              <a:spcBef>
                <a:spcPts val="200"/>
              </a:spcBef>
              <a:spcAft>
                <a:spcPts val="200"/>
              </a:spcAft>
              <a:buFont typeface="+mj-lt"/>
              <a:buNone/>
            </a:pPr>
            <a:r>
              <a:rPr lang="zh-CN" altLang="en-US" sz="2000" b="1" dirty="0">
                <a:latin typeface="微软雅黑" panose="020B0503020204020204" charset="-122"/>
                <a:ea typeface="微软雅黑" panose="020B0503020204020204" charset="-122"/>
                <a:sym typeface="+mn-ea"/>
              </a:rPr>
              <a:t>天山云海--棉花生产智慧精准管理技术服务团队 </a:t>
            </a:r>
            <a:r>
              <a:rPr lang="en-US" altLang="zh-CN" sz="2000" b="1" dirty="0">
                <a:latin typeface="微软雅黑" panose="020B0503020204020204" charset="-122"/>
                <a:ea typeface="微软雅黑" panose="020B0503020204020204" charset="-122"/>
                <a:sym typeface="+mn-ea"/>
              </a:rPr>
              <a:t>  </a:t>
            </a:r>
            <a:r>
              <a:rPr lang="zh-CN" altLang="en-US" sz="2000" b="1" dirty="0">
                <a:latin typeface="微软雅黑" panose="020B0503020204020204" charset="-122"/>
                <a:ea typeface="微软雅黑" panose="020B0503020204020204" charset="-122"/>
                <a:sym typeface="+mn-ea"/>
              </a:rPr>
              <a:t>第七届互联网+大赛青年红色筑梦之旅赛道金奖 </a:t>
            </a:r>
            <a:endParaRPr lang="zh-CN" altLang="en-US" sz="2000" b="1" dirty="0">
              <a:latin typeface="微软雅黑" panose="020B0503020204020204" charset="-122"/>
              <a:ea typeface="微软雅黑" panose="020B0503020204020204" charset="-122"/>
              <a:sym typeface="+mn-ea"/>
            </a:endParaRPr>
          </a:p>
          <a:p>
            <a:pPr indent="0" algn="ctr" fontAlgn="auto">
              <a:spcBef>
                <a:spcPts val="200"/>
              </a:spcBef>
              <a:spcAft>
                <a:spcPts val="200"/>
              </a:spcAft>
              <a:buFont typeface="+mj-lt"/>
              <a:buNone/>
            </a:pPr>
            <a:r>
              <a:rPr lang="zh-CN" altLang="en-US" sz="2000" b="1" dirty="0">
                <a:latin typeface="微软雅黑" panose="020B0503020204020204" charset="-122"/>
                <a:ea typeface="微软雅黑" panose="020B0503020204020204" charset="-122"/>
                <a:sym typeface="+mn-ea"/>
                <a:hlinkClick r:id="rId8" action="ppaction://hlinkfile"/>
              </a:rPr>
              <a:t>https://mp.weixin.qq.com/s/ygiB_f4-PiLtlONNL1ZHOQ</a:t>
            </a:r>
            <a:endParaRPr lang="zh-CN" altLang="en-US" sz="2000" b="1" dirty="0">
              <a:latin typeface="微软雅黑" panose="020B0503020204020204" charset="-122"/>
              <a:ea typeface="微软雅黑" panose="020B0503020204020204" charset="-122"/>
              <a:sym typeface="+mn-ea"/>
            </a:endParaRPr>
          </a:p>
        </p:txBody>
      </p:sp>
      <p:sp>
        <p:nvSpPr>
          <p:cNvPr id="14" name="文本框 13"/>
          <p:cNvSpPr txBox="1"/>
          <p:nvPr/>
        </p:nvSpPr>
        <p:spPr>
          <a:xfrm>
            <a:off x="432118" y="3040490"/>
            <a:ext cx="11340000" cy="1151890"/>
          </a:xfrm>
          <a:prstGeom prst="rect">
            <a:avLst/>
          </a:prstGeom>
          <a:noFill/>
          <a:ln w="28575">
            <a:solidFill>
              <a:srgbClr val="219083"/>
            </a:solidFill>
          </a:ln>
        </p:spPr>
        <p:txBody>
          <a:bodyPr wrap="square" rtlCol="0" anchor="t" anchorCtr="0">
            <a:noAutofit/>
          </a:bodyPr>
          <a:p>
            <a:pPr lvl="0" algn="l">
              <a:spcBef>
                <a:spcPts val="200"/>
              </a:spcBef>
              <a:spcAft>
                <a:spcPts val="200"/>
              </a:spcAft>
              <a:buClrTx/>
              <a:buSzTx/>
              <a:buFont typeface="+mj-lt"/>
            </a:pPr>
            <a:r>
              <a:rPr lang="zh-CN" altLang="en-US" sz="2000" b="1" dirty="0">
                <a:latin typeface="微软雅黑" panose="020B0503020204020204" charset="-122"/>
                <a:ea typeface="微软雅黑" panose="020B0503020204020204" charset="-122"/>
                <a:sym typeface="+mn-ea"/>
              </a:rPr>
              <a:t>浙江大学</a:t>
            </a:r>
            <a:endParaRPr lang="zh-CN" altLang="en-US" sz="2000" b="1" dirty="0">
              <a:latin typeface="微软雅黑" panose="020B0503020204020204" charset="-122"/>
              <a:ea typeface="微软雅黑" panose="020B0503020204020204" charset="-122"/>
              <a:sym typeface="+mn-ea"/>
            </a:endParaRPr>
          </a:p>
          <a:p>
            <a:pPr lvl="0" algn="l">
              <a:spcBef>
                <a:spcPts val="200"/>
              </a:spcBef>
              <a:spcAft>
                <a:spcPts val="200"/>
              </a:spcAft>
              <a:buClrTx/>
              <a:buSzTx/>
              <a:buFont typeface="+mj-lt"/>
            </a:pPr>
            <a:r>
              <a:rPr lang="zh-CN" altLang="en-US" sz="2000" b="1" dirty="0">
                <a:latin typeface="微软雅黑" panose="020B0503020204020204" charset="-122"/>
                <a:ea typeface="微软雅黑" panose="020B0503020204020204" charset="-122"/>
                <a:sym typeface="+mn-ea"/>
              </a:rPr>
              <a:t>“Goprin — 多功能智能打印机先行者”</a:t>
            </a:r>
            <a:r>
              <a:rPr lang="zh-CN" altLang="en-US" sz="2000" b="1" dirty="0">
                <a:latin typeface="微软雅黑" panose="020B0503020204020204" charset="-122"/>
                <a:ea typeface="微软雅黑" panose="020B0503020204020204" charset="-122"/>
                <a:sym typeface="+mn-ea"/>
              </a:rPr>
              <a:t>    </a:t>
            </a:r>
            <a:r>
              <a:rPr lang="zh-CN" altLang="en-US" sz="2000" b="1" dirty="0">
                <a:latin typeface="微软雅黑" panose="020B0503020204020204" charset="-122"/>
                <a:ea typeface="微软雅黑" panose="020B0503020204020204" charset="-122"/>
                <a:sym typeface="+mn-ea"/>
              </a:rPr>
              <a:t>第七届互联网+大赛主赛道本科创意</a:t>
            </a:r>
            <a:r>
              <a:rPr lang="zh-CN" altLang="en-US" sz="2000" b="1" dirty="0">
                <a:latin typeface="微软雅黑" panose="020B0503020204020204" charset="-122"/>
                <a:ea typeface="微软雅黑" panose="020B0503020204020204" charset="-122"/>
                <a:sym typeface="+mn-ea"/>
              </a:rPr>
              <a:t>组</a:t>
            </a:r>
            <a:r>
              <a:rPr lang="zh-CN" altLang="en-US" sz="2000" b="1" dirty="0">
                <a:latin typeface="微软雅黑" panose="020B0503020204020204" charset="-122"/>
                <a:ea typeface="微软雅黑" panose="020B0503020204020204" charset="-122"/>
                <a:sym typeface="+mn-ea"/>
              </a:rPr>
              <a:t>金奖</a:t>
            </a:r>
            <a:r>
              <a:rPr lang="zh-CN" altLang="en-US" sz="2000" b="1" dirty="0">
                <a:latin typeface="微软雅黑" panose="020B0503020204020204" charset="-122"/>
                <a:ea typeface="微软雅黑" panose="020B0503020204020204" charset="-122"/>
                <a:sym typeface="+mn-ea"/>
              </a:rPr>
              <a:t>、全国</a:t>
            </a:r>
            <a:r>
              <a:rPr lang="zh-CN" altLang="en-US" sz="2000" b="1" dirty="0">
                <a:latin typeface="微软雅黑" panose="020B0503020204020204" charset="-122"/>
                <a:ea typeface="微软雅黑" panose="020B0503020204020204" charset="-122"/>
                <a:sym typeface="+mn-ea"/>
              </a:rPr>
              <a:t>季</a:t>
            </a:r>
            <a:r>
              <a:rPr lang="zh-CN" altLang="en-US" sz="2000" b="1" dirty="0">
                <a:latin typeface="微软雅黑" panose="020B0503020204020204" charset="-122"/>
                <a:ea typeface="微软雅黑" panose="020B0503020204020204" charset="-122"/>
                <a:sym typeface="+mn-ea"/>
              </a:rPr>
              <a:t>军</a:t>
            </a:r>
            <a:r>
              <a:rPr lang="zh-CN" altLang="en-US" sz="2000" b="1" dirty="0">
                <a:latin typeface="微软雅黑" panose="020B0503020204020204" charset="-122"/>
                <a:ea typeface="微软雅黑" panose="020B0503020204020204" charset="-122"/>
                <a:sym typeface="+mn-ea"/>
              </a:rPr>
              <a:t> </a:t>
            </a:r>
            <a:endParaRPr lang="zh-CN" altLang="en-US" sz="2000" b="1" dirty="0">
              <a:latin typeface="微软雅黑" panose="020B0503020204020204" charset="-122"/>
              <a:ea typeface="微软雅黑" panose="020B0503020204020204" charset="-122"/>
              <a:sym typeface="+mn-ea"/>
            </a:endParaRPr>
          </a:p>
          <a:p>
            <a:pPr lvl="0" algn="ctr">
              <a:spcBef>
                <a:spcPts val="200"/>
              </a:spcBef>
              <a:spcAft>
                <a:spcPts val="200"/>
              </a:spcAft>
              <a:buClrTx/>
              <a:buSzTx/>
              <a:buFont typeface="+mj-lt"/>
            </a:pPr>
            <a:r>
              <a:rPr lang="zh-CN" altLang="en-US" sz="2000" b="1" dirty="0">
                <a:latin typeface="微软雅黑" panose="020B0503020204020204" charset="-122"/>
                <a:ea typeface="微软雅黑" panose="020B0503020204020204" charset="-122"/>
                <a:sym typeface="+mn-ea"/>
                <a:hlinkClick r:id="rId9" action="ppaction://hlinkfile"/>
              </a:rPr>
              <a:t>https://mp.weixin.qq.com/s/fyJfzxI8Ck2FMlav1B-h1Q</a:t>
            </a:r>
            <a:endParaRPr lang="zh-CN" altLang="en-US" sz="2000" b="1" dirty="0">
              <a:latin typeface="微软雅黑" panose="020B0503020204020204" charset="-122"/>
              <a:ea typeface="微软雅黑" panose="020B0503020204020204" charset="-122"/>
              <a:sym typeface="+mn-ea"/>
            </a:endParaRPr>
          </a:p>
        </p:txBody>
      </p:sp>
      <p:sp>
        <p:nvSpPr>
          <p:cNvPr id="16" name="文本框 15"/>
          <p:cNvSpPr txBox="1"/>
          <p:nvPr/>
        </p:nvSpPr>
        <p:spPr>
          <a:xfrm>
            <a:off x="432118" y="4282550"/>
            <a:ext cx="11340000" cy="1151890"/>
          </a:xfrm>
          <a:prstGeom prst="rect">
            <a:avLst/>
          </a:prstGeom>
          <a:noFill/>
          <a:ln w="28575">
            <a:solidFill>
              <a:srgbClr val="219083"/>
            </a:solidFill>
          </a:ln>
        </p:spPr>
        <p:txBody>
          <a:bodyPr wrap="square" rtlCol="0" anchor="t" anchorCtr="0">
            <a:noAutofit/>
          </a:bodyPr>
          <a:p>
            <a:pPr lvl="0" algn="l">
              <a:spcBef>
                <a:spcPts val="200"/>
              </a:spcBef>
              <a:spcAft>
                <a:spcPts val="200"/>
              </a:spcAft>
              <a:buClrTx/>
              <a:buSzTx/>
              <a:buFont typeface="+mj-lt"/>
            </a:pPr>
            <a:r>
              <a:rPr lang="zh-CN" altLang="en-US" sz="2000" b="1" dirty="0">
                <a:latin typeface="微软雅黑" panose="020B0503020204020204" charset="-122"/>
                <a:ea typeface="微软雅黑" panose="020B0503020204020204" charset="-122"/>
                <a:sym typeface="+mn-ea"/>
              </a:rPr>
              <a:t>厦门大学</a:t>
            </a:r>
            <a:endParaRPr lang="zh-CN" altLang="en-US" sz="2000" b="1" dirty="0">
              <a:latin typeface="微软雅黑" panose="020B0503020204020204" charset="-122"/>
              <a:ea typeface="微软雅黑" panose="020B0503020204020204" charset="-122"/>
              <a:sym typeface="+mn-ea"/>
            </a:endParaRPr>
          </a:p>
          <a:p>
            <a:pPr lvl="0" algn="l">
              <a:spcBef>
                <a:spcPts val="200"/>
              </a:spcBef>
              <a:spcAft>
                <a:spcPts val="200"/>
              </a:spcAft>
              <a:buClrTx/>
              <a:buSzTx/>
              <a:buFont typeface="+mj-lt"/>
            </a:pPr>
            <a:r>
              <a:rPr lang="zh-CN" altLang="en-US" sz="2000" b="1" dirty="0">
                <a:latin typeface="微软雅黑" panose="020B0503020204020204" charset="-122"/>
                <a:ea typeface="微软雅黑" panose="020B0503020204020204" charset="-122"/>
                <a:sym typeface="+mn-ea"/>
              </a:rPr>
              <a:t>“西人马：中国MEMS芯片行业领军者”</a:t>
            </a:r>
            <a:r>
              <a:rPr lang="en-US" altLang="zh-CN" sz="2000" b="1" dirty="0">
                <a:latin typeface="微软雅黑" panose="020B0503020204020204" charset="-122"/>
                <a:ea typeface="微软雅黑" panose="020B0503020204020204" charset="-122"/>
                <a:sym typeface="+mn-ea"/>
              </a:rPr>
              <a:t>     </a:t>
            </a:r>
            <a:r>
              <a:rPr lang="zh-CN" altLang="en-US" sz="2000" b="1" dirty="0">
                <a:latin typeface="微软雅黑" panose="020B0503020204020204" charset="-122"/>
                <a:ea typeface="微软雅黑" panose="020B0503020204020204" charset="-122"/>
                <a:sym typeface="+mn-ea"/>
              </a:rPr>
              <a:t>第六届互联网+大赛主赛道金奖</a:t>
            </a:r>
            <a:r>
              <a:rPr lang="zh-CN" altLang="en-US" sz="2000" b="1" dirty="0">
                <a:latin typeface="微软雅黑" panose="020B0503020204020204" charset="-122"/>
                <a:ea typeface="微软雅黑" panose="020B0503020204020204" charset="-122"/>
                <a:sym typeface="+mn-ea"/>
              </a:rPr>
              <a:t>、全国</a:t>
            </a:r>
            <a:r>
              <a:rPr lang="zh-CN" altLang="en-US" sz="2000" b="1" dirty="0">
                <a:latin typeface="微软雅黑" panose="020B0503020204020204" charset="-122"/>
                <a:ea typeface="微软雅黑" panose="020B0503020204020204" charset="-122"/>
                <a:sym typeface="+mn-ea"/>
              </a:rPr>
              <a:t>亚军</a:t>
            </a:r>
            <a:endParaRPr lang="zh-CN" altLang="en-US" sz="2000" b="1" dirty="0">
              <a:latin typeface="微软雅黑" panose="020B0503020204020204" charset="-122"/>
              <a:ea typeface="微软雅黑" panose="020B0503020204020204" charset="-122"/>
              <a:sym typeface="+mn-ea"/>
            </a:endParaRPr>
          </a:p>
          <a:p>
            <a:pPr lvl="0" algn="ctr">
              <a:spcBef>
                <a:spcPts val="200"/>
              </a:spcBef>
              <a:spcAft>
                <a:spcPts val="200"/>
              </a:spcAft>
              <a:buClrTx/>
              <a:buSzTx/>
              <a:buFont typeface="+mj-lt"/>
            </a:pPr>
            <a:r>
              <a:rPr lang="en-US" altLang="zh-CN" sz="2000" b="1" dirty="0">
                <a:latin typeface="微软雅黑" panose="020B0503020204020204" charset="-122"/>
                <a:ea typeface="微软雅黑" panose="020B0503020204020204" charset="-122"/>
                <a:sym typeface="+mn-ea"/>
              </a:rPr>
              <a:t>      </a:t>
            </a:r>
            <a:r>
              <a:rPr lang="zh-CN" altLang="en-US" sz="2000" b="1" dirty="0">
                <a:latin typeface="微软雅黑" panose="020B0503020204020204" charset="-122"/>
                <a:ea typeface="微软雅黑" panose="020B0503020204020204" charset="-122"/>
                <a:sym typeface="+mn-ea"/>
              </a:rPr>
              <a:t> </a:t>
            </a:r>
            <a:r>
              <a:rPr lang="zh-CN" altLang="en-US" sz="2000" b="1" dirty="0">
                <a:latin typeface="微软雅黑" panose="020B0503020204020204" charset="-122"/>
                <a:ea typeface="微软雅黑" panose="020B0503020204020204" charset="-122"/>
                <a:sym typeface="+mn-ea"/>
                <a:hlinkClick r:id="rId10" action="ppaction://hlinkfile"/>
              </a:rPr>
              <a:t>https://mp.weixin.qq.com/s/MHxGh12yscJG2dCDVNDArg</a:t>
            </a:r>
            <a:endParaRPr lang="zh-CN" altLang="en-US" sz="2000" b="1" dirty="0">
              <a:latin typeface="微软雅黑" panose="020B0503020204020204" charset="-122"/>
              <a:ea typeface="微软雅黑" panose="020B0503020204020204" charset="-122"/>
              <a:sym typeface="+mn-ea"/>
            </a:endParaRPr>
          </a:p>
        </p:txBody>
      </p:sp>
      <p:sp>
        <p:nvSpPr>
          <p:cNvPr id="9" name="文本框 8"/>
          <p:cNvSpPr txBox="1"/>
          <p:nvPr/>
        </p:nvSpPr>
        <p:spPr>
          <a:xfrm>
            <a:off x="432118" y="5543660"/>
            <a:ext cx="11340000" cy="1151890"/>
          </a:xfrm>
          <a:prstGeom prst="rect">
            <a:avLst/>
          </a:prstGeom>
          <a:noFill/>
          <a:ln w="28575">
            <a:solidFill>
              <a:srgbClr val="219083"/>
            </a:solidFill>
          </a:ln>
        </p:spPr>
        <p:txBody>
          <a:bodyPr wrap="square" rtlCol="0" anchor="t" anchorCtr="0">
            <a:noAutofit/>
          </a:bodyPr>
          <a:p>
            <a:pPr lvl="0" algn="l">
              <a:spcBef>
                <a:spcPts val="200"/>
              </a:spcBef>
              <a:spcAft>
                <a:spcPts val="200"/>
              </a:spcAft>
              <a:buClrTx/>
              <a:buSzTx/>
              <a:buFont typeface="+mj-lt"/>
            </a:pPr>
            <a:r>
              <a:rPr lang="zh-CN" altLang="en-US" sz="2000" b="1" dirty="0">
                <a:latin typeface="微软雅黑" panose="020B0503020204020204" charset="-122"/>
                <a:ea typeface="微软雅黑" panose="020B0503020204020204" charset="-122"/>
                <a:sym typeface="+mn-ea"/>
              </a:rPr>
              <a:t>南京理工大学</a:t>
            </a:r>
            <a:endParaRPr lang="zh-CN" altLang="en-US" sz="2000" b="1" dirty="0">
              <a:latin typeface="微软雅黑" panose="020B0503020204020204" charset="-122"/>
              <a:ea typeface="微软雅黑" panose="020B0503020204020204" charset="-122"/>
              <a:sym typeface="+mn-ea"/>
            </a:endParaRPr>
          </a:p>
          <a:p>
            <a:pPr lvl="0" algn="l">
              <a:spcBef>
                <a:spcPts val="200"/>
              </a:spcBef>
              <a:spcAft>
                <a:spcPts val="200"/>
              </a:spcAft>
              <a:buClrTx/>
              <a:buSzTx/>
              <a:buFont typeface="+mj-lt"/>
            </a:pPr>
            <a:r>
              <a:rPr lang="zh-CN" altLang="en-US" sz="2000" b="1" dirty="0">
                <a:latin typeface="微软雅黑" panose="020B0503020204020204" charset="-122"/>
                <a:ea typeface="微软雅黑" panose="020B0503020204020204" charset="-122"/>
                <a:sym typeface="+mn-ea"/>
              </a:rPr>
              <a:t>光影流转——亿像素红外智能计算成像的开拓者</a:t>
            </a:r>
            <a:r>
              <a:rPr lang="zh-CN" altLang="en-US" sz="2000" b="1" dirty="0">
                <a:latin typeface="微软雅黑" panose="020B0503020204020204" charset="-122"/>
                <a:ea typeface="微软雅黑" panose="020B0503020204020204" charset="-122"/>
                <a:sym typeface="+mn-ea"/>
              </a:rPr>
              <a:t>   </a:t>
            </a:r>
            <a:r>
              <a:rPr lang="zh-CN" altLang="en-US" sz="2000" b="1" dirty="0">
                <a:latin typeface="微软雅黑" panose="020B0503020204020204" charset="-122"/>
                <a:ea typeface="微软雅黑" panose="020B0503020204020204" charset="-122"/>
                <a:sym typeface="+mn-ea"/>
              </a:rPr>
              <a:t>第八届互联网+大赛主赛道金奖、全国冠军</a:t>
            </a:r>
            <a:endParaRPr lang="zh-CN" altLang="en-US" sz="2000" b="1" dirty="0">
              <a:latin typeface="微软雅黑" panose="020B0503020204020204" charset="-122"/>
              <a:ea typeface="微软雅黑" panose="020B0503020204020204" charset="-122"/>
              <a:sym typeface="+mn-ea"/>
            </a:endParaRPr>
          </a:p>
          <a:p>
            <a:pPr lvl="0" algn="ctr">
              <a:spcBef>
                <a:spcPts val="200"/>
              </a:spcBef>
              <a:spcAft>
                <a:spcPts val="200"/>
              </a:spcAft>
              <a:buClrTx/>
              <a:buSzTx/>
              <a:buFont typeface="+mj-lt"/>
            </a:pPr>
            <a:r>
              <a:rPr lang="en-US" altLang="zh-CN" sz="2000" b="1" dirty="0">
                <a:latin typeface="微软雅黑" panose="020B0503020204020204" charset="-122"/>
                <a:ea typeface="微软雅黑" panose="020B0503020204020204" charset="-122"/>
                <a:sym typeface="+mn-ea"/>
              </a:rPr>
              <a:t>    </a:t>
            </a:r>
            <a:r>
              <a:rPr lang="zh-CN" altLang="en-US" sz="2000" b="1" dirty="0">
                <a:latin typeface="微软雅黑" panose="020B0503020204020204" charset="-122"/>
                <a:ea typeface="微软雅黑" panose="020B0503020204020204" charset="-122"/>
                <a:sym typeface="+mn-ea"/>
                <a:hlinkClick r:id="rId11" action="ppaction://hlinkfile"/>
              </a:rPr>
              <a:t>https://mp.weixin.qq.com/s/_CwBfEzGpSKByJU7ndAahA</a:t>
            </a:r>
            <a:endParaRPr lang="zh-CN" altLang="en-US" sz="2000" b="1" dirty="0">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2000000000000000000" pitchFamily="2" charset="-122"/>
              <a:ea typeface="方正小标宋简体" panose="02000000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4910" y="69659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407795" y="163830"/>
            <a:ext cx="9859645" cy="953135"/>
          </a:xfrm>
          <a:prstGeom prst="rect">
            <a:avLst/>
          </a:prstGeom>
        </p:spPr>
        <p:txBody>
          <a:bodyPr wrap="square">
            <a:spAutoFit/>
          </a:bodyPr>
          <a:p>
            <a:r>
              <a:rPr lang="en-US" altLang="zh-CN" sz="2800" dirty="0">
                <a:solidFill>
                  <a:schemeClr val="accent1"/>
                </a:solidFill>
                <a:latin typeface="方正小标宋简体" panose="02000000000000000000" pitchFamily="2" charset="-122"/>
                <a:ea typeface="方正小标宋简体" panose="02000000000000000000" pitchFamily="2" charset="-122"/>
              </a:rPr>
              <a:t>  </a:t>
            </a:r>
            <a:r>
              <a:rPr lang="en-US" altLang="zh-CN" sz="2800" dirty="0">
                <a:solidFill>
                  <a:schemeClr val="accent1"/>
                </a:solidFill>
                <a:latin typeface="方正小标宋简体" panose="02000000000000000000" pitchFamily="2" charset="-122"/>
                <a:ea typeface="方正小标宋简体" panose="02000000000000000000" pitchFamily="2" charset="-122"/>
                <a:sym typeface="+mn-ea"/>
              </a:rPr>
              <a:t> </a:t>
            </a:r>
            <a:r>
              <a:rPr sz="2800" b="1" dirty="0">
                <a:solidFill>
                  <a:srgbClr val="194F9A"/>
                </a:solidFill>
                <a:latin typeface="微软雅黑" panose="020B0503020204020204" charset="-122"/>
                <a:ea typeface="微软雅黑" panose="020B0503020204020204" charset="-122"/>
                <a:sym typeface="+mn-ea"/>
              </a:rPr>
              <a:t>中国国际大学生创新大赛集训营</a:t>
            </a:r>
            <a:endParaRPr sz="2800" b="1" dirty="0">
              <a:solidFill>
                <a:srgbClr val="194F9A"/>
              </a:solidFill>
              <a:latin typeface="微软雅黑" panose="020B0503020204020204" charset="-122"/>
              <a:ea typeface="微软雅黑" panose="020B0503020204020204" charset="-122"/>
              <a:sym typeface="+mn-ea"/>
            </a:endParaRPr>
          </a:p>
          <a:p>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6"/>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7"/>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3256" name="文本框 99"/>
          <p:cNvSpPr txBox="1"/>
          <p:nvPr/>
        </p:nvSpPr>
        <p:spPr>
          <a:xfrm>
            <a:off x="1244600" y="1073785"/>
            <a:ext cx="10406380" cy="5384165"/>
          </a:xfrm>
          <a:prstGeom prst="rect">
            <a:avLst/>
          </a:prstGeom>
          <a:noFill/>
          <a:ln w="9525">
            <a:noFill/>
          </a:ln>
        </p:spPr>
        <p:txBody>
          <a:bodyPr wrap="square" anchor="t">
            <a:noAutofit/>
          </a:bodyPr>
          <a:p>
            <a:pPr algn="ctr">
              <a:lnSpc>
                <a:spcPct val="140000"/>
              </a:lnSpc>
              <a:buFont typeface="Wingdings" panose="05000000000000000000" pitchFamily="2" charset="2"/>
            </a:pPr>
            <a:r>
              <a:rPr lang="zh-CN" altLang="en-US" sz="2400" b="1">
                <a:solidFill>
                  <a:srgbClr val="1C4D9C"/>
                </a:solidFill>
                <a:latin typeface="微软雅黑" panose="020B0503020204020204" charset="-122"/>
                <a:ea typeface="微软雅黑" panose="020B0503020204020204" charset="-122"/>
              </a:rPr>
              <a:t>大赛内在逻辑是一个</a:t>
            </a:r>
            <a:r>
              <a:rPr lang="zh-CN" altLang="en-US" sz="2400" b="1">
                <a:solidFill>
                  <a:srgbClr val="FF0000"/>
                </a:solidFill>
                <a:latin typeface="微软雅黑" panose="020B0503020204020204" charset="-122"/>
                <a:ea typeface="微软雅黑" panose="020B0503020204020204" charset="-122"/>
              </a:rPr>
              <a:t>逻辑链条（商业模式</a:t>
            </a:r>
            <a:r>
              <a:rPr lang="zh-CN" altLang="en-US" sz="2400" b="1">
                <a:solidFill>
                  <a:srgbClr val="FF0000"/>
                </a:solidFill>
                <a:latin typeface="微软雅黑" panose="020B0503020204020204" charset="-122"/>
                <a:ea typeface="微软雅黑" panose="020B0503020204020204" charset="-122"/>
              </a:rPr>
              <a:t>画布），一共分9步</a:t>
            </a:r>
            <a:r>
              <a:rPr lang="zh-CN" altLang="en-US" sz="2400" b="1">
                <a:solidFill>
                  <a:srgbClr val="1C4D9C"/>
                </a:solidFill>
                <a:latin typeface="微软雅黑" panose="020B0503020204020204" charset="-122"/>
                <a:ea typeface="微软雅黑" panose="020B0503020204020204" charset="-122"/>
              </a:rPr>
              <a:t>：</a:t>
            </a:r>
            <a:endParaRPr lang="zh-CN" altLang="en-US" sz="2800" b="1"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1.发现问题</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统领全篇</a:t>
            </a:r>
            <a:endParaRPr lang="zh-CN" altLang="en-US" sz="2400"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2.提出解决方案</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对应问题</a:t>
            </a:r>
            <a:endParaRPr lang="en-US" altLang="zh-CN" sz="2400"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3.解决方案的优点（我是</a:t>
            </a:r>
            <a:r>
              <a:rPr lang="zh-CN" altLang="en-US" sz="2400" dirty="0">
                <a:latin typeface="微软雅黑" panose="020B0503020204020204" charset="-122"/>
                <a:ea typeface="微软雅黑" panose="020B0503020204020204" charset="-122"/>
              </a:rPr>
              <a:t>怎么做的）</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术语彰显专业性，结论要通俗</a:t>
            </a:r>
            <a:endParaRPr lang="en-US" altLang="zh-CN" sz="2400"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4与竞争对手的比较（我是</a:t>
            </a:r>
            <a:r>
              <a:rPr lang="zh-CN" altLang="en-US" sz="2400" dirty="0">
                <a:latin typeface="微软雅黑" panose="020B0503020204020204" charset="-122"/>
                <a:ea typeface="微软雅黑" panose="020B0503020204020204" charset="-122"/>
              </a:rPr>
              <a:t>怎么做的）</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数据说话</a:t>
            </a:r>
            <a:endParaRPr lang="en-US" altLang="zh-CN" sz="2400"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5.项目的前景</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数据推算</a:t>
            </a:r>
            <a:endParaRPr lang="en-US" altLang="zh-CN" sz="2400"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6.目前做出的成效（我是怎么</a:t>
            </a:r>
            <a:r>
              <a:rPr lang="zh-CN" altLang="en-US" sz="2400" dirty="0">
                <a:latin typeface="微软雅黑" panose="020B0503020204020204" charset="-122"/>
                <a:ea typeface="微软雅黑" panose="020B0503020204020204" charset="-122"/>
              </a:rPr>
              <a:t>做的）</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要可信、要真实、自圆其说</a:t>
            </a:r>
            <a:endParaRPr lang="en-US" altLang="zh-CN" sz="2400" dirty="0">
              <a:solidFill>
                <a:srgbClr val="FF0000"/>
              </a:solidFill>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rPr>
              <a:t>7团队介绍</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要合理，</a:t>
            </a:r>
            <a:r>
              <a:rPr lang="zh-CN" altLang="en-US" sz="2400" dirty="0">
                <a:solidFill>
                  <a:srgbClr val="FF0000"/>
                </a:solidFill>
                <a:latin typeface="微软雅黑" panose="020B0503020204020204" charset="-122"/>
                <a:ea typeface="微软雅黑" panose="020B0503020204020204" charset="-122"/>
              </a:rPr>
              <a:t>要互补</a:t>
            </a:r>
            <a:endParaRPr lang="zh-CN" altLang="en-US" sz="2400" dirty="0">
              <a:solidFill>
                <a:srgbClr val="FF0000"/>
              </a:solidFill>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r>
              <a:rPr lang="zh-CN" altLang="en-US" sz="2400" dirty="0">
                <a:latin typeface="微软雅黑" panose="020B0503020204020204" charset="-122"/>
                <a:ea typeface="微软雅黑" panose="020B0503020204020204" charset="-122"/>
                <a:sym typeface="+mn-ea"/>
              </a:rPr>
              <a:t>8</a:t>
            </a:r>
            <a:r>
              <a:rPr lang="en-US" altLang="zh-CN" sz="2400" dirty="0">
                <a:latin typeface="微软雅黑" panose="020B0503020204020204" charset="-122"/>
                <a:ea typeface="微软雅黑" panose="020B0503020204020204" charset="-122"/>
                <a:sym typeface="+mn-ea"/>
              </a:rPr>
              <a:t>.</a:t>
            </a:r>
            <a:r>
              <a:rPr lang="zh-CN" altLang="en-US" sz="2400" dirty="0">
                <a:latin typeface="微软雅黑" panose="020B0503020204020204" charset="-122"/>
                <a:ea typeface="微软雅黑" panose="020B0503020204020204" charset="-122"/>
                <a:sym typeface="+mn-ea"/>
              </a:rPr>
              <a:t>引领教育和就业</a:t>
            </a:r>
            <a:r>
              <a:rPr lang="en-US" altLang="zh-CN" sz="2400" dirty="0">
                <a:latin typeface="微软雅黑" panose="020B0503020204020204" charset="-122"/>
                <a:ea typeface="微软雅黑" panose="020B0503020204020204" charset="-122"/>
                <a:sym typeface="+mn-ea"/>
              </a:rPr>
              <a:t>——</a:t>
            </a:r>
            <a:r>
              <a:rPr lang="zh-CN" altLang="en-US" sz="2400" dirty="0">
                <a:solidFill>
                  <a:srgbClr val="FF0000"/>
                </a:solidFill>
                <a:latin typeface="微软雅黑" panose="020B0503020204020204" charset="-122"/>
                <a:ea typeface="微软雅黑" panose="020B0503020204020204" charset="-122"/>
                <a:sym typeface="+mn-ea"/>
              </a:rPr>
              <a:t>新要求，学业</a:t>
            </a:r>
            <a:r>
              <a:rPr lang="zh-CN" altLang="en-US" sz="2400" dirty="0">
                <a:solidFill>
                  <a:srgbClr val="FF0000"/>
                </a:solidFill>
                <a:latin typeface="微软雅黑" panose="020B0503020204020204" charset="-122"/>
                <a:ea typeface="微软雅黑" panose="020B0503020204020204" charset="-122"/>
                <a:sym typeface="+mn-ea"/>
              </a:rPr>
              <a:t>项目互相促进</a:t>
            </a:r>
            <a:endParaRPr lang="zh-CN" altLang="en-US" sz="2400" dirty="0">
              <a:solidFill>
                <a:srgbClr val="FF0000"/>
              </a:solidFill>
              <a:latin typeface="微软雅黑" panose="020B0503020204020204" charset="-122"/>
              <a:ea typeface="微软雅黑" panose="020B0503020204020204" charset="-122"/>
              <a:sym typeface="+mn-ea"/>
            </a:endParaRPr>
          </a:p>
          <a:p>
            <a:pPr marL="342900" indent="-342900" algn="just">
              <a:lnSpc>
                <a:spcPct val="140000"/>
              </a:lnSpc>
              <a:buFont typeface="Wingdings" panose="05000000000000000000" pitchFamily="2" charset="2"/>
              <a:buChar char="Ø"/>
            </a:pPr>
            <a:r>
              <a:rPr lang="en-US" altLang="zh-CN" sz="2400" dirty="0">
                <a:latin typeface="微软雅黑" panose="020B0503020204020204" charset="-122"/>
                <a:ea typeface="微软雅黑" panose="020B0503020204020204" charset="-122"/>
              </a:rPr>
              <a:t>9.</a:t>
            </a:r>
            <a:r>
              <a:rPr lang="zh-CN" altLang="en-US" sz="2400" dirty="0">
                <a:latin typeface="微软雅黑" panose="020B0503020204020204" charset="-122"/>
                <a:ea typeface="微软雅黑" panose="020B0503020204020204" charset="-122"/>
              </a:rPr>
              <a:t>财务分析</a:t>
            </a:r>
            <a:r>
              <a:rPr lang="en-US" altLang="zh-CN" sz="2400" dirty="0">
                <a:latin typeface="微软雅黑" panose="020B0503020204020204" charset="-122"/>
                <a:ea typeface="微软雅黑" panose="020B0503020204020204" charset="-122"/>
              </a:rPr>
              <a:t>——</a:t>
            </a:r>
            <a:r>
              <a:rPr lang="zh-CN" altLang="en-US" sz="2400" dirty="0">
                <a:solidFill>
                  <a:srgbClr val="FF0000"/>
                </a:solidFill>
                <a:latin typeface="微软雅黑" panose="020B0503020204020204" charset="-122"/>
                <a:ea typeface="微软雅黑" panose="020B0503020204020204" charset="-122"/>
              </a:rPr>
              <a:t>基于一个基点，推出后续财务</a:t>
            </a:r>
            <a:r>
              <a:rPr lang="zh-CN" altLang="en-US" sz="2400" dirty="0">
                <a:solidFill>
                  <a:srgbClr val="FF0000"/>
                </a:solidFill>
                <a:latin typeface="微软雅黑" panose="020B0503020204020204" charset="-122"/>
                <a:ea typeface="微软雅黑" panose="020B0503020204020204" charset="-122"/>
              </a:rPr>
              <a:t>数据</a:t>
            </a:r>
            <a:endParaRPr lang="zh-CN" altLang="en-US" sz="2400" dirty="0">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2000000000000000000" pitchFamily="2" charset="-122"/>
              <a:ea typeface="方正小标宋简体" panose="02000000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5545" y="116014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407795" y="600710"/>
            <a:ext cx="9859645" cy="953135"/>
          </a:xfrm>
          <a:prstGeom prst="rect">
            <a:avLst/>
          </a:prstGeom>
        </p:spPr>
        <p:txBody>
          <a:bodyPr wrap="square">
            <a:spAutoFit/>
          </a:bodyPr>
          <a:p>
            <a:r>
              <a:rPr lang="en-US" altLang="zh-CN" sz="2800" dirty="0">
                <a:solidFill>
                  <a:schemeClr val="accent1"/>
                </a:solidFill>
                <a:latin typeface="方正小标宋简体" panose="02000000000000000000" pitchFamily="2" charset="-122"/>
                <a:ea typeface="方正小标宋简体" panose="02000000000000000000" pitchFamily="2" charset="-122"/>
              </a:rPr>
              <a:t>  </a:t>
            </a:r>
            <a:r>
              <a:rPr lang="en-US" altLang="zh-CN" sz="2800" dirty="0">
                <a:solidFill>
                  <a:schemeClr val="accent1"/>
                </a:solidFill>
                <a:latin typeface="方正小标宋简体" panose="02000000000000000000" pitchFamily="2" charset="-122"/>
                <a:ea typeface="方正小标宋简体" panose="02000000000000000000" pitchFamily="2" charset="-122"/>
                <a:sym typeface="+mn-ea"/>
              </a:rPr>
              <a:t> </a:t>
            </a:r>
            <a:r>
              <a:rPr sz="2800" b="1" dirty="0">
                <a:solidFill>
                  <a:srgbClr val="194F9A"/>
                </a:solidFill>
                <a:latin typeface="微软雅黑" panose="020B0503020204020204" charset="-122"/>
                <a:ea typeface="微软雅黑" panose="020B0503020204020204" charset="-122"/>
                <a:sym typeface="+mn-ea"/>
              </a:rPr>
              <a:t>中国国际大学生创新大赛</a:t>
            </a:r>
            <a:r>
              <a:rPr lang="zh-CN" altLang="en-US" sz="2800" b="1">
                <a:solidFill>
                  <a:srgbClr val="FF0000"/>
                </a:solidFill>
                <a:latin typeface="微软雅黑" panose="020B0503020204020204" charset="-122"/>
                <a:ea typeface="微软雅黑" panose="020B0503020204020204" charset="-122"/>
                <a:sym typeface="+mn-ea"/>
              </a:rPr>
              <a:t>路演训练：结构化思维</a:t>
            </a:r>
            <a:endParaRPr lang="zh-CN" altLang="en-US" sz="2800" b="1">
              <a:solidFill>
                <a:srgbClr val="FF0000"/>
              </a:solidFill>
              <a:latin typeface="微软雅黑" panose="020B0503020204020204" charset="-122"/>
              <a:ea typeface="微软雅黑" panose="020B0503020204020204" charset="-122"/>
            </a:endParaRPr>
          </a:p>
          <a:p>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6"/>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7"/>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9" name="图片 8"/>
          <p:cNvPicPr>
            <a:picLocks noChangeAspect="1"/>
          </p:cNvPicPr>
          <p:nvPr/>
        </p:nvPicPr>
        <p:blipFill>
          <a:blip r:embed="rId8"/>
          <a:stretch>
            <a:fillRect/>
          </a:stretch>
        </p:blipFill>
        <p:spPr>
          <a:xfrm>
            <a:off x="1089025" y="1623695"/>
            <a:ext cx="10074910" cy="46653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12"/>
          <p:cNvSpPr/>
          <p:nvPr>
            <p:custDataLst>
              <p:tags r:id="rId1"/>
            </p:custDataLst>
          </p:nvPr>
        </p:nvSpPr>
        <p:spPr>
          <a:xfrm>
            <a:off x="0" y="222885"/>
            <a:ext cx="1581785" cy="475615"/>
          </a:xfrm>
          <a:custGeom>
            <a:avLst/>
            <a:gdLst>
              <a:gd name="connsiteX0" fmla="*/ 0 w 2148264"/>
              <a:gd name="connsiteY0" fmla="*/ 0 h 373554"/>
              <a:gd name="connsiteX1" fmla="*/ 2148264 w 2148264"/>
              <a:gd name="connsiteY1" fmla="*/ 0 h 373554"/>
              <a:gd name="connsiteX2" fmla="*/ 2148264 w 2148264"/>
              <a:gd name="connsiteY2" fmla="*/ 373554 h 373554"/>
              <a:gd name="connsiteX3" fmla="*/ 0 w 2148264"/>
              <a:gd name="connsiteY3" fmla="*/ 373554 h 373554"/>
              <a:gd name="connsiteX4" fmla="*/ 0 w 2148264"/>
              <a:gd name="connsiteY4" fmla="*/ 0 h 373554"/>
              <a:gd name="connsiteX0-1" fmla="*/ 0 w 2148264"/>
              <a:gd name="connsiteY0-2" fmla="*/ 0 h 373554"/>
              <a:gd name="connsiteX1-3" fmla="*/ 2148264 w 2148264"/>
              <a:gd name="connsiteY1-4" fmla="*/ 0 h 373554"/>
              <a:gd name="connsiteX2-5" fmla="*/ 2148264 w 2148264"/>
              <a:gd name="connsiteY2-6" fmla="*/ 373554 h 373554"/>
              <a:gd name="connsiteX3-7" fmla="*/ 1839171 w 2148264"/>
              <a:gd name="connsiteY3-8" fmla="*/ 366469 h 373554"/>
              <a:gd name="connsiteX4-9" fmla="*/ 0 w 2148264"/>
              <a:gd name="connsiteY4-10" fmla="*/ 373554 h 373554"/>
              <a:gd name="connsiteX5" fmla="*/ 0 w 2148264"/>
              <a:gd name="connsiteY5" fmla="*/ 0 h 373554"/>
              <a:gd name="connsiteX0-11" fmla="*/ 0 w 2148264"/>
              <a:gd name="connsiteY0-12" fmla="*/ 0 h 373554"/>
              <a:gd name="connsiteX1-13" fmla="*/ 2148264 w 2148264"/>
              <a:gd name="connsiteY1-14" fmla="*/ 0 h 373554"/>
              <a:gd name="connsiteX2-15" fmla="*/ 1839171 w 2148264"/>
              <a:gd name="connsiteY2-16" fmla="*/ 366469 h 373554"/>
              <a:gd name="connsiteX3-17" fmla="*/ 0 w 2148264"/>
              <a:gd name="connsiteY3-18" fmla="*/ 373554 h 373554"/>
              <a:gd name="connsiteX4-19" fmla="*/ 0 w 2148264"/>
              <a:gd name="connsiteY4-20" fmla="*/ 0 h 37355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48264" h="373554">
                <a:moveTo>
                  <a:pt x="0" y="0"/>
                </a:moveTo>
                <a:lnTo>
                  <a:pt x="2148264" y="0"/>
                </a:lnTo>
                <a:lnTo>
                  <a:pt x="1839171" y="366469"/>
                </a:lnTo>
                <a:lnTo>
                  <a:pt x="0" y="373554"/>
                </a:lnTo>
                <a:lnTo>
                  <a:pt x="0" y="0"/>
                </a:lnTo>
                <a:close/>
              </a:path>
            </a:pathLst>
          </a:custGeom>
          <a:solidFill>
            <a:srgbClr val="1C4D9C"/>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lt2"/>
              </a:solidFill>
              <a:effectLst/>
              <a:uLnTx/>
              <a:uFillTx/>
              <a:latin typeface="方正小标宋简体" panose="02000000000000000000" pitchFamily="2" charset="-122"/>
              <a:ea typeface="方正小标宋简体" panose="02000000000000000000"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135" y="0"/>
            <a:ext cx="994410" cy="889635"/>
          </a:xfrm>
          <a:prstGeom prst="rect">
            <a:avLst/>
          </a:prstGeom>
        </p:spPr>
      </p:pic>
      <p:sp>
        <p:nvSpPr>
          <p:cNvPr id="17" name="Line 36"/>
          <p:cNvSpPr>
            <a:spLocks noChangeShapeType="1"/>
          </p:cNvSpPr>
          <p:nvPr/>
        </p:nvSpPr>
        <p:spPr bwMode="auto">
          <a:xfrm flipV="1">
            <a:off x="1184910" y="696595"/>
            <a:ext cx="11007090" cy="5715"/>
          </a:xfrm>
          <a:prstGeom prst="line">
            <a:avLst/>
          </a:prstGeom>
          <a:noFill/>
          <a:ln w="57150">
            <a:solidFill>
              <a:srgbClr val="17509C"/>
            </a:solidFill>
            <a:round/>
          </a:ln>
          <a:extLst>
            <a:ext uri="{909E8E84-426E-40DD-AFC4-6F175D3DCCD1}">
              <a14:hiddenFill xmlns:a14="http://schemas.microsoft.com/office/drawing/2010/main">
                <a:noFill/>
              </a14:hiddenFill>
            </a:ext>
          </a:extLst>
        </p:spPr>
        <p:txBody>
          <a:bodyPr/>
          <a:p>
            <a:pPr marL="0" marR="0" lvl="0" indent="0" defTabSz="1219200" eaLnBrk="1" fontAlgn="auto" latinLnBrk="0" hangingPunct="1">
              <a:lnSpc>
                <a:spcPct val="100000"/>
              </a:lnSpc>
              <a:spcBef>
                <a:spcPts val="0"/>
              </a:spcBef>
              <a:spcAft>
                <a:spcPts val="0"/>
              </a:spcAft>
              <a:buClrTx/>
              <a:buSzTx/>
              <a:buFontTx/>
              <a:buNone/>
              <a:defRPr/>
            </a:pPr>
            <a:endParaRPr kumimoji="0" lang="zh-CN" altLang="en-US" sz="2400" b="1" i="0" u="none" strike="noStrike" kern="0" cap="none" spc="0" normalizeH="0" baseline="0" noProof="0">
              <a:ln>
                <a:solidFill>
                  <a:srgbClr val="2D2D89">
                    <a:lumMod val="75000"/>
                  </a:srgbClr>
                </a:solidFill>
              </a:ln>
              <a:solidFill>
                <a:srgbClr val="1F497D"/>
              </a:solidFill>
              <a:effectLst/>
              <a:uLnTx/>
              <a:uFillTx/>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10" name="矩形 9"/>
          <p:cNvSpPr/>
          <p:nvPr/>
        </p:nvSpPr>
        <p:spPr>
          <a:xfrm>
            <a:off x="1407795" y="163830"/>
            <a:ext cx="9859645" cy="521970"/>
          </a:xfrm>
          <a:prstGeom prst="rect">
            <a:avLst/>
          </a:prstGeom>
        </p:spPr>
        <p:txBody>
          <a:bodyPr wrap="square">
            <a:spAutoFit/>
          </a:bodyPr>
          <a:p>
            <a:r>
              <a:rPr lang="en-US" altLang="zh-CN" sz="2800" dirty="0">
                <a:solidFill>
                  <a:schemeClr val="accent1"/>
                </a:solidFill>
                <a:latin typeface="方正小标宋简体" panose="02000000000000000000" pitchFamily="2" charset="-122"/>
                <a:ea typeface="方正小标宋简体" panose="02000000000000000000" pitchFamily="2" charset="-122"/>
              </a:rPr>
              <a:t>  </a:t>
            </a:r>
            <a:r>
              <a:rPr lang="en-US" altLang="zh-CN" sz="2800" dirty="0">
                <a:solidFill>
                  <a:schemeClr val="accent1"/>
                </a:solidFill>
                <a:latin typeface="方正小标宋简体" panose="02000000000000000000" pitchFamily="2" charset="-122"/>
                <a:ea typeface="方正小标宋简体" panose="02000000000000000000" pitchFamily="2" charset="-122"/>
                <a:sym typeface="+mn-ea"/>
              </a:rPr>
              <a:t> </a:t>
            </a:r>
            <a:r>
              <a:rPr sz="2800" b="1" dirty="0">
                <a:solidFill>
                  <a:srgbClr val="194F9A"/>
                </a:solidFill>
                <a:latin typeface="微软雅黑" panose="020B0503020204020204" charset="-122"/>
                <a:ea typeface="微软雅黑" panose="020B0503020204020204" charset="-122"/>
                <a:sym typeface="+mn-ea"/>
              </a:rPr>
              <a:t>中国国际大学生创新大赛集训营</a:t>
            </a:r>
            <a:endParaRPr sz="2800" b="1" dirty="0">
              <a:solidFill>
                <a:srgbClr val="194F9A"/>
              </a:solidFill>
              <a:latin typeface="微软雅黑" panose="020B0503020204020204" charset="-122"/>
              <a:ea typeface="微软雅黑" panose="020B0503020204020204" charset="-122"/>
              <a:sym typeface="+mn-ea"/>
            </a:endParaRPr>
          </a:p>
        </p:txBody>
      </p:sp>
      <p:pic>
        <p:nvPicPr>
          <p:cNvPr id="39" name="图片 38"/>
          <p:cNvPicPr>
            <a:picLocks noChangeAspect="1"/>
          </p:cNvPicPr>
          <p:nvPr>
            <p:custDataLst>
              <p:tags r:id="rId3"/>
            </p:custDataLst>
          </p:nvPr>
        </p:nvPicPr>
        <p:blipFill>
          <a:blip r:embed="rId4">
            <a:extLst>
              <a:ext uri="{BEBA8EAE-BF5A-486C-A8C5-ECC9F3942E4B}">
                <a14:imgProps xmlns:a14="http://schemas.microsoft.com/office/drawing/2010/main">
                  <a14:imgLayer r:embed="rId5">
                    <a14:imgEffect>
                      <a14:backgroundRemoval t="0" b="100000" l="0" r="100000">
                        <a14:foregroundMark x1="41895" y1="4140" x2="56421" y2="10191"/>
                        <a14:foregroundMark x1="47368" y1="8280" x2="42737" y2="39172"/>
                        <a14:foregroundMark x1="45263" y1="12420" x2="39368" y2="36624"/>
                        <a14:foregroundMark x1="41684" y1="13057" x2="38737" y2="23885"/>
                        <a14:foregroundMark x1="39158" y1="14968" x2="36632" y2="22293"/>
                        <a14:foregroundMark x1="9263" y1="8599" x2="29895" y2="35669"/>
                        <a14:foregroundMark x1="22947" y1="7962" x2="22526" y2="30255"/>
                        <a14:foregroundMark x1="85895" y1="14968" x2="52421" y2="35350"/>
                        <a14:foregroundMark x1="72000" y1="3822" x2="66526" y2="23567"/>
                        <a14:foregroundMark x1="77474" y1="8599" x2="91789" y2="16242"/>
                        <a14:foregroundMark x1="50526" y1="66561" x2="65263" y2="76115"/>
                        <a14:foregroundMark x1="58737" y1="78025" x2="64000" y2="77070"/>
                      </a14:backgroundRemoval>
                    </a14:imgEffect>
                  </a14:imgLayer>
                </a14:imgProps>
              </a:ext>
            </a:extLst>
          </a:blip>
          <a:stretch>
            <a:fillRect/>
          </a:stretch>
        </p:blipFill>
        <p:spPr>
          <a:xfrm>
            <a:off x="11164503" y="87435"/>
            <a:ext cx="776575" cy="513357"/>
          </a:xfrm>
          <a:prstGeom prst="rect">
            <a:avLst/>
          </a:prstGeom>
        </p:spPr>
      </p:pic>
      <p:sp>
        <p:nvSpPr>
          <p:cNvPr id="6" name="矩形 5"/>
          <p:cNvSpPr/>
          <p:nvPr>
            <p:custDataLst>
              <p:tags r:id="rId6"/>
            </p:custDataLst>
          </p:nvPr>
        </p:nvSpPr>
        <p:spPr>
          <a:xfrm rot="10800000" flipV="1">
            <a:off x="991870" y="1655445"/>
            <a:ext cx="10360660" cy="4707890"/>
          </a:xfrm>
          <a:prstGeom prst="rect">
            <a:avLst/>
          </a:prstGeom>
          <a:noFill/>
          <a:ln w="50800" cmpd="dbl">
            <a:solidFill>
              <a:srgbClr val="194F9A"/>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b="1">
              <a:solidFill>
                <a:schemeClr val="tx1"/>
              </a:solidFill>
              <a:latin typeface="方正小标宋简体" panose="02000000000000000000" pitchFamily="2" charset="-122"/>
              <a:ea typeface="方正小标宋简体" panose="02000000000000000000" pitchFamily="2" charset="-122"/>
            </a:endParaRPr>
          </a:p>
        </p:txBody>
      </p:sp>
      <p:sp>
        <p:nvSpPr>
          <p:cNvPr id="2" name="文本框 1"/>
          <p:cNvSpPr txBox="1"/>
          <p:nvPr/>
        </p:nvSpPr>
        <p:spPr>
          <a:xfrm>
            <a:off x="1309370" y="1806575"/>
            <a:ext cx="9485630" cy="4556760"/>
          </a:xfrm>
          <a:prstGeom prst="rect">
            <a:avLst/>
          </a:prstGeom>
          <a:noFill/>
        </p:spPr>
        <p:txBody>
          <a:bodyPr wrap="square" rtlCol="0">
            <a:noAutofit/>
          </a:bodyPr>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1.</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指导教师讲述一个完整的故事；</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2.</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指导老师</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盯着队长完成</a:t>
            </a:r>
            <a:r>
              <a:rPr lang="en-US" altLang="zh-CN" sz="2400" b="1">
                <a:solidFill>
                  <a:srgbClr val="1C4D9C"/>
                </a:solidFill>
                <a:latin typeface="微软雅黑" panose="020B0503020204020204" charset="-122"/>
                <a:ea typeface="微软雅黑" panose="020B0503020204020204" charset="-122"/>
                <a:cs typeface="微软雅黑" panose="020B0503020204020204" charset="-122"/>
                <a:sym typeface="+mn-ea"/>
              </a:rPr>
              <a:t>PPT</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3.</a:t>
            </a:r>
            <a:r>
              <a:rPr lang="zh-CN" altLang="en-US" sz="2400" b="1">
                <a:solidFill>
                  <a:srgbClr val="1C4D9C"/>
                </a:solidFill>
                <a:latin typeface="微软雅黑" panose="020B0503020204020204" charset="-122"/>
                <a:ea typeface="微软雅黑" panose="020B0503020204020204" charset="-122"/>
                <a:cs typeface="微软雅黑" panose="020B0503020204020204" charset="-122"/>
              </a:rPr>
              <a:t>队长用金奖PPT逻辑呈现这个故事，每页PPT使用结构化思维；</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4.</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队长全程参与项目过程；</a:t>
            </a:r>
            <a:endParaRPr lang="en-US" altLang="zh-CN"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5.</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队长实事求是进行项目包装---按照国赛评委的要求；</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6.</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演讲的同学了解PPT逻辑，---页与页之间的逻辑；</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7.</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使用结构化思维讲解</a:t>
            </a:r>
            <a:r>
              <a:rPr lang="en-US" altLang="zh-CN" sz="2400" b="1">
                <a:solidFill>
                  <a:srgbClr val="1C4D9C"/>
                </a:solidFill>
                <a:latin typeface="微软雅黑" panose="020B0503020204020204" charset="-122"/>
                <a:ea typeface="微软雅黑" panose="020B0503020204020204" charset="-122"/>
                <a:cs typeface="微软雅黑" panose="020B0503020204020204" charset="-122"/>
                <a:sym typeface="+mn-ea"/>
              </a:rPr>
              <a:t>---</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想要讲的内容PPT上都有；</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r>
              <a:rPr lang="en-US" altLang="zh-CN" sz="2400" b="1">
                <a:solidFill>
                  <a:srgbClr val="1C4D9C"/>
                </a:solidFill>
                <a:latin typeface="微软雅黑" panose="020B0503020204020204" charset="-122"/>
                <a:ea typeface="微软雅黑" panose="020B0503020204020204" charset="-122"/>
                <a:cs typeface="微软雅黑" panose="020B0503020204020204" charset="-122"/>
              </a:rPr>
              <a:t>8.</a:t>
            </a:r>
            <a:r>
              <a:rPr lang="zh-CN" altLang="en-US" sz="2400" b="1">
                <a:solidFill>
                  <a:srgbClr val="1C4D9C"/>
                </a:solidFill>
                <a:latin typeface="微软雅黑" panose="020B0503020204020204" charset="-122"/>
                <a:ea typeface="微软雅黑" panose="020B0503020204020204" charset="-122"/>
                <a:cs typeface="微软雅黑" panose="020B0503020204020204" charset="-122"/>
                <a:sym typeface="+mn-ea"/>
              </a:rPr>
              <a:t>演讲的同学训练60次以上。</a:t>
            </a: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a:p>
            <a:pPr>
              <a:lnSpc>
                <a:spcPct val="150000"/>
              </a:lnSpc>
              <a:buFont typeface="Wingdings" panose="05000000000000000000" charset="0"/>
            </a:pPr>
            <a:endParaRPr lang="zh-CN" altLang="en-US" sz="2400" b="1">
              <a:solidFill>
                <a:srgbClr val="1C4D9C"/>
              </a:solidFill>
              <a:latin typeface="微软雅黑" panose="020B0503020204020204" charset="-122"/>
              <a:ea typeface="微软雅黑" panose="020B0503020204020204" charset="-122"/>
              <a:cs typeface="微软雅黑" panose="020B0503020204020204" charset="-122"/>
            </a:endParaRPr>
          </a:p>
        </p:txBody>
      </p:sp>
      <p:grpSp>
        <p:nvGrpSpPr>
          <p:cNvPr id="4" name="组合 37"/>
          <p:cNvGrpSpPr/>
          <p:nvPr/>
        </p:nvGrpSpPr>
        <p:grpSpPr>
          <a:xfrm>
            <a:off x="3174" y="876360"/>
            <a:ext cx="353866" cy="677581"/>
            <a:chOff x="0" y="-78772"/>
            <a:chExt cx="602082" cy="1150304"/>
          </a:xfrm>
          <a:solidFill>
            <a:srgbClr val="194F9A"/>
          </a:solidFill>
        </p:grpSpPr>
        <p:sp>
          <p:nvSpPr>
            <p:cNvPr id="5" name="任意多边形 35"/>
            <p:cNvSpPr/>
            <p:nvPr>
              <p:custDataLst>
                <p:tags r:id="rId7"/>
              </p:custDataLst>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任意多边形 31"/>
            <p:cNvSpPr/>
            <p:nvPr>
              <p:custDataLst>
                <p:tags r:id="rId8"/>
              </p:custDataLst>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DD84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 name="文本框 2"/>
          <p:cNvSpPr txBox="1"/>
          <p:nvPr/>
        </p:nvSpPr>
        <p:spPr>
          <a:xfrm>
            <a:off x="3898265" y="984885"/>
            <a:ext cx="4556760" cy="521970"/>
          </a:xfrm>
          <a:prstGeom prst="rect">
            <a:avLst/>
          </a:prstGeom>
          <a:noFill/>
        </p:spPr>
        <p:txBody>
          <a:bodyPr wrap="square" rtlCol="0">
            <a:spAutoFit/>
          </a:bodyPr>
          <a:p>
            <a:r>
              <a:rPr lang="zh-CN" altLang="en-US" sz="2800" b="1">
                <a:solidFill>
                  <a:srgbClr val="FF0000"/>
                </a:solidFill>
                <a:latin typeface="微软雅黑" panose="020B0503020204020204" charset="-122"/>
                <a:ea typeface="微软雅黑" panose="020B0503020204020204" charset="-122"/>
              </a:rPr>
              <a:t>网评PPT</a:t>
            </a:r>
            <a:r>
              <a:rPr lang="zh-CN" altLang="en-US" sz="2800" b="1">
                <a:solidFill>
                  <a:srgbClr val="FF0000"/>
                </a:solidFill>
                <a:latin typeface="微软雅黑" panose="020B0503020204020204" charset="-122"/>
                <a:ea typeface="微软雅黑" panose="020B0503020204020204" charset="-122"/>
                <a:sym typeface="+mn-ea"/>
              </a:rPr>
              <a:t>准备</a:t>
            </a:r>
            <a:r>
              <a:rPr lang="zh-CN" altLang="en-US" sz="2800" b="1">
                <a:solidFill>
                  <a:srgbClr val="FF0000"/>
                </a:solidFill>
                <a:latin typeface="微软雅黑" panose="020B0503020204020204" charset="-122"/>
                <a:ea typeface="微软雅黑" panose="020B0503020204020204" charset="-122"/>
              </a:rPr>
              <a:t>及路演要求</a:t>
            </a:r>
            <a:endParaRPr lang="zh-CN" altLang="en-US" sz="2800" b="1">
              <a:solidFill>
                <a:srgbClr val="FF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6"/>
          <p:cNvSpPr txBox="1"/>
          <p:nvPr/>
        </p:nvSpPr>
        <p:spPr>
          <a:xfrm>
            <a:off x="-8255" y="4070462"/>
            <a:ext cx="12192000" cy="583565"/>
          </a:xfrm>
          <a:prstGeom prst="rect">
            <a:avLst/>
          </a:prstGeom>
          <a:noFill/>
          <a:effectLst/>
        </p:spPr>
        <p:txBody>
          <a:bodyPr wrap="square" rtlCol="0">
            <a:spAutoFit/>
          </a:bodyPr>
          <a:lstStyle/>
          <a:p>
            <a:pPr algn="ctr"/>
            <a:r>
              <a:rPr kumimoji="0" lang="en-US" altLang="zh-CN"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a:t>
            </a: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互联网</a:t>
            </a:r>
            <a:r>
              <a:rPr kumimoji="0" lang="en-US" altLang="zh-CN"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a:t>
            </a: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大赛</a:t>
            </a:r>
            <a:r>
              <a:rPr kumimoji="0" lang="en-US" altLang="zh-CN"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a:t>
            </a: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路演</a:t>
            </a:r>
            <a:r>
              <a:rPr kumimoji="0" lang="en-US" altLang="zh-CN"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PPT</a:t>
            </a: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a:t>
            </a: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一分钟视频</a:t>
            </a: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制作原则</a:t>
            </a:r>
            <a:endPar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endParaRPr>
          </a:p>
        </p:txBody>
      </p:sp>
      <p:sp>
        <p:nvSpPr>
          <p:cNvPr id="17" name="任意多边形 16"/>
          <p:cNvSpPr/>
          <p:nvPr/>
        </p:nvSpPr>
        <p:spPr>
          <a:xfrm>
            <a:off x="4868871" y="-111170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17"/>
          <p:cNvSpPr/>
          <p:nvPr/>
        </p:nvSpPr>
        <p:spPr>
          <a:xfrm>
            <a:off x="6274335"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18"/>
          <p:cNvSpPr/>
          <p:nvPr/>
        </p:nvSpPr>
        <p:spPr>
          <a:xfrm>
            <a:off x="3463406"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9" name="任意多边形 20"/>
          <p:cNvSpPr/>
          <p:nvPr/>
        </p:nvSpPr>
        <p:spPr>
          <a:xfrm>
            <a:off x="4868871" y="1432387"/>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noFill/>
          <a:ln w="19050">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rgbClr val="219083"/>
                </a:solidFill>
                <a:latin typeface="微软雅黑" panose="020B0503020204020204" charset="-122"/>
                <a:ea typeface="微软雅黑" panose="020B0503020204020204" charset="-122"/>
              </a:rPr>
              <a:t>0</a:t>
            </a:r>
            <a:r>
              <a:rPr lang="en-US" altLang="zh-CN" sz="9600" dirty="0">
                <a:solidFill>
                  <a:srgbClr val="219083"/>
                </a:solidFill>
                <a:latin typeface="微软雅黑" panose="020B0503020204020204" charset="-122"/>
                <a:ea typeface="微软雅黑" panose="020B0503020204020204" charset="-122"/>
              </a:rPr>
              <a:t>2</a:t>
            </a:r>
            <a:endParaRPr lang="en-US" altLang="zh-CN" sz="9600" dirty="0">
              <a:solidFill>
                <a:srgbClr val="21908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1000">
        <p:fade/>
      </p:transition>
    </mc:Choice>
    <mc:Fallback>
      <p:transition spd="med" advTm="100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0113" name="Group 3"/>
          <p:cNvGrpSpPr/>
          <p:nvPr/>
        </p:nvGrpSpPr>
        <p:grpSpPr>
          <a:xfrm>
            <a:off x="150813" y="219075"/>
            <a:ext cx="7383462" cy="762000"/>
            <a:chOff x="0" y="0"/>
            <a:chExt cx="1961542" cy="1076210"/>
          </a:xfrm>
        </p:grpSpPr>
        <p:sp>
          <p:nvSpPr>
            <p:cNvPr id="90114" name="直接连接符 13"/>
            <p:cNvSpPr/>
            <p:nvPr/>
          </p:nvSpPr>
          <p:spPr>
            <a:xfrm flipV="1">
              <a:off x="0" y="1076209"/>
              <a:ext cx="1961542" cy="1"/>
            </a:xfrm>
            <a:prstGeom prst="line">
              <a:avLst/>
            </a:prstGeom>
            <a:ln w="6350" cap="flat" cmpd="sng">
              <a:solidFill>
                <a:srgbClr val="C00000"/>
              </a:solidFill>
              <a:prstDash val="solid"/>
              <a:round/>
              <a:headEnd type="none" w="med" len="med"/>
              <a:tailEnd type="none" w="med" len="med"/>
            </a:ln>
          </p:spPr>
        </p:sp>
        <p:sp>
          <p:nvSpPr>
            <p:cNvPr id="90115" name="文本框 56"/>
            <p:cNvSpPr/>
            <p:nvPr/>
          </p:nvSpPr>
          <p:spPr>
            <a:xfrm>
              <a:off x="248662" y="78922"/>
              <a:ext cx="1635364" cy="650210"/>
            </a:xfrm>
            <a:prstGeom prst="rect">
              <a:avLst/>
            </a:prstGeom>
            <a:solidFill>
              <a:srgbClr val="C00000"/>
            </a:solidFill>
            <a:ln w="9525" cap="flat" cmpd="sng">
              <a:solidFill>
                <a:srgbClr val="C00000"/>
              </a:solidFill>
              <a:prstDash val="solid"/>
              <a:miter/>
              <a:headEnd type="none" w="med" len="med"/>
              <a:tailEnd type="none" w="med" len="med"/>
            </a:ln>
          </p:spPr>
          <p:txBody>
            <a:bodyPr anchor="t">
              <a:spAutoFit/>
            </a:bodyPr>
            <a:p>
              <a:pPr algn="just"/>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路演</a:t>
              </a:r>
              <a:r>
                <a:rPr lang="en-US" altLang="zh-CN" sz="2400" b="1" dirty="0">
                  <a:solidFill>
                    <a:schemeClr val="bg1"/>
                  </a:solidFill>
                  <a:latin typeface="微软雅黑" panose="020B0503020204020204" charset="-122"/>
                  <a:ea typeface="微软雅黑" panose="020B0503020204020204" charset="-122"/>
                  <a:sym typeface="微软雅黑" panose="020B0503020204020204" charset="-122"/>
                </a:rPr>
                <a:t>PPT</a:t>
              </a:r>
              <a:r>
                <a:rPr lang="zh-CN" altLang="en-US" sz="2400" b="1" dirty="0">
                  <a:solidFill>
                    <a:schemeClr val="bg1"/>
                  </a:solidFill>
                  <a:latin typeface="微软雅黑" panose="020B0503020204020204" charset="-122"/>
                  <a:ea typeface="微软雅黑" panose="020B0503020204020204" charset="-122"/>
                  <a:sym typeface="微软雅黑" panose="020B0503020204020204" charset="-122"/>
                </a:rPr>
                <a:t>的制作原则</a:t>
              </a:r>
              <a:endParaRPr lang="zh-CN" altLang="en-US" sz="24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90116" name="矩形 15"/>
            <p:cNvSpPr/>
            <p:nvPr/>
          </p:nvSpPr>
          <p:spPr>
            <a:xfrm>
              <a:off x="19138" y="0"/>
              <a:ext cx="47829" cy="808745"/>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0117" name="矩形 16"/>
            <p:cNvSpPr/>
            <p:nvPr/>
          </p:nvSpPr>
          <p:spPr>
            <a:xfrm>
              <a:off x="82397" y="106183"/>
              <a:ext cx="47828" cy="597169"/>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0118" name="矩形 17"/>
            <p:cNvSpPr/>
            <p:nvPr/>
          </p:nvSpPr>
          <p:spPr>
            <a:xfrm flipH="1">
              <a:off x="165197" y="203264"/>
              <a:ext cx="47827" cy="404373"/>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pic>
        <p:nvPicPr>
          <p:cNvPr id="90119" name="图片 1" descr="-157c2506c9bb5c4d"/>
          <p:cNvPicPr>
            <a:picLocks noChangeAspect="1"/>
          </p:cNvPicPr>
          <p:nvPr/>
        </p:nvPicPr>
        <p:blipFill>
          <a:blip r:embed="rId1"/>
          <a:stretch>
            <a:fillRect/>
          </a:stretch>
        </p:blipFill>
        <p:spPr>
          <a:xfrm>
            <a:off x="9398000" y="6051550"/>
            <a:ext cx="2794000" cy="847725"/>
          </a:xfrm>
          <a:prstGeom prst="rect">
            <a:avLst/>
          </a:prstGeom>
          <a:noFill/>
          <a:ln w="9525">
            <a:noFill/>
          </a:ln>
        </p:spPr>
      </p:pic>
      <p:sp>
        <p:nvSpPr>
          <p:cNvPr id="90120" name="object 10"/>
          <p:cNvSpPr/>
          <p:nvPr/>
        </p:nvSpPr>
        <p:spPr>
          <a:xfrm>
            <a:off x="1795463" y="3290888"/>
            <a:ext cx="6488112" cy="0"/>
          </a:xfrm>
          <a:custGeom>
            <a:avLst/>
            <a:gdLst/>
            <a:ahLst/>
            <a:cxnLst>
              <a:cxn ang="0">
                <a:pos x="0" y="0"/>
              </a:cxn>
              <a:cxn ang="0">
                <a:pos x="6488095" y="0"/>
              </a:cxn>
            </a:cxnLst>
            <a:pathLst>
              <a:path w="4865370" h="1">
                <a:moveTo>
                  <a:pt x="0" y="0"/>
                </a:moveTo>
                <a:lnTo>
                  <a:pt x="4865357" y="0"/>
                </a:lnTo>
              </a:path>
            </a:pathLst>
          </a:custGeom>
          <a:noFill/>
          <a:ln w="12700" cap="flat" cmpd="sng">
            <a:solidFill>
              <a:srgbClr val="DDDDDD"/>
            </a:solidFill>
            <a:prstDash val="solid"/>
            <a:round/>
            <a:headEnd type="none" w="med" len="med"/>
            <a:tailEnd type="none" w="med" len="med"/>
          </a:ln>
        </p:spPr>
        <p:txBody>
          <a:bodyPr/>
          <a:p>
            <a:endParaRPr lang="zh-CN" altLang="en-US"/>
          </a:p>
        </p:txBody>
      </p:sp>
      <p:sp>
        <p:nvSpPr>
          <p:cNvPr id="90121" name="object 11"/>
          <p:cNvSpPr/>
          <p:nvPr/>
        </p:nvSpPr>
        <p:spPr>
          <a:xfrm>
            <a:off x="2201863" y="3275013"/>
            <a:ext cx="3175" cy="15875"/>
          </a:xfrm>
          <a:custGeom>
            <a:avLst/>
            <a:gdLst/>
            <a:ahLst/>
            <a:cxnLst>
              <a:cxn ang="0">
                <a:pos x="2942" y="15875"/>
              </a:cxn>
              <a:cxn ang="0">
                <a:pos x="0" y="15875"/>
              </a:cxn>
              <a:cxn ang="0">
                <a:pos x="0" y="0"/>
              </a:cxn>
              <a:cxn ang="0">
                <a:pos x="2942" y="0"/>
              </a:cxn>
              <a:cxn ang="0">
                <a:pos x="2942" y="15875"/>
              </a:cxn>
            </a:cxnLst>
            <a:pathLst>
              <a:path w="1905" h="12700">
                <a:moveTo>
                  <a:pt x="1765" y="12700"/>
                </a:moveTo>
                <a:lnTo>
                  <a:pt x="0" y="12700"/>
                </a:lnTo>
                <a:lnTo>
                  <a:pt x="0" y="0"/>
                </a:lnTo>
                <a:lnTo>
                  <a:pt x="1765" y="0"/>
                </a:lnTo>
                <a:lnTo>
                  <a:pt x="1765" y="12700"/>
                </a:lnTo>
                <a:close/>
              </a:path>
            </a:pathLst>
          </a:custGeom>
          <a:solidFill>
            <a:srgbClr val="DDDDDD"/>
          </a:solidFill>
          <a:ln w="9525">
            <a:noFill/>
          </a:ln>
        </p:spPr>
        <p:txBody>
          <a:bodyPr/>
          <a:p>
            <a:endParaRPr lang="zh-CN" altLang="en-US"/>
          </a:p>
        </p:txBody>
      </p:sp>
      <p:sp>
        <p:nvSpPr>
          <p:cNvPr id="90122" name="object 12"/>
          <p:cNvSpPr txBox="1"/>
          <p:nvPr/>
        </p:nvSpPr>
        <p:spPr>
          <a:xfrm>
            <a:off x="1795463" y="2736850"/>
            <a:ext cx="6129337" cy="508000"/>
          </a:xfrm>
          <a:prstGeom prst="rect">
            <a:avLst/>
          </a:prstGeom>
          <a:noFill/>
          <a:ln w="9525">
            <a:noFill/>
          </a:ln>
        </p:spPr>
        <p:txBody>
          <a:bodyPr lIns="0" tIns="16933" rIns="0" bIns="0" anchor="t">
            <a:spAutoFit/>
          </a:bodyPr>
          <a:p>
            <a:pPr marL="12700">
              <a:spcBef>
                <a:spcPts val="100"/>
              </a:spcBef>
            </a:pPr>
            <a:r>
              <a:rPr lang="zh-CN" altLang="zh-CN" sz="3200" b="1" dirty="0">
                <a:solidFill>
                  <a:srgbClr val="AF1F23"/>
                </a:solidFill>
                <a:latin typeface="微软雅黑" panose="020B0503020204020204" charset="-122"/>
                <a:ea typeface="微软雅黑" panose="020B0503020204020204" charset="-122"/>
              </a:rPr>
              <a:t>二、情怀原则</a:t>
            </a:r>
            <a:endParaRPr lang="zh-CN" altLang="zh-CN" sz="3200" b="1" dirty="0">
              <a:solidFill>
                <a:srgbClr val="AF1F23"/>
              </a:solidFill>
              <a:latin typeface="微软雅黑" panose="020B0503020204020204" charset="-122"/>
              <a:ea typeface="微软雅黑" panose="020B0503020204020204" charset="-122"/>
            </a:endParaRPr>
          </a:p>
        </p:txBody>
      </p:sp>
      <p:sp>
        <p:nvSpPr>
          <p:cNvPr id="90123" name="object 17"/>
          <p:cNvSpPr/>
          <p:nvPr/>
        </p:nvSpPr>
        <p:spPr>
          <a:xfrm>
            <a:off x="2201863" y="4498975"/>
            <a:ext cx="3175" cy="15875"/>
          </a:xfrm>
          <a:custGeom>
            <a:avLst/>
            <a:gdLst/>
            <a:ahLst/>
            <a:cxnLst>
              <a:cxn ang="0">
                <a:pos x="2572" y="15875"/>
              </a:cxn>
              <a:cxn ang="0">
                <a:pos x="0" y="15875"/>
              </a:cxn>
              <a:cxn ang="0">
                <a:pos x="0" y="0"/>
              </a:cxn>
              <a:cxn ang="0">
                <a:pos x="2572" y="0"/>
              </a:cxn>
              <a:cxn ang="0">
                <a:pos x="2572" y="15875"/>
              </a:cxn>
            </a:cxnLst>
            <a:pathLst>
              <a:path w="2539" h="12700">
                <a:moveTo>
                  <a:pt x="2057" y="12700"/>
                </a:moveTo>
                <a:lnTo>
                  <a:pt x="0" y="12700"/>
                </a:lnTo>
                <a:lnTo>
                  <a:pt x="0" y="0"/>
                </a:lnTo>
                <a:lnTo>
                  <a:pt x="2057" y="0"/>
                </a:lnTo>
                <a:lnTo>
                  <a:pt x="2057" y="12700"/>
                </a:lnTo>
                <a:close/>
              </a:path>
            </a:pathLst>
          </a:custGeom>
          <a:solidFill>
            <a:srgbClr val="DDDDDD"/>
          </a:solidFill>
          <a:ln w="9525">
            <a:noFill/>
          </a:ln>
        </p:spPr>
        <p:txBody>
          <a:bodyPr/>
          <a:p>
            <a:endParaRPr lang="zh-CN" altLang="en-US"/>
          </a:p>
        </p:txBody>
      </p:sp>
      <p:sp>
        <p:nvSpPr>
          <p:cNvPr id="90124" name="object 18"/>
          <p:cNvSpPr txBox="1"/>
          <p:nvPr/>
        </p:nvSpPr>
        <p:spPr>
          <a:xfrm>
            <a:off x="1795463" y="3857625"/>
            <a:ext cx="6942137" cy="508000"/>
          </a:xfrm>
          <a:prstGeom prst="rect">
            <a:avLst/>
          </a:prstGeom>
          <a:noFill/>
          <a:ln w="9525">
            <a:noFill/>
          </a:ln>
        </p:spPr>
        <p:txBody>
          <a:bodyPr lIns="0" tIns="16933" rIns="0" bIns="0" anchor="t">
            <a:spAutoFit/>
          </a:bodyPr>
          <a:p>
            <a:pPr marL="12700">
              <a:spcBef>
                <a:spcPts val="100"/>
              </a:spcBef>
            </a:pPr>
            <a:r>
              <a:rPr lang="zh-CN" altLang="zh-CN" sz="3200" b="1" dirty="0">
                <a:solidFill>
                  <a:srgbClr val="AF1F23"/>
                </a:solidFill>
                <a:latin typeface="微软雅黑" panose="020B0503020204020204" charset="-122"/>
                <a:ea typeface="微软雅黑" panose="020B0503020204020204" charset="-122"/>
              </a:rPr>
              <a:t>三、不可替代原则</a:t>
            </a:r>
            <a:endParaRPr lang="zh-CN" altLang="zh-CN" sz="3200" b="1" dirty="0">
              <a:solidFill>
                <a:srgbClr val="AF1F23"/>
              </a:solidFill>
              <a:latin typeface="微软雅黑" panose="020B0503020204020204" charset="-122"/>
              <a:ea typeface="微软雅黑" panose="020B0503020204020204" charset="-122"/>
            </a:endParaRPr>
          </a:p>
        </p:txBody>
      </p:sp>
      <p:sp>
        <p:nvSpPr>
          <p:cNvPr id="90125" name="object 19"/>
          <p:cNvSpPr/>
          <p:nvPr/>
        </p:nvSpPr>
        <p:spPr>
          <a:xfrm>
            <a:off x="1795463" y="2019300"/>
            <a:ext cx="6392862" cy="76200"/>
          </a:xfrm>
          <a:custGeom>
            <a:avLst/>
            <a:gdLst/>
            <a:ahLst/>
            <a:cxnLst>
              <a:cxn ang="0">
                <a:pos x="0" y="0"/>
              </a:cxn>
              <a:cxn ang="0">
                <a:pos x="6392846" y="0"/>
              </a:cxn>
            </a:cxnLst>
            <a:pathLst>
              <a:path w="5225415" h="1">
                <a:moveTo>
                  <a:pt x="0" y="0"/>
                </a:moveTo>
                <a:lnTo>
                  <a:pt x="5225402" y="0"/>
                </a:lnTo>
              </a:path>
            </a:pathLst>
          </a:custGeom>
          <a:noFill/>
          <a:ln w="12700" cap="flat" cmpd="sng">
            <a:solidFill>
              <a:srgbClr val="DDDDDD"/>
            </a:solidFill>
            <a:prstDash val="solid"/>
            <a:round/>
            <a:headEnd type="none" w="med" len="med"/>
            <a:tailEnd type="none" w="med" len="med"/>
          </a:ln>
        </p:spPr>
        <p:txBody>
          <a:bodyPr/>
          <a:p>
            <a:endParaRPr lang="zh-CN" altLang="en-US"/>
          </a:p>
        </p:txBody>
      </p:sp>
      <p:sp>
        <p:nvSpPr>
          <p:cNvPr id="90126" name="object 20"/>
          <p:cNvSpPr/>
          <p:nvPr/>
        </p:nvSpPr>
        <p:spPr>
          <a:xfrm>
            <a:off x="2201863" y="2003425"/>
            <a:ext cx="3175" cy="15875"/>
          </a:xfrm>
          <a:custGeom>
            <a:avLst/>
            <a:gdLst/>
            <a:ahLst/>
            <a:cxnLst>
              <a:cxn ang="0">
                <a:pos x="3175" y="15875"/>
              </a:cxn>
              <a:cxn ang="0">
                <a:pos x="0" y="15875"/>
              </a:cxn>
              <a:cxn ang="0">
                <a:pos x="0" y="0"/>
              </a:cxn>
              <a:cxn ang="0">
                <a:pos x="3175" y="0"/>
              </a:cxn>
              <a:cxn ang="0">
                <a:pos x="3175" y="15875"/>
              </a:cxn>
            </a:cxnLst>
            <a:pathLst>
              <a:path w="1905" h="12700">
                <a:moveTo>
                  <a:pt x="1905" y="12700"/>
                </a:moveTo>
                <a:lnTo>
                  <a:pt x="0" y="12700"/>
                </a:lnTo>
                <a:lnTo>
                  <a:pt x="0" y="0"/>
                </a:lnTo>
                <a:lnTo>
                  <a:pt x="1905" y="0"/>
                </a:lnTo>
                <a:lnTo>
                  <a:pt x="1905" y="12700"/>
                </a:lnTo>
                <a:close/>
              </a:path>
            </a:pathLst>
          </a:custGeom>
          <a:solidFill>
            <a:srgbClr val="DDDDDD"/>
          </a:solidFill>
          <a:ln w="9525">
            <a:noFill/>
          </a:ln>
        </p:spPr>
        <p:txBody>
          <a:bodyPr/>
          <a:p>
            <a:endParaRPr lang="zh-CN" altLang="en-US"/>
          </a:p>
        </p:txBody>
      </p:sp>
      <p:sp>
        <p:nvSpPr>
          <p:cNvPr id="90127" name="object 21"/>
          <p:cNvSpPr txBox="1"/>
          <p:nvPr/>
        </p:nvSpPr>
        <p:spPr>
          <a:xfrm>
            <a:off x="1795463" y="1511300"/>
            <a:ext cx="6129337" cy="508000"/>
          </a:xfrm>
          <a:prstGeom prst="rect">
            <a:avLst/>
          </a:prstGeom>
          <a:noFill/>
          <a:ln w="9525">
            <a:noFill/>
          </a:ln>
        </p:spPr>
        <p:txBody>
          <a:bodyPr lIns="0" tIns="16933" rIns="0" bIns="0" anchor="t">
            <a:spAutoFit/>
          </a:bodyPr>
          <a:p>
            <a:pPr marL="12700">
              <a:spcBef>
                <a:spcPts val="100"/>
              </a:spcBef>
            </a:pPr>
            <a:r>
              <a:rPr lang="zh-CN" altLang="zh-CN" sz="3200" b="1" dirty="0">
                <a:solidFill>
                  <a:srgbClr val="AF1F23"/>
                </a:solidFill>
                <a:latin typeface="微软雅黑" panose="020B0503020204020204" charset="-122"/>
                <a:ea typeface="微软雅黑" panose="020B0503020204020204" charset="-122"/>
              </a:rPr>
              <a:t>一、简洁原则</a:t>
            </a:r>
            <a:endParaRPr lang="zh-CN" altLang="zh-CN" sz="3200" b="1" dirty="0">
              <a:solidFill>
                <a:srgbClr val="AF1F23"/>
              </a:solidFill>
              <a:latin typeface="微软雅黑" panose="020B0503020204020204" charset="-122"/>
              <a:ea typeface="微软雅黑" panose="020B0503020204020204" charset="-122"/>
            </a:endParaRPr>
          </a:p>
        </p:txBody>
      </p:sp>
      <p:sp>
        <p:nvSpPr>
          <p:cNvPr id="90128" name="object 10"/>
          <p:cNvSpPr/>
          <p:nvPr/>
        </p:nvSpPr>
        <p:spPr>
          <a:xfrm>
            <a:off x="1795463" y="4365625"/>
            <a:ext cx="6488112" cy="0"/>
          </a:xfrm>
          <a:custGeom>
            <a:avLst/>
            <a:gdLst/>
            <a:ahLst/>
            <a:cxnLst>
              <a:cxn ang="0">
                <a:pos x="0" y="0"/>
              </a:cxn>
              <a:cxn ang="0">
                <a:pos x="6488095" y="0"/>
              </a:cxn>
            </a:cxnLst>
            <a:pathLst>
              <a:path w="4865370" h="1">
                <a:moveTo>
                  <a:pt x="0" y="0"/>
                </a:moveTo>
                <a:lnTo>
                  <a:pt x="4865357" y="0"/>
                </a:lnTo>
              </a:path>
            </a:pathLst>
          </a:custGeom>
          <a:noFill/>
          <a:ln w="12700" cap="flat" cmpd="sng">
            <a:solidFill>
              <a:srgbClr val="DDDDDD"/>
            </a:solidFill>
            <a:prstDash val="solid"/>
            <a:round/>
            <a:headEnd type="none" w="med" len="med"/>
            <a:tailEnd type="none" w="med" len="med"/>
          </a:ln>
        </p:spPr>
        <p:txBody>
          <a:bodyPr/>
          <a:p>
            <a:endParaRPr lang="zh-CN" altLang="en-US"/>
          </a:p>
        </p:txBody>
      </p:sp>
      <p:sp>
        <p:nvSpPr>
          <p:cNvPr id="90129" name="object 18"/>
          <p:cNvSpPr txBox="1"/>
          <p:nvPr/>
        </p:nvSpPr>
        <p:spPr>
          <a:xfrm>
            <a:off x="1795463" y="4975225"/>
            <a:ext cx="6942137" cy="508000"/>
          </a:xfrm>
          <a:prstGeom prst="rect">
            <a:avLst/>
          </a:prstGeom>
          <a:noFill/>
          <a:ln w="9525">
            <a:noFill/>
          </a:ln>
        </p:spPr>
        <p:txBody>
          <a:bodyPr lIns="0" tIns="16933" rIns="0" bIns="0" anchor="t">
            <a:spAutoFit/>
          </a:bodyPr>
          <a:p>
            <a:pPr marL="12700">
              <a:spcBef>
                <a:spcPts val="100"/>
              </a:spcBef>
            </a:pPr>
            <a:r>
              <a:rPr lang="zh-CN" altLang="zh-CN" sz="3200" b="1" dirty="0">
                <a:solidFill>
                  <a:srgbClr val="AF1F23"/>
                </a:solidFill>
                <a:latin typeface="微软雅黑" panose="020B0503020204020204" charset="-122"/>
                <a:ea typeface="微软雅黑" panose="020B0503020204020204" charset="-122"/>
              </a:rPr>
              <a:t>四、落地原则</a:t>
            </a:r>
            <a:endParaRPr lang="zh-CN" altLang="zh-CN" sz="3200" b="1" dirty="0">
              <a:solidFill>
                <a:srgbClr val="AF1F23"/>
              </a:solidFill>
              <a:latin typeface="微软雅黑" panose="020B0503020204020204" charset="-122"/>
              <a:ea typeface="微软雅黑" panose="020B0503020204020204" charset="-122"/>
            </a:endParaRPr>
          </a:p>
        </p:txBody>
      </p:sp>
      <p:sp>
        <p:nvSpPr>
          <p:cNvPr id="90130" name="object 10"/>
          <p:cNvSpPr/>
          <p:nvPr/>
        </p:nvSpPr>
        <p:spPr>
          <a:xfrm>
            <a:off x="1795463" y="5483225"/>
            <a:ext cx="6488112" cy="0"/>
          </a:xfrm>
          <a:custGeom>
            <a:avLst/>
            <a:gdLst/>
            <a:ahLst/>
            <a:cxnLst>
              <a:cxn ang="0">
                <a:pos x="0" y="0"/>
              </a:cxn>
              <a:cxn ang="0">
                <a:pos x="6488095" y="0"/>
              </a:cxn>
            </a:cxnLst>
            <a:pathLst>
              <a:path w="4865370" h="1">
                <a:moveTo>
                  <a:pt x="0" y="0"/>
                </a:moveTo>
                <a:lnTo>
                  <a:pt x="4865357" y="0"/>
                </a:lnTo>
              </a:path>
            </a:pathLst>
          </a:custGeom>
          <a:noFill/>
          <a:ln w="12700" cap="flat" cmpd="sng">
            <a:solidFill>
              <a:srgbClr val="DDDDDD"/>
            </a:solidFill>
            <a:prstDash val="solid"/>
            <a:round/>
            <a:headEnd type="none" w="med" len="med"/>
            <a:tailEnd type="none" w="med" len="med"/>
          </a:ln>
        </p:spPr>
        <p:txBody>
          <a:bodyPr/>
          <a:p>
            <a:endParaRPr lang="zh-CN" altLang="en-US"/>
          </a:p>
        </p:txBody>
      </p:sp>
      <p:sp>
        <p:nvSpPr>
          <p:cNvPr id="9" name="矩形 8"/>
          <p:cNvSpPr/>
          <p:nvPr/>
        </p:nvSpPr>
        <p:spPr>
          <a:xfrm>
            <a:off x="773113" y="1782763"/>
            <a:ext cx="10147300" cy="46561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2161" name="Group 3"/>
          <p:cNvGrpSpPr/>
          <p:nvPr/>
        </p:nvGrpSpPr>
        <p:grpSpPr>
          <a:xfrm>
            <a:off x="150813" y="219075"/>
            <a:ext cx="7383462" cy="762000"/>
            <a:chOff x="0" y="0"/>
            <a:chExt cx="1961542" cy="1076210"/>
          </a:xfrm>
        </p:grpSpPr>
        <p:sp>
          <p:nvSpPr>
            <p:cNvPr id="92162" name="直接连接符 13"/>
            <p:cNvSpPr/>
            <p:nvPr/>
          </p:nvSpPr>
          <p:spPr>
            <a:xfrm flipV="1">
              <a:off x="0" y="1076209"/>
              <a:ext cx="1961542" cy="1"/>
            </a:xfrm>
            <a:prstGeom prst="line">
              <a:avLst/>
            </a:prstGeom>
            <a:ln w="6350" cap="flat" cmpd="sng">
              <a:solidFill>
                <a:srgbClr val="C00000"/>
              </a:solidFill>
              <a:prstDash val="solid"/>
              <a:round/>
              <a:headEnd type="none" w="med" len="med"/>
              <a:tailEnd type="none" w="med" len="med"/>
            </a:ln>
          </p:spPr>
        </p:sp>
        <p:sp>
          <p:nvSpPr>
            <p:cNvPr id="92163" name="矩形 15"/>
            <p:cNvSpPr/>
            <p:nvPr/>
          </p:nvSpPr>
          <p:spPr>
            <a:xfrm>
              <a:off x="19138" y="0"/>
              <a:ext cx="47829" cy="808745"/>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2164" name="矩形 16"/>
            <p:cNvSpPr/>
            <p:nvPr/>
          </p:nvSpPr>
          <p:spPr>
            <a:xfrm>
              <a:off x="82397" y="106183"/>
              <a:ext cx="47828" cy="597169"/>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92165" name="矩形 17"/>
            <p:cNvSpPr/>
            <p:nvPr/>
          </p:nvSpPr>
          <p:spPr>
            <a:xfrm flipH="1">
              <a:off x="165197" y="203264"/>
              <a:ext cx="47827" cy="404373"/>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pic>
        <p:nvPicPr>
          <p:cNvPr id="92166" name="图片 1" descr="-157c2506c9bb5c4d"/>
          <p:cNvPicPr>
            <a:picLocks noChangeAspect="1"/>
          </p:cNvPicPr>
          <p:nvPr/>
        </p:nvPicPr>
        <p:blipFill>
          <a:blip r:embed="rId1"/>
          <a:stretch>
            <a:fillRect/>
          </a:stretch>
        </p:blipFill>
        <p:spPr>
          <a:xfrm>
            <a:off x="9398000" y="6084888"/>
            <a:ext cx="2794000" cy="903287"/>
          </a:xfrm>
          <a:prstGeom prst="rect">
            <a:avLst/>
          </a:prstGeom>
          <a:noFill/>
          <a:ln w="9525">
            <a:noFill/>
          </a:ln>
        </p:spPr>
      </p:pic>
      <p:sp>
        <p:nvSpPr>
          <p:cNvPr id="92167" name="文本框 56"/>
          <p:cNvSpPr/>
          <p:nvPr/>
        </p:nvSpPr>
        <p:spPr>
          <a:xfrm>
            <a:off x="1035050" y="255588"/>
            <a:ext cx="3305175" cy="460375"/>
          </a:xfrm>
          <a:prstGeom prst="rect">
            <a:avLst/>
          </a:prstGeom>
          <a:solidFill>
            <a:srgbClr val="C00000"/>
          </a:solidFill>
          <a:ln w="9525" cap="flat" cmpd="sng">
            <a:solidFill>
              <a:srgbClr val="C00000"/>
            </a:solidFill>
            <a:prstDash val="solid"/>
            <a:miter/>
            <a:headEnd type="none" w="med" len="med"/>
            <a:tailEnd type="none" w="med" len="med"/>
          </a:ln>
        </p:spPr>
        <p:txBody>
          <a:bodyPr anchor="t">
            <a:spAutoFit/>
          </a:bodyPr>
          <a:p>
            <a:pPr algn="dist"/>
            <a:r>
              <a:rPr lang="zh-CN" altLang="en-US" sz="2400" b="1" dirty="0">
                <a:solidFill>
                  <a:schemeClr val="bg1"/>
                </a:solidFill>
                <a:latin typeface="微软雅黑" panose="020B0503020204020204" charset="-122"/>
                <a:ea typeface="微软雅黑" panose="020B0503020204020204" charset="-122"/>
              </a:rPr>
              <a:t>简洁原则</a:t>
            </a:r>
            <a:r>
              <a:rPr lang="en-US" altLang="zh-CN" sz="2400" b="1" dirty="0">
                <a:solidFill>
                  <a:schemeClr val="bg1"/>
                </a:solidFill>
                <a:latin typeface="微软雅黑" panose="020B0503020204020204" charset="-122"/>
                <a:ea typeface="微软雅黑" panose="020B0503020204020204" charset="-122"/>
              </a:rPr>
              <a:t>-</a:t>
            </a:r>
            <a:r>
              <a:rPr lang="zh-CN" altLang="en-US" sz="2400" b="1" dirty="0">
                <a:solidFill>
                  <a:schemeClr val="bg1"/>
                </a:solidFill>
                <a:latin typeface="微软雅黑" panose="020B0503020204020204" charset="-122"/>
                <a:ea typeface="微软雅黑" panose="020B0503020204020204" charset="-122"/>
              </a:rPr>
              <a:t>牢记三句话</a:t>
            </a:r>
            <a:endParaRPr lang="zh-CN" altLang="en-US" sz="2400" b="1" dirty="0">
              <a:solidFill>
                <a:schemeClr val="bg1"/>
              </a:solidFill>
              <a:latin typeface="微软雅黑" panose="020B0503020204020204" charset="-122"/>
              <a:ea typeface="微软雅黑" panose="020B0503020204020204" charset="-122"/>
            </a:endParaRPr>
          </a:p>
        </p:txBody>
      </p:sp>
      <p:grpSp>
        <p:nvGrpSpPr>
          <p:cNvPr id="92168" name="组合 9"/>
          <p:cNvGrpSpPr/>
          <p:nvPr/>
        </p:nvGrpSpPr>
        <p:grpSpPr>
          <a:xfrm>
            <a:off x="1585913" y="1217613"/>
            <a:ext cx="7321550" cy="1408112"/>
            <a:chOff x="2815771" y="3106057"/>
            <a:chExt cx="2886529" cy="653143"/>
          </a:xfrm>
        </p:grpSpPr>
        <p:sp>
          <p:nvSpPr>
            <p:cNvPr id="11" name="矩形 10"/>
            <p:cNvSpPr/>
            <p:nvPr>
              <p:custDataLst>
                <p:tags r:id="rId2"/>
              </p:custDataLst>
            </p:nvPr>
          </p:nvSpPr>
          <p:spPr>
            <a:xfrm>
              <a:off x="2815771" y="3106057"/>
              <a:ext cx="2886529" cy="653143"/>
            </a:xfrm>
            <a:prstGeom prst="rect">
              <a:avLst/>
            </a:prstGeom>
            <a:noFill/>
            <a:ln w="6350">
              <a:solidFill>
                <a:srgbClr val="FF170C"/>
              </a:solidFill>
            </a:ln>
          </p:spPr>
          <p:style>
            <a:lnRef idx="2">
              <a:srgbClr val="FC6C5C">
                <a:shade val="50000"/>
              </a:srgbClr>
            </a:lnRef>
            <a:fillRef idx="1">
              <a:srgbClr val="FC6C5C"/>
            </a:fillRef>
            <a:effectRef idx="0">
              <a:srgbClr val="FC6C5C"/>
            </a:effectRef>
            <a:fontRef idx="minor">
              <a:sysClr val="window" lastClr="FFFFFF"/>
            </a:fontRef>
          </p:style>
          <p:txBody>
            <a:bodyPr lIns="864000" anchor="ctr">
              <a:norm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170C">
                    <a:lumMod val="75000"/>
                  </a:srgbClr>
                </a:solidFill>
                <a:effectLst/>
                <a:uLnTx/>
                <a:uFillTx/>
                <a:latin typeface="+mn-lt"/>
                <a:ea typeface="+mn-ea"/>
                <a:cs typeface="+mn-cs"/>
              </a:endParaRPr>
            </a:p>
          </p:txBody>
        </p:sp>
        <p:sp>
          <p:nvSpPr>
            <p:cNvPr id="12" name="矩形 11"/>
            <p:cNvSpPr/>
            <p:nvPr>
              <p:custDataLst>
                <p:tags r:id="rId3"/>
              </p:custDataLst>
            </p:nvPr>
          </p:nvSpPr>
          <p:spPr>
            <a:xfrm>
              <a:off x="2985383" y="3243018"/>
              <a:ext cx="458766" cy="379957"/>
            </a:xfrm>
            <a:prstGeom prst="rect">
              <a:avLst/>
            </a:prstGeom>
            <a:solidFill>
              <a:srgbClr val="C00000"/>
            </a:solidFill>
            <a:ln>
              <a:noFill/>
            </a:ln>
          </p:spPr>
          <p:style>
            <a:lnRef idx="2">
              <a:srgbClr val="FC6C5C">
                <a:shade val="50000"/>
              </a:srgbClr>
            </a:lnRef>
            <a:fillRef idx="1">
              <a:srgbClr val="FC6C5C"/>
            </a:fillRef>
            <a:effectRef idx="0">
              <a:srgbClr val="FC6C5C"/>
            </a:effectRef>
            <a:fontRef idx="minor">
              <a:sysClr val="window" lastClr="FFFFFF"/>
            </a:fontRef>
          </p:style>
          <p:txBody>
            <a:bodyPr wrap="none" lIns="0" tIns="0" rIns="0" bIns="0"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1">
                  <a:ln>
                    <a:noFill/>
                  </a:ln>
                  <a:solidFill>
                    <a:sysClr val="window" lastClr="FFFFFF"/>
                  </a:solidFill>
                  <a:effectLst/>
                  <a:uLnTx/>
                  <a:uFillTx/>
                  <a:latin typeface="+mn-lt"/>
                  <a:ea typeface="+mn-ea"/>
                  <a:cs typeface="+mn-cs"/>
                </a:rPr>
                <a:t>01</a:t>
              </a:r>
              <a:endParaRPr kumimoji="0" lang="zh-CN" altLang="en-US" sz="2400" b="0" i="0" u="none" strike="noStrike" kern="1200" cap="none" spc="0" normalizeH="0" baseline="0" noProof="1">
                <a:ln>
                  <a:noFill/>
                </a:ln>
                <a:solidFill>
                  <a:sysClr val="window" lastClr="FFFFFF"/>
                </a:solidFill>
                <a:effectLst/>
                <a:uLnTx/>
                <a:uFillTx/>
                <a:latin typeface="+mn-lt"/>
                <a:ea typeface="+mn-ea"/>
                <a:cs typeface="+mn-cs"/>
              </a:endParaRPr>
            </a:p>
          </p:txBody>
        </p:sp>
      </p:grpSp>
      <p:sp>
        <p:nvSpPr>
          <p:cNvPr id="14" name="矩形 13"/>
          <p:cNvSpPr/>
          <p:nvPr>
            <p:custDataLst>
              <p:tags r:id="rId4"/>
            </p:custDataLst>
          </p:nvPr>
        </p:nvSpPr>
        <p:spPr>
          <a:xfrm>
            <a:off x="1585913" y="2846388"/>
            <a:ext cx="7321550" cy="1408113"/>
          </a:xfrm>
          <a:prstGeom prst="rect">
            <a:avLst/>
          </a:prstGeom>
          <a:noFill/>
          <a:ln w="6350">
            <a:solidFill>
              <a:srgbClr val="FF170C"/>
            </a:solidFill>
          </a:ln>
        </p:spPr>
        <p:style>
          <a:lnRef idx="2">
            <a:srgbClr val="FC6C5C">
              <a:shade val="50000"/>
            </a:srgbClr>
          </a:lnRef>
          <a:fillRef idx="1">
            <a:srgbClr val="FC6C5C"/>
          </a:fillRef>
          <a:effectRef idx="0">
            <a:srgbClr val="FC6C5C"/>
          </a:effectRef>
          <a:fontRef idx="minor">
            <a:sysClr val="window" lastClr="FFFFFF"/>
          </a:fontRef>
        </p:style>
        <p:txBody>
          <a:bodyPr lIns="864000" anchor="ctr">
            <a:norm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170C">
                  <a:lumMod val="75000"/>
                </a:srgbClr>
              </a:solidFill>
              <a:effectLst/>
              <a:uLnTx/>
              <a:uFillTx/>
              <a:latin typeface="+mn-lt"/>
              <a:ea typeface="+mn-ea"/>
              <a:cs typeface="+mn-cs"/>
            </a:endParaRPr>
          </a:p>
        </p:txBody>
      </p:sp>
      <p:sp>
        <p:nvSpPr>
          <p:cNvPr id="18" name="矩形 17"/>
          <p:cNvSpPr/>
          <p:nvPr>
            <p:custDataLst>
              <p:tags r:id="rId5"/>
            </p:custDataLst>
          </p:nvPr>
        </p:nvSpPr>
        <p:spPr>
          <a:xfrm>
            <a:off x="1585913" y="4478338"/>
            <a:ext cx="7321550" cy="1406525"/>
          </a:xfrm>
          <a:prstGeom prst="rect">
            <a:avLst/>
          </a:prstGeom>
          <a:noFill/>
          <a:ln w="6350">
            <a:solidFill>
              <a:srgbClr val="FF170C"/>
            </a:solidFill>
          </a:ln>
        </p:spPr>
        <p:style>
          <a:lnRef idx="2">
            <a:srgbClr val="FC6C5C">
              <a:shade val="50000"/>
            </a:srgbClr>
          </a:lnRef>
          <a:fillRef idx="1">
            <a:srgbClr val="FC6C5C"/>
          </a:fillRef>
          <a:effectRef idx="0">
            <a:srgbClr val="FC6C5C"/>
          </a:effectRef>
          <a:fontRef idx="minor">
            <a:sysClr val="window" lastClr="FFFFFF"/>
          </a:fontRef>
        </p:style>
        <p:txBody>
          <a:bodyPr lIns="864000" anchor="ctr">
            <a:norm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170C">
                  <a:lumMod val="75000"/>
                </a:srgbClr>
              </a:solidFill>
              <a:effectLst/>
              <a:uLnTx/>
              <a:uFillTx/>
              <a:latin typeface="+mn-lt"/>
              <a:ea typeface="+mn-ea"/>
              <a:cs typeface="+mn-cs"/>
            </a:endParaRPr>
          </a:p>
        </p:txBody>
      </p:sp>
      <p:sp>
        <p:nvSpPr>
          <p:cNvPr id="92173" name="文本框 19"/>
          <p:cNvSpPr txBox="1"/>
          <p:nvPr>
            <p:custDataLst>
              <p:tags r:id="rId6"/>
            </p:custDataLst>
          </p:nvPr>
        </p:nvSpPr>
        <p:spPr>
          <a:xfrm>
            <a:off x="3429000" y="1330325"/>
            <a:ext cx="5345113" cy="1055688"/>
          </a:xfrm>
          <a:prstGeom prst="rect">
            <a:avLst/>
          </a:prstGeom>
          <a:noFill/>
          <a:ln w="9525">
            <a:noFill/>
          </a:ln>
        </p:spPr>
        <p:txBody>
          <a:bodyPr anchor="ctr"/>
          <a:p>
            <a:pPr algn="just" eaLnBrk="0" hangingPunct="0">
              <a:lnSpc>
                <a:spcPct val="120000"/>
              </a:lnSpc>
            </a:pPr>
            <a:r>
              <a:rPr lang="zh-CN" altLang="zh-CN" sz="2800" b="1" dirty="0">
                <a:latin typeface="微软雅黑" panose="020B0503020204020204" charset="-122"/>
                <a:ea typeface="微软雅黑" panose="020B0503020204020204" charset="-122"/>
                <a:sym typeface="微软雅黑" panose="020B0503020204020204" charset="-122"/>
              </a:rPr>
              <a:t>开头一句话</a:t>
            </a:r>
            <a:endParaRPr lang="zh-CN" altLang="zh-CN" sz="2800" b="1" dirty="0">
              <a:latin typeface="微软雅黑" panose="020B0503020204020204" charset="-122"/>
              <a:ea typeface="微软雅黑" panose="020B0503020204020204" charset="-122"/>
              <a:sym typeface="微软雅黑" panose="020B0503020204020204" charset="-122"/>
            </a:endParaRPr>
          </a:p>
        </p:txBody>
      </p:sp>
      <p:sp>
        <p:nvSpPr>
          <p:cNvPr id="92174" name="文本框 20"/>
          <p:cNvSpPr txBox="1"/>
          <p:nvPr>
            <p:custDataLst>
              <p:tags r:id="rId7"/>
            </p:custDataLst>
          </p:nvPr>
        </p:nvSpPr>
        <p:spPr>
          <a:xfrm>
            <a:off x="3429000" y="3054350"/>
            <a:ext cx="5640388" cy="1047750"/>
          </a:xfrm>
          <a:prstGeom prst="rect">
            <a:avLst/>
          </a:prstGeom>
          <a:noFill/>
          <a:ln w="9525">
            <a:noFill/>
          </a:ln>
        </p:spPr>
        <p:txBody>
          <a:bodyPr anchor="ctr"/>
          <a:p>
            <a:pPr algn="just" eaLnBrk="0" hangingPunct="0">
              <a:lnSpc>
                <a:spcPct val="120000"/>
              </a:lnSpc>
            </a:pPr>
            <a:r>
              <a:rPr lang="zh-CN" altLang="en-US" sz="2800" b="1" dirty="0">
                <a:latin typeface="微软雅黑" panose="020B0503020204020204" charset="-122"/>
                <a:ea typeface="微软雅黑" panose="020B0503020204020204" charset="-122"/>
                <a:sym typeface="微软雅黑" panose="020B0503020204020204" charset="-122"/>
              </a:rPr>
              <a:t>讲述总分总</a:t>
            </a:r>
            <a:endParaRPr lang="zh-CN" altLang="en-US" sz="2800" b="1" dirty="0">
              <a:latin typeface="微软雅黑" panose="020B0503020204020204" charset="-122"/>
              <a:ea typeface="微软雅黑" panose="020B0503020204020204" charset="-122"/>
              <a:sym typeface="微软雅黑" panose="020B0503020204020204" charset="-122"/>
            </a:endParaRPr>
          </a:p>
        </p:txBody>
      </p:sp>
      <p:sp>
        <p:nvSpPr>
          <p:cNvPr id="92175" name="文本框 21"/>
          <p:cNvSpPr txBox="1"/>
          <p:nvPr>
            <p:custDataLst>
              <p:tags r:id="rId8"/>
            </p:custDataLst>
          </p:nvPr>
        </p:nvSpPr>
        <p:spPr>
          <a:xfrm>
            <a:off x="3349625" y="4692650"/>
            <a:ext cx="5638800" cy="1074738"/>
          </a:xfrm>
          <a:prstGeom prst="rect">
            <a:avLst/>
          </a:prstGeom>
          <a:noFill/>
          <a:ln w="9525">
            <a:noFill/>
          </a:ln>
        </p:spPr>
        <p:txBody>
          <a:bodyPr anchor="ctr"/>
          <a:p>
            <a:pPr algn="just" eaLnBrk="0" hangingPunct="0">
              <a:lnSpc>
                <a:spcPct val="120000"/>
              </a:lnSpc>
            </a:pPr>
            <a:r>
              <a:rPr lang="zh-CN" altLang="en-US" sz="2800" b="1" dirty="0">
                <a:latin typeface="微软雅黑" panose="020B0503020204020204" charset="-122"/>
                <a:ea typeface="微软雅黑" panose="020B0503020204020204" charset="-122"/>
                <a:sym typeface="微软雅黑" panose="020B0503020204020204" charset="-122"/>
              </a:rPr>
              <a:t>10页PPT</a:t>
            </a:r>
            <a:endParaRPr lang="zh-CN" altLang="en-US" sz="2800" b="1" dirty="0">
              <a:latin typeface="微软雅黑" panose="020B0503020204020204" charset="-122"/>
              <a:ea typeface="微软雅黑" panose="020B0503020204020204" charset="-122"/>
              <a:sym typeface="微软雅黑" panose="020B0503020204020204" charset="-122"/>
            </a:endParaRPr>
          </a:p>
        </p:txBody>
      </p:sp>
      <p:sp>
        <p:nvSpPr>
          <p:cNvPr id="2" name="矩形 1"/>
          <p:cNvSpPr/>
          <p:nvPr>
            <p:custDataLst>
              <p:tags r:id="rId9"/>
            </p:custDataLst>
          </p:nvPr>
        </p:nvSpPr>
        <p:spPr>
          <a:xfrm>
            <a:off x="2014538" y="3186113"/>
            <a:ext cx="1165225" cy="819150"/>
          </a:xfrm>
          <a:prstGeom prst="rect">
            <a:avLst/>
          </a:prstGeom>
          <a:solidFill>
            <a:srgbClr val="C00000"/>
          </a:solidFill>
          <a:ln>
            <a:noFill/>
          </a:ln>
        </p:spPr>
        <p:style>
          <a:lnRef idx="2">
            <a:srgbClr val="FC6C5C">
              <a:shade val="50000"/>
            </a:srgbClr>
          </a:lnRef>
          <a:fillRef idx="1">
            <a:srgbClr val="FC6C5C"/>
          </a:fillRef>
          <a:effectRef idx="0">
            <a:srgbClr val="FC6C5C"/>
          </a:effectRef>
          <a:fontRef idx="minor">
            <a:sysClr val="window" lastClr="FFFFFF"/>
          </a:fontRef>
        </p:style>
        <p:txBody>
          <a:bodyPr wrap="none" lIns="0" tIns="0" rIns="0" bIns="0"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1">
                <a:ln>
                  <a:noFill/>
                </a:ln>
                <a:solidFill>
                  <a:sysClr val="window" lastClr="FFFFFF"/>
                </a:solidFill>
                <a:effectLst/>
                <a:uLnTx/>
                <a:uFillTx/>
                <a:latin typeface="+mn-lt"/>
                <a:ea typeface="+mn-ea"/>
                <a:cs typeface="+mn-cs"/>
              </a:rPr>
              <a:t>02</a:t>
            </a:r>
            <a:endParaRPr kumimoji="0" lang="zh-CN" altLang="en-US" sz="2400" b="0" i="0" u="none" strike="noStrike" kern="1200" cap="none" spc="0" normalizeH="0" baseline="0" noProof="1">
              <a:ln>
                <a:noFill/>
              </a:ln>
              <a:solidFill>
                <a:sysClr val="window" lastClr="FFFFFF"/>
              </a:solidFill>
              <a:effectLst/>
              <a:uLnTx/>
              <a:uFillTx/>
              <a:latin typeface="+mn-lt"/>
              <a:ea typeface="+mn-ea"/>
              <a:cs typeface="+mn-cs"/>
            </a:endParaRPr>
          </a:p>
        </p:txBody>
      </p:sp>
      <p:sp>
        <p:nvSpPr>
          <p:cNvPr id="3" name="矩形 2"/>
          <p:cNvSpPr/>
          <p:nvPr>
            <p:custDataLst>
              <p:tags r:id="rId10"/>
            </p:custDataLst>
          </p:nvPr>
        </p:nvSpPr>
        <p:spPr>
          <a:xfrm>
            <a:off x="2014538" y="4821238"/>
            <a:ext cx="1165225" cy="819150"/>
          </a:xfrm>
          <a:prstGeom prst="rect">
            <a:avLst/>
          </a:prstGeom>
          <a:solidFill>
            <a:srgbClr val="C00000"/>
          </a:solidFill>
          <a:ln>
            <a:noFill/>
          </a:ln>
        </p:spPr>
        <p:style>
          <a:lnRef idx="2">
            <a:srgbClr val="FC6C5C">
              <a:shade val="50000"/>
            </a:srgbClr>
          </a:lnRef>
          <a:fillRef idx="1">
            <a:srgbClr val="FC6C5C"/>
          </a:fillRef>
          <a:effectRef idx="0">
            <a:srgbClr val="FC6C5C"/>
          </a:effectRef>
          <a:fontRef idx="minor">
            <a:sysClr val="window" lastClr="FFFFFF"/>
          </a:fontRef>
        </p:style>
        <p:txBody>
          <a:bodyPr wrap="none" lIns="0" tIns="0" rIns="0" bIns="0" anchor="ctr">
            <a:norm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400" b="0" i="0" u="none" strike="noStrike" kern="1200" cap="none" spc="0" normalizeH="0" baseline="0" noProof="1">
                <a:ln>
                  <a:noFill/>
                </a:ln>
                <a:solidFill>
                  <a:sysClr val="window" lastClr="FFFFFF"/>
                </a:solidFill>
                <a:effectLst/>
                <a:uLnTx/>
                <a:uFillTx/>
                <a:latin typeface="+mn-lt"/>
                <a:ea typeface="+mn-ea"/>
                <a:cs typeface="+mn-cs"/>
              </a:rPr>
              <a:t>03</a:t>
            </a:r>
            <a:endParaRPr kumimoji="0" lang="zh-CN" altLang="en-US" sz="2400" b="0" i="0" u="none" strike="noStrike" kern="1200" cap="none" spc="0" normalizeH="0" baseline="0" noProof="1">
              <a:ln>
                <a:noFill/>
              </a:ln>
              <a:solidFill>
                <a:sysClr val="window" lastClr="FFFFFF"/>
              </a:solidFill>
              <a:effectLst/>
              <a:uLnTx/>
              <a:uFillTx/>
              <a:latin typeface="+mn-lt"/>
              <a:ea typeface="+mn-ea"/>
              <a:cs typeface="+mn-cs"/>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5345" y="418465"/>
            <a:ext cx="10756265" cy="5984240"/>
          </a:xfrm>
        </p:spPr>
        <p:txBody>
          <a:bodyPr>
            <a:noAutofit/>
          </a:bodyPr>
          <a:p>
            <a:pPr fontAlgn="auto">
              <a:lnSpc>
                <a:spcPts val="3000"/>
              </a:lnSpc>
            </a:pPr>
            <a:r>
              <a:rPr lang="en-US" altLang="zh-CN" sz="2400"/>
              <a:t>      </a:t>
            </a:r>
            <a:r>
              <a:rPr lang="en-US" altLang="zh-CN" sz="2000"/>
              <a:t> </a:t>
            </a:r>
            <a:r>
              <a:rPr lang="zh-CN" altLang="en-US" sz="2000">
                <a:sym typeface="+mn-ea"/>
              </a:rPr>
              <a:t>3月1日上午，学校2019年度学生工作研讨会在崂山校区综合服务楼3015会议室召开。副校长陈克正出席会议并讲话，会议由学生处处长陈刚主持。</a:t>
            </a:r>
            <a:r>
              <a:rPr lang="en-US" altLang="zh-CN" sz="2000"/>
              <a:t>   </a:t>
            </a:r>
            <a:br>
              <a:rPr lang="en-US" altLang="zh-CN" sz="2000"/>
            </a:br>
            <a:r>
              <a:rPr lang="en-US" altLang="zh-CN" sz="2000"/>
              <a:t>        </a:t>
            </a:r>
            <a:r>
              <a:rPr lang="zh-CN" altLang="en-US" sz="2000"/>
              <a:t>陈克正在讲话中肯定了各单位2018年学生工作取得的成绩，对各单位针对学生工作“两大工程、两大体系”提出的意见和建议表示认可。他对学校2019年学生工作提出了五点要求：</a:t>
            </a:r>
            <a:r>
              <a:rPr lang="zh-CN" altLang="en-US" sz="2000" b="1"/>
              <a:t>一是</a:t>
            </a:r>
            <a:r>
              <a:rPr lang="zh-CN" altLang="en-US" sz="2000" b="1">
                <a:solidFill>
                  <a:srgbClr val="FF0000"/>
                </a:solidFill>
              </a:rPr>
              <a:t>新</a:t>
            </a:r>
            <a:r>
              <a:rPr lang="zh-CN" altLang="en-US" sz="2000"/>
              <a:t>，新时代的学生工作需要不断创新，各单位要在创新学生工作的基础上凝练特色，打造亮点，不断提升学校学生工作水平。</a:t>
            </a:r>
            <a:r>
              <a:rPr lang="zh-CN" altLang="en-US" sz="2000" b="1"/>
              <a:t>二是</a:t>
            </a:r>
            <a:r>
              <a:rPr lang="zh-CN" altLang="en-US" sz="2000" b="1">
                <a:solidFill>
                  <a:srgbClr val="FF0000"/>
                </a:solidFill>
              </a:rPr>
              <a:t>先</a:t>
            </a:r>
            <a:r>
              <a:rPr lang="zh-CN" altLang="en-US" sz="2000"/>
              <a:t>，各单位要围绕领先，抓先机、创一流，在学生工作上追求卓越，培养、打造一流的社会主义建设者和接班人。</a:t>
            </a:r>
            <a:r>
              <a:rPr lang="zh-CN" altLang="en-US" sz="2000" b="1"/>
              <a:t>三是</a:t>
            </a:r>
            <a:r>
              <a:rPr lang="zh-CN" altLang="en-US" sz="2000" b="1">
                <a:solidFill>
                  <a:srgbClr val="FF0000"/>
                </a:solidFill>
              </a:rPr>
              <a:t>实</a:t>
            </a:r>
            <a:r>
              <a:rPr lang="zh-CN" altLang="en-US" sz="2000"/>
              <a:t>，各单位要狠抓落实，深入到教室、宿舍、餐厅开展调查研究，了解掌握学生实际需求，切实把以学生为中心落到实处。</a:t>
            </a:r>
            <a:r>
              <a:rPr lang="zh-CN" altLang="en-US" sz="2000" b="1"/>
              <a:t>四是</a:t>
            </a:r>
            <a:r>
              <a:rPr lang="zh-CN" altLang="en-US" sz="2000" b="1">
                <a:solidFill>
                  <a:srgbClr val="FF0000"/>
                </a:solidFill>
              </a:rPr>
              <a:t>精</a:t>
            </a:r>
            <a:r>
              <a:rPr lang="zh-CN" altLang="en-US" sz="2000"/>
              <a:t>，学生工作要精确、精准、精细，各单位要精确掌握家庭经济困难生、心理问题学生、学习困难生等特殊学生群体的详细情况，精准、精细地开展相关帮扶工作。</a:t>
            </a:r>
            <a:r>
              <a:rPr lang="zh-CN" altLang="en-US" sz="2000" b="1"/>
              <a:t>五是</a:t>
            </a:r>
            <a:r>
              <a:rPr lang="zh-CN" altLang="en-US" sz="2000" b="1">
                <a:solidFill>
                  <a:srgbClr val="FF0000"/>
                </a:solidFill>
              </a:rPr>
              <a:t>稳</a:t>
            </a:r>
            <a:r>
              <a:rPr lang="zh-CN" altLang="en-US" sz="2000"/>
              <a:t>，稳定是第一位的，是学校和谐发展的前提，各单位要在稳定的基础上推进各项学生工作。</a:t>
            </a:r>
            <a:br>
              <a:rPr lang="zh-CN" altLang="en-US" sz="2000"/>
            </a:br>
            <a:r>
              <a:rPr lang="zh-CN" altLang="en-US" sz="2000"/>
              <a:t>          会议研究了学生发展指导服务体系和“四年不断线”学生成长综合培养体系具体实施问题，讨论了学校2019年学生工作要点、辅导员职称晋升门槛条件等事宜。各单位还就自身的特色工作做了交流发言。</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41" name="图片 1" descr="-157c2506c9bb5c4d"/>
          <p:cNvPicPr>
            <a:picLocks noChangeAspect="1"/>
          </p:cNvPicPr>
          <p:nvPr/>
        </p:nvPicPr>
        <p:blipFill>
          <a:blip r:embed="rId1"/>
          <a:stretch>
            <a:fillRect/>
          </a:stretch>
        </p:blipFill>
        <p:spPr>
          <a:xfrm>
            <a:off x="9398000" y="5989638"/>
            <a:ext cx="2794000" cy="1033462"/>
          </a:xfrm>
          <a:prstGeom prst="rect">
            <a:avLst/>
          </a:prstGeom>
          <a:noFill/>
          <a:ln w="9525">
            <a:noFill/>
          </a:ln>
        </p:spPr>
      </p:pic>
      <p:grpSp>
        <p:nvGrpSpPr>
          <p:cNvPr id="112642" name="Group 3"/>
          <p:cNvGrpSpPr/>
          <p:nvPr/>
        </p:nvGrpSpPr>
        <p:grpSpPr>
          <a:xfrm>
            <a:off x="277813" y="346075"/>
            <a:ext cx="7383462" cy="762000"/>
            <a:chOff x="0" y="0"/>
            <a:chExt cx="1961542" cy="1076210"/>
          </a:xfrm>
        </p:grpSpPr>
        <p:sp>
          <p:nvSpPr>
            <p:cNvPr id="112643" name="直接连接符 13"/>
            <p:cNvSpPr/>
            <p:nvPr/>
          </p:nvSpPr>
          <p:spPr>
            <a:xfrm flipV="1">
              <a:off x="0" y="1076209"/>
              <a:ext cx="1961542" cy="1"/>
            </a:xfrm>
            <a:prstGeom prst="line">
              <a:avLst/>
            </a:prstGeom>
            <a:ln w="6350" cap="flat" cmpd="sng">
              <a:solidFill>
                <a:srgbClr val="C00000"/>
              </a:solidFill>
              <a:prstDash val="solid"/>
              <a:round/>
              <a:headEnd type="none" w="med" len="med"/>
              <a:tailEnd type="none" w="med" len="med"/>
            </a:ln>
          </p:spPr>
        </p:sp>
        <p:sp>
          <p:nvSpPr>
            <p:cNvPr id="112644" name="矩形 15"/>
            <p:cNvSpPr/>
            <p:nvPr/>
          </p:nvSpPr>
          <p:spPr>
            <a:xfrm>
              <a:off x="19138" y="0"/>
              <a:ext cx="47829" cy="808745"/>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2645" name="矩形 16"/>
            <p:cNvSpPr/>
            <p:nvPr/>
          </p:nvSpPr>
          <p:spPr>
            <a:xfrm>
              <a:off x="82397" y="106183"/>
              <a:ext cx="47828" cy="597169"/>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112646" name="矩形 17"/>
            <p:cNvSpPr/>
            <p:nvPr/>
          </p:nvSpPr>
          <p:spPr>
            <a:xfrm flipH="1">
              <a:off x="165197" y="203264"/>
              <a:ext cx="47827" cy="404373"/>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
        <p:nvSpPr>
          <p:cNvPr id="112647" name="object 4"/>
          <p:cNvSpPr/>
          <p:nvPr/>
        </p:nvSpPr>
        <p:spPr>
          <a:xfrm>
            <a:off x="349250" y="1346200"/>
            <a:ext cx="10560050" cy="3121025"/>
          </a:xfrm>
          <a:custGeom>
            <a:avLst/>
            <a:gdLst/>
            <a:ahLst/>
            <a:cxnLst>
              <a:cxn ang="0">
                <a:pos x="10072728" y="4103963"/>
              </a:cxn>
              <a:cxn ang="0">
                <a:pos x="34426" y="4103963"/>
              </a:cxn>
              <a:cxn ang="0">
                <a:pos x="26760" y="4103251"/>
              </a:cxn>
              <a:cxn ang="0">
                <a:pos x="0" y="4075819"/>
              </a:cxn>
              <a:cxn ang="0">
                <a:pos x="0" y="28144"/>
              </a:cxn>
              <a:cxn ang="0">
                <a:pos x="34426" y="0"/>
              </a:cxn>
              <a:cxn ang="0">
                <a:pos x="10072728" y="0"/>
              </a:cxn>
              <a:cxn ang="0">
                <a:pos x="10107154" y="28144"/>
              </a:cxn>
              <a:cxn ang="0">
                <a:pos x="68853" y="28144"/>
              </a:cxn>
              <a:cxn ang="0">
                <a:pos x="34426" y="56288"/>
              </a:cxn>
              <a:cxn ang="0">
                <a:pos x="68853" y="56288"/>
              </a:cxn>
              <a:cxn ang="0">
                <a:pos x="68853" y="4047675"/>
              </a:cxn>
              <a:cxn ang="0">
                <a:pos x="34426" y="4047675"/>
              </a:cxn>
              <a:cxn ang="0">
                <a:pos x="68853" y="4075819"/>
              </a:cxn>
              <a:cxn ang="0">
                <a:pos x="10107154" y="4075819"/>
              </a:cxn>
              <a:cxn ang="0">
                <a:pos x="10106279" y="4082086"/>
              </a:cxn>
              <a:cxn ang="0">
                <a:pos x="10080390" y="4103251"/>
              </a:cxn>
              <a:cxn ang="0">
                <a:pos x="10072728" y="4103963"/>
              </a:cxn>
              <a:cxn ang="0">
                <a:pos x="68853" y="56288"/>
              </a:cxn>
              <a:cxn ang="0">
                <a:pos x="34426" y="56288"/>
              </a:cxn>
              <a:cxn ang="0">
                <a:pos x="68853" y="28144"/>
              </a:cxn>
              <a:cxn ang="0">
                <a:pos x="68853" y="56288"/>
              </a:cxn>
              <a:cxn ang="0">
                <a:pos x="10038301" y="56288"/>
              </a:cxn>
              <a:cxn ang="0">
                <a:pos x="68853" y="56288"/>
              </a:cxn>
              <a:cxn ang="0">
                <a:pos x="68853" y="28144"/>
              </a:cxn>
              <a:cxn ang="0">
                <a:pos x="10038301" y="28144"/>
              </a:cxn>
              <a:cxn ang="0">
                <a:pos x="10038301" y="56288"/>
              </a:cxn>
              <a:cxn ang="0">
                <a:pos x="10038301" y="4075819"/>
              </a:cxn>
              <a:cxn ang="0">
                <a:pos x="10038301" y="28144"/>
              </a:cxn>
              <a:cxn ang="0">
                <a:pos x="10072728" y="56288"/>
              </a:cxn>
              <a:cxn ang="0">
                <a:pos x="10107154" y="56288"/>
              </a:cxn>
              <a:cxn ang="0">
                <a:pos x="10107154" y="4047675"/>
              </a:cxn>
              <a:cxn ang="0">
                <a:pos x="10072728" y="4047675"/>
              </a:cxn>
              <a:cxn ang="0">
                <a:pos x="10038301" y="4075819"/>
              </a:cxn>
              <a:cxn ang="0">
                <a:pos x="10107154" y="56288"/>
              </a:cxn>
              <a:cxn ang="0">
                <a:pos x="10072728" y="56288"/>
              </a:cxn>
              <a:cxn ang="0">
                <a:pos x="10038301" y="28144"/>
              </a:cxn>
              <a:cxn ang="0">
                <a:pos x="10107154" y="28144"/>
              </a:cxn>
              <a:cxn ang="0">
                <a:pos x="10107154" y="56288"/>
              </a:cxn>
              <a:cxn ang="0">
                <a:pos x="68853" y="4075819"/>
              </a:cxn>
              <a:cxn ang="0">
                <a:pos x="34426" y="4047675"/>
              </a:cxn>
              <a:cxn ang="0">
                <a:pos x="68853" y="4047675"/>
              </a:cxn>
              <a:cxn ang="0">
                <a:pos x="68853" y="4075819"/>
              </a:cxn>
              <a:cxn ang="0">
                <a:pos x="10038301" y="4075819"/>
              </a:cxn>
              <a:cxn ang="0">
                <a:pos x="68853" y="4075819"/>
              </a:cxn>
              <a:cxn ang="0">
                <a:pos x="68853" y="4047675"/>
              </a:cxn>
              <a:cxn ang="0">
                <a:pos x="10038301" y="4047675"/>
              </a:cxn>
              <a:cxn ang="0">
                <a:pos x="10038301" y="4075819"/>
              </a:cxn>
              <a:cxn ang="0">
                <a:pos x="10107154" y="4075819"/>
              </a:cxn>
              <a:cxn ang="0">
                <a:pos x="10038301" y="4075819"/>
              </a:cxn>
              <a:cxn ang="0">
                <a:pos x="10072728" y="4047675"/>
              </a:cxn>
              <a:cxn ang="0">
                <a:pos x="10107154" y="4047675"/>
              </a:cxn>
              <a:cxn ang="0">
                <a:pos x="10107154" y="4075819"/>
              </a:cxn>
            </a:cxnLst>
            <a:pathLst>
              <a:path w="2796540" h="1389379">
                <a:moveTo>
                  <a:pt x="2786888" y="1388935"/>
                </a:moveTo>
                <a:lnTo>
                  <a:pt x="9525" y="1388935"/>
                </a:lnTo>
                <a:lnTo>
                  <a:pt x="7404" y="1388694"/>
                </a:lnTo>
                <a:lnTo>
                  <a:pt x="0" y="1379410"/>
                </a:lnTo>
                <a:lnTo>
                  <a:pt x="0" y="9525"/>
                </a:lnTo>
                <a:lnTo>
                  <a:pt x="9525" y="0"/>
                </a:lnTo>
                <a:lnTo>
                  <a:pt x="2786888" y="0"/>
                </a:lnTo>
                <a:lnTo>
                  <a:pt x="2796413" y="9525"/>
                </a:lnTo>
                <a:lnTo>
                  <a:pt x="19050" y="9525"/>
                </a:lnTo>
                <a:lnTo>
                  <a:pt x="9525" y="19050"/>
                </a:lnTo>
                <a:lnTo>
                  <a:pt x="19050" y="19050"/>
                </a:lnTo>
                <a:lnTo>
                  <a:pt x="19050" y="1369885"/>
                </a:lnTo>
                <a:lnTo>
                  <a:pt x="9525" y="1369885"/>
                </a:lnTo>
                <a:lnTo>
                  <a:pt x="19050" y="1379410"/>
                </a:lnTo>
                <a:lnTo>
                  <a:pt x="2796413" y="1379410"/>
                </a:lnTo>
                <a:lnTo>
                  <a:pt x="2796171" y="1381531"/>
                </a:lnTo>
                <a:lnTo>
                  <a:pt x="2789008" y="1388694"/>
                </a:lnTo>
                <a:lnTo>
                  <a:pt x="2786888" y="1388935"/>
                </a:lnTo>
                <a:close/>
              </a:path>
              <a:path w="2796540" h="1389379">
                <a:moveTo>
                  <a:pt x="19050" y="19050"/>
                </a:moveTo>
                <a:lnTo>
                  <a:pt x="9525" y="19050"/>
                </a:lnTo>
                <a:lnTo>
                  <a:pt x="19050" y="9525"/>
                </a:lnTo>
                <a:lnTo>
                  <a:pt x="19050" y="19050"/>
                </a:lnTo>
                <a:close/>
              </a:path>
              <a:path w="2796540" h="1389379">
                <a:moveTo>
                  <a:pt x="2777363" y="19050"/>
                </a:moveTo>
                <a:lnTo>
                  <a:pt x="19050" y="19050"/>
                </a:lnTo>
                <a:lnTo>
                  <a:pt x="19050" y="9525"/>
                </a:lnTo>
                <a:lnTo>
                  <a:pt x="2777363" y="9525"/>
                </a:lnTo>
                <a:lnTo>
                  <a:pt x="2777363" y="19050"/>
                </a:lnTo>
                <a:close/>
              </a:path>
              <a:path w="2796540" h="1389379">
                <a:moveTo>
                  <a:pt x="2777363" y="1379410"/>
                </a:moveTo>
                <a:lnTo>
                  <a:pt x="2777363" y="9525"/>
                </a:lnTo>
                <a:lnTo>
                  <a:pt x="2786888" y="19050"/>
                </a:lnTo>
                <a:lnTo>
                  <a:pt x="2796413" y="19050"/>
                </a:lnTo>
                <a:lnTo>
                  <a:pt x="2796413" y="1369885"/>
                </a:lnTo>
                <a:lnTo>
                  <a:pt x="2786888" y="1369885"/>
                </a:lnTo>
                <a:lnTo>
                  <a:pt x="2777363" y="1379410"/>
                </a:lnTo>
                <a:close/>
              </a:path>
              <a:path w="2796540" h="1389379">
                <a:moveTo>
                  <a:pt x="2796413" y="19050"/>
                </a:moveTo>
                <a:lnTo>
                  <a:pt x="2786888" y="19050"/>
                </a:lnTo>
                <a:lnTo>
                  <a:pt x="2777363" y="9525"/>
                </a:lnTo>
                <a:lnTo>
                  <a:pt x="2796413" y="9525"/>
                </a:lnTo>
                <a:lnTo>
                  <a:pt x="2796413" y="19050"/>
                </a:lnTo>
                <a:close/>
              </a:path>
              <a:path w="2796540" h="1389379">
                <a:moveTo>
                  <a:pt x="19050" y="1379410"/>
                </a:moveTo>
                <a:lnTo>
                  <a:pt x="9525" y="1369885"/>
                </a:lnTo>
                <a:lnTo>
                  <a:pt x="19050" y="1369885"/>
                </a:lnTo>
                <a:lnTo>
                  <a:pt x="19050" y="1379410"/>
                </a:lnTo>
                <a:close/>
              </a:path>
              <a:path w="2796540" h="1389379">
                <a:moveTo>
                  <a:pt x="2777363" y="1379410"/>
                </a:moveTo>
                <a:lnTo>
                  <a:pt x="19050" y="1379410"/>
                </a:lnTo>
                <a:lnTo>
                  <a:pt x="19050" y="1369885"/>
                </a:lnTo>
                <a:lnTo>
                  <a:pt x="2777363" y="1369885"/>
                </a:lnTo>
                <a:lnTo>
                  <a:pt x="2777363" y="1379410"/>
                </a:lnTo>
                <a:close/>
              </a:path>
              <a:path w="2796540" h="1389379">
                <a:moveTo>
                  <a:pt x="2796413" y="1379410"/>
                </a:moveTo>
                <a:lnTo>
                  <a:pt x="2777363" y="1379410"/>
                </a:lnTo>
                <a:lnTo>
                  <a:pt x="2786888" y="1369885"/>
                </a:lnTo>
                <a:lnTo>
                  <a:pt x="2796413" y="1369885"/>
                </a:lnTo>
                <a:lnTo>
                  <a:pt x="2796413" y="1379410"/>
                </a:lnTo>
                <a:close/>
              </a:path>
            </a:pathLst>
          </a:custGeom>
          <a:solidFill>
            <a:srgbClr val="AF1F23"/>
          </a:solidFill>
          <a:ln w="9525">
            <a:noFill/>
          </a:ln>
        </p:spPr>
        <p:txBody>
          <a:bodyPr/>
          <a:p>
            <a:endParaRPr lang="zh-CN" altLang="en-US"/>
          </a:p>
        </p:txBody>
      </p:sp>
      <p:sp>
        <p:nvSpPr>
          <p:cNvPr id="112648" name="文本框 99"/>
          <p:cNvSpPr txBox="1"/>
          <p:nvPr/>
        </p:nvSpPr>
        <p:spPr>
          <a:xfrm>
            <a:off x="349250" y="1546225"/>
            <a:ext cx="10406063" cy="1295400"/>
          </a:xfrm>
          <a:prstGeom prst="rect">
            <a:avLst/>
          </a:prstGeom>
          <a:noFill/>
          <a:ln w="9525">
            <a:noFill/>
          </a:ln>
        </p:spPr>
        <p:txBody>
          <a:bodyPr wrap="square" anchor="t">
            <a:spAutoFit/>
          </a:bodyPr>
          <a:p>
            <a:pPr marL="342900" indent="-342900" algn="just">
              <a:lnSpc>
                <a:spcPct val="140000"/>
              </a:lnSpc>
              <a:buFont typeface="Wingdings" panose="05000000000000000000" pitchFamily="2" charset="2"/>
              <a:buChar char="Ø"/>
            </a:pPr>
            <a:r>
              <a:rPr lang="zh-CN" altLang="en-US" sz="2800" b="1" dirty="0">
                <a:latin typeface="微软雅黑" panose="020B0503020204020204" charset="-122"/>
                <a:ea typeface="微软雅黑" panose="020B0503020204020204" charset="-122"/>
              </a:rPr>
              <a:t>主要贯彻</a:t>
            </a:r>
            <a:r>
              <a:rPr lang="zh-CN" altLang="en-US" sz="2800" b="1" dirty="0">
                <a:solidFill>
                  <a:srgbClr val="FF0000"/>
                </a:solidFill>
                <a:latin typeface="微软雅黑" panose="020B0503020204020204" charset="-122"/>
                <a:ea typeface="微软雅黑" panose="020B0503020204020204" charset="-122"/>
              </a:rPr>
              <a:t>情怀原则</a:t>
            </a:r>
            <a:r>
              <a:rPr lang="zh-CN" altLang="en-US" sz="2800" b="1" dirty="0">
                <a:latin typeface="微软雅黑" panose="020B0503020204020204" charset="-122"/>
                <a:ea typeface="微软雅黑" panose="020B0503020204020204" charset="-122"/>
              </a:rPr>
              <a:t>和</a:t>
            </a:r>
            <a:r>
              <a:rPr lang="zh-CN" altLang="en-US" sz="2800" b="1" dirty="0">
                <a:solidFill>
                  <a:srgbClr val="FF0000"/>
                </a:solidFill>
                <a:latin typeface="微软雅黑" panose="020B0503020204020204" charset="-122"/>
                <a:ea typeface="微软雅黑" panose="020B0503020204020204" charset="-122"/>
              </a:rPr>
              <a:t>不可替代原则</a:t>
            </a:r>
            <a:r>
              <a:rPr lang="zh-CN" altLang="en-US" sz="2800" b="1" dirty="0">
                <a:latin typeface="微软雅黑" panose="020B0503020204020204" charset="-122"/>
                <a:ea typeface="微软雅黑" panose="020B0503020204020204" charset="-122"/>
              </a:rPr>
              <a:t>。用情怀原则引起评委的重视，说明项目的重要性。用不可替代原则说明项目的可行性。</a:t>
            </a:r>
            <a:endParaRPr lang="zh-CN" altLang="en-US" sz="2800" b="1" dirty="0">
              <a:latin typeface="微软雅黑" panose="020B0503020204020204" charset="-122"/>
              <a:ea typeface="微软雅黑" panose="020B0503020204020204" charset="-122"/>
            </a:endParaRPr>
          </a:p>
        </p:txBody>
      </p:sp>
      <p:sp>
        <p:nvSpPr>
          <p:cNvPr id="112649" name="TextBox 18"/>
          <p:cNvSpPr/>
          <p:nvPr/>
        </p:nvSpPr>
        <p:spPr>
          <a:xfrm>
            <a:off x="11387138" y="1203325"/>
            <a:ext cx="449262" cy="4522788"/>
          </a:xfrm>
          <a:prstGeom prst="rect">
            <a:avLst/>
          </a:prstGeom>
          <a:noFill/>
          <a:ln w="9525">
            <a:noFill/>
          </a:ln>
        </p:spPr>
        <p:txBody>
          <a:bodyPr anchor="t">
            <a:spAutoFit/>
          </a:bodyPr>
          <a:p>
            <a:pPr algn="dist"/>
            <a:r>
              <a:rPr lang="en-US" altLang="zh-CN" sz="2400" b="1" dirty="0">
                <a:solidFill>
                  <a:srgbClr val="FFFFFF"/>
                </a:solidFill>
                <a:latin typeface="微软雅黑" panose="020B0503020204020204" charset="-122"/>
                <a:ea typeface="微软雅黑" panose="020B0503020204020204" charset="-122"/>
                <a:sym typeface="微软雅黑" panose="020B0503020204020204" charset="-122"/>
              </a:rPr>
              <a:t>关解放思想的感悟更加深刻</a:t>
            </a:r>
            <a:endParaRPr lang="en-US" altLang="zh-CN" sz="2400" b="1" dirty="0">
              <a:solidFill>
                <a:schemeClr val="bg1"/>
              </a:solidFill>
              <a:latin typeface="Arial" panose="020B0604020202020204" pitchFamily="34" charset="0"/>
              <a:ea typeface="微软雅黑" panose="020B0503020204020204" charset="-122"/>
            </a:endParaRPr>
          </a:p>
        </p:txBody>
      </p:sp>
      <p:sp>
        <p:nvSpPr>
          <p:cNvPr id="112650" name="文本框 56"/>
          <p:cNvSpPr/>
          <p:nvPr/>
        </p:nvSpPr>
        <p:spPr>
          <a:xfrm>
            <a:off x="1255713" y="403225"/>
            <a:ext cx="3446462" cy="460375"/>
          </a:xfrm>
          <a:prstGeom prst="rect">
            <a:avLst/>
          </a:prstGeom>
          <a:solidFill>
            <a:srgbClr val="C00000"/>
          </a:solidFill>
          <a:ln w="9525" cap="flat" cmpd="sng">
            <a:solidFill>
              <a:srgbClr val="C00000"/>
            </a:solidFill>
            <a:prstDash val="solid"/>
            <a:miter/>
            <a:headEnd type="none" w="med" len="med"/>
            <a:tailEnd type="none" w="med" len="med"/>
          </a:ln>
        </p:spPr>
        <p:txBody>
          <a:bodyPr wrap="square" anchor="t">
            <a:spAutoFit/>
          </a:bodyPr>
          <a:p>
            <a:pPr algn="just"/>
            <a:r>
              <a:rPr lang="zh-CN" altLang="en-US" sz="2400" b="1" dirty="0">
                <a:solidFill>
                  <a:schemeClr val="bg1"/>
                </a:solidFill>
                <a:latin typeface="微软雅黑" panose="020B0503020204020204" charset="-122"/>
                <a:ea typeface="微软雅黑" panose="020B0503020204020204" charset="-122"/>
              </a:rPr>
              <a:t>一分钟视频的制作原则</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图片 1" descr="-157c2506c9bb5c4d"/>
          <p:cNvPicPr>
            <a:picLocks noChangeAspect="1"/>
          </p:cNvPicPr>
          <p:nvPr/>
        </p:nvPicPr>
        <p:blipFill>
          <a:blip r:embed="rId1"/>
          <a:stretch>
            <a:fillRect/>
          </a:stretch>
        </p:blipFill>
        <p:spPr>
          <a:xfrm>
            <a:off x="9398000" y="5989638"/>
            <a:ext cx="2794000" cy="1033462"/>
          </a:xfrm>
          <a:prstGeom prst="rect">
            <a:avLst/>
          </a:prstGeom>
          <a:noFill/>
          <a:ln w="9525">
            <a:noFill/>
          </a:ln>
        </p:spPr>
      </p:pic>
      <p:grpSp>
        <p:nvGrpSpPr>
          <p:cNvPr id="55298" name="Group 3"/>
          <p:cNvGrpSpPr/>
          <p:nvPr/>
        </p:nvGrpSpPr>
        <p:grpSpPr>
          <a:xfrm>
            <a:off x="277813" y="346075"/>
            <a:ext cx="7383462" cy="762000"/>
            <a:chOff x="0" y="0"/>
            <a:chExt cx="1961542" cy="1076210"/>
          </a:xfrm>
        </p:grpSpPr>
        <p:sp>
          <p:nvSpPr>
            <p:cNvPr id="55299" name="直接连接符 13"/>
            <p:cNvSpPr/>
            <p:nvPr/>
          </p:nvSpPr>
          <p:spPr>
            <a:xfrm flipV="1">
              <a:off x="0" y="1076209"/>
              <a:ext cx="1961542" cy="1"/>
            </a:xfrm>
            <a:prstGeom prst="line">
              <a:avLst/>
            </a:prstGeom>
            <a:ln w="6350" cap="flat" cmpd="sng">
              <a:solidFill>
                <a:srgbClr val="C00000"/>
              </a:solidFill>
              <a:prstDash val="solid"/>
              <a:round/>
              <a:headEnd type="none" w="med" len="med"/>
              <a:tailEnd type="none" w="med" len="med"/>
            </a:ln>
          </p:spPr>
        </p:sp>
        <p:sp>
          <p:nvSpPr>
            <p:cNvPr id="55300" name="矩形 15"/>
            <p:cNvSpPr/>
            <p:nvPr/>
          </p:nvSpPr>
          <p:spPr>
            <a:xfrm>
              <a:off x="19138" y="0"/>
              <a:ext cx="47829" cy="808745"/>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1" name="矩形 16"/>
            <p:cNvSpPr/>
            <p:nvPr/>
          </p:nvSpPr>
          <p:spPr>
            <a:xfrm>
              <a:off x="82397" y="106183"/>
              <a:ext cx="47828" cy="597169"/>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2" name="矩形 17"/>
            <p:cNvSpPr/>
            <p:nvPr/>
          </p:nvSpPr>
          <p:spPr>
            <a:xfrm flipH="1">
              <a:off x="165197" y="203264"/>
              <a:ext cx="47827" cy="404373"/>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
        <p:nvSpPr>
          <p:cNvPr id="55303" name="object 4"/>
          <p:cNvSpPr/>
          <p:nvPr/>
        </p:nvSpPr>
        <p:spPr>
          <a:xfrm>
            <a:off x="349250" y="1346200"/>
            <a:ext cx="10560050" cy="2762250"/>
          </a:xfrm>
          <a:custGeom>
            <a:avLst/>
            <a:gdLst/>
            <a:ahLst/>
            <a:cxnLst>
              <a:cxn ang="0">
                <a:pos x="10072728" y="4103963"/>
              </a:cxn>
              <a:cxn ang="0">
                <a:pos x="34426" y="4103963"/>
              </a:cxn>
              <a:cxn ang="0">
                <a:pos x="26760" y="4103251"/>
              </a:cxn>
              <a:cxn ang="0">
                <a:pos x="0" y="4075819"/>
              </a:cxn>
              <a:cxn ang="0">
                <a:pos x="0" y="28144"/>
              </a:cxn>
              <a:cxn ang="0">
                <a:pos x="34426" y="0"/>
              </a:cxn>
              <a:cxn ang="0">
                <a:pos x="10072728" y="0"/>
              </a:cxn>
              <a:cxn ang="0">
                <a:pos x="10107154" y="28144"/>
              </a:cxn>
              <a:cxn ang="0">
                <a:pos x="68853" y="28144"/>
              </a:cxn>
              <a:cxn ang="0">
                <a:pos x="34426" y="56288"/>
              </a:cxn>
              <a:cxn ang="0">
                <a:pos x="68853" y="56288"/>
              </a:cxn>
              <a:cxn ang="0">
                <a:pos x="68853" y="4047675"/>
              </a:cxn>
              <a:cxn ang="0">
                <a:pos x="34426" y="4047675"/>
              </a:cxn>
              <a:cxn ang="0">
                <a:pos x="68853" y="4075819"/>
              </a:cxn>
              <a:cxn ang="0">
                <a:pos x="10107154" y="4075819"/>
              </a:cxn>
              <a:cxn ang="0">
                <a:pos x="10106279" y="4082086"/>
              </a:cxn>
              <a:cxn ang="0">
                <a:pos x="10080390" y="4103251"/>
              </a:cxn>
              <a:cxn ang="0">
                <a:pos x="10072728" y="4103963"/>
              </a:cxn>
              <a:cxn ang="0">
                <a:pos x="68853" y="56288"/>
              </a:cxn>
              <a:cxn ang="0">
                <a:pos x="34426" y="56288"/>
              </a:cxn>
              <a:cxn ang="0">
                <a:pos x="68853" y="28144"/>
              </a:cxn>
              <a:cxn ang="0">
                <a:pos x="68853" y="56288"/>
              </a:cxn>
              <a:cxn ang="0">
                <a:pos x="10038301" y="56288"/>
              </a:cxn>
              <a:cxn ang="0">
                <a:pos x="68853" y="56288"/>
              </a:cxn>
              <a:cxn ang="0">
                <a:pos x="68853" y="28144"/>
              </a:cxn>
              <a:cxn ang="0">
                <a:pos x="10038301" y="28144"/>
              </a:cxn>
              <a:cxn ang="0">
                <a:pos x="10038301" y="56288"/>
              </a:cxn>
              <a:cxn ang="0">
                <a:pos x="10038301" y="4075819"/>
              </a:cxn>
              <a:cxn ang="0">
                <a:pos x="10038301" y="28144"/>
              </a:cxn>
              <a:cxn ang="0">
                <a:pos x="10072728" y="56288"/>
              </a:cxn>
              <a:cxn ang="0">
                <a:pos x="10107154" y="56288"/>
              </a:cxn>
              <a:cxn ang="0">
                <a:pos x="10107154" y="4047675"/>
              </a:cxn>
              <a:cxn ang="0">
                <a:pos x="10072728" y="4047675"/>
              </a:cxn>
              <a:cxn ang="0">
                <a:pos x="10038301" y="4075819"/>
              </a:cxn>
              <a:cxn ang="0">
                <a:pos x="10107154" y="56288"/>
              </a:cxn>
              <a:cxn ang="0">
                <a:pos x="10072728" y="56288"/>
              </a:cxn>
              <a:cxn ang="0">
                <a:pos x="10038301" y="28144"/>
              </a:cxn>
              <a:cxn ang="0">
                <a:pos x="10107154" y="28144"/>
              </a:cxn>
              <a:cxn ang="0">
                <a:pos x="10107154" y="56288"/>
              </a:cxn>
              <a:cxn ang="0">
                <a:pos x="68853" y="4075819"/>
              </a:cxn>
              <a:cxn ang="0">
                <a:pos x="34426" y="4047675"/>
              </a:cxn>
              <a:cxn ang="0">
                <a:pos x="68853" y="4047675"/>
              </a:cxn>
              <a:cxn ang="0">
                <a:pos x="68853" y="4075819"/>
              </a:cxn>
              <a:cxn ang="0">
                <a:pos x="10038301" y="4075819"/>
              </a:cxn>
              <a:cxn ang="0">
                <a:pos x="68853" y="4075819"/>
              </a:cxn>
              <a:cxn ang="0">
                <a:pos x="68853" y="4047675"/>
              </a:cxn>
              <a:cxn ang="0">
                <a:pos x="10038301" y="4047675"/>
              </a:cxn>
              <a:cxn ang="0">
                <a:pos x="10038301" y="4075819"/>
              </a:cxn>
              <a:cxn ang="0">
                <a:pos x="10107154" y="4075819"/>
              </a:cxn>
              <a:cxn ang="0">
                <a:pos x="10038301" y="4075819"/>
              </a:cxn>
              <a:cxn ang="0">
                <a:pos x="10072728" y="4047675"/>
              </a:cxn>
              <a:cxn ang="0">
                <a:pos x="10107154" y="4047675"/>
              </a:cxn>
              <a:cxn ang="0">
                <a:pos x="10107154" y="4075819"/>
              </a:cxn>
            </a:cxnLst>
            <a:pathLst>
              <a:path w="2796540" h="1389379">
                <a:moveTo>
                  <a:pt x="2786888" y="1388935"/>
                </a:moveTo>
                <a:lnTo>
                  <a:pt x="9525" y="1388935"/>
                </a:lnTo>
                <a:lnTo>
                  <a:pt x="7404" y="1388694"/>
                </a:lnTo>
                <a:lnTo>
                  <a:pt x="0" y="1379410"/>
                </a:lnTo>
                <a:lnTo>
                  <a:pt x="0" y="9525"/>
                </a:lnTo>
                <a:lnTo>
                  <a:pt x="9525" y="0"/>
                </a:lnTo>
                <a:lnTo>
                  <a:pt x="2786888" y="0"/>
                </a:lnTo>
                <a:lnTo>
                  <a:pt x="2796413" y="9525"/>
                </a:lnTo>
                <a:lnTo>
                  <a:pt x="19050" y="9525"/>
                </a:lnTo>
                <a:lnTo>
                  <a:pt x="9525" y="19050"/>
                </a:lnTo>
                <a:lnTo>
                  <a:pt x="19050" y="19050"/>
                </a:lnTo>
                <a:lnTo>
                  <a:pt x="19050" y="1369885"/>
                </a:lnTo>
                <a:lnTo>
                  <a:pt x="9525" y="1369885"/>
                </a:lnTo>
                <a:lnTo>
                  <a:pt x="19050" y="1379410"/>
                </a:lnTo>
                <a:lnTo>
                  <a:pt x="2796413" y="1379410"/>
                </a:lnTo>
                <a:lnTo>
                  <a:pt x="2796171" y="1381531"/>
                </a:lnTo>
                <a:lnTo>
                  <a:pt x="2789008" y="1388694"/>
                </a:lnTo>
                <a:lnTo>
                  <a:pt x="2786888" y="1388935"/>
                </a:lnTo>
                <a:close/>
              </a:path>
              <a:path w="2796540" h="1389379">
                <a:moveTo>
                  <a:pt x="19050" y="19050"/>
                </a:moveTo>
                <a:lnTo>
                  <a:pt x="9525" y="19050"/>
                </a:lnTo>
                <a:lnTo>
                  <a:pt x="19050" y="9525"/>
                </a:lnTo>
                <a:lnTo>
                  <a:pt x="19050" y="19050"/>
                </a:lnTo>
                <a:close/>
              </a:path>
              <a:path w="2796540" h="1389379">
                <a:moveTo>
                  <a:pt x="2777363" y="19050"/>
                </a:moveTo>
                <a:lnTo>
                  <a:pt x="19050" y="19050"/>
                </a:lnTo>
                <a:lnTo>
                  <a:pt x="19050" y="9525"/>
                </a:lnTo>
                <a:lnTo>
                  <a:pt x="2777363" y="9525"/>
                </a:lnTo>
                <a:lnTo>
                  <a:pt x="2777363" y="19050"/>
                </a:lnTo>
                <a:close/>
              </a:path>
              <a:path w="2796540" h="1389379">
                <a:moveTo>
                  <a:pt x="2777363" y="1379410"/>
                </a:moveTo>
                <a:lnTo>
                  <a:pt x="2777363" y="9525"/>
                </a:lnTo>
                <a:lnTo>
                  <a:pt x="2786888" y="19050"/>
                </a:lnTo>
                <a:lnTo>
                  <a:pt x="2796413" y="19050"/>
                </a:lnTo>
                <a:lnTo>
                  <a:pt x="2796413" y="1369885"/>
                </a:lnTo>
                <a:lnTo>
                  <a:pt x="2786888" y="1369885"/>
                </a:lnTo>
                <a:lnTo>
                  <a:pt x="2777363" y="1379410"/>
                </a:lnTo>
                <a:close/>
              </a:path>
              <a:path w="2796540" h="1389379">
                <a:moveTo>
                  <a:pt x="2796413" y="19050"/>
                </a:moveTo>
                <a:lnTo>
                  <a:pt x="2786888" y="19050"/>
                </a:lnTo>
                <a:lnTo>
                  <a:pt x="2777363" y="9525"/>
                </a:lnTo>
                <a:lnTo>
                  <a:pt x="2796413" y="9525"/>
                </a:lnTo>
                <a:lnTo>
                  <a:pt x="2796413" y="19050"/>
                </a:lnTo>
                <a:close/>
              </a:path>
              <a:path w="2796540" h="1389379">
                <a:moveTo>
                  <a:pt x="19050" y="1379410"/>
                </a:moveTo>
                <a:lnTo>
                  <a:pt x="9525" y="1369885"/>
                </a:lnTo>
                <a:lnTo>
                  <a:pt x="19050" y="1369885"/>
                </a:lnTo>
                <a:lnTo>
                  <a:pt x="19050" y="1379410"/>
                </a:lnTo>
                <a:close/>
              </a:path>
              <a:path w="2796540" h="1389379">
                <a:moveTo>
                  <a:pt x="2777363" y="1379410"/>
                </a:moveTo>
                <a:lnTo>
                  <a:pt x="19050" y="1379410"/>
                </a:lnTo>
                <a:lnTo>
                  <a:pt x="19050" y="1369885"/>
                </a:lnTo>
                <a:lnTo>
                  <a:pt x="2777363" y="1369885"/>
                </a:lnTo>
                <a:lnTo>
                  <a:pt x="2777363" y="1379410"/>
                </a:lnTo>
                <a:close/>
              </a:path>
              <a:path w="2796540" h="1389379">
                <a:moveTo>
                  <a:pt x="2796413" y="1379410"/>
                </a:moveTo>
                <a:lnTo>
                  <a:pt x="2777363" y="1379410"/>
                </a:lnTo>
                <a:lnTo>
                  <a:pt x="2786888" y="1369885"/>
                </a:lnTo>
                <a:lnTo>
                  <a:pt x="2796413" y="1369885"/>
                </a:lnTo>
                <a:lnTo>
                  <a:pt x="2796413" y="1379410"/>
                </a:lnTo>
                <a:close/>
              </a:path>
            </a:pathLst>
          </a:custGeom>
          <a:solidFill>
            <a:srgbClr val="AF1F23"/>
          </a:solidFill>
          <a:ln w="9525">
            <a:noFill/>
          </a:ln>
        </p:spPr>
        <p:txBody>
          <a:bodyPr/>
          <a:p>
            <a:endParaRPr lang="zh-CN" altLang="en-US"/>
          </a:p>
        </p:txBody>
      </p:sp>
      <p:sp>
        <p:nvSpPr>
          <p:cNvPr id="55304" name="文本框 99"/>
          <p:cNvSpPr txBox="1"/>
          <p:nvPr/>
        </p:nvSpPr>
        <p:spPr>
          <a:xfrm>
            <a:off x="349250" y="1546225"/>
            <a:ext cx="10406063" cy="1812925"/>
          </a:xfrm>
          <a:prstGeom prst="rect">
            <a:avLst/>
          </a:prstGeom>
          <a:noFill/>
          <a:ln w="9525">
            <a:noFill/>
          </a:ln>
        </p:spPr>
        <p:txBody>
          <a:bodyPr wrap="square" anchor="t">
            <a:spAutoFit/>
          </a:bodyPr>
          <a:p>
            <a:pPr marL="342900" indent="-342900" algn="just">
              <a:lnSpc>
                <a:spcPct val="140000"/>
              </a:lnSpc>
              <a:buFont typeface="Wingdings" panose="05000000000000000000" pitchFamily="2" charset="2"/>
              <a:buChar char="Ø"/>
            </a:pPr>
            <a:r>
              <a:rPr lang="zh-CN" altLang="en-US" sz="2800" b="1" dirty="0">
                <a:latin typeface="微软雅黑" panose="020B0503020204020204" charset="-122"/>
                <a:ea typeface="微软雅黑" panose="020B0503020204020204" charset="-122"/>
              </a:rPr>
              <a:t>在学习了路演的内在逻辑之后，还务必要进行多次训练，方能真正掌握路演的技巧！</a:t>
            </a:r>
            <a:endParaRPr lang="zh-CN" altLang="en-US" sz="2800" b="1" dirty="0">
              <a:latin typeface="微软雅黑" panose="020B0503020204020204" charset="-122"/>
              <a:ea typeface="微软雅黑" panose="020B0503020204020204" charset="-122"/>
            </a:endParaRPr>
          </a:p>
          <a:p>
            <a:pPr marL="342900" indent="-342900" algn="just">
              <a:lnSpc>
                <a:spcPct val="140000"/>
              </a:lnSpc>
              <a:buFont typeface="Wingdings" panose="05000000000000000000" pitchFamily="2" charset="2"/>
              <a:buChar char="Ø"/>
            </a:pPr>
            <a:endParaRPr lang="en-US" altLang="zh-CN" sz="2400" dirty="0">
              <a:latin typeface="微软雅黑" panose="020B0503020204020204" charset="-122"/>
              <a:ea typeface="微软雅黑" panose="020B0503020204020204" charset="-122"/>
            </a:endParaRPr>
          </a:p>
        </p:txBody>
      </p:sp>
      <p:sp>
        <p:nvSpPr>
          <p:cNvPr id="55305" name="TextBox 18"/>
          <p:cNvSpPr/>
          <p:nvPr/>
        </p:nvSpPr>
        <p:spPr>
          <a:xfrm>
            <a:off x="11387138" y="1203325"/>
            <a:ext cx="449262" cy="4522788"/>
          </a:xfrm>
          <a:prstGeom prst="rect">
            <a:avLst/>
          </a:prstGeom>
          <a:noFill/>
          <a:ln w="9525">
            <a:noFill/>
          </a:ln>
        </p:spPr>
        <p:txBody>
          <a:bodyPr anchor="t">
            <a:spAutoFit/>
          </a:bodyPr>
          <a:p>
            <a:pPr algn="dist"/>
            <a:r>
              <a:rPr lang="en-US" altLang="zh-CN" sz="2400" b="1" dirty="0">
                <a:solidFill>
                  <a:srgbClr val="FFFFFF"/>
                </a:solidFill>
                <a:latin typeface="微软雅黑" panose="020B0503020204020204" charset="-122"/>
                <a:ea typeface="微软雅黑" panose="020B0503020204020204" charset="-122"/>
                <a:sym typeface="微软雅黑" panose="020B0503020204020204" charset="-122"/>
              </a:rPr>
              <a:t>关解放思想的感悟更加深刻</a:t>
            </a:r>
            <a:endParaRPr lang="en-US" altLang="zh-CN" sz="2400" b="1" dirty="0">
              <a:solidFill>
                <a:schemeClr val="bg1"/>
              </a:solidFill>
              <a:latin typeface="Arial" panose="020B0604020202020204" pitchFamily="34" charset="0"/>
              <a:ea typeface="微软雅黑" panose="020B0503020204020204" charset="-122"/>
            </a:endParaRPr>
          </a:p>
        </p:txBody>
      </p:sp>
      <p:sp>
        <p:nvSpPr>
          <p:cNvPr id="55306" name="文本框 56"/>
          <p:cNvSpPr/>
          <p:nvPr/>
        </p:nvSpPr>
        <p:spPr>
          <a:xfrm>
            <a:off x="1255713" y="403225"/>
            <a:ext cx="1649412" cy="460375"/>
          </a:xfrm>
          <a:prstGeom prst="rect">
            <a:avLst/>
          </a:prstGeom>
          <a:solidFill>
            <a:srgbClr val="C00000"/>
          </a:solidFill>
          <a:ln w="9525" cap="flat" cmpd="sng">
            <a:solidFill>
              <a:srgbClr val="C00000"/>
            </a:solidFill>
            <a:prstDash val="solid"/>
            <a:miter/>
            <a:headEnd type="none" w="med" len="med"/>
            <a:tailEnd type="none" w="med" len="med"/>
          </a:ln>
        </p:spPr>
        <p:txBody>
          <a:bodyPr wrap="square" anchor="t">
            <a:spAutoFit/>
          </a:bodyPr>
          <a:p>
            <a:pPr algn="just"/>
            <a:r>
              <a:rPr lang="zh-CN" altLang="en-US" sz="2400" b="1" dirty="0">
                <a:solidFill>
                  <a:schemeClr val="bg1"/>
                </a:solidFill>
                <a:latin typeface="微软雅黑" panose="020B0503020204020204" charset="-122"/>
                <a:ea typeface="微软雅黑" panose="020B0503020204020204" charset="-122"/>
              </a:rPr>
              <a:t>不断训练</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6"/>
          <p:cNvSpPr txBox="1"/>
          <p:nvPr/>
        </p:nvSpPr>
        <p:spPr>
          <a:xfrm>
            <a:off x="-8255" y="4070462"/>
            <a:ext cx="12192000" cy="583565"/>
          </a:xfrm>
          <a:prstGeom prst="rect">
            <a:avLst/>
          </a:prstGeom>
          <a:noFill/>
          <a:effectLst/>
        </p:spPr>
        <p:txBody>
          <a:bodyPr wrap="square" rtlCol="0">
            <a:spAutoFit/>
          </a:bodyPr>
          <a:lstStyle/>
          <a:p>
            <a:pPr algn="ctr"/>
            <a:r>
              <a:rPr kumimoji="0" lang="zh-CN"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创新创业理论的逻辑架构</a:t>
            </a:r>
            <a:endParaRPr kumimoji="0" lang="zh-CN"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endParaRPr>
          </a:p>
        </p:txBody>
      </p:sp>
      <p:sp>
        <p:nvSpPr>
          <p:cNvPr id="17" name="任意多边形 16"/>
          <p:cNvSpPr/>
          <p:nvPr/>
        </p:nvSpPr>
        <p:spPr>
          <a:xfrm>
            <a:off x="4868871" y="-111170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17"/>
          <p:cNvSpPr/>
          <p:nvPr/>
        </p:nvSpPr>
        <p:spPr>
          <a:xfrm>
            <a:off x="6274335"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18"/>
          <p:cNvSpPr/>
          <p:nvPr/>
        </p:nvSpPr>
        <p:spPr>
          <a:xfrm>
            <a:off x="3463406"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9" name="任意多边形 20"/>
          <p:cNvSpPr/>
          <p:nvPr/>
        </p:nvSpPr>
        <p:spPr>
          <a:xfrm>
            <a:off x="4868871" y="1432387"/>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noFill/>
          <a:ln w="19050">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dirty="0">
                <a:solidFill>
                  <a:srgbClr val="219083"/>
                </a:solidFill>
                <a:latin typeface="微软雅黑" panose="020B0503020204020204" charset="-122"/>
                <a:ea typeface="微软雅黑" panose="020B0503020204020204" charset="-122"/>
              </a:rPr>
              <a:t>0</a:t>
            </a:r>
            <a:r>
              <a:rPr lang="en-US" altLang="zh-CN" sz="9600" dirty="0">
                <a:solidFill>
                  <a:srgbClr val="219083"/>
                </a:solidFill>
                <a:latin typeface="微软雅黑" panose="020B0503020204020204" charset="-122"/>
                <a:ea typeface="微软雅黑" panose="020B0503020204020204" charset="-122"/>
              </a:rPr>
              <a:t>3</a:t>
            </a:r>
            <a:endParaRPr lang="en-US" altLang="zh-CN" sz="9600" dirty="0">
              <a:solidFill>
                <a:srgbClr val="219083"/>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1000">
        <p:fade/>
      </p:transition>
    </mc:Choice>
    <mc:Fallback>
      <p:transition spd="med" advTm="100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30580" y="2379345"/>
            <a:ext cx="10186035"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en-US" altLang="zh-CN" sz="4800" b="1" dirty="0">
                <a:solidFill>
                  <a:srgbClr val="FF0000"/>
                </a:solidFill>
                <a:latin typeface="微软雅黑" panose="020B0503020204020204" charset="-122"/>
                <a:ea typeface="微软雅黑" panose="020B0503020204020204" charset="-122"/>
                <a:sym typeface="+mn-ea"/>
              </a:rPr>
              <a:t>“</a:t>
            </a:r>
            <a:r>
              <a:rPr lang="zh-CN" altLang="en-US" sz="4800" b="1" dirty="0">
                <a:solidFill>
                  <a:srgbClr val="FF0000"/>
                </a:solidFill>
                <a:latin typeface="微软雅黑" panose="020B0503020204020204" charset="-122"/>
                <a:ea typeface="微软雅黑" panose="020B0503020204020204" charset="-122"/>
                <a:sym typeface="+mn-ea"/>
              </a:rPr>
              <a:t>不确定</a:t>
            </a:r>
            <a:r>
              <a:rPr lang="en-US" altLang="zh-CN" sz="4800" b="1" dirty="0">
                <a:solidFill>
                  <a:srgbClr val="FF0000"/>
                </a:solidFill>
                <a:latin typeface="微软雅黑" panose="020B0503020204020204" charset="-122"/>
                <a:ea typeface="微软雅黑" panose="020B0503020204020204" charset="-122"/>
                <a:sym typeface="+mn-ea"/>
              </a:rPr>
              <a:t>”</a:t>
            </a:r>
            <a:r>
              <a:rPr lang="zh-CN" altLang="en-US" sz="4800" b="1" dirty="0">
                <a:solidFill>
                  <a:schemeClr val="tx1"/>
                </a:solidFill>
                <a:latin typeface="微软雅黑" panose="020B0503020204020204" charset="-122"/>
                <a:ea typeface="微软雅黑" panose="020B0503020204020204" charset="-122"/>
                <a:sym typeface="+mn-ea"/>
              </a:rPr>
              <a:t>怎么来的？</a:t>
            </a:r>
            <a:r>
              <a:rPr lang="zh-CN" altLang="en-US" sz="4800" b="1" dirty="0">
                <a:latin typeface="微软雅黑" panose="020B0503020204020204" charset="-122"/>
                <a:ea typeface="微软雅黑" panose="020B0503020204020204" charset="-122"/>
                <a:sym typeface="+mn-ea"/>
              </a:rPr>
              <a:t>是否永远存在</a:t>
            </a:r>
            <a:r>
              <a:rPr lang="en-US" altLang="zh-CN" sz="4800" b="1" dirty="0">
                <a:latin typeface="微软雅黑" panose="020B0503020204020204" charset="-122"/>
                <a:ea typeface="微软雅黑" panose="020B0503020204020204" charset="-122"/>
                <a:sym typeface="+mn-ea"/>
              </a:rPr>
              <a:t>?</a:t>
            </a:r>
            <a:endParaRPr lang="en-US" altLang="zh-CN" sz="48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10248900" y="432435"/>
            <a:ext cx="816610" cy="544322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宇宙大爆炸</a:t>
            </a:r>
            <a:r>
              <a:rPr lang="zh-CN" altLang="en-US" sz="3600" b="1" dirty="0">
                <a:latin typeface="微软雅黑" panose="020B0503020204020204" charset="-122"/>
                <a:ea typeface="微软雅黑" panose="020B0503020204020204" charset="-122"/>
                <a:sym typeface="+mn-ea"/>
              </a:rPr>
              <a:t>理论</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endParaRPr lang="zh-CN" altLang="en-US" sz="3600" b="1" dirty="0">
              <a:latin typeface="微软雅黑" panose="020B0503020204020204" charset="-122"/>
              <a:ea typeface="微软雅黑" panose="020B0503020204020204" charset="-122"/>
              <a:sym typeface="+mn-ea"/>
            </a:endParaRPr>
          </a:p>
        </p:txBody>
      </p:sp>
      <p:pic>
        <p:nvPicPr>
          <p:cNvPr id="2" name="图片 1"/>
          <p:cNvPicPr>
            <a:picLocks noChangeAspect="1"/>
          </p:cNvPicPr>
          <p:nvPr/>
        </p:nvPicPr>
        <p:blipFill>
          <a:blip r:embed="rId1"/>
          <a:stretch>
            <a:fillRect/>
          </a:stretch>
        </p:blipFill>
        <p:spPr>
          <a:xfrm>
            <a:off x="676275" y="20320"/>
            <a:ext cx="9373235" cy="6817360"/>
          </a:xfrm>
          <a:prstGeom prst="rect">
            <a:avLst/>
          </a:prstGeom>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32155" y="1891030"/>
            <a:ext cx="11311255" cy="4473575"/>
          </a:xfrm>
          <a:prstGeom prst="rect">
            <a:avLst/>
          </a:prstGeom>
          <a:noFill/>
          <a:ln w="28575">
            <a:solidFill>
              <a:srgbClr val="219083"/>
            </a:solidFill>
          </a:ln>
        </p:spPr>
        <p:txBody>
          <a:bodyPr wrap="square" rtlCol="0" anchor="ctr" anchorCtr="0">
            <a:noAutofit/>
          </a:bodyPr>
          <a:lstStyle/>
          <a:p>
            <a:pPr marL="101600" algn="l" fontAlgn="auto">
              <a:lnSpc>
                <a:spcPts val="4680"/>
              </a:lnSpc>
            </a:pPr>
            <a:r>
              <a:rPr lang="en-US" altLang="zh-CN" sz="2400" b="1" dirty="0">
                <a:latin typeface="微软雅黑" panose="020B0503020204020204" charset="-122"/>
                <a:ea typeface="微软雅黑" panose="020B0503020204020204" charset="-122"/>
                <a:sym typeface="+mn-ea"/>
              </a:rPr>
              <a:t>1.</a:t>
            </a:r>
            <a:r>
              <a:rPr lang="zh-CN" altLang="en-US" sz="2400" b="1" dirty="0">
                <a:latin typeface="微软雅黑" panose="020B0503020204020204" charset="-122"/>
                <a:ea typeface="微软雅黑" panose="020B0503020204020204" charset="-122"/>
                <a:sym typeface="+mn-ea"/>
              </a:rPr>
              <a:t>宇宙起源</a:t>
            </a:r>
            <a:r>
              <a:rPr lang="en-US" altLang="zh-CN" sz="2400" b="1" dirty="0">
                <a:latin typeface="微软雅黑" panose="020B0503020204020204" charset="-122"/>
                <a:ea typeface="微软雅黑" panose="020B0503020204020204" charset="-122"/>
                <a:sym typeface="+mn-ea"/>
              </a:rPr>
              <a:t>“</a:t>
            </a:r>
            <a:r>
              <a:rPr lang="zh-CN" altLang="en-US" sz="2400" b="1" dirty="0">
                <a:solidFill>
                  <a:srgbClr val="FF0000"/>
                </a:solidFill>
                <a:latin typeface="微软雅黑" panose="020B0503020204020204" charset="-122"/>
                <a:ea typeface="微软雅黑" panose="020B0503020204020204" charset="-122"/>
                <a:sym typeface="+mn-ea"/>
              </a:rPr>
              <a:t>奇点</a:t>
            </a:r>
            <a:r>
              <a:rPr lang="en-US" altLang="zh-CN" sz="2400" b="1" dirty="0">
                <a:latin typeface="微软雅黑" panose="020B0503020204020204" charset="-122"/>
                <a:ea typeface="微软雅黑" panose="020B0503020204020204" charset="-122"/>
                <a:sym typeface="+mn-ea"/>
              </a:rPr>
              <a:t>”</a:t>
            </a:r>
            <a:r>
              <a:rPr lang="zh-CN" altLang="en-US" sz="2400" b="1" dirty="0">
                <a:latin typeface="微软雅黑" panose="020B0503020204020204" charset="-122"/>
                <a:ea typeface="微软雅黑" panose="020B0503020204020204" charset="-122"/>
                <a:sym typeface="+mn-ea"/>
              </a:rPr>
              <a:t>大爆炸，宇宙是</a:t>
            </a:r>
            <a:r>
              <a:rPr lang="zh-CN" altLang="en-US" sz="2400" b="1" dirty="0">
                <a:solidFill>
                  <a:srgbClr val="FF0000"/>
                </a:solidFill>
                <a:latin typeface="微软雅黑" panose="020B0503020204020204" charset="-122"/>
                <a:ea typeface="微软雅黑" panose="020B0503020204020204" charset="-122"/>
                <a:sym typeface="+mn-ea"/>
              </a:rPr>
              <a:t>无限有界</a:t>
            </a:r>
            <a:r>
              <a:rPr lang="zh-CN" altLang="en-US" sz="2400" b="1" dirty="0">
                <a:latin typeface="微软雅黑" panose="020B0503020204020204" charset="-122"/>
                <a:ea typeface="微软雅黑" panose="020B0503020204020204" charset="-122"/>
                <a:sym typeface="+mn-ea"/>
              </a:rPr>
              <a:t>的</a:t>
            </a:r>
            <a:r>
              <a:rPr lang="en-US" altLang="zh-CN" sz="2400" b="1" dirty="0">
                <a:latin typeface="微软雅黑" panose="020B0503020204020204" charset="-122"/>
                <a:ea typeface="微软雅黑" panose="020B0503020204020204" charset="-122"/>
                <a:sym typeface="+mn-ea"/>
              </a:rPr>
              <a:t>---</a:t>
            </a:r>
            <a:r>
              <a:rPr lang="zh-CN" altLang="en-US" sz="2400" b="1" dirty="0">
                <a:latin typeface="微软雅黑" panose="020B0503020204020204" charset="-122"/>
                <a:ea typeface="微软雅黑" panose="020B0503020204020204" charset="-122"/>
                <a:sym typeface="+mn-ea"/>
              </a:rPr>
              <a:t>爱因斯坦</a:t>
            </a:r>
            <a:endParaRPr lang="en-US" altLang="zh-CN" sz="2400" b="1" dirty="0">
              <a:latin typeface="微软雅黑" panose="020B0503020204020204" charset="-122"/>
              <a:ea typeface="微软雅黑" panose="020B0503020204020204" charset="-122"/>
              <a:sym typeface="+mn-ea"/>
            </a:endParaRPr>
          </a:p>
          <a:p>
            <a:pPr marL="101600" algn="l" fontAlgn="auto">
              <a:lnSpc>
                <a:spcPts val="4680"/>
              </a:lnSpc>
            </a:pPr>
            <a:r>
              <a:rPr lang="en-US" altLang="zh-CN" sz="2400" b="1" dirty="0">
                <a:latin typeface="微软雅黑" panose="020B0503020204020204" charset="-122"/>
                <a:ea typeface="微软雅黑" panose="020B0503020204020204" charset="-122"/>
                <a:sym typeface="+mn-ea"/>
              </a:rPr>
              <a:t>2.</a:t>
            </a:r>
            <a:r>
              <a:rPr lang="zh-CN" altLang="en-US" sz="2400" b="1" dirty="0">
                <a:solidFill>
                  <a:srgbClr val="FF0000"/>
                </a:solidFill>
                <a:latin typeface="微软雅黑" panose="020B0503020204020204" charset="-122"/>
                <a:ea typeface="微软雅黑" panose="020B0503020204020204" charset="-122"/>
                <a:sym typeface="+mn-ea"/>
              </a:rPr>
              <a:t>物质都是由夸克</a:t>
            </a:r>
            <a:r>
              <a:rPr lang="zh-CN" altLang="en-US" sz="2400" b="1" dirty="0">
                <a:latin typeface="微软雅黑" panose="020B0503020204020204" charset="-122"/>
                <a:ea typeface="微软雅黑" panose="020B0503020204020204" charset="-122"/>
                <a:sym typeface="+mn-ea"/>
              </a:rPr>
              <a:t>组成</a:t>
            </a:r>
            <a:r>
              <a:rPr lang="en-US" altLang="zh-CN" sz="2400" b="1" dirty="0">
                <a:latin typeface="微软雅黑" panose="020B0503020204020204" charset="-122"/>
                <a:ea typeface="微软雅黑" panose="020B0503020204020204" charset="-122"/>
                <a:sym typeface="+mn-ea"/>
              </a:rPr>
              <a:t>---默里·盖尔曼（Murray Gell-Mann，1969</a:t>
            </a:r>
            <a:r>
              <a:rPr lang="zh-CN" altLang="en-US" sz="2400" b="1" dirty="0">
                <a:latin typeface="微软雅黑" panose="020B0503020204020204" charset="-122"/>
                <a:ea typeface="微软雅黑" panose="020B0503020204020204" charset="-122"/>
                <a:sym typeface="+mn-ea"/>
              </a:rPr>
              <a:t>年诺贝尔奖</a:t>
            </a:r>
            <a:r>
              <a:rPr lang="en-US" altLang="zh-CN" sz="2400" b="1" dirty="0">
                <a:latin typeface="微软雅黑" panose="020B0503020204020204" charset="-122"/>
                <a:ea typeface="微软雅黑" panose="020B0503020204020204" charset="-122"/>
                <a:sym typeface="+mn-ea"/>
              </a:rPr>
              <a:t>）</a:t>
            </a:r>
            <a:endParaRPr lang="zh-CN" altLang="en-US" sz="2400" b="1" dirty="0">
              <a:latin typeface="微软雅黑" panose="020B0503020204020204" charset="-122"/>
              <a:ea typeface="微软雅黑" panose="020B0503020204020204" charset="-122"/>
              <a:sym typeface="+mn-ea"/>
            </a:endParaRPr>
          </a:p>
          <a:p>
            <a:pPr marL="101600" algn="l" fontAlgn="auto">
              <a:lnSpc>
                <a:spcPts val="4680"/>
              </a:lnSpc>
            </a:pPr>
            <a:r>
              <a:rPr lang="en-US" altLang="zh-CN" sz="2400" b="1" dirty="0">
                <a:latin typeface="微软雅黑" panose="020B0503020204020204" charset="-122"/>
                <a:ea typeface="微软雅黑" panose="020B0503020204020204" charset="-122"/>
                <a:sym typeface="+mn-ea"/>
              </a:rPr>
              <a:t>3.</a:t>
            </a:r>
            <a:r>
              <a:rPr lang="zh-CN" altLang="en-US" sz="2400" b="1" dirty="0">
                <a:solidFill>
                  <a:srgbClr val="FF0000"/>
                </a:solidFill>
                <a:latin typeface="微软雅黑" panose="020B0503020204020204" charset="-122"/>
                <a:ea typeface="微软雅黑" panose="020B0503020204020204" charset="-122"/>
                <a:sym typeface="+mn-ea"/>
              </a:rPr>
              <a:t>物质就是能量</a:t>
            </a:r>
            <a:r>
              <a:rPr lang="zh-CN" altLang="en-US" sz="2400" b="1" dirty="0">
                <a:latin typeface="微软雅黑" panose="020B0503020204020204" charset="-122"/>
                <a:ea typeface="微软雅黑" panose="020B0503020204020204" charset="-122"/>
                <a:sym typeface="+mn-ea"/>
              </a:rPr>
              <a:t>：</a:t>
            </a:r>
            <a:r>
              <a:rPr lang="en-US" altLang="zh-CN" sz="2400" b="1" dirty="0">
                <a:latin typeface="微软雅黑" panose="020B0503020204020204" charset="-122"/>
                <a:ea typeface="微软雅黑" panose="020B0503020204020204" charset="-122"/>
                <a:sym typeface="+mn-ea"/>
              </a:rPr>
              <a:t>E=MC</a:t>
            </a:r>
            <a:r>
              <a:rPr lang="en-US" altLang="zh-CN" sz="2400" b="1" baseline="30000" dirty="0">
                <a:solidFill>
                  <a:schemeClr val="tx1"/>
                </a:solidFill>
                <a:uFillTx/>
                <a:latin typeface="微软雅黑" panose="020B0503020204020204" charset="-122"/>
                <a:ea typeface="微软雅黑" panose="020B0503020204020204" charset="-122"/>
                <a:sym typeface="+mn-ea"/>
              </a:rPr>
              <a:t>2</a:t>
            </a:r>
            <a:r>
              <a:rPr lang="en-US" altLang="zh-CN" sz="2400" b="1" dirty="0">
                <a:solidFill>
                  <a:schemeClr val="tx1"/>
                </a:solidFill>
                <a:uFillTx/>
                <a:latin typeface="微软雅黑" panose="020B0503020204020204" charset="-122"/>
                <a:ea typeface="微软雅黑" panose="020B0503020204020204" charset="-122"/>
                <a:sym typeface="+mn-ea"/>
              </a:rPr>
              <a:t>---</a:t>
            </a:r>
            <a:r>
              <a:rPr lang="zh-CN" altLang="en-US" sz="2400" b="1" dirty="0">
                <a:solidFill>
                  <a:schemeClr val="tx1"/>
                </a:solidFill>
                <a:uFillTx/>
                <a:latin typeface="微软雅黑" panose="020B0503020204020204" charset="-122"/>
                <a:ea typeface="微软雅黑" panose="020B0503020204020204" charset="-122"/>
                <a:sym typeface="+mn-ea"/>
              </a:rPr>
              <a:t>爱因斯坦质</a:t>
            </a:r>
            <a:r>
              <a:rPr lang="zh-CN" altLang="en-US" sz="2400" b="1" dirty="0">
                <a:solidFill>
                  <a:schemeClr val="tx1"/>
                </a:solidFill>
                <a:uFillTx/>
                <a:latin typeface="微软雅黑" panose="020B0503020204020204" charset="-122"/>
                <a:ea typeface="微软雅黑" panose="020B0503020204020204" charset="-122"/>
                <a:sym typeface="+mn-ea"/>
              </a:rPr>
              <a:t>能方程</a:t>
            </a:r>
            <a:endParaRPr lang="en-US" altLang="zh-CN" sz="2400" b="1" dirty="0">
              <a:solidFill>
                <a:schemeClr val="tx1"/>
              </a:solidFill>
              <a:uFillTx/>
              <a:latin typeface="微软雅黑" panose="020B0503020204020204" charset="-122"/>
              <a:ea typeface="微软雅黑" panose="020B0503020204020204" charset="-122"/>
              <a:sym typeface="+mn-ea"/>
            </a:endParaRPr>
          </a:p>
          <a:p>
            <a:pPr marL="101600" algn="l" fontAlgn="auto">
              <a:lnSpc>
                <a:spcPts val="4680"/>
              </a:lnSpc>
            </a:pPr>
            <a:r>
              <a:rPr lang="zh-CN" altLang="en-US" sz="2400" b="1" dirty="0">
                <a:latin typeface="微软雅黑" panose="020B0503020204020204" charset="-122"/>
                <a:ea typeface="微软雅黑" panose="020B0503020204020204" charset="-122"/>
                <a:sym typeface="+mn-ea"/>
              </a:rPr>
              <a:t>4.世界一直在演化：基本粒子、基本元素、世界万物</a:t>
            </a:r>
            <a:endParaRPr lang="en-US" altLang="zh-CN" sz="2400" b="1" dirty="0">
              <a:latin typeface="微软雅黑" panose="020B0503020204020204" charset="-122"/>
              <a:ea typeface="微软雅黑" panose="020B0503020204020204" charset="-122"/>
              <a:sym typeface="+mn-ea"/>
            </a:endParaRPr>
          </a:p>
          <a:p>
            <a:pPr marL="101600" algn="l" fontAlgn="auto">
              <a:lnSpc>
                <a:spcPts val="4680"/>
              </a:lnSpc>
            </a:pPr>
            <a:r>
              <a:rPr lang="en-US" altLang="zh-CN" sz="2400" b="1" dirty="0">
                <a:latin typeface="微软雅黑" panose="020B0503020204020204" charset="-122"/>
                <a:ea typeface="微软雅黑" panose="020B0503020204020204" charset="-122"/>
                <a:sym typeface="+mn-ea"/>
              </a:rPr>
              <a:t>5.</a:t>
            </a:r>
            <a:r>
              <a:rPr lang="zh-CN" altLang="en-US" sz="2400" b="1" dirty="0">
                <a:latin typeface="微软雅黑" panose="020B0503020204020204" charset="-122"/>
                <a:ea typeface="微软雅黑" panose="020B0503020204020204" charset="-122"/>
                <a:sym typeface="+mn-ea"/>
              </a:rPr>
              <a:t>演化的动力是</a:t>
            </a:r>
            <a:r>
              <a:rPr lang="zh-CN" altLang="en-US" sz="2400" b="1" dirty="0">
                <a:solidFill>
                  <a:srgbClr val="FF0000"/>
                </a:solidFill>
                <a:latin typeface="微软雅黑" panose="020B0503020204020204" charset="-122"/>
                <a:ea typeface="微软雅黑" panose="020B0503020204020204" charset="-122"/>
                <a:sym typeface="+mn-ea"/>
              </a:rPr>
              <a:t>递弱代偿</a:t>
            </a:r>
            <a:r>
              <a:rPr lang="zh-CN" altLang="en-US" sz="2400" b="1" dirty="0">
                <a:latin typeface="微软雅黑" panose="020B0503020204020204" charset="-122"/>
                <a:ea typeface="微软雅黑" panose="020B0503020204020204" charset="-122"/>
                <a:sym typeface="+mn-ea"/>
              </a:rPr>
              <a:t>原理</a:t>
            </a:r>
            <a:r>
              <a:rPr lang="en-US" altLang="zh-CN" sz="2400" b="1" dirty="0">
                <a:latin typeface="微软雅黑" panose="020B0503020204020204" charset="-122"/>
                <a:ea typeface="微软雅黑" panose="020B0503020204020204" charset="-122"/>
                <a:sym typeface="+mn-ea"/>
              </a:rPr>
              <a:t>---</a:t>
            </a:r>
            <a:r>
              <a:rPr lang="zh-CN" altLang="en-US" sz="2400" b="1" dirty="0">
                <a:latin typeface="微软雅黑" panose="020B0503020204020204" charset="-122"/>
                <a:ea typeface="微软雅黑" panose="020B0503020204020204" charset="-122"/>
                <a:sym typeface="+mn-ea"/>
              </a:rPr>
              <a:t>王东岳《</a:t>
            </a:r>
            <a:r>
              <a:rPr lang="zh-CN" altLang="en-US" sz="2400" b="1" dirty="0">
                <a:latin typeface="微软雅黑" panose="020B0503020204020204" charset="-122"/>
                <a:ea typeface="微软雅黑" panose="020B0503020204020204" charset="-122"/>
                <a:sym typeface="+mn-ea"/>
              </a:rPr>
              <a:t>物演通论》</a:t>
            </a:r>
            <a:endParaRPr lang="zh-CN" altLang="en-US" sz="2400" b="1" dirty="0">
              <a:latin typeface="微软雅黑" panose="020B0503020204020204" charset="-122"/>
              <a:ea typeface="微软雅黑" panose="020B0503020204020204" charset="-122"/>
              <a:sym typeface="+mn-ea"/>
            </a:endParaRPr>
          </a:p>
          <a:p>
            <a:pPr marL="101600" algn="l" fontAlgn="auto">
              <a:lnSpc>
                <a:spcPts val="4680"/>
              </a:lnSpc>
            </a:pPr>
            <a:r>
              <a:rPr lang="en-US" altLang="zh-CN" sz="2400" b="1" dirty="0">
                <a:latin typeface="微软雅黑" panose="020B0503020204020204" charset="-122"/>
                <a:ea typeface="微软雅黑" panose="020B0503020204020204" charset="-122"/>
                <a:sym typeface="+mn-ea"/>
              </a:rPr>
              <a:t>6.</a:t>
            </a:r>
            <a:r>
              <a:rPr lang="zh-CN" altLang="en-US" sz="2400" b="1" dirty="0">
                <a:latin typeface="微软雅黑" panose="020B0503020204020204" charset="-122"/>
                <a:ea typeface="微软雅黑" panose="020B0503020204020204" charset="-122"/>
                <a:sym typeface="+mn-ea"/>
              </a:rPr>
              <a:t>演化的</a:t>
            </a:r>
            <a:r>
              <a:rPr lang="zh-CN" altLang="en-US" sz="2400" b="1" dirty="0">
                <a:solidFill>
                  <a:srgbClr val="FF0000"/>
                </a:solidFill>
                <a:latin typeface="微软雅黑" panose="020B0503020204020204" charset="-122"/>
                <a:ea typeface="微软雅黑" panose="020B0503020204020204" charset="-122"/>
                <a:sym typeface="+mn-ea"/>
              </a:rPr>
              <a:t>动力决定</a:t>
            </a:r>
            <a:r>
              <a:rPr lang="en-US" altLang="zh-CN" sz="2400" b="1" dirty="0">
                <a:solidFill>
                  <a:srgbClr val="FF0000"/>
                </a:solidFill>
                <a:latin typeface="微软雅黑" panose="020B0503020204020204" charset="-122"/>
                <a:ea typeface="微软雅黑" panose="020B0503020204020204" charset="-122"/>
                <a:sym typeface="+mn-ea"/>
              </a:rPr>
              <a:t>”</a:t>
            </a:r>
            <a:r>
              <a:rPr lang="zh-CN" altLang="en-US" sz="2400" b="1" dirty="0">
                <a:solidFill>
                  <a:srgbClr val="FF0000"/>
                </a:solidFill>
                <a:latin typeface="微软雅黑" panose="020B0503020204020204" charset="-122"/>
                <a:ea typeface="微软雅黑" panose="020B0503020204020204" charset="-122"/>
                <a:sym typeface="+mn-ea"/>
              </a:rPr>
              <a:t>不确定</a:t>
            </a:r>
            <a:r>
              <a:rPr lang="en-US" altLang="zh-CN" sz="2400" b="1" dirty="0">
                <a:solidFill>
                  <a:srgbClr val="FF0000"/>
                </a:solidFill>
                <a:latin typeface="微软雅黑" panose="020B0503020204020204" charset="-122"/>
                <a:ea typeface="微软雅黑" panose="020B0503020204020204" charset="-122"/>
                <a:sym typeface="+mn-ea"/>
              </a:rPr>
              <a:t>“</a:t>
            </a:r>
            <a:r>
              <a:rPr lang="zh-CN" altLang="en-US" sz="2400" b="1" dirty="0">
                <a:latin typeface="微软雅黑" panose="020B0503020204020204" charset="-122"/>
                <a:ea typeface="微软雅黑" panose="020B0503020204020204" charset="-122"/>
                <a:sym typeface="+mn-ea"/>
              </a:rPr>
              <a:t>永远存在</a:t>
            </a:r>
            <a:endParaRPr lang="zh-CN" altLang="en-US" sz="24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1329690" y="1001713"/>
            <a:ext cx="912558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一、宇宙的起源决定了“不确定”永远存在</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rPr>
              <a:t>创新创业思维底层</a:t>
            </a:r>
            <a:r>
              <a:rPr lang="zh-CN" spc="-15" dirty="0">
                <a:solidFill>
                  <a:schemeClr val="tx1"/>
                </a:solidFill>
                <a:ea typeface="微软雅黑" panose="020B0503020204020204" charset="-122"/>
              </a:rPr>
              <a:t>逻辑</a:t>
            </a:r>
            <a:endParaRPr lang="zh-CN" spc="-15" dirty="0">
              <a:solidFill>
                <a:schemeClr val="tx1"/>
              </a:solidFill>
              <a:ea typeface="微软雅黑" panose="020B0503020204020204" charset="-122"/>
            </a:endParaRP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30580" y="2379345"/>
            <a:ext cx="10186035"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4800" b="1" dirty="0">
                <a:solidFill>
                  <a:schemeClr val="tx1"/>
                </a:solidFill>
                <a:latin typeface="微软雅黑" panose="020B0503020204020204" charset="-122"/>
                <a:ea typeface="微软雅黑" panose="020B0503020204020204" charset="-122"/>
                <a:sym typeface="+mn-ea"/>
              </a:rPr>
              <a:t>我们如何认知世界</a:t>
            </a:r>
            <a:r>
              <a:rPr lang="en-US" altLang="zh-CN" sz="4800" b="1" dirty="0">
                <a:solidFill>
                  <a:schemeClr val="tx1"/>
                </a:solidFill>
                <a:latin typeface="微软雅黑" panose="020B0503020204020204" charset="-122"/>
                <a:ea typeface="微软雅黑" panose="020B0503020204020204" charset="-122"/>
                <a:sym typeface="+mn-ea"/>
              </a:rPr>
              <a:t>?</a:t>
            </a:r>
            <a:endParaRPr lang="en-US" altLang="zh-CN" sz="4800" b="1" dirty="0">
              <a:solidFill>
                <a:schemeClr val="tx1"/>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6" name="图片 5"/>
          <p:cNvPicPr>
            <a:picLocks noChangeAspect="1"/>
          </p:cNvPicPr>
          <p:nvPr/>
        </p:nvPicPr>
        <p:blipFill>
          <a:blip r:embed="rId1"/>
          <a:stretch>
            <a:fillRect/>
          </a:stretch>
        </p:blipFill>
        <p:spPr>
          <a:xfrm>
            <a:off x="2075815" y="0"/>
            <a:ext cx="7338060" cy="6692900"/>
          </a:xfrm>
          <a:prstGeom prst="rect">
            <a:avLst/>
          </a:prstGeom>
        </p:spPr>
      </p:pic>
      <p:sp>
        <p:nvSpPr>
          <p:cNvPr id="7" name="文本框 6"/>
          <p:cNvSpPr txBox="1"/>
          <p:nvPr/>
        </p:nvSpPr>
        <p:spPr>
          <a:xfrm>
            <a:off x="10029825" y="432435"/>
            <a:ext cx="816610" cy="544322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这棵树是绿色的吗</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a:t>
            </a:r>
            <a:endParaRPr lang="zh-CN" altLang="en-US" sz="3600" b="1" dirty="0">
              <a:latin typeface="微软雅黑" panose="020B0503020204020204" charset="-122"/>
              <a:ea typeface="微软雅黑" panose="020B0503020204020204" charset="-122"/>
              <a:sym typeface="+mn-ea"/>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6" name="图片 5"/>
          <p:cNvPicPr>
            <a:picLocks noChangeAspect="1"/>
          </p:cNvPicPr>
          <p:nvPr/>
        </p:nvPicPr>
        <p:blipFill>
          <a:blip r:embed="rId1"/>
          <a:stretch>
            <a:fillRect/>
          </a:stretch>
        </p:blipFill>
        <p:spPr>
          <a:xfrm>
            <a:off x="2075815" y="0"/>
            <a:ext cx="7338060" cy="6692900"/>
          </a:xfrm>
          <a:prstGeom prst="rect">
            <a:avLst/>
          </a:prstGeom>
        </p:spPr>
      </p:pic>
      <p:sp>
        <p:nvSpPr>
          <p:cNvPr id="7" name="文本框 6"/>
          <p:cNvSpPr txBox="1"/>
          <p:nvPr/>
        </p:nvSpPr>
        <p:spPr>
          <a:xfrm>
            <a:off x="244475" y="5625465"/>
            <a:ext cx="10475595" cy="73025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200" b="1" dirty="0">
                <a:solidFill>
                  <a:srgbClr val="FF0000"/>
                </a:solidFill>
                <a:latin typeface="微软雅黑" panose="020B0503020204020204" charset="-122"/>
                <a:ea typeface="微软雅黑" panose="020B0503020204020204" charset="-122"/>
                <a:sym typeface="+mn-ea"/>
              </a:rPr>
              <a:t>一只狗认为是绿色的吗？蝙蝠呢？毛毛虫呢？谁的认知对？</a:t>
            </a:r>
            <a:endParaRPr lang="zh-CN" altLang="en-US" sz="3200" b="1" dirty="0">
              <a:solidFill>
                <a:srgbClr val="FF0000"/>
              </a:solidFill>
              <a:latin typeface="微软雅黑" panose="020B0503020204020204" charset="-122"/>
              <a:ea typeface="微软雅黑" panose="020B0503020204020204" charset="-122"/>
              <a:sym typeface="+mn-ea"/>
            </a:endParaRPr>
          </a:p>
        </p:txBody>
      </p:sp>
      <p:sp>
        <p:nvSpPr>
          <p:cNvPr id="2" name="文本框 1"/>
          <p:cNvSpPr txBox="1"/>
          <p:nvPr>
            <p:custDataLst>
              <p:tags r:id="rId2"/>
            </p:custDataLst>
          </p:nvPr>
        </p:nvSpPr>
        <p:spPr>
          <a:xfrm>
            <a:off x="10720070" y="234950"/>
            <a:ext cx="816610" cy="544322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这棵树是绿色的吗</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a:t>
            </a:r>
            <a:endParaRPr lang="zh-CN" altLang="en-US" sz="3600" b="1" dirty="0">
              <a:latin typeface="微软雅黑" panose="020B0503020204020204" charset="-122"/>
              <a:ea typeface="微软雅黑" panose="020B0503020204020204" charset="-122"/>
              <a:sym typeface="+mn-ea"/>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0" y="6008370"/>
            <a:ext cx="12192635" cy="72771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对于山洞的理解，你和蝙蝠谁正确？请把答案发到</a:t>
            </a:r>
            <a:r>
              <a:rPr lang="zh-CN" altLang="en-US" sz="3600" b="1" dirty="0">
                <a:latin typeface="微软雅黑" panose="020B0503020204020204" charset="-122"/>
                <a:ea typeface="微软雅黑" panose="020B0503020204020204" charset="-122"/>
                <a:sym typeface="+mn-ea"/>
              </a:rPr>
              <a:t>微信群</a:t>
            </a:r>
            <a:endParaRPr lang="zh-CN" altLang="en-US" sz="3600" b="1" dirty="0">
              <a:latin typeface="微软雅黑" panose="020B0503020204020204" charset="-122"/>
              <a:ea typeface="微软雅黑" panose="020B0503020204020204" charset="-122"/>
              <a:sym typeface="+mn-ea"/>
            </a:endParaRPr>
          </a:p>
        </p:txBody>
      </p:sp>
      <p:pic>
        <p:nvPicPr>
          <p:cNvPr id="100" name="图片 99"/>
          <p:cNvPicPr/>
          <p:nvPr/>
        </p:nvPicPr>
        <p:blipFill>
          <a:blip r:embed="rId1"/>
          <a:stretch>
            <a:fillRect/>
          </a:stretch>
        </p:blipFill>
        <p:spPr>
          <a:xfrm>
            <a:off x="0" y="635"/>
            <a:ext cx="12191365" cy="5920105"/>
          </a:xfrm>
          <a:prstGeom prst="rect">
            <a:avLst/>
          </a:prstGeom>
          <a:noFill/>
          <a:ln w="9525">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1162368"/>
            <a:ext cx="8277665" cy="430530"/>
          </a:xfrm>
          <a:prstGeom prst="rect">
            <a:avLst/>
          </a:prstGeom>
        </p:spPr>
        <p:txBody>
          <a:bodyPr vert="horz" wrap="square" lIns="0" tIns="0" rIns="0" bIns="0" rtlCol="0">
            <a:spAutoFit/>
          </a:bodyPr>
          <a:lstStyle/>
          <a:p>
            <a:pPr marL="101600" algn="ctr">
              <a:lnSpc>
                <a:spcPct val="100000"/>
              </a:lnSpc>
            </a:pPr>
            <a:r>
              <a:rPr lang="zh-CN" altLang="en-US" sz="2800" b="1" dirty="0">
                <a:solidFill>
                  <a:srgbClr val="FF0000"/>
                </a:solidFill>
                <a:uFillTx/>
                <a:latin typeface="Arial" panose="020B0604020202020204" pitchFamily="34" charset="0"/>
                <a:ea typeface="微软雅黑" panose="020B0503020204020204" charset="-122"/>
                <a:sym typeface="+mn-ea"/>
              </a:rPr>
              <a:t>为什么？大家都这么表达？</a:t>
            </a:r>
            <a:endParaRPr lang="zh-CN" altLang="en-US" sz="2800" b="0" spc="-15" dirty="0">
              <a:ea typeface="微软雅黑" panose="020B0503020204020204" charset="-122"/>
            </a:endParaRPr>
          </a:p>
        </p:txBody>
      </p:sp>
      <p:sp>
        <p:nvSpPr>
          <p:cNvPr id="3" name="文本框 2"/>
          <p:cNvSpPr txBox="1"/>
          <p:nvPr/>
        </p:nvSpPr>
        <p:spPr>
          <a:xfrm>
            <a:off x="1816100" y="2223135"/>
            <a:ext cx="8310245" cy="3305175"/>
          </a:xfrm>
          <a:prstGeom prst="rect">
            <a:avLst/>
          </a:prstGeom>
          <a:noFill/>
          <a:ln w="28575">
            <a:solidFill>
              <a:srgbClr val="219083"/>
            </a:solidFill>
          </a:ln>
        </p:spPr>
        <p:txBody>
          <a:bodyPr wrap="square" rtlCol="0" anchor="ctr" anchorCtr="0">
            <a:noAutofit/>
          </a:bodyPr>
          <a:lstStyle/>
          <a:p>
            <a:pPr>
              <a:lnSpc>
                <a:spcPct val="130000"/>
              </a:lnSpc>
              <a:spcBef>
                <a:spcPts val="1200"/>
              </a:spcBef>
            </a:pP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学校</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五有</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双一流</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endPar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endParaRPr>
          </a:p>
          <a:p>
            <a:pPr>
              <a:lnSpc>
                <a:spcPct val="130000"/>
              </a:lnSpc>
              <a:spcBef>
                <a:spcPts val="1200"/>
              </a:spcBef>
            </a:pP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国家</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一个中心，两个基本点</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endPar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endParaRPr>
          </a:p>
          <a:p>
            <a:pPr>
              <a:lnSpc>
                <a:spcPct val="130000"/>
              </a:lnSpc>
              <a:spcBef>
                <a:spcPts val="1200"/>
              </a:spcBef>
            </a:pP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四个自信</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四个意识</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两个维护</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cs typeface="Arial" panose="020B0604020202020204" pitchFamily="34" charset="0"/>
                <a:sym typeface="+mn-ea"/>
              </a:rPr>
              <a:t>……</a:t>
            </a:r>
            <a:endParaRPr lang="zh-CN" altLang="en-US" sz="2400" b="1" dirty="0">
              <a:solidFill>
                <a:schemeClr val="tx1">
                  <a:lumMod val="95000"/>
                  <a:lumOff val="5000"/>
                </a:schemeClr>
              </a:solidFill>
              <a:uFillTx/>
              <a:latin typeface="Arial" panose="020B0604020202020204" pitchFamily="34" charset="0"/>
              <a:ea typeface="微软雅黑" panose="020B0503020204020204" charset="-122"/>
              <a:cs typeface="Arial" panose="020B0604020202020204" pitchFamily="34" charset="0"/>
              <a:sym typeface="+mn-ea"/>
            </a:endParaRPr>
          </a:p>
          <a:p>
            <a:pPr marL="285750" indent="-285750">
              <a:spcBef>
                <a:spcPts val="600"/>
              </a:spcBef>
              <a:spcAft>
                <a:spcPts val="600"/>
              </a:spcAft>
              <a:buFont typeface="Arial" panose="020B0604020202020204" pitchFamily="34" charset="0"/>
              <a:buChar char="•"/>
            </a:pPr>
            <a:endParaRPr lang="zh-CN" altLang="en-US" sz="24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30530" y="2458085"/>
            <a:ext cx="11554460" cy="3163570"/>
          </a:xfrm>
          <a:prstGeom prst="rect">
            <a:avLst/>
          </a:prstGeom>
          <a:noFill/>
          <a:ln w="28575">
            <a:solidFill>
              <a:srgbClr val="219083"/>
            </a:solidFill>
          </a:ln>
        </p:spPr>
        <p:txBody>
          <a:bodyPr wrap="square" rtlCol="0" anchor="ctr" anchorCtr="0">
            <a:noAutofit/>
          </a:bodyPr>
          <a:lstStyle/>
          <a:p>
            <a:pPr marL="742950" indent="-742950" algn="l">
              <a:spcBef>
                <a:spcPts val="600"/>
              </a:spcBef>
              <a:spcAft>
                <a:spcPts val="600"/>
              </a:spcAft>
              <a:buAutoNum type="arabicPeriod"/>
            </a:pPr>
            <a:r>
              <a:rPr lang="zh-CN" altLang="en-US" sz="3600" b="1" dirty="0">
                <a:solidFill>
                  <a:srgbClr val="FF0000"/>
                </a:solidFill>
                <a:latin typeface="微软雅黑" panose="020B0503020204020204" charset="-122"/>
                <a:ea typeface="微软雅黑" panose="020B0503020204020204" charset="-122"/>
              </a:rPr>
              <a:t>眼、耳、鼻、口、身（触觉）、意（逻辑模型）</a:t>
            </a:r>
            <a:endParaRPr lang="zh-CN" altLang="en-US" sz="3600" b="1" dirty="0">
              <a:solidFill>
                <a:srgbClr val="FF0000"/>
              </a:solidFill>
              <a:latin typeface="微软雅黑" panose="020B0503020204020204" charset="-122"/>
              <a:ea typeface="微软雅黑" panose="020B0503020204020204" charset="-122"/>
            </a:endParaRPr>
          </a:p>
          <a:p>
            <a:pPr marL="742950" indent="-742950" algn="l">
              <a:spcBef>
                <a:spcPts val="600"/>
              </a:spcBef>
              <a:spcAft>
                <a:spcPts val="600"/>
              </a:spcAft>
              <a:buAutoNum type="arabicPeriod"/>
            </a:pPr>
            <a:r>
              <a:rPr lang="zh-CN" altLang="en-US" sz="3600" b="1" dirty="0">
                <a:solidFill>
                  <a:srgbClr val="FF0000"/>
                </a:solidFill>
                <a:latin typeface="微软雅黑" panose="020B0503020204020204" charset="-122"/>
                <a:ea typeface="微软雅黑" panose="020B0503020204020204" charset="-122"/>
              </a:rPr>
              <a:t>除此之外再无任何方式</a:t>
            </a:r>
            <a:endParaRPr lang="zh-CN" altLang="en-US" sz="3600" b="1" dirty="0">
              <a:solidFill>
                <a:srgbClr val="FF0000"/>
              </a:solidFill>
              <a:latin typeface="微软雅黑" panose="020B0503020204020204" charset="-122"/>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custDataLst>
              <p:tags r:id="rId1"/>
            </p:custDataLst>
          </p:nvPr>
        </p:nvSpPr>
        <p:spPr>
          <a:xfrm>
            <a:off x="877570" y="640715"/>
            <a:ext cx="10437495" cy="1644650"/>
          </a:xfrm>
          <a:prstGeom prst="rect">
            <a:avLst/>
          </a:prstGeom>
          <a:noFill/>
          <a:ln w="28575">
            <a:solidFill>
              <a:schemeClr val="bg1"/>
            </a:solidFill>
          </a:ln>
        </p:spPr>
        <p:txBody>
          <a:bodyPr wrap="square" rtlCol="0" anchor="ctr" anchorCtr="0">
            <a:noAutofit/>
          </a:bodyPr>
          <a:p>
            <a:pPr indent="0" algn="ctr">
              <a:spcBef>
                <a:spcPts val="600"/>
              </a:spcBef>
              <a:spcAft>
                <a:spcPts val="600"/>
              </a:spcAft>
              <a:buNone/>
            </a:pPr>
            <a:r>
              <a:rPr lang="zh-CN" altLang="en-US" sz="4800" b="1" dirty="0">
                <a:latin typeface="微软雅黑" panose="020B0503020204020204" charset="-122"/>
                <a:ea typeface="微软雅黑" panose="020B0503020204020204" charset="-122"/>
              </a:rPr>
              <a:t>人类感知世界的方式</a:t>
            </a:r>
            <a:endParaRPr lang="zh-CN" altLang="en-US" sz="4800" b="1" dirty="0">
              <a:latin typeface="微软雅黑" panose="020B0503020204020204" charset="-122"/>
              <a:ea typeface="微软雅黑" panose="020B0503020204020204" charset="-122"/>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59890" y="2379345"/>
            <a:ext cx="8872220" cy="1644650"/>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None/>
            </a:pPr>
            <a:r>
              <a:rPr lang="zh-CN" altLang="en-US" sz="4800" b="1" dirty="0">
                <a:latin typeface="微软雅黑" panose="020B0503020204020204" charset="-122"/>
                <a:ea typeface="微软雅黑" panose="020B0503020204020204" charset="-122"/>
                <a:sym typeface="+mn-ea"/>
              </a:rPr>
              <a:t>世界原来是自己的思维</a:t>
            </a:r>
            <a:r>
              <a:rPr lang="zh-CN" altLang="en-US" sz="4800" b="1" dirty="0">
                <a:latin typeface="微软雅黑" panose="020B0503020204020204" charset="-122"/>
                <a:ea typeface="微软雅黑" panose="020B0503020204020204" charset="-122"/>
                <a:sym typeface="+mn-ea"/>
              </a:rPr>
              <a:t>逻辑模型</a:t>
            </a:r>
            <a:endParaRPr lang="zh-CN" altLang="en-US" sz="4800" b="1" dirty="0">
              <a:latin typeface="微软雅黑" panose="020B0503020204020204" charset="-122"/>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0" y="6008370"/>
            <a:ext cx="12192635" cy="72771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设计语言表达的</a:t>
            </a:r>
            <a:r>
              <a:rPr lang="zh-CN" altLang="en-US" sz="3600" b="1" dirty="0">
                <a:latin typeface="微软雅黑" panose="020B0503020204020204" charset="-122"/>
                <a:ea typeface="微软雅黑" panose="020B0503020204020204" charset="-122"/>
                <a:sym typeface="+mn-ea"/>
              </a:rPr>
              <a:t>逻辑模型</a:t>
            </a:r>
            <a:endParaRPr lang="zh-CN" altLang="en-US" sz="3600" b="1" dirty="0">
              <a:latin typeface="微软雅黑" panose="020B0503020204020204" charset="-122"/>
              <a:ea typeface="微软雅黑" panose="020B0503020204020204" charset="-122"/>
              <a:sym typeface="+mn-ea"/>
            </a:endParaRPr>
          </a:p>
        </p:txBody>
      </p:sp>
      <p:pic>
        <p:nvPicPr>
          <p:cNvPr id="101" name="图片 100"/>
          <p:cNvPicPr/>
          <p:nvPr/>
        </p:nvPicPr>
        <p:blipFill>
          <a:blip r:embed="rId1"/>
          <a:stretch>
            <a:fillRect/>
          </a:stretch>
        </p:blipFill>
        <p:spPr>
          <a:xfrm>
            <a:off x="0" y="0"/>
            <a:ext cx="12297410" cy="6007735"/>
          </a:xfrm>
          <a:prstGeom prst="rect">
            <a:avLst/>
          </a:prstGeom>
          <a:noFill/>
          <a:ln w="9525">
            <a:noFill/>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0" y="6008370"/>
            <a:ext cx="12192635" cy="72771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用</a:t>
            </a:r>
            <a:r>
              <a:rPr lang="zh-CN" altLang="en-US" sz="3600" b="1" dirty="0">
                <a:latin typeface="微软雅黑" panose="020B0503020204020204" charset="-122"/>
                <a:ea typeface="微软雅黑" panose="020B0503020204020204" charset="-122"/>
                <a:sym typeface="+mn-ea"/>
              </a:rPr>
              <a:t>虚拟表达的逻辑模型</a:t>
            </a:r>
            <a:endParaRPr lang="zh-CN" altLang="en-US" sz="3600" b="1" dirty="0">
              <a:latin typeface="微软雅黑" panose="020B0503020204020204" charset="-122"/>
              <a:ea typeface="微软雅黑" panose="020B0503020204020204" charset="-122"/>
              <a:sym typeface="+mn-ea"/>
            </a:endParaRPr>
          </a:p>
        </p:txBody>
      </p:sp>
      <p:pic>
        <p:nvPicPr>
          <p:cNvPr id="102" name="图片 101"/>
          <p:cNvPicPr/>
          <p:nvPr/>
        </p:nvPicPr>
        <p:blipFill>
          <a:blip r:embed="rId1"/>
          <a:stretch>
            <a:fillRect/>
          </a:stretch>
        </p:blipFill>
        <p:spPr>
          <a:xfrm>
            <a:off x="5923915" y="0"/>
            <a:ext cx="6268720" cy="5986145"/>
          </a:xfrm>
          <a:prstGeom prst="rect">
            <a:avLst/>
          </a:prstGeom>
          <a:noFill/>
          <a:ln w="9525">
            <a:noFill/>
          </a:ln>
        </p:spPr>
      </p:pic>
      <p:pic>
        <p:nvPicPr>
          <p:cNvPr id="103" name="图片 102"/>
          <p:cNvPicPr/>
          <p:nvPr/>
        </p:nvPicPr>
        <p:blipFill>
          <a:blip r:embed="rId2"/>
          <a:stretch>
            <a:fillRect/>
          </a:stretch>
        </p:blipFill>
        <p:spPr>
          <a:xfrm>
            <a:off x="0" y="0"/>
            <a:ext cx="5977255" cy="5891530"/>
          </a:xfrm>
          <a:prstGeom prst="rect">
            <a:avLst/>
          </a:prstGeom>
          <a:noFill/>
          <a:ln w="9525">
            <a:noFill/>
          </a:ln>
        </p:spPr>
      </p:pic>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7" name="文本框 6"/>
          <p:cNvSpPr txBox="1"/>
          <p:nvPr/>
        </p:nvSpPr>
        <p:spPr>
          <a:xfrm>
            <a:off x="0" y="6008370"/>
            <a:ext cx="12192635" cy="727710"/>
          </a:xfrm>
          <a:prstGeom prst="rect">
            <a:avLst/>
          </a:prstGeom>
          <a:noFill/>
          <a:ln w="28575">
            <a:solidFill>
              <a:srgbClr val="219083"/>
            </a:solidFill>
          </a:ln>
        </p:spPr>
        <p:txBody>
          <a:bodyPr wrap="square" rtlCol="0" anchor="ctr" anchorCtr="0">
            <a:noAutofit/>
          </a:bodyPr>
          <a:p>
            <a:pPr indent="0" algn="ctr">
              <a:spcBef>
                <a:spcPts val="600"/>
              </a:spcBef>
              <a:spcAft>
                <a:spcPts val="600"/>
              </a:spcAft>
              <a:buNone/>
            </a:pPr>
            <a:r>
              <a:rPr lang="zh-CN" altLang="en-US" sz="3600" b="1" dirty="0">
                <a:latin typeface="微软雅黑" panose="020B0503020204020204" charset="-122"/>
                <a:ea typeface="微软雅黑" panose="020B0503020204020204" charset="-122"/>
                <a:sym typeface="+mn-ea"/>
              </a:rPr>
              <a:t>用数学语言表达的逻辑</a:t>
            </a:r>
            <a:r>
              <a:rPr lang="zh-CN" altLang="en-US" sz="3600" b="1" dirty="0">
                <a:latin typeface="微软雅黑" panose="020B0503020204020204" charset="-122"/>
                <a:ea typeface="微软雅黑" panose="020B0503020204020204" charset="-122"/>
                <a:sym typeface="+mn-ea"/>
              </a:rPr>
              <a:t>模型</a:t>
            </a:r>
            <a:endParaRPr lang="zh-CN" altLang="en-US" sz="3600" b="1" dirty="0">
              <a:latin typeface="微软雅黑" panose="020B0503020204020204" charset="-122"/>
              <a:ea typeface="微软雅黑" panose="020B0503020204020204" charset="-122"/>
              <a:sym typeface="+mn-ea"/>
            </a:endParaRPr>
          </a:p>
        </p:txBody>
      </p:sp>
      <p:pic>
        <p:nvPicPr>
          <p:cNvPr id="2" name="图片 1"/>
          <p:cNvPicPr/>
          <p:nvPr/>
        </p:nvPicPr>
        <p:blipFill>
          <a:blip r:embed="rId1"/>
          <a:stretch>
            <a:fillRect/>
          </a:stretch>
        </p:blipFill>
        <p:spPr>
          <a:xfrm>
            <a:off x="-635" y="0"/>
            <a:ext cx="12192635" cy="5717540"/>
          </a:xfrm>
          <a:prstGeom prst="rect">
            <a:avLst/>
          </a:prstGeom>
          <a:noFill/>
          <a:ln w="9525">
            <a:noFill/>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050155" y="1891665"/>
            <a:ext cx="6877050" cy="3596640"/>
          </a:xfrm>
          <a:prstGeom prst="rect">
            <a:avLst/>
          </a:prstGeom>
          <a:noFill/>
          <a:ln w="28575">
            <a:solidFill>
              <a:srgbClr val="219083"/>
            </a:solidFill>
          </a:ln>
        </p:spPr>
        <p:txBody>
          <a:bodyPr wrap="square" rtlCol="0" anchor="ctr" anchorCtr="0">
            <a:noAutofit/>
          </a:bodyPr>
          <a:lstStyle/>
          <a:p>
            <a:pPr marL="101600" algn="l" fontAlgn="auto">
              <a:lnSpc>
                <a:spcPts val="4680"/>
              </a:lnSpc>
              <a:buClrTx/>
              <a:buSzTx/>
              <a:buNone/>
            </a:pPr>
            <a:r>
              <a:rPr lang="en-US" altLang="zh-CN" sz="2400" b="1" dirty="0">
                <a:latin typeface="微软雅黑" panose="020B0503020204020204" charset="-122"/>
                <a:ea typeface="微软雅黑" panose="020B0503020204020204" charset="-122"/>
                <a:sym typeface="+mn-ea"/>
              </a:rPr>
              <a:t>人类通过</a:t>
            </a:r>
            <a:r>
              <a:rPr lang="en-US" altLang="zh-CN" sz="2400" b="1" dirty="0">
                <a:solidFill>
                  <a:srgbClr val="FF0000"/>
                </a:solidFill>
                <a:latin typeface="微软雅黑" panose="020B0503020204020204" charset="-122"/>
                <a:ea typeface="微软雅黑" panose="020B0503020204020204" charset="-122"/>
                <a:sym typeface="+mn-ea"/>
              </a:rPr>
              <a:t>视觉、听觉、味觉、嗅觉、触觉</a:t>
            </a:r>
            <a:r>
              <a:rPr lang="en-US" altLang="zh-CN" sz="2400" b="1" dirty="0">
                <a:latin typeface="微软雅黑" panose="020B0503020204020204" charset="-122"/>
                <a:ea typeface="微软雅黑" panose="020B0503020204020204" charset="-122"/>
                <a:sym typeface="+mn-ea"/>
              </a:rPr>
              <a:t>来感知世界，凡是被人类认知的，都是被其思想加工过的</a:t>
            </a:r>
            <a:r>
              <a:rPr lang="en-US" altLang="zh-CN" sz="2400" b="1" dirty="0">
                <a:solidFill>
                  <a:srgbClr val="FF0000"/>
                </a:solidFill>
                <a:latin typeface="微软雅黑" panose="020B0503020204020204" charset="-122"/>
                <a:ea typeface="微软雅黑" panose="020B0503020204020204" charset="-122"/>
                <a:sym typeface="+mn-ea"/>
              </a:rPr>
              <a:t>模型</a:t>
            </a:r>
            <a:r>
              <a:rPr lang="en-US" altLang="zh-CN" sz="2400" b="1" dirty="0">
                <a:latin typeface="微软雅黑" panose="020B0503020204020204" charset="-122"/>
                <a:ea typeface="微软雅黑" panose="020B0503020204020204" charset="-122"/>
                <a:sym typeface="+mn-ea"/>
              </a:rPr>
              <a:t>。</a:t>
            </a:r>
            <a:endParaRPr lang="en-US" altLang="zh-CN" sz="24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3293"/>
            <a:ext cx="883348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二、知识就是人类构建的一个个思维</a:t>
            </a:r>
            <a:r>
              <a:rPr lang="zh-CN" sz="3200" spc="-15" dirty="0">
                <a:solidFill>
                  <a:srgbClr val="FF0000"/>
                </a:solidFill>
                <a:ea typeface="微软雅黑" panose="020B0503020204020204" charset="-122"/>
              </a:rPr>
              <a:t>逻辑模型</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pic>
        <p:nvPicPr>
          <p:cNvPr id="2" name="图片 1"/>
          <p:cNvPicPr>
            <a:picLocks noChangeAspect="1"/>
          </p:cNvPicPr>
          <p:nvPr/>
        </p:nvPicPr>
        <p:blipFill>
          <a:blip r:embed="rId1"/>
          <a:stretch>
            <a:fillRect/>
          </a:stretch>
        </p:blipFill>
        <p:spPr>
          <a:xfrm>
            <a:off x="0" y="1504315"/>
            <a:ext cx="5049520" cy="4371975"/>
          </a:xfrm>
          <a:prstGeom prst="rect">
            <a:avLst/>
          </a:prstGeom>
        </p:spPr>
      </p:pic>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9650" y="1370330"/>
            <a:ext cx="10173335" cy="3575050"/>
          </a:xfrm>
          <a:prstGeom prst="rect">
            <a:avLst/>
          </a:prstGeom>
          <a:noFill/>
          <a:ln w="28575">
            <a:solidFill>
              <a:srgbClr val="219083"/>
            </a:solidFill>
          </a:ln>
        </p:spPr>
        <p:txBody>
          <a:bodyPr wrap="square" rtlCol="0" anchor="ctr" anchorCtr="0">
            <a:noAutofit/>
          </a:bodyPr>
          <a:lstStyle/>
          <a:p>
            <a:pPr indent="0" algn="ctr" fontAlgn="auto">
              <a:lnSpc>
                <a:spcPts val="5820"/>
              </a:lnSpc>
              <a:spcBef>
                <a:spcPts val="600"/>
              </a:spcBef>
              <a:spcAft>
                <a:spcPts val="600"/>
              </a:spcAft>
              <a:buNone/>
            </a:pPr>
            <a:r>
              <a:rPr lang="zh-CN" altLang="en-US" sz="3600" b="1" dirty="0">
                <a:solidFill>
                  <a:srgbClr val="FF0000"/>
                </a:solidFill>
                <a:latin typeface="微软雅黑" panose="020B0503020204020204" charset="-122"/>
                <a:ea typeface="微软雅黑" panose="020B0503020204020204" charset="-122"/>
                <a:sym typeface="+mn-ea"/>
              </a:rPr>
              <a:t>宇宙就像是一个打不开的表壳，你只能站在外面，猜测这个表的内部结构和运作机制</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r>
              <a:rPr lang="en-US" altLang="zh-CN" sz="3600" b="1" dirty="0">
                <a:latin typeface="微软雅黑" panose="020B0503020204020204" charset="-122"/>
                <a:ea typeface="微软雅黑" panose="020B0503020204020204" charset="-122"/>
                <a:sym typeface="+mn-ea"/>
              </a:rPr>
              <a:t>---</a:t>
            </a:r>
            <a:r>
              <a:rPr lang="zh-CN" altLang="en-US" sz="3600" b="1" dirty="0">
                <a:latin typeface="微软雅黑" panose="020B0503020204020204" charset="-122"/>
                <a:ea typeface="微软雅黑" panose="020B0503020204020204" charset="-122"/>
                <a:sym typeface="+mn-ea"/>
              </a:rPr>
              <a:t>爱因斯坦</a:t>
            </a:r>
            <a:endParaRPr lang="zh-CN" altLang="en-US" sz="3600" b="1" dirty="0">
              <a:latin typeface="微软雅黑" panose="020B0503020204020204" charset="-122"/>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009650" y="1370330"/>
            <a:ext cx="10173335" cy="3575050"/>
          </a:xfrm>
          <a:prstGeom prst="rect">
            <a:avLst/>
          </a:prstGeom>
          <a:noFill/>
          <a:ln w="28575">
            <a:solidFill>
              <a:srgbClr val="219083"/>
            </a:solidFill>
          </a:ln>
        </p:spPr>
        <p:txBody>
          <a:bodyPr wrap="square" rtlCol="0" anchor="ctr" anchorCtr="0">
            <a:noAutofit/>
          </a:bodyPr>
          <a:lstStyle/>
          <a:p>
            <a:pPr indent="0" algn="ctr" fontAlgn="auto">
              <a:lnSpc>
                <a:spcPts val="5820"/>
              </a:lnSpc>
              <a:spcBef>
                <a:spcPts val="600"/>
              </a:spcBef>
              <a:spcAft>
                <a:spcPts val="600"/>
              </a:spcAft>
              <a:buNone/>
            </a:pPr>
            <a:r>
              <a:rPr lang="zh-CN" altLang="en-US" sz="3600" b="1" dirty="0">
                <a:solidFill>
                  <a:srgbClr val="FF0000"/>
                </a:solidFill>
                <a:latin typeface="微软雅黑" panose="020B0503020204020204" charset="-122"/>
                <a:ea typeface="微软雅黑" panose="020B0503020204020204" charset="-122"/>
                <a:sym typeface="+mn-ea"/>
              </a:rPr>
              <a:t>人类对科学的</a:t>
            </a:r>
            <a:r>
              <a:rPr lang="zh-CN" altLang="en-US" sz="3600" b="1" dirty="0">
                <a:solidFill>
                  <a:srgbClr val="FF0000"/>
                </a:solidFill>
                <a:latin typeface="微软雅黑" panose="020B0503020204020204" charset="-122"/>
                <a:ea typeface="微软雅黑" panose="020B0503020204020204" charset="-122"/>
                <a:sym typeface="+mn-ea"/>
              </a:rPr>
              <a:t>认知：依赖模型的</a:t>
            </a:r>
            <a:r>
              <a:rPr lang="zh-CN" altLang="en-US" sz="3600" b="1" dirty="0">
                <a:solidFill>
                  <a:srgbClr val="FF0000"/>
                </a:solidFill>
                <a:latin typeface="微软雅黑" panose="020B0503020204020204" charset="-122"/>
                <a:ea typeface="微软雅黑" panose="020B0503020204020204" charset="-122"/>
                <a:sym typeface="+mn-ea"/>
              </a:rPr>
              <a:t>实在论</a:t>
            </a:r>
            <a:endParaRPr lang="zh-CN" altLang="en-US" sz="3600" b="1" dirty="0">
              <a:latin typeface="微软雅黑" panose="020B0503020204020204" charset="-122"/>
              <a:ea typeface="微软雅黑" panose="020B0503020204020204" charset="-122"/>
              <a:sym typeface="+mn-ea"/>
            </a:endParaRPr>
          </a:p>
          <a:p>
            <a:pPr indent="0" algn="ctr">
              <a:spcBef>
                <a:spcPts val="600"/>
              </a:spcBef>
              <a:spcAft>
                <a:spcPts val="600"/>
              </a:spcAft>
              <a:buNone/>
            </a:pPr>
            <a:r>
              <a:rPr lang="en-US" altLang="zh-CN" sz="3600" b="1" dirty="0">
                <a:latin typeface="微软雅黑" panose="020B0503020204020204" charset="-122"/>
                <a:ea typeface="微软雅黑" panose="020B0503020204020204" charset="-122"/>
                <a:sym typeface="+mn-ea"/>
              </a:rPr>
              <a:t>---</a:t>
            </a:r>
            <a:r>
              <a:rPr lang="zh-CN" altLang="en-US" sz="3600" b="1" dirty="0">
                <a:latin typeface="微软雅黑" panose="020B0503020204020204" charset="-122"/>
                <a:ea typeface="微软雅黑" panose="020B0503020204020204" charset="-122"/>
                <a:sym typeface="+mn-ea"/>
              </a:rPr>
              <a:t>霍金</a:t>
            </a:r>
            <a:endParaRPr lang="zh-CN" altLang="en-US" sz="36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39970" y="1891665"/>
            <a:ext cx="7087235" cy="3596640"/>
          </a:xfrm>
          <a:prstGeom prst="rect">
            <a:avLst/>
          </a:prstGeom>
          <a:noFill/>
          <a:ln w="28575">
            <a:solidFill>
              <a:srgbClr val="219083"/>
            </a:solidFill>
          </a:ln>
        </p:spPr>
        <p:txBody>
          <a:bodyPr wrap="square" rtlCol="0" anchor="ctr" anchorCtr="0">
            <a:noAutofit/>
          </a:bodyPr>
          <a:lstStyle/>
          <a:p>
            <a:pPr marL="101600" algn="l" fontAlgn="auto">
              <a:lnSpc>
                <a:spcPts val="4280"/>
              </a:lnSpc>
            </a:pPr>
            <a:r>
              <a:rPr lang="en-US" altLang="zh-CN" sz="2400" b="1" dirty="0">
                <a:latin typeface="微软雅黑" panose="020B0503020204020204" charset="-122"/>
                <a:ea typeface="微软雅黑" panose="020B0503020204020204" charset="-122"/>
                <a:sym typeface="+mn-ea"/>
              </a:rPr>
              <a:t>1.科学与非科学的区别在于经验上的</a:t>
            </a:r>
            <a:r>
              <a:rPr lang="en-US" altLang="zh-CN" sz="2400" b="1" dirty="0">
                <a:solidFill>
                  <a:srgbClr val="FF0000"/>
                </a:solidFill>
                <a:latin typeface="微软雅黑" panose="020B0503020204020204" charset="-122"/>
                <a:ea typeface="微软雅黑" panose="020B0503020204020204" charset="-122"/>
                <a:sym typeface="+mn-ea"/>
              </a:rPr>
              <a:t>可证伪性</a:t>
            </a:r>
            <a:r>
              <a:rPr lang="en-US" altLang="zh-CN" sz="2400" b="1" dirty="0">
                <a:latin typeface="微软雅黑" panose="020B0503020204020204" charset="-122"/>
                <a:ea typeface="微软雅黑" panose="020B0503020204020204" charset="-122"/>
                <a:sym typeface="+mn-ea"/>
              </a:rPr>
              <a:t>---卡尔·波</a:t>
            </a:r>
            <a:r>
              <a:rPr lang="en-US" altLang="zh-CN" sz="2400" b="1" dirty="0">
                <a:latin typeface="微软雅黑" panose="020B0503020204020204" charset="-122"/>
                <a:ea typeface="微软雅黑" panose="020B0503020204020204" charset="-122"/>
                <a:sym typeface="+mn-ea"/>
              </a:rPr>
              <a:t>普尔（Karl Raimund Popper 1902-1994）</a:t>
            </a:r>
            <a:endParaRPr lang="en-US" altLang="zh-CN" sz="2400" b="1" dirty="0">
              <a:latin typeface="微软雅黑" panose="020B0503020204020204" charset="-122"/>
              <a:ea typeface="微软雅黑" panose="020B0503020204020204" charset="-122"/>
            </a:endParaRPr>
          </a:p>
          <a:p>
            <a:pPr marL="101600" algn="l" fontAlgn="auto">
              <a:lnSpc>
                <a:spcPts val="4280"/>
              </a:lnSpc>
            </a:pPr>
            <a:endParaRPr lang="en-US" altLang="zh-CN" sz="2400" b="1" dirty="0">
              <a:latin typeface="微软雅黑" panose="020B0503020204020204" charset="-122"/>
              <a:ea typeface="微软雅黑" panose="020B0503020204020204" charset="-122"/>
              <a:sym typeface="+mn-ea"/>
            </a:endParaRPr>
          </a:p>
          <a:p>
            <a:pPr marL="101600" algn="l" fontAlgn="auto">
              <a:lnSpc>
                <a:spcPts val="4280"/>
              </a:lnSpc>
            </a:pPr>
            <a:r>
              <a:rPr lang="en-US" altLang="zh-CN" sz="2400" b="1" dirty="0">
                <a:latin typeface="微软雅黑" panose="020B0503020204020204" charset="-122"/>
                <a:ea typeface="微软雅黑" panose="020B0503020204020204" charset="-122"/>
                <a:sym typeface="+mn-ea"/>
              </a:rPr>
              <a:t>2.科学是在</a:t>
            </a:r>
            <a:r>
              <a:rPr lang="en-US" altLang="zh-CN" sz="2400" b="1" dirty="0">
                <a:solidFill>
                  <a:srgbClr val="FF0000"/>
                </a:solidFill>
                <a:latin typeface="微软雅黑" panose="020B0503020204020204" charset="-122"/>
                <a:ea typeface="微软雅黑" panose="020B0503020204020204" charset="-122"/>
                <a:sym typeface="+mn-ea"/>
              </a:rPr>
              <a:t>一定范围内正确</a:t>
            </a:r>
            <a:r>
              <a:rPr lang="en-US" altLang="zh-CN" sz="2400" b="1" dirty="0">
                <a:latin typeface="微软雅黑" panose="020B0503020204020204" charset="-122"/>
                <a:ea typeface="微软雅黑" panose="020B0503020204020204" charset="-122"/>
                <a:sym typeface="+mn-ea"/>
              </a:rPr>
              <a:t>，而且</a:t>
            </a:r>
            <a:r>
              <a:rPr lang="en-US" altLang="zh-CN" sz="2400" b="1" dirty="0">
                <a:solidFill>
                  <a:srgbClr val="FF0000"/>
                </a:solidFill>
                <a:latin typeface="微软雅黑" panose="020B0503020204020204" charset="-122"/>
                <a:ea typeface="微软雅黑" panose="020B0503020204020204" charset="-122"/>
                <a:sym typeface="+mn-ea"/>
              </a:rPr>
              <a:t>可以被证伪</a:t>
            </a:r>
            <a:r>
              <a:rPr lang="en-US" altLang="zh-CN" sz="2400" b="1" dirty="0">
                <a:latin typeface="微软雅黑" panose="020B0503020204020204" charset="-122"/>
                <a:ea typeface="微软雅黑" panose="020B0503020204020204" charset="-122"/>
                <a:sym typeface="+mn-ea"/>
              </a:rPr>
              <a:t>的人类思想模型。</a:t>
            </a:r>
            <a:endParaRPr lang="en-US" altLang="zh-CN" sz="24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3293"/>
            <a:ext cx="883348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三、</a:t>
            </a:r>
            <a:r>
              <a:rPr lang="zh-CN" sz="3200" spc="-15" dirty="0">
                <a:solidFill>
                  <a:srgbClr val="FF0000"/>
                </a:solidFill>
                <a:ea typeface="微软雅黑" panose="020B0503020204020204" charset="-122"/>
                <a:sym typeface="+mn-ea"/>
              </a:rPr>
              <a:t>科学是永远正确的</a:t>
            </a:r>
            <a:r>
              <a:rPr lang="zh-CN" sz="3200" spc="-15" dirty="0">
                <a:solidFill>
                  <a:srgbClr val="FF0000"/>
                </a:solidFill>
                <a:ea typeface="微软雅黑" panose="020B0503020204020204" charset="-122"/>
                <a:sym typeface="+mn-ea"/>
              </a:rPr>
              <a:t>思维模型吗？</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pic>
        <p:nvPicPr>
          <p:cNvPr id="7" name="图片 6"/>
          <p:cNvPicPr>
            <a:picLocks noChangeAspect="1"/>
          </p:cNvPicPr>
          <p:nvPr/>
        </p:nvPicPr>
        <p:blipFill>
          <a:blip r:embed="rId1"/>
          <a:stretch>
            <a:fillRect/>
          </a:stretch>
        </p:blipFill>
        <p:spPr>
          <a:xfrm>
            <a:off x="147955" y="1891030"/>
            <a:ext cx="4578350" cy="3597275"/>
          </a:xfrm>
          <a:prstGeom prst="rect">
            <a:avLst/>
          </a:prstGeom>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15720" y="2022475"/>
            <a:ext cx="9617710" cy="3975735"/>
          </a:xfrm>
          <a:prstGeom prst="rect">
            <a:avLst/>
          </a:prstGeom>
          <a:noFill/>
          <a:ln w="28575">
            <a:solidFill>
              <a:srgbClr val="219083"/>
            </a:solidFill>
          </a:ln>
        </p:spPr>
        <p:txBody>
          <a:bodyPr wrap="square" rtlCol="0" anchor="ctr" anchorCtr="0">
            <a:noAutofit/>
          </a:bodyPr>
          <a:lstStyle/>
          <a:p>
            <a:pPr marL="101600" algn="l" fontAlgn="auto">
              <a:lnSpc>
                <a:spcPts val="3880"/>
              </a:lnSpc>
            </a:pPr>
            <a:r>
              <a:rPr lang="en-US" altLang="zh-CN" sz="2400" b="1" dirty="0">
                <a:latin typeface="微软雅黑" panose="020B0503020204020204" charset="-122"/>
                <a:ea typeface="微软雅黑" panose="020B0503020204020204" charset="-122"/>
                <a:sym typeface="+mn-ea"/>
              </a:rPr>
              <a:t>1.创新的目的是</a:t>
            </a:r>
            <a:r>
              <a:rPr lang="en-US" altLang="zh-CN" sz="2400" b="1" dirty="0">
                <a:solidFill>
                  <a:srgbClr val="FF0000"/>
                </a:solidFill>
                <a:latin typeface="微软雅黑" panose="020B0503020204020204" charset="-122"/>
                <a:ea typeface="微软雅黑" panose="020B0503020204020204" charset="-122"/>
                <a:sym typeface="+mn-ea"/>
              </a:rPr>
              <a:t>更好</a:t>
            </a:r>
            <a:r>
              <a:rPr lang="en-US" altLang="zh-CN" sz="2400" b="1" dirty="0">
                <a:latin typeface="微软雅黑" panose="020B0503020204020204" charset="-122"/>
                <a:ea typeface="微软雅黑" panose="020B0503020204020204" charset="-122"/>
                <a:sym typeface="+mn-ea"/>
              </a:rPr>
              <a:t>的</a:t>
            </a:r>
            <a:r>
              <a:rPr lang="en-US" altLang="zh-CN" sz="2400" b="1" dirty="0">
                <a:solidFill>
                  <a:srgbClr val="FF0000"/>
                </a:solidFill>
                <a:latin typeface="微软雅黑" panose="020B0503020204020204" charset="-122"/>
                <a:ea typeface="微软雅黑" panose="020B0503020204020204" charset="-122"/>
                <a:sym typeface="+mn-ea"/>
              </a:rPr>
              <a:t>解决问题</a:t>
            </a:r>
            <a:r>
              <a:rPr lang="en-US" altLang="zh-CN" sz="2400" b="1" dirty="0">
                <a:latin typeface="微软雅黑" panose="020B0503020204020204" charset="-122"/>
                <a:ea typeface="微软雅黑" panose="020B0503020204020204" charset="-122"/>
                <a:sym typeface="+mn-ea"/>
              </a:rPr>
              <a:t>；</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2.创新是在更好的解决问题之后的</a:t>
            </a:r>
            <a:r>
              <a:rPr lang="en-US" altLang="zh-CN" sz="2400" b="1" dirty="0">
                <a:solidFill>
                  <a:srgbClr val="FF0000"/>
                </a:solidFill>
                <a:latin typeface="微软雅黑" panose="020B0503020204020204" charset="-122"/>
                <a:ea typeface="微软雅黑" panose="020B0503020204020204" charset="-122"/>
                <a:sym typeface="+mn-ea"/>
              </a:rPr>
              <a:t>副产品</a:t>
            </a:r>
            <a:r>
              <a:rPr lang="en-US" altLang="zh-CN" sz="2400" b="1" dirty="0">
                <a:latin typeface="微软雅黑" panose="020B0503020204020204" charset="-122"/>
                <a:ea typeface="微软雅黑" panose="020B0503020204020204" charset="-122"/>
                <a:sym typeface="+mn-ea"/>
              </a:rPr>
              <a:t>；</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3.创新是建立在</a:t>
            </a:r>
            <a:r>
              <a:rPr lang="en-US" altLang="zh-CN" sz="2400" b="1" dirty="0">
                <a:solidFill>
                  <a:srgbClr val="FF0000"/>
                </a:solidFill>
                <a:latin typeface="微软雅黑" panose="020B0503020204020204" charset="-122"/>
                <a:ea typeface="微软雅黑" panose="020B0503020204020204" charset="-122"/>
                <a:sym typeface="+mn-ea"/>
              </a:rPr>
              <a:t>前人基础</a:t>
            </a:r>
            <a:r>
              <a:rPr lang="en-US" altLang="zh-CN" sz="2400" b="1" dirty="0">
                <a:latin typeface="微软雅黑" panose="020B0503020204020204" charset="-122"/>
                <a:ea typeface="微软雅黑" panose="020B0503020204020204" charset="-122"/>
                <a:sym typeface="+mn-ea"/>
              </a:rPr>
              <a:t>上，不能无中生有；</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4.创新是</a:t>
            </a:r>
            <a:r>
              <a:rPr lang="en-US" altLang="zh-CN" sz="2400" b="1" dirty="0">
                <a:solidFill>
                  <a:srgbClr val="FF0000"/>
                </a:solidFill>
                <a:latin typeface="微软雅黑" panose="020B0503020204020204" charset="-122"/>
                <a:ea typeface="微软雅黑" panose="020B0503020204020204" charset="-122"/>
                <a:sym typeface="+mn-ea"/>
              </a:rPr>
              <a:t>有方法</a:t>
            </a:r>
            <a:r>
              <a:rPr lang="en-US" altLang="zh-CN" sz="2400" b="1" dirty="0">
                <a:latin typeface="微软雅黑" panose="020B0503020204020204" charset="-122"/>
                <a:ea typeface="微软雅黑" panose="020B0503020204020204" charset="-122"/>
                <a:sym typeface="+mn-ea"/>
              </a:rPr>
              <a:t>的，前人已经做了大量的总结和积累；</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5.</a:t>
            </a:r>
            <a:r>
              <a:rPr lang="en-US" altLang="zh-CN" sz="2400" b="1" dirty="0">
                <a:solidFill>
                  <a:srgbClr val="FF0000"/>
                </a:solidFill>
                <a:latin typeface="微软雅黑" panose="020B0503020204020204" charset="-122"/>
                <a:ea typeface="微软雅黑" panose="020B0503020204020204" charset="-122"/>
                <a:sym typeface="+mn-ea"/>
              </a:rPr>
              <a:t>处处可以</a:t>
            </a:r>
            <a:r>
              <a:rPr lang="en-US" altLang="zh-CN" sz="2400" b="1" dirty="0">
                <a:latin typeface="微软雅黑" panose="020B0503020204020204" charset="-122"/>
                <a:ea typeface="微软雅黑" panose="020B0503020204020204" charset="-122"/>
                <a:sym typeface="+mn-ea"/>
              </a:rPr>
              <a:t>创新，因为科学本身就是在一定范围内正确；</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6.</a:t>
            </a:r>
            <a:r>
              <a:rPr lang="en-US" altLang="zh-CN" sz="2400" b="1" dirty="0">
                <a:solidFill>
                  <a:srgbClr val="FF0000"/>
                </a:solidFill>
                <a:latin typeface="微软雅黑" panose="020B0503020204020204" charset="-122"/>
                <a:ea typeface="微软雅黑" panose="020B0503020204020204" charset="-122"/>
                <a:sym typeface="+mn-ea"/>
              </a:rPr>
              <a:t>人人可以</a:t>
            </a:r>
            <a:r>
              <a:rPr lang="en-US" altLang="zh-CN" sz="2400" b="1" dirty="0">
                <a:latin typeface="微软雅黑" panose="020B0503020204020204" charset="-122"/>
                <a:ea typeface="微软雅黑" panose="020B0503020204020204" charset="-122"/>
                <a:sym typeface="+mn-ea"/>
              </a:rPr>
              <a:t>创新，因为人人都有思想，有思想就可以建立模型；</a:t>
            </a:r>
            <a:endParaRPr lang="en-US" altLang="zh-CN" sz="2400" b="1" dirty="0">
              <a:latin typeface="微软雅黑" panose="020B0503020204020204" charset="-122"/>
              <a:ea typeface="微软雅黑" panose="020B0503020204020204" charset="-122"/>
              <a:sym typeface="+mn-ea"/>
            </a:endParaRPr>
          </a:p>
          <a:p>
            <a:pPr marL="101600" algn="l" fontAlgn="auto">
              <a:lnSpc>
                <a:spcPts val="3880"/>
              </a:lnSpc>
            </a:pPr>
            <a:r>
              <a:rPr lang="en-US" altLang="zh-CN" sz="2400" b="1" dirty="0">
                <a:latin typeface="微软雅黑" panose="020B0503020204020204" charset="-122"/>
                <a:ea typeface="微软雅黑" panose="020B0503020204020204" charset="-122"/>
                <a:sym typeface="+mn-ea"/>
              </a:rPr>
              <a:t>7.创新是</a:t>
            </a:r>
            <a:r>
              <a:rPr lang="en-US" altLang="zh-CN" sz="2400" b="1" dirty="0">
                <a:solidFill>
                  <a:srgbClr val="FF0000"/>
                </a:solidFill>
                <a:latin typeface="微软雅黑" panose="020B0503020204020204" charset="-122"/>
                <a:ea typeface="微软雅黑" panose="020B0503020204020204" charset="-122"/>
                <a:sym typeface="+mn-ea"/>
              </a:rPr>
              <a:t>无限</a:t>
            </a:r>
            <a:r>
              <a:rPr lang="en-US" altLang="zh-CN" sz="2400" b="1" dirty="0">
                <a:latin typeface="微软雅黑" panose="020B0503020204020204" charset="-122"/>
                <a:ea typeface="微软雅黑" panose="020B0503020204020204" charset="-122"/>
                <a:sym typeface="+mn-ea"/>
              </a:rPr>
              <a:t>的，因为世界是无限的。</a:t>
            </a:r>
            <a:endParaRPr lang="en-US" altLang="zh-CN" sz="24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949960" y="973773"/>
            <a:ext cx="10353040" cy="430530"/>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2800" spc="-15" dirty="0">
                <a:solidFill>
                  <a:srgbClr val="FF0000"/>
                </a:solidFill>
                <a:ea typeface="微软雅黑" panose="020B0503020204020204" charset="-122"/>
              </a:rPr>
              <a:t>四、创新就是构建一个更贴合客观事物本真的</a:t>
            </a:r>
            <a:r>
              <a:rPr lang="zh-CN" sz="2800" spc="-15" dirty="0">
                <a:solidFill>
                  <a:srgbClr val="FF0000"/>
                </a:solidFill>
                <a:ea typeface="微软雅黑" panose="020B0503020204020204" charset="-122"/>
              </a:rPr>
              <a:t>思维模型</a:t>
            </a:r>
            <a:endParaRPr lang="zh-CN" sz="28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 name="图片 17" descr="1453874644nzKFRC3Ivw"/>
          <p:cNvPicPr>
            <a:picLocks noChangeAspect="1"/>
          </p:cNvPicPr>
          <p:nvPr/>
        </p:nvPicPr>
        <p:blipFill>
          <a:blip r:embed="rId1"/>
          <a:stretch>
            <a:fillRect/>
          </a:stretch>
        </p:blipFill>
        <p:spPr>
          <a:xfrm>
            <a:off x="7700884" y="1879136"/>
            <a:ext cx="3974119" cy="4574257"/>
          </a:xfrm>
          <a:prstGeom prst="rect">
            <a:avLst/>
          </a:prstGeom>
          <a:ln w="12700">
            <a:solidFill>
              <a:sysClr val="window" lastClr="FFFFFF"/>
            </a:solidFill>
          </a:ln>
          <a:effectLst>
            <a:outerShdw blurRad="63500" sx="102000" sy="102000" algn="ctr" rotWithShape="0">
              <a:prstClr val="black">
                <a:alpha val="40000"/>
              </a:prstClr>
            </a:outerShdw>
          </a:effectLst>
        </p:spPr>
      </p:pic>
      <p:sp>
        <p:nvSpPr>
          <p:cNvPr id="19" name="矩形 18"/>
          <p:cNvSpPr/>
          <p:nvPr/>
        </p:nvSpPr>
        <p:spPr>
          <a:xfrm>
            <a:off x="7884142" y="1865170"/>
            <a:ext cx="418997" cy="916290"/>
          </a:xfrm>
          <a:prstGeom prst="rect">
            <a:avLst/>
          </a:prstGeom>
          <a:solidFill>
            <a:schemeClr val="tx2">
              <a:alpha val="65000"/>
            </a:schemeClr>
          </a:solidFill>
          <a:ln w="25400">
            <a:noFill/>
          </a:ln>
        </p:spPr>
        <p:txBody>
          <a:bodyPr vert="eaVert" anchor="ctr"/>
          <a:p>
            <a:pPr algn="ctr"/>
            <a:r>
              <a:rPr lang="zh-CN" altLang="en-US" sz="1865" b="1" dirty="0">
                <a:solidFill>
                  <a:schemeClr val="bg1"/>
                </a:solidFill>
                <a:latin typeface="微软雅黑" panose="020B0503020204020204" charset="-122"/>
                <a:ea typeface="微软雅黑" panose="020B0503020204020204" charset="-122"/>
              </a:rPr>
              <a:t>麦肯锡</a:t>
            </a:r>
            <a:endParaRPr lang="zh-CN" altLang="en-US" sz="1865" b="1" dirty="0">
              <a:solidFill>
                <a:schemeClr val="bg1"/>
              </a:solidFill>
              <a:latin typeface="微软雅黑" panose="020B0503020204020204" charset="-122"/>
              <a:ea typeface="微软雅黑" panose="020B0503020204020204" charset="-122"/>
            </a:endParaRPr>
          </a:p>
        </p:txBody>
      </p:sp>
      <p:grpSp>
        <p:nvGrpSpPr>
          <p:cNvPr id="20" name="组合 19"/>
          <p:cNvGrpSpPr/>
          <p:nvPr/>
        </p:nvGrpSpPr>
        <p:grpSpPr>
          <a:xfrm>
            <a:off x="1142974" y="3295827"/>
            <a:ext cx="5948904" cy="864233"/>
            <a:chOff x="760" y="3466"/>
            <a:chExt cx="12760" cy="1021"/>
          </a:xfrm>
        </p:grpSpPr>
        <p:sp>
          <p:nvSpPr>
            <p:cNvPr id="21" name="五边形 10"/>
            <p:cNvSpPr/>
            <p:nvPr/>
          </p:nvSpPr>
          <p:spPr>
            <a:xfrm>
              <a:off x="760" y="3466"/>
              <a:ext cx="12760" cy="1021"/>
            </a:xfrm>
            <a:prstGeom prst="rect">
              <a:avLst/>
            </a:prstGeom>
            <a:solidFill>
              <a:schemeClr val="tx2"/>
            </a:solidFill>
            <a:ln w="15875" cap="flat" cmpd="sng" algn="ctr">
              <a:gradFill flip="none" rotWithShape="1">
                <a:gsLst>
                  <a:gs pos="0">
                    <a:schemeClr val="bg1">
                      <a:lumMod val="75000"/>
                    </a:schemeClr>
                  </a:gs>
                  <a:gs pos="100000">
                    <a:schemeClr val="bg1"/>
                  </a:gs>
                </a:gsLst>
                <a:lin ang="18900000" scaled="1"/>
                <a:tileRect/>
              </a:gradFill>
              <a:prstDash val="solid"/>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76" tIns="60938" rIns="121876" bIns="60938" rtlCol="0" anchor="ctr"/>
            <a:p>
              <a:pPr algn="ctr"/>
              <a:endParaRPr lang="zh-CN" altLang="en-US" sz="1600" spc="-150">
                <a:solidFill>
                  <a:schemeClr val="accent1"/>
                </a:solidFill>
                <a:latin typeface="微软雅黑" panose="020B0503020204020204" charset="-122"/>
                <a:ea typeface="微软雅黑" panose="020B0503020204020204" charset="-122"/>
              </a:endParaRPr>
            </a:p>
          </p:txBody>
        </p:sp>
        <p:sp>
          <p:nvSpPr>
            <p:cNvPr id="22" name="矩形 21"/>
            <p:cNvSpPr>
              <a:spLocks noChangeArrowheads="1"/>
            </p:cNvSpPr>
            <p:nvPr/>
          </p:nvSpPr>
          <p:spPr bwMode="auto">
            <a:xfrm>
              <a:off x="1159" y="3549"/>
              <a:ext cx="11974" cy="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398" tIns="45700" rIns="91398" bIns="45700">
              <a:spAutoFit/>
            </a:bodyPr>
            <a:p>
              <a:pPr algn="ctr"/>
              <a:r>
                <a:rPr lang="zh-CN" sz="2400" dirty="0">
                  <a:solidFill>
                    <a:schemeClr val="bg1"/>
                  </a:solidFill>
                  <a:latin typeface="微软雅黑" panose="020B0503020204020204" charset="-122"/>
                  <a:ea typeface="微软雅黑" panose="020B0503020204020204" charset="-122"/>
                  <a:sym typeface="Arial" panose="020B0604020202020204" pitchFamily="34" charset="0"/>
                </a:rPr>
                <a:t>电梯</a:t>
              </a:r>
              <a:r>
                <a:rPr lang="en-US" altLang="zh-CN" sz="2400" dirty="0">
                  <a:solidFill>
                    <a:schemeClr val="bg1"/>
                  </a:solidFill>
                  <a:latin typeface="微软雅黑" panose="020B0503020204020204" charset="-122"/>
                  <a:ea typeface="微软雅黑" panose="020B0503020204020204" charset="-122"/>
                  <a:sym typeface="Arial" panose="020B0604020202020204" pitchFamily="34" charset="0"/>
                </a:rPr>
                <a:t>30</a:t>
              </a:r>
              <a:r>
                <a:rPr lang="zh-CN" altLang="en-US" sz="2400" dirty="0">
                  <a:solidFill>
                    <a:schemeClr val="bg1"/>
                  </a:solidFill>
                  <a:latin typeface="微软雅黑" panose="020B0503020204020204" charset="-122"/>
                  <a:ea typeface="微软雅黑" panose="020B0503020204020204" charset="-122"/>
                  <a:sym typeface="Arial" panose="020B0604020202020204" pitchFamily="34" charset="0"/>
                </a:rPr>
                <a:t>秒</a:t>
              </a:r>
              <a:endParaRPr lang="zh-CN" altLang="en-US" sz="2400"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854575" y="1891665"/>
            <a:ext cx="7087235" cy="4751070"/>
          </a:xfrm>
          <a:prstGeom prst="rect">
            <a:avLst/>
          </a:prstGeom>
          <a:noFill/>
          <a:ln w="28575">
            <a:solidFill>
              <a:srgbClr val="219083"/>
            </a:solidFill>
          </a:ln>
        </p:spPr>
        <p:txBody>
          <a:bodyPr wrap="square" rtlCol="0" anchor="ctr" anchorCtr="0">
            <a:noAutofit/>
          </a:bodyPr>
          <a:lstStyle/>
          <a:p>
            <a:pPr marL="101600" algn="l" fontAlgn="auto">
              <a:lnSpc>
                <a:spcPts val="4080"/>
              </a:lnSpc>
            </a:pPr>
            <a:r>
              <a:rPr lang="en-US" altLang="zh-CN" sz="2400" b="1" dirty="0">
                <a:latin typeface="微软雅黑" panose="020B0503020204020204" charset="-122"/>
                <a:ea typeface="微软雅黑" panose="020B0503020204020204" charset="-122"/>
                <a:sym typeface="+mn-ea"/>
              </a:rPr>
              <a:t>1.从解决问题的角度看，</a:t>
            </a:r>
            <a:r>
              <a:rPr lang="zh-CN" altLang="en-US" sz="2400" b="1" dirty="0">
                <a:latin typeface="微软雅黑" panose="020B0503020204020204" charset="-122"/>
                <a:ea typeface="微软雅黑" panose="020B0503020204020204" charset="-122"/>
                <a:sym typeface="+mn-ea"/>
              </a:rPr>
              <a:t>创新创业</a:t>
            </a:r>
            <a:r>
              <a:rPr lang="en-US" altLang="zh-CN" sz="2400" b="1" dirty="0">
                <a:latin typeface="微软雅黑" panose="020B0503020204020204" charset="-122"/>
                <a:ea typeface="微软雅黑" panose="020B0503020204020204" charset="-122"/>
                <a:sym typeface="+mn-ea"/>
              </a:rPr>
              <a:t>是</a:t>
            </a:r>
            <a:r>
              <a:rPr lang="en-US" altLang="zh-CN" sz="2400" b="1" dirty="0">
                <a:solidFill>
                  <a:srgbClr val="FF0000"/>
                </a:solidFill>
                <a:latin typeface="微软雅黑" panose="020B0503020204020204" charset="-122"/>
                <a:ea typeface="微软雅黑" panose="020B0503020204020204" charset="-122"/>
                <a:sym typeface="+mn-ea"/>
              </a:rPr>
              <a:t>一回事</a:t>
            </a:r>
            <a:endParaRPr lang="en-US" altLang="zh-CN" sz="2400" b="1" dirty="0">
              <a:latin typeface="微软雅黑" panose="020B0503020204020204" charset="-122"/>
              <a:ea typeface="微软雅黑" panose="020B0503020204020204" charset="-122"/>
              <a:sym typeface="+mn-ea"/>
            </a:endParaRPr>
          </a:p>
          <a:p>
            <a:pPr marL="101600" algn="l" fontAlgn="auto">
              <a:lnSpc>
                <a:spcPts val="4080"/>
              </a:lnSpc>
            </a:pPr>
            <a:r>
              <a:rPr lang="en-US" altLang="zh-CN" sz="2400" b="1" dirty="0">
                <a:latin typeface="微软雅黑" panose="020B0503020204020204" charset="-122"/>
                <a:ea typeface="微软雅黑" panose="020B0503020204020204" charset="-122"/>
                <a:sym typeface="+mn-ea"/>
              </a:rPr>
              <a:t>2.</a:t>
            </a:r>
            <a:r>
              <a:rPr lang="en-US" altLang="zh-CN" sz="2400" b="1" dirty="0">
                <a:latin typeface="微软雅黑" panose="020B0503020204020204" charset="-122"/>
                <a:ea typeface="微软雅黑" panose="020B0503020204020204" charset="-122"/>
              </a:rPr>
              <a:t>创业需要把创新卖给别人，这就引入了一个更大的“不确定”因素---</a:t>
            </a:r>
            <a:r>
              <a:rPr lang="en-US" altLang="zh-CN" sz="2400" b="1" dirty="0">
                <a:solidFill>
                  <a:srgbClr val="FF0000"/>
                </a:solidFill>
                <a:latin typeface="微软雅黑" panose="020B0503020204020204" charset="-122"/>
                <a:ea typeface="微软雅黑" panose="020B0503020204020204" charset="-122"/>
              </a:rPr>
              <a:t>人</a:t>
            </a:r>
            <a:r>
              <a:rPr lang="en-US" altLang="zh-CN" sz="2400" b="1" dirty="0">
                <a:latin typeface="微软雅黑" panose="020B0503020204020204" charset="-122"/>
                <a:ea typeface="微软雅黑" panose="020B0503020204020204" charset="-122"/>
              </a:rPr>
              <a:t>。</a:t>
            </a:r>
            <a:endParaRPr lang="en-US" altLang="zh-CN" sz="2400" b="1" dirty="0">
              <a:latin typeface="微软雅黑" panose="020B0503020204020204" charset="-122"/>
              <a:ea typeface="微软雅黑" panose="020B0503020204020204" charset="-122"/>
            </a:endParaRPr>
          </a:p>
          <a:p>
            <a:pPr marL="101600" algn="l" fontAlgn="auto">
              <a:lnSpc>
                <a:spcPts val="4080"/>
              </a:lnSpc>
            </a:pPr>
            <a:r>
              <a:rPr lang="en-US" altLang="zh-CN" sz="2400" b="1" dirty="0">
                <a:latin typeface="微软雅黑" panose="020B0503020204020204" charset="-122"/>
                <a:ea typeface="微软雅黑" panose="020B0503020204020204" charset="-122"/>
              </a:rPr>
              <a:t>3.创业者遇到的“不确定”如此剧烈、复杂和模糊，基本都和---人的因素有关。</a:t>
            </a:r>
            <a:endParaRPr lang="en-US" altLang="zh-CN" sz="2400" b="1" dirty="0">
              <a:latin typeface="微软雅黑" panose="020B0503020204020204" charset="-122"/>
              <a:ea typeface="微软雅黑" panose="020B0503020204020204" charset="-122"/>
            </a:endParaRPr>
          </a:p>
          <a:p>
            <a:pPr marL="101600" algn="l" fontAlgn="auto">
              <a:lnSpc>
                <a:spcPts val="4080"/>
              </a:lnSpc>
            </a:pPr>
            <a:r>
              <a:rPr lang="en-US" altLang="zh-CN" sz="2400" b="1" dirty="0">
                <a:latin typeface="微软雅黑" panose="020B0503020204020204" charset="-122"/>
                <a:ea typeface="微软雅黑" panose="020B0503020204020204" charset="-122"/>
              </a:rPr>
              <a:t>4.</a:t>
            </a:r>
            <a:r>
              <a:rPr lang="zh-CN" altLang="en-US" sz="2400" b="1" dirty="0">
                <a:latin typeface="微软雅黑" panose="020B0503020204020204" charset="-122"/>
                <a:ea typeface="微软雅黑" panose="020B0503020204020204" charset="-122"/>
              </a:rPr>
              <a:t>定义：创业</a:t>
            </a:r>
            <a:r>
              <a:rPr lang="en-US" altLang="zh-CN" sz="2400" b="1" dirty="0">
                <a:latin typeface="微软雅黑" panose="020B0503020204020204" charset="-122"/>
                <a:ea typeface="微软雅黑" panose="020B0503020204020204" charset="-122"/>
              </a:rPr>
              <a:t>就是构建一个满足别人需要的思想模型，它由两个部分组成：</a:t>
            </a:r>
            <a:r>
              <a:rPr lang="zh-CN" altLang="en-US" sz="2400" b="1" dirty="0">
                <a:latin typeface="微软雅黑" panose="020B0503020204020204" charset="-122"/>
                <a:ea typeface="微软雅黑" panose="020B0503020204020204" charset="-122"/>
              </a:rPr>
              <a:t>一是</a:t>
            </a:r>
            <a:r>
              <a:rPr lang="en-US" altLang="zh-CN" sz="2400" b="1" dirty="0">
                <a:latin typeface="微软雅黑" panose="020B0503020204020204" charset="-122"/>
                <a:ea typeface="微软雅黑" panose="020B0503020204020204" charset="-122"/>
              </a:rPr>
              <a:t>要有</a:t>
            </a:r>
            <a:r>
              <a:rPr lang="en-US" altLang="zh-CN" sz="2400" b="1" dirty="0">
                <a:solidFill>
                  <a:srgbClr val="FF0000"/>
                </a:solidFill>
                <a:latin typeface="微软雅黑" panose="020B0503020204020204" charset="-122"/>
                <a:ea typeface="微软雅黑" panose="020B0503020204020204" charset="-122"/>
              </a:rPr>
              <a:t>创业产品</a:t>
            </a:r>
            <a:r>
              <a:rPr lang="en-US" altLang="zh-CN" sz="2400" b="1" dirty="0">
                <a:latin typeface="微软雅黑" panose="020B0503020204020204" charset="-122"/>
                <a:ea typeface="微软雅黑" panose="020B0503020204020204" charset="-122"/>
              </a:rPr>
              <a:t>（模型）；</a:t>
            </a:r>
            <a:r>
              <a:rPr lang="zh-CN" altLang="en-US" sz="2400" b="1" dirty="0">
                <a:latin typeface="微软雅黑" panose="020B0503020204020204" charset="-122"/>
                <a:ea typeface="微软雅黑" panose="020B0503020204020204" charset="-122"/>
              </a:rPr>
              <a:t>二是</a:t>
            </a:r>
            <a:r>
              <a:rPr lang="en-US" altLang="zh-CN" sz="2400" b="1" dirty="0">
                <a:latin typeface="微软雅黑" panose="020B0503020204020204" charset="-122"/>
                <a:ea typeface="微软雅黑" panose="020B0503020204020204" charset="-122"/>
              </a:rPr>
              <a:t>要</a:t>
            </a:r>
            <a:r>
              <a:rPr lang="en-US" altLang="zh-CN" sz="2400" b="1" dirty="0">
                <a:solidFill>
                  <a:srgbClr val="FF0000"/>
                </a:solidFill>
                <a:latin typeface="微软雅黑" panose="020B0503020204020204" charset="-122"/>
                <a:ea typeface="微软雅黑" panose="020B0503020204020204" charset="-122"/>
              </a:rPr>
              <a:t>有人购买</a:t>
            </a:r>
            <a:r>
              <a:rPr lang="en-US" altLang="zh-CN" sz="2400" b="1" dirty="0">
                <a:latin typeface="微软雅黑" panose="020B0503020204020204" charset="-122"/>
                <a:ea typeface="微软雅黑" panose="020B0503020204020204" charset="-122"/>
              </a:rPr>
              <a:t>（客户需要）。</a:t>
            </a:r>
            <a:endParaRPr lang="en-US" altLang="zh-CN" sz="24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1754505" y="942975"/>
            <a:ext cx="9329420"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五、创业就是构建一个满足别人需要的</a:t>
            </a:r>
            <a:r>
              <a:rPr lang="zh-CN" sz="3200" spc="-15" dirty="0">
                <a:solidFill>
                  <a:srgbClr val="FF0000"/>
                </a:solidFill>
                <a:ea typeface="微软雅黑" panose="020B0503020204020204" charset="-122"/>
              </a:rPr>
              <a:t>思维模型</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pic>
        <p:nvPicPr>
          <p:cNvPr id="2" name="图片 1"/>
          <p:cNvPicPr>
            <a:picLocks noChangeAspect="1"/>
          </p:cNvPicPr>
          <p:nvPr/>
        </p:nvPicPr>
        <p:blipFill>
          <a:blip r:embed="rId1"/>
          <a:stretch>
            <a:fillRect/>
          </a:stretch>
        </p:blipFill>
        <p:spPr>
          <a:xfrm>
            <a:off x="0" y="1891665"/>
            <a:ext cx="4854575" cy="4657090"/>
          </a:xfrm>
          <a:prstGeom prst="rect">
            <a:avLst/>
          </a:prstGeom>
        </p:spPr>
      </p:pic>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70305" y="1891665"/>
            <a:ext cx="10756900" cy="4153535"/>
          </a:xfrm>
          <a:prstGeom prst="rect">
            <a:avLst/>
          </a:prstGeom>
          <a:noFill/>
          <a:ln w="28575">
            <a:solidFill>
              <a:srgbClr val="219083"/>
            </a:solidFill>
          </a:ln>
        </p:spPr>
        <p:txBody>
          <a:bodyPr wrap="square" rtlCol="0" anchor="ctr" anchorCtr="0">
            <a:noAutofit/>
          </a:bodyPr>
          <a:lstStyle/>
          <a:p>
            <a:pPr marL="101600" fontAlgn="auto">
              <a:lnSpc>
                <a:spcPts val="4080"/>
              </a:lnSpc>
            </a:pPr>
            <a:r>
              <a:rPr lang="en-US" altLang="zh-CN" sz="2400" b="1" dirty="0">
                <a:latin typeface="微软雅黑" panose="020B0503020204020204" charset="-122"/>
                <a:ea typeface="微软雅黑" panose="020B0503020204020204" charset="-122"/>
                <a:sym typeface="+mn-ea"/>
              </a:rPr>
              <a:t>1.第一阶段初创阶段，以产品和技术来占领</a:t>
            </a:r>
            <a:r>
              <a:rPr lang="en-US" altLang="zh-CN" sz="2400" b="1" dirty="0">
                <a:solidFill>
                  <a:srgbClr val="FF0000"/>
                </a:solidFill>
                <a:latin typeface="微软雅黑" panose="020B0503020204020204" charset="-122"/>
                <a:ea typeface="微软雅黑" panose="020B0503020204020204" charset="-122"/>
                <a:sym typeface="+mn-ea"/>
              </a:rPr>
              <a:t>市场</a:t>
            </a:r>
            <a:r>
              <a:rPr lang="en-US" altLang="zh-CN" sz="2400" b="1" dirty="0">
                <a:latin typeface="微软雅黑" panose="020B0503020204020204" charset="-122"/>
                <a:ea typeface="微软雅黑" panose="020B0503020204020204" charset="-122"/>
                <a:sym typeface="+mn-ea"/>
              </a:rPr>
              <a:t>。</a:t>
            </a:r>
            <a:endParaRPr lang="en-US" altLang="zh-CN" sz="2400" b="1" dirty="0">
              <a:latin typeface="微软雅黑" panose="020B0503020204020204" charset="-122"/>
              <a:ea typeface="微软雅黑" panose="020B0503020204020204" charset="-122"/>
              <a:sym typeface="+mn-ea"/>
            </a:endParaRPr>
          </a:p>
          <a:p>
            <a:pPr marL="101600" fontAlgn="auto">
              <a:lnSpc>
                <a:spcPts val="4080"/>
              </a:lnSpc>
            </a:pPr>
            <a:r>
              <a:rPr lang="en-US" altLang="zh-CN" sz="2400" b="1" dirty="0">
                <a:latin typeface="微软雅黑" panose="020B0503020204020204" charset="-122"/>
                <a:ea typeface="微软雅黑" panose="020B0503020204020204" charset="-122"/>
                <a:sym typeface="+mn-ea"/>
              </a:rPr>
              <a:t>2.第二阶段</a:t>
            </a:r>
            <a:r>
              <a:rPr lang="en-US" altLang="zh-CN" sz="2400" b="1" dirty="0">
                <a:solidFill>
                  <a:srgbClr val="FF0000"/>
                </a:solidFill>
                <a:latin typeface="微软雅黑" panose="020B0503020204020204" charset="-122"/>
                <a:ea typeface="微软雅黑" panose="020B0503020204020204" charset="-122"/>
                <a:sym typeface="+mn-ea"/>
              </a:rPr>
              <a:t>公司化</a:t>
            </a:r>
            <a:r>
              <a:rPr lang="en-US" altLang="zh-CN" sz="2400" b="1" dirty="0">
                <a:latin typeface="微软雅黑" panose="020B0503020204020204" charset="-122"/>
                <a:ea typeface="微软雅黑" panose="020B0503020204020204" charset="-122"/>
                <a:sym typeface="+mn-ea"/>
              </a:rPr>
              <a:t>阶段，规范管理来增加企业效益。</a:t>
            </a:r>
            <a:endParaRPr lang="en-US" altLang="zh-CN" sz="2400" b="1" dirty="0">
              <a:latin typeface="微软雅黑" panose="020B0503020204020204" charset="-122"/>
              <a:ea typeface="微软雅黑" panose="020B0503020204020204" charset="-122"/>
              <a:sym typeface="+mn-ea"/>
            </a:endParaRPr>
          </a:p>
          <a:p>
            <a:pPr marL="101600" fontAlgn="auto">
              <a:lnSpc>
                <a:spcPts val="4080"/>
              </a:lnSpc>
            </a:pPr>
            <a:r>
              <a:rPr lang="en-US" altLang="zh-CN" sz="2400" b="1" dirty="0">
                <a:latin typeface="微软雅黑" panose="020B0503020204020204" charset="-122"/>
                <a:ea typeface="微软雅黑" panose="020B0503020204020204" charset="-122"/>
                <a:sym typeface="+mn-ea"/>
              </a:rPr>
              <a:t>3.第三阶段</a:t>
            </a:r>
            <a:r>
              <a:rPr lang="en-US" altLang="zh-CN" sz="2400" b="1" dirty="0">
                <a:solidFill>
                  <a:srgbClr val="FF0000"/>
                </a:solidFill>
                <a:latin typeface="微软雅黑" panose="020B0503020204020204" charset="-122"/>
                <a:ea typeface="微软雅黑" panose="020B0503020204020204" charset="-122"/>
                <a:sym typeface="+mn-ea"/>
              </a:rPr>
              <a:t>集团化</a:t>
            </a:r>
            <a:r>
              <a:rPr lang="en-US" altLang="zh-CN" sz="2400" b="1" dirty="0">
                <a:latin typeface="微软雅黑" panose="020B0503020204020204" charset="-122"/>
                <a:ea typeface="微软雅黑" panose="020B0503020204020204" charset="-122"/>
                <a:sym typeface="+mn-ea"/>
              </a:rPr>
              <a:t>阶段。这时依靠的是硬实力（产业化的核心竞争力），整个集团和子公司形成了系统平台。</a:t>
            </a:r>
            <a:endParaRPr lang="en-US" altLang="zh-CN" sz="2400" b="1" dirty="0">
              <a:latin typeface="微软雅黑" panose="020B0503020204020204" charset="-122"/>
              <a:ea typeface="微软雅黑" panose="020B0503020204020204" charset="-122"/>
              <a:sym typeface="+mn-ea"/>
            </a:endParaRPr>
          </a:p>
          <a:p>
            <a:pPr marL="101600" fontAlgn="auto">
              <a:lnSpc>
                <a:spcPts val="4080"/>
              </a:lnSpc>
            </a:pPr>
            <a:r>
              <a:rPr lang="en-US" altLang="zh-CN" sz="2400" b="1" dirty="0">
                <a:latin typeface="微软雅黑" panose="020B0503020204020204" charset="-122"/>
                <a:ea typeface="微软雅黑" panose="020B0503020204020204" charset="-122"/>
                <a:sym typeface="+mn-ea"/>
              </a:rPr>
              <a:t>4.第四阶段是创业的最高境界，</a:t>
            </a:r>
            <a:r>
              <a:rPr lang="en-US" altLang="zh-CN" sz="2400" b="1" dirty="0">
                <a:solidFill>
                  <a:srgbClr val="FF0000"/>
                </a:solidFill>
                <a:latin typeface="微软雅黑" panose="020B0503020204020204" charset="-122"/>
                <a:ea typeface="微软雅黑" panose="020B0503020204020204" charset="-122"/>
                <a:sym typeface="+mn-ea"/>
              </a:rPr>
              <a:t>集团总部</a:t>
            </a:r>
            <a:r>
              <a:rPr lang="en-US" altLang="zh-CN" sz="2400" b="1" dirty="0">
                <a:latin typeface="微软雅黑" panose="020B0503020204020204" charset="-122"/>
                <a:ea typeface="微软雅黑" panose="020B0503020204020204" charset="-122"/>
                <a:sym typeface="+mn-ea"/>
              </a:rPr>
              <a:t>阶段，是一种无国界的经营，也就是俗称跨国公司。</a:t>
            </a:r>
            <a:endParaRPr lang="en-US" altLang="zh-CN" sz="24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297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六、岗位创业是开公司创业的前期和基础</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1724025" y="2459038"/>
            <a:ext cx="8277665" cy="676910"/>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4400" spc="-15" dirty="0">
                <a:solidFill>
                  <a:srgbClr val="FF0000"/>
                </a:solidFill>
                <a:ea typeface="微软雅黑" panose="020B0503020204020204" charset="-122"/>
              </a:rPr>
              <a:t>谁是中国最牛创业团队？</a:t>
            </a:r>
            <a:endParaRPr lang="zh-CN" sz="44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835275" y="614870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中国共产党——中国最牛创业团队！</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pic>
        <p:nvPicPr>
          <p:cNvPr id="2" name="图片 1"/>
          <p:cNvPicPr>
            <a:picLocks noChangeAspect="1"/>
          </p:cNvPicPr>
          <p:nvPr/>
        </p:nvPicPr>
        <p:blipFill>
          <a:blip r:embed="rId1"/>
          <a:stretch>
            <a:fillRect/>
          </a:stretch>
        </p:blipFill>
        <p:spPr>
          <a:xfrm>
            <a:off x="147955" y="715010"/>
            <a:ext cx="11915140" cy="5176520"/>
          </a:xfrm>
          <a:prstGeom prst="rect">
            <a:avLst/>
          </a:prstGeom>
        </p:spPr>
      </p:pic>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31520" y="1435100"/>
            <a:ext cx="10919460" cy="5320665"/>
          </a:xfrm>
          <a:prstGeom prst="rect">
            <a:avLst/>
          </a:prstGeom>
          <a:noFill/>
          <a:ln w="28575">
            <a:solidFill>
              <a:srgbClr val="219083"/>
            </a:solidFill>
          </a:ln>
        </p:spPr>
        <p:txBody>
          <a:bodyPr wrap="square" rtlCol="0" anchor="ctr" anchorCtr="0">
            <a:noAutofit/>
          </a:bodyPr>
          <a:lstStyle/>
          <a:p>
            <a:pPr marL="101600">
              <a:lnSpc>
                <a:spcPct val="100000"/>
              </a:lnSpc>
            </a:pPr>
            <a:r>
              <a:rPr lang="en-US" altLang="zh-CN" sz="2800" b="1" dirty="0">
                <a:latin typeface="微软雅黑" panose="020B0503020204020204" charset="-122"/>
                <a:ea typeface="微软雅黑" panose="020B0503020204020204" charset="-122"/>
                <a:sym typeface="+mn-ea"/>
              </a:rPr>
              <a:t>以下内容摘自金一南2017年11月演讲《不忘初心，方得始终》，略有改动，请同学们体会。</a:t>
            </a:r>
            <a:endParaRPr lang="en-US" altLang="zh-CN" sz="2800" b="1" dirty="0">
              <a:latin typeface="微软雅黑" panose="020B0503020204020204" charset="-122"/>
              <a:ea typeface="微软雅黑" panose="020B0503020204020204" charset="-122"/>
              <a:sym typeface="+mn-ea"/>
            </a:endParaRPr>
          </a:p>
          <a:p>
            <a:pPr marL="101600">
              <a:lnSpc>
                <a:spcPct val="100000"/>
              </a:lnSpc>
            </a:pPr>
            <a:r>
              <a:rPr lang="en-US" altLang="zh-CN" sz="2800" b="1" dirty="0">
                <a:latin typeface="微软雅黑" panose="020B0503020204020204" charset="-122"/>
                <a:ea typeface="微软雅黑" panose="020B0503020204020204" charset="-122"/>
                <a:sym typeface="+mn-ea"/>
              </a:rPr>
              <a:t>这是一支</a:t>
            </a:r>
            <a:r>
              <a:rPr lang="en-US" altLang="zh-CN" sz="2800" b="1" dirty="0">
                <a:solidFill>
                  <a:srgbClr val="FF0000"/>
                </a:solidFill>
                <a:latin typeface="微软雅黑" panose="020B0503020204020204" charset="-122"/>
                <a:ea typeface="微软雅黑" panose="020B0503020204020204" charset="-122"/>
                <a:sym typeface="+mn-ea"/>
              </a:rPr>
              <a:t>100年</a:t>
            </a:r>
            <a:r>
              <a:rPr lang="en-US" altLang="zh-CN" sz="2800" b="1" dirty="0">
                <a:latin typeface="微软雅黑" panose="020B0503020204020204" charset="-122"/>
                <a:ea typeface="微软雅黑" panose="020B0503020204020204" charset="-122"/>
                <a:sym typeface="+mn-ea"/>
              </a:rPr>
              <a:t>前的创业团队。</a:t>
            </a:r>
            <a:endParaRPr lang="en-US" altLang="zh-CN" sz="2800" b="1" dirty="0">
              <a:latin typeface="微软雅黑" panose="020B0503020204020204" charset="-122"/>
              <a:ea typeface="微软雅黑" panose="020B0503020204020204" charset="-122"/>
              <a:sym typeface="+mn-ea"/>
            </a:endParaRPr>
          </a:p>
          <a:p>
            <a:pPr marL="101600">
              <a:lnSpc>
                <a:spcPct val="100000"/>
              </a:lnSpc>
            </a:pPr>
            <a:r>
              <a:rPr lang="en-US" altLang="zh-CN" sz="2800" b="1" dirty="0">
                <a:solidFill>
                  <a:srgbClr val="FF0000"/>
                </a:solidFill>
                <a:latin typeface="微软雅黑" panose="020B0503020204020204" charset="-122"/>
                <a:ea typeface="微软雅黑" panose="020B0503020204020204" charset="-122"/>
                <a:sym typeface="+mn-ea"/>
              </a:rPr>
              <a:t>1921年</a:t>
            </a:r>
            <a:r>
              <a:rPr lang="en-US" altLang="zh-CN" sz="2800" b="1" dirty="0">
                <a:latin typeface="微软雅黑" panose="020B0503020204020204" charset="-122"/>
                <a:ea typeface="微软雅黑" panose="020B0503020204020204" charset="-122"/>
                <a:sym typeface="+mn-ea"/>
              </a:rPr>
              <a:t>公司注册，资本金接近于0，靠共产主义的故事拿到了苏联的天使轮和A轮，历经艰辛打败了西方跨国公司和国内强有力的竞争对手，1949年10月1日在主板市场上市。目前市值突破11万亿美金，居全球第二。</a:t>
            </a:r>
            <a:endParaRPr lang="en-US" altLang="zh-CN" sz="2800" b="1" dirty="0">
              <a:latin typeface="微软雅黑" panose="020B0503020204020204" charset="-122"/>
              <a:ea typeface="微软雅黑" panose="020B0503020204020204" charset="-122"/>
              <a:sym typeface="+mn-ea"/>
            </a:endParaRPr>
          </a:p>
          <a:p>
            <a:pPr marL="101600">
              <a:lnSpc>
                <a:spcPct val="100000"/>
              </a:lnSpc>
            </a:pPr>
            <a:r>
              <a:rPr lang="en-US" altLang="zh-CN" sz="2800" b="1" dirty="0">
                <a:latin typeface="微软雅黑" panose="020B0503020204020204" charset="-122"/>
                <a:ea typeface="微软雅黑" panose="020B0503020204020204" charset="-122"/>
                <a:sym typeface="+mn-ea"/>
              </a:rPr>
              <a:t>1921年，初创团队在上海召开团队成立的第一次筹备会，在上海召开期间被同行业垄断对手不断地干扰，后转移至一艘船上顺利完成注册。初期注册资本接近为零，靠着马恩列的商业计划书，拿到了北极熊创投的天使轮和A轮。</a:t>
            </a:r>
            <a:endParaRPr lang="en-US" altLang="zh-CN"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297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八、中国共产党——中国最牛创业团队！</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73735" y="1705610"/>
            <a:ext cx="11285220" cy="4591050"/>
          </a:xfrm>
          <a:prstGeom prst="rect">
            <a:avLst/>
          </a:prstGeom>
          <a:noFill/>
          <a:ln w="28575">
            <a:solidFill>
              <a:srgbClr val="219083"/>
            </a:solidFill>
          </a:ln>
        </p:spPr>
        <p:txBody>
          <a:bodyPr wrap="square" rtlCol="0" anchor="ctr" anchorCtr="0">
            <a:noAutofit/>
          </a:bodyPr>
          <a:lstStyle/>
          <a:p>
            <a:pPr marL="101600" fontAlgn="auto">
              <a:lnSpc>
                <a:spcPts val="4160"/>
              </a:lnSpc>
            </a:pPr>
            <a:r>
              <a:rPr lang="en-US" altLang="zh-CN" sz="2800" b="1" dirty="0">
                <a:solidFill>
                  <a:srgbClr val="FF0000"/>
                </a:solidFill>
                <a:latin typeface="微软雅黑" panose="020B0503020204020204" charset="-122"/>
                <a:ea typeface="微软雅黑" panose="020B0503020204020204" charset="-122"/>
                <a:sym typeface="+mn-ea"/>
              </a:rPr>
              <a:t>1924年</a:t>
            </a:r>
            <a:r>
              <a:rPr lang="en-US" altLang="zh-CN" sz="2800" b="1" dirty="0">
                <a:latin typeface="微软雅黑" panose="020B0503020204020204" charset="-122"/>
                <a:ea typeface="微软雅黑" panose="020B0503020204020204" charset="-122"/>
                <a:sym typeface="+mn-ea"/>
              </a:rPr>
              <a:t>，为了打破传统行业的垄断，联合了友商发起新战略，但是由于友商的恶意陷害和投机行为，造成了最终计划的失败。</a:t>
            </a:r>
            <a:endParaRPr lang="en-US" altLang="zh-CN" sz="2800" b="1" dirty="0">
              <a:latin typeface="微软雅黑" panose="020B0503020204020204" charset="-122"/>
              <a:ea typeface="微软雅黑" panose="020B0503020204020204" charset="-122"/>
              <a:sym typeface="+mn-ea"/>
            </a:endParaRPr>
          </a:p>
          <a:p>
            <a:pPr marL="101600" fontAlgn="auto">
              <a:lnSpc>
                <a:spcPts val="4160"/>
              </a:lnSpc>
            </a:pPr>
            <a:r>
              <a:rPr lang="en-US" altLang="zh-CN" sz="2800" b="1" dirty="0">
                <a:solidFill>
                  <a:srgbClr val="FF0000"/>
                </a:solidFill>
                <a:latin typeface="微软雅黑" panose="020B0503020204020204" charset="-122"/>
                <a:ea typeface="微软雅黑" panose="020B0503020204020204" charset="-122"/>
                <a:sym typeface="+mn-ea"/>
              </a:rPr>
              <a:t>1935年</a:t>
            </a:r>
            <a:r>
              <a:rPr lang="en-US" altLang="zh-CN" sz="2800" b="1" dirty="0">
                <a:latin typeface="微软雅黑" panose="020B0503020204020204" charset="-122"/>
                <a:ea typeface="微软雅黑" panose="020B0503020204020204" charset="-122"/>
                <a:sym typeface="+mn-ea"/>
              </a:rPr>
              <a:t>，在多次项目地推受到竞争对手打击之后，纠正了团队内海归所领导的错误路线，选出了行业内天才CEO作为领导核心。</a:t>
            </a:r>
            <a:endParaRPr lang="en-US" altLang="zh-CN" sz="2800" b="1" dirty="0">
              <a:latin typeface="微软雅黑" panose="020B0503020204020204" charset="-122"/>
              <a:ea typeface="微软雅黑" panose="020B0503020204020204" charset="-122"/>
              <a:sym typeface="+mn-ea"/>
            </a:endParaRPr>
          </a:p>
          <a:p>
            <a:pPr marL="101600" fontAlgn="auto">
              <a:lnSpc>
                <a:spcPts val="4160"/>
              </a:lnSpc>
            </a:pPr>
            <a:r>
              <a:rPr lang="en-US" altLang="zh-CN" sz="2800" b="1" dirty="0">
                <a:solidFill>
                  <a:srgbClr val="FF0000"/>
                </a:solidFill>
                <a:latin typeface="微软雅黑" panose="020B0503020204020204" charset="-122"/>
                <a:ea typeface="微软雅黑" panose="020B0503020204020204" charset="-122"/>
                <a:sym typeface="+mn-ea"/>
              </a:rPr>
              <a:t>1937年</a:t>
            </a:r>
            <a:r>
              <a:rPr lang="en-US" altLang="zh-CN" sz="2800" b="1" dirty="0">
                <a:latin typeface="微软雅黑" panose="020B0503020204020204" charset="-122"/>
                <a:ea typeface="微软雅黑" panose="020B0503020204020204" charset="-122"/>
                <a:sym typeface="+mn-ea"/>
              </a:rPr>
              <a:t>，东洋大财团妄图以强力的措施兼并中国市场，消灭在中国市场的竞争对手。团队上下联合一切力量，巩固用户市场。</a:t>
            </a:r>
            <a:endParaRPr lang="en-US" altLang="zh-CN" sz="2800" b="1" dirty="0">
              <a:latin typeface="微软雅黑" panose="020B0503020204020204" charset="-122"/>
              <a:ea typeface="微软雅黑" panose="020B0503020204020204" charset="-122"/>
              <a:sym typeface="+mn-ea"/>
            </a:endParaRPr>
          </a:p>
          <a:p>
            <a:pPr marL="101600" fontAlgn="auto">
              <a:lnSpc>
                <a:spcPts val="4160"/>
              </a:lnSpc>
            </a:pPr>
            <a:r>
              <a:rPr lang="en-US" altLang="zh-CN" sz="2800" b="1" dirty="0">
                <a:solidFill>
                  <a:srgbClr val="FF0000"/>
                </a:solidFill>
                <a:latin typeface="微软雅黑" panose="020B0503020204020204" charset="-122"/>
                <a:ea typeface="微软雅黑" panose="020B0503020204020204" charset="-122"/>
                <a:sym typeface="+mn-ea"/>
              </a:rPr>
              <a:t>1945年</a:t>
            </a:r>
            <a:r>
              <a:rPr lang="en-US" altLang="zh-CN" sz="2800" b="1" dirty="0">
                <a:latin typeface="微软雅黑" panose="020B0503020204020204" charset="-122"/>
                <a:ea typeface="微软雅黑" panose="020B0503020204020204" charset="-122"/>
                <a:sym typeface="+mn-ea"/>
              </a:rPr>
              <a:t>，击败了东洋财团的不正当竞争，东洋财团彻底被驱逐出中国市场。</a:t>
            </a:r>
            <a:endParaRPr lang="en-US" altLang="zh-CN"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297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八、中国共产党——中国最牛创业团队！</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96570" y="1866900"/>
            <a:ext cx="11460480" cy="4342765"/>
          </a:xfrm>
          <a:prstGeom prst="rect">
            <a:avLst/>
          </a:prstGeom>
          <a:noFill/>
          <a:ln w="28575">
            <a:solidFill>
              <a:srgbClr val="219083"/>
            </a:solidFill>
          </a:ln>
        </p:spPr>
        <p:txBody>
          <a:bodyPr wrap="square" rtlCol="0" anchor="ctr" anchorCtr="0">
            <a:noAutofit/>
          </a:bodyPr>
          <a:lstStyle/>
          <a:p>
            <a:pPr marL="101600" fontAlgn="auto">
              <a:lnSpc>
                <a:spcPts val="4260"/>
              </a:lnSpc>
            </a:pPr>
            <a:r>
              <a:rPr lang="en-US" altLang="zh-CN" sz="2800" b="1" dirty="0">
                <a:solidFill>
                  <a:srgbClr val="FF0000"/>
                </a:solidFill>
                <a:latin typeface="微软雅黑" panose="020B0503020204020204" charset="-122"/>
                <a:ea typeface="微软雅黑" panose="020B0503020204020204" charset="-122"/>
                <a:sym typeface="+mn-ea"/>
              </a:rPr>
              <a:t>1947年</a:t>
            </a:r>
            <a:r>
              <a:rPr lang="en-US" altLang="zh-CN" sz="2800" b="1" dirty="0">
                <a:latin typeface="微软雅黑" panose="020B0503020204020204" charset="-122"/>
                <a:ea typeface="微软雅黑" panose="020B0503020204020204" charset="-122"/>
                <a:sym typeface="+mn-ea"/>
              </a:rPr>
              <a:t>，国内竞争对手，也就是前文提到的友商，撕毁了公司联席合并发展的协议，通过各种恶意营销和强行干扰用户的行为，引起了广大用户强烈愤慨，在广大用户的支持下，通过拿下了决定性的三个市场的份额，并最终一鼓作气，击败了竞争对手。</a:t>
            </a:r>
            <a:endParaRPr lang="en-US" altLang="zh-CN" sz="2800" b="1" dirty="0">
              <a:latin typeface="微软雅黑" panose="020B0503020204020204" charset="-122"/>
              <a:ea typeface="微软雅黑" panose="020B0503020204020204" charset="-122"/>
              <a:sym typeface="+mn-ea"/>
            </a:endParaRPr>
          </a:p>
          <a:p>
            <a:pPr marL="101600" fontAlgn="auto">
              <a:lnSpc>
                <a:spcPts val="4260"/>
              </a:lnSpc>
            </a:pPr>
            <a:r>
              <a:rPr lang="en-US" altLang="zh-CN" sz="2800" b="1" dirty="0">
                <a:solidFill>
                  <a:srgbClr val="FF0000"/>
                </a:solidFill>
                <a:latin typeface="微软雅黑" panose="020B0503020204020204" charset="-122"/>
                <a:ea typeface="微软雅黑" panose="020B0503020204020204" charset="-122"/>
                <a:sym typeface="+mn-ea"/>
              </a:rPr>
              <a:t>1949年</a:t>
            </a:r>
            <a:r>
              <a:rPr lang="en-US" altLang="zh-CN" sz="2800" b="1" dirty="0">
                <a:latin typeface="微软雅黑" panose="020B0503020204020204" charset="-122"/>
                <a:ea typeface="微软雅黑" panose="020B0503020204020204" charset="-122"/>
                <a:sym typeface="+mn-ea"/>
              </a:rPr>
              <a:t>10月1日，在北极熊创投等投资机构支持下，在北京上市，正式加入全球市场。</a:t>
            </a:r>
            <a:endParaRPr lang="en-US" altLang="zh-CN"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297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八、中国共产党——中国最牛创业团队！</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6725" y="1866900"/>
            <a:ext cx="11460480" cy="4751705"/>
          </a:xfrm>
          <a:prstGeom prst="rect">
            <a:avLst/>
          </a:prstGeom>
          <a:noFill/>
          <a:ln w="28575">
            <a:solidFill>
              <a:srgbClr val="219083"/>
            </a:solidFill>
          </a:ln>
        </p:spPr>
        <p:txBody>
          <a:bodyPr wrap="square" rtlCol="0" anchor="ctr" anchorCtr="0">
            <a:noAutofit/>
          </a:bodyPr>
          <a:lstStyle/>
          <a:p>
            <a:pPr marL="101600" fontAlgn="auto">
              <a:lnSpc>
                <a:spcPts val="4160"/>
              </a:lnSpc>
            </a:pPr>
            <a:r>
              <a:rPr lang="en-US" altLang="zh-CN" sz="2800" b="1" dirty="0">
                <a:solidFill>
                  <a:srgbClr val="FF0000"/>
                </a:solidFill>
                <a:latin typeface="微软雅黑" panose="020B0503020204020204" charset="-122"/>
                <a:ea typeface="微软雅黑" panose="020B0503020204020204" charset="-122"/>
                <a:sym typeface="+mn-ea"/>
              </a:rPr>
              <a:t>1966年</a:t>
            </a:r>
            <a:r>
              <a:rPr lang="en-US" altLang="zh-CN" sz="2800" b="1" dirty="0">
                <a:latin typeface="微软雅黑" panose="020B0503020204020204" charset="-122"/>
                <a:ea typeface="微软雅黑" panose="020B0503020204020204" charset="-122"/>
                <a:sym typeface="+mn-ea"/>
              </a:rPr>
              <a:t>，团队中几个投机分子为了一己私利，试图摆脱团队领导核心，妄以要挟公司创始团队，开展了长达十年上上下下的公司内斗。严重扰乱了用户市场。</a:t>
            </a:r>
            <a:endParaRPr lang="en-US" altLang="zh-CN" sz="2800" b="1" dirty="0">
              <a:latin typeface="微软雅黑" panose="020B0503020204020204" charset="-122"/>
              <a:ea typeface="微软雅黑" panose="020B0503020204020204" charset="-122"/>
              <a:sym typeface="+mn-ea"/>
            </a:endParaRPr>
          </a:p>
          <a:p>
            <a:pPr marL="101600" fontAlgn="auto">
              <a:lnSpc>
                <a:spcPts val="4160"/>
              </a:lnSpc>
            </a:pPr>
            <a:r>
              <a:rPr lang="en-US" altLang="zh-CN" sz="2800" b="1" dirty="0">
                <a:solidFill>
                  <a:srgbClr val="FF0000"/>
                </a:solidFill>
                <a:latin typeface="微软雅黑" panose="020B0503020204020204" charset="-122"/>
                <a:ea typeface="微软雅黑" panose="020B0503020204020204" charset="-122"/>
                <a:sym typeface="+mn-ea"/>
              </a:rPr>
              <a:t>1976年</a:t>
            </a:r>
            <a:r>
              <a:rPr lang="en-US" altLang="zh-CN" sz="2800" b="1" dirty="0">
                <a:latin typeface="微软雅黑" panose="020B0503020204020204" charset="-122"/>
                <a:ea typeface="微软雅黑" panose="020B0503020204020204" charset="-122"/>
                <a:sym typeface="+mn-ea"/>
              </a:rPr>
              <a:t>，投机分子的图谋被曝光揭露，接连数位团队早期联合创始人相继逝世，公司情况面临重大机遇调整。</a:t>
            </a:r>
            <a:endParaRPr lang="en-US" altLang="zh-CN" sz="2800" b="1" dirty="0">
              <a:latin typeface="微软雅黑" panose="020B0503020204020204" charset="-122"/>
              <a:ea typeface="微软雅黑" panose="020B0503020204020204" charset="-122"/>
              <a:sym typeface="+mn-ea"/>
            </a:endParaRPr>
          </a:p>
          <a:p>
            <a:pPr marL="101600" fontAlgn="auto">
              <a:lnSpc>
                <a:spcPts val="4160"/>
              </a:lnSpc>
            </a:pPr>
            <a:r>
              <a:rPr lang="en-US" altLang="zh-CN" sz="2800" b="1" dirty="0">
                <a:solidFill>
                  <a:srgbClr val="FF0000"/>
                </a:solidFill>
                <a:latin typeface="微软雅黑" panose="020B0503020204020204" charset="-122"/>
                <a:ea typeface="微软雅黑" panose="020B0503020204020204" charset="-122"/>
                <a:sym typeface="+mn-ea"/>
              </a:rPr>
              <a:t>1978年</a:t>
            </a:r>
            <a:r>
              <a:rPr lang="en-US" altLang="zh-CN" sz="2800" b="1" dirty="0">
                <a:latin typeface="微软雅黑" panose="020B0503020204020204" charset="-122"/>
                <a:ea typeface="微软雅黑" panose="020B0503020204020204" charset="-122"/>
                <a:sym typeface="+mn-ea"/>
              </a:rPr>
              <a:t>，几位公司早期联合创始人临危受命决定复出，将整个战略目标转移至提升用户体验和实现利润增长上，采取资本入股、商品入股、技术入股等方式，开放引入国外投资机构的模式。</a:t>
            </a:r>
            <a:endParaRPr lang="en-US" altLang="zh-CN" sz="2800" b="1" dirty="0">
              <a:latin typeface="微软雅黑" panose="020B0503020204020204" charset="-122"/>
              <a:ea typeface="微软雅黑" panose="020B0503020204020204" charset="-122"/>
              <a:sym typeface="+mn-ea"/>
            </a:endParaRPr>
          </a:p>
          <a:p>
            <a:pPr marL="101600">
              <a:lnSpc>
                <a:spcPct val="100000"/>
              </a:lnSpc>
            </a:pPr>
            <a:endParaRPr lang="en-US" altLang="zh-CN"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297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八、中国共产党——中国最牛创业团队！</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6725" y="1866900"/>
            <a:ext cx="11460480" cy="3596640"/>
          </a:xfrm>
          <a:prstGeom prst="rect">
            <a:avLst/>
          </a:prstGeom>
          <a:noFill/>
          <a:ln w="28575">
            <a:solidFill>
              <a:srgbClr val="219083"/>
            </a:solidFill>
          </a:ln>
        </p:spPr>
        <p:txBody>
          <a:bodyPr wrap="square" rtlCol="0" anchor="ctr" anchorCtr="0">
            <a:noAutofit/>
          </a:bodyPr>
          <a:lstStyle/>
          <a:p>
            <a:pPr marL="101600" fontAlgn="auto">
              <a:lnSpc>
                <a:spcPts val="4260"/>
              </a:lnSpc>
            </a:pPr>
            <a:r>
              <a:rPr lang="en-US" altLang="zh-CN" sz="2800" b="1" dirty="0">
                <a:solidFill>
                  <a:srgbClr val="FF0000"/>
                </a:solidFill>
                <a:latin typeface="微软雅黑" panose="020B0503020204020204" charset="-122"/>
                <a:ea typeface="微软雅黑" panose="020B0503020204020204" charset="-122"/>
                <a:sym typeface="+mn-ea"/>
              </a:rPr>
              <a:t>1992年</a:t>
            </a:r>
            <a:r>
              <a:rPr lang="en-US" altLang="zh-CN" sz="2800" b="1" dirty="0">
                <a:latin typeface="微软雅黑" panose="020B0503020204020204" charset="-122"/>
                <a:ea typeface="微软雅黑" panose="020B0503020204020204" charset="-122"/>
                <a:sym typeface="+mn-ea"/>
              </a:rPr>
              <a:t>，转变了持续数十年的公司管理体制，开展公司市场化发展。</a:t>
            </a:r>
            <a:endParaRPr lang="en-US" altLang="zh-CN" sz="2800" b="1" dirty="0">
              <a:latin typeface="微软雅黑" panose="020B0503020204020204" charset="-122"/>
              <a:ea typeface="微软雅黑" panose="020B0503020204020204" charset="-122"/>
              <a:sym typeface="+mn-ea"/>
            </a:endParaRPr>
          </a:p>
          <a:p>
            <a:pPr marL="101600" fontAlgn="auto">
              <a:lnSpc>
                <a:spcPts val="4260"/>
              </a:lnSpc>
            </a:pPr>
            <a:r>
              <a:rPr lang="en-US" altLang="zh-CN" sz="2800" b="1" dirty="0">
                <a:solidFill>
                  <a:srgbClr val="FF0000"/>
                </a:solidFill>
                <a:latin typeface="微软雅黑" panose="020B0503020204020204" charset="-122"/>
                <a:ea typeface="微软雅黑" panose="020B0503020204020204" charset="-122"/>
                <a:sym typeface="+mn-ea"/>
              </a:rPr>
              <a:t>1997年和1999</a:t>
            </a:r>
            <a:r>
              <a:rPr lang="en-US" altLang="zh-CN" sz="2800" b="1" dirty="0">
                <a:latin typeface="微软雅黑" panose="020B0503020204020204" charset="-122"/>
                <a:ea typeface="微软雅黑" panose="020B0503020204020204" charset="-122"/>
                <a:sym typeface="+mn-ea"/>
              </a:rPr>
              <a:t>年，成功地收回被国外集团长期兼并的两个子公司。</a:t>
            </a:r>
            <a:endParaRPr lang="en-US" altLang="zh-CN" sz="2800" b="1" dirty="0">
              <a:latin typeface="微软雅黑" panose="020B0503020204020204" charset="-122"/>
              <a:ea typeface="微软雅黑" panose="020B0503020204020204" charset="-122"/>
              <a:sym typeface="+mn-ea"/>
            </a:endParaRPr>
          </a:p>
          <a:p>
            <a:pPr marL="101600" fontAlgn="auto">
              <a:lnSpc>
                <a:spcPts val="4260"/>
              </a:lnSpc>
            </a:pPr>
            <a:r>
              <a:rPr lang="en-US" altLang="zh-CN" sz="2800" b="1" dirty="0">
                <a:solidFill>
                  <a:srgbClr val="FF0000"/>
                </a:solidFill>
                <a:latin typeface="微软雅黑" panose="020B0503020204020204" charset="-122"/>
                <a:ea typeface="微软雅黑" panose="020B0503020204020204" charset="-122"/>
                <a:sym typeface="+mn-ea"/>
              </a:rPr>
              <a:t>2003年</a:t>
            </a:r>
            <a:r>
              <a:rPr lang="en-US" altLang="zh-CN" sz="2800" b="1" dirty="0">
                <a:latin typeface="微软雅黑" panose="020B0503020204020204" charset="-122"/>
                <a:ea typeface="微软雅黑" panose="020B0503020204020204" charset="-122"/>
                <a:sym typeface="+mn-ea"/>
              </a:rPr>
              <a:t>，面对高速增长的公司规模和业绩，领导层提出了团队良好健康持续发展的规划，要求强调以用户体验至上，树立市场的全局观念，强调产品和市场的协调统一。</a:t>
            </a:r>
            <a:endParaRPr lang="en-US" altLang="zh-CN" sz="2800" b="1" dirty="0">
              <a:latin typeface="微软雅黑" panose="020B0503020204020204" charset="-122"/>
              <a:ea typeface="微软雅黑" panose="020B0503020204020204" charset="-122"/>
              <a:sym typeface="+mn-ea"/>
            </a:endParaRPr>
          </a:p>
          <a:p>
            <a:pPr marL="101600">
              <a:lnSpc>
                <a:spcPct val="100000"/>
              </a:lnSpc>
            </a:pPr>
            <a:endParaRPr lang="en-US" altLang="zh-CN"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297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八、中国共产党——中国最牛创业团队！</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3525" y="1653540"/>
            <a:ext cx="11664315" cy="5204460"/>
          </a:xfrm>
          <a:prstGeom prst="rect">
            <a:avLst/>
          </a:prstGeom>
          <a:noFill/>
          <a:ln w="28575">
            <a:solidFill>
              <a:srgbClr val="219083"/>
            </a:solidFill>
          </a:ln>
        </p:spPr>
        <p:txBody>
          <a:bodyPr wrap="square" rtlCol="0" anchor="ctr" anchorCtr="0">
            <a:noAutofit/>
          </a:bodyPr>
          <a:lstStyle/>
          <a:p>
            <a:pPr marL="101600" fontAlgn="auto">
              <a:lnSpc>
                <a:spcPts val="4180"/>
              </a:lnSpc>
            </a:pPr>
            <a:r>
              <a:rPr lang="en-US" altLang="zh-CN" sz="2400" b="1" dirty="0">
                <a:solidFill>
                  <a:srgbClr val="FF0000"/>
                </a:solidFill>
                <a:latin typeface="微软雅黑" panose="020B0503020204020204" charset="-122"/>
                <a:ea typeface="微软雅黑" panose="020B0503020204020204" charset="-122"/>
                <a:sym typeface="+mn-ea"/>
              </a:rPr>
              <a:t>2012年</a:t>
            </a:r>
            <a:r>
              <a:rPr lang="en-US" altLang="zh-CN" sz="2400" b="1" dirty="0">
                <a:latin typeface="微软雅黑" panose="020B0503020204020204" charset="-122"/>
                <a:ea typeface="微软雅黑" panose="020B0503020204020204" charset="-122"/>
                <a:sym typeface="+mn-ea"/>
              </a:rPr>
              <a:t>，新一届高层领导班子上任，此时的团队实力更为强大，面临着更为重要的挑战。为了使公司内部更具有竞争力，强有力地开展了团队内部大考评，欺压员工的、爱用潜规则的、欺上瞒下的、在其位不谋其政的不合格员工都被调查，屡教不改顶风作案的被要求离开团队。净化了团队内部不和谐的因素，又端正了整个公司的企业文化，使之更有竞争力。</a:t>
            </a:r>
            <a:endParaRPr lang="en-US" altLang="zh-CN" sz="2400" b="1" dirty="0">
              <a:latin typeface="微软雅黑" panose="020B0503020204020204" charset="-122"/>
              <a:ea typeface="微软雅黑" panose="020B0503020204020204" charset="-122"/>
              <a:sym typeface="+mn-ea"/>
            </a:endParaRPr>
          </a:p>
          <a:p>
            <a:pPr marL="101600" fontAlgn="auto">
              <a:lnSpc>
                <a:spcPts val="4180"/>
              </a:lnSpc>
            </a:pPr>
            <a:r>
              <a:rPr lang="en-US" altLang="zh-CN" sz="2400" b="1" dirty="0">
                <a:solidFill>
                  <a:srgbClr val="FF0000"/>
                </a:solidFill>
                <a:latin typeface="微软雅黑" panose="020B0503020204020204" charset="-122"/>
                <a:ea typeface="微软雅黑" panose="020B0503020204020204" charset="-122"/>
                <a:sym typeface="+mn-ea"/>
              </a:rPr>
              <a:t>2015年</a:t>
            </a:r>
            <a:r>
              <a:rPr lang="en-US" altLang="zh-CN" sz="2400" b="1" dirty="0">
                <a:latin typeface="微软雅黑" panose="020B0503020204020204" charset="-122"/>
                <a:ea typeface="微软雅黑" panose="020B0503020204020204" charset="-122"/>
                <a:sym typeface="+mn-ea"/>
              </a:rPr>
              <a:t>，国际市场的飞速变化，使得整个团队也面临着重要的机遇，领导层创造性地提出了互联互通的跨国产业链建设规划以及成立以本团队为核心的投资银行。积极开展跨地区、跨行业的合作模式，将自己团队的优秀技术和产品推广到世界各地。在广泛的用户中，树立良好的公司形象。目前市值已超过10万亿美元，位居世界第二。</a:t>
            </a:r>
            <a:endParaRPr lang="en-US" altLang="zh-CN" sz="2800" b="1" dirty="0">
              <a:latin typeface="微软雅黑" panose="020B0503020204020204" charset="-122"/>
              <a:ea typeface="微软雅黑" panose="020B0503020204020204" charset="-122"/>
              <a:sym typeface="+mn-ea"/>
            </a:endParaRPr>
          </a:p>
          <a:p>
            <a:pPr marL="101600">
              <a:lnSpc>
                <a:spcPct val="100000"/>
              </a:lnSpc>
            </a:pPr>
            <a:endParaRPr lang="en-US" altLang="zh-CN"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297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八、中国共产党——中国最牛创业团队！</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1340" y="1408430"/>
            <a:ext cx="8310245"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微软雅黑" panose="020B0503020204020204" charset="-122"/>
                <a:ea typeface="微软雅黑" panose="020B0503020204020204" charset="-122"/>
                <a:sym typeface="+mn-ea"/>
              </a:rPr>
              <a:t>有效表达背后的科学思维</a:t>
            </a:r>
            <a:r>
              <a:rPr lang="zh-CN" altLang="en-US" sz="4000" b="1" dirty="0">
                <a:solidFill>
                  <a:srgbClr val="FF0000"/>
                </a:solidFill>
                <a:uFillTx/>
                <a:latin typeface="Arial" panose="020B0604020202020204" pitchFamily="34" charset="0"/>
                <a:ea typeface="微软雅黑" panose="020B0503020204020204" charset="-122"/>
                <a:sym typeface="+mn-ea"/>
              </a:rPr>
              <a:t>？</a:t>
            </a:r>
            <a:endParaRPr lang="zh-CN" altLang="en-US" sz="4000" b="1" dirty="0">
              <a:solidFill>
                <a:srgbClr val="FF0000"/>
              </a:solidFill>
              <a:uFillTx/>
              <a:latin typeface="Arial" panose="020B0604020202020204" pitchFamily="34" charset="0"/>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7955" y="1749425"/>
            <a:ext cx="11779885" cy="4722495"/>
          </a:xfrm>
          <a:prstGeom prst="rect">
            <a:avLst/>
          </a:prstGeom>
          <a:noFill/>
          <a:ln w="28575">
            <a:solidFill>
              <a:srgbClr val="219083"/>
            </a:solidFill>
          </a:ln>
        </p:spPr>
        <p:txBody>
          <a:bodyPr wrap="square" rtlCol="0" anchor="ctr" anchorCtr="0">
            <a:noAutofit/>
          </a:bodyPr>
          <a:lstStyle/>
          <a:p>
            <a:pPr marL="101600" fontAlgn="auto">
              <a:lnSpc>
                <a:spcPts val="4160"/>
              </a:lnSpc>
            </a:pPr>
            <a:r>
              <a:rPr lang="en-US" altLang="zh-CN" sz="2800" b="1" dirty="0">
                <a:solidFill>
                  <a:srgbClr val="FF0000"/>
                </a:solidFill>
                <a:latin typeface="微软雅黑" panose="020B0503020204020204" charset="-122"/>
                <a:ea typeface="微软雅黑" panose="020B0503020204020204" charset="-122"/>
                <a:sym typeface="+mn-ea"/>
              </a:rPr>
              <a:t>2017年</a:t>
            </a:r>
            <a:r>
              <a:rPr lang="en-US" altLang="zh-CN" sz="2800" b="1" dirty="0">
                <a:latin typeface="微软雅黑" panose="020B0503020204020204" charset="-122"/>
                <a:ea typeface="微软雅黑" panose="020B0503020204020204" charset="-122"/>
                <a:sym typeface="+mn-ea"/>
              </a:rPr>
              <a:t>，这个团队又顺利完成交接班，新一届领导班子正式组建。</a:t>
            </a:r>
            <a:endParaRPr lang="en-US" altLang="zh-CN" sz="2800" b="1" dirty="0">
              <a:latin typeface="微软雅黑" panose="020B0503020204020204" charset="-122"/>
              <a:ea typeface="微软雅黑" panose="020B0503020204020204" charset="-122"/>
              <a:sym typeface="+mn-ea"/>
            </a:endParaRPr>
          </a:p>
          <a:p>
            <a:pPr marL="101600" fontAlgn="auto">
              <a:lnSpc>
                <a:spcPts val="4160"/>
              </a:lnSpc>
            </a:pPr>
            <a:r>
              <a:rPr lang="en-US" altLang="zh-CN" sz="2800" b="1" dirty="0">
                <a:solidFill>
                  <a:srgbClr val="FF0000"/>
                </a:solidFill>
                <a:latin typeface="微软雅黑" panose="020B0503020204020204" charset="-122"/>
                <a:ea typeface="微软雅黑" panose="020B0503020204020204" charset="-122"/>
                <a:sym typeface="+mn-ea"/>
              </a:rPr>
              <a:t>2020年</a:t>
            </a:r>
            <a:r>
              <a:rPr lang="en-US" altLang="zh-CN" sz="2800" b="1" dirty="0">
                <a:latin typeface="微软雅黑" panose="020B0503020204020204" charset="-122"/>
                <a:ea typeface="微软雅黑" panose="020B0503020204020204" charset="-122"/>
                <a:sym typeface="+mn-ea"/>
              </a:rPr>
              <a:t>，这个团队在世界率先控制住疫情蔓延，在全球主要经济体中率先实现经济正增长，全面建成小康社会取得伟大历史性成就，脱贫攻坚目标任务如期完成。</a:t>
            </a:r>
            <a:endParaRPr lang="en-US" altLang="zh-CN" sz="2800" b="1" dirty="0">
              <a:latin typeface="微软雅黑" panose="020B0503020204020204" charset="-122"/>
              <a:ea typeface="微软雅黑" panose="020B0503020204020204" charset="-122"/>
              <a:sym typeface="+mn-ea"/>
            </a:endParaRPr>
          </a:p>
          <a:p>
            <a:pPr marL="101600" fontAlgn="auto">
              <a:lnSpc>
                <a:spcPts val="4160"/>
              </a:lnSpc>
            </a:pPr>
            <a:r>
              <a:rPr lang="en-US" altLang="zh-CN" sz="2800" b="1" dirty="0">
                <a:latin typeface="微软雅黑" panose="020B0503020204020204" charset="-122"/>
                <a:ea typeface="微软雅黑" panose="020B0503020204020204" charset="-122"/>
                <a:sym typeface="+mn-ea"/>
              </a:rPr>
              <a:t>这个团队已经走过百年光辉历程，执掌世界第二大经济体70多年，拥有9100多万团队成员。</a:t>
            </a:r>
            <a:endParaRPr lang="en-US" altLang="zh-CN" sz="2800" b="1" dirty="0">
              <a:latin typeface="微软雅黑" panose="020B0503020204020204" charset="-122"/>
              <a:ea typeface="微软雅黑" panose="020B0503020204020204" charset="-122"/>
              <a:sym typeface="+mn-ea"/>
            </a:endParaRPr>
          </a:p>
          <a:p>
            <a:pPr marL="101600" fontAlgn="auto">
              <a:lnSpc>
                <a:spcPts val="4160"/>
              </a:lnSpc>
            </a:pPr>
            <a:r>
              <a:rPr lang="en-US" altLang="zh-CN" sz="2800" b="1" dirty="0">
                <a:solidFill>
                  <a:srgbClr val="FF0000"/>
                </a:solidFill>
                <a:latin typeface="微软雅黑" panose="020B0503020204020204" charset="-122"/>
                <a:ea typeface="微软雅黑" panose="020B0503020204020204" charset="-122"/>
                <a:sym typeface="+mn-ea"/>
              </a:rPr>
              <a:t>辉煌100年</a:t>
            </a:r>
            <a:r>
              <a:rPr lang="en-US" altLang="zh-CN" sz="2800" b="1" dirty="0">
                <a:latin typeface="微软雅黑" panose="020B0503020204020204" charset="-122"/>
                <a:ea typeface="微软雅黑" panose="020B0503020204020204" charset="-122"/>
                <a:sym typeface="+mn-ea"/>
              </a:rPr>
              <a:t>，有过成功，也有过失败，他们当之无愧为史上最牛创业团队！</a:t>
            </a:r>
            <a:endParaRPr lang="en-US" altLang="zh-CN"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297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八、中国共产党——中国最牛创业团队！</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6725" y="1866900"/>
            <a:ext cx="11460480" cy="3596640"/>
          </a:xfrm>
          <a:prstGeom prst="rect">
            <a:avLst/>
          </a:prstGeom>
          <a:noFill/>
          <a:ln w="28575">
            <a:solidFill>
              <a:srgbClr val="219083"/>
            </a:solidFill>
          </a:ln>
        </p:spPr>
        <p:txBody>
          <a:bodyPr wrap="square" rtlCol="0" anchor="ctr" anchorCtr="0">
            <a:noAutofit/>
          </a:bodyPr>
          <a:lstStyle/>
          <a:p>
            <a:pPr marL="101600" fontAlgn="auto">
              <a:lnSpc>
                <a:spcPts val="4260"/>
              </a:lnSpc>
            </a:pPr>
            <a:r>
              <a:rPr lang="en-US" altLang="zh-CN" sz="2800" b="1" dirty="0">
                <a:latin typeface="微软雅黑" panose="020B0503020204020204" charset="-122"/>
                <a:ea typeface="微软雅黑" panose="020B0503020204020204" charset="-122"/>
                <a:sym typeface="+mn-ea"/>
              </a:rPr>
              <a:t>这个段子故事来自网络，但最初的版本来源不是别人，正是毛泽东同志。</a:t>
            </a:r>
            <a:r>
              <a:rPr lang="en-US" altLang="zh-CN" sz="2800" b="1" dirty="0">
                <a:solidFill>
                  <a:srgbClr val="FF0000"/>
                </a:solidFill>
                <a:latin typeface="微软雅黑" panose="020B0503020204020204" charset="-122"/>
                <a:ea typeface="微软雅黑" panose="020B0503020204020204" charset="-122"/>
                <a:sym typeface="+mn-ea"/>
              </a:rPr>
              <a:t>1949年，</a:t>
            </a:r>
            <a:r>
              <a:rPr lang="en-US" altLang="zh-CN" sz="2800" b="1" dirty="0">
                <a:latin typeface="微软雅黑" panose="020B0503020204020204" charset="-122"/>
                <a:ea typeface="微软雅黑" panose="020B0503020204020204" charset="-122"/>
                <a:sym typeface="+mn-ea"/>
              </a:rPr>
              <a:t>全国即将获得解放，毛泽东给中共一大代表李达去了封信。当时李达在南方，由于要通过国统区，毛泽东担心信被识破，于是就用暗语给李达写了一封信，内容是这样的</a:t>
            </a:r>
            <a:r>
              <a:rPr lang="zh-CN" altLang="en-US" sz="2800" b="1" dirty="0">
                <a:latin typeface="微软雅黑" panose="020B0503020204020204" charset="-122"/>
                <a:ea typeface="微软雅黑" panose="020B0503020204020204" charset="-122"/>
                <a:sym typeface="+mn-ea"/>
              </a:rPr>
              <a:t>：</a:t>
            </a:r>
            <a:endParaRPr lang="zh-CN" altLang="en-US" sz="2800" b="1" dirty="0">
              <a:latin typeface="微软雅黑" panose="020B0503020204020204" charset="-122"/>
              <a:ea typeface="微软雅黑" panose="020B0503020204020204" charset="-122"/>
              <a:sym typeface="+mn-ea"/>
            </a:endParaRPr>
          </a:p>
          <a:p>
            <a:pPr marL="101600" fontAlgn="auto">
              <a:lnSpc>
                <a:spcPts val="4260"/>
              </a:lnSpc>
            </a:pPr>
            <a:r>
              <a:rPr lang="en-US" altLang="zh-CN" sz="2800" b="1" dirty="0">
                <a:latin typeface="微软雅黑" panose="020B0503020204020204" charset="-122"/>
                <a:ea typeface="微软雅黑" panose="020B0503020204020204" charset="-122"/>
                <a:sym typeface="+mn-ea"/>
              </a:rPr>
              <a:t>吾兄系本公司发起人之一，现公司生意兴隆，望速来参与经营。</a:t>
            </a:r>
            <a:endParaRPr lang="en-US" altLang="zh-CN" sz="2800" b="1" dirty="0">
              <a:latin typeface="微软雅黑" panose="020B0503020204020204" charset="-122"/>
              <a:ea typeface="微软雅黑" panose="020B0503020204020204" charset="-122"/>
              <a:sym typeface="+mn-ea"/>
            </a:endParaRPr>
          </a:p>
          <a:p>
            <a:pPr marL="101600">
              <a:lnSpc>
                <a:spcPct val="100000"/>
              </a:lnSpc>
            </a:pPr>
            <a:endParaRPr lang="en-US" altLang="zh-CN"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297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八、中国共产党——中国最牛创业团队！</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66725" y="1866900"/>
            <a:ext cx="11460480" cy="3596640"/>
          </a:xfrm>
          <a:prstGeom prst="rect">
            <a:avLst/>
          </a:prstGeom>
          <a:noFill/>
          <a:ln w="28575">
            <a:solidFill>
              <a:srgbClr val="219083"/>
            </a:solidFill>
          </a:ln>
        </p:spPr>
        <p:txBody>
          <a:bodyPr wrap="square" rtlCol="0" anchor="ctr" anchorCtr="0">
            <a:noAutofit/>
          </a:bodyPr>
          <a:lstStyle/>
          <a:p>
            <a:pPr marL="101600" algn="ctr" fontAlgn="auto">
              <a:lnSpc>
                <a:spcPts val="4460"/>
              </a:lnSpc>
            </a:pPr>
            <a:r>
              <a:rPr lang="en-US" altLang="zh-CN" sz="2800" b="1" dirty="0">
                <a:latin typeface="微软雅黑" panose="020B0503020204020204" charset="-122"/>
                <a:ea typeface="微软雅黑" panose="020B0503020204020204" charset="-122"/>
                <a:sym typeface="+mn-ea"/>
              </a:rPr>
              <a:t>谨以此文</a:t>
            </a:r>
            <a:endParaRPr lang="en-US" altLang="zh-CN" sz="2800" b="1" dirty="0">
              <a:latin typeface="微软雅黑" panose="020B0503020204020204" charset="-122"/>
              <a:ea typeface="微软雅黑" panose="020B0503020204020204" charset="-122"/>
              <a:sym typeface="+mn-ea"/>
            </a:endParaRPr>
          </a:p>
          <a:p>
            <a:pPr marL="101600" algn="ctr" fontAlgn="auto">
              <a:lnSpc>
                <a:spcPts val="4460"/>
              </a:lnSpc>
            </a:pPr>
            <a:r>
              <a:rPr lang="en-US" altLang="zh-CN" sz="2800" b="1" dirty="0">
                <a:latin typeface="微软雅黑" panose="020B0503020204020204" charset="-122"/>
                <a:ea typeface="微软雅黑" panose="020B0503020204020204" charset="-122"/>
                <a:sym typeface="+mn-ea"/>
              </a:rPr>
              <a:t>表达对创新创业精神的</a:t>
            </a:r>
            <a:r>
              <a:rPr lang="en-US" altLang="zh-CN" sz="2800" b="1" dirty="0">
                <a:solidFill>
                  <a:srgbClr val="FF0000"/>
                </a:solidFill>
                <a:latin typeface="微软雅黑" panose="020B0503020204020204" charset="-122"/>
                <a:ea typeface="微软雅黑" panose="020B0503020204020204" charset="-122"/>
                <a:sym typeface="+mn-ea"/>
              </a:rPr>
              <a:t>敬仰</a:t>
            </a:r>
            <a:r>
              <a:rPr lang="en-US" altLang="zh-CN" sz="2800" b="1" dirty="0">
                <a:latin typeface="微软雅黑" panose="020B0503020204020204" charset="-122"/>
                <a:ea typeface="微软雅黑" panose="020B0503020204020204" charset="-122"/>
                <a:sym typeface="+mn-ea"/>
              </a:rPr>
              <a:t>之情，</a:t>
            </a:r>
            <a:endParaRPr lang="en-US" altLang="zh-CN" sz="2800" b="1" dirty="0">
              <a:latin typeface="微软雅黑" panose="020B0503020204020204" charset="-122"/>
              <a:ea typeface="微软雅黑" panose="020B0503020204020204" charset="-122"/>
              <a:sym typeface="+mn-ea"/>
            </a:endParaRPr>
          </a:p>
          <a:p>
            <a:pPr marL="101600" algn="ctr" fontAlgn="auto">
              <a:lnSpc>
                <a:spcPts val="4460"/>
              </a:lnSpc>
            </a:pPr>
            <a:r>
              <a:rPr lang="en-US" altLang="zh-CN" sz="2800" b="1" dirty="0">
                <a:latin typeface="微软雅黑" panose="020B0503020204020204" charset="-122"/>
                <a:ea typeface="微软雅黑" panose="020B0503020204020204" charset="-122"/>
                <a:sym typeface="+mn-ea"/>
              </a:rPr>
              <a:t>对建党一百周年的</a:t>
            </a:r>
            <a:r>
              <a:rPr lang="en-US" altLang="zh-CN" sz="2800" b="1" dirty="0">
                <a:solidFill>
                  <a:srgbClr val="FF0000"/>
                </a:solidFill>
                <a:latin typeface="微软雅黑" panose="020B0503020204020204" charset="-122"/>
                <a:ea typeface="微软雅黑" panose="020B0503020204020204" charset="-122"/>
                <a:sym typeface="+mn-ea"/>
              </a:rPr>
              <a:t>喜悦</a:t>
            </a:r>
            <a:r>
              <a:rPr lang="en-US" altLang="zh-CN" sz="2800" b="1" dirty="0">
                <a:latin typeface="微软雅黑" panose="020B0503020204020204" charset="-122"/>
                <a:ea typeface="微软雅黑" panose="020B0503020204020204" charset="-122"/>
                <a:sym typeface="+mn-ea"/>
              </a:rPr>
              <a:t>之情，</a:t>
            </a:r>
            <a:endParaRPr lang="en-US" altLang="zh-CN" sz="2800" b="1" dirty="0">
              <a:latin typeface="微软雅黑" panose="020B0503020204020204" charset="-122"/>
              <a:ea typeface="微软雅黑" panose="020B0503020204020204" charset="-122"/>
              <a:sym typeface="+mn-ea"/>
            </a:endParaRPr>
          </a:p>
          <a:p>
            <a:pPr marL="101600" algn="ctr" fontAlgn="auto">
              <a:lnSpc>
                <a:spcPts val="4460"/>
              </a:lnSpc>
            </a:pPr>
            <a:r>
              <a:rPr lang="en-US" altLang="zh-CN" sz="2800" b="1" dirty="0">
                <a:latin typeface="微软雅黑" panose="020B0503020204020204" charset="-122"/>
                <a:ea typeface="微软雅黑" panose="020B0503020204020204" charset="-122"/>
                <a:sym typeface="+mn-ea"/>
              </a:rPr>
              <a:t>以及对所有大学生的</a:t>
            </a:r>
            <a:r>
              <a:rPr lang="en-US" altLang="zh-CN" sz="2800" b="1" dirty="0">
                <a:solidFill>
                  <a:srgbClr val="FF0000"/>
                </a:solidFill>
                <a:latin typeface="微软雅黑" panose="020B0503020204020204" charset="-122"/>
                <a:ea typeface="微软雅黑" panose="020B0503020204020204" charset="-122"/>
                <a:sym typeface="+mn-ea"/>
              </a:rPr>
              <a:t>期许</a:t>
            </a:r>
            <a:r>
              <a:rPr lang="en-US" altLang="zh-CN" sz="2800" b="1" dirty="0">
                <a:latin typeface="微软雅黑" panose="020B0503020204020204" charset="-122"/>
                <a:ea typeface="微软雅黑" panose="020B0503020204020204" charset="-122"/>
                <a:sym typeface="+mn-ea"/>
              </a:rPr>
              <a:t>之情！</a:t>
            </a:r>
            <a:endParaRPr lang="en-US" altLang="zh-CN" sz="28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 name="object 2"/>
          <p:cNvSpPr txBox="1">
            <a:spLocks noGrp="1"/>
          </p:cNvSpPr>
          <p:nvPr/>
        </p:nvSpPr>
        <p:spPr>
          <a:xfrm>
            <a:off x="2177415" y="942976"/>
            <a:ext cx="8277665" cy="492125"/>
          </a:xfrm>
          <a:prstGeom prst="rect">
            <a:avLst/>
          </a:prstGeom>
          <a:ln w="9525">
            <a:noFill/>
          </a:ln>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sz="3200" spc="-15" dirty="0">
                <a:solidFill>
                  <a:srgbClr val="FF0000"/>
                </a:solidFill>
                <a:ea typeface="微软雅黑" panose="020B0503020204020204" charset="-122"/>
              </a:rPr>
              <a:t>八、中国共产党——中国最牛创业团队！</a:t>
            </a:r>
            <a:endParaRPr lang="zh-CN" sz="3200" spc="-15" dirty="0">
              <a:solidFill>
                <a:srgbClr val="FF0000"/>
              </a:solidFill>
              <a:ea typeface="微软雅黑" panose="020B0503020204020204" charset="-122"/>
            </a:endParaRPr>
          </a:p>
        </p:txBody>
      </p:sp>
      <p:sp>
        <p:nvSpPr>
          <p:cNvPr id="6" name="object 2"/>
          <p:cNvSpPr txBox="1">
            <a:spLocks noGrp="1"/>
          </p:cNvSpPr>
          <p:nvPr/>
        </p:nvSpPr>
        <p:spPr>
          <a:xfrm>
            <a:off x="354330" y="346075"/>
            <a:ext cx="8277665" cy="36893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l">
              <a:lnSpc>
                <a:spcPct val="100000"/>
              </a:lnSpc>
            </a:pPr>
            <a:r>
              <a:rPr lang="zh-CN" spc="-15" dirty="0">
                <a:solidFill>
                  <a:schemeClr val="tx1"/>
                </a:solidFill>
                <a:ea typeface="微软雅黑" panose="020B0503020204020204" charset="-122"/>
                <a:sym typeface="+mn-ea"/>
              </a:rPr>
              <a:t>创新创业思维底层逻辑</a:t>
            </a:r>
            <a:endParaRPr lang="zh-CN" spc="-15" dirty="0">
              <a:solidFill>
                <a:schemeClr val="tx1"/>
              </a:solidFill>
              <a:ea typeface="微软雅黑" panose="020B0503020204020204" charset="-122"/>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a:spLocks noChangeArrowheads="1"/>
          </p:cNvSpPr>
          <p:nvPr/>
        </p:nvSpPr>
        <p:spPr bwMode="auto">
          <a:xfrm>
            <a:off x="2553970" y="2095500"/>
            <a:ext cx="7084695" cy="2160270"/>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r>
              <a:rPr lang="zh-CN" altLang="en-US" sz="2400" dirty="0">
                <a:sym typeface="+mn-ea"/>
              </a:rPr>
              <a:t>本次下课后，观看线上《创践》课程</a:t>
            </a:r>
            <a:endParaRPr lang="zh-CN" altLang="en-US" sz="2400" dirty="0"/>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a:spLocks noChangeArrowheads="1"/>
          </p:cNvSpPr>
          <p:nvPr/>
        </p:nvSpPr>
        <p:spPr bwMode="auto">
          <a:xfrm>
            <a:off x="4232617" y="2327129"/>
            <a:ext cx="5582935" cy="1743376"/>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algn="ctr"/>
            <a:r>
              <a:rPr lang="zh-CN" altLang="en-US" sz="6000" b="1" dirty="0"/>
              <a:t>谢谢！</a:t>
            </a:r>
            <a:endParaRPr lang="zh-CN" altLang="en-US" sz="6000" b="1"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36772" y="2327129"/>
            <a:ext cx="1796695" cy="1743376"/>
          </a:xfrm>
          <a:prstGeom prst="rect">
            <a:avLst/>
          </a:prstGeom>
          <a:ln w="19050">
            <a:solidFill>
              <a:srgbClr val="089082"/>
            </a:solidFill>
          </a:ln>
        </p:spPr>
      </p:pic>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60425" y="1245235"/>
            <a:ext cx="10348595" cy="4946015"/>
          </a:xfrm>
          <a:prstGeom prst="rect">
            <a:avLst/>
          </a:prstGeom>
        </p:spPr>
      </p:pic>
      <p:sp>
        <p:nvSpPr>
          <p:cNvPr id="3" name="矩形: 圆角 10"/>
          <p:cNvSpPr/>
          <p:nvPr/>
        </p:nvSpPr>
        <p:spPr>
          <a:xfrm>
            <a:off x="861060" y="385445"/>
            <a:ext cx="819150" cy="594360"/>
          </a:xfrm>
          <a:prstGeom prst="roundRect">
            <a:avLst>
              <a:gd name="adj" fmla="val 7175"/>
            </a:avLst>
          </a:prstGeom>
          <a:solidFill>
            <a:srgbClr val="5B9BD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30000"/>
              </a:lnSpc>
              <a:spcBef>
                <a:spcPts val="1200"/>
              </a:spcBef>
            </a:pP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呈现：</a:t>
            </a:r>
            <a:endPar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11.xml><?xml version="1.0" encoding="utf-8"?>
<p:tagLst xmlns:p="http://schemas.openxmlformats.org/presentationml/2006/main">
  <p:tag name="KSO_WM_UNIT_PLACING_PICTURE_USER_VIEWPORT" val="{&quot;height&quot;:808.4362204724409,&quot;width&quot;:1222.9527559055118}"/>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16.xml><?xml version="1.0" encoding="utf-8"?>
<p:tagLst xmlns:p="http://schemas.openxmlformats.org/presentationml/2006/main">
  <p:tag name="KSO_WM_UNIT_PLACING_PICTURE_USER_VIEWPORT" val="{&quot;height&quot;:808.4362204724409,&quot;width&quot;:1222.9527559055118}"/>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PLACING_PICTURE_USER_VIEWPORT" val="{&quot;height&quot;:8231.491295583653,&quot;width&quot;:19199}"/>
</p:tagLst>
</file>

<file path=ppt/tags/tag20.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21.xml><?xml version="1.0" encoding="utf-8"?>
<p:tagLst xmlns:p="http://schemas.openxmlformats.org/presentationml/2006/main">
  <p:tag name="KSO_WM_UNIT_PLACING_PICTURE_USER_VIEWPORT" val="{&quot;height&quot;:808.4362204724409,&quot;width&quot;:1222.9527559055118}"/>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26.xml><?xml version="1.0" encoding="utf-8"?>
<p:tagLst xmlns:p="http://schemas.openxmlformats.org/presentationml/2006/main">
  <p:tag name="KSO_WM_UNIT_PLACING_PICTURE_USER_VIEWPORT" val="{&quot;height&quot;:808.4362204724409,&quot;width&quot;:1222.9527559055118}"/>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3.xml><?xml version="1.0" encoding="utf-8"?>
<p:tagLst xmlns:p="http://schemas.openxmlformats.org/presentationml/2006/main">
  <p:tag name="KSO_WM_UNIT_PLACING_PICTURE_USER_VIEWPORT" val="{&quot;height&quot;:1817,&quot;width&quot;:2027}"/>
</p:tagLst>
</file>

<file path=ppt/tags/tag30.xml><?xml version="1.0" encoding="utf-8"?>
<p:tagLst xmlns:p="http://schemas.openxmlformats.org/presentationml/2006/main">
  <p:tag name="KSO_WM_UNIT_PLACING_PICTURE_USER_VIEWPORT" val="{&quot;height&quot;:808.4362204724409,&quot;width&quot;:1222.9527559055118}"/>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34.xml><?xml version="1.0" encoding="utf-8"?>
<p:tagLst xmlns:p="http://schemas.openxmlformats.org/presentationml/2006/main">
  <p:tag name="KSO_WM_UNIT_PLACING_PICTURE_USER_VIEWPORT" val="{&quot;height&quot;:808.4362204724409,&quot;width&quot;:1222.9527559055118}"/>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38.xml><?xml version="1.0" encoding="utf-8"?>
<p:tagLst xmlns:p="http://schemas.openxmlformats.org/presentationml/2006/main">
  <p:tag name="KSO_WM_UNIT_PLACING_PICTURE_USER_VIEWPORT" val="{&quot;height&quot;:808.4362204724409,&quot;width&quot;:1222.9527559055118}"/>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TEMPLATE_CATEGORY" val="diagram"/>
  <p:tag name="KSO_WM_TEMPLATE_INDEX" val="694"/>
  <p:tag name="KSO_WM_UNIT_ID" val="diagram694_3*l_h_i*1_1_2"/>
  <p:tag name="KSO_WM_UNIT_LAYERLEVEL" val="1_1_1"/>
  <p:tag name="KSO_WM_UNIT_HIGHLIGHT" val="0"/>
  <p:tag name="KSO_WM_UNIT_COMPATIBLE" val="0"/>
  <p:tag name="KSO_WM_BEAUTIFY_FLAG" val="#wm#"/>
  <p:tag name="KSO_WM_TAG_VERSION" val="1.0"/>
  <p:tag name="KSO_WM_UNIT_DIAGRAM_ISNUMVISUAL" val="0"/>
  <p:tag name="KSO_WM_UNIT_DIAGRAM_ISREFERUNIT" val="0"/>
  <p:tag name="KSO_WM_DIAGRAM_GROUP_CODE" val="l1-1"/>
  <p:tag name="KSO_WM_UNIT_TYPE" val="l_h_i"/>
  <p:tag name="KSO_WM_UNIT_INDEX" val="1_1_2"/>
  <p:tag name="KSO_WM_UNIT_LINE_FORE_SCHEMECOLOR_INDEX" val="5"/>
  <p:tag name="KSO_WM_UNIT_LINE_FILL_TYPE" val="2"/>
  <p:tag name="KSO_WM_UNIT_TEXT_FILL_FORE_SCHEMECOLOR_INDEX" val="5"/>
  <p:tag name="KSO_WM_UNIT_TEXT_FILL_TYPE" val="1"/>
  <p:tag name="KSO_WM_UNIT_DIAGRAM_SCHEMECOLOR_ID" val="5"/>
</p:tagLst>
</file>

<file path=ppt/tags/tag43.xml><?xml version="1.0" encoding="utf-8"?>
<p:tagLst xmlns:p="http://schemas.openxmlformats.org/presentationml/2006/main">
  <p:tag name="KSO_WM_TEMPLATE_CATEGORY" val="diagram"/>
  <p:tag name="KSO_WM_TEMPLATE_INDEX" val="694"/>
  <p:tag name="KSO_WM_UNIT_ID" val="diagram694_3*l_h_i*1_1_1"/>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TEXT_FILL_FORE_SCHEMECOLOR_INDEX" val="14"/>
  <p:tag name="KSO_WM_UNIT_TEXT_FILL_TYPE" val="1"/>
  <p:tag name="KSO_WM_UNIT_DIAGRAM_SCHEMECOLOR_ID" val="5"/>
</p:tagLst>
</file>

<file path=ppt/tags/tag44.xml><?xml version="1.0" encoding="utf-8"?>
<p:tagLst xmlns:p="http://schemas.openxmlformats.org/presentationml/2006/main">
  <p:tag name="KSO_WM_TEMPLATE_CATEGORY" val="diagram"/>
  <p:tag name="KSO_WM_TEMPLATE_INDEX" val="694"/>
  <p:tag name="KSO_WM_UNIT_ID" val="diagram694_3*l_h_i*1_2_2"/>
  <p:tag name="KSO_WM_UNIT_LAYERLEVEL" val="1_1_1"/>
  <p:tag name="KSO_WM_UNIT_HIGHLIGHT" val="0"/>
  <p:tag name="KSO_WM_UNIT_COMPATIBLE" val="0"/>
  <p:tag name="KSO_WM_BEAUTIFY_FLAG" val="#wm#"/>
  <p:tag name="KSO_WM_TAG_VERSION" val="1.0"/>
  <p:tag name="KSO_WM_UNIT_DIAGRAM_ISNUMVISUAL" val="0"/>
  <p:tag name="KSO_WM_UNIT_DIAGRAM_ISREFERUNIT" val="0"/>
  <p:tag name="KSO_WM_DIAGRAM_GROUP_CODE" val="l1-1"/>
  <p:tag name="KSO_WM_UNIT_TYPE" val="l_h_i"/>
  <p:tag name="KSO_WM_UNIT_INDEX" val="1_2_2"/>
  <p:tag name="KSO_WM_UNIT_LINE_FORE_SCHEMECOLOR_INDEX" val="5"/>
  <p:tag name="KSO_WM_UNIT_LINE_FILL_TYPE" val="2"/>
  <p:tag name="KSO_WM_UNIT_TEXT_FILL_FORE_SCHEMECOLOR_INDEX" val="5"/>
  <p:tag name="KSO_WM_UNIT_TEXT_FILL_TYPE" val="1"/>
  <p:tag name="KSO_WM_UNIT_DIAGRAM_SCHEMECOLOR_ID" val="5"/>
</p:tagLst>
</file>

<file path=ppt/tags/tag45.xml><?xml version="1.0" encoding="utf-8"?>
<p:tagLst xmlns:p="http://schemas.openxmlformats.org/presentationml/2006/main">
  <p:tag name="KSO_WM_TEMPLATE_CATEGORY" val="diagram"/>
  <p:tag name="KSO_WM_TEMPLATE_INDEX" val="694"/>
  <p:tag name="KSO_WM_UNIT_ID" val="diagram694_3*l_h_i*1_3_2"/>
  <p:tag name="KSO_WM_UNIT_LAYERLEVEL" val="1_1_1"/>
  <p:tag name="KSO_WM_UNIT_HIGHLIGHT" val="0"/>
  <p:tag name="KSO_WM_UNIT_COMPATIBLE" val="0"/>
  <p:tag name="KSO_WM_BEAUTIFY_FLAG" val="#wm#"/>
  <p:tag name="KSO_WM_TAG_VERSION" val="1.0"/>
  <p:tag name="KSO_WM_UNIT_DIAGRAM_ISNUMVISUAL" val="0"/>
  <p:tag name="KSO_WM_UNIT_DIAGRAM_ISREFERUNIT" val="0"/>
  <p:tag name="KSO_WM_DIAGRAM_GROUP_CODE" val="l1-1"/>
  <p:tag name="KSO_WM_UNIT_TYPE" val="l_h_i"/>
  <p:tag name="KSO_WM_UNIT_INDEX" val="1_3_2"/>
  <p:tag name="KSO_WM_UNIT_LINE_FORE_SCHEMECOLOR_INDEX" val="5"/>
  <p:tag name="KSO_WM_UNIT_LINE_FILL_TYPE" val="2"/>
  <p:tag name="KSO_WM_UNIT_TEXT_FILL_FORE_SCHEMECOLOR_INDEX" val="5"/>
  <p:tag name="KSO_WM_UNIT_TEXT_FILL_TYPE" val="1"/>
  <p:tag name="KSO_WM_UNIT_DIAGRAM_SCHEMECOLOR_ID" val="5"/>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694_3*l_h_f*1_1_1"/>
  <p:tag name="KSO_WM_TEMPLATE_CATEGORY" val="diagram"/>
  <p:tag name="KSO_WM_TEMPLATE_INDEX" val="694"/>
  <p:tag name="KSO_WM_UNIT_LAYERLEVEL" val="1_1_1"/>
  <p:tag name="KSO_WM_TAG_VERSION" val="1.0"/>
  <p:tag name="KSO_WM_BEAUTIFY_FLAG" val="#wm#"/>
  <p:tag name="KSO_WM_UNIT_NOCLEAR" val="0"/>
  <p:tag name="KSO_WM_DIAGRAM_GROUP_CODE" val="l1-1"/>
  <p:tag name="KSO_WM_UNIT_TYPE" val="l_h_f"/>
  <p:tag name="KSO_WM_UNIT_INDEX" val="1_1_1"/>
  <p:tag name="KSO_WM_UNIT_VALUE" val="26"/>
  <p:tag name="KSO_WM_UNIT_PRESET_TEXT" val="单击此处添加文本具体内容"/>
  <p:tag name="KSO_WM_UNIT_DIAGRAM_SCHEMECOLOR_ID" val="5"/>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694_3*l_h_f*1_2_1"/>
  <p:tag name="KSO_WM_TEMPLATE_CATEGORY" val="diagram"/>
  <p:tag name="KSO_WM_TEMPLATE_INDEX" val="694"/>
  <p:tag name="KSO_WM_UNIT_LAYERLEVEL" val="1_1_1"/>
  <p:tag name="KSO_WM_TAG_VERSION" val="1.0"/>
  <p:tag name="KSO_WM_BEAUTIFY_FLAG" val="#wm#"/>
  <p:tag name="KSO_WM_UNIT_NOCLEAR" val="0"/>
  <p:tag name="KSO_WM_DIAGRAM_GROUP_CODE" val="l1-1"/>
  <p:tag name="KSO_WM_UNIT_TYPE" val="l_h_f"/>
  <p:tag name="KSO_WM_UNIT_INDEX" val="1_2_1"/>
  <p:tag name="KSO_WM_UNIT_VALUE" val="26"/>
  <p:tag name="KSO_WM_UNIT_PRESET_TEXT" val="单击此处添加文本具体内容"/>
  <p:tag name="KSO_WM_UNIT_DIAGRAM_SCHEMECOLOR_ID" val="5"/>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694_3*l_h_f*1_3_1"/>
  <p:tag name="KSO_WM_TEMPLATE_CATEGORY" val="diagram"/>
  <p:tag name="KSO_WM_TEMPLATE_INDEX" val="694"/>
  <p:tag name="KSO_WM_UNIT_LAYERLEVEL" val="1_1_1"/>
  <p:tag name="KSO_WM_TAG_VERSION" val="1.0"/>
  <p:tag name="KSO_WM_BEAUTIFY_FLAG" val="#wm#"/>
  <p:tag name="KSO_WM_UNIT_NOCLEAR" val="0"/>
  <p:tag name="KSO_WM_DIAGRAM_GROUP_CODE" val="l1-1"/>
  <p:tag name="KSO_WM_UNIT_TYPE" val="l_h_f"/>
  <p:tag name="KSO_WM_UNIT_INDEX" val="1_3_1"/>
  <p:tag name="KSO_WM_UNIT_VALUE" val="26"/>
  <p:tag name="KSO_WM_UNIT_PRESET_TEXT" val="单击此处添加文本具体内容"/>
  <p:tag name="KSO_WM_UNIT_DIAGRAM_SCHEMECOLOR_ID" val="5"/>
</p:tagLst>
</file>

<file path=ppt/tags/tag49.xml><?xml version="1.0" encoding="utf-8"?>
<p:tagLst xmlns:p="http://schemas.openxmlformats.org/presentationml/2006/main">
  <p:tag name="KSO_WM_TEMPLATE_CATEGORY" val="diagram"/>
  <p:tag name="KSO_WM_TEMPLATE_INDEX" val="694"/>
  <p:tag name="KSO_WM_UNIT_ID" val="diagram694_3*l_h_i*1_1_1"/>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TEXT_FILL_FORE_SCHEMECOLOR_INDEX" val="14"/>
  <p:tag name="KSO_WM_UNIT_TEXT_FILL_TYPE" val="1"/>
  <p:tag name="KSO_WM_UNIT_DIAGRAM_SCHEMECOLOR_ID" val="5"/>
</p:tagLst>
</file>

<file path=ppt/tags/tag5.xml><?xml version="1.0" encoding="utf-8"?>
<p:tagLst xmlns:p="http://schemas.openxmlformats.org/presentationml/2006/main">
  <p:tag name="KSO_WM_UNIT_TEXT_FILL_FORE_SCHEMECOLOR_INDEX_BRIGHTNESS" val="0.4"/>
  <p:tag name="KSO_WM_UNIT_TEXT_FILL_FORE_SCHEMECOLOR_INDEX" val="16"/>
  <p:tag name="KSO_WM_UNIT_TEXT_FILL_TYPE" val="1"/>
</p:tagLst>
</file>

<file path=ppt/tags/tag50.xml><?xml version="1.0" encoding="utf-8"?>
<p:tagLst xmlns:p="http://schemas.openxmlformats.org/presentationml/2006/main">
  <p:tag name="KSO_WM_TEMPLATE_CATEGORY" val="diagram"/>
  <p:tag name="KSO_WM_TEMPLATE_INDEX" val="694"/>
  <p:tag name="KSO_WM_UNIT_ID" val="diagram694_3*l_h_i*1_1_1"/>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FILL_FORE_SCHEMECOLOR_INDEX" val="5"/>
  <p:tag name="KSO_WM_UNIT_FILL_TYPE" val="1"/>
  <p:tag name="KSO_WM_UNIT_TEXT_FILL_FORE_SCHEMECOLOR_INDEX" val="14"/>
  <p:tag name="KSO_WM_UNIT_TEXT_FILL_TYPE" val="1"/>
  <p:tag name="KSO_WM_UNIT_DIAGRAM_SCHEMECOLOR_ID" val="5"/>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COMMONDATA" val="eyJoZGlkIjoiYzgwZTgwNjZkMGFlNjc3YmViYjlmNjBhODhjYTk2Y2MifQ=="/>
  <p:tag name="KSO_WPP_MARK_KEY" val="c3724b01-a1fc-402d-8d37-9e45eb81e167"/>
</p:tagLst>
</file>

<file path=ppt/tags/tag6.xml><?xml version="1.0" encoding="utf-8"?>
<p:tagLst xmlns:p="http://schemas.openxmlformats.org/presentationml/2006/main">
  <p:tag name="KSO_WM_UNIT_PLACING_PICTURE_USER_VIEWPORT" val="{&quot;height&quot;:808.4362204724409,&quot;width&quot;:1222.9527559055118}"/>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ln w="28575">
          <a:solidFill>
            <a:srgbClr val="219083"/>
          </a:solidFill>
        </a:ln>
      </a:spPr>
      <a:bodyPr wrap="square" rtlCol="0" anchor="ctr" anchorCtr="0">
        <a:noAutofit/>
      </a:bodyPr>
      <a:lstStyle>
        <a:defPPr indent="0" algn="ctr">
          <a:spcBef>
            <a:spcPts val="600"/>
          </a:spcBef>
          <a:spcAft>
            <a:spcPts val="600"/>
          </a:spcAft>
          <a:buFont typeface="+mj-lt"/>
          <a:buNone/>
          <a:defRPr sz="2000" b="1" dirty="0">
            <a:latin typeface="微软雅黑" panose="020B0503020204020204" charset="-122"/>
            <a:ea typeface="微软雅黑" panose="020B0503020204020204" charset="-122"/>
            <a:sym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7745</Words>
  <Application>WPS 演示</Application>
  <PresentationFormat>宽屏</PresentationFormat>
  <Paragraphs>495</Paragraphs>
  <Slides>84</Slides>
  <Notes>13</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84</vt:i4>
      </vt:variant>
    </vt:vector>
  </HeadingPairs>
  <TitlesOfParts>
    <vt:vector size="103" baseType="lpstr">
      <vt:lpstr>Arial</vt:lpstr>
      <vt:lpstr>宋体</vt:lpstr>
      <vt:lpstr>Wingdings</vt:lpstr>
      <vt:lpstr>微软雅黑</vt:lpstr>
      <vt:lpstr>等线</vt:lpstr>
      <vt:lpstr>Calibri</vt:lpstr>
      <vt:lpstr>Arial Unicode MS</vt:lpstr>
      <vt:lpstr>等线 Light</vt:lpstr>
      <vt:lpstr>黑体</vt:lpstr>
      <vt:lpstr>方正小标宋简体</vt:lpstr>
      <vt:lpstr>Times New Roman</vt:lpstr>
      <vt:lpstr>楷体_GB2312</vt:lpstr>
      <vt:lpstr>Wingdings</vt:lpstr>
      <vt:lpstr>Impact</vt:lpstr>
      <vt:lpstr>Calibri</vt:lpstr>
      <vt:lpstr>Arial</vt:lpstr>
      <vt:lpstr>新宋体</vt:lpstr>
      <vt:lpstr>Office 主题​​</vt:lpstr>
      <vt:lpstr>1_Office 主题​​</vt:lpstr>
      <vt:lpstr>PowerPoint 演示文稿</vt:lpstr>
      <vt:lpstr>PowerPoint 演示文稿</vt:lpstr>
      <vt:lpstr>1.不确定的永恒存在 2.应对个人面临“不确定”的理论---效果推理 3.用产品解决别人的不确定---设计思维+精益创业 4.商业模式画布---涵盖整个商业模式的思维导图 5.有效的表达：结构化思维---正向使用：路演的原则；反向使用：日常聊天</vt:lpstr>
      <vt:lpstr>青科大召开2019年度学生工作研讨会  作者：盛霄飞　 来源：学生处　 编辑：王文艳 　 点击：[645]　日期：2019年03月04日</vt:lpstr>
      <vt:lpstr>       3月1日上午，学校2019年度学生工作研讨会在崂山校区综合服务楼3015会议室召开。副校长陈克正出席会议并讲话，会议由学生处处长陈刚主持。            陈克正在讲话中肯定了各单位2018年学生工作取得的成绩，对各单位针对学生工作“两大工程、两大体系”提出的意见和建议表示认可。他对学校2019年学生工作提出了五点要求：一是新，新时代的学生工作需要不断创新，各单位要在创新学生工作的基础上凝练特色，打造亮点，不断提升学校学生工作水平。二是先，各单位要围绕领先，抓先机、创一流，在学生工作上追求卓越，培养、打造一流的社会主义建设者和接班人。三是实，各单位要狠抓落实，深入到教室、宿舍、餐厅开展调查研究，了解掌握学生实际需求，切实把以学生为中心落到实处。四是精，学生工作要精确、精准、精细，各单位要精确掌握家庭经济困难生、心理问题学生、学习困难生等特殊学生群体的详细情况，精准、精细地开展相关帮扶工作。五是稳，稳定是第一位的，是学校和谐发展的前提，各单位要在稳定的基础上推进各项学生工作。           会议研究了学生发展指导服务体系和“四年不断线”学生成长综合培养体系具体实施问题，讨论了学校2019年学生工作要点、辅导员职称晋升门槛条件等事宜。各单位还就自身的特色工作做了交流发言。</vt:lpstr>
      <vt:lpstr>为什么？大家都这么表达？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应用场景</vt:lpstr>
      <vt:lpstr>PowerPoint 演示文稿</vt:lpstr>
      <vt:lpstr>根据学校十四五规划制定的增长目标和去年学科竞赛所取得的成绩，本年度各项学科竞赛的获奖目标为国家级以上获奖400人次以上，省级以上获奖1200人次以上。其中国家级以上获奖400人次以上的目标为本年度根据山东省分类考核和高教协会学科竞赛排行榜的规则最新制定，省级以上获奖1200人次以上的目标按照学校十四五规划每年增长10%的要求制定。 去年，山东省出台了学科竞赛相关经费的管理办法，在去年山东省分类考核中与我校同属博士学位授予高校的12所高校均对学科竞赛工作高度重视，不断加大对学科竞赛的投入。在传统的学科竞赛强校中，去年分类考核学科竞赛获奖总数位列第一位的山东科技大学对学科竞赛管理的职能部门进行了调整，青岛大学对学科竞赛的负责人进行了更换，青岛理工大学大幅提高了对A类竞赛获奖的奖励。已获批博士点的齐鲁工业大学和青岛农业大学也从人员、考核等各方面加强了对学科竞赛的支持力度。 为了应对各高校之间日趋激烈的竞争，创新创业教育学院将汲取以往的成功经验，从组织、培训和考核等方面进一步提高学科竞赛工作水平，并于近期对《青岛科技大学大学生学科竞赛管理办法》进行修订。  通过提早启动、强化指导和严抓落实，创新创业教育学院有信心在本年度的学科竞赛中取得优异的成绩，完成本年度各项学科竞赛的获奖目标。</vt:lpstr>
      <vt:lpstr>1.目标制定。根据学校十四五规划制定的增长目标和去年学科竞赛所取得的成绩，本年度各项学科竞赛的获奖目标为国家级以上获奖400人次以上，省级以上获奖1200人次以上。其中国家级以上获奖400人次以上的目标为本年度根据山东省分类考核和高教协会学科竞赛排行榜的规则最新制定，省级以上获奖1200人次以上的目标按照学校十四五规划每年增长10%的要求制定。 2.面临的竞争。去年，山东省出台了学科竞赛相关经费的管理办法，在去年山东省分类考核中与我校同属博士学位授予高校的12所高校均对学科竞赛工作高度重视，不断加大对学科竞赛的投入。在传统的学科竞赛强校中，去年分类考核学科竞赛获奖总数位列第一位的山东科技大学对学科竞赛管理的职能部门进行了调整，青岛大学对创新创业教育学院院长进行了更换，青岛理工大学大幅提高了对A类竞赛获奖的奖励。已获批博士点的齐鲁工业大学和青岛农业大学也从人员、考核等各方面加强了对学科竞赛的支持力度。 3.工作举措。为了应对各高校之间日趋激烈的竞争，创新创业教育学院将汲取以往的成功经验，从组织、培训和考核等方面进一步提高学科竞赛工作水平，并于近期对《青岛科技大学大学生学科竞赛管理办法》进行修订，加大对师生参与学科竞赛的支持力度，进一步提高师生参与学科竞赛的积极性，提高学校参赛项目的竞争力。 4.确保目标完成。通过提早启动、强化指导和严抓落实，创新创业教育学院有信心在本年度的学科竞赛中取得优异的成绩，完成本年度各项学科竞赛的获奖目标。</vt:lpstr>
      <vt:lpstr>”互联网+“大赛的路演PPT</vt:lpstr>
      <vt:lpstr>PowerPoint 演示文稿</vt:lpstr>
      <vt:lpstr>PowerPoint 演示文稿</vt:lpstr>
      <vt:lpstr>PowerPoint 演示文稿</vt:lpstr>
      <vt:lpstr>视频：乔布斯的苹果手机产品发布会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本节课程总结</vt:lpstr>
      <vt:lpstr>PowerPoint 演示文稿</vt:lpstr>
      <vt:lpstr>PowerPoint 演示文稿</vt:lpstr>
      <vt:lpstr>互联网+”大赛---互联网时代的创业实践平台</vt:lpstr>
      <vt:lpstr>中国国际大学生创新大赛</vt:lpstr>
      <vt:lpstr>PowerPoint 演示文稿</vt:lpstr>
      <vt:lpstr>中国国际大学生创新大赛需要提交的材料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vivi</dc:creator>
  <cp:lastModifiedBy>褚庆柱</cp:lastModifiedBy>
  <cp:revision>224</cp:revision>
  <dcterms:created xsi:type="dcterms:W3CDTF">2017-02-01T10:25:00Z</dcterms:created>
  <dcterms:modified xsi:type="dcterms:W3CDTF">2024-05-31T13:30:06Z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8861B847C5524FE7850D877A2D4D1730</vt:lpwstr>
  </property>
</Properties>
</file>